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 id="2147483660" r:id="rId2"/>
  </p:sldMasterIdLst>
  <p:notesMasterIdLst>
    <p:notesMasterId r:id="rId39"/>
  </p:notesMasterIdLst>
  <p:sldIdLst>
    <p:sldId id="257" r:id="rId3"/>
    <p:sldId id="311" r:id="rId4"/>
    <p:sldId id="449" r:id="rId5"/>
    <p:sldId id="450" r:id="rId6"/>
    <p:sldId id="451" r:id="rId7"/>
    <p:sldId id="371" r:id="rId8"/>
    <p:sldId id="452" r:id="rId9"/>
    <p:sldId id="382" r:id="rId10"/>
    <p:sldId id="383" r:id="rId11"/>
    <p:sldId id="384" r:id="rId12"/>
    <p:sldId id="385" r:id="rId13"/>
    <p:sldId id="453" r:id="rId14"/>
    <p:sldId id="454" r:id="rId15"/>
    <p:sldId id="399" r:id="rId16"/>
    <p:sldId id="401" r:id="rId17"/>
    <p:sldId id="442" r:id="rId18"/>
    <p:sldId id="443" r:id="rId19"/>
    <p:sldId id="444" r:id="rId20"/>
    <p:sldId id="445" r:id="rId21"/>
    <p:sldId id="446" r:id="rId22"/>
    <p:sldId id="447" r:id="rId23"/>
    <p:sldId id="448" r:id="rId24"/>
    <p:sldId id="402" r:id="rId25"/>
    <p:sldId id="406" r:id="rId26"/>
    <p:sldId id="407" r:id="rId27"/>
    <p:sldId id="408" r:id="rId28"/>
    <p:sldId id="455" r:id="rId29"/>
    <p:sldId id="456" r:id="rId30"/>
    <p:sldId id="415" r:id="rId31"/>
    <p:sldId id="418" r:id="rId32"/>
    <p:sldId id="419" r:id="rId33"/>
    <p:sldId id="420" r:id="rId34"/>
    <p:sldId id="421" r:id="rId35"/>
    <p:sldId id="457" r:id="rId36"/>
    <p:sldId id="458" r:id="rId37"/>
    <p:sldId id="351" r:id="rId3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guide id="3" pos="377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CC0066"/>
    <a:srgbClr val="339933"/>
    <a:srgbClr val="CC0000"/>
    <a:srgbClr val="993300"/>
    <a:srgbClr val="FFCC00"/>
    <a:srgbClr val="A50021"/>
    <a:srgbClr val="FF0000"/>
    <a:srgbClr val="FFCC99"/>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305" autoAdjust="0"/>
    <p:restoredTop sz="89649" autoAdjust="0"/>
  </p:normalViewPr>
  <p:slideViewPr>
    <p:cSldViewPr snapToGrid="0" showGuides="1">
      <p:cViewPr varScale="1">
        <p:scale>
          <a:sx n="65" d="100"/>
          <a:sy n="65" d="100"/>
        </p:scale>
        <p:origin x="1128" y="66"/>
      </p:cViewPr>
      <p:guideLst>
        <p:guide orient="horz" pos="2183"/>
        <p:guide pos="3840"/>
        <p:guide pos="377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3A0632-E480-48B5-B931-A36A1A6C60DC}" type="datetimeFigureOut">
              <a:rPr lang="fr-FR" smtClean="0"/>
              <a:t>09/03/2021</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79DEAE-846F-4343-A1E3-56725A21F705}" type="slidenum">
              <a:rPr lang="fr-FR" smtClean="0"/>
              <a:t>‹N°›</a:t>
            </a:fld>
            <a:endParaRPr lang="fr-FR"/>
          </a:p>
        </p:txBody>
      </p:sp>
    </p:spTree>
    <p:extLst>
      <p:ext uri="{BB962C8B-B14F-4D97-AF65-F5344CB8AC3E}">
        <p14:creationId xmlns:p14="http://schemas.microsoft.com/office/powerpoint/2010/main" val="6665448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DFAD25E-82FC-49B0-BEBB-8C7576AC02EA}" type="slidenum">
              <a:rPr lang="fr-FR" smtClean="0"/>
              <a:t>1</a:t>
            </a:fld>
            <a:endParaRPr lang="fr-FR"/>
          </a:p>
        </p:txBody>
      </p:sp>
    </p:spTree>
    <p:extLst>
      <p:ext uri="{BB962C8B-B14F-4D97-AF65-F5344CB8AC3E}">
        <p14:creationId xmlns:p14="http://schemas.microsoft.com/office/powerpoint/2010/main" val="9878958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FAD25E-82FC-49B0-BEBB-8C7576AC02E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46328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FAD25E-82FC-49B0-BEBB-8C7576AC02E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07738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latin typeface="Verdana" panose="020B0604030504040204" pitchFamily="34" charset="0"/>
                <a:ea typeface="Verdana" panose="020B0604030504040204" pitchFamily="34" charset="0"/>
              </a:rPr>
              <a:t>A partir des documents que vous avez sélectionnés, vous devez prélever les informations pertinentes et les analyser. Pour cela, utilisez un document de collecte</a:t>
            </a:r>
          </a:p>
          <a:p>
            <a:endParaRPr lang="fr-FR" dirty="0"/>
          </a:p>
        </p:txBody>
      </p:sp>
      <p:sp>
        <p:nvSpPr>
          <p:cNvPr id="4" name="Espace réservé du numéro de diapositive 3"/>
          <p:cNvSpPr>
            <a:spLocks noGrp="1"/>
          </p:cNvSpPr>
          <p:nvPr>
            <p:ph type="sldNum" sz="quarter" idx="5"/>
          </p:nvPr>
        </p:nvSpPr>
        <p:spPr/>
        <p:txBody>
          <a:bodyPr/>
          <a:lstStyle/>
          <a:p>
            <a:fld id="{5F79DEAE-846F-4343-A1E3-56725A21F705}" type="slidenum">
              <a:rPr lang="fr-FR" smtClean="0"/>
              <a:t>12</a:t>
            </a:fld>
            <a:endParaRPr lang="fr-FR"/>
          </a:p>
        </p:txBody>
      </p:sp>
    </p:spTree>
    <p:extLst>
      <p:ext uri="{BB962C8B-B14F-4D97-AF65-F5344CB8AC3E}">
        <p14:creationId xmlns:p14="http://schemas.microsoft.com/office/powerpoint/2010/main" val="2047650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latin typeface="Verdana" panose="020B0604030504040204" pitchFamily="34" charset="0"/>
                <a:ea typeface="Verdana" panose="020B0604030504040204" pitchFamily="34" charset="0"/>
                <a:cs typeface="Times New Roman" panose="02020603050405020304" pitchFamily="18" charset="0"/>
              </a:rPr>
              <a:t>- Un bibliographie :  Est l’ensemble des documents publiés (articles de presse, ouvrages, dictionnaires, sites internet, etc.) utilisés pour traiter un sujet.</a:t>
            </a:r>
            <a:endParaRPr lang="fr-FR" dirty="0">
              <a:latin typeface="Verdana" panose="020B0604030504040204" pitchFamily="34" charset="0"/>
              <a:ea typeface="Verdana" panose="020B0604030504040204" pitchFamily="34" charset="0"/>
              <a:cs typeface="Times New Roman" panose="02020603050405020304" pitchFamily="18" charset="0"/>
            </a:endParaRPr>
          </a:p>
          <a:p>
            <a:pPr marL="171450" indent="-171450">
              <a:buFontTx/>
              <a:buChar char="-"/>
            </a:pPr>
            <a:r>
              <a:rPr lang="fr-FR" sz="1200" dirty="0">
                <a:latin typeface="Verdana" panose="020B0604030504040204" pitchFamily="34" charset="0"/>
                <a:ea typeface="Verdana" panose="020B0604030504040204" pitchFamily="34" charset="0"/>
                <a:cs typeface="Times New Roman" panose="02020603050405020304" pitchFamily="18" charset="0"/>
              </a:rPr>
              <a:t>La présentation de la bibliographie doit être homogène et respecter le style repris dans ce guide</a:t>
            </a:r>
          </a:p>
          <a:p>
            <a:pPr marL="171450" indent="-171450">
              <a:buFontTx/>
              <a:buChar char="-"/>
            </a:pPr>
            <a:r>
              <a:rPr lang="fr-FR" dirty="0"/>
              <a:t>Pourquoi citer ses sources ?</a:t>
            </a:r>
          </a:p>
          <a:p>
            <a:pPr marL="171450" indent="-171450">
              <a:buFontTx/>
              <a:buChar char="-"/>
            </a:pPr>
            <a:r>
              <a:rPr lang="fr-FR" dirty="0"/>
              <a:t>Le respect des droits d’auteur </a:t>
            </a:r>
          </a:p>
          <a:p>
            <a:pPr marL="171450" indent="-171450">
              <a:buFontTx/>
              <a:buChar char="-"/>
            </a:pPr>
            <a:r>
              <a:rPr lang="fr-FR" dirty="0"/>
              <a:t>Valoriser le travail final</a:t>
            </a:r>
          </a:p>
          <a:p>
            <a:pPr marL="171450" indent="-171450">
              <a:buFontTx/>
              <a:buChar char="-"/>
            </a:pPr>
            <a:r>
              <a:rPr lang="fr-FR" dirty="0"/>
              <a:t>Faciliter le « retour aux sources »</a:t>
            </a:r>
          </a:p>
        </p:txBody>
      </p:sp>
      <p:sp>
        <p:nvSpPr>
          <p:cNvPr id="4" name="Espace réservé du numéro de diapositive 3"/>
          <p:cNvSpPr>
            <a:spLocks noGrp="1"/>
          </p:cNvSpPr>
          <p:nvPr>
            <p:ph type="sldNum" sz="quarter" idx="5"/>
          </p:nvPr>
        </p:nvSpPr>
        <p:spPr/>
        <p:txBody>
          <a:bodyPr/>
          <a:lstStyle/>
          <a:p>
            <a:fld id="{5F79DEAE-846F-4343-A1E3-56725A21F705}" type="slidenum">
              <a:rPr lang="fr-FR" smtClean="0"/>
              <a:t>13</a:t>
            </a:fld>
            <a:endParaRPr lang="fr-FR"/>
          </a:p>
        </p:txBody>
      </p:sp>
    </p:spTree>
    <p:extLst>
      <p:ext uri="{BB962C8B-B14F-4D97-AF65-F5344CB8AC3E}">
        <p14:creationId xmlns:p14="http://schemas.microsoft.com/office/powerpoint/2010/main" val="32291547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u="sng" kern="1200" dirty="0">
                <a:solidFill>
                  <a:schemeClr val="tx1"/>
                </a:solidFill>
                <a:effectLst/>
                <a:latin typeface="+mn-lt"/>
                <a:ea typeface="+mn-ea"/>
                <a:cs typeface="+mn-cs"/>
              </a:rPr>
              <a:t>Zotero </a:t>
            </a:r>
            <a:r>
              <a:rPr lang="fr-FR" sz="1200" kern="1200" dirty="0">
                <a:solidFill>
                  <a:schemeClr val="tx1"/>
                </a:solidFill>
                <a:effectLst/>
                <a:latin typeface="+mn-lt"/>
                <a:ea typeface="+mn-ea"/>
                <a:cs typeface="+mn-cs"/>
              </a:rPr>
              <a:t>: extension du navigateur Mozilla Firefox, sous licence libre, qui permet d’importer des liens URL issus des recherches documentaires, de les trier et les classer, générant automatiquement une bibliographie.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u="sng" kern="1200" dirty="0">
                <a:solidFill>
                  <a:schemeClr val="tx1"/>
                </a:solidFill>
                <a:effectLst/>
                <a:latin typeface="+mn-lt"/>
                <a:ea typeface="+mn-ea"/>
                <a:cs typeface="+mn-cs"/>
              </a:rPr>
              <a:t>End Note</a:t>
            </a:r>
            <a:r>
              <a:rPr lang="fr-FR" sz="1200" b="1" kern="1200" dirty="0">
                <a:solidFill>
                  <a:schemeClr val="tx1"/>
                </a:solidFill>
                <a:effectLst/>
                <a:latin typeface="+mn-lt"/>
                <a:ea typeface="+mn-ea"/>
                <a:cs typeface="+mn-cs"/>
              </a:rPr>
              <a:t> </a:t>
            </a:r>
            <a:r>
              <a:rPr lang="fr-FR" sz="1200" kern="1200" dirty="0">
                <a:solidFill>
                  <a:schemeClr val="tx1"/>
                </a:solidFill>
                <a:effectLst/>
                <a:latin typeface="+mn-lt"/>
                <a:ea typeface="+mn-ea"/>
                <a:cs typeface="+mn-cs"/>
              </a:rPr>
              <a:t>: logiciel payant de gestion bibliographique, permettant d’interroger des bases de données bibliographiques en ligne, d’importer et organiser leurs références sous forme de texte, image et fichier PDF dans toutes les langues, et créer instantanément des tables bibliographiques.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u="sng" kern="1200" dirty="0" err="1">
                <a:solidFill>
                  <a:schemeClr val="tx1"/>
                </a:solidFill>
                <a:effectLst/>
                <a:latin typeface="+mn-lt"/>
                <a:ea typeface="+mn-ea"/>
                <a:cs typeface="+mn-cs"/>
              </a:rPr>
              <a:t>Mendeley</a:t>
            </a:r>
            <a:r>
              <a:rPr lang="fr-FR" sz="1200" u="sng" kern="1200" dirty="0">
                <a:solidFill>
                  <a:schemeClr val="tx1"/>
                </a:solidFill>
                <a:effectLst/>
                <a:latin typeface="+mn-lt"/>
                <a:ea typeface="+mn-ea"/>
                <a:cs typeface="+mn-cs"/>
              </a:rPr>
              <a:t> </a:t>
            </a:r>
            <a:r>
              <a:rPr lang="fr-FR" sz="1200" kern="1200" dirty="0">
                <a:solidFill>
                  <a:schemeClr val="tx1"/>
                </a:solidFill>
                <a:effectLst/>
                <a:latin typeface="+mn-lt"/>
                <a:ea typeface="+mn-ea"/>
                <a:cs typeface="+mn-cs"/>
              </a:rPr>
              <a:t>: logiciel dédié à la gestion et au partage de travaux de recherche. Il permet d’organiser et gérer les citations, fichiers PDF, images, </a:t>
            </a:r>
            <a:r>
              <a:rPr lang="fr-FR" sz="1200" kern="1200" dirty="0" err="1">
                <a:solidFill>
                  <a:schemeClr val="tx1"/>
                </a:solidFill>
                <a:effectLst/>
                <a:latin typeface="+mn-lt"/>
                <a:ea typeface="+mn-ea"/>
                <a:cs typeface="+mn-cs"/>
              </a:rPr>
              <a:t>etc</a:t>
            </a:r>
            <a:endParaRPr lang="fr-FR" sz="1200" kern="1200" dirty="0">
              <a:solidFill>
                <a:schemeClr val="tx1"/>
              </a:solidFill>
              <a:effectLst/>
              <a:latin typeface="+mn-lt"/>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FAD25E-82FC-49B0-BEBB-8C7576AC02E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62835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FAD25E-82FC-49B0-BEBB-8C7576AC02E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11545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FAD25E-82FC-49B0-BEBB-8C7576AC02E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31749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FAD25E-82FC-49B0-BEBB-8C7576AC02E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59023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FAD25E-82FC-49B0-BEBB-8C7576AC02E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53482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FAD25E-82FC-49B0-BEBB-8C7576AC02E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38354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5F79DEAE-846F-4343-A1E3-56725A21F705}" type="slidenum">
              <a:rPr lang="fr-FR" smtClean="0"/>
              <a:t>2</a:t>
            </a:fld>
            <a:endParaRPr lang="fr-FR"/>
          </a:p>
        </p:txBody>
      </p:sp>
    </p:spTree>
    <p:extLst>
      <p:ext uri="{BB962C8B-B14F-4D97-AF65-F5344CB8AC3E}">
        <p14:creationId xmlns:p14="http://schemas.microsoft.com/office/powerpoint/2010/main" val="24500596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p:cNvSpPr>
            <a:spLocks noGrp="1"/>
          </p:cNvSpPr>
          <p:nvPr>
            <p:ph type="sldNum" sz="quarter" idx="5"/>
          </p:nvPr>
        </p:nvSpPr>
        <p:spPr/>
        <p:txBody>
          <a:bodyPr/>
          <a:lstStyle/>
          <a:p>
            <a:fld id="{5F79DEAE-846F-4343-A1E3-56725A21F705}" type="slidenum">
              <a:rPr lang="fr-FR" smtClean="0"/>
              <a:t>27</a:t>
            </a:fld>
            <a:endParaRPr lang="fr-FR"/>
          </a:p>
        </p:txBody>
      </p:sp>
    </p:spTree>
    <p:extLst>
      <p:ext uri="{BB962C8B-B14F-4D97-AF65-F5344CB8AC3E}">
        <p14:creationId xmlns:p14="http://schemas.microsoft.com/office/powerpoint/2010/main" val="34656419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342900" marR="0" lvl="0" indent="-342900" algn="just"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lang="fr-FR" b="1" dirty="0">
                <a:latin typeface="Verdana" panose="020B0604030504040204" pitchFamily="34" charset="0"/>
                <a:ea typeface="Verdana" panose="020B0604030504040204" pitchFamily="34" charset="0"/>
                <a:cs typeface="Times New Roman" panose="02020603050405020304" pitchFamily="18" charset="0"/>
              </a:rPr>
              <a:t>Signes de ponctuation, </a:t>
            </a:r>
          </a:p>
          <a:p>
            <a:pPr marL="342900" marR="0" lvl="0" indent="-342900" algn="just"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lang="fr-FR" b="1" dirty="0">
                <a:latin typeface="Verdana" panose="020B0604030504040204" pitchFamily="34" charset="0"/>
                <a:ea typeface="Verdana" panose="020B0604030504040204" pitchFamily="34" charset="0"/>
                <a:cs typeface="Times New Roman" panose="02020603050405020304" pitchFamily="18" charset="0"/>
              </a:rPr>
              <a:t>Parenthèses, crochets, accolades </a:t>
            </a:r>
          </a:p>
          <a:p>
            <a:pPr marL="342900" marR="0" lvl="0" indent="-342900" algn="just"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lang="fr-FR" b="1" dirty="0">
                <a:latin typeface="Verdana" panose="020B0604030504040204" pitchFamily="34" charset="0"/>
                <a:ea typeface="Verdana" panose="020B0604030504040204" pitchFamily="34" charset="0"/>
              </a:rPr>
              <a:t>Les tirets</a:t>
            </a:r>
          </a:p>
          <a:p>
            <a:pPr marL="285750" indent="-285750" algn="just">
              <a:lnSpc>
                <a:spcPct val="150000"/>
              </a:lnSpc>
              <a:buFont typeface="Wingdings" panose="05000000000000000000" pitchFamily="2" charset="2"/>
              <a:buChar char="v"/>
            </a:pPr>
            <a:r>
              <a:rPr lang="fr-FR" b="1" dirty="0">
                <a:latin typeface="Verdana" panose="020B0604030504040204" pitchFamily="34" charset="0"/>
                <a:ea typeface="Verdana" panose="020B0604030504040204" pitchFamily="34" charset="0"/>
              </a:rPr>
              <a:t>Les citations tronquées </a:t>
            </a:r>
            <a:endParaRPr lang="fr-FR" dirty="0">
              <a:latin typeface="Verdana" panose="020B0604030504040204" pitchFamily="34" charset="0"/>
              <a:ea typeface="Verdana" panose="020B0604030504040204" pitchFamily="34" charset="0"/>
            </a:endParaRPr>
          </a:p>
          <a:p>
            <a:pPr marL="285750" indent="-285750" algn="just">
              <a:lnSpc>
                <a:spcPct val="150000"/>
              </a:lnSpc>
              <a:buFont typeface="Wingdings" panose="05000000000000000000" pitchFamily="2" charset="2"/>
              <a:buChar char="v"/>
            </a:pPr>
            <a:r>
              <a:rPr lang="fr-FR" b="1" dirty="0">
                <a:latin typeface="Verdana" panose="020B0604030504040204" pitchFamily="34" charset="0"/>
                <a:ea typeface="Verdana" panose="020B0604030504040204" pitchFamily="34" charset="0"/>
              </a:rPr>
              <a:t>Abréviations et acronymes  </a:t>
            </a:r>
          </a:p>
          <a:p>
            <a:pPr marL="285750" indent="-285750" algn="just">
              <a:lnSpc>
                <a:spcPct val="150000"/>
              </a:lnSpc>
              <a:buFont typeface="Wingdings" panose="05000000000000000000" pitchFamily="2" charset="2"/>
              <a:buChar char="v"/>
            </a:pPr>
            <a:r>
              <a:rPr lang="fr-FR" b="1" dirty="0">
                <a:latin typeface="Verdana" panose="020B0604030504040204" pitchFamily="34" charset="0"/>
                <a:ea typeface="Verdana" panose="020B0604030504040204" pitchFamily="34" charset="0"/>
              </a:rPr>
              <a:t>Lignes veuves et orphelines </a:t>
            </a:r>
          </a:p>
          <a:p>
            <a:pPr marL="285750" indent="-285750" algn="just">
              <a:lnSpc>
                <a:spcPct val="150000"/>
              </a:lnSpc>
              <a:buFont typeface="Wingdings" panose="05000000000000000000" pitchFamily="2" charset="2"/>
              <a:buChar char="v"/>
            </a:pPr>
            <a:r>
              <a:rPr lang="fr-FR" b="1" dirty="0">
                <a:latin typeface="Verdana" panose="020B0604030504040204" pitchFamily="34" charset="0"/>
                <a:ea typeface="Verdana" panose="020B0604030504040204" pitchFamily="34" charset="0"/>
                <a:cs typeface="Times New Roman" panose="02020603050405020304" pitchFamily="18" charset="0"/>
              </a:rPr>
              <a:t>Majuscules</a:t>
            </a:r>
            <a:endParaRPr lang="fr-FR" b="1" dirty="0">
              <a:latin typeface="Verdana" panose="020B0604030504040204" pitchFamily="34" charset="0"/>
              <a:ea typeface="Verdana" panose="020B0604030504040204" pitchFamily="34" charset="0"/>
            </a:endParaRPr>
          </a:p>
          <a:p>
            <a:pPr marL="285750" indent="-285750" algn="just">
              <a:lnSpc>
                <a:spcPct val="150000"/>
              </a:lnSpc>
              <a:buFont typeface="Wingdings" panose="05000000000000000000" pitchFamily="2" charset="2"/>
              <a:buChar char="v"/>
            </a:pPr>
            <a:r>
              <a:rPr lang="fr-FR" b="1" dirty="0">
                <a:latin typeface="Verdana" panose="020B0604030504040204" pitchFamily="34" charset="0"/>
                <a:ea typeface="Verdana" panose="020B0604030504040204" pitchFamily="34" charset="0"/>
                <a:cs typeface="Times New Roman" panose="02020603050405020304" pitchFamily="18" charset="0"/>
              </a:rPr>
              <a:t>Noms et prénoms </a:t>
            </a:r>
            <a:endParaRPr lang="fr-FR" b="1" dirty="0">
              <a:latin typeface="Verdana" panose="020B0604030504040204" pitchFamily="34" charset="0"/>
              <a:ea typeface="Verdana" panose="020B0604030504040204" pitchFamily="34" charset="0"/>
            </a:endParaRPr>
          </a:p>
          <a:p>
            <a:pPr marL="285750" indent="-285750" algn="just">
              <a:lnSpc>
                <a:spcPct val="150000"/>
              </a:lnSpc>
              <a:buFont typeface="Wingdings" panose="05000000000000000000" pitchFamily="2" charset="2"/>
              <a:buChar char="v"/>
            </a:pPr>
            <a:r>
              <a:rPr lang="fr-FR" b="1" dirty="0">
                <a:latin typeface="Verdana" panose="020B0604030504040204" pitchFamily="34" charset="0"/>
                <a:ea typeface="Verdana" panose="020B0604030504040204" pitchFamily="34" charset="0"/>
                <a:cs typeface="Times New Roman" panose="02020603050405020304" pitchFamily="18" charset="0"/>
              </a:rPr>
              <a:t>Énumération</a:t>
            </a:r>
            <a:endParaRPr lang="fr-FR" b="1" dirty="0">
              <a:latin typeface="Verdana" panose="020B0604030504040204" pitchFamily="34" charset="0"/>
              <a:ea typeface="Verdana" panose="020B0604030504040204" pitchFamily="34" charset="0"/>
            </a:endParaRPr>
          </a:p>
          <a:p>
            <a:pPr marL="285750" indent="-285750" algn="just">
              <a:lnSpc>
                <a:spcPct val="150000"/>
              </a:lnSpc>
              <a:buFont typeface="Wingdings" panose="05000000000000000000" pitchFamily="2" charset="2"/>
              <a:buChar char="v"/>
            </a:pPr>
            <a:r>
              <a:rPr lang="fr-FR" b="1" dirty="0">
                <a:latin typeface="Verdana" panose="020B0604030504040204" pitchFamily="34" charset="0"/>
                <a:ea typeface="Verdana" panose="020B0604030504040204" pitchFamily="34" charset="0"/>
                <a:cs typeface="Times New Roman" panose="02020603050405020304" pitchFamily="18" charset="0"/>
              </a:rPr>
              <a:t>Accents dans les titres en majuscules </a:t>
            </a:r>
            <a:endParaRPr lang="fr-FR" b="1" dirty="0">
              <a:latin typeface="Verdana" panose="020B0604030504040204" pitchFamily="34" charset="0"/>
              <a:ea typeface="Verdana" panose="020B0604030504040204" pitchFamily="34" charset="0"/>
            </a:endParaRPr>
          </a:p>
          <a:p>
            <a:pPr marL="342900" marR="0" lvl="0" indent="-342900" algn="just"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endParaRPr lang="fr-FR" b="1" dirty="0">
              <a:latin typeface="Verdana" panose="020B0604030504040204" pitchFamily="34" charset="0"/>
              <a:ea typeface="Verdana" panose="020B0604030504040204" pitchFamily="34" charset="0"/>
              <a:cs typeface="Times New Roman" panose="02020603050405020304" pitchFamily="18" charset="0"/>
            </a:endParaRPr>
          </a:p>
          <a:p>
            <a:pPr marL="342900" lvl="0" indent="-342900" algn="just">
              <a:lnSpc>
                <a:spcPct val="150000"/>
              </a:lnSpc>
              <a:spcAft>
                <a:spcPts val="0"/>
              </a:spcAft>
              <a:buFont typeface="Wingdings" panose="05000000000000000000" pitchFamily="2" charset="2"/>
              <a:buChar char=""/>
            </a:pPr>
            <a:endParaRPr lang="fr-FR" dirty="0">
              <a:latin typeface="Verdana" panose="020B0604030504040204" pitchFamily="34" charset="0"/>
              <a:ea typeface="Verdana" panose="020B0604030504040204" pitchFamily="34" charset="0"/>
              <a:cs typeface="Times New Roman" panose="02020603050405020304" pitchFamily="18" charset="0"/>
            </a:endParaRPr>
          </a:p>
        </p:txBody>
      </p:sp>
      <p:sp>
        <p:nvSpPr>
          <p:cNvPr id="4" name="Espace réservé du numéro de diapositive 3"/>
          <p:cNvSpPr>
            <a:spLocks noGrp="1"/>
          </p:cNvSpPr>
          <p:nvPr>
            <p:ph type="sldNum" sz="quarter" idx="5"/>
          </p:nvPr>
        </p:nvSpPr>
        <p:spPr/>
        <p:txBody>
          <a:bodyPr/>
          <a:lstStyle/>
          <a:p>
            <a:fld id="{5F79DEAE-846F-4343-A1E3-56725A21F705}" type="slidenum">
              <a:rPr lang="fr-FR" smtClean="0"/>
              <a:t>28</a:t>
            </a:fld>
            <a:endParaRPr lang="fr-FR"/>
          </a:p>
        </p:txBody>
      </p:sp>
    </p:spTree>
    <p:extLst>
      <p:ext uri="{BB962C8B-B14F-4D97-AF65-F5344CB8AC3E}">
        <p14:creationId xmlns:p14="http://schemas.microsoft.com/office/powerpoint/2010/main" val="27278079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FAD25E-82FC-49B0-BEBB-8C7576AC02E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22637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FAD25E-82FC-49B0-BEBB-8C7576AC02E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79397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FAD25E-82FC-49B0-BEBB-8C7576AC02E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08682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FAD25E-82FC-49B0-BEBB-8C7576AC02E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2704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FAD25E-82FC-49B0-BEBB-8C7576AC02E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29351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p:cNvSpPr>
            <a:spLocks noGrp="1"/>
          </p:cNvSpPr>
          <p:nvPr>
            <p:ph type="sldNum" sz="quarter" idx="5"/>
          </p:nvPr>
        </p:nvSpPr>
        <p:spPr/>
        <p:txBody>
          <a:bodyPr/>
          <a:lstStyle/>
          <a:p>
            <a:fld id="{5F79DEAE-846F-4343-A1E3-56725A21F705}" type="slidenum">
              <a:rPr lang="fr-FR" smtClean="0"/>
              <a:t>34</a:t>
            </a:fld>
            <a:endParaRPr lang="fr-FR"/>
          </a:p>
        </p:txBody>
      </p:sp>
    </p:spTree>
    <p:extLst>
      <p:ext uri="{BB962C8B-B14F-4D97-AF65-F5344CB8AC3E}">
        <p14:creationId xmlns:p14="http://schemas.microsoft.com/office/powerpoint/2010/main" val="8336981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latin typeface="Verdana" panose="020B0604030504040204" pitchFamily="34" charset="0"/>
                <a:ea typeface="Verdana" panose="020B0604030504040204" pitchFamily="34" charset="0"/>
                <a:cs typeface="Times New Roman" panose="02020603050405020304" pitchFamily="18" charset="0"/>
              </a:rPr>
              <a:t>La soutenance d’un mémoire c’est un exposé sur votre travail. Durant la soutenance, vous devrez aider le jury à comprendre votre travail et ses implications.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p:cNvSpPr>
            <a:spLocks noGrp="1"/>
          </p:cNvSpPr>
          <p:nvPr>
            <p:ph type="sldNum" sz="quarter" idx="5"/>
          </p:nvPr>
        </p:nvSpPr>
        <p:spPr/>
        <p:txBody>
          <a:bodyPr/>
          <a:lstStyle/>
          <a:p>
            <a:fld id="{5F79DEAE-846F-4343-A1E3-56725A21F705}" type="slidenum">
              <a:rPr lang="fr-FR" smtClean="0"/>
              <a:t>35</a:t>
            </a:fld>
            <a:endParaRPr lang="fr-FR"/>
          </a:p>
        </p:txBody>
      </p:sp>
    </p:spTree>
    <p:extLst>
      <p:ext uri="{BB962C8B-B14F-4D97-AF65-F5344CB8AC3E}">
        <p14:creationId xmlns:p14="http://schemas.microsoft.com/office/powerpoint/2010/main" val="34671871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5F79DEAE-846F-4343-A1E3-56725A21F705}" type="slidenum">
              <a:rPr lang="fr-FR" smtClean="0"/>
              <a:t>36</a:t>
            </a:fld>
            <a:endParaRPr lang="fr-FR"/>
          </a:p>
        </p:txBody>
      </p:sp>
    </p:spTree>
    <p:extLst>
      <p:ext uri="{BB962C8B-B14F-4D97-AF65-F5344CB8AC3E}">
        <p14:creationId xmlns:p14="http://schemas.microsoft.com/office/powerpoint/2010/main" val="21432405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5F79DEAE-846F-4343-A1E3-56725A21F705}" type="slidenum">
              <a:rPr lang="fr-FR" smtClean="0"/>
              <a:t>3</a:t>
            </a:fld>
            <a:endParaRPr lang="fr-FR"/>
          </a:p>
        </p:txBody>
      </p:sp>
    </p:spTree>
    <p:extLst>
      <p:ext uri="{BB962C8B-B14F-4D97-AF65-F5344CB8AC3E}">
        <p14:creationId xmlns:p14="http://schemas.microsoft.com/office/powerpoint/2010/main" val="15638967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latin typeface="Verdana" panose="020B0604030504040204" pitchFamily="34" charset="0"/>
                <a:ea typeface="Verdana" panose="020B0604030504040204" pitchFamily="34" charset="0"/>
                <a:cs typeface="Times New Roman" panose="02020603050405020304" pitchFamily="18" charset="0"/>
              </a:rPr>
              <a:t>Le choix de sujet porte sur vos </a:t>
            </a:r>
            <a:r>
              <a:rPr lang="fr-FR" u="sng" dirty="0">
                <a:solidFill>
                  <a:srgbClr val="339933"/>
                </a:solidFill>
                <a:latin typeface="Verdana" panose="020B0604030504040204" pitchFamily="34" charset="0"/>
                <a:ea typeface="Verdana" panose="020B0604030504040204" pitchFamily="34" charset="0"/>
                <a:cs typeface="Times New Roman" panose="02020603050405020304" pitchFamily="18" charset="0"/>
              </a:rPr>
              <a:t>connaissances préalables</a:t>
            </a:r>
            <a:r>
              <a:rPr lang="fr-FR" dirty="0">
                <a:solidFill>
                  <a:srgbClr val="339933"/>
                </a:solidFill>
                <a:latin typeface="Verdana" panose="020B0604030504040204" pitchFamily="34" charset="0"/>
                <a:ea typeface="Verdana" panose="020B0604030504040204" pitchFamily="34" charset="0"/>
                <a:cs typeface="Times New Roman" panose="02020603050405020304" pitchFamily="18" charset="0"/>
              </a:rPr>
              <a:t> </a:t>
            </a:r>
            <a:r>
              <a:rPr lang="fr-FR" dirty="0">
                <a:latin typeface="Verdana" panose="020B0604030504040204" pitchFamily="34" charset="0"/>
                <a:ea typeface="Verdana" panose="020B0604030504040204" pitchFamily="34" charset="0"/>
                <a:cs typeface="Times New Roman" panose="02020603050405020304" pitchFamily="18" charset="0"/>
              </a:rPr>
              <a:t>et vos </a:t>
            </a:r>
            <a:r>
              <a:rPr lang="fr-FR" u="sng" dirty="0">
                <a:solidFill>
                  <a:srgbClr val="339933"/>
                </a:solidFill>
                <a:latin typeface="Verdana" panose="020B0604030504040204" pitchFamily="34" charset="0"/>
                <a:ea typeface="Verdana" panose="020B0604030504040204" pitchFamily="34" charset="0"/>
                <a:cs typeface="Times New Roman" panose="02020603050405020304" pitchFamily="18" charset="0"/>
              </a:rPr>
              <a:t>intérêts personnels</a:t>
            </a:r>
            <a:r>
              <a:rPr lang="fr-FR" dirty="0">
                <a:solidFill>
                  <a:srgbClr val="339933"/>
                </a:solidFill>
                <a:latin typeface="Verdana" panose="020B0604030504040204" pitchFamily="34" charset="0"/>
                <a:ea typeface="Verdana" panose="020B0604030504040204" pitchFamily="34" charset="0"/>
                <a:cs typeface="Times New Roman" panose="02020603050405020304" pitchFamily="18" charset="0"/>
              </a:rPr>
              <a:t> </a:t>
            </a:r>
            <a:r>
              <a:rPr lang="fr-FR" dirty="0">
                <a:latin typeface="Verdana" panose="020B0604030504040204" pitchFamily="34" charset="0"/>
                <a:ea typeface="Verdana" panose="020B0604030504040204" pitchFamily="34" charset="0"/>
                <a:cs typeface="Times New Roman" panose="02020603050405020304" pitchFamily="18" charset="0"/>
              </a:rPr>
              <a:t>sur le sujet ainsi que </a:t>
            </a:r>
            <a:r>
              <a:rPr lang="fr-FR" u="sng" dirty="0">
                <a:solidFill>
                  <a:srgbClr val="339933"/>
                </a:solidFill>
                <a:latin typeface="Verdana" panose="020B0604030504040204" pitchFamily="34" charset="0"/>
                <a:ea typeface="Verdana" panose="020B0604030504040204" pitchFamily="34" charset="0"/>
                <a:cs typeface="Times New Roman" panose="02020603050405020304" pitchFamily="18" charset="0"/>
              </a:rPr>
              <a:t>sa pertinence par rapport à l'enseignement</a:t>
            </a:r>
            <a:r>
              <a:rPr lang="fr-FR" dirty="0">
                <a:solidFill>
                  <a:srgbClr val="339933"/>
                </a:solidFill>
                <a:latin typeface="Verdana" panose="020B0604030504040204" pitchFamily="34" charset="0"/>
                <a:ea typeface="Verdana" panose="020B0604030504040204" pitchFamily="34" charset="0"/>
                <a:cs typeface="Times New Roman" panose="02020603050405020304" pitchFamily="18" charset="0"/>
              </a:rPr>
              <a:t> </a:t>
            </a:r>
            <a:r>
              <a:rPr lang="fr-FR" dirty="0">
                <a:latin typeface="Verdana" panose="020B0604030504040204" pitchFamily="34" charset="0"/>
                <a:ea typeface="Verdana" panose="020B0604030504040204" pitchFamily="34" charset="0"/>
                <a:cs typeface="Times New Roman" panose="02020603050405020304" pitchFamily="18" charset="0"/>
              </a:rPr>
              <a:t>auquel il se rattache. Ce sont des éléments fondamentaux qui doivent guider votre choix.</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600" b="1" dirty="0">
                <a:latin typeface="Verdana" panose="020B0604030504040204" pitchFamily="34" charset="0"/>
                <a:ea typeface="Verdana" panose="020B0604030504040204" pitchFamily="34" charset="0"/>
              </a:rPr>
              <a:t>QQQPOC= </a:t>
            </a:r>
            <a:r>
              <a:rPr lang="fr-FR" sz="1600" b="1" dirty="0">
                <a:solidFill>
                  <a:srgbClr val="FF0000"/>
                </a:solidFill>
                <a:latin typeface="Verdana" panose="020B0604030504040204" pitchFamily="34" charset="0"/>
                <a:ea typeface="Verdana" panose="020B0604030504040204" pitchFamily="34" charset="0"/>
              </a:rPr>
              <a:t>QUOI, QUI, QUAND, POURQUOI, OÙ et COMMENT</a:t>
            </a:r>
            <a:r>
              <a:rPr lang="fr-FR" sz="1600" dirty="0">
                <a:latin typeface="Verdana" panose="020B0604030504040204" pitchFamily="34" charset="0"/>
                <a:ea typeface="Verdana" panose="020B0604030504040204" pitchFamily="34" charset="0"/>
              </a:rPr>
              <a:t>.</a:t>
            </a:r>
            <a:endParaRPr lang="fr-FR" sz="1100" dirty="0">
              <a:effectLst/>
              <a:latin typeface="Verdana" panose="020B0604030504040204" pitchFamily="34" charset="0"/>
              <a:ea typeface="Verdana" panose="020B0604030504040204" pitchFamily="34" charset="0"/>
              <a:cs typeface="Times New Roman" panose="02020603050405020304" pitchFamily="18" charset="0"/>
            </a:endParaRPr>
          </a:p>
          <a:p>
            <a:endParaRPr lang="fr-FR" dirty="0"/>
          </a:p>
        </p:txBody>
      </p:sp>
      <p:sp>
        <p:nvSpPr>
          <p:cNvPr id="4" name="Espace réservé du numéro de diapositive 3"/>
          <p:cNvSpPr>
            <a:spLocks noGrp="1"/>
          </p:cNvSpPr>
          <p:nvPr>
            <p:ph type="sldNum" sz="quarter" idx="5"/>
          </p:nvPr>
        </p:nvSpPr>
        <p:spPr/>
        <p:txBody>
          <a:bodyPr/>
          <a:lstStyle/>
          <a:p>
            <a:fld id="{5F79DEAE-846F-4343-A1E3-56725A21F705}" type="slidenum">
              <a:rPr lang="fr-FR" smtClean="0"/>
              <a:t>4</a:t>
            </a:fld>
            <a:endParaRPr lang="fr-FR"/>
          </a:p>
        </p:txBody>
      </p:sp>
    </p:spTree>
    <p:extLst>
      <p:ext uri="{BB962C8B-B14F-4D97-AF65-F5344CB8AC3E}">
        <p14:creationId xmlns:p14="http://schemas.microsoft.com/office/powerpoint/2010/main" val="28949580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latin typeface="Verdana" panose="020B0604030504040204" pitchFamily="34" charset="0"/>
                <a:ea typeface="Verdana" panose="020B0604030504040204" pitchFamily="34" charset="0"/>
                <a:cs typeface="Times New Roman" panose="02020603050405020304" pitchFamily="18" charset="0"/>
              </a:rPr>
              <a:t>Après avoir analysé et délimité le sujet, il faut choisir les meilleures sources d'information pour effectuer la recherche documentaire. Cette démarche comprend deux dimensions :</a:t>
            </a:r>
          </a:p>
          <a:p>
            <a:endParaRPr lang="fr-FR" dirty="0"/>
          </a:p>
        </p:txBody>
      </p:sp>
      <p:sp>
        <p:nvSpPr>
          <p:cNvPr id="4" name="Espace réservé du numéro de diapositive 3"/>
          <p:cNvSpPr>
            <a:spLocks noGrp="1"/>
          </p:cNvSpPr>
          <p:nvPr>
            <p:ph type="sldNum" sz="quarter" idx="5"/>
          </p:nvPr>
        </p:nvSpPr>
        <p:spPr/>
        <p:txBody>
          <a:bodyPr/>
          <a:lstStyle/>
          <a:p>
            <a:fld id="{5F79DEAE-846F-4343-A1E3-56725A21F705}" type="slidenum">
              <a:rPr lang="fr-FR" smtClean="0"/>
              <a:t>5</a:t>
            </a:fld>
            <a:endParaRPr lang="fr-FR"/>
          </a:p>
        </p:txBody>
      </p:sp>
    </p:spTree>
    <p:extLst>
      <p:ext uri="{BB962C8B-B14F-4D97-AF65-F5344CB8AC3E}">
        <p14:creationId xmlns:p14="http://schemas.microsoft.com/office/powerpoint/2010/main" val="6971698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FAD25E-82FC-49B0-BEBB-8C7576AC02E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34610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5F79DEAE-846F-4343-A1E3-56725A21F705}" type="slidenum">
              <a:rPr lang="fr-FR" smtClean="0"/>
              <a:t>7</a:t>
            </a:fld>
            <a:endParaRPr lang="fr-FR"/>
          </a:p>
        </p:txBody>
      </p:sp>
    </p:spTree>
    <p:extLst>
      <p:ext uri="{BB962C8B-B14F-4D97-AF65-F5344CB8AC3E}">
        <p14:creationId xmlns:p14="http://schemas.microsoft.com/office/powerpoint/2010/main" val="3192404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FAD25E-82FC-49B0-BEBB-8C7576AC02E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28564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FAD25E-82FC-49B0-BEBB-8C7576AC02E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30061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984914-762E-4256-86D3-E337413C8D55}"/>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E46F1A0E-D5A9-4EA0-8E2C-203703B28D6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824A8974-F979-4F16-BC29-09312AA0B5FD}"/>
              </a:ext>
            </a:extLst>
          </p:cNvPr>
          <p:cNvSpPr>
            <a:spLocks noGrp="1"/>
          </p:cNvSpPr>
          <p:nvPr>
            <p:ph type="dt" sz="half" idx="10"/>
          </p:nvPr>
        </p:nvSpPr>
        <p:spPr/>
        <p:txBody>
          <a:bodyPr/>
          <a:lstStyle/>
          <a:p>
            <a:fld id="{F25AD0AB-2659-4C05-8FA2-2B2E3358085E}" type="datetimeFigureOut">
              <a:rPr lang="fr-FR" smtClean="0"/>
              <a:t>09/03/2021</a:t>
            </a:fld>
            <a:endParaRPr lang="fr-FR"/>
          </a:p>
        </p:txBody>
      </p:sp>
      <p:sp>
        <p:nvSpPr>
          <p:cNvPr id="5" name="Espace réservé du pied de page 4">
            <a:extLst>
              <a:ext uri="{FF2B5EF4-FFF2-40B4-BE49-F238E27FC236}">
                <a16:creationId xmlns:a16="http://schemas.microsoft.com/office/drawing/2014/main" id="{25CA240F-77A4-474F-8E63-191415000F4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CA02625-7F43-460B-94C4-AAEE4CF11939}"/>
              </a:ext>
            </a:extLst>
          </p:cNvPr>
          <p:cNvSpPr>
            <a:spLocks noGrp="1"/>
          </p:cNvSpPr>
          <p:nvPr>
            <p:ph type="sldNum" sz="quarter" idx="12"/>
          </p:nvPr>
        </p:nvSpPr>
        <p:spPr/>
        <p:txBody>
          <a:bodyPr/>
          <a:lstStyle/>
          <a:p>
            <a:fld id="{98EB0146-24E9-416C-BFE6-53E3D612DCA5}" type="slidenum">
              <a:rPr lang="fr-FR" smtClean="0"/>
              <a:t>‹N°›</a:t>
            </a:fld>
            <a:endParaRPr lang="fr-FR"/>
          </a:p>
        </p:txBody>
      </p:sp>
    </p:spTree>
    <p:extLst>
      <p:ext uri="{BB962C8B-B14F-4D97-AF65-F5344CB8AC3E}">
        <p14:creationId xmlns:p14="http://schemas.microsoft.com/office/powerpoint/2010/main" val="39583392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11EFD0-B723-4646-9B4C-8A73B509813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5DDB22F9-B2E4-4B04-9E18-8ABBB881220B}"/>
              </a:ext>
            </a:extLst>
          </p:cNvPr>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1CDC747-303C-4EE6-B2FC-107DC04498AA}"/>
              </a:ext>
            </a:extLst>
          </p:cNvPr>
          <p:cNvSpPr>
            <a:spLocks noGrp="1"/>
          </p:cNvSpPr>
          <p:nvPr>
            <p:ph type="dt" sz="half" idx="10"/>
          </p:nvPr>
        </p:nvSpPr>
        <p:spPr/>
        <p:txBody>
          <a:bodyPr/>
          <a:lstStyle/>
          <a:p>
            <a:fld id="{F25AD0AB-2659-4C05-8FA2-2B2E3358085E}" type="datetimeFigureOut">
              <a:rPr lang="fr-FR" smtClean="0"/>
              <a:t>09/03/2021</a:t>
            </a:fld>
            <a:endParaRPr lang="fr-FR"/>
          </a:p>
        </p:txBody>
      </p:sp>
      <p:sp>
        <p:nvSpPr>
          <p:cNvPr id="5" name="Espace réservé du pied de page 4">
            <a:extLst>
              <a:ext uri="{FF2B5EF4-FFF2-40B4-BE49-F238E27FC236}">
                <a16:creationId xmlns:a16="http://schemas.microsoft.com/office/drawing/2014/main" id="{E89ABBA7-8E66-432C-8899-E0A3A957D38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DC5714B-2DB7-4FFF-9A4D-2E59A82C1766}"/>
              </a:ext>
            </a:extLst>
          </p:cNvPr>
          <p:cNvSpPr>
            <a:spLocks noGrp="1"/>
          </p:cNvSpPr>
          <p:nvPr>
            <p:ph type="sldNum" sz="quarter" idx="12"/>
          </p:nvPr>
        </p:nvSpPr>
        <p:spPr/>
        <p:txBody>
          <a:bodyPr/>
          <a:lstStyle/>
          <a:p>
            <a:fld id="{98EB0146-24E9-416C-BFE6-53E3D612DCA5}" type="slidenum">
              <a:rPr lang="fr-FR" smtClean="0"/>
              <a:t>‹N°›</a:t>
            </a:fld>
            <a:endParaRPr lang="fr-FR"/>
          </a:p>
        </p:txBody>
      </p:sp>
    </p:spTree>
    <p:extLst>
      <p:ext uri="{BB962C8B-B14F-4D97-AF65-F5344CB8AC3E}">
        <p14:creationId xmlns:p14="http://schemas.microsoft.com/office/powerpoint/2010/main" val="16532889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21B344C9-A613-43C4-9593-156DDD585827}"/>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E3AD8683-059A-4C8B-9F83-AE4031F3631A}"/>
              </a:ext>
            </a:extLst>
          </p:cNvPr>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4ED83BB-16D1-4368-B9A6-29A61431AFC3}"/>
              </a:ext>
            </a:extLst>
          </p:cNvPr>
          <p:cNvSpPr>
            <a:spLocks noGrp="1"/>
          </p:cNvSpPr>
          <p:nvPr>
            <p:ph type="dt" sz="half" idx="10"/>
          </p:nvPr>
        </p:nvSpPr>
        <p:spPr/>
        <p:txBody>
          <a:bodyPr/>
          <a:lstStyle/>
          <a:p>
            <a:fld id="{F25AD0AB-2659-4C05-8FA2-2B2E3358085E}" type="datetimeFigureOut">
              <a:rPr lang="fr-FR" smtClean="0"/>
              <a:t>09/03/2021</a:t>
            </a:fld>
            <a:endParaRPr lang="fr-FR"/>
          </a:p>
        </p:txBody>
      </p:sp>
      <p:sp>
        <p:nvSpPr>
          <p:cNvPr id="5" name="Espace réservé du pied de page 4">
            <a:extLst>
              <a:ext uri="{FF2B5EF4-FFF2-40B4-BE49-F238E27FC236}">
                <a16:creationId xmlns:a16="http://schemas.microsoft.com/office/drawing/2014/main" id="{507E0CFF-3907-46F1-90E5-69DB2F19FE1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D3683F8-8206-4664-A5F5-1845E160F7EA}"/>
              </a:ext>
            </a:extLst>
          </p:cNvPr>
          <p:cNvSpPr>
            <a:spLocks noGrp="1"/>
          </p:cNvSpPr>
          <p:nvPr>
            <p:ph type="sldNum" sz="quarter" idx="12"/>
          </p:nvPr>
        </p:nvSpPr>
        <p:spPr/>
        <p:txBody>
          <a:bodyPr/>
          <a:lstStyle/>
          <a:p>
            <a:fld id="{98EB0146-24E9-416C-BFE6-53E3D612DCA5}" type="slidenum">
              <a:rPr lang="fr-FR" smtClean="0"/>
              <a:t>‹N°›</a:t>
            </a:fld>
            <a:endParaRPr lang="fr-FR"/>
          </a:p>
        </p:txBody>
      </p:sp>
    </p:spTree>
    <p:extLst>
      <p:ext uri="{BB962C8B-B14F-4D97-AF65-F5344CB8AC3E}">
        <p14:creationId xmlns:p14="http://schemas.microsoft.com/office/powerpoint/2010/main" val="2333814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E0594867-E5C2-4EAD-9613-D3D464AAAC64}" type="datetimeFigureOut">
              <a:rPr lang="fr-FR" smtClean="0"/>
              <a:t>09/03/2021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3021086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0594867-E5C2-4EAD-9613-D3D464AAAC64}" type="datetimeFigureOut">
              <a:rPr lang="fr-FR" smtClean="0"/>
              <a:t>09/03/2021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2512770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E0594867-E5C2-4EAD-9613-D3D464AAAC64}" type="datetimeFigureOut">
              <a:rPr lang="fr-FR" smtClean="0"/>
              <a:t>09/03/2021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7199867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E0594867-E5C2-4EAD-9613-D3D464AAAC64}" type="datetimeFigureOut">
              <a:rPr lang="fr-FR" smtClean="0"/>
              <a:t>09/03/2021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31666857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839789"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6172201"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E0594867-E5C2-4EAD-9613-D3D464AAAC64}" type="datetimeFigureOut">
              <a:rPr lang="fr-FR" smtClean="0"/>
              <a:t>09/03/2021</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27791309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E0594867-E5C2-4EAD-9613-D3D464AAAC64}" type="datetimeFigureOut">
              <a:rPr lang="fr-FR" smtClean="0"/>
              <a:t>09/03/2021</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30279020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594867-E5C2-4EAD-9613-D3D464AAAC64}" type="datetimeFigureOut">
              <a:rPr lang="fr-FR" smtClean="0"/>
              <a:t>09/03/2021</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36702658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E0594867-E5C2-4EAD-9613-D3D464AAAC64}" type="datetimeFigureOut">
              <a:rPr lang="fr-FR" smtClean="0"/>
              <a:t>09/03/2021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239824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6C2B383-5053-4FC0-B571-716C644CECB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8C7BAAF-9BA8-4971-8E3D-6B329F0E2ED0}"/>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E27BC94-FB7B-4398-BCCE-F4EEF6B708B0}"/>
              </a:ext>
            </a:extLst>
          </p:cNvPr>
          <p:cNvSpPr>
            <a:spLocks noGrp="1"/>
          </p:cNvSpPr>
          <p:nvPr>
            <p:ph type="dt" sz="half" idx="10"/>
          </p:nvPr>
        </p:nvSpPr>
        <p:spPr/>
        <p:txBody>
          <a:bodyPr/>
          <a:lstStyle/>
          <a:p>
            <a:fld id="{F25AD0AB-2659-4C05-8FA2-2B2E3358085E}" type="datetimeFigureOut">
              <a:rPr lang="fr-FR" smtClean="0"/>
              <a:t>09/03/2021</a:t>
            </a:fld>
            <a:endParaRPr lang="fr-FR"/>
          </a:p>
        </p:txBody>
      </p:sp>
      <p:sp>
        <p:nvSpPr>
          <p:cNvPr id="5" name="Espace réservé du pied de page 4">
            <a:extLst>
              <a:ext uri="{FF2B5EF4-FFF2-40B4-BE49-F238E27FC236}">
                <a16:creationId xmlns:a16="http://schemas.microsoft.com/office/drawing/2014/main" id="{B4FFA417-F3DC-4960-BCD8-C1A495D3E40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6EA7D9F-FEAF-42CE-AAF6-5547BE35521F}"/>
              </a:ext>
            </a:extLst>
          </p:cNvPr>
          <p:cNvSpPr>
            <a:spLocks noGrp="1"/>
          </p:cNvSpPr>
          <p:nvPr>
            <p:ph type="sldNum" sz="quarter" idx="12"/>
          </p:nvPr>
        </p:nvSpPr>
        <p:spPr/>
        <p:txBody>
          <a:bodyPr/>
          <a:lstStyle/>
          <a:p>
            <a:fld id="{98EB0146-24E9-416C-BFE6-53E3D612DCA5}" type="slidenum">
              <a:rPr lang="fr-FR" smtClean="0"/>
              <a:t>‹N°›</a:t>
            </a:fld>
            <a:endParaRPr lang="fr-FR"/>
          </a:p>
        </p:txBody>
      </p:sp>
    </p:spTree>
    <p:extLst>
      <p:ext uri="{BB962C8B-B14F-4D97-AF65-F5344CB8AC3E}">
        <p14:creationId xmlns:p14="http://schemas.microsoft.com/office/powerpoint/2010/main" val="41651993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E0594867-E5C2-4EAD-9613-D3D464AAAC64}" type="datetimeFigureOut">
              <a:rPr lang="fr-FR" smtClean="0"/>
              <a:t>09/03/2021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3797765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0594867-E5C2-4EAD-9613-D3D464AAAC64}" type="datetimeFigureOut">
              <a:rPr lang="fr-FR" smtClean="0"/>
              <a:t>09/03/2021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20394706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0594867-E5C2-4EAD-9613-D3D464AAAC64}" type="datetimeFigureOut">
              <a:rPr lang="fr-FR" smtClean="0"/>
              <a:t>09/03/2021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3186734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777BBBF-26D0-45AB-BBE0-8C82DE196EA0}"/>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4A79A3E-B20B-4549-8A30-AFFC51CAA95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a:extLst>
              <a:ext uri="{FF2B5EF4-FFF2-40B4-BE49-F238E27FC236}">
                <a16:creationId xmlns:a16="http://schemas.microsoft.com/office/drawing/2014/main" id="{D2223CF5-E34C-4204-A9E7-9F9F893CD954}"/>
              </a:ext>
            </a:extLst>
          </p:cNvPr>
          <p:cNvSpPr>
            <a:spLocks noGrp="1"/>
          </p:cNvSpPr>
          <p:nvPr>
            <p:ph type="dt" sz="half" idx="10"/>
          </p:nvPr>
        </p:nvSpPr>
        <p:spPr/>
        <p:txBody>
          <a:bodyPr/>
          <a:lstStyle/>
          <a:p>
            <a:fld id="{F25AD0AB-2659-4C05-8FA2-2B2E3358085E}" type="datetimeFigureOut">
              <a:rPr lang="fr-FR" smtClean="0"/>
              <a:t>09/03/2021</a:t>
            </a:fld>
            <a:endParaRPr lang="fr-FR"/>
          </a:p>
        </p:txBody>
      </p:sp>
      <p:sp>
        <p:nvSpPr>
          <p:cNvPr id="5" name="Espace réservé du pied de page 4">
            <a:extLst>
              <a:ext uri="{FF2B5EF4-FFF2-40B4-BE49-F238E27FC236}">
                <a16:creationId xmlns:a16="http://schemas.microsoft.com/office/drawing/2014/main" id="{719D1BE6-7C9F-4900-86E6-C9788CA9492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E2106B2-8D4E-42FF-9FA0-93CAB5D09C68}"/>
              </a:ext>
            </a:extLst>
          </p:cNvPr>
          <p:cNvSpPr>
            <a:spLocks noGrp="1"/>
          </p:cNvSpPr>
          <p:nvPr>
            <p:ph type="sldNum" sz="quarter" idx="12"/>
          </p:nvPr>
        </p:nvSpPr>
        <p:spPr/>
        <p:txBody>
          <a:bodyPr/>
          <a:lstStyle/>
          <a:p>
            <a:fld id="{98EB0146-24E9-416C-BFE6-53E3D612DCA5}" type="slidenum">
              <a:rPr lang="fr-FR" smtClean="0"/>
              <a:t>‹N°›</a:t>
            </a:fld>
            <a:endParaRPr lang="fr-FR"/>
          </a:p>
        </p:txBody>
      </p:sp>
    </p:spTree>
    <p:extLst>
      <p:ext uri="{BB962C8B-B14F-4D97-AF65-F5344CB8AC3E}">
        <p14:creationId xmlns:p14="http://schemas.microsoft.com/office/powerpoint/2010/main" val="40554832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031697-0481-4E68-BB5B-F5D77194DEEE}"/>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BA6D24F2-86FF-415C-8263-5805316F25B7}"/>
              </a:ext>
            </a:extLst>
          </p:cNvPr>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C1F75FC4-8E3D-4A5F-8755-04E8BCBBA54B}"/>
              </a:ext>
            </a:extLst>
          </p:cNvPr>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D49E81F4-1297-4FE6-BE83-F3B3159B5A3F}"/>
              </a:ext>
            </a:extLst>
          </p:cNvPr>
          <p:cNvSpPr>
            <a:spLocks noGrp="1"/>
          </p:cNvSpPr>
          <p:nvPr>
            <p:ph type="dt" sz="half" idx="10"/>
          </p:nvPr>
        </p:nvSpPr>
        <p:spPr/>
        <p:txBody>
          <a:bodyPr/>
          <a:lstStyle/>
          <a:p>
            <a:fld id="{F25AD0AB-2659-4C05-8FA2-2B2E3358085E}" type="datetimeFigureOut">
              <a:rPr lang="fr-FR" smtClean="0"/>
              <a:t>09/03/2021</a:t>
            </a:fld>
            <a:endParaRPr lang="fr-FR"/>
          </a:p>
        </p:txBody>
      </p:sp>
      <p:sp>
        <p:nvSpPr>
          <p:cNvPr id="6" name="Espace réservé du pied de page 5">
            <a:extLst>
              <a:ext uri="{FF2B5EF4-FFF2-40B4-BE49-F238E27FC236}">
                <a16:creationId xmlns:a16="http://schemas.microsoft.com/office/drawing/2014/main" id="{353FB375-3CFC-4134-8D6B-94E03D96BA0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1CAB1E3-2199-477F-A3AE-635DC9794BC3}"/>
              </a:ext>
            </a:extLst>
          </p:cNvPr>
          <p:cNvSpPr>
            <a:spLocks noGrp="1"/>
          </p:cNvSpPr>
          <p:nvPr>
            <p:ph type="sldNum" sz="quarter" idx="12"/>
          </p:nvPr>
        </p:nvSpPr>
        <p:spPr/>
        <p:txBody>
          <a:bodyPr/>
          <a:lstStyle/>
          <a:p>
            <a:fld id="{98EB0146-24E9-416C-BFE6-53E3D612DCA5}" type="slidenum">
              <a:rPr lang="fr-FR" smtClean="0"/>
              <a:t>‹N°›</a:t>
            </a:fld>
            <a:endParaRPr lang="fr-FR"/>
          </a:p>
        </p:txBody>
      </p:sp>
    </p:spTree>
    <p:extLst>
      <p:ext uri="{BB962C8B-B14F-4D97-AF65-F5344CB8AC3E}">
        <p14:creationId xmlns:p14="http://schemas.microsoft.com/office/powerpoint/2010/main" val="36439093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4D6932-10A2-43D7-920F-8D4F8BB2F2BE}"/>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786073B5-351A-41E2-9B17-2E3E68C4301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a:extLst>
              <a:ext uri="{FF2B5EF4-FFF2-40B4-BE49-F238E27FC236}">
                <a16:creationId xmlns:a16="http://schemas.microsoft.com/office/drawing/2014/main" id="{78CF1CCA-9A17-4DF6-A596-796D003ED372}"/>
              </a:ext>
            </a:extLst>
          </p:cNvPr>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EB64654A-E2CC-48EC-AEAA-B1BEF2E83B6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a:extLst>
              <a:ext uri="{FF2B5EF4-FFF2-40B4-BE49-F238E27FC236}">
                <a16:creationId xmlns:a16="http://schemas.microsoft.com/office/drawing/2014/main" id="{A6C406BB-55CC-47ED-9772-5DD15306F40C}"/>
              </a:ext>
            </a:extLst>
          </p:cNvPr>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269A5251-C54C-4C03-9E70-26A7A907E1D2}"/>
              </a:ext>
            </a:extLst>
          </p:cNvPr>
          <p:cNvSpPr>
            <a:spLocks noGrp="1"/>
          </p:cNvSpPr>
          <p:nvPr>
            <p:ph type="dt" sz="half" idx="10"/>
          </p:nvPr>
        </p:nvSpPr>
        <p:spPr/>
        <p:txBody>
          <a:bodyPr/>
          <a:lstStyle/>
          <a:p>
            <a:fld id="{F25AD0AB-2659-4C05-8FA2-2B2E3358085E}" type="datetimeFigureOut">
              <a:rPr lang="fr-FR" smtClean="0"/>
              <a:t>09/03/2021</a:t>
            </a:fld>
            <a:endParaRPr lang="fr-FR"/>
          </a:p>
        </p:txBody>
      </p:sp>
      <p:sp>
        <p:nvSpPr>
          <p:cNvPr id="8" name="Espace réservé du pied de page 7">
            <a:extLst>
              <a:ext uri="{FF2B5EF4-FFF2-40B4-BE49-F238E27FC236}">
                <a16:creationId xmlns:a16="http://schemas.microsoft.com/office/drawing/2014/main" id="{CE9B575B-AAB3-4595-BFDC-8FB4237ECD1C}"/>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8BB10D53-8BB2-4EC7-8E72-4E432A15755D}"/>
              </a:ext>
            </a:extLst>
          </p:cNvPr>
          <p:cNvSpPr>
            <a:spLocks noGrp="1"/>
          </p:cNvSpPr>
          <p:nvPr>
            <p:ph type="sldNum" sz="quarter" idx="12"/>
          </p:nvPr>
        </p:nvSpPr>
        <p:spPr/>
        <p:txBody>
          <a:bodyPr/>
          <a:lstStyle/>
          <a:p>
            <a:fld id="{98EB0146-24E9-416C-BFE6-53E3D612DCA5}" type="slidenum">
              <a:rPr lang="fr-FR" smtClean="0"/>
              <a:t>‹N°›</a:t>
            </a:fld>
            <a:endParaRPr lang="fr-FR"/>
          </a:p>
        </p:txBody>
      </p:sp>
    </p:spTree>
    <p:extLst>
      <p:ext uri="{BB962C8B-B14F-4D97-AF65-F5344CB8AC3E}">
        <p14:creationId xmlns:p14="http://schemas.microsoft.com/office/powerpoint/2010/main" val="1913446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263494-DF57-4BD2-933D-3A3CDB807A86}"/>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06A0731A-3314-4090-8E31-BB16BE70C41E}"/>
              </a:ext>
            </a:extLst>
          </p:cNvPr>
          <p:cNvSpPr>
            <a:spLocks noGrp="1"/>
          </p:cNvSpPr>
          <p:nvPr>
            <p:ph type="dt" sz="half" idx="10"/>
          </p:nvPr>
        </p:nvSpPr>
        <p:spPr/>
        <p:txBody>
          <a:bodyPr/>
          <a:lstStyle/>
          <a:p>
            <a:fld id="{F25AD0AB-2659-4C05-8FA2-2B2E3358085E}" type="datetimeFigureOut">
              <a:rPr lang="fr-FR" smtClean="0"/>
              <a:t>09/03/2021</a:t>
            </a:fld>
            <a:endParaRPr lang="fr-FR"/>
          </a:p>
        </p:txBody>
      </p:sp>
      <p:sp>
        <p:nvSpPr>
          <p:cNvPr id="4" name="Espace réservé du pied de page 3">
            <a:extLst>
              <a:ext uri="{FF2B5EF4-FFF2-40B4-BE49-F238E27FC236}">
                <a16:creationId xmlns:a16="http://schemas.microsoft.com/office/drawing/2014/main" id="{51214361-946E-41BB-9E21-16A51B1C6F49}"/>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AEBB6D46-09F2-40FB-98AE-4B5BFD60AD53}"/>
              </a:ext>
            </a:extLst>
          </p:cNvPr>
          <p:cNvSpPr>
            <a:spLocks noGrp="1"/>
          </p:cNvSpPr>
          <p:nvPr>
            <p:ph type="sldNum" sz="quarter" idx="12"/>
          </p:nvPr>
        </p:nvSpPr>
        <p:spPr/>
        <p:txBody>
          <a:bodyPr/>
          <a:lstStyle/>
          <a:p>
            <a:fld id="{98EB0146-24E9-416C-BFE6-53E3D612DCA5}" type="slidenum">
              <a:rPr lang="fr-FR" smtClean="0"/>
              <a:t>‹N°›</a:t>
            </a:fld>
            <a:endParaRPr lang="fr-FR"/>
          </a:p>
        </p:txBody>
      </p:sp>
    </p:spTree>
    <p:extLst>
      <p:ext uri="{BB962C8B-B14F-4D97-AF65-F5344CB8AC3E}">
        <p14:creationId xmlns:p14="http://schemas.microsoft.com/office/powerpoint/2010/main" val="42873768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5CB7ED6B-0F0A-4202-BC54-34D0805D0BB0}"/>
              </a:ext>
            </a:extLst>
          </p:cNvPr>
          <p:cNvSpPr>
            <a:spLocks noGrp="1"/>
          </p:cNvSpPr>
          <p:nvPr>
            <p:ph type="dt" sz="half" idx="10"/>
          </p:nvPr>
        </p:nvSpPr>
        <p:spPr/>
        <p:txBody>
          <a:bodyPr/>
          <a:lstStyle/>
          <a:p>
            <a:fld id="{F25AD0AB-2659-4C05-8FA2-2B2E3358085E}" type="datetimeFigureOut">
              <a:rPr lang="fr-FR" smtClean="0"/>
              <a:t>09/03/2021</a:t>
            </a:fld>
            <a:endParaRPr lang="fr-FR"/>
          </a:p>
        </p:txBody>
      </p:sp>
      <p:sp>
        <p:nvSpPr>
          <p:cNvPr id="3" name="Espace réservé du pied de page 2">
            <a:extLst>
              <a:ext uri="{FF2B5EF4-FFF2-40B4-BE49-F238E27FC236}">
                <a16:creationId xmlns:a16="http://schemas.microsoft.com/office/drawing/2014/main" id="{3BD6E16F-51A2-4D91-927F-C2087498715B}"/>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E4C3B0AB-61CC-4B9C-8D5B-295B5A4DF03A}"/>
              </a:ext>
            </a:extLst>
          </p:cNvPr>
          <p:cNvSpPr>
            <a:spLocks noGrp="1"/>
          </p:cNvSpPr>
          <p:nvPr>
            <p:ph type="sldNum" sz="quarter" idx="12"/>
          </p:nvPr>
        </p:nvSpPr>
        <p:spPr/>
        <p:txBody>
          <a:bodyPr/>
          <a:lstStyle/>
          <a:p>
            <a:fld id="{98EB0146-24E9-416C-BFE6-53E3D612DCA5}" type="slidenum">
              <a:rPr lang="fr-FR" smtClean="0"/>
              <a:t>‹N°›</a:t>
            </a:fld>
            <a:endParaRPr lang="fr-FR"/>
          </a:p>
        </p:txBody>
      </p:sp>
    </p:spTree>
    <p:extLst>
      <p:ext uri="{BB962C8B-B14F-4D97-AF65-F5344CB8AC3E}">
        <p14:creationId xmlns:p14="http://schemas.microsoft.com/office/powerpoint/2010/main" val="33515668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7755F4-3C3C-4E45-B46E-A3E86DC4C41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CB4C27B7-E194-4ADC-A2CA-FD8139ECD17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F223AD78-9AB1-4239-A1E3-223BB76EC8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D55823C9-2656-4818-8196-45A3D353185C}"/>
              </a:ext>
            </a:extLst>
          </p:cNvPr>
          <p:cNvSpPr>
            <a:spLocks noGrp="1"/>
          </p:cNvSpPr>
          <p:nvPr>
            <p:ph type="dt" sz="half" idx="10"/>
          </p:nvPr>
        </p:nvSpPr>
        <p:spPr/>
        <p:txBody>
          <a:bodyPr/>
          <a:lstStyle/>
          <a:p>
            <a:fld id="{F25AD0AB-2659-4C05-8FA2-2B2E3358085E}" type="datetimeFigureOut">
              <a:rPr lang="fr-FR" smtClean="0"/>
              <a:t>09/03/2021</a:t>
            </a:fld>
            <a:endParaRPr lang="fr-FR"/>
          </a:p>
        </p:txBody>
      </p:sp>
      <p:sp>
        <p:nvSpPr>
          <p:cNvPr id="6" name="Espace réservé du pied de page 5">
            <a:extLst>
              <a:ext uri="{FF2B5EF4-FFF2-40B4-BE49-F238E27FC236}">
                <a16:creationId xmlns:a16="http://schemas.microsoft.com/office/drawing/2014/main" id="{95AF9B45-8AC8-4A79-804F-E534769FA26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8211DCF-E04C-4E73-9F38-BB64456B46FF}"/>
              </a:ext>
            </a:extLst>
          </p:cNvPr>
          <p:cNvSpPr>
            <a:spLocks noGrp="1"/>
          </p:cNvSpPr>
          <p:nvPr>
            <p:ph type="sldNum" sz="quarter" idx="12"/>
          </p:nvPr>
        </p:nvSpPr>
        <p:spPr/>
        <p:txBody>
          <a:bodyPr/>
          <a:lstStyle/>
          <a:p>
            <a:fld id="{98EB0146-24E9-416C-BFE6-53E3D612DCA5}" type="slidenum">
              <a:rPr lang="fr-FR" smtClean="0"/>
              <a:t>‹N°›</a:t>
            </a:fld>
            <a:endParaRPr lang="fr-FR"/>
          </a:p>
        </p:txBody>
      </p:sp>
    </p:spTree>
    <p:extLst>
      <p:ext uri="{BB962C8B-B14F-4D97-AF65-F5344CB8AC3E}">
        <p14:creationId xmlns:p14="http://schemas.microsoft.com/office/powerpoint/2010/main" val="9846205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CFEE56B-AF68-4F52-A267-4096AF97F04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826EF7C0-2129-41B9-90C2-A97676A18ED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9B37F22E-CBE8-4F9F-90A0-A19A00B2DE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9C90D61F-BE8E-4024-85BF-FCB0D2C2D19A}"/>
              </a:ext>
            </a:extLst>
          </p:cNvPr>
          <p:cNvSpPr>
            <a:spLocks noGrp="1"/>
          </p:cNvSpPr>
          <p:nvPr>
            <p:ph type="dt" sz="half" idx="10"/>
          </p:nvPr>
        </p:nvSpPr>
        <p:spPr/>
        <p:txBody>
          <a:bodyPr/>
          <a:lstStyle/>
          <a:p>
            <a:fld id="{F25AD0AB-2659-4C05-8FA2-2B2E3358085E}" type="datetimeFigureOut">
              <a:rPr lang="fr-FR" smtClean="0"/>
              <a:t>09/03/2021</a:t>
            </a:fld>
            <a:endParaRPr lang="fr-FR"/>
          </a:p>
        </p:txBody>
      </p:sp>
      <p:sp>
        <p:nvSpPr>
          <p:cNvPr id="6" name="Espace réservé du pied de page 5">
            <a:extLst>
              <a:ext uri="{FF2B5EF4-FFF2-40B4-BE49-F238E27FC236}">
                <a16:creationId xmlns:a16="http://schemas.microsoft.com/office/drawing/2014/main" id="{B9156670-408A-447B-A8CD-2915EEE9E2E7}"/>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1E665AE-6B42-46EC-A4B1-F800AF41FE4D}"/>
              </a:ext>
            </a:extLst>
          </p:cNvPr>
          <p:cNvSpPr>
            <a:spLocks noGrp="1"/>
          </p:cNvSpPr>
          <p:nvPr>
            <p:ph type="sldNum" sz="quarter" idx="12"/>
          </p:nvPr>
        </p:nvSpPr>
        <p:spPr/>
        <p:txBody>
          <a:bodyPr/>
          <a:lstStyle/>
          <a:p>
            <a:fld id="{98EB0146-24E9-416C-BFE6-53E3D612DCA5}" type="slidenum">
              <a:rPr lang="fr-FR" smtClean="0"/>
              <a:t>‹N°›</a:t>
            </a:fld>
            <a:endParaRPr lang="fr-FR"/>
          </a:p>
        </p:txBody>
      </p:sp>
    </p:spTree>
    <p:extLst>
      <p:ext uri="{BB962C8B-B14F-4D97-AF65-F5344CB8AC3E}">
        <p14:creationId xmlns:p14="http://schemas.microsoft.com/office/powerpoint/2010/main" val="42768653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88539041-973D-4AB1-9CB6-6F5FD3F75EA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F9E9ACE0-1400-4943-8F5A-029F8C946B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5F00538-2A09-4EED-A946-1FCEB9DC7BC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5AD0AB-2659-4C05-8FA2-2B2E3358085E}" type="datetimeFigureOut">
              <a:rPr lang="fr-FR" smtClean="0"/>
              <a:t>09/03/2021</a:t>
            </a:fld>
            <a:endParaRPr lang="fr-FR"/>
          </a:p>
        </p:txBody>
      </p:sp>
      <p:sp>
        <p:nvSpPr>
          <p:cNvPr id="5" name="Espace réservé du pied de page 4">
            <a:extLst>
              <a:ext uri="{FF2B5EF4-FFF2-40B4-BE49-F238E27FC236}">
                <a16:creationId xmlns:a16="http://schemas.microsoft.com/office/drawing/2014/main" id="{78F378BB-3FB6-4B90-8C97-76E6104D3F0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6743C006-E4FC-43A4-B217-B36D3C73F1F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EB0146-24E9-416C-BFE6-53E3D612DCA5}" type="slidenum">
              <a:rPr lang="fr-FR" smtClean="0"/>
              <a:t>‹N°›</a:t>
            </a:fld>
            <a:endParaRPr lang="fr-FR"/>
          </a:p>
        </p:txBody>
      </p:sp>
    </p:spTree>
    <p:extLst>
      <p:ext uri="{BB962C8B-B14F-4D97-AF65-F5344CB8AC3E}">
        <p14:creationId xmlns:p14="http://schemas.microsoft.com/office/powerpoint/2010/main" val="12189527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594867-E5C2-4EAD-9613-D3D464AAAC64}" type="datetimeFigureOut">
              <a:rPr lang="fr-FR" smtClean="0"/>
              <a:t>09/03/2021</a:t>
            </a:fld>
            <a:endParaRPr lang="fr-F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7087AC-F73A-4C62-8BA6-A2A10B68B1EA}" type="slidenum">
              <a:rPr lang="fr-FR" smtClean="0"/>
              <a:t>‹N°›</a:t>
            </a:fld>
            <a:endParaRPr lang="fr-FR"/>
          </a:p>
        </p:txBody>
      </p:sp>
    </p:spTree>
    <p:extLst>
      <p:ext uri="{BB962C8B-B14F-4D97-AF65-F5344CB8AC3E}">
        <p14:creationId xmlns:p14="http://schemas.microsoft.com/office/powerpoint/2010/main" val="39587709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3.emf"/><Relationship Id="rId7" Type="http://schemas.openxmlformats.org/officeDocument/2006/relationships/hyperlink" Target="http://www.mendeley.com/" TargetMode="External"/><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hyperlink" Target="http://www.zotero.org/"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hyperlink" Target="http://doi.org/10.4000/insaniyat.13634" TargetMode="External"/><Relationship Id="rId2" Type="http://schemas.openxmlformats.org/officeDocument/2006/relationships/notesSlide" Target="../notesSlides/notesSlide17.xml"/><Relationship Id="rId1" Type="http://schemas.openxmlformats.org/officeDocument/2006/relationships/slideLayout" Target="../slideLayouts/slideLayout13.xml"/><Relationship Id="rId5" Type="http://schemas.openxmlformats.org/officeDocument/2006/relationships/image" Target="../media/image7.emf"/><Relationship Id="rId4" Type="http://schemas.openxmlformats.org/officeDocument/2006/relationships/hyperlink" Target="https://productions-animales.org/article/view/2319"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hyperlink" Target="mailto:sarah.sahnoune@gmail.com" TargetMode="External"/><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8" Type="http://schemas.openxmlformats.org/officeDocument/2006/relationships/hyperlink" Target="http://www.theses.fr/" TargetMode="External"/><Relationship Id="rId3" Type="http://schemas.openxmlformats.org/officeDocument/2006/relationships/hyperlink" Target="http://scholar.google.fr/" TargetMode="External"/><Relationship Id="rId7" Type="http://schemas.openxmlformats.org/officeDocument/2006/relationships/hyperlink" Target="http://www.rechercheisidore.fr/" TargetMode="External"/><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hyperlink" Target="http://www.scirus.com/" TargetMode="External"/><Relationship Id="rId5" Type="http://schemas.openxmlformats.org/officeDocument/2006/relationships/hyperlink" Target="http://ese.rfe.org/" TargetMode="External"/><Relationship Id="rId10" Type="http://schemas.openxmlformats.org/officeDocument/2006/relationships/hyperlink" Target="http://www.cirs.fr/" TargetMode="External"/><Relationship Id="rId4" Type="http://schemas.openxmlformats.org/officeDocument/2006/relationships/hyperlink" Target="http://books.google.fr/" TargetMode="External"/><Relationship Id="rId9" Type="http://schemas.openxmlformats.org/officeDocument/2006/relationships/hyperlink" Target="http://www.profusion-chimie.1s.fr/"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9" name="Image 1">
            <a:extLst>
              <a:ext uri="{FF2B5EF4-FFF2-40B4-BE49-F238E27FC236}">
                <a16:creationId xmlns:a16="http://schemas.microsoft.com/office/drawing/2014/main" id="{42A95127-A93C-4154-A847-5868E0FD49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7647" y="380363"/>
            <a:ext cx="1292708" cy="127002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708756E6-A081-4445-8B8D-6EF0656913F0}"/>
              </a:ext>
            </a:extLst>
          </p:cNvPr>
          <p:cNvSpPr>
            <a:spLocks noChangeArrowheads="1"/>
          </p:cNvSpPr>
          <p:nvPr/>
        </p:nvSpPr>
        <p:spPr bwMode="auto">
          <a:xfrm>
            <a:off x="1524001"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4">
            <a:extLst>
              <a:ext uri="{FF2B5EF4-FFF2-40B4-BE49-F238E27FC236}">
                <a16:creationId xmlns:a16="http://schemas.microsoft.com/office/drawing/2014/main" id="{3C7A4D08-5049-4636-9C8D-5902A9023664}"/>
              </a:ext>
            </a:extLst>
          </p:cNvPr>
          <p:cNvSpPr>
            <a:spLocks noChangeArrowheads="1"/>
          </p:cNvSpPr>
          <p:nvPr/>
        </p:nvSpPr>
        <p:spPr bwMode="auto">
          <a:xfrm>
            <a:off x="1186891" y="419790"/>
            <a:ext cx="9745194"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eaLnBrk="0" fontAlgn="base" hangingPunct="0">
              <a:spcBef>
                <a:spcPct val="0"/>
              </a:spcBef>
              <a:spcAft>
                <a:spcPct val="0"/>
              </a:spcAft>
            </a:pPr>
            <a:r>
              <a:rPr lang="fr-FR" altLang="fr-FR" sz="1600" b="1" dirty="0">
                <a:latin typeface="Verdana" panose="020B0604030504040204" pitchFamily="34" charset="0"/>
                <a:ea typeface="Verdana" panose="020B0604030504040204" pitchFamily="34" charset="0"/>
                <a:cs typeface="Tahoma" panose="020B0604030504040204" pitchFamily="34" charset="0"/>
              </a:rPr>
              <a:t>République Algérienne Démocratique et Populaire</a:t>
            </a:r>
            <a:endParaRPr lang="fr-FR" altLang="fr-FR" sz="900" dirty="0">
              <a:latin typeface="Verdana" panose="020B0604030504040204" pitchFamily="34" charset="0"/>
              <a:ea typeface="Verdana" panose="020B0604030504040204" pitchFamily="34" charset="0"/>
              <a:cs typeface="Tahoma" panose="020B0604030504040204" pitchFamily="34" charset="0"/>
            </a:endParaRPr>
          </a:p>
          <a:p>
            <a:pPr algn="ctr" eaLnBrk="0" fontAlgn="base" hangingPunct="0">
              <a:spcBef>
                <a:spcPct val="0"/>
              </a:spcBef>
              <a:spcAft>
                <a:spcPct val="0"/>
              </a:spcAft>
            </a:pPr>
            <a:r>
              <a:rPr lang="fr-FR" altLang="fr-FR" sz="1600" b="1" dirty="0">
                <a:latin typeface="Verdana" panose="020B0604030504040204" pitchFamily="34" charset="0"/>
                <a:ea typeface="Verdana" panose="020B0604030504040204" pitchFamily="34" charset="0"/>
                <a:cs typeface="Tahoma" panose="020B0604030504040204" pitchFamily="34" charset="0"/>
              </a:rPr>
              <a:t>Ministère de l’Enseignement Supérieur </a:t>
            </a:r>
            <a:endParaRPr lang="fr-FR" altLang="fr-FR" sz="900" dirty="0">
              <a:latin typeface="Verdana" panose="020B0604030504040204" pitchFamily="34" charset="0"/>
              <a:ea typeface="Verdana" panose="020B0604030504040204" pitchFamily="34" charset="0"/>
              <a:cs typeface="Tahoma" panose="020B0604030504040204" pitchFamily="34" charset="0"/>
            </a:endParaRPr>
          </a:p>
          <a:p>
            <a:pPr algn="ctr" eaLnBrk="0" fontAlgn="base" hangingPunct="0">
              <a:spcBef>
                <a:spcPct val="0"/>
              </a:spcBef>
              <a:spcAft>
                <a:spcPct val="0"/>
              </a:spcAft>
            </a:pPr>
            <a:r>
              <a:rPr lang="fr-FR" altLang="fr-FR" sz="1600" b="1" dirty="0">
                <a:latin typeface="Verdana" panose="020B0604030504040204" pitchFamily="34" charset="0"/>
                <a:ea typeface="Verdana" panose="020B0604030504040204" pitchFamily="34" charset="0"/>
                <a:cs typeface="Tahoma" panose="020B0604030504040204" pitchFamily="34" charset="0"/>
              </a:rPr>
              <a:t>et de la Recherche Scientifique</a:t>
            </a:r>
            <a:endParaRPr lang="fr-FR" altLang="fr-FR" sz="900" dirty="0">
              <a:latin typeface="Verdana" panose="020B0604030504040204" pitchFamily="34" charset="0"/>
              <a:ea typeface="Verdana" panose="020B0604030504040204" pitchFamily="34" charset="0"/>
              <a:cs typeface="Tahoma" panose="020B0604030504040204" pitchFamily="34" charset="0"/>
            </a:endParaRPr>
          </a:p>
          <a:p>
            <a:pPr algn="ctr" eaLnBrk="0" fontAlgn="base" hangingPunct="0">
              <a:spcBef>
                <a:spcPct val="0"/>
              </a:spcBef>
              <a:spcAft>
                <a:spcPct val="0"/>
              </a:spcAft>
            </a:pPr>
            <a:r>
              <a:rPr lang="fr-FR" altLang="fr-FR" sz="1600" b="1" dirty="0">
                <a:latin typeface="Verdana" panose="020B0604030504040204" pitchFamily="34" charset="0"/>
                <a:ea typeface="Verdana" panose="020B0604030504040204" pitchFamily="34" charset="0"/>
                <a:cs typeface="Tahoma" panose="020B0604030504040204" pitchFamily="34" charset="0"/>
              </a:rPr>
              <a:t>Centre Universitaire </a:t>
            </a:r>
            <a:r>
              <a:rPr lang="fr-FR" altLang="fr-FR" sz="1600" b="1" dirty="0" err="1">
                <a:latin typeface="Verdana" panose="020B0604030504040204" pitchFamily="34" charset="0"/>
                <a:ea typeface="Verdana" panose="020B0604030504040204" pitchFamily="34" charset="0"/>
                <a:cs typeface="Tahoma" panose="020B0604030504040204" pitchFamily="34" charset="0"/>
              </a:rPr>
              <a:t>Abdelhafid</a:t>
            </a:r>
            <a:r>
              <a:rPr lang="fr-FR" altLang="fr-FR" sz="1600" b="1" dirty="0">
                <a:latin typeface="Verdana" panose="020B0604030504040204" pitchFamily="34" charset="0"/>
                <a:ea typeface="Verdana" panose="020B0604030504040204" pitchFamily="34" charset="0"/>
                <a:cs typeface="Tahoma" panose="020B0604030504040204" pitchFamily="34" charset="0"/>
              </a:rPr>
              <a:t> BOUSSOUF Mila</a:t>
            </a:r>
          </a:p>
        </p:txBody>
      </p:sp>
      <p:pic>
        <p:nvPicPr>
          <p:cNvPr id="8" name="Image 1">
            <a:extLst>
              <a:ext uri="{FF2B5EF4-FFF2-40B4-BE49-F238E27FC236}">
                <a16:creationId xmlns:a16="http://schemas.microsoft.com/office/drawing/2014/main" id="{B9F88E00-6EA7-42E9-97DA-F38AC4A8AA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59145" y="404009"/>
            <a:ext cx="1292708" cy="127002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8D1C6F0A-E904-45CB-A03F-5F9C53DE3A19}"/>
              </a:ext>
            </a:extLst>
          </p:cNvPr>
          <p:cNvSpPr/>
          <p:nvPr/>
        </p:nvSpPr>
        <p:spPr>
          <a:xfrm>
            <a:off x="0" y="2795179"/>
            <a:ext cx="12192000" cy="1757259"/>
          </a:xfrm>
          <a:prstGeom prst="rect">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bg1"/>
                </a:solidFill>
                <a:latin typeface="Verdana" panose="020B0604030504040204" pitchFamily="34" charset="0"/>
                <a:ea typeface="Verdana" panose="020B0604030504040204" pitchFamily="34" charset="0"/>
                <a:cs typeface="Verdana" panose="020B0604030504040204" pitchFamily="34" charset="0"/>
              </a:rPr>
              <a:t>Recherche documentaire et conception du mémoire</a:t>
            </a:r>
          </a:p>
        </p:txBody>
      </p:sp>
      <p:sp>
        <p:nvSpPr>
          <p:cNvPr id="11" name="Rectangle 10">
            <a:extLst>
              <a:ext uri="{FF2B5EF4-FFF2-40B4-BE49-F238E27FC236}">
                <a16:creationId xmlns:a16="http://schemas.microsoft.com/office/drawing/2014/main" id="{7AC1EF4A-4A86-4C1D-BFF7-FD43976293BB}"/>
              </a:ext>
            </a:extLst>
          </p:cNvPr>
          <p:cNvSpPr/>
          <p:nvPr/>
        </p:nvSpPr>
        <p:spPr>
          <a:xfrm>
            <a:off x="8909028" y="4914210"/>
            <a:ext cx="3282972" cy="12059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fr-FR" b="1" u="sng" dirty="0">
                <a:solidFill>
                  <a:schemeClr val="tx1"/>
                </a:solidFill>
                <a:latin typeface="Verdana" panose="020B0604030504040204" pitchFamily="34" charset="0"/>
                <a:ea typeface="Verdana" panose="020B0604030504040204" pitchFamily="34" charset="0"/>
                <a:cs typeface="Arial" panose="020B0604020202020204" pitchFamily="34" charset="0"/>
              </a:rPr>
              <a:t>Présenté par:</a:t>
            </a:r>
          </a:p>
          <a:p>
            <a:pPr algn="ctr">
              <a:lnSpc>
                <a:spcPct val="150000"/>
              </a:lnSpc>
            </a:pPr>
            <a:r>
              <a:rPr lang="fr-FR" b="1" dirty="0">
                <a:solidFill>
                  <a:schemeClr val="tx1"/>
                </a:solidFill>
                <a:latin typeface="Verdana" panose="020B0604030504040204" pitchFamily="34" charset="0"/>
                <a:ea typeface="Verdana" panose="020B0604030504040204" pitchFamily="34" charset="0"/>
                <a:cs typeface="Arial" panose="020B0604020202020204" pitchFamily="34" charset="0"/>
              </a:rPr>
              <a:t>S.SAHNOUNE</a:t>
            </a:r>
          </a:p>
        </p:txBody>
      </p:sp>
      <p:sp>
        <p:nvSpPr>
          <p:cNvPr id="12" name="Rectangle 11">
            <a:extLst>
              <a:ext uri="{FF2B5EF4-FFF2-40B4-BE49-F238E27FC236}">
                <a16:creationId xmlns:a16="http://schemas.microsoft.com/office/drawing/2014/main" id="{CD5C487A-6F4C-40E4-A846-EA8735FCB147}"/>
              </a:ext>
            </a:extLst>
          </p:cNvPr>
          <p:cNvSpPr/>
          <p:nvPr/>
        </p:nvSpPr>
        <p:spPr>
          <a:xfrm>
            <a:off x="3282973" y="6120158"/>
            <a:ext cx="5573728" cy="6361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tx1"/>
                </a:solidFill>
                <a:latin typeface="Verdana" panose="020B0604030504040204" pitchFamily="34" charset="0"/>
                <a:ea typeface="Verdana" panose="020B0604030504040204" pitchFamily="34" charset="0"/>
                <a:cs typeface="Arial" panose="020B0604020202020204" pitchFamily="34" charset="0"/>
              </a:rPr>
              <a:t>Année universitaire : 2020/2021</a:t>
            </a:r>
          </a:p>
        </p:txBody>
      </p:sp>
      <p:sp>
        <p:nvSpPr>
          <p:cNvPr id="2" name="Rectangle 1">
            <a:extLst>
              <a:ext uri="{FF2B5EF4-FFF2-40B4-BE49-F238E27FC236}">
                <a16:creationId xmlns:a16="http://schemas.microsoft.com/office/drawing/2014/main" id="{A33144DC-0D6D-4C6C-AC8B-460F42DD12F0}"/>
              </a:ext>
            </a:extLst>
          </p:cNvPr>
          <p:cNvSpPr/>
          <p:nvPr/>
        </p:nvSpPr>
        <p:spPr>
          <a:xfrm>
            <a:off x="7208449" y="4599626"/>
            <a:ext cx="4134465" cy="379078"/>
          </a:xfrm>
          <a:prstGeom prst="rect">
            <a:avLst/>
          </a:prstGeom>
        </p:spPr>
        <p:txBody>
          <a:bodyPr wrap="none">
            <a:spAutoFit/>
          </a:bodyPr>
          <a:lstStyle/>
          <a:p>
            <a:pPr algn="ctr">
              <a:lnSpc>
                <a:spcPct val="115000"/>
              </a:lnSpc>
            </a:pPr>
            <a:r>
              <a:rPr lang="fr-FR" b="1" dirty="0">
                <a:latin typeface="Verdana" panose="020B0604030504040204" pitchFamily="34" charset="0"/>
                <a:ea typeface="Verdana" panose="020B0604030504040204" pitchFamily="34" charset="0"/>
                <a:cs typeface="Arial" panose="020B0604020202020204" pitchFamily="34" charset="0"/>
              </a:rPr>
              <a:t> COURS Master 02/ </a:t>
            </a:r>
            <a:r>
              <a:rPr lang="fr-FR" b="1" dirty="0" err="1">
                <a:latin typeface="Verdana" panose="020B0604030504040204" pitchFamily="34" charset="0"/>
                <a:ea typeface="Verdana" panose="020B0604030504040204" pitchFamily="34" charset="0"/>
                <a:cs typeface="Arial" panose="020B0604020202020204" pitchFamily="34" charset="0"/>
              </a:rPr>
              <a:t>Genie</a:t>
            </a:r>
            <a:r>
              <a:rPr lang="fr-FR" b="1" dirty="0">
                <a:latin typeface="Verdana" panose="020B0604030504040204" pitchFamily="34" charset="0"/>
                <a:ea typeface="Verdana" panose="020B0604030504040204" pitchFamily="34" charset="0"/>
                <a:cs typeface="Arial" panose="020B0604020202020204" pitchFamily="34" charset="0"/>
              </a:rPr>
              <a:t>-civil</a:t>
            </a:r>
            <a:endParaRPr lang="fr-FR" sz="1200" dirty="0">
              <a:latin typeface="Verdana" panose="020B0604030504040204" pitchFamily="34" charset="0"/>
              <a:ea typeface="Verdana" panose="020B060403050404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551437D7-4BC6-4B9D-B5F3-126F242B337A}"/>
              </a:ext>
            </a:extLst>
          </p:cNvPr>
          <p:cNvSpPr/>
          <p:nvPr/>
        </p:nvSpPr>
        <p:spPr>
          <a:xfrm>
            <a:off x="3294948" y="2378659"/>
            <a:ext cx="5529078" cy="369332"/>
          </a:xfrm>
          <a:prstGeom prst="rect">
            <a:avLst/>
          </a:prstGeom>
        </p:spPr>
        <p:txBody>
          <a:bodyPr wrap="none">
            <a:spAutoFit/>
          </a:bodyPr>
          <a:lstStyle/>
          <a:p>
            <a:pPr algn="ctr" eaLnBrk="0" fontAlgn="base" hangingPunct="0">
              <a:spcBef>
                <a:spcPct val="0"/>
              </a:spcBef>
              <a:spcAft>
                <a:spcPct val="0"/>
              </a:spcAft>
            </a:pPr>
            <a:r>
              <a:rPr lang="fr-FR" altLang="fr-FR" b="1" dirty="0">
                <a:latin typeface="Verdana" panose="020B0604030504040204" pitchFamily="34" charset="0"/>
                <a:ea typeface="Verdana" panose="020B0604030504040204" pitchFamily="34" charset="0"/>
                <a:cs typeface="Tahoma" panose="020B0604030504040204" pitchFamily="34" charset="0"/>
              </a:rPr>
              <a:t>Département des sciences et technologie</a:t>
            </a:r>
          </a:p>
        </p:txBody>
      </p:sp>
      <p:sp>
        <p:nvSpPr>
          <p:cNvPr id="13" name="Rectangle 12">
            <a:extLst>
              <a:ext uri="{FF2B5EF4-FFF2-40B4-BE49-F238E27FC236}">
                <a16:creationId xmlns:a16="http://schemas.microsoft.com/office/drawing/2014/main" id="{D55ECFE1-F811-49A2-BC0D-D8BF5B3EB297}"/>
              </a:ext>
            </a:extLst>
          </p:cNvPr>
          <p:cNvSpPr/>
          <p:nvPr/>
        </p:nvSpPr>
        <p:spPr>
          <a:xfrm>
            <a:off x="3879243" y="2048216"/>
            <a:ext cx="4360489" cy="369332"/>
          </a:xfrm>
          <a:prstGeom prst="rect">
            <a:avLst/>
          </a:prstGeom>
        </p:spPr>
        <p:txBody>
          <a:bodyPr wrap="none">
            <a:spAutoFit/>
          </a:bodyPr>
          <a:lstStyle/>
          <a:p>
            <a:pPr algn="ctr" eaLnBrk="0" fontAlgn="base" hangingPunct="0">
              <a:spcBef>
                <a:spcPct val="0"/>
              </a:spcBef>
              <a:spcAft>
                <a:spcPct val="0"/>
              </a:spcAft>
            </a:pPr>
            <a:r>
              <a:rPr lang="fr-FR" altLang="fr-FR" b="1" dirty="0">
                <a:latin typeface="Verdana" panose="020B0604030504040204" pitchFamily="34" charset="0"/>
                <a:ea typeface="Verdana" panose="020B0604030504040204" pitchFamily="34" charset="0"/>
                <a:cs typeface="Tahoma" panose="020B0604030504040204" pitchFamily="34" charset="0"/>
              </a:rPr>
              <a:t>Institut  sciences et technologie</a:t>
            </a:r>
          </a:p>
        </p:txBody>
      </p:sp>
    </p:spTree>
    <p:extLst>
      <p:ext uri="{BB962C8B-B14F-4D97-AF65-F5344CB8AC3E}">
        <p14:creationId xmlns:p14="http://schemas.microsoft.com/office/powerpoint/2010/main" val="5572985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5">
            <a:extLst>
              <a:ext uri="{FF2B5EF4-FFF2-40B4-BE49-F238E27FC236}">
                <a16:creationId xmlns:a16="http://schemas.microsoft.com/office/drawing/2014/main" id="{24E4A7F7-C6EB-4BC7-86A6-A02DFEB9A83E}"/>
              </a:ext>
            </a:extLst>
          </p:cNvPr>
          <p:cNvSpPr>
            <a:spLocks noChangeArrowheads="1"/>
          </p:cNvSpPr>
          <p:nvPr/>
        </p:nvSpPr>
        <p:spPr bwMode="auto">
          <a:xfrm>
            <a:off x="119270" y="98589"/>
            <a:ext cx="11913704" cy="544050"/>
          </a:xfrm>
          <a:prstGeom prst="flowChartAlternateProcess">
            <a:avLst/>
          </a:prstGeom>
          <a:solidFill>
            <a:srgbClr val="C00000"/>
          </a:solidFill>
          <a:ln w="38100" cmpd="dbl">
            <a:solidFill>
              <a:srgbClr val="FFC000"/>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lnSpc>
                <a:spcPct val="150000"/>
              </a:lnSpc>
              <a:defRPr sz="1800" b="0" i="0" u="none" strike="noStrike" kern="0" cap="none" spc="0" baseline="0">
                <a:solidFill>
                  <a:srgbClr val="000000"/>
                </a:solidFill>
                <a:uFillTx/>
              </a:defRPr>
            </a:pPr>
            <a:r>
              <a:rPr lang="fr-FR" sz="20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CHAPITRE 03 :</a:t>
            </a:r>
            <a:r>
              <a:rPr lang="fr-FR" sz="2000" b="1" kern="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b="1" i="1" dirty="0">
                <a:solidFill>
                  <a:schemeClr val="bg1"/>
                </a:solidFill>
                <a:latin typeface="Verdana" panose="020B0604030504040204" pitchFamily="34" charset="0"/>
                <a:ea typeface="Verdana" panose="020B0604030504040204" pitchFamily="34" charset="0"/>
              </a:rPr>
              <a:t>LOCALISER LES DOCUMENTS </a:t>
            </a:r>
            <a:endParaRPr lang="fr-FR" sz="2000" dirty="0">
              <a:solidFill>
                <a:schemeClr val="bg1"/>
              </a:solidFill>
              <a:latin typeface="Verdana" panose="020B0604030504040204" pitchFamily="34" charset="0"/>
              <a:ea typeface="Verdana" panose="020B0604030504040204" pitchFamily="34" charset="0"/>
            </a:endParaRPr>
          </a:p>
        </p:txBody>
      </p:sp>
      <p:sp>
        <p:nvSpPr>
          <p:cNvPr id="3" name="Rectangle 2">
            <a:extLst>
              <a:ext uri="{FF2B5EF4-FFF2-40B4-BE49-F238E27FC236}">
                <a16:creationId xmlns:a16="http://schemas.microsoft.com/office/drawing/2014/main" id="{A4B81BE3-BBD1-454D-86E5-E67B4E1A1B30}"/>
              </a:ext>
            </a:extLst>
          </p:cNvPr>
          <p:cNvSpPr/>
          <p:nvPr/>
        </p:nvSpPr>
        <p:spPr>
          <a:xfrm>
            <a:off x="139148" y="642639"/>
            <a:ext cx="11913704" cy="4606774"/>
          </a:xfrm>
          <a:prstGeom prst="rect">
            <a:avLst/>
          </a:prstGeom>
        </p:spPr>
        <p:txBody>
          <a:bodyPr wrap="square">
            <a:spAutoFit/>
          </a:bodyPr>
          <a:lstStyle/>
          <a:p>
            <a:pPr algn="just">
              <a:lnSpc>
                <a:spcPct val="150000"/>
              </a:lnSpc>
            </a:pPr>
            <a:r>
              <a:rPr lang="fr-FR" b="1" dirty="0">
                <a:solidFill>
                  <a:srgbClr val="339933"/>
                </a:solidFill>
                <a:latin typeface="Verdana" panose="020B0604030504040204" pitchFamily="34" charset="0"/>
                <a:ea typeface="Verdana" panose="020B0604030504040204" pitchFamily="34" charset="0"/>
              </a:rPr>
              <a:t>La troncature : ? ou $</a:t>
            </a:r>
          </a:p>
          <a:p>
            <a:pPr algn="just">
              <a:lnSpc>
                <a:spcPct val="150000"/>
              </a:lnSpc>
            </a:pPr>
            <a:r>
              <a:rPr lang="fr-FR" dirty="0">
                <a:latin typeface="Verdana" panose="020B0604030504040204" pitchFamily="34" charset="0"/>
                <a:ea typeface="Verdana" panose="020B0604030504040204" pitchFamily="34" charset="0"/>
              </a:rPr>
              <a:t>Permet d’élargir la requête à partir d’un terme (toutes les variantes du mot seront prises en compte : singulier/pluriel, masculin/féminin, etc.).</a:t>
            </a:r>
          </a:p>
          <a:p>
            <a:pPr algn="just">
              <a:lnSpc>
                <a:spcPct val="150000"/>
              </a:lnSpc>
            </a:pPr>
            <a:r>
              <a:rPr lang="fr-FR" b="1" dirty="0">
                <a:latin typeface="Verdana" panose="020B0604030504040204" pitchFamily="34" charset="0"/>
                <a:ea typeface="Verdana" panose="020B0604030504040204" pitchFamily="34" charset="0"/>
              </a:rPr>
              <a:t>?</a:t>
            </a:r>
            <a:r>
              <a:rPr lang="fr-FR" dirty="0">
                <a:latin typeface="Verdana" panose="020B0604030504040204" pitchFamily="34" charset="0"/>
                <a:ea typeface="Verdana" panose="020B0604030504040204" pitchFamily="34" charset="0"/>
              </a:rPr>
              <a:t> remplace un caractère au début, au milieu ou à la fin d'un terme.</a:t>
            </a:r>
          </a:p>
          <a:p>
            <a:pPr algn="just">
              <a:lnSpc>
                <a:spcPct val="150000"/>
              </a:lnSpc>
            </a:pPr>
            <a:r>
              <a:rPr lang="fr-FR" dirty="0">
                <a:latin typeface="Verdana" panose="020B0604030504040204" pitchFamily="34" charset="0"/>
                <a:ea typeface="Verdana" panose="020B0604030504040204" pitchFamily="34" charset="0"/>
              </a:rPr>
              <a:t>	Ex. : </a:t>
            </a:r>
            <a:r>
              <a:rPr lang="fr-FR" dirty="0" err="1">
                <a:latin typeface="Verdana" panose="020B0604030504040204" pitchFamily="34" charset="0"/>
                <a:ea typeface="Verdana" panose="020B0604030504040204" pitchFamily="34" charset="0"/>
              </a:rPr>
              <a:t>wom?n</a:t>
            </a:r>
            <a:r>
              <a:rPr lang="fr-FR" dirty="0">
                <a:latin typeface="Verdana" panose="020B0604030504040204" pitchFamily="34" charset="0"/>
                <a:ea typeface="Verdana" panose="020B0604030504040204" pitchFamily="34" charset="0"/>
              </a:rPr>
              <a:t> recherchera </a:t>
            </a:r>
            <a:r>
              <a:rPr lang="fr-FR" dirty="0" err="1">
                <a:latin typeface="Verdana" panose="020B0604030504040204" pitchFamily="34" charset="0"/>
                <a:ea typeface="Verdana" panose="020B0604030504040204" pitchFamily="34" charset="0"/>
              </a:rPr>
              <a:t>woman</a:t>
            </a:r>
            <a:r>
              <a:rPr lang="fr-FR" dirty="0">
                <a:latin typeface="Verdana" panose="020B0604030504040204" pitchFamily="34" charset="0"/>
                <a:ea typeface="Verdana" panose="020B0604030504040204" pitchFamily="34" charset="0"/>
              </a:rPr>
              <a:t> ou </a:t>
            </a:r>
            <a:r>
              <a:rPr lang="fr-FR" dirty="0" err="1">
                <a:latin typeface="Verdana" panose="020B0604030504040204" pitchFamily="34" charset="0"/>
                <a:ea typeface="Verdana" panose="020B0604030504040204" pitchFamily="34" charset="0"/>
              </a:rPr>
              <a:t>women</a:t>
            </a:r>
            <a:endParaRPr lang="fr-FR" dirty="0">
              <a:latin typeface="Verdana" panose="020B0604030504040204" pitchFamily="34" charset="0"/>
              <a:ea typeface="Verdana" panose="020B0604030504040204" pitchFamily="34" charset="0"/>
            </a:endParaRPr>
          </a:p>
          <a:p>
            <a:pPr algn="just">
              <a:lnSpc>
                <a:spcPct val="150000"/>
              </a:lnSpc>
            </a:pPr>
            <a:r>
              <a:rPr lang="fr-FR" dirty="0">
                <a:latin typeface="Verdana" panose="020B0604030504040204" pitchFamily="34" charset="0"/>
                <a:ea typeface="Verdana" panose="020B0604030504040204" pitchFamily="34" charset="0"/>
              </a:rPr>
              <a:t>	Ex. : </a:t>
            </a:r>
            <a:r>
              <a:rPr lang="fr-FR" dirty="0" err="1">
                <a:latin typeface="Verdana" panose="020B0604030504040204" pitchFamily="34" charset="0"/>
                <a:ea typeface="Verdana" panose="020B0604030504040204" pitchFamily="34" charset="0"/>
              </a:rPr>
              <a:t>economi</a:t>
            </a:r>
            <a:r>
              <a:rPr lang="fr-FR" dirty="0">
                <a:latin typeface="Verdana" panose="020B0604030504040204" pitchFamily="34" charset="0"/>
                <a:ea typeface="Verdana" panose="020B0604030504040204" pitchFamily="34" charset="0"/>
              </a:rPr>
              <a:t>? recherchera économie, </a:t>
            </a:r>
            <a:r>
              <a:rPr lang="fr-FR" dirty="0" err="1">
                <a:latin typeface="Verdana" panose="020B0604030504040204" pitchFamily="34" charset="0"/>
                <a:ea typeface="Verdana" panose="020B0604030504040204" pitchFamily="34" charset="0"/>
              </a:rPr>
              <a:t>economic</a:t>
            </a:r>
            <a:r>
              <a:rPr lang="fr-FR" dirty="0">
                <a:latin typeface="Verdana" panose="020B0604030504040204" pitchFamily="34" charset="0"/>
                <a:ea typeface="Verdana" panose="020B0604030504040204" pitchFamily="34" charset="0"/>
              </a:rPr>
              <a:t> ou </a:t>
            </a:r>
            <a:r>
              <a:rPr lang="fr-FR" dirty="0" err="1">
                <a:latin typeface="Verdana" panose="020B0604030504040204" pitchFamily="34" charset="0"/>
                <a:ea typeface="Verdana" panose="020B0604030504040204" pitchFamily="34" charset="0"/>
              </a:rPr>
              <a:t>economia</a:t>
            </a:r>
            <a:endParaRPr lang="fr-FR" dirty="0">
              <a:latin typeface="Verdana" panose="020B0604030504040204" pitchFamily="34" charset="0"/>
              <a:ea typeface="Verdana" panose="020B0604030504040204" pitchFamily="34" charset="0"/>
            </a:endParaRPr>
          </a:p>
          <a:p>
            <a:pPr algn="just">
              <a:lnSpc>
                <a:spcPct val="150000"/>
              </a:lnSpc>
            </a:pPr>
            <a:r>
              <a:rPr lang="fr-FR" dirty="0">
                <a:latin typeface="Verdana" panose="020B0604030504040204" pitchFamily="34" charset="0"/>
                <a:ea typeface="Verdana" panose="020B0604030504040204" pitchFamily="34" charset="0"/>
              </a:rPr>
              <a:t>	Ex : relation? recherchera relation et relations</a:t>
            </a:r>
          </a:p>
          <a:p>
            <a:pPr algn="just">
              <a:lnSpc>
                <a:spcPct val="150000"/>
              </a:lnSpc>
            </a:pPr>
            <a:r>
              <a:rPr lang="fr-FR" b="1" dirty="0">
                <a:latin typeface="Verdana" panose="020B0604030504040204" pitchFamily="34" charset="0"/>
                <a:ea typeface="Verdana" panose="020B0604030504040204" pitchFamily="34" charset="0"/>
              </a:rPr>
              <a:t>$</a:t>
            </a:r>
            <a:r>
              <a:rPr lang="fr-FR" dirty="0">
                <a:latin typeface="Verdana" panose="020B0604030504040204" pitchFamily="34" charset="0"/>
                <a:ea typeface="Verdana" panose="020B0604030504040204" pitchFamily="34" charset="0"/>
              </a:rPr>
              <a:t> remplace plusieurs caractères au début, au milieu ou à la fin d'un terme.</a:t>
            </a:r>
          </a:p>
          <a:p>
            <a:pPr algn="just">
              <a:lnSpc>
                <a:spcPct val="150000"/>
              </a:lnSpc>
            </a:pPr>
            <a:r>
              <a:rPr lang="fr-FR" dirty="0">
                <a:latin typeface="Verdana" panose="020B0604030504040204" pitchFamily="34" charset="0"/>
                <a:ea typeface="Verdana" panose="020B0604030504040204" pitchFamily="34" charset="0"/>
              </a:rPr>
              <a:t>	Ex. : archéo$ recherchera archéologie, archéologue, archéoastronomie, etc.</a:t>
            </a:r>
          </a:p>
          <a:p>
            <a:pPr algn="just">
              <a:lnSpc>
                <a:spcPct val="150000"/>
              </a:lnSpc>
            </a:pPr>
            <a:r>
              <a:rPr lang="fr-FR" dirty="0">
                <a:latin typeface="Verdana" panose="020B0604030504040204" pitchFamily="34" charset="0"/>
                <a:ea typeface="Verdana" panose="020B0604030504040204" pitchFamily="34" charset="0"/>
              </a:rPr>
              <a:t>	Ex. : géo$ recherchera géographie, géométrie, géologie, etc.</a:t>
            </a:r>
          </a:p>
          <a:p>
            <a:pPr algn="just">
              <a:lnSpc>
                <a:spcPct val="150000"/>
              </a:lnSpc>
            </a:pPr>
            <a:r>
              <a:rPr lang="fr-FR" dirty="0">
                <a:latin typeface="Verdana" panose="020B0604030504040204" pitchFamily="34" charset="0"/>
                <a:ea typeface="Verdana" panose="020B0604030504040204" pitchFamily="34" charset="0"/>
              </a:rPr>
              <a:t>	Ex : nation$ recherchera national, nationaux, nationalité (permet d'inclure les pluriels-aux)</a:t>
            </a:r>
          </a:p>
        </p:txBody>
      </p:sp>
    </p:spTree>
    <p:extLst>
      <p:ext uri="{BB962C8B-B14F-4D97-AF65-F5344CB8AC3E}">
        <p14:creationId xmlns:p14="http://schemas.microsoft.com/office/powerpoint/2010/main" val="1733415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barn(inVertical)">
                                      <p:cBhvr>
                                        <p:cTn id="14" dur="500"/>
                                        <p:tgtEl>
                                          <p:spTgt spid="3">
                                            <p:txEl>
                                              <p:pRg st="1" end="1"/>
                                            </p:txEl>
                                          </p:spTgt>
                                        </p:tgtEl>
                                      </p:cBhvr>
                                    </p:animEffect>
                                  </p:childTnLst>
                                </p:cTn>
                              </p:par>
                              <p:par>
                                <p:cTn id="15" presetID="16" presetClass="entr" presetSubtype="21"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barn(inVertical)">
                                      <p:cBhvr>
                                        <p:cTn id="25" dur="500"/>
                                        <p:tgtEl>
                                          <p:spTgt spid="3">
                                            <p:txEl>
                                              <p:pRg st="4" end="4"/>
                                            </p:txEl>
                                          </p:spTgt>
                                        </p:tgtEl>
                                      </p:cBhvr>
                                    </p:animEffect>
                                  </p:childTnLst>
                                </p:cTn>
                              </p:par>
                              <p:par>
                                <p:cTn id="26" presetID="16" presetClass="entr" presetSubtype="21" fill="hold"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barn(inVertical)">
                                      <p:cBhvr>
                                        <p:cTn id="28" dur="500"/>
                                        <p:tgtEl>
                                          <p:spTgt spid="3">
                                            <p:txEl>
                                              <p:pRg st="5" end="5"/>
                                            </p:txEl>
                                          </p:spTgt>
                                        </p:tgtEl>
                                      </p:cBhvr>
                                    </p:animEffect>
                                  </p:childTnLst>
                                </p:cTn>
                              </p:par>
                              <p:par>
                                <p:cTn id="29" presetID="16" presetClass="entr" presetSubtype="21"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barn(inVertical)">
                                      <p:cBhvr>
                                        <p:cTn id="31" dur="500"/>
                                        <p:tgtEl>
                                          <p:spTgt spid="3">
                                            <p:txEl>
                                              <p:pRg st="6" end="6"/>
                                            </p:txEl>
                                          </p:spTgt>
                                        </p:tgtEl>
                                      </p:cBhvr>
                                    </p:animEffect>
                                  </p:childTnLst>
                                </p:cTn>
                              </p:par>
                              <p:par>
                                <p:cTn id="32" presetID="16" presetClass="entr" presetSubtype="21" fill="hold"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barn(inVertical)">
                                      <p:cBhvr>
                                        <p:cTn id="34" dur="500"/>
                                        <p:tgtEl>
                                          <p:spTgt spid="3">
                                            <p:txEl>
                                              <p:pRg st="7" end="7"/>
                                            </p:txEl>
                                          </p:spTgt>
                                        </p:tgtEl>
                                      </p:cBhvr>
                                    </p:animEffect>
                                  </p:childTnLst>
                                </p:cTn>
                              </p:par>
                              <p:par>
                                <p:cTn id="35" presetID="16" presetClass="entr" presetSubtype="21" fill="hold"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barn(inVertical)">
                                      <p:cBhvr>
                                        <p:cTn id="37" dur="500"/>
                                        <p:tgtEl>
                                          <p:spTgt spid="3">
                                            <p:txEl>
                                              <p:pRg st="8" end="8"/>
                                            </p:txEl>
                                          </p:spTgt>
                                        </p:tgtEl>
                                      </p:cBhvr>
                                    </p:animEffect>
                                  </p:childTnLst>
                                </p:cTn>
                              </p:par>
                              <p:par>
                                <p:cTn id="38" presetID="16" presetClass="entr" presetSubtype="21" fill="hold" nodeType="withEffect">
                                  <p:stCondLst>
                                    <p:cond delay="0"/>
                                  </p:stCondLst>
                                  <p:childTnLst>
                                    <p:set>
                                      <p:cBhvr>
                                        <p:cTn id="39" dur="1" fill="hold">
                                          <p:stCondLst>
                                            <p:cond delay="0"/>
                                          </p:stCondLst>
                                        </p:cTn>
                                        <p:tgtEl>
                                          <p:spTgt spid="3">
                                            <p:txEl>
                                              <p:pRg st="9" end="9"/>
                                            </p:txEl>
                                          </p:spTgt>
                                        </p:tgtEl>
                                        <p:attrNameLst>
                                          <p:attrName>style.visibility</p:attrName>
                                        </p:attrNameLst>
                                      </p:cBhvr>
                                      <p:to>
                                        <p:strVal val="visible"/>
                                      </p:to>
                                    </p:set>
                                    <p:animEffect transition="in" filter="barn(inVertical)">
                                      <p:cBhvr>
                                        <p:cTn id="40"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5">
            <a:extLst>
              <a:ext uri="{FF2B5EF4-FFF2-40B4-BE49-F238E27FC236}">
                <a16:creationId xmlns:a16="http://schemas.microsoft.com/office/drawing/2014/main" id="{24E4A7F7-C6EB-4BC7-86A6-A02DFEB9A83E}"/>
              </a:ext>
            </a:extLst>
          </p:cNvPr>
          <p:cNvSpPr>
            <a:spLocks noChangeArrowheads="1"/>
          </p:cNvSpPr>
          <p:nvPr/>
        </p:nvSpPr>
        <p:spPr bwMode="auto">
          <a:xfrm>
            <a:off x="119270" y="98589"/>
            <a:ext cx="11913704" cy="544050"/>
          </a:xfrm>
          <a:prstGeom prst="flowChartAlternateProcess">
            <a:avLst/>
          </a:prstGeom>
          <a:solidFill>
            <a:srgbClr val="C00000"/>
          </a:solidFill>
          <a:ln w="38100" cmpd="dbl">
            <a:solidFill>
              <a:srgbClr val="FFC000"/>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lnSpc>
                <a:spcPct val="150000"/>
              </a:lnSpc>
              <a:defRPr sz="1800" b="0" i="0" u="none" strike="noStrike" kern="0" cap="none" spc="0" baseline="0">
                <a:solidFill>
                  <a:srgbClr val="000000"/>
                </a:solidFill>
                <a:uFillTx/>
              </a:defRPr>
            </a:pPr>
            <a:r>
              <a:rPr lang="fr-FR" sz="20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CHAPITRE 03 :</a:t>
            </a:r>
            <a:r>
              <a:rPr lang="fr-FR" sz="2000" b="1" kern="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b="1" i="1" dirty="0">
                <a:solidFill>
                  <a:schemeClr val="bg1"/>
                </a:solidFill>
                <a:latin typeface="Verdana" panose="020B0604030504040204" pitchFamily="34" charset="0"/>
                <a:ea typeface="Verdana" panose="020B0604030504040204" pitchFamily="34" charset="0"/>
              </a:rPr>
              <a:t>LOCALISER LES DOCUMENTS </a:t>
            </a:r>
            <a:endParaRPr lang="fr-FR" sz="2000" dirty="0">
              <a:solidFill>
                <a:schemeClr val="bg1"/>
              </a:solidFill>
              <a:latin typeface="Verdana" panose="020B0604030504040204" pitchFamily="34" charset="0"/>
              <a:ea typeface="Verdana" panose="020B0604030504040204" pitchFamily="34" charset="0"/>
            </a:endParaRPr>
          </a:p>
        </p:txBody>
      </p:sp>
      <p:sp>
        <p:nvSpPr>
          <p:cNvPr id="3" name="Rectangle 2">
            <a:extLst>
              <a:ext uri="{FF2B5EF4-FFF2-40B4-BE49-F238E27FC236}">
                <a16:creationId xmlns:a16="http://schemas.microsoft.com/office/drawing/2014/main" id="{7820E0B9-1052-4940-8285-98B5EF1D4184}"/>
              </a:ext>
            </a:extLst>
          </p:cNvPr>
          <p:cNvSpPr/>
          <p:nvPr/>
        </p:nvSpPr>
        <p:spPr>
          <a:xfrm>
            <a:off x="139148" y="642639"/>
            <a:ext cx="11913704" cy="6268767"/>
          </a:xfrm>
          <a:prstGeom prst="rect">
            <a:avLst/>
          </a:prstGeom>
        </p:spPr>
        <p:txBody>
          <a:bodyPr wrap="square">
            <a:spAutoFit/>
          </a:bodyPr>
          <a:lstStyle/>
          <a:p>
            <a:pPr algn="just">
              <a:lnSpc>
                <a:spcPct val="150000"/>
              </a:lnSpc>
            </a:pPr>
            <a:r>
              <a:rPr lang="fr-FR" b="1" dirty="0">
                <a:solidFill>
                  <a:srgbClr val="339933"/>
                </a:solidFill>
                <a:latin typeface="Verdana" panose="020B0604030504040204" pitchFamily="34" charset="0"/>
                <a:ea typeface="Verdana" panose="020B0604030504040204" pitchFamily="34" charset="0"/>
              </a:rPr>
              <a:t>La recherche par expression (guillemets « »)</a:t>
            </a:r>
          </a:p>
          <a:p>
            <a:pPr algn="just">
              <a:lnSpc>
                <a:spcPct val="150000"/>
              </a:lnSpc>
            </a:pPr>
            <a:r>
              <a:rPr lang="fr-FR" dirty="0">
                <a:latin typeface="Verdana" panose="020B0604030504040204" pitchFamily="34" charset="0"/>
                <a:ea typeface="Verdana" panose="020B0604030504040204" pitchFamily="34" charset="0"/>
              </a:rPr>
              <a:t>	Permettent de restreindre la recherche à une expression exacte.</a:t>
            </a:r>
          </a:p>
          <a:p>
            <a:pPr algn="just">
              <a:lnSpc>
                <a:spcPct val="150000"/>
              </a:lnSpc>
            </a:pPr>
            <a:r>
              <a:rPr lang="fr-FR" dirty="0">
                <a:latin typeface="Verdana" panose="020B0604030504040204" pitchFamily="34" charset="0"/>
                <a:ea typeface="Verdana" panose="020B0604030504040204" pitchFamily="34" charset="0"/>
              </a:rPr>
              <a:t>	Elle permet de lancer une recherche sur une « chaîne de caractères » (mêmes mots dans le même ordre). Le guillemet est particulièrement utile lorsqu'une recherche entraîne un trop grand nombre de résultats ou pour rechercher précisément une expression</a:t>
            </a:r>
          </a:p>
          <a:p>
            <a:pPr algn="just">
              <a:lnSpc>
                <a:spcPct val="150000"/>
              </a:lnSpc>
            </a:pPr>
            <a:r>
              <a:rPr lang="fr-FR" dirty="0">
                <a:latin typeface="Verdana" panose="020B0604030504040204" pitchFamily="34" charset="0"/>
                <a:ea typeface="Verdana" panose="020B0604030504040204" pitchFamily="34" charset="0"/>
              </a:rPr>
              <a:t>	Ex. : « vitamine C » recherchera les références contenant cette expression dans l'ordre où sont saisis les termes</a:t>
            </a:r>
          </a:p>
          <a:p>
            <a:pPr algn="just">
              <a:lnSpc>
                <a:spcPct val="150000"/>
              </a:lnSpc>
            </a:pPr>
            <a:r>
              <a:rPr lang="fr-FR" b="1" dirty="0">
                <a:solidFill>
                  <a:srgbClr val="339933"/>
                </a:solidFill>
                <a:latin typeface="Verdana" panose="020B0604030504040204" pitchFamily="34" charset="0"/>
                <a:ea typeface="Verdana" panose="020B0604030504040204" pitchFamily="34" charset="0"/>
              </a:rPr>
              <a:t>La casse (majuscules, mots vides)</a:t>
            </a:r>
          </a:p>
          <a:p>
            <a:pPr algn="just">
              <a:lnSpc>
                <a:spcPct val="150000"/>
              </a:lnSpc>
            </a:pPr>
            <a:r>
              <a:rPr lang="fr-FR" dirty="0">
                <a:latin typeface="Verdana" panose="020B0604030504040204" pitchFamily="34" charset="0"/>
                <a:ea typeface="Verdana" panose="020B0604030504040204" pitchFamily="34" charset="0"/>
              </a:rPr>
              <a:t>	Il est recommandé pour toute recherche sur une base de données ou un catalogue de bibliothèque de n'utiliser que des lettres minuscules non accentuées. Les mots vides sont les mots non significatifs tels que les articles, les prépositions, les pronoms, etc. A l'exception d'une recherche par expression, ils sont totalement inutiles.</a:t>
            </a:r>
          </a:p>
          <a:p>
            <a:pPr algn="just">
              <a:lnSpc>
                <a:spcPct val="150000"/>
              </a:lnSpc>
            </a:pPr>
            <a:r>
              <a:rPr lang="fr-FR" dirty="0">
                <a:latin typeface="Verdana" panose="020B0604030504040204" pitchFamily="34" charset="0"/>
                <a:ea typeface="Verdana" panose="020B0604030504040204" pitchFamily="34" charset="0"/>
              </a:rPr>
              <a:t>	Il est possible d’améliorer la recherche en faisant appel aux fonctionnalités avancées que les outils proposent. La « recherche avancée » donne alors accès à des critères de recherche tels que : Date : permet de restreindre la recherche à des données plus ou moins récentes.</a:t>
            </a:r>
          </a:p>
        </p:txBody>
      </p:sp>
    </p:spTree>
    <p:extLst>
      <p:ext uri="{BB962C8B-B14F-4D97-AF65-F5344CB8AC3E}">
        <p14:creationId xmlns:p14="http://schemas.microsoft.com/office/powerpoint/2010/main" val="261017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barn(inVertical)">
                                      <p:cBhvr>
                                        <p:cTn id="14" dur="500"/>
                                        <p:tgtEl>
                                          <p:spTgt spid="3">
                                            <p:txEl>
                                              <p:pRg st="1" end="1"/>
                                            </p:txEl>
                                          </p:spTgt>
                                        </p:tgtEl>
                                      </p:cBhvr>
                                    </p:animEffect>
                                  </p:childTnLst>
                                </p:cTn>
                              </p:par>
                              <p:par>
                                <p:cTn id="15" presetID="16" presetClass="entr" presetSubtype="21"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par>
                                <p:cTn id="18" presetID="16" presetClass="entr" presetSubtype="21"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barn(inVertical)">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1000"/>
                                        <p:tgtEl>
                                          <p:spTgt spid="3">
                                            <p:txEl>
                                              <p:pRg st="4" end="4"/>
                                            </p:txEl>
                                          </p:spTgt>
                                        </p:tgtEl>
                                      </p:cBhvr>
                                    </p:animEffect>
                                    <p:anim calcmode="lin" valueType="num">
                                      <p:cBhvr>
                                        <p:cTn id="2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par>
                                <p:cTn id="33" presetID="16" presetClass="entr" presetSubtype="21" fill="hold"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barn(inVertical)">
                                      <p:cBhvr>
                                        <p:cTn id="3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33E0124-C6F1-4353-9489-D58F1FE9AB59}"/>
              </a:ext>
            </a:extLst>
          </p:cNvPr>
          <p:cNvSpPr/>
          <p:nvPr/>
        </p:nvSpPr>
        <p:spPr>
          <a:xfrm>
            <a:off x="42672" y="122503"/>
            <a:ext cx="3358896" cy="100584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latin typeface="Verdana" panose="020B0604030504040204" pitchFamily="34" charset="0"/>
                <a:ea typeface="Verdana" panose="020B0604030504040204" pitchFamily="34" charset="0"/>
              </a:rPr>
              <a:t>Recherche documentaire </a:t>
            </a:r>
          </a:p>
        </p:txBody>
      </p:sp>
      <p:sp>
        <p:nvSpPr>
          <p:cNvPr id="5" name="Flèche : bas 4">
            <a:extLst>
              <a:ext uri="{FF2B5EF4-FFF2-40B4-BE49-F238E27FC236}">
                <a16:creationId xmlns:a16="http://schemas.microsoft.com/office/drawing/2014/main" id="{76108D16-C994-4CE0-8E38-ACF3D609710B}"/>
              </a:ext>
            </a:extLst>
          </p:cNvPr>
          <p:cNvSpPr/>
          <p:nvPr/>
        </p:nvSpPr>
        <p:spPr>
          <a:xfrm>
            <a:off x="1374648" y="1274355"/>
            <a:ext cx="694944" cy="713232"/>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9CBED9C3-3687-4094-B2E8-098CE5F56ADD}"/>
              </a:ext>
            </a:extLst>
          </p:cNvPr>
          <p:cNvSpPr/>
          <p:nvPr/>
        </p:nvSpPr>
        <p:spPr>
          <a:xfrm>
            <a:off x="42672" y="2072640"/>
            <a:ext cx="3358896" cy="100584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dirty="0">
              <a:latin typeface="Verdana" panose="020B0604030504040204" pitchFamily="34" charset="0"/>
              <a:ea typeface="Verdana" panose="020B0604030504040204" pitchFamily="34" charset="0"/>
            </a:endParaRPr>
          </a:p>
          <a:p>
            <a:pPr algn="ctr"/>
            <a:r>
              <a:rPr lang="fr-FR" sz="2800" dirty="0">
                <a:latin typeface="Verdana" panose="020B0604030504040204" pitchFamily="34" charset="0"/>
                <a:ea typeface="Verdana" panose="020B0604030504040204" pitchFamily="34" charset="0"/>
              </a:rPr>
              <a:t>Traiter l’information</a:t>
            </a:r>
          </a:p>
          <a:p>
            <a:pPr algn="ctr"/>
            <a:endParaRPr lang="fr-FR" sz="2800" dirty="0">
              <a:latin typeface="Verdana" panose="020B0604030504040204" pitchFamily="34" charset="0"/>
              <a:ea typeface="Verdana" panose="020B0604030504040204" pitchFamily="34" charset="0"/>
            </a:endParaRPr>
          </a:p>
        </p:txBody>
      </p:sp>
      <p:cxnSp>
        <p:nvCxnSpPr>
          <p:cNvPr id="12" name="Connecteur droit avec flèche 11">
            <a:extLst>
              <a:ext uri="{FF2B5EF4-FFF2-40B4-BE49-F238E27FC236}">
                <a16:creationId xmlns:a16="http://schemas.microsoft.com/office/drawing/2014/main" id="{5FB36F61-28ED-43D7-BED0-D1BD6E2E891F}"/>
              </a:ext>
            </a:extLst>
          </p:cNvPr>
          <p:cNvCxnSpPr>
            <a:cxnSpLocks/>
          </p:cNvCxnSpPr>
          <p:nvPr/>
        </p:nvCxnSpPr>
        <p:spPr>
          <a:xfrm>
            <a:off x="4279392" y="1036242"/>
            <a:ext cx="749808" cy="0"/>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5FE44782-66FE-4110-940E-454F0B91040C}"/>
              </a:ext>
            </a:extLst>
          </p:cNvPr>
          <p:cNvSpPr/>
          <p:nvPr/>
        </p:nvSpPr>
        <p:spPr>
          <a:xfrm>
            <a:off x="5029199" y="625131"/>
            <a:ext cx="4133087" cy="100584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rgbClr val="C00000"/>
                </a:solidFill>
                <a:latin typeface="Verdana" panose="020B0604030504040204" pitchFamily="34" charset="0"/>
                <a:ea typeface="Verdana" panose="020B0604030504040204" pitchFamily="34" charset="0"/>
              </a:rPr>
              <a:t>Exploiter l’information </a:t>
            </a:r>
          </a:p>
        </p:txBody>
      </p:sp>
      <p:sp>
        <p:nvSpPr>
          <p:cNvPr id="14" name="Rectangle 13">
            <a:extLst>
              <a:ext uri="{FF2B5EF4-FFF2-40B4-BE49-F238E27FC236}">
                <a16:creationId xmlns:a16="http://schemas.microsoft.com/office/drawing/2014/main" id="{98E8C089-075E-4294-8B3A-B20632C1DF73}"/>
              </a:ext>
            </a:extLst>
          </p:cNvPr>
          <p:cNvSpPr/>
          <p:nvPr/>
        </p:nvSpPr>
        <p:spPr>
          <a:xfrm>
            <a:off x="5096258" y="3713832"/>
            <a:ext cx="4133088" cy="136245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rgbClr val="C00000"/>
                </a:solidFill>
                <a:latin typeface="Verdana" panose="020B0604030504040204" pitchFamily="34" charset="0"/>
                <a:ea typeface="Verdana" panose="020B0604030504040204" pitchFamily="34" charset="0"/>
              </a:rPr>
              <a:t>Logiciels de gestion bibliographiques </a:t>
            </a:r>
          </a:p>
        </p:txBody>
      </p:sp>
      <p:cxnSp>
        <p:nvCxnSpPr>
          <p:cNvPr id="24" name="Connecteur droit avec flèche 23">
            <a:extLst>
              <a:ext uri="{FF2B5EF4-FFF2-40B4-BE49-F238E27FC236}">
                <a16:creationId xmlns:a16="http://schemas.microsoft.com/office/drawing/2014/main" id="{ECD94403-AEEC-4EAB-A80E-A79735B0C8E7}"/>
              </a:ext>
            </a:extLst>
          </p:cNvPr>
          <p:cNvCxnSpPr>
            <a:cxnSpLocks/>
          </p:cNvCxnSpPr>
          <p:nvPr/>
        </p:nvCxnSpPr>
        <p:spPr>
          <a:xfrm>
            <a:off x="4279392" y="4395060"/>
            <a:ext cx="749808" cy="0"/>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Connecteur droit 26">
            <a:extLst>
              <a:ext uri="{FF2B5EF4-FFF2-40B4-BE49-F238E27FC236}">
                <a16:creationId xmlns:a16="http://schemas.microsoft.com/office/drawing/2014/main" id="{70940520-2FDC-4B53-86C5-EA8C0A387B16}"/>
              </a:ext>
            </a:extLst>
          </p:cNvPr>
          <p:cNvCxnSpPr>
            <a:cxnSpLocks/>
          </p:cNvCxnSpPr>
          <p:nvPr/>
        </p:nvCxnSpPr>
        <p:spPr>
          <a:xfrm>
            <a:off x="3401568" y="2575560"/>
            <a:ext cx="877824"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8401DA29-8FBF-4A5E-B21F-83E69330E118}"/>
              </a:ext>
            </a:extLst>
          </p:cNvPr>
          <p:cNvCxnSpPr>
            <a:cxnSpLocks/>
          </p:cNvCxnSpPr>
          <p:nvPr/>
        </p:nvCxnSpPr>
        <p:spPr>
          <a:xfrm>
            <a:off x="4279392" y="1036242"/>
            <a:ext cx="0" cy="3358818"/>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50565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33E0124-C6F1-4353-9489-D58F1FE9AB59}"/>
              </a:ext>
            </a:extLst>
          </p:cNvPr>
          <p:cNvSpPr/>
          <p:nvPr/>
        </p:nvSpPr>
        <p:spPr>
          <a:xfrm>
            <a:off x="42672" y="122503"/>
            <a:ext cx="3358896" cy="100584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latin typeface="Verdana" panose="020B0604030504040204" pitchFamily="34" charset="0"/>
                <a:ea typeface="Verdana" panose="020B0604030504040204" pitchFamily="34" charset="0"/>
              </a:rPr>
              <a:t>Recherche documentaire </a:t>
            </a:r>
          </a:p>
        </p:txBody>
      </p:sp>
      <p:sp>
        <p:nvSpPr>
          <p:cNvPr id="5" name="Flèche : bas 4">
            <a:extLst>
              <a:ext uri="{FF2B5EF4-FFF2-40B4-BE49-F238E27FC236}">
                <a16:creationId xmlns:a16="http://schemas.microsoft.com/office/drawing/2014/main" id="{76108D16-C994-4CE0-8E38-ACF3D609710B}"/>
              </a:ext>
            </a:extLst>
          </p:cNvPr>
          <p:cNvSpPr/>
          <p:nvPr/>
        </p:nvSpPr>
        <p:spPr>
          <a:xfrm>
            <a:off x="1374648" y="1274355"/>
            <a:ext cx="694944" cy="713232"/>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9CBED9C3-3687-4094-B2E8-098CE5F56ADD}"/>
              </a:ext>
            </a:extLst>
          </p:cNvPr>
          <p:cNvSpPr/>
          <p:nvPr/>
        </p:nvSpPr>
        <p:spPr>
          <a:xfrm>
            <a:off x="42672" y="2072639"/>
            <a:ext cx="3358896" cy="174277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dirty="0">
              <a:latin typeface="Verdana" panose="020B0604030504040204" pitchFamily="34" charset="0"/>
              <a:ea typeface="Verdana" panose="020B0604030504040204" pitchFamily="34" charset="0"/>
            </a:endParaRPr>
          </a:p>
          <a:p>
            <a:pPr algn="ctr"/>
            <a:r>
              <a:rPr lang="fr-FR" sz="2800" dirty="0">
                <a:latin typeface="Verdana" panose="020B0604030504040204" pitchFamily="34" charset="0"/>
                <a:ea typeface="Verdana" panose="020B0604030504040204" pitchFamily="34" charset="0"/>
              </a:rPr>
              <a:t>PRÉSENTATION DE LA BIBLIOGRAPHIE</a:t>
            </a:r>
          </a:p>
          <a:p>
            <a:pPr algn="ctr"/>
            <a:endParaRPr lang="fr-FR" sz="2800" dirty="0">
              <a:latin typeface="Verdana" panose="020B0604030504040204" pitchFamily="34" charset="0"/>
              <a:ea typeface="Verdana" panose="020B0604030504040204" pitchFamily="34" charset="0"/>
            </a:endParaRPr>
          </a:p>
        </p:txBody>
      </p:sp>
      <p:cxnSp>
        <p:nvCxnSpPr>
          <p:cNvPr id="12" name="Connecteur droit avec flèche 11">
            <a:extLst>
              <a:ext uri="{FF2B5EF4-FFF2-40B4-BE49-F238E27FC236}">
                <a16:creationId xmlns:a16="http://schemas.microsoft.com/office/drawing/2014/main" id="{5FB36F61-28ED-43D7-BED0-D1BD6E2E891F}"/>
              </a:ext>
            </a:extLst>
          </p:cNvPr>
          <p:cNvCxnSpPr>
            <a:cxnSpLocks/>
          </p:cNvCxnSpPr>
          <p:nvPr/>
        </p:nvCxnSpPr>
        <p:spPr>
          <a:xfrm>
            <a:off x="4279392" y="1036242"/>
            <a:ext cx="749808" cy="0"/>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5FE44782-66FE-4110-940E-454F0B91040C}"/>
              </a:ext>
            </a:extLst>
          </p:cNvPr>
          <p:cNvSpPr/>
          <p:nvPr/>
        </p:nvSpPr>
        <p:spPr>
          <a:xfrm>
            <a:off x="5029199" y="625131"/>
            <a:ext cx="4133087" cy="100584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rgbClr val="C00000"/>
                </a:solidFill>
                <a:latin typeface="Verdana" panose="020B0604030504040204" pitchFamily="34" charset="0"/>
                <a:ea typeface="Verdana" panose="020B0604030504040204" pitchFamily="34" charset="0"/>
              </a:rPr>
              <a:t>La référence bibliographique</a:t>
            </a:r>
          </a:p>
        </p:txBody>
      </p:sp>
      <p:sp>
        <p:nvSpPr>
          <p:cNvPr id="14" name="Rectangle 13">
            <a:extLst>
              <a:ext uri="{FF2B5EF4-FFF2-40B4-BE49-F238E27FC236}">
                <a16:creationId xmlns:a16="http://schemas.microsoft.com/office/drawing/2014/main" id="{98E8C089-075E-4294-8B3A-B20632C1DF73}"/>
              </a:ext>
            </a:extLst>
          </p:cNvPr>
          <p:cNvSpPr/>
          <p:nvPr/>
        </p:nvSpPr>
        <p:spPr>
          <a:xfrm>
            <a:off x="5029198" y="1894332"/>
            <a:ext cx="4133088" cy="136245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rgbClr val="C00000"/>
                </a:solidFill>
                <a:latin typeface="Verdana" panose="020B0604030504040204" pitchFamily="34" charset="0"/>
                <a:ea typeface="Verdana" panose="020B0604030504040204" pitchFamily="34" charset="0"/>
              </a:rPr>
              <a:t>Synthétiser les informations </a:t>
            </a:r>
          </a:p>
        </p:txBody>
      </p:sp>
      <p:cxnSp>
        <p:nvCxnSpPr>
          <p:cNvPr id="24" name="Connecteur droit avec flèche 23">
            <a:extLst>
              <a:ext uri="{FF2B5EF4-FFF2-40B4-BE49-F238E27FC236}">
                <a16:creationId xmlns:a16="http://schemas.microsoft.com/office/drawing/2014/main" id="{ECD94403-AEEC-4EAB-A80E-A79735B0C8E7}"/>
              </a:ext>
            </a:extLst>
          </p:cNvPr>
          <p:cNvCxnSpPr>
            <a:cxnSpLocks/>
          </p:cNvCxnSpPr>
          <p:nvPr/>
        </p:nvCxnSpPr>
        <p:spPr>
          <a:xfrm>
            <a:off x="4279392" y="4395060"/>
            <a:ext cx="749808" cy="0"/>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Connecteur droit 26">
            <a:extLst>
              <a:ext uri="{FF2B5EF4-FFF2-40B4-BE49-F238E27FC236}">
                <a16:creationId xmlns:a16="http://schemas.microsoft.com/office/drawing/2014/main" id="{70940520-2FDC-4B53-86C5-EA8C0A387B16}"/>
              </a:ext>
            </a:extLst>
          </p:cNvPr>
          <p:cNvCxnSpPr>
            <a:cxnSpLocks/>
          </p:cNvCxnSpPr>
          <p:nvPr/>
        </p:nvCxnSpPr>
        <p:spPr>
          <a:xfrm>
            <a:off x="3401568" y="2575560"/>
            <a:ext cx="877824"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8401DA29-8FBF-4A5E-B21F-83E69330E118}"/>
              </a:ext>
            </a:extLst>
          </p:cNvPr>
          <p:cNvCxnSpPr>
            <a:cxnSpLocks/>
          </p:cNvCxnSpPr>
          <p:nvPr/>
        </p:nvCxnSpPr>
        <p:spPr>
          <a:xfrm>
            <a:off x="4279392" y="1036242"/>
            <a:ext cx="0" cy="3358818"/>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6" name="Connecteur droit avec flèche 25">
            <a:extLst>
              <a:ext uri="{FF2B5EF4-FFF2-40B4-BE49-F238E27FC236}">
                <a16:creationId xmlns:a16="http://schemas.microsoft.com/office/drawing/2014/main" id="{A1769E2F-702C-4D45-835F-B1535E4A68BD}"/>
              </a:ext>
            </a:extLst>
          </p:cNvPr>
          <p:cNvCxnSpPr>
            <a:cxnSpLocks/>
          </p:cNvCxnSpPr>
          <p:nvPr/>
        </p:nvCxnSpPr>
        <p:spPr>
          <a:xfrm>
            <a:off x="4279392" y="2575560"/>
            <a:ext cx="749808" cy="0"/>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232CDDB8-1072-48FF-B0F8-FB233DC6CDE4}"/>
              </a:ext>
            </a:extLst>
          </p:cNvPr>
          <p:cNvSpPr/>
          <p:nvPr/>
        </p:nvSpPr>
        <p:spPr>
          <a:xfrm>
            <a:off x="5029198" y="3815414"/>
            <a:ext cx="4133087" cy="100584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rgbClr val="C00000"/>
                </a:solidFill>
                <a:latin typeface="Verdana" panose="020B0604030504040204" pitchFamily="34" charset="0"/>
                <a:ea typeface="Verdana" panose="020B0604030504040204" pitchFamily="34" charset="0"/>
              </a:rPr>
              <a:t> Mettre en forme l’information </a:t>
            </a:r>
          </a:p>
        </p:txBody>
      </p:sp>
    </p:spTree>
    <p:extLst>
      <p:ext uri="{BB962C8B-B14F-4D97-AF65-F5344CB8AC3E}">
        <p14:creationId xmlns:p14="http://schemas.microsoft.com/office/powerpoint/2010/main" val="39901645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5">
            <a:extLst>
              <a:ext uri="{FF2B5EF4-FFF2-40B4-BE49-F238E27FC236}">
                <a16:creationId xmlns:a16="http://schemas.microsoft.com/office/drawing/2014/main" id="{24E4A7F7-C6EB-4BC7-86A6-A02DFEB9A83E}"/>
              </a:ext>
            </a:extLst>
          </p:cNvPr>
          <p:cNvSpPr>
            <a:spLocks noChangeArrowheads="1"/>
          </p:cNvSpPr>
          <p:nvPr/>
        </p:nvSpPr>
        <p:spPr bwMode="auto">
          <a:xfrm>
            <a:off x="119270" y="98589"/>
            <a:ext cx="11913704" cy="544050"/>
          </a:xfrm>
          <a:prstGeom prst="flowChartAlternateProcess">
            <a:avLst/>
          </a:prstGeom>
          <a:solidFill>
            <a:srgbClr val="C00000"/>
          </a:solidFill>
          <a:ln w="38100" cmpd="dbl">
            <a:solidFill>
              <a:srgbClr val="FFC000"/>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lnSpc>
                <a:spcPct val="150000"/>
              </a:lnSpc>
              <a:defRPr sz="1800" b="0" i="0" u="none" strike="noStrike" kern="0" cap="none" spc="0" baseline="0">
                <a:solidFill>
                  <a:srgbClr val="000000"/>
                </a:solidFill>
                <a:uFillTx/>
              </a:defRPr>
            </a:pPr>
            <a:r>
              <a:rPr lang="fr-FR" sz="20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CHAPITRE 05 :  </a:t>
            </a:r>
            <a:r>
              <a:rPr lang="fr-FR" sz="2000" b="1" i="1" dirty="0">
                <a:solidFill>
                  <a:schemeClr val="bg1"/>
                </a:solidFill>
                <a:latin typeface="Verdana" panose="020B0604030504040204" pitchFamily="34" charset="0"/>
                <a:ea typeface="Verdana" panose="020B0604030504040204" pitchFamily="34" charset="0"/>
              </a:rPr>
              <a:t>PRÉSENTATION DE LA BIBLIOGRAPHIE</a:t>
            </a:r>
            <a:endParaRPr lang="fr-FR" sz="2000" dirty="0">
              <a:solidFill>
                <a:schemeClr val="bg1"/>
              </a:solidFill>
              <a:latin typeface="Verdana" panose="020B0604030504040204" pitchFamily="34" charset="0"/>
              <a:ea typeface="Verdana" panose="020B0604030504040204" pitchFamily="34" charset="0"/>
            </a:endParaRPr>
          </a:p>
        </p:txBody>
      </p:sp>
      <p:pic>
        <p:nvPicPr>
          <p:cNvPr id="3" name="Image 2">
            <a:extLst>
              <a:ext uri="{FF2B5EF4-FFF2-40B4-BE49-F238E27FC236}">
                <a16:creationId xmlns:a16="http://schemas.microsoft.com/office/drawing/2014/main" id="{914788A0-A104-4E6D-BDCC-DEB644C02E4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23675" y="1019363"/>
            <a:ext cx="5972325" cy="2032301"/>
          </a:xfrm>
          <a:prstGeom prst="rect">
            <a:avLst/>
          </a:prstGeom>
          <a:noFill/>
          <a:ln>
            <a:noFill/>
          </a:ln>
        </p:spPr>
      </p:pic>
      <p:sp>
        <p:nvSpPr>
          <p:cNvPr id="4" name="Rectangle 3">
            <a:extLst>
              <a:ext uri="{FF2B5EF4-FFF2-40B4-BE49-F238E27FC236}">
                <a16:creationId xmlns:a16="http://schemas.microsoft.com/office/drawing/2014/main" id="{B3C47EFE-A1CE-4996-9E63-0271F193DD13}"/>
              </a:ext>
            </a:extLst>
          </p:cNvPr>
          <p:cNvSpPr/>
          <p:nvPr/>
        </p:nvSpPr>
        <p:spPr>
          <a:xfrm>
            <a:off x="0" y="3054923"/>
            <a:ext cx="7029488" cy="451790"/>
          </a:xfrm>
          <a:prstGeom prst="rect">
            <a:avLst/>
          </a:prstGeom>
        </p:spPr>
        <p:txBody>
          <a:bodyPr wrap="none">
            <a:spAutoFit/>
          </a:bodyPr>
          <a:lstStyle/>
          <a:p>
            <a:pPr algn="just">
              <a:lnSpc>
                <a:spcPct val="150000"/>
              </a:lnSpc>
              <a:spcAft>
                <a:spcPts val="0"/>
              </a:spcAft>
            </a:pPr>
            <a:r>
              <a:rPr lang="fr-FR" b="1" i="1" dirty="0">
                <a:latin typeface="Verdana" panose="020B0604030504040204" pitchFamily="34" charset="0"/>
                <a:ea typeface="Verdana" panose="020B0604030504040204" pitchFamily="34" charset="0"/>
                <a:cs typeface="Times New Roman" panose="02020603050405020304" pitchFamily="18" charset="0"/>
              </a:rPr>
              <a:t>Téléchargeable gratuitement </a:t>
            </a:r>
            <a:r>
              <a:rPr lang="fr-FR" i="1" dirty="0">
                <a:latin typeface="Verdana" panose="020B0604030504040204" pitchFamily="34" charset="0"/>
                <a:ea typeface="Verdana" panose="020B0604030504040204" pitchFamily="34" charset="0"/>
                <a:cs typeface="Times New Roman" panose="02020603050405020304" pitchFamily="18" charset="0"/>
              </a:rPr>
              <a:t>: </a:t>
            </a:r>
            <a:r>
              <a:rPr lang="fr-FR" i="1" dirty="0">
                <a:latin typeface="Verdana" panose="020B0604030504040204" pitchFamily="34" charset="0"/>
                <a:ea typeface="Verdana" panose="020B0604030504040204" pitchFamily="34" charset="0"/>
                <a:cs typeface="Times New Roman" panose="02020603050405020304" pitchFamily="18" charset="0"/>
                <a:hlinkClick r:id="rId4"/>
              </a:rPr>
              <a:t>http://www.zotero.org/</a:t>
            </a:r>
            <a:r>
              <a:rPr lang="fr-FR" i="1" dirty="0">
                <a:latin typeface="Verdana" panose="020B0604030504040204" pitchFamily="34" charset="0"/>
                <a:ea typeface="Verdana" panose="020B0604030504040204" pitchFamily="34" charset="0"/>
                <a:cs typeface="Times New Roman" panose="02020603050405020304" pitchFamily="18" charset="0"/>
              </a:rPr>
              <a:t> </a:t>
            </a:r>
            <a:endParaRPr lang="fr-FR" sz="1600" dirty="0">
              <a:effectLst/>
              <a:latin typeface="Verdana" panose="020B0604030504040204" pitchFamily="34" charset="0"/>
              <a:ea typeface="Verdana" panose="020B0604030504040204" pitchFamily="34" charset="0"/>
              <a:cs typeface="Times New Roman" panose="02020603050405020304" pitchFamily="18" charset="0"/>
            </a:endParaRPr>
          </a:p>
        </p:txBody>
      </p:sp>
      <p:pic>
        <p:nvPicPr>
          <p:cNvPr id="5" name="Image 4">
            <a:extLst>
              <a:ext uri="{FF2B5EF4-FFF2-40B4-BE49-F238E27FC236}">
                <a16:creationId xmlns:a16="http://schemas.microsoft.com/office/drawing/2014/main" id="{B1F97788-9A60-44E3-8F1E-FAA219088D3E}"/>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7029488" y="1019363"/>
            <a:ext cx="4854859" cy="1717140"/>
          </a:xfrm>
          <a:prstGeom prst="rect">
            <a:avLst/>
          </a:prstGeom>
          <a:noFill/>
          <a:ln>
            <a:noFill/>
          </a:ln>
        </p:spPr>
      </p:pic>
      <p:pic>
        <p:nvPicPr>
          <p:cNvPr id="6" name="Image 5">
            <a:extLst>
              <a:ext uri="{FF2B5EF4-FFF2-40B4-BE49-F238E27FC236}">
                <a16:creationId xmlns:a16="http://schemas.microsoft.com/office/drawing/2014/main" id="{718C49A3-67A0-426D-8FE6-5E2B5FE3271A}"/>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3668571" y="3825133"/>
            <a:ext cx="4854858" cy="1638815"/>
          </a:xfrm>
          <a:prstGeom prst="rect">
            <a:avLst/>
          </a:prstGeom>
          <a:noFill/>
          <a:ln>
            <a:noFill/>
          </a:ln>
        </p:spPr>
      </p:pic>
      <p:sp>
        <p:nvSpPr>
          <p:cNvPr id="7" name="Rectangle 6">
            <a:extLst>
              <a:ext uri="{FF2B5EF4-FFF2-40B4-BE49-F238E27FC236}">
                <a16:creationId xmlns:a16="http://schemas.microsoft.com/office/drawing/2014/main" id="{1FC244D2-2BD2-4D44-8933-C2EEBD0245B3}"/>
              </a:ext>
            </a:extLst>
          </p:cNvPr>
          <p:cNvSpPr/>
          <p:nvPr/>
        </p:nvSpPr>
        <p:spPr>
          <a:xfrm>
            <a:off x="2329584" y="5467207"/>
            <a:ext cx="7532831" cy="451790"/>
          </a:xfrm>
          <a:prstGeom prst="rect">
            <a:avLst/>
          </a:prstGeom>
        </p:spPr>
        <p:txBody>
          <a:bodyPr wrap="none">
            <a:spAutoFit/>
          </a:bodyPr>
          <a:lstStyle/>
          <a:p>
            <a:pPr algn="just">
              <a:lnSpc>
                <a:spcPct val="150000"/>
              </a:lnSpc>
              <a:spcAft>
                <a:spcPts val="0"/>
              </a:spcAft>
            </a:pPr>
            <a:r>
              <a:rPr lang="fr-FR" b="1" i="1" dirty="0">
                <a:latin typeface="Verdana" panose="020B0604030504040204" pitchFamily="34" charset="0"/>
                <a:ea typeface="Verdana" panose="020B0604030504040204" pitchFamily="34" charset="0"/>
                <a:cs typeface="Times New Roman" panose="02020603050405020304" pitchFamily="18" charset="0"/>
              </a:rPr>
              <a:t>Téléchargeable gratuitement </a:t>
            </a:r>
            <a:r>
              <a:rPr lang="fr-FR" i="1" dirty="0">
                <a:latin typeface="Verdana" panose="020B0604030504040204" pitchFamily="34" charset="0"/>
                <a:ea typeface="Verdana" panose="020B0604030504040204" pitchFamily="34" charset="0"/>
                <a:cs typeface="Times New Roman" panose="02020603050405020304" pitchFamily="18" charset="0"/>
              </a:rPr>
              <a:t>: </a:t>
            </a:r>
            <a:r>
              <a:rPr lang="fr-FR" i="1" dirty="0">
                <a:latin typeface="Verdana" panose="020B0604030504040204" pitchFamily="34" charset="0"/>
                <a:ea typeface="Verdana" panose="020B0604030504040204" pitchFamily="34" charset="0"/>
                <a:cs typeface="Times New Roman" panose="02020603050405020304" pitchFamily="18" charset="0"/>
                <a:hlinkClick r:id="rId7"/>
              </a:rPr>
              <a:t>http://www.mendeley.com/</a:t>
            </a:r>
            <a:r>
              <a:rPr lang="fr-FR" i="1" dirty="0">
                <a:latin typeface="Verdana" panose="020B0604030504040204" pitchFamily="34" charset="0"/>
                <a:ea typeface="Verdana" panose="020B0604030504040204" pitchFamily="34" charset="0"/>
                <a:cs typeface="Times New Roman" panose="02020603050405020304" pitchFamily="18" charset="0"/>
              </a:rPr>
              <a:t> </a:t>
            </a:r>
            <a:endParaRPr lang="fr-FR" sz="1600" dirty="0">
              <a:effectLst/>
              <a:latin typeface="Verdana" panose="020B0604030504040204" pitchFamily="34"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17445304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5">
            <a:extLst>
              <a:ext uri="{FF2B5EF4-FFF2-40B4-BE49-F238E27FC236}">
                <a16:creationId xmlns:a16="http://schemas.microsoft.com/office/drawing/2014/main" id="{24E4A7F7-C6EB-4BC7-86A6-A02DFEB9A83E}"/>
              </a:ext>
            </a:extLst>
          </p:cNvPr>
          <p:cNvSpPr>
            <a:spLocks noChangeArrowheads="1"/>
          </p:cNvSpPr>
          <p:nvPr/>
        </p:nvSpPr>
        <p:spPr bwMode="auto">
          <a:xfrm>
            <a:off x="119270" y="98589"/>
            <a:ext cx="11913704" cy="544050"/>
          </a:xfrm>
          <a:prstGeom prst="flowChartAlternateProcess">
            <a:avLst/>
          </a:prstGeom>
          <a:solidFill>
            <a:srgbClr val="C00000"/>
          </a:solidFill>
          <a:ln w="38100" cmpd="dbl">
            <a:solidFill>
              <a:srgbClr val="FFC000"/>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lnSpc>
                <a:spcPct val="150000"/>
              </a:lnSpc>
              <a:defRPr sz="1800" b="0" i="0" u="none" strike="noStrike" kern="0" cap="none" spc="0" baseline="0">
                <a:solidFill>
                  <a:srgbClr val="000000"/>
                </a:solidFill>
                <a:uFillTx/>
              </a:defRPr>
            </a:pPr>
            <a:r>
              <a:rPr lang="fr-FR" sz="20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CHAPITRE 05 :  </a:t>
            </a:r>
            <a:r>
              <a:rPr lang="fr-FR" sz="2000" b="1" i="1" dirty="0">
                <a:solidFill>
                  <a:schemeClr val="bg1"/>
                </a:solidFill>
                <a:latin typeface="Verdana" panose="020B0604030504040204" pitchFamily="34" charset="0"/>
                <a:ea typeface="Verdana" panose="020B0604030504040204" pitchFamily="34" charset="0"/>
              </a:rPr>
              <a:t>PRÉSENTATION DE LA BIBLIOGRAPHIE</a:t>
            </a:r>
            <a:endParaRPr lang="fr-FR" sz="2000" dirty="0">
              <a:solidFill>
                <a:schemeClr val="bg1"/>
              </a:solidFill>
              <a:latin typeface="Verdana" panose="020B0604030504040204" pitchFamily="34" charset="0"/>
              <a:ea typeface="Verdana" panose="020B0604030504040204" pitchFamily="34" charset="0"/>
            </a:endParaRPr>
          </a:p>
        </p:txBody>
      </p:sp>
      <p:sp>
        <p:nvSpPr>
          <p:cNvPr id="8" name="Rectangle 7">
            <a:extLst>
              <a:ext uri="{FF2B5EF4-FFF2-40B4-BE49-F238E27FC236}">
                <a16:creationId xmlns:a16="http://schemas.microsoft.com/office/drawing/2014/main" id="{D765064E-C05D-4ADB-8ACB-F6D6862E7A3A}"/>
              </a:ext>
            </a:extLst>
          </p:cNvPr>
          <p:cNvSpPr/>
          <p:nvPr/>
        </p:nvSpPr>
        <p:spPr>
          <a:xfrm>
            <a:off x="119270" y="642639"/>
            <a:ext cx="7667484" cy="369332"/>
          </a:xfrm>
          <a:prstGeom prst="rect">
            <a:avLst/>
          </a:prstGeom>
        </p:spPr>
        <p:txBody>
          <a:bodyPr wrap="none">
            <a:spAutoFit/>
          </a:bodyPr>
          <a:lstStyle/>
          <a:p>
            <a:pPr lvl="1"/>
            <a:r>
              <a:rPr lang="fr-FR" b="1" dirty="0">
                <a:solidFill>
                  <a:srgbClr val="0000FF"/>
                </a:solidFill>
                <a:latin typeface="Verdana" panose="020B0604030504040204" pitchFamily="34" charset="0"/>
                <a:ea typeface="Verdana" panose="020B0604030504040204" pitchFamily="34" charset="0"/>
              </a:rPr>
              <a:t>5.2. Les systèmes de présentation d’une bibliographie</a:t>
            </a:r>
            <a:endParaRPr lang="fr-FR" dirty="0">
              <a:solidFill>
                <a:srgbClr val="0000FF"/>
              </a:solidFill>
              <a:latin typeface="Verdana" panose="020B0604030504040204" pitchFamily="34" charset="0"/>
              <a:ea typeface="Verdana" panose="020B0604030504040204" pitchFamily="34" charset="0"/>
            </a:endParaRPr>
          </a:p>
        </p:txBody>
      </p:sp>
      <p:sp>
        <p:nvSpPr>
          <p:cNvPr id="9" name="Rectangle 8">
            <a:extLst>
              <a:ext uri="{FF2B5EF4-FFF2-40B4-BE49-F238E27FC236}">
                <a16:creationId xmlns:a16="http://schemas.microsoft.com/office/drawing/2014/main" id="{9410A35A-A941-4F0E-B2CC-87583CC79310}"/>
              </a:ext>
            </a:extLst>
          </p:cNvPr>
          <p:cNvSpPr/>
          <p:nvPr/>
        </p:nvSpPr>
        <p:spPr>
          <a:xfrm>
            <a:off x="159026" y="1011971"/>
            <a:ext cx="11913704" cy="5437771"/>
          </a:xfrm>
          <a:prstGeom prst="rect">
            <a:avLst/>
          </a:prstGeom>
        </p:spPr>
        <p:txBody>
          <a:bodyPr wrap="square">
            <a:spAutoFit/>
          </a:bodyPr>
          <a:lstStyle/>
          <a:p>
            <a:pPr indent="228600">
              <a:lnSpc>
                <a:spcPct val="150000"/>
              </a:lnSpc>
              <a:spcAft>
                <a:spcPts val="0"/>
              </a:spcAft>
            </a:pPr>
            <a:r>
              <a:rPr lang="fr-FR" dirty="0">
                <a:latin typeface="Verdana" panose="020B0604030504040204" pitchFamily="34" charset="0"/>
                <a:ea typeface="Verdana" panose="020B0604030504040204" pitchFamily="34" charset="0"/>
                <a:cs typeface="Times New Roman" panose="02020603050405020304" pitchFamily="18" charset="0"/>
              </a:rPr>
              <a:t>Il existe 3 façons de noter les références :</a:t>
            </a:r>
          </a:p>
          <a:p>
            <a:pPr marL="285750" indent="-285750" algn="just">
              <a:lnSpc>
                <a:spcPct val="150000"/>
              </a:lnSpc>
              <a:spcAft>
                <a:spcPts val="0"/>
              </a:spcAft>
              <a:buFontTx/>
              <a:buChar char="-"/>
            </a:pPr>
            <a:r>
              <a:rPr lang="fr-FR" b="1" dirty="0">
                <a:latin typeface="Verdana" panose="020B0604030504040204" pitchFamily="34" charset="0"/>
                <a:ea typeface="Verdana" panose="020B0604030504040204" pitchFamily="34" charset="0"/>
                <a:cs typeface="Times New Roman" panose="02020603050405020304" pitchFamily="18" charset="0"/>
              </a:rPr>
              <a:t>Le système Harvard (alphabétique) : </a:t>
            </a:r>
            <a:r>
              <a:rPr lang="fr-FR" dirty="0">
                <a:latin typeface="Verdana" panose="020B0604030504040204" pitchFamily="34" charset="0"/>
                <a:ea typeface="Verdana" panose="020B0604030504040204" pitchFamily="34" charset="0"/>
                <a:cs typeface="Times New Roman" panose="02020603050405020304" pitchFamily="18" charset="0"/>
              </a:rPr>
              <a:t> Classement alphabétique à la section "Références", mais non numérotées. Les références sont appelées dans le texte par le nom du premier auteur et l'année de parution de l'article cité.</a:t>
            </a:r>
          </a:p>
          <a:p>
            <a:pPr algn="just">
              <a:lnSpc>
                <a:spcPct val="150000"/>
              </a:lnSpc>
              <a:spcAft>
                <a:spcPts val="0"/>
              </a:spcAft>
            </a:pPr>
            <a:r>
              <a:rPr lang="fr-FR" dirty="0">
                <a:latin typeface="Verdana" panose="020B0604030504040204" pitchFamily="34" charset="0"/>
                <a:ea typeface="Verdana" panose="020B0604030504040204" pitchFamily="34" charset="0"/>
                <a:cs typeface="Times New Roman" panose="02020603050405020304" pitchFamily="18" charset="0"/>
              </a:rPr>
              <a:t>	 Ex. …………. (Kuntz, 1984). Ce système est utilisé au début de la rédaction car il est très naturel.</a:t>
            </a:r>
          </a:p>
          <a:p>
            <a:pPr algn="just">
              <a:lnSpc>
                <a:spcPct val="150000"/>
              </a:lnSpc>
              <a:spcAft>
                <a:spcPts val="0"/>
              </a:spcAft>
            </a:pPr>
            <a:r>
              <a:rPr lang="fr-FR" b="1" dirty="0">
                <a:latin typeface="Verdana" panose="020B0604030504040204" pitchFamily="34" charset="0"/>
                <a:ea typeface="Verdana" panose="020B0604030504040204" pitchFamily="34" charset="0"/>
                <a:cs typeface="Times New Roman" panose="02020603050405020304" pitchFamily="18" charset="0"/>
              </a:rPr>
              <a:t>- Le système Vancouver (numérique)</a:t>
            </a:r>
            <a:r>
              <a:rPr lang="fr-FR" dirty="0">
                <a:latin typeface="Verdana" panose="020B0604030504040204" pitchFamily="34" charset="0"/>
                <a:ea typeface="Verdana" panose="020B0604030504040204" pitchFamily="34" charset="0"/>
                <a:cs typeface="Times New Roman" panose="02020603050405020304" pitchFamily="18" charset="0"/>
              </a:rPr>
              <a:t>: Les références sont numérotées selon l'ordre d'apparition dans l'article, sans se soucier de l'alphabet. Lorsqu'une référence est citée plusieurs fois, elle garde la même numérotation. Ce système est souvent adopté dans les revues de langue anglaise.</a:t>
            </a:r>
          </a:p>
          <a:p>
            <a:pPr algn="just">
              <a:lnSpc>
                <a:spcPct val="150000"/>
              </a:lnSpc>
              <a:spcAft>
                <a:spcPts val="0"/>
              </a:spcAft>
            </a:pPr>
            <a:r>
              <a:rPr lang="fr-FR" b="1" dirty="0">
                <a:latin typeface="Verdana" panose="020B0604030504040204" pitchFamily="34" charset="0"/>
                <a:ea typeface="Verdana" panose="020B0604030504040204" pitchFamily="34" charset="0"/>
                <a:cs typeface="Times New Roman" panose="02020603050405020304" pitchFamily="18" charset="0"/>
              </a:rPr>
              <a:t>- Le système mixte</a:t>
            </a:r>
            <a:r>
              <a:rPr lang="fr-FR" dirty="0">
                <a:latin typeface="Verdana" panose="020B0604030504040204" pitchFamily="34" charset="0"/>
                <a:ea typeface="Verdana" panose="020B0604030504040204" pitchFamily="34" charset="0"/>
                <a:cs typeface="Times New Roman" panose="02020603050405020304" pitchFamily="18" charset="0"/>
              </a:rPr>
              <a:t>: Les références sont notées par ordre alphabétique et appelées selon cette numérotation dans le texte. Ce système est souvent adopté dans les revues de langue française. C’est le système le plus pratique à la lecture. Mais pour la rédaction, il ne faut établir la numérotation qu'au dernier moment.</a:t>
            </a:r>
            <a:endParaRPr lang="fr-FR" dirty="0">
              <a:effectLst/>
              <a:latin typeface="Verdana" panose="020B0604030504040204" pitchFamily="34"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23363109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5">
            <a:extLst>
              <a:ext uri="{FF2B5EF4-FFF2-40B4-BE49-F238E27FC236}">
                <a16:creationId xmlns:a16="http://schemas.microsoft.com/office/drawing/2014/main" id="{DC06D4E8-29C4-465C-9B21-E84F38F18F40}"/>
              </a:ext>
            </a:extLst>
          </p:cNvPr>
          <p:cNvSpPr>
            <a:spLocks noChangeArrowheads="1"/>
          </p:cNvSpPr>
          <p:nvPr/>
        </p:nvSpPr>
        <p:spPr bwMode="auto">
          <a:xfrm>
            <a:off x="119270" y="98589"/>
            <a:ext cx="11913704" cy="544050"/>
          </a:xfrm>
          <a:prstGeom prst="flowChartAlternateProcess">
            <a:avLst/>
          </a:prstGeom>
          <a:solidFill>
            <a:srgbClr val="C00000"/>
          </a:solidFill>
          <a:ln w="38100" cmpd="dbl">
            <a:solidFill>
              <a:srgbClr val="FFC000"/>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lnSpc>
                <a:spcPct val="150000"/>
              </a:lnSpc>
              <a:defRPr sz="1800" b="0" i="0" u="none" strike="noStrike" kern="0" cap="none" spc="0" baseline="0">
                <a:solidFill>
                  <a:srgbClr val="000000"/>
                </a:solidFill>
                <a:uFillTx/>
              </a:defRPr>
            </a:pPr>
            <a:r>
              <a:rPr lang="fr-FR" sz="20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CHAPITRE 05 :  </a:t>
            </a:r>
            <a:r>
              <a:rPr lang="fr-FR" sz="2000" b="1" i="1" dirty="0">
                <a:solidFill>
                  <a:schemeClr val="bg1"/>
                </a:solidFill>
                <a:latin typeface="Verdana" panose="020B0604030504040204" pitchFamily="34" charset="0"/>
                <a:ea typeface="Verdana" panose="020B0604030504040204" pitchFamily="34" charset="0"/>
              </a:rPr>
              <a:t>PRÉSENTATION DE LA BIBLIOGRAPHIE</a:t>
            </a:r>
            <a:endParaRPr lang="fr-FR" sz="2000" dirty="0">
              <a:solidFill>
                <a:schemeClr val="bg1"/>
              </a:solidFill>
              <a:latin typeface="Verdana" panose="020B0604030504040204" pitchFamily="34" charset="0"/>
              <a:ea typeface="Verdana" panose="020B0604030504040204" pitchFamily="34" charset="0"/>
            </a:endParaRPr>
          </a:p>
        </p:txBody>
      </p:sp>
      <p:sp>
        <p:nvSpPr>
          <p:cNvPr id="9" name="Rectangle 8">
            <a:extLst>
              <a:ext uri="{FF2B5EF4-FFF2-40B4-BE49-F238E27FC236}">
                <a16:creationId xmlns:a16="http://schemas.microsoft.com/office/drawing/2014/main" id="{7696343F-9886-43EE-83B4-7EE0201D2845}"/>
              </a:ext>
            </a:extLst>
          </p:cNvPr>
          <p:cNvSpPr/>
          <p:nvPr/>
        </p:nvSpPr>
        <p:spPr>
          <a:xfrm>
            <a:off x="119270" y="642639"/>
            <a:ext cx="4916731" cy="369332"/>
          </a:xfrm>
          <a:prstGeom prst="rect">
            <a:avLst/>
          </a:prstGeom>
        </p:spPr>
        <p:txBody>
          <a:bodyPr wrap="none">
            <a:spAutoFit/>
          </a:bodyPr>
          <a:lstStyle/>
          <a:p>
            <a:pPr lvl="1"/>
            <a:r>
              <a:rPr lang="fr-FR" b="1" dirty="0">
                <a:solidFill>
                  <a:srgbClr val="0000FF"/>
                </a:solidFill>
                <a:latin typeface="Verdana" panose="020B0604030504040204" pitchFamily="34" charset="0"/>
                <a:ea typeface="Verdana" panose="020B0604030504040204" pitchFamily="34" charset="0"/>
              </a:rPr>
              <a:t>5.2. Présentation des documents</a:t>
            </a:r>
            <a:endParaRPr lang="fr-FR" dirty="0">
              <a:solidFill>
                <a:srgbClr val="0000FF"/>
              </a:solidFill>
              <a:latin typeface="Verdana" panose="020B0604030504040204" pitchFamily="34" charset="0"/>
              <a:ea typeface="Verdana" panose="020B0604030504040204" pitchFamily="34" charset="0"/>
            </a:endParaRPr>
          </a:p>
        </p:txBody>
      </p:sp>
      <p:graphicFrame>
        <p:nvGraphicFramePr>
          <p:cNvPr id="10" name="Tableau 9">
            <a:extLst>
              <a:ext uri="{FF2B5EF4-FFF2-40B4-BE49-F238E27FC236}">
                <a16:creationId xmlns:a16="http://schemas.microsoft.com/office/drawing/2014/main" id="{5F2E68EB-B15E-471C-94A9-7F31B1067D60}"/>
              </a:ext>
            </a:extLst>
          </p:cNvPr>
          <p:cNvGraphicFramePr>
            <a:graphicFrameLocks noGrp="1"/>
          </p:cNvGraphicFramePr>
          <p:nvPr>
            <p:extLst>
              <p:ext uri="{D42A27DB-BD31-4B8C-83A1-F6EECF244321}">
                <p14:modId xmlns:p14="http://schemas.microsoft.com/office/powerpoint/2010/main" val="1719253532"/>
              </p:ext>
            </p:extLst>
          </p:nvPr>
        </p:nvGraphicFramePr>
        <p:xfrm>
          <a:off x="119270" y="1582135"/>
          <a:ext cx="11913704" cy="679802"/>
        </p:xfrm>
        <a:graphic>
          <a:graphicData uri="http://schemas.openxmlformats.org/drawingml/2006/table">
            <a:tbl>
              <a:tblPr firstRow="1" firstCol="1" bandRow="1">
                <a:tableStyleId>{5C22544A-7EE6-4342-B048-85BDC9FD1C3A}</a:tableStyleId>
              </a:tblPr>
              <a:tblGrid>
                <a:gridCol w="11913704">
                  <a:extLst>
                    <a:ext uri="{9D8B030D-6E8A-4147-A177-3AD203B41FA5}">
                      <a16:colId xmlns:a16="http://schemas.microsoft.com/office/drawing/2014/main" val="3326552600"/>
                    </a:ext>
                  </a:extLst>
                </a:gridCol>
              </a:tblGrid>
              <a:tr h="679802">
                <a:tc>
                  <a:txBody>
                    <a:bodyPr/>
                    <a:lstStyle/>
                    <a:p>
                      <a:pPr algn="just">
                        <a:lnSpc>
                          <a:spcPct val="115000"/>
                        </a:lnSpc>
                        <a:spcAft>
                          <a:spcPts val="0"/>
                        </a:spcAft>
                      </a:pPr>
                      <a:r>
                        <a:rPr lang="fr-FR" sz="1800" dirty="0">
                          <a:solidFill>
                            <a:srgbClr val="0000FF"/>
                          </a:solidFill>
                          <a:effectLst/>
                          <a:latin typeface="Verdana" panose="020B0604030504040204" pitchFamily="34" charset="0"/>
                          <a:ea typeface="Verdana" panose="020B0604030504040204" pitchFamily="34" charset="0"/>
                        </a:rPr>
                        <a:t>Nom. Prénom. (Année). Le Titre en italique. Ville de l’éditeur (pays) : Editeur. Nombre de page p. (Collection, n. Numéro dans a collection) DOI ou URL (si accessible en ligne).</a:t>
                      </a:r>
                      <a:endParaRPr lang="fr-FR" sz="1600" dirty="0">
                        <a:solidFill>
                          <a:srgbClr val="0000FF"/>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1396357270"/>
                  </a:ext>
                </a:extLst>
              </a:tr>
            </a:tbl>
          </a:graphicData>
        </a:graphic>
      </p:graphicFrame>
      <p:sp>
        <p:nvSpPr>
          <p:cNvPr id="12" name="Rectangle 11">
            <a:extLst>
              <a:ext uri="{FF2B5EF4-FFF2-40B4-BE49-F238E27FC236}">
                <a16:creationId xmlns:a16="http://schemas.microsoft.com/office/drawing/2014/main" id="{FADAEFD3-20E7-4E9D-A6C4-7ACD97F277A5}"/>
              </a:ext>
            </a:extLst>
          </p:cNvPr>
          <p:cNvSpPr/>
          <p:nvPr/>
        </p:nvSpPr>
        <p:spPr>
          <a:xfrm>
            <a:off x="119270" y="1127776"/>
            <a:ext cx="5767926" cy="338554"/>
          </a:xfrm>
          <a:prstGeom prst="rect">
            <a:avLst/>
          </a:prstGeom>
        </p:spPr>
        <p:txBody>
          <a:bodyPr wrap="none">
            <a:spAutoFit/>
          </a:bodyPr>
          <a:lstStyle/>
          <a:p>
            <a:pPr lvl="0" algn="justLow" eaLnBrk="0" fontAlgn="base" hangingPunct="0">
              <a:spcBef>
                <a:spcPct val="0"/>
              </a:spcBef>
              <a:spcAft>
                <a:spcPct val="0"/>
              </a:spcAft>
              <a:buFontTx/>
              <a:buChar char="•"/>
            </a:pPr>
            <a:r>
              <a:rPr lang="fr-FR" altLang="fr-FR" sz="1600" b="1" dirty="0">
                <a:latin typeface="Verdana" panose="020B0604030504040204" pitchFamily="34" charset="0"/>
                <a:ea typeface="Verdana" panose="020B0604030504040204" pitchFamily="34" charset="0"/>
                <a:cs typeface="Times New Roman" panose="02020603050405020304" pitchFamily="18" charset="0"/>
              </a:rPr>
              <a:t>Un ouvrage, Rapport, Expertise, </a:t>
            </a:r>
            <a:r>
              <a:rPr lang="fr-FR" altLang="fr-FR" sz="1600" b="1" dirty="0" err="1">
                <a:latin typeface="Verdana" panose="020B0604030504040204" pitchFamily="34" charset="0"/>
                <a:ea typeface="Verdana" panose="020B0604030504040204" pitchFamily="34" charset="0"/>
                <a:cs typeface="Times New Roman" panose="02020603050405020304" pitchFamily="18" charset="0"/>
              </a:rPr>
              <a:t>Working</a:t>
            </a:r>
            <a:r>
              <a:rPr lang="fr-FR" altLang="fr-FR" sz="1600" b="1" dirty="0">
                <a:latin typeface="Verdana" panose="020B0604030504040204" pitchFamily="34" charset="0"/>
                <a:ea typeface="Verdana" panose="020B0604030504040204" pitchFamily="34" charset="0"/>
                <a:cs typeface="Times New Roman" panose="02020603050405020304" pitchFamily="18" charset="0"/>
              </a:rPr>
              <a:t> </a:t>
            </a:r>
            <a:r>
              <a:rPr lang="fr-FR" altLang="fr-FR" sz="1600" b="1" dirty="0" err="1">
                <a:latin typeface="Verdana" panose="020B0604030504040204" pitchFamily="34" charset="0"/>
                <a:ea typeface="Verdana" panose="020B0604030504040204" pitchFamily="34" charset="0"/>
                <a:cs typeface="Times New Roman" panose="02020603050405020304" pitchFamily="18" charset="0"/>
              </a:rPr>
              <a:t>paper</a:t>
            </a:r>
            <a:endParaRPr lang="fr-FR" altLang="fr-FR" sz="2400" dirty="0">
              <a:latin typeface="Verdana" panose="020B0604030504040204" pitchFamily="34" charset="0"/>
              <a:ea typeface="Verdana" panose="020B0604030504040204" pitchFamily="34" charset="0"/>
            </a:endParaRPr>
          </a:p>
        </p:txBody>
      </p:sp>
      <p:sp>
        <p:nvSpPr>
          <p:cNvPr id="13" name="Rectangle 12">
            <a:extLst>
              <a:ext uri="{FF2B5EF4-FFF2-40B4-BE49-F238E27FC236}">
                <a16:creationId xmlns:a16="http://schemas.microsoft.com/office/drawing/2014/main" id="{7AFCA168-09F5-4ECC-9B4E-AF1017691E90}"/>
              </a:ext>
            </a:extLst>
          </p:cNvPr>
          <p:cNvSpPr/>
          <p:nvPr/>
        </p:nvSpPr>
        <p:spPr>
          <a:xfrm>
            <a:off x="139148" y="2405826"/>
            <a:ext cx="11913704" cy="2802819"/>
          </a:xfrm>
          <a:prstGeom prst="rect">
            <a:avLst/>
          </a:prstGeom>
        </p:spPr>
        <p:txBody>
          <a:bodyPr wrap="square">
            <a:spAutoFit/>
          </a:bodyPr>
          <a:lstStyle/>
          <a:p>
            <a:pPr algn="just">
              <a:lnSpc>
                <a:spcPct val="150000"/>
              </a:lnSpc>
              <a:spcAft>
                <a:spcPts val="0"/>
              </a:spcAft>
            </a:pPr>
            <a:r>
              <a:rPr lang="fr-FR" u="sng" dirty="0">
                <a:latin typeface="Verdana" panose="020B0604030504040204" pitchFamily="34" charset="0"/>
                <a:ea typeface="Verdana" panose="020B0604030504040204" pitchFamily="34" charset="0"/>
                <a:cs typeface="Times New Roman" panose="02020603050405020304" pitchFamily="18" charset="0"/>
              </a:rPr>
              <a:t>Exemple d’un document éditer :</a:t>
            </a:r>
            <a:endParaRPr lang="fr-FR" dirty="0">
              <a:latin typeface="Verdana" panose="020B0604030504040204" pitchFamily="34" charset="0"/>
              <a:ea typeface="Verdana" panose="020B0604030504040204" pitchFamily="34" charset="0"/>
              <a:cs typeface="Times New Roman" panose="02020603050405020304" pitchFamily="18" charset="0"/>
            </a:endParaRPr>
          </a:p>
          <a:p>
            <a:pPr marL="228600" algn="just">
              <a:lnSpc>
                <a:spcPct val="115000"/>
              </a:lnSpc>
              <a:spcAft>
                <a:spcPts val="0"/>
              </a:spcAft>
            </a:pPr>
            <a:r>
              <a:rPr lang="fr-FR" dirty="0" err="1">
                <a:latin typeface="Verdana" panose="020B0604030504040204" pitchFamily="34" charset="0"/>
                <a:ea typeface="Verdana" panose="020B0604030504040204" pitchFamily="34" charset="0"/>
                <a:cs typeface="Times New Roman" panose="02020603050405020304" pitchFamily="18" charset="0"/>
              </a:rPr>
              <a:t>Darpy</a:t>
            </a:r>
            <a:r>
              <a:rPr lang="fr-FR" dirty="0">
                <a:latin typeface="Verdana" panose="020B0604030504040204" pitchFamily="34" charset="0"/>
                <a:ea typeface="Verdana" panose="020B0604030504040204" pitchFamily="34" charset="0"/>
                <a:cs typeface="Times New Roman" panose="02020603050405020304" pitchFamily="18" charset="0"/>
              </a:rPr>
              <a:t> D., Volle P. (2007). </a:t>
            </a:r>
            <a:r>
              <a:rPr lang="fr-FR" i="1" dirty="0">
                <a:latin typeface="Verdana" panose="020B0604030504040204" pitchFamily="34" charset="0"/>
                <a:ea typeface="Verdana" panose="020B0604030504040204" pitchFamily="34" charset="0"/>
                <a:cs typeface="Times New Roman" panose="02020603050405020304" pitchFamily="18" charset="0"/>
              </a:rPr>
              <a:t>Comportements du consommateur : concepts et outils. </a:t>
            </a:r>
            <a:r>
              <a:rPr lang="fr-FR" dirty="0">
                <a:latin typeface="Verdana" panose="020B0604030504040204" pitchFamily="34" charset="0"/>
                <a:ea typeface="Verdana" panose="020B0604030504040204" pitchFamily="34" charset="0"/>
                <a:cs typeface="Times New Roman" panose="02020603050405020304" pitchFamily="18" charset="0"/>
              </a:rPr>
              <a:t>Paris (France) : Dunod. 370 p. (Gestion Sup.).</a:t>
            </a:r>
          </a:p>
          <a:p>
            <a:pPr algn="just">
              <a:lnSpc>
                <a:spcPct val="150000"/>
              </a:lnSpc>
              <a:spcAft>
                <a:spcPts val="0"/>
              </a:spcAft>
            </a:pPr>
            <a:r>
              <a:rPr lang="fr-FR" u="sng" dirty="0">
                <a:latin typeface="Verdana" panose="020B0604030504040204" pitchFamily="34" charset="0"/>
                <a:ea typeface="Verdana" panose="020B0604030504040204" pitchFamily="34" charset="0"/>
                <a:cs typeface="Times New Roman" panose="02020603050405020304" pitchFamily="18" charset="0"/>
              </a:rPr>
              <a:t>Exemple d’un document éditer :</a:t>
            </a:r>
            <a:endParaRPr lang="fr-FR" dirty="0">
              <a:latin typeface="Verdana" panose="020B0604030504040204" pitchFamily="34" charset="0"/>
              <a:ea typeface="Verdana" panose="020B0604030504040204" pitchFamily="34" charset="0"/>
              <a:cs typeface="Times New Roman" panose="02020603050405020304" pitchFamily="18" charset="0"/>
            </a:endParaRPr>
          </a:p>
          <a:p>
            <a:pPr marL="228600" algn="just">
              <a:lnSpc>
                <a:spcPct val="115000"/>
              </a:lnSpc>
              <a:spcAft>
                <a:spcPts val="0"/>
              </a:spcAft>
            </a:pPr>
            <a:r>
              <a:rPr lang="fr-FR" dirty="0" err="1">
                <a:latin typeface="Verdana" panose="020B0604030504040204" pitchFamily="34" charset="0"/>
                <a:ea typeface="Verdana" panose="020B0604030504040204" pitchFamily="34" charset="0"/>
                <a:cs typeface="Times New Roman" panose="02020603050405020304" pitchFamily="18" charset="0"/>
              </a:rPr>
              <a:t>Melot</a:t>
            </a:r>
            <a:r>
              <a:rPr lang="fr-FR" dirty="0">
                <a:latin typeface="Verdana" panose="020B0604030504040204" pitchFamily="34" charset="0"/>
                <a:ea typeface="Verdana" panose="020B0604030504040204" pitchFamily="34" charset="0"/>
                <a:cs typeface="Times New Roman" panose="02020603050405020304" pitchFamily="18" charset="0"/>
              </a:rPr>
              <a:t> R. (</a:t>
            </a:r>
            <a:r>
              <a:rPr lang="fr-FR" dirty="0" err="1">
                <a:latin typeface="Verdana" panose="020B0604030504040204" pitchFamily="34" charset="0"/>
                <a:ea typeface="Verdana" panose="020B0604030504040204" pitchFamily="34" charset="0"/>
                <a:cs typeface="Times New Roman" panose="02020603050405020304" pitchFamily="18" charset="0"/>
              </a:rPr>
              <a:t>coord</a:t>
            </a:r>
            <a:r>
              <a:rPr lang="fr-FR" dirty="0">
                <a:latin typeface="Verdana" panose="020B0604030504040204" pitchFamily="34" charset="0"/>
                <a:ea typeface="Verdana" panose="020B0604030504040204" pitchFamily="34" charset="0"/>
                <a:cs typeface="Times New Roman" panose="02020603050405020304" pitchFamily="18" charset="0"/>
              </a:rPr>
              <a:t>.), Paoli J.-C. (</a:t>
            </a:r>
            <a:r>
              <a:rPr lang="fr-FR" dirty="0" err="1">
                <a:latin typeface="Verdana" panose="020B0604030504040204" pitchFamily="34" charset="0"/>
                <a:ea typeface="Verdana" panose="020B0604030504040204" pitchFamily="34" charset="0"/>
                <a:cs typeface="Times New Roman" panose="02020603050405020304" pitchFamily="18" charset="0"/>
              </a:rPr>
              <a:t>coord</a:t>
            </a:r>
            <a:r>
              <a:rPr lang="fr-FR" dirty="0">
                <a:latin typeface="Verdana" panose="020B0604030504040204" pitchFamily="34" charset="0"/>
                <a:ea typeface="Verdana" panose="020B0604030504040204" pitchFamily="34" charset="0"/>
                <a:cs typeface="Times New Roman" panose="02020603050405020304" pitchFamily="18" charset="0"/>
              </a:rPr>
              <a:t>.), </a:t>
            </a:r>
            <a:r>
              <a:rPr lang="fr-FR" dirty="0" err="1">
                <a:latin typeface="Verdana" panose="020B0604030504040204" pitchFamily="34" charset="0"/>
                <a:ea typeface="Verdana" panose="020B0604030504040204" pitchFamily="34" charset="0"/>
                <a:cs typeface="Times New Roman" panose="02020603050405020304" pitchFamily="18" charset="0"/>
              </a:rPr>
              <a:t>Requier</a:t>
            </a:r>
            <a:r>
              <a:rPr lang="fr-FR" dirty="0">
                <a:latin typeface="Verdana" panose="020B0604030504040204" pitchFamily="34" charset="0"/>
                <a:ea typeface="Verdana" panose="020B0604030504040204" pitchFamily="34" charset="0"/>
                <a:cs typeface="Times New Roman" panose="02020603050405020304" pitchFamily="18" charset="0"/>
              </a:rPr>
              <a:t>-Desjardins M. (</a:t>
            </a:r>
            <a:r>
              <a:rPr lang="fr-FR" dirty="0" err="1">
                <a:latin typeface="Verdana" panose="020B0604030504040204" pitchFamily="34" charset="0"/>
                <a:ea typeface="Verdana" panose="020B0604030504040204" pitchFamily="34" charset="0"/>
                <a:cs typeface="Times New Roman" panose="02020603050405020304" pitchFamily="18" charset="0"/>
              </a:rPr>
              <a:t>coord</a:t>
            </a:r>
            <a:r>
              <a:rPr lang="fr-FR" dirty="0">
                <a:latin typeface="Verdana" panose="020B0604030504040204" pitchFamily="34" charset="0"/>
                <a:ea typeface="Verdana" panose="020B0604030504040204" pitchFamily="34" charset="0"/>
                <a:cs typeface="Times New Roman" panose="02020603050405020304" pitchFamily="18" charset="0"/>
              </a:rPr>
              <a:t>.), Rodrigues O. (</a:t>
            </a:r>
            <a:r>
              <a:rPr lang="fr-FR" dirty="0" err="1">
                <a:latin typeface="Verdana" panose="020B0604030504040204" pitchFamily="34" charset="0"/>
                <a:ea typeface="Verdana" panose="020B0604030504040204" pitchFamily="34" charset="0"/>
                <a:cs typeface="Times New Roman" panose="02020603050405020304" pitchFamily="18" charset="0"/>
              </a:rPr>
              <a:t>coord</a:t>
            </a:r>
            <a:r>
              <a:rPr lang="fr-FR" dirty="0">
                <a:latin typeface="Verdana" panose="020B0604030504040204" pitchFamily="34" charset="0"/>
                <a:ea typeface="Verdana" panose="020B0604030504040204" pitchFamily="34" charset="0"/>
                <a:cs typeface="Times New Roman" panose="02020603050405020304" pitchFamily="18" charset="0"/>
              </a:rPr>
              <a:t>.), </a:t>
            </a:r>
            <a:r>
              <a:rPr lang="fr-FR" dirty="0" err="1">
                <a:latin typeface="Verdana" panose="020B0604030504040204" pitchFamily="34" charset="0"/>
                <a:ea typeface="Verdana" panose="020B0604030504040204" pitchFamily="34" charset="0"/>
                <a:cs typeface="Times New Roman" panose="02020603050405020304" pitchFamily="18" charset="0"/>
              </a:rPr>
              <a:t>Stavriani</a:t>
            </a:r>
            <a:r>
              <a:rPr lang="fr-FR" dirty="0">
                <a:latin typeface="Verdana" panose="020B0604030504040204" pitchFamily="34" charset="0"/>
                <a:ea typeface="Verdana" panose="020B0604030504040204" pitchFamily="34" charset="0"/>
                <a:cs typeface="Times New Roman" panose="02020603050405020304" pitchFamily="18" charset="0"/>
              </a:rPr>
              <a:t> K. (</a:t>
            </a:r>
            <a:r>
              <a:rPr lang="fr-FR" dirty="0" err="1">
                <a:latin typeface="Verdana" panose="020B0604030504040204" pitchFamily="34" charset="0"/>
                <a:ea typeface="Verdana" panose="020B0604030504040204" pitchFamily="34" charset="0"/>
                <a:cs typeface="Times New Roman" panose="02020603050405020304" pitchFamily="18" charset="0"/>
              </a:rPr>
              <a:t>coord</a:t>
            </a:r>
            <a:r>
              <a:rPr lang="fr-FR" dirty="0">
                <a:latin typeface="Verdana" panose="020B0604030504040204" pitchFamily="34" charset="0"/>
                <a:ea typeface="Verdana" panose="020B0604030504040204" pitchFamily="34" charset="0"/>
                <a:cs typeface="Times New Roman" panose="02020603050405020304" pitchFamily="18" charset="0"/>
              </a:rPr>
              <a:t>.), Réseau </a:t>
            </a:r>
            <a:r>
              <a:rPr lang="fr-FR" dirty="0" err="1">
                <a:latin typeface="Verdana" panose="020B0604030504040204" pitchFamily="34" charset="0"/>
                <a:ea typeface="Verdana" panose="020B0604030504040204" pitchFamily="34" charset="0"/>
                <a:cs typeface="Times New Roman" panose="02020603050405020304" pitchFamily="18" charset="0"/>
              </a:rPr>
              <a:t>Foncimed</a:t>
            </a:r>
            <a:r>
              <a:rPr lang="fr-FR" dirty="0">
                <a:latin typeface="Verdana" panose="020B0604030504040204" pitchFamily="34" charset="0"/>
                <a:ea typeface="Verdana" panose="020B0604030504040204" pitchFamily="34" charset="0"/>
                <a:cs typeface="Times New Roman" panose="02020603050405020304" pitchFamily="18" charset="0"/>
              </a:rPr>
              <a:t> CIHEAM-INRA (Montpellier, France). (2017). </a:t>
            </a:r>
            <a:r>
              <a:rPr lang="fr-FR" i="1" dirty="0">
                <a:latin typeface="Verdana" panose="020B0604030504040204" pitchFamily="34" charset="0"/>
                <a:ea typeface="Verdana" panose="020B0604030504040204" pitchFamily="34" charset="0"/>
                <a:cs typeface="Times New Roman" panose="02020603050405020304" pitchFamily="18" charset="0"/>
              </a:rPr>
              <a:t>Gouvernance responsable des régimes fonciers en Méditerranée : conflits et innovations. </a:t>
            </a:r>
            <a:r>
              <a:rPr lang="fr-FR" dirty="0">
                <a:latin typeface="Verdana" panose="020B0604030504040204" pitchFamily="34" charset="0"/>
                <a:ea typeface="Verdana" panose="020B0604030504040204" pitchFamily="34" charset="0"/>
                <a:cs typeface="Times New Roman" panose="02020603050405020304" pitchFamily="18" charset="0"/>
              </a:rPr>
              <a:t>Montpellier (France) : Réseau </a:t>
            </a:r>
            <a:r>
              <a:rPr lang="fr-FR" dirty="0" err="1">
                <a:latin typeface="Verdana" panose="020B0604030504040204" pitchFamily="34" charset="0"/>
                <a:ea typeface="Verdana" panose="020B0604030504040204" pitchFamily="34" charset="0"/>
                <a:cs typeface="Times New Roman" panose="02020603050405020304" pitchFamily="18" charset="0"/>
              </a:rPr>
              <a:t>Foncimed</a:t>
            </a:r>
            <a:r>
              <a:rPr lang="fr-FR" dirty="0">
                <a:latin typeface="Verdana" panose="020B0604030504040204" pitchFamily="34" charset="0"/>
                <a:ea typeface="Verdana" panose="020B0604030504040204" pitchFamily="34" charset="0"/>
                <a:cs typeface="Times New Roman" panose="02020603050405020304" pitchFamily="18" charset="0"/>
              </a:rPr>
              <a:t>. 7 p. (</a:t>
            </a:r>
            <a:r>
              <a:rPr lang="fr-FR" dirty="0" err="1">
                <a:latin typeface="Verdana" panose="020B0604030504040204" pitchFamily="34" charset="0"/>
                <a:ea typeface="Verdana" panose="020B0604030504040204" pitchFamily="34" charset="0"/>
                <a:cs typeface="Times New Roman" panose="02020603050405020304" pitchFamily="18" charset="0"/>
              </a:rPr>
              <a:t>Foncimed</a:t>
            </a:r>
            <a:r>
              <a:rPr lang="fr-FR" dirty="0">
                <a:latin typeface="Verdana" panose="020B0604030504040204" pitchFamily="34" charset="0"/>
                <a:ea typeface="Verdana" panose="020B0604030504040204" pitchFamily="34" charset="0"/>
                <a:cs typeface="Times New Roman" panose="02020603050405020304" pitchFamily="18" charset="0"/>
              </a:rPr>
              <a:t> Policy Brief, n. 1).</a:t>
            </a:r>
          </a:p>
        </p:txBody>
      </p:sp>
    </p:spTree>
    <p:extLst>
      <p:ext uri="{BB962C8B-B14F-4D97-AF65-F5344CB8AC3E}">
        <p14:creationId xmlns:p14="http://schemas.microsoft.com/office/powerpoint/2010/main" val="39619979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5">
            <a:extLst>
              <a:ext uri="{FF2B5EF4-FFF2-40B4-BE49-F238E27FC236}">
                <a16:creationId xmlns:a16="http://schemas.microsoft.com/office/drawing/2014/main" id="{DC06D4E8-29C4-465C-9B21-E84F38F18F40}"/>
              </a:ext>
            </a:extLst>
          </p:cNvPr>
          <p:cNvSpPr>
            <a:spLocks noChangeArrowheads="1"/>
          </p:cNvSpPr>
          <p:nvPr/>
        </p:nvSpPr>
        <p:spPr bwMode="auto">
          <a:xfrm>
            <a:off x="119270" y="98589"/>
            <a:ext cx="11913704" cy="544050"/>
          </a:xfrm>
          <a:prstGeom prst="flowChartAlternateProcess">
            <a:avLst/>
          </a:prstGeom>
          <a:solidFill>
            <a:srgbClr val="C00000"/>
          </a:solidFill>
          <a:ln w="38100" cmpd="dbl">
            <a:solidFill>
              <a:srgbClr val="FFC000"/>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lnSpc>
                <a:spcPct val="150000"/>
              </a:lnSpc>
              <a:defRPr sz="1800" b="0" i="0" u="none" strike="noStrike" kern="0" cap="none" spc="0" baseline="0">
                <a:solidFill>
                  <a:srgbClr val="000000"/>
                </a:solidFill>
                <a:uFillTx/>
              </a:defRPr>
            </a:pPr>
            <a:r>
              <a:rPr lang="fr-FR" sz="20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CHAPITRE 05 :  </a:t>
            </a:r>
            <a:r>
              <a:rPr lang="fr-FR" sz="2000" b="1" i="1" dirty="0">
                <a:solidFill>
                  <a:schemeClr val="bg1"/>
                </a:solidFill>
                <a:latin typeface="Verdana" panose="020B0604030504040204" pitchFamily="34" charset="0"/>
                <a:ea typeface="Verdana" panose="020B0604030504040204" pitchFamily="34" charset="0"/>
              </a:rPr>
              <a:t>PRÉSENTATION DE LA BIBLIOGRAPHIE</a:t>
            </a:r>
            <a:endParaRPr lang="fr-FR" sz="2000" dirty="0">
              <a:solidFill>
                <a:schemeClr val="bg1"/>
              </a:solidFill>
              <a:latin typeface="Verdana" panose="020B0604030504040204" pitchFamily="34" charset="0"/>
              <a:ea typeface="Verdana" panose="020B0604030504040204" pitchFamily="34" charset="0"/>
            </a:endParaRPr>
          </a:p>
        </p:txBody>
      </p:sp>
      <p:sp>
        <p:nvSpPr>
          <p:cNvPr id="9" name="Rectangle 8">
            <a:extLst>
              <a:ext uri="{FF2B5EF4-FFF2-40B4-BE49-F238E27FC236}">
                <a16:creationId xmlns:a16="http://schemas.microsoft.com/office/drawing/2014/main" id="{7696343F-9886-43EE-83B4-7EE0201D2845}"/>
              </a:ext>
            </a:extLst>
          </p:cNvPr>
          <p:cNvSpPr/>
          <p:nvPr/>
        </p:nvSpPr>
        <p:spPr>
          <a:xfrm>
            <a:off x="119270" y="642639"/>
            <a:ext cx="4916731" cy="369332"/>
          </a:xfrm>
          <a:prstGeom prst="rect">
            <a:avLst/>
          </a:prstGeom>
        </p:spPr>
        <p:txBody>
          <a:bodyPr wrap="none">
            <a:spAutoFit/>
          </a:bodyPr>
          <a:lstStyle/>
          <a:p>
            <a:pPr lvl="1"/>
            <a:r>
              <a:rPr lang="fr-FR" b="1" dirty="0">
                <a:solidFill>
                  <a:srgbClr val="0000FF"/>
                </a:solidFill>
                <a:latin typeface="Verdana" panose="020B0604030504040204" pitchFamily="34" charset="0"/>
                <a:ea typeface="Verdana" panose="020B0604030504040204" pitchFamily="34" charset="0"/>
              </a:rPr>
              <a:t>5.2. Présentation des documents</a:t>
            </a:r>
            <a:endParaRPr lang="fr-FR" dirty="0">
              <a:solidFill>
                <a:srgbClr val="0000FF"/>
              </a:solidFill>
              <a:latin typeface="Verdana" panose="020B0604030504040204" pitchFamily="34" charset="0"/>
              <a:ea typeface="Verdana" panose="020B0604030504040204" pitchFamily="34" charset="0"/>
            </a:endParaRPr>
          </a:p>
        </p:txBody>
      </p:sp>
      <p:graphicFrame>
        <p:nvGraphicFramePr>
          <p:cNvPr id="10" name="Tableau 9">
            <a:extLst>
              <a:ext uri="{FF2B5EF4-FFF2-40B4-BE49-F238E27FC236}">
                <a16:creationId xmlns:a16="http://schemas.microsoft.com/office/drawing/2014/main" id="{5F2E68EB-B15E-471C-94A9-7F31B1067D60}"/>
              </a:ext>
            </a:extLst>
          </p:cNvPr>
          <p:cNvGraphicFramePr>
            <a:graphicFrameLocks noGrp="1"/>
          </p:cNvGraphicFramePr>
          <p:nvPr>
            <p:extLst>
              <p:ext uri="{D42A27DB-BD31-4B8C-83A1-F6EECF244321}">
                <p14:modId xmlns:p14="http://schemas.microsoft.com/office/powerpoint/2010/main" val="274856911"/>
              </p:ext>
            </p:extLst>
          </p:nvPr>
        </p:nvGraphicFramePr>
        <p:xfrm>
          <a:off x="119270" y="1582135"/>
          <a:ext cx="11913704" cy="904391"/>
        </p:xfrm>
        <a:graphic>
          <a:graphicData uri="http://schemas.openxmlformats.org/drawingml/2006/table">
            <a:tbl>
              <a:tblPr firstRow="1" firstCol="1" bandRow="1">
                <a:tableStyleId>{5C22544A-7EE6-4342-B048-85BDC9FD1C3A}</a:tableStyleId>
              </a:tblPr>
              <a:tblGrid>
                <a:gridCol w="11913704">
                  <a:extLst>
                    <a:ext uri="{9D8B030D-6E8A-4147-A177-3AD203B41FA5}">
                      <a16:colId xmlns:a16="http://schemas.microsoft.com/office/drawing/2014/main" val="3326552600"/>
                    </a:ext>
                  </a:extLst>
                </a:gridCol>
              </a:tblGrid>
              <a:tr h="904391">
                <a:tc>
                  <a:txBody>
                    <a:bodyPr/>
                    <a:lstStyle/>
                    <a:p>
                      <a:pPr algn="just">
                        <a:lnSpc>
                          <a:spcPct val="150000"/>
                        </a:lnSpc>
                        <a:spcAft>
                          <a:spcPts val="0"/>
                        </a:spcAft>
                      </a:pPr>
                      <a:r>
                        <a:rPr lang="fr-FR" sz="1800" dirty="0">
                          <a:solidFill>
                            <a:srgbClr val="0000FF"/>
                          </a:solidFill>
                          <a:effectLst/>
                          <a:latin typeface="Verdana" panose="020B0604030504040204" pitchFamily="34" charset="0"/>
                          <a:ea typeface="Verdana" panose="020B0604030504040204" pitchFamily="34" charset="0"/>
                        </a:rPr>
                        <a:t>Nom. Prénom. (Année). Le Titre de la conférence. Date de la conférence, lieu de la conférence lieu de l’édition : nom de l’éditeur, date de publication, pagination </a:t>
                      </a:r>
                      <a:endParaRPr lang="fr-FR" sz="1600" dirty="0">
                        <a:solidFill>
                          <a:srgbClr val="0000FF"/>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1396357270"/>
                  </a:ext>
                </a:extLst>
              </a:tr>
            </a:tbl>
          </a:graphicData>
        </a:graphic>
      </p:graphicFrame>
      <p:sp>
        <p:nvSpPr>
          <p:cNvPr id="12" name="Rectangle 11">
            <a:extLst>
              <a:ext uri="{FF2B5EF4-FFF2-40B4-BE49-F238E27FC236}">
                <a16:creationId xmlns:a16="http://schemas.microsoft.com/office/drawing/2014/main" id="{FADAEFD3-20E7-4E9D-A6C4-7ACD97F277A5}"/>
              </a:ext>
            </a:extLst>
          </p:cNvPr>
          <p:cNvSpPr/>
          <p:nvPr/>
        </p:nvSpPr>
        <p:spPr>
          <a:xfrm>
            <a:off x="139148" y="1016402"/>
            <a:ext cx="2690160" cy="338554"/>
          </a:xfrm>
          <a:prstGeom prst="rect">
            <a:avLst/>
          </a:prstGeom>
        </p:spPr>
        <p:txBody>
          <a:bodyPr wrap="none">
            <a:spAutoFit/>
          </a:bodyPr>
          <a:lstStyle/>
          <a:p>
            <a:pPr algn="justLow" eaLnBrk="0" fontAlgn="base" hangingPunct="0">
              <a:spcBef>
                <a:spcPct val="0"/>
              </a:spcBef>
              <a:spcAft>
                <a:spcPct val="0"/>
              </a:spcAft>
              <a:buFontTx/>
              <a:buChar char="•"/>
            </a:pPr>
            <a:r>
              <a:rPr lang="fr-FR" altLang="fr-FR" sz="1600" b="1" dirty="0">
                <a:latin typeface="Verdana" panose="020B0604030504040204" pitchFamily="34" charset="0"/>
                <a:ea typeface="Verdana" panose="020B0604030504040204" pitchFamily="34" charset="0"/>
                <a:cs typeface="Times New Roman" panose="02020603050405020304" pitchFamily="18" charset="0"/>
              </a:rPr>
              <a:t> Actes de conférence</a:t>
            </a:r>
            <a:endParaRPr lang="fr-FR" altLang="fr-FR" sz="1400" dirty="0">
              <a:latin typeface="Verdana" panose="020B0604030504040204" pitchFamily="34" charset="0"/>
              <a:ea typeface="Verdana" panose="020B0604030504040204" pitchFamily="34" charset="0"/>
            </a:endParaRPr>
          </a:p>
        </p:txBody>
      </p:sp>
      <p:sp>
        <p:nvSpPr>
          <p:cNvPr id="15" name="Rectangle 3">
            <a:extLst>
              <a:ext uri="{FF2B5EF4-FFF2-40B4-BE49-F238E27FC236}">
                <a16:creationId xmlns:a16="http://schemas.microsoft.com/office/drawing/2014/main" id="{F09A9F72-FB62-497E-B25B-C3DB1C66B2F3}"/>
              </a:ext>
            </a:extLst>
          </p:cNvPr>
          <p:cNvSpPr>
            <a:spLocks noChangeArrowheads="1"/>
          </p:cNvSpPr>
          <p:nvPr/>
        </p:nvSpPr>
        <p:spPr bwMode="auto">
          <a:xfrm>
            <a:off x="119270" y="2545012"/>
            <a:ext cx="1189382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Low" defTabSz="914400" rtl="0" eaLnBrk="0" fontAlgn="base" latinLnBrk="0" hangingPunct="0">
              <a:lnSpc>
                <a:spcPct val="100000"/>
              </a:lnSpc>
              <a:spcBef>
                <a:spcPct val="0"/>
              </a:spcBef>
              <a:spcAft>
                <a:spcPct val="0"/>
              </a:spcAft>
              <a:buClrTx/>
              <a:buSzTx/>
              <a:buFontTx/>
              <a:buNone/>
              <a:tabLst/>
            </a:pPr>
            <a:r>
              <a:rPr kumimoji="0" lang="en-US" altLang="fr-FR" b="0" i="1" u="none" strike="noStrike" cap="none" normalizeH="0" baseline="0" dirty="0">
                <a:ln>
                  <a:noFill/>
                </a:ln>
                <a:solidFill>
                  <a:srgbClr val="CE0333"/>
                </a:solidFill>
                <a:effectLst/>
                <a:latin typeface="Verdana" panose="020B0604030504040204" pitchFamily="34" charset="0"/>
                <a:ea typeface="Verdana" panose="020B0604030504040204" pitchFamily="34" charset="0"/>
                <a:cs typeface="Times New Roman" panose="02020603050405020304" pitchFamily="18" charset="0"/>
              </a:rPr>
              <a:t>DANESY D. Ed. 8th European space mechanisms and tribology symposium, 1999 sept., Toulouse, France. </a:t>
            </a:r>
            <a:r>
              <a:rPr kumimoji="0" lang="fr-FR" altLang="fr-FR" b="0" i="1" u="none" strike="noStrike" cap="none" normalizeH="0" baseline="0" dirty="0" err="1">
                <a:ln>
                  <a:noFill/>
                </a:ln>
                <a:solidFill>
                  <a:srgbClr val="CE0333"/>
                </a:solidFill>
                <a:effectLst/>
                <a:latin typeface="Verdana" panose="020B0604030504040204" pitchFamily="34" charset="0"/>
                <a:ea typeface="Verdana" panose="020B0604030504040204" pitchFamily="34" charset="0"/>
                <a:cs typeface="Times New Roman" panose="02020603050405020304" pitchFamily="18" charset="0"/>
              </a:rPr>
              <a:t>Noordwijk</a:t>
            </a:r>
            <a:r>
              <a:rPr kumimoji="0" lang="fr-FR" altLang="fr-FR" b="0" i="1" u="none" strike="noStrike" cap="none" normalizeH="0" baseline="0" dirty="0">
                <a:ln>
                  <a:noFill/>
                </a:ln>
                <a:solidFill>
                  <a:srgbClr val="CE0333"/>
                </a:solidFill>
                <a:effectLst/>
                <a:latin typeface="Verdana" panose="020B0604030504040204" pitchFamily="34" charset="0"/>
                <a:ea typeface="Verdana" panose="020B0604030504040204" pitchFamily="34" charset="0"/>
                <a:cs typeface="Times New Roman" panose="02020603050405020304" pitchFamily="18" charset="0"/>
              </a:rPr>
              <a:t> : ESA publications Division, 1999, 345 p.</a:t>
            </a:r>
            <a:endParaRPr kumimoji="0" lang="fr-FR" altLang="fr-FR" sz="28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p:txBody>
      </p:sp>
      <p:sp>
        <p:nvSpPr>
          <p:cNvPr id="2" name="Rectangle 1">
            <a:extLst>
              <a:ext uri="{FF2B5EF4-FFF2-40B4-BE49-F238E27FC236}">
                <a16:creationId xmlns:a16="http://schemas.microsoft.com/office/drawing/2014/main" id="{C4BBE4C0-E575-4D57-AFCC-C3F1BBDA5060}"/>
              </a:ext>
            </a:extLst>
          </p:cNvPr>
          <p:cNvSpPr/>
          <p:nvPr/>
        </p:nvSpPr>
        <p:spPr>
          <a:xfrm>
            <a:off x="119270" y="3160565"/>
            <a:ext cx="3009157" cy="451790"/>
          </a:xfrm>
          <a:prstGeom prst="rect">
            <a:avLst/>
          </a:prstGeom>
        </p:spPr>
        <p:txBody>
          <a:bodyPr wrap="none">
            <a:spAutoFit/>
          </a:bodyPr>
          <a:lstStyle/>
          <a:p>
            <a:pPr marL="342900" lvl="0" indent="-342900" algn="just">
              <a:lnSpc>
                <a:spcPct val="150000"/>
              </a:lnSpc>
              <a:buFont typeface="Symbol" panose="05050102010706020507" pitchFamily="18" charset="2"/>
              <a:buChar char=""/>
            </a:pPr>
            <a:r>
              <a:rPr lang="fr-FR" b="1" dirty="0">
                <a:latin typeface="Verdana" panose="020B0604030504040204" pitchFamily="34" charset="0"/>
                <a:ea typeface="Verdana" panose="020B0604030504040204" pitchFamily="34" charset="0"/>
                <a:cs typeface="Times New Roman" panose="02020603050405020304" pitchFamily="18" charset="0"/>
              </a:rPr>
              <a:t>Chapitre d’ouvrage</a:t>
            </a:r>
            <a:endParaRPr lang="fr-FR" sz="1600" dirty="0">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4" name="Rectangle 1">
            <a:extLst>
              <a:ext uri="{FF2B5EF4-FFF2-40B4-BE49-F238E27FC236}">
                <a16:creationId xmlns:a16="http://schemas.microsoft.com/office/drawing/2014/main" id="{B96918AC-88FD-4E59-B000-90B7F4383A7F}"/>
              </a:ext>
            </a:extLst>
          </p:cNvPr>
          <p:cNvSpPr>
            <a:spLocks noChangeArrowheads="1"/>
          </p:cNvSpPr>
          <p:nvPr/>
        </p:nvSpPr>
        <p:spPr bwMode="auto">
          <a:xfrm>
            <a:off x="79516" y="4629534"/>
            <a:ext cx="1193358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b="0" i="0" u="none" strike="noStrike" cap="none" normalizeH="0" baseline="0" dirty="0" err="1">
                <a:ln>
                  <a:noFill/>
                </a:ln>
                <a:solidFill>
                  <a:srgbClr val="FF0000"/>
                </a:solidFill>
                <a:effectLst/>
                <a:latin typeface="Verdana" panose="020B0604030504040204" pitchFamily="34" charset="0"/>
                <a:ea typeface="Verdana" panose="020B0604030504040204" pitchFamily="34" charset="0"/>
                <a:cs typeface="Times New Roman" panose="02020603050405020304" pitchFamily="18" charset="0"/>
              </a:rPr>
              <a:t>Lepart</a:t>
            </a:r>
            <a:r>
              <a:rPr kumimoji="0" lang="fr-FR" altLang="fr-FR" b="0" i="0" u="none" strike="noStrike" cap="none" normalizeH="0" baseline="0" dirty="0">
                <a:ln>
                  <a:noFill/>
                </a:ln>
                <a:solidFill>
                  <a:srgbClr val="FF0000"/>
                </a:solidFill>
                <a:effectLst/>
                <a:latin typeface="Verdana" panose="020B0604030504040204" pitchFamily="34" charset="0"/>
                <a:ea typeface="Verdana" panose="020B0604030504040204" pitchFamily="34" charset="0"/>
                <a:cs typeface="Times New Roman" panose="02020603050405020304" pitchFamily="18" charset="0"/>
              </a:rPr>
              <a:t> J., Marty P. (2013). Evaluer la durabilité des paysages. </a:t>
            </a:r>
            <a:r>
              <a:rPr kumimoji="0" lang="en-US" altLang="fr-FR" b="0" i="0" u="none" strike="noStrike" cap="none" normalizeH="0" baseline="0" dirty="0">
                <a:ln>
                  <a:noFill/>
                </a:ln>
                <a:solidFill>
                  <a:srgbClr val="FF0000"/>
                </a:solidFill>
                <a:effectLst/>
                <a:latin typeface="Verdana" panose="020B0604030504040204" pitchFamily="34" charset="0"/>
                <a:ea typeface="Verdana" panose="020B0604030504040204" pitchFamily="34" charset="0"/>
                <a:cs typeface="Times New Roman" panose="02020603050405020304" pitchFamily="18" charset="0"/>
              </a:rPr>
              <a:t>In : Vivien F.-D. (ed.), </a:t>
            </a:r>
            <a:r>
              <a:rPr kumimoji="0" lang="en-US" altLang="fr-FR" b="0" i="0" u="none" strike="noStrike" cap="none" normalizeH="0" baseline="0" dirty="0" err="1">
                <a:ln>
                  <a:noFill/>
                </a:ln>
                <a:solidFill>
                  <a:srgbClr val="FF0000"/>
                </a:solidFill>
                <a:effectLst/>
                <a:latin typeface="Verdana" panose="020B0604030504040204" pitchFamily="34" charset="0"/>
                <a:ea typeface="Verdana" panose="020B0604030504040204" pitchFamily="34" charset="0"/>
                <a:cs typeface="Times New Roman" panose="02020603050405020304" pitchFamily="18" charset="0"/>
              </a:rPr>
              <a:t>Lepart</a:t>
            </a:r>
            <a:r>
              <a:rPr kumimoji="0" lang="en-US" altLang="fr-FR" b="0" i="0" u="none" strike="noStrike" cap="none" normalizeH="0" baseline="0" dirty="0">
                <a:ln>
                  <a:noFill/>
                </a:ln>
                <a:solidFill>
                  <a:srgbClr val="FF0000"/>
                </a:solidFill>
                <a:effectLst/>
                <a:latin typeface="Verdana" panose="020B0604030504040204" pitchFamily="34" charset="0"/>
                <a:ea typeface="Verdana" panose="020B0604030504040204" pitchFamily="34" charset="0"/>
                <a:cs typeface="Times New Roman" panose="02020603050405020304" pitchFamily="18" charset="0"/>
              </a:rPr>
              <a:t> J. (ed.), Marty P. (ed.). </a:t>
            </a:r>
            <a:r>
              <a:rPr kumimoji="0" lang="fr-FR" altLang="fr-FR" b="0" i="1" u="none" strike="noStrike" cap="none" normalizeH="0" baseline="0" dirty="0">
                <a:ln>
                  <a:noFill/>
                </a:ln>
                <a:solidFill>
                  <a:srgbClr val="FF0000"/>
                </a:solidFill>
                <a:effectLst/>
                <a:latin typeface="Verdana" panose="020B0604030504040204" pitchFamily="34" charset="0"/>
                <a:ea typeface="Verdana" panose="020B0604030504040204" pitchFamily="34" charset="0"/>
                <a:cs typeface="Times New Roman" panose="02020603050405020304" pitchFamily="18" charset="0"/>
              </a:rPr>
              <a:t>L’évaluation de la durabilité</a:t>
            </a:r>
            <a:r>
              <a:rPr kumimoji="0" lang="fr-FR" altLang="fr-FR" b="0" i="0" u="none" strike="noStrike" cap="none" normalizeH="0" baseline="0" dirty="0">
                <a:ln>
                  <a:noFill/>
                </a:ln>
                <a:solidFill>
                  <a:srgbClr val="FF0000"/>
                </a:solidFill>
                <a:effectLst/>
                <a:latin typeface="Verdana" panose="020B0604030504040204" pitchFamily="34" charset="0"/>
                <a:ea typeface="Verdana" panose="020B0604030504040204" pitchFamily="34" charset="0"/>
                <a:cs typeface="Times New Roman" panose="02020603050405020304" pitchFamily="18" charset="0"/>
              </a:rPr>
              <a:t>. Versailles : </a:t>
            </a:r>
            <a:r>
              <a:rPr kumimoji="0" lang="fr-FR" altLang="fr-FR" b="0" i="0" u="none" strike="noStrike" cap="none" normalizeH="0" baseline="0" dirty="0" err="1">
                <a:ln>
                  <a:noFill/>
                </a:ln>
                <a:solidFill>
                  <a:srgbClr val="FF0000"/>
                </a:solidFill>
                <a:effectLst/>
                <a:latin typeface="Verdana" panose="020B0604030504040204" pitchFamily="34" charset="0"/>
                <a:ea typeface="Verdana" panose="020B0604030504040204" pitchFamily="34" charset="0"/>
                <a:cs typeface="Times New Roman" panose="02020603050405020304" pitchFamily="18" charset="0"/>
              </a:rPr>
              <a:t>Quae</a:t>
            </a:r>
            <a:r>
              <a:rPr kumimoji="0" lang="fr-FR" altLang="fr-FR" b="0" i="0" u="none" strike="noStrike" cap="none" normalizeH="0" baseline="0" dirty="0">
                <a:ln>
                  <a:noFill/>
                </a:ln>
                <a:solidFill>
                  <a:srgbClr val="FF0000"/>
                </a:solidFill>
                <a:effectLst/>
                <a:latin typeface="Verdana" panose="020B0604030504040204" pitchFamily="34" charset="0"/>
                <a:ea typeface="Verdana" panose="020B0604030504040204" pitchFamily="34" charset="0"/>
                <a:cs typeface="Times New Roman" panose="02020603050405020304" pitchFamily="18" charset="0"/>
              </a:rPr>
              <a:t>. p. 113-134. (Indisciplines).</a:t>
            </a:r>
            <a:endParaRPr kumimoji="0" lang="fr-FR" altLang="fr-FR" sz="28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p:txBody>
      </p:sp>
      <p:graphicFrame>
        <p:nvGraphicFramePr>
          <p:cNvPr id="16" name="Tableau 15">
            <a:extLst>
              <a:ext uri="{FF2B5EF4-FFF2-40B4-BE49-F238E27FC236}">
                <a16:creationId xmlns:a16="http://schemas.microsoft.com/office/drawing/2014/main" id="{C871C90C-EF22-4497-B0F5-7A3612BAD3C3}"/>
              </a:ext>
            </a:extLst>
          </p:cNvPr>
          <p:cNvGraphicFramePr>
            <a:graphicFrameLocks noGrp="1"/>
          </p:cNvGraphicFramePr>
          <p:nvPr>
            <p:extLst>
              <p:ext uri="{D42A27DB-BD31-4B8C-83A1-F6EECF244321}">
                <p14:modId xmlns:p14="http://schemas.microsoft.com/office/powerpoint/2010/main" val="225895226"/>
              </p:ext>
            </p:extLst>
          </p:nvPr>
        </p:nvGraphicFramePr>
        <p:xfrm>
          <a:off x="99393" y="3697436"/>
          <a:ext cx="11913704" cy="700696"/>
        </p:xfrm>
        <a:graphic>
          <a:graphicData uri="http://schemas.openxmlformats.org/drawingml/2006/table">
            <a:tbl>
              <a:tblPr firstRow="1" firstCol="1" bandRow="1">
                <a:tableStyleId>{5C22544A-7EE6-4342-B048-85BDC9FD1C3A}</a:tableStyleId>
              </a:tblPr>
              <a:tblGrid>
                <a:gridCol w="11913704">
                  <a:extLst>
                    <a:ext uri="{9D8B030D-6E8A-4147-A177-3AD203B41FA5}">
                      <a16:colId xmlns:a16="http://schemas.microsoft.com/office/drawing/2014/main" val="3326552600"/>
                    </a:ext>
                  </a:extLst>
                </a:gridCol>
              </a:tblGrid>
              <a:tr h="700696">
                <a:tc>
                  <a:txBody>
                    <a:bodyPr/>
                    <a:lstStyle/>
                    <a:p>
                      <a:pPr algn="just">
                        <a:lnSpc>
                          <a:spcPct val="115000"/>
                        </a:lnSpc>
                        <a:spcAft>
                          <a:spcPts val="0"/>
                        </a:spcAft>
                      </a:pPr>
                      <a:r>
                        <a:rPr lang="fr-FR" sz="1800" dirty="0">
                          <a:solidFill>
                            <a:srgbClr val="0000FF"/>
                          </a:solidFill>
                          <a:effectLst/>
                          <a:latin typeface="Verdana" panose="020B0604030504040204" pitchFamily="34" charset="0"/>
                          <a:ea typeface="Verdana" panose="020B0604030504040204" pitchFamily="34" charset="0"/>
                        </a:rPr>
                        <a:t>Nom. Prénom. (Année). Le Titre de la conférence. Date de la conférence, lieu de la conférence lieu de l’édition : nom de l’éditeur, date de publication, pagination </a:t>
                      </a:r>
                      <a:endParaRPr lang="fr-FR" sz="1600" dirty="0">
                        <a:solidFill>
                          <a:srgbClr val="0000FF"/>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1396357270"/>
                  </a:ext>
                </a:extLst>
              </a:tr>
            </a:tbl>
          </a:graphicData>
        </a:graphic>
      </p:graphicFrame>
    </p:spTree>
    <p:extLst>
      <p:ext uri="{BB962C8B-B14F-4D97-AF65-F5344CB8AC3E}">
        <p14:creationId xmlns:p14="http://schemas.microsoft.com/office/powerpoint/2010/main" val="28631147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5">
            <a:extLst>
              <a:ext uri="{FF2B5EF4-FFF2-40B4-BE49-F238E27FC236}">
                <a16:creationId xmlns:a16="http://schemas.microsoft.com/office/drawing/2014/main" id="{DC06D4E8-29C4-465C-9B21-E84F38F18F40}"/>
              </a:ext>
            </a:extLst>
          </p:cNvPr>
          <p:cNvSpPr>
            <a:spLocks noChangeArrowheads="1"/>
          </p:cNvSpPr>
          <p:nvPr/>
        </p:nvSpPr>
        <p:spPr bwMode="auto">
          <a:xfrm>
            <a:off x="119270" y="98589"/>
            <a:ext cx="11913704" cy="544050"/>
          </a:xfrm>
          <a:prstGeom prst="flowChartAlternateProcess">
            <a:avLst/>
          </a:prstGeom>
          <a:solidFill>
            <a:srgbClr val="C00000"/>
          </a:solidFill>
          <a:ln w="38100" cmpd="dbl">
            <a:solidFill>
              <a:srgbClr val="FFC000"/>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lnSpc>
                <a:spcPct val="150000"/>
              </a:lnSpc>
              <a:defRPr sz="1800" b="0" i="0" u="none" strike="noStrike" kern="0" cap="none" spc="0" baseline="0">
                <a:solidFill>
                  <a:srgbClr val="000000"/>
                </a:solidFill>
                <a:uFillTx/>
              </a:defRPr>
            </a:pPr>
            <a:r>
              <a:rPr lang="fr-FR" sz="20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CHAPITRE 05 :  </a:t>
            </a:r>
            <a:r>
              <a:rPr lang="fr-FR" sz="2000" b="1" i="1" dirty="0">
                <a:solidFill>
                  <a:schemeClr val="bg1"/>
                </a:solidFill>
                <a:latin typeface="Verdana" panose="020B0604030504040204" pitchFamily="34" charset="0"/>
                <a:ea typeface="Verdana" panose="020B0604030504040204" pitchFamily="34" charset="0"/>
              </a:rPr>
              <a:t>PRÉSENTATION DE LA BIBLIOGRAPHIE</a:t>
            </a:r>
            <a:endParaRPr lang="fr-FR" sz="2000" dirty="0">
              <a:solidFill>
                <a:schemeClr val="bg1"/>
              </a:solidFill>
              <a:latin typeface="Verdana" panose="020B0604030504040204" pitchFamily="34" charset="0"/>
              <a:ea typeface="Verdana" panose="020B0604030504040204" pitchFamily="34" charset="0"/>
            </a:endParaRPr>
          </a:p>
        </p:txBody>
      </p:sp>
      <p:sp>
        <p:nvSpPr>
          <p:cNvPr id="9" name="Rectangle 8">
            <a:extLst>
              <a:ext uri="{FF2B5EF4-FFF2-40B4-BE49-F238E27FC236}">
                <a16:creationId xmlns:a16="http://schemas.microsoft.com/office/drawing/2014/main" id="{7696343F-9886-43EE-83B4-7EE0201D2845}"/>
              </a:ext>
            </a:extLst>
          </p:cNvPr>
          <p:cNvSpPr/>
          <p:nvPr/>
        </p:nvSpPr>
        <p:spPr>
          <a:xfrm>
            <a:off x="119270" y="642639"/>
            <a:ext cx="4916731" cy="369332"/>
          </a:xfrm>
          <a:prstGeom prst="rect">
            <a:avLst/>
          </a:prstGeom>
        </p:spPr>
        <p:txBody>
          <a:bodyPr wrap="none">
            <a:spAutoFit/>
          </a:bodyPr>
          <a:lstStyle/>
          <a:p>
            <a:pPr lvl="1"/>
            <a:r>
              <a:rPr lang="fr-FR" b="1" dirty="0">
                <a:solidFill>
                  <a:srgbClr val="0000FF"/>
                </a:solidFill>
                <a:latin typeface="Verdana" panose="020B0604030504040204" pitchFamily="34" charset="0"/>
                <a:ea typeface="Verdana" panose="020B0604030504040204" pitchFamily="34" charset="0"/>
              </a:rPr>
              <a:t>5.2. Présentation des documents</a:t>
            </a:r>
            <a:endParaRPr lang="fr-FR" dirty="0">
              <a:solidFill>
                <a:srgbClr val="0000FF"/>
              </a:solidFill>
              <a:latin typeface="Verdana" panose="020B0604030504040204" pitchFamily="34" charset="0"/>
              <a:ea typeface="Verdana" panose="020B0604030504040204" pitchFamily="34" charset="0"/>
            </a:endParaRPr>
          </a:p>
        </p:txBody>
      </p:sp>
      <p:graphicFrame>
        <p:nvGraphicFramePr>
          <p:cNvPr id="10" name="Tableau 9">
            <a:extLst>
              <a:ext uri="{FF2B5EF4-FFF2-40B4-BE49-F238E27FC236}">
                <a16:creationId xmlns:a16="http://schemas.microsoft.com/office/drawing/2014/main" id="{5F2E68EB-B15E-471C-94A9-7F31B1067D60}"/>
              </a:ext>
            </a:extLst>
          </p:cNvPr>
          <p:cNvGraphicFramePr>
            <a:graphicFrameLocks noGrp="1"/>
          </p:cNvGraphicFramePr>
          <p:nvPr>
            <p:extLst>
              <p:ext uri="{D42A27DB-BD31-4B8C-83A1-F6EECF244321}">
                <p14:modId xmlns:p14="http://schemas.microsoft.com/office/powerpoint/2010/main" val="660461216"/>
              </p:ext>
            </p:extLst>
          </p:nvPr>
        </p:nvGraphicFramePr>
        <p:xfrm>
          <a:off x="119270" y="1582136"/>
          <a:ext cx="11913704" cy="456784"/>
        </p:xfrm>
        <a:graphic>
          <a:graphicData uri="http://schemas.openxmlformats.org/drawingml/2006/table">
            <a:tbl>
              <a:tblPr firstRow="1" firstCol="1" bandRow="1">
                <a:tableStyleId>{5C22544A-7EE6-4342-B048-85BDC9FD1C3A}</a:tableStyleId>
              </a:tblPr>
              <a:tblGrid>
                <a:gridCol w="11913704">
                  <a:extLst>
                    <a:ext uri="{9D8B030D-6E8A-4147-A177-3AD203B41FA5}">
                      <a16:colId xmlns:a16="http://schemas.microsoft.com/office/drawing/2014/main" val="3326552600"/>
                    </a:ext>
                  </a:extLst>
                </a:gridCol>
              </a:tblGrid>
              <a:tr h="456784">
                <a:tc>
                  <a:txBody>
                    <a:bodyPr/>
                    <a:lstStyle/>
                    <a:p>
                      <a:pPr algn="just">
                        <a:lnSpc>
                          <a:spcPct val="150000"/>
                        </a:lnSpc>
                        <a:spcAft>
                          <a:spcPts val="0"/>
                        </a:spcAft>
                      </a:pPr>
                      <a:r>
                        <a:rPr lang="fr-FR" sz="1800" b="1" kern="1200" dirty="0">
                          <a:solidFill>
                            <a:srgbClr val="0000FF"/>
                          </a:solidFill>
                          <a:effectLst/>
                          <a:latin typeface="Verdana" panose="020B0604030504040204" pitchFamily="34" charset="0"/>
                          <a:ea typeface="Verdana" panose="020B0604030504040204" pitchFamily="34" charset="0"/>
                          <a:cs typeface="+mn-cs"/>
                        </a:rPr>
                        <a:t>AUTEUR. Titre du brevet. Numéro du brevet. Date du brevet</a:t>
                      </a:r>
                      <a:endParaRPr lang="fr-FR" sz="1600" dirty="0">
                        <a:solidFill>
                          <a:srgbClr val="0000FF"/>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1396357270"/>
                  </a:ext>
                </a:extLst>
              </a:tr>
            </a:tbl>
          </a:graphicData>
        </a:graphic>
      </p:graphicFrame>
      <p:sp>
        <p:nvSpPr>
          <p:cNvPr id="15" name="Rectangle 3">
            <a:extLst>
              <a:ext uri="{FF2B5EF4-FFF2-40B4-BE49-F238E27FC236}">
                <a16:creationId xmlns:a16="http://schemas.microsoft.com/office/drawing/2014/main" id="{F09A9F72-FB62-497E-B25B-C3DB1C66B2F3}"/>
              </a:ext>
            </a:extLst>
          </p:cNvPr>
          <p:cNvSpPr>
            <a:spLocks noChangeArrowheads="1"/>
          </p:cNvSpPr>
          <p:nvPr/>
        </p:nvSpPr>
        <p:spPr bwMode="auto">
          <a:xfrm>
            <a:off x="79516" y="2081963"/>
            <a:ext cx="1189382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justLow" eaLnBrk="0" fontAlgn="base" hangingPunct="0">
              <a:spcBef>
                <a:spcPct val="0"/>
              </a:spcBef>
              <a:spcAft>
                <a:spcPct val="0"/>
              </a:spcAft>
            </a:pPr>
            <a:r>
              <a:rPr lang="en-US" i="1" dirty="0">
                <a:latin typeface="Verdana" panose="020B0604030504040204" pitchFamily="34" charset="0"/>
                <a:ea typeface="Verdana" panose="020B0604030504040204" pitchFamily="34" charset="0"/>
              </a:rPr>
              <a:t>PODOAN Giorgio Maria. </a:t>
            </a:r>
            <a:r>
              <a:rPr lang="en-US" i="1" dirty="0" err="1">
                <a:latin typeface="Verdana" panose="020B0604030504040204" pitchFamily="34" charset="0"/>
                <a:ea typeface="Verdana" panose="020B0604030504040204" pitchFamily="34" charset="0"/>
              </a:rPr>
              <a:t>Mould</a:t>
            </a:r>
            <a:r>
              <a:rPr lang="en-US" i="1" dirty="0">
                <a:latin typeface="Verdana" panose="020B0604030504040204" pitchFamily="34" charset="0"/>
                <a:ea typeface="Verdana" panose="020B0604030504040204" pitchFamily="34" charset="0"/>
              </a:rPr>
              <a:t> for </a:t>
            </a:r>
            <a:r>
              <a:rPr lang="en-US" i="1" dirty="0" err="1">
                <a:latin typeface="Verdana" panose="020B0604030504040204" pitchFamily="34" charset="0"/>
                <a:ea typeface="Verdana" panose="020B0604030504040204" pitchFamily="34" charset="0"/>
              </a:rPr>
              <a:t>producting</a:t>
            </a:r>
            <a:r>
              <a:rPr lang="en-US" i="1" dirty="0">
                <a:latin typeface="Verdana" panose="020B0604030504040204" pitchFamily="34" charset="0"/>
                <a:ea typeface="Verdana" panose="020B0604030504040204" pitchFamily="34" charset="0"/>
              </a:rPr>
              <a:t> organic lenses by casting. </a:t>
            </a:r>
            <a:r>
              <a:rPr lang="fr-FR" i="1" dirty="0">
                <a:latin typeface="Verdana" panose="020B0604030504040204" pitchFamily="34" charset="0"/>
                <a:ea typeface="Verdana" panose="020B0604030504040204" pitchFamily="34" charset="0"/>
              </a:rPr>
              <a:t>Brevet EP0234567. 25 février 1987</a:t>
            </a:r>
            <a:endParaRPr kumimoji="0" lang="fr-FR" altLang="fr-FR" sz="28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p:txBody>
      </p:sp>
      <p:sp>
        <p:nvSpPr>
          <p:cNvPr id="2" name="Rectangle 1">
            <a:extLst>
              <a:ext uri="{FF2B5EF4-FFF2-40B4-BE49-F238E27FC236}">
                <a16:creationId xmlns:a16="http://schemas.microsoft.com/office/drawing/2014/main" id="{C4BBE4C0-E575-4D57-AFCC-C3F1BBDA5060}"/>
              </a:ext>
            </a:extLst>
          </p:cNvPr>
          <p:cNvSpPr/>
          <p:nvPr/>
        </p:nvSpPr>
        <p:spPr>
          <a:xfrm>
            <a:off x="79516" y="2642283"/>
            <a:ext cx="1398140" cy="451790"/>
          </a:xfrm>
          <a:prstGeom prst="rect">
            <a:avLst/>
          </a:prstGeom>
        </p:spPr>
        <p:txBody>
          <a:bodyPr wrap="none">
            <a:spAutoFit/>
          </a:bodyPr>
          <a:lstStyle/>
          <a:p>
            <a:pPr marL="342900" lvl="0" indent="-342900" algn="just">
              <a:lnSpc>
                <a:spcPct val="150000"/>
              </a:lnSpc>
              <a:buFont typeface="Symbol" panose="05050102010706020507" pitchFamily="18" charset="2"/>
              <a:buChar char=""/>
            </a:pPr>
            <a:r>
              <a:rPr lang="fr-FR" b="1" dirty="0">
                <a:latin typeface="Verdana" panose="020B0604030504040204" pitchFamily="34" charset="0"/>
                <a:ea typeface="Verdana" panose="020B0604030504040204" pitchFamily="34" charset="0"/>
              </a:rPr>
              <a:t>Norme</a:t>
            </a:r>
            <a:endParaRPr lang="fr-FR" sz="1600" dirty="0">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4" name="Rectangle 1">
            <a:extLst>
              <a:ext uri="{FF2B5EF4-FFF2-40B4-BE49-F238E27FC236}">
                <a16:creationId xmlns:a16="http://schemas.microsoft.com/office/drawing/2014/main" id="{B96918AC-88FD-4E59-B000-90B7F4383A7F}"/>
              </a:ext>
            </a:extLst>
          </p:cNvPr>
          <p:cNvSpPr>
            <a:spLocks noChangeArrowheads="1"/>
          </p:cNvSpPr>
          <p:nvPr/>
        </p:nvSpPr>
        <p:spPr bwMode="auto">
          <a:xfrm>
            <a:off x="39762" y="4098278"/>
            <a:ext cx="1193358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fr-FR" i="1" dirty="0">
                <a:latin typeface="Verdana" panose="020B0604030504040204" pitchFamily="34" charset="0"/>
                <a:ea typeface="Verdana" panose="020B0604030504040204" pitchFamily="34" charset="0"/>
              </a:rPr>
              <a:t>ISO. Acoustique : méthode de calcul du niveau d'isotonie. ISO 532 1975. Genève : ISO, 1975, 18 p</a:t>
            </a:r>
            <a:r>
              <a:rPr lang="fr-FR" i="1" dirty="0"/>
              <a:t>.</a:t>
            </a:r>
            <a:endParaRPr lang="fr-FR" dirty="0"/>
          </a:p>
        </p:txBody>
      </p:sp>
      <p:graphicFrame>
        <p:nvGraphicFramePr>
          <p:cNvPr id="16" name="Tableau 15">
            <a:extLst>
              <a:ext uri="{FF2B5EF4-FFF2-40B4-BE49-F238E27FC236}">
                <a16:creationId xmlns:a16="http://schemas.microsoft.com/office/drawing/2014/main" id="{C871C90C-EF22-4497-B0F5-7A3612BAD3C3}"/>
              </a:ext>
            </a:extLst>
          </p:cNvPr>
          <p:cNvGraphicFramePr>
            <a:graphicFrameLocks noGrp="1"/>
          </p:cNvGraphicFramePr>
          <p:nvPr>
            <p:extLst>
              <p:ext uri="{D42A27DB-BD31-4B8C-83A1-F6EECF244321}">
                <p14:modId xmlns:p14="http://schemas.microsoft.com/office/powerpoint/2010/main" val="3578891411"/>
              </p:ext>
            </p:extLst>
          </p:nvPr>
        </p:nvGraphicFramePr>
        <p:xfrm>
          <a:off x="119270" y="3094073"/>
          <a:ext cx="11913704" cy="700696"/>
        </p:xfrm>
        <a:graphic>
          <a:graphicData uri="http://schemas.openxmlformats.org/drawingml/2006/table">
            <a:tbl>
              <a:tblPr firstRow="1" firstCol="1" bandRow="1">
                <a:tableStyleId>{5C22544A-7EE6-4342-B048-85BDC9FD1C3A}</a:tableStyleId>
              </a:tblPr>
              <a:tblGrid>
                <a:gridCol w="11913704">
                  <a:extLst>
                    <a:ext uri="{9D8B030D-6E8A-4147-A177-3AD203B41FA5}">
                      <a16:colId xmlns:a16="http://schemas.microsoft.com/office/drawing/2014/main" val="3326552600"/>
                    </a:ext>
                  </a:extLst>
                </a:gridCol>
              </a:tblGrid>
              <a:tr h="700696">
                <a:tc>
                  <a:txBody>
                    <a:bodyPr/>
                    <a:lstStyle/>
                    <a:p>
                      <a:pPr algn="just">
                        <a:lnSpc>
                          <a:spcPct val="115000"/>
                        </a:lnSpc>
                        <a:spcAft>
                          <a:spcPts val="0"/>
                        </a:spcAft>
                      </a:pPr>
                      <a:r>
                        <a:rPr lang="fr-FR" sz="1800" b="1" kern="1200" dirty="0">
                          <a:solidFill>
                            <a:srgbClr val="0000FF"/>
                          </a:solidFill>
                          <a:effectLst/>
                          <a:latin typeface="Verdana" panose="020B0604030504040204" pitchFamily="34" charset="0"/>
                          <a:ea typeface="Verdana" panose="020B0604030504040204" pitchFamily="34" charset="0"/>
                          <a:cs typeface="+mn-cs"/>
                        </a:rPr>
                        <a:t>EDITEUR. Titre de la norme. Référence de la norme. Lieu d’édition : nom de l’éditeur, date de publication, pagination. </a:t>
                      </a:r>
                      <a:endParaRPr lang="fr-FR" sz="1600" dirty="0">
                        <a:solidFill>
                          <a:srgbClr val="0000FF"/>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1396357270"/>
                  </a:ext>
                </a:extLst>
              </a:tr>
            </a:tbl>
          </a:graphicData>
        </a:graphic>
      </p:graphicFrame>
      <p:sp>
        <p:nvSpPr>
          <p:cNvPr id="3" name="Rectangle 2">
            <a:extLst>
              <a:ext uri="{FF2B5EF4-FFF2-40B4-BE49-F238E27FC236}">
                <a16:creationId xmlns:a16="http://schemas.microsoft.com/office/drawing/2014/main" id="{D5D961EA-AAA2-407A-BE07-FC030B370983}"/>
              </a:ext>
            </a:extLst>
          </p:cNvPr>
          <p:cNvSpPr/>
          <p:nvPr/>
        </p:nvSpPr>
        <p:spPr>
          <a:xfrm>
            <a:off x="119270" y="1044752"/>
            <a:ext cx="1386918" cy="451790"/>
          </a:xfrm>
          <a:prstGeom prst="rect">
            <a:avLst/>
          </a:prstGeom>
        </p:spPr>
        <p:txBody>
          <a:bodyPr wrap="none">
            <a:spAutoFit/>
          </a:bodyPr>
          <a:lstStyle/>
          <a:p>
            <a:pPr marL="342900" lvl="0" indent="-342900" algn="just">
              <a:lnSpc>
                <a:spcPct val="150000"/>
              </a:lnSpc>
              <a:buFont typeface="Symbol" panose="05050102010706020507" pitchFamily="18" charset="2"/>
              <a:buChar char=""/>
            </a:pPr>
            <a:r>
              <a:rPr lang="fr-FR" b="1" dirty="0">
                <a:latin typeface="Verdana" panose="020B0604030504040204" pitchFamily="34" charset="0"/>
                <a:ea typeface="Verdana" panose="020B0604030504040204" pitchFamily="34" charset="0"/>
                <a:cs typeface="Times New Roman" panose="02020603050405020304" pitchFamily="18" charset="0"/>
              </a:rPr>
              <a:t>Brevet</a:t>
            </a:r>
            <a:endParaRPr lang="fr-FR" sz="1600" dirty="0">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35D12D2C-2FFA-438E-A5A6-15C60CF3E557}"/>
              </a:ext>
            </a:extLst>
          </p:cNvPr>
          <p:cNvSpPr/>
          <p:nvPr/>
        </p:nvSpPr>
        <p:spPr>
          <a:xfrm>
            <a:off x="119270" y="4464057"/>
            <a:ext cx="6210354" cy="451790"/>
          </a:xfrm>
          <a:prstGeom prst="rect">
            <a:avLst/>
          </a:prstGeom>
        </p:spPr>
        <p:txBody>
          <a:bodyPr wrap="none">
            <a:spAutoFit/>
          </a:bodyPr>
          <a:lstStyle/>
          <a:p>
            <a:pPr marL="342900" lvl="0" indent="-342900" algn="just">
              <a:lnSpc>
                <a:spcPct val="150000"/>
              </a:lnSpc>
              <a:buFont typeface="Symbol" panose="05050102010706020507" pitchFamily="18" charset="2"/>
              <a:buChar char=""/>
            </a:pPr>
            <a:r>
              <a:rPr lang="fr-FR" b="1" dirty="0">
                <a:latin typeface="Verdana" panose="020B0604030504040204" pitchFamily="34" charset="0"/>
                <a:ea typeface="Verdana" panose="020B0604030504040204" pitchFamily="34" charset="0"/>
                <a:cs typeface="Times New Roman" panose="02020603050405020304" pitchFamily="18" charset="0"/>
              </a:rPr>
              <a:t>Communication extraite d’Actes de Congrès</a:t>
            </a:r>
            <a:endParaRPr lang="fr-FR" sz="1600" dirty="0">
              <a:effectLst/>
              <a:latin typeface="Verdana" panose="020B0604030504040204" pitchFamily="34" charset="0"/>
              <a:ea typeface="Verdana" panose="020B0604030504040204" pitchFamily="34" charset="0"/>
              <a:cs typeface="Times New Roman" panose="02020603050405020304" pitchFamily="18" charset="0"/>
            </a:endParaRPr>
          </a:p>
        </p:txBody>
      </p:sp>
      <p:graphicFrame>
        <p:nvGraphicFramePr>
          <p:cNvPr id="13" name="Tableau 12">
            <a:extLst>
              <a:ext uri="{FF2B5EF4-FFF2-40B4-BE49-F238E27FC236}">
                <a16:creationId xmlns:a16="http://schemas.microsoft.com/office/drawing/2014/main" id="{EEB68465-908D-4AE3-ACB9-02436CAEDD15}"/>
              </a:ext>
            </a:extLst>
          </p:cNvPr>
          <p:cNvGraphicFramePr>
            <a:graphicFrameLocks noGrp="1"/>
          </p:cNvGraphicFramePr>
          <p:nvPr>
            <p:extLst>
              <p:ext uri="{D42A27DB-BD31-4B8C-83A1-F6EECF244321}">
                <p14:modId xmlns:p14="http://schemas.microsoft.com/office/powerpoint/2010/main" val="3036635484"/>
              </p:ext>
            </p:extLst>
          </p:nvPr>
        </p:nvGraphicFramePr>
        <p:xfrm>
          <a:off x="119270" y="5074497"/>
          <a:ext cx="11913704" cy="1230376"/>
        </p:xfrm>
        <a:graphic>
          <a:graphicData uri="http://schemas.openxmlformats.org/drawingml/2006/table">
            <a:tbl>
              <a:tblPr firstRow="1" firstCol="1" bandRow="1">
                <a:tableStyleId>{5C22544A-7EE6-4342-B048-85BDC9FD1C3A}</a:tableStyleId>
              </a:tblPr>
              <a:tblGrid>
                <a:gridCol w="11913704">
                  <a:extLst>
                    <a:ext uri="{9D8B030D-6E8A-4147-A177-3AD203B41FA5}">
                      <a16:colId xmlns:a16="http://schemas.microsoft.com/office/drawing/2014/main" val="3326552600"/>
                    </a:ext>
                  </a:extLst>
                </a:gridCol>
              </a:tblGrid>
              <a:tr h="700696">
                <a:tc>
                  <a:txBody>
                    <a:bodyPr/>
                    <a:lstStyle/>
                    <a:p>
                      <a:pPr algn="just">
                        <a:lnSpc>
                          <a:spcPct val="115000"/>
                        </a:lnSpc>
                        <a:spcAft>
                          <a:spcPts val="0"/>
                        </a:spcAft>
                      </a:pPr>
                      <a:r>
                        <a:rPr lang="fr-FR" sz="1800" b="1" kern="1200" dirty="0">
                          <a:solidFill>
                            <a:srgbClr val="0000FF"/>
                          </a:solidFill>
                          <a:effectLst/>
                          <a:latin typeface="Verdana" panose="020B0604030504040204" pitchFamily="34" charset="0"/>
                          <a:ea typeface="Verdana" panose="020B0604030504040204" pitchFamily="34" charset="0"/>
                          <a:cs typeface="+mn-cs"/>
                        </a:rPr>
                        <a:t>Nom. Prénom (Année). Titre du chapitre. In : Nom de l’auteur de l’ouvrage Initiale du prénom, Nom de l’auteur de l’ouvrage du prénom. Titre de l’ouvrage. Ville de l’éditeur (Pays) : Editeur. p. 1ere page du chapitre-dernière page du chapitre. (Collection, n. numéro dans la collection). </a:t>
                      </a:r>
                      <a:endParaRPr lang="fr-FR" sz="1600" dirty="0">
                        <a:solidFill>
                          <a:srgbClr val="0000FF"/>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1396357270"/>
                  </a:ext>
                </a:extLst>
              </a:tr>
            </a:tbl>
          </a:graphicData>
        </a:graphic>
      </p:graphicFrame>
    </p:spTree>
    <p:extLst>
      <p:ext uri="{BB962C8B-B14F-4D97-AF65-F5344CB8AC3E}">
        <p14:creationId xmlns:p14="http://schemas.microsoft.com/office/powerpoint/2010/main" val="37331455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5">
            <a:extLst>
              <a:ext uri="{FF2B5EF4-FFF2-40B4-BE49-F238E27FC236}">
                <a16:creationId xmlns:a16="http://schemas.microsoft.com/office/drawing/2014/main" id="{DC06D4E8-29C4-465C-9B21-E84F38F18F40}"/>
              </a:ext>
            </a:extLst>
          </p:cNvPr>
          <p:cNvSpPr>
            <a:spLocks noChangeArrowheads="1"/>
          </p:cNvSpPr>
          <p:nvPr/>
        </p:nvSpPr>
        <p:spPr bwMode="auto">
          <a:xfrm>
            <a:off x="119270" y="98589"/>
            <a:ext cx="11913704" cy="544050"/>
          </a:xfrm>
          <a:prstGeom prst="flowChartAlternateProcess">
            <a:avLst/>
          </a:prstGeom>
          <a:solidFill>
            <a:srgbClr val="C00000"/>
          </a:solidFill>
          <a:ln w="38100" cmpd="dbl">
            <a:solidFill>
              <a:srgbClr val="FFC000"/>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lnSpc>
                <a:spcPct val="150000"/>
              </a:lnSpc>
              <a:defRPr sz="1800" b="0" i="0" u="none" strike="noStrike" kern="0" cap="none" spc="0" baseline="0">
                <a:solidFill>
                  <a:srgbClr val="000000"/>
                </a:solidFill>
                <a:uFillTx/>
              </a:defRPr>
            </a:pPr>
            <a:r>
              <a:rPr lang="fr-FR" sz="20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CHAPITRE 05 :  </a:t>
            </a:r>
            <a:r>
              <a:rPr lang="fr-FR" sz="2000" b="1" i="1" dirty="0">
                <a:solidFill>
                  <a:schemeClr val="bg1"/>
                </a:solidFill>
                <a:latin typeface="Verdana" panose="020B0604030504040204" pitchFamily="34" charset="0"/>
                <a:ea typeface="Verdana" panose="020B0604030504040204" pitchFamily="34" charset="0"/>
              </a:rPr>
              <a:t>PRÉSENTATION DE LA BIBLIOGRAPHIE</a:t>
            </a:r>
            <a:endParaRPr lang="fr-FR" sz="2000" dirty="0">
              <a:solidFill>
                <a:schemeClr val="bg1"/>
              </a:solidFill>
              <a:latin typeface="Verdana" panose="020B0604030504040204" pitchFamily="34" charset="0"/>
              <a:ea typeface="Verdana" panose="020B0604030504040204" pitchFamily="34" charset="0"/>
            </a:endParaRPr>
          </a:p>
        </p:txBody>
      </p:sp>
      <p:sp>
        <p:nvSpPr>
          <p:cNvPr id="9" name="Rectangle 8">
            <a:extLst>
              <a:ext uri="{FF2B5EF4-FFF2-40B4-BE49-F238E27FC236}">
                <a16:creationId xmlns:a16="http://schemas.microsoft.com/office/drawing/2014/main" id="{7696343F-9886-43EE-83B4-7EE0201D2845}"/>
              </a:ext>
            </a:extLst>
          </p:cNvPr>
          <p:cNvSpPr/>
          <p:nvPr/>
        </p:nvSpPr>
        <p:spPr>
          <a:xfrm>
            <a:off x="119270" y="642639"/>
            <a:ext cx="4916731" cy="369332"/>
          </a:xfrm>
          <a:prstGeom prst="rect">
            <a:avLst/>
          </a:prstGeom>
        </p:spPr>
        <p:txBody>
          <a:bodyPr wrap="none">
            <a:spAutoFit/>
          </a:bodyPr>
          <a:lstStyle/>
          <a:p>
            <a:pPr lvl="1"/>
            <a:r>
              <a:rPr lang="fr-FR" b="1" dirty="0">
                <a:solidFill>
                  <a:srgbClr val="0000FF"/>
                </a:solidFill>
                <a:latin typeface="Verdana" panose="020B0604030504040204" pitchFamily="34" charset="0"/>
                <a:ea typeface="Verdana" panose="020B0604030504040204" pitchFamily="34" charset="0"/>
              </a:rPr>
              <a:t>5.2. Présentation des documents</a:t>
            </a:r>
            <a:endParaRPr lang="fr-FR" dirty="0">
              <a:solidFill>
                <a:srgbClr val="0000FF"/>
              </a:solidFill>
              <a:latin typeface="Verdana" panose="020B0604030504040204" pitchFamily="34" charset="0"/>
              <a:ea typeface="Verdana" panose="020B0604030504040204" pitchFamily="34" charset="0"/>
            </a:endParaRPr>
          </a:p>
        </p:txBody>
      </p:sp>
      <p:graphicFrame>
        <p:nvGraphicFramePr>
          <p:cNvPr id="10" name="Tableau 9">
            <a:extLst>
              <a:ext uri="{FF2B5EF4-FFF2-40B4-BE49-F238E27FC236}">
                <a16:creationId xmlns:a16="http://schemas.microsoft.com/office/drawing/2014/main" id="{5F2E68EB-B15E-471C-94A9-7F31B1067D60}"/>
              </a:ext>
            </a:extLst>
          </p:cNvPr>
          <p:cNvGraphicFramePr>
            <a:graphicFrameLocks noGrp="1"/>
          </p:cNvGraphicFramePr>
          <p:nvPr>
            <p:extLst>
              <p:ext uri="{D42A27DB-BD31-4B8C-83A1-F6EECF244321}">
                <p14:modId xmlns:p14="http://schemas.microsoft.com/office/powerpoint/2010/main" val="545337490"/>
              </p:ext>
            </p:extLst>
          </p:nvPr>
        </p:nvGraphicFramePr>
        <p:xfrm>
          <a:off x="119270" y="1451037"/>
          <a:ext cx="11913704" cy="767461"/>
        </p:xfrm>
        <a:graphic>
          <a:graphicData uri="http://schemas.openxmlformats.org/drawingml/2006/table">
            <a:tbl>
              <a:tblPr firstRow="1" firstCol="1" bandRow="1">
                <a:tableStyleId>{5C22544A-7EE6-4342-B048-85BDC9FD1C3A}</a:tableStyleId>
              </a:tblPr>
              <a:tblGrid>
                <a:gridCol w="11913704">
                  <a:extLst>
                    <a:ext uri="{9D8B030D-6E8A-4147-A177-3AD203B41FA5}">
                      <a16:colId xmlns:a16="http://schemas.microsoft.com/office/drawing/2014/main" val="3326552600"/>
                    </a:ext>
                  </a:extLst>
                </a:gridCol>
              </a:tblGrid>
              <a:tr h="456784">
                <a:tc>
                  <a:txBody>
                    <a:bodyPr/>
                    <a:lstStyle/>
                    <a:p>
                      <a:pPr algn="just">
                        <a:lnSpc>
                          <a:spcPct val="150000"/>
                        </a:lnSpc>
                        <a:spcAft>
                          <a:spcPts val="0"/>
                        </a:spcAft>
                      </a:pPr>
                      <a:r>
                        <a:rPr lang="fr-FR" sz="1800" b="1" kern="1200" dirty="0">
                          <a:solidFill>
                            <a:srgbClr val="0000FF"/>
                          </a:solidFill>
                          <a:effectLst/>
                          <a:latin typeface="Verdana" panose="020B0604030504040204" pitchFamily="34" charset="0"/>
                          <a:ea typeface="Verdana" panose="020B0604030504040204" pitchFamily="34" charset="0"/>
                          <a:cs typeface="+mn-cs"/>
                        </a:rPr>
                        <a:t>AUTEUR. Titre de l’article. In: Titre du périodique, date de publication, volume, numéro, pagination.</a:t>
                      </a:r>
                      <a:endParaRPr lang="fr-FR" sz="1600" dirty="0">
                        <a:solidFill>
                          <a:srgbClr val="0000FF"/>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1396357270"/>
                  </a:ext>
                </a:extLst>
              </a:tr>
            </a:tbl>
          </a:graphicData>
        </a:graphic>
      </p:graphicFrame>
      <p:sp>
        <p:nvSpPr>
          <p:cNvPr id="15" name="Rectangle 3">
            <a:extLst>
              <a:ext uri="{FF2B5EF4-FFF2-40B4-BE49-F238E27FC236}">
                <a16:creationId xmlns:a16="http://schemas.microsoft.com/office/drawing/2014/main" id="{F09A9F72-FB62-497E-B25B-C3DB1C66B2F3}"/>
              </a:ext>
            </a:extLst>
          </p:cNvPr>
          <p:cNvSpPr>
            <a:spLocks noChangeArrowheads="1"/>
          </p:cNvSpPr>
          <p:nvPr/>
        </p:nvSpPr>
        <p:spPr bwMode="auto">
          <a:xfrm>
            <a:off x="79516" y="2289093"/>
            <a:ext cx="1189382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fr-FR" i="1" dirty="0">
                <a:latin typeface="Verdana" panose="020B0604030504040204" pitchFamily="34" charset="0"/>
                <a:ea typeface="Verdana" panose="020B0604030504040204" pitchFamily="34" charset="0"/>
              </a:rPr>
              <a:t>CHEVALLIER Philippe. Attention, Lycéens ! In: Bulletin des Bibliothèques de France, 2013, vol. 170, n°2, pp.30-45</a:t>
            </a:r>
            <a:r>
              <a:rPr lang="fr-FR" i="1" dirty="0"/>
              <a:t>.</a:t>
            </a:r>
            <a:endParaRPr lang="fr-FR" dirty="0"/>
          </a:p>
        </p:txBody>
      </p:sp>
      <p:sp>
        <p:nvSpPr>
          <p:cNvPr id="2" name="Rectangle 1">
            <a:extLst>
              <a:ext uri="{FF2B5EF4-FFF2-40B4-BE49-F238E27FC236}">
                <a16:creationId xmlns:a16="http://schemas.microsoft.com/office/drawing/2014/main" id="{C4BBE4C0-E575-4D57-AFCC-C3F1BBDA5060}"/>
              </a:ext>
            </a:extLst>
          </p:cNvPr>
          <p:cNvSpPr/>
          <p:nvPr/>
        </p:nvSpPr>
        <p:spPr>
          <a:xfrm>
            <a:off x="218657" y="2932473"/>
            <a:ext cx="5110694" cy="369332"/>
          </a:xfrm>
          <a:prstGeom prst="rect">
            <a:avLst/>
          </a:prstGeom>
        </p:spPr>
        <p:txBody>
          <a:bodyPr wrap="none">
            <a:spAutoFit/>
          </a:bodyPr>
          <a:lstStyle/>
          <a:p>
            <a:pPr marL="285750" lvl="0" indent="-285750">
              <a:buFont typeface="Arial" panose="020B0604020202020204" pitchFamily="34" charset="0"/>
              <a:buChar char="•"/>
            </a:pPr>
            <a:r>
              <a:rPr lang="fr-FR" b="1" dirty="0">
                <a:latin typeface="Verdana" panose="020B0604030504040204" pitchFamily="34" charset="0"/>
                <a:ea typeface="Verdana" panose="020B0604030504040204" pitchFamily="34" charset="0"/>
              </a:rPr>
              <a:t>Thèse, Mémoire, Rapport diplômant</a:t>
            </a:r>
            <a:endParaRPr lang="fr-FR" dirty="0">
              <a:latin typeface="Verdana" panose="020B0604030504040204" pitchFamily="34" charset="0"/>
              <a:ea typeface="Verdana" panose="020B0604030504040204" pitchFamily="34" charset="0"/>
            </a:endParaRPr>
          </a:p>
        </p:txBody>
      </p:sp>
      <p:sp>
        <p:nvSpPr>
          <p:cNvPr id="4" name="Rectangle 1">
            <a:extLst>
              <a:ext uri="{FF2B5EF4-FFF2-40B4-BE49-F238E27FC236}">
                <a16:creationId xmlns:a16="http://schemas.microsoft.com/office/drawing/2014/main" id="{B96918AC-88FD-4E59-B000-90B7F4383A7F}"/>
              </a:ext>
            </a:extLst>
          </p:cNvPr>
          <p:cNvSpPr>
            <a:spLocks noChangeArrowheads="1"/>
          </p:cNvSpPr>
          <p:nvPr/>
        </p:nvSpPr>
        <p:spPr bwMode="auto">
          <a:xfrm>
            <a:off x="83162" y="4337006"/>
            <a:ext cx="1193358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a:r>
              <a:rPr lang="fr-FR" i="1" dirty="0">
                <a:latin typeface="Verdana" panose="020B0604030504040204" pitchFamily="34" charset="0"/>
                <a:ea typeface="Verdana" panose="020B0604030504040204" pitchFamily="34" charset="0"/>
              </a:rPr>
              <a:t>GENTINA Elodie. L’adolescente consommatrice à la recherche de son autonomie. Thèse : Science de gestion. Lille : Université de Lille 2, 2008,418 p.</a:t>
            </a:r>
          </a:p>
        </p:txBody>
      </p:sp>
      <p:graphicFrame>
        <p:nvGraphicFramePr>
          <p:cNvPr id="16" name="Tableau 15">
            <a:extLst>
              <a:ext uri="{FF2B5EF4-FFF2-40B4-BE49-F238E27FC236}">
                <a16:creationId xmlns:a16="http://schemas.microsoft.com/office/drawing/2014/main" id="{C871C90C-EF22-4497-B0F5-7A3612BAD3C3}"/>
              </a:ext>
            </a:extLst>
          </p:cNvPr>
          <p:cNvGraphicFramePr>
            <a:graphicFrameLocks noGrp="1"/>
          </p:cNvGraphicFramePr>
          <p:nvPr>
            <p:extLst>
              <p:ext uri="{D42A27DB-BD31-4B8C-83A1-F6EECF244321}">
                <p14:modId xmlns:p14="http://schemas.microsoft.com/office/powerpoint/2010/main" val="3539642541"/>
              </p:ext>
            </p:extLst>
          </p:nvPr>
        </p:nvGraphicFramePr>
        <p:xfrm>
          <a:off x="69577" y="3545729"/>
          <a:ext cx="11913704" cy="700696"/>
        </p:xfrm>
        <a:graphic>
          <a:graphicData uri="http://schemas.openxmlformats.org/drawingml/2006/table">
            <a:tbl>
              <a:tblPr firstRow="1" firstCol="1" bandRow="1">
                <a:tableStyleId>{5C22544A-7EE6-4342-B048-85BDC9FD1C3A}</a:tableStyleId>
              </a:tblPr>
              <a:tblGrid>
                <a:gridCol w="11913704">
                  <a:extLst>
                    <a:ext uri="{9D8B030D-6E8A-4147-A177-3AD203B41FA5}">
                      <a16:colId xmlns:a16="http://schemas.microsoft.com/office/drawing/2014/main" val="3326552600"/>
                    </a:ext>
                  </a:extLst>
                </a:gridCol>
              </a:tblGrid>
              <a:tr h="700696">
                <a:tc>
                  <a:txBody>
                    <a:bodyPr/>
                    <a:lstStyle/>
                    <a:p>
                      <a:pPr algn="just">
                        <a:lnSpc>
                          <a:spcPct val="115000"/>
                        </a:lnSpc>
                        <a:spcAft>
                          <a:spcPts val="0"/>
                        </a:spcAft>
                      </a:pPr>
                      <a:r>
                        <a:rPr lang="fr-FR" sz="1800" b="1" kern="1200" dirty="0">
                          <a:solidFill>
                            <a:srgbClr val="0000FF"/>
                          </a:solidFill>
                          <a:effectLst/>
                          <a:latin typeface="Verdana" panose="020B0604030504040204" pitchFamily="34" charset="0"/>
                          <a:ea typeface="Verdana" panose="020B0604030504040204" pitchFamily="34" charset="0"/>
                          <a:cs typeface="+mn-cs"/>
                        </a:rPr>
                        <a:t>AUTEUR. Titre de la thèse/mémoire. Type de document : Discipline. Lieu de soutenance : Université de soutenance, année de soutenance, pagination.. </a:t>
                      </a:r>
                      <a:endParaRPr lang="fr-FR" sz="1600" dirty="0">
                        <a:solidFill>
                          <a:srgbClr val="0000FF"/>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1396357270"/>
                  </a:ext>
                </a:extLst>
              </a:tr>
            </a:tbl>
          </a:graphicData>
        </a:graphic>
      </p:graphicFrame>
      <p:sp>
        <p:nvSpPr>
          <p:cNvPr id="3" name="Rectangle 2">
            <a:extLst>
              <a:ext uri="{FF2B5EF4-FFF2-40B4-BE49-F238E27FC236}">
                <a16:creationId xmlns:a16="http://schemas.microsoft.com/office/drawing/2014/main" id="{D5D961EA-AAA2-407A-BE07-FC030B370983}"/>
              </a:ext>
            </a:extLst>
          </p:cNvPr>
          <p:cNvSpPr/>
          <p:nvPr/>
        </p:nvSpPr>
        <p:spPr>
          <a:xfrm>
            <a:off x="119270" y="999247"/>
            <a:ext cx="2590774" cy="451790"/>
          </a:xfrm>
          <a:prstGeom prst="rect">
            <a:avLst/>
          </a:prstGeom>
        </p:spPr>
        <p:txBody>
          <a:bodyPr wrap="none">
            <a:spAutoFit/>
          </a:bodyPr>
          <a:lstStyle/>
          <a:p>
            <a:pPr marL="342900" indent="-342900" algn="just">
              <a:lnSpc>
                <a:spcPct val="150000"/>
              </a:lnSpc>
              <a:buFont typeface="Symbol" panose="05050102010706020507" pitchFamily="18" charset="2"/>
              <a:buChar char=""/>
            </a:pPr>
            <a:r>
              <a:rPr lang="fr-FR" b="1" dirty="0">
                <a:latin typeface="Verdana" panose="020B0604030504040204" pitchFamily="34" charset="0"/>
                <a:ea typeface="Verdana" panose="020B0604030504040204" pitchFamily="34" charset="0"/>
              </a:rPr>
              <a:t>Article de revue</a:t>
            </a:r>
            <a:endParaRPr lang="fr-FR"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1795453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5">
            <a:extLst>
              <a:ext uri="{FF2B5EF4-FFF2-40B4-BE49-F238E27FC236}">
                <a16:creationId xmlns:a16="http://schemas.microsoft.com/office/drawing/2014/main" id="{977406F1-35E0-4BF7-AAA0-DA95C714B1B3}"/>
              </a:ext>
            </a:extLst>
          </p:cNvPr>
          <p:cNvSpPr>
            <a:spLocks noChangeArrowheads="1"/>
          </p:cNvSpPr>
          <p:nvPr/>
        </p:nvSpPr>
        <p:spPr bwMode="auto">
          <a:xfrm>
            <a:off x="159026" y="98590"/>
            <a:ext cx="11882917" cy="549867"/>
          </a:xfrm>
          <a:prstGeom prst="flowChartAlternateProcess">
            <a:avLst/>
          </a:prstGeom>
          <a:solidFill>
            <a:srgbClr val="C00000"/>
          </a:solidFill>
          <a:ln w="38100" cmpd="dbl">
            <a:solidFill>
              <a:srgbClr val="FFC000"/>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lnSpc>
                <a:spcPct val="150000"/>
              </a:lnSpc>
              <a:defRPr sz="1800" b="0" i="0" u="none" strike="noStrike" kern="0" cap="none" spc="0" baseline="0">
                <a:solidFill>
                  <a:srgbClr val="000000"/>
                </a:solidFill>
                <a:uFillTx/>
              </a:defRPr>
            </a:pPr>
            <a:r>
              <a:rPr lang="fr-FR" sz="2000" b="1" dirty="0">
                <a:solidFill>
                  <a:schemeClr val="bg1"/>
                </a:solidFill>
              </a:rPr>
              <a:t>OBJECTIFS</a:t>
            </a:r>
            <a:r>
              <a:rPr lang="fr-FR" sz="2000" b="1" dirty="0">
                <a:solidFill>
                  <a:schemeClr val="accent4">
                    <a:lumMod val="40000"/>
                    <a:lumOff val="60000"/>
                  </a:schemeClr>
                </a:solidFill>
              </a:rPr>
              <a:t> </a:t>
            </a:r>
            <a:endParaRPr lang="fr-FR" altLang="fr-FR" sz="2000" b="1" dirty="0">
              <a:solidFill>
                <a:srgbClr val="C00000"/>
              </a:solidFill>
              <a:latin typeface="Verdana" panose="020B0604030504040204" pitchFamily="34" charset="0"/>
              <a:ea typeface="Verdana" panose="020B0604030504040204" pitchFamily="34" charset="0"/>
              <a:cs typeface="Verdana" panose="020B0604030504040204" pitchFamily="34" charset="0"/>
            </a:endParaRPr>
          </a:p>
        </p:txBody>
      </p:sp>
      <p:sp>
        <p:nvSpPr>
          <p:cNvPr id="2" name="Rectangle 1">
            <a:extLst>
              <a:ext uri="{FF2B5EF4-FFF2-40B4-BE49-F238E27FC236}">
                <a16:creationId xmlns:a16="http://schemas.microsoft.com/office/drawing/2014/main" id="{4D23C344-AF16-4257-8B9A-FC86E0419CBA}"/>
              </a:ext>
            </a:extLst>
          </p:cNvPr>
          <p:cNvSpPr/>
          <p:nvPr/>
        </p:nvSpPr>
        <p:spPr>
          <a:xfrm>
            <a:off x="159026" y="927193"/>
            <a:ext cx="11882918" cy="5003614"/>
          </a:xfrm>
          <a:prstGeom prst="rect">
            <a:avLst/>
          </a:prstGeom>
        </p:spPr>
        <p:txBody>
          <a:bodyPr wrap="square">
            <a:spAutoFit/>
          </a:bodyPr>
          <a:lstStyle/>
          <a:p>
            <a:pPr lvl="0" algn="just">
              <a:lnSpc>
                <a:spcPct val="150000"/>
              </a:lnSpc>
            </a:pPr>
            <a:r>
              <a:rPr lang="fr-FR" sz="2400" dirty="0">
                <a:solidFill>
                  <a:srgbClr val="000000"/>
                </a:solidFill>
                <a:latin typeface="Verdana" panose="020B0604030504040204" pitchFamily="34" charset="0"/>
                <a:ea typeface="Verdana" panose="020B0604030504040204" pitchFamily="34" charset="0"/>
              </a:rPr>
              <a:t>Ce cours a pour objectif de :</a:t>
            </a:r>
          </a:p>
          <a:p>
            <a:pPr marL="342900" lvl="0" indent="-342900" algn="just">
              <a:lnSpc>
                <a:spcPct val="150000"/>
              </a:lnSpc>
              <a:buFont typeface="Wingdings" panose="05000000000000000000" pitchFamily="2" charset="2"/>
              <a:buChar char=""/>
            </a:pPr>
            <a:r>
              <a:rPr lang="fr-FR" sz="2400" dirty="0">
                <a:solidFill>
                  <a:srgbClr val="000000"/>
                </a:solidFill>
                <a:latin typeface="Verdana" panose="020B0604030504040204" pitchFamily="34" charset="0"/>
                <a:ea typeface="Verdana" panose="020B0604030504040204" pitchFamily="34" charset="0"/>
              </a:rPr>
              <a:t>Donner à l’étudiant </a:t>
            </a:r>
            <a:r>
              <a:rPr lang="fr-FR" sz="2400" b="1" u="sng" dirty="0">
                <a:solidFill>
                  <a:srgbClr val="000000"/>
                </a:solidFill>
                <a:latin typeface="Verdana" panose="020B0604030504040204" pitchFamily="34" charset="0"/>
                <a:ea typeface="Verdana" panose="020B0604030504040204" pitchFamily="34" charset="0"/>
              </a:rPr>
              <a:t>les outils nécessaires</a:t>
            </a:r>
            <a:r>
              <a:rPr lang="fr-FR" sz="2400" b="1" dirty="0">
                <a:solidFill>
                  <a:srgbClr val="000000"/>
                </a:solidFill>
                <a:latin typeface="Verdana" panose="020B0604030504040204" pitchFamily="34" charset="0"/>
                <a:ea typeface="Verdana" panose="020B0604030504040204" pitchFamily="34" charset="0"/>
              </a:rPr>
              <a:t> </a:t>
            </a:r>
            <a:r>
              <a:rPr lang="fr-FR" sz="2400" dirty="0">
                <a:solidFill>
                  <a:srgbClr val="000000"/>
                </a:solidFill>
                <a:latin typeface="Verdana" panose="020B0604030504040204" pitchFamily="34" charset="0"/>
                <a:ea typeface="Verdana" panose="020B0604030504040204" pitchFamily="34" charset="0"/>
              </a:rPr>
              <a:t>afin de </a:t>
            </a:r>
            <a:r>
              <a:rPr lang="fr-FR" sz="2400" b="1" u="sng" dirty="0">
                <a:solidFill>
                  <a:srgbClr val="000000"/>
                </a:solidFill>
                <a:latin typeface="Verdana" panose="020B0604030504040204" pitchFamily="34" charset="0"/>
                <a:ea typeface="Verdana" panose="020B0604030504040204" pitchFamily="34" charset="0"/>
              </a:rPr>
              <a:t>rechercher l’information</a:t>
            </a:r>
            <a:r>
              <a:rPr lang="fr-FR" sz="2400" b="1" dirty="0">
                <a:solidFill>
                  <a:srgbClr val="000000"/>
                </a:solidFill>
                <a:latin typeface="Verdana" panose="020B0604030504040204" pitchFamily="34" charset="0"/>
                <a:ea typeface="Verdana" panose="020B0604030504040204" pitchFamily="34" charset="0"/>
              </a:rPr>
              <a:t> </a:t>
            </a:r>
            <a:r>
              <a:rPr lang="fr-FR" sz="2400" dirty="0">
                <a:solidFill>
                  <a:srgbClr val="000000"/>
                </a:solidFill>
                <a:latin typeface="Verdana" panose="020B0604030504040204" pitchFamily="34" charset="0"/>
                <a:ea typeface="Verdana" panose="020B0604030504040204" pitchFamily="34" charset="0"/>
              </a:rPr>
              <a:t>utile pour mieux exploiter son projet de fin d’étude.</a:t>
            </a:r>
          </a:p>
          <a:p>
            <a:pPr marL="342900" lvl="0" indent="-342900" algn="just">
              <a:lnSpc>
                <a:spcPct val="150000"/>
              </a:lnSpc>
              <a:buFont typeface="Wingdings" panose="05000000000000000000" pitchFamily="2" charset="2"/>
              <a:buChar char=""/>
            </a:pPr>
            <a:endParaRPr lang="fr-FR" sz="2400" dirty="0">
              <a:solidFill>
                <a:srgbClr val="000000"/>
              </a:solidFill>
              <a:latin typeface="Verdana" panose="020B0604030504040204" pitchFamily="34" charset="0"/>
              <a:ea typeface="Verdana" panose="020B0604030504040204" pitchFamily="34" charset="0"/>
            </a:endParaRPr>
          </a:p>
          <a:p>
            <a:pPr marL="342900" lvl="0" indent="-342900" algn="just">
              <a:lnSpc>
                <a:spcPct val="150000"/>
              </a:lnSpc>
              <a:spcAft>
                <a:spcPts val="0"/>
              </a:spcAft>
              <a:buFont typeface="Wingdings" panose="05000000000000000000" pitchFamily="2" charset="2"/>
              <a:buChar char=""/>
            </a:pPr>
            <a:r>
              <a:rPr lang="fr-FR" sz="2400" dirty="0">
                <a:solidFill>
                  <a:srgbClr val="000000"/>
                </a:solidFill>
                <a:latin typeface="Verdana" panose="020B0604030504040204" pitchFamily="34" charset="0"/>
                <a:ea typeface="Verdana" panose="020B0604030504040204" pitchFamily="34" charset="0"/>
              </a:rPr>
              <a:t>L’aider à franchir </a:t>
            </a:r>
            <a:r>
              <a:rPr lang="fr-FR" sz="2400" b="1" u="sng" dirty="0">
                <a:solidFill>
                  <a:srgbClr val="000000"/>
                </a:solidFill>
                <a:latin typeface="Verdana" panose="020B0604030504040204" pitchFamily="34" charset="0"/>
                <a:ea typeface="Verdana" panose="020B0604030504040204" pitchFamily="34" charset="0"/>
              </a:rPr>
              <a:t>les différentes étapes </a:t>
            </a:r>
            <a:r>
              <a:rPr lang="fr-FR" sz="2400" dirty="0">
                <a:solidFill>
                  <a:srgbClr val="000000"/>
                </a:solidFill>
                <a:latin typeface="Verdana" panose="020B0604030504040204" pitchFamily="34" charset="0"/>
                <a:ea typeface="Verdana" panose="020B0604030504040204" pitchFamily="34" charset="0"/>
              </a:rPr>
              <a:t>menant à </a:t>
            </a:r>
            <a:r>
              <a:rPr lang="fr-FR" sz="2400" b="1" u="sng" dirty="0">
                <a:solidFill>
                  <a:srgbClr val="000000"/>
                </a:solidFill>
                <a:latin typeface="Verdana" panose="020B0604030504040204" pitchFamily="34" charset="0"/>
                <a:ea typeface="Verdana" panose="020B0604030504040204" pitchFamily="34" charset="0"/>
              </a:rPr>
              <a:t>la rédaction </a:t>
            </a:r>
            <a:r>
              <a:rPr lang="fr-FR" sz="2400" dirty="0">
                <a:solidFill>
                  <a:srgbClr val="000000"/>
                </a:solidFill>
                <a:latin typeface="Verdana" panose="020B0604030504040204" pitchFamily="34" charset="0"/>
                <a:ea typeface="Verdana" panose="020B0604030504040204" pitchFamily="34" charset="0"/>
              </a:rPr>
              <a:t>d’un document scientifique.</a:t>
            </a:r>
          </a:p>
          <a:p>
            <a:pPr lvl="0" algn="just">
              <a:lnSpc>
                <a:spcPct val="150000"/>
              </a:lnSpc>
              <a:spcAft>
                <a:spcPts val="0"/>
              </a:spcAft>
            </a:pPr>
            <a:endParaRPr lang="fr-FR" sz="2400" dirty="0">
              <a:solidFill>
                <a:srgbClr val="000000"/>
              </a:solidFill>
              <a:latin typeface="Verdana" panose="020B0604030504040204" pitchFamily="34" charset="0"/>
              <a:ea typeface="Verdana" panose="020B0604030504040204" pitchFamily="34" charset="0"/>
            </a:endParaRPr>
          </a:p>
          <a:p>
            <a:pPr marL="342900" lvl="0" indent="-342900" algn="just">
              <a:lnSpc>
                <a:spcPct val="150000"/>
              </a:lnSpc>
              <a:spcAft>
                <a:spcPts val="0"/>
              </a:spcAft>
              <a:buFont typeface="Wingdings" panose="05000000000000000000" pitchFamily="2" charset="2"/>
              <a:buChar char=""/>
            </a:pPr>
            <a:r>
              <a:rPr lang="fr-FR" sz="2400" dirty="0">
                <a:solidFill>
                  <a:srgbClr val="000000"/>
                </a:solidFill>
                <a:latin typeface="Verdana" panose="020B0604030504040204" pitchFamily="34" charset="0"/>
                <a:ea typeface="Verdana" panose="020B0604030504040204" pitchFamily="34" charset="0"/>
              </a:rPr>
              <a:t>Lui signifier l’importance de </a:t>
            </a:r>
            <a:r>
              <a:rPr lang="fr-FR" sz="2400" b="1" u="sng" dirty="0">
                <a:solidFill>
                  <a:srgbClr val="000000"/>
                </a:solidFill>
                <a:latin typeface="Verdana" panose="020B0604030504040204" pitchFamily="34" charset="0"/>
                <a:ea typeface="Verdana" panose="020B0604030504040204" pitchFamily="34" charset="0"/>
              </a:rPr>
              <a:t>la communication </a:t>
            </a:r>
            <a:r>
              <a:rPr lang="fr-FR" sz="2400" dirty="0">
                <a:solidFill>
                  <a:srgbClr val="000000"/>
                </a:solidFill>
                <a:latin typeface="Verdana" panose="020B0604030504040204" pitchFamily="34" charset="0"/>
                <a:ea typeface="Verdana" panose="020B0604030504040204" pitchFamily="34" charset="0"/>
              </a:rPr>
              <a:t>et lui apprendre à présenter de manière </a:t>
            </a:r>
            <a:r>
              <a:rPr lang="fr-FR" sz="2400" b="1" u="sng" dirty="0">
                <a:solidFill>
                  <a:srgbClr val="000000"/>
                </a:solidFill>
                <a:latin typeface="Verdana" panose="020B0604030504040204" pitchFamily="34" charset="0"/>
                <a:ea typeface="Verdana" panose="020B0604030504040204" pitchFamily="34" charset="0"/>
              </a:rPr>
              <a:t>rigoureuse </a:t>
            </a:r>
            <a:r>
              <a:rPr lang="fr-FR" sz="2400" dirty="0">
                <a:solidFill>
                  <a:srgbClr val="000000"/>
                </a:solidFill>
                <a:latin typeface="Verdana" panose="020B0604030504040204" pitchFamily="34" charset="0"/>
                <a:ea typeface="Verdana" panose="020B0604030504040204" pitchFamily="34" charset="0"/>
              </a:rPr>
              <a:t>et </a:t>
            </a:r>
            <a:r>
              <a:rPr lang="fr-FR" sz="2400" b="1" u="sng" dirty="0">
                <a:solidFill>
                  <a:srgbClr val="000000"/>
                </a:solidFill>
                <a:latin typeface="Verdana" panose="020B0604030504040204" pitchFamily="34" charset="0"/>
                <a:ea typeface="Verdana" panose="020B0604030504040204" pitchFamily="34" charset="0"/>
              </a:rPr>
              <a:t>pédagogique </a:t>
            </a:r>
            <a:r>
              <a:rPr lang="fr-FR" sz="2400" dirty="0">
                <a:solidFill>
                  <a:srgbClr val="000000"/>
                </a:solidFill>
                <a:latin typeface="Verdana" panose="020B0604030504040204" pitchFamily="34" charset="0"/>
                <a:ea typeface="Verdana" panose="020B0604030504040204" pitchFamily="34" charset="0"/>
              </a:rPr>
              <a:t>le travail effectué.</a:t>
            </a:r>
          </a:p>
        </p:txBody>
      </p:sp>
    </p:spTree>
    <p:extLst>
      <p:ext uri="{BB962C8B-B14F-4D97-AF65-F5344CB8AC3E}">
        <p14:creationId xmlns:p14="http://schemas.microsoft.com/office/powerpoint/2010/main" val="263811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5">
            <a:extLst>
              <a:ext uri="{FF2B5EF4-FFF2-40B4-BE49-F238E27FC236}">
                <a16:creationId xmlns:a16="http://schemas.microsoft.com/office/drawing/2014/main" id="{DC06D4E8-29C4-465C-9B21-E84F38F18F40}"/>
              </a:ext>
            </a:extLst>
          </p:cNvPr>
          <p:cNvSpPr>
            <a:spLocks noChangeArrowheads="1"/>
          </p:cNvSpPr>
          <p:nvPr/>
        </p:nvSpPr>
        <p:spPr bwMode="auto">
          <a:xfrm>
            <a:off x="119270" y="98589"/>
            <a:ext cx="11913704" cy="544050"/>
          </a:xfrm>
          <a:prstGeom prst="flowChartAlternateProcess">
            <a:avLst/>
          </a:prstGeom>
          <a:solidFill>
            <a:srgbClr val="C00000"/>
          </a:solidFill>
          <a:ln w="38100" cmpd="dbl">
            <a:solidFill>
              <a:srgbClr val="FFC000"/>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lnSpc>
                <a:spcPct val="150000"/>
              </a:lnSpc>
              <a:defRPr sz="1800" b="0" i="0" u="none" strike="noStrike" kern="0" cap="none" spc="0" baseline="0">
                <a:solidFill>
                  <a:srgbClr val="000000"/>
                </a:solidFill>
                <a:uFillTx/>
              </a:defRPr>
            </a:pPr>
            <a:r>
              <a:rPr lang="fr-FR" sz="20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CHAPITRE 05 :  </a:t>
            </a:r>
            <a:r>
              <a:rPr lang="fr-FR" sz="2000" b="1" i="1" dirty="0">
                <a:solidFill>
                  <a:schemeClr val="bg1"/>
                </a:solidFill>
                <a:latin typeface="Verdana" panose="020B0604030504040204" pitchFamily="34" charset="0"/>
                <a:ea typeface="Verdana" panose="020B0604030504040204" pitchFamily="34" charset="0"/>
              </a:rPr>
              <a:t>PRÉSENTATION DE LA BIBLIOGRAPHIE</a:t>
            </a:r>
            <a:endParaRPr lang="fr-FR" sz="2000" dirty="0">
              <a:solidFill>
                <a:schemeClr val="bg1"/>
              </a:solidFill>
              <a:latin typeface="Verdana" panose="020B0604030504040204" pitchFamily="34" charset="0"/>
              <a:ea typeface="Verdana" panose="020B0604030504040204" pitchFamily="34" charset="0"/>
            </a:endParaRPr>
          </a:p>
        </p:txBody>
      </p:sp>
      <p:sp>
        <p:nvSpPr>
          <p:cNvPr id="9" name="Rectangle 8">
            <a:extLst>
              <a:ext uri="{FF2B5EF4-FFF2-40B4-BE49-F238E27FC236}">
                <a16:creationId xmlns:a16="http://schemas.microsoft.com/office/drawing/2014/main" id="{7696343F-9886-43EE-83B4-7EE0201D2845}"/>
              </a:ext>
            </a:extLst>
          </p:cNvPr>
          <p:cNvSpPr/>
          <p:nvPr/>
        </p:nvSpPr>
        <p:spPr>
          <a:xfrm>
            <a:off x="119270" y="642639"/>
            <a:ext cx="4916731" cy="369332"/>
          </a:xfrm>
          <a:prstGeom prst="rect">
            <a:avLst/>
          </a:prstGeom>
        </p:spPr>
        <p:txBody>
          <a:bodyPr wrap="none">
            <a:spAutoFit/>
          </a:bodyPr>
          <a:lstStyle/>
          <a:p>
            <a:pPr lvl="1"/>
            <a:r>
              <a:rPr lang="fr-FR" b="1" dirty="0">
                <a:solidFill>
                  <a:srgbClr val="0000FF"/>
                </a:solidFill>
                <a:latin typeface="Verdana" panose="020B0604030504040204" pitchFamily="34" charset="0"/>
                <a:ea typeface="Verdana" panose="020B0604030504040204" pitchFamily="34" charset="0"/>
              </a:rPr>
              <a:t>5.2. Présentation des documents</a:t>
            </a:r>
            <a:endParaRPr lang="fr-FR" dirty="0">
              <a:solidFill>
                <a:srgbClr val="0000FF"/>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35D12D2C-2FFA-438E-A5A6-15C60CF3E557}"/>
              </a:ext>
            </a:extLst>
          </p:cNvPr>
          <p:cNvSpPr/>
          <p:nvPr/>
        </p:nvSpPr>
        <p:spPr>
          <a:xfrm>
            <a:off x="119270" y="1047863"/>
            <a:ext cx="10168168" cy="369332"/>
          </a:xfrm>
          <a:prstGeom prst="rect">
            <a:avLst/>
          </a:prstGeom>
        </p:spPr>
        <p:txBody>
          <a:bodyPr wrap="none">
            <a:spAutoFit/>
          </a:bodyPr>
          <a:lstStyle/>
          <a:p>
            <a:pPr marL="285750" lvl="0" indent="-285750">
              <a:buFont typeface="Arial" panose="020B0604020202020204" pitchFamily="34" charset="0"/>
              <a:buChar char="•"/>
            </a:pPr>
            <a:r>
              <a:rPr lang="fr-FR" b="1" dirty="0">
                <a:latin typeface="Verdana" panose="020B0604030504040204" pitchFamily="34" charset="0"/>
                <a:ea typeface="Verdana" panose="020B0604030504040204" pitchFamily="34" charset="0"/>
              </a:rPr>
              <a:t>Cours (polycopie, présentation, PowerPoint, cours disponible sur internet)</a:t>
            </a:r>
            <a:endParaRPr lang="fr-FR" dirty="0">
              <a:latin typeface="Verdana" panose="020B0604030504040204" pitchFamily="34" charset="0"/>
              <a:ea typeface="Verdana" panose="020B0604030504040204" pitchFamily="34" charset="0"/>
            </a:endParaRPr>
          </a:p>
        </p:txBody>
      </p:sp>
      <p:sp>
        <p:nvSpPr>
          <p:cNvPr id="6" name="Rectangle 5">
            <a:extLst>
              <a:ext uri="{FF2B5EF4-FFF2-40B4-BE49-F238E27FC236}">
                <a16:creationId xmlns:a16="http://schemas.microsoft.com/office/drawing/2014/main" id="{0F90914D-206F-4488-AE9B-3CB699DC8791}"/>
              </a:ext>
            </a:extLst>
          </p:cNvPr>
          <p:cNvSpPr/>
          <p:nvPr/>
        </p:nvSpPr>
        <p:spPr>
          <a:xfrm>
            <a:off x="99391" y="1422599"/>
            <a:ext cx="11893827" cy="2022861"/>
          </a:xfrm>
          <a:prstGeom prst="rect">
            <a:avLst/>
          </a:prstGeom>
        </p:spPr>
        <p:txBody>
          <a:bodyPr wrap="square">
            <a:spAutoFit/>
          </a:bodyPr>
          <a:lstStyle/>
          <a:p>
            <a:pPr indent="269875" algn="just">
              <a:lnSpc>
                <a:spcPct val="150000"/>
              </a:lnSpc>
              <a:spcAft>
                <a:spcPts val="0"/>
              </a:spcAft>
            </a:pPr>
            <a:r>
              <a:rPr lang="fr-FR" dirty="0">
                <a:latin typeface="Verdana" panose="020B0604030504040204" pitchFamily="34" charset="0"/>
                <a:ea typeface="Verdana" panose="020B0604030504040204" pitchFamily="34" charset="0"/>
                <a:cs typeface="Times New Roman" panose="02020603050405020304" pitchFamily="18" charset="0"/>
              </a:rPr>
              <a:t>Sont indiqués dans le texte comme des communications personnelles en ajoutant le type de document entre crochets carrés, suivi de la date. Dans ce cas, le support de cours ne sera pas indiqué dans la liste de références.</a:t>
            </a:r>
          </a:p>
          <a:p>
            <a:pPr algn="just">
              <a:lnSpc>
                <a:spcPct val="115000"/>
              </a:lnSpc>
              <a:spcAft>
                <a:spcPts val="0"/>
              </a:spcAft>
            </a:pPr>
            <a:r>
              <a:rPr lang="fr-FR" sz="2000" i="1" dirty="0">
                <a:solidFill>
                  <a:srgbClr val="C00000"/>
                </a:solidFill>
                <a:latin typeface="Verdana" panose="020B0604030504040204" pitchFamily="34" charset="0"/>
                <a:ea typeface="Verdana" panose="020B0604030504040204" pitchFamily="34" charset="0"/>
                <a:cs typeface="Times New Roman" panose="02020603050405020304" pitchFamily="18" charset="0"/>
              </a:rPr>
              <a:t>Selon auteur (la 1</a:t>
            </a:r>
            <a:r>
              <a:rPr lang="fr-FR" sz="2000" i="1" baseline="30000" dirty="0">
                <a:solidFill>
                  <a:srgbClr val="C00000"/>
                </a:solidFill>
                <a:latin typeface="Verdana" panose="020B0604030504040204" pitchFamily="34" charset="0"/>
                <a:ea typeface="Verdana" panose="020B0604030504040204" pitchFamily="34" charset="0"/>
                <a:cs typeface="Times New Roman" panose="02020603050405020304" pitchFamily="18" charset="0"/>
              </a:rPr>
              <a:t>er</a:t>
            </a:r>
            <a:r>
              <a:rPr lang="fr-FR" sz="2000" i="1" dirty="0">
                <a:solidFill>
                  <a:srgbClr val="C00000"/>
                </a:solidFill>
                <a:latin typeface="Verdana" panose="020B0604030504040204" pitchFamily="34" charset="0"/>
                <a:ea typeface="Verdana" panose="020B0604030504040204" pitchFamily="34" charset="0"/>
                <a:cs typeface="Times New Roman" panose="02020603050405020304" pitchFamily="18" charset="0"/>
              </a:rPr>
              <a:t> lettre du </a:t>
            </a:r>
            <a:r>
              <a:rPr lang="fr-FR" sz="2000" i="1" dirty="0" err="1">
                <a:solidFill>
                  <a:srgbClr val="C00000"/>
                </a:solidFill>
                <a:latin typeface="Verdana" panose="020B0604030504040204" pitchFamily="34" charset="0"/>
                <a:ea typeface="Verdana" panose="020B0604030504040204" pitchFamily="34" charset="0"/>
                <a:cs typeface="Times New Roman" panose="02020603050405020304" pitchFamily="18" charset="0"/>
              </a:rPr>
              <a:t>prenom.Nom</a:t>
            </a:r>
            <a:r>
              <a:rPr lang="fr-FR" sz="2000" i="1" dirty="0">
                <a:solidFill>
                  <a:srgbClr val="C00000"/>
                </a:solidFill>
                <a:latin typeface="Verdana" panose="020B0604030504040204" pitchFamily="34" charset="0"/>
                <a:ea typeface="Verdana" panose="020B0604030504040204" pitchFamily="34" charset="0"/>
                <a:cs typeface="Times New Roman" panose="02020603050405020304" pitchFamily="18" charset="0"/>
              </a:rPr>
              <a:t>) (communication personnelle [Présentation PowerPoint], date, année 2012), l’idée</a:t>
            </a:r>
            <a:r>
              <a:rPr lang="fr-FR" sz="2000" i="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a:t>
            </a:r>
            <a:endParaRPr lang="fr-FR"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49126078-7878-4171-8F99-5730290172D4}"/>
              </a:ext>
            </a:extLst>
          </p:cNvPr>
          <p:cNvSpPr/>
          <p:nvPr/>
        </p:nvSpPr>
        <p:spPr>
          <a:xfrm>
            <a:off x="119270" y="3610307"/>
            <a:ext cx="11953459" cy="1698285"/>
          </a:xfrm>
          <a:prstGeom prst="rect">
            <a:avLst/>
          </a:prstGeom>
          <a:solidFill>
            <a:schemeClr val="accent1">
              <a:lumMod val="20000"/>
              <a:lumOff val="80000"/>
            </a:schemeClr>
          </a:solidFill>
        </p:spPr>
        <p:txBody>
          <a:bodyPr wrap="square">
            <a:spAutoFit/>
          </a:bodyPr>
          <a:lstStyle/>
          <a:p>
            <a:pPr marL="342900" lvl="0" indent="-342900" algn="just">
              <a:lnSpc>
                <a:spcPct val="150000"/>
              </a:lnSpc>
              <a:buFont typeface="Times New Roman" panose="02020603050405020304" pitchFamily="18" charset="0"/>
              <a:buChar char="-"/>
            </a:pPr>
            <a:r>
              <a:rPr lang="fr-FR" u="sng" dirty="0">
                <a:latin typeface="Verdana" panose="020B0604030504040204" pitchFamily="34" charset="0"/>
                <a:ea typeface="Verdana" panose="020B0604030504040204" pitchFamily="34" charset="0"/>
                <a:cs typeface="Times New Roman" panose="02020603050405020304" pitchFamily="18" charset="0"/>
              </a:rPr>
              <a:t>Citation d’un cours disponible sur Internet :</a:t>
            </a:r>
            <a:r>
              <a:rPr lang="fr-FR" dirty="0">
                <a:latin typeface="Verdana" panose="020B0604030504040204" pitchFamily="34" charset="0"/>
                <a:ea typeface="Verdana" panose="020B0604030504040204" pitchFamily="34" charset="0"/>
                <a:cs typeface="Times New Roman" panose="02020603050405020304" pitchFamily="18" charset="0"/>
              </a:rPr>
              <a:t>  Si le support de cours est diffusé et consultable sur Internet, il sera cité en indiquant l’auteur et l’année dans le texte. Dans la liste de références, en plus des éléments habituels d’un site Internet, le type de support est indiqué entre crochets carrés après le titre ([Polycopié], [Présentation PowerPoint], etc.).</a:t>
            </a:r>
            <a:endParaRPr lang="fr-FR" sz="1600" u="none" strike="noStrike" dirty="0">
              <a:effectLst/>
              <a:latin typeface="Verdana" panose="020B0604030504040204" pitchFamily="34"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8001287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5">
            <a:extLst>
              <a:ext uri="{FF2B5EF4-FFF2-40B4-BE49-F238E27FC236}">
                <a16:creationId xmlns:a16="http://schemas.microsoft.com/office/drawing/2014/main" id="{DC06D4E8-29C4-465C-9B21-E84F38F18F40}"/>
              </a:ext>
            </a:extLst>
          </p:cNvPr>
          <p:cNvSpPr>
            <a:spLocks noChangeArrowheads="1"/>
          </p:cNvSpPr>
          <p:nvPr/>
        </p:nvSpPr>
        <p:spPr bwMode="auto">
          <a:xfrm>
            <a:off x="119270" y="98589"/>
            <a:ext cx="11913704" cy="544050"/>
          </a:xfrm>
          <a:prstGeom prst="flowChartAlternateProcess">
            <a:avLst/>
          </a:prstGeom>
          <a:solidFill>
            <a:srgbClr val="C00000"/>
          </a:solidFill>
          <a:ln w="38100" cmpd="dbl">
            <a:solidFill>
              <a:srgbClr val="FFC000"/>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lnSpc>
                <a:spcPct val="150000"/>
              </a:lnSpc>
              <a:defRPr sz="1800" b="0" i="0" u="none" strike="noStrike" kern="0" cap="none" spc="0" baseline="0">
                <a:solidFill>
                  <a:srgbClr val="000000"/>
                </a:solidFill>
                <a:uFillTx/>
              </a:defRPr>
            </a:pPr>
            <a:r>
              <a:rPr lang="fr-FR" sz="20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CHAPITRE 05 :  </a:t>
            </a:r>
            <a:r>
              <a:rPr lang="fr-FR" sz="2000" b="1" i="1" dirty="0">
                <a:solidFill>
                  <a:schemeClr val="bg1"/>
                </a:solidFill>
                <a:latin typeface="Verdana" panose="020B0604030504040204" pitchFamily="34" charset="0"/>
                <a:ea typeface="Verdana" panose="020B0604030504040204" pitchFamily="34" charset="0"/>
              </a:rPr>
              <a:t>PRÉSENTATION DE LA BIBLIOGRAPHIE</a:t>
            </a:r>
            <a:endParaRPr lang="fr-FR" sz="2000" dirty="0">
              <a:solidFill>
                <a:schemeClr val="bg1"/>
              </a:solidFill>
              <a:latin typeface="Verdana" panose="020B0604030504040204" pitchFamily="34" charset="0"/>
              <a:ea typeface="Verdana" panose="020B0604030504040204" pitchFamily="34" charset="0"/>
            </a:endParaRPr>
          </a:p>
        </p:txBody>
      </p:sp>
      <p:sp>
        <p:nvSpPr>
          <p:cNvPr id="9" name="Rectangle 8">
            <a:extLst>
              <a:ext uri="{FF2B5EF4-FFF2-40B4-BE49-F238E27FC236}">
                <a16:creationId xmlns:a16="http://schemas.microsoft.com/office/drawing/2014/main" id="{7696343F-9886-43EE-83B4-7EE0201D2845}"/>
              </a:ext>
            </a:extLst>
          </p:cNvPr>
          <p:cNvSpPr/>
          <p:nvPr/>
        </p:nvSpPr>
        <p:spPr>
          <a:xfrm>
            <a:off x="119270" y="642639"/>
            <a:ext cx="4916731" cy="369332"/>
          </a:xfrm>
          <a:prstGeom prst="rect">
            <a:avLst/>
          </a:prstGeom>
        </p:spPr>
        <p:txBody>
          <a:bodyPr wrap="none">
            <a:spAutoFit/>
          </a:bodyPr>
          <a:lstStyle/>
          <a:p>
            <a:pPr lvl="1"/>
            <a:r>
              <a:rPr lang="fr-FR" b="1" dirty="0">
                <a:solidFill>
                  <a:srgbClr val="0000FF"/>
                </a:solidFill>
                <a:latin typeface="Verdana" panose="020B0604030504040204" pitchFamily="34" charset="0"/>
                <a:ea typeface="Verdana" panose="020B0604030504040204" pitchFamily="34" charset="0"/>
              </a:rPr>
              <a:t>5.2. Présentation des documents</a:t>
            </a:r>
            <a:endParaRPr lang="fr-FR" dirty="0">
              <a:solidFill>
                <a:srgbClr val="0000FF"/>
              </a:solidFill>
              <a:latin typeface="Verdana" panose="020B0604030504040204" pitchFamily="34" charset="0"/>
              <a:ea typeface="Verdana" panose="020B0604030504040204" pitchFamily="34" charset="0"/>
            </a:endParaRPr>
          </a:p>
        </p:txBody>
      </p:sp>
      <p:graphicFrame>
        <p:nvGraphicFramePr>
          <p:cNvPr id="10" name="Tableau 9">
            <a:extLst>
              <a:ext uri="{FF2B5EF4-FFF2-40B4-BE49-F238E27FC236}">
                <a16:creationId xmlns:a16="http://schemas.microsoft.com/office/drawing/2014/main" id="{5F2E68EB-B15E-471C-94A9-7F31B1067D60}"/>
              </a:ext>
            </a:extLst>
          </p:cNvPr>
          <p:cNvGraphicFramePr>
            <a:graphicFrameLocks noGrp="1"/>
          </p:cNvGraphicFramePr>
          <p:nvPr>
            <p:extLst>
              <p:ext uri="{D42A27DB-BD31-4B8C-83A1-F6EECF244321}">
                <p14:modId xmlns:p14="http://schemas.microsoft.com/office/powerpoint/2010/main" val="944544744"/>
              </p:ext>
            </p:extLst>
          </p:nvPr>
        </p:nvGraphicFramePr>
        <p:xfrm>
          <a:off x="119270" y="1386869"/>
          <a:ext cx="11913704" cy="767461"/>
        </p:xfrm>
        <a:graphic>
          <a:graphicData uri="http://schemas.openxmlformats.org/drawingml/2006/table">
            <a:tbl>
              <a:tblPr firstRow="1" firstCol="1" bandRow="1">
                <a:tableStyleId>{5C22544A-7EE6-4342-B048-85BDC9FD1C3A}</a:tableStyleId>
              </a:tblPr>
              <a:tblGrid>
                <a:gridCol w="11913704">
                  <a:extLst>
                    <a:ext uri="{9D8B030D-6E8A-4147-A177-3AD203B41FA5}">
                      <a16:colId xmlns:a16="http://schemas.microsoft.com/office/drawing/2014/main" val="3326552600"/>
                    </a:ext>
                  </a:extLst>
                </a:gridCol>
              </a:tblGrid>
              <a:tr h="456784">
                <a:tc>
                  <a:txBody>
                    <a:bodyPr/>
                    <a:lstStyle/>
                    <a:p>
                      <a:pPr algn="just">
                        <a:lnSpc>
                          <a:spcPct val="150000"/>
                        </a:lnSpc>
                        <a:spcAft>
                          <a:spcPts val="0"/>
                        </a:spcAft>
                      </a:pPr>
                      <a:r>
                        <a:rPr lang="fr-FR" sz="1800" b="1" kern="1200" dirty="0">
                          <a:solidFill>
                            <a:srgbClr val="0000FF"/>
                          </a:solidFill>
                          <a:effectLst/>
                          <a:latin typeface="Verdana" panose="020B0604030504040204" pitchFamily="34" charset="0"/>
                          <a:ea typeface="Verdana" panose="020B0604030504040204" pitchFamily="34" charset="0"/>
                          <a:cs typeface="+mn-cs"/>
                        </a:rPr>
                        <a:t>AUTEUR. Titre du rapport. Tomaison. Numéro du rapport. Lieu d'édition : nom de l’éditeur, date de publication, pagination..</a:t>
                      </a:r>
                      <a:endParaRPr lang="fr-FR" sz="1600" dirty="0">
                        <a:solidFill>
                          <a:srgbClr val="0000FF"/>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1396357270"/>
                  </a:ext>
                </a:extLst>
              </a:tr>
            </a:tbl>
          </a:graphicData>
        </a:graphic>
      </p:graphicFrame>
      <p:sp>
        <p:nvSpPr>
          <p:cNvPr id="15" name="Rectangle 3">
            <a:extLst>
              <a:ext uri="{FF2B5EF4-FFF2-40B4-BE49-F238E27FC236}">
                <a16:creationId xmlns:a16="http://schemas.microsoft.com/office/drawing/2014/main" id="{F09A9F72-FB62-497E-B25B-C3DB1C66B2F3}"/>
              </a:ext>
            </a:extLst>
          </p:cNvPr>
          <p:cNvSpPr>
            <a:spLocks noChangeArrowheads="1"/>
          </p:cNvSpPr>
          <p:nvPr/>
        </p:nvSpPr>
        <p:spPr bwMode="auto">
          <a:xfrm>
            <a:off x="79516" y="2176800"/>
            <a:ext cx="1189382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US" i="1" dirty="0">
                <a:latin typeface="Verdana" panose="020B0604030504040204" pitchFamily="34" charset="0"/>
                <a:ea typeface="Verdana" panose="020B0604030504040204" pitchFamily="34" charset="0"/>
              </a:rPr>
              <a:t>SERVIDIO Rocco. Quantum versus classical learnability. TR-04-00. Harvard: Harvard computer science, 2000, 15 p</a:t>
            </a:r>
            <a:r>
              <a:rPr lang="en-US" b="1" i="1" dirty="0">
                <a:latin typeface="Verdana" panose="020B0604030504040204" pitchFamily="34" charset="0"/>
                <a:ea typeface="Verdana" panose="020B0604030504040204" pitchFamily="34" charset="0"/>
              </a:rPr>
              <a:t>.</a:t>
            </a:r>
            <a:endParaRPr lang="fr-FR" i="1" dirty="0">
              <a:latin typeface="Verdana" panose="020B0604030504040204" pitchFamily="34" charset="0"/>
              <a:ea typeface="Verdana" panose="020B0604030504040204" pitchFamily="34" charset="0"/>
            </a:endParaRPr>
          </a:p>
        </p:txBody>
      </p:sp>
      <p:sp>
        <p:nvSpPr>
          <p:cNvPr id="2" name="Rectangle 1">
            <a:extLst>
              <a:ext uri="{FF2B5EF4-FFF2-40B4-BE49-F238E27FC236}">
                <a16:creationId xmlns:a16="http://schemas.microsoft.com/office/drawing/2014/main" id="{C4BBE4C0-E575-4D57-AFCC-C3F1BBDA5060}"/>
              </a:ext>
            </a:extLst>
          </p:cNvPr>
          <p:cNvSpPr/>
          <p:nvPr/>
        </p:nvSpPr>
        <p:spPr>
          <a:xfrm>
            <a:off x="218657" y="2820179"/>
            <a:ext cx="4217821" cy="369332"/>
          </a:xfrm>
          <a:prstGeom prst="rect">
            <a:avLst/>
          </a:prstGeom>
        </p:spPr>
        <p:txBody>
          <a:bodyPr wrap="none">
            <a:spAutoFit/>
          </a:bodyPr>
          <a:lstStyle/>
          <a:p>
            <a:pPr marL="285750" lvl="0" indent="-285750">
              <a:buFont typeface="Arial" panose="020B0604020202020204" pitchFamily="34" charset="0"/>
              <a:buChar char="•"/>
            </a:pPr>
            <a:r>
              <a:rPr lang="fr-FR" b="1" dirty="0">
                <a:latin typeface="Verdana" panose="020B0604030504040204" pitchFamily="34" charset="0"/>
                <a:ea typeface="Verdana" panose="020B0604030504040204" pitchFamily="34" charset="0"/>
              </a:rPr>
              <a:t>Site web, Page d’un site web</a:t>
            </a:r>
            <a:endParaRPr lang="fr-FR" dirty="0">
              <a:latin typeface="Verdana" panose="020B0604030504040204" pitchFamily="34" charset="0"/>
              <a:ea typeface="Verdana" panose="020B0604030504040204" pitchFamily="34" charset="0"/>
            </a:endParaRPr>
          </a:p>
        </p:txBody>
      </p:sp>
      <p:sp>
        <p:nvSpPr>
          <p:cNvPr id="4" name="Rectangle 1">
            <a:extLst>
              <a:ext uri="{FF2B5EF4-FFF2-40B4-BE49-F238E27FC236}">
                <a16:creationId xmlns:a16="http://schemas.microsoft.com/office/drawing/2014/main" id="{B96918AC-88FD-4E59-B000-90B7F4383A7F}"/>
              </a:ext>
            </a:extLst>
          </p:cNvPr>
          <p:cNvSpPr>
            <a:spLocks noChangeArrowheads="1"/>
          </p:cNvSpPr>
          <p:nvPr/>
        </p:nvSpPr>
        <p:spPr bwMode="auto">
          <a:xfrm>
            <a:off x="99393" y="3913804"/>
            <a:ext cx="1193358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fr-FR" i="1" dirty="0">
                <a:latin typeface="Verdana" panose="020B0604030504040204" pitchFamily="34" charset="0"/>
                <a:ea typeface="Verdana" panose="020B0604030504040204" pitchFamily="34" charset="0"/>
              </a:rPr>
              <a:t>GENTINA Elodie. L’adolescente consommatrice à la recherche de son autonomie. Thèse : LES NOUVELLES ESTHETIQUES. Le magazine des professionnels de la beauté [en ligne]. Disponible sur : &lt;www.nouvelles-esthetiques.com&gt; (page consultée le 23/03/2014).</a:t>
            </a:r>
            <a:endParaRPr lang="fr-FR" dirty="0">
              <a:latin typeface="Verdana" panose="020B0604030504040204" pitchFamily="34" charset="0"/>
              <a:ea typeface="Verdana" panose="020B0604030504040204" pitchFamily="34" charset="0"/>
            </a:endParaRPr>
          </a:p>
        </p:txBody>
      </p:sp>
      <p:graphicFrame>
        <p:nvGraphicFramePr>
          <p:cNvPr id="16" name="Tableau 15">
            <a:extLst>
              <a:ext uri="{FF2B5EF4-FFF2-40B4-BE49-F238E27FC236}">
                <a16:creationId xmlns:a16="http://schemas.microsoft.com/office/drawing/2014/main" id="{C871C90C-EF22-4497-B0F5-7A3612BAD3C3}"/>
              </a:ext>
            </a:extLst>
          </p:cNvPr>
          <p:cNvGraphicFramePr>
            <a:graphicFrameLocks noGrp="1"/>
          </p:cNvGraphicFramePr>
          <p:nvPr>
            <p:extLst>
              <p:ext uri="{D42A27DB-BD31-4B8C-83A1-F6EECF244321}">
                <p14:modId xmlns:p14="http://schemas.microsoft.com/office/powerpoint/2010/main" val="345897336"/>
              </p:ext>
            </p:extLst>
          </p:nvPr>
        </p:nvGraphicFramePr>
        <p:xfrm>
          <a:off x="69577" y="3224889"/>
          <a:ext cx="11913704" cy="700696"/>
        </p:xfrm>
        <a:graphic>
          <a:graphicData uri="http://schemas.openxmlformats.org/drawingml/2006/table">
            <a:tbl>
              <a:tblPr firstRow="1" firstCol="1" bandRow="1">
                <a:tableStyleId>{5C22544A-7EE6-4342-B048-85BDC9FD1C3A}</a:tableStyleId>
              </a:tblPr>
              <a:tblGrid>
                <a:gridCol w="11913704">
                  <a:extLst>
                    <a:ext uri="{9D8B030D-6E8A-4147-A177-3AD203B41FA5}">
                      <a16:colId xmlns:a16="http://schemas.microsoft.com/office/drawing/2014/main" val="3326552600"/>
                    </a:ext>
                  </a:extLst>
                </a:gridCol>
              </a:tblGrid>
              <a:tr h="700696">
                <a:tc>
                  <a:txBody>
                    <a:bodyPr/>
                    <a:lstStyle/>
                    <a:p>
                      <a:pPr algn="just"/>
                      <a:r>
                        <a:rPr lang="fr-FR" sz="1800" b="1" kern="1200" dirty="0">
                          <a:solidFill>
                            <a:srgbClr val="0000FF"/>
                          </a:solidFill>
                          <a:effectLst/>
                          <a:latin typeface="Verdana" panose="020B0604030504040204" pitchFamily="34" charset="0"/>
                          <a:ea typeface="Verdana" panose="020B0604030504040204" pitchFamily="34" charset="0"/>
                          <a:cs typeface="+mn-cs"/>
                        </a:rPr>
                        <a:t>AUTEUR ou ORGANISME. Titre de la page [en ligne]. Disponible sur : &lt;URL&gt; (page consultée le ‘date de consultation’).</a:t>
                      </a:r>
                      <a:endParaRPr lang="fr-FR" sz="1600" dirty="0">
                        <a:solidFill>
                          <a:srgbClr val="0000FF"/>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1396357270"/>
                  </a:ext>
                </a:extLst>
              </a:tr>
            </a:tbl>
          </a:graphicData>
        </a:graphic>
      </p:graphicFrame>
      <p:sp>
        <p:nvSpPr>
          <p:cNvPr id="3" name="Rectangle 2">
            <a:extLst>
              <a:ext uri="{FF2B5EF4-FFF2-40B4-BE49-F238E27FC236}">
                <a16:creationId xmlns:a16="http://schemas.microsoft.com/office/drawing/2014/main" id="{D5D961EA-AAA2-407A-BE07-FC030B370983}"/>
              </a:ext>
            </a:extLst>
          </p:cNvPr>
          <p:cNvSpPr/>
          <p:nvPr/>
        </p:nvSpPr>
        <p:spPr>
          <a:xfrm>
            <a:off x="119270" y="999247"/>
            <a:ext cx="1511952" cy="369332"/>
          </a:xfrm>
          <a:prstGeom prst="rect">
            <a:avLst/>
          </a:prstGeom>
        </p:spPr>
        <p:txBody>
          <a:bodyPr wrap="none">
            <a:spAutoFit/>
          </a:bodyPr>
          <a:lstStyle/>
          <a:p>
            <a:pPr marL="285750" lvl="0" indent="-285750">
              <a:buFont typeface="Arial" panose="020B0604020202020204" pitchFamily="34" charset="0"/>
              <a:buChar char="•"/>
            </a:pPr>
            <a:r>
              <a:rPr lang="fr-FR" b="1" dirty="0">
                <a:latin typeface="Verdana" panose="020B0604030504040204" pitchFamily="34" charset="0"/>
                <a:ea typeface="Verdana" panose="020B0604030504040204" pitchFamily="34" charset="0"/>
              </a:rPr>
              <a:t>Rapport</a:t>
            </a:r>
            <a:endParaRPr lang="fr-FR" dirty="0">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5E40ADE8-B03E-4ACE-B157-6C0142DFDB3D}"/>
              </a:ext>
            </a:extLst>
          </p:cNvPr>
          <p:cNvSpPr/>
          <p:nvPr/>
        </p:nvSpPr>
        <p:spPr>
          <a:xfrm>
            <a:off x="79516" y="4780530"/>
            <a:ext cx="2937022" cy="379078"/>
          </a:xfrm>
          <a:prstGeom prst="rect">
            <a:avLst/>
          </a:prstGeom>
        </p:spPr>
        <p:txBody>
          <a:bodyPr wrap="none">
            <a:spAutoFit/>
          </a:bodyPr>
          <a:lstStyle/>
          <a:p>
            <a:pPr marL="342900" lvl="0" indent="-342900">
              <a:lnSpc>
                <a:spcPct val="115000"/>
              </a:lnSpc>
              <a:buFont typeface="Symbol" panose="05050102010706020507" pitchFamily="18" charset="2"/>
              <a:buChar char=""/>
            </a:pPr>
            <a:r>
              <a:rPr lang="fr-FR" b="1" dirty="0">
                <a:latin typeface="Verdana" panose="020B0604030504040204" pitchFamily="34" charset="0"/>
                <a:ea typeface="Verdana" panose="020B0604030504040204" pitchFamily="34" charset="0"/>
                <a:cs typeface="Times New Roman" panose="02020603050405020304" pitchFamily="18" charset="0"/>
              </a:rPr>
              <a:t>Lois et règlements</a:t>
            </a:r>
            <a:endParaRPr lang="fr-FR" sz="1600" dirty="0">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7" name="Rectangle 1">
            <a:extLst>
              <a:ext uri="{FF2B5EF4-FFF2-40B4-BE49-F238E27FC236}">
                <a16:creationId xmlns:a16="http://schemas.microsoft.com/office/drawing/2014/main" id="{9C398B71-BCE4-40AB-9A15-9A72B77B9568}"/>
              </a:ext>
            </a:extLst>
          </p:cNvPr>
          <p:cNvSpPr>
            <a:spLocks noChangeArrowheads="1"/>
          </p:cNvSpPr>
          <p:nvPr/>
        </p:nvSpPr>
        <p:spPr bwMode="auto">
          <a:xfrm>
            <a:off x="69577" y="5927604"/>
            <a:ext cx="1185407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600" b="0" i="0" u="none" strike="noStrike" cap="none" normalizeH="0" baseline="0" dirty="0">
                <a:ln>
                  <a:noFill/>
                </a:ln>
                <a:solidFill>
                  <a:srgbClr val="C00000"/>
                </a:solidFill>
                <a:effectLst/>
                <a:latin typeface="Verdana" panose="020B0604030504040204" pitchFamily="34" charset="0"/>
                <a:ea typeface="Verdana" panose="020B0604030504040204" pitchFamily="34" charset="0"/>
                <a:cs typeface="Times New Roman" panose="02020603050405020304" pitchFamily="18" charset="0"/>
              </a:rPr>
              <a:t>MINISTERE DE L'ECOLOGIE ET DU DEVELOPPEMENT DURABLE. Décret n°2003-832 du 26 août 2003 modifiant le décret n°98-1262 du 29 décembre 1998 portant statut des personnels de l'Office national de la chasse et de la faune sauvage. Journal officiel, n°201, 31 août 2003, pp. 14907-14910</a:t>
            </a:r>
            <a:r>
              <a:rPr kumimoji="0" lang="fr-FR" altLang="fr-FR" sz="1400" b="1" i="0" u="none" strike="noStrike" cap="none" normalizeH="0" baseline="0" dirty="0">
                <a:ln>
                  <a:noFill/>
                </a:ln>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fr-FR" altLang="fr-FR" sz="2000" b="0" i="0" u="none" strike="noStrike" cap="none" normalizeH="0" baseline="0" dirty="0">
              <a:ln>
                <a:noFill/>
              </a:ln>
              <a:solidFill>
                <a:schemeClr val="tx1"/>
              </a:solidFill>
              <a:effectLst/>
              <a:latin typeface="Arial" panose="020B0604020202020204" pitchFamily="34" charset="0"/>
            </a:endParaRPr>
          </a:p>
        </p:txBody>
      </p:sp>
      <p:graphicFrame>
        <p:nvGraphicFramePr>
          <p:cNvPr id="13" name="Tableau 12">
            <a:extLst>
              <a:ext uri="{FF2B5EF4-FFF2-40B4-BE49-F238E27FC236}">
                <a16:creationId xmlns:a16="http://schemas.microsoft.com/office/drawing/2014/main" id="{D34EFDB3-1284-4AEB-8061-1CBDE0AB5D12}"/>
              </a:ext>
            </a:extLst>
          </p:cNvPr>
          <p:cNvGraphicFramePr>
            <a:graphicFrameLocks noGrp="1"/>
          </p:cNvGraphicFramePr>
          <p:nvPr>
            <p:extLst>
              <p:ext uri="{D42A27DB-BD31-4B8C-83A1-F6EECF244321}">
                <p14:modId xmlns:p14="http://schemas.microsoft.com/office/powerpoint/2010/main" val="2759880635"/>
              </p:ext>
            </p:extLst>
          </p:nvPr>
        </p:nvGraphicFramePr>
        <p:xfrm>
          <a:off x="109331" y="5175701"/>
          <a:ext cx="11913704" cy="700696"/>
        </p:xfrm>
        <a:graphic>
          <a:graphicData uri="http://schemas.openxmlformats.org/drawingml/2006/table">
            <a:tbl>
              <a:tblPr firstRow="1" firstCol="1" bandRow="1">
                <a:tableStyleId>{5C22544A-7EE6-4342-B048-85BDC9FD1C3A}</a:tableStyleId>
              </a:tblPr>
              <a:tblGrid>
                <a:gridCol w="11913704">
                  <a:extLst>
                    <a:ext uri="{9D8B030D-6E8A-4147-A177-3AD203B41FA5}">
                      <a16:colId xmlns:a16="http://schemas.microsoft.com/office/drawing/2014/main" val="3326552600"/>
                    </a:ext>
                  </a:extLst>
                </a:gridCol>
              </a:tblGrid>
              <a:tr h="700696">
                <a:tc>
                  <a:txBody>
                    <a:bodyPr/>
                    <a:lstStyle/>
                    <a:p>
                      <a:pPr algn="just">
                        <a:lnSpc>
                          <a:spcPct val="115000"/>
                        </a:lnSpc>
                        <a:spcAft>
                          <a:spcPts val="0"/>
                        </a:spcAft>
                      </a:pPr>
                      <a:r>
                        <a:rPr lang="fr-FR" sz="1800" dirty="0">
                          <a:solidFill>
                            <a:srgbClr val="0000FF"/>
                          </a:solidFill>
                          <a:effectLst/>
                          <a:latin typeface="Verdana" panose="020B0604030504040204" pitchFamily="34" charset="0"/>
                          <a:ea typeface="Verdana" panose="020B0604030504040204" pitchFamily="34" charset="0"/>
                        </a:rPr>
                        <a:t>AUTEUR. Titre. Type de document, n° du texte officiel, date de publication, pagination.</a:t>
                      </a:r>
                      <a:endParaRPr lang="fr-FR" sz="1600" dirty="0">
                        <a:solidFill>
                          <a:srgbClr val="0000FF"/>
                        </a:solidFill>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solidFill>
                      <a:schemeClr val="accent1">
                        <a:lumMod val="20000"/>
                        <a:lumOff val="80000"/>
                      </a:schemeClr>
                    </a:solidFill>
                  </a:tcPr>
                </a:tc>
                <a:extLst>
                  <a:ext uri="{0D108BD9-81ED-4DB2-BD59-A6C34878D82A}">
                    <a16:rowId xmlns:a16="http://schemas.microsoft.com/office/drawing/2014/main" val="1396357270"/>
                  </a:ext>
                </a:extLst>
              </a:tr>
            </a:tbl>
          </a:graphicData>
        </a:graphic>
      </p:graphicFrame>
    </p:spTree>
    <p:extLst>
      <p:ext uri="{BB962C8B-B14F-4D97-AF65-F5344CB8AC3E}">
        <p14:creationId xmlns:p14="http://schemas.microsoft.com/office/powerpoint/2010/main" val="10940653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5">
            <a:extLst>
              <a:ext uri="{FF2B5EF4-FFF2-40B4-BE49-F238E27FC236}">
                <a16:creationId xmlns:a16="http://schemas.microsoft.com/office/drawing/2014/main" id="{DC06D4E8-29C4-465C-9B21-E84F38F18F40}"/>
              </a:ext>
            </a:extLst>
          </p:cNvPr>
          <p:cNvSpPr>
            <a:spLocks noChangeArrowheads="1"/>
          </p:cNvSpPr>
          <p:nvPr/>
        </p:nvSpPr>
        <p:spPr bwMode="auto">
          <a:xfrm>
            <a:off x="119270" y="98589"/>
            <a:ext cx="11913704" cy="544050"/>
          </a:xfrm>
          <a:prstGeom prst="flowChartAlternateProcess">
            <a:avLst/>
          </a:prstGeom>
          <a:solidFill>
            <a:srgbClr val="C00000"/>
          </a:solidFill>
          <a:ln w="38100" cmpd="dbl">
            <a:solidFill>
              <a:srgbClr val="FFC000"/>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lnSpc>
                <a:spcPct val="150000"/>
              </a:lnSpc>
              <a:defRPr sz="1800" b="0" i="0" u="none" strike="noStrike" kern="0" cap="none" spc="0" baseline="0">
                <a:solidFill>
                  <a:srgbClr val="000000"/>
                </a:solidFill>
                <a:uFillTx/>
              </a:defRPr>
            </a:pPr>
            <a:r>
              <a:rPr lang="fr-FR" sz="20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CHAPITRE 05 :  </a:t>
            </a:r>
            <a:r>
              <a:rPr lang="fr-FR" sz="2000" b="1" i="1" dirty="0">
                <a:solidFill>
                  <a:schemeClr val="bg1"/>
                </a:solidFill>
                <a:latin typeface="Verdana" panose="020B0604030504040204" pitchFamily="34" charset="0"/>
                <a:ea typeface="Verdana" panose="020B0604030504040204" pitchFamily="34" charset="0"/>
              </a:rPr>
              <a:t>PRÉSENTATION DE LA BIBLIOGRAPHIE</a:t>
            </a:r>
            <a:endParaRPr lang="fr-FR" sz="2000" dirty="0">
              <a:solidFill>
                <a:schemeClr val="bg1"/>
              </a:solidFill>
              <a:latin typeface="Verdana" panose="020B0604030504040204" pitchFamily="34" charset="0"/>
              <a:ea typeface="Verdana" panose="020B0604030504040204" pitchFamily="34" charset="0"/>
            </a:endParaRPr>
          </a:p>
        </p:txBody>
      </p:sp>
      <p:sp>
        <p:nvSpPr>
          <p:cNvPr id="9" name="Rectangle 8">
            <a:extLst>
              <a:ext uri="{FF2B5EF4-FFF2-40B4-BE49-F238E27FC236}">
                <a16:creationId xmlns:a16="http://schemas.microsoft.com/office/drawing/2014/main" id="{7696343F-9886-43EE-83B4-7EE0201D2845}"/>
              </a:ext>
            </a:extLst>
          </p:cNvPr>
          <p:cNvSpPr/>
          <p:nvPr/>
        </p:nvSpPr>
        <p:spPr>
          <a:xfrm>
            <a:off x="119270" y="642639"/>
            <a:ext cx="4916731" cy="369332"/>
          </a:xfrm>
          <a:prstGeom prst="rect">
            <a:avLst/>
          </a:prstGeom>
        </p:spPr>
        <p:txBody>
          <a:bodyPr wrap="none">
            <a:spAutoFit/>
          </a:bodyPr>
          <a:lstStyle/>
          <a:p>
            <a:pPr lvl="1"/>
            <a:r>
              <a:rPr lang="fr-FR" b="1" dirty="0">
                <a:solidFill>
                  <a:srgbClr val="0000FF"/>
                </a:solidFill>
                <a:latin typeface="Verdana" panose="020B0604030504040204" pitchFamily="34" charset="0"/>
                <a:ea typeface="Verdana" panose="020B0604030504040204" pitchFamily="34" charset="0"/>
              </a:rPr>
              <a:t>5.2. Présentation des documents</a:t>
            </a:r>
            <a:endParaRPr lang="fr-FR" dirty="0">
              <a:solidFill>
                <a:srgbClr val="0000FF"/>
              </a:solidFill>
              <a:latin typeface="Verdana" panose="020B0604030504040204" pitchFamily="34" charset="0"/>
              <a:ea typeface="Verdana" panose="020B0604030504040204" pitchFamily="34" charset="0"/>
            </a:endParaRPr>
          </a:p>
        </p:txBody>
      </p:sp>
      <p:sp>
        <p:nvSpPr>
          <p:cNvPr id="6" name="Rectangle 5">
            <a:extLst>
              <a:ext uri="{FF2B5EF4-FFF2-40B4-BE49-F238E27FC236}">
                <a16:creationId xmlns:a16="http://schemas.microsoft.com/office/drawing/2014/main" id="{132C0102-3897-40C7-8874-28F53F56AD27}"/>
              </a:ext>
            </a:extLst>
          </p:cNvPr>
          <p:cNvSpPr/>
          <p:nvPr/>
        </p:nvSpPr>
        <p:spPr>
          <a:xfrm>
            <a:off x="144116" y="981603"/>
            <a:ext cx="11844134" cy="2446824"/>
          </a:xfrm>
          <a:prstGeom prst="rect">
            <a:avLst/>
          </a:prstGeom>
        </p:spPr>
        <p:txBody>
          <a:bodyPr wrap="square">
            <a:spAutoFit/>
          </a:bodyPr>
          <a:lstStyle/>
          <a:p>
            <a:pPr marL="342900" lvl="0" indent="-342900" algn="just">
              <a:lnSpc>
                <a:spcPct val="150000"/>
              </a:lnSpc>
              <a:buFont typeface="Symbol" panose="05050102010706020507" pitchFamily="18" charset="2"/>
              <a:buChar char=""/>
            </a:pPr>
            <a:r>
              <a:rPr lang="fr-FR" b="1" dirty="0">
                <a:solidFill>
                  <a:srgbClr val="000000"/>
                </a:solidFill>
                <a:latin typeface="Verdana" panose="020B0604030504040204" pitchFamily="34" charset="0"/>
                <a:ea typeface="Verdana" panose="020B0604030504040204" pitchFamily="34" charset="0"/>
              </a:rPr>
              <a:t>Citation d’images, tableaux, figures, schémas  </a:t>
            </a:r>
            <a:endParaRPr lang="fr-FR" dirty="0">
              <a:solidFill>
                <a:srgbClr val="000000"/>
              </a:solidFill>
              <a:latin typeface="Verdana" panose="020B0604030504040204" pitchFamily="34" charset="0"/>
              <a:ea typeface="Verdana" panose="020B0604030504040204" pitchFamily="34" charset="0"/>
            </a:endParaRPr>
          </a:p>
          <a:p>
            <a:pPr algn="just">
              <a:lnSpc>
                <a:spcPct val="150000"/>
              </a:lnSpc>
              <a:spcAft>
                <a:spcPts val="0"/>
              </a:spcAft>
            </a:pPr>
            <a:r>
              <a:rPr lang="fr-FR" dirty="0">
                <a:solidFill>
                  <a:srgbClr val="000000"/>
                </a:solidFill>
                <a:latin typeface="Verdana" panose="020B0604030504040204" pitchFamily="34" charset="0"/>
                <a:ea typeface="Verdana" panose="020B0604030504040204" pitchFamily="34" charset="0"/>
              </a:rPr>
              <a:t>Les références à des images, tableaux, figures et schémas issus de livres ou de sites internet sont traitées comme des </a:t>
            </a:r>
            <a:r>
              <a:rPr lang="fr-FR" u="sng" dirty="0">
                <a:solidFill>
                  <a:srgbClr val="000000"/>
                </a:solidFill>
                <a:latin typeface="Verdana" panose="020B0604030504040204" pitchFamily="34" charset="0"/>
                <a:ea typeface="Verdana" panose="020B0604030504040204" pitchFamily="34" charset="0"/>
              </a:rPr>
              <a:t>citations directes.</a:t>
            </a:r>
            <a:r>
              <a:rPr lang="fr-FR" dirty="0">
                <a:solidFill>
                  <a:srgbClr val="000000"/>
                </a:solidFill>
                <a:latin typeface="Verdana" panose="020B0604030504040204" pitchFamily="34" charset="0"/>
                <a:ea typeface="Verdana" panose="020B0604030504040204" pitchFamily="34" charset="0"/>
              </a:rPr>
              <a:t> Dans la liste de références, la référence complète sera indiquée selon le type de document. </a:t>
            </a:r>
          </a:p>
          <a:p>
            <a:pPr algn="just">
              <a:lnSpc>
                <a:spcPct val="150000"/>
              </a:lnSpc>
              <a:spcAft>
                <a:spcPts val="0"/>
              </a:spcAft>
            </a:pP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Dans le texte, en légende, l’indication suivante est ajoutée : </a:t>
            </a:r>
            <a:endParaRPr lang="fr-FR" dirty="0">
              <a:latin typeface="Verdana" panose="020B0604030504040204" pitchFamily="34" charset="0"/>
              <a:ea typeface="Verdana" panose="020B0604030504040204" pitchFamily="34" charset="0"/>
              <a:cs typeface="Times New Roman" panose="02020603050405020304" pitchFamily="18" charset="0"/>
            </a:endParaRPr>
          </a:p>
          <a:p>
            <a:r>
              <a:rPr lang="fr-FR" i="1" dirty="0">
                <a:solidFill>
                  <a:srgbClr val="C00000"/>
                </a:solidFill>
                <a:latin typeface="Verdana" panose="020B0604030504040204" pitchFamily="34" charset="0"/>
                <a:ea typeface="Verdana" panose="020B0604030504040204" pitchFamily="34" charset="0"/>
              </a:rPr>
              <a:t>Figure x : Tiré de Nom du ou des auteurs de la source, année de publication, pagination </a:t>
            </a:r>
            <a:endParaRPr lang="fr-FR"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068427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5">
            <a:extLst>
              <a:ext uri="{FF2B5EF4-FFF2-40B4-BE49-F238E27FC236}">
                <a16:creationId xmlns:a16="http://schemas.microsoft.com/office/drawing/2014/main" id="{24E4A7F7-C6EB-4BC7-86A6-A02DFEB9A83E}"/>
              </a:ext>
            </a:extLst>
          </p:cNvPr>
          <p:cNvSpPr>
            <a:spLocks noChangeArrowheads="1"/>
          </p:cNvSpPr>
          <p:nvPr/>
        </p:nvSpPr>
        <p:spPr bwMode="auto">
          <a:xfrm>
            <a:off x="119270" y="98589"/>
            <a:ext cx="11913704" cy="544050"/>
          </a:xfrm>
          <a:prstGeom prst="flowChartAlternateProcess">
            <a:avLst/>
          </a:prstGeom>
          <a:solidFill>
            <a:srgbClr val="C00000"/>
          </a:solidFill>
          <a:ln w="38100" cmpd="dbl">
            <a:solidFill>
              <a:srgbClr val="FFC000"/>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lnSpc>
                <a:spcPct val="150000"/>
              </a:lnSpc>
              <a:defRPr sz="1800" b="0" i="0" u="none" strike="noStrike" kern="0" cap="none" spc="0" baseline="0">
                <a:solidFill>
                  <a:srgbClr val="000000"/>
                </a:solidFill>
                <a:uFillTx/>
              </a:defRPr>
            </a:pPr>
            <a:r>
              <a:rPr lang="fr-FR" sz="20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CHAPITRE 05 :</a:t>
            </a:r>
            <a:r>
              <a:rPr lang="fr-FR" sz="2000" b="1" kern="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b="1" i="1" dirty="0">
                <a:solidFill>
                  <a:schemeClr val="bg1"/>
                </a:solidFill>
                <a:latin typeface="Verdana" panose="020B0604030504040204" pitchFamily="34" charset="0"/>
                <a:ea typeface="Verdana" panose="020B0604030504040204" pitchFamily="34" charset="0"/>
              </a:rPr>
              <a:t>PRÉSENTATION DE LA BIBLIOGRAPHIE</a:t>
            </a:r>
            <a:endParaRPr lang="fr-FR" sz="2000" dirty="0">
              <a:solidFill>
                <a:schemeClr val="bg1"/>
              </a:solidFill>
              <a:latin typeface="Verdana" panose="020B0604030504040204" pitchFamily="34" charset="0"/>
              <a:ea typeface="Verdana" panose="020B0604030504040204" pitchFamily="34" charset="0"/>
            </a:endParaRPr>
          </a:p>
        </p:txBody>
      </p:sp>
      <p:sp>
        <p:nvSpPr>
          <p:cNvPr id="6" name="Rectangle 5">
            <a:extLst>
              <a:ext uri="{FF2B5EF4-FFF2-40B4-BE49-F238E27FC236}">
                <a16:creationId xmlns:a16="http://schemas.microsoft.com/office/drawing/2014/main" id="{6B078B26-03D6-443C-9A20-2069E4EBB94A}"/>
              </a:ext>
            </a:extLst>
          </p:cNvPr>
          <p:cNvSpPr/>
          <p:nvPr/>
        </p:nvSpPr>
        <p:spPr>
          <a:xfrm>
            <a:off x="119270" y="1094429"/>
            <a:ext cx="11913704" cy="2145074"/>
          </a:xfrm>
          <a:prstGeom prst="rect">
            <a:avLst/>
          </a:prstGeom>
        </p:spPr>
        <p:txBody>
          <a:bodyPr wrap="square">
            <a:spAutoFit/>
          </a:bodyPr>
          <a:lstStyle/>
          <a:p>
            <a:pPr>
              <a:lnSpc>
                <a:spcPct val="115000"/>
              </a:lnSpc>
              <a:spcAft>
                <a:spcPts val="1000"/>
              </a:spcAft>
            </a:pPr>
            <a:r>
              <a:rPr lang="fr-FR">
                <a:latin typeface="Verdana" panose="020B0604030504040204" pitchFamily="34" charset="0"/>
                <a:ea typeface="Verdana" panose="020B0604030504040204" pitchFamily="34" charset="0"/>
                <a:cs typeface="Times New Roman" panose="02020603050405020304" pitchFamily="18" charset="0"/>
              </a:rPr>
              <a:t>Elle se présente sou la forme suivante </a:t>
            </a:r>
            <a:r>
              <a:rPr lang="fr-FR" b="1">
                <a:latin typeface="Verdana" panose="020B0604030504040204" pitchFamily="34" charset="0"/>
                <a:ea typeface="Verdana" panose="020B0604030504040204" pitchFamily="34" charset="0"/>
                <a:cs typeface="Times New Roman" panose="02020603050405020304" pitchFamily="18" charset="0"/>
              </a:rPr>
              <a:t>(auteur, date)</a:t>
            </a:r>
            <a:endParaRPr lang="fr-FR">
              <a:latin typeface="Verdana" panose="020B0604030504040204" pitchFamily="34" charset="0"/>
              <a:ea typeface="Verdana" panose="020B0604030504040204" pitchFamily="34" charset="0"/>
              <a:cs typeface="Times New Roman" panose="02020603050405020304" pitchFamily="18" charset="0"/>
            </a:endParaRPr>
          </a:p>
          <a:p>
            <a:pPr marL="1143000" lvl="2" indent="-228600" algn="just">
              <a:lnSpc>
                <a:spcPct val="150000"/>
              </a:lnSpc>
              <a:spcAft>
                <a:spcPts val="0"/>
              </a:spcAft>
              <a:buFont typeface="+mj-lt"/>
              <a:buAutoNum type="arabicPeriod"/>
            </a:pPr>
            <a:r>
              <a:rPr lang="fr-FR" b="1" u="sng">
                <a:latin typeface="Verdana" panose="020B0604030504040204" pitchFamily="34" charset="0"/>
                <a:ea typeface="Verdana" panose="020B0604030504040204" pitchFamily="34" charset="0"/>
                <a:cs typeface="Times New Roman" panose="02020603050405020304" pitchFamily="18" charset="0"/>
              </a:rPr>
              <a:t>Citer un passage</a:t>
            </a:r>
            <a:r>
              <a:rPr lang="fr-FR" b="1">
                <a:latin typeface="Verdana" panose="020B0604030504040204" pitchFamily="34" charset="0"/>
                <a:ea typeface="Verdana" panose="020B0604030504040204" pitchFamily="34" charset="0"/>
                <a:cs typeface="Times New Roman" panose="02020603050405020304" pitchFamily="18" charset="0"/>
              </a:rPr>
              <a:t> </a:t>
            </a:r>
            <a:endParaRPr lang="fr-FR">
              <a:latin typeface="Verdana" panose="020B0604030504040204" pitchFamily="34" charset="0"/>
              <a:ea typeface="Verdana" panose="020B0604030504040204" pitchFamily="34" charset="0"/>
              <a:cs typeface="Times New Roman" panose="02020603050405020304" pitchFamily="18" charset="0"/>
            </a:endParaRPr>
          </a:p>
          <a:p>
            <a:pPr marL="342900" lvl="0" indent="-342900" algn="just">
              <a:lnSpc>
                <a:spcPct val="150000"/>
              </a:lnSpc>
              <a:spcAft>
                <a:spcPts val="0"/>
              </a:spcAft>
              <a:buFont typeface="Symbol" panose="05050102010706020507" pitchFamily="18" charset="2"/>
              <a:buChar char=""/>
            </a:pPr>
            <a:r>
              <a:rPr lang="fr-FR" u="sng">
                <a:latin typeface="Verdana" panose="020B0604030504040204" pitchFamily="34" charset="0"/>
                <a:ea typeface="Verdana" panose="020B0604030504040204" pitchFamily="34" charset="0"/>
                <a:cs typeface="Times New Roman" panose="02020603050405020304" pitchFamily="18" charset="0"/>
              </a:rPr>
              <a:t>Citation courte</a:t>
            </a:r>
            <a:r>
              <a:rPr lang="fr-FR">
                <a:latin typeface="Verdana" panose="020B0604030504040204" pitchFamily="34" charset="0"/>
                <a:ea typeface="Verdana" panose="020B0604030504040204" pitchFamily="34" charset="0"/>
                <a:cs typeface="Times New Roman" panose="02020603050405020304" pitchFamily="18" charset="0"/>
              </a:rPr>
              <a:t> : Elle est insérée dans le texte, précédée et suivie de guillemets. </a:t>
            </a:r>
          </a:p>
          <a:p>
            <a:pPr algn="just">
              <a:lnSpc>
                <a:spcPct val="150000"/>
              </a:lnSpc>
              <a:spcAft>
                <a:spcPts val="0"/>
              </a:spcAft>
            </a:pPr>
            <a:r>
              <a:rPr lang="fr-FR" u="sng">
                <a:latin typeface="Verdana" panose="020B0604030504040204" pitchFamily="34" charset="0"/>
                <a:ea typeface="Verdana" panose="020B0604030504040204" pitchFamily="34" charset="0"/>
                <a:cs typeface="Times New Roman" panose="02020603050405020304" pitchFamily="18" charset="0"/>
              </a:rPr>
              <a:t>Exemple : 1 seul auteur </a:t>
            </a:r>
          </a:p>
          <a:p>
            <a:pPr algn="just">
              <a:lnSpc>
                <a:spcPct val="150000"/>
              </a:lnSpc>
              <a:spcAft>
                <a:spcPts val="0"/>
              </a:spcAft>
            </a:pPr>
            <a:endParaRPr lang="fr-FR" dirty="0">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9037F602-CF4F-4131-8EBD-FDF64E580985}"/>
              </a:ext>
            </a:extLst>
          </p:cNvPr>
          <p:cNvSpPr/>
          <p:nvPr/>
        </p:nvSpPr>
        <p:spPr>
          <a:xfrm>
            <a:off x="0" y="642639"/>
            <a:ext cx="3921266" cy="451790"/>
          </a:xfrm>
          <a:prstGeom prst="rect">
            <a:avLst/>
          </a:prstGeom>
        </p:spPr>
        <p:txBody>
          <a:bodyPr wrap="none">
            <a:spAutoFit/>
          </a:bodyPr>
          <a:lstStyle/>
          <a:p>
            <a:pPr lvl="1" algn="just">
              <a:lnSpc>
                <a:spcPct val="150000"/>
              </a:lnSpc>
            </a:pPr>
            <a:r>
              <a:rPr lang="fr-FR" b="1" dirty="0">
                <a:solidFill>
                  <a:srgbClr val="0000FF"/>
                </a:solidFill>
                <a:latin typeface="Verdana" panose="020B0604030504040204" pitchFamily="34" charset="0"/>
                <a:ea typeface="Verdana" panose="020B0604030504040204" pitchFamily="34" charset="0"/>
                <a:cs typeface="Times New Roman" panose="02020603050405020304" pitchFamily="18" charset="0"/>
              </a:rPr>
              <a:t>5.4. Citation des sources </a:t>
            </a:r>
            <a:endParaRPr lang="fr-FR" dirty="0">
              <a:solidFill>
                <a:srgbClr val="0000FF"/>
              </a:solidFill>
              <a:latin typeface="Verdana" panose="020B0604030504040204" pitchFamily="34" charset="0"/>
              <a:ea typeface="Verdana" panose="020B0604030504040204" pitchFamily="34" charset="0"/>
              <a:cs typeface="Times New Roman" panose="02020603050405020304" pitchFamily="18" charset="0"/>
            </a:endParaRPr>
          </a:p>
        </p:txBody>
      </p:sp>
      <p:pic>
        <p:nvPicPr>
          <p:cNvPr id="8" name="Image 7">
            <a:extLst>
              <a:ext uri="{FF2B5EF4-FFF2-40B4-BE49-F238E27FC236}">
                <a16:creationId xmlns:a16="http://schemas.microsoft.com/office/drawing/2014/main" id="{35B86A6E-DD87-4C03-A8A8-CBC6A5CE5EF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684949" y="2588671"/>
            <a:ext cx="4283075" cy="3367405"/>
          </a:xfrm>
          <a:prstGeom prst="rect">
            <a:avLst/>
          </a:prstGeom>
          <a:noFill/>
          <a:ln>
            <a:solidFill>
              <a:schemeClr val="tx1"/>
            </a:solidFill>
          </a:ln>
        </p:spPr>
      </p:pic>
      <p:sp>
        <p:nvSpPr>
          <p:cNvPr id="9" name="Rectangle 8">
            <a:extLst>
              <a:ext uri="{FF2B5EF4-FFF2-40B4-BE49-F238E27FC236}">
                <a16:creationId xmlns:a16="http://schemas.microsoft.com/office/drawing/2014/main" id="{152C29EB-DCD6-4911-B688-794AB27A1B71}"/>
              </a:ext>
            </a:extLst>
          </p:cNvPr>
          <p:cNvSpPr/>
          <p:nvPr/>
        </p:nvSpPr>
        <p:spPr>
          <a:xfrm>
            <a:off x="417094" y="2815595"/>
            <a:ext cx="7202906" cy="3360279"/>
          </a:xfrm>
          <a:prstGeom prst="rect">
            <a:avLst/>
          </a:prstGeom>
        </p:spPr>
        <p:txBody>
          <a:bodyPr wrap="square">
            <a:spAutoFit/>
          </a:bodyPr>
          <a:lstStyle/>
          <a:p>
            <a:pPr marL="342900" lvl="0" indent="-342900" algn="just">
              <a:lnSpc>
                <a:spcPct val="150000"/>
              </a:lnSpc>
              <a:buFont typeface="Wingdings" panose="05000000000000000000" pitchFamily="2" charset="2"/>
              <a:buChar char=""/>
            </a:pPr>
            <a:r>
              <a:rPr lang="fr-FR" u="sng" dirty="0">
                <a:solidFill>
                  <a:srgbClr val="3B3838"/>
                </a:solidFill>
                <a:latin typeface="Verdana" panose="020B0604030504040204" pitchFamily="34" charset="0"/>
                <a:ea typeface="Verdana" panose="020B0604030504040204" pitchFamily="34" charset="0"/>
                <a:cs typeface="Times New Roman" panose="02020603050405020304" pitchFamily="18" charset="0"/>
              </a:rPr>
              <a:t>Dans le corps du texte</a:t>
            </a:r>
            <a:r>
              <a:rPr lang="fr-FR" b="1" dirty="0">
                <a:solidFill>
                  <a:srgbClr val="3B3838"/>
                </a:solidFill>
                <a:latin typeface="Verdana" panose="020B0604030504040204" pitchFamily="34" charset="0"/>
                <a:ea typeface="Verdana" panose="020B0604030504040204" pitchFamily="34" charset="0"/>
                <a:cs typeface="Times New Roman" panose="02020603050405020304" pitchFamily="18" charset="0"/>
              </a:rPr>
              <a:t> : </a:t>
            </a:r>
            <a:endParaRPr lang="fr-FR" sz="1600" dirty="0">
              <a:latin typeface="Verdana" panose="020B0604030504040204" pitchFamily="34" charset="0"/>
              <a:ea typeface="Verdana" panose="020B0604030504040204" pitchFamily="34" charset="0"/>
              <a:cs typeface="Times New Roman" panose="02020603050405020304" pitchFamily="18" charset="0"/>
            </a:endParaRPr>
          </a:p>
          <a:p>
            <a:pPr algn="just">
              <a:lnSpc>
                <a:spcPct val="150000"/>
              </a:lnSpc>
              <a:spcAft>
                <a:spcPts val="0"/>
              </a:spcAft>
            </a:pP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 Si la crise mondiale de 2008 a eu des effets négatifs sur les économies de pays d’Afrique du Nord (Tunisie et Égypte en particulier) cités dans le passé comme exemple d’une intégration réussie à l’économie mondiale, le modèle de croissance algérien fondé sur l’exportation d’hydrocarbures continue de bénéficier d’une conjoncture favorable aux marchés des hydrocarbures. » (</a:t>
            </a:r>
            <a:r>
              <a:rPr lang="fr-FR"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Bessaoud</a:t>
            </a: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 2012, p. 54)</a:t>
            </a:r>
            <a:endParaRPr lang="fr-FR" sz="1600" dirty="0">
              <a:effectLst/>
              <a:latin typeface="Verdana" panose="020B0604030504040204" pitchFamily="34"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30184314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5">
            <a:extLst>
              <a:ext uri="{FF2B5EF4-FFF2-40B4-BE49-F238E27FC236}">
                <a16:creationId xmlns:a16="http://schemas.microsoft.com/office/drawing/2014/main" id="{24E4A7F7-C6EB-4BC7-86A6-A02DFEB9A83E}"/>
              </a:ext>
            </a:extLst>
          </p:cNvPr>
          <p:cNvSpPr>
            <a:spLocks noChangeArrowheads="1"/>
          </p:cNvSpPr>
          <p:nvPr/>
        </p:nvSpPr>
        <p:spPr bwMode="auto">
          <a:xfrm>
            <a:off x="119270" y="98589"/>
            <a:ext cx="11913704" cy="544050"/>
          </a:xfrm>
          <a:prstGeom prst="flowChartAlternateProcess">
            <a:avLst/>
          </a:prstGeom>
          <a:solidFill>
            <a:srgbClr val="C00000"/>
          </a:solidFill>
          <a:ln w="38100" cmpd="dbl">
            <a:solidFill>
              <a:srgbClr val="FFC000"/>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lnSpc>
                <a:spcPct val="150000"/>
              </a:lnSpc>
              <a:defRPr sz="1800" b="0" i="0" u="none" strike="noStrike" kern="0" cap="none" spc="0" baseline="0">
                <a:solidFill>
                  <a:srgbClr val="000000"/>
                </a:solidFill>
                <a:uFillTx/>
              </a:defRPr>
            </a:pPr>
            <a:r>
              <a:rPr lang="fr-FR" sz="20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CHAPITRE 05 :  </a:t>
            </a:r>
            <a:r>
              <a:rPr lang="fr-FR" sz="2000" b="1" i="1" dirty="0">
                <a:solidFill>
                  <a:schemeClr val="bg1"/>
                </a:solidFill>
                <a:latin typeface="Verdana" panose="020B0604030504040204" pitchFamily="34" charset="0"/>
                <a:ea typeface="Verdana" panose="020B0604030504040204" pitchFamily="34" charset="0"/>
              </a:rPr>
              <a:t>PRÉSENTATION DE LA BIBLIOGRAPHIE</a:t>
            </a:r>
            <a:endParaRPr lang="fr-FR" sz="2000" dirty="0">
              <a:solidFill>
                <a:schemeClr val="bg1"/>
              </a:solidFill>
              <a:latin typeface="Verdana" panose="020B0604030504040204" pitchFamily="34" charset="0"/>
              <a:ea typeface="Verdana" panose="020B0604030504040204" pitchFamily="34" charset="0"/>
            </a:endParaRPr>
          </a:p>
        </p:txBody>
      </p:sp>
      <p:sp>
        <p:nvSpPr>
          <p:cNvPr id="3" name="Rectangle 2">
            <a:extLst>
              <a:ext uri="{FF2B5EF4-FFF2-40B4-BE49-F238E27FC236}">
                <a16:creationId xmlns:a16="http://schemas.microsoft.com/office/drawing/2014/main" id="{00C5F882-EB78-4EB8-89CE-5B9C015880A2}"/>
              </a:ext>
            </a:extLst>
          </p:cNvPr>
          <p:cNvSpPr/>
          <p:nvPr/>
        </p:nvSpPr>
        <p:spPr>
          <a:xfrm>
            <a:off x="119270" y="642639"/>
            <a:ext cx="11913704" cy="1822935"/>
          </a:xfrm>
          <a:prstGeom prst="rect">
            <a:avLst/>
          </a:prstGeom>
        </p:spPr>
        <p:txBody>
          <a:bodyPr wrap="square">
            <a:spAutoFit/>
          </a:bodyPr>
          <a:lstStyle/>
          <a:p>
            <a:pPr marL="342900" lvl="0" indent="-342900" algn="just">
              <a:lnSpc>
                <a:spcPct val="150000"/>
              </a:lnSpc>
              <a:buFont typeface="Wingdings" panose="05000000000000000000" pitchFamily="2" charset="2"/>
              <a:buChar char=""/>
            </a:pPr>
            <a:r>
              <a:rPr lang="fr-FR" u="sng" dirty="0">
                <a:latin typeface="Verdana" panose="020B0604030504040204" pitchFamily="34" charset="0"/>
                <a:ea typeface="Verdana" panose="020B0604030504040204" pitchFamily="34" charset="0"/>
                <a:cs typeface="Times New Roman" panose="02020603050405020304" pitchFamily="18" charset="0"/>
              </a:rPr>
              <a:t>Dans la bibliographie :</a:t>
            </a:r>
            <a:r>
              <a:rPr lang="fr-FR" b="1" dirty="0">
                <a:latin typeface="Verdana" panose="020B0604030504040204" pitchFamily="34" charset="0"/>
                <a:ea typeface="Verdana" panose="020B0604030504040204" pitchFamily="34" charset="0"/>
                <a:cs typeface="Times New Roman" panose="02020603050405020304" pitchFamily="18" charset="0"/>
              </a:rPr>
              <a:t> </a:t>
            </a:r>
            <a:endParaRPr lang="fr-FR" dirty="0">
              <a:latin typeface="Verdana" panose="020B0604030504040204" pitchFamily="34" charset="0"/>
              <a:ea typeface="Verdana" panose="020B0604030504040204" pitchFamily="34" charset="0"/>
              <a:cs typeface="Times New Roman" panose="02020603050405020304" pitchFamily="18" charset="0"/>
            </a:endParaRPr>
          </a:p>
          <a:p>
            <a:pPr algn="just">
              <a:lnSpc>
                <a:spcPct val="115000"/>
              </a:lnSpc>
              <a:spcAft>
                <a:spcPts val="0"/>
              </a:spcAft>
            </a:pPr>
            <a:r>
              <a:rPr lang="fr-FR"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Bessaoud</a:t>
            </a: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 O. (2012). Penser le changement ou comment interpréter les "révolutions arabes" un an après ? </a:t>
            </a:r>
            <a:r>
              <a:rPr lang="fr-FR"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Insaniyat</a:t>
            </a:r>
            <a:r>
              <a:rPr lang="fr-FR"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 Revue algérienne d'anthropologie et de sciences sociales</a:t>
            </a: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 01/07/2012, n. 57-58, p. 39-56. </a:t>
            </a:r>
            <a:endParaRPr lang="fr-FR" dirty="0">
              <a:latin typeface="Verdana" panose="020B0604030504040204" pitchFamily="34" charset="0"/>
              <a:ea typeface="Verdana" panose="020B0604030504040204" pitchFamily="34" charset="0"/>
              <a:cs typeface="Times New Roman" panose="02020603050405020304" pitchFamily="18" charset="0"/>
            </a:endParaRPr>
          </a:p>
          <a:p>
            <a:pPr algn="just">
              <a:lnSpc>
                <a:spcPct val="150000"/>
              </a:lnSpc>
              <a:spcAft>
                <a:spcPts val="0"/>
              </a:spcAft>
            </a:pPr>
            <a:r>
              <a:rPr lang="fr-FR" u="sng" dirty="0">
                <a:solidFill>
                  <a:srgbClr val="0000FF"/>
                </a:solidFill>
                <a:latin typeface="Verdana" panose="020B0604030504040204" pitchFamily="34" charset="0"/>
                <a:ea typeface="Verdana" panose="020B0604030504040204" pitchFamily="34" charset="0"/>
                <a:cs typeface="Times New Roman" panose="02020603050405020304" pitchFamily="18" charset="0"/>
                <a:hlinkClick r:id="rId3"/>
              </a:rPr>
              <a:t>http://doi.org/10.4000/insaniyat.13634</a:t>
            </a:r>
            <a:r>
              <a:rPr lang="fr-FR" dirty="0">
                <a:latin typeface="Verdana" panose="020B0604030504040204" pitchFamily="34" charset="0"/>
                <a:ea typeface="Verdana" panose="020B0604030504040204" pitchFamily="34" charset="0"/>
                <a:cs typeface="Times New Roman" panose="02020603050405020304" pitchFamily="18" charset="0"/>
              </a:rPr>
              <a:t> </a:t>
            </a:r>
            <a:endParaRPr lang="fr-FR" dirty="0">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AB512544-4042-4A2B-9A3A-86C66CCCA07F}"/>
              </a:ext>
            </a:extLst>
          </p:cNvPr>
          <p:cNvSpPr/>
          <p:nvPr/>
        </p:nvSpPr>
        <p:spPr>
          <a:xfrm>
            <a:off x="119270" y="2570176"/>
            <a:ext cx="7102569" cy="4247317"/>
          </a:xfrm>
          <a:prstGeom prst="rect">
            <a:avLst/>
          </a:prstGeom>
        </p:spPr>
        <p:txBody>
          <a:bodyPr wrap="square">
            <a:spAutoFit/>
          </a:bodyPr>
          <a:lstStyle/>
          <a:p>
            <a:pPr algn="just">
              <a:lnSpc>
                <a:spcPct val="150000"/>
              </a:lnSpc>
              <a:spcAft>
                <a:spcPts val="0"/>
              </a:spcAft>
            </a:pPr>
            <a:r>
              <a:rPr lang="fr-FR" u="sng" dirty="0">
                <a:latin typeface="Verdana" panose="020B0604030504040204" pitchFamily="34" charset="0"/>
                <a:ea typeface="Verdana" panose="020B0604030504040204" pitchFamily="34" charset="0"/>
                <a:cs typeface="Times New Roman" panose="02020603050405020304" pitchFamily="18" charset="0"/>
              </a:rPr>
              <a:t>Exemple : plusieurs auteurs</a:t>
            </a:r>
            <a:endParaRPr lang="fr-FR" dirty="0">
              <a:latin typeface="Verdana" panose="020B0604030504040204" pitchFamily="34" charset="0"/>
              <a:ea typeface="Verdana" panose="020B0604030504040204" pitchFamily="34" charset="0"/>
              <a:cs typeface="Times New Roman" panose="02020603050405020304" pitchFamily="18" charset="0"/>
            </a:endParaRPr>
          </a:p>
          <a:p>
            <a:pPr algn="just">
              <a:lnSpc>
                <a:spcPct val="150000"/>
              </a:lnSpc>
              <a:spcAft>
                <a:spcPts val="0"/>
              </a:spcAft>
            </a:pPr>
            <a:r>
              <a:rPr lang="fr-FR" dirty="0">
                <a:latin typeface="Verdana" panose="020B0604030504040204" pitchFamily="34" charset="0"/>
                <a:ea typeface="Verdana" panose="020B0604030504040204" pitchFamily="34" charset="0"/>
                <a:cs typeface="Times New Roman" panose="02020603050405020304" pitchFamily="18" charset="0"/>
              </a:rPr>
              <a:t>Extrait</a:t>
            </a:r>
          </a:p>
          <a:p>
            <a:pPr marL="285750" lvl="0" indent="-285750">
              <a:buFont typeface="Wingdings" panose="05000000000000000000" pitchFamily="2" charset="2"/>
              <a:buChar char="v"/>
            </a:pPr>
            <a:r>
              <a:rPr lang="fr-FR" u="sng" dirty="0">
                <a:latin typeface="Verdana" panose="020B0604030504040204" pitchFamily="34" charset="0"/>
                <a:ea typeface="Verdana" panose="020B0604030504040204" pitchFamily="34" charset="0"/>
              </a:rPr>
              <a:t>Dans le corps du texte </a:t>
            </a:r>
            <a:r>
              <a:rPr lang="fr-FR" dirty="0">
                <a:latin typeface="Verdana" panose="020B0604030504040204" pitchFamily="34" charset="0"/>
                <a:ea typeface="Verdana" panose="020B0604030504040204" pitchFamily="34" charset="0"/>
              </a:rPr>
              <a:t>: « La méthode des scores permet l’agrégation des résultats et une visualisation claire des efforts à fournir en termes de performances par rapport à un optimum à atteindre. » (</a:t>
            </a:r>
            <a:r>
              <a:rPr lang="fr-FR" dirty="0" err="1">
                <a:latin typeface="Verdana" panose="020B0604030504040204" pitchFamily="34" charset="0"/>
                <a:ea typeface="Verdana" panose="020B0604030504040204" pitchFamily="34" charset="0"/>
              </a:rPr>
              <a:t>Farrant</a:t>
            </a:r>
            <a:r>
              <a:rPr lang="fr-FR" dirty="0">
                <a:latin typeface="Verdana" panose="020B0604030504040204" pitchFamily="34" charset="0"/>
                <a:ea typeface="Verdana" panose="020B0604030504040204" pitchFamily="34" charset="0"/>
              </a:rPr>
              <a:t> </a:t>
            </a:r>
            <a:r>
              <a:rPr lang="fr-FR" i="1" dirty="0">
                <a:latin typeface="Verdana" panose="020B0604030504040204" pitchFamily="34" charset="0"/>
                <a:ea typeface="Verdana" panose="020B0604030504040204" pitchFamily="34" charset="0"/>
              </a:rPr>
              <a:t>et al</a:t>
            </a:r>
            <a:r>
              <a:rPr lang="fr-FR" dirty="0">
                <a:latin typeface="Verdana" panose="020B0604030504040204" pitchFamily="34" charset="0"/>
                <a:ea typeface="Verdana" panose="020B0604030504040204" pitchFamily="34" charset="0"/>
              </a:rPr>
              <a:t>., 2018)</a:t>
            </a:r>
          </a:p>
          <a:p>
            <a:pPr marL="285750" lvl="0" indent="-285750">
              <a:buFont typeface="Wingdings" panose="05000000000000000000" pitchFamily="2" charset="2"/>
              <a:buChar char="v"/>
            </a:pPr>
            <a:r>
              <a:rPr lang="fr-FR" u="sng" dirty="0">
                <a:latin typeface="Verdana" panose="020B0604030504040204" pitchFamily="34" charset="0"/>
                <a:ea typeface="Verdana" panose="020B0604030504040204" pitchFamily="34" charset="0"/>
              </a:rPr>
              <a:t>Dans la bibliographie : </a:t>
            </a:r>
            <a:endParaRPr lang="fr-FR" dirty="0">
              <a:latin typeface="Verdana" panose="020B0604030504040204" pitchFamily="34" charset="0"/>
              <a:ea typeface="Verdana" panose="020B0604030504040204" pitchFamily="34" charset="0"/>
            </a:endParaRPr>
          </a:p>
          <a:p>
            <a:r>
              <a:rPr lang="fr-FR" dirty="0" err="1">
                <a:latin typeface="Verdana" panose="020B0604030504040204" pitchFamily="34" charset="0"/>
                <a:ea typeface="Verdana" panose="020B0604030504040204" pitchFamily="34" charset="0"/>
              </a:rPr>
              <a:t>Farrant</a:t>
            </a:r>
            <a:r>
              <a:rPr lang="fr-FR" dirty="0">
                <a:latin typeface="Verdana" panose="020B0604030504040204" pitchFamily="34" charset="0"/>
                <a:ea typeface="Verdana" panose="020B0604030504040204" pitchFamily="34" charset="0"/>
              </a:rPr>
              <a:t> L., </a:t>
            </a:r>
            <a:r>
              <a:rPr lang="fr-FR" dirty="0" err="1">
                <a:latin typeface="Verdana" panose="020B0604030504040204" pitchFamily="34" charset="0"/>
                <a:ea typeface="Verdana" panose="020B0604030504040204" pitchFamily="34" charset="0"/>
              </a:rPr>
              <a:t>Labau</a:t>
            </a:r>
            <a:r>
              <a:rPr lang="fr-FR" dirty="0">
                <a:latin typeface="Verdana" panose="020B0604030504040204" pitchFamily="34" charset="0"/>
                <a:ea typeface="Verdana" panose="020B0604030504040204" pitchFamily="34" charset="0"/>
              </a:rPr>
              <a:t> M.-P., Padilla M., </a:t>
            </a:r>
            <a:r>
              <a:rPr lang="fr-FR" dirty="0" err="1">
                <a:latin typeface="Verdana" panose="020B0604030504040204" pitchFamily="34" charset="0"/>
                <a:ea typeface="Verdana" panose="020B0604030504040204" pitchFamily="34" charset="0"/>
              </a:rPr>
              <a:t>Deneufbourg</a:t>
            </a:r>
            <a:r>
              <a:rPr lang="fr-FR" dirty="0">
                <a:latin typeface="Verdana" panose="020B0604030504040204" pitchFamily="34" charset="0"/>
                <a:ea typeface="Verdana" panose="020B0604030504040204" pitchFamily="34" charset="0"/>
              </a:rPr>
              <a:t> C., </a:t>
            </a:r>
            <a:r>
              <a:rPr lang="fr-FR" dirty="0" err="1">
                <a:latin typeface="Verdana" panose="020B0604030504040204" pitchFamily="34" charset="0"/>
                <a:ea typeface="Verdana" panose="020B0604030504040204" pitchFamily="34" charset="0"/>
              </a:rPr>
              <a:t>Fortun</a:t>
            </a:r>
            <a:r>
              <a:rPr lang="fr-FR" dirty="0">
                <a:latin typeface="Verdana" panose="020B0604030504040204" pitchFamily="34" charset="0"/>
                <a:ea typeface="Verdana" panose="020B0604030504040204" pitchFamily="34" charset="0"/>
              </a:rPr>
              <a:t>-Lamothe L., </a:t>
            </a:r>
            <a:r>
              <a:rPr lang="fr-FR" dirty="0" err="1">
                <a:latin typeface="Verdana" panose="020B0604030504040204" pitchFamily="34" charset="0"/>
                <a:ea typeface="Verdana" panose="020B0604030504040204" pitchFamily="34" charset="0"/>
              </a:rPr>
              <a:t>Penavayre</a:t>
            </a:r>
            <a:r>
              <a:rPr lang="fr-FR" dirty="0">
                <a:latin typeface="Verdana" panose="020B0604030504040204" pitchFamily="34" charset="0"/>
                <a:ea typeface="Verdana" panose="020B0604030504040204" pitchFamily="34" charset="0"/>
              </a:rPr>
              <a:t> S., Besnier A. (2018). Évaluation de la durabilité de la filière Indication Géographique Protégée « Canard à foie gras du Sud-Ouest ». </a:t>
            </a:r>
            <a:r>
              <a:rPr lang="fr-FR" i="1" dirty="0">
                <a:latin typeface="Verdana" panose="020B0604030504040204" pitchFamily="34" charset="0"/>
                <a:ea typeface="Verdana" panose="020B0604030504040204" pitchFamily="34" charset="0"/>
              </a:rPr>
              <a:t>Productions animales</a:t>
            </a:r>
            <a:r>
              <a:rPr lang="fr-FR" dirty="0">
                <a:latin typeface="Verdana" panose="020B0604030504040204" pitchFamily="34" charset="0"/>
                <a:ea typeface="Verdana" panose="020B0604030504040204" pitchFamily="34" charset="0"/>
              </a:rPr>
              <a:t>, 25/10/2018, vol. 31, n. 2, p. 131-144. </a:t>
            </a:r>
          </a:p>
          <a:p>
            <a:r>
              <a:rPr lang="fr-FR" u="sng" dirty="0">
                <a:latin typeface="Verdana" panose="020B0604030504040204" pitchFamily="34" charset="0"/>
                <a:ea typeface="Verdana" panose="020B0604030504040204" pitchFamily="34" charset="0"/>
                <a:hlinkClick r:id="rId4"/>
              </a:rPr>
              <a:t>https://productions-animales.org/article/view/2319</a:t>
            </a:r>
            <a:endParaRPr lang="fr-FR" dirty="0">
              <a:effectLst/>
              <a:latin typeface="Verdana" panose="020B0604030504040204" pitchFamily="34" charset="0"/>
              <a:ea typeface="Verdana" panose="020B0604030504040204" pitchFamily="34" charset="0"/>
              <a:cs typeface="Times New Roman" panose="02020603050405020304" pitchFamily="18" charset="0"/>
            </a:endParaRPr>
          </a:p>
        </p:txBody>
      </p:sp>
      <p:pic>
        <p:nvPicPr>
          <p:cNvPr id="5" name="Image 4">
            <a:extLst>
              <a:ext uri="{FF2B5EF4-FFF2-40B4-BE49-F238E27FC236}">
                <a16:creationId xmlns:a16="http://schemas.microsoft.com/office/drawing/2014/main" id="{DFDB0C0C-BFA3-4579-B3BD-49BE5E581A0A}"/>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7102569" y="2709554"/>
            <a:ext cx="4970161" cy="2236436"/>
          </a:xfrm>
          <a:prstGeom prst="rect">
            <a:avLst/>
          </a:prstGeom>
          <a:noFill/>
          <a:ln>
            <a:solidFill>
              <a:schemeClr val="tx1"/>
            </a:solidFill>
          </a:ln>
        </p:spPr>
      </p:pic>
    </p:spTree>
    <p:extLst>
      <p:ext uri="{BB962C8B-B14F-4D97-AF65-F5344CB8AC3E}">
        <p14:creationId xmlns:p14="http://schemas.microsoft.com/office/powerpoint/2010/main" val="26643100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5">
            <a:extLst>
              <a:ext uri="{FF2B5EF4-FFF2-40B4-BE49-F238E27FC236}">
                <a16:creationId xmlns:a16="http://schemas.microsoft.com/office/drawing/2014/main" id="{24E4A7F7-C6EB-4BC7-86A6-A02DFEB9A83E}"/>
              </a:ext>
            </a:extLst>
          </p:cNvPr>
          <p:cNvSpPr>
            <a:spLocks noChangeArrowheads="1"/>
          </p:cNvSpPr>
          <p:nvPr/>
        </p:nvSpPr>
        <p:spPr bwMode="auto">
          <a:xfrm>
            <a:off x="119270" y="98589"/>
            <a:ext cx="11913704" cy="544050"/>
          </a:xfrm>
          <a:prstGeom prst="flowChartAlternateProcess">
            <a:avLst/>
          </a:prstGeom>
          <a:solidFill>
            <a:srgbClr val="C00000"/>
          </a:solidFill>
          <a:ln w="38100" cmpd="dbl">
            <a:solidFill>
              <a:srgbClr val="FFC000"/>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lnSpc>
                <a:spcPct val="150000"/>
              </a:lnSpc>
              <a:defRPr sz="1800" b="0" i="0" u="none" strike="noStrike" kern="0" cap="none" spc="0" baseline="0">
                <a:solidFill>
                  <a:srgbClr val="000000"/>
                </a:solidFill>
                <a:uFillTx/>
              </a:defRPr>
            </a:pPr>
            <a:r>
              <a:rPr lang="fr-FR" sz="20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CHAPITRE 05 :  </a:t>
            </a:r>
            <a:r>
              <a:rPr lang="fr-FR" sz="2000" b="1" i="1" dirty="0">
                <a:solidFill>
                  <a:schemeClr val="bg1"/>
                </a:solidFill>
                <a:latin typeface="Verdana" panose="020B0604030504040204" pitchFamily="34" charset="0"/>
                <a:ea typeface="Verdana" panose="020B0604030504040204" pitchFamily="34" charset="0"/>
              </a:rPr>
              <a:t>PRÉSENTATION DE LA BIBLIOGRAPHIE</a:t>
            </a:r>
            <a:endParaRPr lang="fr-FR" sz="2000" dirty="0">
              <a:solidFill>
                <a:schemeClr val="bg1"/>
              </a:solidFill>
              <a:latin typeface="Verdana" panose="020B0604030504040204" pitchFamily="34" charset="0"/>
              <a:ea typeface="Verdana" panose="020B0604030504040204" pitchFamily="34" charset="0"/>
            </a:endParaRPr>
          </a:p>
        </p:txBody>
      </p:sp>
      <p:sp>
        <p:nvSpPr>
          <p:cNvPr id="3" name="Rectangle 2">
            <a:extLst>
              <a:ext uri="{FF2B5EF4-FFF2-40B4-BE49-F238E27FC236}">
                <a16:creationId xmlns:a16="http://schemas.microsoft.com/office/drawing/2014/main" id="{E11A4E65-D931-4C0A-A532-EA8AB86A54B5}"/>
              </a:ext>
            </a:extLst>
          </p:cNvPr>
          <p:cNvSpPr/>
          <p:nvPr/>
        </p:nvSpPr>
        <p:spPr>
          <a:xfrm>
            <a:off x="119270" y="642639"/>
            <a:ext cx="11913704" cy="5642057"/>
          </a:xfrm>
          <a:prstGeom prst="rect">
            <a:avLst/>
          </a:prstGeom>
        </p:spPr>
        <p:txBody>
          <a:bodyPr wrap="square">
            <a:spAutoFit/>
          </a:bodyPr>
          <a:lstStyle/>
          <a:p>
            <a:pPr marL="342900" lvl="0" indent="-342900" algn="just">
              <a:lnSpc>
                <a:spcPct val="150000"/>
              </a:lnSpc>
              <a:buFont typeface="Symbol" panose="05050102010706020507" pitchFamily="18" charset="2"/>
              <a:buChar char=""/>
            </a:pPr>
            <a:r>
              <a:rPr lang="fr-FR" u="sng" dirty="0">
                <a:latin typeface="Verdana" panose="020B0604030504040204" pitchFamily="34" charset="0"/>
                <a:ea typeface="Verdana" panose="020B0604030504040204" pitchFamily="34" charset="0"/>
                <a:cs typeface="Times New Roman" panose="02020603050405020304" pitchFamily="18" charset="0"/>
              </a:rPr>
              <a:t>Citation longue </a:t>
            </a:r>
            <a:endParaRPr lang="fr-FR" dirty="0">
              <a:latin typeface="Verdana" panose="020B0604030504040204" pitchFamily="34" charset="0"/>
              <a:ea typeface="Verdana" panose="020B0604030504040204" pitchFamily="34" charset="0"/>
              <a:cs typeface="Times New Roman" panose="02020603050405020304" pitchFamily="18" charset="0"/>
            </a:endParaRPr>
          </a:p>
          <a:p>
            <a:pPr algn="just">
              <a:lnSpc>
                <a:spcPct val="150000"/>
              </a:lnSpc>
              <a:spcAft>
                <a:spcPts val="0"/>
              </a:spcAft>
            </a:pPr>
            <a:r>
              <a:rPr lang="fr-FR" dirty="0">
                <a:latin typeface="Verdana" panose="020B0604030504040204" pitchFamily="34" charset="0"/>
                <a:ea typeface="Verdana" panose="020B0604030504040204" pitchFamily="34" charset="0"/>
                <a:cs typeface="Times New Roman" panose="02020603050405020304" pitchFamily="18" charset="0"/>
              </a:rPr>
              <a:t>Elle est </a:t>
            </a:r>
            <a:r>
              <a:rPr lang="fr-FR" b="1" dirty="0">
                <a:latin typeface="Verdana" panose="020B0604030504040204" pitchFamily="34" charset="0"/>
                <a:ea typeface="Verdana" panose="020B0604030504040204" pitchFamily="34" charset="0"/>
                <a:cs typeface="Times New Roman" panose="02020603050405020304" pitchFamily="18" charset="0"/>
              </a:rPr>
              <a:t>insérée </a:t>
            </a:r>
            <a:r>
              <a:rPr lang="fr-FR" dirty="0">
                <a:latin typeface="Verdana" panose="020B0604030504040204" pitchFamily="34" charset="0"/>
                <a:ea typeface="Verdana" panose="020B0604030504040204" pitchFamily="34" charset="0"/>
                <a:cs typeface="Times New Roman" panose="02020603050405020304" pitchFamily="18" charset="0"/>
              </a:rPr>
              <a:t>dans le texte, précédée et suivie de guillemets.</a:t>
            </a:r>
          </a:p>
          <a:p>
            <a:pPr algn="just">
              <a:lnSpc>
                <a:spcPct val="150000"/>
              </a:lnSpc>
              <a:spcAft>
                <a:spcPts val="0"/>
              </a:spcAft>
            </a:pPr>
            <a:r>
              <a:rPr lang="fr-FR" u="sng" dirty="0">
                <a:latin typeface="Verdana" panose="020B0604030504040204" pitchFamily="34" charset="0"/>
                <a:ea typeface="Verdana" panose="020B0604030504040204" pitchFamily="34" charset="0"/>
                <a:cs typeface="Times New Roman" panose="02020603050405020304" pitchFamily="18" charset="0"/>
              </a:rPr>
              <a:t>Exemple :</a:t>
            </a:r>
          </a:p>
          <a:p>
            <a:pPr algn="just">
              <a:lnSpc>
                <a:spcPct val="150000"/>
              </a:lnSpc>
              <a:spcAft>
                <a:spcPts val="0"/>
              </a:spcAft>
            </a:pPr>
            <a:r>
              <a:rPr lang="fr-FR" u="sng" dirty="0">
                <a:latin typeface="Verdana" panose="020B0604030504040204" pitchFamily="34" charset="0"/>
                <a:ea typeface="Verdana" panose="020B0604030504040204" pitchFamily="34" charset="0"/>
                <a:cs typeface="Times New Roman" panose="02020603050405020304" pitchFamily="18" charset="0"/>
              </a:rPr>
              <a:t> </a:t>
            </a:r>
            <a:endParaRPr lang="fr-FR" dirty="0">
              <a:latin typeface="Verdana" panose="020B0604030504040204" pitchFamily="34" charset="0"/>
              <a:ea typeface="Verdana" panose="020B0604030504040204" pitchFamily="34" charset="0"/>
              <a:cs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
            </a:pPr>
            <a:r>
              <a:rPr lang="fr-FR" u="sng" dirty="0">
                <a:latin typeface="Verdana" panose="020B0604030504040204" pitchFamily="34" charset="0"/>
                <a:ea typeface="Verdana" panose="020B0604030504040204" pitchFamily="34" charset="0"/>
                <a:cs typeface="Times New Roman" panose="02020603050405020304" pitchFamily="18" charset="0"/>
              </a:rPr>
              <a:t>Dans le corps du texte </a:t>
            </a:r>
            <a:r>
              <a:rPr lang="fr-FR" dirty="0">
                <a:latin typeface="Verdana" panose="020B0604030504040204" pitchFamily="34" charset="0"/>
                <a:ea typeface="Verdana" panose="020B0604030504040204" pitchFamily="34" charset="0"/>
                <a:cs typeface="Times New Roman" panose="02020603050405020304" pitchFamily="18" charset="0"/>
              </a:rPr>
              <a:t>:</a:t>
            </a:r>
          </a:p>
          <a:p>
            <a:pPr algn="just">
              <a:lnSpc>
                <a:spcPct val="115000"/>
              </a:lnSpc>
              <a:spcAft>
                <a:spcPts val="0"/>
              </a:spcAft>
            </a:pPr>
            <a:r>
              <a:rPr lang="fr-FR" dirty="0">
                <a:latin typeface="Verdana" panose="020B0604030504040204" pitchFamily="34" charset="0"/>
                <a:ea typeface="Verdana" panose="020B0604030504040204" pitchFamily="34" charset="0"/>
                <a:cs typeface="Times New Roman" panose="02020603050405020304" pitchFamily="18" charset="0"/>
              </a:rPr>
              <a:t> « Si l’on prend comme indice du « poids » environnemental de notre mode de vie l’« empreinte » écologique de celui-ci en superficie terrestre nécessaire, on obtient des résultats insoutenables tant du point de vue de l’équité dans les droits de tirage sur la nature que du point de vue de la capacité de régénération de la biosphère. Un citoyen des Etats-Unis consomme en moyenne 9,6 hectares, un Canadien 7,2, un Européen moyen 4,5. On est donc très loin de l’égalité planétaire, et plus encore d’un mode de civilisation durable qui nécessiterait de se limiter à 1,4 hectare, en admettant que la population actuelle reste stable. » (Latouche, 2003).</a:t>
            </a:r>
          </a:p>
          <a:p>
            <a:pPr algn="just">
              <a:lnSpc>
                <a:spcPct val="115000"/>
              </a:lnSpc>
              <a:spcAft>
                <a:spcPts val="0"/>
              </a:spcAft>
            </a:pPr>
            <a:endParaRPr lang="fr-FR" dirty="0">
              <a:latin typeface="Verdana" panose="020B0604030504040204" pitchFamily="34" charset="0"/>
              <a:ea typeface="Verdana" panose="020B0604030504040204" pitchFamily="34" charset="0"/>
              <a:cs typeface="Times New Roman" panose="02020603050405020304" pitchFamily="18" charset="0"/>
            </a:endParaRPr>
          </a:p>
          <a:p>
            <a:pPr marL="342900" lvl="0" indent="-342900" algn="just">
              <a:lnSpc>
                <a:spcPct val="150000"/>
              </a:lnSpc>
              <a:spcAft>
                <a:spcPts val="0"/>
              </a:spcAft>
              <a:buFont typeface="Wingdings" panose="05000000000000000000" pitchFamily="2" charset="2"/>
              <a:buChar char=""/>
            </a:pPr>
            <a:r>
              <a:rPr lang="fr-FR" u="sng" dirty="0">
                <a:latin typeface="Verdana" panose="020B0604030504040204" pitchFamily="34" charset="0"/>
                <a:ea typeface="Verdana" panose="020B0604030504040204" pitchFamily="34" charset="0"/>
                <a:cs typeface="Times New Roman" panose="02020603050405020304" pitchFamily="18" charset="0"/>
              </a:rPr>
              <a:t>Dans la bibliographie : </a:t>
            </a:r>
            <a:endParaRPr lang="fr-FR" dirty="0">
              <a:latin typeface="Verdana" panose="020B0604030504040204" pitchFamily="34" charset="0"/>
              <a:ea typeface="Verdana" panose="020B0604030504040204" pitchFamily="34" charset="0"/>
              <a:cs typeface="Times New Roman" panose="02020603050405020304" pitchFamily="18" charset="0"/>
            </a:endParaRPr>
          </a:p>
          <a:p>
            <a:pPr algn="just">
              <a:lnSpc>
                <a:spcPct val="115000"/>
              </a:lnSpc>
              <a:spcAft>
                <a:spcPts val="0"/>
              </a:spcAft>
            </a:pP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Latouche S. (2003). Pour une société de décroissance. </a:t>
            </a:r>
            <a:r>
              <a:rPr lang="fr-FR"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Le Monde diplomatique</a:t>
            </a: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 novembre, n. 596, p. 18-19.</a:t>
            </a:r>
            <a:endParaRPr lang="fr-FR" dirty="0">
              <a:effectLst/>
              <a:latin typeface="Verdana" panose="020B0604030504040204" pitchFamily="34"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753802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5">
            <a:extLst>
              <a:ext uri="{FF2B5EF4-FFF2-40B4-BE49-F238E27FC236}">
                <a16:creationId xmlns:a16="http://schemas.microsoft.com/office/drawing/2014/main" id="{24E4A7F7-C6EB-4BC7-86A6-A02DFEB9A83E}"/>
              </a:ext>
            </a:extLst>
          </p:cNvPr>
          <p:cNvSpPr>
            <a:spLocks noChangeArrowheads="1"/>
          </p:cNvSpPr>
          <p:nvPr/>
        </p:nvSpPr>
        <p:spPr bwMode="auto">
          <a:xfrm>
            <a:off x="119270" y="98589"/>
            <a:ext cx="11913704" cy="544050"/>
          </a:xfrm>
          <a:prstGeom prst="flowChartAlternateProcess">
            <a:avLst/>
          </a:prstGeom>
          <a:solidFill>
            <a:srgbClr val="C00000"/>
          </a:solidFill>
          <a:ln w="38100" cmpd="dbl">
            <a:solidFill>
              <a:srgbClr val="FFC000"/>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lnSpc>
                <a:spcPct val="150000"/>
              </a:lnSpc>
              <a:defRPr sz="1800" b="0" i="0" u="none" strike="noStrike" kern="0" cap="none" spc="0" baseline="0">
                <a:solidFill>
                  <a:srgbClr val="000000"/>
                </a:solidFill>
                <a:uFillTx/>
              </a:defRPr>
            </a:pPr>
            <a:r>
              <a:rPr lang="fr-FR" sz="20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CHAPITRE 05 :  </a:t>
            </a:r>
            <a:r>
              <a:rPr lang="fr-FR" sz="2000" b="1" i="1" dirty="0">
                <a:solidFill>
                  <a:schemeClr val="bg1"/>
                </a:solidFill>
                <a:latin typeface="Verdana" panose="020B0604030504040204" pitchFamily="34" charset="0"/>
                <a:ea typeface="Verdana" panose="020B0604030504040204" pitchFamily="34" charset="0"/>
              </a:rPr>
              <a:t>PRÉSENTATION DE LA BIBLIOGRAPHIE</a:t>
            </a:r>
            <a:endParaRPr lang="fr-FR" sz="2000" dirty="0">
              <a:solidFill>
                <a:schemeClr val="bg1"/>
              </a:solidFill>
              <a:latin typeface="Verdana" panose="020B0604030504040204" pitchFamily="34" charset="0"/>
              <a:ea typeface="Verdana" panose="020B0604030504040204" pitchFamily="34" charset="0"/>
            </a:endParaRPr>
          </a:p>
        </p:txBody>
      </p:sp>
      <p:sp>
        <p:nvSpPr>
          <p:cNvPr id="3" name="Rectangle 2">
            <a:extLst>
              <a:ext uri="{FF2B5EF4-FFF2-40B4-BE49-F238E27FC236}">
                <a16:creationId xmlns:a16="http://schemas.microsoft.com/office/drawing/2014/main" id="{68F786AB-04E4-4BFE-90E1-24825ED7B3CA}"/>
              </a:ext>
            </a:extLst>
          </p:cNvPr>
          <p:cNvSpPr/>
          <p:nvPr/>
        </p:nvSpPr>
        <p:spPr>
          <a:xfrm>
            <a:off x="119270" y="642639"/>
            <a:ext cx="11913704" cy="6268767"/>
          </a:xfrm>
          <a:prstGeom prst="rect">
            <a:avLst/>
          </a:prstGeom>
        </p:spPr>
        <p:txBody>
          <a:bodyPr wrap="square">
            <a:spAutoFit/>
          </a:bodyPr>
          <a:lstStyle/>
          <a:p>
            <a:pPr lvl="2" algn="just">
              <a:lnSpc>
                <a:spcPct val="150000"/>
              </a:lnSpc>
            </a:pPr>
            <a:r>
              <a:rPr lang="fr-FR" b="1" dirty="0">
                <a:solidFill>
                  <a:srgbClr val="0000FF"/>
                </a:solidFill>
                <a:latin typeface="Verdana" panose="020B0604030504040204" pitchFamily="34" charset="0"/>
                <a:ea typeface="Verdana" panose="020B0604030504040204" pitchFamily="34" charset="0"/>
                <a:cs typeface="Times New Roman" panose="02020603050405020304" pitchFamily="18" charset="0"/>
              </a:rPr>
              <a:t>5.4.2. Citer une citation (à éviter !) </a:t>
            </a:r>
            <a:endParaRPr lang="fr-FR" dirty="0">
              <a:solidFill>
                <a:srgbClr val="0000FF"/>
              </a:solidFill>
              <a:latin typeface="Verdana" panose="020B0604030504040204" pitchFamily="34" charset="0"/>
              <a:ea typeface="Verdana" panose="020B0604030504040204" pitchFamily="34" charset="0"/>
              <a:cs typeface="Times New Roman" panose="02020603050405020304" pitchFamily="18" charset="0"/>
            </a:endParaRPr>
          </a:p>
          <a:p>
            <a:pPr indent="449580" algn="just">
              <a:lnSpc>
                <a:spcPct val="150000"/>
              </a:lnSpc>
              <a:spcAft>
                <a:spcPts val="0"/>
              </a:spcAft>
            </a:pP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Il peut arriver qu’il soit nécessaire de citer une citation faite par un autre auteur. Autant que possible, il vaut mieux consulter le document cité avant de réutiliser la citation afin d’éviter les erreurs. S’il n’est pas possible de consulter le document source : </a:t>
            </a:r>
            <a:endParaRPr lang="fr-FR" dirty="0">
              <a:latin typeface="Verdana" panose="020B0604030504040204" pitchFamily="34" charset="0"/>
              <a:ea typeface="Verdana" panose="020B0604030504040204" pitchFamily="34" charset="0"/>
              <a:cs typeface="Times New Roman" panose="02020603050405020304" pitchFamily="18" charset="0"/>
            </a:endParaRPr>
          </a:p>
          <a:p>
            <a:pPr algn="just">
              <a:lnSpc>
                <a:spcPct val="150000"/>
              </a:lnSpc>
              <a:spcAft>
                <a:spcPts val="0"/>
              </a:spcAft>
            </a:pP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 l’auteur cité figurera en note de bas de page </a:t>
            </a:r>
            <a:endParaRPr lang="fr-FR" dirty="0">
              <a:latin typeface="Verdana" panose="020B0604030504040204" pitchFamily="34" charset="0"/>
              <a:ea typeface="Verdana" panose="020B0604030504040204" pitchFamily="34" charset="0"/>
              <a:cs typeface="Times New Roman" panose="02020603050405020304" pitchFamily="18" charset="0"/>
            </a:endParaRPr>
          </a:p>
          <a:p>
            <a:pPr algn="just">
              <a:lnSpc>
                <a:spcPct val="150000"/>
              </a:lnSpc>
              <a:spcAft>
                <a:spcPts val="0"/>
              </a:spcAft>
            </a:pP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 l’auteur citant dans la bibliographie </a:t>
            </a:r>
            <a:endParaRPr lang="fr-FR" dirty="0">
              <a:latin typeface="Verdana" panose="020B0604030504040204" pitchFamily="34" charset="0"/>
              <a:ea typeface="Verdana" panose="020B0604030504040204" pitchFamily="34" charset="0"/>
              <a:cs typeface="Times New Roman" panose="02020603050405020304" pitchFamily="18" charset="0"/>
            </a:endParaRPr>
          </a:p>
          <a:p>
            <a:pPr algn="just">
              <a:lnSpc>
                <a:spcPct val="150000"/>
              </a:lnSpc>
              <a:spcAft>
                <a:spcPts val="0"/>
              </a:spcAft>
            </a:pP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	Exemple : S. Latouche (auteur citant) cite J.P. Besset (auteur cité) : </a:t>
            </a:r>
            <a:endParaRPr lang="fr-FR" dirty="0">
              <a:latin typeface="Verdana" panose="020B0604030504040204" pitchFamily="34" charset="0"/>
              <a:ea typeface="Verdana" panose="020B0604030504040204" pitchFamily="34" charset="0"/>
              <a:cs typeface="Times New Roman" panose="02020603050405020304" pitchFamily="18" charset="0"/>
            </a:endParaRPr>
          </a:p>
          <a:p>
            <a:pPr algn="just">
              <a:lnSpc>
                <a:spcPct val="150000"/>
              </a:lnSpc>
              <a:spcAft>
                <a:spcPts val="0"/>
              </a:spcAft>
            </a:pPr>
            <a:r>
              <a:rPr lang="fr-FR" u="sng" dirty="0">
                <a:solidFill>
                  <a:srgbClr val="3B3838"/>
                </a:solidFill>
                <a:latin typeface="Verdana" panose="020B0604030504040204" pitchFamily="34" charset="0"/>
                <a:ea typeface="Verdana" panose="020B0604030504040204" pitchFamily="34" charset="0"/>
                <a:cs typeface="Times New Roman" panose="02020603050405020304" pitchFamily="18" charset="0"/>
              </a:rPr>
              <a:t>Dans le corps du texte :</a:t>
            </a:r>
            <a:r>
              <a:rPr lang="fr-FR" dirty="0">
                <a:solidFill>
                  <a:srgbClr val="3B3838"/>
                </a:solidFill>
                <a:latin typeface="Verdana" panose="020B0604030504040204" pitchFamily="34" charset="0"/>
                <a:ea typeface="Verdana" panose="020B0604030504040204" pitchFamily="34" charset="0"/>
                <a:cs typeface="Times New Roman" panose="02020603050405020304" pitchFamily="18" charset="0"/>
              </a:rPr>
              <a:t> </a:t>
            </a:r>
            <a:r>
              <a:rPr lang="fr-FR" dirty="0">
                <a:latin typeface="Verdana" panose="020B0604030504040204" pitchFamily="34" charset="0"/>
                <a:ea typeface="Verdana" panose="020B0604030504040204" pitchFamily="34" charset="0"/>
                <a:cs typeface="Times New Roman" panose="02020603050405020304" pitchFamily="18" charset="0"/>
              </a:rPr>
              <a:t>«</a:t>
            </a: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 Nombre de pays qui ont présenté une croissance positive apparaitraient en fait avec une richesse en baisse si l’on faisait entrer la dégradation des ressources naturelles dans les comptes » (1) </a:t>
            </a:r>
            <a:endParaRPr lang="fr-FR" dirty="0">
              <a:latin typeface="Verdana" panose="020B0604030504040204" pitchFamily="34" charset="0"/>
              <a:ea typeface="Verdana" panose="020B0604030504040204" pitchFamily="34" charset="0"/>
              <a:cs typeface="Times New Roman" panose="02020603050405020304" pitchFamily="18" charset="0"/>
            </a:endParaRPr>
          </a:p>
          <a:p>
            <a:pPr algn="just">
              <a:lnSpc>
                <a:spcPct val="150000"/>
              </a:lnSpc>
              <a:spcAft>
                <a:spcPts val="0"/>
              </a:spcAft>
            </a:pPr>
            <a:r>
              <a:rPr lang="fr-FR" u="sng" dirty="0">
                <a:solidFill>
                  <a:srgbClr val="3B3838"/>
                </a:solidFill>
                <a:latin typeface="Verdana" panose="020B0604030504040204" pitchFamily="34" charset="0"/>
                <a:ea typeface="Verdana" panose="020B0604030504040204" pitchFamily="34" charset="0"/>
                <a:cs typeface="Times New Roman" panose="02020603050405020304" pitchFamily="18" charset="0"/>
              </a:rPr>
              <a:t>En note de bas de page : </a:t>
            </a:r>
            <a:endParaRPr lang="fr-FR" dirty="0">
              <a:latin typeface="Verdana" panose="020B0604030504040204" pitchFamily="34" charset="0"/>
              <a:ea typeface="Verdana" panose="020B0604030504040204" pitchFamily="34" charset="0"/>
              <a:cs typeface="Times New Roman" panose="02020603050405020304" pitchFamily="18" charset="0"/>
            </a:endParaRPr>
          </a:p>
          <a:p>
            <a:pPr algn="just">
              <a:lnSpc>
                <a:spcPct val="150000"/>
              </a:lnSpc>
              <a:spcAft>
                <a:spcPts val="0"/>
              </a:spcAft>
            </a:pP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(1) Besset J.-P. (2005). </a:t>
            </a:r>
            <a:r>
              <a:rPr lang="fr-FR"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Comment ne plus être progressiste… sans devenir réactionnaire </a:t>
            </a: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 Paris : Fayard. p. 193-194. </a:t>
            </a:r>
            <a:r>
              <a:rPr lang="fr-FR" b="1" dirty="0">
                <a:solidFill>
                  <a:srgbClr val="000000"/>
                </a:solidFill>
                <a:latin typeface="Verdana" panose="020B0604030504040204" pitchFamily="34" charset="0"/>
                <a:ea typeface="Verdana" panose="020B0604030504040204" pitchFamily="34" charset="0"/>
                <a:cs typeface="Times New Roman" panose="02020603050405020304" pitchFamily="18" charset="0"/>
              </a:rPr>
              <a:t>Cité par </a:t>
            </a: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 Latouche S. (2006). </a:t>
            </a:r>
            <a:r>
              <a:rPr lang="fr-FR"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Le pari de la décroissance. </a:t>
            </a: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Paris : Fayard. p. 58. </a:t>
            </a:r>
            <a:endParaRPr lang="fr-FR" dirty="0">
              <a:latin typeface="Verdana" panose="020B0604030504040204" pitchFamily="34" charset="0"/>
              <a:ea typeface="Verdana" panose="020B0604030504040204" pitchFamily="34" charset="0"/>
              <a:cs typeface="Times New Roman" panose="02020603050405020304" pitchFamily="18" charset="0"/>
            </a:endParaRPr>
          </a:p>
          <a:p>
            <a:pPr algn="just">
              <a:lnSpc>
                <a:spcPct val="150000"/>
              </a:lnSpc>
              <a:spcAft>
                <a:spcPts val="0"/>
              </a:spcAft>
            </a:pPr>
            <a:r>
              <a:rPr lang="fr-FR" u="sng" dirty="0">
                <a:solidFill>
                  <a:srgbClr val="3B3838"/>
                </a:solidFill>
                <a:latin typeface="Verdana" panose="020B0604030504040204" pitchFamily="34" charset="0"/>
                <a:ea typeface="Verdana" panose="020B0604030504040204" pitchFamily="34" charset="0"/>
                <a:cs typeface="Times New Roman" panose="02020603050405020304" pitchFamily="18" charset="0"/>
              </a:rPr>
              <a:t>Dans la bibliographie</a:t>
            </a:r>
            <a:r>
              <a:rPr lang="fr-FR" b="1" dirty="0">
                <a:solidFill>
                  <a:srgbClr val="3B3838"/>
                </a:solidFill>
                <a:latin typeface="Verdana" panose="020B0604030504040204" pitchFamily="34" charset="0"/>
                <a:ea typeface="Verdana" panose="020B0604030504040204" pitchFamily="34" charset="0"/>
                <a:cs typeface="Times New Roman" panose="02020603050405020304" pitchFamily="18" charset="0"/>
              </a:rPr>
              <a:t> </a:t>
            </a:r>
            <a:r>
              <a:rPr lang="fr-FR" b="1"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endParaRPr lang="fr-FR" dirty="0">
              <a:latin typeface="Verdana" panose="020B0604030504040204" pitchFamily="34" charset="0"/>
              <a:ea typeface="Verdana" panose="020B0604030504040204" pitchFamily="34" charset="0"/>
              <a:cs typeface="Times New Roman" panose="02020603050405020304" pitchFamily="18" charset="0"/>
            </a:endParaRPr>
          </a:p>
          <a:p>
            <a:pPr algn="just">
              <a:lnSpc>
                <a:spcPct val="150000"/>
              </a:lnSpc>
              <a:spcAft>
                <a:spcPts val="0"/>
              </a:spcAft>
            </a:pP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Latouche S. (2006). </a:t>
            </a:r>
            <a:r>
              <a:rPr lang="fr-FR"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Le pari de la décroissance. </a:t>
            </a: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Paris : Fayard.</a:t>
            </a:r>
            <a:endParaRPr lang="fr-FR" dirty="0">
              <a:effectLst/>
              <a:latin typeface="Verdana" panose="020B0604030504040204" pitchFamily="34"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27191090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33E0124-C6F1-4353-9489-D58F1FE9AB59}"/>
              </a:ext>
            </a:extLst>
          </p:cNvPr>
          <p:cNvSpPr/>
          <p:nvPr/>
        </p:nvSpPr>
        <p:spPr>
          <a:xfrm>
            <a:off x="42672" y="122503"/>
            <a:ext cx="3358896" cy="100584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latin typeface="Verdana" panose="020B0604030504040204" pitchFamily="34" charset="0"/>
                <a:ea typeface="Verdana" panose="020B0604030504040204" pitchFamily="34" charset="0"/>
              </a:rPr>
              <a:t>Conception du mémoire </a:t>
            </a:r>
          </a:p>
        </p:txBody>
      </p:sp>
      <p:sp>
        <p:nvSpPr>
          <p:cNvPr id="5" name="Flèche : bas 4">
            <a:extLst>
              <a:ext uri="{FF2B5EF4-FFF2-40B4-BE49-F238E27FC236}">
                <a16:creationId xmlns:a16="http://schemas.microsoft.com/office/drawing/2014/main" id="{76108D16-C994-4CE0-8E38-ACF3D609710B}"/>
              </a:ext>
            </a:extLst>
          </p:cNvPr>
          <p:cNvSpPr/>
          <p:nvPr/>
        </p:nvSpPr>
        <p:spPr>
          <a:xfrm>
            <a:off x="1374648" y="1274355"/>
            <a:ext cx="694944" cy="713232"/>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9CBED9C3-3687-4094-B2E8-098CE5F56ADD}"/>
              </a:ext>
            </a:extLst>
          </p:cNvPr>
          <p:cNvSpPr/>
          <p:nvPr/>
        </p:nvSpPr>
        <p:spPr>
          <a:xfrm>
            <a:off x="42672" y="2072639"/>
            <a:ext cx="3358896" cy="174277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dirty="0">
              <a:latin typeface="Verdana" panose="020B0604030504040204" pitchFamily="34" charset="0"/>
              <a:ea typeface="Verdana" panose="020B0604030504040204" pitchFamily="34" charset="0"/>
            </a:endParaRPr>
          </a:p>
          <a:p>
            <a:pPr algn="ctr"/>
            <a:r>
              <a:rPr lang="fr-FR" sz="2800" dirty="0">
                <a:latin typeface="Verdana" panose="020B0604030504040204" pitchFamily="34" charset="0"/>
                <a:ea typeface="Verdana" panose="020B0604030504040204" pitchFamily="34" charset="0"/>
              </a:rPr>
              <a:t>Structuré le mémoire </a:t>
            </a:r>
          </a:p>
          <a:p>
            <a:pPr algn="ctr"/>
            <a:endParaRPr lang="fr-FR" sz="2800" dirty="0">
              <a:latin typeface="Verdana" panose="020B0604030504040204" pitchFamily="34" charset="0"/>
              <a:ea typeface="Verdana" panose="020B0604030504040204" pitchFamily="34" charset="0"/>
            </a:endParaRPr>
          </a:p>
        </p:txBody>
      </p:sp>
      <p:sp>
        <p:nvSpPr>
          <p:cNvPr id="13" name="Rectangle 12">
            <a:extLst>
              <a:ext uri="{FF2B5EF4-FFF2-40B4-BE49-F238E27FC236}">
                <a16:creationId xmlns:a16="http://schemas.microsoft.com/office/drawing/2014/main" id="{5FE44782-66FE-4110-940E-454F0B91040C}"/>
              </a:ext>
            </a:extLst>
          </p:cNvPr>
          <p:cNvSpPr/>
          <p:nvPr/>
        </p:nvSpPr>
        <p:spPr>
          <a:xfrm>
            <a:off x="4480560" y="-42088"/>
            <a:ext cx="6711696" cy="6900088"/>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Tx/>
              <a:buChar char="-"/>
            </a:pPr>
            <a:r>
              <a:rPr lang="fr-FR" sz="2300" dirty="0">
                <a:solidFill>
                  <a:srgbClr val="C00000"/>
                </a:solidFill>
                <a:latin typeface="Verdana" panose="020B0604030504040204" pitchFamily="34" charset="0"/>
                <a:ea typeface="Verdana" panose="020B0604030504040204" pitchFamily="34" charset="0"/>
              </a:rPr>
              <a:t>Titre</a:t>
            </a:r>
          </a:p>
          <a:p>
            <a:pPr marL="342900" indent="-342900">
              <a:buFontTx/>
              <a:buChar char="-"/>
            </a:pPr>
            <a:r>
              <a:rPr lang="fr-FR" sz="2300" dirty="0">
                <a:solidFill>
                  <a:srgbClr val="C00000"/>
                </a:solidFill>
                <a:latin typeface="Verdana" panose="020B0604030504040204" pitchFamily="34" charset="0"/>
                <a:ea typeface="Verdana" panose="020B0604030504040204" pitchFamily="34" charset="0"/>
              </a:rPr>
              <a:t>Les remerciements </a:t>
            </a:r>
          </a:p>
          <a:p>
            <a:pPr marL="457200" indent="-457200">
              <a:buFontTx/>
              <a:buChar char="-"/>
            </a:pPr>
            <a:r>
              <a:rPr lang="fr-FR" sz="2300" dirty="0">
                <a:solidFill>
                  <a:srgbClr val="C00000"/>
                </a:solidFill>
                <a:latin typeface="Verdana" panose="020B0604030504040204" pitchFamily="34" charset="0"/>
                <a:ea typeface="Verdana" panose="020B0604030504040204" pitchFamily="34" charset="0"/>
              </a:rPr>
              <a:t>Le résumé</a:t>
            </a:r>
          </a:p>
          <a:p>
            <a:pPr marL="457200" indent="-457200">
              <a:buFontTx/>
              <a:buChar char="-"/>
            </a:pPr>
            <a:r>
              <a:rPr lang="fr-FR" sz="2300" dirty="0">
                <a:solidFill>
                  <a:srgbClr val="C00000"/>
                </a:solidFill>
                <a:latin typeface="Verdana" panose="020B0604030504040204" pitchFamily="34" charset="0"/>
                <a:ea typeface="Verdana" panose="020B0604030504040204" pitchFamily="34" charset="0"/>
              </a:rPr>
              <a:t>Abstract </a:t>
            </a:r>
          </a:p>
          <a:p>
            <a:pPr marL="457200" indent="-457200">
              <a:buFontTx/>
              <a:buChar char="-"/>
            </a:pPr>
            <a:r>
              <a:rPr lang="ar-DZ" sz="2300" dirty="0">
                <a:solidFill>
                  <a:srgbClr val="C00000"/>
                </a:solidFill>
                <a:latin typeface="Verdana" panose="020B0604030504040204" pitchFamily="34" charset="0"/>
                <a:ea typeface="Verdana" panose="020B0604030504040204" pitchFamily="34" charset="0"/>
              </a:rPr>
              <a:t>الخلاصة </a:t>
            </a:r>
          </a:p>
          <a:p>
            <a:pPr marL="457200" indent="-457200">
              <a:buFontTx/>
              <a:buChar char="-"/>
            </a:pPr>
            <a:r>
              <a:rPr lang="fr-FR" sz="2300" dirty="0">
                <a:solidFill>
                  <a:srgbClr val="C00000"/>
                </a:solidFill>
                <a:latin typeface="Verdana" panose="020B0604030504040204" pitchFamily="34" charset="0"/>
                <a:ea typeface="Verdana" panose="020B0604030504040204" pitchFamily="34" charset="0"/>
              </a:rPr>
              <a:t>La table de matières </a:t>
            </a:r>
          </a:p>
          <a:p>
            <a:pPr marL="457200" indent="-457200">
              <a:buFontTx/>
              <a:buChar char="-"/>
            </a:pPr>
            <a:r>
              <a:rPr lang="fr-FR" sz="2300" dirty="0">
                <a:solidFill>
                  <a:srgbClr val="C00000"/>
                </a:solidFill>
                <a:latin typeface="Verdana" panose="020B0604030504040204" pitchFamily="34" charset="0"/>
                <a:ea typeface="Verdana" panose="020B0604030504040204" pitchFamily="34" charset="0"/>
              </a:rPr>
              <a:t>Liste des figures</a:t>
            </a:r>
          </a:p>
          <a:p>
            <a:pPr marL="457200" indent="-457200">
              <a:buFontTx/>
              <a:buChar char="-"/>
            </a:pPr>
            <a:r>
              <a:rPr lang="fr-FR" sz="2300" dirty="0">
                <a:solidFill>
                  <a:srgbClr val="C00000"/>
                </a:solidFill>
                <a:latin typeface="Verdana" panose="020B0604030504040204" pitchFamily="34" charset="0"/>
                <a:ea typeface="Verdana" panose="020B0604030504040204" pitchFamily="34" charset="0"/>
              </a:rPr>
              <a:t>Liste des tableaux</a:t>
            </a:r>
          </a:p>
          <a:p>
            <a:pPr marL="457200" indent="-457200">
              <a:buFontTx/>
              <a:buChar char="-"/>
            </a:pPr>
            <a:r>
              <a:rPr lang="fr-FR" sz="2300" dirty="0">
                <a:solidFill>
                  <a:srgbClr val="C00000"/>
                </a:solidFill>
                <a:latin typeface="Verdana" panose="020B0604030504040204" pitchFamily="34" charset="0"/>
                <a:ea typeface="Verdana" panose="020B0604030504040204" pitchFamily="34" charset="0"/>
              </a:rPr>
              <a:t>Introduction</a:t>
            </a:r>
          </a:p>
          <a:p>
            <a:pPr marL="457200" indent="-457200">
              <a:buFontTx/>
              <a:buChar char="-"/>
            </a:pPr>
            <a:r>
              <a:rPr lang="fr-FR" sz="2300" dirty="0">
                <a:solidFill>
                  <a:srgbClr val="C00000"/>
                </a:solidFill>
                <a:latin typeface="Verdana" panose="020B0604030504040204" pitchFamily="34" charset="0"/>
                <a:ea typeface="Verdana" panose="020B0604030504040204" pitchFamily="34" charset="0"/>
              </a:rPr>
              <a:t>Problématique </a:t>
            </a:r>
          </a:p>
          <a:p>
            <a:pPr marL="457200" indent="-457200">
              <a:buFontTx/>
              <a:buChar char="-"/>
            </a:pPr>
            <a:r>
              <a:rPr lang="fr-FR" sz="2300" dirty="0">
                <a:solidFill>
                  <a:srgbClr val="C00000"/>
                </a:solidFill>
                <a:latin typeface="Verdana" panose="020B0604030504040204" pitchFamily="34" charset="0"/>
                <a:ea typeface="Verdana" panose="020B0604030504040204" pitchFamily="34" charset="0"/>
              </a:rPr>
              <a:t>Objectives </a:t>
            </a:r>
          </a:p>
          <a:p>
            <a:pPr marL="457200" indent="-457200">
              <a:buFontTx/>
              <a:buChar char="-"/>
            </a:pPr>
            <a:r>
              <a:rPr lang="fr-FR" sz="2300" dirty="0">
                <a:solidFill>
                  <a:srgbClr val="C00000"/>
                </a:solidFill>
                <a:latin typeface="Verdana" panose="020B0604030504040204" pitchFamily="34" charset="0"/>
                <a:ea typeface="Verdana" panose="020B0604030504040204" pitchFamily="34" charset="0"/>
              </a:rPr>
              <a:t>Hypothèses</a:t>
            </a:r>
          </a:p>
          <a:p>
            <a:pPr marL="457200" indent="-457200">
              <a:buFontTx/>
              <a:buChar char="-"/>
            </a:pPr>
            <a:r>
              <a:rPr lang="fr-FR" sz="2300" dirty="0">
                <a:solidFill>
                  <a:srgbClr val="C00000"/>
                </a:solidFill>
                <a:latin typeface="Verdana" panose="020B0604030504040204" pitchFamily="34" charset="0"/>
                <a:ea typeface="Verdana" panose="020B0604030504040204" pitchFamily="34" charset="0"/>
              </a:rPr>
              <a:t>Méthodologies</a:t>
            </a:r>
          </a:p>
          <a:p>
            <a:pPr marL="457200" indent="-457200">
              <a:buFontTx/>
              <a:buChar char="-"/>
            </a:pPr>
            <a:r>
              <a:rPr lang="fr-FR" sz="2300" dirty="0">
                <a:solidFill>
                  <a:srgbClr val="C00000"/>
                </a:solidFill>
                <a:latin typeface="Verdana" panose="020B0604030504040204" pitchFamily="34" charset="0"/>
                <a:ea typeface="Verdana" panose="020B0604030504040204" pitchFamily="34" charset="0"/>
              </a:rPr>
              <a:t>Etat de littérature</a:t>
            </a:r>
          </a:p>
          <a:p>
            <a:pPr marL="457200" indent="-457200">
              <a:buFontTx/>
              <a:buChar char="-"/>
            </a:pPr>
            <a:r>
              <a:rPr lang="fr-FR" sz="2300" dirty="0">
                <a:solidFill>
                  <a:srgbClr val="C00000"/>
                </a:solidFill>
                <a:latin typeface="Verdana" panose="020B0604030504040204" pitchFamily="34" charset="0"/>
                <a:ea typeface="Verdana" panose="020B0604030504040204" pitchFamily="34" charset="0"/>
              </a:rPr>
              <a:t>Résultats</a:t>
            </a:r>
          </a:p>
          <a:p>
            <a:pPr marL="457200" indent="-457200">
              <a:buFontTx/>
              <a:buChar char="-"/>
            </a:pPr>
            <a:r>
              <a:rPr lang="fr-FR" sz="2300" dirty="0">
                <a:solidFill>
                  <a:srgbClr val="C00000"/>
                </a:solidFill>
                <a:latin typeface="Verdana" panose="020B0604030504040204" pitchFamily="34" charset="0"/>
                <a:ea typeface="Verdana" panose="020B0604030504040204" pitchFamily="34" charset="0"/>
              </a:rPr>
              <a:t>Conclusion et discussion / Perspectives</a:t>
            </a:r>
          </a:p>
          <a:p>
            <a:pPr marL="457200" indent="-457200">
              <a:buFontTx/>
              <a:buChar char="-"/>
            </a:pPr>
            <a:r>
              <a:rPr lang="fr-FR" sz="2300" dirty="0">
                <a:solidFill>
                  <a:srgbClr val="C00000"/>
                </a:solidFill>
                <a:latin typeface="Verdana" panose="020B0604030504040204" pitchFamily="34" charset="0"/>
                <a:ea typeface="Verdana" panose="020B0604030504040204" pitchFamily="34" charset="0"/>
              </a:rPr>
              <a:t>Bibliographies </a:t>
            </a:r>
          </a:p>
          <a:p>
            <a:pPr marL="457200" indent="-457200">
              <a:buFontTx/>
              <a:buChar char="-"/>
            </a:pPr>
            <a:r>
              <a:rPr lang="fr-FR" sz="2300" dirty="0">
                <a:solidFill>
                  <a:srgbClr val="C00000"/>
                </a:solidFill>
                <a:latin typeface="Verdana" panose="020B0604030504040204" pitchFamily="34" charset="0"/>
                <a:ea typeface="Verdana" panose="020B0604030504040204" pitchFamily="34" charset="0"/>
              </a:rPr>
              <a:t>Annexes </a:t>
            </a:r>
          </a:p>
        </p:txBody>
      </p:sp>
      <p:cxnSp>
        <p:nvCxnSpPr>
          <p:cNvPr id="26" name="Connecteur droit avec flèche 25">
            <a:extLst>
              <a:ext uri="{FF2B5EF4-FFF2-40B4-BE49-F238E27FC236}">
                <a16:creationId xmlns:a16="http://schemas.microsoft.com/office/drawing/2014/main" id="{A1769E2F-702C-4D45-835F-B1535E4A68BD}"/>
              </a:ext>
            </a:extLst>
          </p:cNvPr>
          <p:cNvCxnSpPr>
            <a:cxnSpLocks/>
          </p:cNvCxnSpPr>
          <p:nvPr/>
        </p:nvCxnSpPr>
        <p:spPr>
          <a:xfrm>
            <a:off x="3566160" y="3014472"/>
            <a:ext cx="749808" cy="0"/>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35448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33E0124-C6F1-4353-9489-D58F1FE9AB59}"/>
              </a:ext>
            </a:extLst>
          </p:cNvPr>
          <p:cNvSpPr/>
          <p:nvPr/>
        </p:nvSpPr>
        <p:spPr>
          <a:xfrm>
            <a:off x="42672" y="122503"/>
            <a:ext cx="3358896" cy="100584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latin typeface="Verdana" panose="020B0604030504040204" pitchFamily="34" charset="0"/>
                <a:ea typeface="Verdana" panose="020B0604030504040204" pitchFamily="34" charset="0"/>
              </a:rPr>
              <a:t>Conception du mémoire </a:t>
            </a:r>
          </a:p>
        </p:txBody>
      </p:sp>
      <p:sp>
        <p:nvSpPr>
          <p:cNvPr id="5" name="Flèche : bas 4">
            <a:extLst>
              <a:ext uri="{FF2B5EF4-FFF2-40B4-BE49-F238E27FC236}">
                <a16:creationId xmlns:a16="http://schemas.microsoft.com/office/drawing/2014/main" id="{76108D16-C994-4CE0-8E38-ACF3D609710B}"/>
              </a:ext>
            </a:extLst>
          </p:cNvPr>
          <p:cNvSpPr/>
          <p:nvPr/>
        </p:nvSpPr>
        <p:spPr>
          <a:xfrm>
            <a:off x="1374648" y="1274355"/>
            <a:ext cx="694944" cy="713232"/>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9CBED9C3-3687-4094-B2E8-098CE5F56ADD}"/>
              </a:ext>
            </a:extLst>
          </p:cNvPr>
          <p:cNvSpPr/>
          <p:nvPr/>
        </p:nvSpPr>
        <p:spPr>
          <a:xfrm>
            <a:off x="42672" y="2072639"/>
            <a:ext cx="3358896" cy="174277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dirty="0">
              <a:latin typeface="Verdana" panose="020B0604030504040204" pitchFamily="34" charset="0"/>
              <a:ea typeface="Verdana" panose="020B0604030504040204" pitchFamily="34" charset="0"/>
            </a:endParaRPr>
          </a:p>
          <a:p>
            <a:pPr algn="ctr"/>
            <a:r>
              <a:rPr lang="fr-FR" sz="2800" dirty="0">
                <a:latin typeface="Verdana" panose="020B0604030504040204" pitchFamily="34" charset="0"/>
                <a:ea typeface="Verdana" panose="020B0604030504040204" pitchFamily="34" charset="0"/>
              </a:rPr>
              <a:t>Technique et norme de rédaction</a:t>
            </a:r>
          </a:p>
          <a:p>
            <a:pPr algn="ctr"/>
            <a:endParaRPr lang="fr-FR" sz="2800" dirty="0">
              <a:latin typeface="Verdana" panose="020B0604030504040204" pitchFamily="34" charset="0"/>
              <a:ea typeface="Verdana" panose="020B0604030504040204" pitchFamily="34" charset="0"/>
            </a:endParaRPr>
          </a:p>
        </p:txBody>
      </p:sp>
      <p:sp>
        <p:nvSpPr>
          <p:cNvPr id="13" name="Rectangle 12">
            <a:extLst>
              <a:ext uri="{FF2B5EF4-FFF2-40B4-BE49-F238E27FC236}">
                <a16:creationId xmlns:a16="http://schemas.microsoft.com/office/drawing/2014/main" id="{5FE44782-66FE-4110-940E-454F0B91040C}"/>
              </a:ext>
            </a:extLst>
          </p:cNvPr>
          <p:cNvSpPr/>
          <p:nvPr/>
        </p:nvSpPr>
        <p:spPr>
          <a:xfrm>
            <a:off x="4480560" y="628035"/>
            <a:ext cx="6711696" cy="4772874"/>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nSpc>
                <a:spcPct val="150000"/>
              </a:lnSpc>
              <a:buFontTx/>
              <a:buChar char="-"/>
            </a:pPr>
            <a:r>
              <a:rPr lang="fr-FR" sz="2800" dirty="0">
                <a:solidFill>
                  <a:srgbClr val="C00000"/>
                </a:solidFill>
                <a:latin typeface="Verdana" panose="020B0604030504040204" pitchFamily="34" charset="0"/>
                <a:ea typeface="Verdana" panose="020B0604030504040204" pitchFamily="34" charset="0"/>
              </a:rPr>
              <a:t>La page-titre</a:t>
            </a:r>
          </a:p>
          <a:p>
            <a:pPr marL="342900" indent="-342900">
              <a:lnSpc>
                <a:spcPct val="150000"/>
              </a:lnSpc>
              <a:buFontTx/>
              <a:buChar char="-"/>
            </a:pPr>
            <a:r>
              <a:rPr lang="fr-FR" sz="2800" dirty="0">
                <a:solidFill>
                  <a:srgbClr val="C00000"/>
                </a:solidFill>
                <a:latin typeface="Verdana" panose="020B0604030504040204" pitchFamily="34" charset="0"/>
                <a:ea typeface="Verdana" panose="020B0604030504040204" pitchFamily="34" charset="0"/>
              </a:rPr>
              <a:t> La pagination</a:t>
            </a:r>
          </a:p>
          <a:p>
            <a:pPr marL="342900" indent="-342900">
              <a:lnSpc>
                <a:spcPct val="150000"/>
              </a:lnSpc>
              <a:buFontTx/>
              <a:buChar char="-"/>
            </a:pPr>
            <a:r>
              <a:rPr lang="fr-FR" sz="2800" dirty="0">
                <a:solidFill>
                  <a:srgbClr val="C00000"/>
                </a:solidFill>
                <a:latin typeface="Verdana" panose="020B0604030504040204" pitchFamily="34" charset="0"/>
                <a:ea typeface="Verdana" panose="020B0604030504040204" pitchFamily="34" charset="0"/>
              </a:rPr>
              <a:t> Numérotation des chapitres, les illustrations les graphiques, les figures et tableaux </a:t>
            </a:r>
          </a:p>
          <a:p>
            <a:pPr marL="342900" indent="-342900">
              <a:lnSpc>
                <a:spcPct val="150000"/>
              </a:lnSpc>
              <a:buFontTx/>
              <a:buChar char="-"/>
            </a:pPr>
            <a:r>
              <a:rPr lang="fr-FR" sz="2800" dirty="0">
                <a:solidFill>
                  <a:srgbClr val="C00000"/>
                </a:solidFill>
                <a:latin typeface="Verdana" panose="020B0604030504040204" pitchFamily="34" charset="0"/>
                <a:ea typeface="Verdana" panose="020B0604030504040204" pitchFamily="34" charset="0"/>
              </a:rPr>
              <a:t>La typographie et la ponctuation</a:t>
            </a:r>
          </a:p>
          <a:p>
            <a:pPr marL="342900" indent="-342900">
              <a:buFontTx/>
              <a:buChar char="-"/>
            </a:pPr>
            <a:endParaRPr lang="fr-FR" sz="2300" dirty="0">
              <a:solidFill>
                <a:srgbClr val="C00000"/>
              </a:solidFill>
              <a:latin typeface="Verdana" panose="020B0604030504040204" pitchFamily="34" charset="0"/>
              <a:ea typeface="Verdana" panose="020B0604030504040204" pitchFamily="34" charset="0"/>
            </a:endParaRPr>
          </a:p>
          <a:p>
            <a:pPr marL="342900" indent="-342900">
              <a:buFontTx/>
              <a:buChar char="-"/>
            </a:pPr>
            <a:endParaRPr lang="fr-FR" sz="2300" dirty="0">
              <a:solidFill>
                <a:srgbClr val="C00000"/>
              </a:solidFill>
              <a:latin typeface="Verdana" panose="020B0604030504040204" pitchFamily="34" charset="0"/>
              <a:ea typeface="Verdana" panose="020B0604030504040204" pitchFamily="34" charset="0"/>
            </a:endParaRPr>
          </a:p>
        </p:txBody>
      </p:sp>
      <p:cxnSp>
        <p:nvCxnSpPr>
          <p:cNvPr id="26" name="Connecteur droit avec flèche 25">
            <a:extLst>
              <a:ext uri="{FF2B5EF4-FFF2-40B4-BE49-F238E27FC236}">
                <a16:creationId xmlns:a16="http://schemas.microsoft.com/office/drawing/2014/main" id="{A1769E2F-702C-4D45-835F-B1535E4A68BD}"/>
              </a:ext>
            </a:extLst>
          </p:cNvPr>
          <p:cNvCxnSpPr>
            <a:cxnSpLocks/>
          </p:cNvCxnSpPr>
          <p:nvPr/>
        </p:nvCxnSpPr>
        <p:spPr>
          <a:xfrm>
            <a:off x="3566160" y="3014472"/>
            <a:ext cx="749808" cy="0"/>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44866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5">
            <a:extLst>
              <a:ext uri="{FF2B5EF4-FFF2-40B4-BE49-F238E27FC236}">
                <a16:creationId xmlns:a16="http://schemas.microsoft.com/office/drawing/2014/main" id="{24E4A7F7-C6EB-4BC7-86A6-A02DFEB9A83E}"/>
              </a:ext>
            </a:extLst>
          </p:cNvPr>
          <p:cNvSpPr>
            <a:spLocks noChangeArrowheads="1"/>
          </p:cNvSpPr>
          <p:nvPr/>
        </p:nvSpPr>
        <p:spPr bwMode="auto">
          <a:xfrm>
            <a:off x="119270" y="98589"/>
            <a:ext cx="11913704" cy="544050"/>
          </a:xfrm>
          <a:prstGeom prst="flowChartAlternateProcess">
            <a:avLst/>
          </a:prstGeom>
          <a:solidFill>
            <a:srgbClr val="C00000"/>
          </a:solidFill>
          <a:ln w="38100" cmpd="dbl">
            <a:solidFill>
              <a:srgbClr val="FFC000"/>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lnSpc>
                <a:spcPct val="150000"/>
              </a:lnSpc>
              <a:defRPr sz="1800" b="0" i="0" u="none" strike="noStrike" kern="0" cap="none" spc="0" baseline="0">
                <a:solidFill>
                  <a:srgbClr val="000000"/>
                </a:solidFill>
                <a:uFillTx/>
              </a:defRPr>
            </a:pPr>
            <a:r>
              <a:rPr lang="fr-FR" sz="20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CHAPITRE 02 :</a:t>
            </a:r>
            <a:r>
              <a:rPr lang="fr-FR" sz="2000" b="1" kern="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b="1" i="1" dirty="0">
                <a:solidFill>
                  <a:schemeClr val="bg1"/>
                </a:solidFill>
                <a:latin typeface="Verdana" panose="020B0604030504040204" pitchFamily="34" charset="0"/>
                <a:ea typeface="Verdana" panose="020B0604030504040204" pitchFamily="34" charset="0"/>
              </a:rPr>
              <a:t>TECHNIQUES ET NORMES DE RÉDACTION</a:t>
            </a:r>
            <a:endParaRPr lang="fr-FR" sz="2000" dirty="0">
              <a:solidFill>
                <a:schemeClr val="bg1"/>
              </a:solidFill>
              <a:latin typeface="Verdana" panose="020B0604030504040204" pitchFamily="34" charset="0"/>
              <a:ea typeface="Verdana" panose="020B0604030504040204" pitchFamily="34" charset="0"/>
            </a:endParaRPr>
          </a:p>
        </p:txBody>
      </p:sp>
      <p:sp>
        <p:nvSpPr>
          <p:cNvPr id="3" name="Rectangle 2">
            <a:extLst>
              <a:ext uri="{FF2B5EF4-FFF2-40B4-BE49-F238E27FC236}">
                <a16:creationId xmlns:a16="http://schemas.microsoft.com/office/drawing/2014/main" id="{38EFEEE6-91EB-49AB-B09C-23F2CFF10372}"/>
              </a:ext>
            </a:extLst>
          </p:cNvPr>
          <p:cNvSpPr/>
          <p:nvPr/>
        </p:nvSpPr>
        <p:spPr>
          <a:xfrm>
            <a:off x="119270" y="642639"/>
            <a:ext cx="11873948" cy="6601807"/>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Un mémoire de fin d’études comporte environ 50 pages, hors annexes.</a:t>
            </a:r>
          </a:p>
          <a:p>
            <a:pPr marL="28575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Le mémoire de mastère doit être saisis sur micro-ordinateur, au recto des feuilles seulement, en utilisant une cartouche noire.</a:t>
            </a:r>
          </a:p>
          <a:p>
            <a:pPr marL="28575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 La marge de gauche doit être de 3 cm. Toutes les autres marges doivent être de 2 cm au moins. 2,5 cm en haut ; 2 cm à droite ; 3.5 cm à gauche et 2,5 cm en bas.</a:t>
            </a:r>
          </a:p>
          <a:p>
            <a:pPr marL="28575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La police utilisée pour le texte doit être ‘Times new Roman’ ou ‘Arial’ avec une taille de police égale à 12 pour la rédaction en français, et une taille égale à 14 pour la rédaction en Arabe. </a:t>
            </a:r>
          </a:p>
          <a:p>
            <a:pPr marL="28575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Tout le texte du mémoire doit être tapé en interligne 1,5 et imprimé sur le recto de papier blanc format A4.</a:t>
            </a:r>
          </a:p>
          <a:p>
            <a:pPr marL="28575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Les pages doivent être numérotées de façon consécutive, sauf la page de titre.</a:t>
            </a:r>
          </a:p>
          <a:p>
            <a:pPr marL="28575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Aucune faute de frappe, de grammaire ou d’orthographe ne peut être tolérée dans un mémoire ou une thèse.</a:t>
            </a:r>
          </a:p>
          <a:p>
            <a:pPr marL="28575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Le candidat dépose une seule copie au niveau de département de rattachement accompagné d’une copie numérique de son mémoire ou de sa thèse.</a:t>
            </a:r>
          </a:p>
          <a:p>
            <a:pPr marL="28575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Sauvegarder, sécurise et archiver vos données.</a:t>
            </a:r>
          </a:p>
          <a:p>
            <a:endParaRPr lang="fr-FR" dirty="0"/>
          </a:p>
        </p:txBody>
      </p:sp>
    </p:spTree>
    <p:extLst>
      <p:ext uri="{BB962C8B-B14F-4D97-AF65-F5344CB8AC3E}">
        <p14:creationId xmlns:p14="http://schemas.microsoft.com/office/powerpoint/2010/main" val="70048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2CF4755-251C-4703-B892-09889C9B19FE}"/>
              </a:ext>
            </a:extLst>
          </p:cNvPr>
          <p:cNvSpPr/>
          <p:nvPr/>
        </p:nvSpPr>
        <p:spPr>
          <a:xfrm>
            <a:off x="128016" y="182880"/>
            <a:ext cx="4059936" cy="100584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latin typeface="Verdana" panose="020B0604030504040204" pitchFamily="34" charset="0"/>
                <a:ea typeface="Verdana" panose="020B0604030504040204" pitchFamily="34" charset="0"/>
              </a:rPr>
              <a:t>Recherche documentaire </a:t>
            </a:r>
          </a:p>
        </p:txBody>
      </p:sp>
      <p:sp>
        <p:nvSpPr>
          <p:cNvPr id="7" name="Flèche : bas 6">
            <a:extLst>
              <a:ext uri="{FF2B5EF4-FFF2-40B4-BE49-F238E27FC236}">
                <a16:creationId xmlns:a16="http://schemas.microsoft.com/office/drawing/2014/main" id="{94D61D5F-518A-4E96-8AE4-7FA9EB83ED98}"/>
              </a:ext>
            </a:extLst>
          </p:cNvPr>
          <p:cNvSpPr/>
          <p:nvPr/>
        </p:nvSpPr>
        <p:spPr>
          <a:xfrm>
            <a:off x="1725168" y="1301496"/>
            <a:ext cx="694944" cy="713232"/>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C25A9E8D-AF02-4747-9C5C-9D90EF8CADF9}"/>
              </a:ext>
            </a:extLst>
          </p:cNvPr>
          <p:cNvSpPr/>
          <p:nvPr/>
        </p:nvSpPr>
        <p:spPr>
          <a:xfrm>
            <a:off x="128016" y="2072640"/>
            <a:ext cx="4059936" cy="100584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latin typeface="Verdana" panose="020B0604030504040204" pitchFamily="34" charset="0"/>
                <a:ea typeface="Verdana" panose="020B0604030504040204" pitchFamily="34" charset="0"/>
              </a:rPr>
              <a:t>Identifier le sujet </a:t>
            </a:r>
          </a:p>
        </p:txBody>
      </p:sp>
      <p:sp>
        <p:nvSpPr>
          <p:cNvPr id="13" name="Rectangle 12">
            <a:extLst>
              <a:ext uri="{FF2B5EF4-FFF2-40B4-BE49-F238E27FC236}">
                <a16:creationId xmlns:a16="http://schemas.microsoft.com/office/drawing/2014/main" id="{DEC0431F-1242-491C-BC8D-20077F68DD85}"/>
              </a:ext>
            </a:extLst>
          </p:cNvPr>
          <p:cNvSpPr/>
          <p:nvPr/>
        </p:nvSpPr>
        <p:spPr>
          <a:xfrm>
            <a:off x="128016" y="3163824"/>
            <a:ext cx="4059936" cy="100584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latin typeface="Verdana" panose="020B0604030504040204" pitchFamily="34" charset="0"/>
                <a:ea typeface="Verdana" panose="020B0604030504040204" pitchFamily="34" charset="0"/>
              </a:rPr>
              <a:t>Localiser les ressources </a:t>
            </a:r>
          </a:p>
        </p:txBody>
      </p:sp>
      <p:sp>
        <p:nvSpPr>
          <p:cNvPr id="14" name="Rectangle 13">
            <a:extLst>
              <a:ext uri="{FF2B5EF4-FFF2-40B4-BE49-F238E27FC236}">
                <a16:creationId xmlns:a16="http://schemas.microsoft.com/office/drawing/2014/main" id="{4FFE6A41-5C69-4C8D-B04D-42F379632631}"/>
              </a:ext>
            </a:extLst>
          </p:cNvPr>
          <p:cNvSpPr/>
          <p:nvPr/>
        </p:nvSpPr>
        <p:spPr>
          <a:xfrm>
            <a:off x="128016" y="4273296"/>
            <a:ext cx="4059936" cy="100584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latin typeface="Verdana" panose="020B0604030504040204" pitchFamily="34" charset="0"/>
                <a:ea typeface="Verdana" panose="020B0604030504040204" pitchFamily="34" charset="0"/>
              </a:rPr>
              <a:t>Localiser les documents </a:t>
            </a:r>
          </a:p>
        </p:txBody>
      </p:sp>
      <p:sp>
        <p:nvSpPr>
          <p:cNvPr id="15" name="Rectangle 14">
            <a:extLst>
              <a:ext uri="{FF2B5EF4-FFF2-40B4-BE49-F238E27FC236}">
                <a16:creationId xmlns:a16="http://schemas.microsoft.com/office/drawing/2014/main" id="{8FDD6899-D9D1-4B96-865A-10E3CB3AE34F}"/>
              </a:ext>
            </a:extLst>
          </p:cNvPr>
          <p:cNvSpPr/>
          <p:nvPr/>
        </p:nvSpPr>
        <p:spPr>
          <a:xfrm>
            <a:off x="128016" y="5382768"/>
            <a:ext cx="4059936" cy="100584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latin typeface="Verdana" panose="020B0604030504040204" pitchFamily="34" charset="0"/>
                <a:ea typeface="Verdana" panose="020B0604030504040204" pitchFamily="34" charset="0"/>
              </a:rPr>
              <a:t>Traiter les information </a:t>
            </a:r>
          </a:p>
        </p:txBody>
      </p:sp>
      <p:sp>
        <p:nvSpPr>
          <p:cNvPr id="16" name="Rectangle 15">
            <a:extLst>
              <a:ext uri="{FF2B5EF4-FFF2-40B4-BE49-F238E27FC236}">
                <a16:creationId xmlns:a16="http://schemas.microsoft.com/office/drawing/2014/main" id="{487B1A76-BF77-4C3A-A752-A9B0739C4E1E}"/>
              </a:ext>
            </a:extLst>
          </p:cNvPr>
          <p:cNvSpPr/>
          <p:nvPr/>
        </p:nvSpPr>
        <p:spPr>
          <a:xfrm>
            <a:off x="7997952" y="164592"/>
            <a:ext cx="4059936" cy="100584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latin typeface="Verdana" panose="020B0604030504040204" pitchFamily="34" charset="0"/>
                <a:ea typeface="Verdana" panose="020B0604030504040204" pitchFamily="34" charset="0"/>
              </a:rPr>
              <a:t>Conception de mémoire </a:t>
            </a:r>
          </a:p>
        </p:txBody>
      </p:sp>
      <p:sp>
        <p:nvSpPr>
          <p:cNvPr id="17" name="Flèche : bas 16">
            <a:extLst>
              <a:ext uri="{FF2B5EF4-FFF2-40B4-BE49-F238E27FC236}">
                <a16:creationId xmlns:a16="http://schemas.microsoft.com/office/drawing/2014/main" id="{0C385C15-1E63-4E95-93C0-8034CA4ECA97}"/>
              </a:ext>
            </a:extLst>
          </p:cNvPr>
          <p:cNvSpPr/>
          <p:nvPr/>
        </p:nvSpPr>
        <p:spPr>
          <a:xfrm>
            <a:off x="9430512" y="1283208"/>
            <a:ext cx="694944" cy="713232"/>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B379A14B-C734-4D61-9A1D-1277BEFC85CD}"/>
              </a:ext>
            </a:extLst>
          </p:cNvPr>
          <p:cNvSpPr/>
          <p:nvPr/>
        </p:nvSpPr>
        <p:spPr>
          <a:xfrm>
            <a:off x="7997952" y="2054352"/>
            <a:ext cx="4059936" cy="100584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latin typeface="Verdana" panose="020B0604030504040204" pitchFamily="34" charset="0"/>
                <a:ea typeface="Verdana" panose="020B0604030504040204" pitchFamily="34" charset="0"/>
              </a:rPr>
              <a:t>Structurer le mémoire </a:t>
            </a:r>
          </a:p>
        </p:txBody>
      </p:sp>
      <p:sp>
        <p:nvSpPr>
          <p:cNvPr id="19" name="Rectangle 18">
            <a:extLst>
              <a:ext uri="{FF2B5EF4-FFF2-40B4-BE49-F238E27FC236}">
                <a16:creationId xmlns:a16="http://schemas.microsoft.com/office/drawing/2014/main" id="{526D5A4D-D579-4623-B8C0-7E457EF2DB2E}"/>
              </a:ext>
            </a:extLst>
          </p:cNvPr>
          <p:cNvSpPr/>
          <p:nvPr/>
        </p:nvSpPr>
        <p:spPr>
          <a:xfrm>
            <a:off x="7997952" y="3145536"/>
            <a:ext cx="4059936" cy="100584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latin typeface="Verdana" panose="020B0604030504040204" pitchFamily="34" charset="0"/>
                <a:ea typeface="Verdana" panose="020B0604030504040204" pitchFamily="34" charset="0"/>
              </a:rPr>
              <a:t>Technique et norme de rédaction</a:t>
            </a:r>
          </a:p>
        </p:txBody>
      </p:sp>
      <p:sp>
        <p:nvSpPr>
          <p:cNvPr id="20" name="Rectangle 19">
            <a:extLst>
              <a:ext uri="{FF2B5EF4-FFF2-40B4-BE49-F238E27FC236}">
                <a16:creationId xmlns:a16="http://schemas.microsoft.com/office/drawing/2014/main" id="{562EB52C-16A0-4A86-80F1-5EB236041F84}"/>
              </a:ext>
            </a:extLst>
          </p:cNvPr>
          <p:cNvSpPr/>
          <p:nvPr/>
        </p:nvSpPr>
        <p:spPr>
          <a:xfrm>
            <a:off x="7997952" y="4255008"/>
            <a:ext cx="4059936" cy="100584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latin typeface="Verdana" panose="020B0604030504040204" pitchFamily="34" charset="0"/>
                <a:ea typeface="Verdana" panose="020B0604030504040204" pitchFamily="34" charset="0"/>
              </a:rPr>
              <a:t>Eviter le plagiat </a:t>
            </a:r>
          </a:p>
        </p:txBody>
      </p:sp>
      <p:sp>
        <p:nvSpPr>
          <p:cNvPr id="21" name="Rectangle 20">
            <a:extLst>
              <a:ext uri="{FF2B5EF4-FFF2-40B4-BE49-F238E27FC236}">
                <a16:creationId xmlns:a16="http://schemas.microsoft.com/office/drawing/2014/main" id="{8B08C005-5AC0-4E61-8BEB-435972B196DA}"/>
              </a:ext>
            </a:extLst>
          </p:cNvPr>
          <p:cNvSpPr/>
          <p:nvPr/>
        </p:nvSpPr>
        <p:spPr>
          <a:xfrm>
            <a:off x="7997952" y="5364480"/>
            <a:ext cx="4059936" cy="100584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latin typeface="Verdana" panose="020B0604030504040204" pitchFamily="34" charset="0"/>
                <a:ea typeface="Verdana" panose="020B0604030504040204" pitchFamily="34" charset="0"/>
              </a:rPr>
              <a:t>Exposé le mémoire (soutenance) </a:t>
            </a:r>
          </a:p>
        </p:txBody>
      </p:sp>
      <p:sp>
        <p:nvSpPr>
          <p:cNvPr id="22" name="Ellipse 21">
            <a:extLst>
              <a:ext uri="{FF2B5EF4-FFF2-40B4-BE49-F238E27FC236}">
                <a16:creationId xmlns:a16="http://schemas.microsoft.com/office/drawing/2014/main" id="{B4EEA78A-C5C0-45EC-A630-73731CE46097}"/>
              </a:ext>
            </a:extLst>
          </p:cNvPr>
          <p:cNvSpPr/>
          <p:nvPr/>
        </p:nvSpPr>
        <p:spPr>
          <a:xfrm>
            <a:off x="4434840" y="2054352"/>
            <a:ext cx="3322319" cy="312534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rgbClr val="C00000"/>
                </a:solidFill>
                <a:latin typeface="Verdana" panose="020B0604030504040204" pitchFamily="34" charset="0"/>
                <a:ea typeface="Verdana" panose="020B0604030504040204" pitchFamily="34" charset="0"/>
              </a:rPr>
              <a:t>Pour faire un mémoire on passe par 2 étapes  </a:t>
            </a:r>
          </a:p>
        </p:txBody>
      </p:sp>
    </p:spTree>
    <p:extLst>
      <p:ext uri="{BB962C8B-B14F-4D97-AF65-F5344CB8AC3E}">
        <p14:creationId xmlns:p14="http://schemas.microsoft.com/office/powerpoint/2010/main" val="24402059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5">
            <a:extLst>
              <a:ext uri="{FF2B5EF4-FFF2-40B4-BE49-F238E27FC236}">
                <a16:creationId xmlns:a16="http://schemas.microsoft.com/office/drawing/2014/main" id="{24E4A7F7-C6EB-4BC7-86A6-A02DFEB9A83E}"/>
              </a:ext>
            </a:extLst>
          </p:cNvPr>
          <p:cNvSpPr>
            <a:spLocks noChangeArrowheads="1"/>
          </p:cNvSpPr>
          <p:nvPr/>
        </p:nvSpPr>
        <p:spPr bwMode="auto">
          <a:xfrm>
            <a:off x="119270" y="98589"/>
            <a:ext cx="11913704" cy="544050"/>
          </a:xfrm>
          <a:prstGeom prst="flowChartAlternateProcess">
            <a:avLst/>
          </a:prstGeom>
          <a:solidFill>
            <a:srgbClr val="C00000"/>
          </a:solidFill>
          <a:ln w="38100" cmpd="dbl">
            <a:solidFill>
              <a:srgbClr val="FFC000"/>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lnSpc>
                <a:spcPct val="150000"/>
              </a:lnSpc>
              <a:defRPr sz="1800" b="0" i="0" u="none" strike="noStrike" kern="0" cap="none" spc="0" baseline="0">
                <a:solidFill>
                  <a:srgbClr val="000000"/>
                </a:solidFill>
                <a:uFillTx/>
              </a:defRPr>
            </a:pPr>
            <a:r>
              <a:rPr lang="fr-FR" sz="20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CHAPITRE 02 :</a:t>
            </a:r>
            <a:r>
              <a:rPr lang="fr-FR" sz="2000" b="1" kern="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b="1" i="1" dirty="0">
                <a:solidFill>
                  <a:schemeClr val="bg1"/>
                </a:solidFill>
                <a:latin typeface="Verdana" panose="020B0604030504040204" pitchFamily="34" charset="0"/>
                <a:ea typeface="Verdana" panose="020B0604030504040204" pitchFamily="34" charset="0"/>
              </a:rPr>
              <a:t>TECHNIQUES ET NORMES DE RÉDACTION</a:t>
            </a:r>
            <a:endParaRPr lang="fr-FR" sz="2000" dirty="0">
              <a:solidFill>
                <a:schemeClr val="bg1"/>
              </a:solidFill>
              <a:latin typeface="Verdana" panose="020B0604030504040204" pitchFamily="34" charset="0"/>
              <a:ea typeface="Verdana" panose="020B0604030504040204" pitchFamily="34" charset="0"/>
            </a:endParaRPr>
          </a:p>
        </p:txBody>
      </p:sp>
      <p:sp>
        <p:nvSpPr>
          <p:cNvPr id="3" name="Rectangle 2">
            <a:extLst>
              <a:ext uri="{FF2B5EF4-FFF2-40B4-BE49-F238E27FC236}">
                <a16:creationId xmlns:a16="http://schemas.microsoft.com/office/drawing/2014/main" id="{38EFEEE6-91EB-49AB-B09C-23F2CFF10372}"/>
              </a:ext>
            </a:extLst>
          </p:cNvPr>
          <p:cNvSpPr/>
          <p:nvPr/>
        </p:nvSpPr>
        <p:spPr>
          <a:xfrm>
            <a:off x="119270" y="642639"/>
            <a:ext cx="11873948" cy="451790"/>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Les équations doivent être écrites en utilisant un éditeur d’équations.</a:t>
            </a:r>
          </a:p>
        </p:txBody>
      </p:sp>
      <p:sp>
        <p:nvSpPr>
          <p:cNvPr id="4" name="Rectangle 3">
            <a:extLst>
              <a:ext uri="{FF2B5EF4-FFF2-40B4-BE49-F238E27FC236}">
                <a16:creationId xmlns:a16="http://schemas.microsoft.com/office/drawing/2014/main" id="{D1ECA4B4-D59C-4341-AD1F-2AFE6051798D}"/>
              </a:ext>
            </a:extLst>
          </p:cNvPr>
          <p:cNvSpPr/>
          <p:nvPr/>
        </p:nvSpPr>
        <p:spPr>
          <a:xfrm>
            <a:off x="139148" y="1186689"/>
            <a:ext cx="11873948" cy="5022272"/>
          </a:xfrm>
          <a:prstGeom prst="rect">
            <a:avLst/>
          </a:prstGeom>
        </p:spPr>
        <p:txBody>
          <a:bodyPr wrap="square">
            <a:spAutoFit/>
          </a:bodyPr>
          <a:lstStyle/>
          <a:p>
            <a:pPr algn="just">
              <a:lnSpc>
                <a:spcPct val="150000"/>
              </a:lnSpc>
            </a:pPr>
            <a:r>
              <a:rPr lang="fr-FR" b="1" dirty="0">
                <a:latin typeface="Verdana" panose="020B0604030504040204" pitchFamily="34" charset="0"/>
                <a:ea typeface="Verdana" panose="020B0604030504040204" pitchFamily="34" charset="0"/>
              </a:rPr>
              <a:t>2.1. La page-titre </a:t>
            </a:r>
          </a:p>
          <a:p>
            <a:pPr algn="just">
              <a:lnSpc>
                <a:spcPct val="150000"/>
              </a:lnSpc>
            </a:pPr>
            <a:r>
              <a:rPr lang="fr-FR" dirty="0">
                <a:latin typeface="Verdana" panose="020B0604030504040204" pitchFamily="34" charset="0"/>
                <a:ea typeface="Verdana" panose="020B0604030504040204" pitchFamily="34" charset="0"/>
              </a:rPr>
              <a:t>Un modèle de page-titre est montré à l’appendice A, page 16. Cette page contient dans l’ordre, à partir du haut et sans aucun soulignement :</a:t>
            </a:r>
          </a:p>
          <a:p>
            <a:pPr algn="just">
              <a:lnSpc>
                <a:spcPct val="150000"/>
              </a:lnSpc>
            </a:pPr>
            <a:r>
              <a:rPr lang="fr-FR" dirty="0">
                <a:latin typeface="Verdana" panose="020B0604030504040204" pitchFamily="34" charset="0"/>
                <a:ea typeface="Verdana" panose="020B0604030504040204" pitchFamily="34" charset="0"/>
              </a:rPr>
              <a:t>-	Le nom de l’université et de la Faculté, soit : CENTRE UNIVERSIATIRE ABDELHAFID BOUSSOUF MILA (police Times new Roman 14 gras)</a:t>
            </a:r>
          </a:p>
          <a:p>
            <a:pPr algn="just">
              <a:lnSpc>
                <a:spcPct val="150000"/>
              </a:lnSpc>
            </a:pPr>
            <a:r>
              <a:rPr lang="fr-FR" dirty="0">
                <a:latin typeface="Verdana" panose="020B0604030504040204" pitchFamily="34" charset="0"/>
                <a:ea typeface="Verdana" panose="020B0604030504040204" pitchFamily="34" charset="0"/>
              </a:rPr>
              <a:t>-	Faculté des Sciences et Technologies (police Arial 12 en gras)</a:t>
            </a:r>
          </a:p>
          <a:p>
            <a:pPr algn="just">
              <a:lnSpc>
                <a:spcPct val="150000"/>
              </a:lnSpc>
            </a:pPr>
            <a:r>
              <a:rPr lang="fr-FR" dirty="0">
                <a:latin typeface="Verdana" panose="020B0604030504040204" pitchFamily="34" charset="0"/>
                <a:ea typeface="Verdana" panose="020B0604030504040204" pitchFamily="34" charset="0"/>
              </a:rPr>
              <a:t>-	L’une des deux mentions suivantes, avec la spécialité appropriée :</a:t>
            </a:r>
          </a:p>
          <a:p>
            <a:pPr algn="just">
              <a:lnSpc>
                <a:spcPct val="150000"/>
              </a:lnSpc>
            </a:pPr>
            <a:r>
              <a:rPr lang="fr-FR" dirty="0">
                <a:latin typeface="Verdana" panose="020B0604030504040204" pitchFamily="34" charset="0"/>
                <a:ea typeface="Verdana" panose="020B0604030504040204" pitchFamily="34" charset="0"/>
              </a:rPr>
              <a:t>MEMOIRE DE MASTER (Arial 18 en gras)</a:t>
            </a:r>
          </a:p>
          <a:p>
            <a:pPr algn="just">
              <a:lnSpc>
                <a:spcPct val="150000"/>
              </a:lnSpc>
            </a:pPr>
            <a:r>
              <a:rPr lang="fr-FR" dirty="0">
                <a:latin typeface="Verdana" panose="020B0604030504040204" pitchFamily="34" charset="0"/>
                <a:ea typeface="Verdana" panose="020B0604030504040204" pitchFamily="34" charset="0"/>
              </a:rPr>
              <a:t>en Génie Civil (Arial 12)</a:t>
            </a:r>
          </a:p>
          <a:p>
            <a:pPr algn="just">
              <a:lnSpc>
                <a:spcPct val="150000"/>
              </a:lnSpc>
            </a:pPr>
            <a:r>
              <a:rPr lang="fr-FR" dirty="0">
                <a:latin typeface="Verdana" panose="020B0604030504040204" pitchFamily="34" charset="0"/>
                <a:ea typeface="Verdana" panose="020B0604030504040204" pitchFamily="34" charset="0"/>
              </a:rPr>
              <a:t>Spécialité : Structures (Arial 12)</a:t>
            </a:r>
          </a:p>
          <a:p>
            <a:pPr algn="just">
              <a:lnSpc>
                <a:spcPct val="150000"/>
              </a:lnSpc>
            </a:pPr>
            <a:r>
              <a:rPr lang="fr-FR" dirty="0">
                <a:latin typeface="Verdana" panose="020B0604030504040204" pitchFamily="34" charset="0"/>
                <a:ea typeface="Verdana" panose="020B0604030504040204" pitchFamily="34" charset="0"/>
              </a:rPr>
              <a:t>- Le titre du mémoire ou de la thèse, en majuscules, à double interlignes ; s’il y a sous-titre, le placer quelques lignes au-dessous du titre, en minuscules et à simples interligne.</a:t>
            </a:r>
          </a:p>
        </p:txBody>
      </p:sp>
    </p:spTree>
    <p:extLst>
      <p:ext uri="{BB962C8B-B14F-4D97-AF65-F5344CB8AC3E}">
        <p14:creationId xmlns:p14="http://schemas.microsoft.com/office/powerpoint/2010/main" val="3598805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barn(inVertical)">
                                      <p:cBhvr>
                                        <p:cTn id="21" dur="500"/>
                                        <p:tgtEl>
                                          <p:spTgt spid="4">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4">
                                            <p:txEl>
                                              <p:pRg st="2" end="2"/>
                                            </p:txEl>
                                          </p:spTgt>
                                        </p:tgtEl>
                                        <p:attrNameLst>
                                          <p:attrName>style.visibility</p:attrName>
                                        </p:attrNameLst>
                                      </p:cBhvr>
                                      <p:to>
                                        <p:strVal val="visible"/>
                                      </p:to>
                                    </p:set>
                                    <p:animEffect transition="in" filter="fade">
                                      <p:cBhvr>
                                        <p:cTn id="26" dur="1000"/>
                                        <p:tgtEl>
                                          <p:spTgt spid="4">
                                            <p:txEl>
                                              <p:pRg st="2" end="2"/>
                                            </p:txEl>
                                          </p:spTgt>
                                        </p:tgtEl>
                                      </p:cBhvr>
                                    </p:animEffect>
                                    <p:anim calcmode="lin" valueType="num">
                                      <p:cBhvr>
                                        <p:cTn id="27"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4">
                                            <p:txEl>
                                              <p:pRg st="3" end="3"/>
                                            </p:txEl>
                                          </p:spTgt>
                                        </p:tgtEl>
                                        <p:attrNameLst>
                                          <p:attrName>style.visibility</p:attrName>
                                        </p:attrNameLst>
                                      </p:cBhvr>
                                      <p:to>
                                        <p:strVal val="visible"/>
                                      </p:to>
                                    </p:set>
                                    <p:animEffect transition="in" filter="fade">
                                      <p:cBhvr>
                                        <p:cTn id="33" dur="1000"/>
                                        <p:tgtEl>
                                          <p:spTgt spid="4">
                                            <p:txEl>
                                              <p:pRg st="3" end="3"/>
                                            </p:txEl>
                                          </p:spTgt>
                                        </p:tgtEl>
                                      </p:cBhvr>
                                    </p:animEffect>
                                    <p:anim calcmode="lin" valueType="num">
                                      <p:cBhvr>
                                        <p:cTn id="34"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4">
                                            <p:txEl>
                                              <p:pRg st="4" end="4"/>
                                            </p:txEl>
                                          </p:spTgt>
                                        </p:tgtEl>
                                        <p:attrNameLst>
                                          <p:attrName>style.visibility</p:attrName>
                                        </p:attrNameLst>
                                      </p:cBhvr>
                                      <p:to>
                                        <p:strVal val="visible"/>
                                      </p:to>
                                    </p:set>
                                    <p:animEffect transition="in" filter="fade">
                                      <p:cBhvr>
                                        <p:cTn id="40" dur="1000"/>
                                        <p:tgtEl>
                                          <p:spTgt spid="4">
                                            <p:txEl>
                                              <p:pRg st="4" end="4"/>
                                            </p:txEl>
                                          </p:spTgt>
                                        </p:tgtEl>
                                      </p:cBhvr>
                                    </p:animEffect>
                                    <p:anim calcmode="lin" valueType="num">
                                      <p:cBhvr>
                                        <p:cTn id="41"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42" dur="1000" fill="hold"/>
                                        <p:tgtEl>
                                          <p:spTgt spid="4">
                                            <p:txEl>
                                              <p:pRg st="4" end="4"/>
                                            </p:txEl>
                                          </p:spTgt>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4">
                                            <p:txEl>
                                              <p:pRg st="5" end="5"/>
                                            </p:txEl>
                                          </p:spTgt>
                                        </p:tgtEl>
                                        <p:attrNameLst>
                                          <p:attrName>style.visibility</p:attrName>
                                        </p:attrNameLst>
                                      </p:cBhvr>
                                      <p:to>
                                        <p:strVal val="visible"/>
                                      </p:to>
                                    </p:set>
                                    <p:animEffect transition="in" filter="fade">
                                      <p:cBhvr>
                                        <p:cTn id="45" dur="1000"/>
                                        <p:tgtEl>
                                          <p:spTgt spid="4">
                                            <p:txEl>
                                              <p:pRg st="5" end="5"/>
                                            </p:txEl>
                                          </p:spTgt>
                                        </p:tgtEl>
                                      </p:cBhvr>
                                    </p:animEffect>
                                    <p:anim calcmode="lin" valueType="num">
                                      <p:cBhvr>
                                        <p:cTn id="46"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47" dur="1000" fill="hold"/>
                                        <p:tgtEl>
                                          <p:spTgt spid="4">
                                            <p:txEl>
                                              <p:pRg st="5" end="5"/>
                                            </p:txEl>
                                          </p:spTgt>
                                        </p:tgtEl>
                                        <p:attrNameLst>
                                          <p:attrName>ppt_y</p:attrName>
                                        </p:attrNameLst>
                                      </p:cBhvr>
                                      <p:tavLst>
                                        <p:tav tm="0">
                                          <p:val>
                                            <p:strVal val="#ppt_y+.1"/>
                                          </p:val>
                                        </p:tav>
                                        <p:tav tm="100000">
                                          <p:val>
                                            <p:strVal val="#ppt_y"/>
                                          </p:val>
                                        </p:tav>
                                      </p:tavLst>
                                    </p:anim>
                                  </p:childTnLst>
                                </p:cTn>
                              </p:par>
                              <p:par>
                                <p:cTn id="48" presetID="42" presetClass="entr" presetSubtype="0" fill="hold" nodeType="withEffect">
                                  <p:stCondLst>
                                    <p:cond delay="0"/>
                                  </p:stCondLst>
                                  <p:childTnLst>
                                    <p:set>
                                      <p:cBhvr>
                                        <p:cTn id="49" dur="1" fill="hold">
                                          <p:stCondLst>
                                            <p:cond delay="0"/>
                                          </p:stCondLst>
                                        </p:cTn>
                                        <p:tgtEl>
                                          <p:spTgt spid="4">
                                            <p:txEl>
                                              <p:pRg st="6" end="6"/>
                                            </p:txEl>
                                          </p:spTgt>
                                        </p:tgtEl>
                                        <p:attrNameLst>
                                          <p:attrName>style.visibility</p:attrName>
                                        </p:attrNameLst>
                                      </p:cBhvr>
                                      <p:to>
                                        <p:strVal val="visible"/>
                                      </p:to>
                                    </p:set>
                                    <p:animEffect transition="in" filter="fade">
                                      <p:cBhvr>
                                        <p:cTn id="50" dur="1000"/>
                                        <p:tgtEl>
                                          <p:spTgt spid="4">
                                            <p:txEl>
                                              <p:pRg st="6" end="6"/>
                                            </p:txEl>
                                          </p:spTgt>
                                        </p:tgtEl>
                                      </p:cBhvr>
                                    </p:animEffect>
                                    <p:anim calcmode="lin" valueType="num">
                                      <p:cBhvr>
                                        <p:cTn id="51"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52" dur="1000" fill="hold"/>
                                        <p:tgtEl>
                                          <p:spTgt spid="4">
                                            <p:txEl>
                                              <p:pRg st="6" end="6"/>
                                            </p:txEl>
                                          </p:spTgt>
                                        </p:tgtEl>
                                        <p:attrNameLst>
                                          <p:attrName>ppt_y</p:attrName>
                                        </p:attrNameLst>
                                      </p:cBhvr>
                                      <p:tavLst>
                                        <p:tav tm="0">
                                          <p:val>
                                            <p:strVal val="#ppt_y+.1"/>
                                          </p:val>
                                        </p:tav>
                                        <p:tav tm="100000">
                                          <p:val>
                                            <p:strVal val="#ppt_y"/>
                                          </p:val>
                                        </p:tav>
                                      </p:tavLst>
                                    </p:anim>
                                  </p:childTnLst>
                                </p:cTn>
                              </p:par>
                              <p:par>
                                <p:cTn id="53" presetID="42" presetClass="entr" presetSubtype="0" fill="hold" nodeType="withEffect">
                                  <p:stCondLst>
                                    <p:cond delay="0"/>
                                  </p:stCondLst>
                                  <p:childTnLst>
                                    <p:set>
                                      <p:cBhvr>
                                        <p:cTn id="54" dur="1" fill="hold">
                                          <p:stCondLst>
                                            <p:cond delay="0"/>
                                          </p:stCondLst>
                                        </p:cTn>
                                        <p:tgtEl>
                                          <p:spTgt spid="4">
                                            <p:txEl>
                                              <p:pRg st="7" end="7"/>
                                            </p:txEl>
                                          </p:spTgt>
                                        </p:tgtEl>
                                        <p:attrNameLst>
                                          <p:attrName>style.visibility</p:attrName>
                                        </p:attrNameLst>
                                      </p:cBhvr>
                                      <p:to>
                                        <p:strVal val="visible"/>
                                      </p:to>
                                    </p:set>
                                    <p:animEffect transition="in" filter="fade">
                                      <p:cBhvr>
                                        <p:cTn id="55" dur="1000"/>
                                        <p:tgtEl>
                                          <p:spTgt spid="4">
                                            <p:txEl>
                                              <p:pRg st="7" end="7"/>
                                            </p:txEl>
                                          </p:spTgt>
                                        </p:tgtEl>
                                      </p:cBhvr>
                                    </p:animEffect>
                                    <p:anim calcmode="lin" valueType="num">
                                      <p:cBhvr>
                                        <p:cTn id="56"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7"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4">
                                            <p:txEl>
                                              <p:pRg st="8" end="8"/>
                                            </p:txEl>
                                          </p:spTgt>
                                        </p:tgtEl>
                                        <p:attrNameLst>
                                          <p:attrName>style.visibility</p:attrName>
                                        </p:attrNameLst>
                                      </p:cBhvr>
                                      <p:to>
                                        <p:strVal val="visible"/>
                                      </p:to>
                                    </p:set>
                                    <p:animEffect transition="in" filter="fade">
                                      <p:cBhvr>
                                        <p:cTn id="62" dur="1000"/>
                                        <p:tgtEl>
                                          <p:spTgt spid="4">
                                            <p:txEl>
                                              <p:pRg st="8" end="8"/>
                                            </p:txEl>
                                          </p:spTgt>
                                        </p:tgtEl>
                                      </p:cBhvr>
                                    </p:animEffect>
                                    <p:anim calcmode="lin" valueType="num">
                                      <p:cBhvr>
                                        <p:cTn id="63" dur="10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64" dur="1000" fill="hold"/>
                                        <p:tgtEl>
                                          <p:spTgt spid="4">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5">
            <a:extLst>
              <a:ext uri="{FF2B5EF4-FFF2-40B4-BE49-F238E27FC236}">
                <a16:creationId xmlns:a16="http://schemas.microsoft.com/office/drawing/2014/main" id="{24E4A7F7-C6EB-4BC7-86A6-A02DFEB9A83E}"/>
              </a:ext>
            </a:extLst>
          </p:cNvPr>
          <p:cNvSpPr>
            <a:spLocks noChangeArrowheads="1"/>
          </p:cNvSpPr>
          <p:nvPr/>
        </p:nvSpPr>
        <p:spPr bwMode="auto">
          <a:xfrm>
            <a:off x="119270" y="98589"/>
            <a:ext cx="11913704" cy="544050"/>
          </a:xfrm>
          <a:prstGeom prst="flowChartAlternateProcess">
            <a:avLst/>
          </a:prstGeom>
          <a:solidFill>
            <a:srgbClr val="C00000"/>
          </a:solidFill>
          <a:ln w="38100" cmpd="dbl">
            <a:solidFill>
              <a:srgbClr val="FFC000"/>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lnSpc>
                <a:spcPct val="150000"/>
              </a:lnSpc>
              <a:defRPr sz="1800" b="0" i="0" u="none" strike="noStrike" kern="0" cap="none" spc="0" baseline="0">
                <a:solidFill>
                  <a:srgbClr val="000000"/>
                </a:solidFill>
                <a:uFillTx/>
              </a:defRPr>
            </a:pPr>
            <a:r>
              <a:rPr lang="fr-FR" sz="20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CHAPITRE 02 :</a:t>
            </a:r>
            <a:r>
              <a:rPr lang="fr-FR" sz="2000" b="1" kern="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b="1" i="1" dirty="0">
                <a:solidFill>
                  <a:schemeClr val="bg1"/>
                </a:solidFill>
                <a:latin typeface="Verdana" panose="020B0604030504040204" pitchFamily="34" charset="0"/>
                <a:ea typeface="Verdana" panose="020B0604030504040204" pitchFamily="34" charset="0"/>
              </a:rPr>
              <a:t>TECHNIQUES ET NORMES DE RÉDACTION</a:t>
            </a:r>
            <a:endParaRPr lang="fr-FR" sz="2000" dirty="0">
              <a:solidFill>
                <a:schemeClr val="bg1"/>
              </a:solidFill>
              <a:latin typeface="Verdana" panose="020B0604030504040204" pitchFamily="34" charset="0"/>
              <a:ea typeface="Verdana" panose="020B0604030504040204" pitchFamily="34" charset="0"/>
            </a:endParaRPr>
          </a:p>
        </p:txBody>
      </p:sp>
      <p:sp>
        <p:nvSpPr>
          <p:cNvPr id="4" name="Rectangle 3">
            <a:extLst>
              <a:ext uri="{FF2B5EF4-FFF2-40B4-BE49-F238E27FC236}">
                <a16:creationId xmlns:a16="http://schemas.microsoft.com/office/drawing/2014/main" id="{D3B365E6-C956-4FAC-B892-5B9AA21BCE12}"/>
              </a:ext>
            </a:extLst>
          </p:cNvPr>
          <p:cNvSpPr/>
          <p:nvPr/>
        </p:nvSpPr>
        <p:spPr>
          <a:xfrm>
            <a:off x="119270" y="642639"/>
            <a:ext cx="11913704" cy="5853269"/>
          </a:xfrm>
          <a:prstGeom prst="rect">
            <a:avLst/>
          </a:prstGeom>
        </p:spPr>
        <p:txBody>
          <a:bodyPr wrap="square">
            <a:spAutoFit/>
          </a:bodyPr>
          <a:lstStyle/>
          <a:p>
            <a:pPr>
              <a:lnSpc>
                <a:spcPct val="150000"/>
              </a:lnSpc>
              <a:spcAft>
                <a:spcPts val="0"/>
              </a:spcAft>
            </a:pPr>
            <a:r>
              <a:rPr lang="fr-F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Centrer les prénoms (en minuscules) et nom (en majuscules) du candidat (Times new Roman 14 en gras).</a:t>
            </a:r>
            <a:endParaRPr lang="fr-FR" dirty="0">
              <a:latin typeface="Verdana" panose="020B0604030504040204" pitchFamily="34" charset="0"/>
              <a:ea typeface="Verdana" panose="020B0604030504040204" pitchFamily="34" charset="0"/>
              <a:cs typeface="Times New Roman" panose="02020603050405020304" pitchFamily="18" charset="0"/>
            </a:endParaRPr>
          </a:p>
          <a:p>
            <a:pPr algn="just">
              <a:lnSpc>
                <a:spcPct val="150000"/>
              </a:lnSpc>
              <a:spcAft>
                <a:spcPts val="0"/>
              </a:spcAft>
            </a:pP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 La liste des membres composant le jury du candidat doit figurer trois interlignes au bas de la mention spécifiant la spécialité. Un membre du jury doit être identifié par l’initiale de son prénom (en majuscule) suivi de son nom (en majuscules), son grade universitaire, sa structure de rattachement, sa qualité de jury.</a:t>
            </a:r>
            <a:endParaRPr lang="fr-FR" dirty="0">
              <a:latin typeface="Verdana" panose="020B0604030504040204" pitchFamily="34" charset="0"/>
              <a:ea typeface="Verdana" panose="020B0604030504040204" pitchFamily="34" charset="0"/>
              <a:cs typeface="Times New Roman" panose="02020603050405020304" pitchFamily="18" charset="0"/>
            </a:endParaRPr>
          </a:p>
          <a:p>
            <a:pPr algn="just">
              <a:lnSpc>
                <a:spcPct val="150000"/>
              </a:lnSpc>
              <a:spcAft>
                <a:spcPts val="0"/>
              </a:spcAft>
            </a:pP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 Le  lieu et la date de la soutenance centré (mois et année) :</a:t>
            </a:r>
            <a:endParaRPr lang="fr-FR" dirty="0">
              <a:latin typeface="Verdana" panose="020B0604030504040204" pitchFamily="34" charset="0"/>
              <a:ea typeface="Verdana" panose="020B0604030504040204" pitchFamily="34" charset="0"/>
              <a:cs typeface="Times New Roman" panose="02020603050405020304" pitchFamily="18" charset="0"/>
            </a:endParaRPr>
          </a:p>
          <a:p>
            <a:pPr algn="ctr">
              <a:lnSpc>
                <a:spcPct val="150000"/>
              </a:lnSpc>
              <a:spcAft>
                <a:spcPts val="0"/>
              </a:spcAft>
            </a:pP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Mila, Juin 2020 (Arial 12)</a:t>
            </a:r>
          </a:p>
          <a:p>
            <a:pPr algn="just">
              <a:lnSpc>
                <a:spcPct val="150000"/>
              </a:lnSpc>
              <a:spcAft>
                <a:spcPts val="0"/>
              </a:spcAft>
            </a:pPr>
            <a:r>
              <a:rPr lang="fr-FR" b="1" dirty="0">
                <a:latin typeface="Verdana" panose="020B0604030504040204" pitchFamily="34" charset="0"/>
                <a:ea typeface="Verdana" panose="020B0604030504040204" pitchFamily="34" charset="0"/>
                <a:cs typeface="Times New Roman" panose="02020603050405020304" pitchFamily="18" charset="0"/>
              </a:rPr>
              <a:t>2.2. La pagination </a:t>
            </a:r>
          </a:p>
          <a:p>
            <a:pPr marL="285750" indent="-285750" algn="just">
              <a:lnSpc>
                <a:spcPct val="150000"/>
              </a:lnSpc>
              <a:spcAft>
                <a:spcPts val="0"/>
              </a:spcAft>
              <a:buFont typeface="Wingdings" panose="05000000000000000000" pitchFamily="2" charset="2"/>
              <a:buChar char="Ø"/>
            </a:pPr>
            <a:r>
              <a:rPr lang="fr-FR" dirty="0">
                <a:latin typeface="Verdana" panose="020B0604030504040204" pitchFamily="34" charset="0"/>
                <a:ea typeface="Verdana" panose="020B0604030504040204" pitchFamily="34" charset="0"/>
                <a:cs typeface="Times New Roman" panose="02020603050405020304" pitchFamily="18" charset="0"/>
              </a:rPr>
              <a:t>Numéroter les pages dans le coin supérieur droit. Lorsque la thèse doit être imprimée recto-verso, paginer au centre, en haut de la page.</a:t>
            </a:r>
          </a:p>
          <a:p>
            <a:pPr marL="285750" indent="-285750" algn="just">
              <a:lnSpc>
                <a:spcPct val="150000"/>
              </a:lnSpc>
              <a:spcAft>
                <a:spcPts val="0"/>
              </a:spcAft>
              <a:buFont typeface="Wingdings" panose="05000000000000000000" pitchFamily="2" charset="2"/>
              <a:buChar char="Ø"/>
            </a:pPr>
            <a:r>
              <a:rPr lang="fr-FR" dirty="0">
                <a:latin typeface="Verdana" panose="020B0604030504040204" pitchFamily="34" charset="0"/>
                <a:ea typeface="Verdana" panose="020B0604030504040204" pitchFamily="34" charset="0"/>
                <a:cs typeface="Times New Roman" panose="02020603050405020304" pitchFamily="18" charset="0"/>
              </a:rPr>
              <a:t>Compter, sans paginer, les pages qui portent un titre : page-titre, première page du sommaire, des remerciements, de la table des matières, de la liste des illustrations, graphiques et tableaux et des appendices.</a:t>
            </a:r>
          </a:p>
        </p:txBody>
      </p:sp>
    </p:spTree>
    <p:extLst>
      <p:ext uri="{BB962C8B-B14F-4D97-AF65-F5344CB8AC3E}">
        <p14:creationId xmlns:p14="http://schemas.microsoft.com/office/powerpoint/2010/main" val="3182383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4">
                                            <p:txEl>
                                              <p:pRg st="3" end="3"/>
                                            </p:txEl>
                                          </p:spTgt>
                                        </p:tgtEl>
                                        <p:attrNameLst>
                                          <p:attrName>style.visibility</p:attrName>
                                        </p:attrNameLst>
                                      </p:cBhvr>
                                      <p:to>
                                        <p:strVal val="visible"/>
                                      </p:to>
                                    </p:set>
                                    <p:animEffect transition="in" filter="fade">
                                      <p:cBhvr>
                                        <p:cTn id="26" dur="1000"/>
                                        <p:tgtEl>
                                          <p:spTgt spid="4">
                                            <p:txEl>
                                              <p:pRg st="3" end="3"/>
                                            </p:txEl>
                                          </p:spTgt>
                                        </p:tgtEl>
                                      </p:cBhvr>
                                    </p:animEffect>
                                    <p:anim calcmode="lin" valueType="num">
                                      <p:cBhvr>
                                        <p:cTn id="27"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4">
                                            <p:txEl>
                                              <p:pRg st="4" end="4"/>
                                            </p:txEl>
                                          </p:spTgt>
                                        </p:tgtEl>
                                        <p:attrNameLst>
                                          <p:attrName>style.visibility</p:attrName>
                                        </p:attrNameLst>
                                      </p:cBhvr>
                                      <p:to>
                                        <p:strVal val="visible"/>
                                      </p:to>
                                    </p:set>
                                    <p:animEffect transition="in" filter="fade">
                                      <p:cBhvr>
                                        <p:cTn id="33" dur="1000"/>
                                        <p:tgtEl>
                                          <p:spTgt spid="4">
                                            <p:txEl>
                                              <p:pRg st="4" end="4"/>
                                            </p:txEl>
                                          </p:spTgt>
                                        </p:tgtEl>
                                      </p:cBhvr>
                                    </p:animEffect>
                                    <p:anim calcmode="lin" valueType="num">
                                      <p:cBhvr>
                                        <p:cTn id="34"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4">
                                            <p:txEl>
                                              <p:pRg st="5" end="5"/>
                                            </p:txEl>
                                          </p:spTgt>
                                        </p:tgtEl>
                                        <p:attrNameLst>
                                          <p:attrName>style.visibility</p:attrName>
                                        </p:attrNameLst>
                                      </p:cBhvr>
                                      <p:to>
                                        <p:strVal val="visible"/>
                                      </p:to>
                                    </p:set>
                                    <p:animEffect transition="in" filter="fade">
                                      <p:cBhvr>
                                        <p:cTn id="40" dur="1000"/>
                                        <p:tgtEl>
                                          <p:spTgt spid="4">
                                            <p:txEl>
                                              <p:pRg st="5" end="5"/>
                                            </p:txEl>
                                          </p:spTgt>
                                        </p:tgtEl>
                                      </p:cBhvr>
                                    </p:animEffect>
                                    <p:anim calcmode="lin" valueType="num">
                                      <p:cBhvr>
                                        <p:cTn id="41"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42"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4">
                                            <p:txEl>
                                              <p:pRg st="6" end="6"/>
                                            </p:txEl>
                                          </p:spTgt>
                                        </p:tgtEl>
                                        <p:attrNameLst>
                                          <p:attrName>style.visibility</p:attrName>
                                        </p:attrNameLst>
                                      </p:cBhvr>
                                      <p:to>
                                        <p:strVal val="visible"/>
                                      </p:to>
                                    </p:set>
                                    <p:animEffect transition="in" filter="fade">
                                      <p:cBhvr>
                                        <p:cTn id="47" dur="1000"/>
                                        <p:tgtEl>
                                          <p:spTgt spid="4">
                                            <p:txEl>
                                              <p:pRg st="6" end="6"/>
                                            </p:txEl>
                                          </p:spTgt>
                                        </p:tgtEl>
                                      </p:cBhvr>
                                    </p:animEffect>
                                    <p:anim calcmode="lin" valueType="num">
                                      <p:cBhvr>
                                        <p:cTn id="48"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9"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5">
            <a:extLst>
              <a:ext uri="{FF2B5EF4-FFF2-40B4-BE49-F238E27FC236}">
                <a16:creationId xmlns:a16="http://schemas.microsoft.com/office/drawing/2014/main" id="{24E4A7F7-C6EB-4BC7-86A6-A02DFEB9A83E}"/>
              </a:ext>
            </a:extLst>
          </p:cNvPr>
          <p:cNvSpPr>
            <a:spLocks noChangeArrowheads="1"/>
          </p:cNvSpPr>
          <p:nvPr/>
        </p:nvSpPr>
        <p:spPr bwMode="auto">
          <a:xfrm>
            <a:off x="119270" y="98589"/>
            <a:ext cx="11913704" cy="544050"/>
          </a:xfrm>
          <a:prstGeom prst="flowChartAlternateProcess">
            <a:avLst/>
          </a:prstGeom>
          <a:solidFill>
            <a:srgbClr val="C00000"/>
          </a:solidFill>
          <a:ln w="38100" cmpd="dbl">
            <a:solidFill>
              <a:srgbClr val="FFC000"/>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lnSpc>
                <a:spcPct val="150000"/>
              </a:lnSpc>
              <a:defRPr sz="1800" b="0" i="0" u="none" strike="noStrike" kern="0" cap="none" spc="0" baseline="0">
                <a:solidFill>
                  <a:srgbClr val="000000"/>
                </a:solidFill>
                <a:uFillTx/>
              </a:defRPr>
            </a:pPr>
            <a:r>
              <a:rPr lang="fr-FR" sz="20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CHAPITRE 02 :</a:t>
            </a:r>
            <a:r>
              <a:rPr lang="fr-FR" sz="2000" b="1" kern="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b="1" i="1" dirty="0">
                <a:solidFill>
                  <a:schemeClr val="bg1"/>
                </a:solidFill>
                <a:latin typeface="Verdana" panose="020B0604030504040204" pitchFamily="34" charset="0"/>
                <a:ea typeface="Verdana" panose="020B0604030504040204" pitchFamily="34" charset="0"/>
              </a:rPr>
              <a:t>TECHNIQUES ET NORMES DE RÉDACTION</a:t>
            </a:r>
            <a:endParaRPr lang="fr-FR" sz="2000" dirty="0">
              <a:solidFill>
                <a:schemeClr val="bg1"/>
              </a:solidFill>
              <a:latin typeface="Verdana" panose="020B0604030504040204" pitchFamily="34" charset="0"/>
              <a:ea typeface="Verdana" panose="020B0604030504040204" pitchFamily="34" charset="0"/>
            </a:endParaRPr>
          </a:p>
        </p:txBody>
      </p:sp>
      <p:sp>
        <p:nvSpPr>
          <p:cNvPr id="3" name="Rectangle 2">
            <a:extLst>
              <a:ext uri="{FF2B5EF4-FFF2-40B4-BE49-F238E27FC236}">
                <a16:creationId xmlns:a16="http://schemas.microsoft.com/office/drawing/2014/main" id="{604BE6B9-C023-4E72-8406-8DF8592E8E33}"/>
              </a:ext>
            </a:extLst>
          </p:cNvPr>
          <p:cNvSpPr/>
          <p:nvPr/>
        </p:nvSpPr>
        <p:spPr>
          <a:xfrm>
            <a:off x="119270" y="642639"/>
            <a:ext cx="11913704" cy="6268767"/>
          </a:xfrm>
          <a:prstGeom prst="rect">
            <a:avLst/>
          </a:prstGeom>
        </p:spPr>
        <p:txBody>
          <a:bodyPr wrap="square">
            <a:spAutoFit/>
          </a:bodyPr>
          <a:lstStyle/>
          <a:p>
            <a:pPr marL="285750" indent="-285750" algn="just">
              <a:lnSpc>
                <a:spcPct val="150000"/>
              </a:lnSpc>
              <a:spcAft>
                <a:spcPts val="0"/>
              </a:spcAft>
              <a:buFont typeface="Wingdings" panose="05000000000000000000" pitchFamily="2" charset="2"/>
              <a:buChar char="Ø"/>
            </a:pPr>
            <a:r>
              <a:rPr lang="fr-FR" dirty="0">
                <a:latin typeface="Verdana" panose="020B0604030504040204" pitchFamily="34" charset="0"/>
                <a:ea typeface="Verdana" panose="020B0604030504040204" pitchFamily="34" charset="0"/>
                <a:cs typeface="Times New Roman" panose="02020603050405020304" pitchFamily="18" charset="0"/>
              </a:rPr>
              <a:t>Paginer les illustrations, graphiques et tableaux qui apparaissent dans le texte et occupent une pleine page.</a:t>
            </a:r>
          </a:p>
          <a:p>
            <a:pPr marL="285750" indent="-285750" algn="just">
              <a:lnSpc>
                <a:spcPct val="150000"/>
              </a:lnSpc>
              <a:spcAft>
                <a:spcPts val="0"/>
              </a:spcAft>
              <a:buFont typeface="Wingdings" panose="05000000000000000000" pitchFamily="2" charset="2"/>
              <a:buChar char="Ø"/>
            </a:pPr>
            <a:r>
              <a:rPr lang="fr-FR" dirty="0">
                <a:latin typeface="Verdana" panose="020B0604030504040204" pitchFamily="34" charset="0"/>
                <a:ea typeface="Verdana" panose="020B0604030504040204" pitchFamily="34" charset="0"/>
                <a:cs typeface="Times New Roman" panose="02020603050405020304" pitchFamily="18" charset="0"/>
              </a:rPr>
              <a:t>Ne pas compter les pages de garde.</a:t>
            </a:r>
          </a:p>
          <a:p>
            <a:pPr algn="just">
              <a:lnSpc>
                <a:spcPct val="150000"/>
              </a:lnSpc>
              <a:spcAft>
                <a:spcPts val="0"/>
              </a:spcAft>
            </a:pPr>
            <a:r>
              <a:rPr lang="fr-FR" b="1" dirty="0">
                <a:latin typeface="Verdana" panose="020B0604030504040204" pitchFamily="34" charset="0"/>
                <a:ea typeface="Verdana" panose="020B0604030504040204" pitchFamily="34" charset="0"/>
                <a:cs typeface="Times New Roman" panose="02020603050405020304" pitchFamily="18" charset="0"/>
              </a:rPr>
              <a:t>3.3. Numérotation des chapitres, les illustrations les graphiques, les figures et tableaux </a:t>
            </a:r>
          </a:p>
          <a:p>
            <a:pPr algn="just">
              <a:lnSpc>
                <a:spcPct val="150000"/>
              </a:lnSpc>
              <a:spcAft>
                <a:spcPts val="0"/>
              </a:spcAft>
            </a:pPr>
            <a:r>
              <a:rPr lang="fr-FR" dirty="0">
                <a:latin typeface="Verdana" panose="020B0604030504040204" pitchFamily="34" charset="0"/>
                <a:ea typeface="Verdana" panose="020B0604030504040204" pitchFamily="34" charset="0"/>
                <a:cs typeface="Times New Roman" panose="02020603050405020304" pitchFamily="18" charset="0"/>
              </a:rPr>
              <a:t>• </a:t>
            </a:r>
            <a:r>
              <a:rPr lang="fr-FR" b="1" dirty="0">
                <a:latin typeface="Verdana" panose="020B0604030504040204" pitchFamily="34" charset="0"/>
                <a:ea typeface="Verdana" panose="020B0604030504040204" pitchFamily="34" charset="0"/>
                <a:cs typeface="Times New Roman" panose="02020603050405020304" pitchFamily="18" charset="0"/>
              </a:rPr>
              <a:t>Chapitres : </a:t>
            </a:r>
          </a:p>
          <a:p>
            <a:pPr algn="just">
              <a:lnSpc>
                <a:spcPct val="150000"/>
              </a:lnSpc>
              <a:spcAft>
                <a:spcPts val="0"/>
              </a:spcAft>
            </a:pPr>
            <a:r>
              <a:rPr lang="fr-FR" dirty="0">
                <a:latin typeface="Verdana" panose="020B0604030504040204" pitchFamily="34" charset="0"/>
                <a:ea typeface="Verdana" panose="020B0604030504040204" pitchFamily="34" charset="0"/>
                <a:cs typeface="Times New Roman" panose="02020603050405020304" pitchFamily="18" charset="0"/>
              </a:rPr>
              <a:t>- Centrer et titrer en majuscules, en gras, avec concision, sans souligner. </a:t>
            </a:r>
          </a:p>
          <a:p>
            <a:pPr algn="just">
              <a:lnSpc>
                <a:spcPct val="150000"/>
              </a:lnSpc>
              <a:spcAft>
                <a:spcPts val="0"/>
              </a:spcAft>
            </a:pPr>
            <a:r>
              <a:rPr lang="fr-FR" dirty="0">
                <a:latin typeface="Verdana" panose="020B0604030504040204" pitchFamily="34" charset="0"/>
                <a:ea typeface="Verdana" panose="020B0604030504040204" pitchFamily="34" charset="0"/>
                <a:cs typeface="Times New Roman" panose="02020603050405020304" pitchFamily="18" charset="0"/>
              </a:rPr>
              <a:t>- Titrer les chapitres, la liste des illustrations, la liste des tableaux, la liste des graphiques et les appendices.</a:t>
            </a:r>
          </a:p>
          <a:p>
            <a:pPr algn="just">
              <a:lnSpc>
                <a:spcPct val="150000"/>
              </a:lnSpc>
              <a:spcAft>
                <a:spcPts val="0"/>
              </a:spcAft>
            </a:pPr>
            <a:r>
              <a:rPr lang="fr-FR" dirty="0">
                <a:latin typeface="Verdana" panose="020B0604030504040204" pitchFamily="34" charset="0"/>
                <a:ea typeface="Verdana" panose="020B0604030504040204" pitchFamily="34" charset="0"/>
                <a:cs typeface="Times New Roman" panose="02020603050405020304" pitchFamily="18" charset="0"/>
              </a:rPr>
              <a:t>- Les sous-titres des chapitres et leurs subdivisions en section sont écrits en minuscules et soulignés.</a:t>
            </a:r>
          </a:p>
          <a:p>
            <a:pPr algn="just">
              <a:lnSpc>
                <a:spcPct val="150000"/>
              </a:lnSpc>
              <a:spcAft>
                <a:spcPts val="0"/>
              </a:spcAft>
            </a:pPr>
            <a:r>
              <a:rPr lang="fr-FR" dirty="0">
                <a:latin typeface="Verdana" panose="020B0604030504040204" pitchFamily="34" charset="0"/>
                <a:ea typeface="Verdana" panose="020B0604030504040204" pitchFamily="34" charset="0"/>
                <a:cs typeface="Times New Roman" panose="02020603050405020304" pitchFamily="18" charset="0"/>
              </a:rPr>
              <a:t>• </a:t>
            </a:r>
            <a:r>
              <a:rPr lang="fr-FR" b="1" dirty="0">
                <a:latin typeface="Verdana" panose="020B0604030504040204" pitchFamily="34" charset="0"/>
                <a:ea typeface="Verdana" panose="020B0604030504040204" pitchFamily="34" charset="0"/>
                <a:cs typeface="Times New Roman" panose="02020603050405020304" pitchFamily="18" charset="0"/>
              </a:rPr>
              <a:t>Les illustrations les graphiques, les figures et tableaux</a:t>
            </a:r>
          </a:p>
          <a:p>
            <a:pPr algn="just">
              <a:lnSpc>
                <a:spcPct val="150000"/>
              </a:lnSpc>
              <a:spcAft>
                <a:spcPts val="0"/>
              </a:spcAft>
            </a:pPr>
            <a:r>
              <a:rPr lang="fr-FR" dirty="0">
                <a:latin typeface="Verdana" panose="020B0604030504040204" pitchFamily="34" charset="0"/>
                <a:ea typeface="Verdana" panose="020B0604030504040204" pitchFamily="34" charset="0"/>
                <a:cs typeface="Times New Roman" panose="02020603050405020304" pitchFamily="18" charset="0"/>
              </a:rPr>
              <a:t>- Appeler ‘figures’ les illustrations (dessins, schémas, photographies …) et les graphiques (courbes de variation de paramètres …).</a:t>
            </a:r>
          </a:p>
          <a:p>
            <a:pPr>
              <a:lnSpc>
                <a:spcPct val="150000"/>
              </a:lnSpc>
            </a:pPr>
            <a:r>
              <a:rPr lang="fr-FR" dirty="0">
                <a:latin typeface="Verdana" panose="020B0604030504040204" pitchFamily="34" charset="0"/>
                <a:ea typeface="Verdana" panose="020B0604030504040204" pitchFamily="34" charset="0"/>
                <a:cs typeface="Times New Roman" panose="02020603050405020304" pitchFamily="18" charset="0"/>
              </a:rPr>
              <a:t>Donner un titre à chaque figure et les numéroter de façon continue pour chaque chapitre. </a:t>
            </a:r>
            <a:r>
              <a:rPr lang="fr-FR" u="sng" dirty="0">
                <a:latin typeface="Verdana" panose="020B0604030504040204" pitchFamily="34" charset="0"/>
                <a:ea typeface="Verdana" panose="020B0604030504040204" pitchFamily="34" charset="0"/>
                <a:cs typeface="Times New Roman" panose="02020603050405020304" pitchFamily="18" charset="0"/>
              </a:rPr>
              <a:t>Le titre de chaque figure doit paraître en dessous de chaque figure. </a:t>
            </a:r>
          </a:p>
          <a:p>
            <a:pPr>
              <a:lnSpc>
                <a:spcPct val="150000"/>
              </a:lnSpc>
            </a:pPr>
            <a:r>
              <a:rPr lang="fr-FR" b="1" i="1" u="sng" dirty="0" err="1">
                <a:latin typeface="Verdana" panose="020B0604030504040204" pitchFamily="34" charset="0"/>
                <a:ea typeface="Verdana" panose="020B0604030504040204" pitchFamily="34" charset="0"/>
              </a:rPr>
              <a:t>Exp</a:t>
            </a:r>
            <a:r>
              <a:rPr lang="fr-FR" b="1" i="1" u="sng" dirty="0">
                <a:latin typeface="Verdana" panose="020B0604030504040204" pitchFamily="34" charset="0"/>
                <a:ea typeface="Verdana" panose="020B0604030504040204" pitchFamily="34" charset="0"/>
              </a:rPr>
              <a:t>:</a:t>
            </a:r>
            <a:r>
              <a:rPr lang="fr-FR" b="1" i="1" dirty="0">
                <a:latin typeface="Verdana" panose="020B0604030504040204" pitchFamily="34" charset="0"/>
                <a:ea typeface="Verdana" panose="020B0604030504040204" pitchFamily="34" charset="0"/>
              </a:rPr>
              <a:t> </a:t>
            </a:r>
            <a:r>
              <a:rPr lang="fr-FR" dirty="0">
                <a:latin typeface="Verdana" panose="020B0604030504040204" pitchFamily="34" charset="0"/>
                <a:ea typeface="Verdana" panose="020B0604030504040204" pitchFamily="34" charset="0"/>
              </a:rPr>
              <a:t>pour une 5</a:t>
            </a:r>
            <a:r>
              <a:rPr lang="fr-FR" baseline="30000" dirty="0">
                <a:latin typeface="Verdana" panose="020B0604030504040204" pitchFamily="34" charset="0"/>
                <a:ea typeface="Verdana" panose="020B0604030504040204" pitchFamily="34" charset="0"/>
              </a:rPr>
              <a:t>ième </a:t>
            </a:r>
            <a:r>
              <a:rPr lang="fr-FR" dirty="0">
                <a:latin typeface="Verdana" panose="020B0604030504040204" pitchFamily="34" charset="0"/>
                <a:ea typeface="Verdana" panose="020B0604030504040204" pitchFamily="34" charset="0"/>
              </a:rPr>
              <a:t>figure dans le chapitre 2, le titre sera :  </a:t>
            </a:r>
            <a:r>
              <a:rPr lang="fr-FR" i="1" dirty="0">
                <a:latin typeface="Verdana" panose="020B0604030504040204" pitchFamily="34" charset="0"/>
                <a:ea typeface="Verdana" panose="020B0604030504040204" pitchFamily="34" charset="0"/>
              </a:rPr>
              <a:t>Figure 2.5 : Schéma du montage………….</a:t>
            </a:r>
            <a:endParaRPr lang="fr-FR" dirty="0">
              <a:latin typeface="Verdana" panose="020B0604030504040204" pitchFamily="34"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4127088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fade">
                                      <p:cBhvr>
                                        <p:cTn id="40" dur="1000"/>
                                        <p:tgtEl>
                                          <p:spTgt spid="3">
                                            <p:txEl>
                                              <p:pRg st="5" end="5"/>
                                            </p:txEl>
                                          </p:spTgt>
                                        </p:tgtEl>
                                      </p:cBhvr>
                                    </p:animEffect>
                                    <p:anim calcmode="lin" valueType="num">
                                      <p:cBhvr>
                                        <p:cTn id="4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5" end="5"/>
                                            </p:txEl>
                                          </p:spTgt>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3">
                                            <p:txEl>
                                              <p:pRg st="6" end="6"/>
                                            </p:txEl>
                                          </p:spTgt>
                                        </p:tgtEl>
                                        <p:attrNameLst>
                                          <p:attrName>style.visibility</p:attrName>
                                        </p:attrNameLst>
                                      </p:cBhvr>
                                      <p:to>
                                        <p:strVal val="visible"/>
                                      </p:to>
                                    </p:set>
                                    <p:animEffect transition="in" filter="fade">
                                      <p:cBhvr>
                                        <p:cTn id="45" dur="1000"/>
                                        <p:tgtEl>
                                          <p:spTgt spid="3">
                                            <p:txEl>
                                              <p:pRg st="6" end="6"/>
                                            </p:txEl>
                                          </p:spTgt>
                                        </p:tgtEl>
                                      </p:cBhvr>
                                    </p:animEffect>
                                    <p:anim calcmode="lin" valueType="num">
                                      <p:cBhvr>
                                        <p:cTn id="4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3">
                                            <p:txEl>
                                              <p:pRg st="7" end="7"/>
                                            </p:txEl>
                                          </p:spTgt>
                                        </p:tgtEl>
                                        <p:attrNameLst>
                                          <p:attrName>style.visibility</p:attrName>
                                        </p:attrNameLst>
                                      </p:cBhvr>
                                      <p:to>
                                        <p:strVal val="visible"/>
                                      </p:to>
                                    </p:set>
                                    <p:animEffect transition="in" filter="fade">
                                      <p:cBhvr>
                                        <p:cTn id="52" dur="1000"/>
                                        <p:tgtEl>
                                          <p:spTgt spid="3">
                                            <p:txEl>
                                              <p:pRg st="7" end="7"/>
                                            </p:txEl>
                                          </p:spTgt>
                                        </p:tgtEl>
                                      </p:cBhvr>
                                    </p:animEffect>
                                    <p:anim calcmode="lin" valueType="num">
                                      <p:cBhvr>
                                        <p:cTn id="5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4"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nodeType="clickEffect">
                                  <p:stCondLst>
                                    <p:cond delay="0"/>
                                  </p:stCondLst>
                                  <p:childTnLst>
                                    <p:set>
                                      <p:cBhvr>
                                        <p:cTn id="58" dur="1" fill="hold">
                                          <p:stCondLst>
                                            <p:cond delay="0"/>
                                          </p:stCondLst>
                                        </p:cTn>
                                        <p:tgtEl>
                                          <p:spTgt spid="3">
                                            <p:txEl>
                                              <p:pRg st="8" end="8"/>
                                            </p:txEl>
                                          </p:spTgt>
                                        </p:tgtEl>
                                        <p:attrNameLst>
                                          <p:attrName>style.visibility</p:attrName>
                                        </p:attrNameLst>
                                      </p:cBhvr>
                                      <p:to>
                                        <p:strVal val="visible"/>
                                      </p:to>
                                    </p:set>
                                    <p:animEffect transition="in" filter="fade">
                                      <p:cBhvr>
                                        <p:cTn id="59" dur="1000"/>
                                        <p:tgtEl>
                                          <p:spTgt spid="3">
                                            <p:txEl>
                                              <p:pRg st="8" end="8"/>
                                            </p:txEl>
                                          </p:spTgt>
                                        </p:tgtEl>
                                      </p:cBhvr>
                                    </p:animEffect>
                                    <p:anim calcmode="lin" valueType="num">
                                      <p:cBhvr>
                                        <p:cTn id="6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1" dur="1000" fill="hold"/>
                                        <p:tgtEl>
                                          <p:spTgt spid="3">
                                            <p:txEl>
                                              <p:pRg st="8" end="8"/>
                                            </p:txEl>
                                          </p:spTgt>
                                        </p:tgtEl>
                                        <p:attrNameLst>
                                          <p:attrName>ppt_y</p:attrName>
                                        </p:attrNameLst>
                                      </p:cBhvr>
                                      <p:tavLst>
                                        <p:tav tm="0">
                                          <p:val>
                                            <p:strVal val="#ppt_y+.1"/>
                                          </p:val>
                                        </p:tav>
                                        <p:tav tm="100000">
                                          <p:val>
                                            <p:strVal val="#ppt_y"/>
                                          </p:val>
                                        </p:tav>
                                      </p:tavLst>
                                    </p:anim>
                                  </p:childTnLst>
                                </p:cTn>
                              </p:par>
                              <p:par>
                                <p:cTn id="62" presetID="42" presetClass="entr" presetSubtype="0" fill="hold" nodeType="withEffect">
                                  <p:stCondLst>
                                    <p:cond delay="0"/>
                                  </p:stCondLst>
                                  <p:childTnLst>
                                    <p:set>
                                      <p:cBhvr>
                                        <p:cTn id="63" dur="1" fill="hold">
                                          <p:stCondLst>
                                            <p:cond delay="0"/>
                                          </p:stCondLst>
                                        </p:cTn>
                                        <p:tgtEl>
                                          <p:spTgt spid="3">
                                            <p:txEl>
                                              <p:pRg st="9" end="9"/>
                                            </p:txEl>
                                          </p:spTgt>
                                        </p:tgtEl>
                                        <p:attrNameLst>
                                          <p:attrName>style.visibility</p:attrName>
                                        </p:attrNameLst>
                                      </p:cBhvr>
                                      <p:to>
                                        <p:strVal val="visible"/>
                                      </p:to>
                                    </p:set>
                                    <p:animEffect transition="in" filter="fade">
                                      <p:cBhvr>
                                        <p:cTn id="64" dur="1000"/>
                                        <p:tgtEl>
                                          <p:spTgt spid="3">
                                            <p:txEl>
                                              <p:pRg st="9" end="9"/>
                                            </p:txEl>
                                          </p:spTgt>
                                        </p:tgtEl>
                                      </p:cBhvr>
                                    </p:animEffect>
                                    <p:anim calcmode="lin" valueType="num">
                                      <p:cBhvr>
                                        <p:cTn id="65"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6"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nodeType="clickEffect">
                                  <p:stCondLst>
                                    <p:cond delay="0"/>
                                  </p:stCondLst>
                                  <p:childTnLst>
                                    <p:set>
                                      <p:cBhvr>
                                        <p:cTn id="70" dur="1" fill="hold">
                                          <p:stCondLst>
                                            <p:cond delay="0"/>
                                          </p:stCondLst>
                                        </p:cTn>
                                        <p:tgtEl>
                                          <p:spTgt spid="3">
                                            <p:txEl>
                                              <p:pRg st="10" end="10"/>
                                            </p:txEl>
                                          </p:spTgt>
                                        </p:tgtEl>
                                        <p:attrNameLst>
                                          <p:attrName>style.visibility</p:attrName>
                                        </p:attrNameLst>
                                      </p:cBhvr>
                                      <p:to>
                                        <p:strVal val="visible"/>
                                      </p:to>
                                    </p:set>
                                    <p:animEffect transition="in" filter="fade">
                                      <p:cBhvr>
                                        <p:cTn id="71" dur="1000"/>
                                        <p:tgtEl>
                                          <p:spTgt spid="3">
                                            <p:txEl>
                                              <p:pRg st="10" end="10"/>
                                            </p:txEl>
                                          </p:spTgt>
                                        </p:tgtEl>
                                      </p:cBhvr>
                                    </p:animEffect>
                                    <p:anim calcmode="lin" valueType="num">
                                      <p:cBhvr>
                                        <p:cTn id="72"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73"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5">
            <a:extLst>
              <a:ext uri="{FF2B5EF4-FFF2-40B4-BE49-F238E27FC236}">
                <a16:creationId xmlns:a16="http://schemas.microsoft.com/office/drawing/2014/main" id="{24E4A7F7-C6EB-4BC7-86A6-A02DFEB9A83E}"/>
              </a:ext>
            </a:extLst>
          </p:cNvPr>
          <p:cNvSpPr>
            <a:spLocks noChangeArrowheads="1"/>
          </p:cNvSpPr>
          <p:nvPr/>
        </p:nvSpPr>
        <p:spPr bwMode="auto">
          <a:xfrm>
            <a:off x="119270" y="98589"/>
            <a:ext cx="11913704" cy="544050"/>
          </a:xfrm>
          <a:prstGeom prst="flowChartAlternateProcess">
            <a:avLst/>
          </a:prstGeom>
          <a:solidFill>
            <a:srgbClr val="C00000"/>
          </a:solidFill>
          <a:ln w="38100" cmpd="dbl">
            <a:solidFill>
              <a:srgbClr val="FFC000"/>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lnSpc>
                <a:spcPct val="150000"/>
              </a:lnSpc>
              <a:defRPr sz="1800" b="0" i="0" u="none" strike="noStrike" kern="0" cap="none" spc="0" baseline="0">
                <a:solidFill>
                  <a:srgbClr val="000000"/>
                </a:solidFill>
                <a:uFillTx/>
              </a:defRPr>
            </a:pPr>
            <a:r>
              <a:rPr lang="fr-FR" sz="20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CHAPITRE 02 :</a:t>
            </a:r>
            <a:r>
              <a:rPr lang="fr-FR" sz="2000" b="1" kern="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b="1" i="1" dirty="0">
                <a:solidFill>
                  <a:schemeClr val="bg1"/>
                </a:solidFill>
                <a:latin typeface="Verdana" panose="020B0604030504040204" pitchFamily="34" charset="0"/>
                <a:ea typeface="Verdana" panose="020B0604030504040204" pitchFamily="34" charset="0"/>
              </a:rPr>
              <a:t>TECHNIQUES ET NORMES DE RÉDACTION</a:t>
            </a:r>
            <a:endParaRPr lang="fr-FR" sz="2000" dirty="0">
              <a:solidFill>
                <a:schemeClr val="bg1"/>
              </a:solidFill>
              <a:latin typeface="Verdana" panose="020B0604030504040204" pitchFamily="34" charset="0"/>
              <a:ea typeface="Verdana" panose="020B0604030504040204" pitchFamily="34" charset="0"/>
            </a:endParaRPr>
          </a:p>
        </p:txBody>
      </p:sp>
      <p:sp>
        <p:nvSpPr>
          <p:cNvPr id="3" name="Rectangle 2">
            <a:extLst>
              <a:ext uri="{FF2B5EF4-FFF2-40B4-BE49-F238E27FC236}">
                <a16:creationId xmlns:a16="http://schemas.microsoft.com/office/drawing/2014/main" id="{CBBB35AE-2ECA-4A66-941B-14857C9D0CF1}"/>
              </a:ext>
            </a:extLst>
          </p:cNvPr>
          <p:cNvSpPr/>
          <p:nvPr/>
        </p:nvSpPr>
        <p:spPr>
          <a:xfrm>
            <a:off x="119270" y="642639"/>
            <a:ext cx="11873948" cy="5853269"/>
          </a:xfrm>
          <a:prstGeom prst="rect">
            <a:avLst/>
          </a:prstGeom>
        </p:spPr>
        <p:txBody>
          <a:bodyPr wrap="square">
            <a:spAutoFit/>
          </a:bodyPr>
          <a:lstStyle/>
          <a:p>
            <a:pPr algn="just">
              <a:lnSpc>
                <a:spcPct val="150000"/>
              </a:lnSpc>
            </a:pPr>
            <a:r>
              <a:rPr lang="fr-FR" dirty="0"/>
              <a:t>-</a:t>
            </a:r>
            <a:r>
              <a:rPr lang="fr-FR" dirty="0">
                <a:latin typeface="Verdana" panose="020B0604030504040204" pitchFamily="34" charset="0"/>
                <a:ea typeface="Verdana" panose="020B0604030504040204" pitchFamily="34" charset="0"/>
              </a:rPr>
              <a:t> De même, titrer et numéroter les tableaux servant à la présentation de données et résultats.</a:t>
            </a:r>
            <a:r>
              <a:rPr lang="fr-FR" u="sng" dirty="0">
                <a:latin typeface="Verdana" panose="020B0604030504040204" pitchFamily="34" charset="0"/>
                <a:ea typeface="Verdana" panose="020B0604030504040204" pitchFamily="34" charset="0"/>
              </a:rPr>
              <a:t> Le titre doit paraître au-dessus du tableau</a:t>
            </a:r>
            <a:r>
              <a:rPr lang="fr-FR" dirty="0">
                <a:latin typeface="Verdana" panose="020B0604030504040204" pitchFamily="34" charset="0"/>
                <a:ea typeface="Verdana" panose="020B0604030504040204" pitchFamily="34" charset="0"/>
              </a:rPr>
              <a:t>. </a:t>
            </a:r>
          </a:p>
          <a:p>
            <a:pPr algn="just">
              <a:lnSpc>
                <a:spcPct val="150000"/>
              </a:lnSpc>
            </a:pPr>
            <a:r>
              <a:rPr lang="fr-FR" dirty="0">
                <a:latin typeface="Verdana" panose="020B0604030504040204" pitchFamily="34" charset="0"/>
                <a:ea typeface="Verdana" panose="020B0604030504040204" pitchFamily="34" charset="0"/>
              </a:rPr>
              <a:t>Exemple : Tableau 1.4 : Données et résultats pour une solution aqueuse de </a:t>
            </a:r>
            <a:r>
              <a:rPr lang="fr-FR" dirty="0" err="1">
                <a:latin typeface="Verdana" panose="020B0604030504040204" pitchFamily="34" charset="0"/>
                <a:ea typeface="Verdana" panose="020B0604030504040204" pitchFamily="34" charset="0"/>
              </a:rPr>
              <a:t>natrosol</a:t>
            </a:r>
            <a:r>
              <a:rPr lang="fr-FR" dirty="0">
                <a:latin typeface="Verdana" panose="020B0604030504040204" pitchFamily="34" charset="0"/>
                <a:ea typeface="Verdana" panose="020B0604030504040204" pitchFamily="34" charset="0"/>
              </a:rPr>
              <a:t> 0.8 % de concentration.</a:t>
            </a:r>
          </a:p>
          <a:p>
            <a:pPr algn="just">
              <a:lnSpc>
                <a:spcPct val="150000"/>
              </a:lnSpc>
            </a:pPr>
            <a:r>
              <a:rPr lang="fr-FR" dirty="0">
                <a:latin typeface="Verdana" panose="020B0604030504040204" pitchFamily="34" charset="0"/>
                <a:ea typeface="Verdana" panose="020B0604030504040204" pitchFamily="34" charset="0"/>
              </a:rPr>
              <a:t>- La reproduction d’illustrations, graphiques et tableaux peut se faire par un procédé photographique ou par photocopie si la résolution de l’image est de bonne qualité. </a:t>
            </a:r>
          </a:p>
          <a:p>
            <a:pPr algn="just">
              <a:lnSpc>
                <a:spcPct val="150000"/>
              </a:lnSpc>
            </a:pPr>
            <a:r>
              <a:rPr lang="fr-FR" dirty="0">
                <a:latin typeface="Verdana" panose="020B0604030504040204" pitchFamily="34" charset="0"/>
                <a:ea typeface="Verdana" panose="020B0604030504040204" pitchFamily="34" charset="0"/>
              </a:rPr>
              <a:t>- Plier, en respectant la marge de 3.5 cm à gauche pour la reliure, les dessins, cartes, etc… dont les dimensions excèdent 21 x 29.7 cm (format A4). Si le format est très grand, on doit annexer le document en pochette, en le pliant convenablement. </a:t>
            </a:r>
          </a:p>
          <a:p>
            <a:pPr algn="just">
              <a:lnSpc>
                <a:spcPct val="150000"/>
              </a:lnSpc>
            </a:pPr>
            <a:r>
              <a:rPr lang="fr-FR" dirty="0">
                <a:latin typeface="Verdana" panose="020B0604030504040204" pitchFamily="34" charset="0"/>
                <a:ea typeface="Verdana" panose="020B0604030504040204" pitchFamily="34" charset="0"/>
              </a:rPr>
              <a:t>- Lorsqu’une figure ou un tableau occupant une pleine page est présenté en travers, le haut de la feuille correspond à l’intérieur (près de la reliure) et le bas, à l’extérieur, de sorte qu’il faut tourner le document dans le sens horaire pour le lire, et non inversement. </a:t>
            </a:r>
          </a:p>
          <a:p>
            <a:pPr algn="just">
              <a:lnSpc>
                <a:spcPct val="150000"/>
              </a:lnSpc>
            </a:pPr>
            <a:r>
              <a:rPr lang="fr-FR" dirty="0">
                <a:latin typeface="Verdana" panose="020B0604030504040204" pitchFamily="34" charset="0"/>
                <a:ea typeface="Verdana" panose="020B0604030504040204" pitchFamily="34" charset="0"/>
              </a:rPr>
              <a:t>- Dans la mesure du possible, situer les illustrations, tableaux et graphiques dans le texte là où ils interviennent, plutôt que les référer en appendice.</a:t>
            </a:r>
          </a:p>
        </p:txBody>
      </p:sp>
    </p:spTree>
    <p:extLst>
      <p:ext uri="{BB962C8B-B14F-4D97-AF65-F5344CB8AC3E}">
        <p14:creationId xmlns:p14="http://schemas.microsoft.com/office/powerpoint/2010/main" val="1785834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1000"/>
                                        <p:tgtEl>
                                          <p:spTgt spid="3">
                                            <p:txEl>
                                              <p:pRg st="3" end="3"/>
                                            </p:txEl>
                                          </p:spTgt>
                                        </p:tgtEl>
                                      </p:cBhvr>
                                    </p:animEffect>
                                    <p:anim calcmode="lin" valueType="num">
                                      <p:cBhvr>
                                        <p:cTn id="2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1000"/>
                                        <p:tgtEl>
                                          <p:spTgt spid="3">
                                            <p:txEl>
                                              <p:pRg st="4" end="4"/>
                                            </p:txEl>
                                          </p:spTgt>
                                        </p:tgtEl>
                                      </p:cBhvr>
                                    </p:animEffect>
                                    <p:anim calcmode="lin" valueType="num">
                                      <p:cBhvr>
                                        <p:cTn id="3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fade">
                                      <p:cBhvr>
                                        <p:cTn id="40" dur="1000"/>
                                        <p:tgtEl>
                                          <p:spTgt spid="3">
                                            <p:txEl>
                                              <p:pRg st="5" end="5"/>
                                            </p:txEl>
                                          </p:spTgt>
                                        </p:tgtEl>
                                      </p:cBhvr>
                                    </p:animEffect>
                                    <p:anim calcmode="lin" valueType="num">
                                      <p:cBhvr>
                                        <p:cTn id="4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33E0124-C6F1-4353-9489-D58F1FE9AB59}"/>
              </a:ext>
            </a:extLst>
          </p:cNvPr>
          <p:cNvSpPr/>
          <p:nvPr/>
        </p:nvSpPr>
        <p:spPr>
          <a:xfrm>
            <a:off x="42672" y="122503"/>
            <a:ext cx="3358896" cy="100584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latin typeface="Verdana" panose="020B0604030504040204" pitchFamily="34" charset="0"/>
                <a:ea typeface="Verdana" panose="020B0604030504040204" pitchFamily="34" charset="0"/>
              </a:rPr>
              <a:t>Conception du mémoire </a:t>
            </a:r>
          </a:p>
        </p:txBody>
      </p:sp>
      <p:sp>
        <p:nvSpPr>
          <p:cNvPr id="5" name="Flèche : bas 4">
            <a:extLst>
              <a:ext uri="{FF2B5EF4-FFF2-40B4-BE49-F238E27FC236}">
                <a16:creationId xmlns:a16="http://schemas.microsoft.com/office/drawing/2014/main" id="{76108D16-C994-4CE0-8E38-ACF3D609710B}"/>
              </a:ext>
            </a:extLst>
          </p:cNvPr>
          <p:cNvSpPr/>
          <p:nvPr/>
        </p:nvSpPr>
        <p:spPr>
          <a:xfrm>
            <a:off x="1374648" y="1274355"/>
            <a:ext cx="694944" cy="713232"/>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9CBED9C3-3687-4094-B2E8-098CE5F56ADD}"/>
              </a:ext>
            </a:extLst>
          </p:cNvPr>
          <p:cNvSpPr/>
          <p:nvPr/>
        </p:nvSpPr>
        <p:spPr>
          <a:xfrm>
            <a:off x="42672" y="2072639"/>
            <a:ext cx="3358896" cy="174277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dirty="0">
              <a:latin typeface="Verdana" panose="020B0604030504040204" pitchFamily="34" charset="0"/>
              <a:ea typeface="Verdana" panose="020B0604030504040204" pitchFamily="34" charset="0"/>
            </a:endParaRPr>
          </a:p>
          <a:p>
            <a:pPr algn="ctr"/>
            <a:r>
              <a:rPr lang="fr-FR" sz="2800" dirty="0">
                <a:latin typeface="Verdana" panose="020B0604030504040204" pitchFamily="34" charset="0"/>
                <a:ea typeface="Verdana" panose="020B0604030504040204" pitchFamily="34" charset="0"/>
              </a:rPr>
              <a:t>Éviter le plagiat</a:t>
            </a:r>
          </a:p>
          <a:p>
            <a:pPr algn="ctr"/>
            <a:endParaRPr lang="fr-FR" sz="2800" dirty="0">
              <a:latin typeface="Verdana" panose="020B0604030504040204" pitchFamily="34" charset="0"/>
              <a:ea typeface="Verdana" panose="020B0604030504040204" pitchFamily="34" charset="0"/>
            </a:endParaRPr>
          </a:p>
        </p:txBody>
      </p:sp>
      <p:sp>
        <p:nvSpPr>
          <p:cNvPr id="13" name="Rectangle 12">
            <a:extLst>
              <a:ext uri="{FF2B5EF4-FFF2-40B4-BE49-F238E27FC236}">
                <a16:creationId xmlns:a16="http://schemas.microsoft.com/office/drawing/2014/main" id="{5FE44782-66FE-4110-940E-454F0B91040C}"/>
              </a:ext>
            </a:extLst>
          </p:cNvPr>
          <p:cNvSpPr/>
          <p:nvPr/>
        </p:nvSpPr>
        <p:spPr>
          <a:xfrm>
            <a:off x="4520186" y="625423"/>
            <a:ext cx="6711696" cy="100584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fr-FR" sz="2400" dirty="0">
                <a:solidFill>
                  <a:srgbClr val="C00000"/>
                </a:solidFill>
                <a:latin typeface="Verdana" panose="020B0604030504040204" pitchFamily="34" charset="0"/>
                <a:ea typeface="Verdana" panose="020B0604030504040204" pitchFamily="34" charset="0"/>
              </a:rPr>
              <a:t> Enregistrez directement la source</a:t>
            </a:r>
            <a:endParaRPr lang="fr-FR" sz="2800" dirty="0">
              <a:solidFill>
                <a:srgbClr val="C00000"/>
              </a:solidFill>
              <a:latin typeface="Verdana" panose="020B0604030504040204" pitchFamily="34" charset="0"/>
              <a:ea typeface="Verdana" panose="020B0604030504040204" pitchFamily="34" charset="0"/>
            </a:endParaRPr>
          </a:p>
        </p:txBody>
      </p:sp>
      <p:cxnSp>
        <p:nvCxnSpPr>
          <p:cNvPr id="26" name="Connecteur droit avec flèche 25">
            <a:extLst>
              <a:ext uri="{FF2B5EF4-FFF2-40B4-BE49-F238E27FC236}">
                <a16:creationId xmlns:a16="http://schemas.microsoft.com/office/drawing/2014/main" id="{A1769E2F-702C-4D45-835F-B1535E4A68BD}"/>
              </a:ext>
            </a:extLst>
          </p:cNvPr>
          <p:cNvCxnSpPr>
            <a:cxnSpLocks/>
          </p:cNvCxnSpPr>
          <p:nvPr/>
        </p:nvCxnSpPr>
        <p:spPr>
          <a:xfrm>
            <a:off x="3566160" y="3014472"/>
            <a:ext cx="749808" cy="0"/>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5B492E15-9181-423D-B6F4-D8A9937B6BC7}"/>
              </a:ext>
            </a:extLst>
          </p:cNvPr>
          <p:cNvSpPr/>
          <p:nvPr/>
        </p:nvSpPr>
        <p:spPr>
          <a:xfrm>
            <a:off x="4520186" y="1902535"/>
            <a:ext cx="6711696" cy="239514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fr-FR" sz="2400" dirty="0">
                <a:solidFill>
                  <a:srgbClr val="C00000"/>
                </a:solidFill>
                <a:latin typeface="Verdana" panose="020B0604030504040204" pitchFamily="34" charset="0"/>
                <a:ea typeface="Verdana" panose="020B0604030504040204" pitchFamily="34" charset="0"/>
              </a:rPr>
              <a:t> Mentionnez la référence de la source en suivant le style de citation que vous devez utiliser dans la bibliographie (liste de références).</a:t>
            </a:r>
          </a:p>
        </p:txBody>
      </p:sp>
      <p:sp>
        <p:nvSpPr>
          <p:cNvPr id="16" name="Rectangle 15">
            <a:extLst>
              <a:ext uri="{FF2B5EF4-FFF2-40B4-BE49-F238E27FC236}">
                <a16:creationId xmlns:a16="http://schemas.microsoft.com/office/drawing/2014/main" id="{0A26AB52-C11A-405F-92D1-3DB6EE52E534}"/>
              </a:ext>
            </a:extLst>
          </p:cNvPr>
          <p:cNvSpPr/>
          <p:nvPr/>
        </p:nvSpPr>
        <p:spPr>
          <a:xfrm>
            <a:off x="4520186" y="4568953"/>
            <a:ext cx="6711696" cy="100584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fr-FR" sz="2400" dirty="0">
                <a:solidFill>
                  <a:srgbClr val="C00000"/>
                </a:solidFill>
                <a:latin typeface="Verdana" panose="020B0604030504040204" pitchFamily="34" charset="0"/>
                <a:ea typeface="Verdana" panose="020B0604030504040204" pitchFamily="34" charset="0"/>
              </a:rPr>
              <a:t> Citez ou paraphrasez de la bonne manière</a:t>
            </a:r>
            <a:endParaRPr lang="fr-FR" sz="2800" dirty="0">
              <a:solidFill>
                <a:srgbClr val="C00000"/>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2498165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33E0124-C6F1-4353-9489-D58F1FE9AB59}"/>
              </a:ext>
            </a:extLst>
          </p:cNvPr>
          <p:cNvSpPr/>
          <p:nvPr/>
        </p:nvSpPr>
        <p:spPr>
          <a:xfrm>
            <a:off x="42672" y="122503"/>
            <a:ext cx="3358896" cy="100584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latin typeface="Verdana" panose="020B0604030504040204" pitchFamily="34" charset="0"/>
                <a:ea typeface="Verdana" panose="020B0604030504040204" pitchFamily="34" charset="0"/>
              </a:rPr>
              <a:t>Conception du mémoire </a:t>
            </a:r>
          </a:p>
        </p:txBody>
      </p:sp>
      <p:sp>
        <p:nvSpPr>
          <p:cNvPr id="5" name="Flèche : bas 4">
            <a:extLst>
              <a:ext uri="{FF2B5EF4-FFF2-40B4-BE49-F238E27FC236}">
                <a16:creationId xmlns:a16="http://schemas.microsoft.com/office/drawing/2014/main" id="{76108D16-C994-4CE0-8E38-ACF3D609710B}"/>
              </a:ext>
            </a:extLst>
          </p:cNvPr>
          <p:cNvSpPr/>
          <p:nvPr/>
        </p:nvSpPr>
        <p:spPr>
          <a:xfrm>
            <a:off x="1374648" y="1274355"/>
            <a:ext cx="694944" cy="713232"/>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9CBED9C3-3687-4094-B2E8-098CE5F56ADD}"/>
              </a:ext>
            </a:extLst>
          </p:cNvPr>
          <p:cNvSpPr/>
          <p:nvPr/>
        </p:nvSpPr>
        <p:spPr>
          <a:xfrm>
            <a:off x="42672" y="2072639"/>
            <a:ext cx="3358896" cy="174277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dirty="0">
              <a:latin typeface="Verdana" panose="020B0604030504040204" pitchFamily="34" charset="0"/>
              <a:ea typeface="Verdana" panose="020B0604030504040204" pitchFamily="34" charset="0"/>
            </a:endParaRPr>
          </a:p>
          <a:p>
            <a:pPr algn="ctr"/>
            <a:r>
              <a:rPr lang="fr-FR" sz="2800" dirty="0">
                <a:latin typeface="Verdana" panose="020B0604030504040204" pitchFamily="34" charset="0"/>
                <a:ea typeface="Verdana" panose="020B0604030504040204" pitchFamily="34" charset="0"/>
              </a:rPr>
              <a:t>La soutenance</a:t>
            </a:r>
          </a:p>
        </p:txBody>
      </p:sp>
      <p:sp>
        <p:nvSpPr>
          <p:cNvPr id="13" name="Rectangle 12">
            <a:extLst>
              <a:ext uri="{FF2B5EF4-FFF2-40B4-BE49-F238E27FC236}">
                <a16:creationId xmlns:a16="http://schemas.microsoft.com/office/drawing/2014/main" id="{5FE44782-66FE-4110-940E-454F0B91040C}"/>
              </a:ext>
            </a:extLst>
          </p:cNvPr>
          <p:cNvSpPr/>
          <p:nvPr/>
        </p:nvSpPr>
        <p:spPr>
          <a:xfrm>
            <a:off x="4520186" y="625423"/>
            <a:ext cx="6711696" cy="100584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fr-FR" sz="2400" dirty="0">
                <a:solidFill>
                  <a:srgbClr val="C00000"/>
                </a:solidFill>
                <a:latin typeface="Verdana" panose="020B0604030504040204" pitchFamily="34" charset="0"/>
                <a:ea typeface="Verdana" panose="020B0604030504040204" pitchFamily="34" charset="0"/>
              </a:rPr>
              <a:t> Être synthétique </a:t>
            </a:r>
            <a:endParaRPr lang="fr-FR" sz="2800" dirty="0">
              <a:solidFill>
                <a:srgbClr val="C00000"/>
              </a:solidFill>
              <a:latin typeface="Verdana" panose="020B0604030504040204" pitchFamily="34" charset="0"/>
              <a:ea typeface="Verdana" panose="020B0604030504040204" pitchFamily="34" charset="0"/>
            </a:endParaRPr>
          </a:p>
        </p:txBody>
      </p:sp>
      <p:cxnSp>
        <p:nvCxnSpPr>
          <p:cNvPr id="26" name="Connecteur droit avec flèche 25">
            <a:extLst>
              <a:ext uri="{FF2B5EF4-FFF2-40B4-BE49-F238E27FC236}">
                <a16:creationId xmlns:a16="http://schemas.microsoft.com/office/drawing/2014/main" id="{A1769E2F-702C-4D45-835F-B1535E4A68BD}"/>
              </a:ext>
            </a:extLst>
          </p:cNvPr>
          <p:cNvCxnSpPr>
            <a:cxnSpLocks/>
          </p:cNvCxnSpPr>
          <p:nvPr/>
        </p:nvCxnSpPr>
        <p:spPr>
          <a:xfrm>
            <a:off x="3566160" y="3014472"/>
            <a:ext cx="749808" cy="0"/>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5B492E15-9181-423D-B6F4-D8A9937B6BC7}"/>
              </a:ext>
            </a:extLst>
          </p:cNvPr>
          <p:cNvSpPr/>
          <p:nvPr/>
        </p:nvSpPr>
        <p:spPr>
          <a:xfrm>
            <a:off x="4520186" y="1902535"/>
            <a:ext cx="6711696" cy="858953"/>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fr-FR" sz="2400" dirty="0">
                <a:solidFill>
                  <a:srgbClr val="C00000"/>
                </a:solidFill>
                <a:latin typeface="Verdana" panose="020B0604030504040204" pitchFamily="34" charset="0"/>
                <a:ea typeface="Verdana" panose="020B0604030504040204" pitchFamily="34" charset="0"/>
              </a:rPr>
              <a:t> expliquer vos recherches</a:t>
            </a:r>
          </a:p>
        </p:txBody>
      </p:sp>
      <p:sp>
        <p:nvSpPr>
          <p:cNvPr id="16" name="Rectangle 15">
            <a:extLst>
              <a:ext uri="{FF2B5EF4-FFF2-40B4-BE49-F238E27FC236}">
                <a16:creationId xmlns:a16="http://schemas.microsoft.com/office/drawing/2014/main" id="{0A26AB52-C11A-405F-92D1-3DB6EE52E534}"/>
              </a:ext>
            </a:extLst>
          </p:cNvPr>
          <p:cNvSpPr/>
          <p:nvPr/>
        </p:nvSpPr>
        <p:spPr>
          <a:xfrm>
            <a:off x="4520186" y="3090673"/>
            <a:ext cx="6711696" cy="100584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fr-FR" sz="2400" dirty="0">
                <a:solidFill>
                  <a:srgbClr val="C00000"/>
                </a:solidFill>
                <a:latin typeface="Verdana" panose="020B0604030504040204" pitchFamily="34" charset="0"/>
                <a:ea typeface="Verdana" panose="020B0604030504040204" pitchFamily="34" charset="0"/>
              </a:rPr>
              <a:t> Les attentes de jury</a:t>
            </a:r>
          </a:p>
        </p:txBody>
      </p:sp>
      <p:sp>
        <p:nvSpPr>
          <p:cNvPr id="11" name="Rectangle 10">
            <a:extLst>
              <a:ext uri="{FF2B5EF4-FFF2-40B4-BE49-F238E27FC236}">
                <a16:creationId xmlns:a16="http://schemas.microsoft.com/office/drawing/2014/main" id="{A88E41AE-E79D-44DB-AA28-BCB72F74B63E}"/>
              </a:ext>
            </a:extLst>
          </p:cNvPr>
          <p:cNvSpPr/>
          <p:nvPr/>
        </p:nvSpPr>
        <p:spPr>
          <a:xfrm>
            <a:off x="4520186" y="4414766"/>
            <a:ext cx="6711696" cy="100584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fr-FR" sz="2400" dirty="0">
                <a:solidFill>
                  <a:srgbClr val="C00000"/>
                </a:solidFill>
                <a:latin typeface="Verdana" panose="020B0604030504040204" pitchFamily="34" charset="0"/>
                <a:ea typeface="Verdana" panose="020B0604030504040204" pitchFamily="34" charset="0"/>
              </a:rPr>
              <a:t>Les questions qui reviennent</a:t>
            </a:r>
          </a:p>
        </p:txBody>
      </p:sp>
    </p:spTree>
    <p:extLst>
      <p:ext uri="{BB962C8B-B14F-4D97-AF65-F5344CB8AC3E}">
        <p14:creationId xmlns:p14="http://schemas.microsoft.com/office/powerpoint/2010/main" val="20530916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E21F0F6-517D-4F83-8EF9-AE1137E5C255}"/>
              </a:ext>
            </a:extLst>
          </p:cNvPr>
          <p:cNvSpPr txBox="1">
            <a:spLocks/>
          </p:cNvSpPr>
          <p:nvPr/>
        </p:nvSpPr>
        <p:spPr>
          <a:xfrm>
            <a:off x="827314" y="1570972"/>
            <a:ext cx="11364686" cy="2297045"/>
          </a:xfrm>
          <a:prstGeom prst="rect">
            <a:avLst/>
          </a:prstGeom>
        </p:spPr>
        <p:txBody>
          <a:bodyPr vert="horz" lIns="91440" tIns="45720" rIns="91440" bIns="45720" rtlCol="0" anchor="t">
            <a:normAutofit fontScale="92500" lnSpcReduction="1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3200" b="1" dirty="0"/>
          </a:p>
          <a:p>
            <a:endParaRPr lang="en-US" sz="3200" b="1" dirty="0"/>
          </a:p>
          <a:p>
            <a:endParaRPr lang="en-US" sz="3200" b="1" dirty="0"/>
          </a:p>
          <a:p>
            <a:r>
              <a:rPr lang="en-US" sz="6400" b="1" dirty="0">
                <a:solidFill>
                  <a:schemeClr val="bg1"/>
                </a:solidFill>
                <a:latin typeface="Verdana" panose="020B0604030504040204" pitchFamily="34" charset="0"/>
                <a:ea typeface="Verdana" panose="020B0604030504040204" pitchFamily="34" charset="0"/>
                <a:cs typeface="Arial" panose="020B0604020202020204" pitchFamily="34" charset="0"/>
              </a:rPr>
              <a:t>Merci </a:t>
            </a:r>
            <a:r>
              <a:rPr lang="en-US" sz="6400" b="1" dirty="0">
                <a:solidFill>
                  <a:schemeClr val="bg1"/>
                </a:solidFill>
                <a:latin typeface="Verdana" panose="020B0604030504040204" pitchFamily="34" charset="0"/>
                <a:ea typeface="Verdana" panose="020B0604030504040204" pitchFamily="34" charset="0"/>
                <a:cs typeface="Arial" panose="020B0604020202020204" pitchFamily="34" charset="0"/>
                <a:sym typeface="Wingdings" panose="05000000000000000000" pitchFamily="2" charset="2"/>
              </a:rPr>
              <a:t></a:t>
            </a:r>
          </a:p>
          <a:p>
            <a:endParaRPr lang="en-US" sz="6400" b="1" dirty="0">
              <a:solidFill>
                <a:schemeClr val="accent2"/>
              </a:solidFill>
              <a:latin typeface="Arial" panose="020B0604020202020204" pitchFamily="34" charset="0"/>
              <a:cs typeface="Arial" panose="020B0604020202020204" pitchFamily="34" charset="0"/>
            </a:endParaRPr>
          </a:p>
        </p:txBody>
      </p:sp>
      <p:cxnSp>
        <p:nvCxnSpPr>
          <p:cNvPr id="5" name="Connecteur droit 4">
            <a:extLst>
              <a:ext uri="{FF2B5EF4-FFF2-40B4-BE49-F238E27FC236}">
                <a16:creationId xmlns:a16="http://schemas.microsoft.com/office/drawing/2014/main" id="{FD815B06-A3DB-41F1-8FAD-C097405BC4AD}"/>
              </a:ext>
            </a:extLst>
          </p:cNvPr>
          <p:cNvCxnSpPr>
            <a:cxnSpLocks/>
          </p:cNvCxnSpPr>
          <p:nvPr/>
        </p:nvCxnSpPr>
        <p:spPr>
          <a:xfrm>
            <a:off x="827314" y="3669898"/>
            <a:ext cx="10860663"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2EC9153A-A2EC-4B6B-8CDD-49DDB81256D0}"/>
              </a:ext>
            </a:extLst>
          </p:cNvPr>
          <p:cNvSpPr/>
          <p:nvPr/>
        </p:nvSpPr>
        <p:spPr>
          <a:xfrm>
            <a:off x="1780347" y="3669506"/>
            <a:ext cx="8834534" cy="1200329"/>
          </a:xfrm>
          <a:prstGeom prst="rect">
            <a:avLst/>
          </a:prstGeom>
          <a:ln>
            <a:solidFill>
              <a:schemeClr val="bg1"/>
            </a:solidFill>
          </a:ln>
        </p:spPr>
        <p:txBody>
          <a:bodyPr wrap="none">
            <a:spAutoFit/>
          </a:bodyPr>
          <a:lstStyle/>
          <a:p>
            <a:pPr algn="ctr"/>
            <a:r>
              <a:rPr lang="fr-FR" b="1" dirty="0">
                <a:solidFill>
                  <a:schemeClr val="bg1"/>
                </a:solidFill>
                <a:latin typeface="Verdana" panose="020B0604030504040204" pitchFamily="34" charset="0"/>
                <a:ea typeface="Verdana" panose="020B0604030504040204" pitchFamily="34" charset="0"/>
                <a:cs typeface="Verdana" panose="020B0604030504040204" pitchFamily="34" charset="0"/>
              </a:rPr>
              <a:t>S</a:t>
            </a:r>
            <a:r>
              <a:rPr lang="fr-FR" b="1">
                <a:solidFill>
                  <a:schemeClr val="bg1"/>
                </a:solidFill>
                <a:latin typeface="Verdana" panose="020B0604030504040204" pitchFamily="34" charset="0"/>
                <a:ea typeface="Verdana" panose="020B0604030504040204" pitchFamily="34" charset="0"/>
                <a:cs typeface="Verdana" panose="020B0604030504040204" pitchFamily="34" charset="0"/>
              </a:rPr>
              <a:t>.SAHNOUNE, </a:t>
            </a:r>
            <a:endParaRPr lang="fr-FR"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Institut Sciences et Technologies, Départements Sciences et Technologies </a:t>
            </a:r>
          </a:p>
          <a:p>
            <a:pPr algn="ct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 Centre Universitaire </a:t>
            </a:r>
            <a:r>
              <a:rPr lang="fr-FR" dirty="0" err="1">
                <a:solidFill>
                  <a:schemeClr val="bg1"/>
                </a:solidFill>
                <a:latin typeface="Verdana" panose="020B0604030504040204" pitchFamily="34" charset="0"/>
                <a:ea typeface="Verdana" panose="020B0604030504040204" pitchFamily="34" charset="0"/>
                <a:cs typeface="Verdana" panose="020B0604030504040204" pitchFamily="34" charset="0"/>
              </a:rPr>
              <a:t>Abedlhafid</a:t>
            </a: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dirty="0" err="1">
                <a:solidFill>
                  <a:schemeClr val="bg1"/>
                </a:solidFill>
                <a:latin typeface="Verdana" panose="020B0604030504040204" pitchFamily="34" charset="0"/>
                <a:ea typeface="Verdana" panose="020B0604030504040204" pitchFamily="34" charset="0"/>
                <a:cs typeface="Verdana" panose="020B0604030504040204" pitchFamily="34" charset="0"/>
              </a:rPr>
              <a:t>Boussouf</a:t>
            </a: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-Mila</a:t>
            </a:r>
          </a:p>
          <a:p>
            <a:pPr algn="ctr"/>
            <a:r>
              <a:rPr lang="en-US" dirty="0">
                <a:solidFill>
                  <a:schemeClr val="bg1"/>
                </a:solidFill>
                <a:latin typeface="Verdana" panose="020B0604030504040204" pitchFamily="34" charset="0"/>
                <a:ea typeface="Verdana" panose="020B0604030504040204" pitchFamily="34" charset="0"/>
                <a:cs typeface="Verdana" panose="020B0604030504040204" pitchFamily="34" charset="0"/>
                <a:hlinkClick r:id="rId3">
                  <a:extLst>
                    <a:ext uri="{A12FA001-AC4F-418D-AE19-62706E023703}">
                      <ahyp:hlinkClr xmlns:ahyp="http://schemas.microsoft.com/office/drawing/2018/hyperlinkcolor" val="tx"/>
                    </a:ext>
                  </a:extLst>
                </a:hlinkClick>
              </a:rPr>
              <a:t>(</a:t>
            </a:r>
            <a:r>
              <a:rPr lang="en-US" dirty="0">
                <a:solidFill>
                  <a:srgbClr val="0000FF"/>
                </a:solidFill>
                <a:latin typeface="Verdana" panose="020B0604030504040204" pitchFamily="34" charset="0"/>
                <a:ea typeface="Verdana" panose="020B0604030504040204" pitchFamily="34" charset="0"/>
                <a:cs typeface="Verdana" panose="020B0604030504040204" pitchFamily="34" charset="0"/>
                <a:hlinkClick r:id="rId3">
                  <a:extLst>
                    <a:ext uri="{A12FA001-AC4F-418D-AE19-62706E023703}">
                      <ahyp:hlinkClr xmlns:ahyp="http://schemas.microsoft.com/office/drawing/2018/hyperlinkcolor" val="tx"/>
                    </a:ext>
                  </a:extLst>
                </a:hlinkClick>
              </a:rPr>
              <a:t>s.sahnoune@centre-univ-mila.dz</a:t>
            </a:r>
          </a:p>
        </p:txBody>
      </p:sp>
    </p:spTree>
    <p:extLst>
      <p:ext uri="{BB962C8B-B14F-4D97-AF65-F5344CB8AC3E}">
        <p14:creationId xmlns:p14="http://schemas.microsoft.com/office/powerpoint/2010/main" val="2876420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33E0124-C6F1-4353-9489-D58F1FE9AB59}"/>
              </a:ext>
            </a:extLst>
          </p:cNvPr>
          <p:cNvSpPr/>
          <p:nvPr/>
        </p:nvSpPr>
        <p:spPr>
          <a:xfrm>
            <a:off x="42672" y="122503"/>
            <a:ext cx="3358896" cy="100584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latin typeface="Verdana" panose="020B0604030504040204" pitchFamily="34" charset="0"/>
                <a:ea typeface="Verdana" panose="020B0604030504040204" pitchFamily="34" charset="0"/>
              </a:rPr>
              <a:t>Recherche documentaire </a:t>
            </a:r>
          </a:p>
        </p:txBody>
      </p:sp>
      <p:sp>
        <p:nvSpPr>
          <p:cNvPr id="5" name="Flèche : bas 4">
            <a:extLst>
              <a:ext uri="{FF2B5EF4-FFF2-40B4-BE49-F238E27FC236}">
                <a16:creationId xmlns:a16="http://schemas.microsoft.com/office/drawing/2014/main" id="{76108D16-C994-4CE0-8E38-ACF3D609710B}"/>
              </a:ext>
            </a:extLst>
          </p:cNvPr>
          <p:cNvSpPr/>
          <p:nvPr/>
        </p:nvSpPr>
        <p:spPr>
          <a:xfrm>
            <a:off x="1374648" y="1274355"/>
            <a:ext cx="694944" cy="713232"/>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9CBED9C3-3687-4094-B2E8-098CE5F56ADD}"/>
              </a:ext>
            </a:extLst>
          </p:cNvPr>
          <p:cNvSpPr/>
          <p:nvPr/>
        </p:nvSpPr>
        <p:spPr>
          <a:xfrm>
            <a:off x="42672" y="2072640"/>
            <a:ext cx="3358896" cy="100584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latin typeface="Verdana" panose="020B0604030504040204" pitchFamily="34" charset="0"/>
                <a:ea typeface="Verdana" panose="020B0604030504040204" pitchFamily="34" charset="0"/>
              </a:rPr>
              <a:t>Identifier </a:t>
            </a:r>
          </a:p>
          <a:p>
            <a:pPr algn="ctr"/>
            <a:r>
              <a:rPr lang="fr-FR" sz="2800" dirty="0">
                <a:latin typeface="Verdana" panose="020B0604030504040204" pitchFamily="34" charset="0"/>
                <a:ea typeface="Verdana" panose="020B0604030504040204" pitchFamily="34" charset="0"/>
              </a:rPr>
              <a:t>le sujet </a:t>
            </a:r>
          </a:p>
        </p:txBody>
      </p:sp>
      <p:cxnSp>
        <p:nvCxnSpPr>
          <p:cNvPr id="12" name="Connecteur droit avec flèche 11">
            <a:extLst>
              <a:ext uri="{FF2B5EF4-FFF2-40B4-BE49-F238E27FC236}">
                <a16:creationId xmlns:a16="http://schemas.microsoft.com/office/drawing/2014/main" id="{5FB36F61-28ED-43D7-BED0-D1BD6E2E891F}"/>
              </a:ext>
            </a:extLst>
          </p:cNvPr>
          <p:cNvCxnSpPr>
            <a:cxnSpLocks/>
          </p:cNvCxnSpPr>
          <p:nvPr/>
        </p:nvCxnSpPr>
        <p:spPr>
          <a:xfrm>
            <a:off x="4117164" y="1106272"/>
            <a:ext cx="749808" cy="0"/>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5FE44782-66FE-4110-940E-454F0B91040C}"/>
              </a:ext>
            </a:extLst>
          </p:cNvPr>
          <p:cNvSpPr/>
          <p:nvPr/>
        </p:nvSpPr>
        <p:spPr>
          <a:xfrm>
            <a:off x="5029200" y="542470"/>
            <a:ext cx="3493008" cy="100584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tx1"/>
                </a:solidFill>
                <a:latin typeface="Verdana" panose="020B0604030504040204" pitchFamily="34" charset="0"/>
                <a:ea typeface="Verdana" panose="020B0604030504040204" pitchFamily="34" charset="0"/>
              </a:rPr>
              <a:t>Questionner le sujet</a:t>
            </a:r>
          </a:p>
        </p:txBody>
      </p:sp>
      <p:sp>
        <p:nvSpPr>
          <p:cNvPr id="14" name="Rectangle 13">
            <a:extLst>
              <a:ext uri="{FF2B5EF4-FFF2-40B4-BE49-F238E27FC236}">
                <a16:creationId xmlns:a16="http://schemas.microsoft.com/office/drawing/2014/main" id="{98E8C089-075E-4294-8B3A-B20632C1DF73}"/>
              </a:ext>
            </a:extLst>
          </p:cNvPr>
          <p:cNvSpPr/>
          <p:nvPr/>
        </p:nvSpPr>
        <p:spPr>
          <a:xfrm>
            <a:off x="5017008" y="3259840"/>
            <a:ext cx="3493008" cy="136245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tx1"/>
                </a:solidFill>
                <a:latin typeface="Verdana" panose="020B0604030504040204" pitchFamily="34" charset="0"/>
                <a:ea typeface="Verdana" panose="020B0604030504040204" pitchFamily="34" charset="0"/>
              </a:rPr>
              <a:t>Sélectionner les concepts/ mots clés (intitulé)</a:t>
            </a:r>
          </a:p>
        </p:txBody>
      </p:sp>
      <p:sp>
        <p:nvSpPr>
          <p:cNvPr id="16" name="ZoneTexte 15">
            <a:extLst>
              <a:ext uri="{FF2B5EF4-FFF2-40B4-BE49-F238E27FC236}">
                <a16:creationId xmlns:a16="http://schemas.microsoft.com/office/drawing/2014/main" id="{F751A178-DF59-4E9F-9E44-B3C69D79446A}"/>
              </a:ext>
            </a:extLst>
          </p:cNvPr>
          <p:cNvSpPr txBox="1"/>
          <p:nvPr/>
        </p:nvSpPr>
        <p:spPr>
          <a:xfrm>
            <a:off x="9363456" y="168227"/>
            <a:ext cx="2310382" cy="1754326"/>
          </a:xfrm>
          <a:prstGeom prst="rect">
            <a:avLst/>
          </a:prstGeom>
          <a:noFill/>
          <a:ln>
            <a:solidFill>
              <a:srgbClr val="C00000"/>
            </a:solidFill>
          </a:ln>
        </p:spPr>
        <p:txBody>
          <a:bodyPr wrap="square">
            <a:spAutoFit/>
          </a:bodyPr>
          <a:lstStyle/>
          <a:p>
            <a:pPr algn="ctr">
              <a:lnSpc>
                <a:spcPct val="150000"/>
              </a:lnSpc>
            </a:pPr>
            <a:r>
              <a:rPr lang="fr-FR" sz="2000" dirty="0">
                <a:latin typeface="Verdana" panose="020B0604030504040204" pitchFamily="34" charset="0"/>
                <a:ea typeface="Verdana" panose="020B0604030504040204" pitchFamily="34" charset="0"/>
                <a:cs typeface="Times New Roman" panose="02020603050405020304" pitchFamily="18" charset="0"/>
              </a:rPr>
              <a:t>Méthode de  </a:t>
            </a:r>
            <a:r>
              <a:rPr lang="fr-FR" sz="2000" b="1" dirty="0">
                <a:latin typeface="Verdana" panose="020B0604030504040204" pitchFamily="34" charset="0"/>
                <a:ea typeface="Verdana" panose="020B0604030504040204" pitchFamily="34" charset="0"/>
                <a:cs typeface="Times New Roman" panose="02020603050405020304" pitchFamily="18" charset="0"/>
              </a:rPr>
              <a:t>Brainstorming (</a:t>
            </a:r>
            <a:r>
              <a:rPr lang="fr-FR" sz="2000" b="1" dirty="0">
                <a:latin typeface="Verdana" panose="020B0604030504040204" pitchFamily="34" charset="0"/>
                <a:ea typeface="Verdana" panose="020B0604030504040204" pitchFamily="34" charset="0"/>
              </a:rPr>
              <a:t>QQQPOC)</a:t>
            </a:r>
            <a:endParaRPr lang="fr-FR" sz="2000" b="1" dirty="0">
              <a:latin typeface="Verdana" panose="020B0604030504040204" pitchFamily="34" charset="0"/>
              <a:ea typeface="Verdana" panose="020B0604030504040204" pitchFamily="34" charset="0"/>
              <a:cs typeface="Times New Roman" panose="02020603050405020304" pitchFamily="18" charset="0"/>
            </a:endParaRPr>
          </a:p>
          <a:p>
            <a:r>
              <a:rPr lang="fr-FR" b="1" dirty="0">
                <a:latin typeface="Verdana" panose="020B0604030504040204" pitchFamily="34" charset="0"/>
                <a:ea typeface="Verdana" panose="020B0604030504040204" pitchFamily="34" charset="0"/>
                <a:cs typeface="Times New Roman" panose="02020603050405020304" pitchFamily="18" charset="0"/>
              </a:rPr>
              <a:t> </a:t>
            </a:r>
            <a:endParaRPr lang="fr-FR" dirty="0"/>
          </a:p>
        </p:txBody>
      </p:sp>
      <p:cxnSp>
        <p:nvCxnSpPr>
          <p:cNvPr id="17" name="Connecteur droit avec flèche 16">
            <a:extLst>
              <a:ext uri="{FF2B5EF4-FFF2-40B4-BE49-F238E27FC236}">
                <a16:creationId xmlns:a16="http://schemas.microsoft.com/office/drawing/2014/main" id="{AB454A23-749E-4113-B1C3-E095170AE5C7}"/>
              </a:ext>
            </a:extLst>
          </p:cNvPr>
          <p:cNvCxnSpPr>
            <a:cxnSpLocks/>
          </p:cNvCxnSpPr>
          <p:nvPr/>
        </p:nvCxnSpPr>
        <p:spPr>
          <a:xfrm>
            <a:off x="8577072" y="1069696"/>
            <a:ext cx="707136" cy="0"/>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necteur droit avec flèche 18">
            <a:extLst>
              <a:ext uri="{FF2B5EF4-FFF2-40B4-BE49-F238E27FC236}">
                <a16:creationId xmlns:a16="http://schemas.microsoft.com/office/drawing/2014/main" id="{F6CE37BF-850C-4657-B40F-2B9812EA82CF}"/>
              </a:ext>
            </a:extLst>
          </p:cNvPr>
          <p:cNvCxnSpPr>
            <a:cxnSpLocks/>
          </p:cNvCxnSpPr>
          <p:nvPr/>
        </p:nvCxnSpPr>
        <p:spPr>
          <a:xfrm>
            <a:off x="8619744" y="3941068"/>
            <a:ext cx="707136" cy="0"/>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1" name="ZoneTexte 20">
            <a:extLst>
              <a:ext uri="{FF2B5EF4-FFF2-40B4-BE49-F238E27FC236}">
                <a16:creationId xmlns:a16="http://schemas.microsoft.com/office/drawing/2014/main" id="{83BD1054-994B-4DD2-9779-DC57004E4FBA}"/>
              </a:ext>
            </a:extLst>
          </p:cNvPr>
          <p:cNvSpPr txBox="1"/>
          <p:nvPr/>
        </p:nvSpPr>
        <p:spPr>
          <a:xfrm>
            <a:off x="9363456" y="2996963"/>
            <a:ext cx="2688336" cy="1888209"/>
          </a:xfrm>
          <a:prstGeom prst="rect">
            <a:avLst/>
          </a:prstGeom>
          <a:noFill/>
          <a:ln>
            <a:solidFill>
              <a:srgbClr val="C00000"/>
            </a:solidFill>
          </a:ln>
        </p:spPr>
        <p:txBody>
          <a:bodyPr wrap="square">
            <a:spAutoFit/>
          </a:bodyPr>
          <a:lstStyle/>
          <a:p>
            <a:pPr>
              <a:lnSpc>
                <a:spcPct val="150000"/>
              </a:lnSpc>
            </a:pPr>
            <a:r>
              <a:rPr lang="fr-FR" sz="2000" b="1" dirty="0">
                <a:latin typeface="Verdana" panose="020B0604030504040204" pitchFamily="34" charset="0"/>
                <a:ea typeface="Verdana" panose="020B0604030504040204" pitchFamily="34" charset="0"/>
                <a:cs typeface="Times New Roman" panose="02020603050405020304" pitchFamily="18" charset="0"/>
              </a:rPr>
              <a:t>Synonymes,</a:t>
            </a:r>
          </a:p>
          <a:p>
            <a:pPr>
              <a:lnSpc>
                <a:spcPct val="150000"/>
              </a:lnSpc>
            </a:pPr>
            <a:r>
              <a:rPr lang="fr-FR" sz="2000" b="1" dirty="0">
                <a:latin typeface="Verdana" panose="020B0604030504040204" pitchFamily="34" charset="0"/>
                <a:ea typeface="Verdana" panose="020B0604030504040204" pitchFamily="34" charset="0"/>
                <a:cs typeface="Times New Roman" panose="02020603050405020304" pitchFamily="18" charset="0"/>
              </a:rPr>
              <a:t>Termes associés</a:t>
            </a:r>
          </a:p>
          <a:p>
            <a:pPr>
              <a:lnSpc>
                <a:spcPct val="150000"/>
              </a:lnSpc>
            </a:pPr>
            <a:r>
              <a:rPr lang="fr-FR" sz="2000" b="1" dirty="0">
                <a:latin typeface="Verdana" panose="020B0604030504040204" pitchFamily="34" charset="0"/>
                <a:ea typeface="Verdana" panose="020B0604030504040204" pitchFamily="34" charset="0"/>
                <a:cs typeface="Times New Roman" panose="02020603050405020304" pitchFamily="18" charset="0"/>
              </a:rPr>
              <a:t>Opposés</a:t>
            </a:r>
          </a:p>
          <a:p>
            <a:pPr>
              <a:lnSpc>
                <a:spcPct val="150000"/>
              </a:lnSpc>
            </a:pPr>
            <a:r>
              <a:rPr lang="fr-FR" sz="2000" b="1" dirty="0">
                <a:latin typeface="Verdana" panose="020B0604030504040204" pitchFamily="34" charset="0"/>
                <a:ea typeface="Verdana" panose="020B0604030504040204" pitchFamily="34" charset="0"/>
                <a:cs typeface="Times New Roman" panose="02020603050405020304" pitchFamily="18" charset="0"/>
              </a:rPr>
              <a:t>reliés </a:t>
            </a:r>
            <a:endParaRPr lang="fr-FR" sz="2000" dirty="0"/>
          </a:p>
        </p:txBody>
      </p:sp>
      <p:cxnSp>
        <p:nvCxnSpPr>
          <p:cNvPr id="24" name="Connecteur droit avec flèche 23">
            <a:extLst>
              <a:ext uri="{FF2B5EF4-FFF2-40B4-BE49-F238E27FC236}">
                <a16:creationId xmlns:a16="http://schemas.microsoft.com/office/drawing/2014/main" id="{ECD94403-AEEC-4EAB-A80E-A79735B0C8E7}"/>
              </a:ext>
            </a:extLst>
          </p:cNvPr>
          <p:cNvCxnSpPr>
            <a:cxnSpLocks/>
          </p:cNvCxnSpPr>
          <p:nvPr/>
        </p:nvCxnSpPr>
        <p:spPr>
          <a:xfrm>
            <a:off x="4117164" y="3937864"/>
            <a:ext cx="749808" cy="0"/>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Connecteur droit 26">
            <a:extLst>
              <a:ext uri="{FF2B5EF4-FFF2-40B4-BE49-F238E27FC236}">
                <a16:creationId xmlns:a16="http://schemas.microsoft.com/office/drawing/2014/main" id="{70940520-2FDC-4B53-86C5-EA8C0A387B16}"/>
              </a:ext>
            </a:extLst>
          </p:cNvPr>
          <p:cNvCxnSpPr>
            <a:cxnSpLocks/>
          </p:cNvCxnSpPr>
          <p:nvPr/>
        </p:nvCxnSpPr>
        <p:spPr>
          <a:xfrm>
            <a:off x="3401568" y="2575560"/>
            <a:ext cx="715596"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8401DA29-8FBF-4A5E-B21F-83E69330E118}"/>
              </a:ext>
            </a:extLst>
          </p:cNvPr>
          <p:cNvCxnSpPr>
            <a:cxnSpLocks/>
          </p:cNvCxnSpPr>
          <p:nvPr/>
        </p:nvCxnSpPr>
        <p:spPr>
          <a:xfrm>
            <a:off x="4117164" y="1081966"/>
            <a:ext cx="0" cy="2855898"/>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8155F6D6-18F0-4CE3-88B8-5C8B85A4DA69}"/>
              </a:ext>
            </a:extLst>
          </p:cNvPr>
          <p:cNvSpPr/>
          <p:nvPr/>
        </p:nvSpPr>
        <p:spPr>
          <a:xfrm>
            <a:off x="4896468" y="5814941"/>
            <a:ext cx="7221390" cy="865068"/>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rgbClr val="C00000"/>
                </a:solidFill>
                <a:latin typeface="Verdana" panose="020B0604030504040204" pitchFamily="34" charset="0"/>
                <a:ea typeface="Verdana" panose="020B0604030504040204" pitchFamily="34" charset="0"/>
              </a:rPr>
              <a:t>Problématique</a:t>
            </a:r>
          </a:p>
        </p:txBody>
      </p:sp>
      <p:cxnSp>
        <p:nvCxnSpPr>
          <p:cNvPr id="3" name="Connecteur droit avec flèche 2">
            <a:extLst>
              <a:ext uri="{FF2B5EF4-FFF2-40B4-BE49-F238E27FC236}">
                <a16:creationId xmlns:a16="http://schemas.microsoft.com/office/drawing/2014/main" id="{0C751CAF-BA1D-4145-A207-D07A3AE54754}"/>
              </a:ext>
            </a:extLst>
          </p:cNvPr>
          <p:cNvCxnSpPr>
            <a:cxnSpLocks/>
          </p:cNvCxnSpPr>
          <p:nvPr/>
        </p:nvCxnSpPr>
        <p:spPr>
          <a:xfrm>
            <a:off x="8462919" y="5401985"/>
            <a:ext cx="0" cy="38346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72A3D5AA-2311-464C-886D-B56C743A4701}"/>
              </a:ext>
            </a:extLst>
          </p:cNvPr>
          <p:cNvSpPr/>
          <p:nvPr/>
        </p:nvSpPr>
        <p:spPr>
          <a:xfrm>
            <a:off x="4896468" y="122503"/>
            <a:ext cx="7221390" cy="5157418"/>
          </a:xfrm>
          <a:prstGeom prst="rect">
            <a:avLst/>
          </a:prstGeom>
          <a:noFill/>
          <a:ln>
            <a:solidFill>
              <a:srgbClr val="C0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0649568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33E0124-C6F1-4353-9489-D58F1FE9AB59}"/>
              </a:ext>
            </a:extLst>
          </p:cNvPr>
          <p:cNvSpPr/>
          <p:nvPr/>
        </p:nvSpPr>
        <p:spPr>
          <a:xfrm>
            <a:off x="42672" y="122503"/>
            <a:ext cx="3358896" cy="100584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latin typeface="Verdana" panose="020B0604030504040204" pitchFamily="34" charset="0"/>
                <a:ea typeface="Verdana" panose="020B0604030504040204" pitchFamily="34" charset="0"/>
              </a:rPr>
              <a:t>Recherche documentaire </a:t>
            </a:r>
          </a:p>
        </p:txBody>
      </p:sp>
      <p:sp>
        <p:nvSpPr>
          <p:cNvPr id="5" name="Flèche : bas 4">
            <a:extLst>
              <a:ext uri="{FF2B5EF4-FFF2-40B4-BE49-F238E27FC236}">
                <a16:creationId xmlns:a16="http://schemas.microsoft.com/office/drawing/2014/main" id="{76108D16-C994-4CE0-8E38-ACF3D609710B}"/>
              </a:ext>
            </a:extLst>
          </p:cNvPr>
          <p:cNvSpPr/>
          <p:nvPr/>
        </p:nvSpPr>
        <p:spPr>
          <a:xfrm>
            <a:off x="1374648" y="1274355"/>
            <a:ext cx="694944" cy="713232"/>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9CBED9C3-3687-4094-B2E8-098CE5F56ADD}"/>
              </a:ext>
            </a:extLst>
          </p:cNvPr>
          <p:cNvSpPr/>
          <p:nvPr/>
        </p:nvSpPr>
        <p:spPr>
          <a:xfrm>
            <a:off x="42672" y="2072640"/>
            <a:ext cx="3358896" cy="100584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latin typeface="Verdana" panose="020B0604030504040204" pitchFamily="34" charset="0"/>
                <a:ea typeface="Verdana" panose="020B0604030504040204" pitchFamily="34" charset="0"/>
              </a:rPr>
              <a:t>Localiser les ressources </a:t>
            </a:r>
          </a:p>
        </p:txBody>
      </p:sp>
      <p:cxnSp>
        <p:nvCxnSpPr>
          <p:cNvPr id="12" name="Connecteur droit avec flèche 11">
            <a:extLst>
              <a:ext uri="{FF2B5EF4-FFF2-40B4-BE49-F238E27FC236}">
                <a16:creationId xmlns:a16="http://schemas.microsoft.com/office/drawing/2014/main" id="{5FB36F61-28ED-43D7-BED0-D1BD6E2E891F}"/>
              </a:ext>
            </a:extLst>
          </p:cNvPr>
          <p:cNvCxnSpPr>
            <a:cxnSpLocks/>
          </p:cNvCxnSpPr>
          <p:nvPr/>
        </p:nvCxnSpPr>
        <p:spPr>
          <a:xfrm>
            <a:off x="4279392" y="1563468"/>
            <a:ext cx="749808" cy="0"/>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5FE44782-66FE-4110-940E-454F0B91040C}"/>
              </a:ext>
            </a:extLst>
          </p:cNvPr>
          <p:cNvSpPr/>
          <p:nvPr/>
        </p:nvSpPr>
        <p:spPr>
          <a:xfrm>
            <a:off x="5029200" y="999666"/>
            <a:ext cx="2706620" cy="100584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tx1"/>
                </a:solidFill>
                <a:latin typeface="Verdana" panose="020B0604030504040204" pitchFamily="34" charset="0"/>
                <a:ea typeface="Verdana" panose="020B0604030504040204" pitchFamily="34" charset="0"/>
              </a:rPr>
              <a:t>Type de documents </a:t>
            </a:r>
          </a:p>
        </p:txBody>
      </p:sp>
      <p:sp>
        <p:nvSpPr>
          <p:cNvPr id="14" name="Rectangle 13">
            <a:extLst>
              <a:ext uri="{FF2B5EF4-FFF2-40B4-BE49-F238E27FC236}">
                <a16:creationId xmlns:a16="http://schemas.microsoft.com/office/drawing/2014/main" id="{98E8C089-075E-4294-8B3A-B20632C1DF73}"/>
              </a:ext>
            </a:extLst>
          </p:cNvPr>
          <p:cNvSpPr/>
          <p:nvPr/>
        </p:nvSpPr>
        <p:spPr>
          <a:xfrm>
            <a:off x="5017007" y="3717036"/>
            <a:ext cx="2718811" cy="136245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tx1"/>
                </a:solidFill>
                <a:latin typeface="Verdana" panose="020B0604030504040204" pitchFamily="34" charset="0"/>
                <a:ea typeface="Verdana" panose="020B0604030504040204" pitchFamily="34" charset="0"/>
              </a:rPr>
              <a:t>Type de </a:t>
            </a:r>
          </a:p>
          <a:p>
            <a:pPr algn="ctr"/>
            <a:r>
              <a:rPr lang="fr-FR" sz="2800" dirty="0">
                <a:solidFill>
                  <a:schemeClr val="tx1"/>
                </a:solidFill>
                <a:latin typeface="Verdana" panose="020B0604030504040204" pitchFamily="34" charset="0"/>
                <a:ea typeface="Verdana" panose="020B0604030504040204" pitchFamily="34" charset="0"/>
              </a:rPr>
              <a:t>ressources </a:t>
            </a:r>
          </a:p>
        </p:txBody>
      </p:sp>
      <p:sp>
        <p:nvSpPr>
          <p:cNvPr id="16" name="ZoneTexte 15">
            <a:extLst>
              <a:ext uri="{FF2B5EF4-FFF2-40B4-BE49-F238E27FC236}">
                <a16:creationId xmlns:a16="http://schemas.microsoft.com/office/drawing/2014/main" id="{F751A178-DF59-4E9F-9E44-B3C69D79446A}"/>
              </a:ext>
            </a:extLst>
          </p:cNvPr>
          <p:cNvSpPr txBox="1"/>
          <p:nvPr/>
        </p:nvSpPr>
        <p:spPr>
          <a:xfrm>
            <a:off x="8656320" y="3034855"/>
            <a:ext cx="3194301" cy="3139321"/>
          </a:xfrm>
          <a:prstGeom prst="rect">
            <a:avLst/>
          </a:prstGeom>
          <a:noFill/>
          <a:ln>
            <a:solidFill>
              <a:srgbClr val="C00000"/>
            </a:solidFill>
          </a:ln>
        </p:spPr>
        <p:txBody>
          <a:bodyPr wrap="square">
            <a:spAutoFit/>
          </a:bodyPr>
          <a:lstStyle/>
          <a:p>
            <a:pPr marL="342900" indent="-342900" algn="just">
              <a:lnSpc>
                <a:spcPct val="150000"/>
              </a:lnSpc>
              <a:buFontTx/>
              <a:buChar char="-"/>
            </a:pPr>
            <a:r>
              <a:rPr lang="fr-FR" sz="2000" dirty="0">
                <a:latin typeface="Verdana" panose="020B0604030504040204" pitchFamily="34" charset="0"/>
                <a:ea typeface="Verdana" panose="020B0604030504040204" pitchFamily="34" charset="0"/>
                <a:cs typeface="Times New Roman" panose="02020603050405020304" pitchFamily="18" charset="0"/>
              </a:rPr>
              <a:t>catalogues de bibliothèques. </a:t>
            </a:r>
          </a:p>
          <a:p>
            <a:pPr marL="342900" indent="-342900" algn="just">
              <a:lnSpc>
                <a:spcPct val="150000"/>
              </a:lnSpc>
              <a:buFontTx/>
              <a:buChar char="-"/>
            </a:pPr>
            <a:r>
              <a:rPr lang="fr-FR" sz="2000" dirty="0">
                <a:latin typeface="Verdana" panose="020B0604030504040204" pitchFamily="34" charset="0"/>
                <a:ea typeface="Verdana" panose="020B0604030504040204" pitchFamily="34" charset="0"/>
                <a:cs typeface="Times New Roman" panose="02020603050405020304" pitchFamily="18" charset="0"/>
              </a:rPr>
              <a:t>Bases de données bibliographiques.</a:t>
            </a:r>
          </a:p>
          <a:p>
            <a:pPr marL="342900" indent="-342900" algn="just">
              <a:lnSpc>
                <a:spcPct val="150000"/>
              </a:lnSpc>
              <a:buFontTx/>
              <a:buChar char="-"/>
            </a:pPr>
            <a:r>
              <a:rPr lang="fr-FR" sz="2000" dirty="0">
                <a:latin typeface="Verdana" panose="020B0604030504040204" pitchFamily="34" charset="0"/>
                <a:ea typeface="Verdana" panose="020B0604030504040204" pitchFamily="34" charset="0"/>
                <a:cs typeface="Times New Roman" panose="02020603050405020304" pitchFamily="18" charset="0"/>
              </a:rPr>
              <a:t>Ressources du web.</a:t>
            </a:r>
          </a:p>
          <a:p>
            <a:pPr marL="342900" indent="-342900" algn="just">
              <a:lnSpc>
                <a:spcPct val="150000"/>
              </a:lnSpc>
              <a:buFontTx/>
              <a:buChar char="-"/>
            </a:pPr>
            <a:r>
              <a:rPr lang="fr-FR" sz="2000" dirty="0">
                <a:latin typeface="Verdana" panose="020B0604030504040204" pitchFamily="34" charset="0"/>
                <a:ea typeface="Verdana" panose="020B0604030504040204" pitchFamily="34" charset="0"/>
                <a:cs typeface="Times New Roman" panose="02020603050405020304" pitchFamily="18" charset="0"/>
              </a:rPr>
              <a:t>Portails spécialisé </a:t>
            </a:r>
          </a:p>
          <a:p>
            <a:r>
              <a:rPr lang="fr-FR" b="1" dirty="0">
                <a:latin typeface="Verdana" panose="020B0604030504040204" pitchFamily="34" charset="0"/>
                <a:ea typeface="Verdana" panose="020B0604030504040204" pitchFamily="34" charset="0"/>
                <a:cs typeface="Times New Roman" panose="02020603050405020304" pitchFamily="18" charset="0"/>
              </a:rPr>
              <a:t> </a:t>
            </a:r>
            <a:endParaRPr lang="fr-FR" dirty="0"/>
          </a:p>
        </p:txBody>
      </p:sp>
      <p:cxnSp>
        <p:nvCxnSpPr>
          <p:cNvPr id="17" name="Connecteur droit avec flèche 16">
            <a:extLst>
              <a:ext uri="{FF2B5EF4-FFF2-40B4-BE49-F238E27FC236}">
                <a16:creationId xmlns:a16="http://schemas.microsoft.com/office/drawing/2014/main" id="{AB454A23-749E-4113-B1C3-E095170AE5C7}"/>
              </a:ext>
            </a:extLst>
          </p:cNvPr>
          <p:cNvCxnSpPr>
            <a:cxnSpLocks/>
          </p:cNvCxnSpPr>
          <p:nvPr/>
        </p:nvCxnSpPr>
        <p:spPr>
          <a:xfrm>
            <a:off x="7912608" y="1539162"/>
            <a:ext cx="707136" cy="0"/>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necteur droit avec flèche 18">
            <a:extLst>
              <a:ext uri="{FF2B5EF4-FFF2-40B4-BE49-F238E27FC236}">
                <a16:creationId xmlns:a16="http://schemas.microsoft.com/office/drawing/2014/main" id="{F6CE37BF-850C-4657-B40F-2B9812EA82CF}"/>
              </a:ext>
            </a:extLst>
          </p:cNvPr>
          <p:cNvCxnSpPr>
            <a:cxnSpLocks/>
          </p:cNvCxnSpPr>
          <p:nvPr/>
        </p:nvCxnSpPr>
        <p:spPr>
          <a:xfrm>
            <a:off x="7912608" y="4395060"/>
            <a:ext cx="707136" cy="0"/>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1" name="ZoneTexte 20">
            <a:extLst>
              <a:ext uri="{FF2B5EF4-FFF2-40B4-BE49-F238E27FC236}">
                <a16:creationId xmlns:a16="http://schemas.microsoft.com/office/drawing/2014/main" id="{83BD1054-994B-4DD2-9779-DC57004E4FBA}"/>
              </a:ext>
            </a:extLst>
          </p:cNvPr>
          <p:cNvSpPr txBox="1"/>
          <p:nvPr/>
        </p:nvSpPr>
        <p:spPr>
          <a:xfrm>
            <a:off x="8717282" y="556942"/>
            <a:ext cx="2688336" cy="2352952"/>
          </a:xfrm>
          <a:prstGeom prst="rect">
            <a:avLst/>
          </a:prstGeom>
          <a:noFill/>
          <a:ln>
            <a:solidFill>
              <a:srgbClr val="C00000"/>
            </a:solidFill>
          </a:ln>
        </p:spPr>
        <p:txBody>
          <a:bodyPr wrap="square">
            <a:spAutoFit/>
          </a:bodyPr>
          <a:lstStyle/>
          <a:p>
            <a:pPr marL="342900" indent="-342900">
              <a:lnSpc>
                <a:spcPct val="150000"/>
              </a:lnSpc>
              <a:buFontTx/>
              <a:buChar char="-"/>
            </a:pPr>
            <a:r>
              <a:rPr lang="fr-FR" sz="2000" dirty="0"/>
              <a:t>Dictionnaire.</a:t>
            </a:r>
          </a:p>
          <a:p>
            <a:pPr marL="342900" indent="-342900">
              <a:lnSpc>
                <a:spcPct val="150000"/>
              </a:lnSpc>
              <a:buFontTx/>
              <a:buChar char="-"/>
            </a:pPr>
            <a:r>
              <a:rPr lang="fr-FR" sz="2000" dirty="0"/>
              <a:t>Livres</a:t>
            </a:r>
          </a:p>
          <a:p>
            <a:pPr marL="342900" indent="-342900">
              <a:lnSpc>
                <a:spcPct val="150000"/>
              </a:lnSpc>
              <a:buFontTx/>
              <a:buChar char="-"/>
            </a:pPr>
            <a:r>
              <a:rPr lang="fr-FR" sz="2000" dirty="0"/>
              <a:t>Manuels.</a:t>
            </a:r>
          </a:p>
          <a:p>
            <a:pPr marL="342900" indent="-342900">
              <a:lnSpc>
                <a:spcPct val="150000"/>
              </a:lnSpc>
              <a:buFontTx/>
              <a:buChar char="-"/>
            </a:pPr>
            <a:r>
              <a:rPr lang="fr-FR" sz="2000" dirty="0"/>
              <a:t>Mémoires</a:t>
            </a:r>
          </a:p>
          <a:p>
            <a:pPr marL="342900" indent="-342900">
              <a:lnSpc>
                <a:spcPct val="150000"/>
              </a:lnSpc>
              <a:buFontTx/>
              <a:buChar char="-"/>
            </a:pPr>
            <a:r>
              <a:rPr lang="fr-FR" sz="2000" dirty="0"/>
              <a:t>Articles, revues… </a:t>
            </a:r>
          </a:p>
        </p:txBody>
      </p:sp>
      <p:cxnSp>
        <p:nvCxnSpPr>
          <p:cNvPr id="24" name="Connecteur droit avec flèche 23">
            <a:extLst>
              <a:ext uri="{FF2B5EF4-FFF2-40B4-BE49-F238E27FC236}">
                <a16:creationId xmlns:a16="http://schemas.microsoft.com/office/drawing/2014/main" id="{ECD94403-AEEC-4EAB-A80E-A79735B0C8E7}"/>
              </a:ext>
            </a:extLst>
          </p:cNvPr>
          <p:cNvCxnSpPr>
            <a:cxnSpLocks/>
          </p:cNvCxnSpPr>
          <p:nvPr/>
        </p:nvCxnSpPr>
        <p:spPr>
          <a:xfrm>
            <a:off x="4279392" y="4395060"/>
            <a:ext cx="749808" cy="0"/>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Connecteur droit 26">
            <a:extLst>
              <a:ext uri="{FF2B5EF4-FFF2-40B4-BE49-F238E27FC236}">
                <a16:creationId xmlns:a16="http://schemas.microsoft.com/office/drawing/2014/main" id="{70940520-2FDC-4B53-86C5-EA8C0A387B16}"/>
              </a:ext>
            </a:extLst>
          </p:cNvPr>
          <p:cNvCxnSpPr>
            <a:cxnSpLocks/>
          </p:cNvCxnSpPr>
          <p:nvPr/>
        </p:nvCxnSpPr>
        <p:spPr>
          <a:xfrm>
            <a:off x="3401568" y="2575560"/>
            <a:ext cx="877824"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8401DA29-8FBF-4A5E-B21F-83E69330E118}"/>
              </a:ext>
            </a:extLst>
          </p:cNvPr>
          <p:cNvCxnSpPr>
            <a:cxnSpLocks/>
          </p:cNvCxnSpPr>
          <p:nvPr/>
        </p:nvCxnSpPr>
        <p:spPr>
          <a:xfrm>
            <a:off x="4279392" y="1539162"/>
            <a:ext cx="0" cy="2855898"/>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61278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D446D26-DC9A-4559-8F44-A8A457586B96}"/>
              </a:ext>
            </a:extLst>
          </p:cNvPr>
          <p:cNvSpPr/>
          <p:nvPr/>
        </p:nvSpPr>
        <p:spPr>
          <a:xfrm>
            <a:off x="139148" y="217156"/>
            <a:ext cx="11913703" cy="3370603"/>
          </a:xfrm>
          <a:prstGeom prst="rect">
            <a:avLst/>
          </a:prstGeom>
        </p:spPr>
        <p:txBody>
          <a:bodyPr wrap="square">
            <a:spAutoFit/>
          </a:bodyPr>
          <a:lstStyle/>
          <a:p>
            <a:pPr>
              <a:lnSpc>
                <a:spcPct val="150000"/>
              </a:lnSpc>
              <a:spcAft>
                <a:spcPts val="0"/>
              </a:spcAft>
            </a:pPr>
            <a:r>
              <a:rPr lang="fr-FR" b="1" dirty="0">
                <a:solidFill>
                  <a:srgbClr val="0000FF"/>
                </a:solidFill>
                <a:latin typeface="Verdana" panose="020B0604030504040204" pitchFamily="34" charset="0"/>
                <a:ea typeface="Verdana" panose="020B0604030504040204" pitchFamily="34" charset="0"/>
                <a:cs typeface="Times New Roman" panose="02020603050405020304" pitchFamily="18" charset="0"/>
              </a:rPr>
              <a:t>Des moteurs de recherche spécialisés</a:t>
            </a:r>
            <a:endParaRPr lang="fr-FR" dirty="0">
              <a:solidFill>
                <a:srgbClr val="0000FF"/>
              </a:solidFill>
              <a:latin typeface="Verdana" panose="020B0604030504040204" pitchFamily="34" charset="0"/>
              <a:ea typeface="Verdana" panose="020B0604030504040204" pitchFamily="34" charset="0"/>
              <a:cs typeface="Times New Roman" panose="02020603050405020304" pitchFamily="18" charset="0"/>
            </a:endParaRPr>
          </a:p>
          <a:p>
            <a:pPr marL="800100" lvl="1" indent="-342900">
              <a:lnSpc>
                <a:spcPct val="150000"/>
              </a:lnSpc>
              <a:buFont typeface="Symbol" panose="05050102010706020507" pitchFamily="18" charset="2"/>
              <a:buChar char=""/>
            </a:pPr>
            <a:r>
              <a:rPr lang="en-US" dirty="0">
                <a:solidFill>
                  <a:srgbClr val="000000"/>
                </a:solidFill>
                <a:latin typeface="Verdana" panose="020B0604030504040204" pitchFamily="34" charset="0"/>
                <a:ea typeface="Verdana" panose="020B0604030504040204" pitchFamily="34" charset="0"/>
                <a:cs typeface="Times New Roman" panose="02020603050405020304" pitchFamily="18" charset="0"/>
              </a:rPr>
              <a:t>Google Scholar (</a:t>
            </a:r>
            <a:r>
              <a:rPr lang="en-US" dirty="0">
                <a:solidFill>
                  <a:srgbClr val="000000"/>
                </a:solidFill>
                <a:latin typeface="Verdana" panose="020B0604030504040204" pitchFamily="34" charset="0"/>
                <a:ea typeface="Verdana" panose="020B0604030504040204" pitchFamily="34" charset="0"/>
                <a:cs typeface="Times New Roman" panose="02020603050405020304" pitchFamily="18" charset="0"/>
                <a:hlinkClick r:id="rId3"/>
              </a:rPr>
              <a:t>http://scholar.google.fr/</a:t>
            </a:r>
            <a:r>
              <a:rPr lang="en-US"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endParaRPr lang="fr-FR" dirty="0">
              <a:latin typeface="Verdana" panose="020B0604030504040204" pitchFamily="34" charset="0"/>
              <a:ea typeface="Verdana" panose="020B0604030504040204" pitchFamily="34" charset="0"/>
              <a:cs typeface="Times New Roman" panose="02020603050405020304" pitchFamily="18" charset="0"/>
            </a:endParaRPr>
          </a:p>
          <a:p>
            <a:pPr marL="800100" lvl="1" indent="-342900">
              <a:lnSpc>
                <a:spcPct val="150000"/>
              </a:lnSpc>
              <a:buFont typeface="Symbol" panose="05050102010706020507" pitchFamily="18" charset="2"/>
              <a:buChar char=""/>
            </a:pPr>
            <a:r>
              <a:rPr lang="en-US" dirty="0">
                <a:solidFill>
                  <a:srgbClr val="000000"/>
                </a:solidFill>
                <a:latin typeface="Verdana" panose="020B0604030504040204" pitchFamily="34" charset="0"/>
                <a:ea typeface="Verdana" panose="020B0604030504040204" pitchFamily="34" charset="0"/>
                <a:cs typeface="Times New Roman" panose="02020603050405020304" pitchFamily="18" charset="0"/>
              </a:rPr>
              <a:t>Google Books (</a:t>
            </a:r>
            <a:r>
              <a:rPr lang="en-US" dirty="0">
                <a:solidFill>
                  <a:srgbClr val="000000"/>
                </a:solidFill>
                <a:latin typeface="Verdana" panose="020B0604030504040204" pitchFamily="34" charset="0"/>
                <a:ea typeface="Verdana" panose="020B0604030504040204" pitchFamily="34" charset="0"/>
                <a:cs typeface="Times New Roman" panose="02020603050405020304" pitchFamily="18" charset="0"/>
                <a:hlinkClick r:id="rId4"/>
              </a:rPr>
              <a:t>http://books.google.fr/</a:t>
            </a:r>
            <a:r>
              <a:rPr lang="en-US"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endParaRPr lang="fr-FR" dirty="0">
              <a:latin typeface="Verdana" panose="020B0604030504040204" pitchFamily="34" charset="0"/>
              <a:ea typeface="Verdana" panose="020B0604030504040204" pitchFamily="34" charset="0"/>
              <a:cs typeface="Times New Roman" panose="02020603050405020304" pitchFamily="18" charset="0"/>
            </a:endParaRPr>
          </a:p>
          <a:p>
            <a:pPr marL="800100" lvl="1" indent="-342900">
              <a:lnSpc>
                <a:spcPct val="150000"/>
              </a:lnSpc>
              <a:buFont typeface="Symbol" panose="05050102010706020507" pitchFamily="18" charset="2"/>
              <a:buChar char=""/>
            </a:pPr>
            <a:r>
              <a:rPr lang="en-US" dirty="0">
                <a:solidFill>
                  <a:srgbClr val="000000"/>
                </a:solidFill>
                <a:latin typeface="Verdana" panose="020B0604030504040204" pitchFamily="34" charset="0"/>
                <a:ea typeface="Verdana" panose="020B0604030504040204" pitchFamily="34" charset="0"/>
                <a:cs typeface="Times New Roman" panose="02020603050405020304" pitchFamily="18" charset="0"/>
              </a:rPr>
              <a:t>Economics Search Engine (</a:t>
            </a:r>
            <a:r>
              <a:rPr lang="en-US" dirty="0">
                <a:solidFill>
                  <a:srgbClr val="000000"/>
                </a:solidFill>
                <a:latin typeface="Verdana" panose="020B0604030504040204" pitchFamily="34" charset="0"/>
                <a:ea typeface="Verdana" panose="020B0604030504040204" pitchFamily="34" charset="0"/>
                <a:cs typeface="Times New Roman" panose="02020603050405020304" pitchFamily="18" charset="0"/>
                <a:hlinkClick r:id="rId5"/>
              </a:rPr>
              <a:t>http://ese.rfe.org/</a:t>
            </a:r>
            <a:r>
              <a:rPr lang="en-US"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endParaRPr lang="fr-FR" dirty="0">
              <a:latin typeface="Verdana" panose="020B0604030504040204" pitchFamily="34" charset="0"/>
              <a:ea typeface="Verdana" panose="020B0604030504040204" pitchFamily="34" charset="0"/>
              <a:cs typeface="Times New Roman" panose="02020603050405020304" pitchFamily="18" charset="0"/>
            </a:endParaRPr>
          </a:p>
          <a:p>
            <a:pPr marL="800100" lvl="1" indent="-342900">
              <a:lnSpc>
                <a:spcPct val="150000"/>
              </a:lnSpc>
              <a:buFont typeface="Symbol" panose="05050102010706020507" pitchFamily="18" charset="2"/>
              <a:buChar char=""/>
            </a:pPr>
            <a:r>
              <a:rPr lang="fr-FR"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Scirus</a:t>
            </a: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hlinkClick r:id="rId6"/>
              </a:rPr>
              <a:t>http://www.scirus.com/</a:t>
            </a: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endParaRPr lang="fr-FR" dirty="0">
              <a:latin typeface="Verdana" panose="020B0604030504040204" pitchFamily="34" charset="0"/>
              <a:ea typeface="Verdana" panose="020B0604030504040204" pitchFamily="34" charset="0"/>
              <a:cs typeface="Times New Roman" panose="02020603050405020304" pitchFamily="18" charset="0"/>
            </a:endParaRPr>
          </a:p>
          <a:p>
            <a:pPr marL="800100" lvl="1" indent="-342900">
              <a:lnSpc>
                <a:spcPct val="150000"/>
              </a:lnSpc>
              <a:buFont typeface="Symbol" panose="05050102010706020507" pitchFamily="18" charset="2"/>
              <a:buChar char=""/>
            </a:pPr>
            <a:r>
              <a:rPr lang="en-US" dirty="0">
                <a:solidFill>
                  <a:srgbClr val="000000"/>
                </a:solidFill>
                <a:latin typeface="Verdana" panose="020B0604030504040204" pitchFamily="34" charset="0"/>
                <a:ea typeface="Verdana" panose="020B0604030504040204" pitchFamily="34" charset="0"/>
                <a:cs typeface="Times New Roman" panose="02020603050405020304" pitchFamily="18" charset="0"/>
              </a:rPr>
              <a:t>Isidore (</a:t>
            </a:r>
            <a:r>
              <a:rPr lang="en-US" dirty="0">
                <a:solidFill>
                  <a:srgbClr val="000000"/>
                </a:solidFill>
                <a:latin typeface="Verdana" panose="020B0604030504040204" pitchFamily="34" charset="0"/>
                <a:ea typeface="Verdana" panose="020B0604030504040204" pitchFamily="34" charset="0"/>
                <a:cs typeface="Times New Roman" panose="02020603050405020304" pitchFamily="18" charset="0"/>
                <a:hlinkClick r:id="rId7"/>
              </a:rPr>
              <a:t>http://www.rechercheisidore.fr</a:t>
            </a:r>
            <a:r>
              <a:rPr lang="en-US" dirty="0">
                <a:solidFill>
                  <a:srgbClr val="000000"/>
                </a:solidFill>
                <a:latin typeface="Verdana" panose="020B0604030504040204" pitchFamily="34" charset="0"/>
                <a:ea typeface="Verdana" panose="020B0604030504040204" pitchFamily="34" charset="0"/>
                <a:cs typeface="Times New Roman" panose="02020603050405020304" pitchFamily="18" charset="0"/>
              </a:rPr>
              <a:t>/)</a:t>
            </a:r>
            <a:endParaRPr lang="fr-FR" dirty="0">
              <a:latin typeface="Verdana" panose="020B0604030504040204" pitchFamily="34" charset="0"/>
              <a:ea typeface="Verdana" panose="020B0604030504040204" pitchFamily="34" charset="0"/>
              <a:cs typeface="Times New Roman" panose="02020603050405020304" pitchFamily="18" charset="0"/>
            </a:endParaRPr>
          </a:p>
          <a:p>
            <a:pPr marL="800100" lvl="1" indent="-342900">
              <a:lnSpc>
                <a:spcPct val="150000"/>
              </a:lnSpc>
              <a:buFont typeface="Symbol" panose="05050102010706020507" pitchFamily="18" charset="2"/>
              <a:buChar char=""/>
            </a:pPr>
            <a:r>
              <a:rPr lang="en-US" dirty="0">
                <a:solidFill>
                  <a:srgbClr val="000000"/>
                </a:solidFill>
                <a:latin typeface="Verdana" panose="020B0604030504040204" pitchFamily="34" charset="0"/>
                <a:ea typeface="Verdana" panose="020B0604030504040204" pitchFamily="34" charset="0"/>
                <a:cs typeface="Times New Roman" panose="02020603050405020304" pitchFamily="18" charset="0"/>
              </a:rPr>
              <a:t>Theses.fr (</a:t>
            </a:r>
            <a:r>
              <a:rPr lang="en-US" dirty="0">
                <a:solidFill>
                  <a:srgbClr val="000000"/>
                </a:solidFill>
                <a:latin typeface="Verdana" panose="020B0604030504040204" pitchFamily="34" charset="0"/>
                <a:ea typeface="Verdana" panose="020B0604030504040204" pitchFamily="34" charset="0"/>
                <a:cs typeface="Times New Roman" panose="02020603050405020304" pitchFamily="18" charset="0"/>
                <a:hlinkClick r:id="rId8"/>
              </a:rPr>
              <a:t>http://www.theses.fr</a:t>
            </a:r>
            <a:r>
              <a:rPr lang="en-US"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endParaRPr lang="fr-FR" dirty="0">
              <a:latin typeface="Verdana" panose="020B0604030504040204" pitchFamily="34" charset="0"/>
              <a:ea typeface="Verdana" panose="020B0604030504040204" pitchFamily="34" charset="0"/>
              <a:cs typeface="Times New Roman" panose="02020603050405020304" pitchFamily="18" charset="0"/>
            </a:endParaRPr>
          </a:p>
          <a:p>
            <a:pPr marL="800100" lvl="1" indent="-342900" algn="just">
              <a:lnSpc>
                <a:spcPct val="150000"/>
              </a:lnSpc>
              <a:buFont typeface="Symbol" panose="05050102010706020507" pitchFamily="18" charset="2"/>
              <a:buChar char=""/>
            </a:pP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Profusion Chimie (</a:t>
            </a: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hlinkClick r:id="rId9"/>
              </a:rPr>
              <a:t>http://www.profusion-chimie.1s.fr</a:t>
            </a: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fr-F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fr-F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006C5365-124A-47CC-A4D5-3D4934FF476E}"/>
              </a:ext>
            </a:extLst>
          </p:cNvPr>
          <p:cNvSpPr/>
          <p:nvPr/>
        </p:nvSpPr>
        <p:spPr>
          <a:xfrm>
            <a:off x="139148" y="3429000"/>
            <a:ext cx="11913704" cy="2944781"/>
          </a:xfrm>
          <a:prstGeom prst="rect">
            <a:avLst/>
          </a:prstGeom>
        </p:spPr>
        <p:txBody>
          <a:bodyPr wrap="square">
            <a:spAutoFit/>
          </a:bodyPr>
          <a:lstStyle/>
          <a:p>
            <a:pPr>
              <a:lnSpc>
                <a:spcPct val="150000"/>
              </a:lnSpc>
              <a:spcAft>
                <a:spcPts val="0"/>
              </a:spcAft>
            </a:pPr>
            <a:r>
              <a:rPr lang="fr-FR" b="1"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endParaRPr lang="fr-FR" dirty="0">
              <a:latin typeface="Verdana" panose="020B0604030504040204" pitchFamily="34" charset="0"/>
              <a:ea typeface="Verdana" panose="020B0604030504040204" pitchFamily="34" charset="0"/>
              <a:cs typeface="Times New Roman" panose="02020603050405020304" pitchFamily="18" charset="0"/>
            </a:endParaRPr>
          </a:p>
          <a:p>
            <a:pPr>
              <a:lnSpc>
                <a:spcPct val="150000"/>
              </a:lnSpc>
              <a:spcAft>
                <a:spcPts val="0"/>
              </a:spcAft>
            </a:pPr>
            <a:r>
              <a:rPr lang="fr-FR" b="1" dirty="0">
                <a:solidFill>
                  <a:srgbClr val="0000FF"/>
                </a:solidFill>
                <a:latin typeface="Verdana" panose="020B0604030504040204" pitchFamily="34" charset="0"/>
                <a:ea typeface="Verdana" panose="020B0604030504040204" pitchFamily="34" charset="0"/>
                <a:cs typeface="Times New Roman" panose="02020603050405020304" pitchFamily="18" charset="0"/>
              </a:rPr>
              <a:t>Des portails scientifiques ou thématiques</a:t>
            </a:r>
            <a:endParaRPr lang="fr-FR" dirty="0">
              <a:solidFill>
                <a:srgbClr val="0000FF"/>
              </a:solidFill>
              <a:latin typeface="Verdana" panose="020B0604030504040204" pitchFamily="34" charset="0"/>
              <a:ea typeface="Verdana" panose="020B0604030504040204" pitchFamily="34" charset="0"/>
              <a:cs typeface="Times New Roman" panose="02020603050405020304" pitchFamily="18" charset="0"/>
            </a:endParaRPr>
          </a:p>
          <a:p>
            <a:pPr marL="800100" lvl="1" indent="-342900">
              <a:lnSpc>
                <a:spcPct val="150000"/>
              </a:lnSpc>
              <a:buFont typeface="Symbol" panose="05050102010706020507" pitchFamily="18" charset="2"/>
              <a:buChar char=""/>
            </a:pPr>
            <a:r>
              <a:rPr lang="fr-FR"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WorldWideScience</a:t>
            </a: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 (http://worldwidescience.org)</a:t>
            </a:r>
            <a:endParaRPr lang="fr-FR" dirty="0">
              <a:latin typeface="Verdana" panose="020B0604030504040204" pitchFamily="34" charset="0"/>
              <a:ea typeface="Verdana" panose="020B0604030504040204" pitchFamily="34" charset="0"/>
              <a:cs typeface="Times New Roman" panose="02020603050405020304" pitchFamily="18" charset="0"/>
            </a:endParaRPr>
          </a:p>
          <a:p>
            <a:pPr marL="800100" lvl="1" indent="-342900">
              <a:lnSpc>
                <a:spcPct val="150000"/>
              </a:lnSpc>
              <a:buFont typeface="Symbol" panose="05050102010706020507" pitchFamily="18" charset="2"/>
              <a:buChar char=""/>
            </a:pP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Université en ligne (http://uel.unisciel.fr)</a:t>
            </a:r>
            <a:endParaRPr lang="fr-FR" dirty="0">
              <a:latin typeface="Verdana" panose="020B0604030504040204" pitchFamily="34" charset="0"/>
              <a:ea typeface="Verdana" panose="020B0604030504040204" pitchFamily="34" charset="0"/>
              <a:cs typeface="Times New Roman" panose="02020603050405020304" pitchFamily="18" charset="0"/>
            </a:endParaRPr>
          </a:p>
          <a:p>
            <a:pPr marL="800100" lvl="1" indent="-342900">
              <a:lnSpc>
                <a:spcPct val="150000"/>
              </a:lnSpc>
              <a:buFont typeface="Symbol" panose="05050102010706020507" pitchFamily="18" charset="2"/>
              <a:buChar char=""/>
            </a:pP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Sciences.gouv.fr (http://www.science.gouv.fr/)</a:t>
            </a:r>
            <a:endParaRPr lang="fr-FR" dirty="0">
              <a:latin typeface="Verdana" panose="020B0604030504040204" pitchFamily="34" charset="0"/>
              <a:ea typeface="Verdana" panose="020B0604030504040204" pitchFamily="34" charset="0"/>
              <a:cs typeface="Times New Roman" panose="02020603050405020304" pitchFamily="18" charset="0"/>
            </a:endParaRPr>
          </a:p>
          <a:p>
            <a:pPr marL="800100" lvl="1" indent="-342900">
              <a:lnSpc>
                <a:spcPct val="150000"/>
              </a:lnSpc>
              <a:buFont typeface="Symbol" panose="05050102010706020507" pitchFamily="18" charset="2"/>
              <a:buChar char=""/>
            </a:pPr>
            <a:r>
              <a:rPr lang="en-US"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Legifrance</a:t>
            </a:r>
            <a:r>
              <a:rPr lang="en-US" dirty="0">
                <a:solidFill>
                  <a:srgbClr val="000000"/>
                </a:solidFill>
                <a:latin typeface="Verdana" panose="020B0604030504040204" pitchFamily="34" charset="0"/>
                <a:ea typeface="Verdana" panose="020B0604030504040204" pitchFamily="34" charset="0"/>
                <a:cs typeface="Times New Roman" panose="02020603050405020304" pitchFamily="18" charset="0"/>
              </a:rPr>
              <a:t> (http://www.legifrance.gouv.fr/)</a:t>
            </a:r>
            <a:endParaRPr lang="fr-FR" dirty="0">
              <a:latin typeface="Verdana" panose="020B0604030504040204" pitchFamily="34" charset="0"/>
              <a:ea typeface="Verdana" panose="020B0604030504040204" pitchFamily="34" charset="0"/>
              <a:cs typeface="Times New Roman" panose="02020603050405020304" pitchFamily="18" charset="0"/>
            </a:endParaRPr>
          </a:p>
          <a:p>
            <a:pPr marL="800100" lvl="1" indent="-342900" algn="just">
              <a:lnSpc>
                <a:spcPct val="150000"/>
              </a:lnSpc>
              <a:buFont typeface="Symbol" panose="05050102010706020507" pitchFamily="18" charset="2"/>
              <a:buChar char=""/>
            </a:pP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Centre international de recherche scientifique (</a:t>
            </a:r>
            <a:r>
              <a:rPr lang="fr-FR" u="sng" dirty="0">
                <a:solidFill>
                  <a:srgbClr val="0000FF"/>
                </a:solidFill>
                <a:latin typeface="Verdana" panose="020B0604030504040204" pitchFamily="34" charset="0"/>
                <a:ea typeface="Verdana" panose="020B0604030504040204" pitchFamily="34" charset="0"/>
                <a:cs typeface="Times New Roman" panose="02020603050405020304" pitchFamily="18" charset="0"/>
                <a:hlinkClick r:id="rId10"/>
              </a:rPr>
              <a:t>http://www.cirs.fr</a:t>
            </a: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a:t>
            </a:r>
            <a:endParaRPr lang="fr-FR" dirty="0">
              <a:effectLst/>
              <a:latin typeface="Verdana" panose="020B0604030504040204" pitchFamily="34"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3617835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fade">
                                      <p:cBhvr>
                                        <p:cTn id="19" dur="1000"/>
                                        <p:tgtEl>
                                          <p:spTgt spid="4">
                                            <p:txEl>
                                              <p:pRg st="2" end="2"/>
                                            </p:txEl>
                                          </p:spTgt>
                                        </p:tgtEl>
                                      </p:cBhvr>
                                    </p:animEffect>
                                    <p:anim calcmode="lin" valueType="num">
                                      <p:cBhvr>
                                        <p:cTn id="20"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1000"/>
                                        <p:tgtEl>
                                          <p:spTgt spid="4">
                                            <p:txEl>
                                              <p:pRg st="3" end="3"/>
                                            </p:txEl>
                                          </p:spTgt>
                                        </p:tgtEl>
                                      </p:cBhvr>
                                    </p:animEffect>
                                    <p:anim calcmode="lin" valueType="num">
                                      <p:cBhvr>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4">
                                            <p:txEl>
                                              <p:pRg st="4" end="4"/>
                                            </p:txEl>
                                          </p:spTgt>
                                        </p:tgtEl>
                                        <p:attrNameLst>
                                          <p:attrName>style.visibility</p:attrName>
                                        </p:attrNameLst>
                                      </p:cBhvr>
                                      <p:to>
                                        <p:strVal val="visible"/>
                                      </p:to>
                                    </p:set>
                                    <p:animEffect transition="in" filter="fade">
                                      <p:cBhvr>
                                        <p:cTn id="29" dur="1000"/>
                                        <p:tgtEl>
                                          <p:spTgt spid="4">
                                            <p:txEl>
                                              <p:pRg st="4" end="4"/>
                                            </p:txEl>
                                          </p:spTgt>
                                        </p:tgtEl>
                                      </p:cBhvr>
                                    </p:animEffect>
                                    <p:anim calcmode="lin" valueType="num">
                                      <p:cBhvr>
                                        <p:cTn id="30"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4">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4">
                                            <p:txEl>
                                              <p:pRg st="5" end="5"/>
                                            </p:txEl>
                                          </p:spTgt>
                                        </p:tgtEl>
                                        <p:attrNameLst>
                                          <p:attrName>style.visibility</p:attrName>
                                        </p:attrNameLst>
                                      </p:cBhvr>
                                      <p:to>
                                        <p:strVal val="visible"/>
                                      </p:to>
                                    </p:set>
                                    <p:animEffect transition="in" filter="fade">
                                      <p:cBhvr>
                                        <p:cTn id="34" dur="1000"/>
                                        <p:tgtEl>
                                          <p:spTgt spid="4">
                                            <p:txEl>
                                              <p:pRg st="5" end="5"/>
                                            </p:txEl>
                                          </p:spTgt>
                                        </p:tgtEl>
                                      </p:cBhvr>
                                    </p:animEffect>
                                    <p:anim calcmode="lin" valueType="num">
                                      <p:cBhvr>
                                        <p:cTn id="35"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4">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4">
                                            <p:txEl>
                                              <p:pRg st="6" end="6"/>
                                            </p:txEl>
                                          </p:spTgt>
                                        </p:tgtEl>
                                        <p:attrNameLst>
                                          <p:attrName>style.visibility</p:attrName>
                                        </p:attrNameLst>
                                      </p:cBhvr>
                                      <p:to>
                                        <p:strVal val="visible"/>
                                      </p:to>
                                    </p:set>
                                    <p:animEffect transition="in" filter="fade">
                                      <p:cBhvr>
                                        <p:cTn id="39" dur="1000"/>
                                        <p:tgtEl>
                                          <p:spTgt spid="4">
                                            <p:txEl>
                                              <p:pRg st="6" end="6"/>
                                            </p:txEl>
                                          </p:spTgt>
                                        </p:tgtEl>
                                      </p:cBhvr>
                                    </p:animEffect>
                                    <p:anim calcmode="lin" valueType="num">
                                      <p:cBhvr>
                                        <p:cTn id="40"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4">
                                            <p:txEl>
                                              <p:pRg st="6" end="6"/>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4">
                                            <p:txEl>
                                              <p:pRg st="7" end="7"/>
                                            </p:txEl>
                                          </p:spTgt>
                                        </p:tgtEl>
                                        <p:attrNameLst>
                                          <p:attrName>style.visibility</p:attrName>
                                        </p:attrNameLst>
                                      </p:cBhvr>
                                      <p:to>
                                        <p:strVal val="visible"/>
                                      </p:to>
                                    </p:set>
                                    <p:animEffect transition="in" filter="fade">
                                      <p:cBhvr>
                                        <p:cTn id="44" dur="1000"/>
                                        <p:tgtEl>
                                          <p:spTgt spid="4">
                                            <p:txEl>
                                              <p:pRg st="7" end="7"/>
                                            </p:txEl>
                                          </p:spTgt>
                                        </p:tgtEl>
                                      </p:cBhvr>
                                    </p:animEffect>
                                    <p:anim calcmode="lin" valueType="num">
                                      <p:cBhvr>
                                        <p:cTn id="45"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5">
                                            <p:txEl>
                                              <p:pRg st="1" end="1"/>
                                            </p:txEl>
                                          </p:spTgt>
                                        </p:tgtEl>
                                        <p:attrNameLst>
                                          <p:attrName>style.visibility</p:attrName>
                                        </p:attrNameLst>
                                      </p:cBhvr>
                                      <p:to>
                                        <p:strVal val="visible"/>
                                      </p:to>
                                    </p:set>
                                    <p:animEffect transition="in" filter="fade">
                                      <p:cBhvr>
                                        <p:cTn id="51" dur="1000"/>
                                        <p:tgtEl>
                                          <p:spTgt spid="5">
                                            <p:txEl>
                                              <p:pRg st="1" end="1"/>
                                            </p:txEl>
                                          </p:spTgt>
                                        </p:tgtEl>
                                      </p:cBhvr>
                                    </p:animEffect>
                                    <p:anim calcmode="lin" valueType="num">
                                      <p:cBhvr>
                                        <p:cTn id="52"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53"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nodeType="clickEffect">
                                  <p:stCondLst>
                                    <p:cond delay="0"/>
                                  </p:stCondLst>
                                  <p:childTnLst>
                                    <p:set>
                                      <p:cBhvr>
                                        <p:cTn id="57" dur="1" fill="hold">
                                          <p:stCondLst>
                                            <p:cond delay="0"/>
                                          </p:stCondLst>
                                        </p:cTn>
                                        <p:tgtEl>
                                          <p:spTgt spid="5">
                                            <p:txEl>
                                              <p:pRg st="2" end="2"/>
                                            </p:txEl>
                                          </p:spTgt>
                                        </p:tgtEl>
                                        <p:attrNameLst>
                                          <p:attrName>style.visibility</p:attrName>
                                        </p:attrNameLst>
                                      </p:cBhvr>
                                      <p:to>
                                        <p:strVal val="visible"/>
                                      </p:to>
                                    </p:set>
                                    <p:animEffect transition="in" filter="fade">
                                      <p:cBhvr>
                                        <p:cTn id="58" dur="1000"/>
                                        <p:tgtEl>
                                          <p:spTgt spid="5">
                                            <p:txEl>
                                              <p:pRg st="2" end="2"/>
                                            </p:txEl>
                                          </p:spTgt>
                                        </p:tgtEl>
                                      </p:cBhvr>
                                    </p:animEffect>
                                    <p:anim calcmode="lin" valueType="num">
                                      <p:cBhvr>
                                        <p:cTn id="59"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60" dur="1000" fill="hold"/>
                                        <p:tgtEl>
                                          <p:spTgt spid="5">
                                            <p:txEl>
                                              <p:pRg st="2" end="2"/>
                                            </p:txEl>
                                          </p:spTgt>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5">
                                            <p:txEl>
                                              <p:pRg st="3" end="3"/>
                                            </p:txEl>
                                          </p:spTgt>
                                        </p:tgtEl>
                                        <p:attrNameLst>
                                          <p:attrName>style.visibility</p:attrName>
                                        </p:attrNameLst>
                                      </p:cBhvr>
                                      <p:to>
                                        <p:strVal val="visible"/>
                                      </p:to>
                                    </p:set>
                                    <p:animEffect transition="in" filter="fade">
                                      <p:cBhvr>
                                        <p:cTn id="63" dur="1000"/>
                                        <p:tgtEl>
                                          <p:spTgt spid="5">
                                            <p:txEl>
                                              <p:pRg st="3" end="3"/>
                                            </p:txEl>
                                          </p:spTgt>
                                        </p:tgtEl>
                                      </p:cBhvr>
                                    </p:animEffect>
                                    <p:anim calcmode="lin" valueType="num">
                                      <p:cBhvr>
                                        <p:cTn id="64"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65" dur="1000" fill="hold"/>
                                        <p:tgtEl>
                                          <p:spTgt spid="5">
                                            <p:txEl>
                                              <p:pRg st="3" end="3"/>
                                            </p:txEl>
                                          </p:spTgt>
                                        </p:tgtEl>
                                        <p:attrNameLst>
                                          <p:attrName>ppt_y</p:attrName>
                                        </p:attrNameLst>
                                      </p:cBhvr>
                                      <p:tavLst>
                                        <p:tav tm="0">
                                          <p:val>
                                            <p:strVal val="#ppt_y+.1"/>
                                          </p:val>
                                        </p:tav>
                                        <p:tav tm="100000">
                                          <p:val>
                                            <p:strVal val="#ppt_y"/>
                                          </p:val>
                                        </p:tav>
                                      </p:tavLst>
                                    </p:anim>
                                  </p:childTnLst>
                                </p:cTn>
                              </p:par>
                              <p:par>
                                <p:cTn id="66" presetID="42" presetClass="entr" presetSubtype="0" fill="hold" nodeType="withEffect">
                                  <p:stCondLst>
                                    <p:cond delay="0"/>
                                  </p:stCondLst>
                                  <p:childTnLst>
                                    <p:set>
                                      <p:cBhvr>
                                        <p:cTn id="67" dur="1" fill="hold">
                                          <p:stCondLst>
                                            <p:cond delay="0"/>
                                          </p:stCondLst>
                                        </p:cTn>
                                        <p:tgtEl>
                                          <p:spTgt spid="5">
                                            <p:txEl>
                                              <p:pRg st="4" end="4"/>
                                            </p:txEl>
                                          </p:spTgt>
                                        </p:tgtEl>
                                        <p:attrNameLst>
                                          <p:attrName>style.visibility</p:attrName>
                                        </p:attrNameLst>
                                      </p:cBhvr>
                                      <p:to>
                                        <p:strVal val="visible"/>
                                      </p:to>
                                    </p:set>
                                    <p:animEffect transition="in" filter="fade">
                                      <p:cBhvr>
                                        <p:cTn id="68" dur="1000"/>
                                        <p:tgtEl>
                                          <p:spTgt spid="5">
                                            <p:txEl>
                                              <p:pRg st="4" end="4"/>
                                            </p:txEl>
                                          </p:spTgt>
                                        </p:tgtEl>
                                      </p:cBhvr>
                                    </p:animEffect>
                                    <p:anim calcmode="lin" valueType="num">
                                      <p:cBhvr>
                                        <p:cTn id="69"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70" dur="1000" fill="hold"/>
                                        <p:tgtEl>
                                          <p:spTgt spid="5">
                                            <p:txEl>
                                              <p:pRg st="4" end="4"/>
                                            </p:txEl>
                                          </p:spTgt>
                                        </p:tgtEl>
                                        <p:attrNameLst>
                                          <p:attrName>ppt_y</p:attrName>
                                        </p:attrNameLst>
                                      </p:cBhvr>
                                      <p:tavLst>
                                        <p:tav tm="0">
                                          <p:val>
                                            <p:strVal val="#ppt_y+.1"/>
                                          </p:val>
                                        </p:tav>
                                        <p:tav tm="100000">
                                          <p:val>
                                            <p:strVal val="#ppt_y"/>
                                          </p:val>
                                        </p:tav>
                                      </p:tavLst>
                                    </p:anim>
                                  </p:childTnLst>
                                </p:cTn>
                              </p:par>
                              <p:par>
                                <p:cTn id="71" presetID="42" presetClass="entr" presetSubtype="0" fill="hold" nodeType="withEffect">
                                  <p:stCondLst>
                                    <p:cond delay="0"/>
                                  </p:stCondLst>
                                  <p:childTnLst>
                                    <p:set>
                                      <p:cBhvr>
                                        <p:cTn id="72" dur="1" fill="hold">
                                          <p:stCondLst>
                                            <p:cond delay="0"/>
                                          </p:stCondLst>
                                        </p:cTn>
                                        <p:tgtEl>
                                          <p:spTgt spid="5">
                                            <p:txEl>
                                              <p:pRg st="5" end="5"/>
                                            </p:txEl>
                                          </p:spTgt>
                                        </p:tgtEl>
                                        <p:attrNameLst>
                                          <p:attrName>style.visibility</p:attrName>
                                        </p:attrNameLst>
                                      </p:cBhvr>
                                      <p:to>
                                        <p:strVal val="visible"/>
                                      </p:to>
                                    </p:set>
                                    <p:animEffect transition="in" filter="fade">
                                      <p:cBhvr>
                                        <p:cTn id="73" dur="1000"/>
                                        <p:tgtEl>
                                          <p:spTgt spid="5">
                                            <p:txEl>
                                              <p:pRg st="5" end="5"/>
                                            </p:txEl>
                                          </p:spTgt>
                                        </p:tgtEl>
                                      </p:cBhvr>
                                    </p:animEffect>
                                    <p:anim calcmode="lin" valueType="num">
                                      <p:cBhvr>
                                        <p:cTn id="74"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75" dur="1000" fill="hold"/>
                                        <p:tgtEl>
                                          <p:spTgt spid="5">
                                            <p:txEl>
                                              <p:pRg st="5" end="5"/>
                                            </p:txEl>
                                          </p:spTgt>
                                        </p:tgtEl>
                                        <p:attrNameLst>
                                          <p:attrName>ppt_y</p:attrName>
                                        </p:attrNameLst>
                                      </p:cBhvr>
                                      <p:tavLst>
                                        <p:tav tm="0">
                                          <p:val>
                                            <p:strVal val="#ppt_y+.1"/>
                                          </p:val>
                                        </p:tav>
                                        <p:tav tm="100000">
                                          <p:val>
                                            <p:strVal val="#ppt_y"/>
                                          </p:val>
                                        </p:tav>
                                      </p:tavLst>
                                    </p:anim>
                                  </p:childTnLst>
                                </p:cTn>
                              </p:par>
                              <p:par>
                                <p:cTn id="76" presetID="42" presetClass="entr" presetSubtype="0" fill="hold" nodeType="withEffect">
                                  <p:stCondLst>
                                    <p:cond delay="0"/>
                                  </p:stCondLst>
                                  <p:childTnLst>
                                    <p:set>
                                      <p:cBhvr>
                                        <p:cTn id="77" dur="1" fill="hold">
                                          <p:stCondLst>
                                            <p:cond delay="0"/>
                                          </p:stCondLst>
                                        </p:cTn>
                                        <p:tgtEl>
                                          <p:spTgt spid="5">
                                            <p:txEl>
                                              <p:pRg st="6" end="6"/>
                                            </p:txEl>
                                          </p:spTgt>
                                        </p:tgtEl>
                                        <p:attrNameLst>
                                          <p:attrName>style.visibility</p:attrName>
                                        </p:attrNameLst>
                                      </p:cBhvr>
                                      <p:to>
                                        <p:strVal val="visible"/>
                                      </p:to>
                                    </p:set>
                                    <p:animEffect transition="in" filter="fade">
                                      <p:cBhvr>
                                        <p:cTn id="78" dur="1000"/>
                                        <p:tgtEl>
                                          <p:spTgt spid="5">
                                            <p:txEl>
                                              <p:pRg st="6" end="6"/>
                                            </p:txEl>
                                          </p:spTgt>
                                        </p:tgtEl>
                                      </p:cBhvr>
                                    </p:animEffect>
                                    <p:anim calcmode="lin" valueType="num">
                                      <p:cBhvr>
                                        <p:cTn id="79"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80"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33E0124-C6F1-4353-9489-D58F1FE9AB59}"/>
              </a:ext>
            </a:extLst>
          </p:cNvPr>
          <p:cNvSpPr/>
          <p:nvPr/>
        </p:nvSpPr>
        <p:spPr>
          <a:xfrm>
            <a:off x="42672" y="122503"/>
            <a:ext cx="3358896" cy="100584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latin typeface="Verdana" panose="020B0604030504040204" pitchFamily="34" charset="0"/>
                <a:ea typeface="Verdana" panose="020B0604030504040204" pitchFamily="34" charset="0"/>
              </a:rPr>
              <a:t>Recherche documentaire </a:t>
            </a:r>
          </a:p>
        </p:txBody>
      </p:sp>
      <p:sp>
        <p:nvSpPr>
          <p:cNvPr id="5" name="Flèche : bas 4">
            <a:extLst>
              <a:ext uri="{FF2B5EF4-FFF2-40B4-BE49-F238E27FC236}">
                <a16:creationId xmlns:a16="http://schemas.microsoft.com/office/drawing/2014/main" id="{76108D16-C994-4CE0-8E38-ACF3D609710B}"/>
              </a:ext>
            </a:extLst>
          </p:cNvPr>
          <p:cNvSpPr/>
          <p:nvPr/>
        </p:nvSpPr>
        <p:spPr>
          <a:xfrm>
            <a:off x="1374648" y="1274355"/>
            <a:ext cx="694944" cy="713232"/>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9CBED9C3-3687-4094-B2E8-098CE5F56ADD}"/>
              </a:ext>
            </a:extLst>
          </p:cNvPr>
          <p:cNvSpPr/>
          <p:nvPr/>
        </p:nvSpPr>
        <p:spPr>
          <a:xfrm>
            <a:off x="42672" y="2072640"/>
            <a:ext cx="3358896" cy="100584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dirty="0">
              <a:latin typeface="Verdana" panose="020B0604030504040204" pitchFamily="34" charset="0"/>
              <a:ea typeface="Verdana" panose="020B0604030504040204" pitchFamily="34" charset="0"/>
            </a:endParaRPr>
          </a:p>
          <a:p>
            <a:pPr algn="ctr"/>
            <a:r>
              <a:rPr lang="fr-FR" sz="2800" dirty="0">
                <a:latin typeface="Verdana" panose="020B0604030504040204" pitchFamily="34" charset="0"/>
                <a:ea typeface="Verdana" panose="020B0604030504040204" pitchFamily="34" charset="0"/>
              </a:rPr>
              <a:t>Localiser les documents </a:t>
            </a:r>
          </a:p>
          <a:p>
            <a:pPr algn="ctr"/>
            <a:endParaRPr lang="fr-FR" sz="2800" dirty="0">
              <a:latin typeface="Verdana" panose="020B0604030504040204" pitchFamily="34" charset="0"/>
              <a:ea typeface="Verdana" panose="020B0604030504040204" pitchFamily="34" charset="0"/>
            </a:endParaRPr>
          </a:p>
        </p:txBody>
      </p:sp>
      <p:cxnSp>
        <p:nvCxnSpPr>
          <p:cNvPr id="12" name="Connecteur droit avec flèche 11">
            <a:extLst>
              <a:ext uri="{FF2B5EF4-FFF2-40B4-BE49-F238E27FC236}">
                <a16:creationId xmlns:a16="http://schemas.microsoft.com/office/drawing/2014/main" id="{5FB36F61-28ED-43D7-BED0-D1BD6E2E891F}"/>
              </a:ext>
            </a:extLst>
          </p:cNvPr>
          <p:cNvCxnSpPr>
            <a:cxnSpLocks/>
          </p:cNvCxnSpPr>
          <p:nvPr/>
        </p:nvCxnSpPr>
        <p:spPr>
          <a:xfrm>
            <a:off x="4279392" y="1563468"/>
            <a:ext cx="749808" cy="0"/>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5FE44782-66FE-4110-940E-454F0B91040C}"/>
              </a:ext>
            </a:extLst>
          </p:cNvPr>
          <p:cNvSpPr/>
          <p:nvPr/>
        </p:nvSpPr>
        <p:spPr>
          <a:xfrm>
            <a:off x="5029200" y="999666"/>
            <a:ext cx="2706620" cy="100584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tx1"/>
                </a:solidFill>
                <a:latin typeface="Verdana" panose="020B0604030504040204" pitchFamily="34" charset="0"/>
                <a:ea typeface="Verdana" panose="020B0604030504040204" pitchFamily="34" charset="0"/>
              </a:rPr>
              <a:t>Techniques de recherche </a:t>
            </a:r>
          </a:p>
        </p:txBody>
      </p:sp>
      <p:sp>
        <p:nvSpPr>
          <p:cNvPr id="14" name="Rectangle 13">
            <a:extLst>
              <a:ext uri="{FF2B5EF4-FFF2-40B4-BE49-F238E27FC236}">
                <a16:creationId xmlns:a16="http://schemas.microsoft.com/office/drawing/2014/main" id="{98E8C089-075E-4294-8B3A-B20632C1DF73}"/>
              </a:ext>
            </a:extLst>
          </p:cNvPr>
          <p:cNvSpPr/>
          <p:nvPr/>
        </p:nvSpPr>
        <p:spPr>
          <a:xfrm>
            <a:off x="5017007" y="3717036"/>
            <a:ext cx="2718811" cy="136245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tx1"/>
                </a:solidFill>
                <a:latin typeface="Verdana" panose="020B0604030504040204" pitchFamily="34" charset="0"/>
                <a:ea typeface="Verdana" panose="020B0604030504040204" pitchFamily="34" charset="0"/>
              </a:rPr>
              <a:t>Opérateur de recherche </a:t>
            </a:r>
          </a:p>
        </p:txBody>
      </p:sp>
      <p:cxnSp>
        <p:nvCxnSpPr>
          <p:cNvPr id="17" name="Connecteur droit avec flèche 16">
            <a:extLst>
              <a:ext uri="{FF2B5EF4-FFF2-40B4-BE49-F238E27FC236}">
                <a16:creationId xmlns:a16="http://schemas.microsoft.com/office/drawing/2014/main" id="{AB454A23-749E-4113-B1C3-E095170AE5C7}"/>
              </a:ext>
            </a:extLst>
          </p:cNvPr>
          <p:cNvCxnSpPr>
            <a:cxnSpLocks/>
          </p:cNvCxnSpPr>
          <p:nvPr/>
        </p:nvCxnSpPr>
        <p:spPr>
          <a:xfrm>
            <a:off x="7912608" y="1539162"/>
            <a:ext cx="707136" cy="0"/>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necteur droit avec flèche 18">
            <a:extLst>
              <a:ext uri="{FF2B5EF4-FFF2-40B4-BE49-F238E27FC236}">
                <a16:creationId xmlns:a16="http://schemas.microsoft.com/office/drawing/2014/main" id="{F6CE37BF-850C-4657-B40F-2B9812EA82CF}"/>
              </a:ext>
            </a:extLst>
          </p:cNvPr>
          <p:cNvCxnSpPr>
            <a:cxnSpLocks/>
          </p:cNvCxnSpPr>
          <p:nvPr/>
        </p:nvCxnSpPr>
        <p:spPr>
          <a:xfrm>
            <a:off x="7912608" y="4395060"/>
            <a:ext cx="707136" cy="0"/>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1" name="ZoneTexte 20">
            <a:extLst>
              <a:ext uri="{FF2B5EF4-FFF2-40B4-BE49-F238E27FC236}">
                <a16:creationId xmlns:a16="http://schemas.microsoft.com/office/drawing/2014/main" id="{83BD1054-994B-4DD2-9779-DC57004E4FBA}"/>
              </a:ext>
            </a:extLst>
          </p:cNvPr>
          <p:cNvSpPr txBox="1"/>
          <p:nvPr/>
        </p:nvSpPr>
        <p:spPr>
          <a:xfrm>
            <a:off x="8717282" y="791519"/>
            <a:ext cx="2688336" cy="571631"/>
          </a:xfrm>
          <a:prstGeom prst="rect">
            <a:avLst/>
          </a:prstGeom>
          <a:noFill/>
          <a:ln>
            <a:solidFill>
              <a:srgbClr val="C00000"/>
            </a:solidFill>
          </a:ln>
        </p:spPr>
        <p:txBody>
          <a:bodyPr wrap="square">
            <a:spAutoFit/>
          </a:bodyPr>
          <a:lstStyle/>
          <a:p>
            <a:pPr algn="ctr">
              <a:lnSpc>
                <a:spcPct val="150000"/>
              </a:lnSpc>
            </a:pPr>
            <a:r>
              <a:rPr lang="fr-FR" sz="2400" dirty="0">
                <a:solidFill>
                  <a:srgbClr val="C00000"/>
                </a:solidFill>
                <a:latin typeface="Verdana" panose="020B0604030504040204" pitchFamily="34" charset="0"/>
                <a:ea typeface="Verdana" panose="020B0604030504040204" pitchFamily="34" charset="0"/>
              </a:rPr>
              <a:t>Terminologie</a:t>
            </a:r>
            <a:r>
              <a:rPr lang="fr-FR" sz="2400" dirty="0">
                <a:latin typeface="Verdana" panose="020B0604030504040204" pitchFamily="34" charset="0"/>
                <a:ea typeface="Verdana" panose="020B0604030504040204" pitchFamily="34" charset="0"/>
              </a:rPr>
              <a:t> </a:t>
            </a:r>
          </a:p>
        </p:txBody>
      </p:sp>
      <p:cxnSp>
        <p:nvCxnSpPr>
          <p:cNvPr id="24" name="Connecteur droit avec flèche 23">
            <a:extLst>
              <a:ext uri="{FF2B5EF4-FFF2-40B4-BE49-F238E27FC236}">
                <a16:creationId xmlns:a16="http://schemas.microsoft.com/office/drawing/2014/main" id="{ECD94403-AEEC-4EAB-A80E-A79735B0C8E7}"/>
              </a:ext>
            </a:extLst>
          </p:cNvPr>
          <p:cNvCxnSpPr>
            <a:cxnSpLocks/>
          </p:cNvCxnSpPr>
          <p:nvPr/>
        </p:nvCxnSpPr>
        <p:spPr>
          <a:xfrm>
            <a:off x="4279392" y="4395060"/>
            <a:ext cx="749808" cy="0"/>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Connecteur droit 26">
            <a:extLst>
              <a:ext uri="{FF2B5EF4-FFF2-40B4-BE49-F238E27FC236}">
                <a16:creationId xmlns:a16="http://schemas.microsoft.com/office/drawing/2014/main" id="{70940520-2FDC-4B53-86C5-EA8C0A387B16}"/>
              </a:ext>
            </a:extLst>
          </p:cNvPr>
          <p:cNvCxnSpPr>
            <a:cxnSpLocks/>
          </p:cNvCxnSpPr>
          <p:nvPr/>
        </p:nvCxnSpPr>
        <p:spPr>
          <a:xfrm>
            <a:off x="3401568" y="2575560"/>
            <a:ext cx="877824"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8401DA29-8FBF-4A5E-B21F-83E69330E118}"/>
              </a:ext>
            </a:extLst>
          </p:cNvPr>
          <p:cNvCxnSpPr>
            <a:cxnSpLocks/>
          </p:cNvCxnSpPr>
          <p:nvPr/>
        </p:nvCxnSpPr>
        <p:spPr>
          <a:xfrm>
            <a:off x="4279392" y="1539162"/>
            <a:ext cx="0" cy="2855898"/>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15" name="ZoneTexte 14">
            <a:extLst>
              <a:ext uri="{FF2B5EF4-FFF2-40B4-BE49-F238E27FC236}">
                <a16:creationId xmlns:a16="http://schemas.microsoft.com/office/drawing/2014/main" id="{DD14B58A-E5C1-4ED6-B8E5-7DCFCC01321F}"/>
              </a:ext>
            </a:extLst>
          </p:cNvPr>
          <p:cNvSpPr txBox="1"/>
          <p:nvPr/>
        </p:nvSpPr>
        <p:spPr>
          <a:xfrm>
            <a:off x="8717282" y="1568826"/>
            <a:ext cx="2688336" cy="830997"/>
          </a:xfrm>
          <a:prstGeom prst="rect">
            <a:avLst/>
          </a:prstGeom>
          <a:noFill/>
          <a:ln>
            <a:solidFill>
              <a:srgbClr val="C00000"/>
            </a:solidFill>
          </a:ln>
        </p:spPr>
        <p:txBody>
          <a:bodyPr wrap="square">
            <a:spAutoFit/>
          </a:bodyPr>
          <a:lstStyle/>
          <a:p>
            <a:pPr algn="ctr"/>
            <a:r>
              <a:rPr lang="fr-FR" sz="2400" dirty="0">
                <a:solidFill>
                  <a:srgbClr val="C00000"/>
                </a:solidFill>
                <a:latin typeface="Verdana" panose="020B0604030504040204" pitchFamily="34" charset="0"/>
                <a:ea typeface="Verdana" panose="020B0604030504040204" pitchFamily="34" charset="0"/>
              </a:rPr>
              <a:t>Notion de bruit et silence  </a:t>
            </a:r>
          </a:p>
        </p:txBody>
      </p:sp>
      <p:sp>
        <p:nvSpPr>
          <p:cNvPr id="18" name="ZoneTexte 17">
            <a:extLst>
              <a:ext uri="{FF2B5EF4-FFF2-40B4-BE49-F238E27FC236}">
                <a16:creationId xmlns:a16="http://schemas.microsoft.com/office/drawing/2014/main" id="{3F11BC24-B4C7-48EC-A2D4-3D723D04BF57}"/>
              </a:ext>
            </a:extLst>
          </p:cNvPr>
          <p:cNvSpPr txBox="1"/>
          <p:nvPr/>
        </p:nvSpPr>
        <p:spPr>
          <a:xfrm>
            <a:off x="8717282" y="2969833"/>
            <a:ext cx="2688336" cy="830997"/>
          </a:xfrm>
          <a:prstGeom prst="rect">
            <a:avLst/>
          </a:prstGeom>
          <a:noFill/>
          <a:ln>
            <a:solidFill>
              <a:srgbClr val="C00000"/>
            </a:solidFill>
          </a:ln>
        </p:spPr>
        <p:txBody>
          <a:bodyPr wrap="square">
            <a:spAutoFit/>
          </a:bodyPr>
          <a:lstStyle/>
          <a:p>
            <a:pPr algn="ctr"/>
            <a:r>
              <a:rPr lang="fr-FR" sz="2400" dirty="0">
                <a:solidFill>
                  <a:srgbClr val="C00000"/>
                </a:solidFill>
                <a:latin typeface="Verdana" panose="020B0604030504040204" pitchFamily="34" charset="0"/>
                <a:ea typeface="Verdana" panose="020B0604030504040204" pitchFamily="34" charset="0"/>
              </a:rPr>
              <a:t>Opérateurs booléens</a:t>
            </a:r>
            <a:endParaRPr lang="fr-FR" sz="2400" dirty="0">
              <a:latin typeface="Verdana" panose="020B0604030504040204" pitchFamily="34" charset="0"/>
              <a:ea typeface="Verdana" panose="020B0604030504040204" pitchFamily="34" charset="0"/>
            </a:endParaRPr>
          </a:p>
        </p:txBody>
      </p:sp>
      <p:sp>
        <p:nvSpPr>
          <p:cNvPr id="20" name="ZoneTexte 19">
            <a:extLst>
              <a:ext uri="{FF2B5EF4-FFF2-40B4-BE49-F238E27FC236}">
                <a16:creationId xmlns:a16="http://schemas.microsoft.com/office/drawing/2014/main" id="{8DB15AC8-6A20-4824-BB33-49B09BB457AB}"/>
              </a:ext>
            </a:extLst>
          </p:cNvPr>
          <p:cNvSpPr txBox="1"/>
          <p:nvPr/>
        </p:nvSpPr>
        <p:spPr>
          <a:xfrm>
            <a:off x="8735570" y="3915744"/>
            <a:ext cx="2688336" cy="571631"/>
          </a:xfrm>
          <a:prstGeom prst="rect">
            <a:avLst/>
          </a:prstGeom>
          <a:noFill/>
          <a:ln>
            <a:solidFill>
              <a:srgbClr val="C00000"/>
            </a:solidFill>
          </a:ln>
        </p:spPr>
        <p:txBody>
          <a:bodyPr wrap="square">
            <a:spAutoFit/>
          </a:bodyPr>
          <a:lstStyle/>
          <a:p>
            <a:pPr algn="ctr">
              <a:lnSpc>
                <a:spcPct val="150000"/>
              </a:lnSpc>
            </a:pPr>
            <a:r>
              <a:rPr lang="fr-FR" sz="2400" dirty="0">
                <a:solidFill>
                  <a:srgbClr val="C00000"/>
                </a:solidFill>
                <a:latin typeface="Verdana" panose="020B0604030504040204" pitchFamily="34" charset="0"/>
                <a:ea typeface="Verdana" panose="020B0604030504040204" pitchFamily="34" charset="0"/>
              </a:rPr>
              <a:t>La troncature </a:t>
            </a:r>
            <a:r>
              <a:rPr lang="fr-FR" sz="2400" dirty="0">
                <a:latin typeface="Verdana" panose="020B0604030504040204" pitchFamily="34" charset="0"/>
                <a:ea typeface="Verdana" panose="020B0604030504040204" pitchFamily="34" charset="0"/>
              </a:rPr>
              <a:t> </a:t>
            </a:r>
          </a:p>
        </p:txBody>
      </p:sp>
      <p:sp>
        <p:nvSpPr>
          <p:cNvPr id="22" name="ZoneTexte 21">
            <a:extLst>
              <a:ext uri="{FF2B5EF4-FFF2-40B4-BE49-F238E27FC236}">
                <a16:creationId xmlns:a16="http://schemas.microsoft.com/office/drawing/2014/main" id="{7183FF7E-DCC1-43B0-A5D7-4F47AD3993F9}"/>
              </a:ext>
            </a:extLst>
          </p:cNvPr>
          <p:cNvSpPr txBox="1"/>
          <p:nvPr/>
        </p:nvSpPr>
        <p:spPr>
          <a:xfrm>
            <a:off x="8735570" y="4597103"/>
            <a:ext cx="2688336" cy="830997"/>
          </a:xfrm>
          <a:prstGeom prst="rect">
            <a:avLst/>
          </a:prstGeom>
          <a:noFill/>
          <a:ln>
            <a:solidFill>
              <a:srgbClr val="C00000"/>
            </a:solidFill>
          </a:ln>
        </p:spPr>
        <p:txBody>
          <a:bodyPr wrap="square">
            <a:spAutoFit/>
          </a:bodyPr>
          <a:lstStyle/>
          <a:p>
            <a:pPr algn="ctr"/>
            <a:r>
              <a:rPr lang="fr-FR" sz="2400" dirty="0">
                <a:solidFill>
                  <a:srgbClr val="C00000"/>
                </a:solidFill>
                <a:latin typeface="Verdana" panose="020B0604030504040204" pitchFamily="34" charset="0"/>
                <a:ea typeface="Verdana" panose="020B0604030504040204" pitchFamily="34" charset="0"/>
              </a:rPr>
              <a:t>La recherche par (guillemets</a:t>
            </a:r>
          </a:p>
        </p:txBody>
      </p:sp>
      <p:sp>
        <p:nvSpPr>
          <p:cNvPr id="23" name="ZoneTexte 22">
            <a:extLst>
              <a:ext uri="{FF2B5EF4-FFF2-40B4-BE49-F238E27FC236}">
                <a16:creationId xmlns:a16="http://schemas.microsoft.com/office/drawing/2014/main" id="{253B7639-DE10-45F9-A3A2-20BDCE7630C9}"/>
              </a:ext>
            </a:extLst>
          </p:cNvPr>
          <p:cNvSpPr txBox="1"/>
          <p:nvPr/>
        </p:nvSpPr>
        <p:spPr>
          <a:xfrm>
            <a:off x="8735570" y="5524048"/>
            <a:ext cx="2688336" cy="1200329"/>
          </a:xfrm>
          <a:prstGeom prst="rect">
            <a:avLst/>
          </a:prstGeom>
          <a:noFill/>
          <a:ln>
            <a:solidFill>
              <a:srgbClr val="C00000"/>
            </a:solidFill>
          </a:ln>
        </p:spPr>
        <p:txBody>
          <a:bodyPr wrap="square">
            <a:spAutoFit/>
          </a:bodyPr>
          <a:lstStyle/>
          <a:p>
            <a:pPr algn="ctr"/>
            <a:r>
              <a:rPr lang="fr-FR" sz="2400" dirty="0">
                <a:solidFill>
                  <a:srgbClr val="C00000"/>
                </a:solidFill>
                <a:latin typeface="Verdana" panose="020B0604030504040204" pitchFamily="34" charset="0"/>
                <a:ea typeface="Verdana" panose="020B0604030504040204" pitchFamily="34" charset="0"/>
              </a:rPr>
              <a:t>La casse (majuscules, mots vides</a:t>
            </a:r>
            <a:r>
              <a:rPr lang="fr-FR" sz="2400" dirty="0">
                <a:latin typeface="Verdana" panose="020B0604030504040204" pitchFamily="34" charset="0"/>
                <a:ea typeface="Verdana" panose="020B0604030504040204" pitchFamily="34" charset="0"/>
              </a:rPr>
              <a:t> </a:t>
            </a:r>
          </a:p>
        </p:txBody>
      </p:sp>
    </p:spTree>
    <p:extLst>
      <p:ext uri="{BB962C8B-B14F-4D97-AF65-F5344CB8AC3E}">
        <p14:creationId xmlns:p14="http://schemas.microsoft.com/office/powerpoint/2010/main" val="12017875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56B9CD-E1E2-492B-8085-3DCBE19CB129}"/>
              </a:ext>
            </a:extLst>
          </p:cNvPr>
          <p:cNvSpPr/>
          <p:nvPr/>
        </p:nvSpPr>
        <p:spPr>
          <a:xfrm>
            <a:off x="79513" y="364074"/>
            <a:ext cx="12032974" cy="2529282"/>
          </a:xfrm>
          <a:prstGeom prst="rect">
            <a:avLst/>
          </a:prstGeom>
        </p:spPr>
        <p:txBody>
          <a:bodyPr wrap="square">
            <a:spAutoFit/>
          </a:bodyPr>
          <a:lstStyle/>
          <a:p>
            <a:pPr indent="449580" algn="just">
              <a:lnSpc>
                <a:spcPct val="150000"/>
              </a:lnSpc>
              <a:spcAft>
                <a:spcPts val="0"/>
              </a:spcAft>
            </a:pPr>
            <a:r>
              <a:rPr lang="fr-FR" dirty="0">
                <a:latin typeface="Verdana" panose="020B0604030504040204" pitchFamily="34" charset="0"/>
                <a:ea typeface="Verdana" panose="020B0604030504040204" pitchFamily="34" charset="0"/>
                <a:cs typeface="Times New Roman" panose="02020603050405020304" pitchFamily="18" charset="0"/>
              </a:rPr>
              <a:t>D’un point de vue général, poser une requête revient à combiner les mots-clés grâce aux opérateurs de recherche :</a:t>
            </a:r>
          </a:p>
          <a:p>
            <a:pPr algn="just">
              <a:lnSpc>
                <a:spcPct val="150000"/>
              </a:lnSpc>
              <a:spcAft>
                <a:spcPts val="0"/>
              </a:spcAft>
            </a:pPr>
            <a:r>
              <a:rPr lang="fr-FR" b="1" u="sng" dirty="0">
                <a:solidFill>
                  <a:srgbClr val="339933"/>
                </a:solidFill>
                <a:latin typeface="Verdana" panose="020B0604030504040204" pitchFamily="34" charset="0"/>
                <a:ea typeface="Verdana" panose="020B0604030504040204" pitchFamily="34" charset="0"/>
                <a:cs typeface="Times New Roman" panose="02020603050405020304" pitchFamily="18" charset="0"/>
              </a:rPr>
              <a:t>Opérateurs booléens (ou logiques)</a:t>
            </a:r>
            <a:r>
              <a:rPr lang="fr-FR" dirty="0">
                <a:solidFill>
                  <a:srgbClr val="339933"/>
                </a:solidFill>
                <a:latin typeface="Verdana" panose="020B0604030504040204" pitchFamily="34" charset="0"/>
                <a:ea typeface="Verdana" panose="020B0604030504040204" pitchFamily="34" charset="0"/>
                <a:cs typeface="Times New Roman" panose="02020603050405020304" pitchFamily="18" charset="0"/>
              </a:rPr>
              <a:t> </a:t>
            </a:r>
            <a:r>
              <a:rPr lang="fr-FR" dirty="0">
                <a:latin typeface="Verdana" panose="020B0604030504040204" pitchFamily="34" charset="0"/>
                <a:ea typeface="Verdana" panose="020B0604030504040204" pitchFamily="34" charset="0"/>
                <a:cs typeface="Times New Roman" panose="02020603050405020304" pitchFamily="18" charset="0"/>
              </a:rPr>
              <a:t>: connecteurs servant à relier les mots d’une équation afin de délimiter la recherche. Ces connecteurs peuvent être traduits différemment selon les outils de recherche (et/and ; ou/or ; sauf/not).</a:t>
            </a:r>
          </a:p>
          <a:p>
            <a:pPr>
              <a:lnSpc>
                <a:spcPct val="150000"/>
              </a:lnSpc>
              <a:spcAft>
                <a:spcPts val="0"/>
              </a:spcAft>
            </a:pPr>
            <a:r>
              <a:rPr lang="fr-FR" i="1" dirty="0">
                <a:latin typeface="Verdana" panose="020B0604030504040204" pitchFamily="34" charset="0"/>
                <a:ea typeface="Verdana" panose="020B0604030504040204" pitchFamily="34" charset="0"/>
                <a:cs typeface="Times New Roman" panose="02020603050405020304" pitchFamily="18" charset="0"/>
              </a:rPr>
              <a:t>Fonctionnement des opérateurs Booléens :</a:t>
            </a:r>
            <a:endParaRPr lang="fr-FR" dirty="0">
              <a:effectLst/>
              <a:latin typeface="Verdana" panose="020B0604030504040204" pitchFamily="34" charset="0"/>
              <a:ea typeface="Verdana" panose="020B0604030504040204" pitchFamily="34" charset="0"/>
              <a:cs typeface="Times New Roman" panose="02020603050405020304" pitchFamily="18" charset="0"/>
            </a:endParaRPr>
          </a:p>
        </p:txBody>
      </p:sp>
      <p:pic>
        <p:nvPicPr>
          <p:cNvPr id="5" name="Image 4">
            <a:extLst>
              <a:ext uri="{FF2B5EF4-FFF2-40B4-BE49-F238E27FC236}">
                <a16:creationId xmlns:a16="http://schemas.microsoft.com/office/drawing/2014/main" id="{87E2793B-DDEA-40A8-989D-2F483ED276F3}"/>
              </a:ext>
            </a:extLst>
          </p:cNvPr>
          <p:cNvPicPr/>
          <p:nvPr/>
        </p:nvPicPr>
        <p:blipFill>
          <a:blip r:embed="rId3">
            <a:extLst>
              <a:ext uri="{28A0092B-C50C-407E-A947-70E740481C1C}">
                <a14:useLocalDpi xmlns:a14="http://schemas.microsoft.com/office/drawing/2010/main" val="0"/>
              </a:ext>
            </a:extLst>
          </a:blip>
          <a:stretch>
            <a:fillRect/>
          </a:stretch>
        </p:blipFill>
        <p:spPr>
          <a:xfrm>
            <a:off x="1411008" y="3325058"/>
            <a:ext cx="8559662" cy="3168868"/>
          </a:xfrm>
          <a:prstGeom prst="rect">
            <a:avLst/>
          </a:prstGeom>
        </p:spPr>
      </p:pic>
    </p:spTree>
    <p:extLst>
      <p:ext uri="{BB962C8B-B14F-4D97-AF65-F5344CB8AC3E}">
        <p14:creationId xmlns:p14="http://schemas.microsoft.com/office/powerpoint/2010/main" val="250798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1000"/>
                                        <p:tgtEl>
                                          <p:spTgt spid="4">
                                            <p:txEl>
                                              <p:pRg st="2" end="2"/>
                                            </p:txEl>
                                          </p:spTgt>
                                        </p:tgtEl>
                                      </p:cBhvr>
                                    </p:animEffect>
                                    <p:anim calcmode="lin" valueType="num">
                                      <p:cBhvr>
                                        <p:cTn id="1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5">
            <a:extLst>
              <a:ext uri="{FF2B5EF4-FFF2-40B4-BE49-F238E27FC236}">
                <a16:creationId xmlns:a16="http://schemas.microsoft.com/office/drawing/2014/main" id="{24E4A7F7-C6EB-4BC7-86A6-A02DFEB9A83E}"/>
              </a:ext>
            </a:extLst>
          </p:cNvPr>
          <p:cNvSpPr>
            <a:spLocks noChangeArrowheads="1"/>
          </p:cNvSpPr>
          <p:nvPr/>
        </p:nvSpPr>
        <p:spPr bwMode="auto">
          <a:xfrm>
            <a:off x="119270" y="98589"/>
            <a:ext cx="11913704" cy="544050"/>
          </a:xfrm>
          <a:prstGeom prst="flowChartAlternateProcess">
            <a:avLst/>
          </a:prstGeom>
          <a:solidFill>
            <a:srgbClr val="C00000"/>
          </a:solidFill>
          <a:ln w="38100" cmpd="dbl">
            <a:solidFill>
              <a:srgbClr val="FFC000"/>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lnSpc>
                <a:spcPct val="150000"/>
              </a:lnSpc>
              <a:defRPr sz="1800" b="0" i="0" u="none" strike="noStrike" kern="0" cap="none" spc="0" baseline="0">
                <a:solidFill>
                  <a:srgbClr val="000000"/>
                </a:solidFill>
                <a:uFillTx/>
              </a:defRPr>
            </a:pPr>
            <a:r>
              <a:rPr lang="fr-FR" sz="20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CHAPITRE 03 :</a:t>
            </a:r>
            <a:r>
              <a:rPr lang="fr-FR" sz="2000" b="1" kern="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b="1" i="1" dirty="0">
                <a:solidFill>
                  <a:schemeClr val="bg1"/>
                </a:solidFill>
                <a:latin typeface="Verdana" panose="020B0604030504040204" pitchFamily="34" charset="0"/>
                <a:ea typeface="Verdana" panose="020B0604030504040204" pitchFamily="34" charset="0"/>
              </a:rPr>
              <a:t>LOCALISER LES DOCUMENTS </a:t>
            </a:r>
            <a:endParaRPr lang="fr-FR" sz="2000" dirty="0">
              <a:solidFill>
                <a:schemeClr val="bg1"/>
              </a:solidFill>
              <a:latin typeface="Verdana" panose="020B0604030504040204" pitchFamily="34" charset="0"/>
              <a:ea typeface="Verdana" panose="020B0604030504040204" pitchFamily="34" charset="0"/>
            </a:endParaRPr>
          </a:p>
        </p:txBody>
      </p:sp>
      <p:sp>
        <p:nvSpPr>
          <p:cNvPr id="3" name="Rectangle 2">
            <a:extLst>
              <a:ext uri="{FF2B5EF4-FFF2-40B4-BE49-F238E27FC236}">
                <a16:creationId xmlns:a16="http://schemas.microsoft.com/office/drawing/2014/main" id="{49D2C1A6-65B6-4AF1-ABD8-CCE6B7313FE1}"/>
              </a:ext>
            </a:extLst>
          </p:cNvPr>
          <p:cNvSpPr/>
          <p:nvPr/>
        </p:nvSpPr>
        <p:spPr>
          <a:xfrm>
            <a:off x="119270" y="642639"/>
            <a:ext cx="11913704" cy="4606774"/>
          </a:xfrm>
          <a:prstGeom prst="rect">
            <a:avLst/>
          </a:prstGeom>
        </p:spPr>
        <p:txBody>
          <a:bodyPr wrap="square">
            <a:spAutoFit/>
          </a:bodyPr>
          <a:lstStyle/>
          <a:p>
            <a:pPr algn="just">
              <a:lnSpc>
                <a:spcPct val="150000"/>
              </a:lnSpc>
            </a:pPr>
            <a:r>
              <a:rPr lang="fr-FR" dirty="0">
                <a:latin typeface="Verdana" panose="020B0604030504040204" pitchFamily="34" charset="0"/>
                <a:ea typeface="Verdana" panose="020B0604030504040204" pitchFamily="34" charset="0"/>
              </a:rPr>
              <a:t>	Ils permettent, en établissant une connexion logique entre des termes de recherche ou mots-clés, de trouver une information ou un document.</a:t>
            </a:r>
          </a:p>
          <a:p>
            <a:pPr algn="just">
              <a:lnSpc>
                <a:spcPct val="150000"/>
              </a:lnSpc>
            </a:pPr>
            <a:r>
              <a:rPr lang="fr-FR" dirty="0">
                <a:solidFill>
                  <a:srgbClr val="339933"/>
                </a:solidFill>
                <a:latin typeface="Verdana" panose="020B0604030504040204" pitchFamily="34" charset="0"/>
                <a:ea typeface="Verdana" panose="020B0604030504040204" pitchFamily="34" charset="0"/>
              </a:rPr>
              <a:t>Recherche très précise </a:t>
            </a:r>
            <a:r>
              <a:rPr lang="fr-FR" b="1" dirty="0">
                <a:solidFill>
                  <a:srgbClr val="339933"/>
                </a:solidFill>
                <a:latin typeface="Verdana" panose="020B0604030504040204" pitchFamily="34" charset="0"/>
                <a:ea typeface="Verdana" panose="020B0604030504040204" pitchFamily="34" charset="0"/>
              </a:rPr>
              <a:t>(A et B)  </a:t>
            </a:r>
            <a:r>
              <a:rPr lang="fr-FR" dirty="0">
                <a:solidFill>
                  <a:srgbClr val="339933"/>
                </a:solidFill>
                <a:latin typeface="Verdana" panose="020B0604030504040204" pitchFamily="34" charset="0"/>
                <a:ea typeface="Verdana" panose="020B0604030504040204" pitchFamily="34" charset="0"/>
              </a:rPr>
              <a:t>: </a:t>
            </a:r>
            <a:r>
              <a:rPr lang="fr-FR" dirty="0">
                <a:latin typeface="Verdana" panose="020B0604030504040204" pitchFamily="34" charset="0"/>
                <a:ea typeface="Verdana" panose="020B0604030504040204" pitchFamily="34" charset="0"/>
              </a:rPr>
              <a:t>seulement sur </a:t>
            </a:r>
            <a:r>
              <a:rPr lang="fr-FR" b="1" dirty="0">
                <a:latin typeface="Verdana" panose="020B0604030504040204" pitchFamily="34" charset="0"/>
                <a:ea typeface="Verdana" panose="020B0604030504040204" pitchFamily="34" charset="0"/>
              </a:rPr>
              <a:t>A et B </a:t>
            </a:r>
          </a:p>
          <a:p>
            <a:pPr algn="just">
              <a:lnSpc>
                <a:spcPct val="150000"/>
              </a:lnSpc>
            </a:pPr>
            <a:r>
              <a:rPr lang="fr-FR" dirty="0">
                <a:latin typeface="Verdana" panose="020B0604030504040204" pitchFamily="34" charset="0"/>
                <a:ea typeface="Verdana" panose="020B0604030504040204" pitchFamily="34" charset="0"/>
              </a:rPr>
              <a:t>	</a:t>
            </a:r>
            <a:r>
              <a:rPr lang="fr-FR" dirty="0" err="1">
                <a:latin typeface="Verdana" panose="020B0604030504040204" pitchFamily="34" charset="0"/>
                <a:ea typeface="Verdana" panose="020B0604030504040204" pitchFamily="34" charset="0"/>
              </a:rPr>
              <a:t>Exp</a:t>
            </a:r>
            <a:r>
              <a:rPr lang="fr-FR" dirty="0">
                <a:latin typeface="Verdana" panose="020B0604030504040204" pitchFamily="34" charset="0"/>
                <a:ea typeface="Verdana" panose="020B0604030504040204" pitchFamily="34" charset="0"/>
              </a:rPr>
              <a:t> :  </a:t>
            </a:r>
            <a:r>
              <a:rPr lang="fr-FR" b="1" dirty="0">
                <a:latin typeface="Verdana" panose="020B0604030504040204" pitchFamily="34" charset="0"/>
                <a:ea typeface="Verdana" panose="020B0604030504040204" pitchFamily="34" charset="0"/>
              </a:rPr>
              <a:t>A</a:t>
            </a:r>
            <a:r>
              <a:rPr lang="fr-FR" dirty="0">
                <a:latin typeface="Verdana" panose="020B0604030504040204" pitchFamily="34" charset="0"/>
                <a:ea typeface="Verdana" panose="020B0604030504040204" pitchFamily="34" charset="0"/>
              </a:rPr>
              <a:t>=la construction; </a:t>
            </a:r>
            <a:r>
              <a:rPr lang="fr-FR" b="1" dirty="0">
                <a:latin typeface="Verdana" panose="020B0604030504040204" pitchFamily="34" charset="0"/>
                <a:ea typeface="Verdana" panose="020B0604030504040204" pitchFamily="34" charset="0"/>
              </a:rPr>
              <a:t>B</a:t>
            </a:r>
            <a:r>
              <a:rPr lang="fr-FR" dirty="0">
                <a:latin typeface="Verdana" panose="020B0604030504040204" pitchFamily="34" charset="0"/>
                <a:ea typeface="Verdana" panose="020B0604030504040204" pitchFamily="34" charset="0"/>
              </a:rPr>
              <a:t>= métallique donc la recherche porte seulement sur la construction métallique pas sur métallique ni sur d'autres constructions.</a:t>
            </a:r>
          </a:p>
          <a:p>
            <a:pPr algn="just">
              <a:lnSpc>
                <a:spcPct val="150000"/>
              </a:lnSpc>
            </a:pPr>
            <a:r>
              <a:rPr lang="fr-FR" dirty="0">
                <a:solidFill>
                  <a:srgbClr val="339933"/>
                </a:solidFill>
                <a:latin typeface="Verdana" panose="020B0604030504040204" pitchFamily="34" charset="0"/>
                <a:ea typeface="Verdana" panose="020B0604030504040204" pitchFamily="34" charset="0"/>
              </a:rPr>
              <a:t>Recherche très large </a:t>
            </a:r>
            <a:r>
              <a:rPr lang="fr-FR" b="1" dirty="0">
                <a:solidFill>
                  <a:srgbClr val="339933"/>
                </a:solidFill>
                <a:latin typeface="Verdana" panose="020B0604030504040204" pitchFamily="34" charset="0"/>
                <a:ea typeface="Verdana" panose="020B0604030504040204" pitchFamily="34" charset="0"/>
              </a:rPr>
              <a:t>(A ou B) </a:t>
            </a:r>
            <a:r>
              <a:rPr lang="fr-FR" dirty="0">
                <a:solidFill>
                  <a:srgbClr val="339933"/>
                </a:solidFill>
                <a:latin typeface="Verdana" panose="020B0604030504040204" pitchFamily="34" charset="0"/>
                <a:ea typeface="Verdana" panose="020B0604030504040204" pitchFamily="34" charset="0"/>
              </a:rPr>
              <a:t>: </a:t>
            </a:r>
            <a:r>
              <a:rPr lang="fr-FR" dirty="0">
                <a:latin typeface="Verdana" panose="020B0604030504040204" pitchFamily="34" charset="0"/>
                <a:ea typeface="Verdana" panose="020B0604030504040204" pitchFamily="34" charset="0"/>
              </a:rPr>
              <a:t>sur </a:t>
            </a:r>
            <a:r>
              <a:rPr lang="fr-FR" b="1" dirty="0">
                <a:latin typeface="Verdana" panose="020B0604030504040204" pitchFamily="34" charset="0"/>
                <a:ea typeface="Verdana" panose="020B0604030504040204" pitchFamily="34" charset="0"/>
              </a:rPr>
              <a:t>A</a:t>
            </a:r>
            <a:r>
              <a:rPr lang="fr-FR" dirty="0">
                <a:latin typeface="Verdana" panose="020B0604030504040204" pitchFamily="34" charset="0"/>
                <a:ea typeface="Verdana" panose="020B0604030504040204" pitchFamily="34" charset="0"/>
              </a:rPr>
              <a:t> ; sur </a:t>
            </a:r>
            <a:r>
              <a:rPr lang="fr-FR" b="1" dirty="0">
                <a:latin typeface="Verdana" panose="020B0604030504040204" pitchFamily="34" charset="0"/>
                <a:ea typeface="Verdana" panose="020B0604030504040204" pitchFamily="34" charset="0"/>
              </a:rPr>
              <a:t>B</a:t>
            </a:r>
            <a:r>
              <a:rPr lang="fr-FR" dirty="0">
                <a:latin typeface="Verdana" panose="020B0604030504040204" pitchFamily="34" charset="0"/>
                <a:ea typeface="Verdana" panose="020B0604030504040204" pitchFamily="34" charset="0"/>
              </a:rPr>
              <a:t> et sur </a:t>
            </a:r>
            <a:r>
              <a:rPr lang="fr-FR" b="1" dirty="0">
                <a:latin typeface="Verdana" panose="020B0604030504040204" pitchFamily="34" charset="0"/>
                <a:ea typeface="Verdana" panose="020B0604030504040204" pitchFamily="34" charset="0"/>
              </a:rPr>
              <a:t>A et B</a:t>
            </a:r>
          </a:p>
          <a:p>
            <a:pPr algn="just">
              <a:lnSpc>
                <a:spcPct val="150000"/>
              </a:lnSpc>
            </a:pPr>
            <a:r>
              <a:rPr lang="fr-FR" dirty="0">
                <a:latin typeface="Verdana" panose="020B0604030504040204" pitchFamily="34" charset="0"/>
                <a:ea typeface="Verdana" panose="020B0604030504040204" pitchFamily="34" charset="0"/>
              </a:rPr>
              <a:t>	</a:t>
            </a:r>
            <a:r>
              <a:rPr lang="fr-FR" dirty="0" err="1">
                <a:latin typeface="Verdana" panose="020B0604030504040204" pitchFamily="34" charset="0"/>
                <a:ea typeface="Verdana" panose="020B0604030504040204" pitchFamily="34" charset="0"/>
              </a:rPr>
              <a:t>Exp</a:t>
            </a:r>
            <a:r>
              <a:rPr lang="fr-FR" dirty="0">
                <a:latin typeface="Verdana" panose="020B0604030504040204" pitchFamily="34" charset="0"/>
                <a:ea typeface="Verdana" panose="020B0604030504040204" pitchFamily="34" charset="0"/>
              </a:rPr>
              <a:t> : </a:t>
            </a:r>
            <a:r>
              <a:rPr lang="fr-FR" b="1" dirty="0">
                <a:latin typeface="Verdana" panose="020B0604030504040204" pitchFamily="34" charset="0"/>
                <a:ea typeface="Verdana" panose="020B0604030504040204" pitchFamily="34" charset="0"/>
              </a:rPr>
              <a:t>A</a:t>
            </a:r>
            <a:r>
              <a:rPr lang="fr-FR" dirty="0">
                <a:latin typeface="Verdana" panose="020B0604030504040204" pitchFamily="34" charset="0"/>
                <a:ea typeface="Verdana" panose="020B0604030504040204" pitchFamily="34" charset="0"/>
              </a:rPr>
              <a:t>=la construction; </a:t>
            </a:r>
            <a:r>
              <a:rPr lang="fr-FR" b="1" dirty="0">
                <a:latin typeface="Verdana" panose="020B0604030504040204" pitchFamily="34" charset="0"/>
                <a:ea typeface="Verdana" panose="020B0604030504040204" pitchFamily="34" charset="0"/>
              </a:rPr>
              <a:t>B</a:t>
            </a:r>
            <a:r>
              <a:rPr lang="fr-FR" dirty="0">
                <a:latin typeface="Verdana" panose="020B0604030504040204" pitchFamily="34" charset="0"/>
                <a:ea typeface="Verdana" panose="020B0604030504040204" pitchFamily="34" charset="0"/>
              </a:rPr>
              <a:t>= métallique donc la recherche porte sur métallique, sur les construction et sur la construction métallique.</a:t>
            </a:r>
          </a:p>
          <a:p>
            <a:pPr algn="just">
              <a:lnSpc>
                <a:spcPct val="150000"/>
              </a:lnSpc>
            </a:pPr>
            <a:r>
              <a:rPr lang="fr-FR" dirty="0">
                <a:solidFill>
                  <a:srgbClr val="339933"/>
                </a:solidFill>
                <a:latin typeface="Verdana" panose="020B0604030504040204" pitchFamily="34" charset="0"/>
                <a:ea typeface="Verdana" panose="020B0604030504040204" pitchFamily="34" charset="0"/>
              </a:rPr>
              <a:t>Recherche orientée </a:t>
            </a:r>
            <a:r>
              <a:rPr lang="fr-FR" b="1" dirty="0">
                <a:solidFill>
                  <a:srgbClr val="339933"/>
                </a:solidFill>
                <a:latin typeface="Verdana" panose="020B0604030504040204" pitchFamily="34" charset="0"/>
                <a:ea typeface="Verdana" panose="020B0604030504040204" pitchFamily="34" charset="0"/>
              </a:rPr>
              <a:t>(A sauf B) </a:t>
            </a:r>
            <a:r>
              <a:rPr lang="fr-FR" dirty="0">
                <a:solidFill>
                  <a:srgbClr val="339933"/>
                </a:solidFill>
                <a:latin typeface="Verdana" panose="020B0604030504040204" pitchFamily="34" charset="0"/>
                <a:ea typeface="Verdana" panose="020B0604030504040204" pitchFamily="34" charset="0"/>
              </a:rPr>
              <a:t>: </a:t>
            </a:r>
            <a:r>
              <a:rPr lang="fr-FR" dirty="0">
                <a:latin typeface="Verdana" panose="020B0604030504040204" pitchFamily="34" charset="0"/>
                <a:ea typeface="Verdana" panose="020B0604030504040204" pitchFamily="34" charset="0"/>
              </a:rPr>
              <a:t>tout sur </a:t>
            </a:r>
            <a:r>
              <a:rPr lang="fr-FR" b="1" dirty="0">
                <a:latin typeface="Verdana" panose="020B0604030504040204" pitchFamily="34" charset="0"/>
                <a:ea typeface="Verdana" panose="020B0604030504040204" pitchFamily="34" charset="0"/>
              </a:rPr>
              <a:t>A</a:t>
            </a:r>
            <a:r>
              <a:rPr lang="fr-FR" dirty="0">
                <a:latin typeface="Verdana" panose="020B0604030504040204" pitchFamily="34" charset="0"/>
                <a:ea typeface="Verdana" panose="020B0604030504040204" pitchFamily="34" charset="0"/>
              </a:rPr>
              <a:t> </a:t>
            </a:r>
            <a:r>
              <a:rPr lang="fr-FR" u="sng" dirty="0">
                <a:latin typeface="Verdana" panose="020B0604030504040204" pitchFamily="34" charset="0"/>
                <a:ea typeface="Verdana" panose="020B0604030504040204" pitchFamily="34" charset="0"/>
              </a:rPr>
              <a:t>sauf ce qui tour a son </a:t>
            </a:r>
            <a:r>
              <a:rPr lang="fr-FR" b="1" dirty="0">
                <a:latin typeface="Verdana" panose="020B0604030504040204" pitchFamily="34" charset="0"/>
                <a:ea typeface="Verdana" panose="020B0604030504040204" pitchFamily="34" charset="0"/>
              </a:rPr>
              <a:t>B</a:t>
            </a:r>
          </a:p>
          <a:p>
            <a:pPr algn="just">
              <a:lnSpc>
                <a:spcPct val="150000"/>
              </a:lnSpc>
            </a:pPr>
            <a:r>
              <a:rPr lang="fr-FR" dirty="0">
                <a:latin typeface="Verdana" panose="020B0604030504040204" pitchFamily="34" charset="0"/>
                <a:ea typeface="Verdana" panose="020B0604030504040204" pitchFamily="34" charset="0"/>
              </a:rPr>
              <a:t>	</a:t>
            </a:r>
            <a:r>
              <a:rPr lang="fr-FR" dirty="0" err="1">
                <a:latin typeface="Verdana" panose="020B0604030504040204" pitchFamily="34" charset="0"/>
                <a:ea typeface="Verdana" panose="020B0604030504040204" pitchFamily="34" charset="0"/>
              </a:rPr>
              <a:t>Exp</a:t>
            </a:r>
            <a:r>
              <a:rPr lang="fr-FR" dirty="0">
                <a:latin typeface="Verdana" panose="020B0604030504040204" pitchFamily="34" charset="0"/>
                <a:ea typeface="Verdana" panose="020B0604030504040204" pitchFamily="34" charset="0"/>
              </a:rPr>
              <a:t> : </a:t>
            </a:r>
            <a:r>
              <a:rPr lang="fr-FR" b="1" dirty="0">
                <a:latin typeface="Verdana" panose="020B0604030504040204" pitchFamily="34" charset="0"/>
                <a:ea typeface="Verdana" panose="020B0604030504040204" pitchFamily="34" charset="0"/>
              </a:rPr>
              <a:t>A</a:t>
            </a:r>
            <a:r>
              <a:rPr lang="fr-FR" dirty="0">
                <a:latin typeface="Verdana" panose="020B0604030504040204" pitchFamily="34" charset="0"/>
                <a:ea typeface="Verdana" panose="020B0604030504040204" pitchFamily="34" charset="0"/>
              </a:rPr>
              <a:t>= la construction; </a:t>
            </a:r>
            <a:r>
              <a:rPr lang="fr-FR" b="1" dirty="0">
                <a:latin typeface="Verdana" panose="020B0604030504040204" pitchFamily="34" charset="0"/>
                <a:ea typeface="Verdana" panose="020B0604030504040204" pitchFamily="34" charset="0"/>
              </a:rPr>
              <a:t>B</a:t>
            </a:r>
            <a:r>
              <a:rPr lang="fr-FR" dirty="0">
                <a:latin typeface="Verdana" panose="020B0604030504040204" pitchFamily="34" charset="0"/>
                <a:ea typeface="Verdana" panose="020B0604030504040204" pitchFamily="34" charset="0"/>
              </a:rPr>
              <a:t>= métallique donc la recherche porte sur tout sur la construction métallique sauf ce qui touche à son construction l.</a:t>
            </a:r>
          </a:p>
        </p:txBody>
      </p:sp>
    </p:spTree>
    <p:extLst>
      <p:ext uri="{BB962C8B-B14F-4D97-AF65-F5344CB8AC3E}">
        <p14:creationId xmlns:p14="http://schemas.microsoft.com/office/powerpoint/2010/main" val="439189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fade">
                                      <p:cBhvr>
                                        <p:cTn id="36" dur="1000"/>
                                        <p:tgtEl>
                                          <p:spTgt spid="3">
                                            <p:txEl>
                                              <p:pRg st="5" end="5"/>
                                            </p:txEl>
                                          </p:spTgt>
                                        </p:tgtEl>
                                      </p:cBhvr>
                                    </p:animEffect>
                                    <p:anim calcmode="lin" valueType="num">
                                      <p:cBhvr>
                                        <p:cTn id="3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fade">
                                      <p:cBhvr>
                                        <p:cTn id="41" dur="1000"/>
                                        <p:tgtEl>
                                          <p:spTgt spid="3">
                                            <p:txEl>
                                              <p:pRg st="6" end="6"/>
                                            </p:txEl>
                                          </p:spTgt>
                                        </p:tgtEl>
                                      </p:cBhvr>
                                    </p:animEffect>
                                    <p:anim calcmode="lin" valueType="num">
                                      <p:cBhvr>
                                        <p:cTn id="4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2298</TotalTime>
  <Words>4605</Words>
  <Application>Microsoft Office PowerPoint</Application>
  <PresentationFormat>Grand écran</PresentationFormat>
  <Paragraphs>379</Paragraphs>
  <Slides>36</Slides>
  <Notes>29</Notes>
  <HiddenSlides>0</HiddenSlides>
  <MMClips>0</MMClips>
  <ScaleCrop>false</ScaleCrop>
  <HeadingPairs>
    <vt:vector size="6" baseType="variant">
      <vt:variant>
        <vt:lpstr>Polices utilisées</vt:lpstr>
      </vt:variant>
      <vt:variant>
        <vt:i4>7</vt:i4>
      </vt:variant>
      <vt:variant>
        <vt:lpstr>Thème</vt:lpstr>
      </vt:variant>
      <vt:variant>
        <vt:i4>2</vt:i4>
      </vt:variant>
      <vt:variant>
        <vt:lpstr>Titres des diapositives</vt:lpstr>
      </vt:variant>
      <vt:variant>
        <vt:i4>36</vt:i4>
      </vt:variant>
    </vt:vector>
  </HeadingPairs>
  <TitlesOfParts>
    <vt:vector size="45" baseType="lpstr">
      <vt:lpstr>Arial</vt:lpstr>
      <vt:lpstr>Calibri</vt:lpstr>
      <vt:lpstr>Calibri Light</vt:lpstr>
      <vt:lpstr>Symbol</vt:lpstr>
      <vt:lpstr>Times New Roman</vt:lpstr>
      <vt:lpstr>Verdana</vt:lpstr>
      <vt:lpstr>Wingdings</vt:lpstr>
      <vt:lpstr>Thème Office</vt:lpstr>
      <vt:lpstr>1_Thème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Sarah</dc:creator>
  <cp:lastModifiedBy>sarah.sahnoune@gmail.com</cp:lastModifiedBy>
  <cp:revision>184</cp:revision>
  <dcterms:created xsi:type="dcterms:W3CDTF">2018-10-25T16:10:57Z</dcterms:created>
  <dcterms:modified xsi:type="dcterms:W3CDTF">2021-03-09T18:51:37Z</dcterms:modified>
</cp:coreProperties>
</file>