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83" r:id="rId3"/>
    <p:sldMasterId id="2147483695" r:id="rId4"/>
  </p:sldMasterIdLst>
  <p:sldIdLst>
    <p:sldId id="256" r:id="rId5"/>
    <p:sldId id="258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9" r:id="rId15"/>
    <p:sldId id="273" r:id="rId16"/>
    <p:sldId id="275" r:id="rId17"/>
    <p:sldId id="274" r:id="rId18"/>
    <p:sldId id="276" r:id="rId19"/>
    <p:sldId id="277" r:id="rId20"/>
    <p:sldId id="280" r:id="rId21"/>
    <p:sldId id="278" r:id="rId22"/>
    <p:sldId id="279" r:id="rId23"/>
    <p:sldId id="281" r:id="rId24"/>
    <p:sldId id="282" r:id="rId25"/>
    <p:sldId id="284" r:id="rId26"/>
    <p:sldId id="283" r:id="rId27"/>
    <p:sldId id="285" r:id="rId28"/>
    <p:sldId id="302" r:id="rId29"/>
    <p:sldId id="303" r:id="rId30"/>
    <p:sldId id="286" r:id="rId31"/>
    <p:sldId id="288" r:id="rId32"/>
    <p:sldId id="291" r:id="rId33"/>
    <p:sldId id="290" r:id="rId34"/>
    <p:sldId id="305" r:id="rId35"/>
    <p:sldId id="306" r:id="rId36"/>
    <p:sldId id="304" r:id="rId37"/>
    <p:sldId id="289" r:id="rId38"/>
    <p:sldId id="287" r:id="rId39"/>
    <p:sldId id="292" r:id="rId40"/>
    <p:sldId id="293" r:id="rId41"/>
    <p:sldId id="294" r:id="rId42"/>
    <p:sldId id="296" r:id="rId43"/>
    <p:sldId id="297" r:id="rId44"/>
    <p:sldId id="298" r:id="rId45"/>
    <p:sldId id="299" r:id="rId46"/>
    <p:sldId id="301" r:id="rId47"/>
    <p:sldId id="300" r:id="rId4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92" autoAdjust="0"/>
    <p:restoredTop sz="94660"/>
  </p:normalViewPr>
  <p:slideViewPr>
    <p:cSldViewPr>
      <p:cViewPr varScale="1">
        <p:scale>
          <a:sx n="64" d="100"/>
          <a:sy n="64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1907" y="1"/>
            <a:ext cx="8762858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8"/>
            <a:ext cx="8496943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1" y="1"/>
            <a:ext cx="6539684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21350" y="293317"/>
            <a:ext cx="8525337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68401" y="662656"/>
            <a:ext cx="7316390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7297" y="3505210"/>
            <a:ext cx="731639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711406" y="4578463"/>
            <a:ext cx="4607740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4170" y="4883024"/>
            <a:ext cx="303542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388818" y="38326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5-Point Star 24"/>
          <p:cNvSpPr/>
          <p:nvPr/>
        </p:nvSpPr>
        <p:spPr>
          <a:xfrm rot="21420000">
            <a:off x="3166039" y="5111356"/>
            <a:ext cx="386540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514351" y="89262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4812" y="2922827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9" y="4389286"/>
            <a:ext cx="2482596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441328" y="2105030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9pPr>
          </a:lstStyle>
          <a:p>
            <a:endParaRPr lang="fr-FR" altLang="fr-FR" sz="2400"/>
          </a:p>
        </p:txBody>
      </p:sp>
    </p:spTree>
    <p:extLst>
      <p:ext uri="{BB962C8B-B14F-4D97-AF65-F5344CB8AC3E}">
        <p14:creationId xmlns="" xmlns:p14="http://schemas.microsoft.com/office/powerpoint/2010/main" val="3682403087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2"/>
          </p:nvPr>
        </p:nvSpPr>
        <p:spPr>
          <a:xfrm>
            <a:off x="685800" y="2514600"/>
            <a:ext cx="7772400" cy="35052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164484C1-CC05-4DDE-B554-37981BA6FBF4}" type="slidenum">
              <a:rPr lang="fr-CA" altLang="fr-FR"/>
              <a:pPr/>
              <a:t>‹N°›</a:t>
            </a:fld>
            <a:endParaRPr lang="fr-CA" altLang="fr-F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A"/>
              <a:t>Bibliothèque de l'Université Laval</a:t>
            </a:r>
          </a:p>
        </p:txBody>
      </p:sp>
    </p:spTree>
    <p:extLst>
      <p:ext uri="{BB962C8B-B14F-4D97-AF65-F5344CB8AC3E}">
        <p14:creationId xmlns="" xmlns:p14="http://schemas.microsoft.com/office/powerpoint/2010/main" val="1166230890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Times"/>
                <a:ea typeface="+mn-ea"/>
                <a:cs typeface="+mn-cs"/>
              </a:defRPr>
            </a:lvl1pPr>
          </a:lstStyle>
          <a:p>
            <a:pPr>
              <a:defRPr/>
            </a:pPr>
            <a:fld id="{72741704-556E-412E-A672-6175D4EF03B2}" type="datetime4">
              <a:rPr lang="en-US"/>
              <a:pPr>
                <a:defRPr/>
              </a:pPr>
              <a:t>June 20, 2022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ABCBFA-B954-478A-BDDB-BFF7118DCC9A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="" xmlns:p14="http://schemas.microsoft.com/office/powerpoint/2010/main" val="9415370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441328" y="2105030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9pPr>
          </a:lstStyle>
          <a:p>
            <a:endParaRPr lang="fr-FR" altLang="fr-FR" sz="240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362200"/>
            <a:ext cx="4800600" cy="1143000"/>
          </a:xfrm>
        </p:spPr>
        <p:txBody>
          <a:bodyPr/>
          <a:lstStyle>
            <a:lvl1pPr marL="0" indent="0">
              <a:buFontTx/>
              <a:buNone/>
              <a:defRPr sz="2600" kern="1200" baseline="0">
                <a:solidFill>
                  <a:srgbClr val="233A5E"/>
                </a:solidFill>
                <a:latin typeface="Arial Narrow" pitchFamily="34" charset="0"/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8" name="Titre 4"/>
          <p:cNvSpPr>
            <a:spLocks noGrp="1"/>
          </p:cNvSpPr>
          <p:nvPr>
            <p:ph type="title"/>
          </p:nvPr>
        </p:nvSpPr>
        <p:spPr>
          <a:xfrm>
            <a:off x="685800" y="914400"/>
            <a:ext cx="4876800" cy="1066800"/>
          </a:xfrm>
        </p:spPr>
        <p:txBody>
          <a:bodyPr>
            <a:noAutofit/>
          </a:bodyPr>
          <a:lstStyle>
            <a:lvl1pPr>
              <a:defRPr sz="4000" b="1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88945650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08413" cy="4202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7613" y="2101850"/>
            <a:ext cx="3810000" cy="4202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6100" y="547688"/>
            <a:ext cx="1941513" cy="575627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6800" y="547688"/>
            <a:ext cx="5676900" cy="575627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00850" y="1600200"/>
            <a:ext cx="2112963" cy="452596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19125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767" y="2063396"/>
            <a:ext cx="3642119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644" y="2063396"/>
            <a:ext cx="364836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85800"/>
            <a:ext cx="4758977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1771" y="1"/>
            <a:ext cx="2698610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758976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78BB75-F5F2-455A-8867-74B5611FBC55}" type="datetimeFigureOut">
              <a:rPr lang="fr-FR" smtClean="0"/>
              <a:pPr/>
              <a:t>20/06/2022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BFA7DE5-0D90-4687-8B4D-EDC74E1B6A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wipe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altLang="fr-FR"/>
              <a:t>Cliquez et modifiez le titre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fld id="{8154E4EE-F823-4BF4-8843-81D3B2CD04E7}" type="slidenum">
              <a:rPr lang="fr-FR" altLang="fr-FR"/>
              <a:pPr/>
              <a:t>‹N°›</a:t>
            </a:fld>
            <a:endParaRPr lang="fr-FR" altLang="fr-FR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solidFill>
            <a:srgbClr val="01A5E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" charset="-128"/>
              </a:defRPr>
            </a:lvl9pPr>
          </a:lstStyle>
          <a:p>
            <a:endParaRPr lang="fr-FR" altLang="fr-FR" sz="2400"/>
          </a:p>
        </p:txBody>
      </p:sp>
      <p:sp>
        <p:nvSpPr>
          <p:cNvPr id="1029" name="Line 11"/>
          <p:cNvSpPr>
            <a:spLocks noChangeShapeType="1"/>
          </p:cNvSpPr>
          <p:nvPr/>
        </p:nvSpPr>
        <p:spPr bwMode="auto">
          <a:xfrm>
            <a:off x="685800" y="6248400"/>
            <a:ext cx="7772400" cy="0"/>
          </a:xfrm>
          <a:prstGeom prst="line">
            <a:avLst/>
          </a:prstGeom>
          <a:noFill/>
          <a:ln w="9525">
            <a:solidFill>
              <a:srgbClr val="01A5E4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 sz="1800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85802" y="6400800"/>
            <a:ext cx="5337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r-FR"/>
              <a:t>Bibliothèque de l'Université Laval</a:t>
            </a:r>
          </a:p>
        </p:txBody>
      </p:sp>
      <p:pic>
        <p:nvPicPr>
          <p:cNvPr id="1031" name="Picture 27" descr="ondes_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7" y="76200"/>
            <a:ext cx="42227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35"/>
          <p:cNvSpPr>
            <a:spLocks noChangeShapeType="1"/>
          </p:cNvSpPr>
          <p:nvPr/>
        </p:nvSpPr>
        <p:spPr bwMode="auto">
          <a:xfrm>
            <a:off x="0" y="419100"/>
            <a:ext cx="8458200" cy="1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 sz="1800"/>
          </a:p>
        </p:txBody>
      </p:sp>
      <p:sp>
        <p:nvSpPr>
          <p:cNvPr id="4105" name="Espace réservé du texte 10"/>
          <p:cNvSpPr>
            <a:spLocks noGrp="1"/>
          </p:cNvSpPr>
          <p:nvPr>
            <p:ph type="body" idx="1"/>
          </p:nvPr>
        </p:nvSpPr>
        <p:spPr bwMode="auto">
          <a:xfrm>
            <a:off x="685800" y="2438404"/>
            <a:ext cx="7772400" cy="36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CA" altLang="fr-FR"/>
              <a:t>Troisième niveau</a:t>
            </a:r>
            <a:endParaRPr lang="fr-FR" altLang="fr-FR"/>
          </a:p>
        </p:txBody>
      </p:sp>
    </p:spTree>
    <p:extLst>
      <p:ext uri="{BB962C8B-B14F-4D97-AF65-F5344CB8AC3E}">
        <p14:creationId xmlns="" xmlns:p14="http://schemas.microsoft.com/office/powerpoint/2010/main" val="162339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0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 kern="3000">
          <a:solidFill>
            <a:srgbClr val="233A5E"/>
          </a:solidFill>
          <a:latin typeface="Arial Narrow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33A5E"/>
          </a:solidFill>
          <a:latin typeface="Arial Narrow" pitchFamily="34" charset="0"/>
          <a:ea typeface="ヒラギノ角ゴ Pro W3" pitchFamily="1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33A5E"/>
          </a:solidFill>
          <a:latin typeface="Arial Narrow" pitchFamily="34" charset="0"/>
          <a:ea typeface="ヒラギノ角ゴ Pro W3" pitchFamily="1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33A5E"/>
          </a:solidFill>
          <a:latin typeface="Arial Narrow" pitchFamily="34" charset="0"/>
          <a:ea typeface="ヒラギノ角ゴ Pro W3" pitchFamily="1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233A5E"/>
          </a:solidFill>
          <a:latin typeface="Arial Narrow" pitchFamily="34" charset="0"/>
          <a:ea typeface="ヒラギノ角ゴ Pro W3" pitchFamily="1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233A5E"/>
          </a:solidFill>
          <a:latin typeface="Arial" charset="0"/>
          <a:ea typeface="ヒラギノ角ゴ Pro W3" pitchFamily="1" charset="-128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233A5E"/>
          </a:solidFill>
          <a:latin typeface="Arial" charset="0"/>
          <a:ea typeface="ヒラギノ角ゴ Pro W3" pitchFamily="1" charset="-128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233A5E"/>
          </a:solidFill>
          <a:latin typeface="Arial" charset="0"/>
          <a:ea typeface="ヒラギノ角ゴ Pro W3" pitchFamily="1" charset="-128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233A5E"/>
          </a:solidFill>
          <a:latin typeface="Arial" charset="0"/>
          <a:ea typeface="ヒラギノ角ゴ Pro W3" pitchFamily="1" charset="-128"/>
        </a:defRPr>
      </a:lvl9pPr>
    </p:titleStyle>
    <p:bodyStyle>
      <a:lvl1pPr marL="179388" indent="-179388" algn="l" rtl="0" eaLnBrk="1" fontAlgn="base" hangingPunct="1">
        <a:spcBef>
          <a:spcPct val="20000"/>
        </a:spcBef>
        <a:spcAft>
          <a:spcPct val="0"/>
        </a:spcAft>
        <a:buClr>
          <a:srgbClr val="01A5E4"/>
        </a:buClr>
        <a:buFont typeface="Arial" panose="020B0604020202020204" pitchFamily="34" charset="0"/>
        <a:buChar char="•"/>
        <a:defRPr sz="2200">
          <a:solidFill>
            <a:srgbClr val="233A5E"/>
          </a:solidFill>
          <a:latin typeface="Arial Narrow" pitchFamily="34" charset="0"/>
          <a:ea typeface="+mn-ea"/>
          <a:cs typeface="+mn-cs"/>
        </a:defRPr>
      </a:lvl1pPr>
      <a:lvl2pPr marL="742950" indent="-179388" algn="l" rtl="0" eaLnBrk="1" fontAlgn="base" hangingPunct="1">
        <a:lnSpc>
          <a:spcPct val="150000"/>
        </a:lnSpc>
        <a:spcBef>
          <a:spcPct val="20000"/>
        </a:spcBef>
        <a:spcAft>
          <a:spcPct val="0"/>
        </a:spcAft>
        <a:buClr>
          <a:srgbClr val="01A5E4"/>
        </a:buClr>
        <a:buFont typeface="Arial" panose="020B0604020202020204" pitchFamily="34" charset="0"/>
        <a:buChar char="•"/>
        <a:defRPr sz="1700">
          <a:solidFill>
            <a:srgbClr val="233A5E"/>
          </a:solidFill>
          <a:latin typeface="Arial Narrow" pitchFamily="34" charset="0"/>
          <a:ea typeface="+mn-ea"/>
        </a:defRPr>
      </a:lvl2pPr>
      <a:lvl3pPr marL="1143000" indent="-179388" algn="l" rtl="0" eaLnBrk="1" fontAlgn="base" hangingPunct="1">
        <a:lnSpc>
          <a:spcPct val="150000"/>
        </a:lnSpc>
        <a:spcBef>
          <a:spcPct val="20000"/>
        </a:spcBef>
        <a:spcAft>
          <a:spcPct val="0"/>
        </a:spcAft>
        <a:buClr>
          <a:srgbClr val="01A5E4"/>
        </a:buClr>
        <a:buFont typeface="Arial" panose="020B0604020202020204" pitchFamily="34" charset="0"/>
        <a:buChar char="•"/>
        <a:defRPr sz="1400">
          <a:solidFill>
            <a:srgbClr val="233A5E"/>
          </a:solidFill>
          <a:latin typeface="Arial Narrow" pitchFamily="34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1400">
          <a:solidFill>
            <a:srgbClr val="233A5E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Times" panose="02020603050405020304" pitchFamily="18" charset="0"/>
        <a:buChar char="•"/>
        <a:defRPr sz="1200">
          <a:solidFill>
            <a:srgbClr val="233A5E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200">
          <a:solidFill>
            <a:srgbClr val="233A5E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200">
          <a:solidFill>
            <a:srgbClr val="233A5E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200">
          <a:solidFill>
            <a:srgbClr val="233A5E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" pitchFamily="1" charset="0"/>
        <a:buChar char="•"/>
        <a:defRPr sz="1200">
          <a:solidFill>
            <a:srgbClr val="233A5E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AutoShape 1"/>
          <p:cNvSpPr>
            <a:spLocks noChangeArrowheads="1"/>
          </p:cNvSpPr>
          <p:nvPr/>
        </p:nvSpPr>
        <p:spPr bwMode="auto">
          <a:xfrm>
            <a:off x="152400" y="0"/>
            <a:ext cx="1447800" cy="6858000"/>
          </a:xfrm>
          <a:prstGeom prst="roundRect">
            <a:avLst>
              <a:gd name="adj" fmla="val 106"/>
            </a:avLst>
          </a:prstGeom>
          <a:gradFill rotWithShape="0">
            <a:gsLst>
              <a:gs pos="0">
                <a:srgbClr val="FFFFFF"/>
              </a:gs>
              <a:gs pos="100000">
                <a:srgbClr val="CEC8BA"/>
              </a:gs>
            </a:gsLst>
            <a:lin ang="108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676400" y="0"/>
            <a:ext cx="7467600" cy="1219200"/>
          </a:xfrm>
          <a:prstGeom prst="roundRect">
            <a:avLst>
              <a:gd name="adj" fmla="val 130"/>
            </a:avLst>
          </a:prstGeom>
          <a:gradFill rotWithShape="0">
            <a:gsLst>
              <a:gs pos="0">
                <a:srgbClr val="FFFFFF"/>
              </a:gs>
              <a:gs pos="100000">
                <a:srgbClr val="CEC8BA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oundRect">
            <a:avLst>
              <a:gd name="adj" fmla="val 208"/>
            </a:avLst>
          </a:prstGeom>
          <a:blipFill dpi="0" rotWithShape="0">
            <a:blip r:embed="rId1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oundRect">
            <a:avLst>
              <a:gd name="adj" fmla="val 347"/>
            </a:avLst>
          </a:prstGeom>
          <a:blipFill dpi="0" rotWithShape="0">
            <a:blip r:embed="rId13"/>
            <a:srcRect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066800" y="6408738"/>
            <a:ext cx="19050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429000" y="6408738"/>
            <a:ext cx="28956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</p:spPr>
      </p:pic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oundRect">
            <a:avLst>
              <a:gd name="adj" fmla="val 519"/>
            </a:avLst>
          </a:prstGeom>
          <a:solidFill>
            <a:srgbClr val="FAC164">
              <a:alpha val="5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547688"/>
            <a:ext cx="777081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0813" cy="420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>
    <p:wipe dir="d"/>
  </p:transition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2A3D7A"/>
        </a:buClr>
        <a:buSzPct val="100000"/>
        <a:buFont typeface="Times New Roman" charset="0"/>
        <a:defRPr sz="4400">
          <a:solidFill>
            <a:srgbClr val="2A3D7A"/>
          </a:solidFill>
          <a:latin typeface="+mj-lt"/>
          <a:ea typeface="+mj-ea"/>
          <a:cs typeface="+mj-cs"/>
        </a:defRPr>
      </a:lvl1pPr>
      <a:lvl2pPr marL="4318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2pPr>
      <a:lvl3pPr marL="6477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3pPr>
      <a:lvl4pPr marL="8636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4pPr>
      <a:lvl5pPr marL="10795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5pPr>
      <a:lvl6pPr marL="15367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6pPr>
      <a:lvl7pPr marL="19939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7pPr>
      <a:lvl8pPr marL="24511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8pPr>
      <a:lvl9pPr marL="29083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"/>
        <a:defRPr sz="3200">
          <a:solidFill>
            <a:srgbClr val="5B5249"/>
          </a:solidFill>
          <a:latin typeface="+mn-lt"/>
          <a:ea typeface="+mn-ea"/>
          <a:cs typeface="+mn-cs"/>
        </a:defRPr>
      </a:lvl1pPr>
      <a:lvl2pPr marL="1025525" indent="-455613" algn="l" defTabSz="449263" rtl="0" eaLnBrk="1" fontAlgn="base" hangingPunct="1">
        <a:spcBef>
          <a:spcPts val="700"/>
        </a:spcBef>
        <a:spcAft>
          <a:spcPct val="0"/>
        </a:spcAft>
        <a:buClr>
          <a:srgbClr val="FAC164"/>
        </a:buClr>
        <a:buSzPct val="75000"/>
        <a:buFont typeface="Wingdings" pitchFamily="2" charset="2"/>
        <a:buChar char=""/>
        <a:defRPr sz="2800">
          <a:solidFill>
            <a:srgbClr val="5B5249"/>
          </a:solidFill>
          <a:latin typeface="+mn-lt"/>
        </a:defRPr>
      </a:lvl2pPr>
      <a:lvl3pPr marL="1368425" indent="-228600" algn="l" defTabSz="449263" rtl="0" eaLnBrk="1" fontAlgn="base" hangingPunct="1">
        <a:spcBef>
          <a:spcPts val="6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"/>
        <a:defRPr sz="2400">
          <a:solidFill>
            <a:srgbClr val="5B5249"/>
          </a:solidFill>
          <a:latin typeface="+mn-lt"/>
        </a:defRPr>
      </a:lvl3pPr>
      <a:lvl4pPr marL="1711325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60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4pPr>
      <a:lvl5pPr marL="20574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28600" y="3200400"/>
            <a:ext cx="8763000" cy="1341438"/>
          </a:xfrm>
          <a:prstGeom prst="roundRect">
            <a:avLst>
              <a:gd name="adj" fmla="val 116"/>
            </a:avLst>
          </a:prstGeom>
          <a:gradFill rotWithShape="0">
            <a:gsLst>
              <a:gs pos="0">
                <a:srgbClr val="FFFFFF"/>
              </a:gs>
              <a:gs pos="100000">
                <a:srgbClr val="CEC8BA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/>
          <a:srcRect l="-894" t="-1259" b="-36900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</p:spPr>
      </p:pic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795338" y="2895600"/>
            <a:ext cx="304800" cy="990600"/>
          </a:xfrm>
          <a:prstGeom prst="roundRect">
            <a:avLst>
              <a:gd name="adj" fmla="val 519"/>
            </a:avLst>
          </a:prstGeom>
          <a:solidFill>
            <a:srgbClr val="FAC164">
              <a:alpha val="50000"/>
            </a:srgb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85800" y="6319838"/>
            <a:ext cx="19050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124200" y="6319838"/>
            <a:ext cx="28956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690688"/>
            <a:ext cx="777081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texte-titre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>
    <p:wipe dir="d"/>
  </p:transition>
  <p:txStyles>
    <p:titleStyle>
      <a:lvl1pPr algn="l" defTabSz="449263" rtl="0" eaLnBrk="1" fontAlgn="base" hangingPunct="1">
        <a:spcBef>
          <a:spcPct val="0"/>
        </a:spcBef>
        <a:spcAft>
          <a:spcPct val="0"/>
        </a:spcAft>
        <a:buClr>
          <a:srgbClr val="2A3D7A"/>
        </a:buClr>
        <a:buSzPct val="100000"/>
        <a:buFont typeface="Times New Roman" charset="0"/>
        <a:defRPr sz="4400">
          <a:solidFill>
            <a:srgbClr val="2A3D7A"/>
          </a:solidFill>
          <a:latin typeface="+mj-lt"/>
          <a:ea typeface="+mj-ea"/>
          <a:cs typeface="+mj-cs"/>
        </a:defRPr>
      </a:lvl1pPr>
      <a:lvl2pPr marL="4318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2pPr>
      <a:lvl3pPr marL="6477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3pPr>
      <a:lvl4pPr marL="8636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4pPr>
      <a:lvl5pPr marL="10795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5pPr>
      <a:lvl6pPr marL="15367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6pPr>
      <a:lvl7pPr marL="19939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7pPr>
      <a:lvl8pPr marL="24511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8pPr>
      <a:lvl9pPr marL="29083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Times New Roman" charset="0"/>
        </a:defRPr>
      </a:lvl9pPr>
    </p:titleStyle>
    <p:bodyStyle>
      <a:lvl1pPr marL="457200" indent="-457200" algn="l" defTabSz="449263" rtl="0" eaLnBrk="1" fontAlgn="base" hangingPunct="1">
        <a:spcBef>
          <a:spcPts val="8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"/>
        <a:defRPr sz="3200">
          <a:solidFill>
            <a:srgbClr val="5B5249"/>
          </a:solidFill>
          <a:latin typeface="+mn-lt"/>
          <a:ea typeface="+mn-ea"/>
          <a:cs typeface="+mn-cs"/>
        </a:defRPr>
      </a:lvl1pPr>
      <a:lvl2pPr marL="1025525" indent="-455613" algn="l" defTabSz="449263" rtl="0" eaLnBrk="1" fontAlgn="base" hangingPunct="1">
        <a:spcBef>
          <a:spcPts val="700"/>
        </a:spcBef>
        <a:spcAft>
          <a:spcPct val="0"/>
        </a:spcAft>
        <a:buClr>
          <a:srgbClr val="FAC164"/>
        </a:buClr>
        <a:buSzPct val="75000"/>
        <a:buFont typeface="Wingdings" pitchFamily="2" charset="2"/>
        <a:buChar char=""/>
        <a:defRPr sz="2800">
          <a:solidFill>
            <a:srgbClr val="5B5249"/>
          </a:solidFill>
          <a:latin typeface="+mn-lt"/>
        </a:defRPr>
      </a:lvl2pPr>
      <a:lvl3pPr marL="1368425" indent="-228600" algn="l" defTabSz="449263" rtl="0" eaLnBrk="1" fontAlgn="base" hangingPunct="1">
        <a:spcBef>
          <a:spcPts val="6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"/>
        <a:defRPr sz="2400">
          <a:solidFill>
            <a:srgbClr val="5B5249"/>
          </a:solidFill>
          <a:latin typeface="+mn-lt"/>
        </a:defRPr>
      </a:lvl3pPr>
      <a:lvl4pPr marL="1711325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60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4pPr>
      <a:lvl5pPr marL="20574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5pPr>
      <a:lvl6pPr marL="25146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6pPr>
      <a:lvl7pPr marL="29718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7pPr>
      <a:lvl8pPr marL="34290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8pPr>
      <a:lvl9pPr marL="3886200" indent="-228600" algn="l" defTabSz="449263" rtl="0" eaLnBrk="1" fontAlgn="base" hangingPunct="1">
        <a:spcBef>
          <a:spcPts val="500"/>
        </a:spcBef>
        <a:spcAft>
          <a:spcPct val="0"/>
        </a:spcAft>
        <a:buClr>
          <a:srgbClr val="5B5249"/>
        </a:buClr>
        <a:buSzPct val="55000"/>
        <a:buFont typeface="Wingdings" pitchFamily="2" charset="2"/>
        <a:buChar char=""/>
        <a:defRPr sz="2000">
          <a:solidFill>
            <a:srgbClr val="5B5249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7224" y="3786190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fr-FR" b="1" i="1" dirty="0" smtClean="0"/>
              <a:t>Révision  du module THL </a:t>
            </a:r>
            <a:br>
              <a:rPr lang="fr-FR" b="1" i="1" dirty="0" smtClean="0"/>
            </a:br>
            <a:endParaRPr lang="fr-FR" sz="5400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Exercice 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824913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4286248" y="221455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type 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001024" y="2357430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type 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86380" y="3214686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type 2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Automates d’Etats Finis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6800" y="1714488"/>
            <a:ext cx="7770813" cy="4202113"/>
          </a:xfrm>
        </p:spPr>
        <p:txBody>
          <a:bodyPr/>
          <a:lstStyle/>
          <a:p>
            <a:r>
              <a:rPr lang="fr-FR" sz="2800" dirty="0" smtClean="0"/>
              <a:t>𝒜 &lt; 𝑋,𝑆,𝑆0,𝔽,𝕀 &gt;</a:t>
            </a:r>
          </a:p>
          <a:p>
            <a:r>
              <a:rPr lang="fr-FR" sz="2800" dirty="0" smtClean="0"/>
              <a:t> 𝕀: 𝑺×𝑿 → 𝑺       : (Si, xi, </a:t>
            </a:r>
            <a:r>
              <a:rPr lang="fr-FR" sz="2800" dirty="0" err="1" smtClean="0"/>
              <a:t>Sj</a:t>
            </a:r>
            <a:r>
              <a:rPr lang="fr-FR" sz="2800" dirty="0" smtClean="0"/>
              <a:t>)</a:t>
            </a:r>
          </a:p>
          <a:p>
            <a:r>
              <a:rPr lang="fr-FR" sz="2800" dirty="0" smtClean="0"/>
              <a:t>Graphiquement: </a:t>
            </a:r>
            <a:endParaRPr lang="fr-F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339893"/>
            <a:ext cx="5243563" cy="3375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0"/>
            <a:ext cx="7770813" cy="1431925"/>
          </a:xfrm>
        </p:spPr>
        <p:txBody>
          <a:bodyPr/>
          <a:lstStyle/>
          <a:p>
            <a:r>
              <a:rPr lang="fr-FR" dirty="0" smtClean="0"/>
              <a:t>Exemple 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4422"/>
            <a:ext cx="6930010" cy="191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4268" y="3546592"/>
            <a:ext cx="5532376" cy="323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785918" y="3244334"/>
            <a:ext cx="5250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Représentation matricielle                         graphique</a:t>
            </a:r>
            <a:endParaRPr lang="fr-F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00108"/>
            <a:ext cx="7740884" cy="555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Definition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6800" y="1655779"/>
            <a:ext cx="7770813" cy="4202113"/>
          </a:xfrm>
        </p:spPr>
        <p:txBody>
          <a:bodyPr/>
          <a:lstStyle/>
          <a:p>
            <a:r>
              <a:rPr lang="fr-FR" dirty="0" smtClean="0"/>
              <a:t>Langage reconnu par un automate fini</a:t>
            </a:r>
          </a:p>
          <a:p>
            <a:endParaRPr lang="fr-FR" dirty="0" smtClean="0"/>
          </a:p>
          <a:p>
            <a:r>
              <a:rPr lang="fr-FR" dirty="0" smtClean="0"/>
              <a:t> État Si accessible </a:t>
            </a:r>
          </a:p>
          <a:p>
            <a:endParaRPr lang="fr-FR" dirty="0" smtClean="0"/>
          </a:p>
          <a:p>
            <a:r>
              <a:rPr lang="fr-FR" dirty="0" smtClean="0"/>
              <a:t>Si </a:t>
            </a:r>
            <a:r>
              <a:rPr lang="fr-FR" dirty="0" err="1" smtClean="0"/>
              <a:t>co</a:t>
            </a:r>
            <a:r>
              <a:rPr lang="fr-FR" dirty="0" smtClean="0"/>
              <a:t>-accessible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071678"/>
            <a:ext cx="5472608" cy="66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391691"/>
            <a:ext cx="2952328" cy="60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4714884"/>
            <a:ext cx="4354041" cy="66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5572140"/>
            <a:ext cx="8501122" cy="8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Definition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Automate complet : </a:t>
            </a: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000372"/>
            <a:ext cx="577807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1828" y="4429132"/>
            <a:ext cx="4339302" cy="124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AEF déterministe (AEFD)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56567"/>
            <a:ext cx="6480720" cy="209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703787"/>
            <a:ext cx="46767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1357298"/>
            <a:ext cx="2286016" cy="196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500438"/>
            <a:ext cx="6429420" cy="3082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Rendre un automate </a:t>
            </a:r>
            <a:r>
              <a:rPr lang="fr-FR" dirty="0" err="1" smtClean="0"/>
              <a:t>deterministe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1071538" y="2571744"/>
          <a:ext cx="2505067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5648"/>
                <a:gridCol w="681830"/>
                <a:gridCol w="75758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b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</a:t>
                      </a:r>
                      <a:r>
                        <a:rPr lang="fr-FR" dirty="0" smtClean="0">
                          <a:sym typeface="Wingdings" pitchFamily="2" charset="2"/>
                        </a:rPr>
                        <a:t> </a:t>
                      </a:r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 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    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134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  # 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 -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 14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  134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134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   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134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071678"/>
            <a:ext cx="4472014" cy="393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Rendre un automate </a:t>
            </a:r>
            <a:r>
              <a:rPr lang="fr-FR" dirty="0" err="1" smtClean="0"/>
              <a:t>deterministe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14620"/>
            <a:ext cx="6592684" cy="318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 smtClean="0"/>
              <a:t>Grammaires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G (V</a:t>
            </a:r>
            <a:r>
              <a:rPr lang="fr-FR" baseline="-25000" dirty="0" smtClean="0"/>
              <a:t>N</a:t>
            </a:r>
            <a:r>
              <a:rPr lang="fr-FR" dirty="0" smtClean="0"/>
              <a:t>,V</a:t>
            </a:r>
            <a:r>
              <a:rPr lang="fr-FR" baseline="-25000" dirty="0" smtClean="0"/>
              <a:t>T,</a:t>
            </a:r>
            <a:r>
              <a:rPr lang="fr-FR" dirty="0" smtClean="0"/>
              <a:t>S,R)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071810"/>
            <a:ext cx="1981253" cy="50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42910" y="4071942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/>
              <a:t>Exemple</a:t>
            </a:r>
            <a:r>
              <a:rPr lang="fr-FR" sz="2800" dirty="0" smtClean="0"/>
              <a:t> : G = ({S}, {0,1}, S, { S→0S1 , S→01 }). </a:t>
            </a:r>
            <a:endParaRPr lang="fr-F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automates généralisés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1785926"/>
            <a:ext cx="7770813" cy="4202113"/>
          </a:xfrm>
        </p:spPr>
        <p:txBody>
          <a:bodyPr/>
          <a:lstStyle/>
          <a:p>
            <a:r>
              <a:rPr lang="fr-FR" sz="2800" dirty="0" smtClean="0"/>
              <a:t>Les étiquettes sont de 3 types: </a:t>
            </a:r>
          </a:p>
          <a:p>
            <a:pPr>
              <a:buNone/>
            </a:pPr>
            <a:r>
              <a:rPr lang="fr-FR" sz="2800" dirty="0" smtClean="0"/>
              <a:t> –Lettres de X.</a:t>
            </a:r>
          </a:p>
          <a:p>
            <a:pPr>
              <a:buNone/>
            </a:pPr>
            <a:r>
              <a:rPr lang="fr-FR" sz="2800" dirty="0" smtClean="0"/>
              <a:t> – Des mots de long&gt;1. </a:t>
            </a:r>
          </a:p>
          <a:p>
            <a:pPr>
              <a:buNone/>
            </a:pPr>
            <a:r>
              <a:rPr lang="fr-FR" sz="2800" dirty="0" smtClean="0"/>
              <a:t>–le mot vide ɛ (transition spontanée).</a:t>
            </a:r>
          </a:p>
          <a:p>
            <a:pPr>
              <a:buNone/>
            </a:pPr>
            <a:endParaRPr lang="fr-F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4000504"/>
            <a:ext cx="3220189" cy="255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necteur droit avec flèche 7"/>
          <p:cNvCxnSpPr/>
          <p:nvPr/>
        </p:nvCxnSpPr>
        <p:spPr bwMode="auto">
          <a:xfrm rot="10800000" flipV="1">
            <a:off x="4857752" y="4071942"/>
            <a:ext cx="1428760" cy="285752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Connecteur droit avec flèche 10"/>
          <p:cNvCxnSpPr/>
          <p:nvPr/>
        </p:nvCxnSpPr>
        <p:spPr bwMode="auto">
          <a:xfrm rot="10800000" flipV="1">
            <a:off x="3929058" y="4000504"/>
            <a:ext cx="2357454" cy="21431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Connecteur droit avec flèche 12"/>
          <p:cNvCxnSpPr/>
          <p:nvPr/>
        </p:nvCxnSpPr>
        <p:spPr bwMode="auto">
          <a:xfrm flipV="1">
            <a:off x="2857488" y="5786454"/>
            <a:ext cx="857256" cy="571504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Connecteur droit avec flèche 14"/>
          <p:cNvCxnSpPr/>
          <p:nvPr/>
        </p:nvCxnSpPr>
        <p:spPr bwMode="auto">
          <a:xfrm flipV="1">
            <a:off x="2857488" y="5643578"/>
            <a:ext cx="2357454" cy="71438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ZoneTexte 8"/>
          <p:cNvSpPr txBox="1"/>
          <p:nvPr/>
        </p:nvSpPr>
        <p:spPr>
          <a:xfrm>
            <a:off x="6500826" y="385762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mots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00034" y="6072206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Transition spontanées</a:t>
            </a:r>
          </a:p>
          <a:p>
            <a:r>
              <a:rPr lang="fr-FR" dirty="0" smtClean="0"/>
              <a:t>                  </a:t>
            </a:r>
            <a:r>
              <a:rPr lang="fr-FR" dirty="0" smtClean="0">
                <a:sym typeface="Symbol"/>
              </a:rPr>
              <a:t></a:t>
            </a:r>
            <a:endParaRPr lang="fr-F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-71462"/>
            <a:ext cx="7770813" cy="1146173"/>
          </a:xfrm>
        </p:spPr>
        <p:txBody>
          <a:bodyPr/>
          <a:lstStyle/>
          <a:p>
            <a:r>
              <a:rPr lang="fr-FR" sz="3600" dirty="0" smtClean="0"/>
              <a:t>Transformation  Généralisé   à    simple</a:t>
            </a:r>
            <a:endParaRPr lang="fr-FR" sz="3600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3839"/>
            <a:ext cx="9144000" cy="6084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142852"/>
            <a:ext cx="7770813" cy="1431925"/>
          </a:xfrm>
        </p:spPr>
        <p:txBody>
          <a:bodyPr/>
          <a:lstStyle/>
          <a:p>
            <a:r>
              <a:rPr lang="fr-FR" sz="3600" dirty="0" smtClean="0"/>
              <a:t>Transformation  Généralisé   à    simple</a:t>
            </a:r>
            <a:endParaRPr lang="fr-FR" sz="3600" dirty="0"/>
          </a:p>
        </p:txBody>
      </p:sp>
      <p:pic>
        <p:nvPicPr>
          <p:cNvPr id="5" name="Espace réservé du contenu 4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70151"/>
            <a:ext cx="9144000" cy="6928151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770813" cy="1431925"/>
          </a:xfrm>
        </p:spPr>
        <p:txBody>
          <a:bodyPr/>
          <a:lstStyle/>
          <a:p>
            <a:r>
              <a:rPr lang="fr-FR" sz="3200" dirty="0" smtClean="0"/>
              <a:t>Transformation  Généralisé   à    simple</a:t>
            </a:r>
            <a:endParaRPr lang="fr-FR" sz="3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632"/>
            <a:ext cx="61245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049688"/>
            <a:ext cx="405226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6215074" y="471488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f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		Minimisation d’automate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La méthode de réduction d’un AEF est la suivante :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1. Nettoyer l’automate en éliminant les états inaccessibles ;</a:t>
            </a:r>
          </a:p>
          <a:p>
            <a:pPr>
              <a:buNone/>
            </a:pPr>
            <a:r>
              <a:rPr lang="fr-FR" dirty="0" smtClean="0"/>
              <a:t>2. Regrouper les états congruents (appartenant à la même classe d’équivalence).</a:t>
            </a:r>
          </a:p>
          <a:p>
            <a:endParaRPr lang="fr-F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smtClean="0"/>
              <a:t>	Minimisation d’automate : exemple </a:t>
            </a:r>
            <a:endParaRPr lang="fr-FR" sz="3600" dirty="0"/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28662" y="1857396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Soit à minimiser l’automate suivant (les états finaux sont les états 1 et 2 tandis que l’état 1 est initial) :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3082832"/>
            <a:ext cx="2357454" cy="320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3600" dirty="0" smtClean="0"/>
              <a:t>	Minimisation d’automate : exemple </a:t>
            </a:r>
            <a:endParaRPr lang="fr-FR" sz="3600" dirty="0"/>
          </a:p>
        </p:txBody>
      </p:sp>
      <p:sp>
        <p:nvSpPr>
          <p:cNvPr id="7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85786" y="1494158"/>
            <a:ext cx="3009528" cy="4572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dirty="0" smtClean="0"/>
              <a:t>Etape 1: </a:t>
            </a:r>
          </a:p>
          <a:p>
            <a:pPr>
              <a:buNone/>
            </a:pPr>
            <a:r>
              <a:rPr lang="fr-FR" dirty="0" smtClean="0"/>
              <a:t>A= {1,2}</a:t>
            </a:r>
          </a:p>
          <a:p>
            <a:pPr>
              <a:buNone/>
            </a:pPr>
            <a:r>
              <a:rPr lang="fr-FR" dirty="0" smtClean="0"/>
              <a:t>B = {3,4,5,6}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Etape 2:</a:t>
            </a:r>
          </a:p>
          <a:p>
            <a:pPr>
              <a:buNone/>
            </a:pPr>
            <a:r>
              <a:rPr lang="fr-FR" dirty="0" smtClean="0"/>
              <a:t>A= {1,2}</a:t>
            </a:r>
          </a:p>
          <a:p>
            <a:pPr>
              <a:buNone/>
            </a:pPr>
            <a:r>
              <a:rPr lang="fr-FR" dirty="0" smtClean="0"/>
              <a:t>B = {4,5,6}</a:t>
            </a:r>
          </a:p>
          <a:p>
            <a:pPr>
              <a:buNone/>
            </a:pPr>
            <a:r>
              <a:rPr lang="fr-FR" dirty="0" smtClean="0"/>
              <a:t>C = {3}</a:t>
            </a:r>
          </a:p>
          <a:p>
            <a:pPr>
              <a:buNone/>
            </a:pPr>
            <a:endParaRPr lang="fr-FR" dirty="0" smtClean="0"/>
          </a:p>
          <a:p>
            <a:pPr lvl="0">
              <a:buNone/>
              <a:defRPr/>
            </a:pPr>
            <a:r>
              <a:rPr lang="fr-FR" dirty="0" smtClean="0"/>
              <a:t>Etape 3:</a:t>
            </a:r>
          </a:p>
          <a:p>
            <a:pPr lvl="0">
              <a:buNone/>
              <a:defRPr/>
            </a:pPr>
            <a:r>
              <a:rPr lang="fr-FR" dirty="0" smtClean="0"/>
              <a:t>A = {1,2}</a:t>
            </a:r>
          </a:p>
          <a:p>
            <a:pPr lvl="0">
              <a:buNone/>
              <a:defRPr/>
            </a:pPr>
            <a:r>
              <a:rPr lang="fr-FR" dirty="0" smtClean="0"/>
              <a:t>B = {4,5}</a:t>
            </a:r>
          </a:p>
          <a:p>
            <a:pPr lvl="0">
              <a:buNone/>
              <a:defRPr/>
            </a:pPr>
            <a:r>
              <a:rPr lang="fr-FR" dirty="0" smtClean="0"/>
              <a:t>C = {3,6} </a:t>
            </a:r>
          </a:p>
          <a:p>
            <a:pPr>
              <a:buNone/>
            </a:pPr>
            <a:endParaRPr lang="fr-FR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500174"/>
            <a:ext cx="2357454" cy="320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Espace réservé du contenu 2"/>
          <p:cNvSpPr txBox="1">
            <a:spLocks/>
          </p:cNvSpPr>
          <p:nvPr/>
        </p:nvSpPr>
        <p:spPr>
          <a:xfrm>
            <a:off x="3234058" y="1531142"/>
            <a:ext cx="3009528" cy="511256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Etape 4: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= {1,2}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 = {4,5}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 = {3,6}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endParaRPr lang="fr-FR" sz="2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643174" y="3357562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lang="fr-FR" sz="2400" dirty="0" smtClean="0">
                <a:solidFill>
                  <a:srgbClr val="FF0000"/>
                </a:solidFill>
              </a:rPr>
              <a:t>On s’</a:t>
            </a:r>
            <a:r>
              <a:rPr lang="fr-FR" sz="2400" dirty="0" err="1" smtClean="0">
                <a:solidFill>
                  <a:srgbClr val="FF0000"/>
                </a:solidFill>
              </a:rPr>
              <a:t>arrete</a:t>
            </a:r>
            <a:r>
              <a:rPr lang="fr-FR" sz="2400" dirty="0" smtClean="0">
                <a:solidFill>
                  <a:srgbClr val="FF0000"/>
                </a:solidFill>
              </a:rPr>
              <a:t>  là.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071942"/>
            <a:ext cx="2571768" cy="219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expressions </a:t>
            </a:r>
            <a:r>
              <a:rPr lang="fr-FR" dirty="0" err="1" smtClean="0"/>
              <a:t>regulieres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2101850"/>
            <a:ext cx="8362952" cy="4202113"/>
          </a:xfrm>
        </p:spPr>
        <p:txBody>
          <a:bodyPr/>
          <a:lstStyle/>
          <a:p>
            <a:r>
              <a:rPr lang="fr-FR" dirty="0" smtClean="0"/>
              <a:t>De l’AEF   </a:t>
            </a:r>
            <a:r>
              <a:rPr lang="fr-FR" dirty="0" smtClean="0">
                <a:sym typeface="Symbol"/>
              </a:rPr>
              <a:t>   </a:t>
            </a:r>
            <a:r>
              <a:rPr lang="fr-FR" dirty="0" smtClean="0"/>
              <a:t>l’ER </a:t>
            </a:r>
          </a:p>
          <a:p>
            <a:pPr indent="-7938">
              <a:buFont typeface="Wingdings" pitchFamily="2" charset="2"/>
              <a:buChar char="Ø"/>
            </a:pPr>
            <a:r>
              <a:rPr lang="fr-FR" dirty="0" smtClean="0"/>
              <a:t>Méthode de réduction</a:t>
            </a:r>
          </a:p>
          <a:p>
            <a:pPr indent="-7938">
              <a:buFont typeface="Wingdings" pitchFamily="2" charset="2"/>
              <a:buChar char="Ø"/>
            </a:pPr>
            <a:r>
              <a:rPr lang="fr-FR" dirty="0" smtClean="0"/>
              <a:t>Méthode des équation d’Arden</a:t>
            </a:r>
          </a:p>
          <a:p>
            <a:pPr indent="-7938">
              <a:buNone/>
            </a:pPr>
            <a:endParaRPr lang="fr-FR" dirty="0" smtClean="0"/>
          </a:p>
          <a:p>
            <a:r>
              <a:rPr lang="fr-FR" dirty="0" smtClean="0"/>
              <a:t>De l’ER </a:t>
            </a:r>
            <a:r>
              <a:rPr lang="fr-FR" dirty="0" smtClean="0">
                <a:sym typeface="Symbol"/>
              </a:rPr>
              <a:t> </a:t>
            </a:r>
            <a:r>
              <a:rPr lang="fr-FR" dirty="0" smtClean="0"/>
              <a:t>l’AEF</a:t>
            </a:r>
          </a:p>
          <a:p>
            <a:pPr indent="-7938">
              <a:buFont typeface="Wingdings" pitchFamily="2" charset="2"/>
              <a:buChar char="Ø"/>
            </a:pPr>
            <a:r>
              <a:rPr lang="fr-FR" dirty="0" smtClean="0"/>
              <a:t> les automates de Thompson ( avec </a:t>
            </a:r>
            <a:r>
              <a:rPr lang="fr-FR" dirty="0" smtClean="0">
                <a:sym typeface="Symbol"/>
              </a:rPr>
              <a:t> transition)</a:t>
            </a:r>
          </a:p>
          <a:p>
            <a:pPr indent="-7938">
              <a:buFont typeface="Wingdings" pitchFamily="2" charset="2"/>
              <a:buChar char="Ø"/>
            </a:pPr>
            <a:r>
              <a:rPr lang="fr-FR" dirty="0" smtClean="0">
                <a:sym typeface="Symbol"/>
              </a:rPr>
              <a:t>Automate des résiduels ( dérivés de </a:t>
            </a:r>
            <a:r>
              <a:rPr lang="fr-FR" dirty="0" err="1" smtClean="0">
                <a:sym typeface="Symbol"/>
              </a:rPr>
              <a:t>Nérode</a:t>
            </a:r>
            <a:r>
              <a:rPr lang="fr-FR" dirty="0" smtClean="0">
                <a:sym typeface="Symbol"/>
              </a:rPr>
              <a:t>)</a:t>
            </a:r>
            <a:endParaRPr lang="fr-F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14290"/>
            <a:ext cx="7770813" cy="1431925"/>
          </a:xfrm>
        </p:spPr>
        <p:txBody>
          <a:bodyPr/>
          <a:lstStyle/>
          <a:p>
            <a:r>
              <a:rPr lang="fr-FR" dirty="0" smtClean="0"/>
              <a:t>De l’ER </a:t>
            </a:r>
            <a:r>
              <a:rPr lang="fr-FR" dirty="0" smtClean="0">
                <a:sym typeface="Symbol"/>
              </a:rPr>
              <a:t> </a:t>
            </a:r>
            <a:r>
              <a:rPr lang="fr-FR" dirty="0" smtClean="0"/>
              <a:t>l’AEF : Réduction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857224" y="1357298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2 cas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285860"/>
            <a:ext cx="2988368" cy="154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2643182"/>
            <a:ext cx="9620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Connecteur droit avec flèche 21"/>
          <p:cNvCxnSpPr/>
          <p:nvPr/>
        </p:nvCxnSpPr>
        <p:spPr bwMode="auto">
          <a:xfrm>
            <a:off x="1928794" y="1643050"/>
            <a:ext cx="1143008" cy="158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onnecteur droit avec flèche 23"/>
          <p:cNvCxnSpPr/>
          <p:nvPr/>
        </p:nvCxnSpPr>
        <p:spPr bwMode="auto">
          <a:xfrm rot="16200000" flipH="1">
            <a:off x="1821637" y="1750207"/>
            <a:ext cx="1357322" cy="1143008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ZoneTexte 24"/>
          <p:cNvSpPr txBox="1"/>
          <p:nvPr/>
        </p:nvSpPr>
        <p:spPr>
          <a:xfrm>
            <a:off x="6215074" y="1643051"/>
            <a:ext cx="2428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(R+SU*T)*SU*</a:t>
            </a:r>
          </a:p>
          <a:p>
            <a:endParaRPr lang="fr-FR" sz="2400" dirty="0"/>
          </a:p>
        </p:txBody>
      </p:sp>
      <p:sp>
        <p:nvSpPr>
          <p:cNvPr id="26" name="ZoneTexte 25"/>
          <p:cNvSpPr txBox="1"/>
          <p:nvPr/>
        </p:nvSpPr>
        <p:spPr>
          <a:xfrm>
            <a:off x="4286248" y="3000372"/>
            <a:ext cx="642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R*</a:t>
            </a:r>
            <a:endParaRPr lang="fr-FR" sz="2400" dirty="0"/>
          </a:p>
        </p:txBody>
      </p:sp>
      <p:sp>
        <p:nvSpPr>
          <p:cNvPr id="29" name="Flèche droite 28"/>
          <p:cNvSpPr/>
          <p:nvPr/>
        </p:nvSpPr>
        <p:spPr bwMode="auto">
          <a:xfrm>
            <a:off x="5786446" y="2000240"/>
            <a:ext cx="500066" cy="214314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30" name="Flèche droite 29"/>
          <p:cNvSpPr/>
          <p:nvPr/>
        </p:nvSpPr>
        <p:spPr bwMode="auto">
          <a:xfrm>
            <a:off x="3786182" y="3214686"/>
            <a:ext cx="500066" cy="214314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000504"/>
            <a:ext cx="2000232" cy="233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Flèche droite 31"/>
          <p:cNvSpPr/>
          <p:nvPr/>
        </p:nvSpPr>
        <p:spPr bwMode="auto">
          <a:xfrm>
            <a:off x="2714612" y="4643446"/>
            <a:ext cx="785818" cy="285752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4071942"/>
            <a:ext cx="362902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431925"/>
          </a:xfrm>
        </p:spPr>
        <p:txBody>
          <a:bodyPr/>
          <a:lstStyle/>
          <a:p>
            <a:r>
              <a:rPr lang="fr-FR" dirty="0" smtClean="0"/>
              <a:t> </a:t>
            </a:r>
            <a:r>
              <a:rPr lang="fr-FR" dirty="0" smtClean="0"/>
              <a:t>De l’AEF </a:t>
            </a:r>
            <a:r>
              <a:rPr lang="fr-FR" dirty="0" smtClean="0">
                <a:sym typeface="Symbol"/>
              </a:rPr>
              <a:t>  </a:t>
            </a:r>
            <a:r>
              <a:rPr lang="fr-FR" dirty="0" smtClean="0"/>
              <a:t>l’ER </a:t>
            </a:r>
            <a:r>
              <a:rPr lang="fr-FR" dirty="0" smtClean="0"/>
              <a:t>: </a:t>
            </a:r>
            <a:r>
              <a:rPr lang="fr-FR" dirty="0" smtClean="0"/>
              <a:t>Equations d’</a:t>
            </a:r>
            <a:r>
              <a:rPr lang="fr-FR" dirty="0" err="1" smtClean="0"/>
              <a:t>arden</a:t>
            </a:r>
            <a:endParaRPr lang="fr-F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443665" cy="1443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714488"/>
            <a:ext cx="4357686" cy="1185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1643042" y="3181649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X= </a:t>
            </a:r>
            <a:r>
              <a:rPr lang="fr-FR" sz="2400" dirty="0" err="1" smtClean="0"/>
              <a:t>aX</a:t>
            </a:r>
            <a:r>
              <a:rPr lang="fr-FR" sz="2400" dirty="0" smtClean="0">
                <a:sym typeface="Symbol"/>
              </a:rPr>
              <a:t>b    X= a</a:t>
            </a:r>
            <a:r>
              <a:rPr lang="fr-FR" sz="2400" baseline="30000" dirty="0" smtClean="0">
                <a:sym typeface="Symbol"/>
              </a:rPr>
              <a:t>*</a:t>
            </a:r>
            <a:r>
              <a:rPr lang="fr-FR" sz="2400" dirty="0" smtClean="0">
                <a:sym typeface="Symbol"/>
              </a:rPr>
              <a:t>b</a:t>
            </a:r>
            <a:endParaRPr lang="fr-FR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643446"/>
            <a:ext cx="822228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 smtClean="0"/>
              <a:t>Grammaires: </a:t>
            </a:r>
            <a:r>
              <a:rPr lang="fr-FR" b="1" u="sng" dirty="0" smtClean="0">
                <a:solidFill>
                  <a:srgbClr val="FF0000"/>
                </a:solidFill>
              </a:rPr>
              <a:t>Dérivation</a:t>
            </a:r>
            <a:endParaRPr lang="fr-FR" b="1" u="sng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800" y="2538411"/>
            <a:ext cx="8061042" cy="24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077200" cy="1431925"/>
          </a:xfrm>
        </p:spPr>
        <p:txBody>
          <a:bodyPr/>
          <a:lstStyle/>
          <a:p>
            <a:r>
              <a:rPr lang="fr-FR" sz="3600" dirty="0" smtClean="0"/>
              <a:t>De </a:t>
            </a:r>
            <a:r>
              <a:rPr lang="fr-FR" sz="3600" dirty="0" smtClean="0"/>
              <a:t>l’ER   </a:t>
            </a:r>
            <a:r>
              <a:rPr lang="fr-FR" sz="3600" dirty="0" smtClean="0">
                <a:sym typeface="Symbol"/>
              </a:rPr>
              <a:t>   </a:t>
            </a:r>
            <a:r>
              <a:rPr lang="fr-FR" sz="3600" dirty="0" smtClean="0"/>
              <a:t>l’AEF:  </a:t>
            </a:r>
            <a:r>
              <a:rPr lang="fr-FR" sz="3600" dirty="0" err="1" smtClean="0"/>
              <a:t>Residuels</a:t>
            </a:r>
            <a:r>
              <a:rPr lang="fr-FR" sz="3600" dirty="0" smtClean="0"/>
              <a:t> ( dérivés)</a:t>
            </a:r>
            <a:endParaRPr lang="fr-FR" sz="3600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662" y="2143116"/>
            <a:ext cx="4895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54" y="3243055"/>
            <a:ext cx="7905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54" y="4827231"/>
            <a:ext cx="37623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71414"/>
            <a:ext cx="7770813" cy="1431925"/>
          </a:xfrm>
        </p:spPr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3563888" y="2852936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928802"/>
            <a:ext cx="8382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ccolade ouvrante 8"/>
          <p:cNvSpPr/>
          <p:nvPr/>
        </p:nvSpPr>
        <p:spPr>
          <a:xfrm rot="16200000">
            <a:off x="899237" y="2433386"/>
            <a:ext cx="576064" cy="719548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Accolade fermante 9"/>
          <p:cNvSpPr/>
          <p:nvPr/>
        </p:nvSpPr>
        <p:spPr>
          <a:xfrm rot="5400000">
            <a:off x="2231740" y="2328666"/>
            <a:ext cx="504056" cy="864096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971600" y="3084750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FF0000"/>
                </a:solidFill>
                <a:sym typeface="Symbol"/>
              </a:rPr>
              <a:t>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95736" y="3084750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Accolade ouvrante 13"/>
          <p:cNvSpPr/>
          <p:nvPr/>
        </p:nvSpPr>
        <p:spPr>
          <a:xfrm rot="16200000">
            <a:off x="1583668" y="2616698"/>
            <a:ext cx="576064" cy="208823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691680" y="3876838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</a:t>
            </a:r>
            <a:endParaRPr lang="fr-F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572008"/>
            <a:ext cx="58293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ZoneTexte 22"/>
          <p:cNvSpPr txBox="1"/>
          <p:nvPr/>
        </p:nvSpPr>
        <p:spPr>
          <a:xfrm>
            <a:off x="683568" y="5253179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On s’</a:t>
            </a:r>
            <a:r>
              <a:rPr lang="fr-FR" sz="2400" b="1" dirty="0" err="1" smtClean="0">
                <a:solidFill>
                  <a:srgbClr val="FF0000"/>
                </a:solidFill>
              </a:rPr>
              <a:t>arrete</a:t>
            </a:r>
            <a:r>
              <a:rPr lang="fr-FR" sz="2400" b="1" dirty="0" smtClean="0">
                <a:solidFill>
                  <a:srgbClr val="FF0000"/>
                </a:solidFill>
              </a:rPr>
              <a:t> là car il y a plus de </a:t>
            </a:r>
            <a:r>
              <a:rPr lang="fr-FR" sz="2400" b="1" dirty="0" err="1" smtClean="0">
                <a:solidFill>
                  <a:srgbClr val="FF0000"/>
                </a:solidFill>
              </a:rPr>
              <a:t>derivés</a:t>
            </a:r>
            <a:r>
              <a:rPr lang="fr-FR" sz="2400" b="1" dirty="0" smtClean="0">
                <a:solidFill>
                  <a:srgbClr val="FF0000"/>
                </a:solidFill>
              </a:rPr>
              <a:t> à faire donc le </a:t>
            </a:r>
            <a:r>
              <a:rPr lang="fr-FR" sz="2400" b="1" dirty="0" err="1" smtClean="0">
                <a:solidFill>
                  <a:srgbClr val="FF0000"/>
                </a:solidFill>
              </a:rPr>
              <a:t>resultat</a:t>
            </a:r>
            <a:r>
              <a:rPr lang="fr-FR" sz="2400" b="1" dirty="0" smtClean="0">
                <a:solidFill>
                  <a:srgbClr val="FF0000"/>
                </a:solidFill>
              </a:rPr>
              <a:t> est un nouveau langage . L1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6228184" y="464401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solidFill>
                  <a:srgbClr val="FF0000"/>
                </a:solidFill>
              </a:rPr>
              <a:t>= L1</a:t>
            </a:r>
            <a:endParaRPr lang="fr-FR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4" grpId="0" animBg="1"/>
      <p:bldP spid="15" grpId="0"/>
      <p:bldP spid="23" grpId="0"/>
      <p:bldP spid="24" grpId="0"/>
      <p:bldP spid="2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71414"/>
            <a:ext cx="7770813" cy="1431925"/>
          </a:xfrm>
        </p:spPr>
        <p:txBody>
          <a:bodyPr/>
          <a:lstStyle/>
          <a:p>
            <a:r>
              <a:rPr lang="fr-FR" dirty="0" smtClean="0"/>
              <a:t>Exemple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357298"/>
            <a:ext cx="7772400" cy="613048"/>
          </a:xfrm>
        </p:spPr>
        <p:txBody>
          <a:bodyPr/>
          <a:lstStyle/>
          <a:p>
            <a:r>
              <a:rPr lang="fr-FR" dirty="0" smtClean="0"/>
              <a:t>Soit le langage L =(a+b)∗ab(</a:t>
            </a:r>
            <a:r>
              <a:rPr lang="fr-FR" dirty="0" err="1" smtClean="0"/>
              <a:t>bb</a:t>
            </a:r>
            <a:r>
              <a:rPr lang="fr-FR" dirty="0" smtClean="0"/>
              <a:t>+a)∗. Calculer L ||a.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348880"/>
            <a:ext cx="83343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3309739"/>
            <a:ext cx="75819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6"/>
          <p:cNvCxnSpPr/>
          <p:nvPr/>
        </p:nvCxnSpPr>
        <p:spPr>
          <a:xfrm>
            <a:off x="3563888" y="2852936"/>
            <a:ext cx="720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217268"/>
            <a:ext cx="83820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ccolade ouvrante 8"/>
          <p:cNvSpPr/>
          <p:nvPr/>
        </p:nvSpPr>
        <p:spPr>
          <a:xfrm rot="16200000">
            <a:off x="899237" y="4721852"/>
            <a:ext cx="576064" cy="719548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Accolade fermante 9"/>
          <p:cNvSpPr/>
          <p:nvPr/>
        </p:nvSpPr>
        <p:spPr>
          <a:xfrm rot="5400000">
            <a:off x="2231740" y="4617132"/>
            <a:ext cx="504056" cy="864096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971600" y="5373216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FF0000"/>
                </a:solidFill>
                <a:sym typeface="Symbol"/>
              </a:rPr>
              <a:t>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195736" y="5373216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sym typeface="Symbol"/>
              </a:rPr>
              <a:t>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Accolade ouvrante 13"/>
          <p:cNvSpPr/>
          <p:nvPr/>
        </p:nvSpPr>
        <p:spPr>
          <a:xfrm rot="16200000">
            <a:off x="1583668" y="4905164"/>
            <a:ext cx="576064" cy="208823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1691680" y="6165304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  <a:sym typeface="Symbol"/>
              </a:rPr>
              <a:t></a:t>
            </a:r>
            <a:endParaRPr lang="fr-F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8592" y="5703046"/>
            <a:ext cx="58293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ZoneTexte 17"/>
          <p:cNvSpPr txBox="1"/>
          <p:nvPr/>
        </p:nvSpPr>
        <p:spPr>
          <a:xfrm>
            <a:off x="1506624" y="6384217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On s’</a:t>
            </a:r>
            <a:r>
              <a:rPr lang="fr-FR" sz="2400" b="1" dirty="0" err="1" smtClean="0">
                <a:solidFill>
                  <a:srgbClr val="FF0000"/>
                </a:solidFill>
              </a:rPr>
              <a:t>arrete</a:t>
            </a:r>
            <a:r>
              <a:rPr lang="fr-FR" sz="2400" b="1" dirty="0" smtClean="0">
                <a:solidFill>
                  <a:srgbClr val="FF0000"/>
                </a:solidFill>
              </a:rPr>
              <a:t> là car il y a plus de </a:t>
            </a:r>
            <a:r>
              <a:rPr lang="fr-FR" sz="2400" b="1" dirty="0" err="1" smtClean="0">
                <a:solidFill>
                  <a:srgbClr val="FF0000"/>
                </a:solidFill>
              </a:rPr>
              <a:t>derivés</a:t>
            </a:r>
            <a:r>
              <a:rPr lang="fr-FR" sz="2400" b="1" dirty="0" smtClean="0">
                <a:solidFill>
                  <a:srgbClr val="FF0000"/>
                </a:solidFill>
              </a:rPr>
              <a:t> à faire donc le </a:t>
            </a:r>
            <a:r>
              <a:rPr lang="fr-FR" sz="2400" b="1" dirty="0" err="1" smtClean="0">
                <a:solidFill>
                  <a:srgbClr val="FF0000"/>
                </a:solidFill>
              </a:rPr>
              <a:t>resultat</a:t>
            </a:r>
            <a:r>
              <a:rPr lang="fr-FR" sz="2400" b="1" dirty="0" smtClean="0">
                <a:solidFill>
                  <a:srgbClr val="FF0000"/>
                </a:solidFill>
              </a:rPr>
              <a:t> est un nouveau langage . L1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051240" y="5775054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 smtClean="0">
                <a:solidFill>
                  <a:srgbClr val="FF0000"/>
                </a:solidFill>
              </a:rPr>
              <a:t>= L1</a:t>
            </a:r>
            <a:endParaRPr lang="fr-FR" sz="3200" b="1" i="1" dirty="0">
              <a:solidFill>
                <a:srgbClr val="FF0000"/>
              </a:solidFill>
            </a:endParaRPr>
          </a:p>
        </p:txBody>
      </p:sp>
      <p:sp>
        <p:nvSpPr>
          <p:cNvPr id="20" name="Espace réservé du numéro de diapositive 11"/>
          <p:cNvSpPr txBox="1">
            <a:spLocks/>
          </p:cNvSpPr>
          <p:nvPr/>
        </p:nvSpPr>
        <p:spPr>
          <a:xfrm>
            <a:off x="969360" y="6684146"/>
            <a:ext cx="457200" cy="457200"/>
          </a:xfrm>
          <a:prstGeom prst="ellipse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668DC-857F-487D-BFFA-8C0CA5037977}" type="slidenum">
              <a:rPr kumimoji="0" lang="fr-BE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BE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  <p:bldP spid="14" grpId="0" animBg="1"/>
      <p:bldP spid="15" grpId="0"/>
      <p:bldP spid="18" grpId="0"/>
      <p:bldP spid="19" grpId="0"/>
      <p:bldP spid="1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8077200" cy="1431925"/>
          </a:xfrm>
        </p:spPr>
        <p:txBody>
          <a:bodyPr/>
          <a:lstStyle/>
          <a:p>
            <a:r>
              <a:rPr lang="fr-FR" sz="3600" dirty="0" smtClean="0"/>
              <a:t>De </a:t>
            </a:r>
            <a:r>
              <a:rPr lang="fr-FR" sz="3600" dirty="0" smtClean="0"/>
              <a:t>l’ER   </a:t>
            </a:r>
            <a:r>
              <a:rPr lang="fr-FR" sz="3600" dirty="0" smtClean="0">
                <a:sym typeface="Symbol"/>
              </a:rPr>
              <a:t>   </a:t>
            </a:r>
            <a:r>
              <a:rPr lang="fr-FR" sz="3600" dirty="0" smtClean="0"/>
              <a:t>l’AEF:  </a:t>
            </a:r>
            <a:r>
              <a:rPr lang="fr-FR" sz="3600" dirty="0" err="1" smtClean="0"/>
              <a:t>Residuels</a:t>
            </a:r>
            <a:r>
              <a:rPr lang="fr-FR" sz="3600" dirty="0" smtClean="0"/>
              <a:t> ( dérivés)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5208240"/>
            <a:ext cx="4357836" cy="1245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84784"/>
            <a:ext cx="4968552" cy="356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259632" y="1988840"/>
            <a:ext cx="1440160" cy="4320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2699792" y="5733256"/>
            <a:ext cx="792088" cy="576064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331640" y="2492896"/>
            <a:ext cx="4176464" cy="43204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2771800" y="5301208"/>
            <a:ext cx="648072" cy="43204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331640" y="2996952"/>
            <a:ext cx="4032448" cy="504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3419872" y="5661248"/>
            <a:ext cx="914400" cy="55436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331640" y="3573016"/>
            <a:ext cx="4320480" cy="43204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4932040" y="5733256"/>
            <a:ext cx="792088" cy="36004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1259632" y="4005064"/>
            <a:ext cx="1800200" cy="50405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4355976" y="5085184"/>
            <a:ext cx="576064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259632" y="4581128"/>
            <a:ext cx="2952328" cy="504056"/>
          </a:xfrm>
          <a:prstGeom prst="rect">
            <a:avLst/>
          </a:prstGeom>
          <a:noFill/>
          <a:ln>
            <a:solidFill>
              <a:srgbClr val="594A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5364088" y="5157192"/>
            <a:ext cx="864096" cy="792088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70813" cy="1431925"/>
          </a:xfrm>
        </p:spPr>
        <p:txBody>
          <a:bodyPr/>
          <a:lstStyle/>
          <a:p>
            <a:r>
              <a:rPr lang="fr-FR" dirty="0" smtClean="0"/>
              <a:t>De l’ER </a:t>
            </a:r>
            <a:r>
              <a:rPr lang="fr-FR" dirty="0" smtClean="0">
                <a:sym typeface="Symbol"/>
              </a:rPr>
              <a:t> </a:t>
            </a:r>
            <a:r>
              <a:rPr lang="fr-FR" dirty="0" smtClean="0"/>
              <a:t>l’AEF: </a:t>
            </a:r>
            <a:r>
              <a:rPr lang="fr-FR" dirty="0" err="1" smtClean="0"/>
              <a:t>thompson</a:t>
            </a:r>
            <a:endParaRPr lang="fr-F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00306"/>
            <a:ext cx="6406924" cy="395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3071810"/>
            <a:ext cx="2857520" cy="820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643050"/>
            <a:ext cx="313372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1357298"/>
            <a:ext cx="256475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4000504"/>
            <a:ext cx="249401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Langages algébriques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Une grammaire G=(V</a:t>
            </a:r>
            <a:r>
              <a:rPr lang="fr-FR" baseline="-25000" dirty="0" smtClean="0"/>
              <a:t>T</a:t>
            </a:r>
            <a:r>
              <a:rPr lang="fr-FR" dirty="0" smtClean="0"/>
              <a:t>, V</a:t>
            </a:r>
            <a:r>
              <a:rPr lang="fr-FR" baseline="-25000" dirty="0" smtClean="0"/>
              <a:t>N</a:t>
            </a:r>
            <a:r>
              <a:rPr lang="fr-FR" dirty="0" smtClean="0"/>
              <a:t>, S, R) est dite de à contexte libre (Algébrique ou de type 2) si et seulement si toutes ses règles de production sont sous la forme : </a:t>
            </a:r>
          </a:p>
          <a:p>
            <a:pPr>
              <a:buNone/>
            </a:pPr>
            <a:r>
              <a:rPr lang="fr-FR" dirty="0" smtClean="0"/>
              <a:t>   A → B         avec </a:t>
            </a:r>
          </a:p>
          <a:p>
            <a:pPr>
              <a:buNone/>
            </a:pPr>
            <a:r>
              <a:rPr lang="fr-FR" dirty="0" smtClean="0"/>
              <a:t>                      A ∈ V</a:t>
            </a:r>
            <a:r>
              <a:rPr lang="fr-FR" baseline="-25000" dirty="0" smtClean="0"/>
              <a:t>N</a:t>
            </a:r>
            <a:r>
              <a:rPr lang="fr-FR" dirty="0" smtClean="0"/>
              <a:t>          et </a:t>
            </a:r>
          </a:p>
          <a:p>
            <a:pPr>
              <a:buNone/>
            </a:pPr>
            <a:r>
              <a:rPr lang="fr-FR" dirty="0" smtClean="0"/>
              <a:t>                      B ∈(V</a:t>
            </a:r>
            <a:r>
              <a:rPr lang="fr-FR" baseline="-25000" dirty="0" smtClean="0"/>
              <a:t>T</a:t>
            </a:r>
            <a:r>
              <a:rPr lang="fr-FR" dirty="0" smtClean="0"/>
              <a:t> ∪V</a:t>
            </a:r>
            <a:r>
              <a:rPr lang="fr-FR" baseline="-25000" dirty="0" smtClean="0"/>
              <a:t>N</a:t>
            </a:r>
            <a:r>
              <a:rPr lang="fr-FR" dirty="0" smtClean="0"/>
              <a:t>)∗. </a:t>
            </a:r>
          </a:p>
          <a:p>
            <a:endParaRPr lang="fr-F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Langages algébriques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71818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Ambiguité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grammaire G est dite </a:t>
            </a:r>
            <a:r>
              <a:rPr lang="fr-FR" dirty="0" err="1" smtClean="0"/>
              <a:t>ambigue</a:t>
            </a:r>
            <a:r>
              <a:rPr lang="fr-FR" dirty="0" smtClean="0"/>
              <a:t> </a:t>
            </a:r>
            <a:r>
              <a:rPr lang="fr-FR" dirty="0" err="1" smtClean="0"/>
              <a:t>ssi</a:t>
            </a:r>
            <a:r>
              <a:rPr lang="fr-FR" dirty="0" smtClean="0"/>
              <a:t>:</a:t>
            </a:r>
          </a:p>
          <a:p>
            <a:r>
              <a:rPr lang="fr-FR" dirty="0" smtClean="0">
                <a:sym typeface="Symbol"/>
              </a:rPr>
              <a:t> </a:t>
            </a:r>
            <a:r>
              <a:rPr lang="fr-FR" dirty="0" smtClean="0"/>
              <a:t>mot w </a:t>
            </a:r>
            <a:r>
              <a:rPr lang="fr-FR" dirty="0" smtClean="0">
                <a:sym typeface="Symbol"/>
              </a:rPr>
              <a:t></a:t>
            </a:r>
            <a:r>
              <a:rPr lang="fr-FR" dirty="0" smtClean="0"/>
              <a:t>L(G) tel que: </a:t>
            </a:r>
          </a:p>
          <a:p>
            <a:pPr>
              <a:buNone/>
            </a:pPr>
            <a:r>
              <a:rPr lang="fr-FR" dirty="0" smtClean="0"/>
              <a:t>  w a deux dérivations gauches </a:t>
            </a:r>
            <a:r>
              <a:rPr lang="fr-FR" b="1" u="sng" dirty="0" smtClean="0"/>
              <a:t>ou  </a:t>
            </a:r>
          </a:p>
          <a:p>
            <a:pPr>
              <a:buNone/>
            </a:pPr>
            <a:r>
              <a:rPr lang="fr-FR" dirty="0" smtClean="0"/>
              <a:t>         deux dérivations droite    </a:t>
            </a:r>
            <a:r>
              <a:rPr lang="fr-FR" b="1" u="sng" dirty="0" smtClean="0"/>
              <a:t>ou </a:t>
            </a:r>
          </a:p>
          <a:p>
            <a:pPr>
              <a:buNone/>
            </a:pPr>
            <a:r>
              <a:rPr lang="fr-FR" dirty="0" smtClean="0"/>
              <a:t>          deux  </a:t>
            </a:r>
            <a:r>
              <a:rPr lang="fr-FR" dirty="0" err="1" smtClean="0"/>
              <a:t>erbre</a:t>
            </a:r>
            <a:r>
              <a:rPr lang="fr-FR" dirty="0" smtClean="0"/>
              <a:t> de </a:t>
            </a:r>
            <a:r>
              <a:rPr lang="fr-FR" dirty="0" err="1" smtClean="0"/>
              <a:t>derivation</a:t>
            </a:r>
            <a:r>
              <a:rPr lang="fr-FR" dirty="0" smtClean="0"/>
              <a:t> </a:t>
            </a:r>
            <a:r>
              <a:rPr lang="fr-FR" dirty="0" err="1" smtClean="0"/>
              <a:t>differents</a:t>
            </a: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Ambiguité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1785926"/>
            <a:ext cx="7770813" cy="4202113"/>
          </a:xfrm>
        </p:spPr>
        <p:txBody>
          <a:bodyPr/>
          <a:lstStyle/>
          <a:p>
            <a:r>
              <a:rPr lang="fr-FR" dirty="0" smtClean="0"/>
              <a:t>Exemple 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857364"/>
            <a:ext cx="3367105" cy="118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28662" y="2857496"/>
            <a:ext cx="1857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w = {10, 0, 00}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3214686"/>
            <a:ext cx="27717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4470" y="3095648"/>
            <a:ext cx="230505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Grammaire réduite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2910" y="2101850"/>
            <a:ext cx="8194703" cy="4202113"/>
          </a:xfrm>
        </p:spPr>
        <p:txBody>
          <a:bodyPr/>
          <a:lstStyle/>
          <a:p>
            <a:r>
              <a:rPr lang="fr-FR" sz="2400" dirty="0" smtClean="0"/>
              <a:t>Une grammaire est dite </a:t>
            </a:r>
            <a:r>
              <a:rPr lang="fr-FR" sz="2400" b="1" dirty="0" smtClean="0">
                <a:solidFill>
                  <a:srgbClr val="FF0000"/>
                </a:solidFill>
              </a:rPr>
              <a:t>réduite</a:t>
            </a:r>
            <a:r>
              <a:rPr lang="fr-FR" sz="2400" dirty="0" smtClean="0"/>
              <a:t> si et seulement si tous les non terminaux de ses règles de production sont </a:t>
            </a:r>
            <a:r>
              <a:rPr lang="fr-FR" sz="2400" dirty="0" smtClean="0">
                <a:solidFill>
                  <a:srgbClr val="FF0000"/>
                </a:solidFill>
              </a:rPr>
              <a:t>atteignables</a:t>
            </a:r>
            <a:r>
              <a:rPr lang="fr-FR" sz="2400" dirty="0" smtClean="0"/>
              <a:t> (</a:t>
            </a:r>
            <a:r>
              <a:rPr lang="fr-FR" sz="2400" dirty="0" smtClean="0">
                <a:solidFill>
                  <a:srgbClr val="FF0000"/>
                </a:solidFill>
              </a:rPr>
              <a:t>accessibles</a:t>
            </a:r>
            <a:r>
              <a:rPr lang="fr-FR" sz="2400" dirty="0" smtClean="0"/>
              <a:t>) et </a:t>
            </a:r>
            <a:r>
              <a:rPr lang="fr-FR" sz="2400" dirty="0" smtClean="0">
                <a:solidFill>
                  <a:srgbClr val="FF0000"/>
                </a:solidFill>
              </a:rPr>
              <a:t>productifs</a:t>
            </a:r>
          </a:p>
          <a:p>
            <a:endParaRPr lang="fr-FR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sz="2400" dirty="0" smtClean="0"/>
              <a:t>A∈V</a:t>
            </a:r>
            <a:r>
              <a:rPr lang="fr-FR" sz="2400" baseline="-25000" dirty="0" smtClean="0"/>
              <a:t>N</a:t>
            </a:r>
            <a:r>
              <a:rPr lang="fr-FR" sz="2400" dirty="0" smtClean="0"/>
              <a:t> est dit </a:t>
            </a:r>
            <a:r>
              <a:rPr lang="fr-FR" sz="2400" b="1" dirty="0" smtClean="0">
                <a:solidFill>
                  <a:srgbClr val="FF0000"/>
                </a:solidFill>
              </a:rPr>
              <a:t>productif</a:t>
            </a:r>
            <a:r>
              <a:rPr lang="fr-FR" sz="2400" dirty="0" smtClean="0"/>
              <a:t> si et seulement si </a:t>
            </a:r>
          </a:p>
          <a:p>
            <a:pPr>
              <a:buNone/>
            </a:pPr>
            <a:r>
              <a:rPr lang="fr-FR" sz="2400" dirty="0" smtClean="0"/>
              <a:t>              ∃ω ∈ V</a:t>
            </a:r>
            <a:r>
              <a:rPr lang="fr-FR" sz="2400" baseline="-25000" dirty="0" smtClean="0"/>
              <a:t>T</a:t>
            </a:r>
            <a:r>
              <a:rPr lang="fr-FR" sz="2400" dirty="0" smtClean="0"/>
              <a:t>* tel-que</a:t>
            </a:r>
            <a:endParaRPr lang="fr-FR" sz="24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A∈ V</a:t>
            </a:r>
            <a:r>
              <a:rPr lang="fr-FR" sz="2400" baseline="-25000" dirty="0" smtClean="0"/>
              <a:t>N</a:t>
            </a:r>
            <a:r>
              <a:rPr lang="fr-FR" sz="2400" dirty="0" smtClean="0"/>
              <a:t> est dit </a:t>
            </a:r>
            <a:r>
              <a:rPr lang="fr-FR" sz="2400" b="1" dirty="0" smtClean="0">
                <a:solidFill>
                  <a:srgbClr val="FF0000"/>
                </a:solidFill>
              </a:rPr>
              <a:t>accessible</a:t>
            </a:r>
            <a:r>
              <a:rPr lang="fr-FR" sz="2400" dirty="0" smtClean="0"/>
              <a:t> si et seulement si</a:t>
            </a:r>
          </a:p>
          <a:p>
            <a:pPr>
              <a:buNone/>
            </a:pPr>
            <a:r>
              <a:rPr lang="fr-FR" sz="2400" dirty="0" smtClean="0"/>
              <a:t>       ∃α ∈(V</a:t>
            </a:r>
            <a:r>
              <a:rPr lang="fr-FR" sz="2400" baseline="-25000" dirty="0" smtClean="0"/>
              <a:t>T</a:t>
            </a:r>
            <a:r>
              <a:rPr lang="fr-FR" sz="2400" dirty="0" smtClean="0"/>
              <a:t> ∪V</a:t>
            </a:r>
            <a:r>
              <a:rPr lang="fr-FR" sz="2400" baseline="-25000" dirty="0" smtClean="0"/>
              <a:t>N</a:t>
            </a:r>
            <a:r>
              <a:rPr lang="fr-FR" sz="2400" dirty="0" smtClean="0"/>
              <a:t>)</a:t>
            </a:r>
            <a:r>
              <a:rPr lang="fr-FR" sz="2400" baseline="30000" dirty="0" smtClean="0"/>
              <a:t>∗</a:t>
            </a:r>
            <a:r>
              <a:rPr lang="fr-FR" sz="2400" dirty="0" smtClean="0"/>
              <a:t> tel-que               et A apparaît dans α;</a:t>
            </a:r>
          </a:p>
          <a:p>
            <a:pPr>
              <a:buNone/>
            </a:pPr>
            <a:endParaRPr lang="fr-F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286256"/>
            <a:ext cx="8477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5729306"/>
            <a:ext cx="8477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i="1" dirty="0" smtClean="0"/>
              <a:t>Grammaires: </a:t>
            </a:r>
            <a:r>
              <a:rPr lang="fr-FR" b="1" u="sng" dirty="0" smtClean="0">
                <a:solidFill>
                  <a:srgbClr val="FF0000"/>
                </a:solidFill>
              </a:rPr>
              <a:t>Dérivation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77544"/>
          </a:xfrm>
        </p:spPr>
        <p:txBody>
          <a:bodyPr>
            <a:noAutofit/>
          </a:bodyPr>
          <a:lstStyle/>
          <a:p>
            <a:r>
              <a:rPr lang="fr-FR" sz="2400" dirty="0" smtClean="0"/>
              <a:t>Soit la grammaire </a:t>
            </a:r>
          </a:p>
          <a:p>
            <a:pPr>
              <a:buNone/>
            </a:pPr>
            <a:r>
              <a:rPr lang="fr-FR" sz="2400" dirty="0" smtClean="0"/>
              <a:t>G = ({</a:t>
            </a:r>
            <a:r>
              <a:rPr lang="fr-FR" sz="2400" dirty="0" err="1" smtClean="0"/>
              <a:t>a,b</a:t>
            </a:r>
            <a:r>
              <a:rPr lang="fr-FR" sz="2400" dirty="0" smtClean="0"/>
              <a:t>},{S,T},S,{S → </a:t>
            </a:r>
            <a:r>
              <a:rPr lang="fr-FR" sz="2400" dirty="0" err="1" smtClean="0"/>
              <a:t>aS</a:t>
            </a:r>
            <a:r>
              <a:rPr lang="fr-FR" sz="2400" dirty="0" smtClean="0"/>
              <a:t>|</a:t>
            </a:r>
            <a:r>
              <a:rPr lang="fr-FR" sz="2400" dirty="0" err="1" smtClean="0"/>
              <a:t>aT,T</a:t>
            </a:r>
            <a:r>
              <a:rPr lang="fr-FR" sz="2400" dirty="0" smtClean="0"/>
              <a:t> → </a:t>
            </a:r>
            <a:r>
              <a:rPr lang="fr-FR" sz="2400" dirty="0" err="1" smtClean="0"/>
              <a:t>bT</a:t>
            </a:r>
            <a:r>
              <a:rPr lang="fr-FR" sz="2400" dirty="0" smtClean="0"/>
              <a:t>|b}). </a:t>
            </a:r>
          </a:p>
          <a:p>
            <a:pPr>
              <a:buNone/>
            </a:pPr>
            <a:r>
              <a:rPr lang="fr-FR" sz="2400" dirty="0" smtClean="0"/>
              <a:t>Elle génère les mots </a:t>
            </a:r>
            <a:r>
              <a:rPr lang="fr-FR" sz="2400" dirty="0" err="1" smtClean="0"/>
              <a:t>abb</a:t>
            </a:r>
            <a:r>
              <a:rPr lang="fr-FR" sz="2400" dirty="0" smtClean="0"/>
              <a:t> et </a:t>
            </a:r>
            <a:r>
              <a:rPr lang="fr-FR" sz="2400" dirty="0" err="1" smtClean="0"/>
              <a:t>aab</a:t>
            </a:r>
            <a:r>
              <a:rPr lang="fr-FR" sz="2400" dirty="0" smtClean="0"/>
              <a:t> parce que </a:t>
            </a:r>
          </a:p>
          <a:p>
            <a:pPr>
              <a:buNone/>
            </a:pPr>
            <a:r>
              <a:rPr lang="fr-FR" sz="2400" dirty="0" smtClean="0"/>
              <a:t>S → </a:t>
            </a:r>
            <a:r>
              <a:rPr lang="fr-FR" sz="2400" dirty="0" err="1" smtClean="0"/>
              <a:t>aT</a:t>
            </a:r>
            <a:r>
              <a:rPr lang="fr-FR" sz="2400" dirty="0" smtClean="0"/>
              <a:t> → </a:t>
            </a:r>
            <a:r>
              <a:rPr lang="fr-FR" sz="2400" dirty="0" err="1" smtClean="0"/>
              <a:t>abT</a:t>
            </a:r>
            <a:r>
              <a:rPr lang="fr-FR" sz="2400" dirty="0" smtClean="0"/>
              <a:t> → </a:t>
            </a:r>
            <a:r>
              <a:rPr lang="fr-FR" sz="2400" dirty="0" err="1" smtClean="0"/>
              <a:t>abb</a:t>
            </a:r>
            <a:r>
              <a:rPr lang="fr-FR" sz="2400" dirty="0" smtClean="0"/>
              <a:t> et S → </a:t>
            </a:r>
            <a:r>
              <a:rPr lang="fr-FR" sz="2400" dirty="0" err="1" smtClean="0"/>
              <a:t>aS</a:t>
            </a:r>
            <a:r>
              <a:rPr lang="fr-FR" sz="2400" dirty="0" smtClean="0"/>
              <a:t> → </a:t>
            </a:r>
            <a:r>
              <a:rPr lang="fr-FR" sz="2400" dirty="0" err="1" smtClean="0"/>
              <a:t>aaT</a:t>
            </a:r>
            <a:r>
              <a:rPr lang="fr-FR" sz="2400" dirty="0" smtClean="0"/>
              <a:t> → </a:t>
            </a:r>
            <a:r>
              <a:rPr lang="fr-FR" sz="2400" dirty="0" err="1" smtClean="0"/>
              <a:t>aab</a:t>
            </a:r>
            <a:r>
              <a:rPr lang="fr-FR" sz="2400" dirty="0" smtClean="0"/>
              <a:t>. </a:t>
            </a:r>
          </a:p>
          <a:p>
            <a:pPr>
              <a:buNone/>
            </a:pPr>
            <a:r>
              <a:rPr lang="fr-FR" sz="2400" dirty="0" smtClean="0"/>
              <a:t>Ce qui donne donc l’arbre syntaxique suivant</a:t>
            </a:r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On peut facilement voir alors que le langage généré par cette grammaire est : tous les mots sur {</a:t>
            </a:r>
            <a:r>
              <a:rPr lang="fr-FR" sz="2400" dirty="0" err="1" smtClean="0"/>
              <a:t>a,b</a:t>
            </a:r>
            <a:r>
              <a:rPr lang="fr-FR" sz="2400" dirty="0" smtClean="0"/>
              <a:t>} de la forme </a:t>
            </a:r>
            <a:r>
              <a:rPr lang="fr-FR" sz="2400" dirty="0" err="1" smtClean="0"/>
              <a:t>a</a:t>
            </a:r>
            <a:r>
              <a:rPr lang="fr-FR" sz="2400" baseline="30000" dirty="0" err="1" smtClean="0"/>
              <a:t>m</a:t>
            </a:r>
            <a:r>
              <a:rPr lang="fr-FR" sz="2400" dirty="0" err="1" smtClean="0"/>
              <a:t>b</a:t>
            </a:r>
            <a:r>
              <a:rPr lang="fr-FR" sz="2400" baseline="30000" dirty="0" err="1" smtClean="0"/>
              <a:t>n</a:t>
            </a:r>
            <a:r>
              <a:rPr lang="fr-FR" sz="2400" dirty="0" smtClean="0"/>
              <a:t> avec </a:t>
            </a:r>
            <a:r>
              <a:rPr lang="fr-FR" sz="2400" dirty="0" err="1" smtClean="0"/>
              <a:t>m,n</a:t>
            </a:r>
            <a:r>
              <a:rPr lang="fr-FR" sz="2400" dirty="0" smtClean="0"/>
              <a:t> &gt; 0.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7359" y="2786058"/>
            <a:ext cx="1337979" cy="214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Grammaire propre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2101850"/>
            <a:ext cx="8266141" cy="4202113"/>
          </a:xfrm>
        </p:spPr>
        <p:txBody>
          <a:bodyPr/>
          <a:lstStyle/>
          <a:p>
            <a:pPr>
              <a:buNone/>
            </a:pPr>
            <a:r>
              <a:rPr lang="fr-FR" sz="2400" dirty="0" smtClean="0"/>
              <a:t>Une grammaire est dite propre si et seulement si : </a:t>
            </a:r>
          </a:p>
          <a:p>
            <a:pPr>
              <a:buNone/>
            </a:pPr>
            <a:r>
              <a:rPr lang="fr-FR" sz="2400" dirty="0" smtClean="0"/>
              <a:t>• Elle est </a:t>
            </a:r>
            <a:r>
              <a:rPr lang="fr-FR" sz="2400" b="1" dirty="0" smtClean="0"/>
              <a:t>réduite</a:t>
            </a:r>
            <a:r>
              <a:rPr lang="fr-FR" sz="2400" dirty="0" smtClean="0"/>
              <a:t>; </a:t>
            </a:r>
          </a:p>
          <a:p>
            <a:pPr>
              <a:buNone/>
            </a:pPr>
            <a:r>
              <a:rPr lang="fr-FR" sz="2400" dirty="0" smtClean="0"/>
              <a:t>• Elle ne contient pas de </a:t>
            </a:r>
            <a:r>
              <a:rPr lang="fr-FR" sz="2400" b="1" dirty="0" smtClean="0"/>
              <a:t>productions unitaires</a:t>
            </a:r>
            <a:r>
              <a:rPr lang="fr-FR" sz="2400" dirty="0" smtClean="0"/>
              <a:t>; </a:t>
            </a:r>
          </a:p>
          <a:p>
            <a:pPr>
              <a:buNone/>
            </a:pPr>
            <a:r>
              <a:rPr lang="fr-FR" sz="2400" dirty="0" smtClean="0"/>
              <a:t>• Il n ya </a:t>
            </a:r>
            <a:r>
              <a:rPr lang="fr-FR" sz="2400" b="1" dirty="0" smtClean="0"/>
              <a:t>que l’axiome qui peut générer ε</a:t>
            </a:r>
            <a:r>
              <a:rPr lang="fr-FR" sz="2400" dirty="0" smtClean="0"/>
              <a:t>, avec la condition qu’il n’apparaisse dans aucun membre droit des règles.</a:t>
            </a:r>
            <a:endParaRPr lang="fr-F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71414"/>
            <a:ext cx="7770813" cy="1431925"/>
          </a:xfrm>
        </p:spPr>
        <p:txBody>
          <a:bodyPr/>
          <a:lstStyle/>
          <a:p>
            <a:r>
              <a:rPr lang="fr-FR" dirty="0" smtClean="0"/>
              <a:t>Exemple 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77544"/>
          </a:xfrm>
        </p:spPr>
        <p:txBody>
          <a:bodyPr>
            <a:normAutofit/>
          </a:bodyPr>
          <a:lstStyle/>
          <a:p>
            <a:r>
              <a:rPr lang="fr-FR" dirty="0" smtClean="0"/>
              <a:t>Soit G la grammaire définie par les règles de production suivantes :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>
              <a:buNone/>
            </a:pPr>
            <a:r>
              <a:rPr lang="fr-FR" dirty="0" smtClean="0"/>
              <a:t>1.Transformer G en une grammaire réduite. </a:t>
            </a:r>
          </a:p>
          <a:p>
            <a:pPr>
              <a:buNone/>
            </a:pPr>
            <a:r>
              <a:rPr lang="fr-FR" dirty="0" smtClean="0"/>
              <a:t>2. Transformer G en une grammaire propre. 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563764"/>
            <a:ext cx="2035882" cy="215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5" y="2492896"/>
            <a:ext cx="1823833" cy="1150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770813" cy="1431925"/>
          </a:xfrm>
        </p:spPr>
        <p:txBody>
          <a:bodyPr/>
          <a:lstStyle/>
          <a:p>
            <a:r>
              <a:rPr lang="fr-FR" dirty="0" smtClean="0"/>
              <a:t>Solution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39552" y="1027656"/>
            <a:ext cx="8050088" cy="5544616"/>
          </a:xfrm>
        </p:spPr>
        <p:txBody>
          <a:bodyPr>
            <a:noAutofit/>
          </a:bodyPr>
          <a:lstStyle/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Le non terminal C n’est </a:t>
            </a:r>
            <a:r>
              <a:rPr lang="fr-FR" sz="2000" b="1" dirty="0" smtClean="0"/>
              <a:t>pas atteignable </a:t>
            </a:r>
            <a:r>
              <a:rPr lang="fr-FR" sz="2000" dirty="0" smtClean="0"/>
              <a:t>( non accessible), A et B ne sont </a:t>
            </a:r>
            <a:r>
              <a:rPr lang="fr-FR" sz="2000" b="1" dirty="0" smtClean="0"/>
              <a:t>pas</a:t>
            </a:r>
            <a:r>
              <a:rPr lang="fr-FR" sz="2000" dirty="0" smtClean="0"/>
              <a:t> </a:t>
            </a:r>
            <a:r>
              <a:rPr lang="fr-FR" sz="2000" b="1" dirty="0" smtClean="0"/>
              <a:t>productifs</a:t>
            </a:r>
            <a:r>
              <a:rPr lang="fr-FR" sz="2000" dirty="0" smtClean="0"/>
              <a:t>, donc on enlève les règles contenant A, B ou C et on aura la grammaire suivante : </a:t>
            </a:r>
          </a:p>
          <a:p>
            <a:pPr>
              <a:buNone/>
            </a:pPr>
            <a:endParaRPr lang="fr-FR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500174"/>
            <a:ext cx="162266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5" y="1903524"/>
            <a:ext cx="1285884" cy="81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5500694" y="17737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FF0000"/>
                </a:solidFill>
              </a:rPr>
              <a:t>Acc</a:t>
            </a:r>
            <a:r>
              <a:rPr lang="fr-FR" dirty="0" smtClean="0">
                <a:solidFill>
                  <a:srgbClr val="FF0000"/>
                </a:solidFill>
              </a:rPr>
              <a:t>: S,A,B, E, D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572132" y="234528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Productif:  S, D, E, C 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Flèche droite 8"/>
          <p:cNvSpPr/>
          <p:nvPr/>
        </p:nvSpPr>
        <p:spPr bwMode="auto">
          <a:xfrm>
            <a:off x="7358082" y="1857364"/>
            <a:ext cx="428628" cy="214314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10" name="Flèche droite 9"/>
          <p:cNvSpPr/>
          <p:nvPr/>
        </p:nvSpPr>
        <p:spPr bwMode="auto">
          <a:xfrm>
            <a:off x="7715272" y="2428868"/>
            <a:ext cx="428628" cy="214314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929586" y="1857364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8215338" y="2345288"/>
            <a:ext cx="785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A, B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2714612" y="4857760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2400" dirty="0" smtClean="0"/>
              <a:t>          </a:t>
            </a:r>
            <a:r>
              <a:rPr lang="fr-FR" sz="2400" dirty="0" err="1" smtClean="0"/>
              <a:t>S→EaE</a:t>
            </a:r>
            <a:r>
              <a:rPr lang="fr-FR" sz="2400" dirty="0" smtClean="0"/>
              <a:t> </a:t>
            </a:r>
          </a:p>
          <a:p>
            <a:pPr>
              <a:buNone/>
            </a:pPr>
            <a:r>
              <a:rPr lang="fr-FR" sz="2400" dirty="0" smtClean="0"/>
              <a:t>          E→D </a:t>
            </a:r>
          </a:p>
          <a:p>
            <a:pPr>
              <a:buNone/>
            </a:pPr>
            <a:r>
              <a:rPr lang="fr-FR" sz="2400" dirty="0" smtClean="0"/>
              <a:t>          D→</a:t>
            </a:r>
            <a:r>
              <a:rPr lang="fr-FR" sz="2400" dirty="0" err="1" smtClean="0"/>
              <a:t>dD</a:t>
            </a:r>
            <a:r>
              <a:rPr lang="fr-FR" sz="2400" dirty="0" smtClean="0"/>
              <a:t>|ε </a:t>
            </a:r>
            <a:endParaRPr lang="fr-F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7770813" cy="1431925"/>
          </a:xfrm>
        </p:spPr>
        <p:txBody>
          <a:bodyPr/>
          <a:lstStyle/>
          <a:p>
            <a:r>
              <a:rPr lang="fr-FR" dirty="0" smtClean="0"/>
              <a:t>Solution</a:t>
            </a:r>
            <a:endParaRPr lang="fr-FR" dirty="0"/>
          </a:p>
        </p:txBody>
      </p:sp>
      <p:sp>
        <p:nvSpPr>
          <p:cNvPr id="4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39552" y="1027656"/>
            <a:ext cx="8050088" cy="5544616"/>
          </a:xfrm>
        </p:spPr>
        <p:txBody>
          <a:bodyPr>
            <a:noAutofit/>
          </a:bodyPr>
          <a:lstStyle/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La grammaire possède une production </a:t>
            </a:r>
            <a:r>
              <a:rPr lang="fr-FR" sz="2000" b="1" dirty="0" smtClean="0"/>
              <a:t>unitaire</a:t>
            </a:r>
            <a:r>
              <a:rPr lang="fr-FR" sz="2000" dirty="0" smtClean="0"/>
              <a:t> E→D, on l’enlève et on remplace tous les E par des D et on aura la grammaire suivante : </a:t>
            </a:r>
          </a:p>
          <a:p>
            <a:pPr>
              <a:buNone/>
            </a:pPr>
            <a:r>
              <a:rPr lang="fr-FR" sz="2000" dirty="0" smtClean="0"/>
              <a:t>                      </a:t>
            </a:r>
            <a:r>
              <a:rPr lang="fr-FR" sz="2000" dirty="0" err="1" smtClean="0"/>
              <a:t>S→DaD</a:t>
            </a:r>
            <a:r>
              <a:rPr lang="fr-FR" sz="2000" dirty="0" smtClean="0"/>
              <a:t> </a:t>
            </a:r>
          </a:p>
          <a:p>
            <a:pPr>
              <a:buNone/>
            </a:pPr>
            <a:r>
              <a:rPr lang="fr-FR" sz="2000" dirty="0" smtClean="0"/>
              <a:t>                      D→</a:t>
            </a:r>
            <a:r>
              <a:rPr lang="fr-FR" sz="2000" dirty="0" err="1" smtClean="0"/>
              <a:t>dD</a:t>
            </a:r>
            <a:r>
              <a:rPr lang="fr-FR" sz="2000" dirty="0" smtClean="0"/>
              <a:t>|ε </a:t>
            </a:r>
          </a:p>
          <a:p>
            <a:pPr>
              <a:buNone/>
            </a:pPr>
            <a:r>
              <a:rPr lang="fr-FR" sz="2000" dirty="0" smtClean="0"/>
              <a:t>La grammaire n’est toujours pas propre à cause de la règle </a:t>
            </a:r>
            <a:r>
              <a:rPr lang="fr-FR" sz="2000" dirty="0" err="1" smtClean="0"/>
              <a:t>D→ε</a:t>
            </a:r>
            <a:r>
              <a:rPr lang="fr-FR" sz="2000" dirty="0" smtClean="0"/>
              <a:t>, donc on l’élimine et pour chaque D qui apparaît à droite d’une règle on crée une autre règle, on obtient la grammaire propre suivante : </a:t>
            </a:r>
          </a:p>
          <a:p>
            <a:pPr>
              <a:buNone/>
            </a:pPr>
            <a:r>
              <a:rPr lang="fr-FR" sz="2000" dirty="0" smtClean="0"/>
              <a:t>         S→</a:t>
            </a:r>
            <a:r>
              <a:rPr lang="fr-FR" sz="2000" dirty="0" err="1" smtClean="0"/>
              <a:t>DaD</a:t>
            </a:r>
            <a:r>
              <a:rPr lang="fr-FR" sz="2000" dirty="0" smtClean="0"/>
              <a:t>|</a:t>
            </a:r>
            <a:r>
              <a:rPr lang="fr-FR" sz="2000" dirty="0" err="1" smtClean="0"/>
              <a:t>aD</a:t>
            </a:r>
            <a:r>
              <a:rPr lang="fr-FR" sz="2000" dirty="0" smtClean="0"/>
              <a:t> |Da |a </a:t>
            </a:r>
          </a:p>
          <a:p>
            <a:pPr>
              <a:buNone/>
            </a:pPr>
            <a:r>
              <a:rPr lang="fr-FR" sz="2000" dirty="0" smtClean="0"/>
              <a:t>         D→</a:t>
            </a:r>
            <a:r>
              <a:rPr lang="fr-FR" sz="2000" dirty="0" err="1" smtClean="0"/>
              <a:t>dD</a:t>
            </a:r>
            <a:r>
              <a:rPr lang="fr-FR" sz="2000" dirty="0" smtClean="0"/>
              <a:t>|d 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1928794" y="1285860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r-FR" sz="2400" dirty="0" smtClean="0"/>
              <a:t>          </a:t>
            </a:r>
            <a:r>
              <a:rPr lang="fr-FR" sz="2400" dirty="0" err="1" smtClean="0"/>
              <a:t>S→EaE</a:t>
            </a:r>
            <a:r>
              <a:rPr lang="fr-FR" sz="2400" dirty="0" smtClean="0"/>
              <a:t> </a:t>
            </a:r>
          </a:p>
          <a:p>
            <a:pPr>
              <a:buNone/>
            </a:pPr>
            <a:r>
              <a:rPr lang="fr-FR" sz="2400" dirty="0" smtClean="0"/>
              <a:t>          E→D </a:t>
            </a:r>
          </a:p>
          <a:p>
            <a:pPr>
              <a:buNone/>
            </a:pPr>
            <a:r>
              <a:rPr lang="fr-FR" sz="2400" dirty="0" smtClean="0"/>
              <a:t>          D→</a:t>
            </a:r>
            <a:r>
              <a:rPr lang="fr-FR" sz="2400" dirty="0" err="1" smtClean="0"/>
              <a:t>dD</a:t>
            </a:r>
            <a:r>
              <a:rPr lang="fr-FR" sz="2400" dirty="0" smtClean="0"/>
              <a:t>|ε </a:t>
            </a:r>
            <a:endParaRPr lang="fr-FR" sz="2400" dirty="0"/>
          </a:p>
        </p:txBody>
      </p:sp>
      <p:sp>
        <p:nvSpPr>
          <p:cNvPr id="6" name="Ellipse 5"/>
          <p:cNvSpPr/>
          <p:nvPr/>
        </p:nvSpPr>
        <p:spPr bwMode="auto">
          <a:xfrm>
            <a:off x="3071802" y="1643050"/>
            <a:ext cx="571504" cy="500066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143240" y="2071678"/>
            <a:ext cx="1071570" cy="428628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Exercices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>
                <a:sym typeface="Symbol"/>
              </a:rPr>
              <a:t></a:t>
            </a:r>
            <a:r>
              <a:rPr lang="fr-FR" dirty="0" smtClean="0"/>
              <a:t>-libre ? 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643182"/>
            <a:ext cx="7900348" cy="2062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Langage engendré par une grammaire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l’ensemble des mots terminaux dérivant de S.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70" y="3295655"/>
            <a:ext cx="55816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Arbre de dérivation d’un mot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dirty="0" smtClean="0"/>
              <a:t>Les </a:t>
            </a:r>
            <a:r>
              <a:rPr lang="fr-FR" sz="2800" dirty="0" err="1" smtClean="0"/>
              <a:t>noeuds</a:t>
            </a:r>
            <a:r>
              <a:rPr lang="fr-FR" sz="2800" dirty="0" smtClean="0"/>
              <a:t> sont étiquetés par des éléments de V</a:t>
            </a:r>
            <a:r>
              <a:rPr lang="fr-FR" sz="2800" baseline="-25000" dirty="0" smtClean="0"/>
              <a:t>N</a:t>
            </a:r>
            <a:r>
              <a:rPr lang="fr-FR" sz="2800" dirty="0" smtClean="0"/>
              <a:t>.</a:t>
            </a:r>
          </a:p>
          <a:p>
            <a:r>
              <a:rPr lang="fr-FR" sz="2800" dirty="0" smtClean="0"/>
              <a:t>Les feuilles sont étiquetées par des éléments de V</a:t>
            </a:r>
            <a:r>
              <a:rPr lang="fr-FR" sz="2800" baseline="-25000" dirty="0" smtClean="0"/>
              <a:t>T</a:t>
            </a:r>
          </a:p>
          <a:p>
            <a:endParaRPr lang="fr-FR" sz="2800" baseline="-25000" dirty="0" smtClean="0"/>
          </a:p>
          <a:p>
            <a:endParaRPr lang="fr-FR" sz="2800" baseline="-25000" dirty="0" smtClean="0"/>
          </a:p>
          <a:p>
            <a:endParaRPr lang="fr-FR" sz="2800" baseline="-25000" dirty="0" smtClean="0"/>
          </a:p>
          <a:p>
            <a:endParaRPr lang="fr-FR" sz="2800" baseline="-25000" dirty="0" smtClean="0"/>
          </a:p>
          <a:p>
            <a:endParaRPr lang="fr-FR" sz="2800" baseline="-25000" dirty="0" smtClean="0"/>
          </a:p>
          <a:p>
            <a:endParaRPr lang="fr-FR" sz="2800" baseline="-25000" dirty="0" smtClean="0"/>
          </a:p>
          <a:p>
            <a:r>
              <a:rPr lang="fr-FR" sz="2800" dirty="0" smtClean="0"/>
              <a:t>le mot dérivé s’obtient en concaténant les étiquettes des feuilles de gauche à droite..</a:t>
            </a:r>
          </a:p>
          <a:p>
            <a:endParaRPr lang="fr-FR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214686"/>
            <a:ext cx="3600400" cy="1991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6800" y="1941531"/>
            <a:ext cx="7770813" cy="4202113"/>
          </a:xfrm>
        </p:spPr>
        <p:txBody>
          <a:bodyPr/>
          <a:lstStyle/>
          <a:p>
            <a:r>
              <a:rPr lang="fr-FR" dirty="0" smtClean="0"/>
              <a:t> S </a:t>
            </a:r>
            <a:r>
              <a:rPr lang="fr-FR" dirty="0" smtClean="0">
                <a:sym typeface="Symbol"/>
              </a:rPr>
              <a:t>, </a:t>
            </a:r>
            <a:r>
              <a:rPr lang="fr-FR" dirty="0" smtClean="0"/>
              <a:t>S </a:t>
            </a:r>
            <a:r>
              <a:rPr lang="fr-FR" dirty="0" smtClean="0">
                <a:sym typeface="Symbol"/>
              </a:rPr>
              <a:t> SS , </a:t>
            </a:r>
            <a:r>
              <a:rPr lang="fr-FR" dirty="0" smtClean="0"/>
              <a:t>S </a:t>
            </a:r>
            <a:r>
              <a:rPr lang="fr-FR" dirty="0" smtClean="0">
                <a:sym typeface="Symbol"/>
              </a:rPr>
              <a:t>  (S)</a:t>
            </a:r>
          </a:p>
          <a:p>
            <a:r>
              <a:rPr lang="fr-FR" dirty="0" smtClean="0">
                <a:sym typeface="Symbol"/>
              </a:rPr>
              <a:t>W= </a:t>
            </a:r>
            <a:r>
              <a:rPr lang="fr-FR" dirty="0" smtClean="0"/>
              <a:t>(())()</a:t>
            </a:r>
          </a:p>
          <a:p>
            <a:r>
              <a:rPr lang="fr-FR" b="1" dirty="0" err="1" smtClean="0"/>
              <a:t>Derivation</a:t>
            </a:r>
            <a:r>
              <a:rPr lang="fr-FR" b="1" dirty="0" smtClean="0"/>
              <a:t>:                  Arbre du mot w: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071942"/>
            <a:ext cx="3232950" cy="1925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3" y="3835812"/>
            <a:ext cx="3214709" cy="302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Types de grammaires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785926"/>
            <a:ext cx="7770813" cy="4202113"/>
          </a:xfrm>
        </p:spPr>
        <p:txBody>
          <a:bodyPr/>
          <a:lstStyle/>
          <a:p>
            <a:r>
              <a:rPr lang="fr-FR" dirty="0" smtClean="0"/>
              <a:t>Type 3</a:t>
            </a:r>
          </a:p>
          <a:p>
            <a:endParaRPr lang="fr-FR" dirty="0" smtClean="0"/>
          </a:p>
          <a:p>
            <a:r>
              <a:rPr lang="fr-FR" dirty="0" smtClean="0"/>
              <a:t>Type 2</a:t>
            </a:r>
          </a:p>
          <a:p>
            <a:endParaRPr lang="fr-FR" dirty="0" smtClean="0"/>
          </a:p>
          <a:p>
            <a:r>
              <a:rPr lang="fr-FR" dirty="0" smtClean="0"/>
              <a:t>Type 1</a:t>
            </a:r>
          </a:p>
          <a:p>
            <a:endParaRPr lang="fr-FR" dirty="0" smtClean="0"/>
          </a:p>
          <a:p>
            <a:r>
              <a:rPr lang="fr-FR" dirty="0" smtClean="0"/>
              <a:t>Type 0: </a:t>
            </a:r>
            <a:r>
              <a:rPr lang="fr-FR" sz="2800" dirty="0" smtClean="0"/>
              <a:t>Une grammaire sans restriction sur les règles 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785926"/>
            <a:ext cx="633412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071810"/>
            <a:ext cx="33242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4286256"/>
            <a:ext cx="41148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214414" y="2416726"/>
            <a:ext cx="307183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/>
              <a:t>Ex:  S </a:t>
            </a:r>
            <a:r>
              <a:rPr lang="fr-FR" sz="2400" dirty="0" smtClean="0">
                <a:sym typeface="Wingdings" pitchFamily="2" charset="2"/>
              </a:rPr>
              <a:t> </a:t>
            </a:r>
            <a:r>
              <a:rPr lang="fr-FR" sz="2400" dirty="0" err="1" smtClean="0">
                <a:sym typeface="Wingdings" pitchFamily="2" charset="2"/>
              </a:rPr>
              <a:t>aA</a:t>
            </a:r>
            <a:r>
              <a:rPr lang="fr-FR" sz="2400" dirty="0" smtClean="0">
                <a:sym typeface="Wingdings" pitchFamily="2" charset="2"/>
              </a:rPr>
              <a:t> |a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1214414" y="3571876"/>
            <a:ext cx="307183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/>
              <a:t>Ex:  S </a:t>
            </a:r>
            <a:r>
              <a:rPr lang="fr-FR" sz="2400" dirty="0" smtClean="0">
                <a:sym typeface="Wingdings" pitchFamily="2" charset="2"/>
              </a:rPr>
              <a:t> </a:t>
            </a:r>
            <a:r>
              <a:rPr lang="fr-FR" sz="2400" dirty="0" err="1" smtClean="0">
                <a:sym typeface="Wingdings" pitchFamily="2" charset="2"/>
              </a:rPr>
              <a:t>aAS</a:t>
            </a:r>
            <a:r>
              <a:rPr lang="fr-FR" sz="2400" dirty="0" smtClean="0">
                <a:sym typeface="Wingdings" pitchFamily="2" charset="2"/>
              </a:rPr>
              <a:t> |</a:t>
            </a:r>
            <a:r>
              <a:rPr lang="fr-FR" sz="2400" dirty="0" err="1" smtClean="0">
                <a:sym typeface="Wingdings" pitchFamily="2" charset="2"/>
              </a:rPr>
              <a:t>aA</a:t>
            </a:r>
            <a:r>
              <a:rPr lang="fr-FR" sz="2400" dirty="0" smtClean="0">
                <a:sym typeface="Wingdings" pitchFamily="2" charset="2"/>
              </a:rPr>
              <a:t> | a </a:t>
            </a:r>
            <a:endParaRPr lang="fr-FR" sz="2400" dirty="0"/>
          </a:p>
        </p:txBody>
      </p:sp>
      <p:sp>
        <p:nvSpPr>
          <p:cNvPr id="10" name="ZoneTexte 9"/>
          <p:cNvSpPr txBox="1"/>
          <p:nvPr/>
        </p:nvSpPr>
        <p:spPr>
          <a:xfrm>
            <a:off x="1214414" y="4786322"/>
            <a:ext cx="342902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smtClean="0"/>
              <a:t>Ex:  </a:t>
            </a:r>
            <a:r>
              <a:rPr lang="fr-FR" sz="2400" dirty="0" err="1" smtClean="0"/>
              <a:t>aBT</a:t>
            </a:r>
            <a:r>
              <a:rPr lang="fr-FR" sz="2400" dirty="0" smtClean="0"/>
              <a:t> </a:t>
            </a:r>
            <a:r>
              <a:rPr lang="fr-FR" sz="2400" dirty="0" smtClean="0">
                <a:sym typeface="Wingdings" pitchFamily="2" charset="2"/>
              </a:rPr>
              <a:t> </a:t>
            </a:r>
            <a:r>
              <a:rPr lang="fr-FR" sz="2400" dirty="0" err="1" smtClean="0">
                <a:sym typeface="Wingdings" pitchFamily="2" charset="2"/>
              </a:rPr>
              <a:t>aAS</a:t>
            </a:r>
            <a:r>
              <a:rPr lang="fr-FR" sz="2400" dirty="0" smtClean="0">
                <a:sym typeface="Wingdings" pitchFamily="2" charset="2"/>
              </a:rPr>
              <a:t> |</a:t>
            </a:r>
            <a:r>
              <a:rPr lang="fr-FR" sz="2400" dirty="0" err="1" smtClean="0">
                <a:sym typeface="Wingdings" pitchFamily="2" charset="2"/>
              </a:rPr>
              <a:t>abTa</a:t>
            </a:r>
            <a:r>
              <a:rPr lang="fr-FR" sz="2400" dirty="0" smtClean="0">
                <a:sym typeface="Wingdings" pitchFamily="2" charset="2"/>
              </a:rPr>
              <a:t>  </a:t>
            </a:r>
            <a:endParaRPr lang="fr-FR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Exercice 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3116"/>
            <a:ext cx="226560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785926"/>
            <a:ext cx="322389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357694"/>
            <a:ext cx="3129507" cy="201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6715140" y="5857892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TYPE 2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1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modèle de base 2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2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Nouvelle pré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865</TotalTime>
  <Words>1119</Words>
  <Application>Microsoft Office PowerPoint</Application>
  <PresentationFormat>Affichage à l'écran (4:3)</PresentationFormat>
  <Paragraphs>220</Paragraphs>
  <Slides>44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44</vt:i4>
      </vt:variant>
    </vt:vector>
  </HeadingPairs>
  <TitlesOfParts>
    <vt:vector size="48" baseType="lpstr">
      <vt:lpstr>Thème1</vt:lpstr>
      <vt:lpstr>modèle de base 2</vt:lpstr>
      <vt:lpstr>Thème2</vt:lpstr>
      <vt:lpstr>Modèle par défaut</vt:lpstr>
      <vt:lpstr>Révision  du module THL  </vt:lpstr>
      <vt:lpstr>Grammaires</vt:lpstr>
      <vt:lpstr>Grammaires: Dérivation</vt:lpstr>
      <vt:lpstr>Grammaires: Dérivation</vt:lpstr>
      <vt:lpstr>Langage engendré par une grammaire</vt:lpstr>
      <vt:lpstr>Arbre de dérivation d’un mot</vt:lpstr>
      <vt:lpstr>Exemple </vt:lpstr>
      <vt:lpstr>Types de grammaires</vt:lpstr>
      <vt:lpstr>Exercice </vt:lpstr>
      <vt:lpstr>Exercice </vt:lpstr>
      <vt:lpstr>Les Automates d’Etats Finis</vt:lpstr>
      <vt:lpstr>Exemple </vt:lpstr>
      <vt:lpstr>Diapositive 13</vt:lpstr>
      <vt:lpstr>Definition </vt:lpstr>
      <vt:lpstr>Definition </vt:lpstr>
      <vt:lpstr>AEF déterministe (AEFD) </vt:lpstr>
      <vt:lpstr>Exemple</vt:lpstr>
      <vt:lpstr>Rendre un automate deterministe</vt:lpstr>
      <vt:lpstr>Rendre un automate deterministe</vt:lpstr>
      <vt:lpstr>Les automates généralisés </vt:lpstr>
      <vt:lpstr>Transformation  Généralisé   à    simple</vt:lpstr>
      <vt:lpstr>Transformation  Généralisé   à    simple</vt:lpstr>
      <vt:lpstr>Transformation  Généralisé   à    simple</vt:lpstr>
      <vt:lpstr>  Minimisation d’automate</vt:lpstr>
      <vt:lpstr> Minimisation d’automate : exemple </vt:lpstr>
      <vt:lpstr> Minimisation d’automate : exemple </vt:lpstr>
      <vt:lpstr>Les expressions regulieres</vt:lpstr>
      <vt:lpstr>De l’ER  l’AEF : Réduction</vt:lpstr>
      <vt:lpstr> De l’AEF   l’ER : Equations d’arden</vt:lpstr>
      <vt:lpstr>De l’ER      l’AEF:  Residuels ( dérivés)</vt:lpstr>
      <vt:lpstr>Exemple</vt:lpstr>
      <vt:lpstr>Exemple</vt:lpstr>
      <vt:lpstr>De l’ER      l’AEF:  Residuels ( dérivés)</vt:lpstr>
      <vt:lpstr>De l’ER  l’AEF: thompson</vt:lpstr>
      <vt:lpstr>Langages algébriques</vt:lpstr>
      <vt:lpstr>Langages algébriques</vt:lpstr>
      <vt:lpstr>Ambiguité</vt:lpstr>
      <vt:lpstr>Ambiguité</vt:lpstr>
      <vt:lpstr>Grammaire réduite</vt:lpstr>
      <vt:lpstr>Grammaire propre</vt:lpstr>
      <vt:lpstr>Exemple </vt:lpstr>
      <vt:lpstr>Solution</vt:lpstr>
      <vt:lpstr>Solution</vt:lpstr>
      <vt:lpstr>Exercices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 du module THL</dc:title>
  <dc:creator>TOSHIBA</dc:creator>
  <cp:lastModifiedBy>pc</cp:lastModifiedBy>
  <cp:revision>49</cp:revision>
  <dcterms:created xsi:type="dcterms:W3CDTF">2020-09-07T09:15:42Z</dcterms:created>
  <dcterms:modified xsi:type="dcterms:W3CDTF">2022-06-20T20:14:01Z</dcterms:modified>
</cp:coreProperties>
</file>