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16.xml.rels" ContentType="application/vnd.openxmlformats-package.relationships+xml"/>
  <Override PartName="/ppt/notesSlides/_rels/notesSlide24.xml.rels" ContentType="application/vnd.openxmlformats-package.relationships+xml"/>
  <Override PartName="/ppt/notesSlides/notesSlide2.xml" ContentType="application/vnd.openxmlformats-officedocument.presentationml.notesSlide+xml"/>
  <Override PartName="/ppt/notesSlides/notesSlide16.xml" ContentType="application/vnd.openxmlformats-officedocument.presentationml.notesSlide+xml"/>
  <Override PartName="/ppt/notesSlides/notesSlide24.xml" ContentType="application/vnd.openxmlformats-officedocument.presentationml.notesSlide+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fr-FR" sz="4400" spc="-1" strike="noStrike">
                <a:latin typeface="Arial"/>
              </a:rPr>
              <a:t>Cliquez pour déplacer la diapo</a:t>
            </a:r>
            <a:endParaRPr b="0" lang="fr-FR" sz="4400" spc="-1" strike="noStrike">
              <a:latin typeface="Arial"/>
            </a:endParaRPr>
          </a:p>
        </p:txBody>
      </p:sp>
      <p:sp>
        <p:nvSpPr>
          <p:cNvPr id="98" name="PlaceHolder 2"/>
          <p:cNvSpPr>
            <a:spLocks noGrp="1"/>
          </p:cNvSpPr>
          <p:nvPr>
            <p:ph type="body"/>
          </p:nvPr>
        </p:nvSpPr>
        <p:spPr>
          <a:xfrm>
            <a:off x="756000" y="5078520"/>
            <a:ext cx="6047640" cy="4811040"/>
          </a:xfrm>
          <a:prstGeom prst="rect">
            <a:avLst/>
          </a:prstGeom>
        </p:spPr>
        <p:txBody>
          <a:bodyPr lIns="0" rIns="0" tIns="0" bIns="0">
            <a:noAutofit/>
          </a:bodyPr>
          <a:p>
            <a:r>
              <a:rPr b="0" lang="fr-FR" sz="2000" spc="-1" strike="noStrike">
                <a:latin typeface="Arial"/>
              </a:rPr>
              <a:t>Cliquez pour modifier le format des notes</a:t>
            </a:r>
            <a:endParaRPr b="0" lang="fr-FR" sz="2000" spc="-1" strike="noStrike">
              <a:latin typeface="Arial"/>
            </a:endParaRPr>
          </a:p>
        </p:txBody>
      </p:sp>
      <p:sp>
        <p:nvSpPr>
          <p:cNvPr id="99" name="PlaceHolder 3"/>
          <p:cNvSpPr>
            <a:spLocks noGrp="1"/>
          </p:cNvSpPr>
          <p:nvPr>
            <p:ph type="hdr"/>
          </p:nvPr>
        </p:nvSpPr>
        <p:spPr>
          <a:xfrm>
            <a:off x="0" y="0"/>
            <a:ext cx="3280680" cy="534240"/>
          </a:xfrm>
          <a:prstGeom prst="rect">
            <a:avLst/>
          </a:prstGeom>
        </p:spPr>
        <p:txBody>
          <a:bodyPr lIns="0" rIns="0" tIns="0" bIns="0">
            <a:noAutofit/>
          </a:bodyPr>
          <a:p>
            <a:r>
              <a:rPr b="0" lang="fr-FR" sz="1400" spc="-1" strike="noStrike">
                <a:latin typeface="Times New Roman"/>
              </a:rPr>
              <a:t>&lt;en-tête&gt;</a:t>
            </a:r>
            <a:endParaRPr b="0" lang="fr-FR" sz="1400" spc="-1" strike="noStrike">
              <a:latin typeface="Times New Roman"/>
            </a:endParaRPr>
          </a:p>
        </p:txBody>
      </p:sp>
      <p:sp>
        <p:nvSpPr>
          <p:cNvPr id="100" name="PlaceHolder 4"/>
          <p:cNvSpPr>
            <a:spLocks noGrp="1"/>
          </p:cNvSpPr>
          <p:nvPr>
            <p:ph type="dt"/>
          </p:nvPr>
        </p:nvSpPr>
        <p:spPr>
          <a:xfrm>
            <a:off x="4278960" y="0"/>
            <a:ext cx="3280680" cy="534240"/>
          </a:xfrm>
          <a:prstGeom prst="rect">
            <a:avLst/>
          </a:prstGeom>
        </p:spPr>
        <p:txBody>
          <a:bodyPr lIns="0" rIns="0" tIns="0" bIns="0">
            <a:noAutofit/>
          </a:bodyPr>
          <a:p>
            <a:pPr algn="r"/>
            <a:r>
              <a:rPr b="0" lang="fr-FR" sz="1400" spc="-1" strike="noStrike">
                <a:latin typeface="Times New Roman"/>
              </a:rPr>
              <a:t>&lt;date/heure&gt;</a:t>
            </a:r>
            <a:endParaRPr b="0" lang="fr-FR" sz="1400" spc="-1" strike="noStrike">
              <a:latin typeface="Times New Roman"/>
            </a:endParaRPr>
          </a:p>
        </p:txBody>
      </p:sp>
      <p:sp>
        <p:nvSpPr>
          <p:cNvPr id="101" name="PlaceHolder 5"/>
          <p:cNvSpPr>
            <a:spLocks noGrp="1"/>
          </p:cNvSpPr>
          <p:nvPr>
            <p:ph type="ftr"/>
          </p:nvPr>
        </p:nvSpPr>
        <p:spPr>
          <a:xfrm>
            <a:off x="0" y="10157400"/>
            <a:ext cx="3280680" cy="534240"/>
          </a:xfrm>
          <a:prstGeom prst="rect">
            <a:avLst/>
          </a:prstGeom>
        </p:spPr>
        <p:txBody>
          <a:bodyPr lIns="0" rIns="0" tIns="0" bIns="0" anchor="b">
            <a:noAutofit/>
          </a:bodyPr>
          <a:p>
            <a:r>
              <a:rPr b="0" lang="fr-FR" sz="1400" spc="-1" strike="noStrike">
                <a:latin typeface="Times New Roman"/>
              </a:rPr>
              <a:t>&lt;pied de page&gt;</a:t>
            </a:r>
            <a:endParaRPr b="0" lang="fr-FR" sz="1400" spc="-1" strike="noStrike">
              <a:latin typeface="Times New Roman"/>
            </a:endParaRPr>
          </a:p>
        </p:txBody>
      </p:sp>
      <p:sp>
        <p:nvSpPr>
          <p:cNvPr id="102"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911AA335-02B5-42BE-918E-AA0F75FC2B39}" type="slidenum">
              <a:rPr b="0" lang="fr-FR" sz="1400" spc="-1" strike="noStrike">
                <a:latin typeface="Times New Roman"/>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sldImg"/>
          </p:nvPr>
        </p:nvSpPr>
        <p:spPr>
          <a:xfrm>
            <a:off x="88920" y="744480"/>
            <a:ext cx="6616080" cy="3722040"/>
          </a:xfrm>
          <a:prstGeom prst="rect">
            <a:avLst/>
          </a:prstGeom>
        </p:spPr>
      </p:sp>
      <p:sp>
        <p:nvSpPr>
          <p:cNvPr id="376" name="PlaceHolder 2"/>
          <p:cNvSpPr>
            <a:spLocks noGrp="1"/>
          </p:cNvSpPr>
          <p:nvPr>
            <p:ph type="body"/>
          </p:nvPr>
        </p:nvSpPr>
        <p:spPr>
          <a:xfrm>
            <a:off x="685800" y="4400640"/>
            <a:ext cx="5484600" cy="3598560"/>
          </a:xfrm>
          <a:prstGeom prst="rect">
            <a:avLst/>
          </a:prstGeom>
        </p:spPr>
        <p:txBody>
          <a:bodyPr lIns="0" rIns="0" tIns="0" bIns="0">
            <a:noAutofit/>
          </a:bodyPr>
          <a:p>
            <a:endParaRPr b="0" lang="fr-FR" sz="2000" spc="-1" strike="noStrike">
              <a:latin typeface="Arial"/>
            </a:endParaRPr>
          </a:p>
        </p:txBody>
      </p:sp>
      <p:sp>
        <p:nvSpPr>
          <p:cNvPr id="377" name="Espace réservé du numéro de diapositive 3"/>
          <p:cNvSpPr/>
          <p:nvPr/>
        </p:nvSpPr>
        <p:spPr>
          <a:xfrm>
            <a:off x="3884760" y="8685360"/>
            <a:ext cx="2970000" cy="4568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ABAFADBD-0F8F-4EC2-8F20-0F29AED9BDB0}" type="slidenum">
              <a:rPr b="0" lang="fr-FR" sz="1200" spc="-1" strike="noStrike">
                <a:solidFill>
                  <a:srgbClr val="000000"/>
                </a:solidFill>
                <a:latin typeface="+mn-lt"/>
                <a:ea typeface="+mn-ea"/>
              </a:rPr>
              <a:t>29</a:t>
            </a:fld>
            <a:endParaRPr b="0" lang="fr-FR" sz="1200" spc="-1" strike="noStrike">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1" name="PlaceHolder 1"/>
          <p:cNvSpPr>
            <a:spLocks noGrp="1"/>
          </p:cNvSpPr>
          <p:nvPr>
            <p:ph type="sldImg"/>
          </p:nvPr>
        </p:nvSpPr>
        <p:spPr>
          <a:xfrm>
            <a:off x="88920" y="744480"/>
            <a:ext cx="6616080" cy="3722040"/>
          </a:xfrm>
          <a:prstGeom prst="rect">
            <a:avLst/>
          </a:prstGeom>
        </p:spPr>
      </p:sp>
      <p:sp>
        <p:nvSpPr>
          <p:cNvPr id="382" name="PlaceHolder 2"/>
          <p:cNvSpPr>
            <a:spLocks noGrp="1"/>
          </p:cNvSpPr>
          <p:nvPr>
            <p:ph type="body"/>
          </p:nvPr>
        </p:nvSpPr>
        <p:spPr>
          <a:xfrm>
            <a:off x="685800" y="4400640"/>
            <a:ext cx="5484600" cy="3598560"/>
          </a:xfrm>
          <a:prstGeom prst="rect">
            <a:avLst/>
          </a:prstGeom>
        </p:spPr>
        <p:txBody>
          <a:bodyPr lIns="0" rIns="0" tIns="0" bIns="0">
            <a:noAutofit/>
          </a:bodyPr>
          <a:p>
            <a:endParaRPr b="0" lang="fr-FR" sz="2000" spc="-1" strike="noStrike">
              <a:latin typeface="Arial"/>
            </a:endParaRPr>
          </a:p>
        </p:txBody>
      </p:sp>
      <p:sp>
        <p:nvSpPr>
          <p:cNvPr id="383" name="Espace réservé du numéro de diapositive 3"/>
          <p:cNvSpPr/>
          <p:nvPr/>
        </p:nvSpPr>
        <p:spPr>
          <a:xfrm>
            <a:off x="3884760" y="8685360"/>
            <a:ext cx="2970000" cy="4568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4C634E1A-C8A2-4B9A-850F-1860AE3395C2}"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8" name="PlaceHolder 1"/>
          <p:cNvSpPr>
            <a:spLocks noGrp="1"/>
          </p:cNvSpPr>
          <p:nvPr>
            <p:ph type="sldImg"/>
          </p:nvPr>
        </p:nvSpPr>
        <p:spPr>
          <a:xfrm>
            <a:off x="88920" y="744480"/>
            <a:ext cx="6616080" cy="3722040"/>
          </a:xfrm>
          <a:prstGeom prst="rect">
            <a:avLst/>
          </a:prstGeom>
        </p:spPr>
      </p:sp>
      <p:sp>
        <p:nvSpPr>
          <p:cNvPr id="379" name="PlaceHolder 2"/>
          <p:cNvSpPr>
            <a:spLocks noGrp="1"/>
          </p:cNvSpPr>
          <p:nvPr>
            <p:ph type="body"/>
          </p:nvPr>
        </p:nvSpPr>
        <p:spPr>
          <a:xfrm>
            <a:off x="685800" y="4400640"/>
            <a:ext cx="5484600" cy="3598560"/>
          </a:xfrm>
          <a:prstGeom prst="rect">
            <a:avLst/>
          </a:prstGeom>
        </p:spPr>
        <p:txBody>
          <a:bodyPr lIns="0" rIns="0" tIns="0" bIns="0">
            <a:noAutofit/>
          </a:bodyPr>
          <a:p>
            <a:endParaRPr b="0" lang="fr-FR" sz="2000" spc="-1" strike="noStrike">
              <a:latin typeface="Arial"/>
            </a:endParaRPr>
          </a:p>
        </p:txBody>
      </p:sp>
      <p:sp>
        <p:nvSpPr>
          <p:cNvPr id="380" name="Espace réservé du numéro de diapositive 3"/>
          <p:cNvSpPr/>
          <p:nvPr/>
        </p:nvSpPr>
        <p:spPr>
          <a:xfrm>
            <a:off x="3884760" y="8685360"/>
            <a:ext cx="2970000" cy="4568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7A7C06BC-09C6-4044-B7AF-1B259B14970F}" type="slidenum">
              <a:rPr b="0" lang="fr-FR" sz="1200" spc="-1" strike="noStrike">
                <a:solidFill>
                  <a:srgbClr val="000000"/>
                </a:solidFill>
                <a:latin typeface="+mn-lt"/>
                <a:ea typeface="+mn-ea"/>
              </a:rPr>
              <a:t>29</a:t>
            </a:fld>
            <a:endParaRPr b="0" lang="fr-FR" sz="1200" spc="-1" strike="noStrike">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PlaceHolder 1"/>
          <p:cNvSpPr>
            <a:spLocks noGrp="1"/>
          </p:cNvSpPr>
          <p:nvPr>
            <p:ph type="sldImg"/>
          </p:nvPr>
        </p:nvSpPr>
        <p:spPr>
          <a:xfrm>
            <a:off x="88920" y="744480"/>
            <a:ext cx="6616080" cy="3722040"/>
          </a:xfrm>
          <a:prstGeom prst="rect">
            <a:avLst/>
          </a:prstGeom>
        </p:spPr>
      </p:sp>
      <p:sp>
        <p:nvSpPr>
          <p:cNvPr id="385" name="PlaceHolder 2"/>
          <p:cNvSpPr>
            <a:spLocks noGrp="1"/>
          </p:cNvSpPr>
          <p:nvPr>
            <p:ph type="body"/>
          </p:nvPr>
        </p:nvSpPr>
        <p:spPr>
          <a:xfrm>
            <a:off x="685800" y="4400640"/>
            <a:ext cx="5484600" cy="3598560"/>
          </a:xfrm>
          <a:prstGeom prst="rect">
            <a:avLst/>
          </a:prstGeom>
        </p:spPr>
        <p:txBody>
          <a:bodyPr lIns="0" rIns="0" tIns="0" bIns="0">
            <a:noAutofit/>
          </a:bodyPr>
          <a:p>
            <a:endParaRPr b="0" lang="fr-FR" sz="2000" spc="-1" strike="noStrike">
              <a:latin typeface="Arial"/>
            </a:endParaRPr>
          </a:p>
        </p:txBody>
      </p:sp>
      <p:sp>
        <p:nvSpPr>
          <p:cNvPr id="386" name="Espace réservé du numéro de diapositive 3"/>
          <p:cNvSpPr/>
          <p:nvPr/>
        </p:nvSpPr>
        <p:spPr>
          <a:xfrm>
            <a:off x="3884760" y="8685360"/>
            <a:ext cx="2970000" cy="4568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DF67A8C0-6459-4663-9A6D-B82ED8D3E599}"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38"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3200" spc="-1" strike="noStrike">
              <a:latin typeface="Arial"/>
            </a:endParaRPr>
          </a:p>
        </p:txBody>
      </p:sp>
      <p:sp>
        <p:nvSpPr>
          <p:cNvPr id="39"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41"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42"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43"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3200" spc="-1" strike="noStrike">
              <a:latin typeface="Arial"/>
            </a:endParaRPr>
          </a:p>
        </p:txBody>
      </p:sp>
      <p:sp>
        <p:nvSpPr>
          <p:cNvPr id="44" name="PlaceHolder 5"/>
          <p:cNvSpPr>
            <a:spLocks noGrp="1"/>
          </p:cNvSpPr>
          <p:nvPr>
            <p:ph type="body"/>
          </p:nvPr>
        </p:nvSpPr>
        <p:spPr>
          <a:xfrm>
            <a:off x="623196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46"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3200" spc="-1" strike="noStrike">
              <a:latin typeface="Arial"/>
            </a:endParaRPr>
          </a:p>
        </p:txBody>
      </p:sp>
      <p:sp>
        <p:nvSpPr>
          <p:cNvPr id="47"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3200" spc="-1" strike="noStrike">
              <a:latin typeface="Arial"/>
            </a:endParaRPr>
          </a:p>
        </p:txBody>
      </p:sp>
      <p:sp>
        <p:nvSpPr>
          <p:cNvPr id="48"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3200" spc="-1" strike="noStrike">
              <a:latin typeface="Arial"/>
            </a:endParaRPr>
          </a:p>
        </p:txBody>
      </p:sp>
      <p:sp>
        <p:nvSpPr>
          <p:cNvPr id="49" name="PlaceHolder 5"/>
          <p:cNvSpPr>
            <a:spLocks noGrp="1"/>
          </p:cNvSpPr>
          <p:nvPr>
            <p:ph type="body"/>
          </p:nvPr>
        </p:nvSpPr>
        <p:spPr>
          <a:xfrm>
            <a:off x="609480" y="3682080"/>
            <a:ext cx="3533040" cy="1896840"/>
          </a:xfrm>
          <a:prstGeom prst="rect">
            <a:avLst/>
          </a:prstGeom>
        </p:spPr>
        <p:txBody>
          <a:bodyPr lIns="0" rIns="0" tIns="0" bIns="0">
            <a:normAutofit/>
          </a:bodyPr>
          <a:p>
            <a:endParaRPr b="0" lang="fr-FR" sz="3200" spc="-1" strike="noStrike">
              <a:latin typeface="Arial"/>
            </a:endParaRPr>
          </a:p>
        </p:txBody>
      </p:sp>
      <p:sp>
        <p:nvSpPr>
          <p:cNvPr id="50"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3200" spc="-1" strike="noStrike">
              <a:latin typeface="Arial"/>
            </a:endParaRPr>
          </a:p>
        </p:txBody>
      </p:sp>
      <p:sp>
        <p:nvSpPr>
          <p:cNvPr id="51" name="PlaceHolder 7"/>
          <p:cNvSpPr>
            <a:spLocks noGrp="1"/>
          </p:cNvSpPr>
          <p:nvPr>
            <p:ph type="body"/>
          </p:nvPr>
        </p:nvSpPr>
        <p:spPr>
          <a:xfrm>
            <a:off x="8029800" y="3682080"/>
            <a:ext cx="35330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62"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64"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66"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3200" spc="-1" strike="noStrike">
              <a:latin typeface="Arial"/>
            </a:endParaRPr>
          </a:p>
        </p:txBody>
      </p:sp>
      <p:sp>
        <p:nvSpPr>
          <p:cNvPr id="67"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9"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71"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72"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3200" spc="-1" strike="noStrike">
              <a:latin typeface="Arial"/>
            </a:endParaRPr>
          </a:p>
        </p:txBody>
      </p:sp>
      <p:sp>
        <p:nvSpPr>
          <p:cNvPr id="73"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1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75"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3200" spc="-1" strike="noStrike">
              <a:latin typeface="Arial"/>
            </a:endParaRPr>
          </a:p>
        </p:txBody>
      </p:sp>
      <p:sp>
        <p:nvSpPr>
          <p:cNvPr id="76"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77"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79"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80"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81"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83"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3200" spc="-1" strike="noStrike">
              <a:latin typeface="Arial"/>
            </a:endParaRPr>
          </a:p>
        </p:txBody>
      </p:sp>
      <p:sp>
        <p:nvSpPr>
          <p:cNvPr id="84"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86"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8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88"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3200" spc="-1" strike="noStrike">
              <a:latin typeface="Arial"/>
            </a:endParaRPr>
          </a:p>
        </p:txBody>
      </p:sp>
      <p:sp>
        <p:nvSpPr>
          <p:cNvPr id="89" name="PlaceHolder 5"/>
          <p:cNvSpPr>
            <a:spLocks noGrp="1"/>
          </p:cNvSpPr>
          <p:nvPr>
            <p:ph type="body"/>
          </p:nvPr>
        </p:nvSpPr>
        <p:spPr>
          <a:xfrm>
            <a:off x="623196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91"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3200" spc="-1" strike="noStrike">
              <a:latin typeface="Arial"/>
            </a:endParaRPr>
          </a:p>
        </p:txBody>
      </p:sp>
      <p:sp>
        <p:nvSpPr>
          <p:cNvPr id="92"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3200" spc="-1" strike="noStrike">
              <a:latin typeface="Arial"/>
            </a:endParaRPr>
          </a:p>
        </p:txBody>
      </p:sp>
      <p:sp>
        <p:nvSpPr>
          <p:cNvPr id="93"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3200" spc="-1" strike="noStrike">
              <a:latin typeface="Arial"/>
            </a:endParaRPr>
          </a:p>
        </p:txBody>
      </p:sp>
      <p:sp>
        <p:nvSpPr>
          <p:cNvPr id="94" name="PlaceHolder 5"/>
          <p:cNvSpPr>
            <a:spLocks noGrp="1"/>
          </p:cNvSpPr>
          <p:nvPr>
            <p:ph type="body"/>
          </p:nvPr>
        </p:nvSpPr>
        <p:spPr>
          <a:xfrm>
            <a:off x="609480" y="3682080"/>
            <a:ext cx="3533040" cy="1896840"/>
          </a:xfrm>
          <a:prstGeom prst="rect">
            <a:avLst/>
          </a:prstGeom>
        </p:spPr>
        <p:txBody>
          <a:bodyPr lIns="0" rIns="0" tIns="0" bIns="0">
            <a:normAutofit/>
          </a:bodyPr>
          <a:p>
            <a:endParaRPr b="0" lang="fr-FR" sz="3200" spc="-1" strike="noStrike">
              <a:latin typeface="Arial"/>
            </a:endParaRPr>
          </a:p>
        </p:txBody>
      </p:sp>
      <p:sp>
        <p:nvSpPr>
          <p:cNvPr id="95"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3200" spc="-1" strike="noStrike">
              <a:latin typeface="Arial"/>
            </a:endParaRPr>
          </a:p>
        </p:txBody>
      </p:sp>
      <p:sp>
        <p:nvSpPr>
          <p:cNvPr id="96" name="PlaceHolder 7"/>
          <p:cNvSpPr>
            <a:spLocks noGrp="1"/>
          </p:cNvSpPr>
          <p:nvPr>
            <p:ph type="body"/>
          </p:nvPr>
        </p:nvSpPr>
        <p:spPr>
          <a:xfrm>
            <a:off x="8029800" y="3682080"/>
            <a:ext cx="353304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19"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21"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3200" spc="-1" strike="noStrike">
              <a:latin typeface="Arial"/>
            </a:endParaRPr>
          </a:p>
        </p:txBody>
      </p:sp>
      <p:sp>
        <p:nvSpPr>
          <p:cNvPr id="22"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4"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26"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27"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3200" spc="-1" strike="noStrike">
              <a:latin typeface="Arial"/>
            </a:endParaRPr>
          </a:p>
        </p:txBody>
      </p:sp>
      <p:sp>
        <p:nvSpPr>
          <p:cNvPr id="28" name="PlaceHolder 4"/>
          <p:cNvSpPr>
            <a:spLocks noGrp="1"/>
          </p:cNvSpPr>
          <p:nvPr>
            <p:ph type="body"/>
          </p:nvPr>
        </p:nvSpPr>
        <p:spPr>
          <a:xfrm>
            <a:off x="60948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30"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3200" spc="-1" strike="noStrike">
              <a:latin typeface="Arial"/>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32"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fr-FR" sz="4400" spc="-1" strike="noStrike">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3200" spc="-1" strike="noStrike">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3200" spc="-1" strike="noStrike">
              <a:latin typeface="Arial"/>
            </a:endParaRPr>
          </a:p>
        </p:txBody>
      </p:sp>
      <p:sp>
        <p:nvSpPr>
          <p:cNvPr id="36"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Relationship Id="rId10" Type="http://schemas.openxmlformats.org/officeDocument/2006/relationships/slideLayout" Target="../slideLayouts/slideLayout6.xml"/><Relationship Id="rId11" Type="http://schemas.openxmlformats.org/officeDocument/2006/relationships/slideLayout" Target="../slideLayouts/slideLayout7.xml"/><Relationship Id="rId12" Type="http://schemas.openxmlformats.org/officeDocument/2006/relationships/slideLayout" Target="../slideLayouts/slideLayout8.xml"/><Relationship Id="rId13" Type="http://schemas.openxmlformats.org/officeDocument/2006/relationships/slideLayout" Target="../slideLayouts/slideLayout9.xml"/><Relationship Id="rId14" Type="http://schemas.openxmlformats.org/officeDocument/2006/relationships/slideLayout" Target="../slideLayouts/slideLayout10.xml"/><Relationship Id="rId15" Type="http://schemas.openxmlformats.org/officeDocument/2006/relationships/slideLayout" Target="../slideLayouts/slideLayout11.xml"/><Relationship Id="rId16"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slideLayout" Target="../slideLayouts/slideLayout23.xml"/><Relationship Id="rId15"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Rounded Rectangle 13" hidden="1"/>
          <p:cNvSpPr/>
          <p:nvPr/>
        </p:nvSpPr>
        <p:spPr>
          <a:xfrm>
            <a:off x="304920" y="228600"/>
            <a:ext cx="11592720" cy="24670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1" name="Group 15"/>
          <p:cNvGrpSpPr/>
          <p:nvPr/>
        </p:nvGrpSpPr>
        <p:grpSpPr>
          <a:xfrm>
            <a:off x="282240" y="1679400"/>
            <a:ext cx="11629440" cy="1328040"/>
            <a:chOff x="282240" y="1679400"/>
            <a:chExt cx="11629440" cy="1328040"/>
          </a:xfrm>
        </p:grpSpPr>
        <p:sp>
          <p:nvSpPr>
            <p:cNvPr id="2" name="Freeform 14"/>
            <p:cNvSpPr/>
            <p:nvPr/>
          </p:nvSpPr>
          <p:spPr>
            <a:xfrm>
              <a:off x="8063280" y="1824480"/>
              <a:ext cx="3833280" cy="71208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3" name="Freeform 18"/>
            <p:cNvSpPr/>
            <p:nvPr/>
          </p:nvSpPr>
          <p:spPr>
            <a:xfrm>
              <a:off x="3492360" y="1696320"/>
              <a:ext cx="7390800" cy="84816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4" name="Freeform 22"/>
            <p:cNvSpPr/>
            <p:nvPr/>
          </p:nvSpPr>
          <p:spPr>
            <a:xfrm>
              <a:off x="3771720" y="1708560"/>
              <a:ext cx="7288920" cy="7725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5" name="Freeform 26"/>
            <p:cNvSpPr/>
            <p:nvPr/>
          </p:nvSpPr>
          <p:spPr>
            <a:xfrm>
              <a:off x="7479360" y="1694880"/>
              <a:ext cx="4408920" cy="6498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6" name="Freeform 10"/>
            <p:cNvSpPr/>
            <p:nvPr/>
          </p:nvSpPr>
          <p:spPr>
            <a:xfrm>
              <a:off x="282240" y="1679400"/>
              <a:ext cx="11629440" cy="132804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3"/>
              <a:stretch/>
            </a:blipFill>
            <a:ln w="9525">
              <a:noFill/>
            </a:ln>
          </p:spPr>
          <p:style>
            <a:lnRef idx="0"/>
            <a:fillRef idx="0"/>
            <a:effectRef idx="0"/>
            <a:fontRef idx="minor"/>
          </p:style>
        </p:sp>
      </p:grpSp>
      <p:sp>
        <p:nvSpPr>
          <p:cNvPr id="7" name="Rounded Rectangle 15"/>
          <p:cNvSpPr/>
          <p:nvPr/>
        </p:nvSpPr>
        <p:spPr>
          <a:xfrm>
            <a:off x="304920" y="228600"/>
            <a:ext cx="11592720" cy="6033240"/>
          </a:xfrm>
          <a:prstGeom prst="roundRect">
            <a:avLst>
              <a:gd name="adj" fmla="val 1272"/>
            </a:avLst>
          </a:prstGeom>
          <a:gradFill rotWithShape="0">
            <a:gsLst>
              <a:gs pos="0">
                <a:srgbClr val="376092"/>
              </a:gs>
              <a:gs pos="100000">
                <a:srgbClr val="95b3d7"/>
              </a:gs>
            </a:gsLst>
            <a:lin ang="5400000"/>
          </a:gradFill>
          <a:ln>
            <a:noFill/>
          </a:ln>
        </p:spPr>
        <p:style>
          <a:lnRef idx="2">
            <a:schemeClr val="accent1">
              <a:shade val="50000"/>
            </a:schemeClr>
          </a:lnRef>
          <a:fillRef idx="1">
            <a:schemeClr val="accent1"/>
          </a:fillRef>
          <a:effectRef idx="0">
            <a:schemeClr val="accent1"/>
          </a:effectRef>
          <a:fontRef idx="minor"/>
        </p:style>
      </p:sp>
      <p:grpSp>
        <p:nvGrpSpPr>
          <p:cNvPr id="8" name="Group 9"/>
          <p:cNvGrpSpPr/>
          <p:nvPr/>
        </p:nvGrpSpPr>
        <p:grpSpPr>
          <a:xfrm>
            <a:off x="282240" y="5353920"/>
            <a:ext cx="11629440" cy="1329840"/>
            <a:chOff x="282240" y="5353920"/>
            <a:chExt cx="11629440" cy="1329840"/>
          </a:xfrm>
        </p:grpSpPr>
        <p:sp>
          <p:nvSpPr>
            <p:cNvPr id="9" name="Freeform 14"/>
            <p:cNvSpPr/>
            <p:nvPr/>
          </p:nvSpPr>
          <p:spPr>
            <a:xfrm>
              <a:off x="8073360" y="5499360"/>
              <a:ext cx="3838320" cy="71316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10" name="Freeform 18"/>
            <p:cNvSpPr/>
            <p:nvPr/>
          </p:nvSpPr>
          <p:spPr>
            <a:xfrm>
              <a:off x="3496680" y="5370840"/>
              <a:ext cx="7400520" cy="84960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11" name="Freeform 22"/>
            <p:cNvSpPr/>
            <p:nvPr/>
          </p:nvSpPr>
          <p:spPr>
            <a:xfrm>
              <a:off x="3776040" y="5383080"/>
              <a:ext cx="7298280" cy="77364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12" name="Freeform 26"/>
            <p:cNvSpPr/>
            <p:nvPr/>
          </p:nvSpPr>
          <p:spPr>
            <a:xfrm>
              <a:off x="7488720" y="5369760"/>
              <a:ext cx="4414680" cy="65052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13" name="Freeform 10"/>
            <p:cNvSpPr/>
            <p:nvPr/>
          </p:nvSpPr>
          <p:spPr>
            <a:xfrm>
              <a:off x="282240" y="5353920"/>
              <a:ext cx="11629440" cy="132984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4"/>
              <a:stretch/>
            </a:blipFill>
            <a:ln w="9525">
              <a:noFill/>
            </a:ln>
          </p:spPr>
          <p:style>
            <a:lnRef idx="0"/>
            <a:fillRef idx="0"/>
            <a:effectRef idx="0"/>
            <a:fontRef idx="minor"/>
          </p:style>
        </p:sp>
      </p:grpSp>
      <p:sp>
        <p:nvSpPr>
          <p:cNvPr id="1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FR" sz="4400" spc="-1" strike="noStrike">
                <a:latin typeface="Arial"/>
              </a:rPr>
              <a:t>Cliquez pour éditer le format du texte-titre</a:t>
            </a:r>
            <a:endParaRPr b="0" lang="fr-FR" sz="4400" spc="-1" strike="noStrike">
              <a:latin typeface="Arial"/>
            </a:endParaRPr>
          </a:p>
        </p:txBody>
      </p:sp>
      <p:sp>
        <p:nvSpPr>
          <p:cNvPr id="15"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Rounded Rectangle 13"/>
          <p:cNvSpPr/>
          <p:nvPr/>
        </p:nvSpPr>
        <p:spPr>
          <a:xfrm>
            <a:off x="304920" y="228600"/>
            <a:ext cx="11592720" cy="24670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53" name="Group 15"/>
          <p:cNvGrpSpPr/>
          <p:nvPr/>
        </p:nvGrpSpPr>
        <p:grpSpPr>
          <a:xfrm>
            <a:off x="282240" y="1679400"/>
            <a:ext cx="11629440" cy="1328040"/>
            <a:chOff x="282240" y="1679400"/>
            <a:chExt cx="11629440" cy="1328040"/>
          </a:xfrm>
        </p:grpSpPr>
        <p:sp>
          <p:nvSpPr>
            <p:cNvPr id="54" name="Freeform 14"/>
            <p:cNvSpPr/>
            <p:nvPr/>
          </p:nvSpPr>
          <p:spPr>
            <a:xfrm>
              <a:off x="8063280" y="1824480"/>
              <a:ext cx="3833280" cy="71208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55" name="Freeform 18"/>
            <p:cNvSpPr/>
            <p:nvPr/>
          </p:nvSpPr>
          <p:spPr>
            <a:xfrm>
              <a:off x="3492360" y="1696320"/>
              <a:ext cx="7390800" cy="84816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56" name="Freeform 22"/>
            <p:cNvSpPr/>
            <p:nvPr/>
          </p:nvSpPr>
          <p:spPr>
            <a:xfrm>
              <a:off x="3771720" y="1708560"/>
              <a:ext cx="7288920" cy="7725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57" name="Freeform 26"/>
            <p:cNvSpPr/>
            <p:nvPr/>
          </p:nvSpPr>
          <p:spPr>
            <a:xfrm>
              <a:off x="7479360" y="1694880"/>
              <a:ext cx="4408920" cy="6498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58" name="Freeform 10"/>
            <p:cNvSpPr/>
            <p:nvPr/>
          </p:nvSpPr>
          <p:spPr>
            <a:xfrm>
              <a:off x="282240" y="1679400"/>
              <a:ext cx="11629440" cy="132804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3"/>
              <a:stretch/>
            </a:blipFill>
            <a:ln w="9525">
              <a:noFill/>
            </a:ln>
          </p:spPr>
          <p:style>
            <a:lnRef idx="0"/>
            <a:fillRef idx="0"/>
            <a:effectRef idx="0"/>
            <a:fontRef idx="minor"/>
          </p:style>
        </p:sp>
      </p:grpSp>
      <p:sp>
        <p:nvSpPr>
          <p:cNvPr id="5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fr-FR" sz="4400" spc="-1" strike="noStrike">
                <a:latin typeface="Arial"/>
              </a:rPr>
              <a:t>Cliquez pour éditer le format du texte-titre</a:t>
            </a:r>
            <a:endParaRPr b="0" lang="fr-FR" sz="4400" spc="-1" strike="noStrike">
              <a:latin typeface="Arial"/>
            </a:endParaRPr>
          </a:p>
        </p:txBody>
      </p:sp>
      <p:sp>
        <p:nvSpPr>
          <p:cNvPr id="60"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itre 1"/>
          <p:cNvSpPr/>
          <p:nvPr/>
        </p:nvSpPr>
        <p:spPr>
          <a:xfrm>
            <a:off x="1724040" y="2156760"/>
            <a:ext cx="8742240" cy="1778400"/>
          </a:xfrm>
          <a:prstGeom prst="rect">
            <a:avLst/>
          </a:prstGeom>
          <a:noFill/>
          <a:ln w="0">
            <a:noFill/>
          </a:ln>
        </p:spPr>
        <p:style>
          <a:lnRef idx="0"/>
          <a:fillRef idx="0"/>
          <a:effectRef idx="0"/>
          <a:fontRef idx="minor"/>
        </p:style>
        <p:txBody>
          <a:bodyPr lIns="90000" rIns="90000" tIns="45000" bIns="45000" anchor="b">
            <a:normAutofit/>
          </a:bodyPr>
          <a:p>
            <a:pPr algn="ctr">
              <a:lnSpc>
                <a:spcPct val="100000"/>
              </a:lnSpc>
            </a:pPr>
            <a:r>
              <a:rPr b="0" lang="fr-FR" sz="4000" spc="-1" strike="noStrike">
                <a:solidFill>
                  <a:srgbClr val="ffffff"/>
                </a:solidFill>
                <a:latin typeface="Times New Roman"/>
                <a:ea typeface="DejaVu Sans"/>
              </a:rPr>
              <a:t>Chapitre 3 :</a:t>
            </a:r>
            <a:br/>
            <a:r>
              <a:rPr b="0" lang="fr-FR" sz="4000" spc="-1" strike="noStrike">
                <a:solidFill>
                  <a:srgbClr val="ffffff"/>
                </a:solidFill>
                <a:latin typeface="Times New Roman"/>
                <a:ea typeface="DejaVu Sans"/>
              </a:rPr>
              <a:t> Les arbres binaires </a:t>
            </a:r>
            <a:endParaRPr b="0" lang="fr-FR" sz="40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Espace réservé du contenu 1"/>
          <p:cNvSpPr/>
          <p:nvPr/>
        </p:nvSpPr>
        <p:spPr>
          <a:xfrm>
            <a:off x="393120" y="2581920"/>
            <a:ext cx="1117332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439"/>
              </a:spcBef>
              <a:buClr>
                <a:srgbClr val="4f81bd"/>
              </a:buClr>
              <a:buFont typeface="Symbol"/>
              <a:buAutoNum type="arabicPeriod"/>
            </a:pPr>
            <a:r>
              <a:rPr b="1" lang="fr-FR" sz="2200" spc="-1" strike="noStrike">
                <a:solidFill>
                  <a:srgbClr val="1f497d"/>
                </a:solidFill>
                <a:latin typeface="Times New Roman"/>
                <a:ea typeface="DejaVu Sans"/>
              </a:rPr>
              <a:t>Un arbre binaire équilibré</a:t>
            </a:r>
            <a:r>
              <a:rPr b="0" lang="fr-FR" sz="2200" spc="-1" strike="noStrike">
                <a:solidFill>
                  <a:srgbClr val="1f497d"/>
                </a:solidFill>
                <a:latin typeface="Times New Roman"/>
                <a:ea typeface="DejaVu Sans"/>
              </a:rPr>
              <a:t>: est un arbre où tous les chemins "racine-vers-feuille" possèdent la même longueur.</a:t>
            </a:r>
            <a:endParaRPr b="0" lang="fr-FR" sz="2200" spc="-1" strike="noStrike">
              <a:latin typeface="Arial"/>
            </a:endParaRPr>
          </a:p>
          <a:p>
            <a:pPr>
              <a:lnSpc>
                <a:spcPct val="80000"/>
              </a:lnSpc>
              <a:spcBef>
                <a:spcPts val="519"/>
              </a:spcBef>
              <a:tabLst>
                <a:tab algn="l" pos="0"/>
              </a:tabLst>
            </a:pPr>
            <a:endParaRPr b="0" lang="fr-FR" sz="2200" spc="-1" strike="noStrike">
              <a:latin typeface="Arial"/>
            </a:endParaRPr>
          </a:p>
          <a:p>
            <a:pPr>
              <a:lnSpc>
                <a:spcPct val="80000"/>
              </a:lnSpc>
              <a:spcBef>
                <a:spcPts val="439"/>
              </a:spcBef>
              <a:tabLst>
                <a:tab algn="l" pos="0"/>
              </a:tabLst>
            </a:pPr>
            <a:endParaRPr b="0" lang="fr-FR" sz="2200" spc="-1" strike="noStrike">
              <a:latin typeface="Arial"/>
            </a:endParaRPr>
          </a:p>
          <a:p>
            <a:pPr algn="just">
              <a:lnSpc>
                <a:spcPct val="80000"/>
              </a:lnSpc>
              <a:spcBef>
                <a:spcPts val="439"/>
              </a:spcBef>
              <a:tabLst>
                <a:tab algn="l" pos="0"/>
              </a:tabLst>
            </a:pPr>
            <a:endParaRPr b="0" lang="fr-FR" sz="2200" spc="-1" strike="noStrike">
              <a:latin typeface="Arial"/>
            </a:endParaRPr>
          </a:p>
        </p:txBody>
      </p:sp>
      <p:sp>
        <p:nvSpPr>
          <p:cNvPr id="262"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9C534790-EAF9-4EB9-979A-408092A25899}" type="slidenum">
              <a:rPr b="0" lang="en-GB" sz="1000" spc="-1" strike="noStrike">
                <a:solidFill>
                  <a:srgbClr val="1f497d"/>
                </a:solidFill>
                <a:latin typeface="Candara"/>
                <a:ea typeface="DejaVu Sans"/>
              </a:rPr>
              <a:t>9</a:t>
            </a:fld>
            <a:endParaRPr b="0" lang="fr-FR" sz="1000" spc="-1" strike="noStrike">
              <a:latin typeface="Arial"/>
            </a:endParaRPr>
          </a:p>
        </p:txBody>
      </p:sp>
      <p:sp>
        <p:nvSpPr>
          <p:cNvPr id="263"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3. Types des arbres binaires</a:t>
            </a:r>
            <a:endParaRPr b="0" lang="fr-FR" sz="3600" spc="-1" strike="noStrike">
              <a:latin typeface="Arial"/>
            </a:endParaRPr>
          </a:p>
        </p:txBody>
      </p:sp>
      <p:sp>
        <p:nvSpPr>
          <p:cNvPr id="264"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65" name="Connecteur droit avec flèche 7"/>
          <p:cNvSpPr/>
          <p:nvPr/>
        </p:nvSpPr>
        <p:spPr>
          <a:xfrm>
            <a:off x="4062960" y="4041720"/>
            <a:ext cx="438480" cy="483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66" name="Connecteur droit avec flèche 9"/>
          <p:cNvSpPr/>
          <p:nvPr/>
        </p:nvSpPr>
        <p:spPr>
          <a:xfrm flipH="1">
            <a:off x="3200400" y="4044960"/>
            <a:ext cx="534600" cy="53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67" name="Connecteur droit avec flèche 11"/>
          <p:cNvSpPr/>
          <p:nvPr/>
        </p:nvSpPr>
        <p:spPr>
          <a:xfrm flipH="1">
            <a:off x="6060960" y="4089240"/>
            <a:ext cx="469080" cy="491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68" name="Connecteur droit avec flèche 13"/>
          <p:cNvSpPr/>
          <p:nvPr/>
        </p:nvSpPr>
        <p:spPr>
          <a:xfrm>
            <a:off x="6881400" y="4048200"/>
            <a:ext cx="515880" cy="524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69" name="Connecteur droit avec flèche 15"/>
          <p:cNvSpPr/>
          <p:nvPr/>
        </p:nvSpPr>
        <p:spPr>
          <a:xfrm>
            <a:off x="5398560" y="3487320"/>
            <a:ext cx="1139040" cy="40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70" name="Ellipse 1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1" name="Ellipse 19"/>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2" name="Ellipse 2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3" name="Ellipse 23"/>
          <p:cNvSpPr/>
          <p:nvPr/>
        </p:nvSpPr>
        <p:spPr>
          <a:xfrm>
            <a:off x="446832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4" name="Ellipse 25"/>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5" name="Ellipse 29"/>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6" name="Ellipse 33"/>
          <p:cNvSpPr/>
          <p:nvPr/>
        </p:nvSpPr>
        <p:spPr>
          <a:xfrm>
            <a:off x="40874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7" name="Ellipse 35"/>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8" name="Ellipse 37"/>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79" name="Connecteur droit avec flèche 39"/>
          <p:cNvSpPr/>
          <p:nvPr/>
        </p:nvSpPr>
        <p:spPr>
          <a:xfrm flipH="1">
            <a:off x="4100040" y="3494520"/>
            <a:ext cx="862920" cy="35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0" name="Ellipse 41"/>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1" name="Ellipse 4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2" name="Ellipse 45"/>
          <p:cNvSpPr/>
          <p:nvPr/>
        </p:nvSpPr>
        <p:spPr>
          <a:xfrm>
            <a:off x="7801920" y="5203800"/>
            <a:ext cx="372960" cy="30204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83" name="Connecteur droit avec flèche 47"/>
          <p:cNvSpPr/>
          <p:nvPr/>
        </p:nvSpPr>
        <p:spPr>
          <a:xfrm>
            <a:off x="3216240" y="4825080"/>
            <a:ext cx="205560" cy="3888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4" name="Connecteur droit avec flèche 51"/>
          <p:cNvSpPr/>
          <p:nvPr/>
        </p:nvSpPr>
        <p:spPr>
          <a:xfrm>
            <a:off x="6211440" y="4835520"/>
            <a:ext cx="258480" cy="3358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5" name="Connecteur droit avec flèche 53"/>
          <p:cNvSpPr/>
          <p:nvPr/>
        </p:nvSpPr>
        <p:spPr>
          <a:xfrm>
            <a:off x="7693200" y="4835520"/>
            <a:ext cx="269280" cy="3358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6" name="Connecteur droit avec flèche 55"/>
          <p:cNvSpPr/>
          <p:nvPr/>
        </p:nvSpPr>
        <p:spPr>
          <a:xfrm flipH="1">
            <a:off x="2649960" y="483876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7" name="Connecteur droit avec flèche 57"/>
          <p:cNvSpPr/>
          <p:nvPr/>
        </p:nvSpPr>
        <p:spPr>
          <a:xfrm flipH="1">
            <a:off x="4322160" y="488088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8" name="Connecteur droit avec flèche 59"/>
          <p:cNvSpPr/>
          <p:nvPr/>
        </p:nvSpPr>
        <p:spPr>
          <a:xfrm flipH="1">
            <a:off x="5803920" y="4870440"/>
            <a:ext cx="7956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89" name="ZoneTexte 6"/>
          <p:cNvSpPr/>
          <p:nvPr/>
        </p:nvSpPr>
        <p:spPr>
          <a:xfrm>
            <a:off x="1169280" y="3370680"/>
            <a:ext cx="163872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 :</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 name="Espace réservé du contenu 1"/>
          <p:cNvSpPr/>
          <p:nvPr/>
        </p:nvSpPr>
        <p:spPr>
          <a:xfrm>
            <a:off x="424800" y="3068640"/>
            <a:ext cx="11141640" cy="212040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Parcourir un arbre binaire consiste à visiter tous les nœuds de cet arbre avec un ordre prédéfini les uns avant les autres.</a:t>
            </a:r>
            <a:endParaRPr b="0" lang="fr-FR" sz="2800" spc="-1" strike="noStrike">
              <a:latin typeface="Arial"/>
            </a:endParaRPr>
          </a:p>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Principalement il y a 4 méthodes de parcours : (1) En largeur d'abord,  (2) Le parcours préfixe, (3) Le parcours infixe et (4) Le parcours suffixe</a:t>
            </a:r>
            <a:endParaRPr b="0" lang="fr-FR" sz="2800" spc="-1" strike="noStrike">
              <a:latin typeface="Arial"/>
            </a:endParaRPr>
          </a:p>
          <a:p>
            <a:pPr>
              <a:lnSpc>
                <a:spcPct val="80000"/>
              </a:lnSpc>
              <a:spcBef>
                <a:spcPts val="439"/>
              </a:spcBef>
            </a:pPr>
            <a:endParaRPr b="0" lang="fr-FR" sz="2800" spc="-1" strike="noStrike">
              <a:latin typeface="Arial"/>
            </a:endParaRPr>
          </a:p>
          <a:p>
            <a:pPr>
              <a:lnSpc>
                <a:spcPct val="80000"/>
              </a:lnSpc>
              <a:spcBef>
                <a:spcPts val="439"/>
              </a:spcBef>
            </a:pPr>
            <a:endParaRPr b="0" lang="fr-FR" sz="2800" spc="-1" strike="noStrike">
              <a:latin typeface="Arial"/>
            </a:endParaRPr>
          </a:p>
          <a:p>
            <a:pPr>
              <a:lnSpc>
                <a:spcPct val="80000"/>
              </a:lnSpc>
              <a:spcBef>
                <a:spcPts val="519"/>
              </a:spcBef>
              <a:tabLst>
                <a:tab algn="l" pos="0"/>
              </a:tabLst>
            </a:pPr>
            <a:endParaRPr b="0" lang="fr-FR" sz="2800" spc="-1" strike="noStrike">
              <a:latin typeface="Arial"/>
            </a:endParaRPr>
          </a:p>
          <a:p>
            <a:pPr>
              <a:lnSpc>
                <a:spcPct val="80000"/>
              </a:lnSpc>
              <a:spcBef>
                <a:spcPts val="439"/>
              </a:spcBef>
              <a:tabLst>
                <a:tab algn="l" pos="0"/>
              </a:tabLst>
            </a:pPr>
            <a:endParaRPr b="0" lang="fr-FR" sz="2800" spc="-1" strike="noStrike">
              <a:latin typeface="Arial"/>
            </a:endParaRPr>
          </a:p>
          <a:p>
            <a:pPr algn="just">
              <a:lnSpc>
                <a:spcPct val="80000"/>
              </a:lnSpc>
              <a:spcBef>
                <a:spcPts val="439"/>
              </a:spcBef>
              <a:tabLst>
                <a:tab algn="l" pos="0"/>
              </a:tabLst>
            </a:pPr>
            <a:endParaRPr b="0" lang="fr-FR" sz="2800" spc="-1" strike="noStrike">
              <a:latin typeface="Arial"/>
            </a:endParaRPr>
          </a:p>
        </p:txBody>
      </p:sp>
      <p:sp>
        <p:nvSpPr>
          <p:cNvPr id="291"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0BCCA927-EBA4-404F-BE91-003BA4F1CF60}" type="slidenum">
              <a:rPr b="0" lang="en-GB" sz="1000" spc="-1" strike="noStrike">
                <a:solidFill>
                  <a:srgbClr val="1f497d"/>
                </a:solidFill>
                <a:latin typeface="Candara"/>
                <a:ea typeface="DejaVu Sans"/>
              </a:rPr>
              <a:t>10</a:t>
            </a:fld>
            <a:endParaRPr b="0" lang="fr-FR" sz="1000" spc="-1" strike="noStrike">
              <a:latin typeface="Arial"/>
            </a:endParaRPr>
          </a:p>
        </p:txBody>
      </p:sp>
      <p:sp>
        <p:nvSpPr>
          <p:cNvPr id="292"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4. Le parcours d'un arbre binaire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 name="Espace réservé du contenu 1"/>
          <p:cNvSpPr/>
          <p:nvPr/>
        </p:nvSpPr>
        <p:spPr>
          <a:xfrm>
            <a:off x="573120" y="3227400"/>
            <a:ext cx="10845000" cy="137952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Parcourir un arbre en largeur d'abord consiste à visiter les nœuds niveau par niveau en commençant par la racine. Donc, il faut visiter tous les nœuds du niveau </a:t>
            </a:r>
            <a:r>
              <a:rPr b="0" i="1" lang="fr-FR" sz="2800" spc="-1" strike="noStrike">
                <a:solidFill>
                  <a:srgbClr val="1f497d"/>
                </a:solidFill>
                <a:latin typeface="Times New Roman"/>
                <a:ea typeface="DejaVu Sans"/>
              </a:rPr>
              <a:t>i</a:t>
            </a:r>
            <a:r>
              <a:rPr b="0" lang="fr-FR" sz="2800" spc="-1" strike="noStrike">
                <a:solidFill>
                  <a:srgbClr val="1f497d"/>
                </a:solidFill>
                <a:latin typeface="Times New Roman"/>
                <a:ea typeface="DejaVu Sans"/>
              </a:rPr>
              <a:t> avant d'aller aux nœuds du niveau</a:t>
            </a:r>
            <a:r>
              <a:rPr b="0" i="1" lang="fr-FR" sz="2800" spc="-1" strike="noStrike">
                <a:solidFill>
                  <a:srgbClr val="1f497d"/>
                </a:solidFill>
                <a:latin typeface="Times New Roman"/>
                <a:ea typeface="DejaVu Sans"/>
              </a:rPr>
              <a:t> i+1</a:t>
            </a:r>
            <a:r>
              <a:rPr b="0" lang="fr-FR" sz="2800" spc="-1" strike="noStrike">
                <a:solidFill>
                  <a:srgbClr val="1f497d"/>
                </a:solidFill>
                <a:latin typeface="Times New Roman"/>
                <a:ea typeface="DejaVu Sans"/>
              </a:rPr>
              <a:t>.</a:t>
            </a:r>
            <a:endParaRPr b="0" lang="fr-FR" sz="2800" spc="-1" strike="noStrike">
              <a:latin typeface="Arial"/>
            </a:endParaRPr>
          </a:p>
          <a:p>
            <a:pPr>
              <a:lnSpc>
                <a:spcPct val="80000"/>
              </a:lnSpc>
              <a:spcBef>
                <a:spcPts val="439"/>
              </a:spcBef>
            </a:pPr>
            <a:endParaRPr b="0" lang="fr-FR" sz="2800" spc="-1" strike="noStrike">
              <a:latin typeface="Arial"/>
            </a:endParaRPr>
          </a:p>
          <a:p>
            <a:pPr>
              <a:lnSpc>
                <a:spcPct val="80000"/>
              </a:lnSpc>
              <a:spcBef>
                <a:spcPts val="439"/>
              </a:spcBef>
            </a:pPr>
            <a:endParaRPr b="0" lang="fr-FR" sz="2800" spc="-1" strike="noStrike">
              <a:latin typeface="Arial"/>
            </a:endParaRPr>
          </a:p>
          <a:p>
            <a:pPr>
              <a:lnSpc>
                <a:spcPct val="80000"/>
              </a:lnSpc>
              <a:spcBef>
                <a:spcPts val="519"/>
              </a:spcBef>
              <a:tabLst>
                <a:tab algn="l" pos="0"/>
              </a:tabLst>
            </a:pPr>
            <a:endParaRPr b="0" lang="fr-FR" sz="2800" spc="-1" strike="noStrike">
              <a:latin typeface="Arial"/>
            </a:endParaRPr>
          </a:p>
          <a:p>
            <a:pPr>
              <a:lnSpc>
                <a:spcPct val="80000"/>
              </a:lnSpc>
              <a:spcBef>
                <a:spcPts val="439"/>
              </a:spcBef>
              <a:tabLst>
                <a:tab algn="l" pos="0"/>
              </a:tabLst>
            </a:pPr>
            <a:endParaRPr b="0" lang="fr-FR" sz="2800" spc="-1" strike="noStrike">
              <a:latin typeface="Arial"/>
            </a:endParaRPr>
          </a:p>
          <a:p>
            <a:pPr algn="just">
              <a:lnSpc>
                <a:spcPct val="80000"/>
              </a:lnSpc>
              <a:spcBef>
                <a:spcPts val="439"/>
              </a:spcBef>
              <a:tabLst>
                <a:tab algn="l" pos="0"/>
              </a:tabLst>
            </a:pPr>
            <a:endParaRPr b="0" lang="fr-FR" sz="2800" spc="-1" strike="noStrike">
              <a:latin typeface="Arial"/>
            </a:endParaRPr>
          </a:p>
        </p:txBody>
      </p:sp>
      <p:sp>
        <p:nvSpPr>
          <p:cNvPr id="294"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6F94584B-3843-47CC-A571-FDA114FE6AED}" type="slidenum">
              <a:rPr b="0" lang="en-GB" sz="1000" spc="-1" strike="noStrike">
                <a:solidFill>
                  <a:srgbClr val="1f497d"/>
                </a:solidFill>
                <a:latin typeface="Candara"/>
                <a:ea typeface="DejaVu Sans"/>
              </a:rPr>
              <a:t>11</a:t>
            </a:fld>
            <a:endParaRPr b="0" lang="fr-FR" sz="1000" spc="-1" strike="noStrike">
              <a:latin typeface="Arial"/>
            </a:endParaRPr>
          </a:p>
        </p:txBody>
      </p:sp>
      <p:sp>
        <p:nvSpPr>
          <p:cNvPr id="295"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4. Le parcours d'un arbre :</a:t>
            </a:r>
            <a:br/>
            <a:r>
              <a:rPr b="0" lang="fr-FR" sz="3600" spc="-1" strike="noStrike">
                <a:solidFill>
                  <a:srgbClr val="ffffff"/>
                </a:solidFill>
                <a:latin typeface="Times New Roman"/>
                <a:ea typeface="DejaVu Sans"/>
              </a:rPr>
              <a:t>(1) En largeur d'abord</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Ce parcours consiste à traiter la racine, ensuite traiter le sous-arbre gauche et enfin traiter le sous-arbre droit.</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Algorithme parPrefixe(AB)</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Si (AB ≠ null) Alors</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Traiter(AB);</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parPrefixe(filsGauche(AB))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parPrefixe(filsDroit(AB))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FinSi</a:t>
            </a: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51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gn="just">
              <a:lnSpc>
                <a:spcPct val="80000"/>
              </a:lnSpc>
              <a:spcBef>
                <a:spcPts val="439"/>
              </a:spcBef>
              <a:tabLst>
                <a:tab algn="l" pos="0"/>
              </a:tabLst>
            </a:pPr>
            <a:endParaRPr b="0" lang="fr-FR" sz="2400" spc="-1" strike="noStrike">
              <a:latin typeface="Arial"/>
            </a:endParaRPr>
          </a:p>
        </p:txBody>
      </p:sp>
      <p:sp>
        <p:nvSpPr>
          <p:cNvPr id="297"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514A3843-03B1-41BE-A2A7-BAD8EFCD6FDD}" type="slidenum">
              <a:rPr b="0" lang="en-GB" sz="1000" spc="-1" strike="noStrike">
                <a:solidFill>
                  <a:srgbClr val="1f497d"/>
                </a:solidFill>
                <a:latin typeface="Candara"/>
                <a:ea typeface="DejaVu Sans"/>
              </a:rPr>
              <a:t>12</a:t>
            </a:fld>
            <a:endParaRPr b="0" lang="fr-FR" sz="1000" spc="-1" strike="noStrike">
              <a:latin typeface="Arial"/>
            </a:endParaRPr>
          </a:p>
        </p:txBody>
      </p:sp>
      <p:sp>
        <p:nvSpPr>
          <p:cNvPr id="298"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4. Le parcours d'un arbre :</a:t>
            </a:r>
            <a:br/>
            <a:r>
              <a:rPr b="0" lang="fr-FR" sz="3600" spc="-1" strike="noStrike">
                <a:solidFill>
                  <a:srgbClr val="ffffff"/>
                </a:solidFill>
                <a:latin typeface="Times New Roman"/>
                <a:ea typeface="DejaVu Sans"/>
              </a:rPr>
              <a:t>(2) Le parcours préfixe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Ce parcours consiste à traiter le sous-arbre gauche du nœud, ensuite traiter le nœud et enfin traiter le sous-arbre droit.</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Algorithme parInfixe(AB)</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Si (AB ≠ null) Alors</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parInfixe(filsGauche(AB))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Traiter(AB);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parInfixe(filsDroit(AB))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FinSi</a:t>
            </a: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51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gn="just">
              <a:lnSpc>
                <a:spcPct val="80000"/>
              </a:lnSpc>
              <a:spcBef>
                <a:spcPts val="439"/>
              </a:spcBef>
              <a:tabLst>
                <a:tab algn="l" pos="0"/>
              </a:tabLst>
            </a:pPr>
            <a:endParaRPr b="0" lang="fr-FR" sz="2400" spc="-1" strike="noStrike">
              <a:latin typeface="Arial"/>
            </a:endParaRPr>
          </a:p>
        </p:txBody>
      </p:sp>
      <p:sp>
        <p:nvSpPr>
          <p:cNvPr id="300"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67556D76-40C4-45C2-A720-23B344ADC9BC}" type="slidenum">
              <a:rPr b="0" lang="en-GB" sz="1000" spc="-1" strike="noStrike">
                <a:solidFill>
                  <a:srgbClr val="1f497d"/>
                </a:solidFill>
                <a:latin typeface="Candara"/>
                <a:ea typeface="DejaVu Sans"/>
              </a:rPr>
              <a:t>13</a:t>
            </a:fld>
            <a:endParaRPr b="0" lang="fr-FR" sz="1000" spc="-1" strike="noStrike">
              <a:latin typeface="Arial"/>
            </a:endParaRPr>
          </a:p>
        </p:txBody>
      </p:sp>
      <p:sp>
        <p:nvSpPr>
          <p:cNvPr id="301"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4. Le parcours d'un arbre :</a:t>
            </a:r>
            <a:br/>
            <a:r>
              <a:rPr b="0" lang="fr-FR" sz="3600" spc="-1" strike="noStrike">
                <a:solidFill>
                  <a:srgbClr val="ffffff"/>
                </a:solidFill>
                <a:latin typeface="Times New Roman"/>
                <a:ea typeface="DejaVu Sans"/>
              </a:rPr>
              <a:t>(3) Le parcours infixe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 name="Espace réservé du contenu 1"/>
          <p:cNvSpPr/>
          <p:nvPr/>
        </p:nvSpPr>
        <p:spPr>
          <a:xfrm>
            <a:off x="393120" y="2581920"/>
            <a:ext cx="11406240" cy="376092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Ce parcours consiste à traiter le sous arbre gauche du nœud, ensuite traiter le sous-arbre droit et enfin traiter le nœud.</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Algorithme parSuffixe(AB)</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Si (AB ≠ null) Alors</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parSuffixe(filsGauche(AB)) ;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parSuffixe(filsDroit(AB))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Traiter(AB);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FinSi</a:t>
            </a: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nSpc>
                <a:spcPct val="80000"/>
              </a:lnSpc>
              <a:spcBef>
                <a:spcPts val="519"/>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gn="just">
              <a:lnSpc>
                <a:spcPct val="80000"/>
              </a:lnSpc>
              <a:spcBef>
                <a:spcPts val="439"/>
              </a:spcBef>
              <a:tabLst>
                <a:tab algn="l" pos="0"/>
              </a:tabLst>
            </a:pPr>
            <a:endParaRPr b="0" lang="fr-FR" sz="2400" spc="-1" strike="noStrike">
              <a:latin typeface="Arial"/>
            </a:endParaRPr>
          </a:p>
        </p:txBody>
      </p:sp>
      <p:sp>
        <p:nvSpPr>
          <p:cNvPr id="303"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6A117E07-3291-461B-95B8-EBAA363577DF}" type="slidenum">
              <a:rPr b="0" lang="en-GB" sz="1000" spc="-1" strike="noStrike">
                <a:solidFill>
                  <a:srgbClr val="1f497d"/>
                </a:solidFill>
                <a:latin typeface="Candara"/>
                <a:ea typeface="DejaVu Sans"/>
              </a:rPr>
              <a:t>14</a:t>
            </a:fld>
            <a:endParaRPr b="0" lang="fr-FR" sz="1000" spc="-1" strike="noStrike">
              <a:latin typeface="Arial"/>
            </a:endParaRPr>
          </a:p>
        </p:txBody>
      </p:sp>
      <p:sp>
        <p:nvSpPr>
          <p:cNvPr id="304"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4. Le parcours d'un arbre :</a:t>
            </a:r>
            <a:br/>
            <a:r>
              <a:rPr b="0" lang="fr-FR" sz="3600" spc="-1" strike="noStrike">
                <a:solidFill>
                  <a:srgbClr val="ffffff"/>
                </a:solidFill>
                <a:latin typeface="Times New Roman"/>
                <a:ea typeface="DejaVu Sans"/>
              </a:rPr>
              <a:t>(4) Le parcours suffixe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Titre 1"/>
          <p:cNvSpPr/>
          <p:nvPr/>
        </p:nvSpPr>
        <p:spPr>
          <a:xfrm>
            <a:off x="1522800" y="1564200"/>
            <a:ext cx="8742240" cy="1778400"/>
          </a:xfrm>
          <a:prstGeom prst="rect">
            <a:avLst/>
          </a:prstGeom>
          <a:noFill/>
          <a:ln w="0">
            <a:noFill/>
          </a:ln>
        </p:spPr>
        <p:style>
          <a:lnRef idx="0"/>
          <a:fillRef idx="0"/>
          <a:effectRef idx="0"/>
          <a:fontRef idx="minor"/>
        </p:style>
        <p:txBody>
          <a:bodyPr lIns="90000" rIns="90000" tIns="45000" bIns="45000" anchor="b">
            <a:normAutofit/>
          </a:bodyPr>
          <a:p>
            <a:pPr algn="ctr">
              <a:lnSpc>
                <a:spcPct val="100000"/>
              </a:lnSpc>
            </a:pPr>
            <a:r>
              <a:rPr b="0" lang="fr-FR" sz="4000" spc="-1" strike="noStrike">
                <a:solidFill>
                  <a:srgbClr val="ffffff"/>
                </a:solidFill>
                <a:latin typeface="Times New Roman"/>
                <a:ea typeface="DejaVu Sans"/>
              </a:rPr>
              <a:t> </a:t>
            </a:r>
            <a:r>
              <a:rPr b="0" lang="fr-FR" sz="4000" spc="-1" strike="noStrike">
                <a:solidFill>
                  <a:srgbClr val="ffffff"/>
                </a:solidFill>
                <a:latin typeface="Times New Roman"/>
                <a:ea typeface="DejaVu Sans"/>
              </a:rPr>
              <a:t>Les arbres binaires de recherche</a:t>
            </a:r>
            <a:endParaRPr b="0" lang="fr-FR" sz="40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Espace réservé du contenu 1"/>
          <p:cNvSpPr/>
          <p:nvPr/>
        </p:nvSpPr>
        <p:spPr>
          <a:xfrm>
            <a:off x="433440" y="2291760"/>
            <a:ext cx="10900800" cy="385524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519"/>
              </a:spcBef>
            </a:pPr>
            <a:endParaRPr b="0" lang="fr-FR" sz="1800" spc="-1" strike="noStrike">
              <a:latin typeface="Arial"/>
            </a:endParaRPr>
          </a:p>
          <a:p>
            <a:pPr>
              <a:lnSpc>
                <a:spcPct val="80000"/>
              </a:lnSpc>
              <a:spcBef>
                <a:spcPts val="561"/>
              </a:spcBef>
              <a:tabLst>
                <a:tab algn="l" pos="0"/>
              </a:tabLst>
            </a:pPr>
            <a:endParaRPr b="0" lang="fr-FR" sz="1800" spc="-1" strike="noStrike">
              <a:latin typeface="Arial"/>
            </a:endParaRPr>
          </a:p>
          <a:p>
            <a:pPr>
              <a:lnSpc>
                <a:spcPct val="80000"/>
              </a:lnSpc>
              <a:spcBef>
                <a:spcPts val="439"/>
              </a:spcBef>
              <a:tabLst>
                <a:tab algn="l" pos="0"/>
              </a:tabLst>
            </a:pPr>
            <a:endParaRPr b="0" lang="fr-FR" sz="1800" spc="-1" strike="noStrike">
              <a:latin typeface="Arial"/>
            </a:endParaRPr>
          </a:p>
          <a:p>
            <a:pPr algn="just">
              <a:lnSpc>
                <a:spcPct val="80000"/>
              </a:lnSpc>
              <a:spcBef>
                <a:spcPts val="439"/>
              </a:spcBef>
              <a:tabLst>
                <a:tab algn="l" pos="0"/>
              </a:tabLst>
            </a:pPr>
            <a:endParaRPr b="0" lang="fr-FR" sz="1800" spc="-1" strike="noStrike">
              <a:latin typeface="Arial"/>
            </a:endParaRPr>
          </a:p>
        </p:txBody>
      </p:sp>
      <p:sp>
        <p:nvSpPr>
          <p:cNvPr id="307"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740746AB-7948-41EA-A29C-B08215423D8D}" type="slidenum">
              <a:rPr b="0" lang="en-GB" sz="1000" spc="-1" strike="noStrike">
                <a:solidFill>
                  <a:srgbClr val="1f497d"/>
                </a:solidFill>
                <a:latin typeface="Candara"/>
                <a:ea typeface="DejaVu Sans"/>
              </a:rPr>
              <a:t>16</a:t>
            </a:fld>
            <a:endParaRPr b="0" lang="fr-FR" sz="1000" spc="-1" strike="noStrike">
              <a:latin typeface="Arial"/>
            </a:endParaRPr>
          </a:p>
        </p:txBody>
      </p:sp>
      <p:sp>
        <p:nvSpPr>
          <p:cNvPr id="308"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5. Un</a:t>
            </a:r>
            <a:r>
              <a:rPr b="0" lang="fr-FR" sz="3600" spc="-1" strike="noStrike">
                <a:solidFill>
                  <a:srgbClr val="ffffff"/>
                </a:solidFill>
                <a:latin typeface="Times New Roman"/>
                <a:ea typeface="Candara"/>
              </a:rPr>
              <a:t> arbre binaire de recherche </a:t>
            </a:r>
            <a:endParaRPr b="0" lang="fr-FR" sz="3600" spc="-1" strike="noStrike">
              <a:latin typeface="Arial"/>
            </a:endParaRPr>
          </a:p>
        </p:txBody>
      </p:sp>
      <p:sp>
        <p:nvSpPr>
          <p:cNvPr id="309" name="ZoneTexte 30"/>
          <p:cNvSpPr/>
          <p:nvPr/>
        </p:nvSpPr>
        <p:spPr>
          <a:xfrm>
            <a:off x="429840" y="2440800"/>
            <a:ext cx="6397920" cy="361872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Un arbre binaire de recherche est un arbre où :</a:t>
            </a:r>
            <a:endParaRPr b="0" lang="fr-FR" sz="2200" spc="-1" strike="noStrike">
              <a:latin typeface="Arial"/>
            </a:endParaRPr>
          </a:p>
          <a:p>
            <a:pPr>
              <a:lnSpc>
                <a:spcPct val="100000"/>
              </a:lnSpc>
            </a:pPr>
            <a:r>
              <a:rPr b="0" lang="fr-FR" sz="2200" spc="-1" strike="noStrike">
                <a:solidFill>
                  <a:srgbClr val="1f497d"/>
                </a:solidFill>
                <a:latin typeface="Times New Roman"/>
                <a:ea typeface="DejaVu Sans"/>
              </a:rPr>
              <a:t>1. chaque nœud possède une clé (généralement une valeur entière)</a:t>
            </a:r>
            <a:endParaRPr b="0" lang="fr-FR" sz="2200" spc="-1" strike="noStrike">
              <a:latin typeface="Arial"/>
            </a:endParaRPr>
          </a:p>
          <a:p>
            <a:pPr>
              <a:lnSpc>
                <a:spcPct val="100000"/>
              </a:lnSpc>
            </a:pPr>
            <a:r>
              <a:rPr b="0" lang="fr-FR" sz="2200" spc="-1" strike="noStrike">
                <a:solidFill>
                  <a:srgbClr val="1f497d"/>
                </a:solidFill>
                <a:latin typeface="Times New Roman"/>
                <a:ea typeface="DejaVu Sans"/>
              </a:rPr>
              <a:t>2.</a:t>
            </a:r>
            <a:r>
              <a:rPr b="0" i="1" lang="fr-FR" sz="2200" spc="-1" strike="noStrike">
                <a:solidFill>
                  <a:srgbClr val="1f497d"/>
                </a:solidFill>
                <a:latin typeface="Times New Roman"/>
                <a:ea typeface="DejaVu Sans"/>
              </a:rPr>
              <a:t> </a:t>
            </a:r>
            <a:r>
              <a:rPr b="0" lang="fr-FR" sz="2200" spc="-1" strike="noStrike">
                <a:solidFill>
                  <a:srgbClr val="1f497d"/>
                </a:solidFill>
                <a:latin typeface="Times New Roman"/>
                <a:ea typeface="DejaVu Sans"/>
              </a:rPr>
              <a:t>Pour chaque nœud : la valeur de sa clé est plus grande que toutes les clés des nœuds de son sous-arbre gauche, et elle est plus petite que toutes les clés des nœuds de son sous-arbre droite.</a:t>
            </a:r>
            <a:endParaRPr b="0" lang="fr-FR" sz="2200" spc="-1" strike="noStrike">
              <a:latin typeface="Arial"/>
            </a:endParaRPr>
          </a:p>
          <a:p>
            <a:pPr>
              <a:lnSpc>
                <a:spcPct val="80000"/>
              </a:lnSpc>
              <a:spcBef>
                <a:spcPts val="439"/>
              </a:spcBef>
            </a:pPr>
            <a:r>
              <a:rPr b="0" lang="fr-FR" sz="2200" spc="-1" strike="noStrike">
                <a:solidFill>
                  <a:srgbClr val="1f497d"/>
                </a:solidFill>
                <a:latin typeface="Times New Roman"/>
                <a:ea typeface="DejaVu Sans"/>
              </a:rPr>
              <a:t> </a:t>
            </a:r>
            <a:r>
              <a:rPr b="0" lang="fr-FR" sz="2200" spc="-1" strike="noStrike">
                <a:solidFill>
                  <a:srgbClr val="1f497d"/>
                </a:solidFill>
                <a:latin typeface="Times New Roman"/>
                <a:ea typeface="DejaVu Sans"/>
              </a:rPr>
              <a:t>3. Le prédécesseur d'un nœud est le nœud qui possède la plus grande clé dans son sous-arbre gauche.</a:t>
            </a:r>
            <a:endParaRPr b="0" lang="fr-FR" sz="2200" spc="-1" strike="noStrike">
              <a:latin typeface="Arial"/>
            </a:endParaRPr>
          </a:p>
          <a:p>
            <a:pPr>
              <a:lnSpc>
                <a:spcPct val="80000"/>
              </a:lnSpc>
              <a:spcBef>
                <a:spcPts val="439"/>
              </a:spcBef>
            </a:pPr>
            <a:r>
              <a:rPr b="0" lang="fr-FR" sz="2200" spc="-1" strike="noStrike">
                <a:solidFill>
                  <a:srgbClr val="1f497d"/>
                </a:solidFill>
                <a:latin typeface="Times New Roman"/>
                <a:ea typeface="DejaVu Sans"/>
              </a:rPr>
              <a:t> </a:t>
            </a:r>
            <a:r>
              <a:rPr b="0" lang="fr-FR" sz="2200" spc="-1" strike="noStrike">
                <a:solidFill>
                  <a:srgbClr val="1f497d"/>
                </a:solidFill>
                <a:latin typeface="Times New Roman"/>
                <a:ea typeface="DejaVu Sans"/>
              </a:rPr>
              <a:t>4. Le successeur d'un nœud est le nœud qui possède la plus petite clé dans son sous-arbre droit.</a:t>
            </a:r>
            <a:endParaRPr b="0" lang="fr-FR" sz="2200" spc="-1" strike="noStrike">
              <a:latin typeface="Arial"/>
            </a:endParaRPr>
          </a:p>
        </p:txBody>
      </p:sp>
      <p:sp>
        <p:nvSpPr>
          <p:cNvPr id="310" name="ZoneTexte 5"/>
          <p:cNvSpPr/>
          <p:nvPr/>
        </p:nvSpPr>
        <p:spPr>
          <a:xfrm>
            <a:off x="6825240" y="2493720"/>
            <a:ext cx="140796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a:t>
            </a:r>
            <a:r>
              <a:rPr b="0" lang="fr-FR" sz="1800" spc="-1" strike="noStrike">
                <a:solidFill>
                  <a:srgbClr val="000000"/>
                </a:solidFill>
                <a:latin typeface="Candara"/>
                <a:ea typeface="DejaVu Sans"/>
              </a:rPr>
              <a:t> :</a:t>
            </a:r>
            <a:endParaRPr b="0" lang="fr-FR" sz="1800" spc="-1" strike="noStrike">
              <a:latin typeface="Arial"/>
            </a:endParaRPr>
          </a:p>
        </p:txBody>
      </p:sp>
      <p:sp>
        <p:nvSpPr>
          <p:cNvPr id="311" name="Ellipse 6"/>
          <p:cNvSpPr/>
          <p:nvPr/>
        </p:nvSpPr>
        <p:spPr>
          <a:xfrm>
            <a:off x="8458200" y="26002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10</a:t>
            </a:r>
            <a:endParaRPr b="0" lang="fr-FR" sz="1800" spc="-1" strike="noStrike">
              <a:latin typeface="Arial"/>
            </a:endParaRPr>
          </a:p>
        </p:txBody>
      </p:sp>
      <p:sp>
        <p:nvSpPr>
          <p:cNvPr id="312" name="Ellipse 17"/>
          <p:cNvSpPr/>
          <p:nvPr/>
        </p:nvSpPr>
        <p:spPr>
          <a:xfrm>
            <a:off x="7705800" y="31910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5</a:t>
            </a:r>
            <a:endParaRPr b="0" lang="fr-FR" sz="1800" spc="-1" strike="noStrike">
              <a:latin typeface="Arial"/>
            </a:endParaRPr>
          </a:p>
        </p:txBody>
      </p:sp>
      <p:sp>
        <p:nvSpPr>
          <p:cNvPr id="313" name="Ellipse 18"/>
          <p:cNvSpPr/>
          <p:nvPr/>
        </p:nvSpPr>
        <p:spPr>
          <a:xfrm>
            <a:off x="9696600" y="3219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12</a:t>
            </a:r>
            <a:endParaRPr b="0" lang="fr-FR" sz="1800" spc="-1" strike="noStrike">
              <a:latin typeface="Arial"/>
            </a:endParaRPr>
          </a:p>
        </p:txBody>
      </p:sp>
      <p:sp>
        <p:nvSpPr>
          <p:cNvPr id="314" name="Ellipse 19"/>
          <p:cNvSpPr/>
          <p:nvPr/>
        </p:nvSpPr>
        <p:spPr>
          <a:xfrm>
            <a:off x="8229600" y="38098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8</a:t>
            </a:r>
            <a:endParaRPr b="0" lang="fr-FR" sz="1800" spc="-1" strike="noStrike">
              <a:latin typeface="Arial"/>
            </a:endParaRPr>
          </a:p>
        </p:txBody>
      </p:sp>
      <p:sp>
        <p:nvSpPr>
          <p:cNvPr id="315" name="Ellipse 20"/>
          <p:cNvSpPr/>
          <p:nvPr/>
        </p:nvSpPr>
        <p:spPr>
          <a:xfrm>
            <a:off x="7143840" y="37720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3</a:t>
            </a:r>
            <a:endParaRPr b="0" lang="fr-FR" sz="1800" spc="-1" strike="noStrike">
              <a:latin typeface="Arial"/>
            </a:endParaRPr>
          </a:p>
        </p:txBody>
      </p:sp>
      <p:sp>
        <p:nvSpPr>
          <p:cNvPr id="316" name="Ellipse 21"/>
          <p:cNvSpPr/>
          <p:nvPr/>
        </p:nvSpPr>
        <p:spPr>
          <a:xfrm>
            <a:off x="10429920" y="38768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18</a:t>
            </a:r>
            <a:endParaRPr b="0" lang="fr-FR" sz="1800" spc="-1" strike="noStrike">
              <a:latin typeface="Arial"/>
            </a:endParaRPr>
          </a:p>
        </p:txBody>
      </p:sp>
      <p:sp>
        <p:nvSpPr>
          <p:cNvPr id="317" name="Ellipse 22"/>
          <p:cNvSpPr/>
          <p:nvPr/>
        </p:nvSpPr>
        <p:spPr>
          <a:xfrm>
            <a:off x="9610560" y="4524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13</a:t>
            </a:r>
            <a:endParaRPr b="0" lang="fr-FR" sz="1800" spc="-1" strike="noStrike">
              <a:latin typeface="Arial"/>
            </a:endParaRPr>
          </a:p>
        </p:txBody>
      </p:sp>
      <p:sp>
        <p:nvSpPr>
          <p:cNvPr id="318" name="Ellipse 23"/>
          <p:cNvSpPr/>
          <p:nvPr/>
        </p:nvSpPr>
        <p:spPr>
          <a:xfrm>
            <a:off x="7829640" y="4524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6</a:t>
            </a:r>
            <a:endParaRPr b="0" lang="fr-FR" sz="1800" spc="-1" strike="noStrike">
              <a:latin typeface="Arial"/>
            </a:endParaRPr>
          </a:p>
        </p:txBody>
      </p:sp>
      <p:sp>
        <p:nvSpPr>
          <p:cNvPr id="319" name="Connecteur droit avec flèche 24"/>
          <p:cNvSpPr/>
          <p:nvPr/>
        </p:nvSpPr>
        <p:spPr>
          <a:xfrm flipH="1">
            <a:off x="8237520" y="4200480"/>
            <a:ext cx="150480" cy="293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0" name="Connecteur droit avec flèche 25"/>
          <p:cNvSpPr/>
          <p:nvPr/>
        </p:nvSpPr>
        <p:spPr>
          <a:xfrm>
            <a:off x="8267760" y="3571920"/>
            <a:ext cx="160200" cy="2077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1" name="Connecteur droit avec flèche 26"/>
          <p:cNvSpPr/>
          <p:nvPr/>
        </p:nvSpPr>
        <p:spPr>
          <a:xfrm flipH="1">
            <a:off x="7561440" y="3505320"/>
            <a:ext cx="217440" cy="2743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2" name="Connecteur droit avec flèche 27"/>
          <p:cNvSpPr/>
          <p:nvPr/>
        </p:nvSpPr>
        <p:spPr>
          <a:xfrm flipH="1">
            <a:off x="8255880" y="2952720"/>
            <a:ext cx="293400" cy="2649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3" name="Connecteur droit avec flèche 28"/>
          <p:cNvSpPr/>
          <p:nvPr/>
        </p:nvSpPr>
        <p:spPr>
          <a:xfrm flipH="1">
            <a:off x="10199160" y="4248000"/>
            <a:ext cx="331560" cy="3222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4" name="Connecteur droit avec flèche 32"/>
          <p:cNvSpPr/>
          <p:nvPr/>
        </p:nvSpPr>
        <p:spPr>
          <a:xfrm>
            <a:off x="10267920" y="3571920"/>
            <a:ext cx="293400" cy="31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25" name="Connecteur droit avec flèche 33"/>
          <p:cNvSpPr/>
          <p:nvPr/>
        </p:nvSpPr>
        <p:spPr>
          <a:xfrm>
            <a:off x="9039240" y="2905200"/>
            <a:ext cx="684000" cy="3600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6" name="Espace réservé du contenu 1"/>
          <p:cNvSpPr/>
          <p:nvPr/>
        </p:nvSpPr>
        <p:spPr>
          <a:xfrm>
            <a:off x="557280" y="2795760"/>
            <a:ext cx="11324520" cy="3602160"/>
          </a:xfrm>
          <a:prstGeom prst="rect">
            <a:avLst/>
          </a:prstGeom>
          <a:noFill/>
          <a:ln w="0">
            <a:noFill/>
          </a:ln>
        </p:spPr>
        <p:style>
          <a:lnRef idx="0"/>
          <a:fillRef idx="0"/>
          <a:effectRef idx="0"/>
          <a:fontRef idx="minor"/>
        </p:style>
        <p:txBody>
          <a:bodyPr lIns="90000" rIns="90000" tIns="45000" bIns="45000">
            <a:noAutofit/>
          </a:bodyPr>
          <a:p>
            <a:pPr marL="274320" indent="-272520">
              <a:lnSpc>
                <a:spcPct val="80000"/>
              </a:lnSpc>
              <a:spcBef>
                <a:spcPts val="561"/>
              </a:spcBef>
              <a:buClr>
                <a:srgbClr val="4f81bd"/>
              </a:buClr>
              <a:buFont typeface="Wingdings" charset="2"/>
              <a:buChar cha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Il y a trois opérations principales sur les ABRs :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1) Ajouter un nœud (insertion)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2) Supprimer un nœud (suppression)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3) Chercher un élément (recherche)</a:t>
            </a:r>
            <a:endParaRPr b="0" lang="fr-FR" sz="2800" spc="-1" strike="noStrike">
              <a:latin typeface="Arial"/>
            </a:endParaRPr>
          </a:p>
          <a:p>
            <a:pPr marL="457200" indent="-455400">
              <a:lnSpc>
                <a:spcPct val="80000"/>
              </a:lnSpc>
              <a:spcBef>
                <a:spcPts val="561"/>
              </a:spcBef>
              <a:buClr>
                <a:srgbClr val="4f81bd"/>
              </a:buClr>
              <a:buFont typeface="Wingdings" charset="2"/>
              <a:buChar char=""/>
              <a:tabLst>
                <a:tab algn="l" pos="0"/>
              </a:tabLst>
            </a:pPr>
            <a:r>
              <a:rPr b="0" lang="fr-FR" sz="2800" spc="-1" strike="noStrike">
                <a:solidFill>
                  <a:srgbClr val="1f497d"/>
                </a:solidFill>
                <a:latin typeface="Times New Roman"/>
                <a:ea typeface="DejaVu Sans"/>
              </a:rPr>
              <a:t>Chaque nouveau nœud est inséré dans l'arbre comme une feuille. </a:t>
            </a:r>
            <a:endParaRPr b="0" lang="fr-FR" sz="2800" spc="-1" strike="noStrike">
              <a:latin typeface="Arial"/>
            </a:endParaRPr>
          </a:p>
          <a:p>
            <a:pPr marL="457200" indent="-455400">
              <a:lnSpc>
                <a:spcPct val="80000"/>
              </a:lnSpc>
              <a:spcBef>
                <a:spcPts val="561"/>
              </a:spcBef>
              <a:buClr>
                <a:srgbClr val="4f81bd"/>
              </a:buClr>
              <a:buFont typeface="Wingdings" charset="2"/>
              <a:buChar char=""/>
              <a:tabLst>
                <a:tab algn="l" pos="0"/>
              </a:tabLst>
            </a:pPr>
            <a:r>
              <a:rPr b="0" lang="fr-FR" sz="2800" spc="-1" strike="noStrike">
                <a:solidFill>
                  <a:srgbClr val="1f497d"/>
                </a:solidFill>
                <a:latin typeface="Times New Roman"/>
                <a:ea typeface="DejaVu Sans"/>
              </a:rPr>
              <a:t>Après l'insertion ou la suppression, l'arbre doit maintenir les caractéristiques d'une arbre binaire de recherche.</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439"/>
              </a:spcBef>
              <a:tabLst>
                <a:tab algn="l" pos="0"/>
              </a:tabLst>
            </a:pPr>
            <a:endParaRPr b="0" lang="fr-FR" sz="2800" spc="-1" strike="noStrike">
              <a:latin typeface="Arial"/>
            </a:endParaRPr>
          </a:p>
          <a:p>
            <a:pPr algn="just">
              <a:lnSpc>
                <a:spcPct val="80000"/>
              </a:lnSpc>
              <a:spcBef>
                <a:spcPts val="439"/>
              </a:spcBef>
              <a:tabLst>
                <a:tab algn="l" pos="0"/>
              </a:tabLst>
            </a:pPr>
            <a:endParaRPr b="0" lang="fr-FR" sz="2800" spc="-1" strike="noStrike">
              <a:latin typeface="Arial"/>
            </a:endParaRPr>
          </a:p>
        </p:txBody>
      </p:sp>
      <p:sp>
        <p:nvSpPr>
          <p:cNvPr id="327"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29E7DAF1-0053-4B3B-84CB-D752F5178320}" type="slidenum">
              <a:rPr b="0" lang="en-GB" sz="1000" spc="-1" strike="noStrike">
                <a:solidFill>
                  <a:srgbClr val="1f497d"/>
                </a:solidFill>
                <a:latin typeface="Candara"/>
                <a:ea typeface="DejaVu Sans"/>
              </a:rPr>
              <a:t>17</a:t>
            </a:fld>
            <a:endParaRPr b="0" lang="fr-FR" sz="1000" spc="-1" strike="noStrike">
              <a:latin typeface="Arial"/>
            </a:endParaRPr>
          </a:p>
        </p:txBody>
      </p:sp>
      <p:sp>
        <p:nvSpPr>
          <p:cNvPr id="328"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6. Les ABRs :</a:t>
            </a:r>
            <a:br/>
            <a:r>
              <a:rPr b="0" lang="fr-FR" sz="3600" spc="-1" strike="noStrike">
                <a:solidFill>
                  <a:srgbClr val="ffffff"/>
                </a:solidFill>
                <a:latin typeface="Times New Roman"/>
                <a:ea typeface="DejaVu Sans"/>
              </a:rPr>
              <a:t>Les opérations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Espace réservé du contenu 1"/>
          <p:cNvSpPr/>
          <p:nvPr/>
        </p:nvSpPr>
        <p:spPr>
          <a:xfrm>
            <a:off x="612360" y="2257920"/>
            <a:ext cx="10540440" cy="376092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360"/>
              </a:spcBef>
              <a:tabLst>
                <a:tab algn="l" pos="0"/>
              </a:tabLst>
            </a:pPr>
            <a:r>
              <a:rPr b="0" lang="fr-FR" sz="1800" spc="-1" strike="noStrike">
                <a:solidFill>
                  <a:srgbClr val="1f497d"/>
                </a:solidFill>
                <a:latin typeface="Times New Roman"/>
                <a:ea typeface="DejaVu Sans"/>
              </a:rPr>
              <a:t>Algorithme. InsertionABR(ABR, e, c)</a:t>
            </a:r>
            <a:endParaRPr b="0" lang="fr-FR" sz="1800" spc="-1" strike="noStrike">
              <a:latin typeface="Arial"/>
            </a:endParaRPr>
          </a:p>
          <a:p>
            <a:pPr>
              <a:lnSpc>
                <a:spcPct val="80000"/>
              </a:lnSpc>
              <a:spcBef>
                <a:spcPts val="360"/>
              </a:spcBef>
              <a:tabLst>
                <a:tab algn="l" pos="0"/>
              </a:tabLst>
            </a:pPr>
            <a:r>
              <a:rPr b="1" i="1" lang="fr-FR" sz="1800" spc="-1" strike="noStrike">
                <a:solidFill>
                  <a:srgbClr val="1f497d"/>
                </a:solidFill>
                <a:latin typeface="Times New Roman"/>
                <a:ea typeface="DejaVu Sans"/>
              </a:rPr>
              <a:t>ABR </a:t>
            </a:r>
            <a:r>
              <a:rPr b="0" lang="fr-FR" sz="1800" spc="-1" strike="noStrike">
                <a:solidFill>
                  <a:srgbClr val="1f497d"/>
                </a:solidFill>
                <a:latin typeface="Times New Roman"/>
                <a:ea typeface="DejaVu Sans"/>
              </a:rPr>
              <a:t>: l'arbre courant, </a:t>
            </a:r>
            <a:r>
              <a:rPr b="1" i="1" lang="fr-FR" sz="1800" spc="-1" strike="noStrike">
                <a:solidFill>
                  <a:srgbClr val="1f497d"/>
                </a:solidFill>
                <a:latin typeface="Times New Roman"/>
                <a:ea typeface="DejaVu Sans"/>
              </a:rPr>
              <a:t>e</a:t>
            </a:r>
            <a:r>
              <a:rPr b="0" lang="fr-FR" sz="1800" spc="-1" strike="noStrike">
                <a:solidFill>
                  <a:srgbClr val="1f497d"/>
                </a:solidFill>
                <a:latin typeface="Times New Roman"/>
                <a:ea typeface="DejaVu Sans"/>
              </a:rPr>
              <a:t> : l'élément à insérer et </a:t>
            </a:r>
            <a:r>
              <a:rPr b="1" i="1" lang="fr-FR" sz="1800" spc="-1" strike="noStrike">
                <a:solidFill>
                  <a:srgbClr val="1f497d"/>
                </a:solidFill>
                <a:latin typeface="Times New Roman"/>
                <a:ea typeface="DejaVu Sans"/>
              </a:rPr>
              <a:t>c</a:t>
            </a:r>
            <a:r>
              <a:rPr b="0" lang="fr-FR" sz="1800" spc="-1" strike="noStrike">
                <a:solidFill>
                  <a:srgbClr val="1f497d"/>
                </a:solidFill>
                <a:latin typeface="Times New Roman"/>
                <a:ea typeface="DejaVu Sans"/>
              </a:rPr>
              <a:t> : la clé de </a:t>
            </a:r>
            <a:r>
              <a:rPr b="1" i="1" lang="fr-FR" sz="1800" spc="-1" strike="noStrike">
                <a:solidFill>
                  <a:srgbClr val="1f497d"/>
                </a:solidFill>
                <a:latin typeface="Times New Roman"/>
                <a:ea typeface="DejaVu Sans"/>
              </a:rPr>
              <a:t>e</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Début.</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Si (ABR est vide) alors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ABR = créerArbre(c,e);</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Sinon</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 (c &lt; valeurDeCle(ABR)) alor</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InsertionABR(filsGauche(ABR), e, c);</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Sinon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 (c &gt; valeurDeCle(ABR)) alors</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InsertionABR(filsDroit(ABR), e, c);</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endParaRPr b="0" lang="fr-FR" sz="1800" spc="-1" strike="noStrike">
              <a:latin typeface="Arial"/>
            </a:endParaRPr>
          </a:p>
          <a:p>
            <a:pPr>
              <a:lnSpc>
                <a:spcPct val="80000"/>
              </a:lnSpc>
              <a:spcBef>
                <a:spcPts val="360"/>
              </a:spcBef>
              <a:tabLst>
                <a:tab algn="l" pos="0"/>
              </a:tabLst>
            </a:pPr>
            <a:endParaRPr b="0" lang="fr-FR" sz="1800" spc="-1" strike="noStrike">
              <a:latin typeface="Arial"/>
            </a:endParaRPr>
          </a:p>
          <a:p>
            <a:pPr algn="just">
              <a:lnSpc>
                <a:spcPct val="80000"/>
              </a:lnSpc>
              <a:spcBef>
                <a:spcPts val="360"/>
              </a:spcBef>
              <a:tabLst>
                <a:tab algn="l" pos="0"/>
              </a:tabLst>
            </a:pPr>
            <a:endParaRPr b="0" lang="fr-FR" sz="1800" spc="-1" strike="noStrike">
              <a:latin typeface="Arial"/>
            </a:endParaRPr>
          </a:p>
        </p:txBody>
      </p:sp>
      <p:sp>
        <p:nvSpPr>
          <p:cNvPr id="330"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51EAF325-B180-490E-9903-14D1206C2F06}" type="slidenum">
              <a:rPr b="0" lang="en-GB" sz="1000" spc="-1" strike="noStrike">
                <a:solidFill>
                  <a:srgbClr val="1f497d"/>
                </a:solidFill>
                <a:latin typeface="Candara"/>
                <a:ea typeface="DejaVu Sans"/>
              </a:rPr>
              <a:t>18</a:t>
            </a:fld>
            <a:endParaRPr b="0" lang="fr-FR" sz="1000" spc="-1" strike="noStrike">
              <a:latin typeface="Arial"/>
            </a:endParaRPr>
          </a:p>
        </p:txBody>
      </p:sp>
      <p:sp>
        <p:nvSpPr>
          <p:cNvPr id="331"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6. Les ABR :</a:t>
            </a:r>
            <a:br/>
            <a:r>
              <a:rPr b="0" lang="fr-FR" sz="3600" spc="-1" strike="noStrike">
                <a:solidFill>
                  <a:srgbClr val="ffffff"/>
                </a:solidFill>
                <a:latin typeface="Times New Roman"/>
                <a:ea typeface="DejaVu Sans"/>
              </a:rPr>
              <a:t>Ajouter un nœud (Insertion)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itre 1"/>
          <p:cNvSpPr/>
          <p:nvPr/>
        </p:nvSpPr>
        <p:spPr>
          <a:xfrm>
            <a:off x="2115000" y="1566000"/>
            <a:ext cx="8695080" cy="3673080"/>
          </a:xfrm>
          <a:prstGeom prst="rect">
            <a:avLst/>
          </a:prstGeom>
          <a:noFill/>
          <a:ln w="0">
            <a:noFill/>
          </a:ln>
        </p:spPr>
        <p:style>
          <a:lnRef idx="0"/>
          <a:fillRef idx="0"/>
          <a:effectRef idx="0"/>
          <a:fontRef idx="minor"/>
        </p:style>
        <p:txBody>
          <a:bodyPr lIns="90000" rIns="90000" tIns="45000" bIns="45000" anchor="b">
            <a:noAutofit/>
          </a:bodyPr>
          <a:p>
            <a:pPr>
              <a:lnSpc>
                <a:spcPct val="100000"/>
              </a:lnSpc>
            </a:pPr>
            <a:r>
              <a:rPr b="0" lang="fr-FR" sz="2400" spc="-1" strike="noStrike">
                <a:solidFill>
                  <a:srgbClr val="ffffff"/>
                </a:solidFill>
                <a:latin typeface="Times New Roman"/>
                <a:ea typeface="DejaVu Sans"/>
              </a:rPr>
              <a:t>1. Un arbre</a:t>
            </a:r>
            <a:br/>
            <a:r>
              <a:rPr b="0" lang="fr-FR" sz="2400" spc="-1" strike="noStrike">
                <a:solidFill>
                  <a:srgbClr val="ffffff"/>
                </a:solidFill>
                <a:latin typeface="Times New Roman"/>
                <a:ea typeface="DejaVu Sans"/>
              </a:rPr>
              <a:t>2. Un arbre binaire</a:t>
            </a:r>
            <a:br/>
            <a:r>
              <a:rPr b="0" lang="fr-FR" sz="2400" spc="-1" strike="noStrike">
                <a:solidFill>
                  <a:srgbClr val="ffffff"/>
                </a:solidFill>
                <a:latin typeface="Times New Roman"/>
                <a:ea typeface="DejaVu Sans"/>
              </a:rPr>
              <a:t>3. Types des arbres binaires</a:t>
            </a:r>
            <a:br/>
            <a:r>
              <a:rPr b="0" lang="fr-FR" sz="2400" spc="-1" strike="noStrike">
                <a:solidFill>
                  <a:srgbClr val="ffffff"/>
                </a:solidFill>
                <a:latin typeface="Times New Roman"/>
                <a:ea typeface="DejaVu Sans"/>
              </a:rPr>
              <a:t>4. Le parcours d'un arbre binaire</a:t>
            </a:r>
            <a:br/>
            <a:r>
              <a:rPr b="0" lang="fr-FR" sz="2400" spc="-1" strike="noStrike">
                <a:solidFill>
                  <a:srgbClr val="ffffff"/>
                </a:solidFill>
                <a:latin typeface="Times New Roman"/>
                <a:ea typeface="DejaVu Sans"/>
              </a:rPr>
              <a:t>5. </a:t>
            </a:r>
            <a:r>
              <a:rPr b="1" i="1" lang="fr-FR" sz="2400" spc="-1" strike="noStrike">
                <a:solidFill>
                  <a:srgbClr val="ffffff"/>
                </a:solidFill>
                <a:latin typeface="Times New Roman"/>
                <a:ea typeface="DejaVu Sans"/>
              </a:rPr>
              <a:t>Un Arbre Binaire de Recherche</a:t>
            </a:r>
            <a:r>
              <a:rPr b="1" lang="fr-FR" sz="2400" spc="-1" strike="noStrike">
                <a:solidFill>
                  <a:srgbClr val="ffffff"/>
                </a:solidFill>
                <a:latin typeface="Times New Roman"/>
                <a:ea typeface="DejaVu Sans"/>
              </a:rPr>
              <a:t> </a:t>
            </a:r>
            <a:br/>
            <a:r>
              <a:rPr b="0" lang="fr-FR" sz="2400" spc="-1" strike="noStrike">
                <a:solidFill>
                  <a:srgbClr val="ffffff"/>
                </a:solidFill>
                <a:latin typeface="Times New Roman"/>
                <a:ea typeface="DejaVu Sans"/>
              </a:rPr>
              <a:t>6. Les ABRs : Les opérations </a:t>
            </a:r>
            <a:br/>
            <a:r>
              <a:rPr b="0" lang="fr-FR" sz="2400" spc="-1" strike="noStrike">
                <a:solidFill>
                  <a:srgbClr val="ffffff"/>
                </a:solidFill>
                <a:latin typeface="Times New Roman"/>
                <a:ea typeface="DejaVu Sans"/>
              </a:rPr>
              <a:t>7. L'équilibrage des arbres binaires de recherche</a:t>
            </a:r>
            <a:br/>
            <a:r>
              <a:rPr b="0" lang="fr-FR" sz="2400" spc="-1" strike="noStrike">
                <a:solidFill>
                  <a:srgbClr val="ffffff"/>
                </a:solidFill>
                <a:latin typeface="Times New Roman"/>
                <a:ea typeface="DejaVu Sans"/>
              </a:rPr>
              <a:t>8. </a:t>
            </a:r>
            <a:r>
              <a:rPr b="1" i="1" lang="fr-FR" sz="2400" spc="-1" strike="noStrike">
                <a:solidFill>
                  <a:srgbClr val="ffffff"/>
                </a:solidFill>
                <a:latin typeface="Times New Roman"/>
                <a:ea typeface="DejaVu Sans"/>
              </a:rPr>
              <a:t>Un arbre TAS</a:t>
            </a:r>
            <a:br/>
            <a:r>
              <a:rPr b="0" lang="fr-FR" sz="2400" spc="-1" strike="noStrike">
                <a:solidFill>
                  <a:srgbClr val="ffffff"/>
                </a:solidFill>
                <a:latin typeface="Times New Roman"/>
                <a:ea typeface="DejaVu Sans"/>
              </a:rPr>
              <a:t>9. TAS : Les opérations</a:t>
            </a:r>
            <a:endParaRPr b="0" lang="fr-FR" sz="2400" spc="-1" strike="noStrike">
              <a:latin typeface="Arial"/>
            </a:endParaRPr>
          </a:p>
        </p:txBody>
      </p:sp>
      <p:sp>
        <p:nvSpPr>
          <p:cNvPr id="105" name="Titre 1"/>
          <p:cNvSpPr/>
          <p:nvPr/>
        </p:nvSpPr>
        <p:spPr>
          <a:xfrm>
            <a:off x="3793320" y="942480"/>
            <a:ext cx="4831560" cy="626040"/>
          </a:xfrm>
          <a:prstGeom prst="rect">
            <a:avLst/>
          </a:prstGeom>
          <a:noFill/>
          <a:ln w="0">
            <a:noFill/>
          </a:ln>
        </p:spPr>
        <p:style>
          <a:lnRef idx="0"/>
          <a:fillRef idx="0"/>
          <a:effectRef idx="0"/>
          <a:fontRef idx="minor"/>
        </p:style>
        <p:txBody>
          <a:bodyPr lIns="90000" rIns="90000" tIns="45000" bIns="45000" anchor="b">
            <a:noAutofit/>
          </a:bodyPr>
          <a:p>
            <a:pPr algn="ctr">
              <a:lnSpc>
                <a:spcPct val="100000"/>
              </a:lnSpc>
            </a:pPr>
            <a:r>
              <a:rPr b="0" lang="fr-FR" sz="3600" spc="-1" strike="noStrike">
                <a:solidFill>
                  <a:srgbClr val="ffffff"/>
                </a:solidFill>
                <a:latin typeface="Times New Roman"/>
                <a:ea typeface="DejaVu Sans"/>
              </a:rPr>
              <a:t>Plan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2" name="Espace réservé du contenu 1"/>
          <p:cNvSpPr/>
          <p:nvPr/>
        </p:nvSpPr>
        <p:spPr>
          <a:xfrm>
            <a:off x="612360" y="2257920"/>
            <a:ext cx="10540440" cy="376092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360"/>
              </a:spcBef>
              <a:tabLst>
                <a:tab algn="l" pos="0"/>
              </a:tabLst>
            </a:pPr>
            <a:r>
              <a:rPr b="0" lang="fr-FR" sz="1800" spc="-1" strike="noStrike">
                <a:solidFill>
                  <a:srgbClr val="1f497d"/>
                </a:solidFill>
                <a:latin typeface="Times New Roman"/>
                <a:ea typeface="DejaVu Sans"/>
              </a:rPr>
              <a:t>Algorithme. RechercheABR(ABR, e, c)</a:t>
            </a:r>
            <a:endParaRPr b="0" lang="fr-FR" sz="1800" spc="-1" strike="noStrike">
              <a:latin typeface="Arial"/>
            </a:endParaRPr>
          </a:p>
          <a:p>
            <a:pPr>
              <a:lnSpc>
                <a:spcPct val="80000"/>
              </a:lnSpc>
              <a:spcBef>
                <a:spcPts val="360"/>
              </a:spcBef>
              <a:tabLst>
                <a:tab algn="l" pos="0"/>
              </a:tabLst>
            </a:pPr>
            <a:r>
              <a:rPr b="1" i="1" lang="fr-FR" sz="1800" spc="-1" strike="noStrike">
                <a:solidFill>
                  <a:srgbClr val="1f497d"/>
                </a:solidFill>
                <a:latin typeface="Times New Roman"/>
                <a:ea typeface="DejaVu Sans"/>
              </a:rPr>
              <a:t>ABR </a:t>
            </a:r>
            <a:r>
              <a:rPr b="0" lang="fr-FR" sz="1800" spc="-1" strike="noStrike">
                <a:solidFill>
                  <a:srgbClr val="1f497d"/>
                </a:solidFill>
                <a:latin typeface="Times New Roman"/>
                <a:ea typeface="DejaVu Sans"/>
              </a:rPr>
              <a:t>: l'arbre courant, </a:t>
            </a:r>
            <a:r>
              <a:rPr b="1" i="1" lang="fr-FR" sz="1800" spc="-1" strike="noStrike">
                <a:solidFill>
                  <a:srgbClr val="1f497d"/>
                </a:solidFill>
                <a:latin typeface="Times New Roman"/>
                <a:ea typeface="DejaVu Sans"/>
              </a:rPr>
              <a:t>e</a:t>
            </a:r>
            <a:r>
              <a:rPr b="0" lang="fr-FR" sz="1800" spc="-1" strike="noStrike">
                <a:solidFill>
                  <a:srgbClr val="1f497d"/>
                </a:solidFill>
                <a:latin typeface="Times New Roman"/>
                <a:ea typeface="DejaVu Sans"/>
              </a:rPr>
              <a:t> : l'élément à chercher et </a:t>
            </a:r>
            <a:r>
              <a:rPr b="1" i="1" lang="fr-FR" sz="1800" spc="-1" strike="noStrike">
                <a:solidFill>
                  <a:srgbClr val="1f497d"/>
                </a:solidFill>
                <a:latin typeface="Times New Roman"/>
                <a:ea typeface="DejaVu Sans"/>
              </a:rPr>
              <a:t>c</a:t>
            </a:r>
            <a:r>
              <a:rPr b="0" lang="fr-FR" sz="1800" spc="-1" strike="noStrike">
                <a:solidFill>
                  <a:srgbClr val="1f497d"/>
                </a:solidFill>
                <a:latin typeface="Times New Roman"/>
                <a:ea typeface="DejaVu Sans"/>
              </a:rPr>
              <a:t> : la clé de </a:t>
            </a:r>
            <a:r>
              <a:rPr b="1" i="1" lang="fr-FR" sz="1800" spc="-1" strike="noStrike">
                <a:solidFill>
                  <a:srgbClr val="1f497d"/>
                </a:solidFill>
                <a:latin typeface="Times New Roman"/>
                <a:ea typeface="DejaVu Sans"/>
              </a:rPr>
              <a:t>e</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Début.</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Si (ABR est vide) alors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Retourner faux;</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Sinon</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 (e ==  valeur(ABR)) alors Retourner vrai;</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Sinon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 (c  &lt; valeurDeCle(ABR)) alors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Retourner RechercheABR(filsGauche(ABR), e, c);</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Sinon  </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Retourner RechercheABR(filsDroite(ABR), e, c);</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      </a:t>
            </a: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r>
              <a:rPr b="0" lang="fr-FR" sz="1800" spc="-1" strike="noStrike">
                <a:solidFill>
                  <a:srgbClr val="1f497d"/>
                </a:solidFill>
                <a:latin typeface="Times New Roman"/>
                <a:ea typeface="DejaVu Sans"/>
              </a:rPr>
              <a:t>FinSI</a:t>
            </a:r>
            <a:endParaRPr b="0" lang="fr-FR" sz="1800" spc="-1" strike="noStrike">
              <a:latin typeface="Arial"/>
            </a:endParaRPr>
          </a:p>
          <a:p>
            <a:pPr>
              <a:lnSpc>
                <a:spcPct val="80000"/>
              </a:lnSpc>
              <a:spcBef>
                <a:spcPts val="360"/>
              </a:spcBef>
              <a:tabLst>
                <a:tab algn="l" pos="0"/>
              </a:tabLst>
            </a:pPr>
            <a:endParaRPr b="0" lang="fr-FR" sz="1800" spc="-1" strike="noStrike">
              <a:latin typeface="Arial"/>
            </a:endParaRPr>
          </a:p>
          <a:p>
            <a:pPr>
              <a:lnSpc>
                <a:spcPct val="80000"/>
              </a:lnSpc>
              <a:spcBef>
                <a:spcPts val="360"/>
              </a:spcBef>
              <a:tabLst>
                <a:tab algn="l" pos="0"/>
              </a:tabLst>
            </a:pPr>
            <a:endParaRPr b="0" lang="fr-FR" sz="1800" spc="-1" strike="noStrike">
              <a:latin typeface="Arial"/>
            </a:endParaRPr>
          </a:p>
          <a:p>
            <a:pPr algn="just">
              <a:lnSpc>
                <a:spcPct val="80000"/>
              </a:lnSpc>
              <a:spcBef>
                <a:spcPts val="360"/>
              </a:spcBef>
              <a:tabLst>
                <a:tab algn="l" pos="0"/>
              </a:tabLst>
            </a:pPr>
            <a:endParaRPr b="0" lang="fr-FR" sz="1800" spc="-1" strike="noStrike">
              <a:latin typeface="Arial"/>
            </a:endParaRPr>
          </a:p>
        </p:txBody>
      </p:sp>
      <p:sp>
        <p:nvSpPr>
          <p:cNvPr id="333"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4670360-E5D4-4A29-9F90-8B37DEECE4D6}" type="slidenum">
              <a:rPr b="0" lang="en-GB" sz="1000" spc="-1" strike="noStrike">
                <a:solidFill>
                  <a:srgbClr val="1f497d"/>
                </a:solidFill>
                <a:latin typeface="Candara"/>
                <a:ea typeface="DejaVu Sans"/>
              </a:rPr>
              <a:t>19</a:t>
            </a:fld>
            <a:endParaRPr b="0" lang="fr-FR" sz="1000" spc="-1" strike="noStrike">
              <a:latin typeface="Arial"/>
            </a:endParaRPr>
          </a:p>
        </p:txBody>
      </p:sp>
      <p:sp>
        <p:nvSpPr>
          <p:cNvPr id="334"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6. Les ABR :</a:t>
            </a:r>
            <a:br/>
            <a:r>
              <a:rPr b="0" lang="fr-FR" sz="3600" spc="-1" strike="noStrike">
                <a:solidFill>
                  <a:srgbClr val="ffffff"/>
                </a:solidFill>
                <a:latin typeface="Times New Roman"/>
                <a:ea typeface="DejaVu Sans"/>
              </a:rPr>
              <a:t>Chercher un élément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Espace réservé du contenu 1"/>
          <p:cNvSpPr/>
          <p:nvPr/>
        </p:nvSpPr>
        <p:spPr>
          <a:xfrm>
            <a:off x="652320" y="2462400"/>
            <a:ext cx="10921320" cy="376092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479"/>
              </a:spcBef>
              <a:tabLst>
                <a:tab algn="l" pos="0"/>
              </a:tabLst>
            </a:pPr>
            <a:r>
              <a:rPr b="0" lang="fr-FR" sz="2400" spc="-1" strike="noStrike">
                <a:solidFill>
                  <a:srgbClr val="1f497d"/>
                </a:solidFill>
                <a:latin typeface="Times New Roman"/>
                <a:ea typeface="DejaVu Sans"/>
              </a:rPr>
              <a:t>Cas 1 : Le nœud est une feuille</a:t>
            </a:r>
            <a:endParaRPr b="0" lang="fr-FR" sz="2400" spc="-1" strike="noStrike">
              <a:latin typeface="Arial"/>
            </a:endParaRPr>
          </a:p>
          <a:p>
            <a:pPr algn="just">
              <a:lnSpc>
                <a:spcPct val="80000"/>
              </a:lnSpc>
              <a:spcBef>
                <a:spcPts val="479"/>
              </a:spcBef>
              <a:tabLst>
                <a:tab algn="l" pos="0"/>
              </a:tabLst>
            </a:pPr>
            <a:r>
              <a:rPr b="0" lang="fr-FR" sz="2200" spc="-1" strike="noStrike">
                <a:solidFill>
                  <a:srgbClr val="1f497d"/>
                </a:solidFill>
                <a:latin typeface="Times New Roman"/>
                <a:ea typeface="DejaVu Sans"/>
              </a:rPr>
              <a:t>=&gt; </a:t>
            </a:r>
            <a:r>
              <a:rPr b="0" lang="fr-FR" sz="2400" spc="-1" strike="noStrike">
                <a:solidFill>
                  <a:srgbClr val="1f497d"/>
                </a:solidFill>
                <a:latin typeface="Times New Roman"/>
                <a:ea typeface="DejaVu Sans"/>
              </a:rPr>
              <a:t>On le supprime simplement.</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Times New Roman"/>
                <a:ea typeface="DejaVu Sans"/>
              </a:rPr>
              <a:t>Cas 2 : Le nœud possède un seul fils</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Times New Roman"/>
                <a:ea typeface="DejaVu Sans"/>
              </a:rPr>
              <a:t>=&gt; On le supprime et on relie son fils avec son père.</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Times New Roman"/>
                <a:ea typeface="DejaVu Sans"/>
              </a:rPr>
              <a:t>Cas 3 : Le nœud possède deux fils</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Times New Roman"/>
                <a:ea typeface="DejaVu Sans"/>
              </a:rPr>
              <a:t>=&gt; Dans ce cas le nœud est remplacé par son prédécesseur </a:t>
            </a:r>
            <a:r>
              <a:rPr b="1" i="1" lang="fr-FR" sz="2400" spc="-1" strike="noStrike">
                <a:solidFill>
                  <a:srgbClr val="1f497d"/>
                </a:solidFill>
                <a:latin typeface="Times New Roman"/>
                <a:ea typeface="DejaVu Sans"/>
              </a:rPr>
              <a:t>s,</a:t>
            </a:r>
            <a:r>
              <a:rPr b="0" lang="fr-FR" sz="2400" spc="-1" strike="noStrike">
                <a:solidFill>
                  <a:srgbClr val="1f497d"/>
                </a:solidFill>
                <a:latin typeface="Times New Roman"/>
                <a:ea typeface="DejaVu Sans"/>
              </a:rPr>
              <a:t> et on supprime </a:t>
            </a:r>
            <a:r>
              <a:rPr b="1" i="1" lang="fr-FR" sz="2400" spc="-1" strike="noStrike">
                <a:solidFill>
                  <a:srgbClr val="1f497d"/>
                </a:solidFill>
                <a:latin typeface="Times New Roman"/>
                <a:ea typeface="DejaVu Sans"/>
              </a:rPr>
              <a:t>s</a:t>
            </a:r>
            <a:r>
              <a:rPr b="0" lang="fr-FR" sz="2400" spc="-1" strike="noStrike">
                <a:solidFill>
                  <a:srgbClr val="1f497d"/>
                </a:solidFill>
                <a:latin typeface="Times New Roman"/>
                <a:ea typeface="DejaVu Sans"/>
              </a:rPr>
              <a:t> (de sa position actuelle) comme on le fait</a:t>
            </a:r>
            <a:r>
              <a:rPr b="0" lang="fr-FR" sz="2400" spc="-1" strike="noStrike">
                <a:solidFill>
                  <a:srgbClr val="1f497d"/>
                </a:solidFill>
                <a:latin typeface="Candara"/>
                <a:ea typeface="Candara"/>
              </a:rPr>
              <a:t> </a:t>
            </a:r>
            <a:r>
              <a:rPr b="0" lang="fr-FR" sz="2400" spc="-1" strike="noStrike">
                <a:solidFill>
                  <a:srgbClr val="1f497d"/>
                </a:solidFill>
                <a:latin typeface="Times New Roman"/>
                <a:ea typeface="Candara"/>
              </a:rPr>
              <a:t>dans les cas 1 et 2 ci-dessus. Nous pouvons aussi remplacer le nœud par son successeur au lieu de son prédécesseur de la même manière.</a:t>
            </a:r>
            <a:endParaRPr b="0" lang="fr-FR" sz="2400" spc="-1" strike="noStrike">
              <a:latin typeface="Arial"/>
            </a:endParaRPr>
          </a:p>
          <a:p>
            <a:pPr marL="343080" indent="-341280" algn="just">
              <a:lnSpc>
                <a:spcPct val="80000"/>
              </a:lnSpc>
              <a:spcBef>
                <a:spcPts val="479"/>
              </a:spcBef>
              <a:buClr>
                <a:srgbClr val="4f81bd"/>
              </a:buClr>
              <a:buFont typeface="Wingdings" charset="2"/>
              <a:buChar char=""/>
              <a:tabLst>
                <a:tab algn="l" pos="0"/>
              </a:tabLst>
            </a:pPr>
            <a:r>
              <a:rPr b="1" i="1" lang="fr-FR" sz="2400" spc="-1" strike="noStrike">
                <a:solidFill>
                  <a:srgbClr val="1f497d"/>
                </a:solidFill>
                <a:latin typeface="Times New Roman"/>
                <a:ea typeface="Candara"/>
              </a:rPr>
              <a:t>Nous allons voir l'algorithme de suppression en TD.</a:t>
            </a:r>
            <a:endParaRPr b="0" lang="fr-FR" sz="2400" spc="-1" strike="noStrike">
              <a:latin typeface="Arial"/>
            </a:endParaRPr>
          </a:p>
        </p:txBody>
      </p:sp>
      <p:sp>
        <p:nvSpPr>
          <p:cNvPr id="336"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FD84894F-B3CE-498B-BDDF-0697972A258C}" type="slidenum">
              <a:rPr b="0" lang="en-GB" sz="1000" spc="-1" strike="noStrike">
                <a:solidFill>
                  <a:srgbClr val="1f497d"/>
                </a:solidFill>
                <a:latin typeface="Candara"/>
                <a:ea typeface="DejaVu Sans"/>
              </a:rPr>
              <a:t>20</a:t>
            </a:fld>
            <a:endParaRPr b="0" lang="fr-FR" sz="1000" spc="-1" strike="noStrike">
              <a:latin typeface="Arial"/>
            </a:endParaRPr>
          </a:p>
        </p:txBody>
      </p:sp>
      <p:sp>
        <p:nvSpPr>
          <p:cNvPr id="337"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6. Les ABR :</a:t>
            </a:r>
            <a:br/>
            <a:r>
              <a:rPr b="0" lang="fr-FR" sz="3600" spc="-1" strike="noStrike">
                <a:solidFill>
                  <a:srgbClr val="ffffff"/>
                </a:solidFill>
                <a:latin typeface="Times New Roman"/>
                <a:ea typeface="DejaVu Sans"/>
              </a:rPr>
              <a:t>Supprimer un nœud (Suppression)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8" name="Espace réservé du contenu 1"/>
          <p:cNvSpPr/>
          <p:nvPr/>
        </p:nvSpPr>
        <p:spPr>
          <a:xfrm>
            <a:off x="485280" y="2818800"/>
            <a:ext cx="11027160" cy="240624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561"/>
              </a:spcBef>
              <a:buClr>
                <a:srgbClr val="4f81bd"/>
              </a:buClr>
              <a:buFont typeface="Arial"/>
              <a:buChar char="•"/>
            </a:pPr>
            <a:r>
              <a:rPr b="0" lang="fr-FR" sz="2800" spc="-1" strike="noStrike">
                <a:solidFill>
                  <a:srgbClr val="1f497d"/>
                </a:solidFill>
                <a:latin typeface="Times New Roman"/>
                <a:ea typeface="DejaVu Sans"/>
              </a:rPr>
              <a:t>L'équilibrage d'un ABR consiste à maintenir une profondeur équilibrée entre les branches de cet arbre. </a:t>
            </a:r>
            <a:endParaRPr b="0" lang="fr-FR" sz="2800" spc="-1" strike="noStrike">
              <a:latin typeface="Arial"/>
            </a:endParaRPr>
          </a:p>
          <a:p>
            <a:pPr marL="457200" indent="-455400">
              <a:lnSpc>
                <a:spcPct val="80000"/>
              </a:lnSpc>
              <a:spcBef>
                <a:spcPts val="561"/>
              </a:spcBef>
              <a:buClr>
                <a:srgbClr val="4f81bd"/>
              </a:buClr>
              <a:buFont typeface="Arial"/>
              <a:buChar char="•"/>
            </a:pPr>
            <a:r>
              <a:rPr b="0" lang="fr-FR" sz="2800" spc="-1" strike="noStrike">
                <a:solidFill>
                  <a:srgbClr val="1f497d"/>
                </a:solidFill>
                <a:latin typeface="Times New Roman"/>
                <a:ea typeface="DejaVu Sans"/>
              </a:rPr>
              <a:t>L'équilibrage permet de réduire la hauteur de l'arbre, ce qui nous permet en conséquence d'améliorer la complexité de la plupart des opérations sur l'arbre (parce que la complexité de ces opérations est en fonction de la hauteur de l'arbre).</a:t>
            </a:r>
            <a:endParaRPr b="0" lang="fr-FR" sz="2800" spc="-1" strike="noStrike">
              <a:latin typeface="Arial"/>
            </a:endParaRPr>
          </a:p>
          <a:p>
            <a:pPr>
              <a:lnSpc>
                <a:spcPct val="80000"/>
              </a:lnSpc>
              <a:spcBef>
                <a:spcPts val="561"/>
              </a:spcBef>
            </a:pPr>
            <a:endParaRPr b="0" lang="fr-FR" sz="2800" spc="-1" strike="noStrike">
              <a:latin typeface="Arial"/>
            </a:endParaRPr>
          </a:p>
          <a:p>
            <a:pPr>
              <a:lnSpc>
                <a:spcPct val="80000"/>
              </a:lnSpc>
              <a:spcBef>
                <a:spcPts val="561"/>
              </a:spcBef>
            </a:pPr>
            <a:endParaRPr b="0" lang="fr-FR" sz="2800" spc="-1" strike="noStrike">
              <a:latin typeface="Arial"/>
            </a:endParaRPr>
          </a:p>
          <a:p>
            <a:pPr>
              <a:lnSpc>
                <a:spcPct val="80000"/>
              </a:lnSpc>
              <a:spcBef>
                <a:spcPts val="561"/>
              </a:spcBef>
            </a:pPr>
            <a:endParaRPr b="0" lang="fr-FR" sz="2800" spc="-1" strike="noStrike">
              <a:latin typeface="Arial"/>
            </a:endParaRPr>
          </a:p>
        </p:txBody>
      </p:sp>
      <p:sp>
        <p:nvSpPr>
          <p:cNvPr id="339"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44AFC8F0-0645-49CC-BB03-D3F7CC6AC896}" type="slidenum">
              <a:rPr b="0" lang="en-GB" sz="1000" spc="-1" strike="noStrike">
                <a:solidFill>
                  <a:srgbClr val="1f497d"/>
                </a:solidFill>
                <a:latin typeface="Candara"/>
                <a:ea typeface="DejaVu Sans"/>
              </a:rPr>
              <a:t>21</a:t>
            </a:fld>
            <a:endParaRPr b="0" lang="fr-FR" sz="1000" spc="-1" strike="noStrike">
              <a:latin typeface="Arial"/>
            </a:endParaRPr>
          </a:p>
        </p:txBody>
      </p:sp>
      <p:sp>
        <p:nvSpPr>
          <p:cNvPr id="340"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7. L'équilibrage des arbres binaires de recherche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Espace réservé du contenu 1"/>
          <p:cNvSpPr/>
          <p:nvPr/>
        </p:nvSpPr>
        <p:spPr>
          <a:xfrm>
            <a:off x="347760" y="2755440"/>
            <a:ext cx="1142928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561"/>
              </a:spcBef>
              <a:buClr>
                <a:srgbClr val="4f81bd"/>
              </a:buClr>
              <a:buFont typeface="Arial"/>
              <a:buChar char="•"/>
            </a:pPr>
            <a:r>
              <a:rPr b="0" lang="fr-FR" sz="2800" spc="-1" strike="noStrike">
                <a:solidFill>
                  <a:srgbClr val="1f497d"/>
                </a:solidFill>
                <a:latin typeface="Times New Roman"/>
                <a:ea typeface="DejaVu Sans"/>
              </a:rPr>
              <a:t>Il existe plusieurs techniques dans la littérature qui permettent d'équilibrer un ABR tel que :</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DejaVu Sans"/>
              </a:rPr>
              <a:t>Les arbres AVL (les arbres de Adelson-Velskii et Landis);</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DejaVu Sans"/>
              </a:rPr>
              <a:t>Les arbres rouge-noir;</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DejaVu Sans"/>
              </a:rPr>
              <a:t>Reconstruction de l'arbre;</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Etc.............</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p:txBody>
      </p:sp>
      <p:sp>
        <p:nvSpPr>
          <p:cNvPr id="342"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F2EA5248-D96B-4C32-BC6D-C093727B2E22}" type="slidenum">
              <a:rPr b="0" lang="en-GB" sz="1000" spc="-1" strike="noStrike">
                <a:solidFill>
                  <a:srgbClr val="1f497d"/>
                </a:solidFill>
                <a:latin typeface="Candara"/>
                <a:ea typeface="DejaVu Sans"/>
              </a:rPr>
              <a:t>22</a:t>
            </a:fld>
            <a:endParaRPr b="0" lang="fr-FR" sz="1000" spc="-1" strike="noStrike">
              <a:latin typeface="Arial"/>
            </a:endParaRPr>
          </a:p>
        </p:txBody>
      </p:sp>
      <p:sp>
        <p:nvSpPr>
          <p:cNvPr id="343"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7. L'équilibrage des arbres binaires de recherche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4" name="Titre 1"/>
          <p:cNvSpPr/>
          <p:nvPr/>
        </p:nvSpPr>
        <p:spPr>
          <a:xfrm>
            <a:off x="1522800" y="1564200"/>
            <a:ext cx="8742240" cy="1778400"/>
          </a:xfrm>
          <a:prstGeom prst="rect">
            <a:avLst/>
          </a:prstGeom>
          <a:noFill/>
          <a:ln w="0">
            <a:noFill/>
          </a:ln>
        </p:spPr>
        <p:style>
          <a:lnRef idx="0"/>
          <a:fillRef idx="0"/>
          <a:effectRef idx="0"/>
          <a:fontRef idx="minor"/>
        </p:style>
        <p:txBody>
          <a:bodyPr lIns="90000" rIns="90000" tIns="45000" bIns="45000" anchor="b">
            <a:normAutofit/>
          </a:bodyPr>
          <a:p>
            <a:pPr algn="ctr">
              <a:lnSpc>
                <a:spcPct val="100000"/>
              </a:lnSpc>
            </a:pPr>
            <a:r>
              <a:rPr b="0" lang="fr-FR" sz="4000" spc="-1" strike="noStrike">
                <a:solidFill>
                  <a:srgbClr val="ffffff"/>
                </a:solidFill>
                <a:latin typeface="Times New Roman"/>
                <a:ea typeface="DejaVu Sans"/>
              </a:rPr>
              <a:t> </a:t>
            </a:r>
            <a:r>
              <a:rPr b="0" lang="fr-FR" sz="4000" spc="-1" strike="noStrike">
                <a:solidFill>
                  <a:srgbClr val="ffffff"/>
                </a:solidFill>
                <a:latin typeface="Times New Roman"/>
                <a:ea typeface="DejaVu Sans"/>
              </a:rPr>
              <a:t>Les arbres TAS</a:t>
            </a:r>
            <a:endParaRPr b="0" lang="fr-FR" sz="40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Espace réservé du contenu 1"/>
          <p:cNvSpPr/>
          <p:nvPr/>
        </p:nvSpPr>
        <p:spPr>
          <a:xfrm>
            <a:off x="698040" y="2291760"/>
            <a:ext cx="10636560" cy="385524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519"/>
              </a:spcBef>
            </a:pPr>
            <a:endParaRPr b="0" lang="fr-FR" sz="1800" spc="-1" strike="noStrike">
              <a:latin typeface="Arial"/>
            </a:endParaRPr>
          </a:p>
          <a:p>
            <a:pPr>
              <a:lnSpc>
                <a:spcPct val="80000"/>
              </a:lnSpc>
              <a:spcBef>
                <a:spcPts val="561"/>
              </a:spcBef>
              <a:tabLst>
                <a:tab algn="l" pos="0"/>
              </a:tabLst>
            </a:pPr>
            <a:endParaRPr b="0" lang="fr-FR" sz="1800" spc="-1" strike="noStrike">
              <a:latin typeface="Arial"/>
            </a:endParaRPr>
          </a:p>
          <a:p>
            <a:pPr>
              <a:lnSpc>
                <a:spcPct val="80000"/>
              </a:lnSpc>
              <a:spcBef>
                <a:spcPts val="439"/>
              </a:spcBef>
              <a:tabLst>
                <a:tab algn="l" pos="0"/>
              </a:tabLst>
            </a:pPr>
            <a:endParaRPr b="0" lang="fr-FR" sz="1800" spc="-1" strike="noStrike">
              <a:latin typeface="Arial"/>
            </a:endParaRPr>
          </a:p>
          <a:p>
            <a:pPr algn="just">
              <a:lnSpc>
                <a:spcPct val="80000"/>
              </a:lnSpc>
              <a:spcBef>
                <a:spcPts val="439"/>
              </a:spcBef>
              <a:tabLst>
                <a:tab algn="l" pos="0"/>
              </a:tabLst>
            </a:pPr>
            <a:endParaRPr b="0" lang="fr-FR" sz="1800" spc="-1" strike="noStrike">
              <a:latin typeface="Arial"/>
            </a:endParaRPr>
          </a:p>
        </p:txBody>
      </p:sp>
      <p:sp>
        <p:nvSpPr>
          <p:cNvPr id="346"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121715E0-10C3-4B37-95DB-2E1ABCA1C07A}" type="slidenum">
              <a:rPr b="0" lang="en-GB" sz="1000" spc="-1" strike="noStrike">
                <a:solidFill>
                  <a:srgbClr val="1f497d"/>
                </a:solidFill>
                <a:latin typeface="Candara"/>
                <a:ea typeface="DejaVu Sans"/>
              </a:rPr>
              <a:t>24</a:t>
            </a:fld>
            <a:endParaRPr b="0" lang="fr-FR" sz="1000" spc="-1" strike="noStrike">
              <a:latin typeface="Arial"/>
            </a:endParaRPr>
          </a:p>
        </p:txBody>
      </p:sp>
      <p:sp>
        <p:nvSpPr>
          <p:cNvPr id="347"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8. Un</a:t>
            </a:r>
            <a:r>
              <a:rPr b="0" lang="fr-FR" sz="3600" spc="-1" strike="noStrike">
                <a:solidFill>
                  <a:srgbClr val="ffffff"/>
                </a:solidFill>
                <a:latin typeface="Times New Roman"/>
                <a:ea typeface="Candara"/>
              </a:rPr>
              <a:t> arbre TAS</a:t>
            </a:r>
            <a:endParaRPr b="0" lang="fr-FR" sz="3600" spc="-1" strike="noStrike">
              <a:latin typeface="Arial"/>
            </a:endParaRPr>
          </a:p>
        </p:txBody>
      </p:sp>
      <p:sp>
        <p:nvSpPr>
          <p:cNvPr id="348" name="ZoneTexte 30"/>
          <p:cNvSpPr/>
          <p:nvPr/>
        </p:nvSpPr>
        <p:spPr>
          <a:xfrm>
            <a:off x="414720" y="2798640"/>
            <a:ext cx="5529960" cy="176544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Un TAS (en anglais </a:t>
            </a:r>
            <a:r>
              <a:rPr b="0" i="1" lang="fr-FR" sz="2200" spc="-1" strike="noStrike">
                <a:solidFill>
                  <a:srgbClr val="1f497d"/>
                </a:solidFill>
                <a:latin typeface="Times New Roman"/>
                <a:ea typeface="DejaVu Sans"/>
              </a:rPr>
              <a:t>heap</a:t>
            </a:r>
            <a:r>
              <a:rPr b="0" lang="fr-FR" sz="2200" spc="-1" strike="noStrike">
                <a:solidFill>
                  <a:srgbClr val="1f497d"/>
                </a:solidFill>
                <a:latin typeface="Times New Roman"/>
                <a:ea typeface="DejaVu Sans"/>
              </a:rPr>
              <a:t>) est un arbre binaire complet où la clé de chaque nœud est plus grande que les clés de ses fils (dans un TAS-min la clé de chaque nœud est plus petite que les clés de ses fils)</a:t>
            </a:r>
            <a:endParaRPr b="0" lang="fr-FR" sz="2200" spc="-1" strike="noStrike">
              <a:latin typeface="Arial"/>
            </a:endParaRPr>
          </a:p>
        </p:txBody>
      </p:sp>
      <p:sp>
        <p:nvSpPr>
          <p:cNvPr id="349" name="ZoneTexte 5"/>
          <p:cNvSpPr/>
          <p:nvPr/>
        </p:nvSpPr>
        <p:spPr>
          <a:xfrm>
            <a:off x="6393240" y="2359440"/>
            <a:ext cx="1579320" cy="759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 de TAS-max :</a:t>
            </a:r>
            <a:endParaRPr b="0" lang="fr-FR" sz="2200" spc="-1" strike="noStrike">
              <a:latin typeface="Arial"/>
            </a:endParaRPr>
          </a:p>
        </p:txBody>
      </p:sp>
      <p:sp>
        <p:nvSpPr>
          <p:cNvPr id="350" name="Ellipse 6"/>
          <p:cNvSpPr/>
          <p:nvPr/>
        </p:nvSpPr>
        <p:spPr>
          <a:xfrm>
            <a:off x="8458200" y="26002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50</a:t>
            </a:r>
            <a:endParaRPr b="0" lang="fr-FR" sz="1800" spc="-1" strike="noStrike">
              <a:latin typeface="Arial"/>
            </a:endParaRPr>
          </a:p>
        </p:txBody>
      </p:sp>
      <p:sp>
        <p:nvSpPr>
          <p:cNvPr id="351" name="Ellipse 17"/>
          <p:cNvSpPr/>
          <p:nvPr/>
        </p:nvSpPr>
        <p:spPr>
          <a:xfrm>
            <a:off x="7705800" y="31910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25</a:t>
            </a:r>
            <a:endParaRPr b="0" lang="fr-FR" sz="1800" spc="-1" strike="noStrike">
              <a:latin typeface="Arial"/>
            </a:endParaRPr>
          </a:p>
        </p:txBody>
      </p:sp>
      <p:sp>
        <p:nvSpPr>
          <p:cNvPr id="352" name="Ellipse 18"/>
          <p:cNvSpPr/>
          <p:nvPr/>
        </p:nvSpPr>
        <p:spPr>
          <a:xfrm>
            <a:off x="9696600" y="32194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34</a:t>
            </a:r>
            <a:endParaRPr b="0" lang="fr-FR" sz="1800" spc="-1" strike="noStrike">
              <a:latin typeface="Arial"/>
            </a:endParaRPr>
          </a:p>
        </p:txBody>
      </p:sp>
      <p:sp>
        <p:nvSpPr>
          <p:cNvPr id="353" name="Ellipse 19"/>
          <p:cNvSpPr/>
          <p:nvPr/>
        </p:nvSpPr>
        <p:spPr>
          <a:xfrm>
            <a:off x="8229600" y="397188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17</a:t>
            </a:r>
            <a:endParaRPr b="0" lang="fr-FR" sz="1800" spc="-1" strike="noStrike">
              <a:latin typeface="Arial"/>
            </a:endParaRPr>
          </a:p>
        </p:txBody>
      </p:sp>
      <p:sp>
        <p:nvSpPr>
          <p:cNvPr id="354" name="Ellipse 20"/>
          <p:cNvSpPr/>
          <p:nvPr/>
        </p:nvSpPr>
        <p:spPr>
          <a:xfrm>
            <a:off x="7143840" y="39434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10</a:t>
            </a:r>
            <a:endParaRPr b="0" lang="fr-FR" sz="1800" spc="-1" strike="noStrike">
              <a:latin typeface="Arial"/>
            </a:endParaRPr>
          </a:p>
        </p:txBody>
      </p:sp>
      <p:sp>
        <p:nvSpPr>
          <p:cNvPr id="355" name="Ellipse 21"/>
          <p:cNvSpPr/>
          <p:nvPr/>
        </p:nvSpPr>
        <p:spPr>
          <a:xfrm>
            <a:off x="10429920" y="38768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18</a:t>
            </a:r>
            <a:endParaRPr b="0" lang="fr-FR" sz="1800" spc="-1" strike="noStrike">
              <a:latin typeface="Arial"/>
            </a:endParaRPr>
          </a:p>
        </p:txBody>
      </p:sp>
      <p:sp>
        <p:nvSpPr>
          <p:cNvPr id="356" name="Ellipse 22"/>
          <p:cNvSpPr/>
          <p:nvPr/>
        </p:nvSpPr>
        <p:spPr>
          <a:xfrm>
            <a:off x="9144000" y="3943440"/>
            <a:ext cx="626760" cy="4078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20</a:t>
            </a:r>
            <a:endParaRPr b="0" lang="fr-FR" sz="1800" spc="-1" strike="noStrike">
              <a:latin typeface="Arial"/>
            </a:endParaRPr>
          </a:p>
        </p:txBody>
      </p:sp>
      <p:sp>
        <p:nvSpPr>
          <p:cNvPr id="357" name="Connecteur droit avec flèche 25"/>
          <p:cNvSpPr/>
          <p:nvPr/>
        </p:nvSpPr>
        <p:spPr>
          <a:xfrm>
            <a:off x="8267760" y="3581280"/>
            <a:ext cx="141120" cy="3412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58" name="Connecteur droit avec flèche 26"/>
          <p:cNvSpPr/>
          <p:nvPr/>
        </p:nvSpPr>
        <p:spPr>
          <a:xfrm flipH="1">
            <a:off x="7561440" y="3505320"/>
            <a:ext cx="217440" cy="3888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59" name="Connecteur droit avec flèche 27"/>
          <p:cNvSpPr/>
          <p:nvPr/>
        </p:nvSpPr>
        <p:spPr>
          <a:xfrm flipH="1">
            <a:off x="8255880" y="2952720"/>
            <a:ext cx="293400" cy="2649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60" name="Connecteur droit avec flèche 28"/>
          <p:cNvSpPr/>
          <p:nvPr/>
        </p:nvSpPr>
        <p:spPr>
          <a:xfrm flipH="1">
            <a:off x="9495000" y="3600360"/>
            <a:ext cx="303120" cy="31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61" name="Connecteur droit avec flèche 32"/>
          <p:cNvSpPr/>
          <p:nvPr/>
        </p:nvSpPr>
        <p:spPr>
          <a:xfrm>
            <a:off x="10267920" y="3571920"/>
            <a:ext cx="293400" cy="31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362" name="Connecteur droit avec flèche 33"/>
          <p:cNvSpPr/>
          <p:nvPr/>
        </p:nvSpPr>
        <p:spPr>
          <a:xfrm>
            <a:off x="9039240" y="2905200"/>
            <a:ext cx="684000" cy="3600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Espace réservé du contenu 1"/>
          <p:cNvSpPr/>
          <p:nvPr/>
        </p:nvSpPr>
        <p:spPr>
          <a:xfrm>
            <a:off x="1012320" y="2753280"/>
            <a:ext cx="9959400" cy="267084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561"/>
              </a:spcBef>
              <a:buClr>
                <a:srgbClr val="4f81bd"/>
              </a:buClr>
              <a:buFont typeface="Arial"/>
              <a:buChar char="•"/>
            </a:pPr>
            <a:r>
              <a:rPr b="0" lang="fr-FR" sz="2800" spc="-1" strike="noStrike">
                <a:solidFill>
                  <a:srgbClr val="1f497d"/>
                </a:solidFill>
                <a:latin typeface="Times New Roman"/>
                <a:ea typeface="DejaVu Sans"/>
              </a:rPr>
              <a:t>Principalement, il y a deux opérations sur un TAS : </a:t>
            </a:r>
            <a:endParaRPr b="0" lang="fr-FR" sz="2800" spc="-1" strike="noStrike">
              <a:latin typeface="Arial"/>
            </a:endParaRPr>
          </a:p>
          <a:p>
            <a:pPr marL="457200" indent="-455400">
              <a:lnSpc>
                <a:spcPct val="80000"/>
              </a:lnSpc>
              <a:spcBef>
                <a:spcPts val="561"/>
              </a:spcBef>
              <a:buClr>
                <a:srgbClr val="4f81bd"/>
              </a:buClr>
              <a:buFont typeface="Symbol"/>
              <a:buAutoNum type="arabicParen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Ajouter un nouveau nœud (Enfiler) </a:t>
            </a:r>
            <a:endParaRPr b="0" lang="fr-FR" sz="2800" spc="-1" strike="noStrike">
              <a:latin typeface="Arial"/>
            </a:endParaRPr>
          </a:p>
          <a:p>
            <a:pPr marL="457200" indent="-455400">
              <a:lnSpc>
                <a:spcPct val="80000"/>
              </a:lnSpc>
              <a:spcBef>
                <a:spcPts val="561"/>
              </a:spcBef>
              <a:buClr>
                <a:srgbClr val="4f81bd"/>
              </a:buClr>
              <a:buFont typeface="Symbol"/>
              <a:buAutoNum type="arabicParenR"/>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Supprimer la racine (Défiler) </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marL="457200" indent="-455400">
              <a:lnSpc>
                <a:spcPct val="80000"/>
              </a:lnSpc>
              <a:spcBef>
                <a:spcPts val="561"/>
              </a:spcBef>
              <a:buClr>
                <a:srgbClr val="4f81bd"/>
              </a:buClr>
              <a:buFont typeface="Arial"/>
              <a:buChar char="•"/>
              <a:tabLst>
                <a:tab algn="l" pos="0"/>
              </a:tabLst>
            </a:pPr>
            <a:r>
              <a:rPr b="0" lang="fr-FR" sz="2800" spc="-1" strike="noStrike">
                <a:solidFill>
                  <a:srgbClr val="1f497d"/>
                </a:solidFill>
                <a:latin typeface="Times New Roman"/>
                <a:ea typeface="DejaVu Sans"/>
              </a:rPr>
              <a:t>On peut implémenter efficacement un TAS avec un tableau d’éléments, dont chaque élément a une clé et une valeur.</a:t>
            </a:r>
            <a:endParaRPr b="0" lang="fr-FR" sz="2800" spc="-1" strike="noStrike">
              <a:latin typeface="Arial"/>
            </a:endParaRPr>
          </a:p>
          <a:p>
            <a:pPr>
              <a:lnSpc>
                <a:spcPct val="80000"/>
              </a:lnSpc>
              <a:spcBef>
                <a:spcPts val="439"/>
              </a:spcBef>
              <a:tabLst>
                <a:tab algn="l" pos="0"/>
              </a:tabLst>
            </a:pPr>
            <a:endParaRPr b="0" lang="fr-FR" sz="2800" spc="-1" strike="noStrike">
              <a:latin typeface="Arial"/>
            </a:endParaRPr>
          </a:p>
          <a:p>
            <a:pPr algn="just">
              <a:lnSpc>
                <a:spcPct val="80000"/>
              </a:lnSpc>
              <a:spcBef>
                <a:spcPts val="439"/>
              </a:spcBef>
              <a:tabLst>
                <a:tab algn="l" pos="0"/>
              </a:tabLst>
            </a:pPr>
            <a:endParaRPr b="0" lang="fr-FR" sz="2800" spc="-1" strike="noStrike">
              <a:latin typeface="Arial"/>
            </a:endParaRPr>
          </a:p>
        </p:txBody>
      </p:sp>
      <p:sp>
        <p:nvSpPr>
          <p:cNvPr id="364"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CFC31DF2-2A1C-4A86-8FE6-50011C529164}" type="slidenum">
              <a:rPr b="0" lang="en-GB" sz="1000" spc="-1" strike="noStrike">
                <a:solidFill>
                  <a:srgbClr val="1f497d"/>
                </a:solidFill>
                <a:latin typeface="Candara"/>
                <a:ea typeface="DejaVu Sans"/>
              </a:rPr>
              <a:t>25</a:t>
            </a:fld>
            <a:endParaRPr b="0" lang="fr-FR" sz="1000" spc="-1" strike="noStrike">
              <a:latin typeface="Arial"/>
            </a:endParaRPr>
          </a:p>
        </p:txBody>
      </p:sp>
      <p:sp>
        <p:nvSpPr>
          <p:cNvPr id="365"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9. TAS :</a:t>
            </a:r>
            <a:br/>
            <a:r>
              <a:rPr b="0" lang="fr-FR" sz="3600" spc="-1" strike="noStrike">
                <a:solidFill>
                  <a:srgbClr val="ffffff"/>
                </a:solidFill>
                <a:latin typeface="Times New Roman"/>
                <a:ea typeface="DejaVu Sans"/>
              </a:rPr>
              <a:t>Les opérations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6" name="Espace réservé du contenu 1"/>
          <p:cNvSpPr/>
          <p:nvPr/>
        </p:nvSpPr>
        <p:spPr>
          <a:xfrm>
            <a:off x="610200" y="2462400"/>
            <a:ext cx="1054044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561"/>
              </a:spcBef>
              <a:buClr>
                <a:srgbClr val="4f81bd"/>
              </a:buClr>
              <a:buFont typeface="Arial"/>
              <a:buChar char="•"/>
            </a:pPr>
            <a:r>
              <a:rPr b="0" lang="fr-FR" sz="2800" spc="-1" strike="noStrike">
                <a:solidFill>
                  <a:srgbClr val="1f497d"/>
                </a:solidFill>
                <a:latin typeface="Times New Roman"/>
                <a:ea typeface="DejaVu Sans"/>
              </a:rPr>
              <a:t>Pour garder les caractéristiques</a:t>
            </a:r>
            <a:r>
              <a:rPr b="0" lang="fr-FR" sz="2800" spc="-1" strike="noStrike">
                <a:solidFill>
                  <a:srgbClr val="1f497d"/>
                </a:solidFill>
                <a:latin typeface="Candara"/>
                <a:ea typeface="Candara"/>
              </a:rPr>
              <a:t> </a:t>
            </a:r>
            <a:r>
              <a:rPr b="0" lang="fr-FR" sz="2800" spc="-1" strike="noStrike">
                <a:solidFill>
                  <a:srgbClr val="1f497d"/>
                </a:solidFill>
                <a:latin typeface="Times New Roman"/>
                <a:ea typeface="Candara"/>
              </a:rPr>
              <a:t>d'un TAS :</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Candara"/>
              </a:rPr>
              <a:t>Chaque élément est ajouté à la fin du tableau</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Candara"/>
              </a:rPr>
              <a:t>Pour supprimer la racine, on la change avec le dernier élément du tableau et après on la supprime.</a:t>
            </a:r>
            <a:endParaRPr b="0" lang="fr-FR" sz="2800" spc="-1" strike="noStrike">
              <a:latin typeface="Arial"/>
            </a:endParaRPr>
          </a:p>
          <a:p>
            <a:pPr marL="514440" indent="-512640">
              <a:lnSpc>
                <a:spcPct val="80000"/>
              </a:lnSpc>
              <a:spcBef>
                <a:spcPts val="561"/>
              </a:spcBef>
              <a:buClr>
                <a:srgbClr val="4f81bd"/>
              </a:buClr>
              <a:buFont typeface="Symbol"/>
              <a:buAutoNum type="arabicPeriod"/>
            </a:pPr>
            <a:r>
              <a:rPr b="0" lang="fr-FR" sz="2800" spc="-1" strike="noStrike">
                <a:solidFill>
                  <a:srgbClr val="1f497d"/>
                </a:solidFill>
                <a:latin typeface="Times New Roman"/>
                <a:ea typeface="Candara"/>
              </a:rPr>
              <a:t>Après l'insertion ou la surpression, nous parcourons l'arbre soit vers le haut soit vers le bas pour assurer que chaque parent possède une clé plus grande (plus petite pour un TAS-min) que ses fils.</a:t>
            </a:r>
            <a:endParaRPr b="0" lang="fr-FR" sz="2800" spc="-1" strike="noStrike">
              <a:latin typeface="Arial"/>
            </a:endParaRPr>
          </a:p>
          <a:p>
            <a:pPr>
              <a:lnSpc>
                <a:spcPct val="80000"/>
              </a:lnSpc>
              <a:spcBef>
                <a:spcPts val="360"/>
              </a:spcBef>
              <a:tabLst>
                <a:tab algn="l" pos="0"/>
              </a:tabLst>
            </a:pPr>
            <a:endParaRPr b="0" lang="fr-FR" sz="2800" spc="-1" strike="noStrike">
              <a:latin typeface="Arial"/>
            </a:endParaRPr>
          </a:p>
          <a:p>
            <a:pPr>
              <a:lnSpc>
                <a:spcPct val="80000"/>
              </a:lnSpc>
              <a:spcBef>
                <a:spcPts val="439"/>
              </a:spcBef>
              <a:tabLst>
                <a:tab algn="l" pos="0"/>
              </a:tabLst>
            </a:pPr>
            <a:endParaRPr b="0" lang="fr-FR" sz="2800" spc="-1" strike="noStrike">
              <a:latin typeface="Arial"/>
            </a:endParaRPr>
          </a:p>
          <a:p>
            <a:pPr algn="just">
              <a:lnSpc>
                <a:spcPct val="80000"/>
              </a:lnSpc>
              <a:spcBef>
                <a:spcPts val="439"/>
              </a:spcBef>
              <a:tabLst>
                <a:tab algn="l" pos="0"/>
              </a:tabLst>
            </a:pPr>
            <a:endParaRPr b="0" lang="fr-FR" sz="2800" spc="-1" strike="noStrike">
              <a:latin typeface="Arial"/>
            </a:endParaRPr>
          </a:p>
        </p:txBody>
      </p:sp>
      <p:sp>
        <p:nvSpPr>
          <p:cNvPr id="367"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F0CC0D67-14E1-4704-89B1-D56A1DD77856}" type="slidenum">
              <a:rPr b="0" lang="en-GB" sz="1000" spc="-1" strike="noStrike">
                <a:solidFill>
                  <a:srgbClr val="1f497d"/>
                </a:solidFill>
                <a:latin typeface="Candara"/>
                <a:ea typeface="DejaVu Sans"/>
              </a:rPr>
              <a:t>26</a:t>
            </a:fld>
            <a:endParaRPr b="0" lang="fr-FR" sz="1000" spc="-1" strike="noStrike">
              <a:latin typeface="Arial"/>
            </a:endParaRPr>
          </a:p>
        </p:txBody>
      </p:sp>
      <p:sp>
        <p:nvSpPr>
          <p:cNvPr id="368"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9. TAS :</a:t>
            </a:r>
            <a:br/>
            <a:r>
              <a:rPr b="0" lang="fr-FR" sz="3600" spc="-1" strike="noStrike">
                <a:solidFill>
                  <a:srgbClr val="ffffff"/>
                </a:solidFill>
                <a:latin typeface="Times New Roman"/>
                <a:ea typeface="DejaVu Sans"/>
              </a:rPr>
              <a:t>Les opérations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9" name="Espace réservé du contenu 1"/>
          <p:cNvSpPr/>
          <p:nvPr/>
        </p:nvSpPr>
        <p:spPr>
          <a:xfrm>
            <a:off x="821880" y="2419920"/>
            <a:ext cx="10540440" cy="252252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479"/>
              </a:spcBef>
              <a:tabLst>
                <a:tab algn="l" pos="0"/>
              </a:tabLst>
            </a:pPr>
            <a:r>
              <a:rPr b="0" lang="fr-FR" sz="2400" spc="-1" strike="noStrike">
                <a:solidFill>
                  <a:srgbClr val="1f497d"/>
                </a:solidFill>
                <a:latin typeface="Times New Roman"/>
                <a:ea typeface="DejaVu Sans"/>
              </a:rPr>
              <a:t>Algorithme. Insertion(TAS, taille, e)</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la procédure entier(.) retourne la partie entière d'un nombre réel.</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Debut</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taille = taille + 1;</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TAS[taille] = e; i = taille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Microsoft YaHei"/>
              </a:rPr>
              <a:t>  </a:t>
            </a:r>
            <a:r>
              <a:rPr b="0" lang="fr-FR" sz="2400" spc="-1" strike="noStrike">
                <a:solidFill>
                  <a:srgbClr val="1f497d"/>
                </a:solidFill>
                <a:latin typeface="Times New Roman"/>
                <a:ea typeface="DejaVu Sans"/>
              </a:rPr>
              <a:t>Tantque (i &gt; 0 et TAS[i].cle &gt; TAS[entier(i / 2)].cle) faire</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TemEle = TAS[i]</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TAS[i] = TAS[entier(i / 2)]</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TAS[entier(i / 2)] = TemEle; </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i= entier(i / 2);</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  </a:t>
            </a:r>
            <a:r>
              <a:rPr b="0" lang="fr-FR" sz="2400" spc="-1" strike="noStrike">
                <a:solidFill>
                  <a:srgbClr val="1f497d"/>
                </a:solidFill>
                <a:latin typeface="Times New Roman"/>
                <a:ea typeface="DejaVu Sans"/>
              </a:rPr>
              <a:t>FinTantque</a:t>
            </a:r>
            <a:endParaRPr b="0" lang="fr-FR" sz="2400" spc="-1" strike="noStrike">
              <a:latin typeface="Arial"/>
            </a:endParaRPr>
          </a:p>
          <a:p>
            <a:pPr>
              <a:lnSpc>
                <a:spcPct val="80000"/>
              </a:lnSpc>
              <a:spcBef>
                <a:spcPts val="479"/>
              </a:spcBef>
              <a:tabLst>
                <a:tab algn="l" pos="0"/>
              </a:tabLst>
            </a:pPr>
            <a:r>
              <a:rPr b="0" lang="fr-FR" sz="2400" spc="-1" strike="noStrike">
                <a:solidFill>
                  <a:srgbClr val="1f497d"/>
                </a:solidFill>
                <a:latin typeface="Times New Roman"/>
                <a:ea typeface="DejaVu Sans"/>
              </a:rPr>
              <a:t>Fin</a:t>
            </a:r>
            <a:endParaRPr b="0" lang="fr-FR" sz="2400" spc="-1" strike="noStrike">
              <a:latin typeface="Arial"/>
            </a:endParaRPr>
          </a:p>
          <a:p>
            <a:pPr>
              <a:lnSpc>
                <a:spcPct val="80000"/>
              </a:lnSpc>
              <a:spcBef>
                <a:spcPts val="360"/>
              </a:spcBef>
              <a:tabLst>
                <a:tab algn="l" pos="0"/>
              </a:tabLst>
            </a:pPr>
            <a:endParaRPr b="0" lang="fr-FR" sz="2400" spc="-1" strike="noStrike">
              <a:latin typeface="Arial"/>
            </a:endParaRPr>
          </a:p>
          <a:p>
            <a:pPr>
              <a:lnSpc>
                <a:spcPct val="80000"/>
              </a:lnSpc>
              <a:spcBef>
                <a:spcPts val="360"/>
              </a:spcBef>
              <a:tabLst>
                <a:tab algn="l" pos="0"/>
              </a:tabLst>
            </a:pPr>
            <a:endParaRPr b="0" lang="fr-FR" sz="2400" spc="-1" strike="noStrike">
              <a:latin typeface="Arial"/>
            </a:endParaRPr>
          </a:p>
          <a:p>
            <a:pPr>
              <a:lnSpc>
                <a:spcPct val="80000"/>
              </a:lnSpc>
              <a:spcBef>
                <a:spcPts val="360"/>
              </a:spcBef>
              <a:tabLst>
                <a:tab algn="l" pos="0"/>
              </a:tabLst>
            </a:pPr>
            <a:endParaRPr b="0" lang="fr-FR" sz="2400" spc="-1" strike="noStrike">
              <a:latin typeface="Arial"/>
            </a:endParaRPr>
          </a:p>
          <a:p>
            <a:pPr>
              <a:lnSpc>
                <a:spcPct val="80000"/>
              </a:lnSpc>
              <a:spcBef>
                <a:spcPts val="439"/>
              </a:spcBef>
              <a:tabLst>
                <a:tab algn="l" pos="0"/>
              </a:tabLst>
            </a:pPr>
            <a:endParaRPr b="0" lang="fr-FR" sz="2400" spc="-1" strike="noStrike">
              <a:latin typeface="Arial"/>
            </a:endParaRPr>
          </a:p>
          <a:p>
            <a:pPr algn="just">
              <a:lnSpc>
                <a:spcPct val="80000"/>
              </a:lnSpc>
              <a:spcBef>
                <a:spcPts val="439"/>
              </a:spcBef>
              <a:tabLst>
                <a:tab algn="l" pos="0"/>
              </a:tabLst>
            </a:pPr>
            <a:endParaRPr b="0" lang="fr-FR" sz="2400" spc="-1" strike="noStrike">
              <a:latin typeface="Arial"/>
            </a:endParaRPr>
          </a:p>
        </p:txBody>
      </p:sp>
      <p:sp>
        <p:nvSpPr>
          <p:cNvPr id="370"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AA2C5A72-65CA-427C-9531-63E4E3FB3E2B}" type="slidenum">
              <a:rPr b="0" lang="en-GB" sz="1000" spc="-1" strike="noStrike">
                <a:solidFill>
                  <a:srgbClr val="1f497d"/>
                </a:solidFill>
                <a:latin typeface="Candara"/>
                <a:ea typeface="DejaVu Sans"/>
              </a:rPr>
              <a:t>27</a:t>
            </a:fld>
            <a:endParaRPr b="0" lang="fr-FR" sz="1000" spc="-1" strike="noStrike">
              <a:latin typeface="Arial"/>
            </a:endParaRPr>
          </a:p>
        </p:txBody>
      </p:sp>
      <p:sp>
        <p:nvSpPr>
          <p:cNvPr id="371"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9. TAS :</a:t>
            </a:r>
            <a:br/>
            <a:r>
              <a:rPr b="0" lang="fr-FR" sz="3600" spc="-1" strike="noStrike">
                <a:solidFill>
                  <a:srgbClr val="ffffff"/>
                </a:solidFill>
                <a:latin typeface="Times New Roman"/>
                <a:ea typeface="DejaVu Sans"/>
              </a:rPr>
              <a:t>Ajouter un nœud (Enfiler)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2" name="Espace réservé du contenu 1"/>
          <p:cNvSpPr/>
          <p:nvPr/>
        </p:nvSpPr>
        <p:spPr>
          <a:xfrm>
            <a:off x="609120" y="1980000"/>
            <a:ext cx="10549800" cy="428472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479"/>
              </a:spcBef>
              <a:tabLst>
                <a:tab algn="l" pos="0"/>
              </a:tabLst>
            </a:pPr>
            <a:r>
              <a:rPr b="0" lang="fr-FR" sz="1600" spc="-1" strike="noStrike">
                <a:solidFill>
                  <a:srgbClr val="1f497d"/>
                </a:solidFill>
                <a:latin typeface="Times New Roman"/>
                <a:ea typeface="DejaVu Sans"/>
              </a:rPr>
              <a:t>Algorithme. SupprimerLaRacine(TAS, taille)</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Debut</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TAS[1] = TAS[taille] ; TAS[taille] = null;</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taille = taille - 1; i = 1; stop = faux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Tantque (non stop et (i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DejaVu Sans"/>
              </a:rPr>
              <a:t>2 ≤ taille ou 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DejaVu Sans"/>
              </a:rPr>
              <a:t>2 +1 ≤ taille))</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MaxV = </a:t>
            </a:r>
            <a:r>
              <a:rPr b="0" lang="fr-FR" sz="1600" spc="-1" strike="noStrike">
                <a:solidFill>
                  <a:srgbClr val="1f497d"/>
                </a:solidFill>
                <a:latin typeface="Times New Roman"/>
                <a:ea typeface="Microsoft YaHei"/>
              </a:rPr>
              <a:t>TAS[i</a:t>
            </a:r>
            <a:r>
              <a:rPr b="0" lang="fr-FR" sz="1600" spc="-1" strike="noStrike">
                <a:solidFill>
                  <a:srgbClr val="1f497d"/>
                </a:solidFill>
                <a:latin typeface="Times New Roman"/>
                <a:ea typeface="DejaVu Sans"/>
              </a:rPr>
              <a:t>].cle ; maxI = i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Si(i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 ≤ taille et TAS[i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a:t>
            </a:r>
            <a:r>
              <a:rPr b="0" lang="fr-FR" sz="1600" spc="-1" strike="noStrike">
                <a:solidFill>
                  <a:srgbClr val="1f497d"/>
                </a:solidFill>
                <a:latin typeface="Times New Roman"/>
                <a:ea typeface="DejaVu Sans"/>
              </a:rPr>
              <a:t>].cle &gt; maxV) alors</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MaxV = TAS[i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a:t>
            </a:r>
            <a:r>
              <a:rPr b="0" lang="fr-FR" sz="1600" spc="-1" strike="noStrike">
                <a:solidFill>
                  <a:srgbClr val="1f497d"/>
                </a:solidFill>
                <a:latin typeface="Times New Roman"/>
                <a:ea typeface="DejaVu Sans"/>
              </a:rPr>
              <a:t>].cle ; maxI = 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DejaVu Sans"/>
              </a:rPr>
              <a:t>2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FinSi</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Si(i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 + 1 ≤ taille et TAS[i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 + 1</a:t>
            </a:r>
            <a:r>
              <a:rPr b="0" lang="fr-FR" sz="1600" spc="-1" strike="noStrike">
                <a:solidFill>
                  <a:srgbClr val="1f497d"/>
                </a:solidFill>
                <a:latin typeface="Times New Roman"/>
                <a:ea typeface="DejaVu Sans"/>
              </a:rPr>
              <a:t>].cle &gt; maxV) alors</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MaxV = TAS[i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Microsoft YaHei"/>
              </a:rPr>
              <a:t>2 + 1</a:t>
            </a:r>
            <a:r>
              <a:rPr b="0" lang="fr-FR" sz="1600" spc="-1" strike="noStrike">
                <a:solidFill>
                  <a:srgbClr val="1f497d"/>
                </a:solidFill>
                <a:latin typeface="Times New Roman"/>
                <a:ea typeface="DejaVu Sans"/>
              </a:rPr>
              <a:t>].cle ; maxI = i</a:t>
            </a:r>
            <a:r>
              <a:rPr b="0" lang="fr-FR" sz="1600" spc="-1" strike="noStrike">
                <a:solidFill>
                  <a:srgbClr val="1f497d"/>
                </a:solidFill>
                <a:latin typeface="Times New Roman"/>
                <a:ea typeface="Times New Roman"/>
              </a:rPr>
              <a:t>×</a:t>
            </a:r>
            <a:r>
              <a:rPr b="0" lang="fr-FR" sz="1600" spc="-1" strike="noStrike">
                <a:solidFill>
                  <a:srgbClr val="1f497d"/>
                </a:solidFill>
                <a:latin typeface="Times New Roman"/>
                <a:ea typeface="DejaVu Sans"/>
              </a:rPr>
              <a:t>2 + 1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FinSi</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Si(MaxV &gt; TAS[i].cle</a:t>
            </a:r>
            <a:r>
              <a:rPr b="0" lang="fr-FR" sz="1600" spc="-1" strike="noStrike">
                <a:solidFill>
                  <a:srgbClr val="1f497d"/>
                </a:solidFill>
                <a:latin typeface="Times New Roman"/>
                <a:ea typeface="DejaVu Sans"/>
              </a:rPr>
              <a:t>) alors</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Microsoft YaHei"/>
              </a:rPr>
              <a:t>             </a:t>
            </a:r>
            <a:r>
              <a:rPr b="0" lang="fr-FR" sz="1600" spc="-1" strike="noStrike">
                <a:solidFill>
                  <a:srgbClr val="1f497d"/>
                </a:solidFill>
                <a:latin typeface="Times New Roman"/>
                <a:ea typeface="Microsoft YaHei"/>
              </a:rPr>
              <a:t>TemEle = TAS[i] ; TAS[i] = TAS[maxI] ; TAS[</a:t>
            </a:r>
            <a:r>
              <a:rPr b="0" lang="fr-FR" sz="1600" spc="-1" strike="noStrike">
                <a:solidFill>
                  <a:srgbClr val="1f497d"/>
                </a:solidFill>
                <a:latin typeface="Times New Roman"/>
                <a:ea typeface="DejaVu Sans"/>
              </a:rPr>
              <a:t>maxI] = TemEle; i = maxI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Sinon</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stop=vraie ;</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FinSi</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   </a:t>
            </a:r>
            <a:r>
              <a:rPr b="0" lang="fr-FR" sz="1600" spc="-1" strike="noStrike">
                <a:solidFill>
                  <a:srgbClr val="1f497d"/>
                </a:solidFill>
                <a:latin typeface="Times New Roman"/>
                <a:ea typeface="DejaVu Sans"/>
              </a:rPr>
              <a:t>FinTantque</a:t>
            </a:r>
            <a:endParaRPr b="0" lang="fr-FR" sz="1600" spc="-1" strike="noStrike">
              <a:latin typeface="Arial"/>
            </a:endParaRPr>
          </a:p>
          <a:p>
            <a:pPr>
              <a:lnSpc>
                <a:spcPct val="80000"/>
              </a:lnSpc>
              <a:spcBef>
                <a:spcPts val="479"/>
              </a:spcBef>
              <a:tabLst>
                <a:tab algn="l" pos="0"/>
              </a:tabLst>
            </a:pPr>
            <a:r>
              <a:rPr b="0" lang="fr-FR" sz="1600" spc="-1" strike="noStrike">
                <a:solidFill>
                  <a:srgbClr val="1f497d"/>
                </a:solidFill>
                <a:latin typeface="Times New Roman"/>
                <a:ea typeface="DejaVu Sans"/>
              </a:rPr>
              <a:t>Fin</a:t>
            </a:r>
            <a:endParaRPr b="0" lang="fr-FR" sz="1600" spc="-1" strike="noStrike">
              <a:latin typeface="Arial"/>
            </a:endParaRPr>
          </a:p>
          <a:p>
            <a:pPr>
              <a:lnSpc>
                <a:spcPct val="80000"/>
              </a:lnSpc>
              <a:spcBef>
                <a:spcPts val="360"/>
              </a:spcBef>
              <a:tabLst>
                <a:tab algn="l" pos="0"/>
              </a:tabLst>
            </a:pPr>
            <a:endParaRPr b="0" lang="fr-FR" sz="1600" spc="-1" strike="noStrike">
              <a:latin typeface="Arial"/>
            </a:endParaRPr>
          </a:p>
          <a:p>
            <a:pPr>
              <a:lnSpc>
                <a:spcPct val="80000"/>
              </a:lnSpc>
              <a:spcBef>
                <a:spcPts val="439"/>
              </a:spcBef>
              <a:tabLst>
                <a:tab algn="l" pos="0"/>
              </a:tabLst>
            </a:pPr>
            <a:endParaRPr b="0" lang="fr-FR" sz="1600" spc="-1" strike="noStrike">
              <a:latin typeface="Arial"/>
            </a:endParaRPr>
          </a:p>
          <a:p>
            <a:pPr algn="just">
              <a:lnSpc>
                <a:spcPct val="80000"/>
              </a:lnSpc>
              <a:spcBef>
                <a:spcPts val="439"/>
              </a:spcBef>
              <a:tabLst>
                <a:tab algn="l" pos="0"/>
              </a:tabLst>
            </a:pPr>
            <a:endParaRPr b="0" lang="fr-FR" sz="1600" spc="-1" strike="noStrike">
              <a:latin typeface="Arial"/>
            </a:endParaRPr>
          </a:p>
        </p:txBody>
      </p:sp>
      <p:sp>
        <p:nvSpPr>
          <p:cNvPr id="373"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269222CD-2C5C-4EB3-A117-5CD251605C0A}" type="slidenum">
              <a:rPr b="0" lang="en-GB" sz="1000" spc="-1" strike="noStrike">
                <a:solidFill>
                  <a:srgbClr val="1f497d"/>
                </a:solidFill>
                <a:latin typeface="Candara"/>
                <a:ea typeface="DejaVu Sans"/>
              </a:rPr>
              <a:t>28</a:t>
            </a:fld>
            <a:endParaRPr b="0" lang="fr-FR" sz="1000" spc="-1" strike="noStrike">
              <a:latin typeface="Arial"/>
            </a:endParaRPr>
          </a:p>
        </p:txBody>
      </p:sp>
      <p:sp>
        <p:nvSpPr>
          <p:cNvPr id="374"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9. TAS :</a:t>
            </a:r>
            <a:br/>
            <a:r>
              <a:rPr b="0" lang="fr-FR" sz="3600" spc="-1" strike="noStrike">
                <a:solidFill>
                  <a:srgbClr val="ffffff"/>
                </a:solidFill>
                <a:latin typeface="Times New Roman"/>
                <a:ea typeface="DejaVu Sans"/>
              </a:rPr>
              <a:t>Supprimer un nœud (Défiler)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Espace réservé du contenu 1"/>
          <p:cNvSpPr/>
          <p:nvPr/>
        </p:nvSpPr>
        <p:spPr>
          <a:xfrm>
            <a:off x="612360" y="2578680"/>
            <a:ext cx="11215440" cy="342756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439"/>
              </a:spcBef>
              <a:tabLst>
                <a:tab algn="l" pos="0"/>
              </a:tabLst>
            </a:pPr>
            <a:endParaRPr b="0" lang="fr-FR" sz="1800" spc="-1" strike="noStrike">
              <a:latin typeface="Arial"/>
            </a:endParaRPr>
          </a:p>
          <a:p>
            <a:pPr marL="457200" indent="-455400">
              <a:lnSpc>
                <a:spcPct val="80000"/>
              </a:lnSpc>
              <a:spcBef>
                <a:spcPts val="519"/>
              </a:spcBef>
              <a:buClr>
                <a:srgbClr val="4f81bd"/>
              </a:buClr>
              <a:buFont typeface="Arial"/>
              <a:buChar char="•"/>
              <a:tabLst>
                <a:tab algn="l" pos="0"/>
              </a:tabLst>
            </a:pPr>
            <a:r>
              <a:rPr b="0" lang="fr-FR" sz="2600" spc="-1" strike="noStrike">
                <a:solidFill>
                  <a:srgbClr val="1f497d"/>
                </a:solidFill>
                <a:latin typeface="Times New Roman"/>
                <a:ea typeface="DejaVu Sans"/>
              </a:rPr>
              <a:t>Les arbres sont des structures de données qui permet de stocker les données d'une manière hiérarchique dans des nœuds.</a:t>
            </a:r>
            <a:endParaRPr b="0" lang="fr-FR" sz="2600" spc="-1" strike="noStrike">
              <a:latin typeface="Arial"/>
            </a:endParaRPr>
          </a:p>
          <a:p>
            <a:pPr marL="457200" indent="-455400">
              <a:lnSpc>
                <a:spcPct val="80000"/>
              </a:lnSpc>
              <a:spcBef>
                <a:spcPts val="519"/>
              </a:spcBef>
              <a:buClr>
                <a:srgbClr val="4f81bd"/>
              </a:buClr>
              <a:buFont typeface="Arial"/>
              <a:buChar char="•"/>
              <a:tabLst>
                <a:tab algn="l" pos="0"/>
              </a:tabLst>
            </a:pPr>
            <a:r>
              <a:rPr b="0" lang="fr-FR" sz="2600" spc="-1" strike="noStrike">
                <a:solidFill>
                  <a:srgbClr val="1f497d"/>
                </a:solidFill>
                <a:latin typeface="Times New Roman"/>
                <a:ea typeface="DejaVu Sans"/>
              </a:rPr>
              <a:t>Le nœud initial est appelé racine.</a:t>
            </a:r>
            <a:endParaRPr b="0" lang="fr-FR" sz="2600" spc="-1" strike="noStrike">
              <a:latin typeface="Arial"/>
            </a:endParaRPr>
          </a:p>
          <a:p>
            <a:pPr marL="457200" indent="-455400">
              <a:lnSpc>
                <a:spcPct val="80000"/>
              </a:lnSpc>
              <a:spcBef>
                <a:spcPts val="519"/>
              </a:spcBef>
              <a:buClr>
                <a:srgbClr val="4f81bd"/>
              </a:buClr>
              <a:buFont typeface="Symbol"/>
              <a:buChar char="•"/>
              <a:tabLst>
                <a:tab algn="l" pos="0"/>
              </a:tabLst>
            </a:pPr>
            <a:r>
              <a:rPr b="0" lang="fr-FR" sz="2600" spc="-1" strike="noStrike">
                <a:solidFill>
                  <a:srgbClr val="1f497d"/>
                </a:solidFill>
                <a:latin typeface="Times New Roman"/>
                <a:ea typeface="DejaVu Sans"/>
              </a:rPr>
              <a:t>Les nœuds qui n'ont pas de fils sont appelés feuilles.</a:t>
            </a:r>
            <a:endParaRPr b="0" lang="fr-FR" sz="2600" spc="-1" strike="noStrike">
              <a:latin typeface="Arial"/>
            </a:endParaRPr>
          </a:p>
          <a:p>
            <a:pPr>
              <a:lnSpc>
                <a:spcPct val="80000"/>
              </a:lnSpc>
              <a:spcBef>
                <a:spcPts val="519"/>
              </a:spcBef>
              <a:tabLst>
                <a:tab algn="l" pos="0"/>
              </a:tabLst>
            </a:pPr>
            <a:endParaRPr b="0" lang="fr-FR" sz="2600" spc="-1" strike="noStrike">
              <a:latin typeface="Arial"/>
            </a:endParaRPr>
          </a:p>
          <a:p>
            <a:pPr>
              <a:lnSpc>
                <a:spcPct val="80000"/>
              </a:lnSpc>
              <a:spcBef>
                <a:spcPts val="439"/>
              </a:spcBef>
              <a:tabLst>
                <a:tab algn="l" pos="0"/>
              </a:tabLst>
            </a:pPr>
            <a:endParaRPr b="0" lang="fr-FR" sz="2600" spc="-1" strike="noStrike">
              <a:latin typeface="Arial"/>
            </a:endParaRPr>
          </a:p>
          <a:p>
            <a:pPr algn="just">
              <a:lnSpc>
                <a:spcPct val="80000"/>
              </a:lnSpc>
              <a:spcBef>
                <a:spcPts val="439"/>
              </a:spcBef>
              <a:tabLst>
                <a:tab algn="l" pos="0"/>
              </a:tabLst>
            </a:pPr>
            <a:endParaRPr b="0" lang="fr-FR" sz="2600" spc="-1" strike="noStrike">
              <a:latin typeface="Arial"/>
            </a:endParaRPr>
          </a:p>
        </p:txBody>
      </p:sp>
      <p:sp>
        <p:nvSpPr>
          <p:cNvPr id="107"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B45D84BF-6D22-46E0-8FC0-7168EA2CBEAF}" type="slidenum">
              <a:rPr b="0" lang="en-GB" sz="1000" spc="-1" strike="noStrike">
                <a:solidFill>
                  <a:srgbClr val="1f497d"/>
                </a:solidFill>
                <a:latin typeface="Candara"/>
                <a:ea typeface="DejaVu Sans"/>
              </a:rPr>
              <a:t>1</a:t>
            </a:fld>
            <a:endParaRPr b="0" lang="fr-FR" sz="1000" spc="-1" strike="noStrike">
              <a:latin typeface="Arial"/>
            </a:endParaRPr>
          </a:p>
        </p:txBody>
      </p:sp>
      <p:sp>
        <p:nvSpPr>
          <p:cNvPr id="108"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1. Un arbre</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Rectangle : coins arrondis 4"/>
          <p:cNvSpPr/>
          <p:nvPr/>
        </p:nvSpPr>
        <p:spPr>
          <a:xfrm>
            <a:off x="6962760" y="245736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10" name="Espace réservé du contenu 1"/>
          <p:cNvSpPr/>
          <p:nvPr/>
        </p:nvSpPr>
        <p:spPr>
          <a:xfrm>
            <a:off x="698040" y="2291760"/>
            <a:ext cx="10636560" cy="385524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519"/>
              </a:spcBef>
            </a:pPr>
            <a:endParaRPr b="0" lang="fr-FR" sz="1800" spc="-1" strike="noStrike">
              <a:latin typeface="Arial"/>
            </a:endParaRPr>
          </a:p>
          <a:p>
            <a:pPr>
              <a:lnSpc>
                <a:spcPct val="80000"/>
              </a:lnSpc>
              <a:spcBef>
                <a:spcPts val="561"/>
              </a:spcBef>
              <a:tabLst>
                <a:tab algn="l" pos="0"/>
              </a:tabLst>
            </a:pPr>
            <a:endParaRPr b="0" lang="fr-FR" sz="1800" spc="-1" strike="noStrike">
              <a:latin typeface="Arial"/>
            </a:endParaRPr>
          </a:p>
          <a:p>
            <a:pPr>
              <a:lnSpc>
                <a:spcPct val="80000"/>
              </a:lnSpc>
              <a:spcBef>
                <a:spcPts val="439"/>
              </a:spcBef>
              <a:tabLst>
                <a:tab algn="l" pos="0"/>
              </a:tabLst>
            </a:pPr>
            <a:endParaRPr b="0" lang="fr-FR" sz="1800" spc="-1" strike="noStrike">
              <a:latin typeface="Arial"/>
            </a:endParaRPr>
          </a:p>
          <a:p>
            <a:pPr algn="just">
              <a:lnSpc>
                <a:spcPct val="80000"/>
              </a:lnSpc>
              <a:spcBef>
                <a:spcPts val="439"/>
              </a:spcBef>
              <a:tabLst>
                <a:tab algn="l" pos="0"/>
              </a:tabLst>
            </a:pPr>
            <a:endParaRPr b="0" lang="fr-FR" sz="1800" spc="-1" strike="noStrike">
              <a:latin typeface="Arial"/>
            </a:endParaRPr>
          </a:p>
        </p:txBody>
      </p:sp>
      <p:sp>
        <p:nvSpPr>
          <p:cNvPr id="111"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4764D3B3-2A74-4840-97A0-2550B4363D6A}" type="slidenum">
              <a:rPr b="0" lang="en-GB" sz="1000" spc="-1" strike="noStrike">
                <a:solidFill>
                  <a:srgbClr val="1f497d"/>
                </a:solidFill>
                <a:latin typeface="Candara"/>
                <a:ea typeface="DejaVu Sans"/>
              </a:rPr>
              <a:t>3</a:t>
            </a:fld>
            <a:endParaRPr b="0" lang="fr-FR" sz="1000" spc="-1" strike="noStrike">
              <a:latin typeface="Arial"/>
            </a:endParaRPr>
          </a:p>
        </p:txBody>
      </p:sp>
      <p:sp>
        <p:nvSpPr>
          <p:cNvPr id="112"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1. Un</a:t>
            </a:r>
            <a:r>
              <a:rPr b="0" lang="fr-FR" sz="3600" spc="-1" strike="noStrike">
                <a:solidFill>
                  <a:srgbClr val="ffffff"/>
                </a:solidFill>
                <a:latin typeface="Times New Roman"/>
                <a:ea typeface="Candara"/>
              </a:rPr>
              <a:t> arbre </a:t>
            </a:r>
            <a:endParaRPr b="0" lang="fr-FR" sz="3600" spc="-1" strike="noStrike">
              <a:latin typeface="Arial"/>
            </a:endParaRPr>
          </a:p>
        </p:txBody>
      </p:sp>
      <p:sp>
        <p:nvSpPr>
          <p:cNvPr id="113" name="Rectangle : coins arrondis 7"/>
          <p:cNvSpPr/>
          <p:nvPr/>
        </p:nvSpPr>
        <p:spPr>
          <a:xfrm>
            <a:off x="8001000" y="50958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14" name="Connecteur droit avec flèche 8"/>
          <p:cNvSpPr/>
          <p:nvPr/>
        </p:nvSpPr>
        <p:spPr>
          <a:xfrm>
            <a:off x="6962760" y="294336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5" name="Rectangle : coins arrondis 10"/>
          <p:cNvSpPr/>
          <p:nvPr/>
        </p:nvSpPr>
        <p:spPr>
          <a:xfrm>
            <a:off x="5657760" y="35910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16" name="Rectangle : coins arrondis 11"/>
          <p:cNvSpPr/>
          <p:nvPr/>
        </p:nvSpPr>
        <p:spPr>
          <a:xfrm>
            <a:off x="8334360" y="35910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17" name="Connecteur droit avec flèche 12"/>
          <p:cNvSpPr/>
          <p:nvPr/>
        </p:nvSpPr>
        <p:spPr>
          <a:xfrm>
            <a:off x="5657760" y="406728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8" name="Connecteur droit avec flèche 13"/>
          <p:cNvSpPr/>
          <p:nvPr/>
        </p:nvSpPr>
        <p:spPr>
          <a:xfrm>
            <a:off x="8334360" y="411480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19" name="Connecteur droit avec flèche 14"/>
          <p:cNvSpPr/>
          <p:nvPr/>
        </p:nvSpPr>
        <p:spPr>
          <a:xfrm>
            <a:off x="8001000" y="561024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20" name="Connecteur droit avec flèche 15"/>
          <p:cNvSpPr/>
          <p:nvPr/>
        </p:nvSpPr>
        <p:spPr>
          <a:xfrm flipH="1">
            <a:off x="8446680" y="4210200"/>
            <a:ext cx="7560" cy="807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1" name="Connecteur droit avec flèche 5"/>
          <p:cNvSpPr/>
          <p:nvPr/>
        </p:nvSpPr>
        <p:spPr>
          <a:xfrm>
            <a:off x="7629480" y="3095640"/>
            <a:ext cx="7560" cy="779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2" name="Connecteur droit avec flèche 6"/>
          <p:cNvSpPr/>
          <p:nvPr/>
        </p:nvSpPr>
        <p:spPr>
          <a:xfrm>
            <a:off x="7315200" y="3095640"/>
            <a:ext cx="45720" cy="7696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3" name="Connecteur droit avec flèche 9"/>
          <p:cNvSpPr/>
          <p:nvPr/>
        </p:nvSpPr>
        <p:spPr>
          <a:xfrm>
            <a:off x="7981920" y="3124080"/>
            <a:ext cx="379080" cy="4363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4" name="Connecteur droit avec flèche 16"/>
          <p:cNvSpPr/>
          <p:nvPr/>
        </p:nvSpPr>
        <p:spPr>
          <a:xfrm flipH="1">
            <a:off x="6361200" y="3038400"/>
            <a:ext cx="722160" cy="5126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5" name="Connecteur droit avec flèche 17"/>
          <p:cNvSpPr/>
          <p:nvPr/>
        </p:nvSpPr>
        <p:spPr>
          <a:xfrm>
            <a:off x="9277200" y="4238640"/>
            <a:ext cx="1036440" cy="8553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6" name="Connecteur droit avec flèche 18"/>
          <p:cNvSpPr/>
          <p:nvPr/>
        </p:nvSpPr>
        <p:spPr>
          <a:xfrm>
            <a:off x="9086760" y="4238640"/>
            <a:ext cx="470160" cy="866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27" name="Rectangle : coins arrondis 19"/>
          <p:cNvSpPr/>
          <p:nvPr/>
        </p:nvSpPr>
        <p:spPr>
          <a:xfrm>
            <a:off x="7172280" y="3962520"/>
            <a:ext cx="664920" cy="20772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a:t>
            </a:r>
            <a:r>
              <a:rPr b="0" lang="fr-FR" sz="1800" spc="-1" strike="noStrike">
                <a:solidFill>
                  <a:srgbClr val="000000"/>
                </a:solidFill>
                <a:latin typeface="Candara"/>
                <a:ea typeface="DejaVu Sans"/>
              </a:rPr>
              <a:t>....</a:t>
            </a:r>
            <a:endParaRPr b="0" lang="fr-FR" sz="1800" spc="-1" strike="noStrike">
              <a:latin typeface="Arial"/>
            </a:endParaRPr>
          </a:p>
        </p:txBody>
      </p:sp>
      <p:sp>
        <p:nvSpPr>
          <p:cNvPr id="128" name="Rectangle : coins arrondis 20"/>
          <p:cNvSpPr/>
          <p:nvPr/>
        </p:nvSpPr>
        <p:spPr>
          <a:xfrm>
            <a:off x="9406440" y="5144400"/>
            <a:ext cx="1240560" cy="2458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a:t>
            </a:r>
            <a:r>
              <a:rPr b="0" lang="fr-FR" sz="1800" spc="-1" strike="noStrike">
                <a:solidFill>
                  <a:srgbClr val="000000"/>
                </a:solidFill>
                <a:latin typeface="Candara"/>
                <a:ea typeface="DejaVu Sans"/>
              </a:rPr>
              <a:t>.......</a:t>
            </a:r>
            <a:endParaRPr b="0" lang="fr-FR" sz="1800" spc="-1" strike="noStrike">
              <a:latin typeface="Arial"/>
            </a:endParaRPr>
          </a:p>
        </p:txBody>
      </p:sp>
      <p:sp>
        <p:nvSpPr>
          <p:cNvPr id="129" name="Accolade fermante 21"/>
          <p:cNvSpPr/>
          <p:nvPr/>
        </p:nvSpPr>
        <p:spPr>
          <a:xfrm>
            <a:off x="8256600" y="2952720"/>
            <a:ext cx="198360" cy="274320"/>
          </a:xfrm>
          <a:prstGeom prst="rightBrace">
            <a:avLst>
              <a:gd name="adj1" fmla="val 8333"/>
              <a:gd name="adj2" fmla="val 50000"/>
            </a:avLst>
          </a:prstGeom>
          <a:noFill/>
          <a:ln>
            <a:solidFill>
              <a:srgbClr val="4a7ebb"/>
            </a:solidFill>
            <a:round/>
          </a:ln>
        </p:spPr>
        <p:style>
          <a:lnRef idx="1">
            <a:schemeClr val="accent1"/>
          </a:lnRef>
          <a:fillRef idx="0">
            <a:schemeClr val="accent1"/>
          </a:fillRef>
          <a:effectRef idx="0">
            <a:schemeClr val="accent1"/>
          </a:effectRef>
          <a:fontRef idx="minor"/>
        </p:style>
      </p:sp>
      <p:sp>
        <p:nvSpPr>
          <p:cNvPr id="130" name="ZoneTexte 24"/>
          <p:cNvSpPr/>
          <p:nvPr/>
        </p:nvSpPr>
        <p:spPr>
          <a:xfrm>
            <a:off x="8458200" y="2898000"/>
            <a:ext cx="227484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Pointeurs vers les fils</a:t>
            </a:r>
            <a:endParaRPr b="0" lang="fr-FR" sz="1800" spc="-1" strike="noStrike">
              <a:latin typeface="Arial"/>
            </a:endParaRPr>
          </a:p>
        </p:txBody>
      </p:sp>
      <p:sp>
        <p:nvSpPr>
          <p:cNvPr id="131" name="ZoneTexte 25"/>
          <p:cNvSpPr/>
          <p:nvPr/>
        </p:nvSpPr>
        <p:spPr>
          <a:xfrm>
            <a:off x="4749840" y="4578480"/>
            <a:ext cx="118872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Un nœud</a:t>
            </a:r>
            <a:endParaRPr b="0" lang="fr-FR" sz="1800" spc="-1" strike="noStrike">
              <a:latin typeface="Arial"/>
            </a:endParaRPr>
          </a:p>
        </p:txBody>
      </p:sp>
      <p:sp>
        <p:nvSpPr>
          <p:cNvPr id="132" name="Accolade ouvrante 26"/>
          <p:cNvSpPr/>
          <p:nvPr/>
        </p:nvSpPr>
        <p:spPr>
          <a:xfrm>
            <a:off x="5208480" y="3432240"/>
            <a:ext cx="316800" cy="1055520"/>
          </a:xfrm>
          <a:prstGeom prst="leftBrace">
            <a:avLst>
              <a:gd name="adj1" fmla="val 8333"/>
              <a:gd name="adj2" fmla="val 50000"/>
            </a:avLst>
          </a:prstGeom>
          <a:noFill/>
          <a:ln>
            <a:solidFill>
              <a:srgbClr val="4a7ebb"/>
            </a:solidFill>
            <a:round/>
          </a:ln>
        </p:spPr>
        <p:style>
          <a:lnRef idx="1">
            <a:schemeClr val="accent1"/>
          </a:lnRef>
          <a:fillRef idx="0">
            <a:schemeClr val="accent1"/>
          </a:fillRef>
          <a:effectRef idx="0">
            <a:schemeClr val="accent1"/>
          </a:effectRef>
          <a:fontRef idx="minor"/>
        </p:style>
      </p:sp>
      <p:sp>
        <p:nvSpPr>
          <p:cNvPr id="133" name="ZoneTexte 27"/>
          <p:cNvSpPr/>
          <p:nvPr/>
        </p:nvSpPr>
        <p:spPr>
          <a:xfrm>
            <a:off x="4705200" y="2458800"/>
            <a:ext cx="178884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Le nœud racine</a:t>
            </a:r>
            <a:endParaRPr b="0" lang="fr-FR" sz="1800" spc="-1" strike="noStrike">
              <a:latin typeface="Arial"/>
            </a:endParaRPr>
          </a:p>
        </p:txBody>
      </p:sp>
      <p:sp>
        <p:nvSpPr>
          <p:cNvPr id="134" name="ZoneTexte 30"/>
          <p:cNvSpPr/>
          <p:nvPr/>
        </p:nvSpPr>
        <p:spPr>
          <a:xfrm>
            <a:off x="6015600" y="5274000"/>
            <a:ext cx="135504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Une feuille</a:t>
            </a:r>
            <a:endParaRPr b="0" lang="fr-FR" sz="1800" spc="-1" strike="noStrike">
              <a:latin typeface="Arial"/>
            </a:endParaRPr>
          </a:p>
        </p:txBody>
      </p:sp>
      <p:sp>
        <p:nvSpPr>
          <p:cNvPr id="135" name="Connecteur droit avec flèche 31"/>
          <p:cNvSpPr/>
          <p:nvPr/>
        </p:nvSpPr>
        <p:spPr>
          <a:xfrm flipV="1">
            <a:off x="2610000" y="2785320"/>
            <a:ext cx="1769760" cy="3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6" name="Connecteur droit avec flèche 32"/>
          <p:cNvSpPr/>
          <p:nvPr/>
        </p:nvSpPr>
        <p:spPr>
          <a:xfrm>
            <a:off x="2685960" y="5438880"/>
            <a:ext cx="2522160" cy="2664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7" name="Connecteur droit avec flèche 33"/>
          <p:cNvSpPr/>
          <p:nvPr/>
        </p:nvSpPr>
        <p:spPr>
          <a:xfrm>
            <a:off x="2610000" y="4019400"/>
            <a:ext cx="878760" cy="3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38" name="Connecteur droit avec flèche 34"/>
          <p:cNvSpPr/>
          <p:nvPr/>
        </p:nvSpPr>
        <p:spPr>
          <a:xfrm>
            <a:off x="2600280" y="2762280"/>
            <a:ext cx="17280" cy="2684160"/>
          </a:xfrm>
          <a:custGeom>
            <a:avLst/>
            <a:gdLst/>
            <a:ahLst/>
            <a:rect l="l" t="t" r="r" b="b"/>
            <a:pathLst>
              <a:path w="21600" h="21600">
                <a:moveTo>
                  <a:pt x="0" y="0"/>
                </a:moveTo>
                <a:lnTo>
                  <a:pt x="21600" y="21600"/>
                </a:lnTo>
              </a:path>
            </a:pathLst>
          </a:custGeom>
          <a:noFill/>
          <a:ln>
            <a:solidFill>
              <a:srgbClr val="4a7ebb"/>
            </a:solidFill>
            <a:round/>
            <a:headEnd len="med" type="triangle" w="med"/>
            <a:tailEnd len="med" type="triangle" w="med"/>
          </a:ln>
        </p:spPr>
        <p:style>
          <a:lnRef idx="1">
            <a:schemeClr val="accent1"/>
          </a:lnRef>
          <a:fillRef idx="0">
            <a:schemeClr val="accent1"/>
          </a:fillRef>
          <a:effectRef idx="0">
            <a:schemeClr val="accent1"/>
          </a:effectRef>
          <a:fontRef idx="minor"/>
        </p:style>
      </p:sp>
      <p:sp>
        <p:nvSpPr>
          <p:cNvPr id="139" name="ZoneTexte 35"/>
          <p:cNvSpPr/>
          <p:nvPr/>
        </p:nvSpPr>
        <p:spPr>
          <a:xfrm>
            <a:off x="607320" y="3422880"/>
            <a:ext cx="163008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La hauteur = 3</a:t>
            </a:r>
            <a:endParaRPr b="0" lang="fr-FR" sz="1800" spc="-1" strike="noStrike">
              <a:latin typeface="Arial"/>
            </a:endParaRPr>
          </a:p>
        </p:txBody>
      </p:sp>
      <p:sp>
        <p:nvSpPr>
          <p:cNvPr id="140" name="ZoneTexte 37"/>
          <p:cNvSpPr/>
          <p:nvPr/>
        </p:nvSpPr>
        <p:spPr>
          <a:xfrm>
            <a:off x="4093560" y="3749040"/>
            <a:ext cx="1312560" cy="36396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ndara"/>
                <a:ea typeface="DejaVu Sans"/>
              </a:rPr>
              <a:t>Un niveau</a:t>
            </a:r>
            <a:endParaRPr b="0" lang="fr-FR" sz="1800" spc="-1" strike="noStrike">
              <a:latin typeface="Arial"/>
            </a:endParaRPr>
          </a:p>
        </p:txBody>
      </p:sp>
      <p:sp>
        <p:nvSpPr>
          <p:cNvPr id="141" name="Flèche : droite 22"/>
          <p:cNvSpPr/>
          <p:nvPr/>
        </p:nvSpPr>
        <p:spPr>
          <a:xfrm rot="19680000">
            <a:off x="5788440" y="4493160"/>
            <a:ext cx="537840" cy="5112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2" name="Flèche : droite 29"/>
          <p:cNvSpPr/>
          <p:nvPr/>
        </p:nvSpPr>
        <p:spPr>
          <a:xfrm>
            <a:off x="6411240" y="2604600"/>
            <a:ext cx="537840" cy="9360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3" name="Flèche : droite 38"/>
          <p:cNvSpPr/>
          <p:nvPr/>
        </p:nvSpPr>
        <p:spPr>
          <a:xfrm>
            <a:off x="7458840" y="5451480"/>
            <a:ext cx="537840" cy="72360"/>
          </a:xfrm>
          <a:prstGeom prst="rightArrow">
            <a:avLst>
              <a:gd name="adj1" fmla="val 50000"/>
              <a:gd name="adj2" fmla="val 50000"/>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44" name="Connecteur droit avec flèche 39"/>
          <p:cNvSpPr/>
          <p:nvPr/>
        </p:nvSpPr>
        <p:spPr>
          <a:xfrm>
            <a:off x="5495760" y="3411000"/>
            <a:ext cx="5004000" cy="511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45" name="Connecteur droit avec flèche 40"/>
          <p:cNvSpPr/>
          <p:nvPr/>
        </p:nvSpPr>
        <p:spPr>
          <a:xfrm>
            <a:off x="5442840" y="4469400"/>
            <a:ext cx="5004000" cy="511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Rectangle : coins arrondis 4"/>
          <p:cNvSpPr/>
          <p:nvPr/>
        </p:nvSpPr>
        <p:spPr>
          <a:xfrm>
            <a:off x="7381800" y="251460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47" name="Espace réservé du contenu 1"/>
          <p:cNvSpPr/>
          <p:nvPr/>
        </p:nvSpPr>
        <p:spPr>
          <a:xfrm>
            <a:off x="698040" y="2291760"/>
            <a:ext cx="10636560" cy="385524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519"/>
              </a:spcBef>
            </a:pPr>
            <a:endParaRPr b="0" lang="fr-FR" sz="1800" spc="-1" strike="noStrike">
              <a:latin typeface="Arial"/>
            </a:endParaRPr>
          </a:p>
          <a:p>
            <a:pPr>
              <a:lnSpc>
                <a:spcPct val="80000"/>
              </a:lnSpc>
              <a:spcBef>
                <a:spcPts val="561"/>
              </a:spcBef>
              <a:tabLst>
                <a:tab algn="l" pos="0"/>
              </a:tabLst>
            </a:pPr>
            <a:endParaRPr b="0" lang="fr-FR" sz="1800" spc="-1" strike="noStrike">
              <a:latin typeface="Arial"/>
            </a:endParaRPr>
          </a:p>
          <a:p>
            <a:pPr>
              <a:lnSpc>
                <a:spcPct val="80000"/>
              </a:lnSpc>
              <a:spcBef>
                <a:spcPts val="439"/>
              </a:spcBef>
              <a:tabLst>
                <a:tab algn="l" pos="0"/>
              </a:tabLst>
            </a:pPr>
            <a:endParaRPr b="0" lang="fr-FR" sz="1800" spc="-1" strike="noStrike">
              <a:latin typeface="Arial"/>
            </a:endParaRPr>
          </a:p>
          <a:p>
            <a:pPr algn="just">
              <a:lnSpc>
                <a:spcPct val="80000"/>
              </a:lnSpc>
              <a:spcBef>
                <a:spcPts val="439"/>
              </a:spcBef>
              <a:tabLst>
                <a:tab algn="l" pos="0"/>
              </a:tabLst>
            </a:pPr>
            <a:endParaRPr b="0" lang="fr-FR" sz="1800" spc="-1" strike="noStrike">
              <a:latin typeface="Arial"/>
            </a:endParaRPr>
          </a:p>
        </p:txBody>
      </p:sp>
      <p:sp>
        <p:nvSpPr>
          <p:cNvPr id="148"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5968ADA-18EB-46FF-A01B-A8D2D0CB550A}" type="slidenum">
              <a:rPr b="0" lang="en-GB" sz="1000" spc="-1" strike="noStrike">
                <a:solidFill>
                  <a:srgbClr val="1f497d"/>
                </a:solidFill>
                <a:latin typeface="Candara"/>
                <a:ea typeface="DejaVu Sans"/>
              </a:rPr>
              <a:t>4</a:t>
            </a:fld>
            <a:endParaRPr b="0" lang="fr-FR" sz="1000" spc="-1" strike="noStrike">
              <a:latin typeface="Arial"/>
            </a:endParaRPr>
          </a:p>
        </p:txBody>
      </p:sp>
      <p:sp>
        <p:nvSpPr>
          <p:cNvPr id="149"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2. Un</a:t>
            </a:r>
            <a:r>
              <a:rPr b="0" lang="fr-FR" sz="3600" spc="-1" strike="noStrike">
                <a:solidFill>
                  <a:srgbClr val="ffffff"/>
                </a:solidFill>
                <a:latin typeface="Times New Roman"/>
                <a:ea typeface="Candara"/>
              </a:rPr>
              <a:t> arbre binaire </a:t>
            </a:r>
            <a:endParaRPr b="0" lang="fr-FR" sz="3600" spc="-1" strike="noStrike">
              <a:latin typeface="Arial"/>
            </a:endParaRPr>
          </a:p>
        </p:txBody>
      </p:sp>
      <p:sp>
        <p:nvSpPr>
          <p:cNvPr id="150" name="Rectangle : coins arrondis 7"/>
          <p:cNvSpPr/>
          <p:nvPr/>
        </p:nvSpPr>
        <p:spPr>
          <a:xfrm>
            <a:off x="8420040" y="51530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51" name="Connecteur droit avec flèche 8"/>
          <p:cNvSpPr/>
          <p:nvPr/>
        </p:nvSpPr>
        <p:spPr>
          <a:xfrm>
            <a:off x="7381800" y="300024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2" name="Rectangle : coins arrondis 10"/>
          <p:cNvSpPr/>
          <p:nvPr/>
        </p:nvSpPr>
        <p:spPr>
          <a:xfrm>
            <a:off x="6076800" y="36482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53" name="Rectangle : coins arrondis 11"/>
          <p:cNvSpPr/>
          <p:nvPr/>
        </p:nvSpPr>
        <p:spPr>
          <a:xfrm>
            <a:off x="8753400" y="3648240"/>
            <a:ext cx="1160280" cy="769680"/>
          </a:xfrm>
          <a:prstGeom prst="roundRect">
            <a:avLst>
              <a:gd name="adj" fmla="val 16667"/>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000000"/>
                </a:solidFill>
                <a:latin typeface="Candara"/>
                <a:ea typeface="DejaVu Sans"/>
              </a:rPr>
              <a:t>Valeur</a:t>
            </a:r>
            <a:endParaRPr b="0" lang="fr-FR" sz="1800" spc="-1" strike="noStrike">
              <a:latin typeface="Arial"/>
            </a:endParaRPr>
          </a:p>
          <a:p>
            <a:pPr algn="ctr">
              <a:lnSpc>
                <a:spcPct val="100000"/>
              </a:lnSpc>
            </a:pPr>
            <a:endParaRPr b="0" lang="fr-FR" sz="1800" spc="-1" strike="noStrike">
              <a:latin typeface="Arial"/>
            </a:endParaRPr>
          </a:p>
        </p:txBody>
      </p:sp>
      <p:sp>
        <p:nvSpPr>
          <p:cNvPr id="154" name="Connecteur droit avec flèche 12"/>
          <p:cNvSpPr/>
          <p:nvPr/>
        </p:nvSpPr>
        <p:spPr>
          <a:xfrm>
            <a:off x="6076800" y="412416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5" name="Connecteur droit avec flèche 13"/>
          <p:cNvSpPr/>
          <p:nvPr/>
        </p:nvSpPr>
        <p:spPr>
          <a:xfrm>
            <a:off x="8753400" y="417204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6" name="Connecteur droit avec flèche 14"/>
          <p:cNvSpPr/>
          <p:nvPr/>
        </p:nvSpPr>
        <p:spPr>
          <a:xfrm>
            <a:off x="8420040" y="5667480"/>
            <a:ext cx="1160280" cy="75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57" name="Connecteur droit avec flèche 15"/>
          <p:cNvSpPr/>
          <p:nvPr/>
        </p:nvSpPr>
        <p:spPr>
          <a:xfrm flipH="1">
            <a:off x="8865720" y="4267080"/>
            <a:ext cx="198360" cy="807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58" name="Connecteur droit avec flèche 9"/>
          <p:cNvSpPr/>
          <p:nvPr/>
        </p:nvSpPr>
        <p:spPr>
          <a:xfrm>
            <a:off x="8258040" y="3162240"/>
            <a:ext cx="531720" cy="4460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59" name="Connecteur droit avec flèche 16"/>
          <p:cNvSpPr/>
          <p:nvPr/>
        </p:nvSpPr>
        <p:spPr>
          <a:xfrm flipH="1">
            <a:off x="6780240" y="3162240"/>
            <a:ext cx="855360" cy="4460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60" name="ZoneTexte 30"/>
          <p:cNvSpPr/>
          <p:nvPr/>
        </p:nvSpPr>
        <p:spPr>
          <a:xfrm>
            <a:off x="916560" y="2659680"/>
            <a:ext cx="4377600" cy="14302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Un arbre binaire est un arbre dont chaque nœud possède au maximum  deux fils: un fils gauche et un fils droit</a:t>
            </a:r>
            <a:endParaRPr b="0" lang="fr-FR" sz="2200" spc="-1" strike="noStrike">
              <a:latin typeface="Arial"/>
            </a:endParaRPr>
          </a:p>
        </p:txBody>
      </p:sp>
      <p:sp>
        <p:nvSpPr>
          <p:cNvPr id="161" name="Connecteur droit avec flèche 29"/>
          <p:cNvSpPr/>
          <p:nvPr/>
        </p:nvSpPr>
        <p:spPr>
          <a:xfrm flipH="1">
            <a:off x="7951320" y="3009960"/>
            <a:ext cx="7560" cy="27432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
        <p:nvSpPr>
          <p:cNvPr id="162" name="Connecteur droit avec flèche 31"/>
          <p:cNvSpPr/>
          <p:nvPr/>
        </p:nvSpPr>
        <p:spPr>
          <a:xfrm>
            <a:off x="9286920" y="4181400"/>
            <a:ext cx="360" cy="236160"/>
          </a:xfrm>
          <a:custGeom>
            <a:avLst/>
            <a:gdLst/>
            <a:ahLst/>
            <a:rect l="l" t="t" r="r" b="b"/>
            <a:pathLst>
              <a:path w="21600" h="21600">
                <a:moveTo>
                  <a:pt x="0" y="0"/>
                </a:moveTo>
                <a:lnTo>
                  <a:pt x="21600" y="21600"/>
                </a:lnTo>
              </a:path>
            </a:pathLst>
          </a:custGeom>
          <a:noFill/>
          <a:ln>
            <a:solidFill>
              <a:srgbClr val="000000"/>
            </a:solidFill>
            <a:roun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439"/>
              </a:spcBef>
              <a:buClr>
                <a:srgbClr val="4f81bd"/>
              </a:buClr>
              <a:buFont typeface="Symbol"/>
              <a:buAutoNum type="arabicPeriod"/>
            </a:pPr>
            <a:r>
              <a:rPr b="1" lang="fr-FR" sz="2200" spc="-1" strike="noStrike">
                <a:solidFill>
                  <a:srgbClr val="1f497d"/>
                </a:solidFill>
                <a:latin typeface="Times New Roman"/>
                <a:ea typeface="DejaVu Sans"/>
              </a:rPr>
              <a:t>Un arbre binaire strict</a:t>
            </a:r>
            <a:r>
              <a:rPr b="0" lang="fr-FR" sz="2200" spc="-1" strike="noStrike">
                <a:solidFill>
                  <a:srgbClr val="1f497d"/>
                </a:solidFill>
                <a:latin typeface="Times New Roman"/>
                <a:ea typeface="DejaVu Sans"/>
              </a:rPr>
              <a:t> : est un arbre binaire où chaque nœud possède soit deux fils soit aucun fils.</a:t>
            </a:r>
            <a:endParaRPr b="0" lang="fr-FR" sz="2200" spc="-1" strike="noStrike">
              <a:latin typeface="Arial"/>
            </a:endParaRPr>
          </a:p>
          <a:p>
            <a:pPr>
              <a:lnSpc>
                <a:spcPct val="80000"/>
              </a:lnSpc>
              <a:spcBef>
                <a:spcPts val="439"/>
              </a:spcBef>
            </a:pPr>
            <a:endParaRPr b="0" lang="fr-FR" sz="2200" spc="-1" strike="noStrike">
              <a:latin typeface="Arial"/>
            </a:endParaRPr>
          </a:p>
          <a:p>
            <a:pPr>
              <a:lnSpc>
                <a:spcPct val="80000"/>
              </a:lnSpc>
              <a:spcBef>
                <a:spcPts val="519"/>
              </a:spcBef>
              <a:tabLst>
                <a:tab algn="l" pos="0"/>
              </a:tabLst>
            </a:pPr>
            <a:endParaRPr b="0" lang="fr-FR" sz="2200" spc="-1" strike="noStrike">
              <a:latin typeface="Arial"/>
            </a:endParaRPr>
          </a:p>
          <a:p>
            <a:pPr>
              <a:lnSpc>
                <a:spcPct val="80000"/>
              </a:lnSpc>
              <a:spcBef>
                <a:spcPts val="439"/>
              </a:spcBef>
              <a:tabLst>
                <a:tab algn="l" pos="0"/>
              </a:tabLst>
            </a:pPr>
            <a:endParaRPr b="0" lang="fr-FR" sz="2200" spc="-1" strike="noStrike">
              <a:latin typeface="Arial"/>
            </a:endParaRPr>
          </a:p>
          <a:p>
            <a:pPr algn="just">
              <a:lnSpc>
                <a:spcPct val="80000"/>
              </a:lnSpc>
              <a:spcBef>
                <a:spcPts val="439"/>
              </a:spcBef>
              <a:tabLst>
                <a:tab algn="l" pos="0"/>
              </a:tabLst>
            </a:pPr>
            <a:endParaRPr b="0" lang="fr-FR" sz="2200" spc="-1" strike="noStrike">
              <a:latin typeface="Arial"/>
            </a:endParaRPr>
          </a:p>
        </p:txBody>
      </p:sp>
      <p:sp>
        <p:nvSpPr>
          <p:cNvPr id="164"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8EB00E9C-C014-4A59-BBC0-0B41F317F632}" type="slidenum">
              <a:rPr b="0" lang="en-GB" sz="1000" spc="-1" strike="noStrike">
                <a:solidFill>
                  <a:srgbClr val="1f497d"/>
                </a:solidFill>
                <a:latin typeface="Candara"/>
                <a:ea typeface="DejaVu Sans"/>
              </a:rPr>
              <a:t>5</a:t>
            </a:fld>
            <a:endParaRPr b="0" lang="fr-FR" sz="1000" spc="-1" strike="noStrike">
              <a:latin typeface="Arial"/>
            </a:endParaRPr>
          </a:p>
        </p:txBody>
      </p:sp>
      <p:sp>
        <p:nvSpPr>
          <p:cNvPr id="165"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3. Types des arbres binaires</a:t>
            </a:r>
            <a:endParaRPr b="0" lang="fr-FR" sz="3600" spc="-1" strike="noStrike">
              <a:latin typeface="Arial"/>
            </a:endParaRPr>
          </a:p>
        </p:txBody>
      </p:sp>
      <p:sp>
        <p:nvSpPr>
          <p:cNvPr id="166"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67" name="Connecteur droit avec flèche 21"/>
          <p:cNvSpPr/>
          <p:nvPr/>
        </p:nvSpPr>
        <p:spPr>
          <a:xfrm>
            <a:off x="4062960" y="4041720"/>
            <a:ext cx="438480" cy="483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68" name="Connecteur droit avec flèche 25"/>
          <p:cNvSpPr/>
          <p:nvPr/>
        </p:nvSpPr>
        <p:spPr>
          <a:xfrm flipH="1">
            <a:off x="3200400" y="4044960"/>
            <a:ext cx="534600" cy="53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69" name="Connecteur droit avec flèche 29"/>
          <p:cNvSpPr/>
          <p:nvPr/>
        </p:nvSpPr>
        <p:spPr>
          <a:xfrm flipH="1">
            <a:off x="6060960" y="4089240"/>
            <a:ext cx="469080" cy="491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70" name="Connecteur droit avec flèche 31"/>
          <p:cNvSpPr/>
          <p:nvPr/>
        </p:nvSpPr>
        <p:spPr>
          <a:xfrm>
            <a:off x="6881400" y="4048200"/>
            <a:ext cx="515880" cy="524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71" name="Connecteur droit avec flèche 33"/>
          <p:cNvSpPr/>
          <p:nvPr/>
        </p:nvSpPr>
        <p:spPr>
          <a:xfrm>
            <a:off x="5398560" y="3487320"/>
            <a:ext cx="1139040" cy="40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72" name="Ellipse 64"/>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3" name="Ellipse 65"/>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4" name="Ellipse 66"/>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5" name="Ellipse 67"/>
          <p:cNvSpPr/>
          <p:nvPr/>
        </p:nvSpPr>
        <p:spPr>
          <a:xfrm>
            <a:off x="4372920" y="44946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6" name="Ellipse 68"/>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7" name="Ellipse 70"/>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8" name="Ellipse 73"/>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79" name="Ellipse 74"/>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0" name="Connecteur droit avec flèche 75"/>
          <p:cNvSpPr/>
          <p:nvPr/>
        </p:nvSpPr>
        <p:spPr>
          <a:xfrm flipH="1">
            <a:off x="4100040" y="3494520"/>
            <a:ext cx="862920" cy="35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81" name="Ellipse 76"/>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2" name="Ellipse 77"/>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83" name="Connecteur droit avec flèche 79"/>
          <p:cNvSpPr/>
          <p:nvPr/>
        </p:nvSpPr>
        <p:spPr>
          <a:xfrm>
            <a:off x="3216240" y="4825080"/>
            <a:ext cx="205560" cy="3888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84" name="Connecteur droit avec flèche 81"/>
          <p:cNvSpPr/>
          <p:nvPr/>
        </p:nvSpPr>
        <p:spPr>
          <a:xfrm>
            <a:off x="6211440" y="4835520"/>
            <a:ext cx="258480" cy="3358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85" name="Connecteur droit avec flèche 83"/>
          <p:cNvSpPr/>
          <p:nvPr/>
        </p:nvSpPr>
        <p:spPr>
          <a:xfrm flipH="1">
            <a:off x="2649960" y="483876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86" name="Connecteur droit avec flèche 85"/>
          <p:cNvSpPr/>
          <p:nvPr/>
        </p:nvSpPr>
        <p:spPr>
          <a:xfrm flipH="1">
            <a:off x="5803920" y="4870440"/>
            <a:ext cx="7956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87" name="ZoneTexte 4"/>
          <p:cNvSpPr/>
          <p:nvPr/>
        </p:nvSpPr>
        <p:spPr>
          <a:xfrm>
            <a:off x="1158840" y="3360240"/>
            <a:ext cx="163872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Example :</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439"/>
              </a:spcBef>
              <a:buClr>
                <a:srgbClr val="4f81bd"/>
              </a:buClr>
              <a:buFont typeface="Symbol"/>
              <a:buAutoNum type="arabicPeriod"/>
            </a:pPr>
            <a:r>
              <a:rPr b="1" lang="fr-FR" sz="2200" spc="-1" strike="noStrike">
                <a:solidFill>
                  <a:srgbClr val="1f497d"/>
                </a:solidFill>
                <a:latin typeface="Times New Roman"/>
                <a:ea typeface="DejaVu Sans"/>
              </a:rPr>
              <a:t>Un arbre binaire dégénéré</a:t>
            </a:r>
            <a:r>
              <a:rPr b="0" lang="fr-FR" sz="2200" spc="-1" strike="noStrike">
                <a:solidFill>
                  <a:srgbClr val="1f497d"/>
                </a:solidFill>
                <a:latin typeface="Times New Roman"/>
                <a:ea typeface="DejaVu Sans"/>
              </a:rPr>
              <a:t> : dans un arbre binaire dégénéré chaque nœud interne ne possède qu'un seul fils.</a:t>
            </a:r>
            <a:endParaRPr b="0" lang="fr-FR" sz="2200" spc="-1" strike="noStrike">
              <a:latin typeface="Arial"/>
            </a:endParaRPr>
          </a:p>
          <a:p>
            <a:pPr>
              <a:lnSpc>
                <a:spcPct val="80000"/>
              </a:lnSpc>
              <a:spcBef>
                <a:spcPts val="519"/>
              </a:spcBef>
              <a:tabLst>
                <a:tab algn="l" pos="0"/>
              </a:tabLst>
            </a:pPr>
            <a:endParaRPr b="0" lang="fr-FR" sz="2200" spc="-1" strike="noStrike">
              <a:latin typeface="Arial"/>
            </a:endParaRPr>
          </a:p>
          <a:p>
            <a:pPr>
              <a:lnSpc>
                <a:spcPct val="80000"/>
              </a:lnSpc>
              <a:spcBef>
                <a:spcPts val="439"/>
              </a:spcBef>
              <a:tabLst>
                <a:tab algn="l" pos="0"/>
              </a:tabLst>
            </a:pPr>
            <a:endParaRPr b="0" lang="fr-FR" sz="2200" spc="-1" strike="noStrike">
              <a:latin typeface="Arial"/>
            </a:endParaRPr>
          </a:p>
          <a:p>
            <a:pPr algn="just">
              <a:lnSpc>
                <a:spcPct val="80000"/>
              </a:lnSpc>
              <a:spcBef>
                <a:spcPts val="439"/>
              </a:spcBef>
              <a:tabLst>
                <a:tab algn="l" pos="0"/>
              </a:tabLst>
            </a:pPr>
            <a:endParaRPr b="0" lang="fr-FR" sz="2200" spc="-1" strike="noStrike">
              <a:latin typeface="Arial"/>
            </a:endParaRPr>
          </a:p>
        </p:txBody>
      </p:sp>
      <p:sp>
        <p:nvSpPr>
          <p:cNvPr id="189"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AFE121A6-C36B-4B4C-B750-FBDF943830AF}" type="slidenum">
              <a:rPr b="0" lang="en-GB" sz="1000" spc="-1" strike="noStrike">
                <a:solidFill>
                  <a:srgbClr val="1f497d"/>
                </a:solidFill>
                <a:latin typeface="Candara"/>
                <a:ea typeface="DejaVu Sans"/>
              </a:rPr>
              <a:t>6</a:t>
            </a:fld>
            <a:endParaRPr b="0" lang="fr-FR" sz="1000" spc="-1" strike="noStrike">
              <a:latin typeface="Arial"/>
            </a:endParaRPr>
          </a:p>
        </p:txBody>
      </p:sp>
      <p:sp>
        <p:nvSpPr>
          <p:cNvPr id="190"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3. Types des arbres binaires</a:t>
            </a:r>
            <a:endParaRPr b="0" lang="fr-FR" sz="3600" spc="-1" strike="noStrike">
              <a:latin typeface="Arial"/>
            </a:endParaRPr>
          </a:p>
        </p:txBody>
      </p:sp>
      <p:sp>
        <p:nvSpPr>
          <p:cNvPr id="191" name="Ellipse 35"/>
          <p:cNvSpPr/>
          <p:nvPr/>
        </p:nvSpPr>
        <p:spPr>
          <a:xfrm>
            <a:off x="5526720" y="346824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2" name="Connecteur droit avec flèche 41"/>
          <p:cNvSpPr/>
          <p:nvPr/>
        </p:nvSpPr>
        <p:spPr>
          <a:xfrm flipH="1">
            <a:off x="6060960" y="4089240"/>
            <a:ext cx="469080" cy="491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93" name="Connecteur droit avec flèche 45"/>
          <p:cNvSpPr/>
          <p:nvPr/>
        </p:nvSpPr>
        <p:spPr>
          <a:xfrm>
            <a:off x="5949000" y="3677760"/>
            <a:ext cx="599400" cy="2120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94" name="Ellipse 4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5" name="Ellipse 5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6" name="Ellipse 71"/>
          <p:cNvSpPr/>
          <p:nvPr/>
        </p:nvSpPr>
        <p:spPr>
          <a:xfrm>
            <a:off x="6341400" y="56167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7" name="Ellipse 7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198" name="Connecteur droit avec flèche 81"/>
          <p:cNvSpPr/>
          <p:nvPr/>
        </p:nvSpPr>
        <p:spPr>
          <a:xfrm>
            <a:off x="5968080" y="5449320"/>
            <a:ext cx="353880" cy="272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199" name="Connecteur droit avec flèche 89"/>
          <p:cNvSpPr/>
          <p:nvPr/>
        </p:nvSpPr>
        <p:spPr>
          <a:xfrm flipH="1">
            <a:off x="5803920" y="4870440"/>
            <a:ext cx="7956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00" name="ZoneTexte 5"/>
          <p:cNvSpPr/>
          <p:nvPr/>
        </p:nvSpPr>
        <p:spPr>
          <a:xfrm>
            <a:off x="1349280" y="3402720"/>
            <a:ext cx="163872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 :</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439"/>
              </a:spcBef>
              <a:buClr>
                <a:srgbClr val="4f81bd"/>
              </a:buClr>
              <a:buFont typeface="Symbol"/>
              <a:buAutoNum type="arabicPeriod"/>
            </a:pPr>
            <a:r>
              <a:rPr b="1" lang="fr-FR" sz="2200" spc="-1" strike="noStrike">
                <a:solidFill>
                  <a:srgbClr val="1f497d"/>
                </a:solidFill>
                <a:latin typeface="Times New Roman"/>
                <a:ea typeface="DejaVu Sans"/>
              </a:rPr>
              <a:t>Un arbre binaire complet ou presque complet</a:t>
            </a:r>
            <a:r>
              <a:rPr b="0" lang="fr-FR" sz="2200" spc="-1" strike="noStrike">
                <a:solidFill>
                  <a:srgbClr val="1f497d"/>
                </a:solidFill>
                <a:latin typeface="Times New Roman"/>
                <a:ea typeface="DejaVu Sans"/>
              </a:rPr>
              <a:t> : On dit qu'un arbre binaire est complet lorsque tous ses niveaux sont remplis sauf le dernier. Pour le dernier niveau, soit il est rempli soit ses nœuds (les feuilles) sont alignés à gauche.</a:t>
            </a:r>
            <a:endParaRPr b="0" lang="fr-FR" sz="2200" spc="-1" strike="noStrike">
              <a:latin typeface="Arial"/>
            </a:endParaRPr>
          </a:p>
          <a:p>
            <a:pPr>
              <a:lnSpc>
                <a:spcPct val="80000"/>
              </a:lnSpc>
              <a:spcBef>
                <a:spcPts val="439"/>
              </a:spcBef>
            </a:pPr>
            <a:endParaRPr b="0" lang="fr-FR" sz="2200" spc="-1" strike="noStrike">
              <a:latin typeface="Arial"/>
            </a:endParaRPr>
          </a:p>
          <a:p>
            <a:pPr>
              <a:lnSpc>
                <a:spcPct val="80000"/>
              </a:lnSpc>
              <a:spcBef>
                <a:spcPts val="519"/>
              </a:spcBef>
              <a:tabLst>
                <a:tab algn="l" pos="0"/>
              </a:tabLst>
            </a:pPr>
            <a:endParaRPr b="0" lang="fr-FR" sz="2200" spc="-1" strike="noStrike">
              <a:latin typeface="Arial"/>
            </a:endParaRPr>
          </a:p>
          <a:p>
            <a:pPr>
              <a:lnSpc>
                <a:spcPct val="80000"/>
              </a:lnSpc>
              <a:spcBef>
                <a:spcPts val="439"/>
              </a:spcBef>
              <a:tabLst>
                <a:tab algn="l" pos="0"/>
              </a:tabLst>
            </a:pPr>
            <a:endParaRPr b="0" lang="fr-FR" sz="2200" spc="-1" strike="noStrike">
              <a:latin typeface="Arial"/>
            </a:endParaRPr>
          </a:p>
          <a:p>
            <a:pPr algn="just">
              <a:lnSpc>
                <a:spcPct val="80000"/>
              </a:lnSpc>
              <a:spcBef>
                <a:spcPts val="439"/>
              </a:spcBef>
              <a:tabLst>
                <a:tab algn="l" pos="0"/>
              </a:tabLst>
            </a:pPr>
            <a:endParaRPr b="0" lang="fr-FR" sz="2200" spc="-1" strike="noStrike">
              <a:latin typeface="Arial"/>
            </a:endParaRPr>
          </a:p>
        </p:txBody>
      </p:sp>
      <p:sp>
        <p:nvSpPr>
          <p:cNvPr id="202"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DE33E939-3EA5-4A19-8DEF-79A60DA0251E}" type="slidenum">
              <a:rPr b="0" lang="en-GB" sz="1000" spc="-1" strike="noStrike">
                <a:solidFill>
                  <a:srgbClr val="1f497d"/>
                </a:solidFill>
                <a:latin typeface="Candara"/>
                <a:ea typeface="DejaVu Sans"/>
              </a:rPr>
              <a:t>7</a:t>
            </a:fld>
            <a:endParaRPr b="0" lang="fr-FR" sz="1000" spc="-1" strike="noStrike">
              <a:latin typeface="Arial"/>
            </a:endParaRPr>
          </a:p>
        </p:txBody>
      </p:sp>
      <p:sp>
        <p:nvSpPr>
          <p:cNvPr id="203"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3. Types des arbres binaires</a:t>
            </a:r>
            <a:endParaRPr b="0" lang="fr-FR" sz="3600" spc="-1" strike="noStrike">
              <a:latin typeface="Arial"/>
            </a:endParaRPr>
          </a:p>
        </p:txBody>
      </p:sp>
      <p:sp>
        <p:nvSpPr>
          <p:cNvPr id="204" name="Ellipse 35"/>
          <p:cNvSpPr/>
          <p:nvPr/>
        </p:nvSpPr>
        <p:spPr>
          <a:xfrm>
            <a:off x="5251320" y="3605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05" name="Connecteur droit avec flèche 37"/>
          <p:cNvSpPr/>
          <p:nvPr/>
        </p:nvSpPr>
        <p:spPr>
          <a:xfrm>
            <a:off x="4338000" y="4369680"/>
            <a:ext cx="438480" cy="483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06" name="Connecteur droit avec flèche 39"/>
          <p:cNvSpPr/>
          <p:nvPr/>
        </p:nvSpPr>
        <p:spPr>
          <a:xfrm flipH="1">
            <a:off x="3475440" y="4372920"/>
            <a:ext cx="534600" cy="53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07" name="Connecteur droit avec flèche 41"/>
          <p:cNvSpPr/>
          <p:nvPr/>
        </p:nvSpPr>
        <p:spPr>
          <a:xfrm flipH="1">
            <a:off x="6336360" y="4417560"/>
            <a:ext cx="469080" cy="491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08" name="Connecteur droit avec flèche 43"/>
          <p:cNvSpPr/>
          <p:nvPr/>
        </p:nvSpPr>
        <p:spPr>
          <a:xfrm>
            <a:off x="7156440" y="4376160"/>
            <a:ext cx="515880" cy="524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09" name="Connecteur droit avec flèche 45"/>
          <p:cNvSpPr/>
          <p:nvPr/>
        </p:nvSpPr>
        <p:spPr>
          <a:xfrm>
            <a:off x="5673600" y="3815280"/>
            <a:ext cx="1139040" cy="40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10" name="Ellipse 47"/>
          <p:cNvSpPr/>
          <p:nvPr/>
        </p:nvSpPr>
        <p:spPr>
          <a:xfrm>
            <a:off x="6786000" y="41770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1" name="Ellipse 49"/>
          <p:cNvSpPr/>
          <p:nvPr/>
        </p:nvSpPr>
        <p:spPr>
          <a:xfrm>
            <a:off x="4002480" y="41770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2" name="Ellipse 51"/>
          <p:cNvSpPr/>
          <p:nvPr/>
        </p:nvSpPr>
        <p:spPr>
          <a:xfrm>
            <a:off x="608760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3" name="Ellipse 53"/>
          <p:cNvSpPr/>
          <p:nvPr/>
        </p:nvSpPr>
        <p:spPr>
          <a:xfrm>
            <a:off x="474336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4" name="Ellipse 55"/>
          <p:cNvSpPr/>
          <p:nvPr/>
        </p:nvSpPr>
        <p:spPr>
          <a:xfrm>
            <a:off x="756936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5" name="Ellipse 59"/>
          <p:cNvSpPr/>
          <p:nvPr/>
        </p:nvSpPr>
        <p:spPr>
          <a:xfrm>
            <a:off x="3198240" y="488628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6" name="Ellipse 61"/>
          <p:cNvSpPr/>
          <p:nvPr/>
        </p:nvSpPr>
        <p:spPr>
          <a:xfrm>
            <a:off x="525132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7" name="Ellipse 63"/>
          <p:cNvSpPr/>
          <p:nvPr/>
        </p:nvSpPr>
        <p:spPr>
          <a:xfrm>
            <a:off x="436248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8" name="Ellipse 65"/>
          <p:cNvSpPr/>
          <p:nvPr/>
        </p:nvSpPr>
        <p:spPr>
          <a:xfrm>
            <a:off x="350532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19" name="Ellipse 67"/>
          <p:cNvSpPr/>
          <p:nvPr/>
        </p:nvSpPr>
        <p:spPr>
          <a:xfrm>
            <a:off x="265860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20" name="Connecteur droit avec flèche 69"/>
          <p:cNvSpPr/>
          <p:nvPr/>
        </p:nvSpPr>
        <p:spPr>
          <a:xfrm flipH="1">
            <a:off x="4375080" y="3822840"/>
            <a:ext cx="862920" cy="35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1" name="Ellipse 73"/>
          <p:cNvSpPr/>
          <p:nvPr/>
        </p:nvSpPr>
        <p:spPr>
          <a:xfrm>
            <a:off x="5886360" y="553176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22" name="Connecteur droit avec flèche 77"/>
          <p:cNvSpPr/>
          <p:nvPr/>
        </p:nvSpPr>
        <p:spPr>
          <a:xfrm>
            <a:off x="3491280" y="5153040"/>
            <a:ext cx="205560" cy="3888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3" name="Connecteur droit avec flèche 79"/>
          <p:cNvSpPr/>
          <p:nvPr/>
        </p:nvSpPr>
        <p:spPr>
          <a:xfrm>
            <a:off x="5131800" y="5163480"/>
            <a:ext cx="279720" cy="3780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4" name="Connecteur droit avec flèche 85"/>
          <p:cNvSpPr/>
          <p:nvPr/>
        </p:nvSpPr>
        <p:spPr>
          <a:xfrm flipH="1">
            <a:off x="2925360" y="516672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5" name="Connecteur droit avec flèche 87"/>
          <p:cNvSpPr/>
          <p:nvPr/>
        </p:nvSpPr>
        <p:spPr>
          <a:xfrm flipH="1">
            <a:off x="4597200" y="520920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6" name="Connecteur droit avec flèche 89"/>
          <p:cNvSpPr/>
          <p:nvPr/>
        </p:nvSpPr>
        <p:spPr>
          <a:xfrm flipH="1">
            <a:off x="6078960" y="5198400"/>
            <a:ext cx="7956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27" name="ZoneTexte 5"/>
          <p:cNvSpPr/>
          <p:nvPr/>
        </p:nvSpPr>
        <p:spPr>
          <a:xfrm>
            <a:off x="1402200" y="3540240"/>
            <a:ext cx="163872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 :</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Espace réservé du contenu 1"/>
          <p:cNvSpPr/>
          <p:nvPr/>
        </p:nvSpPr>
        <p:spPr>
          <a:xfrm>
            <a:off x="393120" y="2581920"/>
            <a:ext cx="10845000" cy="3760920"/>
          </a:xfrm>
          <a:prstGeom prst="rect">
            <a:avLst/>
          </a:prstGeom>
          <a:noFill/>
          <a:ln w="0">
            <a:noFill/>
          </a:ln>
        </p:spPr>
        <p:style>
          <a:lnRef idx="0"/>
          <a:fillRef idx="0"/>
          <a:effectRef idx="0"/>
          <a:fontRef idx="minor"/>
        </p:style>
        <p:txBody>
          <a:bodyPr lIns="90000" rIns="90000" tIns="45000" bIns="45000">
            <a:noAutofit/>
          </a:bodyPr>
          <a:p>
            <a:pPr marL="457200" indent="-455400">
              <a:lnSpc>
                <a:spcPct val="80000"/>
              </a:lnSpc>
              <a:spcBef>
                <a:spcPts val="439"/>
              </a:spcBef>
              <a:buClr>
                <a:srgbClr val="4f81bd"/>
              </a:buClr>
              <a:buFont typeface="Symbol"/>
              <a:buAutoNum type="arabicPeriod"/>
            </a:pPr>
            <a:r>
              <a:rPr b="1" lang="fr-FR" sz="2200" spc="-1" strike="noStrike">
                <a:solidFill>
                  <a:srgbClr val="1f497d"/>
                </a:solidFill>
                <a:latin typeface="Times New Roman"/>
                <a:ea typeface="DejaVu Sans"/>
              </a:rPr>
              <a:t>Un arbre binaire parfait</a:t>
            </a:r>
            <a:r>
              <a:rPr b="0" lang="fr-FR" sz="2200" spc="-1" strike="noStrike">
                <a:solidFill>
                  <a:srgbClr val="1f497d"/>
                </a:solidFill>
                <a:latin typeface="Times New Roman"/>
                <a:ea typeface="DejaVu Sans"/>
              </a:rPr>
              <a:t> : est un arbre où tous les niveaux sont remplis et les feuilles ont la même profondeur.</a:t>
            </a:r>
            <a:endParaRPr b="0" lang="fr-FR" sz="2200" spc="-1" strike="noStrike">
              <a:latin typeface="Arial"/>
            </a:endParaRPr>
          </a:p>
          <a:p>
            <a:pPr>
              <a:lnSpc>
                <a:spcPct val="80000"/>
              </a:lnSpc>
              <a:spcBef>
                <a:spcPts val="519"/>
              </a:spcBef>
              <a:tabLst>
                <a:tab algn="l" pos="0"/>
              </a:tabLst>
            </a:pPr>
            <a:endParaRPr b="0" lang="fr-FR" sz="2200" spc="-1" strike="noStrike">
              <a:latin typeface="Arial"/>
            </a:endParaRPr>
          </a:p>
          <a:p>
            <a:pPr>
              <a:lnSpc>
                <a:spcPct val="80000"/>
              </a:lnSpc>
              <a:spcBef>
                <a:spcPts val="439"/>
              </a:spcBef>
              <a:tabLst>
                <a:tab algn="l" pos="0"/>
              </a:tabLst>
            </a:pPr>
            <a:endParaRPr b="0" lang="fr-FR" sz="2200" spc="-1" strike="noStrike">
              <a:latin typeface="Arial"/>
            </a:endParaRPr>
          </a:p>
          <a:p>
            <a:pPr algn="just">
              <a:lnSpc>
                <a:spcPct val="80000"/>
              </a:lnSpc>
              <a:spcBef>
                <a:spcPts val="439"/>
              </a:spcBef>
              <a:tabLst>
                <a:tab algn="l" pos="0"/>
              </a:tabLst>
            </a:pPr>
            <a:endParaRPr b="0" lang="fr-FR" sz="2200" spc="-1" strike="noStrike">
              <a:latin typeface="Arial"/>
            </a:endParaRPr>
          </a:p>
        </p:txBody>
      </p:sp>
      <p:sp>
        <p:nvSpPr>
          <p:cNvPr id="229" name="Espace réservé du numéro de diapositive 2"/>
          <p:cNvSpPr/>
          <p:nvPr/>
        </p:nvSpPr>
        <p:spPr>
          <a:xfrm>
            <a:off x="10640880" y="6214680"/>
            <a:ext cx="1547280" cy="36324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D04A931F-22F2-4014-96B9-17A954EED6C8}" type="slidenum">
              <a:rPr b="0" lang="en-GB" sz="1000" spc="-1" strike="noStrike">
                <a:solidFill>
                  <a:srgbClr val="1f497d"/>
                </a:solidFill>
                <a:latin typeface="Candara"/>
                <a:ea typeface="DejaVu Sans"/>
              </a:rPr>
              <a:t>8</a:t>
            </a:fld>
            <a:endParaRPr b="0" lang="fr-FR" sz="1000" spc="-1" strike="noStrike">
              <a:latin typeface="Arial"/>
            </a:endParaRPr>
          </a:p>
        </p:txBody>
      </p:sp>
      <p:sp>
        <p:nvSpPr>
          <p:cNvPr id="230" name="Titre 3"/>
          <p:cNvSpPr/>
          <p:nvPr/>
        </p:nvSpPr>
        <p:spPr>
          <a:xfrm>
            <a:off x="609480" y="338400"/>
            <a:ext cx="10971000" cy="1251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ea typeface="DejaVu Sans"/>
              </a:rPr>
              <a:t>3. Types des arbres binaires</a:t>
            </a:r>
            <a:endParaRPr b="0" lang="fr-FR" sz="3600" spc="-1" strike="noStrike">
              <a:latin typeface="Arial"/>
            </a:endParaRPr>
          </a:p>
        </p:txBody>
      </p:sp>
      <p:sp>
        <p:nvSpPr>
          <p:cNvPr id="231" name="Ellipse 5"/>
          <p:cNvSpPr/>
          <p:nvPr/>
        </p:nvSpPr>
        <p:spPr>
          <a:xfrm>
            <a:off x="4976280" y="3277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2" name="Connecteur droit avec flèche 7"/>
          <p:cNvSpPr/>
          <p:nvPr/>
        </p:nvSpPr>
        <p:spPr>
          <a:xfrm>
            <a:off x="4062960" y="4041720"/>
            <a:ext cx="438480" cy="4838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33" name="Connecteur droit avec flèche 9"/>
          <p:cNvSpPr/>
          <p:nvPr/>
        </p:nvSpPr>
        <p:spPr>
          <a:xfrm flipH="1">
            <a:off x="3200400" y="4044960"/>
            <a:ext cx="534600" cy="53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34" name="Connecteur droit avec flèche 11"/>
          <p:cNvSpPr/>
          <p:nvPr/>
        </p:nvSpPr>
        <p:spPr>
          <a:xfrm flipH="1">
            <a:off x="6060960" y="4089240"/>
            <a:ext cx="469080" cy="4914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35" name="Connecteur droit avec flèche 13"/>
          <p:cNvSpPr/>
          <p:nvPr/>
        </p:nvSpPr>
        <p:spPr>
          <a:xfrm>
            <a:off x="6881400" y="4048200"/>
            <a:ext cx="515880" cy="52416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36" name="Connecteur droit avec flèche 15"/>
          <p:cNvSpPr/>
          <p:nvPr/>
        </p:nvSpPr>
        <p:spPr>
          <a:xfrm>
            <a:off x="5398560" y="3487320"/>
            <a:ext cx="1139040" cy="4024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37" name="Ellipse 17"/>
          <p:cNvSpPr/>
          <p:nvPr/>
        </p:nvSpPr>
        <p:spPr>
          <a:xfrm>
            <a:off x="651096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8" name="Ellipse 19"/>
          <p:cNvSpPr/>
          <p:nvPr/>
        </p:nvSpPr>
        <p:spPr>
          <a:xfrm>
            <a:off x="3727440" y="38491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39" name="Ellipse 21"/>
          <p:cNvSpPr/>
          <p:nvPr/>
        </p:nvSpPr>
        <p:spPr>
          <a:xfrm>
            <a:off x="5812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0" name="Ellipse 23"/>
          <p:cNvSpPr/>
          <p:nvPr/>
        </p:nvSpPr>
        <p:spPr>
          <a:xfrm>
            <a:off x="446832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1" name="Ellipse 25"/>
          <p:cNvSpPr/>
          <p:nvPr/>
        </p:nvSpPr>
        <p:spPr>
          <a:xfrm>
            <a:off x="729396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2" name="Ellipse 27"/>
          <p:cNvSpPr/>
          <p:nvPr/>
        </p:nvSpPr>
        <p:spPr>
          <a:xfrm>
            <a:off x="704016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3" name="Ellipse 29"/>
          <p:cNvSpPr/>
          <p:nvPr/>
        </p:nvSpPr>
        <p:spPr>
          <a:xfrm>
            <a:off x="2923200" y="455832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4" name="Ellipse 31"/>
          <p:cNvSpPr/>
          <p:nvPr/>
        </p:nvSpPr>
        <p:spPr>
          <a:xfrm>
            <a:off x="497628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5" name="Ellipse 33"/>
          <p:cNvSpPr/>
          <p:nvPr/>
        </p:nvSpPr>
        <p:spPr>
          <a:xfrm>
            <a:off x="40874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6" name="Ellipse 35"/>
          <p:cNvSpPr/>
          <p:nvPr/>
        </p:nvSpPr>
        <p:spPr>
          <a:xfrm>
            <a:off x="32299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7" name="Ellipse 37"/>
          <p:cNvSpPr/>
          <p:nvPr/>
        </p:nvSpPr>
        <p:spPr>
          <a:xfrm>
            <a:off x="238320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48" name="Connecteur droit avec flèche 39"/>
          <p:cNvSpPr/>
          <p:nvPr/>
        </p:nvSpPr>
        <p:spPr>
          <a:xfrm flipH="1">
            <a:off x="4100040" y="3494520"/>
            <a:ext cx="862920" cy="35892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49" name="Ellipse 41"/>
          <p:cNvSpPr/>
          <p:nvPr/>
        </p:nvSpPr>
        <p:spPr>
          <a:xfrm>
            <a:off x="636264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0" name="Ellipse 43"/>
          <p:cNvSpPr/>
          <p:nvPr/>
        </p:nvSpPr>
        <p:spPr>
          <a:xfrm>
            <a:off x="5611320" y="5203800"/>
            <a:ext cx="393840" cy="31248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1" name="Ellipse 45"/>
          <p:cNvSpPr/>
          <p:nvPr/>
        </p:nvSpPr>
        <p:spPr>
          <a:xfrm>
            <a:off x="7801920" y="5203800"/>
            <a:ext cx="372960" cy="302040"/>
          </a:xfrm>
          <a:prstGeom prst="ellipse">
            <a:avLst/>
          </a:prstGeom>
          <a:solidFill>
            <a:schemeClr val="bg1"/>
          </a:solidFill>
          <a:ln>
            <a:solidFill>
              <a:srgbClr val="3a5f8b"/>
            </a:solidFill>
            <a:round/>
          </a:ln>
        </p:spPr>
        <p:style>
          <a:lnRef idx="2">
            <a:schemeClr val="accent1">
              <a:shade val="50000"/>
            </a:schemeClr>
          </a:lnRef>
          <a:fillRef idx="1">
            <a:schemeClr val="accent1"/>
          </a:fillRef>
          <a:effectRef idx="0">
            <a:schemeClr val="accent1"/>
          </a:effectRef>
          <a:fontRef idx="minor"/>
        </p:style>
      </p:sp>
      <p:sp>
        <p:nvSpPr>
          <p:cNvPr id="252" name="Connecteur droit avec flèche 47"/>
          <p:cNvSpPr/>
          <p:nvPr/>
        </p:nvSpPr>
        <p:spPr>
          <a:xfrm>
            <a:off x="3216240" y="4825080"/>
            <a:ext cx="205560" cy="3888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3" name="Connecteur droit avec flèche 49"/>
          <p:cNvSpPr/>
          <p:nvPr/>
        </p:nvSpPr>
        <p:spPr>
          <a:xfrm>
            <a:off x="4856760" y="4835520"/>
            <a:ext cx="279720" cy="37800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4" name="Connecteur droit avec flèche 51"/>
          <p:cNvSpPr/>
          <p:nvPr/>
        </p:nvSpPr>
        <p:spPr>
          <a:xfrm>
            <a:off x="6211440" y="4835520"/>
            <a:ext cx="258480" cy="3358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5" name="Connecteur droit avec flèche 53"/>
          <p:cNvSpPr/>
          <p:nvPr/>
        </p:nvSpPr>
        <p:spPr>
          <a:xfrm>
            <a:off x="7693200" y="4835520"/>
            <a:ext cx="269280" cy="33588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6" name="Connecteur droit avec flèche 55"/>
          <p:cNvSpPr/>
          <p:nvPr/>
        </p:nvSpPr>
        <p:spPr>
          <a:xfrm flipH="1">
            <a:off x="2649960" y="483876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7" name="Connecteur droit avec flèche 57"/>
          <p:cNvSpPr/>
          <p:nvPr/>
        </p:nvSpPr>
        <p:spPr>
          <a:xfrm flipH="1">
            <a:off x="4322160" y="4880880"/>
            <a:ext cx="29124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8" name="Connecteur droit avec flèche 59"/>
          <p:cNvSpPr/>
          <p:nvPr/>
        </p:nvSpPr>
        <p:spPr>
          <a:xfrm flipH="1">
            <a:off x="5803920" y="4870440"/>
            <a:ext cx="7956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59" name="Connecteur droit avec flèche 61"/>
          <p:cNvSpPr/>
          <p:nvPr/>
        </p:nvSpPr>
        <p:spPr>
          <a:xfrm flipH="1">
            <a:off x="7275600" y="4891680"/>
            <a:ext cx="132480" cy="327240"/>
          </a:xfrm>
          <a:custGeom>
            <a:avLst/>
            <a:gdLst/>
            <a:ahLst/>
            <a:rect l="l" t="t" r="r" b="b"/>
            <a:pathLst>
              <a:path w="21600" h="21600">
                <a:moveTo>
                  <a:pt x="0" y="0"/>
                </a:moveTo>
                <a:lnTo>
                  <a:pt x="21600" y="21600"/>
                </a:lnTo>
              </a:path>
            </a:pathLst>
          </a:custGeom>
          <a:noFill/>
          <a:ln>
            <a:solidFill>
              <a:srgbClr val="4a7ebb"/>
            </a:solidFill>
            <a:round/>
            <a:tailEnd len="med" type="triangle" w="med"/>
          </a:ln>
        </p:spPr>
        <p:style>
          <a:lnRef idx="1">
            <a:schemeClr val="accent1"/>
          </a:lnRef>
          <a:fillRef idx="0">
            <a:schemeClr val="accent1"/>
          </a:fillRef>
          <a:effectRef idx="0">
            <a:schemeClr val="accent1"/>
          </a:effectRef>
          <a:fontRef idx="minor"/>
        </p:style>
      </p:sp>
      <p:sp>
        <p:nvSpPr>
          <p:cNvPr id="260" name="ZoneTexte 6"/>
          <p:cNvSpPr/>
          <p:nvPr/>
        </p:nvSpPr>
        <p:spPr>
          <a:xfrm>
            <a:off x="1349280" y="3264840"/>
            <a:ext cx="1638720" cy="42480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2200" spc="-1" strike="noStrike">
                <a:solidFill>
                  <a:srgbClr val="1f497d"/>
                </a:solidFill>
                <a:latin typeface="Times New Roman"/>
                <a:ea typeface="DejaVu Sans"/>
              </a:rPr>
              <a:t>Exemple :</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TotalTime>
  <Application>LibreOffice/7.1.0.3$Windows_X86_64 LibreOffice_project/f6099ecf3d29644b5008cc8f48f42f4a40986e4c</Application>
  <AppVersion>15.0000</AppVersion>
  <Words>0</Words>
  <Paragraphs>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2022-08-05T16:33:39Z</dcterms:created>
  <dc:creator/>
  <dc:description/>
  <dc:language>fr-FR</dc:language>
  <cp:lastModifiedBy/>
  <dcterms:modified xsi:type="dcterms:W3CDTF">2022-11-08T20:35:31Z</dcterms:modified>
  <cp:revision>1464</cp:revision>
  <dc:subject/>
  <dc:title>Présentation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4</vt:i4>
  </property>
  <property fmtid="{D5CDD505-2E9C-101B-9397-08002B2CF9AE}" pid="3" name="PresentationFormat">
    <vt:lpwstr>Grand écran</vt:lpwstr>
  </property>
  <property fmtid="{D5CDD505-2E9C-101B-9397-08002B2CF9AE}" pid="4" name="Slides">
    <vt:i4>29</vt:i4>
  </property>
</Properties>
</file>