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sldIdLst>
    <p:sldId id="268" r:id="rId2"/>
    <p:sldId id="269" r:id="rId3"/>
    <p:sldId id="257" r:id="rId4"/>
    <p:sldId id="270" r:id="rId5"/>
    <p:sldId id="272" r:id="rId6"/>
    <p:sldId id="259" r:id="rId7"/>
    <p:sldId id="271" r:id="rId8"/>
    <p:sldId id="260" r:id="rId9"/>
    <p:sldId id="261" r:id="rId10"/>
    <p:sldId id="262" r:id="rId11"/>
    <p:sldId id="263" r:id="rId12"/>
    <p:sldId id="264" r:id="rId13"/>
    <p:sldId id="274" r:id="rId14"/>
    <p:sldId id="266" r:id="rId15"/>
    <p:sldId id="267" r:id="rId16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.gouv.fr/)" TargetMode="External"/><Relationship Id="rId2" Type="http://schemas.openxmlformats.org/officeDocument/2006/relationships/hyperlink" Target="http://www.dmoz.org/World/Fran%C3%A7ais/)Cr&#233;&#233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irs.fr/" TargetMode="External"/><Relationship Id="rId4" Type="http://schemas.openxmlformats.org/officeDocument/2006/relationships/hyperlink" Target="http://www.legifrance.gouv.fr/)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cat.org/" TargetMode="External"/><Relationship Id="rId2" Type="http://schemas.openxmlformats.org/officeDocument/2006/relationships/hyperlink" Target="http://www.sudoc.abes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atalogue.bnf.f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fusion-chimie.1s.fr/" TargetMode="External"/><Relationship Id="rId3" Type="http://schemas.openxmlformats.org/officeDocument/2006/relationships/hyperlink" Target="http://books.google.fr/" TargetMode="External"/><Relationship Id="rId7" Type="http://schemas.openxmlformats.org/officeDocument/2006/relationships/hyperlink" Target="http://www.theses.fr/" TargetMode="External"/><Relationship Id="rId2" Type="http://schemas.openxmlformats.org/officeDocument/2006/relationships/hyperlink" Target="http://scholar.google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chercheisidore.fr/" TargetMode="External"/><Relationship Id="rId5" Type="http://schemas.openxmlformats.org/officeDocument/2006/relationships/hyperlink" Target="http://www.scirus.com/" TargetMode="External"/><Relationship Id="rId4" Type="http://schemas.openxmlformats.org/officeDocument/2006/relationships/hyperlink" Target="http://ese.rf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/>
              <a:t>République Algérienne Démocratique et Populaire</a:t>
            </a:r>
          </a:p>
          <a:p>
            <a:pPr algn="ctr"/>
            <a:r>
              <a:rPr lang="fr-FR" sz="1600" b="1"/>
              <a:t> Ministère de l’Enseignement Supérieur</a:t>
            </a:r>
            <a:endParaRPr lang="fr-FR" sz="800"/>
          </a:p>
          <a:p>
            <a:pPr algn="ctr" eaLnBrk="0" hangingPunct="0"/>
            <a:r>
              <a:rPr lang="fr-FR" sz="1600" b="1"/>
              <a:t>et de la Recherche Scientifique </a:t>
            </a:r>
          </a:p>
          <a:p>
            <a:pPr algn="ctr" eaLnBrk="0" hangingPunct="0"/>
            <a:endParaRPr lang="fr-FR" sz="1600" b="1"/>
          </a:p>
          <a:p>
            <a:pPr algn="ctr" eaLnBrk="0" hangingPunct="0"/>
            <a:r>
              <a:rPr lang="fr-FR" sz="1600" b="1"/>
              <a:t>Centre Universitaire Abdelhafid BOUSSOUF - Mila</a:t>
            </a:r>
            <a:endParaRPr lang="fr-FR" sz="800"/>
          </a:p>
          <a:p>
            <a:pPr algn="ctr" eaLnBrk="0" hangingPunct="0"/>
            <a:endParaRPr lang="fr-FR" b="1"/>
          </a:p>
          <a:p>
            <a:pPr algn="ctr" eaLnBrk="0" hangingPunct="0"/>
            <a:r>
              <a:rPr lang="fr-FR" b="1"/>
              <a:t>Institut des sciences et technologies</a:t>
            </a:r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b="1"/>
              <a:t>Département de génie mécanique et électromécanique</a:t>
            </a:r>
          </a:p>
          <a:p>
            <a:pPr algn="ctr" eaLnBrk="0" hangingPunct="0"/>
            <a:endParaRPr lang="fr-FR" b="1"/>
          </a:p>
          <a:p>
            <a:pPr algn="ctr" eaLnBrk="0" hangingPunct="0"/>
            <a:endParaRPr lang="fr-FR" b="1"/>
          </a:p>
          <a:p>
            <a:pPr algn="ctr" eaLnBrk="0" hangingPunct="0"/>
            <a:endParaRPr lang="fr-FR" sz="800"/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sz="4000" b="1"/>
              <a:t>  Recherche documentaire et </a:t>
            </a:r>
          </a:p>
          <a:p>
            <a:pPr algn="ctr" eaLnBrk="0" hangingPunct="0"/>
            <a:r>
              <a:rPr lang="fr-FR" sz="4000" b="1"/>
              <a:t>   conception du mémoire</a:t>
            </a:r>
            <a:endParaRPr lang="fr-FR" sz="800"/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Dr. B. SMAANI</a:t>
            </a:r>
          </a:p>
          <a:p>
            <a:pPr algn="ctr" eaLnBrk="0" hangingPunct="0"/>
            <a:r>
              <a:rPr lang="fr-FR" sz="2000" b="1"/>
              <a:t>Maitre conférences /B</a:t>
            </a:r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       Année universitaire : 2021/2022</a:t>
            </a:r>
            <a:endParaRPr lang="fr-FR"/>
          </a:p>
        </p:txBody>
      </p:sp>
      <p:pic>
        <p:nvPicPr>
          <p:cNvPr id="8196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80166"/>
            <a:ext cx="11426825" cy="5556008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spcBef>
                <a:spcPts val="1185"/>
              </a:spcBef>
            </a:pPr>
            <a:r>
              <a:rPr sz="2400" b="1" dirty="0">
                <a:latin typeface="Verdana"/>
                <a:cs typeface="Verdana"/>
              </a:rPr>
              <a:t>Un </a:t>
            </a:r>
            <a:r>
              <a:rPr sz="2400" b="1" spc="-5" dirty="0">
                <a:latin typeface="Verdana"/>
                <a:cs typeface="Verdana"/>
              </a:rPr>
              <a:t>répertoire de</a:t>
            </a:r>
            <a:r>
              <a:rPr sz="2400" b="1" spc="15" dirty="0">
                <a:latin typeface="Verdana"/>
                <a:cs typeface="Verdana"/>
              </a:rPr>
              <a:t> </a:t>
            </a:r>
            <a:r>
              <a:rPr sz="2400" b="1" spc="-10" dirty="0">
                <a:latin typeface="Verdana"/>
                <a:cs typeface="Verdana"/>
              </a:rPr>
              <a:t>sites</a:t>
            </a:r>
            <a:endParaRPr sz="2400">
              <a:latin typeface="Verdana"/>
              <a:cs typeface="Verdana"/>
            </a:endParaRPr>
          </a:p>
          <a:p>
            <a:pPr marL="812800" marR="5080" indent="-342900">
              <a:spcBef>
                <a:spcPts val="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Open </a:t>
            </a:r>
            <a:r>
              <a:rPr sz="2400" dirty="0">
                <a:latin typeface="Verdana"/>
                <a:cs typeface="Verdana"/>
              </a:rPr>
              <a:t>Directory </a:t>
            </a:r>
            <a:r>
              <a:rPr sz="2400" spc="-5" dirty="0">
                <a:latin typeface="Verdana"/>
                <a:cs typeface="Verdana"/>
              </a:rPr>
              <a:t>Project </a:t>
            </a:r>
            <a:r>
              <a:rPr sz="2400" spc="-10" dirty="0">
                <a:latin typeface="Verdana"/>
                <a:cs typeface="Verdana"/>
                <a:hlinkClick r:id="rId2"/>
              </a:rPr>
              <a:t>(http://www.dmoz.org/World/Fran%</a:t>
            </a:r>
            <a:r>
              <a:rPr sz="2400" spc="-10" dirty="0">
                <a:latin typeface="Verdana"/>
                <a:cs typeface="Verdana"/>
              </a:rPr>
              <a:t>C</a:t>
            </a:r>
            <a:r>
              <a:rPr sz="2400" spc="-10" dirty="0">
                <a:latin typeface="Verdana"/>
                <a:cs typeface="Verdana"/>
                <a:hlinkClick r:id="rId2"/>
              </a:rPr>
              <a:t>3%A7ais/)Créé </a:t>
            </a:r>
            <a:r>
              <a:rPr sz="2400" dirty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1998, </a:t>
            </a:r>
            <a:r>
              <a:rPr sz="2400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 géré par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10" dirty="0">
                <a:latin typeface="Verdana"/>
                <a:cs typeface="Verdana"/>
              </a:rPr>
              <a:t>vaste </a:t>
            </a:r>
            <a:r>
              <a:rPr sz="2400" dirty="0">
                <a:latin typeface="Verdana"/>
                <a:cs typeface="Verdana"/>
              </a:rPr>
              <a:t>communauté </a:t>
            </a:r>
            <a:r>
              <a:rPr sz="2400" spc="-5" dirty="0">
                <a:latin typeface="Verdana"/>
                <a:cs typeface="Verdana"/>
              </a:rPr>
              <a:t>d'éditeurs bénévoles provenant du </a:t>
            </a:r>
            <a:r>
              <a:rPr sz="2400" dirty="0">
                <a:latin typeface="Verdana"/>
                <a:cs typeface="Verdana"/>
              </a:rPr>
              <a:t>monde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entier</a:t>
            </a:r>
            <a:endParaRPr sz="2400">
              <a:latin typeface="Verdana"/>
              <a:cs typeface="Verdana"/>
            </a:endParaRPr>
          </a:p>
          <a:p>
            <a:pPr>
              <a:buFont typeface="Symbol"/>
              <a:buChar char=""/>
            </a:pPr>
            <a:endParaRPr sz="2800">
              <a:latin typeface="Verdana"/>
              <a:cs typeface="Verdana"/>
            </a:endParaRPr>
          </a:p>
          <a:p>
            <a:pPr marL="12700">
              <a:spcBef>
                <a:spcPts val="1645"/>
              </a:spcBef>
            </a:pPr>
            <a:r>
              <a:rPr sz="2400" b="1" spc="-5" dirty="0">
                <a:latin typeface="Verdana"/>
                <a:cs typeface="Verdana"/>
              </a:rPr>
              <a:t>Des portails scientifiques </a:t>
            </a:r>
            <a:r>
              <a:rPr sz="2400" b="1" dirty="0">
                <a:latin typeface="Verdana"/>
                <a:cs typeface="Verdana"/>
              </a:rPr>
              <a:t>ou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thématiques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WorldWideScience </a:t>
            </a:r>
            <a:r>
              <a:rPr sz="2400" spc="-5" dirty="0">
                <a:latin typeface="Verdana"/>
                <a:cs typeface="Verdana"/>
              </a:rPr>
              <a:t>(http://worldwidescience.org)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dirty="0">
                <a:latin typeface="Verdana"/>
                <a:cs typeface="Verdana"/>
              </a:rPr>
              <a:t>Université en ligne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(http://uel.unisciel.fr)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Sciences.gouv.fr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3"/>
              </a:rPr>
              <a:t>(htt</a:t>
            </a:r>
            <a:r>
              <a:rPr sz="2400" spc="-10" dirty="0">
                <a:latin typeface="Verdana"/>
                <a:cs typeface="Verdana"/>
              </a:rPr>
              <a:t>p</a:t>
            </a:r>
            <a:r>
              <a:rPr sz="2400" spc="-10" dirty="0">
                <a:latin typeface="Verdana"/>
                <a:cs typeface="Verdana"/>
                <a:hlinkClick r:id="rId3"/>
              </a:rPr>
              <a:t>://www.science.gouv.fr/)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Legifrance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4"/>
              </a:rPr>
              <a:t>(http://www.leg</a:t>
            </a:r>
            <a:r>
              <a:rPr sz="2400" spc="-10" dirty="0">
                <a:latin typeface="Verdana"/>
                <a:cs typeface="Verdana"/>
              </a:rPr>
              <a:t>i</a:t>
            </a:r>
            <a:r>
              <a:rPr sz="2400" spc="-10" dirty="0">
                <a:latin typeface="Verdana"/>
                <a:cs typeface="Verdana"/>
                <a:hlinkClick r:id="rId4"/>
              </a:rPr>
              <a:t>france.gouv.fr/)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Centre </a:t>
            </a:r>
            <a:r>
              <a:rPr sz="2400" dirty="0">
                <a:latin typeface="Verdana"/>
                <a:cs typeface="Verdana"/>
              </a:rPr>
              <a:t>international </a:t>
            </a:r>
            <a:r>
              <a:rPr sz="2400" spc="-5" dirty="0">
                <a:latin typeface="Verdana"/>
                <a:cs typeface="Verdana"/>
              </a:rPr>
              <a:t>de recherche </a:t>
            </a:r>
            <a:r>
              <a:rPr sz="2400" dirty="0">
                <a:latin typeface="Verdana"/>
                <a:cs typeface="Verdana"/>
              </a:rPr>
              <a:t>scientifique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http://www.cirs.fr</a:t>
            </a:r>
            <a:r>
              <a:rPr sz="2400" spc="-5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990600"/>
            <a:ext cx="11760200" cy="55989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algn="just"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2.3.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Evaluer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qualité et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pertinence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r>
              <a:rPr sz="2400" b="1" spc="2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d’information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469900" algn="just">
              <a:spcBef>
                <a:spcPts val="100"/>
              </a:spcBef>
            </a:pPr>
            <a:endParaRPr sz="2000">
              <a:latin typeface="Verdana"/>
              <a:cs typeface="Verdana"/>
            </a:endParaRPr>
          </a:p>
          <a:p>
            <a:pPr marL="12700" marR="6985" indent="914400" algn="just">
              <a:spcBef>
                <a:spcPts val="565"/>
              </a:spcBef>
            </a:pPr>
            <a:r>
              <a:rPr lang="fr-FR" sz="2400" dirty="0" smtClean="0">
                <a:latin typeface="Verdana"/>
                <a:cs typeface="Verdana"/>
              </a:rPr>
              <a:t>On doit évaluer la qualité et la pertinence </a:t>
            </a:r>
            <a:r>
              <a:rPr sz="2400" spc="-10" smtClean="0">
                <a:latin typeface="Verdana"/>
                <a:cs typeface="Verdana"/>
              </a:rPr>
              <a:t>des </a:t>
            </a:r>
            <a:r>
              <a:rPr lang="fr-FR" sz="2400" dirty="0" smtClean="0">
                <a:latin typeface="Verdana"/>
                <a:cs typeface="Verdana"/>
              </a:rPr>
              <a:t>sources</a:t>
            </a:r>
            <a:r>
              <a:rPr sz="240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fiables</a:t>
            </a:r>
            <a:r>
              <a:rPr sz="2400" spc="-5">
                <a:latin typeface="Verdana"/>
                <a:cs typeface="Verdana"/>
              </a:rPr>
              <a:t>. </a:t>
            </a:r>
            <a:r>
              <a:rPr lang="fr-FR" sz="2400" dirty="0" smtClean="0">
                <a:latin typeface="Verdana"/>
                <a:cs typeface="Verdana"/>
              </a:rPr>
              <a:t>;</a:t>
            </a:r>
          </a:p>
          <a:p>
            <a:pPr marL="12700" marR="6985" indent="914400" algn="just">
              <a:spcBef>
                <a:spcPts val="565"/>
              </a:spcBef>
            </a:pPr>
            <a:endParaRPr sz="2400">
              <a:latin typeface="Verdana"/>
              <a:cs typeface="Verdana"/>
            </a:endParaRPr>
          </a:p>
          <a:p>
            <a:pPr marL="927100" algn="ctr">
              <a:spcBef>
                <a:spcPts val="1080"/>
              </a:spcBef>
            </a:pPr>
            <a:r>
              <a:rPr sz="2400" spc="-5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Quels </a:t>
            </a:r>
            <a:r>
              <a:rPr sz="2400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sont les principaux </a:t>
            </a:r>
            <a:r>
              <a:rPr sz="2400" spc="-5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critères </a:t>
            </a:r>
            <a:r>
              <a:rPr sz="2400" smtClean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?</a:t>
            </a:r>
            <a:endParaRPr lang="fr-FR" sz="2400" dirty="0" smtClean="0">
              <a:solidFill>
                <a:schemeClr val="accent4">
                  <a:lumMod val="75000"/>
                </a:schemeClr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5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spc="-45" dirty="0">
                <a:latin typeface="Verdana"/>
                <a:cs typeface="Verdana"/>
              </a:rPr>
              <a:t>L'auteur, </a:t>
            </a:r>
            <a:r>
              <a:rPr sz="2400" spc="-5" dirty="0">
                <a:latin typeface="Verdana"/>
                <a:cs typeface="Verdana"/>
              </a:rPr>
              <a:t>l'éditeur de </a:t>
            </a:r>
            <a:r>
              <a:rPr sz="2400" spc="5">
                <a:latin typeface="Verdana"/>
                <a:cs typeface="Verdana"/>
              </a:rPr>
              <a:t>la</a:t>
            </a:r>
            <a:r>
              <a:rPr sz="2400" spc="7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ressource</a:t>
            </a:r>
            <a:r>
              <a:rPr lang="fr-FR" sz="2400" spc="-5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date de </a:t>
            </a:r>
            <a:r>
              <a:rPr sz="2400" dirty="0">
                <a:latin typeface="Verdana"/>
                <a:cs typeface="Verdana"/>
              </a:rPr>
              <a:t>publication </a:t>
            </a:r>
            <a:r>
              <a:rPr sz="2400" spc="-5">
                <a:latin typeface="Verdana"/>
                <a:cs typeface="Verdana"/>
              </a:rPr>
              <a:t>du</a:t>
            </a:r>
            <a:r>
              <a:rPr sz="2400" spc="3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</a:t>
            </a:r>
            <a:r>
              <a:rPr lang="fr-FR" sz="2400" spc="-5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domaine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ressource (adresse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URL</a:t>
            </a:r>
            <a:r>
              <a:rPr sz="2400" smtClean="0">
                <a:latin typeface="Verdana"/>
                <a:cs typeface="Verdana"/>
              </a:rPr>
              <a:t>)</a:t>
            </a:r>
            <a:r>
              <a:rPr lang="fr-FR" sz="2400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lang="fr-FR" sz="2400" dirty="0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'indice </a:t>
            </a:r>
            <a:r>
              <a:rPr sz="2400" spc="-5" dirty="0">
                <a:latin typeface="Verdana"/>
                <a:cs typeface="Verdana"/>
              </a:rPr>
              <a:t>de popularité </a:t>
            </a:r>
            <a:r>
              <a:rPr sz="2400" spc="-5">
                <a:latin typeface="Verdana"/>
                <a:cs typeface="Verdana"/>
              </a:rPr>
              <a:t>du</a:t>
            </a:r>
            <a:r>
              <a:rPr sz="2400" spc="1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site</a:t>
            </a:r>
            <a:r>
              <a:rPr lang="fr-FR" sz="2400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1670685" lvl="3" indent="-287020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contenu de </a:t>
            </a:r>
            <a:r>
              <a:rPr sz="2400" dirty="0">
                <a:latin typeface="Verdana"/>
                <a:cs typeface="Verdana"/>
              </a:rPr>
              <a:t>l'information </a:t>
            </a:r>
            <a:r>
              <a:rPr sz="2400" spc="-10" dirty="0">
                <a:latin typeface="Verdana"/>
                <a:cs typeface="Verdana"/>
              </a:rPr>
              <a:t>(structuration, </a:t>
            </a:r>
            <a:r>
              <a:rPr sz="2400" spc="-5" dirty="0">
                <a:latin typeface="Verdana"/>
                <a:cs typeface="Verdana"/>
              </a:rPr>
              <a:t>argumentation, sources,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etc</a:t>
            </a:r>
            <a:r>
              <a:rPr sz="2400" spc="-5" smtClean="0">
                <a:latin typeface="Verdana"/>
                <a:cs typeface="Verdana"/>
              </a:rPr>
              <a:t>.)</a:t>
            </a:r>
            <a:r>
              <a:rPr lang="fr-FR" sz="2400" spc="-5" dirty="0" smtClean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165889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8" y="619993"/>
            <a:ext cx="1171765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80"/>
              </a:spcBef>
            </a:pPr>
            <a:r>
              <a:rPr lang="fr-FR" sz="2400" dirty="0" smtClean="0">
                <a:latin typeface="Verdana"/>
                <a:cs typeface="Verdana"/>
              </a:rPr>
              <a:t>Afin</a:t>
            </a:r>
            <a:r>
              <a:rPr lang="fr-FR" sz="2400" spc="14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de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conserver</a:t>
            </a:r>
            <a:r>
              <a:rPr lang="fr-FR" sz="2400" spc="145" dirty="0" smtClean="0">
                <a:latin typeface="Verdana"/>
                <a:cs typeface="Verdana"/>
              </a:rPr>
              <a:t> que </a:t>
            </a:r>
            <a:r>
              <a:rPr lang="fr-FR" sz="2400" dirty="0" smtClean="0">
                <a:latin typeface="Verdana"/>
                <a:cs typeface="Verdana"/>
              </a:rPr>
              <a:t>les</a:t>
            </a:r>
            <a:r>
              <a:rPr lang="fr-FR" sz="2400" spc="160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latin typeface="Verdana"/>
                <a:cs typeface="Verdana"/>
              </a:rPr>
              <a:t>informations</a:t>
            </a:r>
            <a:r>
              <a:rPr lang="fr-FR" sz="2400" spc="14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qui</a:t>
            </a:r>
            <a:r>
              <a:rPr lang="fr-FR" sz="2400" spc="17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font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preuve</a:t>
            </a:r>
            <a:r>
              <a:rPr lang="fr-FR" sz="2400" b="1" spc="15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lang="fr-FR" sz="2400" b="1" spc="5" dirty="0" smtClean="0">
                <a:solidFill>
                  <a:srgbClr val="0070C0"/>
                </a:solidFill>
                <a:latin typeface="Verdana"/>
                <a:cs typeface="Verdana"/>
              </a:rPr>
              <a:t>de 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qualité</a:t>
            </a:r>
            <a:r>
              <a:rPr lang="fr-FR" sz="2400" spc="-5" dirty="0" smtClean="0">
                <a:latin typeface="Verdana"/>
                <a:cs typeface="Verdana"/>
              </a:rPr>
              <a:t>, ci-dessous un tableau décrivant </a:t>
            </a:r>
            <a:r>
              <a:rPr lang="fr-FR" sz="2400" dirty="0" smtClean="0">
                <a:latin typeface="Verdana"/>
                <a:cs typeface="Verdana"/>
              </a:rPr>
              <a:t>les points à vérifier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: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81000" y="1752600"/>
          <a:ext cx="113538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900"/>
                <a:gridCol w="56769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points à vérifier</a:t>
                      </a:r>
                      <a:r>
                        <a:rPr lang="fr-FR" sz="1800" spc="1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lang="fr-FR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informations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Crédibilité de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l’information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l’auteur et sa réputation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mentionné</a:t>
                      </a:r>
                      <a:r>
                        <a:rPr lang="fr-FR" sz="1800" i="1" spc="3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Quelle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est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son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expertise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souvent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cité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d’autres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parutions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Exactitude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vérifiabilité de l’information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informations communiquées sont-elles rigoureuses et documentées</a:t>
                      </a:r>
                      <a:r>
                        <a:rPr lang="fr-FR" sz="1800" i="1" spc="13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Finalité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information subjective ou objective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 cherche-t-il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convaincre ou informer</a:t>
                      </a:r>
                      <a:r>
                        <a:rPr lang="fr-FR" sz="1800" i="1" spc="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Emet-il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un avis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général ou personnel</a:t>
                      </a:r>
                      <a:r>
                        <a:rPr lang="fr-FR" sz="1800" i="1" spc="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Fraîcheur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latin typeface="Verdana"/>
                          <a:cs typeface="Verdana"/>
                        </a:rPr>
                        <a:t>date de</a:t>
                      </a:r>
                      <a:r>
                        <a:rPr lang="fr-FR" sz="1800" b="1" spc="2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b="1" dirty="0" smtClean="0">
                          <a:latin typeface="Verdana"/>
                          <a:cs typeface="Verdana"/>
                        </a:rPr>
                        <a:t>publication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mises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jour sont-elles régulières</a:t>
                      </a:r>
                      <a:r>
                        <a:rPr lang="fr-FR" sz="1800" i="1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publications sont-elles récentes</a:t>
                      </a:r>
                      <a:r>
                        <a:rPr lang="fr-FR" sz="1800" i="1" spc="7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237846" y="619993"/>
            <a:ext cx="1171892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0" lvl="1" algn="just">
              <a:lnSpc>
                <a:spcPct val="100000"/>
              </a:lnSpc>
              <a:spcBef>
                <a:spcPts val="1320"/>
              </a:spcBef>
              <a:tabLst>
                <a:tab pos="357188" algn="l"/>
              </a:tabLst>
            </a:pPr>
            <a:r>
              <a:rPr lang="fr-FR" sz="2400" spc="-20" dirty="0" smtClean="0">
                <a:latin typeface="Verdana"/>
                <a:cs typeface="Verdana"/>
              </a:rPr>
              <a:t>Afin </a:t>
            </a:r>
            <a:r>
              <a:rPr lang="fr-FR" sz="2400" b="1" spc="-20" dirty="0" smtClean="0">
                <a:solidFill>
                  <a:srgbClr val="0070C0"/>
                </a:solidFill>
                <a:latin typeface="Verdana"/>
                <a:cs typeface="Verdana"/>
              </a:rPr>
              <a:t>d’</a:t>
            </a:r>
            <a:r>
              <a:rPr sz="2400" b="1" spc="-10" smtClean="0">
                <a:solidFill>
                  <a:srgbClr val="0070C0"/>
                </a:solidFill>
                <a:latin typeface="Verdana"/>
                <a:cs typeface="Verdana"/>
              </a:rPr>
              <a:t>évaluer</a:t>
            </a:r>
            <a:r>
              <a:rPr lang="fr-FR" sz="2400" b="1" spc="-10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70C0"/>
                </a:solidFill>
                <a:latin typeface="Verdana"/>
                <a:cs typeface="Verdana"/>
              </a:rPr>
              <a:t>la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70C0"/>
                </a:solidFill>
                <a:latin typeface="Verdana"/>
                <a:cs typeface="Verdana"/>
              </a:rPr>
              <a:t>pertinence</a:t>
            </a:r>
            <a:r>
              <a:rPr lang="fr-FR" sz="2400" b="1" spc="-5" dirty="0" smtClean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contenu,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il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faudra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analyser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éléments </a:t>
            </a:r>
            <a:r>
              <a:rPr sz="2400" spc="-5">
                <a:latin typeface="Verdana"/>
                <a:cs typeface="Verdana"/>
              </a:rPr>
              <a:t>suivants</a:t>
            </a:r>
            <a:r>
              <a:rPr sz="2400" spc="-2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600" y="1600200"/>
          <a:ext cx="11658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300"/>
                <a:gridCol w="58293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Eléments à vérifier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informations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Titre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document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un livre,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faut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regarder celui figurant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page de</a:t>
                      </a:r>
                      <a:r>
                        <a:rPr lang="fr-FR" sz="1800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titre.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Résumé (abstract)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on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trouve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plupart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notices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bibliographiques</a:t>
                      </a:r>
                      <a:r>
                        <a:rPr lang="fr-FR" sz="1800" spc="17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tirées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6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bases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e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onné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e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des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matières</a:t>
                      </a:r>
                      <a:r>
                        <a:rPr lang="fr-FR" sz="1800" b="1" dirty="0" smtClean="0">
                          <a:solidFill>
                            <a:srgbClr val="339933"/>
                          </a:solidFill>
                          <a:latin typeface="Verdana"/>
                          <a:cs typeface="Verdana"/>
                        </a:rPr>
                        <a:t>	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 algn="just">
                        <a:lnSpc>
                          <a:spcPct val="100000"/>
                        </a:lnSpc>
                        <a:spcBef>
                          <a:spcPts val="1175"/>
                        </a:spcBef>
                        <a:buFont typeface="Arial"/>
                        <a:buNone/>
                        <a:tabLst>
                          <a:tab pos="299085" algn="l"/>
                          <a:tab pos="299720" algn="l"/>
                          <a:tab pos="1193800" algn="l"/>
                          <a:tab pos="1838325" algn="l"/>
                          <a:tab pos="3166110" algn="l"/>
                          <a:tab pos="3454400" algn="l"/>
                          <a:tab pos="4050029" algn="l"/>
                          <a:tab pos="5073015" algn="l"/>
                          <a:tab pos="5548630" algn="l"/>
                          <a:tab pos="6447790" algn="l"/>
                          <a:tab pos="7715884" algn="l"/>
                          <a:tab pos="8112125" algn="l"/>
                          <a:tab pos="9225915" algn="l"/>
                          <a:tab pos="10014585" algn="l"/>
                          <a:tab pos="10436225" algn="l"/>
                          <a:tab pos="11464925" algn="l"/>
                        </a:tabLst>
                      </a:pP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Elle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permet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mieux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apprécier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contenu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(plan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logique	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l'argumentation) 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 bien repérer les chapitres qui peuvent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être pertinents.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Tableaux, graphiques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peuvent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aider à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compréhension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sujet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et être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utiles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0" baseline="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travail.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Nature du document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>
                        <a:lnSpc>
                          <a:spcPct val="100000"/>
                        </a:lnSpc>
                        <a:spcBef>
                          <a:spcPts val="1080"/>
                        </a:spcBef>
                        <a:buFont typeface="Arial"/>
                        <a:buNone/>
                        <a:tabLst>
                          <a:tab pos="0" algn="l"/>
                        </a:tabLst>
                      </a:pP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déterminer</a:t>
                      </a:r>
                      <a:r>
                        <a:rPr lang="fr-FR" sz="1800" spc="29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s'il</a:t>
                      </a:r>
                      <a:r>
                        <a:rPr lang="fr-FR" sz="1800" spc="31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s'agit</a:t>
                      </a:r>
                      <a:r>
                        <a:rPr lang="fr-FR" sz="1800" spc="3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d'un</a:t>
                      </a:r>
                      <a:r>
                        <a:rPr lang="fr-FR" sz="1800" spc="30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document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pédagogique, de recherche ou de vulgarisation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Introduction et conclusion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leur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consultation permet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 cerner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question de départ 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les  conclusions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 l'auteur en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19992"/>
            <a:ext cx="11757660" cy="548515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mtClean="0">
                <a:latin typeface="Verdana"/>
                <a:cs typeface="Verdana"/>
              </a:rPr>
              <a:t>Ainsi</a:t>
            </a:r>
            <a:r>
              <a:rPr sz="2400" dirty="0">
                <a:latin typeface="Verdana"/>
                <a:cs typeface="Verdana"/>
              </a:rPr>
              <a:t>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sélection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informations </a:t>
            </a:r>
            <a:r>
              <a:rPr sz="2400" spc="-5" dirty="0">
                <a:latin typeface="Verdana"/>
                <a:cs typeface="Verdana"/>
              </a:rPr>
              <a:t>pertinentes pourrait se </a:t>
            </a:r>
            <a:r>
              <a:rPr sz="2400" dirty="0">
                <a:latin typeface="Verdana"/>
                <a:cs typeface="Verdana"/>
              </a:rPr>
              <a:t>réalise </a:t>
            </a:r>
            <a:r>
              <a:rPr sz="2400" spc="-5" dirty="0">
                <a:latin typeface="Verdana"/>
                <a:cs typeface="Verdana"/>
              </a:rPr>
              <a:t>grâce </a:t>
            </a:r>
            <a:r>
              <a:rPr sz="2400" dirty="0">
                <a:latin typeface="Verdana"/>
                <a:cs typeface="Verdana"/>
              </a:rPr>
              <a:t>à un simple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questionnement</a:t>
            </a:r>
            <a:r>
              <a:rPr sz="2400" spc="-5" smtClean="0">
                <a:latin typeface="Verdana"/>
                <a:cs typeface="Verdana"/>
              </a:rPr>
              <a:t>:</a:t>
            </a:r>
            <a:endParaRPr lang="fr-FR" sz="2400" spc="-5" dirty="0" smtClean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endParaRPr sz="1200"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sont-elles intéressantes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dans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le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cadre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ma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recherche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lang="fr-FR" sz="2400" i="1" dirty="0" smtClean="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S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eront-elles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utiles pour alimenter mon argumentation</a:t>
            </a:r>
            <a:r>
              <a:rPr sz="2400" i="1" spc="10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Y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a-t-il </a:t>
            </a:r>
            <a:r>
              <a:rPr sz="2400" i="1" spc="-10" dirty="0">
                <a:solidFill>
                  <a:srgbClr val="00B050"/>
                </a:solidFill>
                <a:latin typeface="Verdana"/>
                <a:cs typeface="Verdana"/>
              </a:rPr>
              <a:t>des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citations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ou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d’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exemples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je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pourrais mettre en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avant</a:t>
            </a:r>
            <a:r>
              <a:rPr sz="2400" i="1" spc="15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niveau d’information correspond -il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à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mes attentes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Est-il trop élémentaire/spécialisé</a:t>
            </a:r>
            <a:r>
              <a:rPr sz="2400" i="1" spc="20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062990" algn="ctr">
              <a:lnSpc>
                <a:spcPct val="150000"/>
              </a:lnSpc>
              <a:spcBef>
                <a:spcPts val="5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permettent-elles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d’apporter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réponses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aux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questions posées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18034" y="545846"/>
            <a:ext cx="11758295" cy="6152966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736600" indent="-287020">
              <a:lnSpc>
                <a:spcPct val="100000"/>
              </a:lnSpc>
              <a:spcBef>
                <a:spcPts val="1160"/>
              </a:spcBef>
              <a:buFont typeface="Wingdings" pitchFamily="2" charset="2"/>
              <a:buChar char="§"/>
              <a:tabLst>
                <a:tab pos="735965" algn="l"/>
                <a:tab pos="736600" algn="l"/>
              </a:tabLst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Mettre en place une </a:t>
            </a:r>
            <a:r>
              <a:rPr sz="2400" b="1" spc="-10" dirty="0">
                <a:solidFill>
                  <a:srgbClr val="0000FF"/>
                </a:solidFill>
                <a:latin typeface="Verdana"/>
                <a:cs typeface="Verdana"/>
              </a:rPr>
              <a:t>veille</a:t>
            </a:r>
            <a:r>
              <a:rPr sz="2400" b="1" spc="6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documentaire</a:t>
            </a:r>
            <a:endParaRPr sz="2400">
              <a:latin typeface="Verdana"/>
              <a:cs typeface="Verdana"/>
            </a:endParaRPr>
          </a:p>
          <a:p>
            <a:pPr marL="12700" marR="6985" indent="530225" algn="just">
              <a:lnSpc>
                <a:spcPts val="3240"/>
              </a:lnSpc>
              <a:spcBef>
                <a:spcPts val="275"/>
              </a:spcBef>
              <a:tabLst>
                <a:tab pos="1381125" algn="l"/>
                <a:tab pos="1858010" algn="l"/>
                <a:tab pos="2237740" algn="l"/>
                <a:tab pos="2530475" algn="l"/>
                <a:tab pos="3540760" algn="l"/>
                <a:tab pos="4093845" algn="l"/>
                <a:tab pos="5581650" algn="l"/>
                <a:tab pos="5863590" algn="l"/>
                <a:tab pos="6362065" algn="l"/>
                <a:tab pos="8014334" algn="l"/>
                <a:tab pos="8446770" algn="l"/>
                <a:tab pos="9375140" algn="l"/>
                <a:tab pos="9811385" algn="l"/>
                <a:tab pos="10562590" algn="l"/>
                <a:tab pos="11142980" algn="l"/>
              </a:tabLst>
            </a:pPr>
            <a:r>
              <a:rPr lang="fr-FR" sz="2400" dirty="0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comman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é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me</a:t>
            </a:r>
            <a:r>
              <a:rPr sz="2400" spc="5" smtClean="0">
                <a:latin typeface="Verdana"/>
                <a:cs typeface="Verdana"/>
              </a:rPr>
              <a:t>t</a:t>
            </a:r>
            <a:r>
              <a:rPr sz="2400" spc="-5" smtClean="0">
                <a:latin typeface="Verdana"/>
                <a:cs typeface="Verdana"/>
              </a:rPr>
              <a:t>tr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p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une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v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il</a:t>
            </a:r>
            <a:r>
              <a:rPr sz="2400" b="1" spc="20" smtClean="0">
                <a:latin typeface="Verdana"/>
                <a:cs typeface="Verdana"/>
              </a:rPr>
              <a:t>l</a:t>
            </a:r>
            <a:r>
              <a:rPr sz="2400" b="1" smtClean="0">
                <a:latin typeface="Verdana"/>
                <a:cs typeface="Verdana"/>
              </a:rPr>
              <a:t>e </a:t>
            </a:r>
            <a:r>
              <a:rPr sz="2400" dirty="0">
                <a:latin typeface="Verdana"/>
                <a:cs typeface="Verdana"/>
              </a:rPr>
              <a:t>informationnelle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automatisée.</a:t>
            </a:r>
            <a:endParaRPr sz="2400">
              <a:latin typeface="Verdana"/>
              <a:cs typeface="Verdana"/>
            </a:endParaRPr>
          </a:p>
          <a:p>
            <a:pPr marL="449263" marR="5080" indent="171450" algn="just">
              <a:lnSpc>
                <a:spcPts val="3240"/>
              </a:lnSpc>
            </a:pPr>
            <a:r>
              <a:rPr sz="2400" dirty="0">
                <a:latin typeface="Verdana"/>
                <a:cs typeface="Verdana"/>
              </a:rPr>
              <a:t>Elle </a:t>
            </a:r>
            <a:r>
              <a:rPr sz="2400" spc="-5" dirty="0">
                <a:latin typeface="Verdana"/>
                <a:cs typeface="Verdana"/>
              </a:rPr>
              <a:t>permettra d'être </a:t>
            </a:r>
            <a:r>
              <a:rPr sz="2400" dirty="0">
                <a:latin typeface="Verdana"/>
                <a:cs typeface="Verdana"/>
              </a:rPr>
              <a:t>alerté des nouvelles </a:t>
            </a:r>
            <a:r>
              <a:rPr sz="2400" spc="-5" dirty="0">
                <a:latin typeface="Verdana"/>
                <a:cs typeface="Verdana"/>
              </a:rPr>
              <a:t>publications dans </a:t>
            </a:r>
            <a:r>
              <a:rPr sz="2400" dirty="0">
                <a:latin typeface="Verdana"/>
                <a:cs typeface="Verdana"/>
              </a:rPr>
              <a:t>un domaine particulier sans </a:t>
            </a:r>
            <a:r>
              <a:rPr sz="2400" spc="-10" dirty="0">
                <a:latin typeface="Verdana"/>
                <a:cs typeface="Verdana"/>
              </a:rPr>
              <a:t>avoir 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relancer </a:t>
            </a:r>
            <a:r>
              <a:rPr sz="2400" dirty="0">
                <a:latin typeface="Verdana"/>
                <a:cs typeface="Verdana"/>
              </a:rPr>
              <a:t>manuellement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chaque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source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49263" marR="5080" indent="263525">
              <a:lnSpc>
                <a:spcPts val="3240"/>
              </a:lnSpc>
              <a:buFont typeface="Wingdings" pitchFamily="2" charset="2"/>
              <a:buChar char="§"/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Profil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 recherche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12700" marR="127000" indent="608013" algn="just">
              <a:spcBef>
                <a:spcPts val="345"/>
              </a:spcBef>
            </a:pPr>
            <a:r>
              <a:rPr sz="2400" spc="-5" dirty="0">
                <a:latin typeface="Verdana"/>
                <a:cs typeface="Verdana"/>
              </a:rPr>
              <a:t>L'utilisateur doit établir un profil de recherche pour chaque outil sélectionné : bases de  données, sources Internet comme des moteurs de recherche, des sites Web d'éditeurs de  périodiques, des blogues, etc.</a:t>
            </a:r>
            <a:endParaRPr sz="2400" spc="-5">
              <a:latin typeface="Verdana"/>
              <a:cs typeface="Verdana"/>
            </a:endParaRPr>
          </a:p>
          <a:p>
            <a:pPr marL="12700" marR="125095" indent="608013" algn="just">
              <a:spcBef>
                <a:spcPts val="5"/>
              </a:spcBef>
            </a:pPr>
            <a:r>
              <a:rPr sz="2400" spc="-5" dirty="0">
                <a:latin typeface="Verdana"/>
                <a:cs typeface="Verdana"/>
              </a:rPr>
              <a:t>Ce profil s'appuie généralement sur l'enregistrement d'une équation de recherche associée à  des filtres qui en précisent la portée et l'abonnement aux résultats de cette requête automatisée.</a:t>
            </a:r>
            <a:endParaRPr sz="2400" spc="-5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Cette fonctionnalité, lorsqu'elle est disponible, requiert la création d'un compte utilisateur.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02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SELECTIONNER LES SOURCES D’INFORMATION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18289"/>
            <a:ext cx="11049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8034" y="1198355"/>
            <a:ext cx="11745366" cy="365933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r>
              <a:rPr lang="fr-FR" sz="2800" dirty="0" smtClean="0"/>
              <a:t>La sélection des </a:t>
            </a:r>
            <a:r>
              <a:rPr sz="2800" b="1" smtClean="0"/>
              <a:t>sources </a:t>
            </a:r>
            <a:r>
              <a:rPr sz="2800" b="1"/>
              <a:t>d'information </a:t>
            </a:r>
            <a:r>
              <a:rPr sz="2800" smtClean="0"/>
              <a:t>pour</a:t>
            </a:r>
            <a:r>
              <a:rPr lang="fr-FR" sz="2800" dirty="0" smtClean="0"/>
              <a:t> </a:t>
            </a:r>
            <a:r>
              <a:rPr sz="2800" smtClean="0"/>
              <a:t>effectuer </a:t>
            </a:r>
            <a:r>
              <a:rPr lang="fr-FR" sz="2800" dirty="0" smtClean="0"/>
              <a:t>de </a:t>
            </a:r>
            <a:r>
              <a:rPr sz="2800" smtClean="0"/>
              <a:t>la </a:t>
            </a:r>
            <a:r>
              <a:rPr sz="2800"/>
              <a:t>recherche </a:t>
            </a:r>
            <a:r>
              <a:rPr sz="2800" smtClean="0"/>
              <a:t>documentaire</a:t>
            </a:r>
            <a:r>
              <a:rPr lang="fr-FR" sz="2800" dirty="0" smtClean="0"/>
              <a:t> </a:t>
            </a:r>
            <a:r>
              <a:rPr lang="fr-FR" sz="2800" b="1" dirty="0" smtClean="0"/>
              <a:t>se base sur deux points</a:t>
            </a:r>
            <a:r>
              <a:rPr sz="2800" b="1" smtClean="0"/>
              <a:t>:</a:t>
            </a:r>
            <a:endParaRPr lang="fr-FR" sz="2800" b="1" dirty="0" smtClean="0"/>
          </a:p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endParaRPr lang="fr-FR" sz="16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 </a:t>
            </a:r>
            <a:r>
              <a:rPr lang="fr-FR" sz="2800" dirty="0" smtClean="0"/>
              <a:t>Le</a:t>
            </a:r>
            <a:r>
              <a:rPr sz="2800" smtClean="0"/>
              <a:t> </a:t>
            </a:r>
            <a:r>
              <a:rPr sz="2800" b="1" dirty="0"/>
              <a:t>type de documents </a:t>
            </a:r>
            <a:r>
              <a:rPr sz="2800" dirty="0"/>
              <a:t>que l'on recherche </a:t>
            </a:r>
            <a:r>
              <a:rPr sz="2800"/>
              <a:t>: </a:t>
            </a:r>
            <a:r>
              <a:rPr sz="2800" smtClean="0"/>
              <a:t>articles </a:t>
            </a:r>
            <a:r>
              <a:rPr sz="2800" dirty="0"/>
              <a:t>de revues</a:t>
            </a:r>
            <a:r>
              <a:rPr sz="2800"/>
              <a:t>, </a:t>
            </a:r>
            <a:r>
              <a:rPr sz="2800" smtClean="0"/>
              <a:t>thèses</a:t>
            </a:r>
            <a:r>
              <a:rPr lang="fr-FR" sz="2800" dirty="0" smtClean="0"/>
              <a:t>, mémoire,  livres, </a:t>
            </a:r>
            <a:r>
              <a:rPr lang="fr-FR" sz="2800" dirty="0" err="1" smtClean="0"/>
              <a:t>etc</a:t>
            </a:r>
            <a:r>
              <a:rPr sz="2800" smtClean="0"/>
              <a:t>.</a:t>
            </a:r>
            <a:endParaRPr lang="fr-FR" sz="2800" dirty="0" smtClean="0"/>
          </a:p>
          <a:p>
            <a:pPr marL="806450" lvl="1" indent="-185738" algn="just">
              <a:spcBef>
                <a:spcPts val="1175"/>
              </a:spcBef>
            </a:pPr>
            <a:endParaRPr lang="fr-FR" sz="4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</a:t>
            </a:r>
            <a:r>
              <a:rPr lang="fr-FR" sz="2800" dirty="0" smtClean="0"/>
              <a:t> L</a:t>
            </a:r>
            <a:r>
              <a:rPr sz="2800" smtClean="0"/>
              <a:t>e</a:t>
            </a:r>
            <a:r>
              <a:rPr lang="fr-FR" sz="2800" dirty="0" smtClean="0"/>
              <a:t> </a:t>
            </a:r>
            <a:r>
              <a:rPr sz="2800" b="1" smtClean="0"/>
              <a:t>type</a:t>
            </a:r>
            <a:r>
              <a:rPr lang="fr-FR" sz="2800" b="1" dirty="0" smtClean="0"/>
              <a:t> </a:t>
            </a:r>
            <a:r>
              <a:rPr sz="2800" b="1" smtClean="0"/>
              <a:t>de</a:t>
            </a:r>
            <a:r>
              <a:rPr lang="fr-FR" sz="2800" b="1" dirty="0" smtClean="0"/>
              <a:t> </a:t>
            </a:r>
            <a:r>
              <a:rPr sz="2800" b="1" smtClean="0"/>
              <a:t>ressources</a:t>
            </a:r>
            <a:r>
              <a:rPr lang="fr-FR" sz="2800" b="1" dirty="0" smtClean="0"/>
              <a:t> </a:t>
            </a:r>
            <a:r>
              <a:rPr sz="2800" smtClean="0"/>
              <a:t>à</a:t>
            </a:r>
            <a:r>
              <a:rPr lang="fr-FR" sz="2800" dirty="0" smtClean="0"/>
              <a:t> </a:t>
            </a:r>
            <a:r>
              <a:rPr sz="2800" smtClean="0"/>
              <a:t>interroger</a:t>
            </a:r>
            <a:r>
              <a:rPr lang="fr-FR" sz="2800" dirty="0" smtClean="0"/>
              <a:t> </a:t>
            </a:r>
            <a:r>
              <a:rPr sz="2800" smtClean="0"/>
              <a:t>:</a:t>
            </a:r>
            <a:r>
              <a:rPr lang="fr-FR" sz="2800" dirty="0" smtClean="0"/>
              <a:t> moteur de recherche du Web, </a:t>
            </a:r>
            <a:r>
              <a:rPr sz="2800" smtClean="0"/>
              <a:t>catalogues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bibliothèque,</a:t>
            </a:r>
            <a:r>
              <a:rPr lang="fr-FR" sz="2800" dirty="0" smtClean="0"/>
              <a:t> </a:t>
            </a:r>
            <a:r>
              <a:rPr sz="2800" smtClean="0"/>
              <a:t>bases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données,</a:t>
            </a:r>
            <a:r>
              <a:rPr lang="fr-FR" sz="2800" dirty="0" smtClean="0"/>
              <a:t>  </a:t>
            </a:r>
            <a:r>
              <a:rPr sz="2800" smtClean="0"/>
              <a:t>portails </a:t>
            </a:r>
            <a:r>
              <a:rPr sz="2800" dirty="0"/>
              <a:t>spécialisés</a:t>
            </a:r>
            <a:r>
              <a:rPr sz="2800"/>
              <a:t>, </a:t>
            </a:r>
            <a:r>
              <a:rPr lang="fr-FR" sz="2800" dirty="0" smtClean="0"/>
              <a:t> </a:t>
            </a:r>
            <a:r>
              <a:rPr sz="2800" smtClean="0"/>
              <a:t>etc.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820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5" name="object 3"/>
          <p:cNvSpPr txBox="1"/>
          <p:nvPr/>
        </p:nvSpPr>
        <p:spPr>
          <a:xfrm>
            <a:off x="218034" y="619992"/>
            <a:ext cx="11736705" cy="556755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53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2.1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Types </a:t>
            </a:r>
            <a:r>
              <a:rPr sz="2400" b="1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4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documents</a:t>
            </a:r>
            <a:endParaRPr sz="2000">
              <a:latin typeface="Verdana"/>
              <a:cs typeface="Verdana"/>
            </a:endParaRPr>
          </a:p>
          <a:p>
            <a:pPr marL="220979" algn="just">
              <a:lnSpc>
                <a:spcPct val="100000"/>
              </a:lnSpc>
              <a:spcBef>
                <a:spcPts val="1220"/>
              </a:spcBef>
            </a:pPr>
            <a:r>
              <a:rPr lang="fr-FR" sz="2400" spc="-5" dirty="0" smtClean="0">
                <a:latin typeface="Verdana"/>
                <a:cs typeface="Verdana"/>
              </a:rPr>
              <a:t>On distingue plusieurs types, relatifs au </a:t>
            </a:r>
            <a:r>
              <a:rPr sz="2400" spc="-5" smtClean="0">
                <a:latin typeface="Verdana"/>
                <a:cs typeface="Verdana"/>
              </a:rPr>
              <a:t>niveau </a:t>
            </a:r>
            <a:r>
              <a:rPr lang="fr-FR" sz="2400" spc="-5" dirty="0" smtClean="0">
                <a:latin typeface="Verdana"/>
                <a:cs typeface="Verdana"/>
              </a:rPr>
              <a:t>et à la nature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l'information </a:t>
            </a:r>
            <a:r>
              <a:rPr sz="2400" spc="-5" dirty="0">
                <a:latin typeface="Verdana"/>
                <a:cs typeface="Verdana"/>
              </a:rPr>
              <a:t>recherchée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792480" marR="27305" indent="-342900">
              <a:lnSpc>
                <a:spcPct val="150000"/>
              </a:lnSpc>
              <a:spcBef>
                <a:spcPts val="320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dictionnaires </a:t>
            </a:r>
            <a:r>
              <a:rPr sz="2400" b="1" dirty="0">
                <a:latin typeface="Verdana"/>
                <a:cs typeface="Verdana"/>
              </a:rPr>
              <a:t>et encyclopédies,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comprendre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30" dirty="0">
                <a:latin typeface="Verdana"/>
                <a:cs typeface="Verdana"/>
              </a:rPr>
              <a:t>préciser, </a:t>
            </a:r>
            <a:r>
              <a:rPr sz="2400" spc="-5" dirty="0">
                <a:latin typeface="Verdana"/>
                <a:cs typeface="Verdana"/>
              </a:rPr>
              <a:t>surtout  </a:t>
            </a:r>
            <a:r>
              <a:rPr sz="2400" dirty="0">
                <a:latin typeface="Verdana"/>
                <a:cs typeface="Verdana"/>
              </a:rPr>
              <a:t>lorsqu'il </a:t>
            </a:r>
            <a:r>
              <a:rPr sz="2400" spc="-5" dirty="0">
                <a:latin typeface="Verdana"/>
                <a:cs typeface="Verdana"/>
              </a:rPr>
              <a:t>s'agit de concepts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nouveaux.</a:t>
            </a:r>
            <a:endParaRPr sz="2400">
              <a:latin typeface="Verdana"/>
              <a:cs typeface="Verdana"/>
            </a:endParaRPr>
          </a:p>
          <a:p>
            <a:pPr marL="792480" marR="26670" indent="-342900">
              <a:lnSpc>
                <a:spcPct val="15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>
                <a:latin typeface="Verdana"/>
                <a:cs typeface="Verdana"/>
              </a:rPr>
              <a:t>Les </a:t>
            </a:r>
            <a:r>
              <a:rPr sz="2400" b="1" spc="-5" smtClean="0">
                <a:latin typeface="Verdana"/>
                <a:cs typeface="Verdana"/>
              </a:rPr>
              <a:t>livres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approfondir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recherche. Sont inclus dans cette  catégorie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manuels</a:t>
            </a:r>
            <a:r>
              <a:rPr sz="2400" spc="-5" dirty="0">
                <a:latin typeface="Verdana"/>
                <a:cs typeface="Verdana"/>
              </a:rPr>
              <a:t>, qui </a:t>
            </a:r>
            <a:r>
              <a:rPr sz="2400" dirty="0">
                <a:latin typeface="Verdana"/>
                <a:cs typeface="Verdana"/>
              </a:rPr>
              <a:t>font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point sur une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mementos</a:t>
            </a:r>
            <a:r>
              <a:rPr sz="2400" spc="-5" dirty="0">
                <a:latin typeface="Verdana"/>
                <a:cs typeface="Verdana"/>
              </a:rPr>
              <a:t>, qui permettent de se </a:t>
            </a:r>
            <a:r>
              <a:rPr sz="2400" dirty="0">
                <a:latin typeface="Verdana"/>
                <a:cs typeface="Verdana"/>
              </a:rPr>
              <a:t>faire </a:t>
            </a:r>
            <a:r>
              <a:rPr sz="2400" spc="-5" dirty="0">
                <a:latin typeface="Verdana"/>
                <a:cs typeface="Verdana"/>
              </a:rPr>
              <a:t>une idée </a:t>
            </a:r>
            <a:r>
              <a:rPr sz="2400" spc="-10" dirty="0">
                <a:latin typeface="Verdana"/>
                <a:cs typeface="Verdana"/>
              </a:rPr>
              <a:t>rapide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sujet.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précis</a:t>
            </a:r>
            <a:r>
              <a:rPr sz="2400" spc="-5" dirty="0">
                <a:latin typeface="Verdana"/>
                <a:cs typeface="Verdana"/>
              </a:rPr>
              <a:t>, qui approfondissent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aspect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/>
          <p:nvPr/>
        </p:nvSpPr>
        <p:spPr>
          <a:xfrm>
            <a:off x="609600" y="609600"/>
            <a:ext cx="11261725" cy="577016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marR="5080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1504315" algn="l"/>
                <a:tab pos="3031490" algn="l"/>
                <a:tab pos="4299585" algn="l"/>
                <a:tab pos="4784725" algn="l"/>
                <a:tab pos="6236970" algn="l"/>
                <a:tab pos="6713855" algn="l"/>
                <a:tab pos="8027670" algn="l"/>
                <a:tab pos="8861425" algn="l"/>
                <a:tab pos="9137650" algn="l"/>
                <a:tab pos="9801860" algn="l"/>
                <a:tab pos="10489565" algn="l"/>
              </a:tabLst>
            </a:pPr>
            <a:r>
              <a:rPr sz="2400" b="1" spc="-5" smtClean="0">
                <a:latin typeface="Verdana"/>
                <a:cs typeface="Verdana"/>
              </a:rPr>
              <a:t>Thèses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rapports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recherche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(la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littérature</a:t>
            </a:r>
            <a:r>
              <a:rPr sz="2400" spc="-5" dirty="0">
                <a:latin typeface="Verdana"/>
                <a:cs typeface="Verdana"/>
              </a:rPr>
              <a:t>	</a:t>
            </a:r>
            <a:r>
              <a:rPr sz="2400" spc="-5">
                <a:latin typeface="Verdana"/>
                <a:cs typeface="Verdana"/>
              </a:rPr>
              <a:t>grise</a:t>
            </a:r>
            <a:r>
              <a:rPr sz="2400" spc="-5" smtClean="0">
                <a:latin typeface="Verdana"/>
                <a:cs typeface="Verdana"/>
              </a:rPr>
              <a:t>):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haut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niveau  </a:t>
            </a:r>
            <a:r>
              <a:rPr sz="2400" spc="-5" dirty="0">
                <a:latin typeface="Verdana"/>
                <a:cs typeface="Verdana"/>
              </a:rPr>
              <a:t>scientifique, ils sont appropriés pour traiter un sujet </a:t>
            </a:r>
            <a:r>
              <a:rPr sz="2400" spc="-5">
                <a:latin typeface="Verdana"/>
                <a:cs typeface="Verdana"/>
              </a:rPr>
              <a:t>pointu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 </a:t>
            </a:r>
            <a:r>
              <a:rPr lang="fr-FR" sz="2400" b="1" spc="-5" dirty="0" smtClean="0">
                <a:latin typeface="Verdana"/>
                <a:cs typeface="Verdana"/>
              </a:rPr>
              <a:t>actes de colloques</a:t>
            </a:r>
            <a:r>
              <a:rPr lang="fr-FR" sz="2400" spc="-5" dirty="0" smtClean="0">
                <a:latin typeface="Verdana"/>
                <a:cs typeface="Verdana"/>
              </a:rPr>
              <a:t>, qui sont les comptes-rendus d'un congrès (</a:t>
            </a:r>
            <a:r>
              <a:rPr lang="fr-FR" sz="2400" spc="-5" dirty="0" err="1" smtClean="0">
                <a:latin typeface="Verdana"/>
                <a:cs typeface="Verdana"/>
              </a:rPr>
              <a:t>Proceedings</a:t>
            </a:r>
            <a:r>
              <a:rPr lang="fr-FR" sz="2400" spc="-5" dirty="0" smtClean="0">
                <a:latin typeface="Verdana"/>
                <a:cs typeface="Verdana"/>
              </a:rPr>
              <a:t> de conférences).</a:t>
            </a: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b="1" spc="-5" dirty="0" smtClean="0">
                <a:latin typeface="Verdana"/>
                <a:cs typeface="Verdana"/>
              </a:rPr>
              <a:t>Documents spécifiques</a:t>
            </a:r>
            <a:r>
              <a:rPr lang="fr-FR" sz="2400" spc="-5" dirty="0" smtClean="0">
                <a:latin typeface="Verdana"/>
                <a:cs typeface="Verdana"/>
              </a:rPr>
              <a:t> (article, brevets, images, données statistiques, etc.) : leur usage dépendra du domaine disciplinaire ou de l'approche choisie pour traiter un sujet.</a:t>
            </a:r>
          </a:p>
          <a:p>
            <a:pPr marL="357188" indent="-357188" algn="just">
              <a:spcBef>
                <a:spcPts val="1080"/>
              </a:spcBef>
              <a:buFont typeface="Wingdings" pitchFamily="2" charset="2"/>
              <a:buChar char="q"/>
              <a:tabLst>
                <a:tab pos="354965" algn="l"/>
                <a:tab pos="355600" algn="l"/>
                <a:tab pos="880744" algn="l"/>
                <a:tab pos="2536190" algn="l"/>
                <a:tab pos="4258310" algn="l"/>
                <a:tab pos="4723765" algn="l"/>
                <a:tab pos="6258560" algn="l"/>
                <a:tab pos="6504940" algn="l"/>
                <a:tab pos="6895465" algn="l"/>
                <a:tab pos="8326755" algn="l"/>
                <a:tab pos="8749030" algn="l"/>
                <a:tab pos="9147810" algn="l"/>
                <a:tab pos="9824720" algn="l"/>
                <a:tab pos="10850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	 </a:t>
            </a:r>
            <a:r>
              <a:rPr lang="fr-FR" sz="2400" b="1" spc="-5" dirty="0" smtClean="0">
                <a:latin typeface="Verdana"/>
                <a:cs typeface="Verdana"/>
              </a:rPr>
              <a:t>périodiques (généralistes </a:t>
            </a:r>
            <a:r>
              <a:rPr lang="fr-FR" sz="2400" spc="-5" dirty="0" smtClean="0">
                <a:latin typeface="Verdana"/>
                <a:cs typeface="Verdana"/>
              </a:rPr>
              <a:t>ou </a:t>
            </a:r>
            <a:r>
              <a:rPr lang="fr-FR" sz="2400" b="1" spc="-5" dirty="0" smtClean="0">
                <a:latin typeface="Verdana"/>
                <a:cs typeface="Verdana"/>
              </a:rPr>
              <a:t>spécialisés)</a:t>
            </a:r>
            <a:r>
              <a:rPr lang="fr-FR" sz="2400" spc="-5" dirty="0" smtClean="0">
                <a:latin typeface="Verdana"/>
                <a:cs typeface="Verdana"/>
              </a:rPr>
              <a:t> : ils permettent de se tenir informé des derniers résultats de la recherche ou de l'actualité d'une question de société.</a:t>
            </a:r>
          </a:p>
          <a:p>
            <a:pPr marL="355600" marR="5715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792480" algn="l"/>
                <a:tab pos="2862580" algn="l"/>
                <a:tab pos="4102735" algn="l"/>
                <a:tab pos="4345305" algn="l"/>
                <a:tab pos="5011420" algn="l"/>
                <a:tab pos="6378575" algn="l"/>
                <a:tab pos="6915150" algn="l"/>
                <a:tab pos="8311515" algn="l"/>
                <a:tab pos="9317355" algn="l"/>
                <a:tab pos="10144760" algn="l"/>
                <a:tab pos="10660380" algn="l"/>
              </a:tabLst>
            </a:pPr>
            <a:r>
              <a:rPr sz="2400" spc="-5" smtClean="0">
                <a:latin typeface="Verdana"/>
                <a:cs typeface="Verdana"/>
              </a:rPr>
              <a:t>La</a:t>
            </a:r>
            <a:r>
              <a:rPr sz="2400" spc="-5">
                <a:latin typeface="Verdana"/>
                <a:cs typeface="Verdana"/>
              </a:rPr>
              <a:t>	</a:t>
            </a:r>
            <a:r>
              <a:rPr sz="2400" b="1" spc="-5" smtClean="0">
                <a:latin typeface="Verdana"/>
                <a:cs typeface="Verdana"/>
              </a:rPr>
              <a:t>documentation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officielle</a:t>
            </a:r>
            <a:r>
              <a:rPr sz="2400" spc="-5" smtClean="0">
                <a:latin typeface="Verdana"/>
                <a:cs typeface="Verdana"/>
              </a:rPr>
              <a:t>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c'est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l'ensemble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officiels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édités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par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l'État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(lois</a:t>
            </a:r>
            <a:r>
              <a:rPr sz="2400" spc="-5" dirty="0">
                <a:latin typeface="Verdana"/>
                <a:cs typeface="Verdana"/>
              </a:rPr>
              <a:t>, décrets, règlements, marchés publics, associations, etc.)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758931" cy="55220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 indent="-58738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2.2.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 de</a:t>
            </a:r>
            <a:r>
              <a:rPr sz="2400" b="1" spc="-2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ressources</a:t>
            </a:r>
            <a:endParaRPr sz="240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r>
              <a:rPr lang="fr-FR" sz="2400" spc="-5" dirty="0" smtClean="0">
                <a:latin typeface="Verdana"/>
                <a:cs typeface="Verdana"/>
              </a:rPr>
              <a:t>Par rapport à </a:t>
            </a:r>
            <a:r>
              <a:rPr sz="2400" spc="5" smtClean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nature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lang="fr-FR" sz="2400" spc="-5" dirty="0" smtClean="0">
                <a:latin typeface="Verdana"/>
                <a:cs typeface="Verdana"/>
              </a:rPr>
              <a:t>le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 de </a:t>
            </a:r>
            <a:r>
              <a:rPr sz="2400" spc="-5">
                <a:latin typeface="Verdana"/>
                <a:cs typeface="Verdana"/>
              </a:rPr>
              <a:t>document </a:t>
            </a:r>
            <a:r>
              <a:rPr sz="2400" spc="-5" smtClean="0">
                <a:latin typeface="Verdana"/>
                <a:cs typeface="Verdana"/>
              </a:rPr>
              <a:t>recherché</a:t>
            </a:r>
            <a:r>
              <a:rPr lang="fr-FR" sz="2400" spc="-5" dirty="0" smtClean="0">
                <a:latin typeface="Verdana"/>
                <a:cs typeface="Verdana"/>
              </a:rPr>
              <a:t>, on trouve: (a)des </a:t>
            </a:r>
            <a:r>
              <a:rPr lang="fr-FR" sz="2400" b="1" spc="-5" dirty="0" smtClean="0">
                <a:latin typeface="Verdana"/>
                <a:cs typeface="Verdana"/>
              </a:rPr>
              <a:t>catalogues</a:t>
            </a:r>
            <a:r>
              <a:rPr lang="fr-FR" sz="2400" spc="-5" dirty="0" smtClean="0">
                <a:latin typeface="Verdana"/>
                <a:cs typeface="Verdana"/>
              </a:rPr>
              <a:t> et (b)des </a:t>
            </a:r>
            <a:r>
              <a:rPr lang="fr-FR" sz="2400" b="1" spc="-5" dirty="0" smtClean="0">
                <a:latin typeface="Verdana"/>
                <a:cs typeface="Verdana"/>
              </a:rPr>
              <a:t>bases de données</a:t>
            </a:r>
            <a:r>
              <a:rPr lang="fr-FR" sz="2400" spc="-5" dirty="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endParaRPr sz="1000">
              <a:latin typeface="Verdana"/>
              <a:cs typeface="Verdana"/>
            </a:endParaRPr>
          </a:p>
          <a:p>
            <a:pPr marL="449263" marR="5080" algn="just">
              <a:lnSpc>
                <a:spcPct val="150000"/>
              </a:lnSpc>
            </a:pPr>
            <a:r>
              <a:rPr lang="fr-FR" sz="2400" b="1" spc="-5" dirty="0" smtClean="0">
                <a:solidFill>
                  <a:srgbClr val="00B050"/>
                </a:solidFill>
                <a:latin typeface="Verdana"/>
                <a:cs typeface="Verdana"/>
              </a:rPr>
              <a:t>a</a:t>
            </a:r>
            <a:r>
              <a:rPr sz="2400" b="1" spc="-5" smtClean="0">
                <a:solidFill>
                  <a:srgbClr val="00B050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catalogues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bibliothèques</a:t>
            </a:r>
            <a:r>
              <a:rPr sz="2400" b="1" spc="-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b="1" dirty="0">
                <a:latin typeface="Verdana"/>
                <a:cs typeface="Verdana"/>
              </a:rPr>
              <a:t>: </a:t>
            </a:r>
            <a:r>
              <a:rPr sz="2400" dirty="0">
                <a:latin typeface="Verdana"/>
                <a:cs typeface="Verdana"/>
              </a:rPr>
              <a:t>pluridisciplinaires, </a:t>
            </a:r>
            <a:r>
              <a:rPr sz="2400" spc="5" dirty="0">
                <a:latin typeface="Verdana"/>
                <a:cs typeface="Verdana"/>
              </a:rPr>
              <a:t>ils </a:t>
            </a:r>
            <a:r>
              <a:rPr sz="2400" dirty="0">
                <a:latin typeface="Verdana"/>
                <a:cs typeface="Verdana"/>
              </a:rPr>
              <a:t>sont </a:t>
            </a:r>
            <a:r>
              <a:rPr sz="2400" spc="-5" dirty="0">
                <a:latin typeface="Verdana"/>
                <a:cs typeface="Verdana"/>
              </a:rPr>
              <a:t>incontournables pour </a:t>
            </a:r>
            <a:r>
              <a:rPr sz="2400" spc="-10" dirty="0">
                <a:latin typeface="Verdana"/>
                <a:cs typeface="Verdana"/>
              </a:rPr>
              <a:t>trouver </a:t>
            </a:r>
            <a:r>
              <a:rPr sz="2400">
                <a:latin typeface="Verdana"/>
                <a:cs typeface="Verdana"/>
              </a:rPr>
              <a:t>de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documentation </a:t>
            </a:r>
            <a:r>
              <a:rPr sz="2400" spc="-5" dirty="0">
                <a:latin typeface="Verdana"/>
                <a:cs typeface="Verdana"/>
              </a:rPr>
              <a:t>papier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de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bibliothèque </a:t>
            </a:r>
            <a:r>
              <a:rPr sz="2400" dirty="0">
                <a:latin typeface="Verdana"/>
                <a:cs typeface="Verdana"/>
              </a:rPr>
              <a:t>universitaire</a:t>
            </a:r>
            <a:r>
              <a:rPr sz="2400" spc="-15" dirty="0">
                <a:latin typeface="Verdana"/>
                <a:cs typeface="Verdana"/>
              </a:rPr>
              <a:t> d'</a:t>
            </a:r>
            <a:r>
              <a:rPr sz="2400" b="1" spc="-15" dirty="0">
                <a:latin typeface="Verdana"/>
                <a:cs typeface="Verdana"/>
              </a:rPr>
              <a:t>Avignon</a:t>
            </a:r>
            <a:endParaRPr sz="2400" b="1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</a:t>
            </a:r>
            <a:r>
              <a:rPr sz="2400" dirty="0">
                <a:latin typeface="Verdana"/>
                <a:cs typeface="Verdana"/>
              </a:rPr>
              <a:t>collectif </a:t>
            </a:r>
            <a:r>
              <a:rPr sz="2400" spc="-5" dirty="0">
                <a:latin typeface="Verdana"/>
                <a:cs typeface="Verdana"/>
              </a:rPr>
              <a:t>des universités (</a:t>
            </a:r>
            <a:r>
              <a:rPr sz="2400" b="1" spc="-5" dirty="0">
                <a:latin typeface="Verdana"/>
                <a:cs typeface="Verdana"/>
              </a:rPr>
              <a:t>SUDOC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http://www.sudoc.abes.fr</a:t>
            </a:r>
            <a:r>
              <a:rPr sz="2400" spc="-5" dirty="0">
                <a:solidFill>
                  <a:srgbClr val="0462C1"/>
                </a:solidFill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mondial </a:t>
            </a:r>
            <a:r>
              <a:rPr sz="2400" spc="-15" dirty="0">
                <a:latin typeface="Verdana"/>
                <a:cs typeface="Verdana"/>
              </a:rPr>
              <a:t>(</a:t>
            </a:r>
            <a:r>
              <a:rPr sz="2400" b="1" spc="-15" dirty="0">
                <a:latin typeface="Verdana"/>
                <a:cs typeface="Verdana"/>
              </a:rPr>
              <a:t>Worldcat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http://www.worldcat.org/</a:t>
            </a:r>
            <a:r>
              <a:rPr sz="2400" spc="-15" dirty="0">
                <a:solidFill>
                  <a:srgbClr val="0462C1"/>
                </a:solidFill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de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Bibliothèque </a:t>
            </a:r>
            <a:r>
              <a:rPr sz="2400" dirty="0">
                <a:latin typeface="Verdana"/>
                <a:cs typeface="Verdana"/>
              </a:rPr>
              <a:t>nationale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10" dirty="0">
                <a:latin typeface="Verdana"/>
                <a:cs typeface="Verdana"/>
              </a:rPr>
              <a:t>France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</a:t>
            </a:r>
            <a:r>
              <a:rPr sz="24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http://</a:t>
            </a:r>
            <a:r>
              <a:rPr sz="2400" u="heavy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catalogue.bnf.fr</a:t>
            </a:r>
            <a:r>
              <a:rPr sz="2400" spc="-10" smtClean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197916" y="1038205"/>
            <a:ext cx="11758931" cy="60606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85"/>
              </a:spcBef>
            </a:pPr>
            <a:r>
              <a:rPr lang="fr-FR" sz="2400" b="1" dirty="0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b. </a:t>
            </a:r>
            <a:r>
              <a:rPr sz="2400" b="1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</a:t>
            </a:r>
            <a:r>
              <a:rPr sz="2400" b="1" spc="-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données</a:t>
            </a:r>
            <a:r>
              <a:rPr sz="2400" b="1" spc="-32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bibliographiques</a:t>
            </a:r>
            <a:endParaRPr lang="fr-FR" sz="2400" b="1" spc="-5" dirty="0" smtClean="0">
              <a:solidFill>
                <a:srgbClr val="00B050"/>
              </a:solidFill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pc="10" smtClean="0">
                <a:latin typeface="Verdana"/>
                <a:cs typeface="Verdana"/>
              </a:rPr>
              <a:t>l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sz="2400" dirty="0">
                <a:latin typeface="Verdana"/>
                <a:cs typeface="Verdana"/>
              </a:rPr>
              <a:t>	sont	const</a:t>
            </a:r>
            <a:r>
              <a:rPr sz="2400" spc="5" dirty="0">
                <a:latin typeface="Verdana"/>
                <a:cs typeface="Verdana"/>
              </a:rPr>
              <a:t>i</a:t>
            </a:r>
            <a:r>
              <a:rPr sz="2400" spc="-5" dirty="0">
                <a:latin typeface="Verdana"/>
                <a:cs typeface="Verdana"/>
              </a:rPr>
              <a:t>tu</a:t>
            </a:r>
            <a:r>
              <a:rPr sz="2400" spc="-10" dirty="0">
                <a:latin typeface="Verdana"/>
                <a:cs typeface="Verdana"/>
              </a:rPr>
              <a:t>é</a:t>
            </a:r>
            <a:r>
              <a:rPr sz="2400" dirty="0">
                <a:latin typeface="Verdana"/>
                <a:cs typeface="Verdana"/>
              </a:rPr>
              <a:t>es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'</a:t>
            </a:r>
            <a:r>
              <a:rPr sz="2400" spc="5" smtClean="0">
                <a:latin typeface="Verdana"/>
                <a:cs typeface="Verdana"/>
              </a:rPr>
              <a:t>u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</a:t>
            </a:r>
            <a:r>
              <a:rPr sz="2400" spc="-5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5" smtClean="0">
                <a:latin typeface="Verdana"/>
                <a:cs typeface="Verdana"/>
              </a:rPr>
              <a:t>m</a:t>
            </a:r>
            <a:r>
              <a:rPr sz="2400" spc="-10" smtClean="0">
                <a:latin typeface="Verdana"/>
                <a:cs typeface="Verdana"/>
              </a:rPr>
              <a:t>b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struc</a:t>
            </a:r>
            <a:r>
              <a:rPr sz="2400" spc="-10" smtClean="0">
                <a:latin typeface="Verdana"/>
                <a:cs typeface="Verdana"/>
              </a:rPr>
              <a:t>t</a:t>
            </a:r>
            <a:r>
              <a:rPr sz="2400" smtClean="0">
                <a:latin typeface="Verdana"/>
                <a:cs typeface="Verdana"/>
              </a:rPr>
              <a:t>uré</a:t>
            </a:r>
            <a:r>
              <a:rPr sz="2400">
                <a:latin typeface="Verdana"/>
                <a:cs typeface="Verdana"/>
              </a:rPr>
              <a:t>	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-5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fér</a:t>
            </a:r>
            <a:r>
              <a:rPr sz="2400" spc="-10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 spc="5" smtClean="0">
                <a:latin typeface="Verdana"/>
                <a:cs typeface="Verdana"/>
              </a:rPr>
              <a:t>c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b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pc="-10" smtClean="0">
                <a:latin typeface="Verdana"/>
                <a:cs typeface="Verdana"/>
              </a:rPr>
              <a:t>b</a:t>
            </a:r>
            <a:r>
              <a:rPr sz="2400" spc="5" smtClean="0">
                <a:latin typeface="Verdana"/>
                <a:cs typeface="Verdana"/>
              </a:rPr>
              <a:t>li</a:t>
            </a:r>
            <a:r>
              <a:rPr sz="2400" smtClean="0">
                <a:latin typeface="Verdana"/>
                <a:cs typeface="Verdana"/>
              </a:rPr>
              <a:t>o</a:t>
            </a:r>
            <a:r>
              <a:rPr sz="2400" spc="-10" smtClean="0">
                <a:latin typeface="Verdana"/>
                <a:cs typeface="Verdana"/>
              </a:rPr>
              <a:t>g</a:t>
            </a:r>
            <a:r>
              <a:rPr sz="2400" spc="-40" smtClean="0">
                <a:latin typeface="Verdana"/>
                <a:cs typeface="Verdana"/>
              </a:rPr>
              <a:t>r</a:t>
            </a:r>
            <a:r>
              <a:rPr sz="2400" smtClean="0">
                <a:latin typeface="Verdana"/>
                <a:cs typeface="Verdana"/>
              </a:rPr>
              <a:t>a</a:t>
            </a:r>
            <a:r>
              <a:rPr sz="2400" spc="-10" smtClean="0">
                <a:latin typeface="Verdana"/>
                <a:cs typeface="Verdana"/>
              </a:rPr>
              <a:t>p</a:t>
            </a:r>
            <a:r>
              <a:rPr sz="2400" smtClean="0">
                <a:latin typeface="Verdana"/>
                <a:cs typeface="Verdana"/>
              </a:rPr>
              <a:t>h</a:t>
            </a:r>
            <a:r>
              <a:rPr sz="2400" spc="10" smtClean="0">
                <a:latin typeface="Verdana"/>
                <a:cs typeface="Verdana"/>
              </a:rPr>
              <a:t>i</a:t>
            </a:r>
            <a:r>
              <a:rPr sz="2400" spc="5" smtClean="0">
                <a:latin typeface="Verdana"/>
                <a:cs typeface="Verdana"/>
              </a:rPr>
              <a:t>q</a:t>
            </a:r>
            <a:r>
              <a:rPr sz="2400" smtClean="0">
                <a:latin typeface="Verdana"/>
                <a:cs typeface="Verdana"/>
              </a:rPr>
              <a:t>ues</a:t>
            </a:r>
            <a:r>
              <a:rPr sz="2400" dirty="0">
                <a:latin typeface="Verdana"/>
                <a:cs typeface="Verdana"/>
              </a:rPr>
              <a:t>	sur	un	sujet,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  </a:t>
            </a:r>
            <a:r>
              <a:rPr sz="2400" dirty="0">
                <a:latin typeface="Verdana"/>
                <a:cs typeface="Verdana"/>
              </a:rPr>
              <a:t>domaine,</a:t>
            </a:r>
            <a:r>
              <a:rPr sz="2400" spc="229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2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document,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240">
                <a:latin typeface="Verdana"/>
                <a:cs typeface="Verdana"/>
              </a:rPr>
              <a:t> </a:t>
            </a:r>
            <a:endParaRPr lang="fr-FR" sz="2400" spc="240" dirty="0" smtClean="0"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mtClean="0">
                <a:latin typeface="Verdana"/>
                <a:cs typeface="Verdana"/>
              </a:rPr>
              <a:t>Elles</a:t>
            </a:r>
            <a:r>
              <a:rPr sz="2400" spc="24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peuvent</a:t>
            </a:r>
            <a:r>
              <a:rPr sz="2400" spc="2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contenir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une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analyse,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un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résumé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plus</a:t>
            </a:r>
            <a:r>
              <a:rPr sz="2400" spc="24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plus </a:t>
            </a:r>
            <a:r>
              <a:rPr sz="2400" spc="-5">
                <a:latin typeface="Verdana"/>
                <a:cs typeface="Verdana"/>
              </a:rPr>
              <a:t>souvent </a:t>
            </a:r>
            <a:r>
              <a:rPr sz="2400" spc="-5" smtClean="0">
                <a:latin typeface="Verdana"/>
                <a:cs typeface="Verdana"/>
              </a:rPr>
              <a:t>accès </a:t>
            </a:r>
            <a:r>
              <a:rPr sz="2400" spc="-5" dirty="0">
                <a:latin typeface="Verdana"/>
                <a:cs typeface="Verdana"/>
              </a:rPr>
              <a:t>au texte </a:t>
            </a:r>
            <a:r>
              <a:rPr sz="2400" spc="-10" dirty="0">
                <a:latin typeface="Verdana"/>
                <a:cs typeface="Verdana"/>
              </a:rPr>
              <a:t>intégral </a:t>
            </a:r>
            <a:r>
              <a:rPr sz="2400" spc="-5" dirty="0">
                <a:latin typeface="Verdana"/>
                <a:cs typeface="Verdana"/>
              </a:rPr>
              <a:t>du document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lui-même</a:t>
            </a:r>
            <a:r>
              <a:rPr sz="2800" spc="-5" dirty="0">
                <a:latin typeface="Verdana"/>
                <a:cs typeface="Verdana"/>
              </a:rPr>
              <a:t>.</a:t>
            </a:r>
            <a:endParaRPr sz="2800">
              <a:latin typeface="Verdana"/>
              <a:cs typeface="Verdana"/>
            </a:endParaRPr>
          </a:p>
          <a:p>
            <a:pPr marL="299085" indent="-287020" algn="just">
              <a:spcBef>
                <a:spcPts val="1140"/>
              </a:spcBef>
              <a:buFont typeface="Wingdings" pitchFamily="2" charset="2"/>
              <a:buChar char="§"/>
              <a:tabLst>
                <a:tab pos="299085" algn="l"/>
                <a:tab pos="299720" algn="l"/>
              </a:tabLst>
            </a:pPr>
            <a:r>
              <a:rPr lang="fr-FR" sz="2400" b="1" spc="-5" dirty="0" smtClean="0">
                <a:solidFill>
                  <a:srgbClr val="339933"/>
                </a:solidFill>
                <a:latin typeface="Verdana"/>
                <a:cs typeface="Verdana"/>
              </a:rPr>
              <a:t>B</a:t>
            </a:r>
            <a:r>
              <a:rPr sz="2400" b="1" spc="-5" smtClean="0">
                <a:solidFill>
                  <a:srgbClr val="339933"/>
                </a:solidFill>
                <a:latin typeface="Verdana"/>
                <a:cs typeface="Verdana"/>
              </a:rPr>
              <a:t>ases</a:t>
            </a:r>
            <a:r>
              <a:rPr sz="2400" b="1" spc="5" smtClean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pluridisciplinaires</a:t>
            </a:r>
            <a:endParaRPr sz="2400" b="1"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Ex</a:t>
            </a:r>
            <a:r>
              <a:rPr sz="2400" spc="-5">
                <a:latin typeface="Verdana"/>
                <a:cs typeface="Verdana"/>
              </a:rPr>
              <a:t>.: </a:t>
            </a:r>
            <a:r>
              <a:rPr sz="2400" spc="-30" smtClean="0">
                <a:latin typeface="Verdana"/>
                <a:cs typeface="Verdana"/>
              </a:rPr>
              <a:t>Web </a:t>
            </a:r>
            <a:r>
              <a:rPr sz="2400">
                <a:latin typeface="Verdana"/>
                <a:cs typeface="Verdana"/>
              </a:rPr>
              <a:t>of</a:t>
            </a:r>
            <a:r>
              <a:rPr sz="2400" spc="3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knowledge</a:t>
            </a: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lang="fr-FR" sz="2400" spc="-45" dirty="0" err="1" smtClean="0">
                <a:latin typeface="Verdana"/>
                <a:cs typeface="Verdana"/>
              </a:rPr>
              <a:t>Jstor</a:t>
            </a:r>
            <a:r>
              <a:rPr lang="fr-FR" sz="2400" spc="-45" dirty="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DOAJ.</a:t>
            </a:r>
          </a:p>
          <a:p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spc="5" dirty="0" smtClean="0">
                <a:solidFill>
                  <a:srgbClr val="339933"/>
                </a:solidFill>
                <a:latin typeface="Verdana"/>
                <a:cs typeface="Verdana"/>
              </a:rPr>
              <a:t> Bases spécialisées</a:t>
            </a:r>
          </a:p>
          <a:p>
            <a:pPr marL="927100">
              <a:spcBef>
                <a:spcPts val="1185"/>
              </a:spcBef>
              <a:tabLst>
                <a:tab pos="1489710" algn="l"/>
                <a:tab pos="1791335" algn="l"/>
                <a:tab pos="2571750" algn="l"/>
                <a:tab pos="3479800" algn="l"/>
                <a:tab pos="4708525" algn="l"/>
                <a:tab pos="5729605" algn="l"/>
                <a:tab pos="6775450" algn="l"/>
                <a:tab pos="7976234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	</a:t>
            </a:r>
            <a:r>
              <a:rPr lang="fr-FR" sz="2400" dirty="0" smtClean="0">
                <a:latin typeface="Verdana"/>
                <a:cs typeface="Verdana"/>
              </a:rPr>
              <a:t>:	Lexis	 </a:t>
            </a:r>
            <a:r>
              <a:rPr lang="fr-FR" sz="2400" dirty="0" err="1" smtClean="0">
                <a:latin typeface="Verdana"/>
                <a:cs typeface="Verdana"/>
              </a:rPr>
              <a:t>Nexis</a:t>
            </a:r>
            <a:r>
              <a:rPr lang="fr-FR" sz="2400" dirty="0" smtClean="0">
                <a:latin typeface="Verdana"/>
                <a:cs typeface="Verdana"/>
              </a:rPr>
              <a:t>, Doctrinal </a:t>
            </a:r>
            <a:r>
              <a:rPr lang="fr-FR" sz="2400" spc="-5" dirty="0" smtClean="0">
                <a:latin typeface="Verdana"/>
                <a:cs typeface="Verdana"/>
              </a:rPr>
              <a:t>(droit), </a:t>
            </a:r>
            <a:r>
              <a:rPr lang="fr-FR" sz="2400" spc="-5" dirty="0" err="1" smtClean="0">
                <a:latin typeface="Verdana"/>
                <a:cs typeface="Verdana"/>
              </a:rPr>
              <a:t>Econlit</a:t>
            </a:r>
            <a:r>
              <a:rPr lang="fr-FR" sz="2400" spc="-5" dirty="0" smtClean="0">
                <a:latin typeface="Verdana"/>
                <a:cs typeface="Verdana"/>
              </a:rPr>
              <a:t>,	Business	Source</a:t>
            </a:r>
            <a:endParaRPr lang="fr-FR" sz="2400" dirty="0" smtClean="0">
              <a:latin typeface="Verdana"/>
              <a:cs typeface="Verdana"/>
            </a:endParaRPr>
          </a:p>
          <a:p>
            <a:pPr marL="12700">
              <a:spcBef>
                <a:spcPts val="1080"/>
              </a:spcBef>
            </a:pPr>
            <a:r>
              <a:rPr lang="fr-FR" sz="2400" spc="-5" dirty="0" smtClean="0">
                <a:latin typeface="Verdana"/>
                <a:cs typeface="Verdana"/>
              </a:rPr>
              <a:t>(mathématiques et</a:t>
            </a:r>
            <a:r>
              <a:rPr lang="fr-FR" sz="2400" spc="2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physiques)</a:t>
            </a:r>
            <a:endParaRPr lang="fr-FR" sz="2400" dirty="0" smtClean="0">
              <a:latin typeface="Verdana"/>
              <a:cs typeface="Verdana"/>
            </a:endParaRPr>
          </a:p>
          <a:p>
            <a:pPr marL="927100" algn="just">
              <a:lnSpc>
                <a:spcPct val="150000"/>
              </a:lnSpc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28600" y="990600"/>
            <a:ext cx="11689284" cy="5284139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spc="-15" smtClean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au texte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intégral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du</a:t>
            </a:r>
            <a:r>
              <a:rPr sz="2400" b="1" spc="5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document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Cairn, </a:t>
            </a:r>
            <a:r>
              <a:rPr sz="2400" spc="-45" dirty="0">
                <a:latin typeface="Verdana"/>
                <a:cs typeface="Verdana"/>
              </a:rPr>
              <a:t>Jstor, </a:t>
            </a:r>
            <a:r>
              <a:rPr sz="2400" spc="-10" dirty="0">
                <a:latin typeface="Verdana"/>
                <a:cs typeface="Verdana"/>
              </a:rPr>
              <a:t>Persée, </a:t>
            </a:r>
            <a:r>
              <a:rPr sz="2400" spc="-5" dirty="0">
                <a:latin typeface="Verdana"/>
                <a:cs typeface="Verdana"/>
              </a:rPr>
              <a:t>Econlit,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Thèses.fr</a:t>
            </a:r>
            <a:endParaRPr sz="2400">
              <a:latin typeface="Verdana"/>
              <a:cs typeface="Verdan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Sans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ou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un accès partiel au</a:t>
            </a:r>
            <a:r>
              <a:rPr sz="2400" b="1" spc="2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texte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10" dirty="0">
                <a:latin typeface="Verdana"/>
                <a:cs typeface="Verdana"/>
              </a:rPr>
              <a:t>Periodic, </a:t>
            </a:r>
            <a:r>
              <a:rPr sz="2400" spc="-5" dirty="0">
                <a:latin typeface="Verdana"/>
                <a:cs typeface="Verdana"/>
              </a:rPr>
              <a:t>Francis, </a:t>
            </a:r>
            <a:r>
              <a:rPr sz="2400" spc="-10" dirty="0">
                <a:latin typeface="Verdana"/>
                <a:cs typeface="Verdana"/>
              </a:rPr>
              <a:t>Pascal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données</a:t>
            </a:r>
            <a:r>
              <a:rPr sz="2400" u="heavy" spc="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factuelles</a:t>
            </a:r>
            <a:endParaRPr sz="240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sz="2400" dirty="0">
                <a:latin typeface="Verdana"/>
                <a:cs typeface="Verdana"/>
              </a:rPr>
              <a:t>Elles délivrent une </a:t>
            </a:r>
            <a:r>
              <a:rPr sz="2400" b="1">
                <a:latin typeface="Verdana"/>
                <a:cs typeface="Verdana"/>
              </a:rPr>
              <a:t>information </a:t>
            </a:r>
            <a:r>
              <a:rPr sz="2400" b="1" spc="-5" smtClean="0">
                <a:latin typeface="Verdana"/>
                <a:cs typeface="Verdana"/>
              </a:rPr>
              <a:t>exploitable </a:t>
            </a:r>
            <a:r>
              <a:rPr sz="2400" spc="-5" dirty="0">
                <a:latin typeface="Verdana"/>
                <a:cs typeface="Verdana"/>
              </a:rPr>
              <a:t>par </a:t>
            </a:r>
            <a:r>
              <a:rPr sz="2400">
                <a:latin typeface="Verdana"/>
                <a:cs typeface="Verdana"/>
              </a:rPr>
              <a:t>l'utilisateur  </a:t>
            </a:r>
            <a:endParaRPr lang="fr-FR" sz="2400" dirty="0" smtClean="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lang="fr-FR" sz="2400" dirty="0" smtClean="0">
                <a:latin typeface="Verdana"/>
                <a:cs typeface="Verdana"/>
              </a:rPr>
              <a:t>	</a:t>
            </a:r>
            <a:r>
              <a:rPr sz="2400" smtClean="0">
                <a:latin typeface="Verdana"/>
                <a:cs typeface="Verdana"/>
              </a:rPr>
              <a:t>Ex</a:t>
            </a:r>
            <a:r>
              <a:rPr sz="2400" dirty="0">
                <a:latin typeface="Verdana"/>
                <a:cs typeface="Verdana"/>
              </a:rPr>
              <a:t>. : </a:t>
            </a:r>
            <a:r>
              <a:rPr sz="2400" spc="-5" dirty="0">
                <a:latin typeface="Verdana"/>
                <a:cs typeface="Verdana"/>
              </a:rPr>
              <a:t>Maitron, </a:t>
            </a:r>
            <a:r>
              <a:rPr sz="2400" spc="-10" dirty="0">
                <a:latin typeface="Verdana"/>
                <a:cs typeface="Verdana"/>
              </a:rPr>
              <a:t>Kompass,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corpus de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textes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Ils </a:t>
            </a:r>
            <a:r>
              <a:rPr sz="2400" spc="-5" dirty="0">
                <a:latin typeface="Verdana"/>
                <a:cs typeface="Verdana"/>
              </a:rPr>
              <a:t>regroupent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ensembles de textes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10" dirty="0">
                <a:latin typeface="Verdana"/>
                <a:cs typeface="Verdana"/>
              </a:rPr>
              <a:t>caractère </a:t>
            </a:r>
            <a:r>
              <a:rPr sz="2400" spc="-5">
                <a:latin typeface="Verdana"/>
                <a:cs typeface="Verdana"/>
              </a:rPr>
              <a:t>thématique </a:t>
            </a:r>
            <a:r>
              <a:rPr sz="2400" spc="-5" smtClean="0">
                <a:latin typeface="Verdana"/>
                <a:cs typeface="Verdana"/>
              </a:rPr>
              <a:t>ou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historique</a:t>
            </a:r>
            <a:endParaRPr sz="24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5" dirty="0">
                <a:latin typeface="Verdana"/>
                <a:cs typeface="Verdana"/>
              </a:rPr>
              <a:t>Brepolis, Classiques </a:t>
            </a:r>
            <a:r>
              <a:rPr sz="2400" spc="-35" dirty="0">
                <a:latin typeface="Verdana"/>
                <a:cs typeface="Verdana"/>
              </a:rPr>
              <a:t>Garnier, </a:t>
            </a:r>
            <a:r>
              <a:rPr sz="2400" spc="-10" dirty="0">
                <a:latin typeface="Verdana"/>
                <a:cs typeface="Verdana"/>
              </a:rPr>
              <a:t>EEBO,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457200"/>
            <a:ext cx="11600180" cy="554703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>
              <a:spcBef>
                <a:spcPts val="1175"/>
              </a:spcBef>
              <a:tabLst>
                <a:tab pos="356235" algn="l"/>
              </a:tabLst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ressources </a:t>
            </a:r>
            <a:r>
              <a:rPr sz="2400" b="1" u="heavy" spc="-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du </a:t>
            </a:r>
            <a:r>
              <a:rPr sz="2400" b="1" u="heavy" spc="-3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Web</a:t>
            </a:r>
            <a:endParaRPr lang="fr-FR" sz="2400" b="1" u="heavy" spc="-30" dirty="0" smtClean="0"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marL="355600" indent="1588">
              <a:spcBef>
                <a:spcPts val="1175"/>
              </a:spcBef>
              <a:tabLst>
                <a:tab pos="93663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sites recommandés pour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 </a:t>
            </a:r>
            <a:r>
              <a:rPr sz="2400" dirty="0">
                <a:latin typeface="Verdana"/>
                <a:cs typeface="Verdana"/>
              </a:rPr>
              <a:t>d'informations scientifiques et </a:t>
            </a:r>
            <a:r>
              <a:rPr sz="2400" spc="-5" dirty="0">
                <a:latin typeface="Verdana"/>
                <a:cs typeface="Verdana"/>
              </a:rPr>
              <a:t>académiques  </a:t>
            </a:r>
            <a:r>
              <a:rPr sz="2400" dirty="0">
                <a:latin typeface="Verdana"/>
                <a:cs typeface="Verdana"/>
              </a:rPr>
              <a:t>classés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catégorie.</a:t>
            </a:r>
            <a:endParaRPr sz="2400">
              <a:latin typeface="Verdana"/>
              <a:cs typeface="Verdana"/>
            </a:endParaRPr>
          </a:p>
          <a:p>
            <a:pPr marL="52069">
              <a:spcBef>
                <a:spcPts val="1495"/>
              </a:spcBef>
            </a:pPr>
            <a:r>
              <a:rPr sz="2400" spc="-5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moteurs de </a:t>
            </a:r>
            <a:r>
              <a:rPr sz="2400" b="1" spc="-5">
                <a:latin typeface="Verdana"/>
                <a:cs typeface="Verdana"/>
              </a:rPr>
              <a:t>recherche</a:t>
            </a:r>
            <a:r>
              <a:rPr sz="2400" b="1" spc="25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spécialisés</a:t>
            </a:r>
            <a:r>
              <a:rPr lang="fr-FR" sz="2400" spc="-5" dirty="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Scholar </a:t>
            </a:r>
            <a:r>
              <a:rPr sz="2400" spc="-15" dirty="0">
                <a:latin typeface="Verdana"/>
                <a:cs typeface="Verdana"/>
              </a:rPr>
              <a:t>(</a:t>
            </a:r>
            <a:r>
              <a:rPr sz="2400" u="heavy" spc="-1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http://scholar.google.fr/</a:t>
            </a:r>
            <a:r>
              <a:rPr sz="2400" spc="-50" dirty="0"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Books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http://books.google.fr/</a:t>
            </a:r>
            <a:r>
              <a:rPr sz="2400" spc="-15" dirty="0"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Economics </a:t>
            </a:r>
            <a:r>
              <a:rPr sz="2400" dirty="0">
                <a:latin typeface="Verdana"/>
                <a:cs typeface="Verdana"/>
              </a:rPr>
              <a:t>Search </a:t>
            </a:r>
            <a:r>
              <a:rPr sz="2400" spc="-5" dirty="0">
                <a:latin typeface="Verdana"/>
                <a:cs typeface="Verdana"/>
              </a:rPr>
              <a:t>Engine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http://ese.rfe.org/</a:t>
            </a:r>
            <a:r>
              <a:rPr sz="2400" spc="-25" dirty="0">
                <a:latin typeface="Verdana"/>
                <a:cs typeface="Verdana"/>
                <a:hlinkClick r:id="rId4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Scirus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http://www.scirus.com/</a:t>
            </a:r>
            <a:r>
              <a:rPr sz="2400" spc="-75" dirty="0">
                <a:latin typeface="Verdana"/>
                <a:cs typeface="Verdana"/>
                <a:hlinkClick r:id="rId5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Isidore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http://www.rechercheisidore.fr</a:t>
            </a:r>
            <a:r>
              <a:rPr sz="2400" spc="-5" dirty="0">
                <a:latin typeface="Verdana"/>
                <a:cs typeface="Verdana"/>
              </a:rPr>
              <a:t>/)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5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Theses.fr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7"/>
              </a:rPr>
              <a:t>http://www.theses.fr</a:t>
            </a:r>
            <a:r>
              <a:rPr sz="2400" spc="-5" dirty="0">
                <a:latin typeface="Verdana"/>
                <a:cs typeface="Verdana"/>
              </a:rPr>
              <a:t>/ ),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Profusion Chimie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8"/>
              </a:rPr>
              <a:t>http://www.profusion-chimie.1s.fr</a:t>
            </a:r>
            <a:r>
              <a:rPr sz="2400" spc="-60" dirty="0">
                <a:latin typeface="Verdana"/>
                <a:cs typeface="Verdana"/>
                <a:hlinkClick r:id="rId8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244</TotalTime>
  <Words>1121</Words>
  <Application>Microsoft Office PowerPoint</Application>
  <PresentationFormat>Personnalisé</PresentationFormat>
  <Paragraphs>157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Solstice</vt:lpstr>
      <vt:lpstr>Diapositive 1</vt:lpstr>
      <vt:lpstr>Diapositive 2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53</cp:revision>
  <dcterms:created xsi:type="dcterms:W3CDTF">2021-11-06T09:44:29Z</dcterms:created>
  <dcterms:modified xsi:type="dcterms:W3CDTF">2023-10-17T08:18:23Z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2021-11-06T00:00:00Z</vt:filetime>
  </property>
</Properties>
</file>