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3562-8C4A-43B9-8462-C508DF45453B}" type="datetimeFigureOut">
              <a:rPr lang="fr-FR" smtClean="0"/>
              <a:t>06/02/2021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5921-9F5D-488F-B90D-EAB45A9959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4674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3562-8C4A-43B9-8462-C508DF45453B}" type="datetimeFigureOut">
              <a:rPr lang="fr-FR" smtClean="0"/>
              <a:t>06/02/2021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5921-9F5D-488F-B90D-EAB45A9959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8596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3562-8C4A-43B9-8462-C508DF45453B}" type="datetimeFigureOut">
              <a:rPr lang="fr-FR" smtClean="0"/>
              <a:t>06/02/2021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5921-9F5D-488F-B90D-EAB45A9959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9111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3562-8C4A-43B9-8462-C508DF45453B}" type="datetimeFigureOut">
              <a:rPr lang="fr-FR" smtClean="0"/>
              <a:t>06/02/2021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5921-9F5D-488F-B90D-EAB45A9959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31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3562-8C4A-43B9-8462-C508DF45453B}" type="datetimeFigureOut">
              <a:rPr lang="fr-FR" smtClean="0"/>
              <a:t>06/02/2021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5921-9F5D-488F-B90D-EAB45A9959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839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3562-8C4A-43B9-8462-C508DF45453B}" type="datetimeFigureOut">
              <a:rPr lang="fr-FR" smtClean="0"/>
              <a:t>06/02/2021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5921-9F5D-488F-B90D-EAB45A9959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1484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3562-8C4A-43B9-8462-C508DF45453B}" type="datetimeFigureOut">
              <a:rPr lang="fr-FR" smtClean="0"/>
              <a:t>06/02/2021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5921-9F5D-488F-B90D-EAB45A9959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3519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3562-8C4A-43B9-8462-C508DF45453B}" type="datetimeFigureOut">
              <a:rPr lang="fr-FR" smtClean="0"/>
              <a:t>06/02/2021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5921-9F5D-488F-B90D-EAB45A9959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9430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3562-8C4A-43B9-8462-C508DF45453B}" type="datetimeFigureOut">
              <a:rPr lang="fr-FR" smtClean="0"/>
              <a:t>06/02/2021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5921-9F5D-488F-B90D-EAB45A9959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0808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3562-8C4A-43B9-8462-C508DF45453B}" type="datetimeFigureOut">
              <a:rPr lang="fr-FR" smtClean="0"/>
              <a:t>06/02/2021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5921-9F5D-488F-B90D-EAB45A9959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8694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3562-8C4A-43B9-8462-C508DF45453B}" type="datetimeFigureOut">
              <a:rPr lang="fr-FR" smtClean="0"/>
              <a:t>06/02/2021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5921-9F5D-488F-B90D-EAB45A9959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3477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C3562-8C4A-43B9-8462-C508DF45453B}" type="datetimeFigureOut">
              <a:rPr lang="fr-FR" smtClean="0"/>
              <a:t>06/02/2021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35921-9F5D-488F-B90D-EAB45A9959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3825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3D44D32-6933-41C6-BE6D-34C2541DE6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153" y="94130"/>
            <a:ext cx="8754035" cy="66294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3593319-33C1-4FD4-A1AC-2AA4F3F85E12}"/>
              </a:ext>
            </a:extLst>
          </p:cNvPr>
          <p:cNvSpPr/>
          <p:nvPr/>
        </p:nvSpPr>
        <p:spPr>
          <a:xfrm>
            <a:off x="2048548" y="2367171"/>
            <a:ext cx="542342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DZ" sz="6600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المرافقة البيداغوجية وأهدافها</a:t>
            </a:r>
            <a:endParaRPr lang="fr-FR" sz="6600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5437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167C3D1-FAF4-4535-A841-AA6CEC5413F6}"/>
              </a:ext>
            </a:extLst>
          </p:cNvPr>
          <p:cNvSpPr/>
          <p:nvPr/>
        </p:nvSpPr>
        <p:spPr>
          <a:xfrm>
            <a:off x="1654745" y="150090"/>
            <a:ext cx="5541902" cy="11079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ar-DZ" sz="6600" dirty="0">
                <a:solidFill>
                  <a:srgbClr val="00B05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المرافقة البيداغوجية </a:t>
            </a:r>
            <a:endParaRPr lang="fr-F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2BC3505-5530-489A-A7C9-CCC16E5349AA}"/>
              </a:ext>
            </a:extLst>
          </p:cNvPr>
          <p:cNvSpPr/>
          <p:nvPr/>
        </p:nvSpPr>
        <p:spPr>
          <a:xfrm>
            <a:off x="242047" y="1478740"/>
            <a:ext cx="83371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 rtl="1">
              <a:buFont typeface="Wingdings" panose="05000000000000000000" pitchFamily="2" charset="2"/>
              <a:buChar char="q"/>
            </a:pPr>
            <a:r>
              <a:rPr lang="ar-DZ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بني  نظام ل م د (ليسانس، ماستر، دكتوراه) على فلسفة خاصة حيث أن برامجه تركز بالأساس على عنصر النشاط الشخصي للطالب</a:t>
            </a:r>
            <a:endParaRPr lang="fr-FR" sz="2400" dirty="0">
              <a:cs typeface="+mj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71EEB5-ED02-4213-AA18-421253A1357E}"/>
              </a:ext>
            </a:extLst>
          </p:cNvPr>
          <p:cNvSpPr/>
          <p:nvPr/>
        </p:nvSpPr>
        <p:spPr>
          <a:xfrm>
            <a:off x="552943" y="2801399"/>
            <a:ext cx="77455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DZ" sz="24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يحتاج الطالب بالتالي إلى مهارات تمكنه من استغلال كل المرافق العلمية والبيداغوجية كالمكتبات، فضاءات الانترنت، مخابر البحث وغيرها</a:t>
            </a:r>
            <a:endParaRPr lang="fr-FR" sz="2400" dirty="0">
              <a:solidFill>
                <a:srgbClr val="7030A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21B995-C7A6-43A4-9DF3-E96E80954F29}"/>
              </a:ext>
            </a:extLst>
          </p:cNvPr>
          <p:cNvSpPr/>
          <p:nvPr/>
        </p:nvSpPr>
        <p:spPr>
          <a:xfrm>
            <a:off x="183918" y="4132765"/>
            <a:ext cx="87761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DZ" sz="24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لذا من الضروري أن تخصص للطالب الجديد مرافقة بيداغوجية تساعده على اكتساب المهارات اللازمة للاندماج السلس داخل المنظومة الجامعية ونظامها التعليمي    </a:t>
            </a:r>
            <a:endParaRPr lang="fr-FR" sz="2400" dirty="0">
              <a:solidFill>
                <a:srgbClr val="00B0F0"/>
              </a:solidFill>
            </a:endParaRPr>
          </a:p>
        </p:txBody>
      </p:sp>
      <p:sp>
        <p:nvSpPr>
          <p:cNvPr id="7" name="Flèche : bas 6">
            <a:extLst>
              <a:ext uri="{FF2B5EF4-FFF2-40B4-BE49-F238E27FC236}">
                <a16:creationId xmlns:a16="http://schemas.microsoft.com/office/drawing/2014/main" id="{A7E86A82-4796-4DF5-9ADA-3E8EB2A8D949}"/>
              </a:ext>
            </a:extLst>
          </p:cNvPr>
          <p:cNvSpPr/>
          <p:nvPr/>
        </p:nvSpPr>
        <p:spPr>
          <a:xfrm>
            <a:off x="4235824" y="2309737"/>
            <a:ext cx="1062317" cy="491662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 : bas 7">
            <a:extLst>
              <a:ext uri="{FF2B5EF4-FFF2-40B4-BE49-F238E27FC236}">
                <a16:creationId xmlns:a16="http://schemas.microsoft.com/office/drawing/2014/main" id="{B4233DE5-F046-40BA-9F7F-59168B1A703B}"/>
              </a:ext>
            </a:extLst>
          </p:cNvPr>
          <p:cNvSpPr/>
          <p:nvPr/>
        </p:nvSpPr>
        <p:spPr>
          <a:xfrm>
            <a:off x="4235823" y="3641103"/>
            <a:ext cx="1062317" cy="491662"/>
          </a:xfrm>
          <a:prstGeom prst="down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6450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EE0BC2A-9B86-435F-85B8-14FA09DBE8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" y="704850"/>
            <a:ext cx="7848600" cy="544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237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CE2C9AE-B2FB-40FF-8692-AB476C82DF2F}"/>
              </a:ext>
            </a:extLst>
          </p:cNvPr>
          <p:cNvSpPr/>
          <p:nvPr/>
        </p:nvSpPr>
        <p:spPr>
          <a:xfrm>
            <a:off x="287012" y="65246"/>
            <a:ext cx="8569975" cy="1384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lvl="0"/>
            <a:r>
              <a:rPr lang="ar-DZ" sz="6600" dirty="0">
                <a:solidFill>
                  <a:srgbClr val="00B05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من أهداف المرافقة البيداغوجية </a:t>
            </a:r>
            <a:endParaRPr lang="fr-FR" dirty="0">
              <a:solidFill>
                <a:prstClr val="black"/>
              </a:solidFill>
            </a:endParaRPr>
          </a:p>
          <a:p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B1A531-2CFA-4573-895E-D34CAAE608E7}"/>
              </a:ext>
            </a:extLst>
          </p:cNvPr>
          <p:cNvSpPr/>
          <p:nvPr/>
        </p:nvSpPr>
        <p:spPr>
          <a:xfrm>
            <a:off x="134469" y="1601846"/>
            <a:ext cx="86330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r" rtl="1">
              <a:buFont typeface="Wingdings" panose="05000000000000000000" pitchFamily="2" charset="2"/>
              <a:buChar char="v"/>
            </a:pPr>
            <a:r>
              <a:rPr lang="ar-DZ" sz="2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+mj-cs"/>
              </a:rPr>
              <a:t>حث وتشجيع الطالب على بذل</a:t>
            </a:r>
            <a:r>
              <a:rPr lang="ar-DZ" sz="2400" b="1" dirty="0">
                <a:solidFill>
                  <a:srgbClr val="000000"/>
                </a:solidFill>
                <a:ea typeface="Times New Roman" panose="02020603050405020304" pitchFamily="18" charset="0"/>
                <a:cs typeface="+mj-cs"/>
              </a:rPr>
              <a:t> </a:t>
            </a:r>
            <a:r>
              <a:rPr lang="ar-DZ" sz="2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+mj-cs"/>
              </a:rPr>
              <a:t>الجهد الذي يمكنه من تحقيق الأهداف التي يتطلع إليها</a:t>
            </a:r>
            <a:endParaRPr lang="fr-FR" sz="2400" dirty="0">
              <a:cs typeface="+mj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D76C06-90E7-425A-AC85-680657E232FB}"/>
              </a:ext>
            </a:extLst>
          </p:cNvPr>
          <p:cNvSpPr/>
          <p:nvPr/>
        </p:nvSpPr>
        <p:spPr>
          <a:xfrm>
            <a:off x="134469" y="2337041"/>
            <a:ext cx="8633010" cy="1141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 rtl="1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ar-SA" sz="2400" b="1" dirty="0">
                <a:solidFill>
                  <a:srgbClr val="00B0F0"/>
                </a:solidFill>
                <a:latin typeface="Calibri" panose="020F0502020204030204" pitchFamily="34" charset="0"/>
                <a:cs typeface="+mj-cs"/>
              </a:rPr>
              <a:t>مساعد</a:t>
            </a:r>
            <a:r>
              <a:rPr lang="ar-DZ" sz="2400" b="1" dirty="0">
                <a:solidFill>
                  <a:srgbClr val="00B0F0"/>
                </a:solidFill>
                <a:latin typeface="Calibri" panose="020F0502020204030204" pitchFamily="34" charset="0"/>
                <a:cs typeface="+mj-cs"/>
              </a:rPr>
              <a:t>ته على</a:t>
            </a:r>
            <a:r>
              <a:rPr lang="ar-SA" sz="2400" b="1" dirty="0">
                <a:solidFill>
                  <a:srgbClr val="00B0F0"/>
                </a:solidFill>
                <a:latin typeface="Calibri" panose="020F0502020204030204" pitchFamily="34" charset="0"/>
                <a:cs typeface="+mj-cs"/>
              </a:rPr>
              <a:t> </a:t>
            </a:r>
            <a:r>
              <a:rPr lang="ar-DZ" sz="2400" b="1" dirty="0">
                <a:solidFill>
                  <a:srgbClr val="00B0F0"/>
                </a:solidFill>
                <a:latin typeface="Calibri" panose="020F0502020204030204" pitchFamily="34" charset="0"/>
                <a:cs typeface="+mj-cs"/>
              </a:rPr>
              <a:t>كيفية تدوين المعلومات أثناء متابعته ل</a:t>
            </a:r>
            <a:r>
              <a:rPr lang="ar-SA" sz="2400" b="1" dirty="0">
                <a:solidFill>
                  <a:srgbClr val="00B0F0"/>
                </a:solidFill>
                <a:latin typeface="Calibri" panose="020F0502020204030204" pitchFamily="34" charset="0"/>
                <a:cs typeface="+mj-cs"/>
              </a:rPr>
              <a:t>لمحاضرات، </a:t>
            </a:r>
            <a:r>
              <a:rPr lang="ar-DZ" sz="2400" b="1" dirty="0">
                <a:solidFill>
                  <a:srgbClr val="00B0F0"/>
                </a:solidFill>
                <a:latin typeface="Calibri" panose="020F0502020204030204" pitchFamily="34" charset="0"/>
                <a:cs typeface="+mj-cs"/>
              </a:rPr>
              <a:t>إعداد تقارير </a:t>
            </a:r>
            <a:r>
              <a:rPr lang="ar-SA" sz="2400" b="1" dirty="0">
                <a:solidFill>
                  <a:srgbClr val="00B0F0"/>
                </a:solidFill>
                <a:latin typeface="Calibri" panose="020F0502020204030204" pitchFamily="34" charset="0"/>
                <a:cs typeface="+mj-cs"/>
              </a:rPr>
              <a:t>الأعمال التطبيقية </a:t>
            </a:r>
            <a:r>
              <a:rPr lang="ar-DZ" sz="2400" b="1" dirty="0">
                <a:solidFill>
                  <a:srgbClr val="00B0F0"/>
                </a:solidFill>
                <a:latin typeface="Calibri" panose="020F0502020204030204" pitchFamily="34" charset="0"/>
                <a:cs typeface="+mj-cs"/>
              </a:rPr>
              <a:t>وتحضير الاعمال الموجهة </a:t>
            </a:r>
            <a:r>
              <a:rPr lang="ar-SA" sz="2400" b="1" dirty="0">
                <a:solidFill>
                  <a:srgbClr val="00B0F0"/>
                </a:solidFill>
                <a:latin typeface="Calibri" panose="020F0502020204030204" pitchFamily="34" charset="0"/>
                <a:cs typeface="+mj-cs"/>
              </a:rPr>
              <a:t>أو الأعمال الفردية</a:t>
            </a:r>
            <a:endParaRPr lang="fr-FR" sz="2400" dirty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+mj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6BE39B-F6AA-4962-98DE-17DA69F94B92}"/>
              </a:ext>
            </a:extLst>
          </p:cNvPr>
          <p:cNvSpPr/>
          <p:nvPr/>
        </p:nvSpPr>
        <p:spPr>
          <a:xfrm>
            <a:off x="134470" y="3751717"/>
            <a:ext cx="8633009" cy="1141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DZ" sz="2400" b="1" dirty="0"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مساعدته على استغلال </a:t>
            </a:r>
            <a:r>
              <a:rPr lang="ar-SA" sz="2400" b="1" dirty="0"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الوسائل التكنولوجية</a:t>
            </a:r>
            <a:r>
              <a:rPr lang="ar-SA" sz="2400" b="1" dirty="0">
                <a:ea typeface="Calibri" panose="020F0502020204030204" pitchFamily="34" charset="0"/>
                <a:cs typeface="+mj-cs"/>
              </a:rPr>
              <a:t> </a:t>
            </a:r>
            <a:r>
              <a:rPr lang="ar-DZ" sz="2400" b="1" dirty="0">
                <a:ea typeface="Calibri" panose="020F0502020204030204" pitchFamily="34" charset="0"/>
                <a:cs typeface="+mj-cs"/>
              </a:rPr>
              <a:t>وفضاءات الانترنت وكذا </a:t>
            </a:r>
            <a:r>
              <a:rPr lang="ar-DZ" sz="2400" b="1" dirty="0"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المكتبة لتوسيع معارفه وإعداد الاعمال والبحوث الفردية أو الجماعية </a:t>
            </a:r>
            <a:endParaRPr lang="fr-FR" sz="2400" dirty="0">
              <a:cs typeface="+mj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50078F1-7237-410E-95D7-035122EE4B41}"/>
              </a:ext>
            </a:extLst>
          </p:cNvPr>
          <p:cNvSpPr/>
          <p:nvPr/>
        </p:nvSpPr>
        <p:spPr>
          <a:xfrm>
            <a:off x="134469" y="5166393"/>
            <a:ext cx="8633011" cy="113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SA" sz="24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توجيه </a:t>
            </a:r>
            <a:r>
              <a:rPr lang="ar-DZ" sz="24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الطالب فيما يخص الفضاءات البيداغوجية، الهياكل القاعدية للقسم وللمعهد وللجامعة وكذلك القواعد الخاصة بالنظام الداخلي للمؤسسة الجامعية وغيرها</a:t>
            </a:r>
          </a:p>
        </p:txBody>
      </p:sp>
    </p:spTree>
    <p:extLst>
      <p:ext uri="{BB962C8B-B14F-4D97-AF65-F5344CB8AC3E}">
        <p14:creationId xmlns:p14="http://schemas.microsoft.com/office/powerpoint/2010/main" val="3915679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C6292F6-6DCA-43A1-83EB-475D970BFF59}"/>
              </a:ext>
            </a:extLst>
          </p:cNvPr>
          <p:cNvSpPr/>
          <p:nvPr/>
        </p:nvSpPr>
        <p:spPr>
          <a:xfrm>
            <a:off x="745471" y="185589"/>
            <a:ext cx="7653057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DZ" sz="6600" dirty="0">
                <a:solidFill>
                  <a:schemeClr val="accent6">
                    <a:lumMod val="40000"/>
                    <a:lumOff val="6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أهداف المرافقة البيداغوجية </a:t>
            </a:r>
            <a:endParaRPr lang="fr-FR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endParaRPr lang="fr-FR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4C27DB-6018-4E25-91D0-DDEC31202133}"/>
              </a:ext>
            </a:extLst>
          </p:cNvPr>
          <p:cNvSpPr/>
          <p:nvPr/>
        </p:nvSpPr>
        <p:spPr>
          <a:xfrm>
            <a:off x="161366" y="1263587"/>
            <a:ext cx="865990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 rtl="1">
              <a:buFont typeface="Wingdings" panose="05000000000000000000" pitchFamily="2" charset="2"/>
              <a:buChar char="v"/>
            </a:pPr>
            <a:r>
              <a:rPr lang="ar-DZ" sz="2400" b="1" dirty="0"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شرح للطالب بعض المصطلحات المرتبطة بحياته الدراسية في الجامعة كـ:</a:t>
            </a:r>
          </a:p>
          <a:p>
            <a:pPr marL="1976438" indent="-363538" algn="r" rtl="1">
              <a:buFont typeface="Arial" panose="020B0604020202020204" pitchFamily="34" charset="0"/>
              <a:buChar char="•"/>
            </a:pPr>
            <a:r>
              <a:rPr lang="ar-DZ" sz="2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الوحدات التعليمية (أنواعها ووزنها)،</a:t>
            </a:r>
          </a:p>
          <a:p>
            <a:pPr marL="1976438" indent="-363538" algn="r" rtl="1">
              <a:buFont typeface="Arial" panose="020B0604020202020204" pitchFamily="34" charset="0"/>
              <a:buChar char="•"/>
            </a:pPr>
            <a:r>
              <a:rPr lang="ar-DZ" sz="24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الرصيد (</a:t>
            </a:r>
            <a:r>
              <a:rPr lang="ar-DZ" sz="2400" b="1" dirty="0">
                <a:solidFill>
                  <a:srgbClr val="00B0F0"/>
                </a:solidFill>
                <a:cs typeface="+mj-cs"/>
              </a:rPr>
              <a:t>أهميته </a:t>
            </a:r>
            <a:r>
              <a:rPr lang="ar-SA" sz="2400" b="1" dirty="0">
                <a:solidFill>
                  <a:srgbClr val="00B0F0"/>
                </a:solidFill>
                <a:cs typeface="+mj-cs"/>
              </a:rPr>
              <a:t>وكيفية الحصول عليه</a:t>
            </a:r>
            <a:r>
              <a:rPr lang="ar-DZ" sz="2400" b="1" dirty="0">
                <a:solidFill>
                  <a:srgbClr val="00B0F0"/>
                </a:solidFill>
                <a:cs typeface="+mj-cs"/>
              </a:rPr>
              <a:t>) </a:t>
            </a:r>
          </a:p>
          <a:p>
            <a:pPr marL="1976438" indent="-363538" algn="r" rtl="1">
              <a:buFont typeface="Arial" panose="020B0604020202020204" pitchFamily="34" charset="0"/>
              <a:buChar char="•"/>
            </a:pPr>
            <a:r>
              <a:rPr lang="ar-DZ" sz="24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الديون (كيفية تفاديها والتعامل معها وتسديدها) </a:t>
            </a:r>
          </a:p>
          <a:p>
            <a:pPr marL="1976438" indent="-363538" algn="r" rtl="1">
              <a:buFont typeface="Arial" panose="020B0604020202020204" pitchFamily="34" charset="0"/>
              <a:buChar char="•"/>
            </a:pPr>
            <a:r>
              <a:rPr lang="ar-DZ" sz="2400" b="1" dirty="0">
                <a:solidFill>
                  <a:srgbClr val="00B050"/>
                </a:solidFill>
                <a:cs typeface="+mj-cs"/>
              </a:rPr>
              <a:t>أليات الانتقال بين المستويات التكوينية، إلى آخره</a:t>
            </a:r>
            <a:endParaRPr lang="fr-FR" sz="2400" dirty="0">
              <a:solidFill>
                <a:srgbClr val="00B050"/>
              </a:solidFill>
              <a:cs typeface="+mj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28F2982-7AFE-4233-B574-A0A1DE87457E}"/>
              </a:ext>
            </a:extLst>
          </p:cNvPr>
          <p:cNvSpPr/>
          <p:nvPr/>
        </p:nvSpPr>
        <p:spPr>
          <a:xfrm>
            <a:off x="453418" y="3256367"/>
            <a:ext cx="8237162" cy="1131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DZ" sz="2400" b="1" dirty="0">
                <a:latin typeface="Calibri" panose="020F0502020204030204" pitchFamily="34" charset="0"/>
                <a:ea typeface="Calibri" panose="020F0502020204030204" pitchFamily="34" charset="0"/>
              </a:rPr>
              <a:t>شرح للطالب الإجراءات الخاصة بسير الامتحانات وإعلان النتائج وما يتبعها من معاينة أوراق الامتحان، وحق الطعن وما إلى ذلك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5077484-1A44-4C44-9BF1-398B778F1460}"/>
              </a:ext>
            </a:extLst>
          </p:cNvPr>
          <p:cNvSpPr/>
          <p:nvPr/>
        </p:nvSpPr>
        <p:spPr>
          <a:xfrm>
            <a:off x="453418" y="4792552"/>
            <a:ext cx="85074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r" rtl="1">
              <a:buFont typeface="Wingdings" panose="05000000000000000000" pitchFamily="2" charset="2"/>
              <a:buChar char="v"/>
            </a:pPr>
            <a:r>
              <a:rPr lang="ar-DZ" sz="24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شرح للطالب كيفية سير اجتماعات اللجان البيداغوجية وأهمية مشاركة الطلبة فيها</a:t>
            </a:r>
            <a:endParaRPr lang="fr-FR" sz="2400" dirty="0">
              <a:solidFill>
                <a:srgbClr val="7030A0"/>
              </a:solidFill>
              <a:cs typeface="+mj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1C1C94-03DF-437E-B9E3-74CA4C5826B0}"/>
              </a:ext>
            </a:extLst>
          </p:cNvPr>
          <p:cNvSpPr/>
          <p:nvPr/>
        </p:nvSpPr>
        <p:spPr>
          <a:xfrm>
            <a:off x="161366" y="5658554"/>
            <a:ext cx="88754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r" rtl="1">
              <a:buFont typeface="Wingdings" panose="05000000000000000000" pitchFamily="2" charset="2"/>
              <a:buChar char="v"/>
            </a:pPr>
            <a:r>
              <a:rPr lang="ar-DZ" sz="2400" b="1" dirty="0"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شرح للطالب كيفية سير المداولات الفصلية والسنوية ومراقبة ومتابعة نتائجه وتقديم الطعون في آجالها حتى لا تضيع حقوقه وغيرها من الأمور .....</a:t>
            </a:r>
            <a:endParaRPr lang="fr-FR" sz="24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46781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29D7DFEE-C352-4047-9432-FD17B74F58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4" y="85624"/>
            <a:ext cx="8972551" cy="6677025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A02358E7-FDC2-48F3-91D6-210217AD13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0511" y="95351"/>
            <a:ext cx="1837764" cy="1527101"/>
          </a:xfrm>
          <a:prstGeom prst="rect">
            <a:avLst/>
          </a:prstGeom>
        </p:spPr>
      </p:pic>
      <p:grpSp>
        <p:nvGrpSpPr>
          <p:cNvPr id="4" name="Groupe 3">
            <a:extLst>
              <a:ext uri="{FF2B5EF4-FFF2-40B4-BE49-F238E27FC236}">
                <a16:creationId xmlns:a16="http://schemas.microsoft.com/office/drawing/2014/main" id="{9EC5EFF6-1596-49AA-8E61-2E5463FAC06C}"/>
              </a:ext>
            </a:extLst>
          </p:cNvPr>
          <p:cNvGrpSpPr/>
          <p:nvPr/>
        </p:nvGrpSpPr>
        <p:grpSpPr>
          <a:xfrm>
            <a:off x="365343" y="5192989"/>
            <a:ext cx="6855168" cy="1569660"/>
            <a:chOff x="351896" y="5645176"/>
            <a:chExt cx="6116281" cy="109452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94F1005-5667-4E25-915D-A16F4F7444A9}"/>
                </a:ext>
              </a:extLst>
            </p:cNvPr>
            <p:cNvSpPr/>
            <p:nvPr/>
          </p:nvSpPr>
          <p:spPr>
            <a:xfrm>
              <a:off x="351896" y="6045286"/>
              <a:ext cx="2512105" cy="4077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ar-DZ" sz="3200" b="1" dirty="0">
                  <a:solidFill>
                    <a:srgbClr val="00B050"/>
                  </a:solidFill>
                  <a:latin typeface="Andalus" panose="02020603050405020304" pitchFamily="18" charset="-78"/>
                  <a:ea typeface="Calibri" panose="020F0502020204030204" pitchFamily="34" charset="0"/>
                  <a:cs typeface="Andalus" panose="02020603050405020304" pitchFamily="18" charset="-78"/>
                </a:rPr>
                <a:t>الأستاذ: محمد زواغي</a:t>
              </a:r>
              <a:endParaRPr lang="fr-FR" sz="3200" dirty="0">
                <a:latin typeface="Andalus" panose="02020603050405020304" pitchFamily="18" charset="-78"/>
                <a:cs typeface="Andalus" panose="02020603050405020304" pitchFamily="18" charset="-78"/>
              </a:endParaRPr>
            </a:p>
          </p:txBody>
        </p:sp>
        <p:grpSp>
          <p:nvGrpSpPr>
            <p:cNvPr id="6" name="Groupe 5">
              <a:extLst>
                <a:ext uri="{FF2B5EF4-FFF2-40B4-BE49-F238E27FC236}">
                  <a16:creationId xmlns:a16="http://schemas.microsoft.com/office/drawing/2014/main" id="{ECAA8B7D-1C31-48D4-B3E7-9FBB6258F621}"/>
                </a:ext>
              </a:extLst>
            </p:cNvPr>
            <p:cNvGrpSpPr/>
            <p:nvPr/>
          </p:nvGrpSpPr>
          <p:grpSpPr>
            <a:xfrm>
              <a:off x="2775857" y="5645176"/>
              <a:ext cx="3692320" cy="1094522"/>
              <a:chOff x="2775857" y="5645176"/>
              <a:chExt cx="3692320" cy="1094522"/>
            </a:xfrm>
          </p:grpSpPr>
          <p:sp>
            <p:nvSpPr>
              <p:cNvPr id="7" name="Rectangle : coins arrondis 6">
                <a:extLst>
                  <a:ext uri="{FF2B5EF4-FFF2-40B4-BE49-F238E27FC236}">
                    <a16:creationId xmlns:a16="http://schemas.microsoft.com/office/drawing/2014/main" id="{44C5A371-3B62-40DA-B4E6-E4D448EC71EE}"/>
                  </a:ext>
                </a:extLst>
              </p:cNvPr>
              <p:cNvSpPr/>
              <p:nvPr/>
            </p:nvSpPr>
            <p:spPr>
              <a:xfrm>
                <a:off x="2775857" y="5645176"/>
                <a:ext cx="3692320" cy="1064846"/>
              </a:xfrm>
              <a:prstGeom prst="roundRect">
                <a:avLst>
                  <a:gd name="adj" fmla="val 13540"/>
                </a:avLst>
              </a:prstGeom>
              <a:noFill/>
              <a:ln w="76200" cmpd="thickThin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55CC82C-16A1-40CA-B876-24EEED8AAD83}"/>
                  </a:ext>
                </a:extLst>
              </p:cNvPr>
              <p:cNvSpPr/>
              <p:nvPr/>
            </p:nvSpPr>
            <p:spPr>
              <a:xfrm>
                <a:off x="2775857" y="5645176"/>
                <a:ext cx="3692320" cy="10945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rtl="1"/>
                <a:r>
                  <a:rPr lang="ar-DZ" sz="2400" b="1" dirty="0">
                    <a:solidFill>
                      <a:schemeClr val="bg1"/>
                    </a:solidFill>
                    <a:latin typeface="Andalus" panose="02020603050405020304" pitchFamily="18" charset="-78"/>
                    <a:ea typeface="Calibri" panose="020F0502020204030204" pitchFamily="34" charset="0"/>
                    <a:cs typeface="Andalus" panose="02020603050405020304" pitchFamily="18" charset="-78"/>
                  </a:rPr>
                  <a:t>عد العدة وتوكل على الله وثق في نفسك وانطلق، لا تعبأ بالضباب الذي يلف الأفق أمامك، فسينقشع كلما اخترقته، وشيئا فشيئا يتجلى لك المستقبل ساطعا.  </a:t>
                </a:r>
                <a:endParaRPr lang="fr-FR" sz="2400" dirty="0">
                  <a:solidFill>
                    <a:schemeClr val="bg1"/>
                  </a:solidFill>
                  <a:latin typeface="Andalus" panose="02020603050405020304" pitchFamily="18" charset="-78"/>
                  <a:cs typeface="Andalus" panose="02020603050405020304" pitchFamily="18" charset="-7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49320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521</TotalTime>
  <Words>276</Words>
  <Application>Microsoft Office PowerPoint</Application>
  <PresentationFormat>Affichage à l'écran (4:3)</PresentationFormat>
  <Paragraphs>21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Andalus</vt:lpstr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Family</dc:creator>
  <cp:lastModifiedBy>Family</cp:lastModifiedBy>
  <cp:revision>22</cp:revision>
  <dcterms:created xsi:type="dcterms:W3CDTF">2021-02-05T15:14:58Z</dcterms:created>
  <dcterms:modified xsi:type="dcterms:W3CDTF">2021-02-06T09:49:22Z</dcterms:modified>
</cp:coreProperties>
</file>