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14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323728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135360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404294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3601211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271128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1509192-D65D-4DE6-8FF2-C25A2877FD0E}" type="datetimeFigureOut">
              <a:rPr lang="fr-FR" smtClean="0"/>
              <a:t>07/10/2018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268577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1509192-D65D-4DE6-8FF2-C25A2877FD0E}" type="datetimeFigureOut">
              <a:rPr lang="fr-FR" smtClean="0"/>
              <a:t>07/10/2018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1743026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1509192-D65D-4DE6-8FF2-C25A2877FD0E}" type="datetimeFigureOut">
              <a:rPr lang="fr-FR" smtClean="0"/>
              <a:t>07/10/2018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95106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509192-D65D-4DE6-8FF2-C25A2877FD0E}" type="datetimeFigureOut">
              <a:rPr lang="fr-FR" smtClean="0"/>
              <a:t>07/10/2018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190397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509192-D65D-4DE6-8FF2-C25A2877FD0E}" type="datetimeFigureOut">
              <a:rPr lang="fr-FR" smtClean="0"/>
              <a:t>07/10/2018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244519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509192-D65D-4DE6-8FF2-C25A2877FD0E}" type="datetimeFigureOut">
              <a:rPr lang="fr-FR" smtClean="0"/>
              <a:t>07/10/2018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t>‹N°›</a:t>
            </a:fld>
            <a:endParaRPr lang="fr-FR"/>
          </a:p>
        </p:txBody>
      </p:sp>
    </p:spTree>
    <p:extLst>
      <p:ext uri="{BB962C8B-B14F-4D97-AF65-F5344CB8AC3E}">
        <p14:creationId xmlns:p14="http://schemas.microsoft.com/office/powerpoint/2010/main" val="3027426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09192-D65D-4DE6-8FF2-C25A2877FD0E}" type="datetimeFigureOut">
              <a:rPr lang="fr-FR" smtClean="0"/>
              <a:t>07/10/2018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00B0D-2332-4B09-952D-5545FED5EB83}" type="slidenum">
              <a:rPr lang="fr-FR" smtClean="0"/>
              <a:t>‹N°›</a:t>
            </a:fld>
            <a:endParaRPr lang="fr-FR"/>
          </a:p>
        </p:txBody>
      </p:sp>
    </p:spTree>
    <p:extLst>
      <p:ext uri="{BB962C8B-B14F-4D97-AF65-F5344CB8AC3E}">
        <p14:creationId xmlns:p14="http://schemas.microsoft.com/office/powerpoint/2010/main" val="4018249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412124"/>
            <a:ext cx="9144000" cy="1867437"/>
          </a:xfrm>
          <a:solidFill>
            <a:schemeClr val="accent2"/>
          </a:solidFill>
        </p:spPr>
        <p:txBody>
          <a:bodyPr/>
          <a:lstStyle/>
          <a:p>
            <a:r>
              <a:rPr lang="ar-DZ" b="1" u="sng" dirty="0" smtClean="0"/>
              <a:t>نظريات </a:t>
            </a:r>
            <a:r>
              <a:rPr lang="ar-DZ" b="1" u="sng" dirty="0"/>
              <a:t>التجارة الدولية</a:t>
            </a:r>
            <a:r>
              <a:rPr lang="fr-FR" dirty="0"/>
              <a:t/>
            </a:r>
            <a:br>
              <a:rPr lang="fr-FR" dirty="0"/>
            </a:br>
            <a:endParaRPr lang="fr-FR" dirty="0"/>
          </a:p>
        </p:txBody>
      </p:sp>
      <p:sp>
        <p:nvSpPr>
          <p:cNvPr id="3" name="Sous-titre 2"/>
          <p:cNvSpPr>
            <a:spLocks noGrp="1"/>
          </p:cNvSpPr>
          <p:nvPr>
            <p:ph type="subTitle" idx="1"/>
          </p:nvPr>
        </p:nvSpPr>
        <p:spPr>
          <a:xfrm>
            <a:off x="618186" y="1918952"/>
            <a:ext cx="10998558" cy="4121240"/>
          </a:xfrm>
          <a:solidFill>
            <a:schemeClr val="accent2"/>
          </a:solidFill>
        </p:spPr>
        <p:txBody>
          <a:bodyPr/>
          <a:lstStyle/>
          <a:p>
            <a:r>
              <a:rPr lang="fr-FR" dirty="0"/>
              <a:t> </a:t>
            </a:r>
            <a:r>
              <a:rPr lang="ar-DZ" sz="4000" dirty="0"/>
              <a:t>تبحث نظريات التجارة الدولية في أسس التبادل التجاري الذي يعود بالفائدة على طرفي المبادلة، ومن أجل هذا تتعرض النظريات لشروط تقسيم العمل الدولي، وتخصص الدول في مختلف وجوه النشاط الاقتصادي، كما تتعرض لكيفية توزيع الفوائد الناجمة عن تقسيم العمل الدولي، وأسباب تخصص الدول المشتركة في تقسيم العمل الدولي في انتاج سلعة معينة. ويمكن التمييز بين نظريتين أو مدرستين، التقليدية (الكلاسيكية) والحديثة .</a:t>
            </a:r>
            <a:endParaRPr lang="fr-FR" sz="4000" dirty="0"/>
          </a:p>
          <a:p>
            <a:endParaRPr lang="fr-FR" dirty="0"/>
          </a:p>
        </p:txBody>
      </p:sp>
    </p:spTree>
    <p:extLst>
      <p:ext uri="{BB962C8B-B14F-4D97-AF65-F5344CB8AC3E}">
        <p14:creationId xmlns:p14="http://schemas.microsoft.com/office/powerpoint/2010/main" val="975404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5" y="231820"/>
            <a:ext cx="11694017" cy="6362163"/>
          </a:xfrm>
          <a:solidFill>
            <a:schemeClr val="accent2"/>
          </a:solidFill>
        </p:spPr>
        <p:txBody>
          <a:bodyPr/>
          <a:lstStyle/>
          <a:p>
            <a:pPr algn="r" rtl="1"/>
            <a:r>
              <a:rPr lang="ar-DZ" b="1" dirty="0"/>
              <a:t>3 ـ توزيع المكاسب الدولية</a:t>
            </a:r>
            <a:r>
              <a:rPr lang="ar-DZ" dirty="0"/>
              <a:t>: يتحقق الكسب الدولي حسب "مل" طالما كان معدل التبادل الدولي محصورا بين معدلي التبادل الداخليين في الدولتين.</a:t>
            </a:r>
            <a:endParaRPr lang="fr-FR" dirty="0"/>
          </a:p>
          <a:p>
            <a:pPr algn="r" rtl="1"/>
            <a:r>
              <a:rPr lang="ar-DZ" dirty="0"/>
              <a:t>     ومن أجل توضيح نظرية القيم الدولية افترض أن هناك دولتين : انجلترا وألمانيا تنتجان المنسوجات والكتان حسب المعطيات الواردة في الجدول أدناه:</a:t>
            </a:r>
            <a:endParaRPr lang="fr-FR" dirty="0"/>
          </a:p>
          <a:p>
            <a:endParaRPr lang="fr-FR" dirty="0"/>
          </a:p>
        </p:txBody>
      </p:sp>
      <p:graphicFrame>
        <p:nvGraphicFramePr>
          <p:cNvPr id="10" name="Tableau 9"/>
          <p:cNvGraphicFramePr>
            <a:graphicFrameLocks noGrp="1"/>
          </p:cNvGraphicFramePr>
          <p:nvPr>
            <p:extLst>
              <p:ext uri="{D42A27DB-BD31-4B8C-83A1-F6EECF244321}">
                <p14:modId xmlns:p14="http://schemas.microsoft.com/office/powerpoint/2010/main" val="3077207463"/>
              </p:ext>
            </p:extLst>
          </p:nvPr>
        </p:nvGraphicFramePr>
        <p:xfrm>
          <a:off x="412125" y="2215162"/>
          <a:ext cx="11552346" cy="4456096"/>
        </p:xfrm>
        <a:graphic>
          <a:graphicData uri="http://schemas.openxmlformats.org/drawingml/2006/table">
            <a:tbl>
              <a:tblPr rtl="1" firstRow="1" firstCol="1" bandRow="1">
                <a:tableStyleId>{5C22544A-7EE6-4342-B048-85BDC9FD1C3A}</a:tableStyleId>
              </a:tblPr>
              <a:tblGrid>
                <a:gridCol w="3850782"/>
                <a:gridCol w="3850782"/>
                <a:gridCol w="3850782"/>
              </a:tblGrid>
              <a:tr h="2266686">
                <a:tc>
                  <a:txBody>
                    <a:bodyPr/>
                    <a:lstStyle/>
                    <a:p>
                      <a:pPr algn="l" rtl="1">
                        <a:spcAft>
                          <a:spcPts val="0"/>
                        </a:spcAft>
                      </a:pPr>
                      <a:r>
                        <a:rPr lang="ar-DZ" sz="3600" dirty="0">
                          <a:effectLst/>
                        </a:rPr>
                        <a:t>السلعة</a:t>
                      </a:r>
                      <a:endParaRPr lang="fr-FR" sz="3600" dirty="0">
                        <a:effectLst/>
                      </a:endParaRPr>
                    </a:p>
                    <a:p>
                      <a:pPr algn="r" rtl="1">
                        <a:spcAft>
                          <a:spcPts val="0"/>
                        </a:spcAft>
                      </a:pPr>
                      <a:r>
                        <a:rPr lang="ar-DZ" sz="3600" dirty="0">
                          <a:effectLst/>
                        </a:rPr>
                        <a:t>البلد</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المنسوجات</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الكتان</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r>
              <a:tr h="1094705">
                <a:tc>
                  <a:txBody>
                    <a:bodyPr/>
                    <a:lstStyle/>
                    <a:p>
                      <a:pPr algn="just" rtl="1">
                        <a:spcAft>
                          <a:spcPts val="0"/>
                        </a:spcAft>
                      </a:pPr>
                      <a:r>
                        <a:rPr lang="ar-DZ" sz="3600" dirty="0">
                          <a:effectLst/>
                        </a:rPr>
                        <a:t>انجلترا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10 </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just" rtl="1">
                        <a:spcAft>
                          <a:spcPts val="0"/>
                        </a:spcAft>
                      </a:pPr>
                      <a:r>
                        <a:rPr lang="ar-DZ" sz="3600" dirty="0">
                          <a:effectLst/>
                        </a:rPr>
                        <a:t>15</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1094705">
                <a:tc>
                  <a:txBody>
                    <a:bodyPr/>
                    <a:lstStyle/>
                    <a:p>
                      <a:pPr algn="just" rtl="1">
                        <a:spcAft>
                          <a:spcPts val="0"/>
                        </a:spcAft>
                      </a:pPr>
                      <a:r>
                        <a:rPr lang="ar-DZ" sz="3600" dirty="0">
                          <a:effectLst/>
                        </a:rPr>
                        <a:t>المانيا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10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just" rtl="1">
                        <a:spcAft>
                          <a:spcPts val="0"/>
                        </a:spcAft>
                      </a:pPr>
                      <a:r>
                        <a:rPr lang="ar-DZ" sz="3600" dirty="0">
                          <a:effectLst/>
                        </a:rPr>
                        <a:t>20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bl>
          </a:graphicData>
        </a:graphic>
      </p:graphicFrame>
    </p:spTree>
    <p:extLst>
      <p:ext uri="{BB962C8B-B14F-4D97-AF65-F5344CB8AC3E}">
        <p14:creationId xmlns:p14="http://schemas.microsoft.com/office/powerpoint/2010/main" val="1265386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6" y="218941"/>
            <a:ext cx="11642502" cy="6400800"/>
          </a:xfrm>
          <a:solidFill>
            <a:schemeClr val="accent2"/>
          </a:solidFill>
        </p:spPr>
        <p:txBody>
          <a:bodyPr/>
          <a:lstStyle/>
          <a:p>
            <a:pPr algn="r" rtl="1">
              <a:lnSpc>
                <a:spcPct val="200000"/>
              </a:lnSpc>
            </a:pPr>
            <a:r>
              <a:rPr lang="ar-DZ" b="1" dirty="0"/>
              <a:t>من خلال الجدول يمكن ابراز ما يلي:</a:t>
            </a:r>
            <a:endParaRPr lang="fr-FR" dirty="0"/>
          </a:p>
          <a:p>
            <a:pPr algn="r" rtl="1">
              <a:lnSpc>
                <a:spcPct val="200000"/>
              </a:lnSpc>
            </a:pPr>
            <a:r>
              <a:rPr lang="ar-DZ" dirty="0"/>
              <a:t>ـ تكلفة انتاج المنسوجات </a:t>
            </a:r>
            <a:r>
              <a:rPr lang="ar-DZ" dirty="0" smtClean="0"/>
              <a:t>أقل </a:t>
            </a:r>
            <a:r>
              <a:rPr lang="ar-DZ" dirty="0"/>
              <a:t>من تكلفة انتاج الكتان في البلدين.</a:t>
            </a:r>
            <a:endParaRPr lang="fr-FR" dirty="0"/>
          </a:p>
          <a:p>
            <a:pPr algn="r" rtl="1">
              <a:lnSpc>
                <a:spcPct val="200000"/>
              </a:lnSpc>
            </a:pPr>
            <a:r>
              <a:rPr lang="ar-DZ" dirty="0"/>
              <a:t>ـ المانيا تتمتع بميزة نسبية في انتاج الكتان مقارنة مع انجلترا.</a:t>
            </a:r>
            <a:endParaRPr lang="fr-FR" dirty="0"/>
          </a:p>
          <a:p>
            <a:pPr algn="r" rtl="1">
              <a:lnSpc>
                <a:spcPct val="200000"/>
              </a:lnSpc>
            </a:pPr>
            <a:r>
              <a:rPr lang="ar-DZ" dirty="0"/>
              <a:t>ـ انجلترا تتمتع بميزة نسبية في انتاج المنسوجات مقارنة مع المانيا.</a:t>
            </a:r>
            <a:endParaRPr lang="fr-FR" dirty="0"/>
          </a:p>
          <a:p>
            <a:pPr algn="r" rtl="1">
              <a:lnSpc>
                <a:spcPct val="200000"/>
              </a:lnSpc>
            </a:pPr>
            <a:r>
              <a:rPr lang="ar-DZ" dirty="0"/>
              <a:t>ـ من المفيد للدولتين أن تتخصص انجلترا في المنسوجات وتستورد الكتان، على أن تتخصص المانيا في انتاج الكتان وتستورد المنسوجات من انجلترا.</a:t>
            </a:r>
            <a:endParaRPr lang="fr-FR" dirty="0"/>
          </a:p>
          <a:p>
            <a:endParaRPr lang="fr-FR" dirty="0"/>
          </a:p>
        </p:txBody>
      </p:sp>
    </p:spTree>
    <p:extLst>
      <p:ext uri="{BB962C8B-B14F-4D97-AF65-F5344CB8AC3E}">
        <p14:creationId xmlns:p14="http://schemas.microsoft.com/office/powerpoint/2010/main" val="141232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3183" y="218940"/>
            <a:ext cx="11694017" cy="6387921"/>
          </a:xfrm>
          <a:solidFill>
            <a:schemeClr val="accent2"/>
          </a:solidFill>
        </p:spPr>
        <p:txBody>
          <a:bodyPr/>
          <a:lstStyle/>
          <a:p>
            <a:pPr algn="r" rtl="1">
              <a:lnSpc>
                <a:spcPct val="100000"/>
              </a:lnSpc>
            </a:pPr>
            <a:r>
              <a:rPr lang="en-US" b="1" dirty="0"/>
              <a:t> . d</a:t>
            </a:r>
            <a:r>
              <a:rPr lang="ar-DZ" b="1" dirty="0"/>
              <a:t>نظرية الطلب المتبادل (مارشال - </a:t>
            </a:r>
            <a:r>
              <a:rPr lang="ar-DZ" b="1" dirty="0" err="1"/>
              <a:t>ادجورت</a:t>
            </a:r>
            <a:r>
              <a:rPr lang="ar-DZ" b="1" dirty="0"/>
              <a:t>):</a:t>
            </a:r>
            <a:endParaRPr lang="fr-FR" dirty="0"/>
          </a:p>
          <a:p>
            <a:pPr algn="r" rtl="1">
              <a:lnSpc>
                <a:spcPct val="100000"/>
              </a:lnSpc>
            </a:pPr>
            <a:r>
              <a:rPr lang="ar-DZ" dirty="0"/>
              <a:t>ترجع فكرة الطلب المتبادل إلى "جون ستيوارت مل" وتتلخص فكرة الطلب المتبادل في أنه عرض إحدى طرفي المبادلة للسلعة التي ينتجها هو في الواقع يمثل طلبه على السلعة التي ينتجها الطرف الآخر، وكذلك فإن عرض الطرف الآخر للسلعة التي ينتجها هو في الواقع يمثل طلبه على السلعة التي ينتجها الطرف الأول ، ويتحدد معدل التبادل الفعلي نتيجة لالتقاء طلب الطرف الأول بطلب الطرف الثاني على السلعتين ، أي نتيجة لالتقاء الطلب المتبادل.</a:t>
            </a:r>
            <a:endParaRPr lang="fr-FR" dirty="0"/>
          </a:p>
          <a:p>
            <a:pPr algn="r" rtl="1">
              <a:lnSpc>
                <a:spcPct val="100000"/>
              </a:lnSpc>
            </a:pPr>
            <a:r>
              <a:rPr lang="ar-DZ" dirty="0"/>
              <a:t>وقد قام "الفرد مارشال" بتحليل فكرة "مل" في الطلب المتبادل ثم قام "</a:t>
            </a:r>
            <a:r>
              <a:rPr lang="ar-DZ" dirty="0" err="1"/>
              <a:t>ادجورت</a:t>
            </a:r>
            <a:r>
              <a:rPr lang="ar-DZ" dirty="0"/>
              <a:t>" باستكمال ما أبداه "مارشال"، وبناء على فكرة الطلب المتبادل فإن منحنيات الطلب المتبادل تحدد سعر التبادل الدولي</a:t>
            </a:r>
            <a:r>
              <a:rPr lang="ar-DZ"/>
              <a:t>.      </a:t>
            </a:r>
            <a:endParaRPr lang="fr-FR" dirty="0"/>
          </a:p>
          <a:p>
            <a:pPr algn="r" rtl="1">
              <a:lnSpc>
                <a:spcPct val="100000"/>
              </a:lnSpc>
            </a:pPr>
            <a:r>
              <a:rPr lang="ar-DZ" dirty="0"/>
              <a:t> </a:t>
            </a:r>
            <a:endParaRPr lang="fr-FR" dirty="0"/>
          </a:p>
          <a:p>
            <a:pPr algn="r" rtl="1">
              <a:lnSpc>
                <a:spcPct val="100000"/>
              </a:lnSpc>
            </a:pPr>
            <a:r>
              <a:rPr lang="ar-DZ" dirty="0"/>
              <a:t>وقد بدأ نقد النظرية الكلاسيكية في التجارة الدولية من واقع الفروض التي استندت إليها. وقد قام مجموعة من الاقتصاديين من أمثال </a:t>
            </a:r>
            <a:r>
              <a:rPr lang="en-US" dirty="0"/>
              <a:t>Senior, </a:t>
            </a:r>
            <a:r>
              <a:rPr lang="en-US" dirty="0" err="1"/>
              <a:t>Lonfield</a:t>
            </a:r>
            <a:r>
              <a:rPr lang="en-US" dirty="0"/>
              <a:t>, </a:t>
            </a:r>
            <a:r>
              <a:rPr lang="en-US" dirty="0" err="1"/>
              <a:t>Taussing</a:t>
            </a:r>
            <a:r>
              <a:rPr lang="en-US" dirty="0"/>
              <a:t>, </a:t>
            </a:r>
            <a:r>
              <a:rPr lang="en-US" dirty="0" err="1"/>
              <a:t>Edgworth</a:t>
            </a:r>
            <a:r>
              <a:rPr lang="ar-SA" dirty="0"/>
              <a:t> بتوسيع نطاق النظرية واستبعاد فروضها المبسطة.</a:t>
            </a:r>
            <a:endParaRPr lang="fr-FR" dirty="0"/>
          </a:p>
          <a:p>
            <a:endParaRPr lang="fr-FR" dirty="0"/>
          </a:p>
        </p:txBody>
      </p:sp>
    </p:spTree>
    <p:extLst>
      <p:ext uri="{BB962C8B-B14F-4D97-AF65-F5344CB8AC3E}">
        <p14:creationId xmlns:p14="http://schemas.microsoft.com/office/powerpoint/2010/main" val="2841454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309093"/>
            <a:ext cx="11655379" cy="6336406"/>
          </a:xfrm>
          <a:solidFill>
            <a:schemeClr val="accent2"/>
          </a:solidFill>
        </p:spPr>
        <p:txBody>
          <a:bodyPr>
            <a:normAutofit/>
          </a:bodyPr>
          <a:lstStyle/>
          <a:p>
            <a:pPr algn="r" rtl="1">
              <a:lnSpc>
                <a:spcPct val="170000"/>
              </a:lnSpc>
            </a:pPr>
            <a:r>
              <a:rPr lang="ar-DZ" b="1" u="sng" dirty="0"/>
              <a:t>ب ـ النظريات الحديثة:</a:t>
            </a:r>
            <a:endParaRPr lang="fr-FR" dirty="0"/>
          </a:p>
          <a:p>
            <a:pPr lvl="0" algn="r" rtl="1">
              <a:lnSpc>
                <a:spcPct val="170000"/>
              </a:lnSpc>
            </a:pPr>
            <a:r>
              <a:rPr lang="ar-DZ" b="1" dirty="0"/>
              <a:t>نظرية وفرة عوامل الانتاج (</a:t>
            </a:r>
            <a:r>
              <a:rPr lang="ar-DZ" b="1" dirty="0" err="1"/>
              <a:t>هيكشر</a:t>
            </a:r>
            <a:r>
              <a:rPr lang="ar-DZ" b="1" dirty="0"/>
              <a:t> - أولين):</a:t>
            </a:r>
            <a:endParaRPr lang="fr-FR" dirty="0"/>
          </a:p>
          <a:p>
            <a:pPr algn="r" rtl="1">
              <a:lnSpc>
                <a:spcPct val="170000"/>
              </a:lnSpc>
            </a:pPr>
            <a:r>
              <a:rPr lang="ar-DZ" dirty="0"/>
              <a:t>     على عكس النظرية الكلاسيكية التي تتخذ من النفقات النسبية كمنطلق لتفسير اسباب التخصص ومن ثمة قيام التجارة الدولية، فالأمر لم يعد كذلك بالنسبة للنظرية الحديثة التي يطلق عليها نظرية </a:t>
            </a:r>
            <a:r>
              <a:rPr lang="ar-DZ" dirty="0" err="1"/>
              <a:t>هيكشر</a:t>
            </a:r>
            <a:r>
              <a:rPr lang="ar-DZ" dirty="0"/>
              <a:t> ـ أولين (النظرية السويدية) وأيضا نظرية وفرة عناصر الانتاج. حيث ترجع هذه النظرية سبب قيام التجارة الدولية كما لاحظ التقليديون إلى اختلاف النفقات النسبية، لكنهما يضيفان أن اختلاف النفقات النسبية يرجع إلى اختلاف الوفرة أو الندرة النسبية لعناصر الانتاج. وقبل أن نتناول هذه النظرية بالشرح نستعرض الفروض التي قامت عليها.</a:t>
            </a:r>
            <a:endParaRPr lang="fr-FR" dirty="0"/>
          </a:p>
          <a:p>
            <a:endParaRPr lang="fr-FR" dirty="0"/>
          </a:p>
        </p:txBody>
      </p:sp>
    </p:spTree>
    <p:extLst>
      <p:ext uri="{BB962C8B-B14F-4D97-AF65-F5344CB8AC3E}">
        <p14:creationId xmlns:p14="http://schemas.microsoft.com/office/powerpoint/2010/main" val="20289649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283335"/>
            <a:ext cx="11668259" cy="6310648"/>
          </a:xfrm>
          <a:solidFill>
            <a:schemeClr val="accent2"/>
          </a:solidFill>
        </p:spPr>
        <p:txBody>
          <a:bodyPr/>
          <a:lstStyle/>
          <a:p>
            <a:pPr algn="r" rtl="1">
              <a:lnSpc>
                <a:spcPct val="200000"/>
              </a:lnSpc>
            </a:pPr>
            <a:r>
              <a:rPr lang="ar-DZ" b="1" u="sng" dirty="0"/>
              <a:t>فرضيات النظرية:</a:t>
            </a:r>
            <a:endParaRPr lang="fr-FR" dirty="0"/>
          </a:p>
          <a:p>
            <a:pPr lvl="0" algn="r" rtl="1">
              <a:lnSpc>
                <a:spcPct val="200000"/>
              </a:lnSpc>
            </a:pPr>
            <a:r>
              <a:rPr lang="ar-DZ" dirty="0"/>
              <a:t>أن التكنولوجيا المتاحة </a:t>
            </a:r>
            <a:r>
              <a:rPr lang="ar-DZ" dirty="0" err="1"/>
              <a:t>لانتاج</a:t>
            </a:r>
            <a:r>
              <a:rPr lang="ar-DZ" dirty="0"/>
              <a:t> نفس السلعة واحدة بالنسبة للمنتجين في البلد الواحد.</a:t>
            </a:r>
            <a:endParaRPr lang="fr-FR" dirty="0"/>
          </a:p>
          <a:p>
            <a:pPr lvl="0" algn="r" rtl="1">
              <a:lnSpc>
                <a:spcPct val="200000"/>
              </a:lnSpc>
            </a:pPr>
            <a:r>
              <a:rPr lang="ar-DZ" dirty="0"/>
              <a:t>أن السلع المختلفة تتفاوت من حيث كثافة استخدامها لعناصر الانتاج.</a:t>
            </a:r>
            <a:endParaRPr lang="fr-FR" dirty="0"/>
          </a:p>
          <a:p>
            <a:pPr lvl="0" algn="r" rtl="1">
              <a:lnSpc>
                <a:spcPct val="200000"/>
              </a:lnSpc>
            </a:pPr>
            <a:r>
              <a:rPr lang="ar-DZ" dirty="0"/>
              <a:t>أن أذواق المستهلكين معطاة، بحيث أنه لن يترتب على التجارة الدولية أي تغير في هذه الأذواق.</a:t>
            </a:r>
            <a:endParaRPr lang="fr-FR" dirty="0"/>
          </a:p>
          <a:p>
            <a:pPr lvl="0" algn="r" rtl="1">
              <a:lnSpc>
                <a:spcPct val="200000"/>
              </a:lnSpc>
            </a:pPr>
            <a:r>
              <a:rPr lang="ar-DZ" dirty="0"/>
              <a:t>أن نمط توزيع الدخل معطى ومعروف في البلاد المختلفة.</a:t>
            </a:r>
            <a:endParaRPr lang="fr-FR" dirty="0"/>
          </a:p>
          <a:p>
            <a:endParaRPr lang="fr-FR" dirty="0"/>
          </a:p>
        </p:txBody>
      </p:sp>
    </p:spTree>
    <p:extLst>
      <p:ext uri="{BB962C8B-B14F-4D97-AF65-F5344CB8AC3E}">
        <p14:creationId xmlns:p14="http://schemas.microsoft.com/office/powerpoint/2010/main" val="2237244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0608" y="347729"/>
            <a:ext cx="11487955" cy="6156101"/>
          </a:xfrm>
          <a:solidFill>
            <a:schemeClr val="accent2"/>
          </a:solidFill>
        </p:spPr>
        <p:txBody>
          <a:bodyPr/>
          <a:lstStyle/>
          <a:p>
            <a:pPr algn="r" rtl="1"/>
            <a:r>
              <a:rPr lang="ar-DZ" b="1" u="sng" dirty="0"/>
              <a:t>مضمون النظرية:</a:t>
            </a:r>
            <a:r>
              <a:rPr lang="ar-DZ" dirty="0"/>
              <a:t>   </a:t>
            </a:r>
            <a:endParaRPr lang="fr-FR" dirty="0"/>
          </a:p>
          <a:p>
            <a:pPr algn="r" rtl="1"/>
            <a:r>
              <a:rPr lang="ar-DZ" dirty="0"/>
              <a:t>    تفسر النظرية الكلاسيكية السبب في قيام التجارة الخارجية بين الدول باختلاف النفقات النسبية في انتاج السلع، ولكنها لم تفسر لماذا تختلف النفقات النسبية من دولة لأخرى، ونظرا لأن النظرية الكلاسيكية تقوم على أساس اعتبار العمل أساس لنفقة السلعة، وأن التبادل الدولي يقوم على أساس المقايضة، فقد قام "</a:t>
            </a:r>
            <a:r>
              <a:rPr lang="ar-DZ" dirty="0" err="1"/>
              <a:t>هيكشر</a:t>
            </a:r>
            <a:r>
              <a:rPr lang="ar-DZ" dirty="0"/>
              <a:t>" بتحليل هذه الفروض التي تقوم عليها النظرية الكلاسيكية.</a:t>
            </a:r>
            <a:endParaRPr lang="fr-FR" dirty="0"/>
          </a:p>
          <a:p>
            <a:pPr algn="r" rtl="1"/>
            <a:r>
              <a:rPr lang="ar-DZ" dirty="0"/>
              <a:t>   وقد رفض "أولين" الفروض التي قامت عليها النظرية وهي اعتبار العمل أساس لقيمة السلعة وأنه يجب تطبيق الأسعار وأثمان عوامل الانتاج على أساس </a:t>
            </a:r>
            <a:r>
              <a:rPr lang="ar-DZ" dirty="0" smtClean="0"/>
              <a:t>نظرية القيمة</a:t>
            </a:r>
            <a:r>
              <a:rPr lang="ar-DZ" dirty="0"/>
              <a:t>، </a:t>
            </a:r>
            <a:r>
              <a:rPr lang="ar-DZ" dirty="0" smtClean="0"/>
              <a:t>فالتفاوت </a:t>
            </a:r>
            <a:r>
              <a:rPr lang="ar-DZ" dirty="0"/>
              <a:t>في قيمة السلع </a:t>
            </a:r>
            <a:r>
              <a:rPr lang="ar-DZ" dirty="0" err="1"/>
              <a:t>لايرجع</a:t>
            </a:r>
            <a:r>
              <a:rPr lang="ar-DZ" dirty="0"/>
              <a:t> إلى التفاوت فيما أنفق على السلعة من عمل، ولكن فيما أنفق من عناصر الانتاج على السلعة.</a:t>
            </a:r>
            <a:endParaRPr lang="fr-FR" dirty="0"/>
          </a:p>
          <a:p>
            <a:pPr algn="r" rtl="1"/>
            <a:r>
              <a:rPr lang="ar-DZ" dirty="0"/>
              <a:t>بين "أولين" أن التجارة الخارجية تقوم نتيجة لا للتفاوت النسبي بين تكاليف الانتاج وإنما تقوم للتفاوت بين الدول في أسعار عوامل الانتاج، وبالتالي في أسعار السلع المنتجة. وهذا الاختلاف في اسعار عوامل </a:t>
            </a:r>
            <a:r>
              <a:rPr lang="ar-DZ" dirty="0" smtClean="0"/>
              <a:t>الانتاج انما </a:t>
            </a:r>
            <a:r>
              <a:rPr lang="ar-DZ" dirty="0"/>
              <a:t>يرجع إلى ظروف كل دولة من حيث وفرة أو ندرة عوامل الانتاج، وينعكس هذا كله في </a:t>
            </a:r>
            <a:r>
              <a:rPr lang="ar-DZ" dirty="0" err="1"/>
              <a:t>الإختلاف</a:t>
            </a:r>
            <a:r>
              <a:rPr lang="ar-DZ" dirty="0"/>
              <a:t> في اثمان السلع المنتجة، وهكذا سيوجد دولا ستتخصص في إنتاج سلع عوامل الإنتاج المشتركة في انتاجها.</a:t>
            </a:r>
            <a:endParaRPr lang="fr-FR" dirty="0"/>
          </a:p>
          <a:p>
            <a:endParaRPr lang="fr-FR" dirty="0"/>
          </a:p>
        </p:txBody>
      </p:sp>
    </p:spTree>
    <p:extLst>
      <p:ext uri="{BB962C8B-B14F-4D97-AF65-F5344CB8AC3E}">
        <p14:creationId xmlns:p14="http://schemas.microsoft.com/office/powerpoint/2010/main" val="2566202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7881" y="386366"/>
            <a:ext cx="11372045" cy="6091707"/>
          </a:xfrm>
          <a:solidFill>
            <a:schemeClr val="accent2"/>
          </a:solidFill>
        </p:spPr>
        <p:txBody>
          <a:bodyPr>
            <a:normAutofit/>
          </a:bodyPr>
          <a:lstStyle/>
          <a:p>
            <a:pPr algn="r" rtl="1">
              <a:lnSpc>
                <a:spcPct val="250000"/>
              </a:lnSpc>
            </a:pPr>
            <a:r>
              <a:rPr lang="ar-DZ" b="1" dirty="0"/>
              <a:t>تقوم التجارة </a:t>
            </a:r>
            <a:r>
              <a:rPr lang="ar-DZ" b="1" dirty="0" err="1"/>
              <a:t>لإختلاف</a:t>
            </a:r>
            <a:r>
              <a:rPr lang="ar-DZ" b="1" dirty="0"/>
              <a:t> النفقات النسبية ، ثم يزداد الطلب على منتجات كل دولة وتستفيد من مزايا الحجم الكبير للإنتاج وهكذا يتضافر العاملين عامل وفرة عوامل الانتاج وعامل الحجم الكبير.</a:t>
            </a:r>
            <a:endParaRPr lang="fr-FR" b="1" dirty="0"/>
          </a:p>
        </p:txBody>
      </p:sp>
    </p:spTree>
    <p:extLst>
      <p:ext uri="{BB962C8B-B14F-4D97-AF65-F5344CB8AC3E}">
        <p14:creationId xmlns:p14="http://schemas.microsoft.com/office/powerpoint/2010/main" val="1444456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44698"/>
            <a:ext cx="11719774" cy="6336405"/>
          </a:xfrm>
          <a:solidFill>
            <a:schemeClr val="accent2"/>
          </a:solidFill>
        </p:spPr>
        <p:txBody>
          <a:bodyPr/>
          <a:lstStyle/>
          <a:p>
            <a:pPr algn="r" rtl="1">
              <a:lnSpc>
                <a:spcPct val="200000"/>
              </a:lnSpc>
            </a:pPr>
            <a:r>
              <a:rPr lang="en-US" b="1" dirty="0"/>
              <a:t>- b  </a:t>
            </a:r>
            <a:r>
              <a:rPr lang="ar-SA" b="1" dirty="0"/>
              <a:t>نظرية منحنيات الطلب المتبادل</a:t>
            </a:r>
            <a:endParaRPr lang="fr-FR" dirty="0"/>
          </a:p>
          <a:p>
            <a:pPr algn="r" rtl="1">
              <a:lnSpc>
                <a:spcPct val="200000"/>
              </a:lnSpc>
            </a:pPr>
            <a:r>
              <a:rPr lang="ar-SA" dirty="0"/>
              <a:t>قام الفريد مارشال بتحليل فكرة جون ستيوارت ميل في الطلب المتبادل حيث عمل على شرح نظرية ميل وشرح دور الطلب المتبادل في تحديد نسبة التبادل الدولي لبلدين باستخدام ما يسمى "منحنيات عرض المبادلة". إن منحنى عرض المبادلة الخاص بدولة معينة يبين الكميات من احدى السلعتين التي تعرض مبادلتها تلك الدولة مقابل كمية مفترضة من السلعة الأخرى التي تكون الدولة على استعداد لطلبها، ويتحدد معدل التبادل الفعلي نتيجة التقاء طلب الدولة الاولى بطلب الدولة الثانية على السلعتين محل المبادلة، </a:t>
            </a:r>
            <a:endParaRPr lang="fr-FR" dirty="0"/>
          </a:p>
        </p:txBody>
      </p:sp>
    </p:spTree>
    <p:extLst>
      <p:ext uri="{BB962C8B-B14F-4D97-AF65-F5344CB8AC3E}">
        <p14:creationId xmlns:p14="http://schemas.microsoft.com/office/powerpoint/2010/main" val="3192532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18941"/>
            <a:ext cx="11668259" cy="6439436"/>
          </a:xfrm>
          <a:solidFill>
            <a:schemeClr val="accent2"/>
          </a:solidFill>
        </p:spPr>
        <p:txBody>
          <a:bodyPr/>
          <a:lstStyle/>
          <a:p>
            <a:pPr algn="r" rtl="1">
              <a:lnSpc>
                <a:spcPct val="150000"/>
              </a:lnSpc>
            </a:pPr>
            <a:r>
              <a:rPr lang="fr-FR" b="1" dirty="0"/>
              <a:t>- c </a:t>
            </a:r>
            <a:r>
              <a:rPr lang="ar-SA" b="1" dirty="0"/>
              <a:t>نظرية رأس المال البشري (</a:t>
            </a:r>
            <a:r>
              <a:rPr lang="ar-SA" b="1" dirty="0" err="1"/>
              <a:t>فيندلي</a:t>
            </a:r>
            <a:r>
              <a:rPr lang="ar-SA" b="1" dirty="0"/>
              <a:t> ، </a:t>
            </a:r>
            <a:r>
              <a:rPr lang="ar-SA" b="1" dirty="0" err="1"/>
              <a:t>كيركوفسكي</a:t>
            </a:r>
            <a:r>
              <a:rPr lang="ar-SA" b="1" dirty="0"/>
              <a:t>)</a:t>
            </a:r>
            <a:endParaRPr lang="fr-FR" dirty="0"/>
          </a:p>
          <a:p>
            <a:pPr algn="r" rtl="1">
              <a:lnSpc>
                <a:spcPct val="150000"/>
              </a:lnSpc>
            </a:pPr>
            <a:r>
              <a:rPr lang="ar-SA" dirty="0"/>
              <a:t>تتمثل إحدى المحاولات لتفسير ما لاحظه ليونتيف من تناقض ظاهري في أخذ رأس المال البشري بعين الاعتبار، ورأس المال البشري إنما هو نتيجة استثمار في تدريب اليد العاملة يسمح بتوفير عمالة ماهرة تزيد من انتاجية العمل. حسب تحليل أولي يمكن اعتبار العمالة الماهرة كنتيجة </a:t>
            </a:r>
            <a:r>
              <a:rPr lang="ar-SA" dirty="0" smtClean="0"/>
              <a:t>لا</a:t>
            </a:r>
            <a:r>
              <a:rPr lang="ar-DZ" dirty="0" smtClean="0"/>
              <a:t>خ</a:t>
            </a:r>
            <a:r>
              <a:rPr lang="ar-SA" dirty="0" smtClean="0"/>
              <a:t>تلاف </a:t>
            </a:r>
            <a:r>
              <a:rPr lang="ar-SA" dirty="0"/>
              <a:t>عاملين أساسيين: العمل ورأس </a:t>
            </a:r>
            <a:r>
              <a:rPr lang="ar-SA" dirty="0" smtClean="0"/>
              <a:t>المال.</a:t>
            </a:r>
            <a:r>
              <a:rPr lang="ar-DZ" dirty="0"/>
              <a:t> </a:t>
            </a:r>
            <a:r>
              <a:rPr lang="ar-SA" dirty="0" smtClean="0"/>
              <a:t>والنشاط </a:t>
            </a:r>
            <a:r>
              <a:rPr lang="ar-SA" dirty="0"/>
              <a:t>التربوي الذي يجعل من العمال غير الماهرين عمالا ماهرين يعتمد عاملا يسمى رأس المال التربوي الذي يمكن ادماجه في رأس المال بصفة عامة. وعليه فالبلد الذي يوجد فيه رأس المال وافر نسبيا سيصدر سلعا كثيفة من حيث العمالة الماهرة، في حين أن البلد الذي يقل فيه رأس المال نسبيا سيصدر سلعا ذات كثافة من حيث العمالة غير الماهرة.</a:t>
            </a:r>
            <a:endParaRPr lang="fr-FR" dirty="0"/>
          </a:p>
          <a:p>
            <a:endParaRPr lang="fr-FR" dirty="0"/>
          </a:p>
        </p:txBody>
      </p:sp>
    </p:spTree>
    <p:extLst>
      <p:ext uri="{BB962C8B-B14F-4D97-AF65-F5344CB8AC3E}">
        <p14:creationId xmlns:p14="http://schemas.microsoft.com/office/powerpoint/2010/main" val="1242880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218940"/>
            <a:ext cx="11745533" cy="6387921"/>
          </a:xfrm>
          <a:solidFill>
            <a:schemeClr val="accent2"/>
          </a:solidFill>
        </p:spPr>
        <p:txBody>
          <a:bodyPr>
            <a:normAutofit fontScale="92500" lnSpcReduction="10000"/>
          </a:bodyPr>
          <a:lstStyle/>
          <a:p>
            <a:pPr algn="r" rtl="1">
              <a:lnSpc>
                <a:spcPct val="150000"/>
              </a:lnSpc>
            </a:pPr>
            <a:r>
              <a:rPr lang="en-US" b="1" dirty="0"/>
              <a:t>- d  </a:t>
            </a:r>
            <a:r>
              <a:rPr lang="ar-SA" b="1" dirty="0"/>
              <a:t>نظرية مهارة العمالة والتخصص (</a:t>
            </a:r>
            <a:r>
              <a:rPr lang="ar-SA" b="1" dirty="0" err="1"/>
              <a:t>كيسينج</a:t>
            </a:r>
            <a:r>
              <a:rPr lang="ar-SA" b="1" dirty="0"/>
              <a:t>)</a:t>
            </a:r>
            <a:endParaRPr lang="fr-FR" dirty="0"/>
          </a:p>
          <a:p>
            <a:pPr algn="r" rtl="1">
              <a:lnSpc>
                <a:spcPct val="150000"/>
              </a:lnSpc>
            </a:pPr>
            <a:r>
              <a:rPr lang="ar-SA" dirty="0"/>
              <a:t>يرى </a:t>
            </a:r>
            <a:r>
              <a:rPr lang="ar-SA" dirty="0" err="1"/>
              <a:t>كيسينج</a:t>
            </a:r>
            <a:r>
              <a:rPr lang="ar-SA" dirty="0"/>
              <a:t> أن العمالة ليست هي عاملا وحيدا ومتجانسا من بين عوامل الانتاج إذ ينبغي تقسيمها إلى عدة أنواع من المهارات. فهو يميز بين ثماني فئات مرتبطة بثمانية أنواع من النشاط : </a:t>
            </a:r>
            <a:endParaRPr lang="fr-FR" dirty="0"/>
          </a:p>
          <a:p>
            <a:pPr algn="r" rtl="1">
              <a:lnSpc>
                <a:spcPct val="150000"/>
              </a:lnSpc>
            </a:pPr>
            <a:r>
              <a:rPr lang="ar-SA" dirty="0"/>
              <a:t>العلماء والمهندسون – التقنيون والمصممون الصناعيون – الإطارات الأخرى – القيادات – عاملو الآلات والكهرباء – البقية من العمال اليدويين ذوي المهارة – الموظفون بالمكاتب – العمال غير الماهرين – أو شبه الماهرين.</a:t>
            </a:r>
            <a:endParaRPr lang="fr-FR" dirty="0"/>
          </a:p>
          <a:p>
            <a:pPr algn="r" rtl="1">
              <a:lnSpc>
                <a:spcPct val="150000"/>
              </a:lnSpc>
            </a:pPr>
            <a:r>
              <a:rPr lang="ar-SA" dirty="0"/>
              <a:t>إن الولايات المتحدة لها صادرات ذات كثافة أقوى من حيث العمالة الماهرة بالنسبة للبلدان الأخرى، مما يعاكس التناقض الظاهري الذي استحلاه ليونتيف . وتشير الأعمال التي أجراها "</a:t>
            </a:r>
            <a:r>
              <a:rPr lang="ar-SA" dirty="0" err="1"/>
              <a:t>كيسينج</a:t>
            </a:r>
            <a:r>
              <a:rPr lang="ar-SA" dirty="0"/>
              <a:t>" إلى أن النموذج الذي وضعه "أكشر - أولين" قادر على التنبؤ بطبيعة المبادلات بالاستناد إلى الأرصدة التي نسميها أرصدة </a:t>
            </a:r>
            <a:r>
              <a:rPr lang="ar-SA" dirty="0" err="1"/>
              <a:t>عاملية</a:t>
            </a:r>
            <a:r>
              <a:rPr lang="ar-SA" dirty="0"/>
              <a:t> ، شريطة أن تتم تجزئة العمالة إلى عدة فئات فرعية أكثر تجانسا. </a:t>
            </a:r>
            <a:endParaRPr lang="fr-FR" dirty="0"/>
          </a:p>
          <a:p>
            <a:endParaRPr lang="fr-FR" dirty="0"/>
          </a:p>
        </p:txBody>
      </p:sp>
    </p:spTree>
    <p:extLst>
      <p:ext uri="{BB962C8B-B14F-4D97-AF65-F5344CB8AC3E}">
        <p14:creationId xmlns:p14="http://schemas.microsoft.com/office/powerpoint/2010/main" val="3784918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115910"/>
            <a:ext cx="11758411" cy="6503831"/>
          </a:xfrm>
          <a:solidFill>
            <a:schemeClr val="accent2"/>
          </a:solidFill>
        </p:spPr>
        <p:txBody>
          <a:bodyPr>
            <a:normAutofit fontScale="92500" lnSpcReduction="20000"/>
          </a:bodyPr>
          <a:lstStyle/>
          <a:p>
            <a:pPr algn="r" rtl="1"/>
            <a:r>
              <a:rPr lang="ar-SA" b="1" u="sng" dirty="0"/>
              <a:t>أ</a:t>
            </a:r>
            <a:r>
              <a:rPr lang="ar-DZ" b="1" u="sng" dirty="0"/>
              <a:t> ـ نظريات المدرسة التقليدية:</a:t>
            </a:r>
            <a:r>
              <a:rPr lang="ar-DZ" dirty="0"/>
              <a:t>  </a:t>
            </a:r>
            <a:endParaRPr lang="fr-FR" dirty="0"/>
          </a:p>
          <a:p>
            <a:pPr algn="r" rtl="1"/>
            <a:r>
              <a:rPr lang="en-US" b="1" dirty="0"/>
              <a:t>a</a:t>
            </a:r>
            <a:r>
              <a:rPr lang="ar-DZ" b="1" dirty="0"/>
              <a:t>. نظرية التكاليف المطلقة (آدم سميث) </a:t>
            </a:r>
            <a:endParaRPr lang="fr-FR" dirty="0"/>
          </a:p>
          <a:p>
            <a:pPr algn="r" rtl="1"/>
            <a:r>
              <a:rPr lang="ar-DZ" dirty="0"/>
              <a:t>اهتم الاقتصاديون الكلاسيك بالتجارة الخارجية وقرروا أن أسباب قيامها والنتائج التي تترتب عليها تختلف اختلافا كبيرا عما يحدث في التجارة الداخلية. وتقوم هذه النظرية على عدة فرضيات هي:</a:t>
            </a:r>
            <a:endParaRPr lang="fr-FR" dirty="0"/>
          </a:p>
          <a:p>
            <a:pPr algn="r" rtl="1"/>
            <a:r>
              <a:rPr lang="ar-DZ" dirty="0"/>
              <a:t> </a:t>
            </a:r>
            <a:endParaRPr lang="fr-FR" dirty="0"/>
          </a:p>
          <a:p>
            <a:pPr algn="r" rtl="1"/>
            <a:r>
              <a:rPr lang="ar-DZ" dirty="0"/>
              <a:t>1 . عناصر الانتاج </a:t>
            </a:r>
            <a:r>
              <a:rPr lang="ar-DZ" dirty="0" err="1"/>
              <a:t>تتمع</a:t>
            </a:r>
            <a:r>
              <a:rPr lang="ar-DZ" dirty="0"/>
              <a:t> بحرية الانتقال داخل البلد الواحد، سعيا وراء العائد الأعلى، وهذه الحالة تعرف بحالة المنافسة الكاملة في سوق عناصر الانتاج.</a:t>
            </a:r>
            <a:endParaRPr lang="fr-FR" dirty="0"/>
          </a:p>
          <a:p>
            <a:pPr algn="r" rtl="1"/>
            <a:r>
              <a:rPr lang="ar-DZ" dirty="0"/>
              <a:t>2 . عناصر الانتاج </a:t>
            </a:r>
            <a:r>
              <a:rPr lang="ar-DZ" dirty="0" err="1"/>
              <a:t>لاتتمتع</a:t>
            </a:r>
            <a:r>
              <a:rPr lang="ar-DZ" dirty="0"/>
              <a:t> بحرية الانتقال بين البلاد المختلفة. والحديث هنا منصب بالطبع على عناصر الانتاج القابلة للانتقال.</a:t>
            </a:r>
            <a:endParaRPr lang="fr-FR" dirty="0"/>
          </a:p>
          <a:p>
            <a:pPr algn="r" rtl="1"/>
            <a:r>
              <a:rPr lang="ar-DZ" dirty="0"/>
              <a:t>3 . قيمة مبادلة أي سلعة تتحدد كلية بكمية العمل المتضمنة فيها ، وتعرف هذه  بنظرية العمل في القيمة، وهي من دعائم المدرسة التقليدية في الفكر الاقتصادي.</a:t>
            </a:r>
            <a:endParaRPr lang="fr-FR" dirty="0"/>
          </a:p>
          <a:p>
            <a:pPr algn="r" rtl="1"/>
            <a:r>
              <a:rPr lang="ar-DZ" dirty="0"/>
              <a:t>4 . ألية المواءمة عن طريق العلاقة بين كمية المسكوكات ومستوى الاسعار تضمن توازن ميزان المدفوعات. ويعني هذا، أنه إذا كانت قيمة صادرات دولة ما أكبر من قيمة وارداتها من الدول الأخرى، فإن الأولى تحصل على زيادة في كمية النقود، فترتفع الاسعار والأجور، فتقل الصادرات وتزيد الواردات حتى يتحقق التوازن.</a:t>
            </a:r>
            <a:endParaRPr lang="fr-FR" dirty="0"/>
          </a:p>
          <a:p>
            <a:pPr algn="r" rtl="1"/>
            <a:r>
              <a:rPr lang="ar-DZ" dirty="0"/>
              <a:t>5 . أن كمية </a:t>
            </a:r>
            <a:r>
              <a:rPr lang="ar-DZ" dirty="0" smtClean="0"/>
              <a:t>الموارد </a:t>
            </a:r>
            <a:r>
              <a:rPr lang="ar-DZ" dirty="0"/>
              <a:t>المتاحة معطاة، فلا تتأثر بالتبادل.</a:t>
            </a:r>
            <a:endParaRPr lang="fr-FR" dirty="0"/>
          </a:p>
          <a:p>
            <a:pPr algn="r" rtl="1"/>
            <a:r>
              <a:rPr lang="ar-DZ" dirty="0"/>
              <a:t>6 . أن هناك تشغيلا كاملا للموارد، وبالتالي ينحصر أثر التجارة في اعادة تخصيص الموارد.</a:t>
            </a:r>
            <a:endParaRPr lang="fr-FR" dirty="0"/>
          </a:p>
          <a:p>
            <a:pPr algn="r" rtl="1"/>
            <a:r>
              <a:rPr lang="ar-DZ" dirty="0"/>
              <a:t>7 . أن هناك بلدين فقط يتم بينهما التبادل، والهدف من هذا الفرض هو تسهيل التحليل.</a:t>
            </a:r>
            <a:endParaRPr lang="fr-FR" dirty="0"/>
          </a:p>
          <a:p>
            <a:pPr algn="r"/>
            <a:endParaRPr lang="fr-FR" dirty="0"/>
          </a:p>
        </p:txBody>
      </p:sp>
    </p:spTree>
    <p:extLst>
      <p:ext uri="{BB962C8B-B14F-4D97-AF65-F5344CB8AC3E}">
        <p14:creationId xmlns:p14="http://schemas.microsoft.com/office/powerpoint/2010/main" val="1183489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9093" y="347730"/>
            <a:ext cx="11590986" cy="6246253"/>
          </a:xfrm>
          <a:solidFill>
            <a:schemeClr val="accent2"/>
          </a:solidFill>
        </p:spPr>
        <p:txBody>
          <a:bodyPr/>
          <a:lstStyle/>
          <a:p>
            <a:pPr algn="r" rtl="1">
              <a:lnSpc>
                <a:spcPct val="200000"/>
              </a:lnSpc>
            </a:pPr>
            <a:r>
              <a:rPr lang="fr-FR" b="1" dirty="0"/>
              <a:t>-e</a:t>
            </a:r>
            <a:r>
              <a:rPr lang="ar-SA" b="1" dirty="0"/>
              <a:t> نظرية التكنولوجيا والتخصص:</a:t>
            </a:r>
            <a:endParaRPr lang="fr-FR" dirty="0"/>
          </a:p>
          <a:p>
            <a:pPr algn="r" rtl="1">
              <a:lnSpc>
                <a:spcPct val="200000"/>
              </a:lnSpc>
            </a:pPr>
            <a:r>
              <a:rPr lang="ar-SA" dirty="0"/>
              <a:t>يعتمد نموذج "</a:t>
            </a:r>
            <a:r>
              <a:rPr lang="ar-SA" dirty="0" err="1"/>
              <a:t>إكشر</a:t>
            </a:r>
            <a:r>
              <a:rPr lang="ar-SA" dirty="0"/>
              <a:t> - أولين" فرضية تقليدية مفادها أنه </a:t>
            </a:r>
            <a:r>
              <a:rPr lang="ar-SA" dirty="0" err="1"/>
              <a:t>بامكان</a:t>
            </a:r>
            <a:r>
              <a:rPr lang="ar-SA" dirty="0"/>
              <a:t> جميع البلدان إنتاج نفس السلع ومعرفة كافة أنواع التكنولوجيا الممكنة ولازمة لصناعتها ، ومن أجل تجاوز هذه الفرضية التي تعتبر التكنولوجيات من الأشياء المبتدئة والمنتشرة ، ليمكن إدخال التطورات التكنولوجية والسلع الجديدة التي تظهر في السوق ضمن العناصر المحددة للمبادلات ، وقد عالجت الطريقة "التكنولوجيا - الجديدة" هذا العنصر بصورة وافية.</a:t>
            </a:r>
            <a:endParaRPr lang="fr-FR" dirty="0"/>
          </a:p>
          <a:p>
            <a:endParaRPr lang="fr-FR" dirty="0"/>
          </a:p>
        </p:txBody>
      </p:sp>
    </p:spTree>
    <p:extLst>
      <p:ext uri="{BB962C8B-B14F-4D97-AF65-F5344CB8AC3E}">
        <p14:creationId xmlns:p14="http://schemas.microsoft.com/office/powerpoint/2010/main" val="2753920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5003" y="321972"/>
            <a:ext cx="11487955" cy="6272011"/>
          </a:xfrm>
          <a:solidFill>
            <a:schemeClr val="accent2"/>
          </a:solidFill>
        </p:spPr>
        <p:txBody>
          <a:bodyPr>
            <a:normAutofit lnSpcReduction="10000"/>
          </a:bodyPr>
          <a:lstStyle/>
          <a:p>
            <a:pPr algn="r" rtl="1">
              <a:lnSpc>
                <a:spcPct val="120000"/>
              </a:lnSpc>
            </a:pPr>
            <a:r>
              <a:rPr lang="fr-FR" b="1" dirty="0"/>
              <a:t>f </a:t>
            </a:r>
            <a:r>
              <a:rPr lang="ar-DZ" b="1" dirty="0"/>
              <a:t>. نظرية الفجوة التكنولوجية:</a:t>
            </a:r>
            <a:endParaRPr lang="fr-FR" dirty="0"/>
          </a:p>
          <a:p>
            <a:pPr algn="r" rtl="1">
              <a:lnSpc>
                <a:spcPct val="120000"/>
              </a:lnSpc>
            </a:pPr>
            <a:r>
              <a:rPr lang="ar-DZ" dirty="0"/>
              <a:t>تكتسي أهمية الفجوة التكنولوجية في التجارة الدولية، طابعا مميزا بالمقارنة مع النظريات التي سبق استعراضها، ومن هذه المميزات أنها تعتمد على المناهج التكنولوجيا وآثارها على التجارة. فهي تنطلق من الآثار المباشرة للتطور التكنولوجي، مما يفيد بأن التغير التكنولوجي هو الذي يحدد التجارة، وبعبارة أخرى فإننا نتحرك من نظريات التوازن إلى نظريات عدم التوازن.</a:t>
            </a:r>
            <a:endParaRPr lang="fr-FR" dirty="0"/>
          </a:p>
          <a:p>
            <a:pPr algn="r" rtl="1">
              <a:lnSpc>
                <a:spcPct val="120000"/>
              </a:lnSpc>
            </a:pPr>
            <a:r>
              <a:rPr lang="ar-DZ" dirty="0"/>
              <a:t>فالثورة التكنولوجية حلقة في سلسلة من التغيرات الاقتصادية العالمية، إذا كانت الثورة الصناعية قد مكنت الانسان من التحكم في قوى الطبيعة، فإن الثورة التكنولوجية مكنته من توسيع قدراته الذهنية وامكانياته الانتاجية . </a:t>
            </a:r>
            <a:r>
              <a:rPr lang="ar-DZ" dirty="0" err="1"/>
              <a:t>ةتتلخص</a:t>
            </a:r>
            <a:r>
              <a:rPr lang="ar-DZ" dirty="0"/>
              <a:t> المميزات الاساسية لهذه الثورة في:</a:t>
            </a:r>
            <a:endParaRPr lang="fr-FR" dirty="0"/>
          </a:p>
          <a:p>
            <a:pPr lvl="0" algn="r" rtl="1">
              <a:lnSpc>
                <a:spcPct val="120000"/>
              </a:lnSpc>
            </a:pPr>
            <a:r>
              <a:rPr lang="ar-DZ" dirty="0"/>
              <a:t>تسريع وتيرة تطبيق نتائج الاستكشافات في مختلف القطاعات.</a:t>
            </a:r>
            <a:endParaRPr lang="fr-FR" dirty="0"/>
          </a:p>
          <a:p>
            <a:pPr lvl="0" algn="r" rtl="1">
              <a:lnSpc>
                <a:spcPct val="120000"/>
              </a:lnSpc>
            </a:pPr>
            <a:r>
              <a:rPr lang="ar-DZ" dirty="0"/>
              <a:t>التكنولوجيا أصبحت عنصرا إنتاجيا مباشرا.</a:t>
            </a:r>
            <a:endParaRPr lang="fr-FR" dirty="0"/>
          </a:p>
          <a:p>
            <a:pPr lvl="0" algn="r" rtl="1">
              <a:lnSpc>
                <a:spcPct val="120000"/>
              </a:lnSpc>
            </a:pPr>
            <a:r>
              <a:rPr lang="ar-DZ" dirty="0"/>
              <a:t>أدت إلى ادخال </a:t>
            </a:r>
            <a:r>
              <a:rPr lang="ar-DZ" dirty="0" err="1"/>
              <a:t>الأتمتة</a:t>
            </a:r>
            <a:r>
              <a:rPr lang="ar-DZ" dirty="0"/>
              <a:t> في مختلف الأنشطة خاصة الصناعية منها.</a:t>
            </a:r>
            <a:endParaRPr lang="fr-FR" dirty="0"/>
          </a:p>
          <a:p>
            <a:endParaRPr lang="fr-FR" dirty="0"/>
          </a:p>
        </p:txBody>
      </p:sp>
    </p:spTree>
    <p:extLst>
      <p:ext uri="{BB962C8B-B14F-4D97-AF65-F5344CB8AC3E}">
        <p14:creationId xmlns:p14="http://schemas.microsoft.com/office/powerpoint/2010/main" val="1636288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7" y="193182"/>
            <a:ext cx="11655380" cy="6413679"/>
          </a:xfrm>
          <a:solidFill>
            <a:schemeClr val="accent2"/>
          </a:solidFill>
        </p:spPr>
        <p:txBody>
          <a:bodyPr>
            <a:normAutofit fontScale="92500" lnSpcReduction="20000"/>
          </a:bodyPr>
          <a:lstStyle/>
          <a:p>
            <a:pPr algn="r" rtl="1">
              <a:lnSpc>
                <a:spcPct val="150000"/>
              </a:lnSpc>
            </a:pPr>
            <a:r>
              <a:rPr lang="ar-DZ" dirty="0"/>
              <a:t>وقد اعتمدت الأدبيات </a:t>
            </a:r>
            <a:r>
              <a:rPr lang="ar-DZ" dirty="0" err="1"/>
              <a:t>الإقتصادية</a:t>
            </a:r>
            <a:r>
              <a:rPr lang="ar-DZ" dirty="0"/>
              <a:t> على معالجة الثورة الصناعية تحت أنواع هي:</a:t>
            </a:r>
            <a:endParaRPr lang="fr-FR" dirty="0"/>
          </a:p>
          <a:p>
            <a:pPr lvl="0" algn="r" rtl="1">
              <a:lnSpc>
                <a:spcPct val="150000"/>
              </a:lnSpc>
            </a:pPr>
            <a:r>
              <a:rPr lang="ar-DZ" b="1" dirty="0"/>
              <a:t>تكنولوجيا المعلومات</a:t>
            </a:r>
            <a:r>
              <a:rPr lang="ar-DZ" dirty="0"/>
              <a:t>: وتتجسد في الحواسب والمعلوماتية </a:t>
            </a:r>
            <a:r>
              <a:rPr lang="ar-DZ" dirty="0" err="1"/>
              <a:t>والأتمتة</a:t>
            </a:r>
            <a:r>
              <a:rPr lang="ar-DZ" dirty="0"/>
              <a:t>، والتي أصبح </a:t>
            </a:r>
            <a:r>
              <a:rPr lang="ar-DZ" dirty="0" err="1"/>
              <a:t>بالامكان</a:t>
            </a:r>
            <a:r>
              <a:rPr lang="ar-DZ" dirty="0"/>
              <a:t> الاعتماد عليها في تسيير الدورة الانتاجية في مصانع ضخمة، وباستخدام نسبة ضئيلة من القوى البشرية عالية المستوى.</a:t>
            </a:r>
            <a:endParaRPr lang="fr-FR" dirty="0"/>
          </a:p>
          <a:p>
            <a:pPr lvl="0" algn="r" rtl="1">
              <a:lnSpc>
                <a:spcPct val="150000"/>
              </a:lnSpc>
            </a:pPr>
            <a:r>
              <a:rPr lang="ar-DZ" b="1" dirty="0"/>
              <a:t>التكنولوجية الحيوية والهندسة الوراثية</a:t>
            </a:r>
            <a:r>
              <a:rPr lang="ar-DZ" dirty="0"/>
              <a:t>: ومن خلالها تم تطوير بذور جديدة ذات انتاجية عالية، أو مقاومة للظروف الطبيعية ومختلف الأمراض. كما تم التحكم من خلالها في تطوير وتنويع الثروة </a:t>
            </a:r>
            <a:r>
              <a:rPr lang="ar-DZ" dirty="0" smtClean="0"/>
              <a:t>الحيوانية.</a:t>
            </a:r>
            <a:endParaRPr lang="fr-FR" dirty="0"/>
          </a:p>
          <a:p>
            <a:pPr lvl="0" algn="r" rtl="1">
              <a:lnSpc>
                <a:spcPct val="150000"/>
              </a:lnSpc>
            </a:pPr>
            <a:r>
              <a:rPr lang="ar-DZ" b="1" dirty="0" err="1"/>
              <a:t>تكنولجيا</a:t>
            </a:r>
            <a:r>
              <a:rPr lang="ar-DZ" b="1" dirty="0"/>
              <a:t> المواد المتقدمة</a:t>
            </a:r>
            <a:r>
              <a:rPr lang="ar-DZ" dirty="0"/>
              <a:t>: فقد لعبت الصناعات الكيماوية والبتروكيماوية ولاتزال دورا أساسيا في مجال تطوير المواد الجديدة، دفع بظهور سلع جديدة تستعمل في الصناعة أو غيرها من الأنشطة، وهذه السلع تدحرج من أمامها مثيلتها التي كانت تعتمد على خامات طبيعية ناضبة.</a:t>
            </a:r>
            <a:endParaRPr lang="fr-FR" dirty="0"/>
          </a:p>
          <a:p>
            <a:pPr lvl="0" algn="r" rtl="1">
              <a:lnSpc>
                <a:spcPct val="150000"/>
              </a:lnSpc>
            </a:pPr>
            <a:r>
              <a:rPr lang="ar-DZ" b="1" dirty="0"/>
              <a:t>تكنولوجيا الطاقة الجديدة والمتجددة</a:t>
            </a:r>
            <a:r>
              <a:rPr lang="ar-DZ" dirty="0"/>
              <a:t>: وقد دفعت أسباب سياسية وأخرى اقتصادية في أوساط السبعينات وبداية الثمانينات إلى تطوير التكنولوجيا المتعلقة بتطوير بدائل الطاقة التقليدية، فظهر ما يعرف بالطاقة النووية، والطاقة الشمسية، وطاقة الأرض وطاقة المحيطات. </a:t>
            </a:r>
            <a:endParaRPr lang="fr-FR" dirty="0"/>
          </a:p>
          <a:p>
            <a:endParaRPr lang="fr-FR" dirty="0"/>
          </a:p>
        </p:txBody>
      </p:sp>
    </p:spTree>
    <p:extLst>
      <p:ext uri="{BB962C8B-B14F-4D97-AF65-F5344CB8AC3E}">
        <p14:creationId xmlns:p14="http://schemas.microsoft.com/office/powerpoint/2010/main" val="21200015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6" y="309093"/>
            <a:ext cx="11642502" cy="6310648"/>
          </a:xfrm>
          <a:solidFill>
            <a:schemeClr val="accent2"/>
          </a:solidFill>
        </p:spPr>
        <p:txBody>
          <a:bodyPr/>
          <a:lstStyle/>
          <a:p>
            <a:pPr algn="r">
              <a:lnSpc>
                <a:spcPct val="250000"/>
              </a:lnSpc>
            </a:pPr>
            <a:r>
              <a:rPr lang="ar-DZ" sz="3600" dirty="0"/>
              <a:t>ومن العرض السابق يتبين أن التكنولوجيا ستكون القول الفصل في تطور الدولة على المستوى التقني والاقتصادي والسياسي وبالتالي تغير بنية وهيكل الاقتصاد الدولي، وأدى التقدم السريع الذي واكب التطور التكنولوجي في الدول المتقدمة، إلى توسيع الفجوة التكنولوجية بين الدول الصناعية والدول النامية.</a:t>
            </a:r>
            <a:endParaRPr lang="fr-FR" sz="3600" dirty="0"/>
          </a:p>
          <a:p>
            <a:endParaRPr lang="fr-FR" dirty="0"/>
          </a:p>
        </p:txBody>
      </p:sp>
    </p:spTree>
    <p:extLst>
      <p:ext uri="{BB962C8B-B14F-4D97-AF65-F5344CB8AC3E}">
        <p14:creationId xmlns:p14="http://schemas.microsoft.com/office/powerpoint/2010/main" val="4074127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8803" y="206062"/>
            <a:ext cx="11589912" cy="6375041"/>
          </a:xfrm>
          <a:solidFill>
            <a:schemeClr val="accent2"/>
          </a:solidFill>
        </p:spPr>
        <p:txBody>
          <a:bodyPr>
            <a:normAutofit fontScale="92500" lnSpcReduction="20000"/>
          </a:bodyPr>
          <a:lstStyle/>
          <a:p>
            <a:pPr algn="r" rtl="1">
              <a:lnSpc>
                <a:spcPct val="150000"/>
              </a:lnSpc>
            </a:pPr>
            <a:r>
              <a:rPr lang="fr-FR" b="1" dirty="0"/>
              <a:t>g</a:t>
            </a:r>
            <a:r>
              <a:rPr lang="ar-DZ" b="1" dirty="0"/>
              <a:t> ـ نظرية دورة حياة المنتوج:</a:t>
            </a:r>
            <a:endParaRPr lang="fr-FR" dirty="0"/>
          </a:p>
          <a:p>
            <a:pPr algn="r" rtl="1">
              <a:lnSpc>
                <a:spcPct val="150000"/>
              </a:lnSpc>
            </a:pPr>
            <a:r>
              <a:rPr lang="ar-DZ" dirty="0"/>
              <a:t>على الرغم من الأهمية البالغة لابتكار المنتوج، إلا أنه ظل مهمشا من طرف المنظرين الاقتصاديين، وقد كان لعلماء التسويق السبق في تقديم ودراسة مفهوم دورة حياة المنتوج وأهمية ذلك في المبادلات الدولية. فما يهمنا من هذه النظرية هو علاقتها بالتطور التكنولوجي وأثر ذلك على تغير بنية التجارة الدولية والمنافسة عن طريق التجديد.</a:t>
            </a:r>
            <a:endParaRPr lang="fr-FR" dirty="0"/>
          </a:p>
          <a:p>
            <a:pPr algn="r" rtl="1">
              <a:lnSpc>
                <a:spcPct val="150000"/>
              </a:lnSpc>
            </a:pPr>
            <a:r>
              <a:rPr lang="ar-DZ" dirty="0"/>
              <a:t>فالسلعة تمر بمراحل مختلفة أثناء وجودها في السوق، وتساعد طبيعة مرحلة حياة المنتوج، على التنبؤ بالمبيعات في الأسواق العالمية، كما تساعد على تحديد طبيعة المزيج التسويقي الواجب اتباعه.</a:t>
            </a:r>
            <a:endParaRPr lang="fr-FR" dirty="0"/>
          </a:p>
          <a:p>
            <a:pPr algn="r" rtl="1">
              <a:lnSpc>
                <a:spcPct val="150000"/>
              </a:lnSpc>
            </a:pPr>
            <a:r>
              <a:rPr lang="ar-DZ" dirty="0"/>
              <a:t>وبصورة عامة، فكل منتوج تمر دورة حياته أثناء ‏وجوده في السوق بخمسة مراحل هي:</a:t>
            </a:r>
            <a:endParaRPr lang="fr-FR" dirty="0"/>
          </a:p>
          <a:p>
            <a:pPr lvl="0" algn="r" rtl="1">
              <a:lnSpc>
                <a:spcPct val="150000"/>
              </a:lnSpc>
            </a:pPr>
            <a:r>
              <a:rPr lang="ar-DZ" b="1" dirty="0"/>
              <a:t>مرحلة التقديم</a:t>
            </a:r>
            <a:r>
              <a:rPr lang="ar-DZ" dirty="0"/>
              <a:t>: وهي مرحلة دخول السلعة للسوق، وتتميز بعدم وجود فكرة عليها من طرف المستهلكين. لهذا يتم التركيز فيها على الاشهار من أجل خلق </a:t>
            </a:r>
            <a:r>
              <a:rPr lang="ar-DZ" dirty="0" smtClean="0"/>
              <a:t>طلب </a:t>
            </a:r>
            <a:r>
              <a:rPr lang="ar-DZ" dirty="0"/>
              <a:t>رئيسي عليها، وتعتبر أخطر مرحلة من مراحل حياة المنتوج بالنسبة للمؤسسة.</a:t>
            </a:r>
            <a:endParaRPr lang="fr-FR" dirty="0"/>
          </a:p>
          <a:p>
            <a:endParaRPr lang="fr-FR" dirty="0"/>
          </a:p>
        </p:txBody>
      </p:sp>
    </p:spTree>
    <p:extLst>
      <p:ext uri="{BB962C8B-B14F-4D97-AF65-F5344CB8AC3E}">
        <p14:creationId xmlns:p14="http://schemas.microsoft.com/office/powerpoint/2010/main" val="40959454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257577"/>
            <a:ext cx="11642501" cy="6387922"/>
          </a:xfrm>
          <a:solidFill>
            <a:schemeClr val="accent2"/>
          </a:solidFill>
        </p:spPr>
        <p:txBody>
          <a:bodyPr>
            <a:normAutofit fontScale="92500"/>
          </a:bodyPr>
          <a:lstStyle/>
          <a:p>
            <a:pPr lvl="0" algn="r" rtl="1"/>
            <a:r>
              <a:rPr lang="ar-DZ" b="1" dirty="0"/>
              <a:t>مرحلة النمو:</a:t>
            </a:r>
            <a:r>
              <a:rPr lang="ar-DZ" dirty="0"/>
              <a:t> وتتميز بدخول منافسين لسوق السلعة. </a:t>
            </a:r>
            <a:r>
              <a:rPr lang="ar-DZ" dirty="0" err="1"/>
              <a:t>الشيئ</a:t>
            </a:r>
            <a:r>
              <a:rPr lang="ar-DZ" dirty="0"/>
              <a:t> الذي يتطلب ادخال تعديلات على تصميم السلعة، ويعتمد نجاح هذه المرحلة على مدى قدرة المؤسسة على فتح أسواق جديدة لمنتجاتها.</a:t>
            </a:r>
            <a:endParaRPr lang="fr-FR" dirty="0"/>
          </a:p>
          <a:p>
            <a:pPr lvl="0" algn="r" rtl="1"/>
            <a:r>
              <a:rPr lang="ar-DZ" b="1" dirty="0"/>
              <a:t>مرحلة النضج:</a:t>
            </a:r>
            <a:r>
              <a:rPr lang="ar-DZ" dirty="0"/>
              <a:t> وفيها تعمل المؤسسة على تثبيت حصتها في السوق من خلال متابعة ومراقبة السلعة في السوق ومتابعة مدى فعالية المزيج التسويقي. تشتد حدة المنافسة إلى حد خروج بعض المؤسسات من السوق.</a:t>
            </a:r>
            <a:endParaRPr lang="fr-FR" dirty="0"/>
          </a:p>
          <a:p>
            <a:pPr lvl="0" algn="r" rtl="1"/>
            <a:r>
              <a:rPr lang="ar-DZ" b="1" dirty="0"/>
              <a:t>مرحلة التشبع:</a:t>
            </a:r>
            <a:r>
              <a:rPr lang="ar-DZ" dirty="0"/>
              <a:t> وتمتاز بالثبات النسبي للمبيعات، ومحاولة تكثيف الجهود التسويقية بهدف خلق طلب جديد عليها، وهذا من خلال استخدامات جديدة للسلعة.</a:t>
            </a:r>
            <a:endParaRPr lang="fr-FR" dirty="0"/>
          </a:p>
          <a:p>
            <a:pPr lvl="0" algn="r" rtl="1"/>
            <a:r>
              <a:rPr lang="ar-DZ" b="1" dirty="0"/>
              <a:t>مرحلة الانحدار</a:t>
            </a:r>
            <a:r>
              <a:rPr lang="ar-DZ" dirty="0"/>
              <a:t>: وفيها تقل المبيعات، وتعمل المؤسسة على تجنب أي استثمارات إضافية، وتوقيف كل النفقات المتعلقة بالترويج، ويبدأ التفكير جديا في إلغاء السلعة من خطوط الانتاج ليتم تعويضها بمنتوج جديد.</a:t>
            </a:r>
            <a:endParaRPr lang="fr-FR" dirty="0"/>
          </a:p>
          <a:p>
            <a:pPr algn="r" rtl="1"/>
            <a:r>
              <a:rPr lang="ar-DZ" dirty="0" err="1"/>
              <a:t>وللاشارة</a:t>
            </a:r>
            <a:r>
              <a:rPr lang="ar-DZ" dirty="0"/>
              <a:t> فإن دورة حياة المنتوج تختلف من سلعة إلى أخرى، كما يختلف طول مدة كل مرحلة من المراحل الخمس السالفة الذكر حسب طبيعة السلعة وخصائصها وطبيعة السوق ودرجة التطور التكنولوجي والاقتصادي للبلد.</a:t>
            </a:r>
            <a:endParaRPr lang="fr-FR" dirty="0"/>
          </a:p>
          <a:p>
            <a:pPr algn="r" rtl="1"/>
            <a:r>
              <a:rPr lang="ar-DZ" dirty="0"/>
              <a:t>يمكن القول أن التحاليل النظرية والاعتبارات الاقتصادية ليست المعايير الوحيدة التي تعتمد عليها الدول في تحديد معالم سياستها في مجال التجارة الخارجية وإنما هناك معايير اجتماعية وسياسية وثقافية وغيرها. وهذا ما يقودنا إلى القول بأن المواقف </a:t>
            </a:r>
            <a:r>
              <a:rPr lang="ar-DZ" dirty="0" err="1"/>
              <a:t>وا؟لآراء</a:t>
            </a:r>
            <a:r>
              <a:rPr lang="ar-DZ" dirty="0"/>
              <a:t> اتجاه المبادئ الحاكمة للتبادل الدولي تفسح المجال لتعدد السياسات الواجب اتباعها.  </a:t>
            </a:r>
            <a:endParaRPr lang="fr-FR" dirty="0"/>
          </a:p>
          <a:p>
            <a:endParaRPr lang="fr-FR" dirty="0"/>
          </a:p>
        </p:txBody>
      </p:sp>
    </p:spTree>
    <p:extLst>
      <p:ext uri="{BB962C8B-B14F-4D97-AF65-F5344CB8AC3E}">
        <p14:creationId xmlns:p14="http://schemas.microsoft.com/office/powerpoint/2010/main" val="3128784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180304"/>
            <a:ext cx="11912957" cy="6581104"/>
          </a:xfrm>
          <a:solidFill>
            <a:schemeClr val="accent2"/>
          </a:solidFill>
        </p:spPr>
        <p:txBody>
          <a:bodyPr/>
          <a:lstStyle/>
          <a:p>
            <a:pPr algn="r" rtl="1">
              <a:lnSpc>
                <a:spcPct val="150000"/>
              </a:lnSpc>
            </a:pPr>
            <a:r>
              <a:rPr lang="ar-DZ" b="1" u="sng" dirty="0"/>
              <a:t>مضمون نظرية التكاليف المطلقة:</a:t>
            </a:r>
            <a:endParaRPr lang="fr-FR" dirty="0"/>
          </a:p>
          <a:p>
            <a:pPr algn="r" rtl="1">
              <a:lnSpc>
                <a:spcPct val="150000"/>
              </a:lnSpc>
            </a:pPr>
            <a:r>
              <a:rPr lang="ar-DZ" dirty="0"/>
              <a:t>        </a:t>
            </a:r>
            <a:r>
              <a:rPr lang="ar-DZ" sz="3200" dirty="0"/>
              <a:t>هاجم آدم سميث "النظام </a:t>
            </a:r>
            <a:r>
              <a:rPr lang="ar-DZ" sz="3200" dirty="0" err="1"/>
              <a:t>الميركانتيلي</a:t>
            </a:r>
            <a:r>
              <a:rPr lang="ar-DZ" sz="3200" dirty="0"/>
              <a:t>" الذي أرسى قواعده أصحاب المذهب التجاري، والذي قام على أساس تدخل الدولة في مجال التجارة الدولية لتعظيم الصادرات. حيث دافع سميث عن حرية التجارة بين الدول، وكذا لجميع المواطنين، وأساس دفاعه عن حرية التجارة الدولية أنه "إذا كان في مقدور بلد أجنبي أن يمدنا بسلعة أرخص مما لو أنتجناها نحن، فلنشتريها منه ببعض انتاج صناعتنا. </a:t>
            </a:r>
            <a:endParaRPr lang="fr-FR" sz="3200" dirty="0"/>
          </a:p>
          <a:p>
            <a:pPr algn="r" rtl="1">
              <a:lnSpc>
                <a:spcPct val="150000"/>
              </a:lnSpc>
            </a:pPr>
            <a:r>
              <a:rPr lang="ar-DZ" sz="3200" dirty="0"/>
              <a:t>      ولإيضاح رأي آدم سميث، نفترض مثال دولتين هما إنجلترا والبرتغال، وأنهما ينتجان سلعتين هما القماش والقح، وأن </a:t>
            </a:r>
            <a:r>
              <a:rPr lang="ar-DZ" sz="3200" dirty="0" smtClean="0"/>
              <a:t>ثمن </a:t>
            </a:r>
            <a:r>
              <a:rPr lang="ar-DZ" sz="3200" dirty="0"/>
              <a:t>هاتين السلعتين قبل قيام التبادل بينهما كان كالتالي:</a:t>
            </a:r>
            <a:endParaRPr lang="fr-FR" sz="3200" dirty="0"/>
          </a:p>
          <a:p>
            <a:pPr algn="r" rtl="1"/>
            <a:endParaRPr lang="fr-FR" dirty="0"/>
          </a:p>
        </p:txBody>
      </p:sp>
    </p:spTree>
    <p:extLst>
      <p:ext uri="{BB962C8B-B14F-4D97-AF65-F5344CB8AC3E}">
        <p14:creationId xmlns:p14="http://schemas.microsoft.com/office/powerpoint/2010/main" val="2283258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568480386"/>
              </p:ext>
            </p:extLst>
          </p:nvPr>
        </p:nvGraphicFramePr>
        <p:xfrm>
          <a:off x="1468192" y="1171976"/>
          <a:ext cx="8512935" cy="3837906"/>
        </p:xfrm>
        <a:graphic>
          <a:graphicData uri="http://schemas.openxmlformats.org/drawingml/2006/table">
            <a:tbl>
              <a:tblPr rtl="1" firstRow="1" firstCol="1" bandRow="1">
                <a:tableStyleId>{5C22544A-7EE6-4342-B048-85BDC9FD1C3A}</a:tableStyleId>
              </a:tblPr>
              <a:tblGrid>
                <a:gridCol w="2730956"/>
                <a:gridCol w="2941371"/>
                <a:gridCol w="2840608"/>
              </a:tblGrid>
              <a:tr h="1918952">
                <a:tc>
                  <a:txBody>
                    <a:bodyPr/>
                    <a:lstStyle/>
                    <a:p>
                      <a:pPr algn="l" rtl="1">
                        <a:spcAft>
                          <a:spcPts val="0"/>
                        </a:spcAft>
                      </a:pPr>
                      <a:r>
                        <a:rPr lang="ar-DZ" sz="4000" dirty="0">
                          <a:effectLst/>
                        </a:rPr>
                        <a:t>السلعة</a:t>
                      </a:r>
                      <a:endParaRPr lang="fr-FR" sz="4000" dirty="0">
                        <a:effectLst/>
                      </a:endParaRPr>
                    </a:p>
                    <a:p>
                      <a:pPr algn="just" rtl="1">
                        <a:spcAft>
                          <a:spcPts val="0"/>
                        </a:spcAft>
                      </a:pPr>
                      <a:r>
                        <a:rPr lang="ar-DZ" sz="4000" dirty="0">
                          <a:effectLst/>
                        </a:rPr>
                        <a:t>البلد</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القماش</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القمح</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r h="959477">
                <a:tc>
                  <a:txBody>
                    <a:bodyPr/>
                    <a:lstStyle/>
                    <a:p>
                      <a:pPr algn="just" rtl="1">
                        <a:spcAft>
                          <a:spcPts val="0"/>
                        </a:spcAft>
                      </a:pPr>
                      <a:r>
                        <a:rPr lang="ar-DZ" sz="4000" dirty="0">
                          <a:effectLst/>
                        </a:rPr>
                        <a:t>انجلترا</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3</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4</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r h="959477">
                <a:tc>
                  <a:txBody>
                    <a:bodyPr/>
                    <a:lstStyle/>
                    <a:p>
                      <a:pPr algn="just" rtl="1">
                        <a:spcAft>
                          <a:spcPts val="0"/>
                        </a:spcAft>
                      </a:pPr>
                      <a:r>
                        <a:rPr lang="ar-DZ" sz="4000" dirty="0">
                          <a:effectLst/>
                        </a:rPr>
                        <a:t>البرتغال </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6</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2</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bl>
          </a:graphicData>
        </a:graphic>
      </p:graphicFrame>
    </p:spTree>
    <p:extLst>
      <p:ext uri="{BB962C8B-B14F-4D97-AF65-F5344CB8AC3E}">
        <p14:creationId xmlns:p14="http://schemas.microsoft.com/office/powerpoint/2010/main" val="824717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6215" y="296214"/>
            <a:ext cx="11578106" cy="6387921"/>
          </a:xfrm>
          <a:solidFill>
            <a:schemeClr val="accent2"/>
          </a:solidFill>
        </p:spPr>
        <p:txBody>
          <a:bodyPr>
            <a:normAutofit lnSpcReduction="10000"/>
          </a:bodyPr>
          <a:lstStyle/>
          <a:p>
            <a:pPr algn="r" rtl="1">
              <a:lnSpc>
                <a:spcPct val="150000"/>
              </a:lnSpc>
            </a:pPr>
            <a:r>
              <a:rPr lang="ar-DZ" dirty="0"/>
              <a:t>ويبدو من هذا المثال أن ثمن القماش في انجلترا أقل منه في البرتغال، الأمر الذي يؤدي إلى قيام منتجي القماش في انجلترا إلى تصديره إلى </a:t>
            </a:r>
            <a:r>
              <a:rPr lang="ar-DZ" dirty="0" smtClean="0"/>
              <a:t>ال</a:t>
            </a:r>
            <a:r>
              <a:rPr lang="ar-DZ" dirty="0"/>
              <a:t>ب</a:t>
            </a:r>
            <a:r>
              <a:rPr lang="ar-DZ" dirty="0" smtClean="0"/>
              <a:t>رتغال</a:t>
            </a:r>
            <a:r>
              <a:rPr lang="ar-DZ" dirty="0"/>
              <a:t>. وفي المقابل نجد أن ثمن القمح في انجلترا أعلى منه في البرتغال، مما سيمل منتجي القمح على تصديره، وسوف تكون نتيجة ذلك اتساع سوق القماش أمام المنتجين الانجليز </a:t>
            </a:r>
            <a:r>
              <a:rPr lang="ar-DZ" dirty="0" smtClean="0"/>
              <a:t>وسوق </a:t>
            </a:r>
            <a:r>
              <a:rPr lang="ar-DZ" dirty="0"/>
              <a:t>القمح أمام المنتجين البرتغاليين. </a:t>
            </a:r>
            <a:endParaRPr lang="fr-FR" dirty="0"/>
          </a:p>
          <a:p>
            <a:pPr algn="r" rtl="1">
              <a:lnSpc>
                <a:spcPct val="150000"/>
              </a:lnSpc>
            </a:pPr>
            <a:r>
              <a:rPr lang="ar-DZ" dirty="0"/>
              <a:t>وهكذا يزداد مدى تقسيم العمل في صناعة القماش في انجلترا وفي صناعة القمح في البرتغال، مما يؤدي إلى زيادة انتاجية العمل في الدولتين، وبالتالي إلى زيادة الناتج الكلي بهما. إذن فالشرط الأساسي لقيام التجارة الخارجية بين دولتين في رأي آدم سميث هو تلك الميزة المطلقة فيما يتصل بالمنتجات التي تصدرها الدولة. لكن الأمر الجذير بالتساؤل بعد كل هذا، هو ما ذا لو كان أحد البلدين ينتج كلا من السلعتين بنفقات أقل من نظيرتها في البلد الآخر؟ </a:t>
            </a:r>
            <a:endParaRPr lang="fr-FR" dirty="0"/>
          </a:p>
          <a:p>
            <a:pPr algn="r" rtl="1">
              <a:lnSpc>
                <a:spcPct val="150000"/>
              </a:lnSpc>
            </a:pPr>
            <a:r>
              <a:rPr lang="ar-DZ" dirty="0"/>
              <a:t>ولقد كان تصحيح هذا التصور هو الإضافة الحقيقية لديفيد ريكاردو.</a:t>
            </a:r>
            <a:endParaRPr lang="fr-FR" dirty="0"/>
          </a:p>
          <a:p>
            <a:endParaRPr lang="fr-FR" dirty="0"/>
          </a:p>
        </p:txBody>
      </p:sp>
    </p:spTree>
    <p:extLst>
      <p:ext uri="{BB962C8B-B14F-4D97-AF65-F5344CB8AC3E}">
        <p14:creationId xmlns:p14="http://schemas.microsoft.com/office/powerpoint/2010/main" val="3246595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1820" y="206062"/>
            <a:ext cx="11719774" cy="6490952"/>
          </a:xfrm>
          <a:solidFill>
            <a:schemeClr val="accent2"/>
          </a:solidFill>
        </p:spPr>
        <p:txBody>
          <a:bodyPr/>
          <a:lstStyle/>
          <a:p>
            <a:pPr algn="r" rtl="1"/>
            <a:r>
              <a:rPr lang="en-US" b="1" u="sng" dirty="0"/>
              <a:t>b  </a:t>
            </a:r>
            <a:r>
              <a:rPr lang="ar-DZ" b="1" u="sng" dirty="0"/>
              <a:t>: نظرية النفقات النسبية (دافيد ريكاردو):</a:t>
            </a:r>
            <a:endParaRPr lang="fr-FR" dirty="0"/>
          </a:p>
          <a:p>
            <a:pPr algn="r" rtl="1"/>
            <a:r>
              <a:rPr lang="ar-DZ" dirty="0"/>
              <a:t>     يرى ريكاردو أن اختلاف النفقات المطلقة ليس كافيا لقيام التجارة الدولية، وأنه يلزم اختلاف النفقات النسبية لقيامها. ويقصد بالنفقات النسبية : </a:t>
            </a:r>
            <a:endParaRPr lang="fr-FR" dirty="0"/>
          </a:p>
          <a:p>
            <a:pPr algn="r" rtl="1"/>
            <a:r>
              <a:rPr lang="ar-DZ" dirty="0"/>
              <a:t>ـ النسبة بين نفقة الانتاج لنفس السلعة في البلدين.</a:t>
            </a:r>
            <a:endParaRPr lang="fr-FR" dirty="0"/>
          </a:p>
          <a:p>
            <a:pPr algn="r" rtl="1"/>
            <a:r>
              <a:rPr lang="ar-DZ" dirty="0"/>
              <a:t>ـ أو النسبة بين نفقة الانتاج للسلعتين داخل البلد الواحد.</a:t>
            </a:r>
            <a:endParaRPr lang="fr-FR" dirty="0"/>
          </a:p>
          <a:p>
            <a:pPr algn="r" rtl="1"/>
            <a:r>
              <a:rPr lang="ar-DZ" dirty="0"/>
              <a:t>ونصور المقصود بالاستعانة ببيانات الجدول التالي:</a:t>
            </a:r>
            <a:endParaRPr lang="fr-FR" dirty="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691009381"/>
              </p:ext>
            </p:extLst>
          </p:nvPr>
        </p:nvGraphicFramePr>
        <p:xfrm>
          <a:off x="231818" y="3090929"/>
          <a:ext cx="11719776" cy="3438659"/>
        </p:xfrm>
        <a:graphic>
          <a:graphicData uri="http://schemas.openxmlformats.org/drawingml/2006/table">
            <a:tbl>
              <a:tblPr rtl="1" firstRow="1" firstCol="1" bandRow="1">
                <a:tableStyleId>{5C22544A-7EE6-4342-B048-85BDC9FD1C3A}</a:tableStyleId>
              </a:tblPr>
              <a:tblGrid>
                <a:gridCol w="2929944"/>
                <a:gridCol w="2929944"/>
                <a:gridCol w="2929944"/>
                <a:gridCol w="2929944"/>
              </a:tblGrid>
              <a:tr h="1313645">
                <a:tc>
                  <a:txBody>
                    <a:bodyPr/>
                    <a:lstStyle/>
                    <a:p>
                      <a:pPr algn="just" rtl="1">
                        <a:spcAft>
                          <a:spcPts val="0"/>
                        </a:spcAft>
                      </a:pPr>
                      <a:r>
                        <a:rPr lang="ar-DZ" sz="3600" dirty="0">
                          <a:effectLst/>
                        </a:rPr>
                        <a:t>السلعة</a:t>
                      </a:r>
                      <a:endParaRPr lang="fr-FR" sz="3600" dirty="0">
                        <a:effectLst/>
                      </a:endParaRPr>
                    </a:p>
                    <a:p>
                      <a:pPr algn="just" rtl="1">
                        <a:spcAft>
                          <a:spcPts val="0"/>
                        </a:spcAft>
                      </a:pPr>
                      <a:r>
                        <a:rPr lang="ar-DZ" sz="3600" dirty="0">
                          <a:effectLst/>
                        </a:rPr>
                        <a:t>البلد</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القماش</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القمح</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النفقة النسبية (ب)</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r>
              <a:tr h="708338">
                <a:tc>
                  <a:txBody>
                    <a:bodyPr/>
                    <a:lstStyle/>
                    <a:p>
                      <a:pPr algn="just" rtl="1">
                        <a:spcAft>
                          <a:spcPts val="0"/>
                        </a:spcAft>
                      </a:pPr>
                      <a:r>
                        <a:rPr lang="ar-DZ" sz="3600" dirty="0">
                          <a:effectLst/>
                        </a:rPr>
                        <a:t>انجلترا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100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3600" dirty="0">
                          <a:effectLst/>
                        </a:rPr>
                        <a:t>120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1,2</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708338">
                <a:tc>
                  <a:txBody>
                    <a:bodyPr/>
                    <a:lstStyle/>
                    <a:p>
                      <a:pPr algn="just" rtl="1">
                        <a:spcAft>
                          <a:spcPts val="0"/>
                        </a:spcAft>
                      </a:pPr>
                      <a:r>
                        <a:rPr lang="ar-DZ" sz="3600" dirty="0">
                          <a:effectLst/>
                        </a:rPr>
                        <a:t>البرتغال</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90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3600" dirty="0">
                          <a:effectLst/>
                        </a:rPr>
                        <a:t>80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0,88</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708338">
                <a:tc>
                  <a:txBody>
                    <a:bodyPr/>
                    <a:lstStyle/>
                    <a:p>
                      <a:pPr algn="just" rtl="1">
                        <a:spcAft>
                          <a:spcPts val="0"/>
                        </a:spcAft>
                      </a:pPr>
                      <a:r>
                        <a:rPr lang="ar-DZ" sz="3600" dirty="0">
                          <a:effectLst/>
                        </a:rPr>
                        <a:t>النفقة النسبية (أ)</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0">
                        <a:spcAft>
                          <a:spcPts val="0"/>
                        </a:spcAft>
                      </a:pPr>
                      <a:r>
                        <a:rPr lang="en-US" sz="3600" dirty="0">
                          <a:effectLst/>
                        </a:rPr>
                        <a:t>0,9</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0,66</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1400" dirty="0">
                          <a:effectLst/>
                        </a:rPr>
                        <a:t> </a:t>
                      </a:r>
                      <a:endParaRPr lang="fr-FR" sz="1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bl>
          </a:graphicData>
        </a:graphic>
      </p:graphicFrame>
    </p:spTree>
    <p:extLst>
      <p:ext uri="{BB962C8B-B14F-4D97-AF65-F5344CB8AC3E}">
        <p14:creationId xmlns:p14="http://schemas.microsoft.com/office/powerpoint/2010/main" val="2778823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57576"/>
            <a:ext cx="11616743" cy="6413679"/>
          </a:xfrm>
          <a:solidFill>
            <a:schemeClr val="accent2"/>
          </a:solidFill>
        </p:spPr>
        <p:txBody>
          <a:bodyPr/>
          <a:lstStyle/>
          <a:p>
            <a:pPr algn="r" rtl="1"/>
            <a:r>
              <a:rPr lang="ar-DZ" dirty="0"/>
              <a:t>من الواضح أن تكاليف انتاج القماش والقمح أقل في البرتغال عنها من انجلترا، ومن خلال هذا المثال قد نتبين أن التبادل التجاري لن يقوم بين الدولتين ، غير أن ريكاردو يقول أنه على الرغم من أن البرتغال تتفوق تفوقا مطلقا على انجلترا في انتاج السلعتين ألا أن </a:t>
            </a:r>
            <a:r>
              <a:rPr lang="ar-DZ" b="1" dirty="0"/>
              <a:t>البرتغال تتفوق تفوقا نسبيا</a:t>
            </a:r>
            <a:r>
              <a:rPr lang="ar-DZ" dirty="0"/>
              <a:t> </a:t>
            </a:r>
            <a:r>
              <a:rPr lang="ar-DZ" b="1" dirty="0"/>
              <a:t>في انتاج القمح</a:t>
            </a:r>
            <a:r>
              <a:rPr lang="ar-DZ" dirty="0"/>
              <a:t> عن انتاج القماش بالنسبة لإنجلترا، وهذا التفوق النسبي هو نتيجة </a:t>
            </a:r>
            <a:r>
              <a:rPr lang="ar-DZ" u="sng" dirty="0"/>
              <a:t>لانخفاض التكاليف النسبية</a:t>
            </a:r>
            <a:r>
              <a:rPr lang="ar-DZ" dirty="0"/>
              <a:t>، وهو الشرط الضروري والكافي لقيام التجارة بين البرتغال وانجلترا</a:t>
            </a:r>
            <a:r>
              <a:rPr lang="ar-DZ" dirty="0" smtClean="0"/>
              <a:t>. ويمكن </a:t>
            </a:r>
            <a:r>
              <a:rPr lang="ar-DZ" dirty="0"/>
              <a:t>ايضاح فكرة التكلفة النسبية من خلال مقارنة تكلفة انتاج السلعة في احدى البلدين بالنسبة إلى نفقة انتاجها في البلد الآخر، ثم نقارن هذه التكلفة النسبية ما بين السلعتين.</a:t>
            </a:r>
            <a:endParaRPr lang="fr-FR" dirty="0"/>
          </a:p>
          <a:p>
            <a:pPr algn="r" rtl="1"/>
            <a:r>
              <a:rPr lang="ar-DZ" dirty="0"/>
              <a:t>     فنفقة انتاج القمح في البرتغال بالنسبة لنفقة انتاجه في انجلترا هي </a:t>
            </a:r>
            <a:r>
              <a:rPr lang="en-US" dirty="0"/>
              <a:t>0,66</a:t>
            </a:r>
            <a:r>
              <a:rPr lang="ar-DZ" dirty="0"/>
              <a:t> وهذا يعني أن نفقة انتاج وحدة من القمح في البرتغال انما تعادل نفقة انتاج </a:t>
            </a:r>
            <a:r>
              <a:rPr lang="en-US" dirty="0"/>
              <a:t>0,66</a:t>
            </a:r>
            <a:r>
              <a:rPr lang="ar-DZ" dirty="0"/>
              <a:t> من وحدة منه في انجلترا، أما نفقة انتاج القماش في البرتغال بالنسبة الى نفقة انتاجها في انجلترا فهي </a:t>
            </a:r>
            <a:r>
              <a:rPr lang="en-US" dirty="0"/>
              <a:t>0,88</a:t>
            </a:r>
            <a:r>
              <a:rPr lang="ar-DZ" dirty="0"/>
              <a:t> يوم عمل، بمعنى أن نفقة انتاج وحدة واحدة من المنسوجات في البرتغال انما تعادل نفقة انتاج </a:t>
            </a:r>
            <a:r>
              <a:rPr lang="en-US" dirty="0"/>
              <a:t>0,88</a:t>
            </a:r>
            <a:r>
              <a:rPr lang="ar-DZ" dirty="0"/>
              <a:t> من وحدة واحدة منها في انجلترا، وبذلك تكون نفقة القمح في البرتغال بالنسبة إلى نفقته في انجلترا هي الأقل، أي أقل من نفقة القماش في البرتغال بالنسبة إلى نفقته في انجلترا، وهكذا يكون من مصلحة البرتغال أن تتخصص في انتاج القمح لتمتعها في انتاجه بنفقة نسبية أقل مقارنة بالقماش، أما انجلترا فمن صالحها أن تتخصص في انتاج القماش لأنها تتمتع فيها بنفقة نسبية أقل بالمقارنة بالقمح.</a:t>
            </a:r>
            <a:endParaRPr lang="fr-FR" dirty="0"/>
          </a:p>
          <a:p>
            <a:endParaRPr lang="fr-FR" dirty="0"/>
          </a:p>
        </p:txBody>
      </p:sp>
    </p:spTree>
    <p:extLst>
      <p:ext uri="{BB962C8B-B14F-4D97-AF65-F5344CB8AC3E}">
        <p14:creationId xmlns:p14="http://schemas.microsoft.com/office/powerpoint/2010/main" val="2436081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1" y="141668"/>
            <a:ext cx="11848563" cy="6581104"/>
          </a:xfrm>
          <a:solidFill>
            <a:schemeClr val="accent2"/>
          </a:solidFill>
        </p:spPr>
        <p:txBody>
          <a:bodyPr>
            <a:normAutofit/>
          </a:bodyPr>
          <a:lstStyle/>
          <a:p>
            <a:pPr algn="r" rtl="1">
              <a:lnSpc>
                <a:spcPct val="150000"/>
              </a:lnSpc>
            </a:pPr>
            <a:r>
              <a:rPr lang="en-US" b="1" u="sng" dirty="0"/>
              <a:t>c </a:t>
            </a:r>
            <a:r>
              <a:rPr lang="ar-DZ" b="1" u="sng" dirty="0"/>
              <a:t>: نظرية القيم الدولية (جون ستيوارت ميل):</a:t>
            </a:r>
            <a:endParaRPr lang="fr-FR" dirty="0"/>
          </a:p>
          <a:p>
            <a:pPr algn="r" rtl="1">
              <a:lnSpc>
                <a:spcPct val="150000"/>
              </a:lnSpc>
            </a:pPr>
            <a:r>
              <a:rPr lang="ar-DZ" dirty="0"/>
              <a:t>    عجز ريكاردو عن السير في نظريته ليحدد معدلات التبادل الدولي، ولذلك فإن "جون ستيوارت ميل" حلل الكيفية التي تحدد بها معدلات التبادل الدولي من جهة، وكيفية توزيع المكاسب بين الدول التي تتمتع بميزات نسبية في انتاج سلعة معينة وتتخصص فيها وتبادلها بسلع أخرى ليست من تخصصها من جهة ثانية.</a:t>
            </a:r>
            <a:endParaRPr lang="fr-FR" dirty="0"/>
          </a:p>
          <a:p>
            <a:pPr algn="r" rtl="1">
              <a:lnSpc>
                <a:spcPct val="150000"/>
              </a:lnSpc>
            </a:pPr>
            <a:r>
              <a:rPr lang="ar-DZ" b="1" dirty="0"/>
              <a:t>1 ـ تحديد قيمة السلعة:</a:t>
            </a:r>
            <a:r>
              <a:rPr lang="ar-DZ" dirty="0"/>
              <a:t> تتوقف قيمة السلعة الاجنبية حسب "مل" على كمية المنتجات المحلية التي تمت مبادلتها في مقابلها. وهذا يعني أن قيمة السلعة المستوردة تتحدد بنفقة انتاج السلعة المصدرة سدادا للسلعة المستوردة. وعرفت هذه النظرية باسم نظرية القيم الدولية لأنها تحاول تحديد قيمة السلع المتبادلة دوليا. </a:t>
            </a:r>
            <a:endParaRPr lang="fr-FR" dirty="0"/>
          </a:p>
          <a:p>
            <a:endParaRPr lang="fr-FR" dirty="0"/>
          </a:p>
        </p:txBody>
      </p:sp>
    </p:spTree>
    <p:extLst>
      <p:ext uri="{BB962C8B-B14F-4D97-AF65-F5344CB8AC3E}">
        <p14:creationId xmlns:p14="http://schemas.microsoft.com/office/powerpoint/2010/main" val="1753162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283334"/>
            <a:ext cx="11694017" cy="6413679"/>
          </a:xfrm>
          <a:solidFill>
            <a:schemeClr val="accent2"/>
          </a:solidFill>
        </p:spPr>
        <p:txBody>
          <a:bodyPr>
            <a:normAutofit fontScale="92500"/>
          </a:bodyPr>
          <a:lstStyle/>
          <a:p>
            <a:pPr algn="r" rtl="1">
              <a:lnSpc>
                <a:spcPct val="150000"/>
              </a:lnSpc>
            </a:pPr>
            <a:r>
              <a:rPr lang="ar-DZ" b="1" dirty="0" smtClean="0"/>
              <a:t>2 ـ معادلة الطلب المتبادل:</a:t>
            </a:r>
            <a:r>
              <a:rPr lang="ar-DZ" dirty="0" smtClean="0"/>
              <a:t> الواقع أن الطلب المتبادل بين الداخل والخارج يتوقف على ظروف عرض السلعة المحلية وطلب السلعة الخارجية، وبناء على ذلك ركز جون ستيوارت مل على تفسير العوامل التي تتحكم في تحديد معدل التبادل الدولي باستخدام فكرة الطلب المتبادل. ويضع هذا القانون في صيغة معادلة يسميها معادلة الطلب الدولي، تعبر عن تعادل الطلب بين البلدين. وصيغته أن منتجات بلد تتبادل في مقابل منتجات البلاد الأخرى بالقيمة اللازمة لكي يتمكن مجموع صادرات ذلك البلد من أن يدفع قيمة وارداته.</a:t>
            </a:r>
            <a:endParaRPr lang="fr-FR" dirty="0" smtClean="0"/>
          </a:p>
          <a:p>
            <a:pPr algn="r" rtl="1">
              <a:lnSpc>
                <a:spcPct val="150000"/>
              </a:lnSpc>
            </a:pPr>
            <a:r>
              <a:rPr lang="ar-DZ" dirty="0" smtClean="0"/>
              <a:t>     فإذا فرضنا أن (</a:t>
            </a:r>
            <a:r>
              <a:rPr lang="en-US" dirty="0" smtClean="0"/>
              <a:t>A</a:t>
            </a:r>
            <a:r>
              <a:rPr lang="ar-DZ" dirty="0" smtClean="0"/>
              <a:t>) و(</a:t>
            </a:r>
            <a:r>
              <a:rPr lang="en-US" dirty="0" smtClean="0"/>
              <a:t>B</a:t>
            </a:r>
            <a:r>
              <a:rPr lang="ar-DZ" dirty="0" smtClean="0"/>
              <a:t>) هما السلعتين المتبادلتين بين الدولتين، وأن </a:t>
            </a:r>
            <a:r>
              <a:rPr lang="en-US" dirty="0" smtClean="0"/>
              <a:t>P</a:t>
            </a:r>
            <a:r>
              <a:rPr lang="ar-DZ" dirty="0" smtClean="0"/>
              <a:t> </a:t>
            </a:r>
            <a:r>
              <a:rPr lang="ar-DZ" dirty="0" err="1" smtClean="0"/>
              <a:t>تعبرعن</a:t>
            </a:r>
            <a:r>
              <a:rPr lang="ar-DZ" dirty="0" smtClean="0"/>
              <a:t> الثمن، و </a:t>
            </a:r>
            <a:r>
              <a:rPr lang="en-US" dirty="0" smtClean="0"/>
              <a:t> Q</a:t>
            </a:r>
            <a:r>
              <a:rPr lang="ar-DZ" dirty="0" smtClean="0"/>
              <a:t>تعبر عن الكمية المتبادلة من كل سلعة فإن:</a:t>
            </a:r>
            <a:endParaRPr lang="fr-FR" dirty="0" smtClean="0"/>
          </a:p>
          <a:p>
            <a:pPr algn="r" rtl="1">
              <a:lnSpc>
                <a:spcPct val="150000"/>
              </a:lnSpc>
            </a:pPr>
            <a:r>
              <a:rPr lang="en-US" dirty="0" smtClean="0"/>
              <a:t>Q B x P B = Q A x P A</a:t>
            </a:r>
            <a:endParaRPr lang="fr-FR" dirty="0" smtClean="0"/>
          </a:p>
          <a:p>
            <a:pPr algn="r" rtl="1">
              <a:lnSpc>
                <a:spcPct val="150000"/>
              </a:lnSpc>
            </a:pPr>
            <a:r>
              <a:rPr lang="en-US" dirty="0" smtClean="0"/>
              <a:t>P B P A = Q A Q B</a:t>
            </a:r>
            <a:endParaRPr lang="fr-FR" dirty="0" smtClean="0"/>
          </a:p>
          <a:p>
            <a:endParaRPr lang="fr-FR" dirty="0"/>
          </a:p>
        </p:txBody>
      </p:sp>
    </p:spTree>
    <p:extLst>
      <p:ext uri="{BB962C8B-B14F-4D97-AF65-F5344CB8AC3E}">
        <p14:creationId xmlns:p14="http://schemas.microsoft.com/office/powerpoint/2010/main" val="1079281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2748</Words>
  <Application>Microsoft Office PowerPoint</Application>
  <PresentationFormat>Grand écran</PresentationFormat>
  <Paragraphs>128</Paragraphs>
  <Slides>25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25</vt:i4>
      </vt:variant>
    </vt:vector>
  </HeadingPairs>
  <TitlesOfParts>
    <vt:vector size="33" baseType="lpstr">
      <vt:lpstr>SimSun</vt:lpstr>
      <vt:lpstr>Arial</vt:lpstr>
      <vt:lpstr>Calibri</vt:lpstr>
      <vt:lpstr>Calibri Light</vt:lpstr>
      <vt:lpstr>Simplified Arabic</vt:lpstr>
      <vt:lpstr>Tahoma</vt:lpstr>
      <vt:lpstr>Times New Roman</vt:lpstr>
      <vt:lpstr>Thème Office</vt:lpstr>
      <vt:lpstr>نظريات التجارة الدولية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نظريات التجارة الدولية</dc:title>
  <dc:creator>Lenovo</dc:creator>
  <cp:lastModifiedBy>TOSHIBA</cp:lastModifiedBy>
  <cp:revision>21</cp:revision>
  <dcterms:created xsi:type="dcterms:W3CDTF">2013-10-12T19:02:45Z</dcterms:created>
  <dcterms:modified xsi:type="dcterms:W3CDTF">2018-10-07T19:33:56Z</dcterms:modified>
</cp:coreProperties>
</file>