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57" r:id="rId2"/>
    <p:sldId id="363" r:id="rId3"/>
    <p:sldId id="362" r:id="rId4"/>
    <p:sldId id="358" r:id="rId5"/>
    <p:sldId id="313" r:id="rId6"/>
    <p:sldId id="361" r:id="rId7"/>
    <p:sldId id="314" r:id="rId8"/>
    <p:sldId id="359" r:id="rId9"/>
    <p:sldId id="360" r:id="rId10"/>
  </p:sldIdLst>
  <p:sldSz cx="9144000" cy="5143500" type="screen16x9"/>
  <p:notesSz cx="6858000" cy="9144000"/>
  <p:custDataLst>
    <p:tags r:id="rId12"/>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1C60"/>
    <a:srgbClr val="01C4D9"/>
    <a:srgbClr val="01BBCF"/>
    <a:srgbClr val="01ACBE"/>
    <a:srgbClr val="6ED749"/>
    <a:srgbClr val="B5DF1B"/>
    <a:srgbClr val="E87071"/>
    <a:srgbClr val="FF9D0D"/>
    <a:srgbClr val="E45656"/>
    <a:srgbClr val="FFAA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71" autoAdjust="0"/>
    <p:restoredTop sz="92993" autoAdjust="0"/>
  </p:normalViewPr>
  <p:slideViewPr>
    <p:cSldViewPr snapToGrid="0">
      <p:cViewPr>
        <p:scale>
          <a:sx n="90" d="100"/>
          <a:sy n="90" d="100"/>
        </p:scale>
        <p:origin x="-59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8137A3-A659-45B4-A19F-C1B005FCD7C6}" type="datetimeFigureOut">
              <a:rPr lang="zh-CN" altLang="en-US" smtClean="0"/>
              <a:pPr/>
              <a:t>2024/5/6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A56CAD-6EE7-44C3-9BDA-506B74854F69}" type="slidenum">
              <a:rPr lang="zh-CN" altLang="en-US" smtClean="0"/>
              <a:pPr/>
              <a:t>‹N°›</a:t>
            </a:fld>
            <a:endParaRPr lang="zh-CN" altLang="en-US"/>
          </a:p>
        </p:txBody>
      </p:sp>
    </p:spTree>
    <p:extLst>
      <p:ext uri="{BB962C8B-B14F-4D97-AF65-F5344CB8AC3E}">
        <p14:creationId xmlns:p14="http://schemas.microsoft.com/office/powerpoint/2010/main" val="3018491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a:t>
            </a:fld>
            <a:endParaRPr lang="zh-CN" altLang="en-US" dirty="0"/>
          </a:p>
        </p:txBody>
      </p:sp>
    </p:spTree>
    <p:extLst>
      <p:ext uri="{BB962C8B-B14F-4D97-AF65-F5344CB8AC3E}">
        <p14:creationId xmlns:p14="http://schemas.microsoft.com/office/powerpoint/2010/main" val="1425325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6A56CAD-6EE7-44C3-9BDA-506B74854F69}" type="slidenum">
              <a:rPr lang="zh-CN" altLang="en-US" smtClean="0"/>
              <a:pPr/>
              <a:t>2</a:t>
            </a:fld>
            <a:endParaRPr lang="zh-CN" altLang="en-US"/>
          </a:p>
        </p:txBody>
      </p:sp>
    </p:spTree>
    <p:extLst>
      <p:ext uri="{BB962C8B-B14F-4D97-AF65-F5344CB8AC3E}">
        <p14:creationId xmlns:p14="http://schemas.microsoft.com/office/powerpoint/2010/main" val="1421562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6A56CAD-6EE7-44C3-9BDA-506B74854F69}" type="slidenum">
              <a:rPr lang="zh-CN" altLang="en-US" smtClean="0"/>
              <a:pPr/>
              <a:t>3</a:t>
            </a:fld>
            <a:endParaRPr lang="zh-CN" altLang="en-US"/>
          </a:p>
        </p:txBody>
      </p:sp>
    </p:spTree>
    <p:extLst>
      <p:ext uri="{BB962C8B-B14F-4D97-AF65-F5344CB8AC3E}">
        <p14:creationId xmlns:p14="http://schemas.microsoft.com/office/powerpoint/2010/main" val="1598520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6A56CAD-6EE7-44C3-9BDA-506B74854F69}" type="slidenum">
              <a:rPr lang="zh-CN" altLang="en-US" smtClean="0"/>
              <a:pPr/>
              <a:t>5</a:t>
            </a:fld>
            <a:endParaRPr lang="zh-CN" altLang="en-US"/>
          </a:p>
        </p:txBody>
      </p:sp>
    </p:spTree>
    <p:extLst>
      <p:ext uri="{BB962C8B-B14F-4D97-AF65-F5344CB8AC3E}">
        <p14:creationId xmlns:p14="http://schemas.microsoft.com/office/powerpoint/2010/main" val="596051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2682085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116498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4206216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1823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1482439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16814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333316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418021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2242911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1054269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7895655-7A59-4F16-9A55-9CC0386921BF}" type="datetimeFigureOut">
              <a:rPr lang="zh-CN" altLang="en-US" smtClean="0"/>
              <a:pPr/>
              <a:t>2024/5/6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404811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7895655-7A59-4F16-9A55-9CC0386921BF}" type="datetimeFigureOut">
              <a:rPr lang="zh-CN" altLang="en-US" smtClean="0"/>
              <a:pPr/>
              <a:t>2024/5/6</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F1FDC294-D409-42D3-B6E8-774A87E6E798}" type="slidenum">
              <a:rPr lang="zh-CN" altLang="en-US" smtClean="0"/>
              <a:pPr/>
              <a:t>‹N°›</a:t>
            </a:fld>
            <a:endParaRPr lang="zh-CN" altLang="en-US"/>
          </a:p>
        </p:txBody>
      </p:sp>
    </p:spTree>
    <p:extLst>
      <p:ext uri="{BB962C8B-B14F-4D97-AF65-F5344CB8AC3E}">
        <p14:creationId xmlns:p14="http://schemas.microsoft.com/office/powerpoint/2010/main" val="11519894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圆角矩形 1"/>
          <p:cNvSpPr/>
          <p:nvPr/>
        </p:nvSpPr>
        <p:spPr>
          <a:xfrm>
            <a:off x="93519" y="1735281"/>
            <a:ext cx="2712026" cy="397298"/>
          </a:xfrm>
          <a:prstGeom prst="roundRect">
            <a:avLst>
              <a:gd name="adj" fmla="val 42270"/>
            </a:avLst>
          </a:prstGeom>
          <a:solidFill>
            <a:schemeClr val="accent6">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b="1" dirty="0">
              <a:solidFill>
                <a:srgbClr val="FFC000"/>
              </a:solidFill>
              <a:latin typeface="造字工房悦黑体验版细体" pitchFamily="50" charset="-122"/>
              <a:ea typeface="造字工房悦黑体验版细体" pitchFamily="50" charset="-122"/>
            </a:endParaRPr>
          </a:p>
        </p:txBody>
      </p:sp>
      <p:sp>
        <p:nvSpPr>
          <p:cNvPr id="61" name="Flowchart: Decision 78"/>
          <p:cNvSpPr/>
          <p:nvPr/>
        </p:nvSpPr>
        <p:spPr>
          <a:xfrm>
            <a:off x="2859870" y="1935774"/>
            <a:ext cx="945365" cy="921041"/>
          </a:xfrm>
          <a:prstGeom prst="flowChartDecision">
            <a:avLst/>
          </a:prstGeom>
          <a:solidFill>
            <a:srgbClr val="01ACBE"/>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Flowchart: Decision 79"/>
          <p:cNvSpPr/>
          <p:nvPr/>
        </p:nvSpPr>
        <p:spPr>
          <a:xfrm>
            <a:off x="2859870" y="2146054"/>
            <a:ext cx="945365" cy="921041"/>
          </a:xfrm>
          <a:prstGeom prst="flowChartDecision">
            <a:avLst/>
          </a:prstGeom>
          <a:solidFill>
            <a:schemeClr val="bg1">
              <a:lumMod val="95000"/>
            </a:schemeClr>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Flowchart: Decision 78"/>
          <p:cNvSpPr/>
          <p:nvPr/>
        </p:nvSpPr>
        <p:spPr>
          <a:xfrm>
            <a:off x="3805235" y="1935774"/>
            <a:ext cx="945365" cy="921041"/>
          </a:xfrm>
          <a:prstGeom prst="flowChartDecision">
            <a:avLst/>
          </a:prstGeom>
          <a:solidFill>
            <a:srgbClr val="E8707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Flowchart: Decision 79"/>
          <p:cNvSpPr/>
          <p:nvPr/>
        </p:nvSpPr>
        <p:spPr>
          <a:xfrm>
            <a:off x="3805235" y="2146054"/>
            <a:ext cx="945365" cy="921041"/>
          </a:xfrm>
          <a:prstGeom prst="flowChartDecision">
            <a:avLst/>
          </a:prstGeom>
          <a:solidFill>
            <a:schemeClr val="bg1">
              <a:lumMod val="95000"/>
            </a:schemeClr>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Flowchart: Decision 78"/>
          <p:cNvSpPr/>
          <p:nvPr/>
        </p:nvSpPr>
        <p:spPr>
          <a:xfrm>
            <a:off x="4750600" y="1935774"/>
            <a:ext cx="945365" cy="921041"/>
          </a:xfrm>
          <a:prstGeom prst="flowChartDecision">
            <a:avLst/>
          </a:prstGeom>
          <a:solidFill>
            <a:srgbClr val="663A77"/>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Flowchart: Decision 79"/>
          <p:cNvSpPr/>
          <p:nvPr/>
        </p:nvSpPr>
        <p:spPr>
          <a:xfrm>
            <a:off x="4750600" y="2146054"/>
            <a:ext cx="945365" cy="921041"/>
          </a:xfrm>
          <a:prstGeom prst="flowChartDecision">
            <a:avLst/>
          </a:prstGeom>
          <a:solidFill>
            <a:schemeClr val="bg1">
              <a:lumMod val="95000"/>
            </a:schemeClr>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Flowchart: Decision 78"/>
          <p:cNvSpPr/>
          <p:nvPr/>
        </p:nvSpPr>
        <p:spPr>
          <a:xfrm>
            <a:off x="5695965" y="1935774"/>
            <a:ext cx="945365" cy="921041"/>
          </a:xfrm>
          <a:prstGeom prst="flowChartDecision">
            <a:avLst/>
          </a:prstGeom>
          <a:solidFill>
            <a:srgbClr val="FFB850"/>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Flowchart: Decision 79"/>
          <p:cNvSpPr/>
          <p:nvPr/>
        </p:nvSpPr>
        <p:spPr>
          <a:xfrm>
            <a:off x="5695965" y="2146054"/>
            <a:ext cx="945365" cy="921041"/>
          </a:xfrm>
          <a:prstGeom prst="flowChartDecision">
            <a:avLst/>
          </a:prstGeom>
          <a:solidFill>
            <a:schemeClr val="bg1">
              <a:lumMod val="95000"/>
            </a:schemeClr>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圆角矩形 24"/>
          <p:cNvSpPr/>
          <p:nvPr/>
        </p:nvSpPr>
        <p:spPr>
          <a:xfrm>
            <a:off x="2268265" y="3293286"/>
            <a:ext cx="4872888" cy="748778"/>
          </a:xfrm>
          <a:prstGeom prst="roundRect">
            <a:avLst>
              <a:gd name="adj" fmla="val 42270"/>
            </a:avLst>
          </a:prstGeom>
          <a:solidFill>
            <a:schemeClr val="bg1">
              <a:lumMod val="85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TextBox 25"/>
          <p:cNvSpPr txBox="1"/>
          <p:nvPr/>
        </p:nvSpPr>
        <p:spPr>
          <a:xfrm>
            <a:off x="2661091" y="3223653"/>
            <a:ext cx="4092999" cy="861774"/>
          </a:xfrm>
          <a:prstGeom prst="rect">
            <a:avLst/>
          </a:prstGeom>
          <a:noFill/>
        </p:spPr>
        <p:txBody>
          <a:bodyPr wrap="square" rtlCol="0">
            <a:spAutoFit/>
          </a:bodyPr>
          <a:lstStyle/>
          <a:p>
            <a:pPr algn="ctr" rtl="1"/>
            <a:r>
              <a:rPr lang="ar-DZ" altLang="zh-CN" sz="3600" b="1" dirty="0" smtClean="0">
                <a:solidFill>
                  <a:srgbClr val="FF0000"/>
                </a:solidFill>
                <a:latin typeface="微软雅黑" pitchFamily="34" charset="-122"/>
                <a:ea typeface="微软雅黑" pitchFamily="34" charset="-122"/>
                <a:cs typeface="DTP Naskh S En" pitchFamily="2" charset="-78"/>
              </a:rPr>
              <a:t>التسويق الاستراتيجي</a:t>
            </a:r>
          </a:p>
          <a:p>
            <a:pPr algn="ctr" rtl="1"/>
            <a:r>
              <a:rPr lang="en-US" altLang="zh-CN" sz="1400" dirty="0">
                <a:solidFill>
                  <a:schemeClr val="accent6">
                    <a:lumMod val="50000"/>
                  </a:schemeClr>
                </a:solidFill>
                <a:latin typeface="Andalus" pitchFamily="18" charset="-78"/>
                <a:ea typeface="微软雅黑" pitchFamily="34" charset="-122"/>
                <a:cs typeface="Andalus" pitchFamily="18" charset="-78"/>
              </a:rPr>
              <a:t>Strategic marketing</a:t>
            </a:r>
            <a:endParaRPr lang="zh-CN" altLang="en-US" sz="1400" dirty="0">
              <a:solidFill>
                <a:schemeClr val="accent6">
                  <a:lumMod val="50000"/>
                </a:schemeClr>
              </a:solidFill>
              <a:latin typeface="Andalus" pitchFamily="18" charset="-78"/>
              <a:ea typeface="微软雅黑" pitchFamily="34" charset="-122"/>
              <a:cs typeface="Andalus" pitchFamily="18" charset="-78"/>
            </a:endParaRPr>
          </a:p>
        </p:txBody>
      </p:sp>
      <p:sp>
        <p:nvSpPr>
          <p:cNvPr id="30" name="Rectangle 29">
            <a:extLst>
              <a:ext uri="{FF2B5EF4-FFF2-40B4-BE49-F238E27FC236}">
                <a16:creationId xmlns="" xmlns:a16="http://schemas.microsoft.com/office/drawing/2014/main" id="{62B74C5D-B2E2-4A56-A9A8-5351A9B802E1}"/>
              </a:ext>
            </a:extLst>
          </p:cNvPr>
          <p:cNvSpPr/>
          <p:nvPr/>
        </p:nvSpPr>
        <p:spPr>
          <a:xfrm>
            <a:off x="1954119" y="498764"/>
            <a:ext cx="5229318" cy="830997"/>
          </a:xfrm>
          <a:prstGeom prst="rect">
            <a:avLst/>
          </a:prstGeom>
        </p:spPr>
        <p:txBody>
          <a:bodyPr wrap="squar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6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rPr>
              <a:t>وزارة </a:t>
            </a:r>
            <a:r>
              <a:rPr kumimoji="0" lang="ar-DZ" sz="1600" b="1" i="0" u="none" strike="noStrike" kern="120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rPr>
              <a:t>التـــعـــلـــــيم العـــــالـــــي والبــحـــث العــــلــمـــي</a:t>
            </a:r>
            <a:endParaRPr kumimoji="0" lang="ar-DZ" sz="16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600" b="1" i="0" u="none" strike="noStrike" kern="120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rPr>
              <a:t>المركز الجامعي عبد الحفيظ </a:t>
            </a:r>
            <a:r>
              <a:rPr kumimoji="0" lang="ar-DZ" sz="1600" b="1" i="0" u="none" strike="noStrike" kern="1200" cap="none" spc="0" normalizeH="0" baseline="0" noProof="0" dirty="0" err="1" smtClean="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rPr>
              <a:t>بوالصوف</a:t>
            </a:r>
            <a:r>
              <a:rPr kumimoji="0" lang="ar-DZ" sz="1600" b="1" i="0" u="none" strike="noStrike" kern="120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rPr>
              <a:t> </a:t>
            </a:r>
            <a:r>
              <a:rPr kumimoji="0" lang="ar-DZ" sz="1600" b="1" i="0" u="none" strike="noStrike" kern="1200" cap="none" spc="0" normalizeH="0" baseline="0" noProof="0" dirty="0" err="1" smtClean="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rPr>
              <a:t>بميلة</a:t>
            </a:r>
            <a:endParaRPr kumimoji="0" lang="ar-DZ" sz="16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endParaRPr>
          </a:p>
          <a:p>
            <a:pPr lvl="0" algn="ctr" defTabSz="914400" rtl="1">
              <a:defRPr/>
            </a:pPr>
            <a:r>
              <a:rPr lang="ar-DZ" sz="16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تخصص التسويق</a:t>
            </a:r>
            <a:endParaRPr kumimoji="0" lang="ar-DZ" sz="16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Traditional Arabic" panose="02020603050405020304" pitchFamily="18" charset="-78"/>
              <a:ea typeface="+mn-ea"/>
              <a:cs typeface="Traditional Arabic" panose="02020603050405020304" pitchFamily="18" charset="-78"/>
            </a:endParaRPr>
          </a:p>
        </p:txBody>
      </p:sp>
      <p:sp>
        <p:nvSpPr>
          <p:cNvPr id="17" name="矩形 97"/>
          <p:cNvSpPr/>
          <p:nvPr/>
        </p:nvSpPr>
        <p:spPr>
          <a:xfrm>
            <a:off x="4998028" y="1434917"/>
            <a:ext cx="3835237" cy="338554"/>
          </a:xfrm>
          <a:prstGeom prst="rect">
            <a:avLst/>
          </a:prstGeom>
        </p:spPr>
        <p:txBody>
          <a:bodyPr wrap="square">
            <a:spAutoFit/>
          </a:bodyPr>
          <a:lstStyle/>
          <a:p>
            <a:pPr algn="r" rtl="1"/>
            <a:r>
              <a:rPr lang="ar-DZ" altLang="zh-CN" sz="16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محاضرة يوم </a:t>
            </a:r>
            <a:r>
              <a:rPr lang="ar-DZ" sz="16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27</a:t>
            </a:r>
            <a:r>
              <a:rPr lang="ar-DZ" altLang="zh-CN" sz="16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02/ 2024 بعنوان </a:t>
            </a:r>
            <a:r>
              <a:rPr lang="fr-FR" altLang="zh-CN" sz="16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endParaRPr lang="zh-CN" altLang="en-US" sz="1600" b="1" dirty="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18" name="矩形 97"/>
          <p:cNvSpPr/>
          <p:nvPr/>
        </p:nvSpPr>
        <p:spPr>
          <a:xfrm>
            <a:off x="124692" y="1753572"/>
            <a:ext cx="2670464" cy="369332"/>
          </a:xfrm>
          <a:prstGeom prst="rect">
            <a:avLst/>
          </a:prstGeom>
        </p:spPr>
        <p:txBody>
          <a:bodyPr wrap="square">
            <a:spAutoFit/>
          </a:bodyPr>
          <a:lstStyle/>
          <a:p>
            <a:pPr algn="ctr" rtl="1"/>
            <a:r>
              <a:rPr lang="ar-DZ" altLang="zh-CN" sz="18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تقديم الدكتور </a:t>
            </a:r>
            <a:r>
              <a:rPr lang="fr-FR" altLang="zh-CN" sz="18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DZ" altLang="zh-CN" sz="1800" b="1" dirty="0" smtClean="0">
                <a:solidFill>
                  <a:srgbClr val="00206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معاذ ميمون </a:t>
            </a:r>
          </a:p>
        </p:txBody>
      </p:sp>
      <p:grpSp>
        <p:nvGrpSpPr>
          <p:cNvPr id="43" name="Group 1">
            <a:extLst>
              <a:ext uri="{FF2B5EF4-FFF2-40B4-BE49-F238E27FC236}">
                <a16:creationId xmlns="" xmlns:a16="http://schemas.microsoft.com/office/drawing/2014/main" id="{D74A3F6C-A2D5-414F-B98C-7F70E7E2AA77}"/>
              </a:ext>
            </a:extLst>
          </p:cNvPr>
          <p:cNvGrpSpPr/>
          <p:nvPr/>
        </p:nvGrpSpPr>
        <p:grpSpPr>
          <a:xfrm>
            <a:off x="6400800" y="3730336"/>
            <a:ext cx="2483427" cy="1278082"/>
            <a:chOff x="4115101" y="1714589"/>
            <a:chExt cx="7175500" cy="4437063"/>
          </a:xfrm>
        </p:grpSpPr>
        <p:sp>
          <p:nvSpPr>
            <p:cNvPr id="44" name="Freeform 30">
              <a:extLst>
                <a:ext uri="{FF2B5EF4-FFF2-40B4-BE49-F238E27FC236}">
                  <a16:creationId xmlns="" xmlns:a16="http://schemas.microsoft.com/office/drawing/2014/main"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45" name="Freeform 35">
              <a:extLst>
                <a:ext uri="{FF2B5EF4-FFF2-40B4-BE49-F238E27FC236}">
                  <a16:creationId xmlns="" xmlns:a16="http://schemas.microsoft.com/office/drawing/2014/main"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46" name="Freeform 44">
              <a:extLst>
                <a:ext uri="{FF2B5EF4-FFF2-40B4-BE49-F238E27FC236}">
                  <a16:creationId xmlns="" xmlns:a16="http://schemas.microsoft.com/office/drawing/2014/main"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47" name="Freeform 34">
              <a:extLst>
                <a:ext uri="{FF2B5EF4-FFF2-40B4-BE49-F238E27FC236}">
                  <a16:creationId xmlns="" xmlns:a16="http://schemas.microsoft.com/office/drawing/2014/main"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48" name="Freeform 31">
              <a:extLst>
                <a:ext uri="{FF2B5EF4-FFF2-40B4-BE49-F238E27FC236}">
                  <a16:creationId xmlns="" xmlns:a16="http://schemas.microsoft.com/office/drawing/2014/main"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49" name="Freeform 32">
              <a:extLst>
                <a:ext uri="{FF2B5EF4-FFF2-40B4-BE49-F238E27FC236}">
                  <a16:creationId xmlns="" xmlns:a16="http://schemas.microsoft.com/office/drawing/2014/main"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50" name="Freeform 33">
              <a:extLst>
                <a:ext uri="{FF2B5EF4-FFF2-40B4-BE49-F238E27FC236}">
                  <a16:creationId xmlns="" xmlns:a16="http://schemas.microsoft.com/office/drawing/2014/main"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51" name="Freeform 36">
              <a:extLst>
                <a:ext uri="{FF2B5EF4-FFF2-40B4-BE49-F238E27FC236}">
                  <a16:creationId xmlns="" xmlns:a16="http://schemas.microsoft.com/office/drawing/2014/main"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52" name="Freeform 37">
              <a:extLst>
                <a:ext uri="{FF2B5EF4-FFF2-40B4-BE49-F238E27FC236}">
                  <a16:creationId xmlns="" xmlns:a16="http://schemas.microsoft.com/office/drawing/2014/main"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53" name="Freeform 38">
              <a:extLst>
                <a:ext uri="{FF2B5EF4-FFF2-40B4-BE49-F238E27FC236}">
                  <a16:creationId xmlns="" xmlns:a16="http://schemas.microsoft.com/office/drawing/2014/main"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4" name="Freeform 39">
              <a:extLst>
                <a:ext uri="{FF2B5EF4-FFF2-40B4-BE49-F238E27FC236}">
                  <a16:creationId xmlns="" xmlns:a16="http://schemas.microsoft.com/office/drawing/2014/main"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5" name="Freeform 40">
              <a:extLst>
                <a:ext uri="{FF2B5EF4-FFF2-40B4-BE49-F238E27FC236}">
                  <a16:creationId xmlns="" xmlns:a16="http://schemas.microsoft.com/office/drawing/2014/main"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6" name="Freeform 41">
              <a:extLst>
                <a:ext uri="{FF2B5EF4-FFF2-40B4-BE49-F238E27FC236}">
                  <a16:creationId xmlns="" xmlns:a16="http://schemas.microsoft.com/office/drawing/2014/main"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7" name="Freeform 42">
              <a:extLst>
                <a:ext uri="{FF2B5EF4-FFF2-40B4-BE49-F238E27FC236}">
                  <a16:creationId xmlns="" xmlns:a16="http://schemas.microsoft.com/office/drawing/2014/main"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8" name="Freeform 43">
              <a:extLst>
                <a:ext uri="{FF2B5EF4-FFF2-40B4-BE49-F238E27FC236}">
                  <a16:creationId xmlns="" xmlns:a16="http://schemas.microsoft.com/office/drawing/2014/main"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pic>
        <p:nvPicPr>
          <p:cNvPr id="1026" name="Picture 2" descr="D:\الدورات العلمية\دورة تكوينية كيف تسوّق مشروعك\المحاور\téléchargement.jpg"/>
          <p:cNvPicPr>
            <a:picLocks noChangeAspect="1" noChangeArrowheads="1"/>
          </p:cNvPicPr>
          <p:nvPr/>
        </p:nvPicPr>
        <p:blipFill>
          <a:blip r:embed="rId3" cstate="print"/>
          <a:srcRect/>
          <a:stretch>
            <a:fillRect/>
          </a:stretch>
        </p:blipFill>
        <p:spPr bwMode="auto">
          <a:xfrm>
            <a:off x="7816561" y="145472"/>
            <a:ext cx="967725" cy="1174173"/>
          </a:xfrm>
          <a:prstGeom prst="rect">
            <a:avLst/>
          </a:prstGeom>
          <a:noFill/>
        </p:spPr>
      </p:pic>
    </p:spTree>
    <p:extLst>
      <p:ext uri="{BB962C8B-B14F-4D97-AF65-F5344CB8AC3E}">
        <p14:creationId xmlns:p14="http://schemas.microsoft.com/office/powerpoint/2010/main" val="305515792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anim calcmode="lin" valueType="num">
                                      <p:cBhvr>
                                        <p:cTn id="8" dur="1000" fill="hold"/>
                                        <p:tgtEl>
                                          <p:spTgt spid="30"/>
                                        </p:tgtEl>
                                        <p:attrNameLst>
                                          <p:attrName>ppt_x</p:attrName>
                                        </p:attrNameLst>
                                      </p:cBhvr>
                                      <p:tavLst>
                                        <p:tav tm="0">
                                          <p:val>
                                            <p:strVal val="#ppt_x"/>
                                          </p:val>
                                        </p:tav>
                                        <p:tav tm="100000">
                                          <p:val>
                                            <p:strVal val="#ppt_x"/>
                                          </p:val>
                                        </p:tav>
                                      </p:tavLst>
                                    </p:anim>
                                    <p:anim calcmode="lin" valueType="num">
                                      <p:cBhvr>
                                        <p:cTn id="9" dur="1000" fill="hold"/>
                                        <p:tgtEl>
                                          <p:spTgt spid="30"/>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fade">
                                      <p:cBhvr>
                                        <p:cTn id="12" dur="1500"/>
                                        <p:tgtEl>
                                          <p:spTgt spid="63"/>
                                        </p:tgtEl>
                                      </p:cBhvr>
                                    </p:animEffect>
                                  </p:childTnLst>
                                </p:cTn>
                              </p:par>
                              <p:par>
                                <p:cTn id="13" presetID="8" presetClass="emph" presetSubtype="0" decel="58000" fill="hold" grpId="1" nodeType="withEffect">
                                  <p:stCondLst>
                                    <p:cond delay="0"/>
                                  </p:stCondLst>
                                  <p:childTnLst>
                                    <p:animRot by="-21600000">
                                      <p:cBhvr>
                                        <p:cTn id="14" dur="1500" fill="hold"/>
                                        <p:tgtEl>
                                          <p:spTgt spid="63"/>
                                        </p:tgtEl>
                                        <p:attrNameLst>
                                          <p:attrName>r</p:attrName>
                                        </p:attrNameLst>
                                      </p:cBhvr>
                                    </p:animRot>
                                  </p:childTnLst>
                                </p:cTn>
                              </p:par>
                              <p:par>
                                <p:cTn id="15" presetID="0" presetClass="path" presetSubtype="0" accel="50000" decel="50000" fill="hold" grpId="2" nodeType="withEffect">
                                  <p:stCondLst>
                                    <p:cond delay="0"/>
                                  </p:stCondLst>
                                  <p:childTnLst>
                                    <p:animMotion origin="layout" path="M -0.47501 -0.47407 C -0.47188 -0.46574 -0.46893 -0.45957 -0.46563 -0.45185 C -0.46094 -0.44167 -0.45938 -0.43333 -0.45313 -0.42593 C -0.45191 -0.41914 -0.44445 -0.40617 -0.44063 -0.4037 C -0.43455 -0.3929 -0.42605 -0.37963 -0.41771 -0.37593 C -0.41146 -0.36759 -0.40452 -0.36389 -0.39705 -0.36111 C -0.37917 -0.34537 -0.35261 -0.34167 -0.33334 -0.34074 C -0.27553 -0.33889 -0.21737 -0.33827 -0.15938 -0.33704 C -0.1448 -0.33333 -0.12987 -0.33056 -0.11563 -0.32407 C -0.11112 -0.31883 -0.10521 -0.31605 -0.1 -0.31296 C -0.0948 -0.3037 -0.08959 -0.29444 -0.08438 -0.28519 C -0.08091 -0.27901 -0.07969 -0.27099 -0.07605 -0.26481 C -0.07605 -0.26235 -0.07605 -0.25957 -0.075 -0.25741 C -0.07414 -0.25339 -0.07084 -0.2463 -0.07084 -0.24599 C -0.0698 -0.23889 -0.06997 -0.23827 -0.0677 -0.23148 C -0.06667 -0.22778 -0.06354 -0.22037 -0.06354 -0.22006 C -0.06215 -0.2108 -0.05938 -0.20093 -0.05624 -0.19259 C -0.05435 -0.18765 -0.05018 -0.17778 -0.05018 -0.17747 C -0.04636 -0.15895 -0.03941 -0.14136 -0.03542 -0.12222 C -0.0316 -0.10432 -0.02848 -0.08488 -0.025 -0.06667 C -0.02414 -0.06235 -0.02222 -0.05957 -0.02084 -0.05556 C -0.01789 -0.04506 -0.01406 -0.0358 -0.01041 -0.02593 C -0.00746 -0.01728 -0.00503 -0.00895 5E-6 -1.23457E-7 " pathEditMode="relative" rAng="0" ptsTypes="AAAAAAAAAAAAAAAAAAAAAAA">
                                      <p:cBhvr>
                                        <p:cTn id="16" dur="1500" fill="hold"/>
                                        <p:tgtEl>
                                          <p:spTgt spid="63"/>
                                        </p:tgtEl>
                                        <p:attrNameLst>
                                          <p:attrName>ppt_x</p:attrName>
                                          <p:attrName>ppt_y</p:attrName>
                                        </p:attrNameLst>
                                      </p:cBhvr>
                                      <p:rCtr x="23750" y="23704"/>
                                    </p:animMotion>
                                  </p:childTnLst>
                                </p:cTn>
                              </p:par>
                              <p:par>
                                <p:cTn id="17" presetID="10" presetClass="entr" presetSubtype="0" fill="hold" grpId="0" nodeType="withEffect">
                                  <p:stCondLst>
                                    <p:cond delay="0"/>
                                  </p:stCondLst>
                                  <p:childTnLst>
                                    <p:set>
                                      <p:cBhvr>
                                        <p:cTn id="18" dur="1" fill="hold">
                                          <p:stCondLst>
                                            <p:cond delay="0"/>
                                          </p:stCondLst>
                                        </p:cTn>
                                        <p:tgtEl>
                                          <p:spTgt spid="99"/>
                                        </p:tgtEl>
                                        <p:attrNameLst>
                                          <p:attrName>style.visibility</p:attrName>
                                        </p:attrNameLst>
                                      </p:cBhvr>
                                      <p:to>
                                        <p:strVal val="visible"/>
                                      </p:to>
                                    </p:set>
                                    <p:animEffect transition="in" filter="fade">
                                      <p:cBhvr>
                                        <p:cTn id="19" dur="1500"/>
                                        <p:tgtEl>
                                          <p:spTgt spid="99"/>
                                        </p:tgtEl>
                                      </p:cBhvr>
                                    </p:animEffect>
                                  </p:childTnLst>
                                </p:cTn>
                              </p:par>
                              <p:par>
                                <p:cTn id="20" presetID="8" presetClass="emph" presetSubtype="0" decel="58000" fill="hold" grpId="1" nodeType="withEffect">
                                  <p:stCondLst>
                                    <p:cond delay="0"/>
                                  </p:stCondLst>
                                  <p:childTnLst>
                                    <p:animRot by="21600000">
                                      <p:cBhvr>
                                        <p:cTn id="21" dur="1500" fill="hold"/>
                                        <p:tgtEl>
                                          <p:spTgt spid="99"/>
                                        </p:tgtEl>
                                        <p:attrNameLst>
                                          <p:attrName>r</p:attrName>
                                        </p:attrNameLst>
                                      </p:cBhvr>
                                    </p:animRot>
                                  </p:childTnLst>
                                </p:cTn>
                              </p:par>
                              <p:par>
                                <p:cTn id="22" presetID="0" presetClass="path" presetSubtype="0" accel="50000" decel="50000" fill="hold" grpId="2" nodeType="withEffect">
                                  <p:stCondLst>
                                    <p:cond delay="0"/>
                                  </p:stCondLst>
                                  <p:childTnLst>
                                    <p:animMotion origin="layout" path="M -0.15 -0.42778 C -0.14236 -0.41173 -0.13541 -0.39475 -0.12708 -0.37963 C -0.11684 -0.36111 -0.1052 -0.34815 -0.09375 -0.33333 C -0.08472 -0.3216 -0.07708 -0.30741 -0.06875 -0.29444 C -0.05798 -0.27839 -0.05416 -0.2537 -0.04479 -0.23704 C -0.04253 -0.22531 -0.03923 -0.2179 -0.03437 -0.20926 C -0.02899 -0.1858 -0.01684 -0.16852 -0.00937 -0.1463 C -0.00347 -0.12901 0.00348 -0.1108 0.01042 -0.09444 C 0.01302 -0.07623 0.01355 -0.07593 0.01146 -0.05 C 0.01094 -0.04414 0.0073 -0.03333 0.00625 -0.02778 C 0.00504 -0.0216 0.00452 -0.01543 0.00313 -0.00926 C 0.00087 0.00031 0.00105 -0.00679 -3.61111E-6 -1.23457E-7 " pathEditMode="relative" rAng="0" ptsTypes="AAAAAAAAAAAA">
                                      <p:cBhvr>
                                        <p:cTn id="23" dur="1500" fill="hold"/>
                                        <p:tgtEl>
                                          <p:spTgt spid="99"/>
                                        </p:tgtEl>
                                        <p:attrNameLst>
                                          <p:attrName>ppt_x</p:attrName>
                                          <p:attrName>ppt_y</p:attrName>
                                        </p:attrNameLst>
                                      </p:cBhvr>
                                      <p:rCtr x="8125" y="21389"/>
                                    </p:animMotion>
                                  </p:childTnLst>
                                </p:cTn>
                              </p:par>
                              <p:par>
                                <p:cTn id="24" presetID="10" presetClass="entr" presetSubtype="0" fill="hold" grpId="0" nodeType="withEffect">
                                  <p:stCondLst>
                                    <p:cond delay="0"/>
                                  </p:stCondLst>
                                  <p:childTnLst>
                                    <p:set>
                                      <p:cBhvr>
                                        <p:cTn id="25" dur="1" fill="hold">
                                          <p:stCondLst>
                                            <p:cond delay="0"/>
                                          </p:stCondLst>
                                        </p:cTn>
                                        <p:tgtEl>
                                          <p:spTgt spid="101"/>
                                        </p:tgtEl>
                                        <p:attrNameLst>
                                          <p:attrName>style.visibility</p:attrName>
                                        </p:attrNameLst>
                                      </p:cBhvr>
                                      <p:to>
                                        <p:strVal val="visible"/>
                                      </p:to>
                                    </p:set>
                                    <p:animEffect transition="in" filter="fade">
                                      <p:cBhvr>
                                        <p:cTn id="26" dur="1500"/>
                                        <p:tgtEl>
                                          <p:spTgt spid="101"/>
                                        </p:tgtEl>
                                      </p:cBhvr>
                                    </p:animEffect>
                                  </p:childTnLst>
                                </p:cTn>
                              </p:par>
                              <p:par>
                                <p:cTn id="27" presetID="8" presetClass="emph" presetSubtype="0" decel="58000" fill="hold" grpId="1" nodeType="withEffect">
                                  <p:stCondLst>
                                    <p:cond delay="0"/>
                                  </p:stCondLst>
                                  <p:childTnLst>
                                    <p:animRot by="-21600000">
                                      <p:cBhvr>
                                        <p:cTn id="28" dur="1500" fill="hold"/>
                                        <p:tgtEl>
                                          <p:spTgt spid="101"/>
                                        </p:tgtEl>
                                        <p:attrNameLst>
                                          <p:attrName>r</p:attrName>
                                        </p:attrNameLst>
                                      </p:cBhvr>
                                    </p:animRot>
                                  </p:childTnLst>
                                </p:cTn>
                              </p:par>
                              <p:par>
                                <p:cTn id="29" presetID="0" presetClass="path" presetSubtype="0" accel="50000" decel="50000" fill="hold" grpId="2" nodeType="withEffect">
                                  <p:stCondLst>
                                    <p:cond delay="0"/>
                                  </p:stCondLst>
                                  <p:childTnLst>
                                    <p:animMotion origin="layout" path="M 0.11041 -0.79259 C 0.11475 -0.775 0.11701 -0.75617 0.12187 -0.73889 C 0.13038 -0.70864 0.13836 -0.67809 0.14479 -0.6463 C 0.14739 -0.63364 0.14809 -0.62191 0.15104 -0.60926 C 0.15642 -0.56204 0.14878 -0.61914 0.15833 -0.57438 C 0.1592 -0.57006 0.15868 -0.56574 0.15937 -0.56111 C 0.16007 -0.55586 0.16163 -0.55123 0.1625 -0.5463 C 0.16336 -0.54198 0.16388 -0.53765 0.16458 -0.53333 C 0.16718 -0.51512 0.16875 -0.4966 0.17291 -0.47963 C 0.17552 -0.45278 0.17187 -0.48642 0.17708 -0.45556 C 0.17899 -0.44444 0.17986 -0.43333 0.18229 -0.42222 C 0.18368 -0.40401 0.18437 -0.39414 0.1875 -0.37809 C 0.18958 -0.2963 0.19739 -0.18148 0.15208 -0.12778 C 0.14948 -0.12099 0.14704 -0.11728 0.1427 -0.11481 C 0.13958 -0.10926 0.1375 -0.10617 0.13333 -0.1037 C 0.1243 -0.09167 0.13437 -0.10339 0.12395 -0.0963 C 0.121 -0.09444 0.11857 -0.09074 0.11562 -0.08889 C 0.11458 -0.08827 0.11354 -0.08765 0.1125 -0.08704 C 0.10399 -0.07191 0.11493 -0.08951 0.1052 -0.07963 C 0.10399 -0.07839 0.10329 -0.07531 0.10208 -0.07407 C 0.10017 -0.07222 0.09583 -0.07037 0.09583 -0.07006 C 0.09062 -0.06358 0.08576 -0.06204 0.0802 -0.05556 C 0.06267 -0.03488 0.04218 -0.02377 0.02187 -0.01481 C 0.01493 -0.00648 0.00868 -0.00648 4.16667E-6 -1.23457E-7 " pathEditMode="relative" rAng="0" ptsTypes="AAAAAAAAAAAAAAAAAAAAAAAA">
                                      <p:cBhvr>
                                        <p:cTn id="30" dur="1500" fill="hold"/>
                                        <p:tgtEl>
                                          <p:spTgt spid="101"/>
                                        </p:tgtEl>
                                        <p:attrNameLst>
                                          <p:attrName>ppt_x</p:attrName>
                                          <p:attrName>ppt_y</p:attrName>
                                        </p:attrNameLst>
                                      </p:cBhvr>
                                      <p:rCtr x="-1580" y="39630"/>
                                    </p:animMotion>
                                  </p:childTnLst>
                                </p:cTn>
                              </p:par>
                              <p:par>
                                <p:cTn id="31" presetID="10" presetClass="entr" presetSubtype="0" fill="hold" grpId="0" nodeType="withEffect">
                                  <p:stCondLst>
                                    <p:cond delay="0"/>
                                  </p:stCondLst>
                                  <p:childTnLst>
                                    <p:set>
                                      <p:cBhvr>
                                        <p:cTn id="32" dur="1" fill="hold">
                                          <p:stCondLst>
                                            <p:cond delay="0"/>
                                          </p:stCondLst>
                                        </p:cTn>
                                        <p:tgtEl>
                                          <p:spTgt spid="103"/>
                                        </p:tgtEl>
                                        <p:attrNameLst>
                                          <p:attrName>style.visibility</p:attrName>
                                        </p:attrNameLst>
                                      </p:cBhvr>
                                      <p:to>
                                        <p:strVal val="visible"/>
                                      </p:to>
                                    </p:set>
                                    <p:animEffect transition="in" filter="fade">
                                      <p:cBhvr>
                                        <p:cTn id="33" dur="1500"/>
                                        <p:tgtEl>
                                          <p:spTgt spid="103"/>
                                        </p:tgtEl>
                                      </p:cBhvr>
                                    </p:animEffect>
                                  </p:childTnLst>
                                </p:cTn>
                              </p:par>
                              <p:par>
                                <p:cTn id="34" presetID="8" presetClass="emph" presetSubtype="0" decel="58000" fill="hold" grpId="1" nodeType="withEffect">
                                  <p:stCondLst>
                                    <p:cond delay="0"/>
                                  </p:stCondLst>
                                  <p:childTnLst>
                                    <p:animRot by="-21600000">
                                      <p:cBhvr>
                                        <p:cTn id="35" dur="1500" fill="hold"/>
                                        <p:tgtEl>
                                          <p:spTgt spid="103"/>
                                        </p:tgtEl>
                                        <p:attrNameLst>
                                          <p:attrName>r</p:attrName>
                                        </p:attrNameLst>
                                      </p:cBhvr>
                                    </p:animRot>
                                  </p:childTnLst>
                                </p:cTn>
                              </p:par>
                              <p:par>
                                <p:cTn id="36" presetID="0" presetClass="path" presetSubtype="0" accel="50000" decel="50000" fill="hold" grpId="2" nodeType="withEffect">
                                  <p:stCondLst>
                                    <p:cond delay="0"/>
                                  </p:stCondLst>
                                  <p:childTnLst>
                                    <p:animMotion origin="layout" path="M 0.1625 -0.61852 C 0.16841 -0.59784 0.1698 -0.57593 0.17292 -0.5537 C 0.17778 -0.51914 0.17466 -0.55617 0.17917 -0.51667 C 0.18612 -0.45648 0.17917 -0.4929 0.18855 -0.45 C 0.18994 -0.4216 0.19636 -0.3963 0.19896 -0.36852 C 0.20296 -0.32593 0.20539 -0.28241 0.2073 -0.23889 C 0.20869 -0.20525 0.20903 -0.20833 0.21042 -0.18364 C 0.21112 -0.1713 0.2125 -0.1466 0.2125 -0.1466 C 0.21164 -0.08457 0.21667 0.02315 0.20105 0.09259 C 0.19948 0.10988 0.19705 0.12809 0.19167 0.14259 C 0.18959 0.1571 0.18525 0.17315 0.17813 0.18148 C 0.1724 0.21142 0.154 0.21389 0.13959 0.22377 C 0.12327 0.22284 0.10487 0.23272 0.09063 0.21852 C 0.07969 0.20741 0.0941 0.21698 0.08438 0.21111 C 0.08178 0.20772 0.07848 0.20556 0.07605 0.20185 C 0.0691 0.19167 0.06806 0.17778 0.05938 0.16852 C 0.05434 0.1571 0.04948 0.14537 0.04375 0.13519 C 0.04132 0.12191 0.03577 0.11265 0.03125 0.10185 C 0.02882 0.09599 0.02726 0.0892 0.025 0.08333 C 0.02171 0.07438 0.01893 0.06204 0.01667 0.05185 C 0.0158 0.04815 0.0158 0.04414 0.01459 0.04074 C 0.01198 0.03364 0.01042 0.02593 0.00834 0.01852 C 0.0066 0.01204 0.0033 0.0071 -4.44444E-6 -1.23457E-7 " pathEditMode="relative" rAng="0" ptsTypes="AAAAAAAAAAAAAAAAAAAAAAA">
                                      <p:cBhvr>
                                        <p:cTn id="37" dur="1500" fill="hold"/>
                                        <p:tgtEl>
                                          <p:spTgt spid="103"/>
                                        </p:tgtEl>
                                        <p:attrNameLst>
                                          <p:attrName>ppt_x</p:attrName>
                                          <p:attrName>ppt_y</p:attrName>
                                        </p:attrNameLst>
                                      </p:cBhvr>
                                      <p:rCtr x="-5625" y="42222"/>
                                    </p:animMotion>
                                  </p:childTnLst>
                                </p:cTn>
                              </p:par>
                            </p:childTnLst>
                          </p:cTn>
                        </p:par>
                        <p:par>
                          <p:cTn id="38" fill="hold">
                            <p:stCondLst>
                              <p:cond delay="1500"/>
                            </p:stCondLst>
                            <p:childTnLst>
                              <p:par>
                                <p:cTn id="39" presetID="10" presetClass="entr" presetSubtype="0" fill="hold" grpId="1" nodeType="afterEffect">
                                  <p:stCondLst>
                                    <p:cond delay="0"/>
                                  </p:stCondLst>
                                  <p:childTnLst>
                                    <p:set>
                                      <p:cBhvr>
                                        <p:cTn id="40" dur="1" fill="hold">
                                          <p:stCondLst>
                                            <p:cond delay="0"/>
                                          </p:stCondLst>
                                        </p:cTn>
                                        <p:tgtEl>
                                          <p:spTgt spid="61"/>
                                        </p:tgtEl>
                                        <p:attrNameLst>
                                          <p:attrName>style.visibility</p:attrName>
                                        </p:attrNameLst>
                                      </p:cBhvr>
                                      <p:to>
                                        <p:strVal val="visible"/>
                                      </p:to>
                                    </p:set>
                                    <p:animEffect transition="in" filter="fade">
                                      <p:cBhvr>
                                        <p:cTn id="41" dur="500"/>
                                        <p:tgtEl>
                                          <p:spTgt spid="61"/>
                                        </p:tgtEl>
                                      </p:cBhvr>
                                    </p:animEffect>
                                  </p:childTnLst>
                                </p:cTn>
                              </p:par>
                              <p:par>
                                <p:cTn id="42" presetID="64" presetClass="path" presetSubtype="0" accel="50000" decel="50000" fill="hold" grpId="0" nodeType="withEffect">
                                  <p:stCondLst>
                                    <p:cond delay="0"/>
                                  </p:stCondLst>
                                  <p:childTnLst>
                                    <p:animMotion origin="layout" path="M 5E-6 0.03611 L 5E-6 -7.40741E-7 " pathEditMode="relative" rAng="0" ptsTypes="AA">
                                      <p:cBhvr>
                                        <p:cTn id="43" dur="750" fill="hold"/>
                                        <p:tgtEl>
                                          <p:spTgt spid="61"/>
                                        </p:tgtEl>
                                        <p:attrNameLst>
                                          <p:attrName>ppt_x</p:attrName>
                                          <p:attrName>ppt_y</p:attrName>
                                        </p:attrNameLst>
                                      </p:cBhvr>
                                      <p:rCtr x="0" y="-1821"/>
                                    </p:animMotion>
                                  </p:childTnLst>
                                </p:cTn>
                              </p:par>
                              <p:par>
                                <p:cTn id="44" presetID="10" presetClass="entr" presetSubtype="0" fill="hold" grpId="1" nodeType="withEffect">
                                  <p:stCondLst>
                                    <p:cond delay="250"/>
                                  </p:stCondLst>
                                  <p:childTnLst>
                                    <p:set>
                                      <p:cBhvr>
                                        <p:cTn id="45" dur="1" fill="hold">
                                          <p:stCondLst>
                                            <p:cond delay="0"/>
                                          </p:stCondLst>
                                        </p:cTn>
                                        <p:tgtEl>
                                          <p:spTgt spid="98"/>
                                        </p:tgtEl>
                                        <p:attrNameLst>
                                          <p:attrName>style.visibility</p:attrName>
                                        </p:attrNameLst>
                                      </p:cBhvr>
                                      <p:to>
                                        <p:strVal val="visible"/>
                                      </p:to>
                                    </p:set>
                                    <p:animEffect transition="in" filter="fade">
                                      <p:cBhvr>
                                        <p:cTn id="46" dur="500"/>
                                        <p:tgtEl>
                                          <p:spTgt spid="98"/>
                                        </p:tgtEl>
                                      </p:cBhvr>
                                    </p:animEffect>
                                  </p:childTnLst>
                                </p:cTn>
                              </p:par>
                              <p:par>
                                <p:cTn id="47" presetID="64" presetClass="path" presetSubtype="0" accel="50000" decel="50000" fill="hold" grpId="0" nodeType="withEffect">
                                  <p:stCondLst>
                                    <p:cond delay="250"/>
                                  </p:stCondLst>
                                  <p:childTnLst>
                                    <p:animMotion origin="layout" path="M -3.61111E-6 0.03611 L -3.61111E-6 -7.40741E-7 " pathEditMode="relative" rAng="0" ptsTypes="AA">
                                      <p:cBhvr>
                                        <p:cTn id="48" dur="750" fill="hold"/>
                                        <p:tgtEl>
                                          <p:spTgt spid="98"/>
                                        </p:tgtEl>
                                        <p:attrNameLst>
                                          <p:attrName>ppt_x</p:attrName>
                                          <p:attrName>ppt_y</p:attrName>
                                        </p:attrNameLst>
                                      </p:cBhvr>
                                      <p:rCtr x="0" y="-1821"/>
                                    </p:animMotion>
                                  </p:childTnLst>
                                </p:cTn>
                              </p:par>
                              <p:par>
                                <p:cTn id="49" presetID="10" presetClass="entr" presetSubtype="0" fill="hold" grpId="1" nodeType="withEffect">
                                  <p:stCondLst>
                                    <p:cond delay="500"/>
                                  </p:stCondLst>
                                  <p:childTnLst>
                                    <p:set>
                                      <p:cBhvr>
                                        <p:cTn id="50" dur="1" fill="hold">
                                          <p:stCondLst>
                                            <p:cond delay="0"/>
                                          </p:stCondLst>
                                        </p:cTn>
                                        <p:tgtEl>
                                          <p:spTgt spid="100"/>
                                        </p:tgtEl>
                                        <p:attrNameLst>
                                          <p:attrName>style.visibility</p:attrName>
                                        </p:attrNameLst>
                                      </p:cBhvr>
                                      <p:to>
                                        <p:strVal val="visible"/>
                                      </p:to>
                                    </p:set>
                                    <p:animEffect transition="in" filter="fade">
                                      <p:cBhvr>
                                        <p:cTn id="51" dur="500"/>
                                        <p:tgtEl>
                                          <p:spTgt spid="100"/>
                                        </p:tgtEl>
                                      </p:cBhvr>
                                    </p:animEffect>
                                  </p:childTnLst>
                                </p:cTn>
                              </p:par>
                              <p:par>
                                <p:cTn id="52" presetID="64" presetClass="path" presetSubtype="0" accel="50000" decel="50000" fill="hold" grpId="0" nodeType="withEffect">
                                  <p:stCondLst>
                                    <p:cond delay="500"/>
                                  </p:stCondLst>
                                  <p:childTnLst>
                                    <p:animMotion origin="layout" path="M 4.16667E-6 0.03611 L 4.16667E-6 -7.40741E-7 " pathEditMode="relative" rAng="0" ptsTypes="AA">
                                      <p:cBhvr>
                                        <p:cTn id="53" dur="750" fill="hold"/>
                                        <p:tgtEl>
                                          <p:spTgt spid="100"/>
                                        </p:tgtEl>
                                        <p:attrNameLst>
                                          <p:attrName>ppt_x</p:attrName>
                                          <p:attrName>ppt_y</p:attrName>
                                        </p:attrNameLst>
                                      </p:cBhvr>
                                      <p:rCtr x="0" y="-1821"/>
                                    </p:animMotion>
                                  </p:childTnLst>
                                </p:cTn>
                              </p:par>
                              <p:par>
                                <p:cTn id="54" presetID="10" presetClass="entr" presetSubtype="0" fill="hold" grpId="1" nodeType="withEffect">
                                  <p:stCondLst>
                                    <p:cond delay="750"/>
                                  </p:stCondLst>
                                  <p:childTnLst>
                                    <p:set>
                                      <p:cBhvr>
                                        <p:cTn id="55" dur="1" fill="hold">
                                          <p:stCondLst>
                                            <p:cond delay="0"/>
                                          </p:stCondLst>
                                        </p:cTn>
                                        <p:tgtEl>
                                          <p:spTgt spid="102"/>
                                        </p:tgtEl>
                                        <p:attrNameLst>
                                          <p:attrName>style.visibility</p:attrName>
                                        </p:attrNameLst>
                                      </p:cBhvr>
                                      <p:to>
                                        <p:strVal val="visible"/>
                                      </p:to>
                                    </p:set>
                                    <p:animEffect transition="in" filter="fade">
                                      <p:cBhvr>
                                        <p:cTn id="56" dur="500"/>
                                        <p:tgtEl>
                                          <p:spTgt spid="102"/>
                                        </p:tgtEl>
                                      </p:cBhvr>
                                    </p:animEffect>
                                  </p:childTnLst>
                                </p:cTn>
                              </p:par>
                              <p:par>
                                <p:cTn id="57" presetID="64" presetClass="path" presetSubtype="0" accel="50000" decel="50000" fill="hold" grpId="0" nodeType="withEffect">
                                  <p:stCondLst>
                                    <p:cond delay="750"/>
                                  </p:stCondLst>
                                  <p:childTnLst>
                                    <p:animMotion origin="layout" path="M -4.44444E-6 0.03611 L -4.44444E-6 -7.40741E-7 " pathEditMode="relative" rAng="0" ptsTypes="AA">
                                      <p:cBhvr>
                                        <p:cTn id="58" dur="750" fill="hold"/>
                                        <p:tgtEl>
                                          <p:spTgt spid="102"/>
                                        </p:tgtEl>
                                        <p:attrNameLst>
                                          <p:attrName>ppt_x</p:attrName>
                                          <p:attrName>ppt_y</p:attrName>
                                        </p:attrNameLst>
                                      </p:cBhvr>
                                      <p:rCtr x="0" y="-1821"/>
                                    </p:animMotion>
                                  </p:childTnLst>
                                </p:cTn>
                              </p:par>
                            </p:childTnLst>
                          </p:cTn>
                        </p:par>
                        <p:par>
                          <p:cTn id="59" fill="hold">
                            <p:stCondLst>
                              <p:cond delay="3000"/>
                            </p:stCondLst>
                            <p:childTnLst>
                              <p:par>
                                <p:cTn id="60" presetID="10" presetClass="entr" presetSubtype="0" fill="hold" grpId="0" nodeType="after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fade">
                                      <p:cBhvr>
                                        <p:cTn id="62" dur="500"/>
                                        <p:tgtEl>
                                          <p:spTgt spid="25"/>
                                        </p:tgtEl>
                                      </p:cBhvr>
                                    </p:animEffect>
                                  </p:childTnLst>
                                </p:cTn>
                              </p:par>
                              <p:par>
                                <p:cTn id="63" presetID="22" presetClass="entr" presetSubtype="8" fill="hold" grpId="0" nodeType="withEffect">
                                  <p:stCondLst>
                                    <p:cond delay="750"/>
                                  </p:stCondLst>
                                  <p:childTnLst>
                                    <p:set>
                                      <p:cBhvr>
                                        <p:cTn id="64" dur="1" fill="hold">
                                          <p:stCondLst>
                                            <p:cond delay="0"/>
                                          </p:stCondLst>
                                        </p:cTn>
                                        <p:tgtEl>
                                          <p:spTgt spid="26"/>
                                        </p:tgtEl>
                                        <p:attrNameLst>
                                          <p:attrName>style.visibility</p:attrName>
                                        </p:attrNameLst>
                                      </p:cBhvr>
                                      <p:to>
                                        <p:strVal val="visible"/>
                                      </p:to>
                                    </p:set>
                                    <p:animEffect transition="in" filter="wipe(left)">
                                      <p:cBhvr>
                                        <p:cTn id="65" dur="1250"/>
                                        <p:tgtEl>
                                          <p:spTgt spid="26"/>
                                        </p:tgtEl>
                                      </p:cBhvr>
                                    </p:animEffect>
                                  </p:childTnLst>
                                </p:cTn>
                              </p:par>
                              <p:par>
                                <p:cTn id="66" presetID="2" presetClass="entr" presetSubtype="4" decel="100000" fill="hold" nodeType="withEffect">
                                  <p:stCondLst>
                                    <p:cond delay="0"/>
                                  </p:stCondLst>
                                  <p:childTnLst>
                                    <p:set>
                                      <p:cBhvr>
                                        <p:cTn id="67" dur="1" fill="hold">
                                          <p:stCondLst>
                                            <p:cond delay="0"/>
                                          </p:stCondLst>
                                        </p:cTn>
                                        <p:tgtEl>
                                          <p:spTgt spid="43"/>
                                        </p:tgtEl>
                                        <p:attrNameLst>
                                          <p:attrName>style.visibility</p:attrName>
                                        </p:attrNameLst>
                                      </p:cBhvr>
                                      <p:to>
                                        <p:strVal val="visible"/>
                                      </p:to>
                                    </p:set>
                                    <p:anim calcmode="lin" valueType="num">
                                      <p:cBhvr additive="base">
                                        <p:cTn id="68" dur="750" fill="hold"/>
                                        <p:tgtEl>
                                          <p:spTgt spid="43"/>
                                        </p:tgtEl>
                                        <p:attrNameLst>
                                          <p:attrName>ppt_x</p:attrName>
                                        </p:attrNameLst>
                                      </p:cBhvr>
                                      <p:tavLst>
                                        <p:tav tm="0">
                                          <p:val>
                                            <p:strVal val="#ppt_x"/>
                                          </p:val>
                                        </p:tav>
                                        <p:tav tm="100000">
                                          <p:val>
                                            <p:strVal val="#ppt_x"/>
                                          </p:val>
                                        </p:tav>
                                      </p:tavLst>
                                    </p:anim>
                                    <p:anim calcmode="lin" valueType="num">
                                      <p:cBhvr additive="base">
                                        <p:cTn id="69" dur="750" fill="hold"/>
                                        <p:tgtEl>
                                          <p:spTgt spid="43"/>
                                        </p:tgtEl>
                                        <p:attrNameLst>
                                          <p:attrName>ppt_y</p:attrName>
                                        </p:attrNameLst>
                                      </p:cBhvr>
                                      <p:tavLst>
                                        <p:tav tm="0">
                                          <p:val>
                                            <p:strVal val="1+#ppt_h/2"/>
                                          </p:val>
                                        </p:tav>
                                        <p:tav tm="100000">
                                          <p:val>
                                            <p:strVal val="#ppt_y"/>
                                          </p:val>
                                        </p:tav>
                                      </p:tavLst>
                                    </p:anim>
                                  </p:childTnLst>
                                </p:cTn>
                              </p:par>
                            </p:childTnLst>
                          </p:cTn>
                        </p:par>
                        <p:par>
                          <p:cTn id="70" fill="hold">
                            <p:stCondLst>
                              <p:cond delay="5000"/>
                            </p:stCondLst>
                            <p:childTnLst>
                              <p:par>
                                <p:cTn id="71" presetID="10" presetClass="entr" presetSubtype="0" fill="hold" grpId="0" nodeType="afterEffect">
                                  <p:stCondLst>
                                    <p:cond delay="400"/>
                                  </p:stCondLst>
                                  <p:childTnLst>
                                    <p:set>
                                      <p:cBhvr>
                                        <p:cTn id="72" dur="1" fill="hold">
                                          <p:stCondLst>
                                            <p:cond delay="0"/>
                                          </p:stCondLst>
                                        </p:cTn>
                                        <p:tgtEl>
                                          <p:spTgt spid="59"/>
                                        </p:tgtEl>
                                        <p:attrNameLst>
                                          <p:attrName>style.visibility</p:attrName>
                                        </p:attrNameLst>
                                      </p:cBhvr>
                                      <p:to>
                                        <p:strVal val="visible"/>
                                      </p:to>
                                    </p:set>
                                    <p:animEffect transition="in" filter="fade">
                                      <p:cBhvr>
                                        <p:cTn id="73"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1" grpId="0" animBg="1"/>
      <p:bldP spid="61" grpId="1" animBg="1"/>
      <p:bldP spid="63" grpId="0" animBg="1"/>
      <p:bldP spid="63" grpId="1" animBg="1"/>
      <p:bldP spid="63" grpId="2" animBg="1"/>
      <p:bldP spid="98" grpId="0" animBg="1"/>
      <p:bldP spid="98" grpId="1" animBg="1"/>
      <p:bldP spid="99" grpId="0" animBg="1"/>
      <p:bldP spid="99" grpId="1" animBg="1"/>
      <p:bldP spid="99" grpId="2" animBg="1"/>
      <p:bldP spid="100" grpId="0" animBg="1"/>
      <p:bldP spid="100" grpId="1" animBg="1"/>
      <p:bldP spid="101" grpId="0" animBg="1"/>
      <p:bldP spid="101" grpId="1" animBg="1"/>
      <p:bldP spid="101" grpId="2" animBg="1"/>
      <p:bldP spid="102" grpId="0" animBg="1"/>
      <p:bldP spid="102" grpId="1" animBg="1"/>
      <p:bldP spid="103" grpId="0" animBg="1"/>
      <p:bldP spid="103" grpId="1" animBg="1"/>
      <p:bldP spid="103" grpId="2" animBg="1"/>
      <p:bldP spid="25" grpId="0" animBg="1"/>
      <p:bldP spid="26"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Ellipse 115"/>
          <p:cNvSpPr/>
          <p:nvPr/>
        </p:nvSpPr>
        <p:spPr>
          <a:xfrm>
            <a:off x="4061628" y="829339"/>
            <a:ext cx="2679323" cy="2668773"/>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圆角矩形 1"/>
          <p:cNvSpPr/>
          <p:nvPr/>
        </p:nvSpPr>
        <p:spPr>
          <a:xfrm>
            <a:off x="2041451" y="272416"/>
            <a:ext cx="4322391" cy="494625"/>
          </a:xfrm>
          <a:prstGeom prst="roundRect">
            <a:avLst>
              <a:gd name="adj" fmla="val 42270"/>
            </a:avLst>
          </a:prstGeom>
          <a:solidFill>
            <a:schemeClr val="accent5">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zh-CN" sz="1800" b="1" dirty="0" smtClean="0">
                <a:solidFill>
                  <a:srgbClr val="7030A0"/>
                </a:solidFill>
                <a:latin typeface="造字工房悦黑体验版细体" pitchFamily="50" charset="-122"/>
                <a:ea typeface="造字工房悦黑体验版细体" pitchFamily="50" charset="-122"/>
              </a:rPr>
              <a:t>التسويق الاستراتيجي </a:t>
            </a:r>
            <a:r>
              <a:rPr lang="fr-FR" altLang="zh-CN" sz="1800" b="1" dirty="0" smtClean="0">
                <a:solidFill>
                  <a:srgbClr val="7030A0"/>
                </a:solidFill>
                <a:latin typeface="造字工房悦黑体验版细体" pitchFamily="50" charset="-122"/>
                <a:ea typeface="造字工房悦黑体验版细体" pitchFamily="50" charset="-122"/>
              </a:rPr>
              <a:t>Marketing </a:t>
            </a:r>
            <a:r>
              <a:rPr lang="fr-FR" altLang="zh-CN" sz="1800" b="1" dirty="0" err="1" smtClean="0">
                <a:solidFill>
                  <a:srgbClr val="7030A0"/>
                </a:solidFill>
                <a:latin typeface="造字工房悦黑体验版细体" pitchFamily="50" charset="-122"/>
                <a:ea typeface="造字工房悦黑体验版细体" pitchFamily="50" charset="-122"/>
              </a:rPr>
              <a:t>strategy</a:t>
            </a:r>
            <a:endParaRPr lang="zh-CN" altLang="en-US" sz="1800" b="1" dirty="0">
              <a:solidFill>
                <a:srgbClr val="7030A0"/>
              </a:solidFill>
              <a:latin typeface="造字工房悦黑体验版细体" pitchFamily="50" charset="-122"/>
              <a:ea typeface="造字工房悦黑体验版细体" pitchFamily="50" charset="-122"/>
            </a:endParaRPr>
          </a:p>
        </p:txBody>
      </p:sp>
      <p:sp>
        <p:nvSpPr>
          <p:cNvPr id="4" name="圆角矩形 3"/>
          <p:cNvSpPr/>
          <p:nvPr/>
        </p:nvSpPr>
        <p:spPr>
          <a:xfrm>
            <a:off x="1053869" y="1563939"/>
            <a:ext cx="1317722" cy="1317244"/>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444500" dist="1778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3" name="组合 9"/>
          <p:cNvGrpSpPr/>
          <p:nvPr/>
        </p:nvGrpSpPr>
        <p:grpSpPr>
          <a:xfrm>
            <a:off x="6704830" y="1563940"/>
            <a:ext cx="1317722" cy="1317245"/>
            <a:chOff x="8938609" y="2085735"/>
            <a:chExt cx="1756733" cy="1756733"/>
          </a:xfrm>
        </p:grpSpPr>
        <p:sp>
          <p:nvSpPr>
            <p:cNvPr id="11" name="圆角矩形 10"/>
            <p:cNvSpPr/>
            <p:nvPr/>
          </p:nvSpPr>
          <p:spPr>
            <a:xfrm>
              <a:off x="8938609" y="2085735"/>
              <a:ext cx="1756733" cy="1756733"/>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444500" dist="1778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5" name="组合 11"/>
            <p:cNvGrpSpPr/>
            <p:nvPr/>
          </p:nvGrpSpPr>
          <p:grpSpPr>
            <a:xfrm>
              <a:off x="9566203" y="2281261"/>
              <a:ext cx="320183" cy="320183"/>
              <a:chOff x="6858828" y="3790714"/>
              <a:chExt cx="731377" cy="731377"/>
            </a:xfrm>
          </p:grpSpPr>
          <p:sp>
            <p:nvSpPr>
              <p:cNvPr id="13" name="Freeform 578"/>
              <p:cNvSpPr>
                <a:spLocks/>
              </p:cNvSpPr>
              <p:nvPr/>
            </p:nvSpPr>
            <p:spPr bwMode="auto">
              <a:xfrm>
                <a:off x="7450277" y="4178041"/>
                <a:ext cx="97373" cy="194024"/>
              </a:xfrm>
              <a:custGeom>
                <a:avLst/>
                <a:gdLst>
                  <a:gd name="T0" fmla="*/ 0 w 57"/>
                  <a:gd name="T1" fmla="*/ 99 h 114"/>
                  <a:gd name="T2" fmla="*/ 22 w 57"/>
                  <a:gd name="T3" fmla="*/ 114 h 114"/>
                  <a:gd name="T4" fmla="*/ 57 w 57"/>
                  <a:gd name="T5" fmla="*/ 0 h 114"/>
                  <a:gd name="T6" fmla="*/ 31 w 57"/>
                  <a:gd name="T7" fmla="*/ 0 h 114"/>
                  <a:gd name="T8" fmla="*/ 0 w 57"/>
                  <a:gd name="T9" fmla="*/ 99 h 114"/>
                </a:gdLst>
                <a:ahLst/>
                <a:cxnLst>
                  <a:cxn ang="0">
                    <a:pos x="T0" y="T1"/>
                  </a:cxn>
                  <a:cxn ang="0">
                    <a:pos x="T2" y="T3"/>
                  </a:cxn>
                  <a:cxn ang="0">
                    <a:pos x="T4" y="T5"/>
                  </a:cxn>
                  <a:cxn ang="0">
                    <a:pos x="T6" y="T7"/>
                  </a:cxn>
                  <a:cxn ang="0">
                    <a:pos x="T8" y="T9"/>
                  </a:cxn>
                </a:cxnLst>
                <a:rect l="0" t="0" r="r" b="b"/>
                <a:pathLst>
                  <a:path w="57" h="114">
                    <a:moveTo>
                      <a:pt x="0" y="99"/>
                    </a:moveTo>
                    <a:cubicBezTo>
                      <a:pt x="22" y="114"/>
                      <a:pt x="22" y="114"/>
                      <a:pt x="22" y="114"/>
                    </a:cubicBezTo>
                    <a:cubicBezTo>
                      <a:pt x="44" y="82"/>
                      <a:pt x="57" y="42"/>
                      <a:pt x="57" y="0"/>
                    </a:cubicBezTo>
                    <a:cubicBezTo>
                      <a:pt x="31" y="0"/>
                      <a:pt x="31" y="0"/>
                      <a:pt x="31" y="0"/>
                    </a:cubicBezTo>
                    <a:cubicBezTo>
                      <a:pt x="31" y="37"/>
                      <a:pt x="20" y="71"/>
                      <a:pt x="0" y="99"/>
                    </a:cubicBezTo>
                    <a:close/>
                  </a:path>
                </a:pathLst>
              </a:custGeom>
              <a:solidFill>
                <a:schemeClr val="tx1">
                  <a:lumMod val="50000"/>
                  <a:lumOff val="50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14" name="Freeform 579"/>
              <p:cNvSpPr>
                <a:spLocks/>
              </p:cNvSpPr>
              <p:nvPr/>
            </p:nvSpPr>
            <p:spPr bwMode="auto">
              <a:xfrm>
                <a:off x="7228844" y="3790714"/>
                <a:ext cx="361361" cy="362804"/>
              </a:xfrm>
              <a:custGeom>
                <a:avLst/>
                <a:gdLst>
                  <a:gd name="T0" fmla="*/ 187 w 212"/>
                  <a:gd name="T1" fmla="*/ 213 h 213"/>
                  <a:gd name="T2" fmla="*/ 212 w 212"/>
                  <a:gd name="T3" fmla="*/ 213 h 213"/>
                  <a:gd name="T4" fmla="*/ 0 w 212"/>
                  <a:gd name="T5" fmla="*/ 0 h 213"/>
                  <a:gd name="T6" fmla="*/ 0 w 212"/>
                  <a:gd name="T7" fmla="*/ 25 h 213"/>
                  <a:gd name="T8" fmla="*/ 0 w 212"/>
                  <a:gd name="T9" fmla="*/ 52 h 213"/>
                  <a:gd name="T10" fmla="*/ 0 w 212"/>
                  <a:gd name="T11" fmla="*/ 213 h 213"/>
                  <a:gd name="T12" fmla="*/ 160 w 212"/>
                  <a:gd name="T13" fmla="*/ 213 h 213"/>
                  <a:gd name="T14" fmla="*/ 187 w 212"/>
                  <a:gd name="T15" fmla="*/ 213 h 2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2" h="213">
                    <a:moveTo>
                      <a:pt x="187" y="213"/>
                    </a:moveTo>
                    <a:cubicBezTo>
                      <a:pt x="212" y="213"/>
                      <a:pt x="212" y="213"/>
                      <a:pt x="212" y="213"/>
                    </a:cubicBezTo>
                    <a:cubicBezTo>
                      <a:pt x="187" y="7"/>
                      <a:pt x="0" y="0"/>
                      <a:pt x="0" y="0"/>
                    </a:cubicBezTo>
                    <a:cubicBezTo>
                      <a:pt x="0" y="25"/>
                      <a:pt x="0" y="25"/>
                      <a:pt x="0" y="25"/>
                    </a:cubicBezTo>
                    <a:cubicBezTo>
                      <a:pt x="0" y="52"/>
                      <a:pt x="0" y="52"/>
                      <a:pt x="0" y="52"/>
                    </a:cubicBezTo>
                    <a:cubicBezTo>
                      <a:pt x="0" y="213"/>
                      <a:pt x="0" y="213"/>
                      <a:pt x="0" y="213"/>
                    </a:cubicBezTo>
                    <a:cubicBezTo>
                      <a:pt x="160" y="213"/>
                      <a:pt x="160" y="213"/>
                      <a:pt x="160" y="213"/>
                    </a:cubicBezTo>
                    <a:lnTo>
                      <a:pt x="187" y="213"/>
                    </a:lnTo>
                    <a:close/>
                  </a:path>
                </a:pathLst>
              </a:custGeom>
              <a:solidFill>
                <a:schemeClr val="bg1">
                  <a:lumMod val="65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15" name="Freeform 580"/>
              <p:cNvSpPr>
                <a:spLocks/>
              </p:cNvSpPr>
              <p:nvPr/>
            </p:nvSpPr>
            <p:spPr bwMode="auto">
              <a:xfrm>
                <a:off x="6858828" y="3833269"/>
                <a:ext cx="605154" cy="688822"/>
              </a:xfrm>
              <a:custGeom>
                <a:avLst/>
                <a:gdLst>
                  <a:gd name="T0" fmla="*/ 202 w 355"/>
                  <a:gd name="T1" fmla="*/ 202 h 404"/>
                  <a:gd name="T2" fmla="*/ 202 w 355"/>
                  <a:gd name="T3" fmla="*/ 26 h 404"/>
                  <a:gd name="T4" fmla="*/ 202 w 355"/>
                  <a:gd name="T5" fmla="*/ 0 h 404"/>
                  <a:gd name="T6" fmla="*/ 0 w 355"/>
                  <a:gd name="T7" fmla="*/ 202 h 404"/>
                  <a:gd name="T8" fmla="*/ 202 w 355"/>
                  <a:gd name="T9" fmla="*/ 404 h 404"/>
                  <a:gd name="T10" fmla="*/ 355 w 355"/>
                  <a:gd name="T11" fmla="*/ 335 h 404"/>
                  <a:gd name="T12" fmla="*/ 335 w 355"/>
                  <a:gd name="T13" fmla="*/ 317 h 404"/>
                  <a:gd name="T14" fmla="*/ 202 w 355"/>
                  <a:gd name="T15" fmla="*/ 202 h 4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404">
                    <a:moveTo>
                      <a:pt x="202" y="202"/>
                    </a:moveTo>
                    <a:cubicBezTo>
                      <a:pt x="202" y="26"/>
                      <a:pt x="202" y="26"/>
                      <a:pt x="202" y="26"/>
                    </a:cubicBezTo>
                    <a:cubicBezTo>
                      <a:pt x="202" y="0"/>
                      <a:pt x="202" y="0"/>
                      <a:pt x="202" y="0"/>
                    </a:cubicBezTo>
                    <a:cubicBezTo>
                      <a:pt x="91" y="0"/>
                      <a:pt x="0" y="90"/>
                      <a:pt x="0" y="202"/>
                    </a:cubicBezTo>
                    <a:cubicBezTo>
                      <a:pt x="0" y="314"/>
                      <a:pt x="91" y="404"/>
                      <a:pt x="202" y="404"/>
                    </a:cubicBezTo>
                    <a:cubicBezTo>
                      <a:pt x="263" y="404"/>
                      <a:pt x="318" y="377"/>
                      <a:pt x="355" y="335"/>
                    </a:cubicBezTo>
                    <a:cubicBezTo>
                      <a:pt x="335" y="317"/>
                      <a:pt x="335" y="317"/>
                      <a:pt x="335" y="317"/>
                    </a:cubicBezTo>
                    <a:lnTo>
                      <a:pt x="202" y="202"/>
                    </a:lnTo>
                    <a:close/>
                  </a:path>
                </a:pathLst>
              </a:custGeom>
              <a:solidFill>
                <a:schemeClr val="tx1">
                  <a:lumMod val="50000"/>
                  <a:lumOff val="50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grpSp>
      <p:grpSp>
        <p:nvGrpSpPr>
          <p:cNvPr id="6" name="组合 15"/>
          <p:cNvGrpSpPr/>
          <p:nvPr/>
        </p:nvGrpSpPr>
        <p:grpSpPr>
          <a:xfrm>
            <a:off x="4821176" y="1563940"/>
            <a:ext cx="1317722" cy="1317245"/>
            <a:chOff x="6427398" y="2085735"/>
            <a:chExt cx="1756733" cy="1756733"/>
          </a:xfrm>
        </p:grpSpPr>
        <p:sp>
          <p:nvSpPr>
            <p:cNvPr id="17" name="圆角矩形 16"/>
            <p:cNvSpPr/>
            <p:nvPr/>
          </p:nvSpPr>
          <p:spPr>
            <a:xfrm>
              <a:off x="6427398" y="2085735"/>
              <a:ext cx="1756733" cy="1756733"/>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444500" dist="1778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7" name="组合 17"/>
            <p:cNvGrpSpPr/>
            <p:nvPr/>
          </p:nvGrpSpPr>
          <p:grpSpPr>
            <a:xfrm>
              <a:off x="7080219" y="2236580"/>
              <a:ext cx="383708" cy="380875"/>
              <a:chOff x="8400062" y="4884922"/>
              <a:chExt cx="683773" cy="678724"/>
            </a:xfrm>
          </p:grpSpPr>
          <p:sp>
            <p:nvSpPr>
              <p:cNvPr id="19" name="Freeform 378"/>
              <p:cNvSpPr>
                <a:spLocks noEditPoints="1"/>
              </p:cNvSpPr>
              <p:nvPr/>
            </p:nvSpPr>
            <p:spPr bwMode="auto">
              <a:xfrm>
                <a:off x="8927317" y="5146025"/>
                <a:ext cx="156518" cy="156518"/>
              </a:xfrm>
              <a:custGeom>
                <a:avLst/>
                <a:gdLst>
                  <a:gd name="T0" fmla="*/ 46 w 92"/>
                  <a:gd name="T1" fmla="*/ 0 h 92"/>
                  <a:gd name="T2" fmla="*/ 0 w 92"/>
                  <a:gd name="T3" fmla="*/ 46 h 92"/>
                  <a:gd name="T4" fmla="*/ 46 w 92"/>
                  <a:gd name="T5" fmla="*/ 92 h 92"/>
                  <a:gd name="T6" fmla="*/ 92 w 92"/>
                  <a:gd name="T7" fmla="*/ 46 h 92"/>
                  <a:gd name="T8" fmla="*/ 46 w 92"/>
                  <a:gd name="T9" fmla="*/ 0 h 92"/>
                  <a:gd name="T10" fmla="*/ 46 w 92"/>
                  <a:gd name="T11" fmla="*/ 78 h 92"/>
                  <a:gd name="T12" fmla="*/ 14 w 92"/>
                  <a:gd name="T13" fmla="*/ 46 h 92"/>
                  <a:gd name="T14" fmla="*/ 46 w 92"/>
                  <a:gd name="T15" fmla="*/ 14 h 92"/>
                  <a:gd name="T16" fmla="*/ 78 w 92"/>
                  <a:gd name="T17" fmla="*/ 46 h 92"/>
                  <a:gd name="T18" fmla="*/ 46 w 92"/>
                  <a:gd name="T19" fmla="*/ 7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92">
                    <a:moveTo>
                      <a:pt x="46" y="0"/>
                    </a:moveTo>
                    <a:cubicBezTo>
                      <a:pt x="20" y="0"/>
                      <a:pt x="0" y="21"/>
                      <a:pt x="0" y="46"/>
                    </a:cubicBezTo>
                    <a:cubicBezTo>
                      <a:pt x="0" y="72"/>
                      <a:pt x="20" y="92"/>
                      <a:pt x="46" y="92"/>
                    </a:cubicBezTo>
                    <a:cubicBezTo>
                      <a:pt x="71" y="92"/>
                      <a:pt x="92" y="72"/>
                      <a:pt x="92" y="46"/>
                    </a:cubicBezTo>
                    <a:cubicBezTo>
                      <a:pt x="92" y="21"/>
                      <a:pt x="71" y="0"/>
                      <a:pt x="46" y="0"/>
                    </a:cubicBezTo>
                    <a:close/>
                    <a:moveTo>
                      <a:pt x="46" y="78"/>
                    </a:moveTo>
                    <a:cubicBezTo>
                      <a:pt x="28" y="78"/>
                      <a:pt x="14" y="64"/>
                      <a:pt x="14" y="46"/>
                    </a:cubicBezTo>
                    <a:cubicBezTo>
                      <a:pt x="14" y="28"/>
                      <a:pt x="28" y="14"/>
                      <a:pt x="46" y="14"/>
                    </a:cubicBezTo>
                    <a:cubicBezTo>
                      <a:pt x="64" y="14"/>
                      <a:pt x="78" y="28"/>
                      <a:pt x="78" y="46"/>
                    </a:cubicBezTo>
                    <a:cubicBezTo>
                      <a:pt x="78" y="64"/>
                      <a:pt x="64" y="78"/>
                      <a:pt x="46" y="78"/>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0" name="Freeform 379"/>
              <p:cNvSpPr>
                <a:spLocks/>
              </p:cNvSpPr>
              <p:nvPr/>
            </p:nvSpPr>
            <p:spPr bwMode="auto">
              <a:xfrm>
                <a:off x="8852304" y="5217432"/>
                <a:ext cx="66358" cy="8655"/>
              </a:xfrm>
              <a:custGeom>
                <a:avLst/>
                <a:gdLst>
                  <a:gd name="T0" fmla="*/ 37 w 39"/>
                  <a:gd name="T1" fmla="*/ 0 h 5"/>
                  <a:gd name="T2" fmla="*/ 2 w 39"/>
                  <a:gd name="T3" fmla="*/ 0 h 5"/>
                  <a:gd name="T4" fmla="*/ 1 w 39"/>
                  <a:gd name="T5" fmla="*/ 1 h 5"/>
                  <a:gd name="T6" fmla="*/ 0 w 39"/>
                  <a:gd name="T7" fmla="*/ 3 h 5"/>
                  <a:gd name="T8" fmla="*/ 2 w 39"/>
                  <a:gd name="T9" fmla="*/ 5 h 5"/>
                  <a:gd name="T10" fmla="*/ 37 w 39"/>
                  <a:gd name="T11" fmla="*/ 5 h 5"/>
                  <a:gd name="T12" fmla="*/ 39 w 39"/>
                  <a:gd name="T13" fmla="*/ 3 h 5"/>
                  <a:gd name="T14" fmla="*/ 37 w 39"/>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5">
                    <a:moveTo>
                      <a:pt x="37" y="0"/>
                    </a:moveTo>
                    <a:cubicBezTo>
                      <a:pt x="2" y="0"/>
                      <a:pt x="2" y="0"/>
                      <a:pt x="2" y="0"/>
                    </a:cubicBezTo>
                    <a:cubicBezTo>
                      <a:pt x="2" y="0"/>
                      <a:pt x="1" y="0"/>
                      <a:pt x="1" y="1"/>
                    </a:cubicBezTo>
                    <a:cubicBezTo>
                      <a:pt x="0" y="1"/>
                      <a:pt x="0" y="2"/>
                      <a:pt x="0" y="3"/>
                    </a:cubicBezTo>
                    <a:cubicBezTo>
                      <a:pt x="0" y="4"/>
                      <a:pt x="1" y="5"/>
                      <a:pt x="2" y="5"/>
                    </a:cubicBezTo>
                    <a:cubicBezTo>
                      <a:pt x="37" y="5"/>
                      <a:pt x="37" y="5"/>
                      <a:pt x="37" y="5"/>
                    </a:cubicBezTo>
                    <a:cubicBezTo>
                      <a:pt x="38" y="5"/>
                      <a:pt x="39" y="4"/>
                      <a:pt x="39" y="3"/>
                    </a:cubicBezTo>
                    <a:cubicBezTo>
                      <a:pt x="39" y="1"/>
                      <a:pt x="38" y="0"/>
                      <a:pt x="37" y="0"/>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1" name="Freeform 380"/>
              <p:cNvSpPr>
                <a:spLocks/>
              </p:cNvSpPr>
              <p:nvPr/>
            </p:nvSpPr>
            <p:spPr bwMode="auto">
              <a:xfrm>
                <a:off x="8739784" y="5048652"/>
                <a:ext cx="7934" cy="67079"/>
              </a:xfrm>
              <a:custGeom>
                <a:avLst/>
                <a:gdLst>
                  <a:gd name="T0" fmla="*/ 0 w 5"/>
                  <a:gd name="T1" fmla="*/ 3 h 39"/>
                  <a:gd name="T2" fmla="*/ 0 w 5"/>
                  <a:gd name="T3" fmla="*/ 37 h 39"/>
                  <a:gd name="T4" fmla="*/ 0 w 5"/>
                  <a:gd name="T5" fmla="*/ 39 h 39"/>
                  <a:gd name="T6" fmla="*/ 2 w 5"/>
                  <a:gd name="T7" fmla="*/ 39 h 39"/>
                  <a:gd name="T8" fmla="*/ 5 w 5"/>
                  <a:gd name="T9" fmla="*/ 37 h 39"/>
                  <a:gd name="T10" fmla="*/ 5 w 5"/>
                  <a:gd name="T11" fmla="*/ 3 h 39"/>
                  <a:gd name="T12" fmla="*/ 2 w 5"/>
                  <a:gd name="T13" fmla="*/ 0 h 39"/>
                  <a:gd name="T14" fmla="*/ 0 w 5"/>
                  <a:gd name="T15" fmla="*/ 3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9">
                    <a:moveTo>
                      <a:pt x="0" y="3"/>
                    </a:moveTo>
                    <a:cubicBezTo>
                      <a:pt x="0" y="37"/>
                      <a:pt x="0" y="37"/>
                      <a:pt x="0" y="37"/>
                    </a:cubicBezTo>
                    <a:cubicBezTo>
                      <a:pt x="0" y="38"/>
                      <a:pt x="0" y="38"/>
                      <a:pt x="0" y="39"/>
                    </a:cubicBezTo>
                    <a:cubicBezTo>
                      <a:pt x="1" y="39"/>
                      <a:pt x="2" y="39"/>
                      <a:pt x="2" y="39"/>
                    </a:cubicBezTo>
                    <a:cubicBezTo>
                      <a:pt x="4" y="39"/>
                      <a:pt x="5" y="38"/>
                      <a:pt x="5" y="37"/>
                    </a:cubicBezTo>
                    <a:cubicBezTo>
                      <a:pt x="5" y="3"/>
                      <a:pt x="5" y="3"/>
                      <a:pt x="5" y="3"/>
                    </a:cubicBezTo>
                    <a:cubicBezTo>
                      <a:pt x="5" y="1"/>
                      <a:pt x="4" y="0"/>
                      <a:pt x="2" y="0"/>
                    </a:cubicBezTo>
                    <a:cubicBezTo>
                      <a:pt x="1" y="0"/>
                      <a:pt x="0" y="1"/>
                      <a:pt x="0" y="3"/>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2" name="Freeform 381"/>
              <p:cNvSpPr>
                <a:spLocks/>
              </p:cNvSpPr>
              <p:nvPr/>
            </p:nvSpPr>
            <p:spPr bwMode="auto">
              <a:xfrm>
                <a:off x="8736178" y="5335000"/>
                <a:ext cx="8655" cy="68522"/>
              </a:xfrm>
              <a:custGeom>
                <a:avLst/>
                <a:gdLst>
                  <a:gd name="T0" fmla="*/ 5 w 5"/>
                  <a:gd name="T1" fmla="*/ 37 h 40"/>
                  <a:gd name="T2" fmla="*/ 5 w 5"/>
                  <a:gd name="T3" fmla="*/ 3 h 40"/>
                  <a:gd name="T4" fmla="*/ 3 w 5"/>
                  <a:gd name="T5" fmla="*/ 0 h 40"/>
                  <a:gd name="T6" fmla="*/ 0 w 5"/>
                  <a:gd name="T7" fmla="*/ 3 h 40"/>
                  <a:gd name="T8" fmla="*/ 0 w 5"/>
                  <a:gd name="T9" fmla="*/ 37 h 40"/>
                  <a:gd name="T10" fmla="*/ 1 w 5"/>
                  <a:gd name="T11" fmla="*/ 39 h 40"/>
                  <a:gd name="T12" fmla="*/ 3 w 5"/>
                  <a:gd name="T13" fmla="*/ 40 h 40"/>
                  <a:gd name="T14" fmla="*/ 5 w 5"/>
                  <a:gd name="T15" fmla="*/ 37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0">
                    <a:moveTo>
                      <a:pt x="5" y="37"/>
                    </a:moveTo>
                    <a:cubicBezTo>
                      <a:pt x="5" y="3"/>
                      <a:pt x="5" y="3"/>
                      <a:pt x="5" y="3"/>
                    </a:cubicBezTo>
                    <a:cubicBezTo>
                      <a:pt x="5" y="1"/>
                      <a:pt x="4" y="0"/>
                      <a:pt x="3" y="0"/>
                    </a:cubicBezTo>
                    <a:cubicBezTo>
                      <a:pt x="1" y="0"/>
                      <a:pt x="0" y="1"/>
                      <a:pt x="0" y="3"/>
                    </a:cubicBezTo>
                    <a:cubicBezTo>
                      <a:pt x="0" y="37"/>
                      <a:pt x="0" y="37"/>
                      <a:pt x="0" y="37"/>
                    </a:cubicBezTo>
                    <a:cubicBezTo>
                      <a:pt x="0" y="38"/>
                      <a:pt x="0" y="38"/>
                      <a:pt x="1" y="39"/>
                    </a:cubicBezTo>
                    <a:cubicBezTo>
                      <a:pt x="1" y="39"/>
                      <a:pt x="2" y="40"/>
                      <a:pt x="3" y="40"/>
                    </a:cubicBezTo>
                    <a:cubicBezTo>
                      <a:pt x="4" y="40"/>
                      <a:pt x="5" y="38"/>
                      <a:pt x="5" y="37"/>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3" name="Freeform 382"/>
              <p:cNvSpPr>
                <a:spLocks noEditPoints="1"/>
              </p:cNvSpPr>
              <p:nvPr/>
            </p:nvSpPr>
            <p:spPr bwMode="auto">
              <a:xfrm>
                <a:off x="8664771" y="4884922"/>
                <a:ext cx="156518" cy="157239"/>
              </a:xfrm>
              <a:custGeom>
                <a:avLst/>
                <a:gdLst>
                  <a:gd name="T0" fmla="*/ 46 w 92"/>
                  <a:gd name="T1" fmla="*/ 92 h 92"/>
                  <a:gd name="T2" fmla="*/ 92 w 92"/>
                  <a:gd name="T3" fmla="*/ 46 h 92"/>
                  <a:gd name="T4" fmla="*/ 46 w 92"/>
                  <a:gd name="T5" fmla="*/ 0 h 92"/>
                  <a:gd name="T6" fmla="*/ 0 w 92"/>
                  <a:gd name="T7" fmla="*/ 46 h 92"/>
                  <a:gd name="T8" fmla="*/ 46 w 92"/>
                  <a:gd name="T9" fmla="*/ 92 h 92"/>
                  <a:gd name="T10" fmla="*/ 46 w 92"/>
                  <a:gd name="T11" fmla="*/ 14 h 92"/>
                  <a:gd name="T12" fmla="*/ 79 w 92"/>
                  <a:gd name="T13" fmla="*/ 46 h 92"/>
                  <a:gd name="T14" fmla="*/ 46 w 92"/>
                  <a:gd name="T15" fmla="*/ 78 h 92"/>
                  <a:gd name="T16" fmla="*/ 14 w 92"/>
                  <a:gd name="T17" fmla="*/ 46 h 92"/>
                  <a:gd name="T18" fmla="*/ 46 w 92"/>
                  <a:gd name="T19" fmla="*/ 1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92">
                    <a:moveTo>
                      <a:pt x="46" y="92"/>
                    </a:moveTo>
                    <a:cubicBezTo>
                      <a:pt x="72" y="92"/>
                      <a:pt x="92" y="71"/>
                      <a:pt x="92" y="46"/>
                    </a:cubicBezTo>
                    <a:cubicBezTo>
                      <a:pt x="92" y="21"/>
                      <a:pt x="72" y="0"/>
                      <a:pt x="46" y="0"/>
                    </a:cubicBezTo>
                    <a:cubicBezTo>
                      <a:pt x="21" y="0"/>
                      <a:pt x="0" y="21"/>
                      <a:pt x="0" y="46"/>
                    </a:cubicBezTo>
                    <a:cubicBezTo>
                      <a:pt x="0" y="71"/>
                      <a:pt x="21" y="92"/>
                      <a:pt x="46" y="92"/>
                    </a:cubicBezTo>
                    <a:close/>
                    <a:moveTo>
                      <a:pt x="46" y="14"/>
                    </a:moveTo>
                    <a:cubicBezTo>
                      <a:pt x="64" y="14"/>
                      <a:pt x="79" y="28"/>
                      <a:pt x="79" y="46"/>
                    </a:cubicBezTo>
                    <a:cubicBezTo>
                      <a:pt x="79" y="64"/>
                      <a:pt x="64" y="78"/>
                      <a:pt x="46" y="78"/>
                    </a:cubicBezTo>
                    <a:cubicBezTo>
                      <a:pt x="29" y="78"/>
                      <a:pt x="14" y="64"/>
                      <a:pt x="14" y="46"/>
                    </a:cubicBezTo>
                    <a:cubicBezTo>
                      <a:pt x="14" y="28"/>
                      <a:pt x="29" y="14"/>
                      <a:pt x="46" y="14"/>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4" name="Freeform 383"/>
              <p:cNvSpPr>
                <a:spLocks noEditPoints="1"/>
              </p:cNvSpPr>
              <p:nvPr/>
            </p:nvSpPr>
            <p:spPr bwMode="auto">
              <a:xfrm>
                <a:off x="8664771" y="5408571"/>
                <a:ext cx="156518" cy="155075"/>
              </a:xfrm>
              <a:custGeom>
                <a:avLst/>
                <a:gdLst>
                  <a:gd name="T0" fmla="*/ 46 w 92"/>
                  <a:gd name="T1" fmla="*/ 0 h 91"/>
                  <a:gd name="T2" fmla="*/ 0 w 92"/>
                  <a:gd name="T3" fmla="*/ 46 h 91"/>
                  <a:gd name="T4" fmla="*/ 46 w 92"/>
                  <a:gd name="T5" fmla="*/ 91 h 91"/>
                  <a:gd name="T6" fmla="*/ 92 w 92"/>
                  <a:gd name="T7" fmla="*/ 46 h 91"/>
                  <a:gd name="T8" fmla="*/ 46 w 92"/>
                  <a:gd name="T9" fmla="*/ 0 h 91"/>
                  <a:gd name="T10" fmla="*/ 46 w 92"/>
                  <a:gd name="T11" fmla="*/ 78 h 91"/>
                  <a:gd name="T12" fmla="*/ 14 w 92"/>
                  <a:gd name="T13" fmla="*/ 46 h 91"/>
                  <a:gd name="T14" fmla="*/ 46 w 92"/>
                  <a:gd name="T15" fmla="*/ 13 h 91"/>
                  <a:gd name="T16" fmla="*/ 79 w 92"/>
                  <a:gd name="T17" fmla="*/ 46 h 91"/>
                  <a:gd name="T18" fmla="*/ 46 w 92"/>
                  <a:gd name="T19" fmla="*/ 78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91">
                    <a:moveTo>
                      <a:pt x="46" y="0"/>
                    </a:moveTo>
                    <a:cubicBezTo>
                      <a:pt x="21" y="0"/>
                      <a:pt x="0" y="20"/>
                      <a:pt x="0" y="46"/>
                    </a:cubicBezTo>
                    <a:cubicBezTo>
                      <a:pt x="0" y="71"/>
                      <a:pt x="21" y="91"/>
                      <a:pt x="46" y="91"/>
                    </a:cubicBezTo>
                    <a:cubicBezTo>
                      <a:pt x="72" y="91"/>
                      <a:pt x="92" y="71"/>
                      <a:pt x="92" y="46"/>
                    </a:cubicBezTo>
                    <a:cubicBezTo>
                      <a:pt x="92" y="20"/>
                      <a:pt x="72" y="0"/>
                      <a:pt x="46" y="0"/>
                    </a:cubicBezTo>
                    <a:close/>
                    <a:moveTo>
                      <a:pt x="46" y="78"/>
                    </a:moveTo>
                    <a:cubicBezTo>
                      <a:pt x="29" y="78"/>
                      <a:pt x="14" y="63"/>
                      <a:pt x="14" y="46"/>
                    </a:cubicBezTo>
                    <a:cubicBezTo>
                      <a:pt x="14" y="28"/>
                      <a:pt x="29" y="13"/>
                      <a:pt x="46" y="13"/>
                    </a:cubicBezTo>
                    <a:cubicBezTo>
                      <a:pt x="64" y="13"/>
                      <a:pt x="79" y="28"/>
                      <a:pt x="79" y="46"/>
                    </a:cubicBezTo>
                    <a:cubicBezTo>
                      <a:pt x="79" y="63"/>
                      <a:pt x="64" y="78"/>
                      <a:pt x="46" y="78"/>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5" name="Freeform 384"/>
              <p:cNvSpPr>
                <a:spLocks noEditPoints="1"/>
              </p:cNvSpPr>
              <p:nvPr/>
            </p:nvSpPr>
            <p:spPr bwMode="auto">
              <a:xfrm>
                <a:off x="8633756" y="5120780"/>
                <a:ext cx="209893" cy="209171"/>
              </a:xfrm>
              <a:custGeom>
                <a:avLst/>
                <a:gdLst>
                  <a:gd name="T0" fmla="*/ 62 w 123"/>
                  <a:gd name="T1" fmla="*/ 0 h 123"/>
                  <a:gd name="T2" fmla="*/ 0 w 123"/>
                  <a:gd name="T3" fmla="*/ 61 h 123"/>
                  <a:gd name="T4" fmla="*/ 62 w 123"/>
                  <a:gd name="T5" fmla="*/ 123 h 123"/>
                  <a:gd name="T6" fmla="*/ 123 w 123"/>
                  <a:gd name="T7" fmla="*/ 61 h 123"/>
                  <a:gd name="T8" fmla="*/ 62 w 123"/>
                  <a:gd name="T9" fmla="*/ 0 h 123"/>
                  <a:gd name="T10" fmla="*/ 62 w 123"/>
                  <a:gd name="T11" fmla="*/ 105 h 123"/>
                  <a:gd name="T12" fmla="*/ 18 w 123"/>
                  <a:gd name="T13" fmla="*/ 61 h 123"/>
                  <a:gd name="T14" fmla="*/ 62 w 123"/>
                  <a:gd name="T15" fmla="*/ 18 h 123"/>
                  <a:gd name="T16" fmla="*/ 105 w 123"/>
                  <a:gd name="T17" fmla="*/ 61 h 123"/>
                  <a:gd name="T18" fmla="*/ 62 w 123"/>
                  <a:gd name="T19" fmla="*/ 105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3" h="123">
                    <a:moveTo>
                      <a:pt x="62" y="0"/>
                    </a:moveTo>
                    <a:cubicBezTo>
                      <a:pt x="28" y="0"/>
                      <a:pt x="0" y="27"/>
                      <a:pt x="0" y="61"/>
                    </a:cubicBezTo>
                    <a:cubicBezTo>
                      <a:pt x="0" y="95"/>
                      <a:pt x="28" y="123"/>
                      <a:pt x="62" y="123"/>
                    </a:cubicBezTo>
                    <a:cubicBezTo>
                      <a:pt x="96" y="123"/>
                      <a:pt x="123" y="95"/>
                      <a:pt x="123" y="61"/>
                    </a:cubicBezTo>
                    <a:cubicBezTo>
                      <a:pt x="123" y="27"/>
                      <a:pt x="96" y="0"/>
                      <a:pt x="62" y="0"/>
                    </a:cubicBezTo>
                    <a:close/>
                    <a:moveTo>
                      <a:pt x="62" y="105"/>
                    </a:moveTo>
                    <a:cubicBezTo>
                      <a:pt x="38" y="105"/>
                      <a:pt x="18" y="85"/>
                      <a:pt x="18" y="61"/>
                    </a:cubicBezTo>
                    <a:cubicBezTo>
                      <a:pt x="18" y="37"/>
                      <a:pt x="38" y="18"/>
                      <a:pt x="62" y="18"/>
                    </a:cubicBezTo>
                    <a:cubicBezTo>
                      <a:pt x="86" y="18"/>
                      <a:pt x="105" y="37"/>
                      <a:pt x="105" y="61"/>
                    </a:cubicBezTo>
                    <a:cubicBezTo>
                      <a:pt x="105" y="85"/>
                      <a:pt x="86" y="105"/>
                      <a:pt x="62" y="105"/>
                    </a:cubicBezTo>
                    <a:close/>
                  </a:path>
                </a:pathLst>
              </a:custGeom>
              <a:solidFill>
                <a:srgbClr val="FFB8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6" name="Freeform 385"/>
              <p:cNvSpPr>
                <a:spLocks/>
              </p:cNvSpPr>
              <p:nvPr/>
            </p:nvSpPr>
            <p:spPr bwMode="auto">
              <a:xfrm>
                <a:off x="8562350" y="5221038"/>
                <a:ext cx="67800" cy="8655"/>
              </a:xfrm>
              <a:custGeom>
                <a:avLst/>
                <a:gdLst>
                  <a:gd name="T0" fmla="*/ 37 w 40"/>
                  <a:gd name="T1" fmla="*/ 0 h 5"/>
                  <a:gd name="T2" fmla="*/ 3 w 40"/>
                  <a:gd name="T3" fmla="*/ 0 h 5"/>
                  <a:gd name="T4" fmla="*/ 1 w 40"/>
                  <a:gd name="T5" fmla="*/ 0 h 5"/>
                  <a:gd name="T6" fmla="*/ 0 w 40"/>
                  <a:gd name="T7" fmla="*/ 2 h 5"/>
                  <a:gd name="T8" fmla="*/ 3 w 40"/>
                  <a:gd name="T9" fmla="*/ 5 h 5"/>
                  <a:gd name="T10" fmla="*/ 37 w 40"/>
                  <a:gd name="T11" fmla="*/ 5 h 5"/>
                  <a:gd name="T12" fmla="*/ 40 w 40"/>
                  <a:gd name="T13" fmla="*/ 2 h 5"/>
                  <a:gd name="T14" fmla="*/ 37 w 40"/>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5">
                    <a:moveTo>
                      <a:pt x="37" y="0"/>
                    </a:moveTo>
                    <a:cubicBezTo>
                      <a:pt x="3" y="0"/>
                      <a:pt x="3" y="0"/>
                      <a:pt x="3" y="0"/>
                    </a:cubicBezTo>
                    <a:cubicBezTo>
                      <a:pt x="2" y="0"/>
                      <a:pt x="1" y="0"/>
                      <a:pt x="1" y="0"/>
                    </a:cubicBezTo>
                    <a:cubicBezTo>
                      <a:pt x="0" y="1"/>
                      <a:pt x="0" y="1"/>
                      <a:pt x="0" y="2"/>
                    </a:cubicBezTo>
                    <a:cubicBezTo>
                      <a:pt x="0" y="4"/>
                      <a:pt x="1" y="5"/>
                      <a:pt x="3" y="5"/>
                    </a:cubicBezTo>
                    <a:cubicBezTo>
                      <a:pt x="37" y="5"/>
                      <a:pt x="37" y="5"/>
                      <a:pt x="37" y="5"/>
                    </a:cubicBezTo>
                    <a:cubicBezTo>
                      <a:pt x="38" y="5"/>
                      <a:pt x="40" y="4"/>
                      <a:pt x="40" y="2"/>
                    </a:cubicBezTo>
                    <a:cubicBezTo>
                      <a:pt x="40" y="1"/>
                      <a:pt x="38" y="0"/>
                      <a:pt x="37" y="0"/>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7" name="Freeform 386"/>
              <p:cNvSpPr>
                <a:spLocks noEditPoints="1"/>
              </p:cNvSpPr>
              <p:nvPr/>
            </p:nvSpPr>
            <p:spPr bwMode="auto">
              <a:xfrm>
                <a:off x="8400062" y="5146025"/>
                <a:ext cx="157239" cy="156518"/>
              </a:xfrm>
              <a:custGeom>
                <a:avLst/>
                <a:gdLst>
                  <a:gd name="T0" fmla="*/ 46 w 92"/>
                  <a:gd name="T1" fmla="*/ 0 h 92"/>
                  <a:gd name="T2" fmla="*/ 0 w 92"/>
                  <a:gd name="T3" fmla="*/ 46 h 92"/>
                  <a:gd name="T4" fmla="*/ 46 w 92"/>
                  <a:gd name="T5" fmla="*/ 92 h 92"/>
                  <a:gd name="T6" fmla="*/ 92 w 92"/>
                  <a:gd name="T7" fmla="*/ 46 h 92"/>
                  <a:gd name="T8" fmla="*/ 46 w 92"/>
                  <a:gd name="T9" fmla="*/ 0 h 92"/>
                  <a:gd name="T10" fmla="*/ 46 w 92"/>
                  <a:gd name="T11" fmla="*/ 78 h 92"/>
                  <a:gd name="T12" fmla="*/ 14 w 92"/>
                  <a:gd name="T13" fmla="*/ 46 h 92"/>
                  <a:gd name="T14" fmla="*/ 46 w 92"/>
                  <a:gd name="T15" fmla="*/ 14 h 92"/>
                  <a:gd name="T16" fmla="*/ 78 w 92"/>
                  <a:gd name="T17" fmla="*/ 46 h 92"/>
                  <a:gd name="T18" fmla="*/ 46 w 92"/>
                  <a:gd name="T19" fmla="*/ 7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92">
                    <a:moveTo>
                      <a:pt x="46" y="0"/>
                    </a:moveTo>
                    <a:cubicBezTo>
                      <a:pt x="21" y="0"/>
                      <a:pt x="0" y="21"/>
                      <a:pt x="0" y="46"/>
                    </a:cubicBezTo>
                    <a:cubicBezTo>
                      <a:pt x="0" y="72"/>
                      <a:pt x="21" y="92"/>
                      <a:pt x="46" y="92"/>
                    </a:cubicBezTo>
                    <a:cubicBezTo>
                      <a:pt x="71" y="92"/>
                      <a:pt x="92" y="72"/>
                      <a:pt x="92" y="46"/>
                    </a:cubicBezTo>
                    <a:cubicBezTo>
                      <a:pt x="92" y="21"/>
                      <a:pt x="71" y="0"/>
                      <a:pt x="46" y="0"/>
                    </a:cubicBezTo>
                    <a:close/>
                    <a:moveTo>
                      <a:pt x="46" y="78"/>
                    </a:moveTo>
                    <a:cubicBezTo>
                      <a:pt x="28" y="78"/>
                      <a:pt x="14" y="64"/>
                      <a:pt x="14" y="46"/>
                    </a:cubicBezTo>
                    <a:cubicBezTo>
                      <a:pt x="14" y="28"/>
                      <a:pt x="28" y="14"/>
                      <a:pt x="46" y="14"/>
                    </a:cubicBezTo>
                    <a:cubicBezTo>
                      <a:pt x="64" y="14"/>
                      <a:pt x="78" y="28"/>
                      <a:pt x="78" y="46"/>
                    </a:cubicBezTo>
                    <a:cubicBezTo>
                      <a:pt x="78" y="64"/>
                      <a:pt x="64" y="78"/>
                      <a:pt x="46" y="78"/>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grpSp>
      <p:sp>
        <p:nvSpPr>
          <p:cNvPr id="29" name="圆角矩形 28"/>
          <p:cNvSpPr/>
          <p:nvPr/>
        </p:nvSpPr>
        <p:spPr>
          <a:xfrm>
            <a:off x="2937523" y="1563940"/>
            <a:ext cx="1317722" cy="1317245"/>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444500" dist="1778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10" name="组合 32"/>
          <p:cNvGrpSpPr/>
          <p:nvPr/>
        </p:nvGrpSpPr>
        <p:grpSpPr>
          <a:xfrm>
            <a:off x="1979375" y="1113926"/>
            <a:ext cx="762482" cy="762207"/>
            <a:chOff x="2135898" y="1485578"/>
            <a:chExt cx="1016511" cy="1016511"/>
          </a:xfrm>
        </p:grpSpPr>
        <p:sp>
          <p:nvSpPr>
            <p:cNvPr id="34" name="椭圆 33"/>
            <p:cNvSpPr/>
            <p:nvPr/>
          </p:nvSpPr>
          <p:spPr>
            <a:xfrm>
              <a:off x="2135898" y="1485578"/>
              <a:ext cx="1016511" cy="1016511"/>
            </a:xfrm>
            <a:prstGeom prst="ellipse">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032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5" name="椭圆 34"/>
            <p:cNvSpPr/>
            <p:nvPr/>
          </p:nvSpPr>
          <p:spPr>
            <a:xfrm>
              <a:off x="2288503" y="1638183"/>
              <a:ext cx="711301" cy="711301"/>
            </a:xfrm>
            <a:prstGeom prst="ellipse">
              <a:avLst/>
            </a:prstGeom>
            <a:solidFill>
              <a:schemeClr val="bg1">
                <a:lumMod val="65000"/>
              </a:schemeClr>
            </a:solidFill>
            <a:ln w="15875">
              <a:solidFill>
                <a:schemeClr val="bg1">
                  <a:lumMod val="65000"/>
                </a:schemeClr>
              </a:solidFill>
            </a:ln>
            <a:effectLst>
              <a:outerShdw blurRad="63500" dist="254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6" name="文本框 17"/>
            <p:cNvSpPr txBox="1"/>
            <p:nvPr/>
          </p:nvSpPr>
          <p:spPr>
            <a:xfrm>
              <a:off x="2378445" y="1803865"/>
              <a:ext cx="506782" cy="410464"/>
            </a:xfrm>
            <a:prstGeom prst="rect">
              <a:avLst/>
            </a:prstGeom>
            <a:noFill/>
          </p:spPr>
          <p:txBody>
            <a:bodyPr wrap="square" rtlCol="0">
              <a:spAutoFit/>
            </a:bodyPr>
            <a:lstStyle/>
            <a:p>
              <a:pPr algn="ctr"/>
              <a:r>
                <a:rPr lang="en-US" altLang="zh-CN" sz="1400" dirty="0" smtClean="0">
                  <a:solidFill>
                    <a:prstClr val="white"/>
                  </a:solidFill>
                  <a:latin typeface="Impact" panose="020B0806030902050204" pitchFamily="34" charset="0"/>
                </a:rPr>
                <a:t>04</a:t>
              </a:r>
              <a:endParaRPr lang="zh-CN" altLang="en-US" sz="1400" dirty="0">
                <a:solidFill>
                  <a:prstClr val="white"/>
                </a:solidFill>
                <a:latin typeface="Impact" panose="020B0806030902050204" pitchFamily="34" charset="0"/>
              </a:endParaRPr>
            </a:p>
          </p:txBody>
        </p:sp>
      </p:grpSp>
      <p:grpSp>
        <p:nvGrpSpPr>
          <p:cNvPr id="12" name="组合 36"/>
          <p:cNvGrpSpPr/>
          <p:nvPr/>
        </p:nvGrpSpPr>
        <p:grpSpPr>
          <a:xfrm>
            <a:off x="5728012" y="1113926"/>
            <a:ext cx="762482" cy="762207"/>
            <a:chOff x="3881858" y="5509627"/>
            <a:chExt cx="1016511" cy="1016511"/>
          </a:xfrm>
        </p:grpSpPr>
        <p:sp>
          <p:nvSpPr>
            <p:cNvPr id="38" name="椭圆 37"/>
            <p:cNvSpPr/>
            <p:nvPr/>
          </p:nvSpPr>
          <p:spPr>
            <a:xfrm>
              <a:off x="3881858" y="5509627"/>
              <a:ext cx="1016511" cy="1016511"/>
            </a:xfrm>
            <a:prstGeom prst="ellipse">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032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9" name="椭圆 38"/>
            <p:cNvSpPr/>
            <p:nvPr/>
          </p:nvSpPr>
          <p:spPr>
            <a:xfrm>
              <a:off x="4034463" y="5662232"/>
              <a:ext cx="711301" cy="711301"/>
            </a:xfrm>
            <a:prstGeom prst="ellipse">
              <a:avLst/>
            </a:prstGeom>
            <a:gradFill>
              <a:gsLst>
                <a:gs pos="0">
                  <a:srgbClr val="FFAA2D"/>
                </a:gs>
                <a:gs pos="100000">
                  <a:srgbClr val="FFCC81"/>
                </a:gs>
              </a:gsLst>
              <a:lin ang="2700000" scaled="1"/>
            </a:gradFill>
            <a:ln w="15875">
              <a:gradFill flip="none" rotWithShape="1">
                <a:gsLst>
                  <a:gs pos="0">
                    <a:srgbClr val="FFCC81"/>
                  </a:gs>
                  <a:gs pos="100000">
                    <a:srgbClr val="FFAA2D"/>
                  </a:gs>
                </a:gsLst>
                <a:lin ang="2700000" scaled="1"/>
                <a:tileRect/>
              </a:gradFill>
            </a:ln>
            <a:effectLst>
              <a:outerShdw blurRad="63500" dist="254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40" name="文本框 22"/>
            <p:cNvSpPr txBox="1"/>
            <p:nvPr/>
          </p:nvSpPr>
          <p:spPr>
            <a:xfrm>
              <a:off x="4121334" y="5822607"/>
              <a:ext cx="574342" cy="410464"/>
            </a:xfrm>
            <a:prstGeom prst="rect">
              <a:avLst/>
            </a:prstGeom>
            <a:noFill/>
          </p:spPr>
          <p:txBody>
            <a:bodyPr wrap="square" rtlCol="0">
              <a:spAutoFit/>
            </a:bodyPr>
            <a:lstStyle/>
            <a:p>
              <a:pPr algn="ctr"/>
              <a:r>
                <a:rPr lang="en-US" altLang="zh-CN" sz="1400" dirty="0" smtClean="0">
                  <a:solidFill>
                    <a:prstClr val="white"/>
                  </a:solidFill>
                  <a:latin typeface="Impact" panose="020B0806030902050204" pitchFamily="34" charset="0"/>
                </a:rPr>
                <a:t>02</a:t>
              </a:r>
              <a:endParaRPr lang="zh-CN" altLang="en-US" sz="1400" dirty="0">
                <a:solidFill>
                  <a:prstClr val="white"/>
                </a:solidFill>
                <a:latin typeface="Impact" panose="020B0806030902050204" pitchFamily="34" charset="0"/>
              </a:endParaRPr>
            </a:p>
          </p:txBody>
        </p:sp>
      </p:grpSp>
      <p:grpSp>
        <p:nvGrpSpPr>
          <p:cNvPr id="16" name="组合 40"/>
          <p:cNvGrpSpPr/>
          <p:nvPr/>
        </p:nvGrpSpPr>
        <p:grpSpPr>
          <a:xfrm>
            <a:off x="3853694" y="1113926"/>
            <a:ext cx="762482" cy="762207"/>
            <a:chOff x="6699927" y="981522"/>
            <a:chExt cx="1016511" cy="1016511"/>
          </a:xfrm>
        </p:grpSpPr>
        <p:sp>
          <p:nvSpPr>
            <p:cNvPr id="42" name="椭圆 41"/>
            <p:cNvSpPr/>
            <p:nvPr/>
          </p:nvSpPr>
          <p:spPr>
            <a:xfrm>
              <a:off x="6699927" y="981522"/>
              <a:ext cx="1016511" cy="1016511"/>
            </a:xfrm>
            <a:prstGeom prst="ellipse">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032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43" name="椭圆 42"/>
            <p:cNvSpPr/>
            <p:nvPr/>
          </p:nvSpPr>
          <p:spPr>
            <a:xfrm>
              <a:off x="6852532" y="1145215"/>
              <a:ext cx="711301" cy="711301"/>
            </a:xfrm>
            <a:prstGeom prst="ellipse">
              <a:avLst/>
            </a:prstGeom>
            <a:solidFill>
              <a:schemeClr val="bg1">
                <a:lumMod val="65000"/>
              </a:schemeClr>
            </a:solidFill>
            <a:ln w="15875">
              <a:solidFill>
                <a:schemeClr val="bg1">
                  <a:lumMod val="65000"/>
                </a:schemeClr>
              </a:solidFill>
            </a:ln>
            <a:effectLst>
              <a:outerShdw blurRad="63500" dist="254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44" name="文本框 23"/>
            <p:cNvSpPr txBox="1"/>
            <p:nvPr/>
          </p:nvSpPr>
          <p:spPr>
            <a:xfrm>
              <a:off x="6923349" y="1295081"/>
              <a:ext cx="581319" cy="410464"/>
            </a:xfrm>
            <a:prstGeom prst="rect">
              <a:avLst/>
            </a:prstGeom>
            <a:noFill/>
          </p:spPr>
          <p:txBody>
            <a:bodyPr wrap="square" rtlCol="0">
              <a:spAutoFit/>
            </a:bodyPr>
            <a:lstStyle/>
            <a:p>
              <a:pPr algn="ctr"/>
              <a:r>
                <a:rPr lang="en-US" altLang="zh-CN" sz="1400" dirty="0" smtClean="0">
                  <a:solidFill>
                    <a:prstClr val="white"/>
                  </a:solidFill>
                  <a:latin typeface="Impact" panose="020B0806030902050204" pitchFamily="34" charset="0"/>
                </a:rPr>
                <a:t>03</a:t>
              </a:r>
              <a:endParaRPr lang="zh-CN" altLang="en-US" sz="1400" dirty="0">
                <a:solidFill>
                  <a:prstClr val="white"/>
                </a:solidFill>
                <a:latin typeface="Impact" panose="020B0806030902050204" pitchFamily="34" charset="0"/>
              </a:endParaRPr>
            </a:p>
          </p:txBody>
        </p:sp>
      </p:grpSp>
      <p:grpSp>
        <p:nvGrpSpPr>
          <p:cNvPr id="18" name="组合 44"/>
          <p:cNvGrpSpPr/>
          <p:nvPr/>
        </p:nvGrpSpPr>
        <p:grpSpPr>
          <a:xfrm>
            <a:off x="7602331" y="1113926"/>
            <a:ext cx="762482" cy="762207"/>
            <a:chOff x="5201861" y="3625236"/>
            <a:chExt cx="1016511" cy="1016511"/>
          </a:xfrm>
        </p:grpSpPr>
        <p:sp>
          <p:nvSpPr>
            <p:cNvPr id="46" name="椭圆 45"/>
            <p:cNvSpPr/>
            <p:nvPr/>
          </p:nvSpPr>
          <p:spPr>
            <a:xfrm>
              <a:off x="5201861" y="3625236"/>
              <a:ext cx="1016511" cy="1016511"/>
            </a:xfrm>
            <a:prstGeom prst="ellipse">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032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47" name="椭圆 46"/>
            <p:cNvSpPr/>
            <p:nvPr/>
          </p:nvSpPr>
          <p:spPr>
            <a:xfrm>
              <a:off x="5354466" y="3777840"/>
              <a:ext cx="711301" cy="711301"/>
            </a:xfrm>
            <a:prstGeom prst="ellipse">
              <a:avLst/>
            </a:prstGeom>
            <a:solidFill>
              <a:schemeClr val="bg1">
                <a:lumMod val="65000"/>
              </a:schemeClr>
            </a:solidFill>
            <a:ln w="15875">
              <a:solidFill>
                <a:schemeClr val="bg1">
                  <a:lumMod val="65000"/>
                </a:schemeClr>
              </a:solidFill>
            </a:ln>
            <a:effectLst>
              <a:outerShdw blurRad="63500" dist="254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48" name="文本框 24"/>
            <p:cNvSpPr txBox="1"/>
            <p:nvPr/>
          </p:nvSpPr>
          <p:spPr>
            <a:xfrm>
              <a:off x="5469042" y="3943522"/>
              <a:ext cx="482148" cy="410464"/>
            </a:xfrm>
            <a:prstGeom prst="rect">
              <a:avLst/>
            </a:prstGeom>
            <a:noFill/>
          </p:spPr>
          <p:txBody>
            <a:bodyPr wrap="square" rtlCol="0">
              <a:spAutoFit/>
            </a:bodyPr>
            <a:lstStyle/>
            <a:p>
              <a:pPr algn="ctr"/>
              <a:r>
                <a:rPr lang="en-US" altLang="zh-CN" sz="1400" dirty="0" smtClean="0">
                  <a:solidFill>
                    <a:prstClr val="white"/>
                  </a:solidFill>
                  <a:latin typeface="Impact" panose="020B0806030902050204" pitchFamily="34" charset="0"/>
                </a:rPr>
                <a:t>01</a:t>
              </a:r>
              <a:endParaRPr lang="zh-CN" altLang="en-US" sz="1013" dirty="0">
                <a:solidFill>
                  <a:prstClr val="white"/>
                </a:solidFill>
                <a:latin typeface="Impact" panose="020B0806030902050204" pitchFamily="34" charset="0"/>
              </a:endParaRPr>
            </a:p>
          </p:txBody>
        </p:sp>
      </p:grpSp>
      <p:sp>
        <p:nvSpPr>
          <p:cNvPr id="50" name="圆角矩形 49"/>
          <p:cNvSpPr/>
          <p:nvPr/>
        </p:nvSpPr>
        <p:spPr>
          <a:xfrm>
            <a:off x="4504382" y="2733732"/>
            <a:ext cx="633589" cy="633359"/>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540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56" name="圆角矩形 55"/>
          <p:cNvSpPr/>
          <p:nvPr/>
        </p:nvSpPr>
        <p:spPr>
          <a:xfrm>
            <a:off x="6388035" y="2733732"/>
            <a:ext cx="633589" cy="633359"/>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540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61" name="圆角矩形 60"/>
          <p:cNvSpPr/>
          <p:nvPr/>
        </p:nvSpPr>
        <p:spPr>
          <a:xfrm>
            <a:off x="2607195" y="2733732"/>
            <a:ext cx="633589" cy="633359"/>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540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28" name="组合 64"/>
          <p:cNvGrpSpPr/>
          <p:nvPr/>
        </p:nvGrpSpPr>
        <p:grpSpPr>
          <a:xfrm>
            <a:off x="737075" y="2733732"/>
            <a:ext cx="633589" cy="633359"/>
            <a:chOff x="3881858" y="1485578"/>
            <a:chExt cx="844675" cy="844675"/>
          </a:xfrm>
        </p:grpSpPr>
        <p:sp>
          <p:nvSpPr>
            <p:cNvPr id="66" name="圆角矩形 65"/>
            <p:cNvSpPr/>
            <p:nvPr/>
          </p:nvSpPr>
          <p:spPr>
            <a:xfrm>
              <a:off x="3881858" y="1485578"/>
              <a:ext cx="844675" cy="844675"/>
            </a:xfrm>
            <a:prstGeom prst="roundRect">
              <a:avLst>
                <a:gd name="adj" fmla="val 12557"/>
              </a:avLst>
            </a:prstGeom>
            <a:gradFill>
              <a:gsLst>
                <a:gs pos="0">
                  <a:schemeClr val="bg1">
                    <a:lumMod val="80000"/>
                  </a:schemeClr>
                </a:gs>
                <a:gs pos="100000">
                  <a:schemeClr val="bg1">
                    <a:lumMod val="97000"/>
                  </a:schemeClr>
                </a:gs>
              </a:gsLst>
              <a:lin ang="2700000" scaled="1"/>
            </a:gradFill>
            <a:ln w="22225">
              <a:gradFill flip="none" rotWithShape="1">
                <a:gsLst>
                  <a:gs pos="0">
                    <a:schemeClr val="bg1"/>
                  </a:gs>
                  <a:gs pos="100000">
                    <a:schemeClr val="bg1">
                      <a:lumMod val="75000"/>
                    </a:schemeClr>
                  </a:gs>
                </a:gsLst>
                <a:lin ang="2700000" scaled="1"/>
                <a:tileRect/>
              </a:gradFill>
            </a:ln>
            <a:effectLst>
              <a:outerShdw blurRad="2540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30" name="组合 66"/>
            <p:cNvGrpSpPr/>
            <p:nvPr/>
          </p:nvGrpSpPr>
          <p:grpSpPr>
            <a:xfrm>
              <a:off x="4092885" y="1696817"/>
              <a:ext cx="425052" cy="422197"/>
              <a:chOff x="6463926" y="2278309"/>
              <a:chExt cx="708057" cy="703302"/>
            </a:xfrm>
            <a:solidFill>
              <a:srgbClr val="E87071"/>
            </a:solidFill>
          </p:grpSpPr>
          <p:sp>
            <p:nvSpPr>
              <p:cNvPr id="68" name="Freeform 30"/>
              <p:cNvSpPr>
                <a:spLocks noEditPoints="1"/>
              </p:cNvSpPr>
              <p:nvPr/>
            </p:nvSpPr>
            <p:spPr bwMode="auto">
              <a:xfrm>
                <a:off x="6687023" y="2278309"/>
                <a:ext cx="261864" cy="305752"/>
              </a:xfrm>
              <a:custGeom>
                <a:avLst/>
                <a:gdLst>
                  <a:gd name="T0" fmla="*/ 150 w 303"/>
                  <a:gd name="T1" fmla="*/ 1 h 354"/>
                  <a:gd name="T2" fmla="*/ 81 w 303"/>
                  <a:gd name="T3" fmla="*/ 76 h 354"/>
                  <a:gd name="T4" fmla="*/ 153 w 303"/>
                  <a:gd name="T5" fmla="*/ 165 h 354"/>
                  <a:gd name="T6" fmla="*/ 222 w 303"/>
                  <a:gd name="T7" fmla="*/ 74 h 354"/>
                  <a:gd name="T8" fmla="*/ 150 w 303"/>
                  <a:gd name="T9" fmla="*/ 1 h 354"/>
                  <a:gd name="T10" fmla="*/ 151 w 303"/>
                  <a:gd name="T11" fmla="*/ 261 h 354"/>
                  <a:gd name="T12" fmla="*/ 198 w 303"/>
                  <a:gd name="T13" fmla="*/ 196 h 354"/>
                  <a:gd name="T14" fmla="*/ 210 w 303"/>
                  <a:gd name="T15" fmla="*/ 190 h 354"/>
                  <a:gd name="T16" fmla="*/ 260 w 303"/>
                  <a:gd name="T17" fmla="*/ 199 h 354"/>
                  <a:gd name="T18" fmla="*/ 290 w 303"/>
                  <a:gd name="T19" fmla="*/ 225 h 354"/>
                  <a:gd name="T20" fmla="*/ 303 w 303"/>
                  <a:gd name="T21" fmla="*/ 330 h 354"/>
                  <a:gd name="T22" fmla="*/ 297 w 303"/>
                  <a:gd name="T23" fmla="*/ 347 h 354"/>
                  <a:gd name="T24" fmla="*/ 280 w 303"/>
                  <a:gd name="T25" fmla="*/ 354 h 354"/>
                  <a:gd name="T26" fmla="*/ 23 w 303"/>
                  <a:gd name="T27" fmla="*/ 354 h 354"/>
                  <a:gd name="T28" fmla="*/ 6 w 303"/>
                  <a:gd name="T29" fmla="*/ 347 h 354"/>
                  <a:gd name="T30" fmla="*/ 0 w 303"/>
                  <a:gd name="T31" fmla="*/ 330 h 354"/>
                  <a:gd name="T32" fmla="*/ 13 w 303"/>
                  <a:gd name="T33" fmla="*/ 225 h 354"/>
                  <a:gd name="T34" fmla="*/ 43 w 303"/>
                  <a:gd name="T35" fmla="*/ 199 h 354"/>
                  <a:gd name="T36" fmla="*/ 93 w 303"/>
                  <a:gd name="T37" fmla="*/ 190 h 354"/>
                  <a:gd name="T38" fmla="*/ 105 w 303"/>
                  <a:gd name="T39" fmla="*/ 196 h 354"/>
                  <a:gd name="T40" fmla="*/ 151 w 303"/>
                  <a:gd name="T41" fmla="*/ 261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3" h="354">
                    <a:moveTo>
                      <a:pt x="150" y="1"/>
                    </a:moveTo>
                    <a:cubicBezTo>
                      <a:pt x="111" y="2"/>
                      <a:pt x="80" y="36"/>
                      <a:pt x="81" y="76"/>
                    </a:cubicBezTo>
                    <a:cubicBezTo>
                      <a:pt x="82" y="117"/>
                      <a:pt x="114" y="166"/>
                      <a:pt x="153" y="165"/>
                    </a:cubicBezTo>
                    <a:cubicBezTo>
                      <a:pt x="192" y="165"/>
                      <a:pt x="223" y="114"/>
                      <a:pt x="222" y="74"/>
                    </a:cubicBezTo>
                    <a:cubicBezTo>
                      <a:pt x="221" y="33"/>
                      <a:pt x="189" y="0"/>
                      <a:pt x="150" y="1"/>
                    </a:cubicBezTo>
                    <a:close/>
                    <a:moveTo>
                      <a:pt x="151" y="261"/>
                    </a:moveTo>
                    <a:cubicBezTo>
                      <a:pt x="198" y="196"/>
                      <a:pt x="198" y="196"/>
                      <a:pt x="198" y="196"/>
                    </a:cubicBezTo>
                    <a:cubicBezTo>
                      <a:pt x="201" y="192"/>
                      <a:pt x="206" y="190"/>
                      <a:pt x="210" y="190"/>
                    </a:cubicBezTo>
                    <a:cubicBezTo>
                      <a:pt x="260" y="199"/>
                      <a:pt x="260" y="199"/>
                      <a:pt x="260" y="199"/>
                    </a:cubicBezTo>
                    <a:cubicBezTo>
                      <a:pt x="278" y="202"/>
                      <a:pt x="288" y="217"/>
                      <a:pt x="290" y="225"/>
                    </a:cubicBezTo>
                    <a:cubicBezTo>
                      <a:pt x="297" y="274"/>
                      <a:pt x="301" y="304"/>
                      <a:pt x="303" y="330"/>
                    </a:cubicBezTo>
                    <a:cubicBezTo>
                      <a:pt x="303" y="336"/>
                      <a:pt x="301" y="342"/>
                      <a:pt x="297" y="347"/>
                    </a:cubicBezTo>
                    <a:cubicBezTo>
                      <a:pt x="292" y="351"/>
                      <a:pt x="287" y="354"/>
                      <a:pt x="280" y="354"/>
                    </a:cubicBezTo>
                    <a:cubicBezTo>
                      <a:pt x="23" y="354"/>
                      <a:pt x="23" y="354"/>
                      <a:pt x="23" y="354"/>
                    </a:cubicBezTo>
                    <a:cubicBezTo>
                      <a:pt x="16" y="354"/>
                      <a:pt x="11" y="351"/>
                      <a:pt x="6" y="347"/>
                    </a:cubicBezTo>
                    <a:cubicBezTo>
                      <a:pt x="2" y="342"/>
                      <a:pt x="0" y="336"/>
                      <a:pt x="0" y="330"/>
                    </a:cubicBezTo>
                    <a:cubicBezTo>
                      <a:pt x="2" y="304"/>
                      <a:pt x="6" y="274"/>
                      <a:pt x="13" y="225"/>
                    </a:cubicBezTo>
                    <a:cubicBezTo>
                      <a:pt x="15" y="217"/>
                      <a:pt x="25" y="202"/>
                      <a:pt x="43" y="199"/>
                    </a:cubicBezTo>
                    <a:cubicBezTo>
                      <a:pt x="93" y="190"/>
                      <a:pt x="93" y="190"/>
                      <a:pt x="93" y="190"/>
                    </a:cubicBezTo>
                    <a:cubicBezTo>
                      <a:pt x="97" y="190"/>
                      <a:pt x="102" y="192"/>
                      <a:pt x="105" y="196"/>
                    </a:cubicBezTo>
                    <a:cubicBezTo>
                      <a:pt x="151" y="261"/>
                      <a:pt x="151" y="261"/>
                      <a:pt x="151" y="261"/>
                    </a:cubicBezTo>
                    <a:close/>
                  </a:path>
                </a:pathLst>
              </a:custGeom>
              <a:solidFill>
                <a:schemeClr val="bg1">
                  <a:lumMod val="65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69" name="Freeform 31"/>
              <p:cNvSpPr>
                <a:spLocks noEditPoints="1"/>
              </p:cNvSpPr>
              <p:nvPr/>
            </p:nvSpPr>
            <p:spPr bwMode="auto">
              <a:xfrm>
                <a:off x="6463926" y="2632337"/>
                <a:ext cx="268082" cy="349274"/>
              </a:xfrm>
              <a:custGeom>
                <a:avLst/>
                <a:gdLst>
                  <a:gd name="T0" fmla="*/ 153 w 310"/>
                  <a:gd name="T1" fmla="*/ 1 h 404"/>
                  <a:gd name="T2" fmla="*/ 84 w 310"/>
                  <a:gd name="T3" fmla="*/ 76 h 404"/>
                  <a:gd name="T4" fmla="*/ 156 w 310"/>
                  <a:gd name="T5" fmla="*/ 165 h 404"/>
                  <a:gd name="T6" fmla="*/ 225 w 310"/>
                  <a:gd name="T7" fmla="*/ 73 h 404"/>
                  <a:gd name="T8" fmla="*/ 153 w 310"/>
                  <a:gd name="T9" fmla="*/ 1 h 404"/>
                  <a:gd name="T10" fmla="*/ 155 w 310"/>
                  <a:gd name="T11" fmla="*/ 261 h 404"/>
                  <a:gd name="T12" fmla="*/ 201 w 310"/>
                  <a:gd name="T13" fmla="*/ 195 h 404"/>
                  <a:gd name="T14" fmla="*/ 213 w 310"/>
                  <a:gd name="T15" fmla="*/ 190 h 404"/>
                  <a:gd name="T16" fmla="*/ 263 w 310"/>
                  <a:gd name="T17" fmla="*/ 199 h 404"/>
                  <a:gd name="T18" fmla="*/ 293 w 310"/>
                  <a:gd name="T19" fmla="*/ 225 h 404"/>
                  <a:gd name="T20" fmla="*/ 304 w 310"/>
                  <a:gd name="T21" fmla="*/ 385 h 404"/>
                  <a:gd name="T22" fmla="*/ 282 w 310"/>
                  <a:gd name="T23" fmla="*/ 404 h 404"/>
                  <a:gd name="T24" fmla="*/ 27 w 310"/>
                  <a:gd name="T25" fmla="*/ 404 h 404"/>
                  <a:gd name="T26" fmla="*/ 5 w 310"/>
                  <a:gd name="T27" fmla="*/ 385 h 404"/>
                  <a:gd name="T28" fmla="*/ 16 w 310"/>
                  <a:gd name="T29" fmla="*/ 225 h 404"/>
                  <a:gd name="T30" fmla="*/ 46 w 310"/>
                  <a:gd name="T31" fmla="*/ 199 h 404"/>
                  <a:gd name="T32" fmla="*/ 96 w 310"/>
                  <a:gd name="T33" fmla="*/ 190 h 404"/>
                  <a:gd name="T34" fmla="*/ 108 w 310"/>
                  <a:gd name="T35" fmla="*/ 195 h 404"/>
                  <a:gd name="T36" fmla="*/ 155 w 310"/>
                  <a:gd name="T37" fmla="*/ 261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10" h="404">
                    <a:moveTo>
                      <a:pt x="153" y="1"/>
                    </a:moveTo>
                    <a:cubicBezTo>
                      <a:pt x="114" y="1"/>
                      <a:pt x="83" y="35"/>
                      <a:pt x="84" y="76"/>
                    </a:cubicBezTo>
                    <a:cubicBezTo>
                      <a:pt x="85" y="117"/>
                      <a:pt x="117" y="166"/>
                      <a:pt x="156" y="165"/>
                    </a:cubicBezTo>
                    <a:cubicBezTo>
                      <a:pt x="195" y="164"/>
                      <a:pt x="226" y="114"/>
                      <a:pt x="225" y="73"/>
                    </a:cubicBezTo>
                    <a:cubicBezTo>
                      <a:pt x="224" y="32"/>
                      <a:pt x="192" y="0"/>
                      <a:pt x="153" y="1"/>
                    </a:cubicBezTo>
                    <a:close/>
                    <a:moveTo>
                      <a:pt x="155" y="261"/>
                    </a:moveTo>
                    <a:cubicBezTo>
                      <a:pt x="201" y="195"/>
                      <a:pt x="201" y="195"/>
                      <a:pt x="201" y="195"/>
                    </a:cubicBezTo>
                    <a:cubicBezTo>
                      <a:pt x="204" y="191"/>
                      <a:pt x="209" y="189"/>
                      <a:pt x="213" y="190"/>
                    </a:cubicBezTo>
                    <a:cubicBezTo>
                      <a:pt x="263" y="199"/>
                      <a:pt x="263" y="199"/>
                      <a:pt x="263" y="199"/>
                    </a:cubicBezTo>
                    <a:cubicBezTo>
                      <a:pt x="281" y="202"/>
                      <a:pt x="291" y="216"/>
                      <a:pt x="293" y="225"/>
                    </a:cubicBezTo>
                    <a:cubicBezTo>
                      <a:pt x="304" y="309"/>
                      <a:pt x="310" y="336"/>
                      <a:pt x="304" y="385"/>
                    </a:cubicBezTo>
                    <a:cubicBezTo>
                      <a:pt x="303" y="396"/>
                      <a:pt x="294" y="404"/>
                      <a:pt x="282" y="404"/>
                    </a:cubicBezTo>
                    <a:cubicBezTo>
                      <a:pt x="27" y="404"/>
                      <a:pt x="27" y="404"/>
                      <a:pt x="27" y="404"/>
                    </a:cubicBezTo>
                    <a:cubicBezTo>
                      <a:pt x="15" y="404"/>
                      <a:pt x="6" y="396"/>
                      <a:pt x="5" y="385"/>
                    </a:cubicBezTo>
                    <a:cubicBezTo>
                      <a:pt x="0" y="336"/>
                      <a:pt x="5" y="309"/>
                      <a:pt x="16" y="225"/>
                    </a:cubicBezTo>
                    <a:cubicBezTo>
                      <a:pt x="18" y="216"/>
                      <a:pt x="28" y="202"/>
                      <a:pt x="46" y="199"/>
                    </a:cubicBezTo>
                    <a:cubicBezTo>
                      <a:pt x="96" y="190"/>
                      <a:pt x="96" y="190"/>
                      <a:pt x="96" y="190"/>
                    </a:cubicBezTo>
                    <a:cubicBezTo>
                      <a:pt x="100" y="189"/>
                      <a:pt x="105" y="191"/>
                      <a:pt x="108" y="195"/>
                    </a:cubicBezTo>
                    <a:cubicBezTo>
                      <a:pt x="155" y="261"/>
                      <a:pt x="155" y="261"/>
                      <a:pt x="155" y="261"/>
                    </a:cubicBezTo>
                    <a:close/>
                  </a:path>
                </a:pathLst>
              </a:custGeom>
              <a:solidFill>
                <a:schemeClr val="bg1">
                  <a:lumMod val="65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70" name="Freeform 32"/>
              <p:cNvSpPr>
                <a:spLocks/>
              </p:cNvSpPr>
              <p:nvPr/>
            </p:nvSpPr>
            <p:spPr bwMode="auto">
              <a:xfrm>
                <a:off x="6727619" y="2616977"/>
                <a:ext cx="180672" cy="154705"/>
              </a:xfrm>
              <a:custGeom>
                <a:avLst/>
                <a:gdLst>
                  <a:gd name="T0" fmla="*/ 85 w 209"/>
                  <a:gd name="T1" fmla="*/ 19 h 179"/>
                  <a:gd name="T2" fmla="*/ 104 w 209"/>
                  <a:gd name="T3" fmla="*/ 0 h 179"/>
                  <a:gd name="T4" fmla="*/ 124 w 209"/>
                  <a:gd name="T5" fmla="*/ 19 h 179"/>
                  <a:gd name="T6" fmla="*/ 124 w 209"/>
                  <a:gd name="T7" fmla="*/ 98 h 179"/>
                  <a:gd name="T8" fmla="*/ 197 w 209"/>
                  <a:gd name="T9" fmla="*/ 141 h 179"/>
                  <a:gd name="T10" fmla="*/ 204 w 209"/>
                  <a:gd name="T11" fmla="*/ 167 h 179"/>
                  <a:gd name="T12" fmla="*/ 178 w 209"/>
                  <a:gd name="T13" fmla="*/ 174 h 179"/>
                  <a:gd name="T14" fmla="*/ 104 w 209"/>
                  <a:gd name="T15" fmla="*/ 131 h 179"/>
                  <a:gd name="T16" fmla="*/ 31 w 209"/>
                  <a:gd name="T17" fmla="*/ 174 h 179"/>
                  <a:gd name="T18" fmla="*/ 5 w 209"/>
                  <a:gd name="T19" fmla="*/ 167 h 179"/>
                  <a:gd name="T20" fmla="*/ 12 w 209"/>
                  <a:gd name="T21" fmla="*/ 141 h 179"/>
                  <a:gd name="T22" fmla="*/ 85 w 209"/>
                  <a:gd name="T23" fmla="*/ 98 h 179"/>
                  <a:gd name="T24" fmla="*/ 85 w 209"/>
                  <a:gd name="T25" fmla="*/ 1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9" h="179">
                    <a:moveTo>
                      <a:pt x="85" y="19"/>
                    </a:moveTo>
                    <a:cubicBezTo>
                      <a:pt x="85" y="8"/>
                      <a:pt x="94" y="0"/>
                      <a:pt x="104" y="0"/>
                    </a:cubicBezTo>
                    <a:cubicBezTo>
                      <a:pt x="115" y="0"/>
                      <a:pt x="124" y="8"/>
                      <a:pt x="124" y="19"/>
                    </a:cubicBezTo>
                    <a:cubicBezTo>
                      <a:pt x="124" y="98"/>
                      <a:pt x="124" y="98"/>
                      <a:pt x="124" y="98"/>
                    </a:cubicBezTo>
                    <a:cubicBezTo>
                      <a:pt x="197" y="141"/>
                      <a:pt x="197" y="141"/>
                      <a:pt x="197" y="141"/>
                    </a:cubicBezTo>
                    <a:cubicBezTo>
                      <a:pt x="206" y="146"/>
                      <a:pt x="209" y="158"/>
                      <a:pt x="204" y="167"/>
                    </a:cubicBezTo>
                    <a:cubicBezTo>
                      <a:pt x="198" y="176"/>
                      <a:pt x="187" y="179"/>
                      <a:pt x="178" y="174"/>
                    </a:cubicBezTo>
                    <a:cubicBezTo>
                      <a:pt x="104" y="131"/>
                      <a:pt x="104" y="131"/>
                      <a:pt x="104" y="131"/>
                    </a:cubicBezTo>
                    <a:cubicBezTo>
                      <a:pt x="31" y="174"/>
                      <a:pt x="31" y="174"/>
                      <a:pt x="31" y="174"/>
                    </a:cubicBezTo>
                    <a:cubicBezTo>
                      <a:pt x="22" y="179"/>
                      <a:pt x="11" y="176"/>
                      <a:pt x="5" y="167"/>
                    </a:cubicBezTo>
                    <a:cubicBezTo>
                      <a:pt x="0" y="158"/>
                      <a:pt x="3" y="146"/>
                      <a:pt x="12" y="141"/>
                    </a:cubicBezTo>
                    <a:cubicBezTo>
                      <a:pt x="85" y="98"/>
                      <a:pt x="85" y="98"/>
                      <a:pt x="85" y="98"/>
                    </a:cubicBezTo>
                    <a:cubicBezTo>
                      <a:pt x="85" y="19"/>
                      <a:pt x="85" y="19"/>
                      <a:pt x="85" y="19"/>
                    </a:cubicBezTo>
                    <a:close/>
                  </a:path>
                </a:pathLst>
              </a:custGeom>
              <a:solidFill>
                <a:schemeClr val="bg1">
                  <a:lumMod val="65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71" name="Freeform 33"/>
              <p:cNvSpPr>
                <a:spLocks noEditPoints="1"/>
              </p:cNvSpPr>
              <p:nvPr/>
            </p:nvSpPr>
            <p:spPr bwMode="auto">
              <a:xfrm>
                <a:off x="6903901" y="2632337"/>
                <a:ext cx="268082" cy="349274"/>
              </a:xfrm>
              <a:custGeom>
                <a:avLst/>
                <a:gdLst>
                  <a:gd name="T0" fmla="*/ 154 w 310"/>
                  <a:gd name="T1" fmla="*/ 1 h 404"/>
                  <a:gd name="T2" fmla="*/ 85 w 310"/>
                  <a:gd name="T3" fmla="*/ 76 h 404"/>
                  <a:gd name="T4" fmla="*/ 157 w 310"/>
                  <a:gd name="T5" fmla="*/ 165 h 404"/>
                  <a:gd name="T6" fmla="*/ 226 w 310"/>
                  <a:gd name="T7" fmla="*/ 73 h 404"/>
                  <a:gd name="T8" fmla="*/ 154 w 310"/>
                  <a:gd name="T9" fmla="*/ 1 h 404"/>
                  <a:gd name="T10" fmla="*/ 155 w 310"/>
                  <a:gd name="T11" fmla="*/ 261 h 404"/>
                  <a:gd name="T12" fmla="*/ 202 w 310"/>
                  <a:gd name="T13" fmla="*/ 195 h 404"/>
                  <a:gd name="T14" fmla="*/ 214 w 310"/>
                  <a:gd name="T15" fmla="*/ 190 h 404"/>
                  <a:gd name="T16" fmla="*/ 264 w 310"/>
                  <a:gd name="T17" fmla="*/ 199 h 404"/>
                  <a:gd name="T18" fmla="*/ 294 w 310"/>
                  <a:gd name="T19" fmla="*/ 225 h 404"/>
                  <a:gd name="T20" fmla="*/ 305 w 310"/>
                  <a:gd name="T21" fmla="*/ 385 h 404"/>
                  <a:gd name="T22" fmla="*/ 283 w 310"/>
                  <a:gd name="T23" fmla="*/ 404 h 404"/>
                  <a:gd name="T24" fmla="*/ 28 w 310"/>
                  <a:gd name="T25" fmla="*/ 404 h 404"/>
                  <a:gd name="T26" fmla="*/ 6 w 310"/>
                  <a:gd name="T27" fmla="*/ 385 h 404"/>
                  <a:gd name="T28" fmla="*/ 17 w 310"/>
                  <a:gd name="T29" fmla="*/ 225 h 404"/>
                  <a:gd name="T30" fmla="*/ 47 w 310"/>
                  <a:gd name="T31" fmla="*/ 199 h 404"/>
                  <a:gd name="T32" fmla="*/ 97 w 310"/>
                  <a:gd name="T33" fmla="*/ 190 h 404"/>
                  <a:gd name="T34" fmla="*/ 109 w 310"/>
                  <a:gd name="T35" fmla="*/ 195 h 404"/>
                  <a:gd name="T36" fmla="*/ 155 w 310"/>
                  <a:gd name="T37" fmla="*/ 261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10" h="404">
                    <a:moveTo>
                      <a:pt x="154" y="1"/>
                    </a:moveTo>
                    <a:cubicBezTo>
                      <a:pt x="115" y="1"/>
                      <a:pt x="84" y="35"/>
                      <a:pt x="85" y="76"/>
                    </a:cubicBezTo>
                    <a:cubicBezTo>
                      <a:pt x="86" y="117"/>
                      <a:pt x="118" y="166"/>
                      <a:pt x="157" y="165"/>
                    </a:cubicBezTo>
                    <a:cubicBezTo>
                      <a:pt x="196" y="164"/>
                      <a:pt x="227" y="114"/>
                      <a:pt x="226" y="73"/>
                    </a:cubicBezTo>
                    <a:cubicBezTo>
                      <a:pt x="225" y="32"/>
                      <a:pt x="193" y="0"/>
                      <a:pt x="154" y="1"/>
                    </a:cubicBezTo>
                    <a:close/>
                    <a:moveTo>
                      <a:pt x="155" y="261"/>
                    </a:moveTo>
                    <a:cubicBezTo>
                      <a:pt x="202" y="195"/>
                      <a:pt x="202" y="195"/>
                      <a:pt x="202" y="195"/>
                    </a:cubicBezTo>
                    <a:cubicBezTo>
                      <a:pt x="205" y="191"/>
                      <a:pt x="209" y="189"/>
                      <a:pt x="214" y="190"/>
                    </a:cubicBezTo>
                    <a:cubicBezTo>
                      <a:pt x="264" y="199"/>
                      <a:pt x="264" y="199"/>
                      <a:pt x="264" y="199"/>
                    </a:cubicBezTo>
                    <a:cubicBezTo>
                      <a:pt x="282" y="202"/>
                      <a:pt x="292" y="216"/>
                      <a:pt x="294" y="225"/>
                    </a:cubicBezTo>
                    <a:cubicBezTo>
                      <a:pt x="305" y="309"/>
                      <a:pt x="310" y="336"/>
                      <a:pt x="305" y="385"/>
                    </a:cubicBezTo>
                    <a:cubicBezTo>
                      <a:pt x="304" y="396"/>
                      <a:pt x="295" y="404"/>
                      <a:pt x="283" y="404"/>
                    </a:cubicBezTo>
                    <a:cubicBezTo>
                      <a:pt x="28" y="404"/>
                      <a:pt x="28" y="404"/>
                      <a:pt x="28" y="404"/>
                    </a:cubicBezTo>
                    <a:cubicBezTo>
                      <a:pt x="16" y="404"/>
                      <a:pt x="7" y="396"/>
                      <a:pt x="6" y="385"/>
                    </a:cubicBezTo>
                    <a:cubicBezTo>
                      <a:pt x="0" y="336"/>
                      <a:pt x="6" y="309"/>
                      <a:pt x="17" y="225"/>
                    </a:cubicBezTo>
                    <a:cubicBezTo>
                      <a:pt x="19" y="216"/>
                      <a:pt x="29" y="202"/>
                      <a:pt x="47" y="199"/>
                    </a:cubicBezTo>
                    <a:cubicBezTo>
                      <a:pt x="97" y="190"/>
                      <a:pt x="97" y="190"/>
                      <a:pt x="97" y="190"/>
                    </a:cubicBezTo>
                    <a:cubicBezTo>
                      <a:pt x="101" y="189"/>
                      <a:pt x="106" y="191"/>
                      <a:pt x="109" y="195"/>
                    </a:cubicBezTo>
                    <a:cubicBezTo>
                      <a:pt x="155" y="261"/>
                      <a:pt x="155" y="261"/>
                      <a:pt x="155" y="261"/>
                    </a:cubicBezTo>
                    <a:close/>
                  </a:path>
                </a:pathLst>
              </a:custGeom>
              <a:solidFill>
                <a:schemeClr val="bg1">
                  <a:lumMod val="65000"/>
                </a:schemeClr>
              </a:solidFill>
              <a:ln>
                <a:noFill/>
              </a:ln>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grpSp>
      <p:grpSp>
        <p:nvGrpSpPr>
          <p:cNvPr id="33" name="组合 71"/>
          <p:cNvGrpSpPr/>
          <p:nvPr/>
        </p:nvGrpSpPr>
        <p:grpSpPr>
          <a:xfrm>
            <a:off x="1143000" y="2048573"/>
            <a:ext cx="1196157" cy="713115"/>
            <a:chOff x="1523801" y="2732060"/>
            <a:chExt cx="1594665" cy="951039"/>
          </a:xfrm>
        </p:grpSpPr>
        <p:sp>
          <p:nvSpPr>
            <p:cNvPr id="73" name="文本框 56"/>
            <p:cNvSpPr txBox="1"/>
            <p:nvPr/>
          </p:nvSpPr>
          <p:spPr>
            <a:xfrm>
              <a:off x="1523801" y="2732060"/>
              <a:ext cx="1594665" cy="697788"/>
            </a:xfrm>
            <a:prstGeom prst="rect">
              <a:avLst/>
            </a:prstGeom>
            <a:noFill/>
          </p:spPr>
          <p:txBody>
            <a:bodyPr wrap="square" rtlCol="0">
              <a:spAutoFit/>
            </a:bodyPr>
            <a:lstStyle/>
            <a:p>
              <a:pPr algn="ctr"/>
              <a:r>
                <a:rPr lang="ar-DZ" altLang="zh-CN" sz="1400" b="1" dirty="0" smtClean="0">
                  <a:solidFill>
                    <a:schemeClr val="bg1">
                      <a:lumMod val="65000"/>
                    </a:schemeClr>
                  </a:solidFill>
                  <a:latin typeface="时尚中黑简体" panose="01010104010101010101" pitchFamily="2" charset="-122"/>
                  <a:ea typeface="时尚中黑简体" panose="01010104010101010101" pitchFamily="2" charset="-122"/>
                </a:rPr>
                <a:t>إدارة العلاقة مع الزبون</a:t>
              </a:r>
              <a:endParaRPr lang="zh-CN" altLang="en-US" sz="1400" b="1" dirty="0">
                <a:solidFill>
                  <a:schemeClr val="bg1">
                    <a:lumMod val="65000"/>
                  </a:schemeClr>
                </a:solidFill>
                <a:latin typeface="时尚中黑简体" panose="01010104010101010101" pitchFamily="2" charset="-122"/>
                <a:ea typeface="时尚中黑简体" panose="01010104010101010101" pitchFamily="2" charset="-122"/>
              </a:endParaRPr>
            </a:p>
          </p:txBody>
        </p:sp>
        <p:sp>
          <p:nvSpPr>
            <p:cNvPr id="74" name="文本框 149"/>
            <p:cNvSpPr txBox="1"/>
            <p:nvPr/>
          </p:nvSpPr>
          <p:spPr>
            <a:xfrm>
              <a:off x="1572581" y="3379356"/>
              <a:ext cx="1437137" cy="303743"/>
            </a:xfrm>
            <a:prstGeom prst="rect">
              <a:avLst/>
            </a:prstGeom>
            <a:noFill/>
          </p:spPr>
          <p:txBody>
            <a:bodyPr wrap="square" rtlCol="0">
              <a:spAutoFit/>
            </a:bodyPr>
            <a:lstStyle/>
            <a:p>
              <a:pPr algn="ctr">
                <a:lnSpc>
                  <a:spcPct val="130000"/>
                </a:lnSpc>
              </a:pPr>
              <a:r>
                <a:rPr lang="fr-FR" altLang="zh-CN" sz="750" dirty="0" smtClean="0">
                  <a:solidFill>
                    <a:schemeClr val="bg1">
                      <a:lumMod val="65000"/>
                    </a:schemeClr>
                  </a:solidFill>
                  <a:latin typeface="微软雅黑" panose="020B0503020204020204" pitchFamily="34" charset="-122"/>
                  <a:ea typeface="微软雅黑" panose="020B0503020204020204" pitchFamily="34" charset="-122"/>
                </a:rPr>
                <a:t>CRM</a:t>
              </a:r>
              <a:endParaRPr lang="zh-CN" altLang="en-US" sz="750" dirty="0">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7" name="组合 74"/>
          <p:cNvGrpSpPr/>
          <p:nvPr/>
        </p:nvGrpSpPr>
        <p:grpSpPr>
          <a:xfrm>
            <a:off x="2888673" y="1986225"/>
            <a:ext cx="1423556" cy="873464"/>
            <a:chOff x="3851062" y="2648914"/>
            <a:chExt cx="1897828" cy="1164889"/>
          </a:xfrm>
        </p:grpSpPr>
        <p:sp>
          <p:nvSpPr>
            <p:cNvPr id="76" name="文本框 59"/>
            <p:cNvSpPr txBox="1"/>
            <p:nvPr/>
          </p:nvSpPr>
          <p:spPr>
            <a:xfrm>
              <a:off x="4036479" y="2648914"/>
              <a:ext cx="1518469" cy="625957"/>
            </a:xfrm>
            <a:prstGeom prst="rect">
              <a:avLst/>
            </a:prstGeom>
            <a:noFill/>
          </p:spPr>
          <p:txBody>
            <a:bodyPr wrap="square" rtlCol="0">
              <a:spAutoFit/>
            </a:bodyPr>
            <a:lstStyle/>
            <a:p>
              <a:pPr algn="ctr"/>
              <a:r>
                <a:rPr lang="ar-DZ" altLang="zh-CN" sz="1400" b="1" dirty="0" smtClean="0">
                  <a:solidFill>
                    <a:schemeClr val="bg1">
                      <a:lumMod val="65000"/>
                    </a:schemeClr>
                  </a:solidFill>
                  <a:latin typeface="时尚中黑简体" panose="01010104010101010101" pitchFamily="2" charset="-122"/>
                  <a:ea typeface="时尚中黑简体" panose="01010104010101010101" pitchFamily="2" charset="-122"/>
                </a:rPr>
                <a:t>المزيج التسويقي</a:t>
              </a:r>
            </a:p>
            <a:p>
              <a:pPr algn="ctr"/>
              <a:r>
                <a:rPr lang="fr-FR" altLang="zh-CN" sz="1050" b="1" dirty="0" smtClean="0">
                  <a:solidFill>
                    <a:schemeClr val="bg1">
                      <a:lumMod val="65000"/>
                    </a:schemeClr>
                  </a:solidFill>
                  <a:latin typeface="Berlin Sans FB Demi" pitchFamily="34" charset="0"/>
                  <a:ea typeface="时尚中黑简体" panose="01010104010101010101" pitchFamily="2" charset="-122"/>
                </a:rPr>
                <a:t>Mix Marketing</a:t>
              </a:r>
              <a:endParaRPr lang="zh-CN" altLang="en-US" sz="1050" b="1" dirty="0" smtClean="0">
                <a:solidFill>
                  <a:schemeClr val="bg1">
                    <a:lumMod val="65000"/>
                  </a:schemeClr>
                </a:solidFill>
                <a:latin typeface="Berlin Sans FB Demi" pitchFamily="34" charset="0"/>
                <a:ea typeface="时尚中黑简体" panose="01010104010101010101" pitchFamily="2" charset="-122"/>
              </a:endParaRPr>
            </a:p>
          </p:txBody>
        </p:sp>
        <p:sp>
          <p:nvSpPr>
            <p:cNvPr id="77" name="文本框 149"/>
            <p:cNvSpPr txBox="1"/>
            <p:nvPr/>
          </p:nvSpPr>
          <p:spPr>
            <a:xfrm>
              <a:off x="3851062" y="3233851"/>
              <a:ext cx="1897828" cy="579952"/>
            </a:xfrm>
            <a:prstGeom prst="rect">
              <a:avLst/>
            </a:prstGeom>
            <a:noFill/>
          </p:spPr>
          <p:txBody>
            <a:bodyPr wrap="square" rtlCol="0">
              <a:spAutoFit/>
            </a:bodyPr>
            <a:lstStyle/>
            <a:p>
              <a:pPr algn="just" rtl="1">
                <a:lnSpc>
                  <a:spcPct val="130000"/>
                </a:lnSpc>
              </a:pPr>
              <a:r>
                <a:rPr lang="ar-DZ" altLang="zh-CN" sz="900" dirty="0" smtClean="0">
                  <a:solidFill>
                    <a:schemeClr val="bg1">
                      <a:lumMod val="65000"/>
                    </a:schemeClr>
                  </a:solidFill>
                  <a:latin typeface="微软雅黑" panose="020B0503020204020204" pitchFamily="34" charset="-122"/>
                  <a:ea typeface="微软雅黑" panose="020B0503020204020204" pitchFamily="34" charset="-122"/>
                </a:rPr>
                <a:t>المنتج، التسعير، التوزيع، الترويج </a:t>
              </a:r>
              <a:endParaRPr lang="fr-FR" altLang="zh-CN" sz="900" dirty="0" smtClean="0">
                <a:solidFill>
                  <a:schemeClr val="bg1">
                    <a:lumMod val="65000"/>
                  </a:schemeClr>
                </a:solidFill>
                <a:latin typeface="微软雅黑" panose="020B0503020204020204" pitchFamily="34" charset="-122"/>
                <a:ea typeface="微软雅黑" panose="020B0503020204020204" pitchFamily="34" charset="-122"/>
              </a:endParaRPr>
            </a:p>
            <a:p>
              <a:pPr algn="ctr">
                <a:lnSpc>
                  <a:spcPct val="130000"/>
                </a:lnSpc>
              </a:pPr>
              <a:r>
                <a:rPr lang="fr-FR" altLang="zh-CN" sz="900" dirty="0" smtClean="0">
                  <a:solidFill>
                    <a:schemeClr val="bg1">
                      <a:lumMod val="65000"/>
                    </a:schemeClr>
                  </a:solidFill>
                  <a:latin typeface="微软雅黑" panose="020B0503020204020204" pitchFamily="34" charset="-122"/>
                  <a:ea typeface="微软雅黑" panose="020B0503020204020204" pitchFamily="34" charset="-122"/>
                </a:rPr>
                <a:t>4P'</a:t>
              </a:r>
              <a:r>
                <a:rPr lang="fr-FR" altLang="zh-CN" sz="700" dirty="0" smtClean="0">
                  <a:solidFill>
                    <a:schemeClr val="bg1">
                      <a:lumMod val="65000"/>
                    </a:schemeClr>
                  </a:solidFill>
                  <a:latin typeface="微软雅黑" panose="020B0503020204020204" pitchFamily="34" charset="-122"/>
                  <a:ea typeface="微软雅黑" panose="020B0503020204020204" pitchFamily="34" charset="-122"/>
                </a:rPr>
                <a:t>s</a:t>
              </a:r>
              <a:endParaRPr lang="zh-CN" altLang="en-US" sz="900" dirty="0">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41" name="组合 77"/>
          <p:cNvGrpSpPr/>
          <p:nvPr/>
        </p:nvGrpSpPr>
        <p:grpSpPr>
          <a:xfrm>
            <a:off x="4743450" y="1986223"/>
            <a:ext cx="1416627" cy="873459"/>
            <a:chOff x="6323769" y="2648919"/>
            <a:chExt cx="1888589" cy="1164881"/>
          </a:xfrm>
        </p:grpSpPr>
        <p:sp>
          <p:nvSpPr>
            <p:cNvPr id="79" name="文本框 68"/>
            <p:cNvSpPr txBox="1"/>
            <p:nvPr/>
          </p:nvSpPr>
          <p:spPr>
            <a:xfrm>
              <a:off x="6323769" y="2648919"/>
              <a:ext cx="1888589" cy="615695"/>
            </a:xfrm>
            <a:prstGeom prst="rect">
              <a:avLst/>
            </a:prstGeom>
            <a:noFill/>
          </p:spPr>
          <p:txBody>
            <a:bodyPr wrap="square" rtlCol="0">
              <a:spAutoFit/>
            </a:bodyPr>
            <a:lstStyle/>
            <a:p>
              <a:pPr algn="ctr"/>
              <a:r>
                <a:rPr lang="ar-DZ" altLang="zh-CN" sz="1400" b="1" dirty="0" smtClean="0">
                  <a:solidFill>
                    <a:srgbClr val="FFAA2D"/>
                  </a:solidFill>
                  <a:latin typeface="时尚中黑简体" panose="01010104010101010101" pitchFamily="2" charset="-122"/>
                  <a:ea typeface="时尚中黑简体" panose="01010104010101010101" pitchFamily="2" charset="-122"/>
                </a:rPr>
                <a:t>التسويق الاستراتيجي </a:t>
              </a:r>
            </a:p>
            <a:p>
              <a:pPr algn="ctr"/>
              <a:r>
                <a:rPr lang="fr-FR" altLang="zh-CN" sz="1000" dirty="0" smtClean="0">
                  <a:solidFill>
                    <a:srgbClr val="FFAA2D"/>
                  </a:solidFill>
                  <a:latin typeface="Berlin Sans FB Demi" pitchFamily="34" charset="0"/>
                  <a:ea typeface="时尚中黑简体" panose="01010104010101010101" pitchFamily="2" charset="-122"/>
                </a:rPr>
                <a:t>Marketing </a:t>
              </a:r>
              <a:r>
                <a:rPr lang="fr-FR" altLang="zh-CN" sz="1000" dirty="0" err="1" smtClean="0">
                  <a:solidFill>
                    <a:srgbClr val="FFAA2D"/>
                  </a:solidFill>
                  <a:latin typeface="Berlin Sans FB Demi" pitchFamily="34" charset="0"/>
                  <a:ea typeface="时尚中黑简体" panose="01010104010101010101" pitchFamily="2" charset="-122"/>
                </a:rPr>
                <a:t>strategy</a:t>
              </a:r>
              <a:endParaRPr lang="zh-CN" altLang="en-US" sz="1000" dirty="0">
                <a:solidFill>
                  <a:srgbClr val="FFAA2D"/>
                </a:solidFill>
                <a:latin typeface="Berlin Sans FB Demi" pitchFamily="34" charset="0"/>
                <a:ea typeface="时尚中黑简体" panose="01010104010101010101" pitchFamily="2" charset="-122"/>
              </a:endParaRPr>
            </a:p>
          </p:txBody>
        </p:sp>
        <p:sp>
          <p:nvSpPr>
            <p:cNvPr id="80" name="文本框 149"/>
            <p:cNvSpPr txBox="1"/>
            <p:nvPr/>
          </p:nvSpPr>
          <p:spPr>
            <a:xfrm>
              <a:off x="6469225" y="3233849"/>
              <a:ext cx="1701523" cy="579951"/>
            </a:xfrm>
            <a:prstGeom prst="rect">
              <a:avLst/>
            </a:prstGeom>
            <a:noFill/>
          </p:spPr>
          <p:txBody>
            <a:bodyPr wrap="square" rtlCol="0">
              <a:spAutoFit/>
            </a:bodyPr>
            <a:lstStyle/>
            <a:p>
              <a:pPr algn="ctr">
                <a:lnSpc>
                  <a:spcPct val="130000"/>
                </a:lnSpc>
              </a:pPr>
              <a:r>
                <a:rPr lang="ar-DZ" altLang="zh-CN" sz="900" dirty="0" err="1" smtClean="0">
                  <a:latin typeface="微软雅黑" panose="020B0503020204020204" pitchFamily="34" charset="-122"/>
                  <a:ea typeface="微软雅黑" panose="020B0503020204020204" pitchFamily="34" charset="-122"/>
                </a:rPr>
                <a:t>التجزئة </a:t>
              </a:r>
              <a:r>
                <a:rPr lang="ar-DZ" altLang="zh-CN" sz="900" dirty="0" smtClean="0">
                  <a:latin typeface="微软雅黑" panose="020B0503020204020204" pitchFamily="34" charset="-122"/>
                  <a:ea typeface="微软雅黑" panose="020B0503020204020204" pitchFamily="34" charset="-122"/>
                </a:rPr>
                <a:t>، </a:t>
              </a:r>
              <a:r>
                <a:rPr lang="ar-DZ" altLang="zh-CN" sz="900" dirty="0" err="1" smtClean="0">
                  <a:latin typeface="微软雅黑" panose="020B0503020204020204" pitchFamily="34" charset="-122"/>
                  <a:ea typeface="微软雅黑" panose="020B0503020204020204" pitchFamily="34" charset="-122"/>
                </a:rPr>
                <a:t>الاستهداف </a:t>
              </a:r>
              <a:r>
                <a:rPr lang="ar-DZ" altLang="zh-CN" sz="900" dirty="0" smtClean="0">
                  <a:latin typeface="微软雅黑" panose="020B0503020204020204" pitchFamily="34" charset="-122"/>
                  <a:ea typeface="微软雅黑" panose="020B0503020204020204" pitchFamily="34" charset="-122"/>
                </a:rPr>
                <a:t>، </a:t>
              </a:r>
              <a:r>
                <a:rPr lang="ar-DZ" altLang="zh-CN" sz="900" dirty="0" err="1" smtClean="0">
                  <a:latin typeface="微软雅黑" panose="020B0503020204020204" pitchFamily="34" charset="-122"/>
                  <a:ea typeface="微软雅黑" panose="020B0503020204020204" pitchFamily="34" charset="-122"/>
                </a:rPr>
                <a:t>التموقع</a:t>
              </a:r>
              <a:endParaRPr lang="fr-FR" altLang="zh-CN" sz="900" dirty="0" smtClean="0">
                <a:latin typeface="微软雅黑" panose="020B0503020204020204" pitchFamily="34" charset="-122"/>
                <a:ea typeface="微软雅黑" panose="020B0503020204020204" pitchFamily="34" charset="-122"/>
              </a:endParaRPr>
            </a:p>
            <a:p>
              <a:pPr algn="ctr">
                <a:lnSpc>
                  <a:spcPct val="130000"/>
                </a:lnSpc>
              </a:pPr>
              <a:r>
                <a:rPr lang="fr-FR" altLang="zh-CN" sz="900" dirty="0" smtClean="0">
                  <a:latin typeface="微软雅黑" panose="020B0503020204020204" pitchFamily="34" charset="-122"/>
                  <a:ea typeface="微软雅黑" panose="020B0503020204020204" pitchFamily="34" charset="-122"/>
                </a:rPr>
                <a:t>STP</a:t>
              </a:r>
            </a:p>
          </p:txBody>
        </p:sp>
      </p:grpSp>
      <p:grpSp>
        <p:nvGrpSpPr>
          <p:cNvPr id="45" name="组合 80"/>
          <p:cNvGrpSpPr/>
          <p:nvPr/>
        </p:nvGrpSpPr>
        <p:grpSpPr>
          <a:xfrm>
            <a:off x="6785267" y="1986225"/>
            <a:ext cx="1149058" cy="855852"/>
            <a:chOff x="9045836" y="2648924"/>
            <a:chExt cx="1531877" cy="1141406"/>
          </a:xfrm>
        </p:grpSpPr>
        <p:sp>
          <p:nvSpPr>
            <p:cNvPr id="82" name="文本框 65"/>
            <p:cNvSpPr txBox="1"/>
            <p:nvPr/>
          </p:nvSpPr>
          <p:spPr>
            <a:xfrm>
              <a:off x="9045836" y="2648924"/>
              <a:ext cx="1531877" cy="615699"/>
            </a:xfrm>
            <a:prstGeom prst="rect">
              <a:avLst/>
            </a:prstGeom>
            <a:noFill/>
          </p:spPr>
          <p:txBody>
            <a:bodyPr wrap="square" rtlCol="0">
              <a:spAutoFit/>
            </a:bodyPr>
            <a:lstStyle/>
            <a:p>
              <a:pPr algn="ctr"/>
              <a:r>
                <a:rPr lang="ar-DZ" altLang="zh-CN" sz="1400" b="1" dirty="0" smtClean="0">
                  <a:solidFill>
                    <a:schemeClr val="bg1">
                      <a:lumMod val="65000"/>
                    </a:schemeClr>
                  </a:solidFill>
                  <a:latin typeface="时尚中黑简体" panose="01010104010101010101" pitchFamily="2" charset="-122"/>
                  <a:ea typeface="时尚中黑简体" panose="01010104010101010101" pitchFamily="2" charset="-122"/>
                </a:rPr>
                <a:t>دراسة السوق </a:t>
              </a:r>
            </a:p>
            <a:p>
              <a:pPr algn="ctr"/>
              <a:r>
                <a:rPr lang="fr-FR" altLang="zh-CN" sz="1000" dirty="0" err="1" smtClean="0">
                  <a:solidFill>
                    <a:schemeClr val="bg1">
                      <a:lumMod val="65000"/>
                    </a:schemeClr>
                  </a:solidFill>
                  <a:latin typeface="Berlin Sans FB Demi" pitchFamily="34" charset="0"/>
                  <a:ea typeface="时尚中黑简体" panose="01010104010101010101" pitchFamily="2" charset="-122"/>
                </a:rPr>
                <a:t>Market</a:t>
              </a:r>
              <a:r>
                <a:rPr lang="fr-FR" altLang="zh-CN" sz="1000" dirty="0" smtClean="0">
                  <a:solidFill>
                    <a:schemeClr val="bg1">
                      <a:lumMod val="65000"/>
                    </a:schemeClr>
                  </a:solidFill>
                  <a:latin typeface="Berlin Sans FB Demi" pitchFamily="34" charset="0"/>
                  <a:ea typeface="时尚中黑简体" panose="01010104010101010101" pitchFamily="2" charset="-122"/>
                </a:rPr>
                <a:t> </a:t>
              </a:r>
              <a:r>
                <a:rPr lang="fr-FR" altLang="zh-CN" sz="1000" dirty="0" err="1" smtClean="0">
                  <a:solidFill>
                    <a:schemeClr val="bg1">
                      <a:lumMod val="65000"/>
                    </a:schemeClr>
                  </a:solidFill>
                  <a:latin typeface="Berlin Sans FB Demi" pitchFamily="34" charset="0"/>
                  <a:ea typeface="时尚中黑简体" panose="01010104010101010101" pitchFamily="2" charset="-122"/>
                </a:rPr>
                <a:t>research</a:t>
              </a:r>
              <a:endParaRPr lang="zh-CN" altLang="en-US" sz="1000" dirty="0">
                <a:solidFill>
                  <a:schemeClr val="bg1">
                    <a:lumMod val="65000"/>
                  </a:schemeClr>
                </a:solidFill>
                <a:latin typeface="Berlin Sans FB Demi" pitchFamily="34" charset="0"/>
                <a:ea typeface="时尚中黑简体" panose="01010104010101010101" pitchFamily="2" charset="-122"/>
              </a:endParaRPr>
            </a:p>
          </p:txBody>
        </p:sp>
        <p:sp>
          <p:nvSpPr>
            <p:cNvPr id="83" name="文本框 149"/>
            <p:cNvSpPr txBox="1"/>
            <p:nvPr/>
          </p:nvSpPr>
          <p:spPr>
            <a:xfrm>
              <a:off x="9098481" y="3159581"/>
              <a:ext cx="1437139" cy="630749"/>
            </a:xfrm>
            <a:prstGeom prst="rect">
              <a:avLst/>
            </a:prstGeom>
            <a:noFill/>
          </p:spPr>
          <p:txBody>
            <a:bodyPr wrap="square" rtlCol="0">
              <a:spAutoFit/>
            </a:bodyPr>
            <a:lstStyle/>
            <a:p>
              <a:pPr algn="ctr" rtl="1">
                <a:lnSpc>
                  <a:spcPct val="130000"/>
                </a:lnSpc>
              </a:pPr>
              <a:r>
                <a:rPr lang="ar-DZ" altLang="zh-CN" sz="1000" dirty="0" smtClean="0">
                  <a:solidFill>
                    <a:schemeClr val="bg1">
                      <a:lumMod val="65000"/>
                    </a:schemeClr>
                  </a:solidFill>
                  <a:latin typeface="微软雅黑" panose="020B0503020204020204" pitchFamily="34" charset="-122"/>
                  <a:ea typeface="微软雅黑" panose="020B0503020204020204" pitchFamily="34" charset="-122"/>
                </a:rPr>
                <a:t>جمع وتحليل البيانات</a:t>
              </a:r>
              <a:endParaRPr lang="fr-FR" altLang="zh-CN" sz="1000" dirty="0" smtClean="0">
                <a:solidFill>
                  <a:schemeClr val="bg1">
                    <a:lumMod val="65000"/>
                  </a:schemeClr>
                </a:solidFill>
                <a:latin typeface="微软雅黑" panose="020B0503020204020204" pitchFamily="34" charset="-122"/>
                <a:ea typeface="微软雅黑" panose="020B0503020204020204" pitchFamily="34" charset="-122"/>
              </a:endParaRPr>
            </a:p>
            <a:p>
              <a:pPr algn="ctr" rtl="1">
                <a:lnSpc>
                  <a:spcPct val="130000"/>
                </a:lnSpc>
              </a:pPr>
              <a:r>
                <a:rPr lang="fr-FR" altLang="zh-CN" sz="1000" dirty="0" smtClean="0">
                  <a:solidFill>
                    <a:schemeClr val="bg1">
                      <a:lumMod val="65000"/>
                    </a:schemeClr>
                  </a:solidFill>
                  <a:latin typeface="微软雅黑" panose="020B0503020204020204" pitchFamily="34" charset="-122"/>
                  <a:ea typeface="微软雅黑" panose="020B0503020204020204" pitchFamily="34" charset="-122"/>
                </a:rPr>
                <a:t>Data</a:t>
              </a:r>
              <a:endParaRPr lang="zh-CN" altLang="en-US" sz="1000" dirty="0">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矩形 83"/>
          <p:cNvSpPr/>
          <p:nvPr/>
        </p:nvSpPr>
        <p:spPr>
          <a:xfrm>
            <a:off x="0" y="4343400"/>
            <a:ext cx="9144001" cy="649901"/>
          </a:xfrm>
          <a:prstGeom prst="rect">
            <a:avLst/>
          </a:prstGeom>
          <a:solidFill>
            <a:srgbClr val="E6E6E6"/>
          </a:solidFill>
          <a:ln w="15875">
            <a:gradFill flip="none" rotWithShape="1">
              <a:gsLst>
                <a:gs pos="0">
                  <a:schemeClr val="bg1">
                    <a:lumMod val="75000"/>
                  </a:schemeClr>
                </a:gs>
                <a:gs pos="100000">
                  <a:schemeClr val="bg1"/>
                </a:gs>
              </a:gsLst>
              <a:lin ang="2700000" scaled="1"/>
              <a:tileRect/>
            </a:gradFill>
          </a:ln>
          <a:effectLst>
            <a:innerShdw blurRad="139700">
              <a:prstClr val="black">
                <a:alpha val="6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endParaRPr lang="ar-DZ" sz="1400" b="1" dirty="0" smtClean="0">
              <a:solidFill>
                <a:srgbClr val="663A77"/>
              </a:solidFill>
              <a:latin typeface="Simplified Arabic" pitchFamily="18" charset="-78"/>
              <a:cs typeface="Simplified Arabic" pitchFamily="18" charset="-78"/>
            </a:endParaRPr>
          </a:p>
        </p:txBody>
      </p:sp>
      <p:grpSp>
        <p:nvGrpSpPr>
          <p:cNvPr id="49" name="Google Shape;501;p37"/>
          <p:cNvGrpSpPr/>
          <p:nvPr/>
        </p:nvGrpSpPr>
        <p:grpSpPr>
          <a:xfrm>
            <a:off x="2732841" y="2925739"/>
            <a:ext cx="324416" cy="258908"/>
            <a:chOff x="1921475" y="3695200"/>
            <a:chExt cx="438400" cy="349875"/>
          </a:xfrm>
          <a:solidFill>
            <a:schemeClr val="bg1">
              <a:lumMod val="65000"/>
            </a:schemeClr>
          </a:solidFill>
        </p:grpSpPr>
        <p:sp>
          <p:nvSpPr>
            <p:cNvPr id="87" name="Google Shape;502;p37"/>
            <p:cNvSpPr/>
            <p:nvPr/>
          </p:nvSpPr>
          <p:spPr>
            <a:xfrm>
              <a:off x="2246900" y="3992550"/>
              <a:ext cx="52525" cy="52525"/>
            </a:xfrm>
            <a:custGeom>
              <a:avLst/>
              <a:gdLst/>
              <a:ahLst/>
              <a:cxnLst/>
              <a:rect l="l" t="t" r="r" b="b"/>
              <a:pathLst>
                <a:path w="2101" h="2101" extrusionOk="0">
                  <a:moveTo>
                    <a:pt x="831" y="1"/>
                  </a:moveTo>
                  <a:lnTo>
                    <a:pt x="636" y="74"/>
                  </a:lnTo>
                  <a:lnTo>
                    <a:pt x="465" y="171"/>
                  </a:lnTo>
                  <a:lnTo>
                    <a:pt x="318" y="294"/>
                  </a:lnTo>
                  <a:lnTo>
                    <a:pt x="172" y="440"/>
                  </a:lnTo>
                  <a:lnTo>
                    <a:pt x="74" y="636"/>
                  </a:lnTo>
                  <a:lnTo>
                    <a:pt x="25" y="831"/>
                  </a:lnTo>
                  <a:lnTo>
                    <a:pt x="1" y="1051"/>
                  </a:lnTo>
                  <a:lnTo>
                    <a:pt x="25" y="1246"/>
                  </a:lnTo>
                  <a:lnTo>
                    <a:pt x="74" y="1441"/>
                  </a:lnTo>
                  <a:lnTo>
                    <a:pt x="172" y="1637"/>
                  </a:lnTo>
                  <a:lnTo>
                    <a:pt x="318" y="1783"/>
                  </a:lnTo>
                  <a:lnTo>
                    <a:pt x="465" y="1906"/>
                  </a:lnTo>
                  <a:lnTo>
                    <a:pt x="636" y="2003"/>
                  </a:lnTo>
                  <a:lnTo>
                    <a:pt x="831" y="2076"/>
                  </a:lnTo>
                  <a:lnTo>
                    <a:pt x="1051" y="2101"/>
                  </a:lnTo>
                  <a:lnTo>
                    <a:pt x="1271" y="2076"/>
                  </a:lnTo>
                  <a:lnTo>
                    <a:pt x="1466" y="2003"/>
                  </a:lnTo>
                  <a:lnTo>
                    <a:pt x="1637" y="1906"/>
                  </a:lnTo>
                  <a:lnTo>
                    <a:pt x="1783" y="1783"/>
                  </a:lnTo>
                  <a:lnTo>
                    <a:pt x="1930" y="1637"/>
                  </a:lnTo>
                  <a:lnTo>
                    <a:pt x="2028" y="1441"/>
                  </a:lnTo>
                  <a:lnTo>
                    <a:pt x="2077" y="1246"/>
                  </a:lnTo>
                  <a:lnTo>
                    <a:pt x="2101" y="1051"/>
                  </a:lnTo>
                  <a:lnTo>
                    <a:pt x="2077" y="831"/>
                  </a:lnTo>
                  <a:lnTo>
                    <a:pt x="2028" y="636"/>
                  </a:lnTo>
                  <a:lnTo>
                    <a:pt x="1930" y="440"/>
                  </a:lnTo>
                  <a:lnTo>
                    <a:pt x="1783" y="294"/>
                  </a:lnTo>
                  <a:lnTo>
                    <a:pt x="1637" y="171"/>
                  </a:lnTo>
                  <a:lnTo>
                    <a:pt x="1466" y="74"/>
                  </a:lnTo>
                  <a:lnTo>
                    <a:pt x="1271"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03;p37"/>
            <p:cNvSpPr/>
            <p:nvPr/>
          </p:nvSpPr>
          <p:spPr>
            <a:xfrm>
              <a:off x="2033800" y="3992550"/>
              <a:ext cx="52550" cy="52525"/>
            </a:xfrm>
            <a:custGeom>
              <a:avLst/>
              <a:gdLst/>
              <a:ahLst/>
              <a:cxnLst/>
              <a:rect l="l" t="t" r="r" b="b"/>
              <a:pathLst>
                <a:path w="2102" h="2101" extrusionOk="0">
                  <a:moveTo>
                    <a:pt x="831" y="1"/>
                  </a:moveTo>
                  <a:lnTo>
                    <a:pt x="636" y="74"/>
                  </a:lnTo>
                  <a:lnTo>
                    <a:pt x="465" y="171"/>
                  </a:lnTo>
                  <a:lnTo>
                    <a:pt x="318" y="294"/>
                  </a:lnTo>
                  <a:lnTo>
                    <a:pt x="172" y="440"/>
                  </a:lnTo>
                  <a:lnTo>
                    <a:pt x="74" y="636"/>
                  </a:lnTo>
                  <a:lnTo>
                    <a:pt x="25" y="831"/>
                  </a:lnTo>
                  <a:lnTo>
                    <a:pt x="1" y="1051"/>
                  </a:lnTo>
                  <a:lnTo>
                    <a:pt x="25" y="1246"/>
                  </a:lnTo>
                  <a:lnTo>
                    <a:pt x="74" y="1441"/>
                  </a:lnTo>
                  <a:lnTo>
                    <a:pt x="172" y="1637"/>
                  </a:lnTo>
                  <a:lnTo>
                    <a:pt x="318" y="1783"/>
                  </a:lnTo>
                  <a:lnTo>
                    <a:pt x="465" y="1906"/>
                  </a:lnTo>
                  <a:lnTo>
                    <a:pt x="636" y="2003"/>
                  </a:lnTo>
                  <a:lnTo>
                    <a:pt x="831" y="2076"/>
                  </a:lnTo>
                  <a:lnTo>
                    <a:pt x="1051" y="2101"/>
                  </a:lnTo>
                  <a:lnTo>
                    <a:pt x="1271" y="2076"/>
                  </a:lnTo>
                  <a:lnTo>
                    <a:pt x="1466" y="2003"/>
                  </a:lnTo>
                  <a:lnTo>
                    <a:pt x="1637" y="1906"/>
                  </a:lnTo>
                  <a:lnTo>
                    <a:pt x="1784" y="1783"/>
                  </a:lnTo>
                  <a:lnTo>
                    <a:pt x="1930" y="1637"/>
                  </a:lnTo>
                  <a:lnTo>
                    <a:pt x="2028" y="1441"/>
                  </a:lnTo>
                  <a:lnTo>
                    <a:pt x="2077" y="1246"/>
                  </a:lnTo>
                  <a:lnTo>
                    <a:pt x="2101" y="1051"/>
                  </a:lnTo>
                  <a:lnTo>
                    <a:pt x="2077" y="831"/>
                  </a:lnTo>
                  <a:lnTo>
                    <a:pt x="2028" y="636"/>
                  </a:lnTo>
                  <a:lnTo>
                    <a:pt x="1930" y="440"/>
                  </a:lnTo>
                  <a:lnTo>
                    <a:pt x="1784" y="294"/>
                  </a:lnTo>
                  <a:lnTo>
                    <a:pt x="1637" y="171"/>
                  </a:lnTo>
                  <a:lnTo>
                    <a:pt x="1466" y="74"/>
                  </a:lnTo>
                  <a:lnTo>
                    <a:pt x="1271"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504;p37"/>
            <p:cNvSpPr/>
            <p:nvPr/>
          </p:nvSpPr>
          <p:spPr>
            <a:xfrm>
              <a:off x="1921475" y="3695200"/>
              <a:ext cx="438400" cy="297975"/>
            </a:xfrm>
            <a:custGeom>
              <a:avLst/>
              <a:gdLst/>
              <a:ahLst/>
              <a:cxnLst/>
              <a:rect l="l" t="t" r="r" b="b"/>
              <a:pathLst>
                <a:path w="17536" h="11919" extrusionOk="0">
                  <a:moveTo>
                    <a:pt x="15729" y="3371"/>
                  </a:moveTo>
                  <a:lnTo>
                    <a:pt x="15826" y="3395"/>
                  </a:lnTo>
                  <a:lnTo>
                    <a:pt x="15899" y="3444"/>
                  </a:lnTo>
                  <a:lnTo>
                    <a:pt x="15948" y="3517"/>
                  </a:lnTo>
                  <a:lnTo>
                    <a:pt x="15973" y="3615"/>
                  </a:lnTo>
                  <a:lnTo>
                    <a:pt x="15948" y="3713"/>
                  </a:lnTo>
                  <a:lnTo>
                    <a:pt x="13994" y="8060"/>
                  </a:lnTo>
                  <a:lnTo>
                    <a:pt x="13946" y="8133"/>
                  </a:lnTo>
                  <a:lnTo>
                    <a:pt x="13897" y="8158"/>
                  </a:lnTo>
                  <a:lnTo>
                    <a:pt x="13848" y="8207"/>
                  </a:lnTo>
                  <a:lnTo>
                    <a:pt x="13775" y="8207"/>
                  </a:lnTo>
                  <a:lnTo>
                    <a:pt x="13677" y="8182"/>
                  </a:lnTo>
                  <a:lnTo>
                    <a:pt x="13604" y="8133"/>
                  </a:lnTo>
                  <a:lnTo>
                    <a:pt x="13555" y="8036"/>
                  </a:lnTo>
                  <a:lnTo>
                    <a:pt x="13530" y="7962"/>
                  </a:lnTo>
                  <a:lnTo>
                    <a:pt x="13555" y="7865"/>
                  </a:lnTo>
                  <a:lnTo>
                    <a:pt x="15509" y="3517"/>
                  </a:lnTo>
                  <a:lnTo>
                    <a:pt x="15558" y="3420"/>
                  </a:lnTo>
                  <a:lnTo>
                    <a:pt x="15631" y="3371"/>
                  </a:lnTo>
                  <a:close/>
                  <a:moveTo>
                    <a:pt x="13628" y="3273"/>
                  </a:moveTo>
                  <a:lnTo>
                    <a:pt x="13726" y="3298"/>
                  </a:lnTo>
                  <a:lnTo>
                    <a:pt x="13824" y="3322"/>
                  </a:lnTo>
                  <a:lnTo>
                    <a:pt x="13872" y="3395"/>
                  </a:lnTo>
                  <a:lnTo>
                    <a:pt x="13897" y="3493"/>
                  </a:lnTo>
                  <a:lnTo>
                    <a:pt x="13897" y="3591"/>
                  </a:lnTo>
                  <a:lnTo>
                    <a:pt x="12602" y="8158"/>
                  </a:lnTo>
                  <a:lnTo>
                    <a:pt x="12578" y="8231"/>
                  </a:lnTo>
                  <a:lnTo>
                    <a:pt x="12505" y="8304"/>
                  </a:lnTo>
                  <a:lnTo>
                    <a:pt x="12456" y="8329"/>
                  </a:lnTo>
                  <a:lnTo>
                    <a:pt x="12358" y="8353"/>
                  </a:lnTo>
                  <a:lnTo>
                    <a:pt x="12309" y="8329"/>
                  </a:lnTo>
                  <a:lnTo>
                    <a:pt x="12212" y="8304"/>
                  </a:lnTo>
                  <a:lnTo>
                    <a:pt x="12163" y="8231"/>
                  </a:lnTo>
                  <a:lnTo>
                    <a:pt x="12138" y="8133"/>
                  </a:lnTo>
                  <a:lnTo>
                    <a:pt x="12138" y="8036"/>
                  </a:lnTo>
                  <a:lnTo>
                    <a:pt x="13433" y="3469"/>
                  </a:lnTo>
                  <a:lnTo>
                    <a:pt x="13482" y="3371"/>
                  </a:lnTo>
                  <a:lnTo>
                    <a:pt x="13530" y="3298"/>
                  </a:lnTo>
                  <a:lnTo>
                    <a:pt x="13628" y="3273"/>
                  </a:lnTo>
                  <a:close/>
                  <a:moveTo>
                    <a:pt x="11625" y="3200"/>
                  </a:moveTo>
                  <a:lnTo>
                    <a:pt x="11723" y="3224"/>
                  </a:lnTo>
                  <a:lnTo>
                    <a:pt x="11796" y="3298"/>
                  </a:lnTo>
                  <a:lnTo>
                    <a:pt x="11821" y="3371"/>
                  </a:lnTo>
                  <a:lnTo>
                    <a:pt x="11845" y="3469"/>
                  </a:lnTo>
                  <a:lnTo>
                    <a:pt x="11210" y="8280"/>
                  </a:lnTo>
                  <a:lnTo>
                    <a:pt x="11186" y="8353"/>
                  </a:lnTo>
                  <a:lnTo>
                    <a:pt x="11137" y="8426"/>
                  </a:lnTo>
                  <a:lnTo>
                    <a:pt x="11064" y="8475"/>
                  </a:lnTo>
                  <a:lnTo>
                    <a:pt x="10966" y="8500"/>
                  </a:lnTo>
                  <a:lnTo>
                    <a:pt x="10942" y="8500"/>
                  </a:lnTo>
                  <a:lnTo>
                    <a:pt x="10844" y="8451"/>
                  </a:lnTo>
                  <a:lnTo>
                    <a:pt x="10771" y="8402"/>
                  </a:lnTo>
                  <a:lnTo>
                    <a:pt x="10722" y="8304"/>
                  </a:lnTo>
                  <a:lnTo>
                    <a:pt x="10722" y="8207"/>
                  </a:lnTo>
                  <a:lnTo>
                    <a:pt x="11357" y="3420"/>
                  </a:lnTo>
                  <a:lnTo>
                    <a:pt x="11381" y="3322"/>
                  </a:lnTo>
                  <a:lnTo>
                    <a:pt x="11454" y="3249"/>
                  </a:lnTo>
                  <a:lnTo>
                    <a:pt x="11528" y="3200"/>
                  </a:lnTo>
                  <a:close/>
                  <a:moveTo>
                    <a:pt x="9525" y="3102"/>
                  </a:moveTo>
                  <a:lnTo>
                    <a:pt x="9623" y="3127"/>
                  </a:lnTo>
                  <a:lnTo>
                    <a:pt x="9696" y="3175"/>
                  </a:lnTo>
                  <a:lnTo>
                    <a:pt x="9745" y="3249"/>
                  </a:lnTo>
                  <a:lnTo>
                    <a:pt x="9769" y="3346"/>
                  </a:lnTo>
                  <a:lnTo>
                    <a:pt x="9818" y="8378"/>
                  </a:lnTo>
                  <a:lnTo>
                    <a:pt x="9794" y="8475"/>
                  </a:lnTo>
                  <a:lnTo>
                    <a:pt x="9745" y="8573"/>
                  </a:lnTo>
                  <a:lnTo>
                    <a:pt x="9672" y="8622"/>
                  </a:lnTo>
                  <a:lnTo>
                    <a:pt x="9574" y="8646"/>
                  </a:lnTo>
                  <a:lnTo>
                    <a:pt x="9476" y="8622"/>
                  </a:lnTo>
                  <a:lnTo>
                    <a:pt x="9403" y="8573"/>
                  </a:lnTo>
                  <a:lnTo>
                    <a:pt x="9354" y="8475"/>
                  </a:lnTo>
                  <a:lnTo>
                    <a:pt x="9330" y="8402"/>
                  </a:lnTo>
                  <a:lnTo>
                    <a:pt x="9281" y="3346"/>
                  </a:lnTo>
                  <a:lnTo>
                    <a:pt x="9305" y="3273"/>
                  </a:lnTo>
                  <a:lnTo>
                    <a:pt x="9354" y="3175"/>
                  </a:lnTo>
                  <a:lnTo>
                    <a:pt x="9427" y="3127"/>
                  </a:lnTo>
                  <a:lnTo>
                    <a:pt x="9525" y="3102"/>
                  </a:lnTo>
                  <a:close/>
                  <a:moveTo>
                    <a:pt x="7522" y="3029"/>
                  </a:moveTo>
                  <a:lnTo>
                    <a:pt x="7620" y="3078"/>
                  </a:lnTo>
                  <a:lnTo>
                    <a:pt x="7669" y="3151"/>
                  </a:lnTo>
                  <a:lnTo>
                    <a:pt x="7693" y="3249"/>
                  </a:lnTo>
                  <a:lnTo>
                    <a:pt x="8402" y="8500"/>
                  </a:lnTo>
                  <a:lnTo>
                    <a:pt x="8402" y="8597"/>
                  </a:lnTo>
                  <a:lnTo>
                    <a:pt x="8353" y="8671"/>
                  </a:lnTo>
                  <a:lnTo>
                    <a:pt x="8279" y="8744"/>
                  </a:lnTo>
                  <a:lnTo>
                    <a:pt x="8206" y="8768"/>
                  </a:lnTo>
                  <a:lnTo>
                    <a:pt x="8084" y="8768"/>
                  </a:lnTo>
                  <a:lnTo>
                    <a:pt x="8011" y="8720"/>
                  </a:lnTo>
                  <a:lnTo>
                    <a:pt x="7962" y="8646"/>
                  </a:lnTo>
                  <a:lnTo>
                    <a:pt x="7913" y="8573"/>
                  </a:lnTo>
                  <a:lnTo>
                    <a:pt x="7229" y="3298"/>
                  </a:lnTo>
                  <a:lnTo>
                    <a:pt x="7229" y="3200"/>
                  </a:lnTo>
                  <a:lnTo>
                    <a:pt x="7278" y="3127"/>
                  </a:lnTo>
                  <a:lnTo>
                    <a:pt x="7327" y="3053"/>
                  </a:lnTo>
                  <a:lnTo>
                    <a:pt x="7425" y="3029"/>
                  </a:lnTo>
                  <a:close/>
                  <a:moveTo>
                    <a:pt x="5446" y="2956"/>
                  </a:moveTo>
                  <a:lnTo>
                    <a:pt x="5520" y="2980"/>
                  </a:lnTo>
                  <a:lnTo>
                    <a:pt x="5593" y="3053"/>
                  </a:lnTo>
                  <a:lnTo>
                    <a:pt x="5642" y="3127"/>
                  </a:lnTo>
                  <a:lnTo>
                    <a:pt x="7009" y="8622"/>
                  </a:lnTo>
                  <a:lnTo>
                    <a:pt x="7009" y="8720"/>
                  </a:lnTo>
                  <a:lnTo>
                    <a:pt x="6985" y="8793"/>
                  </a:lnTo>
                  <a:lnTo>
                    <a:pt x="6912" y="8866"/>
                  </a:lnTo>
                  <a:lnTo>
                    <a:pt x="6814" y="8915"/>
                  </a:lnTo>
                  <a:lnTo>
                    <a:pt x="6692" y="8915"/>
                  </a:lnTo>
                  <a:lnTo>
                    <a:pt x="6619" y="8866"/>
                  </a:lnTo>
                  <a:lnTo>
                    <a:pt x="6570" y="8817"/>
                  </a:lnTo>
                  <a:lnTo>
                    <a:pt x="6521" y="8744"/>
                  </a:lnTo>
                  <a:lnTo>
                    <a:pt x="5153" y="3249"/>
                  </a:lnTo>
                  <a:lnTo>
                    <a:pt x="5153" y="3151"/>
                  </a:lnTo>
                  <a:lnTo>
                    <a:pt x="5178" y="3053"/>
                  </a:lnTo>
                  <a:lnTo>
                    <a:pt x="5251" y="3005"/>
                  </a:lnTo>
                  <a:lnTo>
                    <a:pt x="5349" y="2956"/>
                  </a:lnTo>
                  <a:close/>
                  <a:moveTo>
                    <a:pt x="391" y="0"/>
                  </a:moveTo>
                  <a:lnTo>
                    <a:pt x="293" y="25"/>
                  </a:lnTo>
                  <a:lnTo>
                    <a:pt x="220" y="74"/>
                  </a:lnTo>
                  <a:lnTo>
                    <a:pt x="147" y="123"/>
                  </a:lnTo>
                  <a:lnTo>
                    <a:pt x="73" y="196"/>
                  </a:lnTo>
                  <a:lnTo>
                    <a:pt x="25" y="294"/>
                  </a:lnTo>
                  <a:lnTo>
                    <a:pt x="0" y="367"/>
                  </a:lnTo>
                  <a:lnTo>
                    <a:pt x="0" y="489"/>
                  </a:lnTo>
                  <a:lnTo>
                    <a:pt x="0" y="587"/>
                  </a:lnTo>
                  <a:lnTo>
                    <a:pt x="25" y="660"/>
                  </a:lnTo>
                  <a:lnTo>
                    <a:pt x="73" y="758"/>
                  </a:lnTo>
                  <a:lnTo>
                    <a:pt x="147" y="831"/>
                  </a:lnTo>
                  <a:lnTo>
                    <a:pt x="220" y="880"/>
                  </a:lnTo>
                  <a:lnTo>
                    <a:pt x="293" y="929"/>
                  </a:lnTo>
                  <a:lnTo>
                    <a:pt x="391" y="953"/>
                  </a:lnTo>
                  <a:lnTo>
                    <a:pt x="489" y="977"/>
                  </a:lnTo>
                  <a:lnTo>
                    <a:pt x="3346" y="977"/>
                  </a:lnTo>
                  <a:lnTo>
                    <a:pt x="5300" y="9281"/>
                  </a:lnTo>
                  <a:lnTo>
                    <a:pt x="4518" y="11235"/>
                  </a:lnTo>
                  <a:lnTo>
                    <a:pt x="4494" y="11357"/>
                  </a:lnTo>
                  <a:lnTo>
                    <a:pt x="4494" y="11479"/>
                  </a:lnTo>
                  <a:lnTo>
                    <a:pt x="4518" y="11577"/>
                  </a:lnTo>
                  <a:lnTo>
                    <a:pt x="4567" y="11699"/>
                  </a:lnTo>
                  <a:lnTo>
                    <a:pt x="4592" y="11724"/>
                  </a:lnTo>
                  <a:lnTo>
                    <a:pt x="4811" y="11577"/>
                  </a:lnTo>
                  <a:lnTo>
                    <a:pt x="5031" y="11479"/>
                  </a:lnTo>
                  <a:lnTo>
                    <a:pt x="5275" y="11406"/>
                  </a:lnTo>
                  <a:lnTo>
                    <a:pt x="5715" y="11406"/>
                  </a:lnTo>
                  <a:lnTo>
                    <a:pt x="5886" y="11430"/>
                  </a:lnTo>
                  <a:lnTo>
                    <a:pt x="6033" y="11479"/>
                  </a:lnTo>
                  <a:lnTo>
                    <a:pt x="6179" y="11528"/>
                  </a:lnTo>
                  <a:lnTo>
                    <a:pt x="6326" y="11601"/>
                  </a:lnTo>
                  <a:lnTo>
                    <a:pt x="6448" y="11699"/>
                  </a:lnTo>
                  <a:lnTo>
                    <a:pt x="6570" y="11797"/>
                  </a:lnTo>
                  <a:lnTo>
                    <a:pt x="6692" y="11919"/>
                  </a:lnTo>
                  <a:lnTo>
                    <a:pt x="12920" y="11919"/>
                  </a:lnTo>
                  <a:lnTo>
                    <a:pt x="13042" y="11797"/>
                  </a:lnTo>
                  <a:lnTo>
                    <a:pt x="13164" y="11699"/>
                  </a:lnTo>
                  <a:lnTo>
                    <a:pt x="13286" y="11601"/>
                  </a:lnTo>
                  <a:lnTo>
                    <a:pt x="13433" y="11528"/>
                  </a:lnTo>
                  <a:lnTo>
                    <a:pt x="13579" y="11479"/>
                  </a:lnTo>
                  <a:lnTo>
                    <a:pt x="13726" y="11430"/>
                  </a:lnTo>
                  <a:lnTo>
                    <a:pt x="13897" y="11406"/>
                  </a:lnTo>
                  <a:lnTo>
                    <a:pt x="14312" y="11406"/>
                  </a:lnTo>
                  <a:lnTo>
                    <a:pt x="14556" y="11479"/>
                  </a:lnTo>
                  <a:lnTo>
                    <a:pt x="14776" y="11553"/>
                  </a:lnTo>
                  <a:lnTo>
                    <a:pt x="14971" y="11699"/>
                  </a:lnTo>
                  <a:lnTo>
                    <a:pt x="15020" y="11553"/>
                  </a:lnTo>
                  <a:lnTo>
                    <a:pt x="15045" y="11430"/>
                  </a:lnTo>
                  <a:lnTo>
                    <a:pt x="15045" y="11308"/>
                  </a:lnTo>
                  <a:lnTo>
                    <a:pt x="15020" y="11235"/>
                  </a:lnTo>
                  <a:lnTo>
                    <a:pt x="14971" y="11137"/>
                  </a:lnTo>
                  <a:lnTo>
                    <a:pt x="14898" y="11064"/>
                  </a:lnTo>
                  <a:lnTo>
                    <a:pt x="14825" y="11015"/>
                  </a:lnTo>
                  <a:lnTo>
                    <a:pt x="14752" y="10966"/>
                  </a:lnTo>
                  <a:lnTo>
                    <a:pt x="14654" y="10942"/>
                  </a:lnTo>
                  <a:lnTo>
                    <a:pt x="5691" y="10942"/>
                  </a:lnTo>
                  <a:lnTo>
                    <a:pt x="6106" y="9916"/>
                  </a:lnTo>
                  <a:lnTo>
                    <a:pt x="6252" y="9941"/>
                  </a:lnTo>
                  <a:lnTo>
                    <a:pt x="6423" y="9941"/>
                  </a:lnTo>
                  <a:lnTo>
                    <a:pt x="13848" y="9257"/>
                  </a:lnTo>
                  <a:lnTo>
                    <a:pt x="14019" y="9232"/>
                  </a:lnTo>
                  <a:lnTo>
                    <a:pt x="14190" y="9159"/>
                  </a:lnTo>
                  <a:lnTo>
                    <a:pt x="14336" y="9086"/>
                  </a:lnTo>
                  <a:lnTo>
                    <a:pt x="14507" y="8988"/>
                  </a:lnTo>
                  <a:lnTo>
                    <a:pt x="14654" y="8890"/>
                  </a:lnTo>
                  <a:lnTo>
                    <a:pt x="14776" y="8768"/>
                  </a:lnTo>
                  <a:lnTo>
                    <a:pt x="14874" y="8622"/>
                  </a:lnTo>
                  <a:lnTo>
                    <a:pt x="14971" y="8475"/>
                  </a:lnTo>
                  <a:lnTo>
                    <a:pt x="17463" y="3151"/>
                  </a:lnTo>
                  <a:lnTo>
                    <a:pt x="17511" y="3005"/>
                  </a:lnTo>
                  <a:lnTo>
                    <a:pt x="17536" y="2882"/>
                  </a:lnTo>
                  <a:lnTo>
                    <a:pt x="17511" y="2760"/>
                  </a:lnTo>
                  <a:lnTo>
                    <a:pt x="17487" y="2638"/>
                  </a:lnTo>
                  <a:lnTo>
                    <a:pt x="17414" y="2565"/>
                  </a:lnTo>
                  <a:lnTo>
                    <a:pt x="17292" y="2492"/>
                  </a:lnTo>
                  <a:lnTo>
                    <a:pt x="17169" y="2443"/>
                  </a:lnTo>
                  <a:lnTo>
                    <a:pt x="17023" y="2418"/>
                  </a:lnTo>
                  <a:lnTo>
                    <a:pt x="4592" y="2003"/>
                  </a:lnTo>
                  <a:lnTo>
                    <a:pt x="4225" y="367"/>
                  </a:lnTo>
                  <a:lnTo>
                    <a:pt x="4152" y="220"/>
                  </a:lnTo>
                  <a:lnTo>
                    <a:pt x="4054" y="98"/>
                  </a:lnTo>
                  <a:lnTo>
                    <a:pt x="3908" y="25"/>
                  </a:lnTo>
                  <a:lnTo>
                    <a:pt x="3737"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n>
                  <a:solidFill>
                    <a:srgbClr val="01ACBE"/>
                  </a:solidFill>
                </a:ln>
                <a:solidFill>
                  <a:srgbClr val="01ACBE"/>
                </a:solidFill>
              </a:endParaRPr>
            </a:p>
          </p:txBody>
        </p:sp>
      </p:grpSp>
      <p:grpSp>
        <p:nvGrpSpPr>
          <p:cNvPr id="51" name="Google Shape;433;p37"/>
          <p:cNvGrpSpPr/>
          <p:nvPr/>
        </p:nvGrpSpPr>
        <p:grpSpPr>
          <a:xfrm>
            <a:off x="4669469" y="2833875"/>
            <a:ext cx="317201" cy="337977"/>
            <a:chOff x="5970800" y="1619250"/>
            <a:chExt cx="428650" cy="456725"/>
          </a:xfrm>
          <a:solidFill>
            <a:schemeClr val="accent4"/>
          </a:solidFill>
        </p:grpSpPr>
        <p:sp>
          <p:nvSpPr>
            <p:cNvPr id="91" name="Google Shape;434;p37"/>
            <p:cNvSpPr/>
            <p:nvPr/>
          </p:nvSpPr>
          <p:spPr>
            <a:xfrm>
              <a:off x="5970800" y="1674200"/>
              <a:ext cx="377975" cy="377950"/>
            </a:xfrm>
            <a:custGeom>
              <a:avLst/>
              <a:gdLst/>
              <a:ahLst/>
              <a:cxnLst/>
              <a:rect l="l" t="t" r="r" b="b"/>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435;p37"/>
            <p:cNvSpPr/>
            <p:nvPr/>
          </p:nvSpPr>
          <p:spPr>
            <a:xfrm>
              <a:off x="6068500" y="1771875"/>
              <a:ext cx="182575" cy="182600"/>
            </a:xfrm>
            <a:custGeom>
              <a:avLst/>
              <a:gdLst/>
              <a:ahLst/>
              <a:cxnLst/>
              <a:rect l="l" t="t" r="r" b="b"/>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436;p37"/>
            <p:cNvSpPr/>
            <p:nvPr/>
          </p:nvSpPr>
          <p:spPr>
            <a:xfrm>
              <a:off x="5981175" y="2005125"/>
              <a:ext cx="75125" cy="70850"/>
            </a:xfrm>
            <a:custGeom>
              <a:avLst/>
              <a:gdLst/>
              <a:ahLst/>
              <a:cxnLst/>
              <a:rect l="l" t="t" r="r" b="b"/>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437;p37"/>
            <p:cNvSpPr/>
            <p:nvPr/>
          </p:nvSpPr>
          <p:spPr>
            <a:xfrm>
              <a:off x="6263875" y="2005125"/>
              <a:ext cx="74525" cy="70850"/>
            </a:xfrm>
            <a:custGeom>
              <a:avLst/>
              <a:gdLst/>
              <a:ahLst/>
              <a:cxnLst/>
              <a:rect l="l" t="t" r="r" b="b"/>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438;p37"/>
            <p:cNvSpPr/>
            <p:nvPr/>
          </p:nvSpPr>
          <p:spPr>
            <a:xfrm>
              <a:off x="6147875" y="1619250"/>
              <a:ext cx="251575" cy="255850"/>
            </a:xfrm>
            <a:custGeom>
              <a:avLst/>
              <a:gdLst/>
              <a:ahLst/>
              <a:cxnLst/>
              <a:rect l="l" t="t" r="r" b="b"/>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08;p37"/>
          <p:cNvGrpSpPr/>
          <p:nvPr/>
        </p:nvGrpSpPr>
        <p:grpSpPr>
          <a:xfrm>
            <a:off x="6564927" y="2883715"/>
            <a:ext cx="287379" cy="300033"/>
            <a:chOff x="3294650" y="3652450"/>
            <a:chExt cx="388350" cy="405450"/>
          </a:xfrm>
          <a:solidFill>
            <a:schemeClr val="bg1">
              <a:lumMod val="65000"/>
            </a:schemeClr>
          </a:solidFill>
        </p:grpSpPr>
        <p:sp>
          <p:nvSpPr>
            <p:cNvPr id="97" name="Google Shape;509;p37"/>
            <p:cNvSpPr/>
            <p:nvPr/>
          </p:nvSpPr>
          <p:spPr>
            <a:xfrm>
              <a:off x="3294650" y="3681775"/>
              <a:ext cx="376150" cy="376125"/>
            </a:xfrm>
            <a:custGeom>
              <a:avLst/>
              <a:gdLst/>
              <a:ahLst/>
              <a:cxnLst/>
              <a:rect l="l" t="t" r="r" b="b"/>
              <a:pathLst>
                <a:path w="15046" h="15045" extrusionOk="0">
                  <a:moveTo>
                    <a:pt x="7132" y="0"/>
                  </a:moveTo>
                  <a:lnTo>
                    <a:pt x="6766" y="49"/>
                  </a:lnTo>
                  <a:lnTo>
                    <a:pt x="6375" y="98"/>
                  </a:lnTo>
                  <a:lnTo>
                    <a:pt x="6009" y="147"/>
                  </a:lnTo>
                  <a:lnTo>
                    <a:pt x="5642" y="244"/>
                  </a:lnTo>
                  <a:lnTo>
                    <a:pt x="5276" y="342"/>
                  </a:lnTo>
                  <a:lnTo>
                    <a:pt x="4934" y="464"/>
                  </a:lnTo>
                  <a:lnTo>
                    <a:pt x="4592" y="586"/>
                  </a:lnTo>
                  <a:lnTo>
                    <a:pt x="4250" y="733"/>
                  </a:lnTo>
                  <a:lnTo>
                    <a:pt x="3933" y="904"/>
                  </a:lnTo>
                  <a:lnTo>
                    <a:pt x="3615" y="1099"/>
                  </a:lnTo>
                  <a:lnTo>
                    <a:pt x="3322" y="1295"/>
                  </a:lnTo>
                  <a:lnTo>
                    <a:pt x="3029" y="1490"/>
                  </a:lnTo>
                  <a:lnTo>
                    <a:pt x="2736" y="1710"/>
                  </a:lnTo>
                  <a:lnTo>
                    <a:pt x="2467" y="1954"/>
                  </a:lnTo>
                  <a:lnTo>
                    <a:pt x="2199" y="2198"/>
                  </a:lnTo>
                  <a:lnTo>
                    <a:pt x="1954" y="2467"/>
                  </a:lnTo>
                  <a:lnTo>
                    <a:pt x="1710" y="2736"/>
                  </a:lnTo>
                  <a:lnTo>
                    <a:pt x="1490" y="3029"/>
                  </a:lnTo>
                  <a:lnTo>
                    <a:pt x="1295" y="3322"/>
                  </a:lnTo>
                  <a:lnTo>
                    <a:pt x="1100" y="3615"/>
                  </a:lnTo>
                  <a:lnTo>
                    <a:pt x="904" y="3932"/>
                  </a:lnTo>
                  <a:lnTo>
                    <a:pt x="733" y="4250"/>
                  </a:lnTo>
                  <a:lnTo>
                    <a:pt x="587" y="4592"/>
                  </a:lnTo>
                  <a:lnTo>
                    <a:pt x="465" y="4934"/>
                  </a:lnTo>
                  <a:lnTo>
                    <a:pt x="342" y="5276"/>
                  </a:lnTo>
                  <a:lnTo>
                    <a:pt x="245" y="5642"/>
                  </a:lnTo>
                  <a:lnTo>
                    <a:pt x="147" y="6008"/>
                  </a:lnTo>
                  <a:lnTo>
                    <a:pt x="98" y="6375"/>
                  </a:lnTo>
                  <a:lnTo>
                    <a:pt x="49" y="6765"/>
                  </a:lnTo>
                  <a:lnTo>
                    <a:pt x="0" y="7132"/>
                  </a:lnTo>
                  <a:lnTo>
                    <a:pt x="0" y="7522"/>
                  </a:lnTo>
                  <a:lnTo>
                    <a:pt x="0" y="7913"/>
                  </a:lnTo>
                  <a:lnTo>
                    <a:pt x="49" y="8280"/>
                  </a:lnTo>
                  <a:lnTo>
                    <a:pt x="98" y="8670"/>
                  </a:lnTo>
                  <a:lnTo>
                    <a:pt x="147" y="9037"/>
                  </a:lnTo>
                  <a:lnTo>
                    <a:pt x="245" y="9403"/>
                  </a:lnTo>
                  <a:lnTo>
                    <a:pt x="342" y="9769"/>
                  </a:lnTo>
                  <a:lnTo>
                    <a:pt x="465" y="10111"/>
                  </a:lnTo>
                  <a:lnTo>
                    <a:pt x="587" y="10453"/>
                  </a:lnTo>
                  <a:lnTo>
                    <a:pt x="733" y="10795"/>
                  </a:lnTo>
                  <a:lnTo>
                    <a:pt x="904" y="11113"/>
                  </a:lnTo>
                  <a:lnTo>
                    <a:pt x="1100" y="11430"/>
                  </a:lnTo>
                  <a:lnTo>
                    <a:pt x="1295" y="11723"/>
                  </a:lnTo>
                  <a:lnTo>
                    <a:pt x="1490" y="12016"/>
                  </a:lnTo>
                  <a:lnTo>
                    <a:pt x="1710" y="12309"/>
                  </a:lnTo>
                  <a:lnTo>
                    <a:pt x="1954" y="12578"/>
                  </a:lnTo>
                  <a:lnTo>
                    <a:pt x="2199" y="12847"/>
                  </a:lnTo>
                  <a:lnTo>
                    <a:pt x="2467" y="13091"/>
                  </a:lnTo>
                  <a:lnTo>
                    <a:pt x="2736" y="13335"/>
                  </a:lnTo>
                  <a:lnTo>
                    <a:pt x="3029" y="13555"/>
                  </a:lnTo>
                  <a:lnTo>
                    <a:pt x="3322" y="13750"/>
                  </a:lnTo>
                  <a:lnTo>
                    <a:pt x="3615" y="13946"/>
                  </a:lnTo>
                  <a:lnTo>
                    <a:pt x="3933" y="14141"/>
                  </a:lnTo>
                  <a:lnTo>
                    <a:pt x="4250" y="14312"/>
                  </a:lnTo>
                  <a:lnTo>
                    <a:pt x="4592" y="14459"/>
                  </a:lnTo>
                  <a:lnTo>
                    <a:pt x="4934" y="14581"/>
                  </a:lnTo>
                  <a:lnTo>
                    <a:pt x="5276" y="14703"/>
                  </a:lnTo>
                  <a:lnTo>
                    <a:pt x="5642" y="14801"/>
                  </a:lnTo>
                  <a:lnTo>
                    <a:pt x="6009" y="14898"/>
                  </a:lnTo>
                  <a:lnTo>
                    <a:pt x="6375" y="14947"/>
                  </a:lnTo>
                  <a:lnTo>
                    <a:pt x="6766" y="14996"/>
                  </a:lnTo>
                  <a:lnTo>
                    <a:pt x="7132" y="15045"/>
                  </a:lnTo>
                  <a:lnTo>
                    <a:pt x="7914" y="15045"/>
                  </a:lnTo>
                  <a:lnTo>
                    <a:pt x="8280" y="14996"/>
                  </a:lnTo>
                  <a:lnTo>
                    <a:pt x="8671" y="14947"/>
                  </a:lnTo>
                  <a:lnTo>
                    <a:pt x="9037" y="14898"/>
                  </a:lnTo>
                  <a:lnTo>
                    <a:pt x="9403" y="14801"/>
                  </a:lnTo>
                  <a:lnTo>
                    <a:pt x="9770" y="14703"/>
                  </a:lnTo>
                  <a:lnTo>
                    <a:pt x="10112" y="14581"/>
                  </a:lnTo>
                  <a:lnTo>
                    <a:pt x="10454" y="14459"/>
                  </a:lnTo>
                  <a:lnTo>
                    <a:pt x="10795" y="14312"/>
                  </a:lnTo>
                  <a:lnTo>
                    <a:pt x="11113" y="14141"/>
                  </a:lnTo>
                  <a:lnTo>
                    <a:pt x="11430" y="13946"/>
                  </a:lnTo>
                  <a:lnTo>
                    <a:pt x="11724" y="13750"/>
                  </a:lnTo>
                  <a:lnTo>
                    <a:pt x="12017" y="13555"/>
                  </a:lnTo>
                  <a:lnTo>
                    <a:pt x="12310" y="13335"/>
                  </a:lnTo>
                  <a:lnTo>
                    <a:pt x="12578" y="13091"/>
                  </a:lnTo>
                  <a:lnTo>
                    <a:pt x="12847" y="12847"/>
                  </a:lnTo>
                  <a:lnTo>
                    <a:pt x="13091" y="12578"/>
                  </a:lnTo>
                  <a:lnTo>
                    <a:pt x="13335" y="12309"/>
                  </a:lnTo>
                  <a:lnTo>
                    <a:pt x="13555" y="12016"/>
                  </a:lnTo>
                  <a:lnTo>
                    <a:pt x="13751" y="11723"/>
                  </a:lnTo>
                  <a:lnTo>
                    <a:pt x="13946" y="11430"/>
                  </a:lnTo>
                  <a:lnTo>
                    <a:pt x="14141" y="11113"/>
                  </a:lnTo>
                  <a:lnTo>
                    <a:pt x="14312" y="10795"/>
                  </a:lnTo>
                  <a:lnTo>
                    <a:pt x="14459" y="10453"/>
                  </a:lnTo>
                  <a:lnTo>
                    <a:pt x="14581" y="10111"/>
                  </a:lnTo>
                  <a:lnTo>
                    <a:pt x="14703" y="9769"/>
                  </a:lnTo>
                  <a:lnTo>
                    <a:pt x="14801" y="9403"/>
                  </a:lnTo>
                  <a:lnTo>
                    <a:pt x="14899" y="9037"/>
                  </a:lnTo>
                  <a:lnTo>
                    <a:pt x="14947" y="8670"/>
                  </a:lnTo>
                  <a:lnTo>
                    <a:pt x="14996" y="8280"/>
                  </a:lnTo>
                  <a:lnTo>
                    <a:pt x="15045" y="7913"/>
                  </a:lnTo>
                  <a:lnTo>
                    <a:pt x="15045" y="7522"/>
                  </a:lnTo>
                  <a:lnTo>
                    <a:pt x="7523" y="7522"/>
                  </a:lnTo>
                  <a:lnTo>
                    <a:pt x="7523"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510;p37"/>
            <p:cNvSpPr/>
            <p:nvPr/>
          </p:nvSpPr>
          <p:spPr>
            <a:xfrm>
              <a:off x="3494925" y="3760525"/>
              <a:ext cx="188075" cy="97100"/>
            </a:xfrm>
            <a:custGeom>
              <a:avLst/>
              <a:gdLst/>
              <a:ahLst/>
              <a:cxnLst/>
              <a:rect l="l" t="t" r="r" b="b"/>
              <a:pathLst>
                <a:path w="7523" h="3884" extrusionOk="0">
                  <a:moveTo>
                    <a:pt x="2491" y="2956"/>
                  </a:moveTo>
                  <a:lnTo>
                    <a:pt x="2491" y="3396"/>
                  </a:lnTo>
                  <a:lnTo>
                    <a:pt x="1759" y="3396"/>
                  </a:lnTo>
                  <a:lnTo>
                    <a:pt x="2491" y="2956"/>
                  </a:lnTo>
                  <a:close/>
                  <a:moveTo>
                    <a:pt x="3346" y="2443"/>
                  </a:moveTo>
                  <a:lnTo>
                    <a:pt x="3346" y="3396"/>
                  </a:lnTo>
                  <a:lnTo>
                    <a:pt x="2980" y="3396"/>
                  </a:lnTo>
                  <a:lnTo>
                    <a:pt x="2980" y="2663"/>
                  </a:lnTo>
                  <a:lnTo>
                    <a:pt x="3346" y="2443"/>
                  </a:lnTo>
                  <a:close/>
                  <a:moveTo>
                    <a:pt x="4201" y="1930"/>
                  </a:moveTo>
                  <a:lnTo>
                    <a:pt x="4201" y="3396"/>
                  </a:lnTo>
                  <a:lnTo>
                    <a:pt x="3835" y="3396"/>
                  </a:lnTo>
                  <a:lnTo>
                    <a:pt x="3835" y="2150"/>
                  </a:lnTo>
                  <a:lnTo>
                    <a:pt x="3835" y="2150"/>
                  </a:lnTo>
                  <a:lnTo>
                    <a:pt x="4201" y="1930"/>
                  </a:lnTo>
                  <a:close/>
                  <a:moveTo>
                    <a:pt x="5056" y="1393"/>
                  </a:moveTo>
                  <a:lnTo>
                    <a:pt x="5056" y="3396"/>
                  </a:lnTo>
                  <a:lnTo>
                    <a:pt x="4689" y="3396"/>
                  </a:lnTo>
                  <a:lnTo>
                    <a:pt x="4689" y="1637"/>
                  </a:lnTo>
                  <a:lnTo>
                    <a:pt x="5056" y="1393"/>
                  </a:lnTo>
                  <a:close/>
                  <a:moveTo>
                    <a:pt x="5911" y="885"/>
                  </a:moveTo>
                  <a:lnTo>
                    <a:pt x="5911" y="3396"/>
                  </a:lnTo>
                  <a:lnTo>
                    <a:pt x="5544" y="3396"/>
                  </a:lnTo>
                  <a:lnTo>
                    <a:pt x="5544" y="1100"/>
                  </a:lnTo>
                  <a:lnTo>
                    <a:pt x="5911" y="885"/>
                  </a:lnTo>
                  <a:close/>
                  <a:moveTo>
                    <a:pt x="6399" y="978"/>
                  </a:moveTo>
                  <a:lnTo>
                    <a:pt x="6619" y="1539"/>
                  </a:lnTo>
                  <a:lnTo>
                    <a:pt x="6790" y="2031"/>
                  </a:lnTo>
                  <a:lnTo>
                    <a:pt x="6790" y="3396"/>
                  </a:lnTo>
                  <a:lnTo>
                    <a:pt x="6399" y="3396"/>
                  </a:lnTo>
                  <a:lnTo>
                    <a:pt x="6399" y="978"/>
                  </a:lnTo>
                  <a:close/>
                  <a:moveTo>
                    <a:pt x="6448" y="1"/>
                  </a:moveTo>
                  <a:lnTo>
                    <a:pt x="0" y="3884"/>
                  </a:lnTo>
                  <a:lnTo>
                    <a:pt x="7523" y="3884"/>
                  </a:lnTo>
                  <a:lnTo>
                    <a:pt x="7498" y="3347"/>
                  </a:lnTo>
                  <a:lnTo>
                    <a:pt x="7449" y="2834"/>
                  </a:lnTo>
                  <a:lnTo>
                    <a:pt x="7352" y="2321"/>
                  </a:lnTo>
                  <a:lnTo>
                    <a:pt x="7229" y="1832"/>
                  </a:lnTo>
                  <a:lnTo>
                    <a:pt x="7083" y="1344"/>
                  </a:lnTo>
                  <a:lnTo>
                    <a:pt x="6912" y="880"/>
                  </a:lnTo>
                  <a:lnTo>
                    <a:pt x="6692" y="440"/>
                  </a:lnTo>
                  <a:lnTo>
                    <a:pt x="6448"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511;p37"/>
            <p:cNvSpPr/>
            <p:nvPr/>
          </p:nvSpPr>
          <p:spPr>
            <a:xfrm>
              <a:off x="3494925" y="3652450"/>
              <a:ext cx="161200" cy="188100"/>
            </a:xfrm>
            <a:custGeom>
              <a:avLst/>
              <a:gdLst/>
              <a:ahLst/>
              <a:cxnLst/>
              <a:rect l="l" t="t" r="r" b="b"/>
              <a:pathLst>
                <a:path w="6448" h="7524" extrusionOk="0">
                  <a:moveTo>
                    <a:pt x="489" y="514"/>
                  </a:moveTo>
                  <a:lnTo>
                    <a:pt x="879" y="538"/>
                  </a:lnTo>
                  <a:lnTo>
                    <a:pt x="1270" y="611"/>
                  </a:lnTo>
                  <a:lnTo>
                    <a:pt x="1661" y="685"/>
                  </a:lnTo>
                  <a:lnTo>
                    <a:pt x="2052" y="782"/>
                  </a:lnTo>
                  <a:lnTo>
                    <a:pt x="2418" y="929"/>
                  </a:lnTo>
                  <a:lnTo>
                    <a:pt x="2809" y="1075"/>
                  </a:lnTo>
                  <a:lnTo>
                    <a:pt x="3151" y="1246"/>
                  </a:lnTo>
                  <a:lnTo>
                    <a:pt x="3517" y="1417"/>
                  </a:lnTo>
                  <a:lnTo>
                    <a:pt x="3835" y="1637"/>
                  </a:lnTo>
                  <a:lnTo>
                    <a:pt x="4152" y="1857"/>
                  </a:lnTo>
                  <a:lnTo>
                    <a:pt x="4445" y="2077"/>
                  </a:lnTo>
                  <a:lnTo>
                    <a:pt x="4738" y="2321"/>
                  </a:lnTo>
                  <a:lnTo>
                    <a:pt x="5031" y="2590"/>
                  </a:lnTo>
                  <a:lnTo>
                    <a:pt x="5276" y="2883"/>
                  </a:lnTo>
                  <a:lnTo>
                    <a:pt x="5520" y="3176"/>
                  </a:lnTo>
                  <a:lnTo>
                    <a:pt x="5764" y="3493"/>
                  </a:lnTo>
                  <a:lnTo>
                    <a:pt x="489" y="6668"/>
                  </a:lnTo>
                  <a:lnTo>
                    <a:pt x="489" y="514"/>
                  </a:lnTo>
                  <a:close/>
                  <a:moveTo>
                    <a:pt x="0" y="1"/>
                  </a:moveTo>
                  <a:lnTo>
                    <a:pt x="0" y="7523"/>
                  </a:lnTo>
                  <a:lnTo>
                    <a:pt x="6448" y="3640"/>
                  </a:lnTo>
                  <a:lnTo>
                    <a:pt x="6179" y="3249"/>
                  </a:lnTo>
                  <a:lnTo>
                    <a:pt x="5911" y="2858"/>
                  </a:lnTo>
                  <a:lnTo>
                    <a:pt x="5593" y="2492"/>
                  </a:lnTo>
                  <a:lnTo>
                    <a:pt x="5276" y="2150"/>
                  </a:lnTo>
                  <a:lnTo>
                    <a:pt x="4909" y="1833"/>
                  </a:lnTo>
                  <a:lnTo>
                    <a:pt x="4543" y="1540"/>
                  </a:lnTo>
                  <a:lnTo>
                    <a:pt x="4152" y="1246"/>
                  </a:lnTo>
                  <a:lnTo>
                    <a:pt x="3761" y="1002"/>
                  </a:lnTo>
                  <a:lnTo>
                    <a:pt x="3322" y="782"/>
                  </a:lnTo>
                  <a:lnTo>
                    <a:pt x="2882" y="587"/>
                  </a:lnTo>
                  <a:lnTo>
                    <a:pt x="2443" y="416"/>
                  </a:lnTo>
                  <a:lnTo>
                    <a:pt x="1978" y="270"/>
                  </a:lnTo>
                  <a:lnTo>
                    <a:pt x="1490" y="147"/>
                  </a:lnTo>
                  <a:lnTo>
                    <a:pt x="1002" y="74"/>
                  </a:lnTo>
                  <a:lnTo>
                    <a:pt x="513" y="25"/>
                  </a:lnTo>
                  <a:lnTo>
                    <a:pt x="0"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 name="Freeform 64"/>
          <p:cNvSpPr>
            <a:spLocks/>
          </p:cNvSpPr>
          <p:nvPr/>
        </p:nvSpPr>
        <p:spPr bwMode="auto">
          <a:xfrm>
            <a:off x="1516564" y="1858457"/>
            <a:ext cx="348494" cy="131038"/>
          </a:xfrm>
          <a:custGeom>
            <a:avLst/>
            <a:gdLst>
              <a:gd name="T0" fmla="*/ 37 w 44"/>
              <a:gd name="T1" fmla="*/ 4 h 16"/>
              <a:gd name="T2" fmla="*/ 29 w 44"/>
              <a:gd name="T3" fmla="*/ 9 h 16"/>
              <a:gd name="T4" fmla="*/ 18 w 44"/>
              <a:gd name="T5" fmla="*/ 8 h 16"/>
              <a:gd name="T6" fmla="*/ 25 w 44"/>
              <a:gd name="T7" fmla="*/ 7 h 16"/>
              <a:gd name="T8" fmla="*/ 31 w 44"/>
              <a:gd name="T9" fmla="*/ 2 h 16"/>
              <a:gd name="T10" fmla="*/ 20 w 44"/>
              <a:gd name="T11" fmla="*/ 2 h 16"/>
              <a:gd name="T12" fmla="*/ 9 w 44"/>
              <a:gd name="T13" fmla="*/ 2 h 16"/>
              <a:gd name="T14" fmla="*/ 0 w 44"/>
              <a:gd name="T15" fmla="*/ 7 h 16"/>
              <a:gd name="T16" fmla="*/ 9 w 44"/>
              <a:gd name="T17" fmla="*/ 16 h 16"/>
              <a:gd name="T18" fmla="*/ 13 w 44"/>
              <a:gd name="T19" fmla="*/ 14 h 16"/>
              <a:gd name="T20" fmla="*/ 29 w 44"/>
              <a:gd name="T21" fmla="*/ 14 h 16"/>
              <a:gd name="T22" fmla="*/ 44 w 44"/>
              <a:gd name="T23" fmla="*/ 2 h 16"/>
              <a:gd name="T24" fmla="*/ 37 w 44"/>
              <a:gd name="T25"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16">
                <a:moveTo>
                  <a:pt x="37" y="4"/>
                </a:moveTo>
                <a:cubicBezTo>
                  <a:pt x="34" y="7"/>
                  <a:pt x="32" y="8"/>
                  <a:pt x="29" y="9"/>
                </a:cubicBezTo>
                <a:cubicBezTo>
                  <a:pt x="24" y="10"/>
                  <a:pt x="19" y="9"/>
                  <a:pt x="18" y="8"/>
                </a:cubicBezTo>
                <a:cubicBezTo>
                  <a:pt x="15" y="6"/>
                  <a:pt x="18" y="7"/>
                  <a:pt x="25" y="7"/>
                </a:cubicBezTo>
                <a:cubicBezTo>
                  <a:pt x="32" y="6"/>
                  <a:pt x="31" y="2"/>
                  <a:pt x="31" y="2"/>
                </a:cubicBezTo>
                <a:cubicBezTo>
                  <a:pt x="29" y="2"/>
                  <a:pt x="27" y="2"/>
                  <a:pt x="20" y="2"/>
                </a:cubicBezTo>
                <a:cubicBezTo>
                  <a:pt x="17" y="2"/>
                  <a:pt x="12" y="1"/>
                  <a:pt x="9" y="2"/>
                </a:cubicBezTo>
                <a:cubicBezTo>
                  <a:pt x="6" y="2"/>
                  <a:pt x="4" y="5"/>
                  <a:pt x="0" y="7"/>
                </a:cubicBezTo>
                <a:cubicBezTo>
                  <a:pt x="9" y="16"/>
                  <a:pt x="9" y="16"/>
                  <a:pt x="9" y="16"/>
                </a:cubicBezTo>
                <a:cubicBezTo>
                  <a:pt x="11" y="15"/>
                  <a:pt x="12" y="14"/>
                  <a:pt x="13" y="14"/>
                </a:cubicBezTo>
                <a:cubicBezTo>
                  <a:pt x="16" y="14"/>
                  <a:pt x="23" y="15"/>
                  <a:pt x="29" y="14"/>
                </a:cubicBezTo>
                <a:cubicBezTo>
                  <a:pt x="40" y="9"/>
                  <a:pt x="44" y="2"/>
                  <a:pt x="44" y="2"/>
                </a:cubicBezTo>
                <a:cubicBezTo>
                  <a:pt x="44" y="2"/>
                  <a:pt x="41" y="0"/>
                  <a:pt x="37" y="4"/>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101" name="Freeform 65"/>
          <p:cNvSpPr>
            <a:spLocks noEditPoints="1"/>
          </p:cNvSpPr>
          <p:nvPr/>
        </p:nvSpPr>
        <p:spPr bwMode="auto">
          <a:xfrm>
            <a:off x="1564522" y="1711439"/>
            <a:ext cx="300536" cy="131038"/>
          </a:xfrm>
          <a:custGeom>
            <a:avLst/>
            <a:gdLst>
              <a:gd name="T0" fmla="*/ 38 w 38"/>
              <a:gd name="T1" fmla="*/ 0 h 16"/>
              <a:gd name="T2" fmla="*/ 34 w 38"/>
              <a:gd name="T3" fmla="*/ 0 h 16"/>
              <a:gd name="T4" fmla="*/ 34 w 38"/>
              <a:gd name="T5" fmla="*/ 6 h 16"/>
              <a:gd name="T6" fmla="*/ 32 w 38"/>
              <a:gd name="T7" fmla="*/ 6 h 16"/>
              <a:gd name="T8" fmla="*/ 32 w 38"/>
              <a:gd name="T9" fmla="*/ 0 h 16"/>
              <a:gd name="T10" fmla="*/ 28 w 38"/>
              <a:gd name="T11" fmla="*/ 0 h 16"/>
              <a:gd name="T12" fmla="*/ 28 w 38"/>
              <a:gd name="T13" fmla="*/ 6 h 16"/>
              <a:gd name="T14" fmla="*/ 12 w 38"/>
              <a:gd name="T15" fmla="*/ 6 h 16"/>
              <a:gd name="T16" fmla="*/ 12 w 38"/>
              <a:gd name="T17" fmla="*/ 3 h 16"/>
              <a:gd name="T18" fmla="*/ 12 w 38"/>
              <a:gd name="T19" fmla="*/ 1 h 16"/>
              <a:gd name="T20" fmla="*/ 11 w 38"/>
              <a:gd name="T21" fmla="*/ 0 h 16"/>
              <a:gd name="T22" fmla="*/ 9 w 38"/>
              <a:gd name="T23" fmla="*/ 0 h 16"/>
              <a:gd name="T24" fmla="*/ 3 w 38"/>
              <a:gd name="T25" fmla="*/ 0 h 16"/>
              <a:gd name="T26" fmla="*/ 1 w 38"/>
              <a:gd name="T27" fmla="*/ 0 h 16"/>
              <a:gd name="T28" fmla="*/ 0 w 38"/>
              <a:gd name="T29" fmla="*/ 2 h 16"/>
              <a:gd name="T30" fmla="*/ 0 w 38"/>
              <a:gd name="T31" fmla="*/ 3 h 16"/>
              <a:gd name="T32" fmla="*/ 0 w 38"/>
              <a:gd name="T33" fmla="*/ 13 h 16"/>
              <a:gd name="T34" fmla="*/ 0 w 38"/>
              <a:gd name="T35" fmla="*/ 15 h 16"/>
              <a:gd name="T36" fmla="*/ 2 w 38"/>
              <a:gd name="T37" fmla="*/ 16 h 16"/>
              <a:gd name="T38" fmla="*/ 3 w 38"/>
              <a:gd name="T39" fmla="*/ 16 h 16"/>
              <a:gd name="T40" fmla="*/ 9 w 38"/>
              <a:gd name="T41" fmla="*/ 16 h 16"/>
              <a:gd name="T42" fmla="*/ 11 w 38"/>
              <a:gd name="T43" fmla="*/ 16 h 16"/>
              <a:gd name="T44" fmla="*/ 12 w 38"/>
              <a:gd name="T45" fmla="*/ 14 h 16"/>
              <a:gd name="T46" fmla="*/ 12 w 38"/>
              <a:gd name="T47" fmla="*/ 13 h 16"/>
              <a:gd name="T48" fmla="*/ 12 w 38"/>
              <a:gd name="T49" fmla="*/ 10 h 16"/>
              <a:gd name="T50" fmla="*/ 38 w 38"/>
              <a:gd name="T51" fmla="*/ 10 h 16"/>
              <a:gd name="T52" fmla="*/ 38 w 38"/>
              <a:gd name="T53" fmla="*/ 0 h 16"/>
              <a:gd name="T54" fmla="*/ 3 w 38"/>
              <a:gd name="T55" fmla="*/ 3 h 16"/>
              <a:gd name="T56" fmla="*/ 9 w 38"/>
              <a:gd name="T57" fmla="*/ 3 h 16"/>
              <a:gd name="T58" fmla="*/ 9 w 38"/>
              <a:gd name="T59" fmla="*/ 13 h 16"/>
              <a:gd name="T60" fmla="*/ 3 w 38"/>
              <a:gd name="T61" fmla="*/ 13 h 16"/>
              <a:gd name="T62" fmla="*/ 3 w 38"/>
              <a:gd name="T63"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8" h="16">
                <a:moveTo>
                  <a:pt x="38" y="0"/>
                </a:moveTo>
                <a:cubicBezTo>
                  <a:pt x="34" y="0"/>
                  <a:pt x="34" y="0"/>
                  <a:pt x="34" y="0"/>
                </a:cubicBezTo>
                <a:cubicBezTo>
                  <a:pt x="34" y="6"/>
                  <a:pt x="34" y="6"/>
                  <a:pt x="34" y="6"/>
                </a:cubicBezTo>
                <a:cubicBezTo>
                  <a:pt x="32" y="6"/>
                  <a:pt x="32" y="6"/>
                  <a:pt x="32" y="6"/>
                </a:cubicBezTo>
                <a:cubicBezTo>
                  <a:pt x="32" y="0"/>
                  <a:pt x="32" y="0"/>
                  <a:pt x="32" y="0"/>
                </a:cubicBezTo>
                <a:cubicBezTo>
                  <a:pt x="28" y="0"/>
                  <a:pt x="28" y="0"/>
                  <a:pt x="28" y="0"/>
                </a:cubicBezTo>
                <a:cubicBezTo>
                  <a:pt x="28" y="6"/>
                  <a:pt x="28" y="6"/>
                  <a:pt x="28" y="6"/>
                </a:cubicBezTo>
                <a:cubicBezTo>
                  <a:pt x="12" y="6"/>
                  <a:pt x="12" y="6"/>
                  <a:pt x="12" y="6"/>
                </a:cubicBezTo>
                <a:cubicBezTo>
                  <a:pt x="12" y="3"/>
                  <a:pt x="12" y="3"/>
                  <a:pt x="12" y="3"/>
                </a:cubicBezTo>
                <a:cubicBezTo>
                  <a:pt x="12" y="2"/>
                  <a:pt x="12" y="2"/>
                  <a:pt x="12" y="1"/>
                </a:cubicBezTo>
                <a:cubicBezTo>
                  <a:pt x="12" y="1"/>
                  <a:pt x="11" y="0"/>
                  <a:pt x="11" y="0"/>
                </a:cubicBezTo>
                <a:cubicBezTo>
                  <a:pt x="10" y="0"/>
                  <a:pt x="10" y="0"/>
                  <a:pt x="9" y="0"/>
                </a:cubicBezTo>
                <a:cubicBezTo>
                  <a:pt x="3" y="0"/>
                  <a:pt x="3" y="0"/>
                  <a:pt x="3" y="0"/>
                </a:cubicBezTo>
                <a:cubicBezTo>
                  <a:pt x="2" y="0"/>
                  <a:pt x="2" y="0"/>
                  <a:pt x="1" y="0"/>
                </a:cubicBezTo>
                <a:cubicBezTo>
                  <a:pt x="1" y="1"/>
                  <a:pt x="0" y="1"/>
                  <a:pt x="0" y="2"/>
                </a:cubicBezTo>
                <a:cubicBezTo>
                  <a:pt x="0" y="2"/>
                  <a:pt x="0" y="2"/>
                  <a:pt x="0" y="3"/>
                </a:cubicBezTo>
                <a:cubicBezTo>
                  <a:pt x="0" y="13"/>
                  <a:pt x="0" y="13"/>
                  <a:pt x="0" y="13"/>
                </a:cubicBezTo>
                <a:cubicBezTo>
                  <a:pt x="0" y="14"/>
                  <a:pt x="0" y="14"/>
                  <a:pt x="0" y="15"/>
                </a:cubicBezTo>
                <a:cubicBezTo>
                  <a:pt x="1" y="15"/>
                  <a:pt x="1" y="16"/>
                  <a:pt x="2" y="16"/>
                </a:cubicBezTo>
                <a:cubicBezTo>
                  <a:pt x="2" y="16"/>
                  <a:pt x="2" y="16"/>
                  <a:pt x="3" y="16"/>
                </a:cubicBezTo>
                <a:cubicBezTo>
                  <a:pt x="9" y="16"/>
                  <a:pt x="9" y="16"/>
                  <a:pt x="9" y="16"/>
                </a:cubicBezTo>
                <a:cubicBezTo>
                  <a:pt x="10" y="16"/>
                  <a:pt x="11" y="16"/>
                  <a:pt x="11" y="16"/>
                </a:cubicBezTo>
                <a:cubicBezTo>
                  <a:pt x="12" y="15"/>
                  <a:pt x="12" y="15"/>
                  <a:pt x="12" y="14"/>
                </a:cubicBezTo>
                <a:cubicBezTo>
                  <a:pt x="12" y="14"/>
                  <a:pt x="12" y="13"/>
                  <a:pt x="12" y="13"/>
                </a:cubicBezTo>
                <a:cubicBezTo>
                  <a:pt x="12" y="10"/>
                  <a:pt x="12" y="10"/>
                  <a:pt x="12" y="10"/>
                </a:cubicBezTo>
                <a:cubicBezTo>
                  <a:pt x="38" y="10"/>
                  <a:pt x="38" y="10"/>
                  <a:pt x="38" y="10"/>
                </a:cubicBezTo>
                <a:lnTo>
                  <a:pt x="38" y="0"/>
                </a:lnTo>
                <a:close/>
                <a:moveTo>
                  <a:pt x="3" y="3"/>
                </a:moveTo>
                <a:cubicBezTo>
                  <a:pt x="9" y="3"/>
                  <a:pt x="9" y="3"/>
                  <a:pt x="9" y="3"/>
                </a:cubicBezTo>
                <a:cubicBezTo>
                  <a:pt x="9" y="13"/>
                  <a:pt x="9" y="13"/>
                  <a:pt x="9" y="13"/>
                </a:cubicBezTo>
                <a:cubicBezTo>
                  <a:pt x="3" y="13"/>
                  <a:pt x="3" y="13"/>
                  <a:pt x="3" y="13"/>
                </a:cubicBezTo>
                <a:lnTo>
                  <a:pt x="3" y="3"/>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nvGrpSpPr>
          <p:cNvPr id="53" name="Group 1">
            <a:extLst>
              <a:ext uri="{FF2B5EF4-FFF2-40B4-BE49-F238E27FC236}">
                <a16:creationId xmlns:a16="http://schemas.microsoft.com/office/drawing/2014/main" xmlns="" id="{D74A3F6C-A2D5-414F-B98C-7F70E7E2AA77}"/>
              </a:ext>
            </a:extLst>
          </p:cNvPr>
          <p:cNvGrpSpPr/>
          <p:nvPr/>
        </p:nvGrpSpPr>
        <p:grpSpPr>
          <a:xfrm>
            <a:off x="-380999" y="129887"/>
            <a:ext cx="1295400" cy="594013"/>
            <a:chOff x="4115101" y="1714589"/>
            <a:chExt cx="7175500" cy="4437063"/>
          </a:xfrm>
        </p:grpSpPr>
        <p:sp>
          <p:nvSpPr>
            <p:cNvPr id="104" name="Freeform 30">
              <a:extLst>
                <a:ext uri="{FF2B5EF4-FFF2-40B4-BE49-F238E27FC236}">
                  <a16:creationId xmlns:a16="http://schemas.microsoft.com/office/drawing/2014/main" xmlns=""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105" name="Freeform 35">
              <a:extLst>
                <a:ext uri="{FF2B5EF4-FFF2-40B4-BE49-F238E27FC236}">
                  <a16:creationId xmlns:a16="http://schemas.microsoft.com/office/drawing/2014/main" xmlns=""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107" name="Freeform 44">
              <a:extLst>
                <a:ext uri="{FF2B5EF4-FFF2-40B4-BE49-F238E27FC236}">
                  <a16:creationId xmlns:a16="http://schemas.microsoft.com/office/drawing/2014/main" xmlns=""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108" name="Freeform 34">
              <a:extLst>
                <a:ext uri="{FF2B5EF4-FFF2-40B4-BE49-F238E27FC236}">
                  <a16:creationId xmlns:a16="http://schemas.microsoft.com/office/drawing/2014/main" xmlns=""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109" name="Freeform 31">
              <a:extLst>
                <a:ext uri="{FF2B5EF4-FFF2-40B4-BE49-F238E27FC236}">
                  <a16:creationId xmlns:a16="http://schemas.microsoft.com/office/drawing/2014/main" xmlns=""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10" name="Freeform 32">
              <a:extLst>
                <a:ext uri="{FF2B5EF4-FFF2-40B4-BE49-F238E27FC236}">
                  <a16:creationId xmlns:a16="http://schemas.microsoft.com/office/drawing/2014/main" xmlns=""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11" name="Freeform 33">
              <a:extLst>
                <a:ext uri="{FF2B5EF4-FFF2-40B4-BE49-F238E27FC236}">
                  <a16:creationId xmlns:a16="http://schemas.microsoft.com/office/drawing/2014/main" xmlns=""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112" name="Freeform 36">
              <a:extLst>
                <a:ext uri="{FF2B5EF4-FFF2-40B4-BE49-F238E27FC236}">
                  <a16:creationId xmlns:a16="http://schemas.microsoft.com/office/drawing/2014/main" xmlns=""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13" name="Freeform 37">
              <a:extLst>
                <a:ext uri="{FF2B5EF4-FFF2-40B4-BE49-F238E27FC236}">
                  <a16:creationId xmlns:a16="http://schemas.microsoft.com/office/drawing/2014/main" xmlns=""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119" name="Freeform 38">
              <a:extLst>
                <a:ext uri="{FF2B5EF4-FFF2-40B4-BE49-F238E27FC236}">
                  <a16:creationId xmlns:a16="http://schemas.microsoft.com/office/drawing/2014/main" xmlns=""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20" name="Freeform 39">
              <a:extLst>
                <a:ext uri="{FF2B5EF4-FFF2-40B4-BE49-F238E27FC236}">
                  <a16:creationId xmlns:a16="http://schemas.microsoft.com/office/drawing/2014/main" xmlns=""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21" name="Freeform 40">
              <a:extLst>
                <a:ext uri="{FF2B5EF4-FFF2-40B4-BE49-F238E27FC236}">
                  <a16:creationId xmlns:a16="http://schemas.microsoft.com/office/drawing/2014/main" xmlns=""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22" name="Freeform 41">
              <a:extLst>
                <a:ext uri="{FF2B5EF4-FFF2-40B4-BE49-F238E27FC236}">
                  <a16:creationId xmlns:a16="http://schemas.microsoft.com/office/drawing/2014/main" xmlns=""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23" name="Freeform 42">
              <a:extLst>
                <a:ext uri="{FF2B5EF4-FFF2-40B4-BE49-F238E27FC236}">
                  <a16:creationId xmlns:a16="http://schemas.microsoft.com/office/drawing/2014/main" xmlns=""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24" name="Freeform 43">
              <a:extLst>
                <a:ext uri="{FF2B5EF4-FFF2-40B4-BE49-F238E27FC236}">
                  <a16:creationId xmlns:a16="http://schemas.microsoft.com/office/drawing/2014/main" xmlns=""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grpSp>
        <p:nvGrpSpPr>
          <p:cNvPr id="54" name="Google Shape;489;p40"/>
          <p:cNvGrpSpPr/>
          <p:nvPr/>
        </p:nvGrpSpPr>
        <p:grpSpPr>
          <a:xfrm>
            <a:off x="7030705" y="1063256"/>
            <a:ext cx="369549" cy="412047"/>
            <a:chOff x="3955900" y="2984500"/>
            <a:chExt cx="414000" cy="422525"/>
          </a:xfrm>
          <a:solidFill>
            <a:schemeClr val="bg1">
              <a:lumMod val="65000"/>
            </a:schemeClr>
          </a:solidFill>
        </p:grpSpPr>
        <p:sp>
          <p:nvSpPr>
            <p:cNvPr id="106" name="Google Shape;490;p40"/>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491;p40"/>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492;p40"/>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 name="Google Shape;503;p40"/>
          <p:cNvGrpSpPr/>
          <p:nvPr/>
        </p:nvGrpSpPr>
        <p:grpSpPr>
          <a:xfrm>
            <a:off x="3202178" y="1041990"/>
            <a:ext cx="519217" cy="383763"/>
            <a:chOff x="1921475" y="3695200"/>
            <a:chExt cx="438400" cy="349875"/>
          </a:xfrm>
          <a:solidFill>
            <a:schemeClr val="bg1">
              <a:lumMod val="65000"/>
            </a:schemeClr>
          </a:solidFill>
        </p:grpSpPr>
        <p:sp>
          <p:nvSpPr>
            <p:cNvPr id="117" name="Google Shape;504;p40"/>
            <p:cNvSpPr/>
            <p:nvPr/>
          </p:nvSpPr>
          <p:spPr>
            <a:xfrm>
              <a:off x="2246900" y="3992550"/>
              <a:ext cx="52525" cy="52525"/>
            </a:xfrm>
            <a:custGeom>
              <a:avLst/>
              <a:gdLst/>
              <a:ahLst/>
              <a:cxnLst/>
              <a:rect l="l" t="t" r="r" b="b"/>
              <a:pathLst>
                <a:path w="2101" h="2101" extrusionOk="0">
                  <a:moveTo>
                    <a:pt x="831" y="1"/>
                  </a:moveTo>
                  <a:lnTo>
                    <a:pt x="636" y="74"/>
                  </a:lnTo>
                  <a:lnTo>
                    <a:pt x="465" y="171"/>
                  </a:lnTo>
                  <a:lnTo>
                    <a:pt x="318" y="294"/>
                  </a:lnTo>
                  <a:lnTo>
                    <a:pt x="172" y="440"/>
                  </a:lnTo>
                  <a:lnTo>
                    <a:pt x="74" y="636"/>
                  </a:lnTo>
                  <a:lnTo>
                    <a:pt x="25" y="831"/>
                  </a:lnTo>
                  <a:lnTo>
                    <a:pt x="1" y="1051"/>
                  </a:lnTo>
                  <a:lnTo>
                    <a:pt x="25" y="1246"/>
                  </a:lnTo>
                  <a:lnTo>
                    <a:pt x="74" y="1441"/>
                  </a:lnTo>
                  <a:lnTo>
                    <a:pt x="172" y="1637"/>
                  </a:lnTo>
                  <a:lnTo>
                    <a:pt x="318" y="1783"/>
                  </a:lnTo>
                  <a:lnTo>
                    <a:pt x="465" y="1906"/>
                  </a:lnTo>
                  <a:lnTo>
                    <a:pt x="636" y="2003"/>
                  </a:lnTo>
                  <a:lnTo>
                    <a:pt x="831" y="2076"/>
                  </a:lnTo>
                  <a:lnTo>
                    <a:pt x="1051" y="2101"/>
                  </a:lnTo>
                  <a:lnTo>
                    <a:pt x="1271" y="2076"/>
                  </a:lnTo>
                  <a:lnTo>
                    <a:pt x="1466" y="2003"/>
                  </a:lnTo>
                  <a:lnTo>
                    <a:pt x="1637" y="1906"/>
                  </a:lnTo>
                  <a:lnTo>
                    <a:pt x="1783" y="1783"/>
                  </a:lnTo>
                  <a:lnTo>
                    <a:pt x="1930" y="1637"/>
                  </a:lnTo>
                  <a:lnTo>
                    <a:pt x="2028" y="1441"/>
                  </a:lnTo>
                  <a:lnTo>
                    <a:pt x="2077" y="1246"/>
                  </a:lnTo>
                  <a:lnTo>
                    <a:pt x="2101" y="1051"/>
                  </a:lnTo>
                  <a:lnTo>
                    <a:pt x="2077" y="831"/>
                  </a:lnTo>
                  <a:lnTo>
                    <a:pt x="2028" y="636"/>
                  </a:lnTo>
                  <a:lnTo>
                    <a:pt x="1930" y="440"/>
                  </a:lnTo>
                  <a:lnTo>
                    <a:pt x="1783" y="294"/>
                  </a:lnTo>
                  <a:lnTo>
                    <a:pt x="1637" y="171"/>
                  </a:lnTo>
                  <a:lnTo>
                    <a:pt x="1466" y="74"/>
                  </a:lnTo>
                  <a:lnTo>
                    <a:pt x="1271"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505;p40"/>
            <p:cNvSpPr/>
            <p:nvPr/>
          </p:nvSpPr>
          <p:spPr>
            <a:xfrm>
              <a:off x="2033800" y="3992550"/>
              <a:ext cx="52550" cy="52525"/>
            </a:xfrm>
            <a:custGeom>
              <a:avLst/>
              <a:gdLst/>
              <a:ahLst/>
              <a:cxnLst/>
              <a:rect l="l" t="t" r="r" b="b"/>
              <a:pathLst>
                <a:path w="2102" h="2101" extrusionOk="0">
                  <a:moveTo>
                    <a:pt x="831" y="1"/>
                  </a:moveTo>
                  <a:lnTo>
                    <a:pt x="636" y="74"/>
                  </a:lnTo>
                  <a:lnTo>
                    <a:pt x="465" y="171"/>
                  </a:lnTo>
                  <a:lnTo>
                    <a:pt x="318" y="294"/>
                  </a:lnTo>
                  <a:lnTo>
                    <a:pt x="172" y="440"/>
                  </a:lnTo>
                  <a:lnTo>
                    <a:pt x="74" y="636"/>
                  </a:lnTo>
                  <a:lnTo>
                    <a:pt x="25" y="831"/>
                  </a:lnTo>
                  <a:lnTo>
                    <a:pt x="1" y="1051"/>
                  </a:lnTo>
                  <a:lnTo>
                    <a:pt x="25" y="1246"/>
                  </a:lnTo>
                  <a:lnTo>
                    <a:pt x="74" y="1441"/>
                  </a:lnTo>
                  <a:lnTo>
                    <a:pt x="172" y="1637"/>
                  </a:lnTo>
                  <a:lnTo>
                    <a:pt x="318" y="1783"/>
                  </a:lnTo>
                  <a:lnTo>
                    <a:pt x="465" y="1906"/>
                  </a:lnTo>
                  <a:lnTo>
                    <a:pt x="636" y="2003"/>
                  </a:lnTo>
                  <a:lnTo>
                    <a:pt x="831" y="2076"/>
                  </a:lnTo>
                  <a:lnTo>
                    <a:pt x="1051" y="2101"/>
                  </a:lnTo>
                  <a:lnTo>
                    <a:pt x="1271" y="2076"/>
                  </a:lnTo>
                  <a:lnTo>
                    <a:pt x="1466" y="2003"/>
                  </a:lnTo>
                  <a:lnTo>
                    <a:pt x="1637" y="1906"/>
                  </a:lnTo>
                  <a:lnTo>
                    <a:pt x="1784" y="1783"/>
                  </a:lnTo>
                  <a:lnTo>
                    <a:pt x="1930" y="1637"/>
                  </a:lnTo>
                  <a:lnTo>
                    <a:pt x="2028" y="1441"/>
                  </a:lnTo>
                  <a:lnTo>
                    <a:pt x="2077" y="1246"/>
                  </a:lnTo>
                  <a:lnTo>
                    <a:pt x="2101" y="1051"/>
                  </a:lnTo>
                  <a:lnTo>
                    <a:pt x="2077" y="831"/>
                  </a:lnTo>
                  <a:lnTo>
                    <a:pt x="2028" y="636"/>
                  </a:lnTo>
                  <a:lnTo>
                    <a:pt x="1930" y="440"/>
                  </a:lnTo>
                  <a:lnTo>
                    <a:pt x="1784" y="294"/>
                  </a:lnTo>
                  <a:lnTo>
                    <a:pt x="1637" y="171"/>
                  </a:lnTo>
                  <a:lnTo>
                    <a:pt x="1466" y="74"/>
                  </a:lnTo>
                  <a:lnTo>
                    <a:pt x="1271"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506;p40"/>
            <p:cNvSpPr/>
            <p:nvPr/>
          </p:nvSpPr>
          <p:spPr>
            <a:xfrm>
              <a:off x="1921475" y="3695200"/>
              <a:ext cx="438400" cy="297975"/>
            </a:xfrm>
            <a:custGeom>
              <a:avLst/>
              <a:gdLst/>
              <a:ahLst/>
              <a:cxnLst/>
              <a:rect l="l" t="t" r="r" b="b"/>
              <a:pathLst>
                <a:path w="17536" h="11919" extrusionOk="0">
                  <a:moveTo>
                    <a:pt x="15729" y="3371"/>
                  </a:moveTo>
                  <a:lnTo>
                    <a:pt x="15826" y="3395"/>
                  </a:lnTo>
                  <a:lnTo>
                    <a:pt x="15899" y="3444"/>
                  </a:lnTo>
                  <a:lnTo>
                    <a:pt x="15948" y="3517"/>
                  </a:lnTo>
                  <a:lnTo>
                    <a:pt x="15973" y="3615"/>
                  </a:lnTo>
                  <a:lnTo>
                    <a:pt x="15948" y="3713"/>
                  </a:lnTo>
                  <a:lnTo>
                    <a:pt x="13994" y="8060"/>
                  </a:lnTo>
                  <a:lnTo>
                    <a:pt x="13946" y="8133"/>
                  </a:lnTo>
                  <a:lnTo>
                    <a:pt x="13897" y="8158"/>
                  </a:lnTo>
                  <a:lnTo>
                    <a:pt x="13848" y="8207"/>
                  </a:lnTo>
                  <a:lnTo>
                    <a:pt x="13775" y="8207"/>
                  </a:lnTo>
                  <a:lnTo>
                    <a:pt x="13677" y="8182"/>
                  </a:lnTo>
                  <a:lnTo>
                    <a:pt x="13604" y="8133"/>
                  </a:lnTo>
                  <a:lnTo>
                    <a:pt x="13555" y="8036"/>
                  </a:lnTo>
                  <a:lnTo>
                    <a:pt x="13530" y="7962"/>
                  </a:lnTo>
                  <a:lnTo>
                    <a:pt x="13555" y="7865"/>
                  </a:lnTo>
                  <a:lnTo>
                    <a:pt x="15509" y="3517"/>
                  </a:lnTo>
                  <a:lnTo>
                    <a:pt x="15558" y="3420"/>
                  </a:lnTo>
                  <a:lnTo>
                    <a:pt x="15631" y="3371"/>
                  </a:lnTo>
                  <a:close/>
                  <a:moveTo>
                    <a:pt x="13628" y="3273"/>
                  </a:moveTo>
                  <a:lnTo>
                    <a:pt x="13726" y="3298"/>
                  </a:lnTo>
                  <a:lnTo>
                    <a:pt x="13824" y="3322"/>
                  </a:lnTo>
                  <a:lnTo>
                    <a:pt x="13872" y="3395"/>
                  </a:lnTo>
                  <a:lnTo>
                    <a:pt x="13897" y="3493"/>
                  </a:lnTo>
                  <a:lnTo>
                    <a:pt x="13897" y="3591"/>
                  </a:lnTo>
                  <a:lnTo>
                    <a:pt x="12602" y="8158"/>
                  </a:lnTo>
                  <a:lnTo>
                    <a:pt x="12578" y="8231"/>
                  </a:lnTo>
                  <a:lnTo>
                    <a:pt x="12505" y="8304"/>
                  </a:lnTo>
                  <a:lnTo>
                    <a:pt x="12456" y="8329"/>
                  </a:lnTo>
                  <a:lnTo>
                    <a:pt x="12358" y="8353"/>
                  </a:lnTo>
                  <a:lnTo>
                    <a:pt x="12309" y="8329"/>
                  </a:lnTo>
                  <a:lnTo>
                    <a:pt x="12212" y="8304"/>
                  </a:lnTo>
                  <a:lnTo>
                    <a:pt x="12163" y="8231"/>
                  </a:lnTo>
                  <a:lnTo>
                    <a:pt x="12138" y="8133"/>
                  </a:lnTo>
                  <a:lnTo>
                    <a:pt x="12138" y="8036"/>
                  </a:lnTo>
                  <a:lnTo>
                    <a:pt x="13433" y="3469"/>
                  </a:lnTo>
                  <a:lnTo>
                    <a:pt x="13482" y="3371"/>
                  </a:lnTo>
                  <a:lnTo>
                    <a:pt x="13530" y="3298"/>
                  </a:lnTo>
                  <a:lnTo>
                    <a:pt x="13628" y="3273"/>
                  </a:lnTo>
                  <a:close/>
                  <a:moveTo>
                    <a:pt x="11625" y="3200"/>
                  </a:moveTo>
                  <a:lnTo>
                    <a:pt x="11723" y="3224"/>
                  </a:lnTo>
                  <a:lnTo>
                    <a:pt x="11796" y="3298"/>
                  </a:lnTo>
                  <a:lnTo>
                    <a:pt x="11821" y="3371"/>
                  </a:lnTo>
                  <a:lnTo>
                    <a:pt x="11845" y="3469"/>
                  </a:lnTo>
                  <a:lnTo>
                    <a:pt x="11210" y="8280"/>
                  </a:lnTo>
                  <a:lnTo>
                    <a:pt x="11186" y="8353"/>
                  </a:lnTo>
                  <a:lnTo>
                    <a:pt x="11137" y="8426"/>
                  </a:lnTo>
                  <a:lnTo>
                    <a:pt x="11064" y="8475"/>
                  </a:lnTo>
                  <a:lnTo>
                    <a:pt x="10966" y="8500"/>
                  </a:lnTo>
                  <a:lnTo>
                    <a:pt x="10942" y="8500"/>
                  </a:lnTo>
                  <a:lnTo>
                    <a:pt x="10844" y="8451"/>
                  </a:lnTo>
                  <a:lnTo>
                    <a:pt x="10771" y="8402"/>
                  </a:lnTo>
                  <a:lnTo>
                    <a:pt x="10722" y="8304"/>
                  </a:lnTo>
                  <a:lnTo>
                    <a:pt x="10722" y="8207"/>
                  </a:lnTo>
                  <a:lnTo>
                    <a:pt x="11357" y="3420"/>
                  </a:lnTo>
                  <a:lnTo>
                    <a:pt x="11381" y="3322"/>
                  </a:lnTo>
                  <a:lnTo>
                    <a:pt x="11454" y="3249"/>
                  </a:lnTo>
                  <a:lnTo>
                    <a:pt x="11528" y="3200"/>
                  </a:lnTo>
                  <a:close/>
                  <a:moveTo>
                    <a:pt x="9525" y="3102"/>
                  </a:moveTo>
                  <a:lnTo>
                    <a:pt x="9623" y="3127"/>
                  </a:lnTo>
                  <a:lnTo>
                    <a:pt x="9696" y="3175"/>
                  </a:lnTo>
                  <a:lnTo>
                    <a:pt x="9745" y="3249"/>
                  </a:lnTo>
                  <a:lnTo>
                    <a:pt x="9769" y="3346"/>
                  </a:lnTo>
                  <a:lnTo>
                    <a:pt x="9818" y="8378"/>
                  </a:lnTo>
                  <a:lnTo>
                    <a:pt x="9794" y="8475"/>
                  </a:lnTo>
                  <a:lnTo>
                    <a:pt x="9745" y="8573"/>
                  </a:lnTo>
                  <a:lnTo>
                    <a:pt x="9672" y="8622"/>
                  </a:lnTo>
                  <a:lnTo>
                    <a:pt x="9574" y="8646"/>
                  </a:lnTo>
                  <a:lnTo>
                    <a:pt x="9476" y="8622"/>
                  </a:lnTo>
                  <a:lnTo>
                    <a:pt x="9403" y="8573"/>
                  </a:lnTo>
                  <a:lnTo>
                    <a:pt x="9354" y="8475"/>
                  </a:lnTo>
                  <a:lnTo>
                    <a:pt x="9330" y="8402"/>
                  </a:lnTo>
                  <a:lnTo>
                    <a:pt x="9281" y="3346"/>
                  </a:lnTo>
                  <a:lnTo>
                    <a:pt x="9305" y="3273"/>
                  </a:lnTo>
                  <a:lnTo>
                    <a:pt x="9354" y="3175"/>
                  </a:lnTo>
                  <a:lnTo>
                    <a:pt x="9427" y="3127"/>
                  </a:lnTo>
                  <a:lnTo>
                    <a:pt x="9525" y="3102"/>
                  </a:lnTo>
                  <a:close/>
                  <a:moveTo>
                    <a:pt x="7522" y="3029"/>
                  </a:moveTo>
                  <a:lnTo>
                    <a:pt x="7620" y="3078"/>
                  </a:lnTo>
                  <a:lnTo>
                    <a:pt x="7669" y="3151"/>
                  </a:lnTo>
                  <a:lnTo>
                    <a:pt x="7693" y="3249"/>
                  </a:lnTo>
                  <a:lnTo>
                    <a:pt x="8402" y="8500"/>
                  </a:lnTo>
                  <a:lnTo>
                    <a:pt x="8402" y="8597"/>
                  </a:lnTo>
                  <a:lnTo>
                    <a:pt x="8353" y="8671"/>
                  </a:lnTo>
                  <a:lnTo>
                    <a:pt x="8279" y="8744"/>
                  </a:lnTo>
                  <a:lnTo>
                    <a:pt x="8206" y="8768"/>
                  </a:lnTo>
                  <a:lnTo>
                    <a:pt x="8084" y="8768"/>
                  </a:lnTo>
                  <a:lnTo>
                    <a:pt x="8011" y="8720"/>
                  </a:lnTo>
                  <a:lnTo>
                    <a:pt x="7962" y="8646"/>
                  </a:lnTo>
                  <a:lnTo>
                    <a:pt x="7913" y="8573"/>
                  </a:lnTo>
                  <a:lnTo>
                    <a:pt x="7229" y="3298"/>
                  </a:lnTo>
                  <a:lnTo>
                    <a:pt x="7229" y="3200"/>
                  </a:lnTo>
                  <a:lnTo>
                    <a:pt x="7278" y="3127"/>
                  </a:lnTo>
                  <a:lnTo>
                    <a:pt x="7327" y="3053"/>
                  </a:lnTo>
                  <a:lnTo>
                    <a:pt x="7425" y="3029"/>
                  </a:lnTo>
                  <a:close/>
                  <a:moveTo>
                    <a:pt x="5446" y="2956"/>
                  </a:moveTo>
                  <a:lnTo>
                    <a:pt x="5520" y="2980"/>
                  </a:lnTo>
                  <a:lnTo>
                    <a:pt x="5593" y="3053"/>
                  </a:lnTo>
                  <a:lnTo>
                    <a:pt x="5642" y="3127"/>
                  </a:lnTo>
                  <a:lnTo>
                    <a:pt x="7009" y="8622"/>
                  </a:lnTo>
                  <a:lnTo>
                    <a:pt x="7009" y="8720"/>
                  </a:lnTo>
                  <a:lnTo>
                    <a:pt x="6985" y="8793"/>
                  </a:lnTo>
                  <a:lnTo>
                    <a:pt x="6912" y="8866"/>
                  </a:lnTo>
                  <a:lnTo>
                    <a:pt x="6814" y="8915"/>
                  </a:lnTo>
                  <a:lnTo>
                    <a:pt x="6692" y="8915"/>
                  </a:lnTo>
                  <a:lnTo>
                    <a:pt x="6619" y="8866"/>
                  </a:lnTo>
                  <a:lnTo>
                    <a:pt x="6570" y="8817"/>
                  </a:lnTo>
                  <a:lnTo>
                    <a:pt x="6521" y="8744"/>
                  </a:lnTo>
                  <a:lnTo>
                    <a:pt x="5153" y="3249"/>
                  </a:lnTo>
                  <a:lnTo>
                    <a:pt x="5153" y="3151"/>
                  </a:lnTo>
                  <a:lnTo>
                    <a:pt x="5178" y="3053"/>
                  </a:lnTo>
                  <a:lnTo>
                    <a:pt x="5251" y="3005"/>
                  </a:lnTo>
                  <a:lnTo>
                    <a:pt x="5349" y="2956"/>
                  </a:lnTo>
                  <a:close/>
                  <a:moveTo>
                    <a:pt x="391" y="0"/>
                  </a:moveTo>
                  <a:lnTo>
                    <a:pt x="293" y="25"/>
                  </a:lnTo>
                  <a:lnTo>
                    <a:pt x="220" y="74"/>
                  </a:lnTo>
                  <a:lnTo>
                    <a:pt x="147" y="123"/>
                  </a:lnTo>
                  <a:lnTo>
                    <a:pt x="73" y="196"/>
                  </a:lnTo>
                  <a:lnTo>
                    <a:pt x="25" y="294"/>
                  </a:lnTo>
                  <a:lnTo>
                    <a:pt x="0" y="367"/>
                  </a:lnTo>
                  <a:lnTo>
                    <a:pt x="0" y="489"/>
                  </a:lnTo>
                  <a:lnTo>
                    <a:pt x="0" y="587"/>
                  </a:lnTo>
                  <a:lnTo>
                    <a:pt x="25" y="660"/>
                  </a:lnTo>
                  <a:lnTo>
                    <a:pt x="73" y="758"/>
                  </a:lnTo>
                  <a:lnTo>
                    <a:pt x="147" y="831"/>
                  </a:lnTo>
                  <a:lnTo>
                    <a:pt x="220" y="880"/>
                  </a:lnTo>
                  <a:lnTo>
                    <a:pt x="293" y="929"/>
                  </a:lnTo>
                  <a:lnTo>
                    <a:pt x="391" y="953"/>
                  </a:lnTo>
                  <a:lnTo>
                    <a:pt x="489" y="977"/>
                  </a:lnTo>
                  <a:lnTo>
                    <a:pt x="3346" y="977"/>
                  </a:lnTo>
                  <a:lnTo>
                    <a:pt x="5300" y="9281"/>
                  </a:lnTo>
                  <a:lnTo>
                    <a:pt x="4518" y="11235"/>
                  </a:lnTo>
                  <a:lnTo>
                    <a:pt x="4494" y="11357"/>
                  </a:lnTo>
                  <a:lnTo>
                    <a:pt x="4494" y="11479"/>
                  </a:lnTo>
                  <a:lnTo>
                    <a:pt x="4518" y="11577"/>
                  </a:lnTo>
                  <a:lnTo>
                    <a:pt x="4567" y="11699"/>
                  </a:lnTo>
                  <a:lnTo>
                    <a:pt x="4592" y="11724"/>
                  </a:lnTo>
                  <a:lnTo>
                    <a:pt x="4811" y="11577"/>
                  </a:lnTo>
                  <a:lnTo>
                    <a:pt x="5031" y="11479"/>
                  </a:lnTo>
                  <a:lnTo>
                    <a:pt x="5275" y="11406"/>
                  </a:lnTo>
                  <a:lnTo>
                    <a:pt x="5715" y="11406"/>
                  </a:lnTo>
                  <a:lnTo>
                    <a:pt x="5886" y="11430"/>
                  </a:lnTo>
                  <a:lnTo>
                    <a:pt x="6033" y="11479"/>
                  </a:lnTo>
                  <a:lnTo>
                    <a:pt x="6179" y="11528"/>
                  </a:lnTo>
                  <a:lnTo>
                    <a:pt x="6326" y="11601"/>
                  </a:lnTo>
                  <a:lnTo>
                    <a:pt x="6448" y="11699"/>
                  </a:lnTo>
                  <a:lnTo>
                    <a:pt x="6570" y="11797"/>
                  </a:lnTo>
                  <a:lnTo>
                    <a:pt x="6692" y="11919"/>
                  </a:lnTo>
                  <a:lnTo>
                    <a:pt x="12920" y="11919"/>
                  </a:lnTo>
                  <a:lnTo>
                    <a:pt x="13042" y="11797"/>
                  </a:lnTo>
                  <a:lnTo>
                    <a:pt x="13164" y="11699"/>
                  </a:lnTo>
                  <a:lnTo>
                    <a:pt x="13286" y="11601"/>
                  </a:lnTo>
                  <a:lnTo>
                    <a:pt x="13433" y="11528"/>
                  </a:lnTo>
                  <a:lnTo>
                    <a:pt x="13579" y="11479"/>
                  </a:lnTo>
                  <a:lnTo>
                    <a:pt x="13726" y="11430"/>
                  </a:lnTo>
                  <a:lnTo>
                    <a:pt x="13897" y="11406"/>
                  </a:lnTo>
                  <a:lnTo>
                    <a:pt x="14312" y="11406"/>
                  </a:lnTo>
                  <a:lnTo>
                    <a:pt x="14556" y="11479"/>
                  </a:lnTo>
                  <a:lnTo>
                    <a:pt x="14776" y="11553"/>
                  </a:lnTo>
                  <a:lnTo>
                    <a:pt x="14971" y="11699"/>
                  </a:lnTo>
                  <a:lnTo>
                    <a:pt x="15020" y="11553"/>
                  </a:lnTo>
                  <a:lnTo>
                    <a:pt x="15045" y="11430"/>
                  </a:lnTo>
                  <a:lnTo>
                    <a:pt x="15045" y="11308"/>
                  </a:lnTo>
                  <a:lnTo>
                    <a:pt x="15020" y="11235"/>
                  </a:lnTo>
                  <a:lnTo>
                    <a:pt x="14971" y="11137"/>
                  </a:lnTo>
                  <a:lnTo>
                    <a:pt x="14898" y="11064"/>
                  </a:lnTo>
                  <a:lnTo>
                    <a:pt x="14825" y="11015"/>
                  </a:lnTo>
                  <a:lnTo>
                    <a:pt x="14752" y="10966"/>
                  </a:lnTo>
                  <a:lnTo>
                    <a:pt x="14654" y="10942"/>
                  </a:lnTo>
                  <a:lnTo>
                    <a:pt x="5691" y="10942"/>
                  </a:lnTo>
                  <a:lnTo>
                    <a:pt x="6106" y="9916"/>
                  </a:lnTo>
                  <a:lnTo>
                    <a:pt x="6252" y="9941"/>
                  </a:lnTo>
                  <a:lnTo>
                    <a:pt x="6423" y="9941"/>
                  </a:lnTo>
                  <a:lnTo>
                    <a:pt x="13848" y="9257"/>
                  </a:lnTo>
                  <a:lnTo>
                    <a:pt x="14019" y="9232"/>
                  </a:lnTo>
                  <a:lnTo>
                    <a:pt x="14190" y="9159"/>
                  </a:lnTo>
                  <a:lnTo>
                    <a:pt x="14336" y="9086"/>
                  </a:lnTo>
                  <a:lnTo>
                    <a:pt x="14507" y="8988"/>
                  </a:lnTo>
                  <a:lnTo>
                    <a:pt x="14654" y="8890"/>
                  </a:lnTo>
                  <a:lnTo>
                    <a:pt x="14776" y="8768"/>
                  </a:lnTo>
                  <a:lnTo>
                    <a:pt x="14874" y="8622"/>
                  </a:lnTo>
                  <a:lnTo>
                    <a:pt x="14971" y="8475"/>
                  </a:lnTo>
                  <a:lnTo>
                    <a:pt x="17463" y="3151"/>
                  </a:lnTo>
                  <a:lnTo>
                    <a:pt x="17511" y="3005"/>
                  </a:lnTo>
                  <a:lnTo>
                    <a:pt x="17536" y="2882"/>
                  </a:lnTo>
                  <a:lnTo>
                    <a:pt x="17511" y="2760"/>
                  </a:lnTo>
                  <a:lnTo>
                    <a:pt x="17487" y="2638"/>
                  </a:lnTo>
                  <a:lnTo>
                    <a:pt x="17414" y="2565"/>
                  </a:lnTo>
                  <a:lnTo>
                    <a:pt x="17292" y="2492"/>
                  </a:lnTo>
                  <a:lnTo>
                    <a:pt x="17169" y="2443"/>
                  </a:lnTo>
                  <a:lnTo>
                    <a:pt x="17023" y="2418"/>
                  </a:lnTo>
                  <a:lnTo>
                    <a:pt x="4592" y="2003"/>
                  </a:lnTo>
                  <a:lnTo>
                    <a:pt x="4225" y="367"/>
                  </a:lnTo>
                  <a:lnTo>
                    <a:pt x="4152" y="220"/>
                  </a:lnTo>
                  <a:lnTo>
                    <a:pt x="4054" y="98"/>
                  </a:lnTo>
                  <a:lnTo>
                    <a:pt x="3908" y="25"/>
                  </a:lnTo>
                  <a:lnTo>
                    <a:pt x="3737"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 name="Google Shape;514;p40"/>
          <p:cNvGrpSpPr/>
          <p:nvPr/>
        </p:nvGrpSpPr>
        <p:grpSpPr>
          <a:xfrm>
            <a:off x="5174314" y="1095153"/>
            <a:ext cx="386510" cy="359957"/>
            <a:chOff x="3936375" y="3703750"/>
            <a:chExt cx="453050" cy="332175"/>
          </a:xfrm>
        </p:grpSpPr>
        <p:sp>
          <p:nvSpPr>
            <p:cNvPr id="127" name="Google Shape;515;p40"/>
            <p:cNvSpPr/>
            <p:nvPr/>
          </p:nvSpPr>
          <p:spPr>
            <a:xfrm>
              <a:off x="3936375" y="3703750"/>
              <a:ext cx="453050" cy="332175"/>
            </a:xfrm>
            <a:custGeom>
              <a:avLst/>
              <a:gdLst/>
              <a:ahLst/>
              <a:cxnLst/>
              <a:rect l="l" t="t" r="r" b="b"/>
              <a:pathLst>
                <a:path w="18122" h="13287" extrusionOk="0">
                  <a:moveTo>
                    <a:pt x="366" y="0"/>
                  </a:moveTo>
                  <a:lnTo>
                    <a:pt x="293" y="49"/>
                  </a:lnTo>
                  <a:lnTo>
                    <a:pt x="195" y="74"/>
                  </a:lnTo>
                  <a:lnTo>
                    <a:pt x="122" y="147"/>
                  </a:lnTo>
                  <a:lnTo>
                    <a:pt x="73" y="220"/>
                  </a:lnTo>
                  <a:lnTo>
                    <a:pt x="24" y="293"/>
                  </a:lnTo>
                  <a:lnTo>
                    <a:pt x="0" y="391"/>
                  </a:lnTo>
                  <a:lnTo>
                    <a:pt x="0" y="489"/>
                  </a:lnTo>
                  <a:lnTo>
                    <a:pt x="0" y="12798"/>
                  </a:lnTo>
                  <a:lnTo>
                    <a:pt x="0" y="12896"/>
                  </a:lnTo>
                  <a:lnTo>
                    <a:pt x="24" y="12993"/>
                  </a:lnTo>
                  <a:lnTo>
                    <a:pt x="73" y="13067"/>
                  </a:lnTo>
                  <a:lnTo>
                    <a:pt x="122" y="13140"/>
                  </a:lnTo>
                  <a:lnTo>
                    <a:pt x="195" y="13213"/>
                  </a:lnTo>
                  <a:lnTo>
                    <a:pt x="293" y="13238"/>
                  </a:lnTo>
                  <a:lnTo>
                    <a:pt x="366" y="13287"/>
                  </a:lnTo>
                  <a:lnTo>
                    <a:pt x="17756" y="13287"/>
                  </a:lnTo>
                  <a:lnTo>
                    <a:pt x="17829" y="13238"/>
                  </a:lnTo>
                  <a:lnTo>
                    <a:pt x="17927" y="13213"/>
                  </a:lnTo>
                  <a:lnTo>
                    <a:pt x="18000" y="13140"/>
                  </a:lnTo>
                  <a:lnTo>
                    <a:pt x="18049" y="13067"/>
                  </a:lnTo>
                  <a:lnTo>
                    <a:pt x="18098" y="12993"/>
                  </a:lnTo>
                  <a:lnTo>
                    <a:pt x="18122" y="12896"/>
                  </a:lnTo>
                  <a:lnTo>
                    <a:pt x="18122" y="12798"/>
                  </a:lnTo>
                  <a:lnTo>
                    <a:pt x="18122" y="12700"/>
                  </a:lnTo>
                  <a:lnTo>
                    <a:pt x="18098" y="12603"/>
                  </a:lnTo>
                  <a:lnTo>
                    <a:pt x="18049" y="12529"/>
                  </a:lnTo>
                  <a:lnTo>
                    <a:pt x="18000" y="12456"/>
                  </a:lnTo>
                  <a:lnTo>
                    <a:pt x="17927" y="12383"/>
                  </a:lnTo>
                  <a:lnTo>
                    <a:pt x="17829" y="12358"/>
                  </a:lnTo>
                  <a:lnTo>
                    <a:pt x="17756" y="12310"/>
                  </a:lnTo>
                  <a:lnTo>
                    <a:pt x="977" y="12310"/>
                  </a:lnTo>
                  <a:lnTo>
                    <a:pt x="977" y="489"/>
                  </a:lnTo>
                  <a:lnTo>
                    <a:pt x="953" y="391"/>
                  </a:lnTo>
                  <a:lnTo>
                    <a:pt x="928" y="293"/>
                  </a:lnTo>
                  <a:lnTo>
                    <a:pt x="879" y="220"/>
                  </a:lnTo>
                  <a:lnTo>
                    <a:pt x="830" y="147"/>
                  </a:lnTo>
                  <a:lnTo>
                    <a:pt x="757" y="74"/>
                  </a:lnTo>
                  <a:lnTo>
                    <a:pt x="659" y="49"/>
                  </a:lnTo>
                  <a:lnTo>
                    <a:pt x="586" y="0"/>
                  </a:lnTo>
                  <a:close/>
                </a:path>
              </a:pathLst>
            </a:custGeom>
            <a:solidFill>
              <a:srgbClr val="A64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516;p40"/>
            <p:cNvSpPr/>
            <p:nvPr/>
          </p:nvSpPr>
          <p:spPr>
            <a:xfrm>
              <a:off x="3988875" y="3864325"/>
              <a:ext cx="77575" cy="133125"/>
            </a:xfrm>
            <a:custGeom>
              <a:avLst/>
              <a:gdLst/>
              <a:ahLst/>
              <a:cxnLst/>
              <a:rect l="l" t="t" r="r" b="b"/>
              <a:pathLst>
                <a:path w="3103" h="5325" extrusionOk="0">
                  <a:moveTo>
                    <a:pt x="489" y="1"/>
                  </a:moveTo>
                  <a:lnTo>
                    <a:pt x="391" y="25"/>
                  </a:lnTo>
                  <a:lnTo>
                    <a:pt x="294" y="50"/>
                  </a:lnTo>
                  <a:lnTo>
                    <a:pt x="196" y="98"/>
                  </a:lnTo>
                  <a:lnTo>
                    <a:pt x="147" y="147"/>
                  </a:lnTo>
                  <a:lnTo>
                    <a:pt x="74" y="220"/>
                  </a:lnTo>
                  <a:lnTo>
                    <a:pt x="25" y="294"/>
                  </a:lnTo>
                  <a:lnTo>
                    <a:pt x="0" y="391"/>
                  </a:lnTo>
                  <a:lnTo>
                    <a:pt x="0" y="489"/>
                  </a:lnTo>
                  <a:lnTo>
                    <a:pt x="0" y="5325"/>
                  </a:lnTo>
                  <a:lnTo>
                    <a:pt x="3102" y="5325"/>
                  </a:lnTo>
                  <a:lnTo>
                    <a:pt x="3102" y="489"/>
                  </a:lnTo>
                  <a:lnTo>
                    <a:pt x="3102" y="391"/>
                  </a:lnTo>
                  <a:lnTo>
                    <a:pt x="3053" y="294"/>
                  </a:lnTo>
                  <a:lnTo>
                    <a:pt x="3029" y="220"/>
                  </a:lnTo>
                  <a:lnTo>
                    <a:pt x="2956" y="147"/>
                  </a:lnTo>
                  <a:lnTo>
                    <a:pt x="2882" y="98"/>
                  </a:lnTo>
                  <a:lnTo>
                    <a:pt x="2809" y="50"/>
                  </a:lnTo>
                  <a:lnTo>
                    <a:pt x="2711" y="25"/>
                  </a:lnTo>
                  <a:lnTo>
                    <a:pt x="2614" y="1"/>
                  </a:lnTo>
                  <a:close/>
                </a:path>
              </a:pathLst>
            </a:custGeom>
            <a:solidFill>
              <a:srgbClr val="A64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517;p40"/>
            <p:cNvSpPr/>
            <p:nvPr/>
          </p:nvSpPr>
          <p:spPr>
            <a:xfrm>
              <a:off x="4259350" y="3864325"/>
              <a:ext cx="77575" cy="133125"/>
            </a:xfrm>
            <a:custGeom>
              <a:avLst/>
              <a:gdLst/>
              <a:ahLst/>
              <a:cxnLst/>
              <a:rect l="l" t="t" r="r" b="b"/>
              <a:pathLst>
                <a:path w="3103" h="5325" extrusionOk="0">
                  <a:moveTo>
                    <a:pt x="489" y="1"/>
                  </a:moveTo>
                  <a:lnTo>
                    <a:pt x="392" y="25"/>
                  </a:lnTo>
                  <a:lnTo>
                    <a:pt x="294" y="50"/>
                  </a:lnTo>
                  <a:lnTo>
                    <a:pt x="221" y="98"/>
                  </a:lnTo>
                  <a:lnTo>
                    <a:pt x="147" y="147"/>
                  </a:lnTo>
                  <a:lnTo>
                    <a:pt x="74" y="220"/>
                  </a:lnTo>
                  <a:lnTo>
                    <a:pt x="50" y="294"/>
                  </a:lnTo>
                  <a:lnTo>
                    <a:pt x="1" y="391"/>
                  </a:lnTo>
                  <a:lnTo>
                    <a:pt x="1" y="489"/>
                  </a:lnTo>
                  <a:lnTo>
                    <a:pt x="1" y="5325"/>
                  </a:lnTo>
                  <a:lnTo>
                    <a:pt x="3103" y="5325"/>
                  </a:lnTo>
                  <a:lnTo>
                    <a:pt x="3103" y="489"/>
                  </a:lnTo>
                  <a:lnTo>
                    <a:pt x="3103" y="391"/>
                  </a:lnTo>
                  <a:lnTo>
                    <a:pt x="3078" y="294"/>
                  </a:lnTo>
                  <a:lnTo>
                    <a:pt x="3029" y="220"/>
                  </a:lnTo>
                  <a:lnTo>
                    <a:pt x="2956" y="147"/>
                  </a:lnTo>
                  <a:lnTo>
                    <a:pt x="2907" y="98"/>
                  </a:lnTo>
                  <a:lnTo>
                    <a:pt x="2810" y="50"/>
                  </a:lnTo>
                  <a:lnTo>
                    <a:pt x="2712" y="25"/>
                  </a:lnTo>
                  <a:lnTo>
                    <a:pt x="2614" y="1"/>
                  </a:lnTo>
                  <a:close/>
                </a:path>
              </a:pathLst>
            </a:custGeom>
            <a:solidFill>
              <a:srgbClr val="A64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518;p40"/>
            <p:cNvSpPr/>
            <p:nvPr/>
          </p:nvSpPr>
          <p:spPr>
            <a:xfrm>
              <a:off x="4078625" y="3717800"/>
              <a:ext cx="77575" cy="279650"/>
            </a:xfrm>
            <a:custGeom>
              <a:avLst/>
              <a:gdLst/>
              <a:ahLst/>
              <a:cxnLst/>
              <a:rect l="l" t="t" r="r" b="b"/>
              <a:pathLst>
                <a:path w="3103" h="11186" extrusionOk="0">
                  <a:moveTo>
                    <a:pt x="489" y="0"/>
                  </a:moveTo>
                  <a:lnTo>
                    <a:pt x="391" y="25"/>
                  </a:lnTo>
                  <a:lnTo>
                    <a:pt x="294" y="49"/>
                  </a:lnTo>
                  <a:lnTo>
                    <a:pt x="220" y="98"/>
                  </a:lnTo>
                  <a:lnTo>
                    <a:pt x="147" y="147"/>
                  </a:lnTo>
                  <a:lnTo>
                    <a:pt x="74" y="220"/>
                  </a:lnTo>
                  <a:lnTo>
                    <a:pt x="49" y="293"/>
                  </a:lnTo>
                  <a:lnTo>
                    <a:pt x="1" y="391"/>
                  </a:lnTo>
                  <a:lnTo>
                    <a:pt x="1" y="489"/>
                  </a:lnTo>
                  <a:lnTo>
                    <a:pt x="1" y="11186"/>
                  </a:lnTo>
                  <a:lnTo>
                    <a:pt x="3102" y="11186"/>
                  </a:lnTo>
                  <a:lnTo>
                    <a:pt x="3102" y="489"/>
                  </a:lnTo>
                  <a:lnTo>
                    <a:pt x="3102" y="391"/>
                  </a:lnTo>
                  <a:lnTo>
                    <a:pt x="3078" y="293"/>
                  </a:lnTo>
                  <a:lnTo>
                    <a:pt x="3029" y="220"/>
                  </a:lnTo>
                  <a:lnTo>
                    <a:pt x="2956" y="147"/>
                  </a:lnTo>
                  <a:lnTo>
                    <a:pt x="2907" y="98"/>
                  </a:lnTo>
                  <a:lnTo>
                    <a:pt x="2809" y="49"/>
                  </a:lnTo>
                  <a:lnTo>
                    <a:pt x="2712" y="25"/>
                  </a:lnTo>
                  <a:lnTo>
                    <a:pt x="2614" y="0"/>
                  </a:lnTo>
                  <a:close/>
                </a:path>
              </a:pathLst>
            </a:custGeom>
            <a:solidFill>
              <a:srgbClr val="A64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519;p40"/>
            <p:cNvSpPr/>
            <p:nvPr/>
          </p:nvSpPr>
          <p:spPr>
            <a:xfrm>
              <a:off x="4168375" y="3788625"/>
              <a:ext cx="78175" cy="208825"/>
            </a:xfrm>
            <a:custGeom>
              <a:avLst/>
              <a:gdLst/>
              <a:ahLst/>
              <a:cxnLst/>
              <a:rect l="l" t="t" r="r" b="b"/>
              <a:pathLst>
                <a:path w="3127" h="8353" extrusionOk="0">
                  <a:moveTo>
                    <a:pt x="489" y="0"/>
                  </a:moveTo>
                  <a:lnTo>
                    <a:pt x="392" y="25"/>
                  </a:lnTo>
                  <a:lnTo>
                    <a:pt x="318" y="49"/>
                  </a:lnTo>
                  <a:lnTo>
                    <a:pt x="221" y="98"/>
                  </a:lnTo>
                  <a:lnTo>
                    <a:pt x="147" y="147"/>
                  </a:lnTo>
                  <a:lnTo>
                    <a:pt x="99" y="220"/>
                  </a:lnTo>
                  <a:lnTo>
                    <a:pt x="50" y="293"/>
                  </a:lnTo>
                  <a:lnTo>
                    <a:pt x="25" y="391"/>
                  </a:lnTo>
                  <a:lnTo>
                    <a:pt x="1" y="489"/>
                  </a:lnTo>
                  <a:lnTo>
                    <a:pt x="1" y="8353"/>
                  </a:lnTo>
                  <a:lnTo>
                    <a:pt x="3127" y="8353"/>
                  </a:lnTo>
                  <a:lnTo>
                    <a:pt x="3127" y="489"/>
                  </a:lnTo>
                  <a:lnTo>
                    <a:pt x="3103" y="391"/>
                  </a:lnTo>
                  <a:lnTo>
                    <a:pt x="3078" y="293"/>
                  </a:lnTo>
                  <a:lnTo>
                    <a:pt x="3029" y="220"/>
                  </a:lnTo>
                  <a:lnTo>
                    <a:pt x="2980" y="147"/>
                  </a:lnTo>
                  <a:lnTo>
                    <a:pt x="2907" y="98"/>
                  </a:lnTo>
                  <a:lnTo>
                    <a:pt x="2809" y="49"/>
                  </a:lnTo>
                  <a:lnTo>
                    <a:pt x="2736" y="25"/>
                  </a:lnTo>
                  <a:lnTo>
                    <a:pt x="2639" y="0"/>
                  </a:lnTo>
                  <a:close/>
                </a:path>
              </a:pathLst>
            </a:custGeom>
            <a:solidFill>
              <a:srgbClr val="A64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 name="Google Shape;464;p40"/>
          <p:cNvSpPr/>
          <p:nvPr/>
        </p:nvSpPr>
        <p:spPr>
          <a:xfrm>
            <a:off x="1448016" y="1031358"/>
            <a:ext cx="338254" cy="353732"/>
          </a:xfrm>
          <a:custGeom>
            <a:avLst/>
            <a:gdLst/>
            <a:ahLst/>
            <a:cxnLst/>
            <a:rect l="l" t="t" r="r" b="b"/>
            <a:pathLst>
              <a:path w="15290" h="16120" extrusionOk="0">
                <a:moveTo>
                  <a:pt x="7645" y="1"/>
                </a:moveTo>
                <a:lnTo>
                  <a:pt x="7303" y="25"/>
                </a:lnTo>
                <a:lnTo>
                  <a:pt x="7010" y="98"/>
                </a:lnTo>
                <a:lnTo>
                  <a:pt x="6766" y="172"/>
                </a:lnTo>
                <a:lnTo>
                  <a:pt x="6546" y="294"/>
                </a:lnTo>
                <a:lnTo>
                  <a:pt x="6351" y="391"/>
                </a:lnTo>
                <a:lnTo>
                  <a:pt x="6204" y="538"/>
                </a:lnTo>
                <a:lnTo>
                  <a:pt x="6058" y="660"/>
                </a:lnTo>
                <a:lnTo>
                  <a:pt x="5960" y="782"/>
                </a:lnTo>
                <a:lnTo>
                  <a:pt x="5569" y="856"/>
                </a:lnTo>
                <a:lnTo>
                  <a:pt x="5203" y="978"/>
                </a:lnTo>
                <a:lnTo>
                  <a:pt x="4885" y="1149"/>
                </a:lnTo>
                <a:lnTo>
                  <a:pt x="4617" y="1320"/>
                </a:lnTo>
                <a:lnTo>
                  <a:pt x="4372" y="1539"/>
                </a:lnTo>
                <a:lnTo>
                  <a:pt x="4177" y="1759"/>
                </a:lnTo>
                <a:lnTo>
                  <a:pt x="4030" y="2028"/>
                </a:lnTo>
                <a:lnTo>
                  <a:pt x="3908" y="2296"/>
                </a:lnTo>
                <a:lnTo>
                  <a:pt x="3811" y="2565"/>
                </a:lnTo>
                <a:lnTo>
                  <a:pt x="3737" y="2834"/>
                </a:lnTo>
                <a:lnTo>
                  <a:pt x="3689" y="3127"/>
                </a:lnTo>
                <a:lnTo>
                  <a:pt x="3640" y="3420"/>
                </a:lnTo>
                <a:lnTo>
                  <a:pt x="3640" y="3713"/>
                </a:lnTo>
                <a:lnTo>
                  <a:pt x="3640" y="3982"/>
                </a:lnTo>
                <a:lnTo>
                  <a:pt x="3689" y="4495"/>
                </a:lnTo>
                <a:lnTo>
                  <a:pt x="3689" y="4519"/>
                </a:lnTo>
                <a:lnTo>
                  <a:pt x="3566" y="4568"/>
                </a:lnTo>
                <a:lnTo>
                  <a:pt x="3469" y="4666"/>
                </a:lnTo>
                <a:lnTo>
                  <a:pt x="3395" y="4812"/>
                </a:lnTo>
                <a:lnTo>
                  <a:pt x="3322" y="4983"/>
                </a:lnTo>
                <a:lnTo>
                  <a:pt x="3273" y="5178"/>
                </a:lnTo>
                <a:lnTo>
                  <a:pt x="3249" y="5398"/>
                </a:lnTo>
                <a:lnTo>
                  <a:pt x="3224" y="5642"/>
                </a:lnTo>
                <a:lnTo>
                  <a:pt x="3249" y="5887"/>
                </a:lnTo>
                <a:lnTo>
                  <a:pt x="3298" y="6155"/>
                </a:lnTo>
                <a:lnTo>
                  <a:pt x="3347" y="6400"/>
                </a:lnTo>
                <a:lnTo>
                  <a:pt x="3444" y="6619"/>
                </a:lnTo>
                <a:lnTo>
                  <a:pt x="3542" y="6790"/>
                </a:lnTo>
                <a:lnTo>
                  <a:pt x="3640" y="6961"/>
                </a:lnTo>
                <a:lnTo>
                  <a:pt x="3762" y="7059"/>
                </a:lnTo>
                <a:lnTo>
                  <a:pt x="3884" y="7132"/>
                </a:lnTo>
                <a:lnTo>
                  <a:pt x="4030" y="7132"/>
                </a:lnTo>
                <a:lnTo>
                  <a:pt x="4104" y="7108"/>
                </a:lnTo>
                <a:lnTo>
                  <a:pt x="4275" y="7523"/>
                </a:lnTo>
                <a:lnTo>
                  <a:pt x="4494" y="7889"/>
                </a:lnTo>
                <a:lnTo>
                  <a:pt x="4714" y="8256"/>
                </a:lnTo>
                <a:lnTo>
                  <a:pt x="4983" y="8598"/>
                </a:lnTo>
                <a:lnTo>
                  <a:pt x="5252" y="8891"/>
                </a:lnTo>
                <a:lnTo>
                  <a:pt x="5545" y="9159"/>
                </a:lnTo>
                <a:lnTo>
                  <a:pt x="5862" y="9404"/>
                </a:lnTo>
                <a:lnTo>
                  <a:pt x="6180" y="9623"/>
                </a:lnTo>
                <a:lnTo>
                  <a:pt x="6180" y="10698"/>
                </a:lnTo>
                <a:lnTo>
                  <a:pt x="5667" y="10747"/>
                </a:lnTo>
                <a:lnTo>
                  <a:pt x="5081" y="10845"/>
                </a:lnTo>
                <a:lnTo>
                  <a:pt x="4519" y="10967"/>
                </a:lnTo>
                <a:lnTo>
                  <a:pt x="3957" y="11089"/>
                </a:lnTo>
                <a:lnTo>
                  <a:pt x="3420" y="11260"/>
                </a:lnTo>
                <a:lnTo>
                  <a:pt x="2931" y="11455"/>
                </a:lnTo>
                <a:lnTo>
                  <a:pt x="2467" y="11675"/>
                </a:lnTo>
                <a:lnTo>
                  <a:pt x="2028" y="11919"/>
                </a:lnTo>
                <a:lnTo>
                  <a:pt x="1637" y="12188"/>
                </a:lnTo>
                <a:lnTo>
                  <a:pt x="1271" y="12456"/>
                </a:lnTo>
                <a:lnTo>
                  <a:pt x="953" y="12774"/>
                </a:lnTo>
                <a:lnTo>
                  <a:pt x="684" y="13116"/>
                </a:lnTo>
                <a:lnTo>
                  <a:pt x="440" y="13458"/>
                </a:lnTo>
                <a:lnTo>
                  <a:pt x="269" y="13849"/>
                </a:lnTo>
                <a:lnTo>
                  <a:pt x="123" y="14239"/>
                </a:lnTo>
                <a:lnTo>
                  <a:pt x="49" y="14679"/>
                </a:lnTo>
                <a:lnTo>
                  <a:pt x="1" y="15119"/>
                </a:lnTo>
                <a:lnTo>
                  <a:pt x="49" y="15167"/>
                </a:lnTo>
                <a:lnTo>
                  <a:pt x="245" y="15265"/>
                </a:lnTo>
                <a:lnTo>
                  <a:pt x="416" y="15338"/>
                </a:lnTo>
                <a:lnTo>
                  <a:pt x="636" y="15436"/>
                </a:lnTo>
                <a:lnTo>
                  <a:pt x="904" y="15534"/>
                </a:lnTo>
                <a:lnTo>
                  <a:pt x="1271" y="15607"/>
                </a:lnTo>
                <a:lnTo>
                  <a:pt x="1710" y="15705"/>
                </a:lnTo>
                <a:lnTo>
                  <a:pt x="2223" y="15802"/>
                </a:lnTo>
                <a:lnTo>
                  <a:pt x="2834" y="15876"/>
                </a:lnTo>
                <a:lnTo>
                  <a:pt x="3566" y="15973"/>
                </a:lnTo>
                <a:lnTo>
                  <a:pt x="4397" y="16022"/>
                </a:lnTo>
                <a:lnTo>
                  <a:pt x="5325" y="16071"/>
                </a:lnTo>
                <a:lnTo>
                  <a:pt x="6399" y="16096"/>
                </a:lnTo>
                <a:lnTo>
                  <a:pt x="7621" y="16120"/>
                </a:lnTo>
                <a:lnTo>
                  <a:pt x="8817" y="16096"/>
                </a:lnTo>
                <a:lnTo>
                  <a:pt x="9892" y="16071"/>
                </a:lnTo>
                <a:lnTo>
                  <a:pt x="10844" y="16022"/>
                </a:lnTo>
                <a:lnTo>
                  <a:pt x="11675" y="15973"/>
                </a:lnTo>
                <a:lnTo>
                  <a:pt x="12408" y="15876"/>
                </a:lnTo>
                <a:lnTo>
                  <a:pt x="13018" y="15802"/>
                </a:lnTo>
                <a:lnTo>
                  <a:pt x="13555" y="15705"/>
                </a:lnTo>
                <a:lnTo>
                  <a:pt x="13995" y="15607"/>
                </a:lnTo>
                <a:lnTo>
                  <a:pt x="14361" y="15534"/>
                </a:lnTo>
                <a:lnTo>
                  <a:pt x="14654" y="15436"/>
                </a:lnTo>
                <a:lnTo>
                  <a:pt x="14874" y="15338"/>
                </a:lnTo>
                <a:lnTo>
                  <a:pt x="15045" y="15265"/>
                </a:lnTo>
                <a:lnTo>
                  <a:pt x="15216" y="15167"/>
                </a:lnTo>
                <a:lnTo>
                  <a:pt x="15289" y="15119"/>
                </a:lnTo>
                <a:lnTo>
                  <a:pt x="15241" y="14655"/>
                </a:lnTo>
                <a:lnTo>
                  <a:pt x="15167" y="14215"/>
                </a:lnTo>
                <a:lnTo>
                  <a:pt x="15045" y="13800"/>
                </a:lnTo>
                <a:lnTo>
                  <a:pt x="14874" y="13409"/>
                </a:lnTo>
                <a:lnTo>
                  <a:pt x="14630" y="13043"/>
                </a:lnTo>
                <a:lnTo>
                  <a:pt x="14361" y="12701"/>
                </a:lnTo>
                <a:lnTo>
                  <a:pt x="14044" y="12408"/>
                </a:lnTo>
                <a:lnTo>
                  <a:pt x="13678" y="12115"/>
                </a:lnTo>
                <a:lnTo>
                  <a:pt x="13287" y="11846"/>
                </a:lnTo>
                <a:lnTo>
                  <a:pt x="12847" y="11626"/>
                </a:lnTo>
                <a:lnTo>
                  <a:pt x="12359" y="11406"/>
                </a:lnTo>
                <a:lnTo>
                  <a:pt x="11846" y="11235"/>
                </a:lnTo>
                <a:lnTo>
                  <a:pt x="11284" y="11064"/>
                </a:lnTo>
                <a:lnTo>
                  <a:pt x="10698" y="10942"/>
                </a:lnTo>
                <a:lnTo>
                  <a:pt x="10063" y="10820"/>
                </a:lnTo>
                <a:lnTo>
                  <a:pt x="9428" y="10747"/>
                </a:lnTo>
                <a:lnTo>
                  <a:pt x="9110" y="10722"/>
                </a:lnTo>
                <a:lnTo>
                  <a:pt x="9110" y="9623"/>
                </a:lnTo>
                <a:lnTo>
                  <a:pt x="9428" y="9404"/>
                </a:lnTo>
                <a:lnTo>
                  <a:pt x="9745" y="9159"/>
                </a:lnTo>
                <a:lnTo>
                  <a:pt x="10039" y="8891"/>
                </a:lnTo>
                <a:lnTo>
                  <a:pt x="10332" y="8598"/>
                </a:lnTo>
                <a:lnTo>
                  <a:pt x="10576" y="8256"/>
                </a:lnTo>
                <a:lnTo>
                  <a:pt x="10796" y="7889"/>
                </a:lnTo>
                <a:lnTo>
                  <a:pt x="11015" y="7523"/>
                </a:lnTo>
                <a:lnTo>
                  <a:pt x="11186" y="7108"/>
                </a:lnTo>
                <a:lnTo>
                  <a:pt x="11260" y="7132"/>
                </a:lnTo>
                <a:lnTo>
                  <a:pt x="11406" y="7132"/>
                </a:lnTo>
                <a:lnTo>
                  <a:pt x="11528" y="7059"/>
                </a:lnTo>
                <a:lnTo>
                  <a:pt x="11650" y="6961"/>
                </a:lnTo>
                <a:lnTo>
                  <a:pt x="11748" y="6790"/>
                </a:lnTo>
                <a:lnTo>
                  <a:pt x="11846" y="6619"/>
                </a:lnTo>
                <a:lnTo>
                  <a:pt x="11944" y="6400"/>
                </a:lnTo>
                <a:lnTo>
                  <a:pt x="11992" y="6155"/>
                </a:lnTo>
                <a:lnTo>
                  <a:pt x="12041" y="5887"/>
                </a:lnTo>
                <a:lnTo>
                  <a:pt x="12066" y="5642"/>
                </a:lnTo>
                <a:lnTo>
                  <a:pt x="12041" y="5398"/>
                </a:lnTo>
                <a:lnTo>
                  <a:pt x="12017" y="5203"/>
                </a:lnTo>
                <a:lnTo>
                  <a:pt x="11968" y="5007"/>
                </a:lnTo>
                <a:lnTo>
                  <a:pt x="11919" y="4836"/>
                </a:lnTo>
                <a:lnTo>
                  <a:pt x="11846" y="4690"/>
                </a:lnTo>
                <a:lnTo>
                  <a:pt x="11748" y="4592"/>
                </a:lnTo>
                <a:lnTo>
                  <a:pt x="11626" y="4519"/>
                </a:lnTo>
                <a:lnTo>
                  <a:pt x="11699" y="4153"/>
                </a:lnTo>
                <a:lnTo>
                  <a:pt x="11724" y="3811"/>
                </a:lnTo>
                <a:lnTo>
                  <a:pt x="11724" y="3493"/>
                </a:lnTo>
                <a:lnTo>
                  <a:pt x="11724" y="3200"/>
                </a:lnTo>
                <a:lnTo>
                  <a:pt x="11699" y="2907"/>
                </a:lnTo>
                <a:lnTo>
                  <a:pt x="11650" y="2638"/>
                </a:lnTo>
                <a:lnTo>
                  <a:pt x="11577" y="2394"/>
                </a:lnTo>
                <a:lnTo>
                  <a:pt x="11504" y="2150"/>
                </a:lnTo>
                <a:lnTo>
                  <a:pt x="11406" y="1930"/>
                </a:lnTo>
                <a:lnTo>
                  <a:pt x="11309" y="1710"/>
                </a:lnTo>
                <a:lnTo>
                  <a:pt x="11186" y="1515"/>
                </a:lnTo>
                <a:lnTo>
                  <a:pt x="11040" y="1344"/>
                </a:lnTo>
                <a:lnTo>
                  <a:pt x="10893" y="1173"/>
                </a:lnTo>
                <a:lnTo>
                  <a:pt x="10747" y="1026"/>
                </a:lnTo>
                <a:lnTo>
                  <a:pt x="10429" y="758"/>
                </a:lnTo>
                <a:lnTo>
                  <a:pt x="10063" y="562"/>
                </a:lnTo>
                <a:lnTo>
                  <a:pt x="9697" y="367"/>
                </a:lnTo>
                <a:lnTo>
                  <a:pt x="9330" y="245"/>
                </a:lnTo>
                <a:lnTo>
                  <a:pt x="8964" y="147"/>
                </a:lnTo>
                <a:lnTo>
                  <a:pt x="8598" y="74"/>
                </a:lnTo>
                <a:lnTo>
                  <a:pt x="8256" y="25"/>
                </a:lnTo>
                <a:lnTo>
                  <a:pt x="7938" y="1"/>
                </a:lnTo>
                <a:close/>
              </a:path>
            </a:pathLst>
          </a:custGeom>
          <a:solidFill>
            <a:schemeClr val="bg1">
              <a:lumMod val="6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6" name="Google Shape;578;p37"/>
          <p:cNvGrpSpPr/>
          <p:nvPr/>
        </p:nvGrpSpPr>
        <p:grpSpPr>
          <a:xfrm>
            <a:off x="3324883" y="1613070"/>
            <a:ext cx="432121" cy="376426"/>
            <a:chOff x="4562200" y="4968250"/>
            <a:chExt cx="549550" cy="499475"/>
          </a:xfrm>
          <a:solidFill>
            <a:schemeClr val="bg1">
              <a:lumMod val="65000"/>
            </a:schemeClr>
          </a:solidFill>
        </p:grpSpPr>
        <p:sp>
          <p:nvSpPr>
            <p:cNvPr id="133" name="Google Shape;579;p37"/>
            <p:cNvSpPr/>
            <p:nvPr/>
          </p:nvSpPr>
          <p:spPr>
            <a:xfrm>
              <a:off x="4842450" y="5242400"/>
              <a:ext cx="213125" cy="225325"/>
            </a:xfrm>
            <a:custGeom>
              <a:avLst/>
              <a:gdLst/>
              <a:ahLst/>
              <a:cxnLst/>
              <a:rect l="l" t="t" r="r" b="b"/>
              <a:pathLst>
                <a:path w="8525" h="9013" extrusionOk="0">
                  <a:moveTo>
                    <a:pt x="8524" y="1"/>
                  </a:moveTo>
                  <a:lnTo>
                    <a:pt x="2272" y="3542"/>
                  </a:lnTo>
                  <a:lnTo>
                    <a:pt x="2150" y="3591"/>
                  </a:lnTo>
                  <a:lnTo>
                    <a:pt x="2028" y="3615"/>
                  </a:lnTo>
                  <a:lnTo>
                    <a:pt x="1906" y="3591"/>
                  </a:lnTo>
                  <a:lnTo>
                    <a:pt x="1808" y="3566"/>
                  </a:lnTo>
                  <a:lnTo>
                    <a:pt x="1735" y="3517"/>
                  </a:lnTo>
                  <a:lnTo>
                    <a:pt x="1662" y="3444"/>
                  </a:lnTo>
                  <a:lnTo>
                    <a:pt x="1588" y="3371"/>
                  </a:lnTo>
                  <a:lnTo>
                    <a:pt x="1" y="440"/>
                  </a:lnTo>
                  <a:lnTo>
                    <a:pt x="1" y="9013"/>
                  </a:lnTo>
                  <a:lnTo>
                    <a:pt x="8524" y="4104"/>
                  </a:lnTo>
                  <a:lnTo>
                    <a:pt x="8524" y="1"/>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34" name="Google Shape;580;p37"/>
            <p:cNvSpPr/>
            <p:nvPr/>
          </p:nvSpPr>
          <p:spPr>
            <a:xfrm>
              <a:off x="4617775" y="5241800"/>
              <a:ext cx="212500" cy="225925"/>
            </a:xfrm>
            <a:custGeom>
              <a:avLst/>
              <a:gdLst/>
              <a:ahLst/>
              <a:cxnLst/>
              <a:rect l="l" t="t" r="r" b="b"/>
              <a:pathLst>
                <a:path w="8500" h="9037" extrusionOk="0">
                  <a:moveTo>
                    <a:pt x="0" y="0"/>
                  </a:moveTo>
                  <a:lnTo>
                    <a:pt x="0" y="4128"/>
                  </a:lnTo>
                  <a:lnTo>
                    <a:pt x="8499" y="9037"/>
                  </a:lnTo>
                  <a:lnTo>
                    <a:pt x="8499" y="586"/>
                  </a:lnTo>
                  <a:lnTo>
                    <a:pt x="6961" y="3395"/>
                  </a:lnTo>
                  <a:lnTo>
                    <a:pt x="6887" y="3468"/>
                  </a:lnTo>
                  <a:lnTo>
                    <a:pt x="6814" y="3541"/>
                  </a:lnTo>
                  <a:lnTo>
                    <a:pt x="6741" y="3590"/>
                  </a:lnTo>
                  <a:lnTo>
                    <a:pt x="6643" y="3615"/>
                  </a:lnTo>
                  <a:lnTo>
                    <a:pt x="6521" y="3639"/>
                  </a:lnTo>
                  <a:lnTo>
                    <a:pt x="6399" y="3615"/>
                  </a:lnTo>
                  <a:lnTo>
                    <a:pt x="6277" y="3566"/>
                  </a:lnTo>
                  <a:lnTo>
                    <a:pt x="0" y="0"/>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35" name="Google Shape;581;p37"/>
            <p:cNvSpPr/>
            <p:nvPr/>
          </p:nvSpPr>
          <p:spPr>
            <a:xfrm>
              <a:off x="4631200" y="4968250"/>
              <a:ext cx="411550" cy="236325"/>
            </a:xfrm>
            <a:custGeom>
              <a:avLst/>
              <a:gdLst/>
              <a:ahLst/>
              <a:cxnLst/>
              <a:rect l="l" t="t" r="r" b="b"/>
              <a:pathLst>
                <a:path w="16462" h="9453" extrusionOk="0">
                  <a:moveTo>
                    <a:pt x="8182" y="1"/>
                  </a:moveTo>
                  <a:lnTo>
                    <a:pt x="0" y="4763"/>
                  </a:lnTo>
                  <a:lnTo>
                    <a:pt x="8231" y="9452"/>
                  </a:lnTo>
                  <a:lnTo>
                    <a:pt x="16462" y="4763"/>
                  </a:lnTo>
                  <a:lnTo>
                    <a:pt x="8182" y="1"/>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36" name="Google Shape;582;p37"/>
            <p:cNvSpPr/>
            <p:nvPr/>
          </p:nvSpPr>
          <p:spPr>
            <a:xfrm>
              <a:off x="4562200" y="5094025"/>
              <a:ext cx="274800" cy="226550"/>
            </a:xfrm>
            <a:custGeom>
              <a:avLst/>
              <a:gdLst/>
              <a:ahLst/>
              <a:cxnLst/>
              <a:rect l="l" t="t" r="r" b="b"/>
              <a:pathLst>
                <a:path w="10992" h="9062" extrusionOk="0">
                  <a:moveTo>
                    <a:pt x="2248" y="1"/>
                  </a:moveTo>
                  <a:lnTo>
                    <a:pt x="1" y="4079"/>
                  </a:lnTo>
                  <a:lnTo>
                    <a:pt x="8744" y="9062"/>
                  </a:lnTo>
                  <a:lnTo>
                    <a:pt x="10991" y="4983"/>
                  </a:lnTo>
                  <a:lnTo>
                    <a:pt x="2248" y="1"/>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37" name="Google Shape;583;p37"/>
            <p:cNvSpPr/>
            <p:nvPr/>
          </p:nvSpPr>
          <p:spPr>
            <a:xfrm>
              <a:off x="4836975" y="5094025"/>
              <a:ext cx="274775" cy="226550"/>
            </a:xfrm>
            <a:custGeom>
              <a:avLst/>
              <a:gdLst/>
              <a:ahLst/>
              <a:cxnLst/>
              <a:rect l="l" t="t" r="r" b="b"/>
              <a:pathLst>
                <a:path w="10991" h="9062" extrusionOk="0">
                  <a:moveTo>
                    <a:pt x="8743" y="1"/>
                  </a:moveTo>
                  <a:lnTo>
                    <a:pt x="0" y="4983"/>
                  </a:lnTo>
                  <a:lnTo>
                    <a:pt x="2247" y="9062"/>
                  </a:lnTo>
                  <a:lnTo>
                    <a:pt x="10990" y="4079"/>
                  </a:lnTo>
                  <a:lnTo>
                    <a:pt x="8743" y="1"/>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Tree>
    <p:extLst>
      <p:ext uri="{BB962C8B-B14F-4D97-AF65-F5344CB8AC3E}">
        <p14:creationId xmlns:p14="http://schemas.microsoft.com/office/powerpoint/2010/main" val="2167203179"/>
      </p:ext>
    </p:extLst>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900"/>
                            </p:stCondLst>
                            <p:childTnLst>
                              <p:par>
                                <p:cTn id="9" presetID="53" presetClass="entr" presetSubtype="16"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 fill="hold"/>
                                        <p:tgtEl>
                                          <p:spTgt spid="6"/>
                                        </p:tgtEl>
                                        <p:attrNameLst>
                                          <p:attrName>ppt_w</p:attrName>
                                        </p:attrNameLst>
                                      </p:cBhvr>
                                      <p:tavLst>
                                        <p:tav tm="0">
                                          <p:val>
                                            <p:fltVal val="0"/>
                                          </p:val>
                                        </p:tav>
                                        <p:tav tm="100000">
                                          <p:val>
                                            <p:strVal val="#ppt_w"/>
                                          </p:val>
                                        </p:tav>
                                      </p:tavLst>
                                    </p:anim>
                                    <p:anim calcmode="lin" valueType="num">
                                      <p:cBhvr>
                                        <p:cTn id="12" dur="100" fill="hold"/>
                                        <p:tgtEl>
                                          <p:spTgt spid="6"/>
                                        </p:tgtEl>
                                        <p:attrNameLst>
                                          <p:attrName>ppt_h</p:attrName>
                                        </p:attrNameLst>
                                      </p:cBhvr>
                                      <p:tavLst>
                                        <p:tav tm="0">
                                          <p:val>
                                            <p:fltVal val="0"/>
                                          </p:val>
                                        </p:tav>
                                        <p:tav tm="100000">
                                          <p:val>
                                            <p:strVal val="#ppt_h"/>
                                          </p:val>
                                        </p:tav>
                                      </p:tavLst>
                                    </p:anim>
                                    <p:animEffect transition="in" filter="fade">
                                      <p:cBhvr>
                                        <p:cTn id="13" dur="100"/>
                                        <p:tgtEl>
                                          <p:spTgt spid="6"/>
                                        </p:tgtEl>
                                      </p:cBhvr>
                                    </p:animEffect>
                                  </p:childTnLst>
                                </p:cTn>
                              </p:par>
                              <p:par>
                                <p:cTn id="14" presetID="6" presetClass="emph" presetSubtype="0" fill="hold" nodeType="withEffect">
                                  <p:stCondLst>
                                    <p:cond delay="100"/>
                                  </p:stCondLst>
                                  <p:childTnLst>
                                    <p:animScale>
                                      <p:cBhvr>
                                        <p:cTn id="15" dur="100" fill="hold"/>
                                        <p:tgtEl>
                                          <p:spTgt spid="6"/>
                                        </p:tgtEl>
                                      </p:cBhvr>
                                      <p:by x="110000" y="110000"/>
                                    </p:animScale>
                                  </p:childTnLst>
                                </p:cTn>
                              </p:par>
                              <p:par>
                                <p:cTn id="16" presetID="6" presetClass="emph" presetSubtype="0" fill="hold" nodeType="withEffect">
                                  <p:stCondLst>
                                    <p:cond delay="200"/>
                                  </p:stCondLst>
                                  <p:childTnLst>
                                    <p:animScale>
                                      <p:cBhvr>
                                        <p:cTn id="17" dur="200" fill="hold"/>
                                        <p:tgtEl>
                                          <p:spTgt spid="6"/>
                                        </p:tgtEl>
                                      </p:cBhvr>
                                      <p:by x="90000" y="90000"/>
                                    </p:animScale>
                                  </p:childTnLst>
                                </p:cTn>
                              </p:par>
                              <p:par>
                                <p:cTn id="18" presetID="6" presetClass="emph" presetSubtype="0" fill="hold" nodeType="withEffect">
                                  <p:stCondLst>
                                    <p:cond delay="400"/>
                                  </p:stCondLst>
                                  <p:childTnLst>
                                    <p:animScale>
                                      <p:cBhvr>
                                        <p:cTn id="19" dur="100" fill="hold"/>
                                        <p:tgtEl>
                                          <p:spTgt spid="6"/>
                                        </p:tgtEl>
                                      </p:cBhvr>
                                      <p:by x="105000" y="105000"/>
                                    </p:animScale>
                                  </p:childTnLst>
                                </p:cTn>
                              </p:par>
                              <p:par>
                                <p:cTn id="20" presetID="6" presetClass="emph" presetSubtype="0" fill="hold" nodeType="withEffect">
                                  <p:stCondLst>
                                    <p:cond delay="500"/>
                                  </p:stCondLst>
                                  <p:childTnLst>
                                    <p:animScale>
                                      <p:cBhvr>
                                        <p:cTn id="21" dur="200" fill="hold"/>
                                        <p:tgtEl>
                                          <p:spTgt spid="6"/>
                                        </p:tgtEl>
                                      </p:cBhvr>
                                      <p:by x="95000" y="95000"/>
                                    </p:animScale>
                                  </p:childTnLst>
                                </p:cTn>
                              </p:par>
                            </p:childTnLst>
                          </p:cTn>
                        </p:par>
                        <p:par>
                          <p:cTn id="22" fill="hold">
                            <p:stCondLst>
                              <p:cond delay="1600"/>
                            </p:stCondLst>
                            <p:childTnLst>
                              <p:par>
                                <p:cTn id="23" presetID="53" presetClass="entr" presetSubtype="16"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100" fill="hold"/>
                                        <p:tgtEl>
                                          <p:spTgt spid="3"/>
                                        </p:tgtEl>
                                        <p:attrNameLst>
                                          <p:attrName>ppt_w</p:attrName>
                                        </p:attrNameLst>
                                      </p:cBhvr>
                                      <p:tavLst>
                                        <p:tav tm="0">
                                          <p:val>
                                            <p:fltVal val="0"/>
                                          </p:val>
                                        </p:tav>
                                        <p:tav tm="100000">
                                          <p:val>
                                            <p:strVal val="#ppt_w"/>
                                          </p:val>
                                        </p:tav>
                                      </p:tavLst>
                                    </p:anim>
                                    <p:anim calcmode="lin" valueType="num">
                                      <p:cBhvr>
                                        <p:cTn id="26" dur="100" fill="hold"/>
                                        <p:tgtEl>
                                          <p:spTgt spid="3"/>
                                        </p:tgtEl>
                                        <p:attrNameLst>
                                          <p:attrName>ppt_h</p:attrName>
                                        </p:attrNameLst>
                                      </p:cBhvr>
                                      <p:tavLst>
                                        <p:tav tm="0">
                                          <p:val>
                                            <p:fltVal val="0"/>
                                          </p:val>
                                        </p:tav>
                                        <p:tav tm="100000">
                                          <p:val>
                                            <p:strVal val="#ppt_h"/>
                                          </p:val>
                                        </p:tav>
                                      </p:tavLst>
                                    </p:anim>
                                    <p:animEffect transition="in" filter="fade">
                                      <p:cBhvr>
                                        <p:cTn id="27" dur="100"/>
                                        <p:tgtEl>
                                          <p:spTgt spid="3"/>
                                        </p:tgtEl>
                                      </p:cBhvr>
                                    </p:animEffect>
                                  </p:childTnLst>
                                </p:cTn>
                              </p:par>
                              <p:par>
                                <p:cTn id="28" presetID="6" presetClass="emph" presetSubtype="0" fill="hold" nodeType="withEffect">
                                  <p:stCondLst>
                                    <p:cond delay="100"/>
                                  </p:stCondLst>
                                  <p:childTnLst>
                                    <p:animScale>
                                      <p:cBhvr>
                                        <p:cTn id="29" dur="100" fill="hold"/>
                                        <p:tgtEl>
                                          <p:spTgt spid="3"/>
                                        </p:tgtEl>
                                      </p:cBhvr>
                                      <p:by x="110000" y="110000"/>
                                    </p:animScale>
                                  </p:childTnLst>
                                </p:cTn>
                              </p:par>
                              <p:par>
                                <p:cTn id="30" presetID="6" presetClass="emph" presetSubtype="0" fill="hold" nodeType="withEffect">
                                  <p:stCondLst>
                                    <p:cond delay="200"/>
                                  </p:stCondLst>
                                  <p:childTnLst>
                                    <p:animScale>
                                      <p:cBhvr>
                                        <p:cTn id="31" dur="200" fill="hold"/>
                                        <p:tgtEl>
                                          <p:spTgt spid="3"/>
                                        </p:tgtEl>
                                      </p:cBhvr>
                                      <p:by x="90000" y="90000"/>
                                    </p:animScale>
                                  </p:childTnLst>
                                </p:cTn>
                              </p:par>
                              <p:par>
                                <p:cTn id="32" presetID="6" presetClass="emph" presetSubtype="0" fill="hold" nodeType="withEffect">
                                  <p:stCondLst>
                                    <p:cond delay="400"/>
                                  </p:stCondLst>
                                  <p:childTnLst>
                                    <p:animScale>
                                      <p:cBhvr>
                                        <p:cTn id="33" dur="100" fill="hold"/>
                                        <p:tgtEl>
                                          <p:spTgt spid="3"/>
                                        </p:tgtEl>
                                      </p:cBhvr>
                                      <p:by x="105000" y="105000"/>
                                    </p:animScale>
                                  </p:childTnLst>
                                </p:cTn>
                              </p:par>
                              <p:par>
                                <p:cTn id="34" presetID="6" presetClass="emph" presetSubtype="0" fill="hold" nodeType="withEffect">
                                  <p:stCondLst>
                                    <p:cond delay="500"/>
                                  </p:stCondLst>
                                  <p:childTnLst>
                                    <p:animScale>
                                      <p:cBhvr>
                                        <p:cTn id="35" dur="200" fill="hold"/>
                                        <p:tgtEl>
                                          <p:spTgt spid="3"/>
                                        </p:tgtEl>
                                      </p:cBhvr>
                                      <p:by x="95000" y="95000"/>
                                    </p:animScale>
                                  </p:childTnLst>
                                </p:cTn>
                              </p:par>
                            </p:childTnLst>
                          </p:cTn>
                        </p:par>
                        <p:par>
                          <p:cTn id="36" fill="hold">
                            <p:stCondLst>
                              <p:cond delay="2300"/>
                            </p:stCondLst>
                            <p:childTnLst>
                              <p:par>
                                <p:cTn id="37" presetID="23" presetClass="entr" presetSubtype="32" fill="hold" nodeType="after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500" fill="hold"/>
                                        <p:tgtEl>
                                          <p:spTgt spid="10"/>
                                        </p:tgtEl>
                                        <p:attrNameLst>
                                          <p:attrName>ppt_w</p:attrName>
                                        </p:attrNameLst>
                                      </p:cBhvr>
                                      <p:tavLst>
                                        <p:tav tm="0">
                                          <p:val>
                                            <p:strVal val="4*#ppt_w"/>
                                          </p:val>
                                        </p:tav>
                                        <p:tav tm="100000">
                                          <p:val>
                                            <p:strVal val="#ppt_w"/>
                                          </p:val>
                                        </p:tav>
                                      </p:tavLst>
                                    </p:anim>
                                    <p:anim calcmode="lin" valueType="num">
                                      <p:cBhvr>
                                        <p:cTn id="40" dur="500" fill="hold"/>
                                        <p:tgtEl>
                                          <p:spTgt spid="10"/>
                                        </p:tgtEl>
                                        <p:attrNameLst>
                                          <p:attrName>ppt_h</p:attrName>
                                        </p:attrNameLst>
                                      </p:cBhvr>
                                      <p:tavLst>
                                        <p:tav tm="0">
                                          <p:val>
                                            <p:strVal val="4*#ppt_h"/>
                                          </p:val>
                                        </p:tav>
                                        <p:tav tm="100000">
                                          <p:val>
                                            <p:strVal val="#ppt_h"/>
                                          </p:val>
                                        </p:tav>
                                      </p:tavLst>
                                    </p:anim>
                                  </p:childTnLst>
                                </p:cTn>
                              </p:par>
                            </p:childTnLst>
                          </p:cTn>
                        </p:par>
                        <p:par>
                          <p:cTn id="41" fill="hold">
                            <p:stCondLst>
                              <p:cond delay="2800"/>
                            </p:stCondLst>
                            <p:childTnLst>
                              <p:par>
                                <p:cTn id="42" presetID="23" presetClass="entr" presetSubtype="32" fill="hold" nodeType="after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p:cTn id="44" dur="500" fill="hold"/>
                                        <p:tgtEl>
                                          <p:spTgt spid="16"/>
                                        </p:tgtEl>
                                        <p:attrNameLst>
                                          <p:attrName>ppt_w</p:attrName>
                                        </p:attrNameLst>
                                      </p:cBhvr>
                                      <p:tavLst>
                                        <p:tav tm="0">
                                          <p:val>
                                            <p:strVal val="4*#ppt_w"/>
                                          </p:val>
                                        </p:tav>
                                        <p:tav tm="100000">
                                          <p:val>
                                            <p:strVal val="#ppt_w"/>
                                          </p:val>
                                        </p:tav>
                                      </p:tavLst>
                                    </p:anim>
                                    <p:anim calcmode="lin" valueType="num">
                                      <p:cBhvr>
                                        <p:cTn id="45" dur="500" fill="hold"/>
                                        <p:tgtEl>
                                          <p:spTgt spid="16"/>
                                        </p:tgtEl>
                                        <p:attrNameLst>
                                          <p:attrName>ppt_h</p:attrName>
                                        </p:attrNameLst>
                                      </p:cBhvr>
                                      <p:tavLst>
                                        <p:tav tm="0">
                                          <p:val>
                                            <p:strVal val="4*#ppt_h"/>
                                          </p:val>
                                        </p:tav>
                                        <p:tav tm="100000">
                                          <p:val>
                                            <p:strVal val="#ppt_h"/>
                                          </p:val>
                                        </p:tav>
                                      </p:tavLst>
                                    </p:anim>
                                  </p:childTnLst>
                                </p:cTn>
                              </p:par>
                            </p:childTnLst>
                          </p:cTn>
                        </p:par>
                        <p:par>
                          <p:cTn id="46" fill="hold">
                            <p:stCondLst>
                              <p:cond delay="3300"/>
                            </p:stCondLst>
                            <p:childTnLst>
                              <p:par>
                                <p:cTn id="47" presetID="23" presetClass="entr" presetSubtype="32" fill="hold" nodeType="after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 fill="hold"/>
                                        <p:tgtEl>
                                          <p:spTgt spid="12"/>
                                        </p:tgtEl>
                                        <p:attrNameLst>
                                          <p:attrName>ppt_w</p:attrName>
                                        </p:attrNameLst>
                                      </p:cBhvr>
                                      <p:tavLst>
                                        <p:tav tm="0">
                                          <p:val>
                                            <p:strVal val="4*#ppt_w"/>
                                          </p:val>
                                        </p:tav>
                                        <p:tav tm="100000">
                                          <p:val>
                                            <p:strVal val="#ppt_w"/>
                                          </p:val>
                                        </p:tav>
                                      </p:tavLst>
                                    </p:anim>
                                    <p:anim calcmode="lin" valueType="num">
                                      <p:cBhvr>
                                        <p:cTn id="50" dur="500" fill="hold"/>
                                        <p:tgtEl>
                                          <p:spTgt spid="12"/>
                                        </p:tgtEl>
                                        <p:attrNameLst>
                                          <p:attrName>ppt_h</p:attrName>
                                        </p:attrNameLst>
                                      </p:cBhvr>
                                      <p:tavLst>
                                        <p:tav tm="0">
                                          <p:val>
                                            <p:strVal val="4*#ppt_h"/>
                                          </p:val>
                                        </p:tav>
                                        <p:tav tm="100000">
                                          <p:val>
                                            <p:strVal val="#ppt_h"/>
                                          </p:val>
                                        </p:tav>
                                      </p:tavLst>
                                    </p:anim>
                                  </p:childTnLst>
                                </p:cTn>
                              </p:par>
                            </p:childTnLst>
                          </p:cTn>
                        </p:par>
                        <p:par>
                          <p:cTn id="51" fill="hold">
                            <p:stCondLst>
                              <p:cond delay="3800"/>
                            </p:stCondLst>
                            <p:childTnLst>
                              <p:par>
                                <p:cTn id="52" presetID="23" presetClass="entr" presetSubtype="32" fill="hold" nodeType="after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p:cTn id="54" dur="500" fill="hold"/>
                                        <p:tgtEl>
                                          <p:spTgt spid="18"/>
                                        </p:tgtEl>
                                        <p:attrNameLst>
                                          <p:attrName>ppt_w</p:attrName>
                                        </p:attrNameLst>
                                      </p:cBhvr>
                                      <p:tavLst>
                                        <p:tav tm="0">
                                          <p:val>
                                            <p:strVal val="4*#ppt_w"/>
                                          </p:val>
                                        </p:tav>
                                        <p:tav tm="100000">
                                          <p:val>
                                            <p:strVal val="#ppt_w"/>
                                          </p:val>
                                        </p:tav>
                                      </p:tavLst>
                                    </p:anim>
                                    <p:anim calcmode="lin" valueType="num">
                                      <p:cBhvr>
                                        <p:cTn id="55" dur="500" fill="hold"/>
                                        <p:tgtEl>
                                          <p:spTgt spid="18"/>
                                        </p:tgtEl>
                                        <p:attrNameLst>
                                          <p:attrName>ppt_h</p:attrName>
                                        </p:attrNameLst>
                                      </p:cBhvr>
                                      <p:tavLst>
                                        <p:tav tm="0">
                                          <p:val>
                                            <p:strVal val="4*#ppt_h"/>
                                          </p:val>
                                        </p:tav>
                                        <p:tav tm="100000">
                                          <p:val>
                                            <p:strVal val="#ppt_h"/>
                                          </p:val>
                                        </p:tav>
                                      </p:tavLst>
                                    </p:anim>
                                  </p:childTnLst>
                                </p:cTn>
                              </p:par>
                            </p:childTnLst>
                          </p:cTn>
                        </p:par>
                        <p:par>
                          <p:cTn id="56" fill="hold">
                            <p:stCondLst>
                              <p:cond delay="4300"/>
                            </p:stCondLst>
                            <p:childTnLst>
                              <p:par>
                                <p:cTn id="57" presetID="37" presetClass="entr" presetSubtype="0" fill="hold" nodeType="after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fade">
                                      <p:cBhvr>
                                        <p:cTn id="59" dur="1000"/>
                                        <p:tgtEl>
                                          <p:spTgt spid="28"/>
                                        </p:tgtEl>
                                      </p:cBhvr>
                                    </p:animEffect>
                                    <p:anim calcmode="lin" valueType="num">
                                      <p:cBhvr>
                                        <p:cTn id="60" dur="1000" fill="hold"/>
                                        <p:tgtEl>
                                          <p:spTgt spid="28"/>
                                        </p:tgtEl>
                                        <p:attrNameLst>
                                          <p:attrName>ppt_x</p:attrName>
                                        </p:attrNameLst>
                                      </p:cBhvr>
                                      <p:tavLst>
                                        <p:tav tm="0">
                                          <p:val>
                                            <p:strVal val="#ppt_x"/>
                                          </p:val>
                                        </p:tav>
                                        <p:tav tm="100000">
                                          <p:val>
                                            <p:strVal val="#ppt_x"/>
                                          </p:val>
                                        </p:tav>
                                      </p:tavLst>
                                    </p:anim>
                                    <p:anim calcmode="lin" valueType="num">
                                      <p:cBhvr>
                                        <p:cTn id="61" dur="900" decel="100000" fill="hold"/>
                                        <p:tgtEl>
                                          <p:spTgt spid="28"/>
                                        </p:tgtEl>
                                        <p:attrNameLst>
                                          <p:attrName>ppt_y</p:attrName>
                                        </p:attrNameLst>
                                      </p:cBhvr>
                                      <p:tavLst>
                                        <p:tav tm="0">
                                          <p:val>
                                            <p:strVal val="#ppt_y+1"/>
                                          </p:val>
                                        </p:tav>
                                        <p:tav tm="100000">
                                          <p:val>
                                            <p:strVal val="#ppt_y-.03"/>
                                          </p:val>
                                        </p:tav>
                                      </p:tavLst>
                                    </p:anim>
                                    <p:anim calcmode="lin" valueType="num">
                                      <p:cBhvr>
                                        <p:cTn id="62" dur="100" accel="100000" fill="hold">
                                          <p:stCondLst>
                                            <p:cond delay="900"/>
                                          </p:stCondLst>
                                        </p:cTn>
                                        <p:tgtEl>
                                          <p:spTgt spid="28"/>
                                        </p:tgtEl>
                                        <p:attrNameLst>
                                          <p:attrName>ppt_y</p:attrName>
                                        </p:attrNameLst>
                                      </p:cBhvr>
                                      <p:tavLst>
                                        <p:tav tm="0">
                                          <p:val>
                                            <p:strVal val="#ppt_y-.03"/>
                                          </p:val>
                                        </p:tav>
                                        <p:tav tm="100000">
                                          <p:val>
                                            <p:strVal val="#ppt_y"/>
                                          </p:val>
                                        </p:tav>
                                      </p:tavLst>
                                    </p:anim>
                                  </p:childTnLst>
                                </p:cTn>
                              </p:par>
                            </p:childTnLst>
                          </p:cTn>
                        </p:par>
                        <p:par>
                          <p:cTn id="63" fill="hold">
                            <p:stCondLst>
                              <p:cond delay="5300"/>
                            </p:stCondLst>
                            <p:childTnLst>
                              <p:par>
                                <p:cTn id="64" presetID="16" presetClass="entr" presetSubtype="37" fill="hold" nodeType="afterEffect">
                                  <p:stCondLst>
                                    <p:cond delay="0"/>
                                  </p:stCondLst>
                                  <p:childTnLst>
                                    <p:set>
                                      <p:cBhvr>
                                        <p:cTn id="65" dur="1" fill="hold">
                                          <p:stCondLst>
                                            <p:cond delay="0"/>
                                          </p:stCondLst>
                                        </p:cTn>
                                        <p:tgtEl>
                                          <p:spTgt spid="33"/>
                                        </p:tgtEl>
                                        <p:attrNameLst>
                                          <p:attrName>style.visibility</p:attrName>
                                        </p:attrNameLst>
                                      </p:cBhvr>
                                      <p:to>
                                        <p:strVal val="visible"/>
                                      </p:to>
                                    </p:set>
                                    <p:animEffect transition="in" filter="barn(outVertical)">
                                      <p:cBhvr>
                                        <p:cTn id="66" dur="500"/>
                                        <p:tgtEl>
                                          <p:spTgt spid="33"/>
                                        </p:tgtEl>
                                      </p:cBhvr>
                                    </p:animEffect>
                                  </p:childTnLst>
                                </p:cTn>
                              </p:par>
                              <p:par>
                                <p:cTn id="67" presetID="16" presetClass="entr" presetSubtype="37" fill="hold" nodeType="withEffect">
                                  <p:stCondLst>
                                    <p:cond delay="0"/>
                                  </p:stCondLst>
                                  <p:childTnLst>
                                    <p:set>
                                      <p:cBhvr>
                                        <p:cTn id="68" dur="1" fill="hold">
                                          <p:stCondLst>
                                            <p:cond delay="0"/>
                                          </p:stCondLst>
                                        </p:cTn>
                                        <p:tgtEl>
                                          <p:spTgt spid="37"/>
                                        </p:tgtEl>
                                        <p:attrNameLst>
                                          <p:attrName>style.visibility</p:attrName>
                                        </p:attrNameLst>
                                      </p:cBhvr>
                                      <p:to>
                                        <p:strVal val="visible"/>
                                      </p:to>
                                    </p:set>
                                    <p:animEffect transition="in" filter="barn(outVertical)">
                                      <p:cBhvr>
                                        <p:cTn id="69" dur="500"/>
                                        <p:tgtEl>
                                          <p:spTgt spid="37"/>
                                        </p:tgtEl>
                                      </p:cBhvr>
                                    </p:animEffect>
                                  </p:childTnLst>
                                </p:cTn>
                              </p:par>
                              <p:par>
                                <p:cTn id="70" presetID="16" presetClass="entr" presetSubtype="37" fill="hold" nodeType="withEffect">
                                  <p:stCondLst>
                                    <p:cond delay="0"/>
                                  </p:stCondLst>
                                  <p:childTnLst>
                                    <p:set>
                                      <p:cBhvr>
                                        <p:cTn id="71" dur="1" fill="hold">
                                          <p:stCondLst>
                                            <p:cond delay="0"/>
                                          </p:stCondLst>
                                        </p:cTn>
                                        <p:tgtEl>
                                          <p:spTgt spid="41"/>
                                        </p:tgtEl>
                                        <p:attrNameLst>
                                          <p:attrName>style.visibility</p:attrName>
                                        </p:attrNameLst>
                                      </p:cBhvr>
                                      <p:to>
                                        <p:strVal val="visible"/>
                                      </p:to>
                                    </p:set>
                                    <p:animEffect transition="in" filter="barn(outVertical)">
                                      <p:cBhvr>
                                        <p:cTn id="72" dur="500"/>
                                        <p:tgtEl>
                                          <p:spTgt spid="41"/>
                                        </p:tgtEl>
                                      </p:cBhvr>
                                    </p:animEffect>
                                  </p:childTnLst>
                                </p:cTn>
                              </p:par>
                              <p:par>
                                <p:cTn id="73" presetID="16" presetClass="entr" presetSubtype="37" fill="hold" nodeType="withEffect">
                                  <p:stCondLst>
                                    <p:cond delay="0"/>
                                  </p:stCondLst>
                                  <p:childTnLst>
                                    <p:set>
                                      <p:cBhvr>
                                        <p:cTn id="74" dur="1" fill="hold">
                                          <p:stCondLst>
                                            <p:cond delay="0"/>
                                          </p:stCondLst>
                                        </p:cTn>
                                        <p:tgtEl>
                                          <p:spTgt spid="45"/>
                                        </p:tgtEl>
                                        <p:attrNameLst>
                                          <p:attrName>style.visibility</p:attrName>
                                        </p:attrNameLst>
                                      </p:cBhvr>
                                      <p:to>
                                        <p:strVal val="visible"/>
                                      </p:to>
                                    </p:set>
                                    <p:animEffect transition="in" filter="barn(outVertical)">
                                      <p:cBhvr>
                                        <p:cTn id="75" dur="500"/>
                                        <p:tgtEl>
                                          <p:spTgt spid="45"/>
                                        </p:tgtEl>
                                      </p:cBhvr>
                                    </p:animEffect>
                                  </p:childTnLst>
                                </p:cTn>
                              </p:par>
                            </p:childTnLst>
                          </p:cTn>
                        </p:par>
                        <p:par>
                          <p:cTn id="76" fill="hold">
                            <p:stCondLst>
                              <p:cond delay="5800"/>
                            </p:stCondLst>
                            <p:childTnLst>
                              <p:par>
                                <p:cTn id="77" presetID="10" presetClass="entr" presetSubtype="0" fill="hold" grpId="0" nodeType="afterEffect">
                                  <p:stCondLst>
                                    <p:cond delay="0"/>
                                  </p:stCondLst>
                                  <p:childTnLst>
                                    <p:set>
                                      <p:cBhvr>
                                        <p:cTn id="78" dur="1" fill="hold">
                                          <p:stCondLst>
                                            <p:cond delay="0"/>
                                          </p:stCondLst>
                                        </p:cTn>
                                        <p:tgtEl>
                                          <p:spTgt spid="84"/>
                                        </p:tgtEl>
                                        <p:attrNameLst>
                                          <p:attrName>style.visibility</p:attrName>
                                        </p:attrNameLst>
                                      </p:cBhvr>
                                      <p:to>
                                        <p:strVal val="visible"/>
                                      </p:to>
                                    </p:set>
                                    <p:animEffect transition="in" filter="fade">
                                      <p:cBhvr>
                                        <p:cTn id="79" dur="500"/>
                                        <p:tgtEl>
                                          <p:spTgt spid="84"/>
                                        </p:tgtEl>
                                      </p:cBhvr>
                                    </p:animEffect>
                                  </p:childTnLst>
                                </p:cTn>
                              </p:par>
                              <p:par>
                                <p:cTn id="80" presetID="2" presetClass="entr" presetSubtype="4" decel="100000" fill="hold" nodeType="withEffect">
                                  <p:stCondLst>
                                    <p:cond delay="0"/>
                                  </p:stCondLst>
                                  <p:childTnLst>
                                    <p:set>
                                      <p:cBhvr>
                                        <p:cTn id="81" dur="1" fill="hold">
                                          <p:stCondLst>
                                            <p:cond delay="0"/>
                                          </p:stCondLst>
                                        </p:cTn>
                                        <p:tgtEl>
                                          <p:spTgt spid="53"/>
                                        </p:tgtEl>
                                        <p:attrNameLst>
                                          <p:attrName>style.visibility</p:attrName>
                                        </p:attrNameLst>
                                      </p:cBhvr>
                                      <p:to>
                                        <p:strVal val="visible"/>
                                      </p:to>
                                    </p:set>
                                    <p:anim calcmode="lin" valueType="num">
                                      <p:cBhvr additive="base">
                                        <p:cTn id="82" dur="750" fill="hold"/>
                                        <p:tgtEl>
                                          <p:spTgt spid="53"/>
                                        </p:tgtEl>
                                        <p:attrNameLst>
                                          <p:attrName>ppt_x</p:attrName>
                                        </p:attrNameLst>
                                      </p:cBhvr>
                                      <p:tavLst>
                                        <p:tav tm="0">
                                          <p:val>
                                            <p:strVal val="#ppt_x"/>
                                          </p:val>
                                        </p:tav>
                                        <p:tav tm="100000">
                                          <p:val>
                                            <p:strVal val="#ppt_x"/>
                                          </p:val>
                                        </p:tav>
                                      </p:tavLst>
                                    </p:anim>
                                    <p:anim calcmode="lin" valueType="num">
                                      <p:cBhvr additive="base">
                                        <p:cTn id="83" dur="750" fill="hold"/>
                                        <p:tgtEl>
                                          <p:spTgt spid="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a:xfrm>
            <a:off x="1895075" y="1733551"/>
            <a:ext cx="5582050" cy="987976"/>
            <a:chOff x="3129129" y="1121776"/>
            <a:chExt cx="5933741" cy="1171624"/>
          </a:xfrm>
          <a:solidFill>
            <a:schemeClr val="accent1">
              <a:lumMod val="40000"/>
              <a:lumOff val="60000"/>
            </a:schemeClr>
          </a:solidFill>
        </p:grpSpPr>
        <p:sp>
          <p:nvSpPr>
            <p:cNvPr id="19" name="圆角矩形 18"/>
            <p:cNvSpPr/>
            <p:nvPr/>
          </p:nvSpPr>
          <p:spPr>
            <a:xfrm>
              <a:off x="3129129" y="1121776"/>
              <a:ext cx="5933741" cy="117162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srgbClr val="FFAA2D"/>
                </a:solidFill>
              </a:endParaRPr>
            </a:p>
          </p:txBody>
        </p:sp>
        <p:sp>
          <p:nvSpPr>
            <p:cNvPr id="20" name="圆角矩形 19"/>
            <p:cNvSpPr/>
            <p:nvPr/>
          </p:nvSpPr>
          <p:spPr>
            <a:xfrm>
              <a:off x="3289330" y="1253414"/>
              <a:ext cx="5613340" cy="908350"/>
            </a:xfrm>
            <a:prstGeom prst="roundRect">
              <a:avLst>
                <a:gd name="adj" fmla="val 50000"/>
              </a:avLst>
            </a:prstGeom>
            <a:grpFill/>
            <a:ln w="19050">
              <a:gradFill flip="none" rotWithShape="1">
                <a:gsLst>
                  <a:gs pos="0">
                    <a:schemeClr val="bg1">
                      <a:lumMod val="75000"/>
                    </a:schemeClr>
                  </a:gs>
                  <a:gs pos="100000">
                    <a:schemeClr val="bg1"/>
                  </a:gs>
                </a:gsLst>
                <a:lin ang="2700000" scaled="1"/>
                <a:tileRect/>
              </a:gradFill>
            </a:ln>
            <a:effectLst>
              <a:innerShdw blurRad="317500" dist="1143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srgbClr val="FFAA2D"/>
                </a:solidFill>
              </a:endParaRPr>
            </a:p>
          </p:txBody>
        </p:sp>
      </p:grpSp>
      <p:grpSp>
        <p:nvGrpSpPr>
          <p:cNvPr id="3" name="组合 20"/>
          <p:cNvGrpSpPr/>
          <p:nvPr/>
        </p:nvGrpSpPr>
        <p:grpSpPr>
          <a:xfrm>
            <a:off x="1778907" y="1660895"/>
            <a:ext cx="1273188" cy="1598125"/>
            <a:chOff x="3089776" y="933507"/>
            <a:chExt cx="1620541" cy="1839452"/>
          </a:xfrm>
        </p:grpSpPr>
        <p:grpSp>
          <p:nvGrpSpPr>
            <p:cNvPr id="4" name="组合 21"/>
            <p:cNvGrpSpPr/>
            <p:nvPr/>
          </p:nvGrpSpPr>
          <p:grpSpPr>
            <a:xfrm>
              <a:off x="3089776" y="933507"/>
              <a:ext cx="1620541" cy="1839452"/>
              <a:chOff x="3165146" y="1148080"/>
              <a:chExt cx="1541890" cy="1750177"/>
            </a:xfrm>
          </p:grpSpPr>
          <p:grpSp>
            <p:nvGrpSpPr>
              <p:cNvPr id="5" name="组合 25"/>
              <p:cNvGrpSpPr/>
              <p:nvPr/>
            </p:nvGrpSpPr>
            <p:grpSpPr>
              <a:xfrm>
                <a:off x="3420363" y="1295115"/>
                <a:ext cx="1286673" cy="1603142"/>
                <a:chOff x="7380501" y="2927402"/>
                <a:chExt cx="2311887" cy="2880512"/>
              </a:xfrm>
            </p:grpSpPr>
            <p:sp>
              <p:nvSpPr>
                <p:cNvPr id="28" name="椭圆 50"/>
                <p:cNvSpPr/>
                <p:nvPr/>
              </p:nvSpPr>
              <p:spPr>
                <a:xfrm rot="18900000">
                  <a:off x="7501948" y="2927402"/>
                  <a:ext cx="2190440" cy="2880512"/>
                </a:xfrm>
                <a:custGeom>
                  <a:avLst/>
                  <a:gdLst>
                    <a:gd name="connsiteX0" fmla="*/ 0 w 1674495"/>
                    <a:gd name="connsiteY0" fmla="*/ 1035368 h 2070735"/>
                    <a:gd name="connsiteX1" fmla="*/ 837248 w 1674495"/>
                    <a:gd name="connsiteY1" fmla="*/ 0 h 2070735"/>
                    <a:gd name="connsiteX2" fmla="*/ 1674496 w 1674495"/>
                    <a:gd name="connsiteY2" fmla="*/ 1035368 h 2070735"/>
                    <a:gd name="connsiteX3" fmla="*/ 837248 w 1674495"/>
                    <a:gd name="connsiteY3" fmla="*/ 2070736 h 2070735"/>
                    <a:gd name="connsiteX4" fmla="*/ 0 w 1674495"/>
                    <a:gd name="connsiteY4" fmla="*/ 1035368 h 2070735"/>
                    <a:gd name="connsiteX0" fmla="*/ 13249 w 1687745"/>
                    <a:gd name="connsiteY0" fmla="*/ 1035368 h 2070736"/>
                    <a:gd name="connsiteX1" fmla="*/ 850497 w 1687745"/>
                    <a:gd name="connsiteY1" fmla="*/ 0 h 2070736"/>
                    <a:gd name="connsiteX2" fmla="*/ 1687745 w 1687745"/>
                    <a:gd name="connsiteY2" fmla="*/ 1035368 h 2070736"/>
                    <a:gd name="connsiteX3" fmla="*/ 850497 w 1687745"/>
                    <a:gd name="connsiteY3" fmla="*/ 2070736 h 2070736"/>
                    <a:gd name="connsiteX4" fmla="*/ 13249 w 1687745"/>
                    <a:gd name="connsiteY4" fmla="*/ 1035368 h 2070736"/>
                    <a:gd name="connsiteX0" fmla="*/ 13249 w 1696474"/>
                    <a:gd name="connsiteY0" fmla="*/ 1035368 h 2070736"/>
                    <a:gd name="connsiteX1" fmla="*/ 850497 w 1696474"/>
                    <a:gd name="connsiteY1" fmla="*/ 0 h 2070736"/>
                    <a:gd name="connsiteX2" fmla="*/ 1687745 w 1696474"/>
                    <a:gd name="connsiteY2" fmla="*/ 1035368 h 2070736"/>
                    <a:gd name="connsiteX3" fmla="*/ 850497 w 1696474"/>
                    <a:gd name="connsiteY3" fmla="*/ 2070736 h 2070736"/>
                    <a:gd name="connsiteX4" fmla="*/ 13249 w 1696474"/>
                    <a:gd name="connsiteY4" fmla="*/ 1035368 h 20707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6474" h="2070736">
                      <a:moveTo>
                        <a:pt x="13249" y="1035368"/>
                      </a:moveTo>
                      <a:cubicBezTo>
                        <a:pt x="112309" y="471170"/>
                        <a:pt x="388098" y="0"/>
                        <a:pt x="850497" y="0"/>
                      </a:cubicBezTo>
                      <a:cubicBezTo>
                        <a:pt x="1312896" y="0"/>
                        <a:pt x="1611545" y="478790"/>
                        <a:pt x="1687745" y="1035368"/>
                      </a:cubicBezTo>
                      <a:cubicBezTo>
                        <a:pt x="1765308" y="1601901"/>
                        <a:pt x="1312896" y="2070736"/>
                        <a:pt x="850497" y="2070736"/>
                      </a:cubicBezTo>
                      <a:cubicBezTo>
                        <a:pt x="388098" y="2070736"/>
                        <a:pt x="-85811" y="1599566"/>
                        <a:pt x="13249" y="1035368"/>
                      </a:cubicBezTo>
                      <a:close/>
                    </a:path>
                  </a:pathLst>
                </a:custGeom>
                <a:gradFill>
                  <a:gsLst>
                    <a:gs pos="17000">
                      <a:srgbClr val="000000">
                        <a:alpha val="46000"/>
                      </a:srgbClr>
                    </a:gs>
                    <a:gs pos="34000">
                      <a:srgbClr val="000000">
                        <a:alpha val="43000"/>
                      </a:srgbClr>
                    </a:gs>
                    <a:gs pos="65000">
                      <a:srgbClr val="000000">
                        <a:alpha val="10000"/>
                      </a:srgbClr>
                    </a:gs>
                    <a:gs pos="51000">
                      <a:schemeClr val="tx1">
                        <a:alpha val="20000"/>
                      </a:schemeClr>
                    </a:gs>
                    <a:gs pos="78000">
                      <a:schemeClr val="tx1">
                        <a:alpha val="5000"/>
                      </a:schemeClr>
                    </a:gs>
                    <a:gs pos="0">
                      <a:schemeClr val="tx1"/>
                    </a:gs>
                    <a:gs pos="100000">
                      <a:schemeClr val="tx1">
                        <a:alpha val="0"/>
                      </a:schemeClr>
                    </a:gs>
                  </a:gsLst>
                  <a:lin ang="5400000" scaled="0"/>
                </a:gradFill>
                <a:ln>
                  <a:noFill/>
                </a:ln>
                <a:effectLst>
                  <a:softEdge rad="355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Arial" panose="020B0604020202020204" pitchFamily="34" charset="0"/>
                    <a:ea typeface="微软雅黑" panose="020B0503020204020204" pitchFamily="34" charset="-122"/>
                    <a:sym typeface="Arial" panose="020B0604020202020204" pitchFamily="34" charset="0"/>
                  </a:endParaRPr>
                </a:p>
              </p:txBody>
            </p:sp>
            <p:sp>
              <p:nvSpPr>
                <p:cNvPr id="29" name="椭圆 28"/>
                <p:cNvSpPr/>
                <p:nvPr/>
              </p:nvSpPr>
              <p:spPr>
                <a:xfrm>
                  <a:off x="7567583" y="3243359"/>
                  <a:ext cx="1344545" cy="1344543"/>
                </a:xfrm>
                <a:prstGeom prst="ellipse">
                  <a:avLst/>
                </a:prstGeom>
                <a:gradFill>
                  <a:gsLst>
                    <a:gs pos="43000">
                      <a:srgbClr val="F7F7F7"/>
                    </a:gs>
                    <a:gs pos="0">
                      <a:schemeClr val="bg1">
                        <a:alpha val="99000"/>
                      </a:schemeClr>
                    </a:gs>
                    <a:gs pos="100000">
                      <a:srgbClr val="B8C0C0"/>
                    </a:gs>
                  </a:gsLst>
                  <a:lin ang="2700000" scaled="1"/>
                </a:gradFill>
                <a:ln>
                  <a:noFill/>
                </a:ln>
                <a:effectLst>
                  <a:outerShdw blurRad="139700" dist="88900" dir="2700000" algn="tl" rotWithShape="0">
                    <a:srgbClr val="494949">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Arial" panose="020B0604020202020204" pitchFamily="34" charset="0"/>
                    <a:ea typeface="微软雅黑" panose="020B0503020204020204" pitchFamily="34" charset="-122"/>
                    <a:sym typeface="Arial" panose="020B0604020202020204" pitchFamily="34" charset="0"/>
                  </a:endParaRPr>
                </a:p>
              </p:txBody>
            </p:sp>
            <p:sp>
              <p:nvSpPr>
                <p:cNvPr id="30" name="椭圆 29"/>
                <p:cNvSpPr/>
                <p:nvPr/>
              </p:nvSpPr>
              <p:spPr>
                <a:xfrm>
                  <a:off x="7380501" y="3019185"/>
                  <a:ext cx="1596494" cy="1596494"/>
                </a:xfrm>
                <a:prstGeom prst="ellipse">
                  <a:avLst/>
                </a:prstGeom>
                <a:gradFill>
                  <a:gsLst>
                    <a:gs pos="39000">
                      <a:schemeClr val="bg1"/>
                    </a:gs>
                    <a:gs pos="53000">
                      <a:srgbClr val="F7F7F7"/>
                    </a:gs>
                    <a:gs pos="11000">
                      <a:schemeClr val="bg1">
                        <a:alpha val="99000"/>
                      </a:schemeClr>
                    </a:gs>
                    <a:gs pos="100000">
                      <a:srgbClr val="B8C0C0"/>
                    </a:gs>
                  </a:gsLst>
                  <a:lin ang="2700000" scaled="1"/>
                </a:gradFill>
                <a:ln>
                  <a:noFill/>
                </a:ln>
                <a:effectLst>
                  <a:innerShdw blurRad="444500" dist="152400" dir="2700000">
                    <a:srgbClr val="5F6D6C">
                      <a:alpha val="36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Arial" panose="020B0604020202020204" pitchFamily="34" charset="0"/>
                    <a:ea typeface="微软雅黑" panose="020B0503020204020204" pitchFamily="34" charset="-122"/>
                    <a:sym typeface="Arial" panose="020B0604020202020204" pitchFamily="34" charset="0"/>
                  </a:endParaRPr>
                </a:p>
              </p:txBody>
            </p:sp>
          </p:grpSp>
          <p:sp>
            <p:nvSpPr>
              <p:cNvPr id="27" name="椭圆 26"/>
              <p:cNvSpPr/>
              <p:nvPr/>
            </p:nvSpPr>
            <p:spPr>
              <a:xfrm>
                <a:off x="3165146" y="1148080"/>
                <a:ext cx="1284822" cy="1284820"/>
              </a:xfrm>
              <a:prstGeom prst="ellipse">
                <a:avLst/>
              </a:prstGeom>
              <a:solidFill>
                <a:schemeClr val="bg1">
                  <a:alpha val="14000"/>
                </a:schemeClr>
              </a:solidFill>
              <a:ln w="15875">
                <a:gradFill flip="none" rotWithShape="1">
                  <a:gsLst>
                    <a:gs pos="0">
                      <a:schemeClr val="bg1"/>
                    </a:gs>
                    <a:gs pos="100000">
                      <a:schemeClr val="bg1">
                        <a:lumMod val="85000"/>
                      </a:schemeClr>
                    </a:gs>
                  </a:gsLst>
                  <a:lin ang="2700000" scaled="1"/>
                  <a:tileRect/>
                </a:gradFill>
              </a:ln>
              <a:effectLst>
                <a:outerShdw blurRad="215900" dist="88900" dir="2700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p>
            </p:txBody>
          </p:sp>
        </p:grpSp>
        <p:grpSp>
          <p:nvGrpSpPr>
            <p:cNvPr id="6" name="组合 22"/>
            <p:cNvGrpSpPr/>
            <p:nvPr/>
          </p:nvGrpSpPr>
          <p:grpSpPr>
            <a:xfrm>
              <a:off x="3318519" y="1335078"/>
              <a:ext cx="1019760" cy="625094"/>
              <a:chOff x="1302369" y="2507061"/>
              <a:chExt cx="1357302" cy="831997"/>
            </a:xfrm>
          </p:grpSpPr>
          <p:sp>
            <p:nvSpPr>
              <p:cNvPr id="24" name="文本框 23"/>
              <p:cNvSpPr txBox="1"/>
              <p:nvPr/>
            </p:nvSpPr>
            <p:spPr>
              <a:xfrm>
                <a:off x="1302369" y="2507061"/>
                <a:ext cx="1357302" cy="707263"/>
              </a:xfrm>
              <a:prstGeom prst="rect">
                <a:avLst/>
              </a:prstGeom>
              <a:noFill/>
            </p:spPr>
            <p:txBody>
              <a:bodyPr wrap="square" rtlCol="0">
                <a:spAutoFit/>
              </a:bodyPr>
              <a:lstStyle/>
              <a:p>
                <a:pPr algn="ctr"/>
                <a:r>
                  <a:rPr lang="ar-DZ" altLang="zh-CN" sz="2400" dirty="0" smtClean="0">
                    <a:solidFill>
                      <a:srgbClr val="002060"/>
                    </a:solidFill>
                    <a:latin typeface="Impact" panose="020B0806030902050204" pitchFamily="34" charset="0"/>
                  </a:rPr>
                  <a:t>مقولة</a:t>
                </a:r>
                <a:endParaRPr lang="zh-CN" altLang="en-US" sz="2400" dirty="0">
                  <a:solidFill>
                    <a:srgbClr val="002060"/>
                  </a:solidFill>
                  <a:latin typeface="Impact" panose="020B0806030902050204" pitchFamily="34" charset="0"/>
                </a:endParaRPr>
              </a:p>
            </p:txBody>
          </p:sp>
          <p:sp>
            <p:nvSpPr>
              <p:cNvPr id="25" name="文本框 24"/>
              <p:cNvSpPr txBox="1"/>
              <p:nvPr/>
            </p:nvSpPr>
            <p:spPr>
              <a:xfrm>
                <a:off x="1462197" y="2949891"/>
                <a:ext cx="1030514" cy="389167"/>
              </a:xfrm>
              <a:prstGeom prst="rect">
                <a:avLst/>
              </a:prstGeom>
              <a:noFill/>
            </p:spPr>
            <p:txBody>
              <a:bodyPr wrap="square" rtlCol="0">
                <a:spAutoFit/>
              </a:bodyPr>
              <a:lstStyle/>
              <a:p>
                <a:pPr algn="ctr"/>
                <a:endParaRPr lang="zh-CN" altLang="en-US" sz="825" dirty="0">
                  <a:solidFill>
                    <a:srgbClr val="FFAA2D"/>
                  </a:solidFill>
                  <a:latin typeface="LiHei Pro" panose="020B0500000000000000" pitchFamily="34" charset="-122"/>
                  <a:ea typeface="LiHei Pro" panose="020B0500000000000000" pitchFamily="34" charset="-122"/>
                </a:endParaRPr>
              </a:p>
            </p:txBody>
          </p:sp>
        </p:grpSp>
      </p:grpSp>
      <p:sp>
        <p:nvSpPr>
          <p:cNvPr id="32" name="文本框 31"/>
          <p:cNvSpPr txBox="1"/>
          <p:nvPr/>
        </p:nvSpPr>
        <p:spPr>
          <a:xfrm>
            <a:off x="2731717" y="1966666"/>
            <a:ext cx="4250108" cy="646331"/>
          </a:xfrm>
          <a:prstGeom prst="rect">
            <a:avLst/>
          </a:prstGeom>
          <a:noFill/>
        </p:spPr>
        <p:txBody>
          <a:bodyPr wrap="square" rtlCol="0">
            <a:spAutoFit/>
          </a:bodyPr>
          <a:lstStyle/>
          <a:p>
            <a:pPr algn="ctr" rtl="1"/>
            <a:r>
              <a:rPr lang="ar-DZ" altLang="zh-CN" sz="1800" b="1" dirty="0" smtClean="0">
                <a:solidFill>
                  <a:srgbClr val="002060"/>
                </a:solidFill>
                <a:latin typeface="微软雅黑" panose="020B0503020204020204" pitchFamily="34" charset="-122"/>
                <a:ea typeface="微软雅黑" panose="020B0503020204020204" pitchFamily="34" charset="-122"/>
              </a:rPr>
              <a:t>فيليب </a:t>
            </a:r>
            <a:r>
              <a:rPr lang="ar-DZ" altLang="zh-CN" sz="1800" b="1" dirty="0" err="1" smtClean="0">
                <a:solidFill>
                  <a:srgbClr val="002060"/>
                </a:solidFill>
                <a:latin typeface="微软雅黑" panose="020B0503020204020204" pitchFamily="34" charset="-122"/>
                <a:ea typeface="微软雅黑" panose="020B0503020204020204" pitchFamily="34" charset="-122"/>
              </a:rPr>
              <a:t>كوتلر</a:t>
            </a:r>
            <a:r>
              <a:rPr lang="ar-DZ" altLang="zh-CN" sz="1800" b="1" dirty="0" smtClean="0">
                <a:solidFill>
                  <a:srgbClr val="002060"/>
                </a:solidFill>
                <a:latin typeface="微软雅黑" panose="020B0503020204020204" pitchFamily="34" charset="-122"/>
                <a:ea typeface="微软雅黑" panose="020B0503020204020204" pitchFamily="34" charset="-122"/>
              </a:rPr>
              <a:t> </a:t>
            </a:r>
            <a:r>
              <a:rPr lang="ar-DZ" altLang="zh-CN" sz="1800" b="1" dirty="0" err="1" smtClean="0">
                <a:solidFill>
                  <a:srgbClr val="002060"/>
                </a:solidFill>
                <a:latin typeface="微软雅黑" panose="020B0503020204020204" pitchFamily="34" charset="-122"/>
                <a:ea typeface="微软雅黑" panose="020B0503020204020204" pitchFamily="34" charset="-122"/>
              </a:rPr>
              <a:t>: </a:t>
            </a:r>
            <a:r>
              <a:rPr lang="ar-DZ" altLang="zh-CN" sz="1800" b="1" dirty="0" smtClean="0">
                <a:solidFill>
                  <a:srgbClr val="002060"/>
                </a:solidFill>
                <a:latin typeface="微软雅黑" panose="020B0503020204020204" pitchFamily="34" charset="-122"/>
                <a:ea typeface="微软雅黑" panose="020B0503020204020204" pitchFamily="34" charset="-122"/>
              </a:rPr>
              <a:t>"يجب عليك أن لا تذهب الى ساحة المعركة قبل أن تربح الحرب على </a:t>
            </a:r>
            <a:r>
              <a:rPr lang="ar-DZ" altLang="zh-CN" sz="1800" b="1" dirty="0" err="1" smtClean="0">
                <a:solidFill>
                  <a:srgbClr val="002060"/>
                </a:solidFill>
                <a:latin typeface="微软雅黑" panose="020B0503020204020204" pitchFamily="34" charset="-122"/>
                <a:ea typeface="微软雅黑" panose="020B0503020204020204" pitchFamily="34" charset="-122"/>
              </a:rPr>
              <a:t>الورق".</a:t>
            </a:r>
            <a:endParaRPr lang="zh-CN" altLang="en-US" sz="1800" b="1" dirty="0">
              <a:solidFill>
                <a:srgbClr val="002060"/>
              </a:solidFill>
              <a:latin typeface="微软雅黑" panose="020B0503020204020204" pitchFamily="34" charset="-122"/>
              <a:ea typeface="微软雅黑" panose="020B0503020204020204" pitchFamily="34" charset="-122"/>
            </a:endParaRPr>
          </a:p>
        </p:txBody>
      </p:sp>
      <p:grpSp>
        <p:nvGrpSpPr>
          <p:cNvPr id="7" name="Google Shape;466;p37"/>
          <p:cNvGrpSpPr/>
          <p:nvPr/>
        </p:nvGrpSpPr>
        <p:grpSpPr>
          <a:xfrm>
            <a:off x="6792772" y="1929393"/>
            <a:ext cx="343171" cy="568825"/>
            <a:chOff x="6730350" y="2315900"/>
            <a:chExt cx="257700" cy="420100"/>
          </a:xfrm>
          <a:solidFill>
            <a:srgbClr val="FFFF00"/>
          </a:solidFill>
        </p:grpSpPr>
        <p:sp>
          <p:nvSpPr>
            <p:cNvPr id="33" name="Google Shape;467;p37"/>
            <p:cNvSpPr/>
            <p:nvPr/>
          </p:nvSpPr>
          <p:spPr>
            <a:xfrm>
              <a:off x="6807900" y="2671250"/>
              <a:ext cx="102600" cy="22625"/>
            </a:xfrm>
            <a:custGeom>
              <a:avLst/>
              <a:gdLst/>
              <a:ahLst/>
              <a:cxnLst/>
              <a:rect l="l" t="t" r="r" b="b"/>
              <a:pathLst>
                <a:path w="4104" h="905" extrusionOk="0">
                  <a:moveTo>
                    <a:pt x="1" y="1"/>
                  </a:moveTo>
                  <a:lnTo>
                    <a:pt x="1" y="905"/>
                  </a:lnTo>
                  <a:lnTo>
                    <a:pt x="4104" y="905"/>
                  </a:lnTo>
                  <a:lnTo>
                    <a:pt x="4104"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468;p37"/>
            <p:cNvSpPr/>
            <p:nvPr/>
          </p:nvSpPr>
          <p:spPr>
            <a:xfrm>
              <a:off x="6807900" y="2636450"/>
              <a:ext cx="102600" cy="22625"/>
            </a:xfrm>
            <a:custGeom>
              <a:avLst/>
              <a:gdLst/>
              <a:ahLst/>
              <a:cxnLst/>
              <a:rect l="l" t="t" r="r" b="b"/>
              <a:pathLst>
                <a:path w="4104" h="905" extrusionOk="0">
                  <a:moveTo>
                    <a:pt x="1" y="1"/>
                  </a:moveTo>
                  <a:lnTo>
                    <a:pt x="1" y="905"/>
                  </a:lnTo>
                  <a:lnTo>
                    <a:pt x="4104" y="905"/>
                  </a:lnTo>
                  <a:lnTo>
                    <a:pt x="4104"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469;p37"/>
            <p:cNvSpPr/>
            <p:nvPr/>
          </p:nvSpPr>
          <p:spPr>
            <a:xfrm>
              <a:off x="6807900" y="2706075"/>
              <a:ext cx="102600" cy="29925"/>
            </a:xfrm>
            <a:custGeom>
              <a:avLst/>
              <a:gdLst/>
              <a:ahLst/>
              <a:cxnLst/>
              <a:rect l="l" t="t" r="r" b="b"/>
              <a:pathLst>
                <a:path w="4104" h="1197" extrusionOk="0">
                  <a:moveTo>
                    <a:pt x="1" y="0"/>
                  </a:moveTo>
                  <a:lnTo>
                    <a:pt x="1" y="171"/>
                  </a:lnTo>
                  <a:lnTo>
                    <a:pt x="25" y="318"/>
                  </a:lnTo>
                  <a:lnTo>
                    <a:pt x="98" y="464"/>
                  </a:lnTo>
                  <a:lnTo>
                    <a:pt x="196" y="586"/>
                  </a:lnTo>
                  <a:lnTo>
                    <a:pt x="343" y="660"/>
                  </a:lnTo>
                  <a:lnTo>
                    <a:pt x="1881" y="1172"/>
                  </a:lnTo>
                  <a:lnTo>
                    <a:pt x="2052" y="1197"/>
                  </a:lnTo>
                  <a:lnTo>
                    <a:pt x="2223" y="1172"/>
                  </a:lnTo>
                  <a:lnTo>
                    <a:pt x="3762" y="660"/>
                  </a:lnTo>
                  <a:lnTo>
                    <a:pt x="3908" y="586"/>
                  </a:lnTo>
                  <a:lnTo>
                    <a:pt x="4006" y="464"/>
                  </a:lnTo>
                  <a:lnTo>
                    <a:pt x="4079" y="318"/>
                  </a:lnTo>
                  <a:lnTo>
                    <a:pt x="4104" y="171"/>
                  </a:lnTo>
                  <a:lnTo>
                    <a:pt x="4104"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470;p37"/>
            <p:cNvSpPr/>
            <p:nvPr/>
          </p:nvSpPr>
          <p:spPr>
            <a:xfrm>
              <a:off x="6811575" y="2463675"/>
              <a:ext cx="95275" cy="160600"/>
            </a:xfrm>
            <a:custGeom>
              <a:avLst/>
              <a:gdLst/>
              <a:ahLst/>
              <a:cxnLst/>
              <a:rect l="l" t="t" r="r" b="b"/>
              <a:pathLst>
                <a:path w="3811" h="6424" extrusionOk="0">
                  <a:moveTo>
                    <a:pt x="1905" y="0"/>
                  </a:moveTo>
                  <a:lnTo>
                    <a:pt x="928" y="831"/>
                  </a:lnTo>
                  <a:lnTo>
                    <a:pt x="855" y="879"/>
                  </a:lnTo>
                  <a:lnTo>
                    <a:pt x="782" y="904"/>
                  </a:lnTo>
                  <a:lnTo>
                    <a:pt x="684" y="879"/>
                  </a:lnTo>
                  <a:lnTo>
                    <a:pt x="611" y="831"/>
                  </a:lnTo>
                  <a:lnTo>
                    <a:pt x="0" y="318"/>
                  </a:lnTo>
                  <a:lnTo>
                    <a:pt x="1319" y="6423"/>
                  </a:lnTo>
                  <a:lnTo>
                    <a:pt x="2491" y="6423"/>
                  </a:lnTo>
                  <a:lnTo>
                    <a:pt x="3810" y="318"/>
                  </a:lnTo>
                  <a:lnTo>
                    <a:pt x="3200" y="831"/>
                  </a:lnTo>
                  <a:lnTo>
                    <a:pt x="3126" y="879"/>
                  </a:lnTo>
                  <a:lnTo>
                    <a:pt x="3029" y="904"/>
                  </a:lnTo>
                  <a:lnTo>
                    <a:pt x="2955" y="879"/>
                  </a:lnTo>
                  <a:lnTo>
                    <a:pt x="2882" y="831"/>
                  </a:lnTo>
                  <a:lnTo>
                    <a:pt x="1905"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471;p37"/>
            <p:cNvSpPr/>
            <p:nvPr/>
          </p:nvSpPr>
          <p:spPr>
            <a:xfrm>
              <a:off x="6730350" y="2315900"/>
              <a:ext cx="257700" cy="308375"/>
            </a:xfrm>
            <a:custGeom>
              <a:avLst/>
              <a:gdLst/>
              <a:ahLst/>
              <a:cxnLst/>
              <a:rect l="l" t="t" r="r" b="b"/>
              <a:pathLst>
                <a:path w="10308" h="12335" extrusionOk="0">
                  <a:moveTo>
                    <a:pt x="5154" y="1"/>
                  </a:moveTo>
                  <a:lnTo>
                    <a:pt x="4617" y="25"/>
                  </a:lnTo>
                  <a:lnTo>
                    <a:pt x="4128" y="98"/>
                  </a:lnTo>
                  <a:lnTo>
                    <a:pt x="3615" y="245"/>
                  </a:lnTo>
                  <a:lnTo>
                    <a:pt x="3151" y="416"/>
                  </a:lnTo>
                  <a:lnTo>
                    <a:pt x="2712" y="636"/>
                  </a:lnTo>
                  <a:lnTo>
                    <a:pt x="2272" y="880"/>
                  </a:lnTo>
                  <a:lnTo>
                    <a:pt x="1881" y="1173"/>
                  </a:lnTo>
                  <a:lnTo>
                    <a:pt x="1515" y="1515"/>
                  </a:lnTo>
                  <a:lnTo>
                    <a:pt x="1198" y="1881"/>
                  </a:lnTo>
                  <a:lnTo>
                    <a:pt x="880" y="2272"/>
                  </a:lnTo>
                  <a:lnTo>
                    <a:pt x="636" y="2687"/>
                  </a:lnTo>
                  <a:lnTo>
                    <a:pt x="416" y="3151"/>
                  </a:lnTo>
                  <a:lnTo>
                    <a:pt x="245" y="3615"/>
                  </a:lnTo>
                  <a:lnTo>
                    <a:pt x="123" y="4104"/>
                  </a:lnTo>
                  <a:lnTo>
                    <a:pt x="50" y="4617"/>
                  </a:lnTo>
                  <a:lnTo>
                    <a:pt x="1" y="5154"/>
                  </a:lnTo>
                  <a:lnTo>
                    <a:pt x="25" y="5423"/>
                  </a:lnTo>
                  <a:lnTo>
                    <a:pt x="50" y="5691"/>
                  </a:lnTo>
                  <a:lnTo>
                    <a:pt x="123" y="6204"/>
                  </a:lnTo>
                  <a:lnTo>
                    <a:pt x="245" y="6693"/>
                  </a:lnTo>
                  <a:lnTo>
                    <a:pt x="416" y="7132"/>
                  </a:lnTo>
                  <a:lnTo>
                    <a:pt x="636" y="7572"/>
                  </a:lnTo>
                  <a:lnTo>
                    <a:pt x="856" y="7963"/>
                  </a:lnTo>
                  <a:lnTo>
                    <a:pt x="1100" y="8353"/>
                  </a:lnTo>
                  <a:lnTo>
                    <a:pt x="1369" y="8744"/>
                  </a:lnTo>
                  <a:lnTo>
                    <a:pt x="1906" y="9526"/>
                  </a:lnTo>
                  <a:lnTo>
                    <a:pt x="2150" y="9941"/>
                  </a:lnTo>
                  <a:lnTo>
                    <a:pt x="2394" y="10356"/>
                  </a:lnTo>
                  <a:lnTo>
                    <a:pt x="2614" y="10796"/>
                  </a:lnTo>
                  <a:lnTo>
                    <a:pt x="2810" y="11284"/>
                  </a:lnTo>
                  <a:lnTo>
                    <a:pt x="2980" y="11797"/>
                  </a:lnTo>
                  <a:lnTo>
                    <a:pt x="3103" y="12334"/>
                  </a:lnTo>
                  <a:lnTo>
                    <a:pt x="4079" y="12334"/>
                  </a:lnTo>
                  <a:lnTo>
                    <a:pt x="3249" y="8500"/>
                  </a:lnTo>
                  <a:lnTo>
                    <a:pt x="2663" y="5642"/>
                  </a:lnTo>
                  <a:lnTo>
                    <a:pt x="2663" y="5520"/>
                  </a:lnTo>
                  <a:lnTo>
                    <a:pt x="2712" y="5423"/>
                  </a:lnTo>
                  <a:lnTo>
                    <a:pt x="2785" y="5374"/>
                  </a:lnTo>
                  <a:lnTo>
                    <a:pt x="2883" y="5349"/>
                  </a:lnTo>
                  <a:lnTo>
                    <a:pt x="2956" y="5349"/>
                  </a:lnTo>
                  <a:lnTo>
                    <a:pt x="3054" y="5398"/>
                  </a:lnTo>
                  <a:lnTo>
                    <a:pt x="4031" y="6253"/>
                  </a:lnTo>
                  <a:lnTo>
                    <a:pt x="4983" y="5398"/>
                  </a:lnTo>
                  <a:lnTo>
                    <a:pt x="5081" y="5349"/>
                  </a:lnTo>
                  <a:lnTo>
                    <a:pt x="5227" y="5349"/>
                  </a:lnTo>
                  <a:lnTo>
                    <a:pt x="5325" y="5398"/>
                  </a:lnTo>
                  <a:lnTo>
                    <a:pt x="6278" y="6253"/>
                  </a:lnTo>
                  <a:lnTo>
                    <a:pt x="7254" y="5398"/>
                  </a:lnTo>
                  <a:lnTo>
                    <a:pt x="7352" y="5349"/>
                  </a:lnTo>
                  <a:lnTo>
                    <a:pt x="7425" y="5349"/>
                  </a:lnTo>
                  <a:lnTo>
                    <a:pt x="7523" y="5374"/>
                  </a:lnTo>
                  <a:lnTo>
                    <a:pt x="7596" y="5423"/>
                  </a:lnTo>
                  <a:lnTo>
                    <a:pt x="7645" y="5520"/>
                  </a:lnTo>
                  <a:lnTo>
                    <a:pt x="7645" y="5642"/>
                  </a:lnTo>
                  <a:lnTo>
                    <a:pt x="7059" y="8500"/>
                  </a:lnTo>
                  <a:lnTo>
                    <a:pt x="6229" y="12334"/>
                  </a:lnTo>
                  <a:lnTo>
                    <a:pt x="7206" y="12334"/>
                  </a:lnTo>
                  <a:lnTo>
                    <a:pt x="7328" y="11797"/>
                  </a:lnTo>
                  <a:lnTo>
                    <a:pt x="7499" y="11284"/>
                  </a:lnTo>
                  <a:lnTo>
                    <a:pt x="7694" y="10796"/>
                  </a:lnTo>
                  <a:lnTo>
                    <a:pt x="7914" y="10356"/>
                  </a:lnTo>
                  <a:lnTo>
                    <a:pt x="8158" y="9941"/>
                  </a:lnTo>
                  <a:lnTo>
                    <a:pt x="8402" y="9526"/>
                  </a:lnTo>
                  <a:lnTo>
                    <a:pt x="8940" y="8744"/>
                  </a:lnTo>
                  <a:lnTo>
                    <a:pt x="9208" y="8353"/>
                  </a:lnTo>
                  <a:lnTo>
                    <a:pt x="9453" y="7963"/>
                  </a:lnTo>
                  <a:lnTo>
                    <a:pt x="9672" y="7572"/>
                  </a:lnTo>
                  <a:lnTo>
                    <a:pt x="9892" y="7132"/>
                  </a:lnTo>
                  <a:lnTo>
                    <a:pt x="10063" y="6693"/>
                  </a:lnTo>
                  <a:lnTo>
                    <a:pt x="10185" y="6204"/>
                  </a:lnTo>
                  <a:lnTo>
                    <a:pt x="10259" y="5691"/>
                  </a:lnTo>
                  <a:lnTo>
                    <a:pt x="10283" y="5423"/>
                  </a:lnTo>
                  <a:lnTo>
                    <a:pt x="10307" y="5154"/>
                  </a:lnTo>
                  <a:lnTo>
                    <a:pt x="10259" y="4617"/>
                  </a:lnTo>
                  <a:lnTo>
                    <a:pt x="10185" y="4104"/>
                  </a:lnTo>
                  <a:lnTo>
                    <a:pt x="10063" y="3615"/>
                  </a:lnTo>
                  <a:lnTo>
                    <a:pt x="9892" y="3151"/>
                  </a:lnTo>
                  <a:lnTo>
                    <a:pt x="9672" y="2687"/>
                  </a:lnTo>
                  <a:lnTo>
                    <a:pt x="9428" y="2272"/>
                  </a:lnTo>
                  <a:lnTo>
                    <a:pt x="9111" y="1881"/>
                  </a:lnTo>
                  <a:lnTo>
                    <a:pt x="8793" y="1515"/>
                  </a:lnTo>
                  <a:lnTo>
                    <a:pt x="8427" y="1173"/>
                  </a:lnTo>
                  <a:lnTo>
                    <a:pt x="8036" y="880"/>
                  </a:lnTo>
                  <a:lnTo>
                    <a:pt x="7596" y="636"/>
                  </a:lnTo>
                  <a:lnTo>
                    <a:pt x="7157" y="416"/>
                  </a:lnTo>
                  <a:lnTo>
                    <a:pt x="6693" y="245"/>
                  </a:lnTo>
                  <a:lnTo>
                    <a:pt x="6180" y="98"/>
                  </a:lnTo>
                  <a:lnTo>
                    <a:pt x="5691" y="25"/>
                  </a:lnTo>
                  <a:lnTo>
                    <a:pt x="5154" y="1"/>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 name="Group 1">
            <a:extLst>
              <a:ext uri="{FF2B5EF4-FFF2-40B4-BE49-F238E27FC236}">
                <a16:creationId xmlns:a16="http://schemas.microsoft.com/office/drawing/2014/main" xmlns="" id="{D74A3F6C-A2D5-414F-B98C-7F70E7E2AA77}"/>
              </a:ext>
            </a:extLst>
          </p:cNvPr>
          <p:cNvGrpSpPr/>
          <p:nvPr/>
        </p:nvGrpSpPr>
        <p:grpSpPr>
          <a:xfrm>
            <a:off x="-380999" y="129887"/>
            <a:ext cx="1295400" cy="594013"/>
            <a:chOff x="4115101" y="1714589"/>
            <a:chExt cx="7175500" cy="4437063"/>
          </a:xfrm>
        </p:grpSpPr>
        <p:sp>
          <p:nvSpPr>
            <p:cNvPr id="46" name="Freeform 30">
              <a:extLst>
                <a:ext uri="{FF2B5EF4-FFF2-40B4-BE49-F238E27FC236}">
                  <a16:creationId xmlns:a16="http://schemas.microsoft.com/office/drawing/2014/main" xmlns=""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47" name="Freeform 35">
              <a:extLst>
                <a:ext uri="{FF2B5EF4-FFF2-40B4-BE49-F238E27FC236}">
                  <a16:creationId xmlns:a16="http://schemas.microsoft.com/office/drawing/2014/main" xmlns=""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48" name="Freeform 44">
              <a:extLst>
                <a:ext uri="{FF2B5EF4-FFF2-40B4-BE49-F238E27FC236}">
                  <a16:creationId xmlns:a16="http://schemas.microsoft.com/office/drawing/2014/main" xmlns=""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49" name="Freeform 34">
              <a:extLst>
                <a:ext uri="{FF2B5EF4-FFF2-40B4-BE49-F238E27FC236}">
                  <a16:creationId xmlns:a16="http://schemas.microsoft.com/office/drawing/2014/main" xmlns=""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50" name="Freeform 31">
              <a:extLst>
                <a:ext uri="{FF2B5EF4-FFF2-40B4-BE49-F238E27FC236}">
                  <a16:creationId xmlns:a16="http://schemas.microsoft.com/office/drawing/2014/main" xmlns=""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51" name="Freeform 32">
              <a:extLst>
                <a:ext uri="{FF2B5EF4-FFF2-40B4-BE49-F238E27FC236}">
                  <a16:creationId xmlns:a16="http://schemas.microsoft.com/office/drawing/2014/main" xmlns=""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52" name="Freeform 33">
              <a:extLst>
                <a:ext uri="{FF2B5EF4-FFF2-40B4-BE49-F238E27FC236}">
                  <a16:creationId xmlns:a16="http://schemas.microsoft.com/office/drawing/2014/main" xmlns=""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53" name="Freeform 36">
              <a:extLst>
                <a:ext uri="{FF2B5EF4-FFF2-40B4-BE49-F238E27FC236}">
                  <a16:creationId xmlns:a16="http://schemas.microsoft.com/office/drawing/2014/main" xmlns=""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54" name="Freeform 37">
              <a:extLst>
                <a:ext uri="{FF2B5EF4-FFF2-40B4-BE49-F238E27FC236}">
                  <a16:creationId xmlns:a16="http://schemas.microsoft.com/office/drawing/2014/main" xmlns=""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55" name="Freeform 38">
              <a:extLst>
                <a:ext uri="{FF2B5EF4-FFF2-40B4-BE49-F238E27FC236}">
                  <a16:creationId xmlns:a16="http://schemas.microsoft.com/office/drawing/2014/main" xmlns=""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6" name="Freeform 39">
              <a:extLst>
                <a:ext uri="{FF2B5EF4-FFF2-40B4-BE49-F238E27FC236}">
                  <a16:creationId xmlns:a16="http://schemas.microsoft.com/office/drawing/2014/main" xmlns=""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7" name="Freeform 40">
              <a:extLst>
                <a:ext uri="{FF2B5EF4-FFF2-40B4-BE49-F238E27FC236}">
                  <a16:creationId xmlns:a16="http://schemas.microsoft.com/office/drawing/2014/main" xmlns=""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8" name="Freeform 41">
              <a:extLst>
                <a:ext uri="{FF2B5EF4-FFF2-40B4-BE49-F238E27FC236}">
                  <a16:creationId xmlns:a16="http://schemas.microsoft.com/office/drawing/2014/main" xmlns=""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59" name="Freeform 42">
              <a:extLst>
                <a:ext uri="{FF2B5EF4-FFF2-40B4-BE49-F238E27FC236}">
                  <a16:creationId xmlns:a16="http://schemas.microsoft.com/office/drawing/2014/main" xmlns=""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60" name="Freeform 43">
              <a:extLst>
                <a:ext uri="{FF2B5EF4-FFF2-40B4-BE49-F238E27FC236}">
                  <a16:creationId xmlns:a16="http://schemas.microsoft.com/office/drawing/2014/main" xmlns=""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spTree>
    <p:extLst>
      <p:ext uri="{BB962C8B-B14F-4D97-AF65-F5344CB8AC3E}">
        <p14:creationId xmlns:p14="http://schemas.microsoft.com/office/powerpoint/2010/main" val="1602075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par>
                                <p:cTn id="13" presetID="2" presetClass="entr" presetSubtype="4" decel="10000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750" fill="hold"/>
                                        <p:tgtEl>
                                          <p:spTgt spid="8"/>
                                        </p:tgtEl>
                                        <p:attrNameLst>
                                          <p:attrName>ppt_x</p:attrName>
                                        </p:attrNameLst>
                                      </p:cBhvr>
                                      <p:tavLst>
                                        <p:tav tm="0">
                                          <p:val>
                                            <p:strVal val="#ppt_x"/>
                                          </p:val>
                                        </p:tav>
                                        <p:tav tm="100000">
                                          <p:val>
                                            <p:strVal val="#ppt_x"/>
                                          </p:val>
                                        </p:tav>
                                      </p:tavLst>
                                    </p:anim>
                                    <p:anim calcmode="lin" valueType="num">
                                      <p:cBhvr additive="base">
                                        <p:cTn id="16" dur="75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1"/>
          <p:cNvSpPr/>
          <p:nvPr/>
        </p:nvSpPr>
        <p:spPr>
          <a:xfrm>
            <a:off x="2041451" y="272416"/>
            <a:ext cx="4322391" cy="494625"/>
          </a:xfrm>
          <a:prstGeom prst="roundRect">
            <a:avLst>
              <a:gd name="adj" fmla="val 42270"/>
            </a:avLst>
          </a:prstGeom>
          <a:solidFill>
            <a:schemeClr val="accent5">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zh-CN" sz="1800" b="1" dirty="0" smtClean="0">
                <a:solidFill>
                  <a:srgbClr val="7030A0"/>
                </a:solidFill>
                <a:latin typeface="造字工房悦黑体验版细体" pitchFamily="50" charset="-122"/>
                <a:ea typeface="造字工房悦黑体验版细体" pitchFamily="50" charset="-122"/>
              </a:rPr>
              <a:t>مستويات الادارة الاستراتيجية</a:t>
            </a:r>
            <a:endParaRPr lang="zh-CN" altLang="en-US" sz="1800" b="1" dirty="0">
              <a:solidFill>
                <a:srgbClr val="7030A0"/>
              </a:solidFill>
              <a:latin typeface="造字工房悦黑体验版细体" pitchFamily="50" charset="-122"/>
              <a:ea typeface="造字工房悦黑体验版细体" pitchFamily="50" charset="-122"/>
            </a:endParaRPr>
          </a:p>
        </p:txBody>
      </p:sp>
      <p:sp>
        <p:nvSpPr>
          <p:cNvPr id="2" name="Rectangle 1"/>
          <p:cNvSpPr/>
          <p:nvPr/>
        </p:nvSpPr>
        <p:spPr>
          <a:xfrm>
            <a:off x="733652" y="1679944"/>
            <a:ext cx="7804297" cy="1631216"/>
          </a:xfrm>
          <a:prstGeom prst="rect">
            <a:avLst/>
          </a:prstGeom>
          <a:solidFill>
            <a:schemeClr val="accent1">
              <a:lumMod val="20000"/>
              <a:lumOff val="80000"/>
            </a:schemeClr>
          </a:solidFill>
        </p:spPr>
        <p:txBody>
          <a:bodyPr wrap="square">
            <a:spAutoFit/>
          </a:bodyPr>
          <a:lstStyle/>
          <a:p>
            <a:pPr algn="r" rtl="1"/>
            <a:r>
              <a:rPr lang="ar-DZ" sz="2000" b="1" dirty="0">
                <a:solidFill>
                  <a:schemeClr val="accent5">
                    <a:lumMod val="50000"/>
                  </a:schemeClr>
                </a:solidFill>
                <a:latin typeface="Traditional Arabic" pitchFamily="18" charset="-78"/>
                <a:ea typeface="微软雅黑" panose="020B0503020204020204" pitchFamily="34" charset="-122"/>
                <a:cs typeface="Traditional Arabic" pitchFamily="18" charset="-78"/>
              </a:rPr>
              <a:t>التسويق الاستـــراتيجي </a:t>
            </a:r>
            <a:r>
              <a:rPr lang="ar-DZ" sz="2000" dirty="0">
                <a:solidFill>
                  <a:schemeClr val="accent5">
                    <a:lumMod val="50000"/>
                  </a:schemeClr>
                </a:solidFill>
                <a:latin typeface="Traditional Arabic" pitchFamily="18" charset="-78"/>
                <a:ea typeface="微软雅黑" panose="020B0503020204020204" pitchFamily="34" charset="-122"/>
                <a:cs typeface="Traditional Arabic" pitchFamily="18" charset="-78"/>
              </a:rPr>
              <a:t>جزء </a:t>
            </a:r>
            <a:r>
              <a:rPr lang="ar-DZ" sz="2000" dirty="0">
                <a:solidFill>
                  <a:schemeClr val="accent5">
                    <a:lumMod val="50000"/>
                  </a:schemeClr>
                </a:solidFill>
                <a:latin typeface="Traditional Arabic" pitchFamily="18" charset="-78"/>
                <a:ea typeface="微软雅黑" panose="020B0503020204020204" pitchFamily="34" charset="-122"/>
                <a:cs typeface="Traditional Arabic" pitchFamily="18" charset="-78"/>
              </a:rPr>
              <a:t>لا يتجزأ من استراتيجيات الأعمال والتخطيط الاستراتيجي، وينطوي على وضع وتنفيذ استراتيجيات وخطط للتسويق المستدام لتحقيق أهداف تسويقية طويلة الأجل.</a:t>
            </a:r>
          </a:p>
          <a:p>
            <a:pPr algn="r" rtl="1"/>
            <a:endParaRPr lang="ar-DZ" sz="2000" b="1" dirty="0">
              <a:solidFill>
                <a:schemeClr val="accent5">
                  <a:lumMod val="50000"/>
                </a:schemeClr>
              </a:solidFill>
              <a:latin typeface="Traditional Arabic" pitchFamily="18" charset="-78"/>
              <a:ea typeface="微软雅黑" panose="020B0503020204020204" pitchFamily="34" charset="-122"/>
              <a:cs typeface="Traditional Arabic" pitchFamily="18" charset="-78"/>
            </a:endParaRPr>
          </a:p>
          <a:p>
            <a:pPr algn="r" rtl="1"/>
            <a:r>
              <a:rPr lang="ar-DZ" sz="2000" dirty="0">
                <a:solidFill>
                  <a:schemeClr val="accent5">
                    <a:lumMod val="50000"/>
                  </a:schemeClr>
                </a:solidFill>
                <a:latin typeface="Traditional Arabic" pitchFamily="18" charset="-78"/>
                <a:ea typeface="微软雅黑" panose="020B0503020204020204" pitchFamily="34" charset="-122"/>
                <a:cs typeface="Traditional Arabic" pitchFamily="18" charset="-78"/>
              </a:rPr>
              <a:t>حيث يشمل </a:t>
            </a:r>
            <a:r>
              <a:rPr lang="ar-DZ" sz="2000" b="1" dirty="0">
                <a:solidFill>
                  <a:schemeClr val="accent5">
                    <a:lumMod val="50000"/>
                  </a:schemeClr>
                </a:solidFill>
                <a:latin typeface="Traditional Arabic" pitchFamily="18" charset="-78"/>
                <a:ea typeface="微软雅黑" panose="020B0503020204020204" pitchFamily="34" charset="-122"/>
                <a:cs typeface="Traditional Arabic" pitchFamily="18" charset="-78"/>
              </a:rPr>
              <a:t>التسويق </a:t>
            </a:r>
            <a:r>
              <a:rPr lang="ar-DZ" sz="2000" b="1" dirty="0">
                <a:solidFill>
                  <a:schemeClr val="accent5">
                    <a:lumMod val="50000"/>
                  </a:schemeClr>
                </a:solidFill>
                <a:latin typeface="Traditional Arabic" pitchFamily="18" charset="-78"/>
                <a:ea typeface="微软雅黑" panose="020B0503020204020204" pitchFamily="34" charset="-122"/>
                <a:cs typeface="Traditional Arabic" pitchFamily="18" charset="-78"/>
              </a:rPr>
              <a:t>الاستراتيـــجي </a:t>
            </a:r>
            <a:r>
              <a:rPr lang="fr-FR" sz="2000" b="1" dirty="0">
                <a:solidFill>
                  <a:schemeClr val="accent5">
                    <a:lumMod val="50000"/>
                  </a:schemeClr>
                </a:solidFill>
                <a:latin typeface="Traditional Arabic" pitchFamily="18" charset="-78"/>
                <a:ea typeface="微软雅黑" panose="020B0503020204020204" pitchFamily="34" charset="-122"/>
                <a:cs typeface="Traditional Arabic" pitchFamily="18" charset="-78"/>
              </a:rPr>
              <a:t>:</a:t>
            </a:r>
            <a:r>
              <a:rPr lang="ar-DZ" sz="2000" dirty="0">
                <a:solidFill>
                  <a:schemeClr val="accent5">
                    <a:lumMod val="50000"/>
                  </a:schemeClr>
                </a:solidFill>
                <a:latin typeface="Traditional Arabic" pitchFamily="18" charset="-78"/>
                <a:ea typeface="微软雅黑" panose="020B0503020204020204" pitchFamily="34" charset="-122"/>
                <a:cs typeface="Traditional Arabic" pitchFamily="18" charset="-78"/>
              </a:rPr>
              <a:t>تحليل </a:t>
            </a:r>
            <a:r>
              <a:rPr lang="ar-DZ" sz="2000" dirty="0">
                <a:solidFill>
                  <a:schemeClr val="accent5">
                    <a:lumMod val="50000"/>
                  </a:schemeClr>
                </a:solidFill>
                <a:latin typeface="Traditional Arabic" pitchFamily="18" charset="-78"/>
                <a:ea typeface="微软雅黑" panose="020B0503020204020204" pitchFamily="34" charset="-122"/>
                <a:cs typeface="Traditional Arabic" pitchFamily="18" charset="-78"/>
              </a:rPr>
              <a:t>السوق، وتقييم المنافسين، وتحديد الجمهور المستهدف، وإنشاء منتجات أو خدمات مميزة، وإنشاء قنوات توزيع فعالة، وصياغة استراتيجيات تسعى إلى تحقيق ميزة تنافسية وتعزيز قيمة العملاء.</a:t>
            </a:r>
            <a:endParaRPr lang="fr-FR" sz="2000" dirty="0">
              <a:solidFill>
                <a:schemeClr val="accent5">
                  <a:lumMod val="50000"/>
                </a:schemeClr>
              </a:solidFill>
              <a:latin typeface="Traditional Arabic" pitchFamily="18" charset="-78"/>
              <a:ea typeface="微软雅黑" panose="020B0503020204020204" pitchFamily="34" charset="-122"/>
              <a:cs typeface="Traditional Arabic" pitchFamily="18" charset="-78"/>
            </a:endParaRPr>
          </a:p>
        </p:txBody>
      </p:sp>
    </p:spTree>
    <p:extLst>
      <p:ext uri="{BB962C8B-B14F-4D97-AF65-F5344CB8AC3E}">
        <p14:creationId xmlns:p14="http://schemas.microsoft.com/office/powerpoint/2010/main" val="312891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a:off x="7381875" y="339091"/>
            <a:ext cx="1010792" cy="494625"/>
          </a:xfrm>
          <a:prstGeom prst="roundRect">
            <a:avLst>
              <a:gd name="adj" fmla="val 42270"/>
            </a:avLst>
          </a:prstGeom>
          <a:solidFill>
            <a:schemeClr val="accent1">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zh-CN" sz="1800" b="1" dirty="0" smtClean="0">
                <a:solidFill>
                  <a:srgbClr val="663A77"/>
                </a:solidFill>
                <a:latin typeface="造字工房悦黑体验版细体" pitchFamily="50" charset="-122"/>
                <a:ea typeface="造字工房悦黑体验版细体" pitchFamily="50" charset="-122"/>
              </a:rPr>
              <a:t>STP</a:t>
            </a:r>
            <a:endParaRPr lang="zh-CN" altLang="en-US" sz="1800" b="1" dirty="0">
              <a:solidFill>
                <a:srgbClr val="663A77"/>
              </a:solidFill>
              <a:latin typeface="造字工房悦黑体验版细体" pitchFamily="50" charset="-122"/>
              <a:ea typeface="造字工房悦黑体验版细体" pitchFamily="50" charset="-122"/>
            </a:endParaRPr>
          </a:p>
        </p:txBody>
      </p:sp>
      <p:grpSp>
        <p:nvGrpSpPr>
          <p:cNvPr id="3" name="组合 2"/>
          <p:cNvGrpSpPr/>
          <p:nvPr/>
        </p:nvGrpSpPr>
        <p:grpSpPr>
          <a:xfrm>
            <a:off x="4181676" y="889630"/>
            <a:ext cx="2181024" cy="2929895"/>
            <a:chOff x="5574841" y="1186447"/>
            <a:chExt cx="2881540" cy="4907643"/>
          </a:xfrm>
        </p:grpSpPr>
        <p:grpSp>
          <p:nvGrpSpPr>
            <p:cNvPr id="4" name="组合 3"/>
            <p:cNvGrpSpPr/>
            <p:nvPr/>
          </p:nvGrpSpPr>
          <p:grpSpPr>
            <a:xfrm>
              <a:off x="5574841" y="1186447"/>
              <a:ext cx="2881540" cy="4907643"/>
              <a:chOff x="5574841" y="1186447"/>
              <a:chExt cx="2881540" cy="4907643"/>
            </a:xfrm>
          </p:grpSpPr>
          <p:sp>
            <p:nvSpPr>
              <p:cNvPr id="12" name="圆角矩形 11"/>
              <p:cNvSpPr/>
              <p:nvPr/>
            </p:nvSpPr>
            <p:spPr>
              <a:xfrm>
                <a:off x="5574841" y="1186447"/>
                <a:ext cx="2881540" cy="4907643"/>
              </a:xfrm>
              <a:prstGeom prst="roundRect">
                <a:avLst>
                  <a:gd name="adj" fmla="val 12701"/>
                </a:avLst>
              </a:prstGeom>
              <a:gradFill>
                <a:gsLst>
                  <a:gs pos="0">
                    <a:srgbClr val="F1F1F1"/>
                  </a:gs>
                  <a:gs pos="100000">
                    <a:srgbClr val="C0C1C3"/>
                  </a:gs>
                </a:gsLst>
                <a:lin ang="2700000" scaled="1"/>
              </a:gradFill>
              <a:ln w="15875">
                <a:gradFill flip="none" rotWithShape="1">
                  <a:gsLst>
                    <a:gs pos="0">
                      <a:schemeClr val="bg1"/>
                    </a:gs>
                    <a:gs pos="100000">
                      <a:schemeClr val="bg1">
                        <a:lumMod val="75000"/>
                      </a:schemeClr>
                    </a:gs>
                  </a:gsLst>
                  <a:lin ang="2700000" scaled="1"/>
                  <a:tileRect/>
                </a:gradFill>
              </a:ln>
              <a:effectLst>
                <a:outerShdw blurRad="685800" dist="203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13" name="圆角矩形 12"/>
              <p:cNvSpPr/>
              <p:nvPr/>
            </p:nvSpPr>
            <p:spPr>
              <a:xfrm>
                <a:off x="6500017" y="1399902"/>
                <a:ext cx="1032548" cy="66349"/>
              </a:xfrm>
              <a:prstGeom prst="roundRect">
                <a:avLst>
                  <a:gd name="adj" fmla="val 50000"/>
                </a:avLst>
              </a:prstGeom>
              <a:solidFill>
                <a:srgbClr val="4D4F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sp>
          <p:nvSpPr>
            <p:cNvPr id="5" name="矩形 4"/>
            <p:cNvSpPr/>
            <p:nvPr/>
          </p:nvSpPr>
          <p:spPr>
            <a:xfrm flipH="1">
              <a:off x="5658072" y="1840268"/>
              <a:ext cx="161310" cy="3600000"/>
            </a:xfrm>
            <a:prstGeom prst="rect">
              <a:avLst/>
            </a:prstGeom>
            <a:gradFill>
              <a:gsLst>
                <a:gs pos="62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6" name="矩形 5"/>
            <p:cNvSpPr/>
            <p:nvPr/>
          </p:nvSpPr>
          <p:spPr>
            <a:xfrm>
              <a:off x="8208731" y="1835877"/>
              <a:ext cx="163519" cy="3600000"/>
            </a:xfrm>
            <a:prstGeom prst="rect">
              <a:avLst/>
            </a:prstGeom>
            <a:gradFill>
              <a:gsLst>
                <a:gs pos="62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7" name="矩形 6"/>
            <p:cNvSpPr/>
            <p:nvPr/>
          </p:nvSpPr>
          <p:spPr>
            <a:xfrm rot="16200000">
              <a:off x="6920801" y="565938"/>
              <a:ext cx="187330" cy="2715573"/>
            </a:xfrm>
            <a:prstGeom prst="rect">
              <a:avLst/>
            </a:prstGeom>
            <a:gradFill>
              <a:gsLst>
                <a:gs pos="62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8" name="矩形 7"/>
            <p:cNvSpPr/>
            <p:nvPr/>
          </p:nvSpPr>
          <p:spPr>
            <a:xfrm rot="16200000">
              <a:off x="6878258" y="1525877"/>
              <a:ext cx="272415" cy="2715573"/>
            </a:xfrm>
            <a:prstGeom prst="rect">
              <a:avLst/>
            </a:prstGeom>
            <a:gradFill>
              <a:gsLst>
                <a:gs pos="62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9" name="矩形 8"/>
            <p:cNvSpPr/>
            <p:nvPr/>
          </p:nvSpPr>
          <p:spPr>
            <a:xfrm rot="16200000">
              <a:off x="6878258" y="2414298"/>
              <a:ext cx="272415" cy="2715573"/>
            </a:xfrm>
            <a:prstGeom prst="rect">
              <a:avLst/>
            </a:prstGeom>
            <a:gradFill>
              <a:gsLst>
                <a:gs pos="62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10" name="矩形 9"/>
            <p:cNvSpPr/>
            <p:nvPr/>
          </p:nvSpPr>
          <p:spPr>
            <a:xfrm rot="16200000">
              <a:off x="6878258" y="3318907"/>
              <a:ext cx="272415" cy="2715573"/>
            </a:xfrm>
            <a:prstGeom prst="rect">
              <a:avLst/>
            </a:prstGeom>
            <a:gradFill>
              <a:gsLst>
                <a:gs pos="62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11" name="矩形 10"/>
            <p:cNvSpPr/>
            <p:nvPr/>
          </p:nvSpPr>
          <p:spPr>
            <a:xfrm rot="5400000" flipV="1">
              <a:off x="6938270" y="3999699"/>
              <a:ext cx="152392" cy="2715573"/>
            </a:xfrm>
            <a:prstGeom prst="rect">
              <a:avLst/>
            </a:prstGeom>
            <a:gradFill>
              <a:gsLst>
                <a:gs pos="61000">
                  <a:schemeClr val="tx1">
                    <a:alpha val="10000"/>
                  </a:schemeClr>
                </a:gs>
                <a:gs pos="100000">
                  <a:schemeClr val="tx1">
                    <a:alpha val="48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sp>
        <p:nvSpPr>
          <p:cNvPr id="14" name="矩形 13"/>
          <p:cNvSpPr/>
          <p:nvPr/>
        </p:nvSpPr>
        <p:spPr>
          <a:xfrm>
            <a:off x="4244107" y="1379882"/>
            <a:ext cx="2036573" cy="674844"/>
          </a:xfrm>
          <a:prstGeom prst="rect">
            <a:avLst/>
          </a:prstGeom>
          <a:solidFill>
            <a:srgbClr val="FFC46D"/>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15" name="矩形 14"/>
          <p:cNvSpPr/>
          <p:nvPr/>
        </p:nvSpPr>
        <p:spPr>
          <a:xfrm>
            <a:off x="4244107" y="2054725"/>
            <a:ext cx="2036573" cy="674844"/>
          </a:xfrm>
          <a:prstGeom prst="rect">
            <a:avLst/>
          </a:prstGeom>
          <a:solidFill>
            <a:srgbClr val="EF9F9F"/>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16" name="矩形 15"/>
          <p:cNvSpPr/>
          <p:nvPr/>
        </p:nvSpPr>
        <p:spPr>
          <a:xfrm>
            <a:off x="4244107" y="2729569"/>
            <a:ext cx="2036573" cy="674844"/>
          </a:xfrm>
          <a:prstGeom prst="rect">
            <a:avLst/>
          </a:prstGeom>
          <a:solidFill>
            <a:srgbClr val="01BBCF"/>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18" name="组合 17"/>
          <p:cNvGrpSpPr/>
          <p:nvPr/>
        </p:nvGrpSpPr>
        <p:grpSpPr>
          <a:xfrm>
            <a:off x="333375" y="1967599"/>
            <a:ext cx="3842585" cy="849095"/>
            <a:chOff x="946321" y="2624074"/>
            <a:chExt cx="4620900" cy="1132388"/>
          </a:xfrm>
        </p:grpSpPr>
        <p:sp>
          <p:nvSpPr>
            <p:cNvPr id="19" name="矩形 18"/>
            <p:cNvSpPr/>
            <p:nvPr/>
          </p:nvSpPr>
          <p:spPr>
            <a:xfrm>
              <a:off x="1508352" y="2740268"/>
              <a:ext cx="4058869" cy="900000"/>
            </a:xfrm>
            <a:prstGeom prst="rect">
              <a:avLst/>
            </a:prstGeom>
            <a:solidFill>
              <a:srgbClr val="E87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20" name="矩形 19"/>
            <p:cNvSpPr/>
            <p:nvPr/>
          </p:nvSpPr>
          <p:spPr>
            <a:xfrm rot="16200000">
              <a:off x="3403536" y="988464"/>
              <a:ext cx="407598" cy="3918038"/>
            </a:xfrm>
            <a:prstGeom prst="rect">
              <a:avLst/>
            </a:prstGeom>
            <a:gradFill>
              <a:gsLst>
                <a:gs pos="60000">
                  <a:schemeClr val="tx1">
                    <a:alpha val="10000"/>
                  </a:schemeClr>
                </a:gs>
                <a:gs pos="100000">
                  <a:schemeClr val="tx1">
                    <a:alpha val="34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21" name="椭圆 20"/>
            <p:cNvSpPr/>
            <p:nvPr/>
          </p:nvSpPr>
          <p:spPr>
            <a:xfrm>
              <a:off x="946321" y="2624074"/>
              <a:ext cx="1030886" cy="1132388"/>
            </a:xfrm>
            <a:prstGeom prst="ellipse">
              <a:avLst/>
            </a:prstGeom>
            <a:gradFill>
              <a:gsLst>
                <a:gs pos="100000">
                  <a:schemeClr val="bg1">
                    <a:lumMod val="95000"/>
                  </a:schemeClr>
                </a:gs>
                <a:gs pos="0">
                  <a:schemeClr val="bg1">
                    <a:lumMod val="75000"/>
                  </a:schemeClr>
                </a:gs>
              </a:gsLst>
              <a:lin ang="2700000" scaled="1"/>
            </a:gradFill>
            <a:ln w="15875">
              <a:gradFill flip="none" rotWithShape="1">
                <a:gsLst>
                  <a:gs pos="0">
                    <a:schemeClr val="bg1"/>
                  </a:gs>
                  <a:gs pos="100000">
                    <a:schemeClr val="bg1">
                      <a:lumMod val="75000"/>
                    </a:schemeClr>
                  </a:gs>
                </a:gsLst>
                <a:lin ang="2700000" scaled="1"/>
                <a:tileRect/>
              </a:gradFill>
            </a:ln>
            <a:effectLst>
              <a:outerShdw blurRad="254000" dist="762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22" name="文本框 43"/>
            <p:cNvSpPr txBox="1"/>
            <p:nvPr/>
          </p:nvSpPr>
          <p:spPr>
            <a:xfrm>
              <a:off x="1061810" y="2831949"/>
              <a:ext cx="801447" cy="738835"/>
            </a:xfrm>
            <a:prstGeom prst="rect">
              <a:avLst/>
            </a:prstGeom>
            <a:noFill/>
          </p:spPr>
          <p:txBody>
            <a:bodyPr wrap="square" rtlCol="0">
              <a:spAutoFit/>
            </a:bodyPr>
            <a:lstStyle/>
            <a:p>
              <a:pPr algn="ctr"/>
              <a:r>
                <a:rPr lang="en-US" altLang="zh-CN" sz="3000" dirty="0">
                  <a:solidFill>
                    <a:srgbClr val="E87071"/>
                  </a:solidFill>
                  <a:latin typeface="Impact" panose="020B0806030902050204" pitchFamily="34" charset="0"/>
                </a:rPr>
                <a:t>02</a:t>
              </a:r>
              <a:endParaRPr lang="zh-CN" altLang="en-US" sz="3000" dirty="0">
                <a:solidFill>
                  <a:srgbClr val="E87071"/>
                </a:solidFill>
                <a:latin typeface="Impact" panose="020B0806030902050204" pitchFamily="34" charset="0"/>
              </a:endParaRPr>
            </a:p>
          </p:txBody>
        </p:sp>
      </p:grpSp>
      <p:grpSp>
        <p:nvGrpSpPr>
          <p:cNvPr id="23" name="组合 22"/>
          <p:cNvGrpSpPr/>
          <p:nvPr/>
        </p:nvGrpSpPr>
        <p:grpSpPr>
          <a:xfrm>
            <a:off x="1076326" y="1158589"/>
            <a:ext cx="3095625" cy="1701529"/>
            <a:chOff x="2206738" y="1545143"/>
            <a:chExt cx="3408506" cy="2269230"/>
          </a:xfrm>
        </p:grpSpPr>
        <p:sp>
          <p:nvSpPr>
            <p:cNvPr id="24" name="矩形 23"/>
            <p:cNvSpPr/>
            <p:nvPr/>
          </p:nvSpPr>
          <p:spPr>
            <a:xfrm>
              <a:off x="2762445" y="1840269"/>
              <a:ext cx="2852799" cy="900000"/>
            </a:xfrm>
            <a:prstGeom prst="rect">
              <a:avLst/>
            </a:prstGeom>
            <a:solidFill>
              <a:srgbClr val="FFB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25" name="组合 24"/>
            <p:cNvGrpSpPr/>
            <p:nvPr/>
          </p:nvGrpSpPr>
          <p:grpSpPr>
            <a:xfrm>
              <a:off x="2206738" y="1545143"/>
              <a:ext cx="1673823" cy="2269230"/>
              <a:chOff x="3944882" y="1432753"/>
              <a:chExt cx="1673823" cy="2269230"/>
            </a:xfrm>
          </p:grpSpPr>
          <p:sp>
            <p:nvSpPr>
              <p:cNvPr id="27" name="圆角矩形 26"/>
              <p:cNvSpPr/>
              <p:nvPr/>
            </p:nvSpPr>
            <p:spPr>
              <a:xfrm rot="2760000">
                <a:off x="3735659" y="1818936"/>
                <a:ext cx="2269230" cy="1496863"/>
              </a:xfrm>
              <a:prstGeom prst="roundRect">
                <a:avLst>
                  <a:gd name="adj" fmla="val 50000"/>
                </a:avLst>
              </a:prstGeom>
              <a:gradFill>
                <a:gsLst>
                  <a:gs pos="51000">
                    <a:schemeClr val="tx1">
                      <a:alpha val="19000"/>
                    </a:schemeClr>
                  </a:gs>
                  <a:gs pos="0">
                    <a:schemeClr val="tx1">
                      <a:alpha val="61000"/>
                    </a:schemeClr>
                  </a:gs>
                  <a:gs pos="100000">
                    <a:srgbClr val="D8D8D8">
                      <a:alpha val="0"/>
                    </a:srgbClr>
                  </a:gs>
                </a:gsLst>
                <a:lin ang="0" scaled="0"/>
              </a:gra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28" name="椭圆 27"/>
              <p:cNvSpPr/>
              <p:nvPr/>
            </p:nvSpPr>
            <p:spPr>
              <a:xfrm>
                <a:off x="3944882" y="1560872"/>
                <a:ext cx="972877" cy="1132388"/>
              </a:xfrm>
              <a:prstGeom prst="ellipse">
                <a:avLst/>
              </a:prstGeom>
              <a:gradFill>
                <a:gsLst>
                  <a:gs pos="100000">
                    <a:schemeClr val="bg1">
                      <a:lumMod val="95000"/>
                    </a:schemeClr>
                  </a:gs>
                  <a:gs pos="0">
                    <a:schemeClr val="bg1">
                      <a:lumMod val="75000"/>
                    </a:schemeClr>
                  </a:gs>
                </a:gsLst>
                <a:lin ang="2700000" scaled="1"/>
              </a:gradFill>
              <a:ln w="15875">
                <a:gradFill flip="none" rotWithShape="1">
                  <a:gsLst>
                    <a:gs pos="0">
                      <a:schemeClr val="bg1"/>
                    </a:gs>
                    <a:gs pos="100000">
                      <a:schemeClr val="bg1">
                        <a:lumMod val="75000"/>
                      </a:schemeClr>
                    </a:gs>
                  </a:gsLst>
                  <a:lin ang="2700000" scaled="1"/>
                  <a:tileRect/>
                </a:gradFill>
              </a:ln>
              <a:effectLst>
                <a:outerShdw blurRad="254000" dist="762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sp>
          <p:nvSpPr>
            <p:cNvPr id="26" name="文本框 42"/>
            <p:cNvSpPr txBox="1"/>
            <p:nvPr/>
          </p:nvSpPr>
          <p:spPr>
            <a:xfrm>
              <a:off x="2307604" y="1885514"/>
              <a:ext cx="801448" cy="738835"/>
            </a:xfrm>
            <a:prstGeom prst="rect">
              <a:avLst/>
            </a:prstGeom>
            <a:noFill/>
          </p:spPr>
          <p:txBody>
            <a:bodyPr wrap="square" rtlCol="0">
              <a:spAutoFit/>
            </a:bodyPr>
            <a:lstStyle/>
            <a:p>
              <a:pPr algn="ctr"/>
              <a:r>
                <a:rPr lang="en-US" altLang="zh-CN" sz="3000" dirty="0">
                  <a:solidFill>
                    <a:srgbClr val="FFB850"/>
                  </a:solidFill>
                  <a:latin typeface="Impact" panose="020B0806030902050204" pitchFamily="34" charset="0"/>
                </a:rPr>
                <a:t>01</a:t>
              </a:r>
              <a:endParaRPr lang="zh-CN" altLang="en-US" sz="3000" dirty="0">
                <a:solidFill>
                  <a:srgbClr val="FFB850"/>
                </a:solidFill>
                <a:latin typeface="Impact" panose="020B0806030902050204" pitchFamily="34" charset="0"/>
              </a:endParaRPr>
            </a:p>
          </p:txBody>
        </p:sp>
      </p:grpSp>
      <p:grpSp>
        <p:nvGrpSpPr>
          <p:cNvPr id="34" name="组合 33"/>
          <p:cNvGrpSpPr/>
          <p:nvPr/>
        </p:nvGrpSpPr>
        <p:grpSpPr>
          <a:xfrm>
            <a:off x="1621667" y="2690068"/>
            <a:ext cx="2554293" cy="849095"/>
            <a:chOff x="2161940" y="3587589"/>
            <a:chExt cx="3405281" cy="1132388"/>
          </a:xfrm>
        </p:grpSpPr>
        <p:sp>
          <p:nvSpPr>
            <p:cNvPr id="35" name="矩形 34"/>
            <p:cNvSpPr/>
            <p:nvPr/>
          </p:nvSpPr>
          <p:spPr>
            <a:xfrm>
              <a:off x="2772932" y="3640268"/>
              <a:ext cx="2794289" cy="900000"/>
            </a:xfrm>
            <a:prstGeom prst="rect">
              <a:avLst/>
            </a:prstGeom>
            <a:solidFill>
              <a:srgbClr val="01AC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6" name="矩形 35"/>
            <p:cNvSpPr/>
            <p:nvPr/>
          </p:nvSpPr>
          <p:spPr>
            <a:xfrm rot="16200000">
              <a:off x="4012129" y="2496200"/>
              <a:ext cx="407598" cy="2686953"/>
            </a:xfrm>
            <a:prstGeom prst="rect">
              <a:avLst/>
            </a:prstGeom>
            <a:gradFill>
              <a:gsLst>
                <a:gs pos="60000">
                  <a:schemeClr val="tx1">
                    <a:alpha val="10000"/>
                  </a:schemeClr>
                </a:gs>
                <a:gs pos="100000">
                  <a:schemeClr val="tx1">
                    <a:alpha val="41000"/>
                  </a:schemeClr>
                </a:gs>
                <a:gs pos="0">
                  <a:schemeClr val="bg1">
                    <a:lumMod val="9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7" name="椭圆 36"/>
            <p:cNvSpPr/>
            <p:nvPr/>
          </p:nvSpPr>
          <p:spPr>
            <a:xfrm>
              <a:off x="2161940" y="3587589"/>
              <a:ext cx="1132387" cy="1132388"/>
            </a:xfrm>
            <a:prstGeom prst="ellipse">
              <a:avLst/>
            </a:prstGeom>
            <a:gradFill>
              <a:gsLst>
                <a:gs pos="100000">
                  <a:schemeClr val="bg1">
                    <a:lumMod val="95000"/>
                  </a:schemeClr>
                </a:gs>
                <a:gs pos="0">
                  <a:schemeClr val="bg1">
                    <a:lumMod val="75000"/>
                  </a:schemeClr>
                </a:gs>
              </a:gsLst>
              <a:lin ang="2700000" scaled="1"/>
            </a:gradFill>
            <a:ln w="15875">
              <a:gradFill flip="none" rotWithShape="1">
                <a:gsLst>
                  <a:gs pos="0">
                    <a:schemeClr val="bg1"/>
                  </a:gs>
                  <a:gs pos="100000">
                    <a:schemeClr val="bg1">
                      <a:lumMod val="75000"/>
                    </a:schemeClr>
                  </a:gs>
                </a:gsLst>
                <a:lin ang="2700000" scaled="1"/>
                <a:tileRect/>
              </a:gradFill>
            </a:ln>
            <a:effectLst>
              <a:outerShdw blurRad="254000" dist="762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8" name="文本框 44"/>
            <p:cNvSpPr txBox="1"/>
            <p:nvPr/>
          </p:nvSpPr>
          <p:spPr>
            <a:xfrm>
              <a:off x="2330682" y="3759909"/>
              <a:ext cx="801448" cy="738835"/>
            </a:xfrm>
            <a:prstGeom prst="rect">
              <a:avLst/>
            </a:prstGeom>
            <a:noFill/>
          </p:spPr>
          <p:txBody>
            <a:bodyPr wrap="square" rtlCol="0">
              <a:spAutoFit/>
            </a:bodyPr>
            <a:lstStyle/>
            <a:p>
              <a:pPr algn="ctr"/>
              <a:r>
                <a:rPr lang="en-US" altLang="zh-CN" sz="3000" dirty="0">
                  <a:solidFill>
                    <a:srgbClr val="01ACBE"/>
                  </a:solidFill>
                  <a:latin typeface="Impact" panose="020B0806030902050204" pitchFamily="34" charset="0"/>
                </a:rPr>
                <a:t>03</a:t>
              </a:r>
              <a:endParaRPr lang="zh-CN" altLang="en-US" sz="3000" dirty="0">
                <a:solidFill>
                  <a:srgbClr val="01ACBE"/>
                </a:solidFill>
                <a:latin typeface="Impact" panose="020B0806030902050204" pitchFamily="34" charset="0"/>
              </a:endParaRPr>
            </a:p>
          </p:txBody>
        </p:sp>
      </p:grpSp>
      <p:sp>
        <p:nvSpPr>
          <p:cNvPr id="39" name="文本框 58"/>
          <p:cNvSpPr txBox="1"/>
          <p:nvPr/>
        </p:nvSpPr>
        <p:spPr>
          <a:xfrm>
            <a:off x="7148598" y="1250053"/>
            <a:ext cx="1512365" cy="369332"/>
          </a:xfrm>
          <a:prstGeom prst="rect">
            <a:avLst/>
          </a:prstGeom>
          <a:solidFill>
            <a:schemeClr val="bg1">
              <a:lumMod val="85000"/>
            </a:schemeClr>
          </a:solidFill>
        </p:spPr>
        <p:txBody>
          <a:bodyPr wrap="square" rtlCol="0">
            <a:spAutoFit/>
          </a:bodyPr>
          <a:lstStyle/>
          <a:p>
            <a:pPr algn="r" rtl="1"/>
            <a:r>
              <a:rPr lang="ar-DZ" altLang="zh-CN" sz="1800" b="1" dirty="0" smtClean="0">
                <a:solidFill>
                  <a:srgbClr val="01ACBE"/>
                </a:solidFill>
                <a:latin typeface="微软雅黑" panose="020B0503020204020204" pitchFamily="34" charset="-122"/>
                <a:ea typeface="微软雅黑" panose="020B0503020204020204" pitchFamily="34" charset="-122"/>
              </a:rPr>
              <a:t>فيليب </a:t>
            </a:r>
            <a:r>
              <a:rPr lang="ar-DZ" altLang="zh-CN" sz="1800" b="1" dirty="0" err="1" smtClean="0">
                <a:solidFill>
                  <a:srgbClr val="01ACBE"/>
                </a:solidFill>
                <a:latin typeface="微软雅黑" panose="020B0503020204020204" pitchFamily="34" charset="-122"/>
                <a:ea typeface="微软雅黑" panose="020B0503020204020204" pitchFamily="34" charset="-122"/>
              </a:rPr>
              <a:t>كوتلر</a:t>
            </a:r>
            <a:r>
              <a:rPr lang="ar-DZ" altLang="zh-CN" sz="1800" b="1" dirty="0" smtClean="0">
                <a:solidFill>
                  <a:srgbClr val="01ACBE"/>
                </a:solidFill>
                <a:latin typeface="微软雅黑" panose="020B0503020204020204" pitchFamily="34" charset="-122"/>
                <a:ea typeface="微软雅黑" panose="020B0503020204020204" pitchFamily="34" charset="-122"/>
              </a:rPr>
              <a:t> </a:t>
            </a:r>
            <a:r>
              <a:rPr lang="fr-FR" altLang="zh-CN" sz="1800" b="1" dirty="0" smtClean="0">
                <a:solidFill>
                  <a:srgbClr val="01ACBE"/>
                </a:solidFill>
                <a:latin typeface="微软雅黑" panose="020B0503020204020204" pitchFamily="34" charset="-122"/>
                <a:ea typeface="微软雅黑" panose="020B0503020204020204" pitchFamily="34" charset="-122"/>
              </a:rPr>
              <a:t>:</a:t>
            </a:r>
            <a:endParaRPr lang="zh-CN" altLang="en-US" sz="1800" b="1" dirty="0">
              <a:solidFill>
                <a:srgbClr val="01ACBE"/>
              </a:solidFill>
              <a:latin typeface="微软雅黑" panose="020B0503020204020204" pitchFamily="34" charset="-122"/>
              <a:ea typeface="微软雅黑" panose="020B0503020204020204" pitchFamily="34" charset="-122"/>
            </a:endParaRPr>
          </a:p>
        </p:txBody>
      </p:sp>
      <p:sp>
        <p:nvSpPr>
          <p:cNvPr id="40" name="文本框 113"/>
          <p:cNvSpPr txBox="1"/>
          <p:nvPr/>
        </p:nvSpPr>
        <p:spPr>
          <a:xfrm>
            <a:off x="7010400" y="1739698"/>
            <a:ext cx="1676400" cy="2677656"/>
          </a:xfrm>
          <a:prstGeom prst="rect">
            <a:avLst/>
          </a:prstGeom>
          <a:solidFill>
            <a:schemeClr val="bg1">
              <a:lumMod val="85000"/>
            </a:schemeClr>
          </a:solidFill>
        </p:spPr>
        <p:txBody>
          <a:bodyPr wrap="square" rtlCol="0">
            <a:spAutoFit/>
          </a:bodyPr>
          <a:lstStyle/>
          <a:p>
            <a:pPr algn="just" rtl="1">
              <a:lnSpc>
                <a:spcPct val="150000"/>
              </a:lnSpc>
            </a:pPr>
            <a:r>
              <a:rPr lang="ar-DZ" altLang="zh-CN" sz="1400" b="1" dirty="0"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”حسب عميد التسويق فيليب </a:t>
            </a:r>
            <a:r>
              <a:rPr lang="ar-DZ" altLang="zh-CN" sz="1400" b="1" dirty="0" err="1"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كوتلر</a:t>
            </a:r>
            <a:r>
              <a:rPr lang="ar-DZ" altLang="zh-CN" sz="1400" b="1" dirty="0"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 فإنّ عملية التسويق الإستراتيجي تتضمّن ثلاث خطوات رئيسية وهي عمليات التجزئة والاستهداف </a:t>
            </a:r>
            <a:r>
              <a:rPr lang="ar-DZ" altLang="zh-CN" sz="1400" b="1" dirty="0" err="1"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والتموقع</a:t>
            </a:r>
            <a:r>
              <a:rPr lang="ar-DZ" altLang="zh-CN" sz="1400" b="1" dirty="0"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 </a:t>
            </a:r>
            <a:r>
              <a:rPr lang="fr-FR" altLang="zh-CN" sz="1400" b="1" dirty="0"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STP </a:t>
            </a:r>
            <a:r>
              <a:rPr lang="ar-DZ" altLang="zh-CN" sz="1400" b="1" dirty="0"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 وهذه العناصر هي الإطار الذي يلخّص لنا عملية التسويق </a:t>
            </a:r>
            <a:r>
              <a:rPr lang="ar-DZ" altLang="zh-CN" sz="1400" b="1" dirty="0" err="1" smtClean="0">
                <a:solidFill>
                  <a:schemeClr val="accent5">
                    <a:lumMod val="50000"/>
                  </a:schemeClr>
                </a:solidFill>
                <a:latin typeface="Traditional Arabic" pitchFamily="18" charset="-78"/>
                <a:ea typeface="微软雅黑" panose="020B0503020204020204" pitchFamily="34" charset="-122"/>
                <a:cs typeface="Traditional Arabic" pitchFamily="18" charset="-78"/>
              </a:rPr>
              <a:t>الإستراتيجي“.</a:t>
            </a:r>
            <a:endParaRPr lang="zh-CN" altLang="en-US" sz="1400" b="1" dirty="0">
              <a:solidFill>
                <a:schemeClr val="accent5">
                  <a:lumMod val="50000"/>
                </a:schemeClr>
              </a:solidFill>
              <a:latin typeface="Traditional Arabic" pitchFamily="18" charset="-78"/>
              <a:ea typeface="微软雅黑" panose="020B0503020204020204" pitchFamily="34" charset="-122"/>
              <a:cs typeface="Traditional Arabic" pitchFamily="18" charset="-78"/>
            </a:endParaRPr>
          </a:p>
        </p:txBody>
      </p:sp>
      <p:sp>
        <p:nvSpPr>
          <p:cNvPr id="41" name="文本框 113"/>
          <p:cNvSpPr txBox="1"/>
          <p:nvPr/>
        </p:nvSpPr>
        <p:spPr>
          <a:xfrm>
            <a:off x="2057400" y="1422559"/>
            <a:ext cx="2066926" cy="548740"/>
          </a:xfrm>
          <a:prstGeom prst="rect">
            <a:avLst/>
          </a:prstGeom>
          <a:noFill/>
        </p:spPr>
        <p:txBody>
          <a:bodyPr wrap="square" rtlCol="0">
            <a:spAutoFit/>
          </a:bodyPr>
          <a:lstStyle/>
          <a:p>
            <a:pPr algn="just" rtl="1">
              <a:lnSpc>
                <a:spcPct val="130000"/>
              </a:lnSpc>
            </a:pPr>
            <a:r>
              <a:rPr lang="ar-DZ" sz="1200" dirty="0" smtClean="0">
                <a:solidFill>
                  <a:srgbClr val="C00000"/>
                </a:solidFill>
              </a:rPr>
              <a:t>تجزئة السوق، تقسيم السوق المستهدف إلى فئات أصغر وأكثر تحديدا.</a:t>
            </a:r>
            <a:endParaRPr lang="zh-CN" altLang="en-US" sz="1200" dirty="0">
              <a:solidFill>
                <a:srgbClr val="C00000"/>
              </a:solidFill>
              <a:latin typeface="微软雅黑" panose="020B0503020204020204" pitchFamily="34" charset="-122"/>
              <a:ea typeface="微软雅黑" panose="020B0503020204020204" pitchFamily="34" charset="-122"/>
            </a:endParaRPr>
          </a:p>
        </p:txBody>
      </p:sp>
      <p:sp>
        <p:nvSpPr>
          <p:cNvPr id="42" name="文本框 113"/>
          <p:cNvSpPr txBox="1"/>
          <p:nvPr/>
        </p:nvSpPr>
        <p:spPr>
          <a:xfrm>
            <a:off x="1123950" y="2211344"/>
            <a:ext cx="3076575" cy="332399"/>
          </a:xfrm>
          <a:prstGeom prst="rect">
            <a:avLst/>
          </a:prstGeom>
          <a:noFill/>
        </p:spPr>
        <p:txBody>
          <a:bodyPr wrap="square" rtlCol="0">
            <a:spAutoFit/>
          </a:bodyPr>
          <a:lstStyle/>
          <a:p>
            <a:pPr algn="just" rtl="1">
              <a:lnSpc>
                <a:spcPct val="130000"/>
              </a:lnSpc>
            </a:pPr>
            <a:r>
              <a:rPr lang="ar-DZ" sz="1200" dirty="0" smtClean="0">
                <a:solidFill>
                  <a:schemeClr val="bg1"/>
                </a:solidFill>
              </a:rPr>
              <a:t>اختيار السوق المستهدف، تحديد السوق الذي يجب </a:t>
            </a:r>
            <a:r>
              <a:rPr lang="ar-DZ" sz="1200" dirty="0" err="1" smtClean="0">
                <a:solidFill>
                  <a:schemeClr val="bg1"/>
                </a:solidFill>
              </a:rPr>
              <a:t>استهدافه.</a:t>
            </a:r>
            <a:r>
              <a:rPr lang="ar-DZ" sz="900" dirty="0" err="1" smtClean="0"/>
              <a:t>.</a:t>
            </a:r>
            <a:endParaRPr lang="zh-CN" altLang="en-US" sz="900" dirty="0">
              <a:solidFill>
                <a:schemeClr val="bg1"/>
              </a:solidFill>
              <a:latin typeface="微软雅黑" panose="020B0503020204020204" pitchFamily="34" charset="-122"/>
              <a:ea typeface="微软雅黑" panose="020B0503020204020204" pitchFamily="34" charset="-122"/>
            </a:endParaRPr>
          </a:p>
        </p:txBody>
      </p:sp>
      <p:sp>
        <p:nvSpPr>
          <p:cNvPr id="43" name="文本框 113"/>
          <p:cNvSpPr txBox="1"/>
          <p:nvPr/>
        </p:nvSpPr>
        <p:spPr>
          <a:xfrm>
            <a:off x="2466975" y="2792743"/>
            <a:ext cx="1695449" cy="513602"/>
          </a:xfrm>
          <a:prstGeom prst="rect">
            <a:avLst/>
          </a:prstGeom>
          <a:noFill/>
        </p:spPr>
        <p:txBody>
          <a:bodyPr wrap="square" rtlCol="0">
            <a:spAutoFit/>
          </a:bodyPr>
          <a:lstStyle/>
          <a:p>
            <a:pPr algn="just" rtl="1">
              <a:lnSpc>
                <a:spcPct val="130000"/>
              </a:lnSpc>
            </a:pPr>
            <a:r>
              <a:rPr lang="ar-DZ" altLang="zh-CN" sz="1100" dirty="0" smtClean="0"/>
              <a:t>الصورة الذهنية التي تريد الشركة ترسيخها في أذهان الزبائن.</a:t>
            </a:r>
            <a:endParaRPr lang="zh-CN" altLang="en-US" sz="1100" dirty="0"/>
          </a:p>
        </p:txBody>
      </p:sp>
      <p:sp>
        <p:nvSpPr>
          <p:cNvPr id="44" name="文本框 113"/>
          <p:cNvSpPr txBox="1"/>
          <p:nvPr/>
        </p:nvSpPr>
        <p:spPr>
          <a:xfrm>
            <a:off x="2585508" y="3438653"/>
            <a:ext cx="1445054" cy="632481"/>
          </a:xfrm>
          <a:prstGeom prst="rect">
            <a:avLst/>
          </a:prstGeom>
          <a:noFill/>
        </p:spPr>
        <p:txBody>
          <a:bodyPr wrap="square" rtlCol="0">
            <a:spAutoFit/>
          </a:bodyPr>
          <a:lstStyle/>
          <a:p>
            <a:pPr algn="just">
              <a:lnSpc>
                <a:spcPct val="130000"/>
              </a:lnSpc>
            </a:pPr>
            <a:r>
              <a:rPr lang="zh-CN" altLang="en-US" sz="900" dirty="0">
                <a:solidFill>
                  <a:schemeClr val="bg1"/>
                </a:solidFill>
                <a:latin typeface="微软雅黑" panose="020B0503020204020204" pitchFamily="34" charset="-122"/>
                <a:ea typeface="微软雅黑" panose="020B0503020204020204" pitchFamily="34" charset="-122"/>
              </a:rPr>
              <a:t>        单击添加详细文字说明，或复制文本黏贴自此右键只保留文字</a:t>
            </a:r>
          </a:p>
        </p:txBody>
      </p:sp>
      <p:grpSp>
        <p:nvGrpSpPr>
          <p:cNvPr id="45" name="组合 44"/>
          <p:cNvGrpSpPr/>
          <p:nvPr/>
        </p:nvGrpSpPr>
        <p:grpSpPr>
          <a:xfrm>
            <a:off x="5680800" y="1498887"/>
            <a:ext cx="475876" cy="475703"/>
            <a:chOff x="7573413" y="1998978"/>
            <a:chExt cx="634418" cy="634418"/>
          </a:xfrm>
        </p:grpSpPr>
        <p:sp>
          <p:nvSpPr>
            <p:cNvPr id="46" name="椭圆 45"/>
            <p:cNvSpPr/>
            <p:nvPr/>
          </p:nvSpPr>
          <p:spPr>
            <a:xfrm>
              <a:off x="7573413" y="1998978"/>
              <a:ext cx="634418" cy="634418"/>
            </a:xfrm>
            <a:prstGeom prst="ellipse">
              <a:avLst/>
            </a:prstGeom>
            <a:solidFill>
              <a:srgbClr val="FFDB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47" name="组合 46"/>
            <p:cNvGrpSpPr/>
            <p:nvPr/>
          </p:nvGrpSpPr>
          <p:grpSpPr>
            <a:xfrm>
              <a:off x="7588992" y="2004731"/>
              <a:ext cx="609042" cy="573463"/>
              <a:chOff x="8219461" y="1873293"/>
              <a:chExt cx="609042" cy="573463"/>
            </a:xfrm>
          </p:grpSpPr>
          <p:sp>
            <p:nvSpPr>
              <p:cNvPr id="48" name="文本框 80"/>
              <p:cNvSpPr txBox="1"/>
              <p:nvPr/>
            </p:nvSpPr>
            <p:spPr>
              <a:xfrm>
                <a:off x="8288012" y="1873293"/>
                <a:ext cx="471940" cy="554126"/>
              </a:xfrm>
              <a:prstGeom prst="rect">
                <a:avLst/>
              </a:prstGeom>
              <a:noFill/>
            </p:spPr>
            <p:txBody>
              <a:bodyPr wrap="square" rtlCol="0">
                <a:spAutoFit/>
              </a:bodyPr>
              <a:lstStyle/>
              <a:p>
                <a:pPr algn="ctr"/>
                <a:r>
                  <a:rPr lang="en-US" altLang="zh-CN" sz="2100" dirty="0" smtClean="0">
                    <a:latin typeface="Impact" panose="020B0806030902050204" pitchFamily="34" charset="0"/>
                  </a:rPr>
                  <a:t>S</a:t>
                </a:r>
                <a:endParaRPr lang="zh-CN" altLang="en-US" sz="2100" dirty="0">
                  <a:latin typeface="Impact" panose="020B0806030902050204" pitchFamily="34" charset="0"/>
                </a:endParaRPr>
              </a:p>
            </p:txBody>
          </p:sp>
          <p:sp>
            <p:nvSpPr>
              <p:cNvPr id="49" name="文本框 81"/>
              <p:cNvSpPr txBox="1"/>
              <p:nvPr/>
            </p:nvSpPr>
            <p:spPr>
              <a:xfrm>
                <a:off x="8219461" y="2215870"/>
                <a:ext cx="609042" cy="230886"/>
              </a:xfrm>
              <a:prstGeom prst="rect">
                <a:avLst/>
              </a:prstGeom>
              <a:noFill/>
            </p:spPr>
            <p:txBody>
              <a:bodyPr wrap="square" rtlCol="0">
                <a:spAutoFit/>
              </a:bodyPr>
              <a:lstStyle/>
              <a:p>
                <a:pPr algn="ctr"/>
                <a:endParaRPr lang="zh-CN" altLang="en-US" sz="525" dirty="0">
                  <a:solidFill>
                    <a:prstClr val="black">
                      <a:lumMod val="50000"/>
                      <a:lumOff val="50000"/>
                    </a:prstClr>
                  </a:solidFill>
                  <a:latin typeface="时尚中黑简体" panose="01010104010101010101" pitchFamily="2" charset="-122"/>
                  <a:ea typeface="时尚中黑简体" panose="01010104010101010101" pitchFamily="2" charset="-122"/>
                </a:endParaRPr>
              </a:p>
            </p:txBody>
          </p:sp>
        </p:grpSp>
      </p:grpSp>
      <p:grpSp>
        <p:nvGrpSpPr>
          <p:cNvPr id="50" name="组合 49"/>
          <p:cNvGrpSpPr/>
          <p:nvPr/>
        </p:nvGrpSpPr>
        <p:grpSpPr>
          <a:xfrm>
            <a:off x="4360060" y="2154549"/>
            <a:ext cx="475876" cy="475703"/>
            <a:chOff x="5812656" y="2873396"/>
            <a:chExt cx="634418" cy="634418"/>
          </a:xfrm>
        </p:grpSpPr>
        <p:sp>
          <p:nvSpPr>
            <p:cNvPr id="51" name="椭圆 50"/>
            <p:cNvSpPr/>
            <p:nvPr/>
          </p:nvSpPr>
          <p:spPr>
            <a:xfrm>
              <a:off x="5812656" y="2873396"/>
              <a:ext cx="634418" cy="634418"/>
            </a:xfrm>
            <a:prstGeom prst="ellipse">
              <a:avLst/>
            </a:prstGeom>
            <a:solidFill>
              <a:srgbClr val="F6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52" name="组合 51"/>
            <p:cNvGrpSpPr/>
            <p:nvPr/>
          </p:nvGrpSpPr>
          <p:grpSpPr>
            <a:xfrm>
              <a:off x="5828235" y="2879150"/>
              <a:ext cx="609042" cy="573463"/>
              <a:chOff x="8219461" y="1873293"/>
              <a:chExt cx="609042" cy="573463"/>
            </a:xfrm>
          </p:grpSpPr>
          <p:sp>
            <p:nvSpPr>
              <p:cNvPr id="53" name="文本框 85"/>
              <p:cNvSpPr txBox="1"/>
              <p:nvPr/>
            </p:nvSpPr>
            <p:spPr>
              <a:xfrm>
                <a:off x="8288012" y="1873293"/>
                <a:ext cx="471940" cy="554126"/>
              </a:xfrm>
              <a:prstGeom prst="rect">
                <a:avLst/>
              </a:prstGeom>
              <a:noFill/>
            </p:spPr>
            <p:txBody>
              <a:bodyPr wrap="square" rtlCol="0">
                <a:spAutoFit/>
              </a:bodyPr>
              <a:lstStyle/>
              <a:p>
                <a:pPr algn="ctr"/>
                <a:r>
                  <a:rPr lang="en-US" altLang="zh-CN" sz="2100" dirty="0" smtClean="0">
                    <a:latin typeface="Impact" panose="020B0806030902050204" pitchFamily="34" charset="0"/>
                  </a:rPr>
                  <a:t>T</a:t>
                </a:r>
                <a:endParaRPr lang="zh-CN" altLang="en-US" sz="2100" dirty="0">
                  <a:latin typeface="Impact" panose="020B0806030902050204" pitchFamily="34" charset="0"/>
                </a:endParaRPr>
              </a:p>
            </p:txBody>
          </p:sp>
          <p:sp>
            <p:nvSpPr>
              <p:cNvPr id="54" name="文本框 86"/>
              <p:cNvSpPr txBox="1"/>
              <p:nvPr/>
            </p:nvSpPr>
            <p:spPr>
              <a:xfrm>
                <a:off x="8219461" y="2215870"/>
                <a:ext cx="609042" cy="230886"/>
              </a:xfrm>
              <a:prstGeom prst="rect">
                <a:avLst/>
              </a:prstGeom>
              <a:noFill/>
            </p:spPr>
            <p:txBody>
              <a:bodyPr wrap="square" rtlCol="0">
                <a:spAutoFit/>
              </a:bodyPr>
              <a:lstStyle/>
              <a:p>
                <a:pPr algn="ctr"/>
                <a:endParaRPr lang="zh-CN" altLang="en-US" sz="525" dirty="0">
                  <a:solidFill>
                    <a:prstClr val="white"/>
                  </a:solidFill>
                  <a:latin typeface="时尚中黑简体" panose="01010104010101010101" pitchFamily="2" charset="-122"/>
                  <a:ea typeface="时尚中黑简体" panose="01010104010101010101" pitchFamily="2" charset="-122"/>
                </a:endParaRPr>
              </a:p>
            </p:txBody>
          </p:sp>
        </p:grpSp>
      </p:grpSp>
      <p:grpSp>
        <p:nvGrpSpPr>
          <p:cNvPr id="55" name="组合 54"/>
          <p:cNvGrpSpPr/>
          <p:nvPr/>
        </p:nvGrpSpPr>
        <p:grpSpPr>
          <a:xfrm>
            <a:off x="5668765" y="2817605"/>
            <a:ext cx="475876" cy="475703"/>
            <a:chOff x="7557369" y="3757676"/>
            <a:chExt cx="634418" cy="634418"/>
          </a:xfrm>
        </p:grpSpPr>
        <p:sp>
          <p:nvSpPr>
            <p:cNvPr id="56" name="椭圆 55"/>
            <p:cNvSpPr/>
            <p:nvPr/>
          </p:nvSpPr>
          <p:spPr>
            <a:xfrm>
              <a:off x="7557369" y="3757676"/>
              <a:ext cx="634418" cy="634418"/>
            </a:xfrm>
            <a:prstGeom prst="ellipse">
              <a:avLst/>
            </a:prstGeom>
            <a:solidFill>
              <a:srgbClr val="01E5FD">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57" name="组合 56"/>
            <p:cNvGrpSpPr/>
            <p:nvPr/>
          </p:nvGrpSpPr>
          <p:grpSpPr>
            <a:xfrm>
              <a:off x="7572948" y="3763430"/>
              <a:ext cx="609042" cy="573463"/>
              <a:chOff x="8219461" y="1873293"/>
              <a:chExt cx="609042" cy="573463"/>
            </a:xfrm>
          </p:grpSpPr>
          <p:sp>
            <p:nvSpPr>
              <p:cNvPr id="58" name="文本框 89"/>
              <p:cNvSpPr txBox="1"/>
              <p:nvPr/>
            </p:nvSpPr>
            <p:spPr>
              <a:xfrm>
                <a:off x="8288012" y="1873293"/>
                <a:ext cx="471940" cy="554126"/>
              </a:xfrm>
              <a:prstGeom prst="rect">
                <a:avLst/>
              </a:prstGeom>
              <a:noFill/>
            </p:spPr>
            <p:txBody>
              <a:bodyPr wrap="square" rtlCol="0">
                <a:spAutoFit/>
              </a:bodyPr>
              <a:lstStyle/>
              <a:p>
                <a:pPr algn="ctr"/>
                <a:r>
                  <a:rPr lang="en-US" altLang="zh-CN" sz="2100" dirty="0" smtClean="0">
                    <a:latin typeface="Impact" panose="020B0806030902050204" pitchFamily="34" charset="0"/>
                  </a:rPr>
                  <a:t>P</a:t>
                </a:r>
                <a:endParaRPr lang="zh-CN" altLang="en-US" sz="2100" dirty="0">
                  <a:latin typeface="Impact" panose="020B0806030902050204" pitchFamily="34" charset="0"/>
                </a:endParaRPr>
              </a:p>
            </p:txBody>
          </p:sp>
          <p:sp>
            <p:nvSpPr>
              <p:cNvPr id="59" name="文本框 90"/>
              <p:cNvSpPr txBox="1"/>
              <p:nvPr/>
            </p:nvSpPr>
            <p:spPr>
              <a:xfrm>
                <a:off x="8219461" y="2215870"/>
                <a:ext cx="609042" cy="230886"/>
              </a:xfrm>
              <a:prstGeom prst="rect">
                <a:avLst/>
              </a:prstGeom>
              <a:noFill/>
            </p:spPr>
            <p:txBody>
              <a:bodyPr wrap="square" rtlCol="0">
                <a:spAutoFit/>
              </a:bodyPr>
              <a:lstStyle/>
              <a:p>
                <a:pPr algn="ctr"/>
                <a:endParaRPr lang="zh-CN" altLang="en-US" sz="525" dirty="0">
                  <a:solidFill>
                    <a:prstClr val="black">
                      <a:lumMod val="50000"/>
                      <a:lumOff val="50000"/>
                    </a:prstClr>
                  </a:solidFill>
                  <a:latin typeface="时尚中黑简体" panose="01010104010101010101" pitchFamily="2" charset="-122"/>
                  <a:ea typeface="时尚中黑简体" panose="01010104010101010101" pitchFamily="2" charset="-122"/>
                </a:endParaRPr>
              </a:p>
            </p:txBody>
          </p:sp>
        </p:grpSp>
      </p:grpSp>
      <p:sp>
        <p:nvSpPr>
          <p:cNvPr id="65" name="文本框 58"/>
          <p:cNvSpPr txBox="1"/>
          <p:nvPr/>
        </p:nvSpPr>
        <p:spPr>
          <a:xfrm>
            <a:off x="4343400" y="1581858"/>
            <a:ext cx="1178580" cy="338554"/>
          </a:xfrm>
          <a:prstGeom prst="rect">
            <a:avLst/>
          </a:prstGeom>
          <a:noFill/>
        </p:spPr>
        <p:txBody>
          <a:bodyPr wrap="square" rtlCol="0">
            <a:spAutoFit/>
          </a:bodyPr>
          <a:lstStyle/>
          <a:p>
            <a:pPr algn="r" rtl="1"/>
            <a:r>
              <a:rPr lang="ar-DZ" altLang="zh-CN" sz="1600" b="1" dirty="0" smtClean="0">
                <a:solidFill>
                  <a:schemeClr val="bg1"/>
                </a:solidFill>
                <a:latin typeface="微软雅黑" panose="020B0503020204020204" pitchFamily="34" charset="-122"/>
                <a:ea typeface="微软雅黑" panose="020B0503020204020204" pitchFamily="34" charset="-122"/>
              </a:rPr>
              <a:t>تقسيم السوق</a:t>
            </a:r>
            <a:endParaRPr lang="zh-CN" altLang="en-US" sz="1600" b="1" dirty="0">
              <a:solidFill>
                <a:schemeClr val="bg1"/>
              </a:solidFill>
              <a:latin typeface="微软雅黑" panose="020B0503020204020204" pitchFamily="34" charset="-122"/>
              <a:ea typeface="微软雅黑" panose="020B0503020204020204" pitchFamily="34" charset="-122"/>
            </a:endParaRPr>
          </a:p>
        </p:txBody>
      </p:sp>
      <p:sp>
        <p:nvSpPr>
          <p:cNvPr id="66" name="文本框 58"/>
          <p:cNvSpPr txBox="1"/>
          <p:nvPr/>
        </p:nvSpPr>
        <p:spPr>
          <a:xfrm>
            <a:off x="5014876" y="2238859"/>
            <a:ext cx="1003994" cy="338554"/>
          </a:xfrm>
          <a:prstGeom prst="rect">
            <a:avLst/>
          </a:prstGeom>
          <a:noFill/>
        </p:spPr>
        <p:txBody>
          <a:bodyPr wrap="square" rtlCol="0">
            <a:spAutoFit/>
          </a:bodyPr>
          <a:lstStyle/>
          <a:p>
            <a:r>
              <a:rPr lang="ar-DZ" altLang="zh-CN" sz="1600" b="1" dirty="0" err="1" smtClean="0">
                <a:solidFill>
                  <a:schemeClr val="bg1"/>
                </a:solidFill>
                <a:latin typeface="微软雅黑" panose="020B0503020204020204" pitchFamily="34" charset="-122"/>
                <a:ea typeface="微软雅黑" panose="020B0503020204020204" pitchFamily="34" charset="-122"/>
              </a:rPr>
              <a:t>الإستهداف</a:t>
            </a:r>
            <a:endParaRPr lang="zh-CN" altLang="en-US" sz="1600" b="1" dirty="0">
              <a:solidFill>
                <a:schemeClr val="bg1"/>
              </a:solidFill>
              <a:latin typeface="微软雅黑" panose="020B0503020204020204" pitchFamily="34" charset="-122"/>
              <a:ea typeface="微软雅黑" panose="020B0503020204020204" pitchFamily="34" charset="-122"/>
            </a:endParaRPr>
          </a:p>
        </p:txBody>
      </p:sp>
      <p:sp>
        <p:nvSpPr>
          <p:cNvPr id="67" name="文本框 58"/>
          <p:cNvSpPr txBox="1"/>
          <p:nvPr/>
        </p:nvSpPr>
        <p:spPr>
          <a:xfrm>
            <a:off x="4362450" y="2915619"/>
            <a:ext cx="1159530" cy="338554"/>
          </a:xfrm>
          <a:prstGeom prst="rect">
            <a:avLst/>
          </a:prstGeom>
          <a:noFill/>
        </p:spPr>
        <p:txBody>
          <a:bodyPr wrap="square" rtlCol="0">
            <a:spAutoFit/>
          </a:bodyPr>
          <a:lstStyle/>
          <a:p>
            <a:pPr algn="r" rtl="1"/>
            <a:r>
              <a:rPr lang="ar-DZ" altLang="zh-CN" sz="1600" b="1" dirty="0" err="1" smtClean="0">
                <a:solidFill>
                  <a:schemeClr val="bg1"/>
                </a:solidFill>
                <a:latin typeface="微软雅黑" panose="020B0503020204020204" pitchFamily="34" charset="-122"/>
                <a:ea typeface="微软雅黑" panose="020B0503020204020204" pitchFamily="34" charset="-122"/>
              </a:rPr>
              <a:t>التموقع</a:t>
            </a:r>
            <a:r>
              <a:rPr lang="ar-DZ" altLang="zh-CN" sz="1600" b="1" dirty="0" smtClean="0">
                <a:solidFill>
                  <a:schemeClr val="bg1"/>
                </a:solidFill>
                <a:latin typeface="微软雅黑" panose="020B0503020204020204" pitchFamily="34" charset="-122"/>
                <a:ea typeface="微软雅黑" panose="020B0503020204020204" pitchFamily="34" charset="-122"/>
              </a:rPr>
              <a:t> الذهني</a:t>
            </a:r>
            <a:endParaRPr lang="zh-CN" altLang="en-US" sz="1600" b="1" dirty="0">
              <a:solidFill>
                <a:schemeClr val="bg1"/>
              </a:solidFill>
              <a:latin typeface="微软雅黑" panose="020B0503020204020204" pitchFamily="34" charset="-122"/>
              <a:ea typeface="微软雅黑" panose="020B0503020204020204" pitchFamily="34" charset="-122"/>
            </a:endParaRPr>
          </a:p>
        </p:txBody>
      </p:sp>
      <p:grpSp>
        <p:nvGrpSpPr>
          <p:cNvPr id="60" name="Group 1">
            <a:extLst>
              <a:ext uri="{FF2B5EF4-FFF2-40B4-BE49-F238E27FC236}">
                <a16:creationId xmlns:a16="http://schemas.microsoft.com/office/drawing/2014/main" xmlns="" id="{D74A3F6C-A2D5-414F-B98C-7F70E7E2AA77}"/>
              </a:ext>
            </a:extLst>
          </p:cNvPr>
          <p:cNvGrpSpPr/>
          <p:nvPr/>
        </p:nvGrpSpPr>
        <p:grpSpPr>
          <a:xfrm>
            <a:off x="-380999" y="129887"/>
            <a:ext cx="1295400" cy="594013"/>
            <a:chOff x="4115101" y="1714589"/>
            <a:chExt cx="7175500" cy="4437063"/>
          </a:xfrm>
        </p:grpSpPr>
        <p:sp>
          <p:nvSpPr>
            <p:cNvPr id="61" name="Freeform 30">
              <a:extLst>
                <a:ext uri="{FF2B5EF4-FFF2-40B4-BE49-F238E27FC236}">
                  <a16:creationId xmlns:a16="http://schemas.microsoft.com/office/drawing/2014/main" xmlns=""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62" name="Freeform 35">
              <a:extLst>
                <a:ext uri="{FF2B5EF4-FFF2-40B4-BE49-F238E27FC236}">
                  <a16:creationId xmlns:a16="http://schemas.microsoft.com/office/drawing/2014/main" xmlns=""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63" name="Freeform 44">
              <a:extLst>
                <a:ext uri="{FF2B5EF4-FFF2-40B4-BE49-F238E27FC236}">
                  <a16:creationId xmlns:a16="http://schemas.microsoft.com/office/drawing/2014/main" xmlns=""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64" name="Freeform 34">
              <a:extLst>
                <a:ext uri="{FF2B5EF4-FFF2-40B4-BE49-F238E27FC236}">
                  <a16:creationId xmlns:a16="http://schemas.microsoft.com/office/drawing/2014/main" xmlns=""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68" name="Freeform 31">
              <a:extLst>
                <a:ext uri="{FF2B5EF4-FFF2-40B4-BE49-F238E27FC236}">
                  <a16:creationId xmlns:a16="http://schemas.microsoft.com/office/drawing/2014/main" xmlns=""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69" name="Freeform 32">
              <a:extLst>
                <a:ext uri="{FF2B5EF4-FFF2-40B4-BE49-F238E27FC236}">
                  <a16:creationId xmlns:a16="http://schemas.microsoft.com/office/drawing/2014/main" xmlns=""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70" name="Freeform 33">
              <a:extLst>
                <a:ext uri="{FF2B5EF4-FFF2-40B4-BE49-F238E27FC236}">
                  <a16:creationId xmlns:a16="http://schemas.microsoft.com/office/drawing/2014/main" xmlns=""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71" name="Freeform 36">
              <a:extLst>
                <a:ext uri="{FF2B5EF4-FFF2-40B4-BE49-F238E27FC236}">
                  <a16:creationId xmlns:a16="http://schemas.microsoft.com/office/drawing/2014/main" xmlns=""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72" name="Freeform 37">
              <a:extLst>
                <a:ext uri="{FF2B5EF4-FFF2-40B4-BE49-F238E27FC236}">
                  <a16:creationId xmlns:a16="http://schemas.microsoft.com/office/drawing/2014/main" xmlns=""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73" name="Freeform 38">
              <a:extLst>
                <a:ext uri="{FF2B5EF4-FFF2-40B4-BE49-F238E27FC236}">
                  <a16:creationId xmlns:a16="http://schemas.microsoft.com/office/drawing/2014/main" xmlns=""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74" name="Freeform 39">
              <a:extLst>
                <a:ext uri="{FF2B5EF4-FFF2-40B4-BE49-F238E27FC236}">
                  <a16:creationId xmlns:a16="http://schemas.microsoft.com/office/drawing/2014/main" xmlns=""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75" name="Freeform 40">
              <a:extLst>
                <a:ext uri="{FF2B5EF4-FFF2-40B4-BE49-F238E27FC236}">
                  <a16:creationId xmlns:a16="http://schemas.microsoft.com/office/drawing/2014/main" xmlns=""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76" name="Freeform 41">
              <a:extLst>
                <a:ext uri="{FF2B5EF4-FFF2-40B4-BE49-F238E27FC236}">
                  <a16:creationId xmlns:a16="http://schemas.microsoft.com/office/drawing/2014/main" xmlns=""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77" name="Freeform 42">
              <a:extLst>
                <a:ext uri="{FF2B5EF4-FFF2-40B4-BE49-F238E27FC236}">
                  <a16:creationId xmlns:a16="http://schemas.microsoft.com/office/drawing/2014/main" xmlns=""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78" name="Freeform 43">
              <a:extLst>
                <a:ext uri="{FF2B5EF4-FFF2-40B4-BE49-F238E27FC236}">
                  <a16:creationId xmlns:a16="http://schemas.microsoft.com/office/drawing/2014/main" xmlns=""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sp>
        <p:nvSpPr>
          <p:cNvPr id="80" name="圆角矩形 1"/>
          <p:cNvSpPr/>
          <p:nvPr/>
        </p:nvSpPr>
        <p:spPr>
          <a:xfrm>
            <a:off x="2041451" y="272416"/>
            <a:ext cx="4322391" cy="494625"/>
          </a:xfrm>
          <a:prstGeom prst="roundRect">
            <a:avLst>
              <a:gd name="adj" fmla="val 42270"/>
            </a:avLst>
          </a:prstGeom>
          <a:solidFill>
            <a:schemeClr val="accent5">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zh-CN" sz="1800" b="1" dirty="0" smtClean="0">
                <a:solidFill>
                  <a:srgbClr val="7030A0"/>
                </a:solidFill>
                <a:latin typeface="造字工房悦黑体验版细体" pitchFamily="50" charset="-122"/>
                <a:ea typeface="造字工房悦黑体验版细体" pitchFamily="50" charset="-122"/>
              </a:rPr>
              <a:t>عمليات التسويق الاستراتيجي </a:t>
            </a:r>
            <a:endParaRPr lang="zh-CN" altLang="en-US" sz="1800" b="1" dirty="0">
              <a:solidFill>
                <a:srgbClr val="7030A0"/>
              </a:solidFill>
              <a:latin typeface="造字工房悦黑体验版细体" pitchFamily="50" charset="-122"/>
              <a:ea typeface="造字工房悦黑体验版细体" pitchFamily="50" charset="-122"/>
            </a:endParaRPr>
          </a:p>
        </p:txBody>
      </p:sp>
    </p:spTree>
    <p:extLst>
      <p:ext uri="{BB962C8B-B14F-4D97-AF65-F5344CB8AC3E}">
        <p14:creationId xmlns:p14="http://schemas.microsoft.com/office/powerpoint/2010/main" val="138414922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900"/>
                            </p:stCondLst>
                            <p:childTnLst>
                              <p:par>
                                <p:cTn id="9" presetID="37"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900" decel="100000" fill="hold"/>
                                        <p:tgtEl>
                                          <p:spTgt spid="3"/>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par>
                          <p:cTn id="15" fill="hold">
                            <p:stCondLst>
                              <p:cond delay="1900"/>
                            </p:stCondLst>
                            <p:childTnLst>
                              <p:par>
                                <p:cTn id="16" presetID="16" presetClass="entr" presetSubtype="37" fill="hold" grpId="0"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outVertical)">
                                      <p:cBhvr>
                                        <p:cTn id="18" dur="500"/>
                                        <p:tgtEl>
                                          <p:spTgt spid="14"/>
                                        </p:tgtEl>
                                      </p:cBhvr>
                                    </p:animEffect>
                                  </p:childTnLst>
                                </p:cTn>
                              </p:par>
                            </p:childTnLst>
                          </p:cTn>
                        </p:par>
                        <p:par>
                          <p:cTn id="19" fill="hold">
                            <p:stCondLst>
                              <p:cond delay="2400"/>
                            </p:stCondLst>
                            <p:childTnLst>
                              <p:par>
                                <p:cTn id="20" presetID="16" presetClass="entr" presetSubtype="37" fill="hold" grpId="0" nodeType="after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outVertical)">
                                      <p:cBhvr>
                                        <p:cTn id="22" dur="500"/>
                                        <p:tgtEl>
                                          <p:spTgt spid="15"/>
                                        </p:tgtEl>
                                      </p:cBhvr>
                                    </p:animEffect>
                                  </p:childTnLst>
                                </p:cTn>
                              </p:par>
                            </p:childTnLst>
                          </p:cTn>
                        </p:par>
                        <p:par>
                          <p:cTn id="23" fill="hold">
                            <p:stCondLst>
                              <p:cond delay="2900"/>
                            </p:stCondLst>
                            <p:childTnLst>
                              <p:par>
                                <p:cTn id="24" presetID="16" presetClass="entr" presetSubtype="37" fill="hold" grpId="0" nodeType="after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arn(outVertical)">
                                      <p:cBhvr>
                                        <p:cTn id="26" dur="500"/>
                                        <p:tgtEl>
                                          <p:spTgt spid="16"/>
                                        </p:tgtEl>
                                      </p:cBhvr>
                                    </p:animEffect>
                                  </p:childTnLst>
                                </p:cTn>
                              </p:par>
                            </p:childTnLst>
                          </p:cTn>
                        </p:par>
                        <p:par>
                          <p:cTn id="27" fill="hold">
                            <p:stCondLst>
                              <p:cond delay="3400"/>
                            </p:stCondLst>
                            <p:childTnLst>
                              <p:par>
                                <p:cTn id="28" presetID="53" presetClass="entr" presetSubtype="16" fill="hold" nodeType="afterEffect">
                                  <p:stCondLst>
                                    <p:cond delay="0"/>
                                  </p:stCondLst>
                                  <p:childTnLst>
                                    <p:set>
                                      <p:cBhvr>
                                        <p:cTn id="29" dur="1" fill="hold">
                                          <p:stCondLst>
                                            <p:cond delay="0"/>
                                          </p:stCondLst>
                                        </p:cTn>
                                        <p:tgtEl>
                                          <p:spTgt spid="45"/>
                                        </p:tgtEl>
                                        <p:attrNameLst>
                                          <p:attrName>style.visibility</p:attrName>
                                        </p:attrNameLst>
                                      </p:cBhvr>
                                      <p:to>
                                        <p:strVal val="visible"/>
                                      </p:to>
                                    </p:set>
                                    <p:anim calcmode="lin" valueType="num">
                                      <p:cBhvr>
                                        <p:cTn id="30" dur="500" fill="hold"/>
                                        <p:tgtEl>
                                          <p:spTgt spid="45"/>
                                        </p:tgtEl>
                                        <p:attrNameLst>
                                          <p:attrName>ppt_w</p:attrName>
                                        </p:attrNameLst>
                                      </p:cBhvr>
                                      <p:tavLst>
                                        <p:tav tm="0">
                                          <p:val>
                                            <p:fltVal val="0"/>
                                          </p:val>
                                        </p:tav>
                                        <p:tav tm="100000">
                                          <p:val>
                                            <p:strVal val="#ppt_w"/>
                                          </p:val>
                                        </p:tav>
                                      </p:tavLst>
                                    </p:anim>
                                    <p:anim calcmode="lin" valueType="num">
                                      <p:cBhvr>
                                        <p:cTn id="31" dur="500" fill="hold"/>
                                        <p:tgtEl>
                                          <p:spTgt spid="45"/>
                                        </p:tgtEl>
                                        <p:attrNameLst>
                                          <p:attrName>ppt_h</p:attrName>
                                        </p:attrNameLst>
                                      </p:cBhvr>
                                      <p:tavLst>
                                        <p:tav tm="0">
                                          <p:val>
                                            <p:fltVal val="0"/>
                                          </p:val>
                                        </p:tav>
                                        <p:tav tm="100000">
                                          <p:val>
                                            <p:strVal val="#ppt_h"/>
                                          </p:val>
                                        </p:tav>
                                      </p:tavLst>
                                    </p:anim>
                                    <p:animEffect transition="in" filter="fade">
                                      <p:cBhvr>
                                        <p:cTn id="32" dur="500"/>
                                        <p:tgtEl>
                                          <p:spTgt spid="45"/>
                                        </p:tgtEl>
                                      </p:cBhvr>
                                    </p:animEffect>
                                  </p:childTnLst>
                                </p:cTn>
                              </p:par>
                            </p:childTnLst>
                          </p:cTn>
                        </p:par>
                        <p:par>
                          <p:cTn id="33" fill="hold">
                            <p:stCondLst>
                              <p:cond delay="3900"/>
                            </p:stCondLst>
                            <p:childTnLst>
                              <p:par>
                                <p:cTn id="34" presetID="53" presetClass="entr" presetSubtype="16" fill="hold" nodeType="afterEffect">
                                  <p:stCondLst>
                                    <p:cond delay="0"/>
                                  </p:stCondLst>
                                  <p:childTnLst>
                                    <p:set>
                                      <p:cBhvr>
                                        <p:cTn id="35" dur="1" fill="hold">
                                          <p:stCondLst>
                                            <p:cond delay="0"/>
                                          </p:stCondLst>
                                        </p:cTn>
                                        <p:tgtEl>
                                          <p:spTgt spid="50"/>
                                        </p:tgtEl>
                                        <p:attrNameLst>
                                          <p:attrName>style.visibility</p:attrName>
                                        </p:attrNameLst>
                                      </p:cBhvr>
                                      <p:to>
                                        <p:strVal val="visible"/>
                                      </p:to>
                                    </p:set>
                                    <p:anim calcmode="lin" valueType="num">
                                      <p:cBhvr>
                                        <p:cTn id="36" dur="500" fill="hold"/>
                                        <p:tgtEl>
                                          <p:spTgt spid="50"/>
                                        </p:tgtEl>
                                        <p:attrNameLst>
                                          <p:attrName>ppt_w</p:attrName>
                                        </p:attrNameLst>
                                      </p:cBhvr>
                                      <p:tavLst>
                                        <p:tav tm="0">
                                          <p:val>
                                            <p:fltVal val="0"/>
                                          </p:val>
                                        </p:tav>
                                        <p:tav tm="100000">
                                          <p:val>
                                            <p:strVal val="#ppt_w"/>
                                          </p:val>
                                        </p:tav>
                                      </p:tavLst>
                                    </p:anim>
                                    <p:anim calcmode="lin" valueType="num">
                                      <p:cBhvr>
                                        <p:cTn id="37" dur="500" fill="hold"/>
                                        <p:tgtEl>
                                          <p:spTgt spid="50"/>
                                        </p:tgtEl>
                                        <p:attrNameLst>
                                          <p:attrName>ppt_h</p:attrName>
                                        </p:attrNameLst>
                                      </p:cBhvr>
                                      <p:tavLst>
                                        <p:tav tm="0">
                                          <p:val>
                                            <p:fltVal val="0"/>
                                          </p:val>
                                        </p:tav>
                                        <p:tav tm="100000">
                                          <p:val>
                                            <p:strVal val="#ppt_h"/>
                                          </p:val>
                                        </p:tav>
                                      </p:tavLst>
                                    </p:anim>
                                    <p:animEffect transition="in" filter="fade">
                                      <p:cBhvr>
                                        <p:cTn id="38" dur="500"/>
                                        <p:tgtEl>
                                          <p:spTgt spid="50"/>
                                        </p:tgtEl>
                                      </p:cBhvr>
                                    </p:animEffect>
                                  </p:childTnLst>
                                </p:cTn>
                              </p:par>
                            </p:childTnLst>
                          </p:cTn>
                        </p:par>
                        <p:par>
                          <p:cTn id="39" fill="hold">
                            <p:stCondLst>
                              <p:cond delay="4400"/>
                            </p:stCondLst>
                            <p:childTnLst>
                              <p:par>
                                <p:cTn id="40" presetID="53" presetClass="entr" presetSubtype="16" fill="hold" nodeType="afterEffect">
                                  <p:stCondLst>
                                    <p:cond delay="0"/>
                                  </p:stCondLst>
                                  <p:childTnLst>
                                    <p:set>
                                      <p:cBhvr>
                                        <p:cTn id="41" dur="1" fill="hold">
                                          <p:stCondLst>
                                            <p:cond delay="0"/>
                                          </p:stCondLst>
                                        </p:cTn>
                                        <p:tgtEl>
                                          <p:spTgt spid="55"/>
                                        </p:tgtEl>
                                        <p:attrNameLst>
                                          <p:attrName>style.visibility</p:attrName>
                                        </p:attrNameLst>
                                      </p:cBhvr>
                                      <p:to>
                                        <p:strVal val="visible"/>
                                      </p:to>
                                    </p:set>
                                    <p:anim calcmode="lin" valueType="num">
                                      <p:cBhvr>
                                        <p:cTn id="42" dur="500" fill="hold"/>
                                        <p:tgtEl>
                                          <p:spTgt spid="55"/>
                                        </p:tgtEl>
                                        <p:attrNameLst>
                                          <p:attrName>ppt_w</p:attrName>
                                        </p:attrNameLst>
                                      </p:cBhvr>
                                      <p:tavLst>
                                        <p:tav tm="0">
                                          <p:val>
                                            <p:fltVal val="0"/>
                                          </p:val>
                                        </p:tav>
                                        <p:tav tm="100000">
                                          <p:val>
                                            <p:strVal val="#ppt_w"/>
                                          </p:val>
                                        </p:tav>
                                      </p:tavLst>
                                    </p:anim>
                                    <p:anim calcmode="lin" valueType="num">
                                      <p:cBhvr>
                                        <p:cTn id="43" dur="500" fill="hold"/>
                                        <p:tgtEl>
                                          <p:spTgt spid="55"/>
                                        </p:tgtEl>
                                        <p:attrNameLst>
                                          <p:attrName>ppt_h</p:attrName>
                                        </p:attrNameLst>
                                      </p:cBhvr>
                                      <p:tavLst>
                                        <p:tav tm="0">
                                          <p:val>
                                            <p:fltVal val="0"/>
                                          </p:val>
                                        </p:tav>
                                        <p:tav tm="100000">
                                          <p:val>
                                            <p:strVal val="#ppt_h"/>
                                          </p:val>
                                        </p:tav>
                                      </p:tavLst>
                                    </p:anim>
                                    <p:animEffect transition="in" filter="fade">
                                      <p:cBhvr>
                                        <p:cTn id="44" dur="500"/>
                                        <p:tgtEl>
                                          <p:spTgt spid="55"/>
                                        </p:tgtEl>
                                      </p:cBhvr>
                                    </p:animEffect>
                                  </p:childTnLst>
                                </p:cTn>
                              </p:par>
                            </p:childTnLst>
                          </p:cTn>
                        </p:par>
                        <p:par>
                          <p:cTn id="45" fill="hold">
                            <p:stCondLst>
                              <p:cond delay="4900"/>
                            </p:stCondLst>
                            <p:childTnLst>
                              <p:par>
                                <p:cTn id="46" presetID="45" presetClass="entr" presetSubtype="0" fill="hold" grpId="0" nodeType="afterEffect">
                                  <p:stCondLst>
                                    <p:cond delay="0"/>
                                  </p:stCondLst>
                                  <p:childTnLst>
                                    <p:set>
                                      <p:cBhvr>
                                        <p:cTn id="47" dur="1" fill="hold">
                                          <p:stCondLst>
                                            <p:cond delay="0"/>
                                          </p:stCondLst>
                                        </p:cTn>
                                        <p:tgtEl>
                                          <p:spTgt spid="65"/>
                                        </p:tgtEl>
                                        <p:attrNameLst>
                                          <p:attrName>style.visibility</p:attrName>
                                        </p:attrNameLst>
                                      </p:cBhvr>
                                      <p:to>
                                        <p:strVal val="visible"/>
                                      </p:to>
                                    </p:set>
                                    <p:animEffect transition="in" filter="fade">
                                      <p:cBhvr>
                                        <p:cTn id="48" dur="1000"/>
                                        <p:tgtEl>
                                          <p:spTgt spid="65"/>
                                        </p:tgtEl>
                                      </p:cBhvr>
                                    </p:animEffect>
                                    <p:anim calcmode="lin" valueType="num">
                                      <p:cBhvr>
                                        <p:cTn id="49" dur="1000" fill="hold"/>
                                        <p:tgtEl>
                                          <p:spTgt spid="65"/>
                                        </p:tgtEl>
                                        <p:attrNameLst>
                                          <p:attrName>ppt_w</p:attrName>
                                        </p:attrNameLst>
                                      </p:cBhvr>
                                      <p:tavLst>
                                        <p:tav tm="0" fmla="#ppt_w*sin(2.5*pi*$)">
                                          <p:val>
                                            <p:fltVal val="0"/>
                                          </p:val>
                                        </p:tav>
                                        <p:tav tm="100000">
                                          <p:val>
                                            <p:fltVal val="1"/>
                                          </p:val>
                                        </p:tav>
                                      </p:tavLst>
                                    </p:anim>
                                    <p:anim calcmode="lin" valueType="num">
                                      <p:cBhvr>
                                        <p:cTn id="50" dur="1000" fill="hold"/>
                                        <p:tgtEl>
                                          <p:spTgt spid="65"/>
                                        </p:tgtEl>
                                        <p:attrNameLst>
                                          <p:attrName>ppt_h</p:attrName>
                                        </p:attrNameLst>
                                      </p:cBhvr>
                                      <p:tavLst>
                                        <p:tav tm="0">
                                          <p:val>
                                            <p:strVal val="#ppt_h"/>
                                          </p:val>
                                        </p:tav>
                                        <p:tav tm="100000">
                                          <p:val>
                                            <p:strVal val="#ppt_h"/>
                                          </p:val>
                                        </p:tav>
                                      </p:tavLst>
                                    </p:anim>
                                  </p:childTnLst>
                                </p:cTn>
                              </p:par>
                              <p:par>
                                <p:cTn id="51" presetID="45" presetClass="entr" presetSubtype="0" fill="hold" grpId="0" nodeType="withEffect">
                                  <p:stCondLst>
                                    <p:cond delay="0"/>
                                  </p:stCondLst>
                                  <p:childTnLst>
                                    <p:set>
                                      <p:cBhvr>
                                        <p:cTn id="52" dur="1" fill="hold">
                                          <p:stCondLst>
                                            <p:cond delay="0"/>
                                          </p:stCondLst>
                                        </p:cTn>
                                        <p:tgtEl>
                                          <p:spTgt spid="66"/>
                                        </p:tgtEl>
                                        <p:attrNameLst>
                                          <p:attrName>style.visibility</p:attrName>
                                        </p:attrNameLst>
                                      </p:cBhvr>
                                      <p:to>
                                        <p:strVal val="visible"/>
                                      </p:to>
                                    </p:set>
                                    <p:animEffect transition="in" filter="fade">
                                      <p:cBhvr>
                                        <p:cTn id="53" dur="1000"/>
                                        <p:tgtEl>
                                          <p:spTgt spid="66"/>
                                        </p:tgtEl>
                                      </p:cBhvr>
                                    </p:animEffect>
                                    <p:anim calcmode="lin" valueType="num">
                                      <p:cBhvr>
                                        <p:cTn id="54" dur="1000" fill="hold"/>
                                        <p:tgtEl>
                                          <p:spTgt spid="66"/>
                                        </p:tgtEl>
                                        <p:attrNameLst>
                                          <p:attrName>ppt_w</p:attrName>
                                        </p:attrNameLst>
                                      </p:cBhvr>
                                      <p:tavLst>
                                        <p:tav tm="0" fmla="#ppt_w*sin(2.5*pi*$)">
                                          <p:val>
                                            <p:fltVal val="0"/>
                                          </p:val>
                                        </p:tav>
                                        <p:tav tm="100000">
                                          <p:val>
                                            <p:fltVal val="1"/>
                                          </p:val>
                                        </p:tav>
                                      </p:tavLst>
                                    </p:anim>
                                    <p:anim calcmode="lin" valueType="num">
                                      <p:cBhvr>
                                        <p:cTn id="55" dur="1000" fill="hold"/>
                                        <p:tgtEl>
                                          <p:spTgt spid="66"/>
                                        </p:tgtEl>
                                        <p:attrNameLst>
                                          <p:attrName>ppt_h</p:attrName>
                                        </p:attrNameLst>
                                      </p:cBhvr>
                                      <p:tavLst>
                                        <p:tav tm="0">
                                          <p:val>
                                            <p:strVal val="#ppt_h"/>
                                          </p:val>
                                        </p:tav>
                                        <p:tav tm="100000">
                                          <p:val>
                                            <p:strVal val="#ppt_h"/>
                                          </p:val>
                                        </p:tav>
                                      </p:tavLst>
                                    </p:anim>
                                  </p:childTnLst>
                                </p:cTn>
                              </p:par>
                              <p:par>
                                <p:cTn id="56" presetID="45" presetClass="entr" presetSubtype="0" fill="hold" grpId="0" nodeType="withEffect">
                                  <p:stCondLst>
                                    <p:cond delay="0"/>
                                  </p:stCondLst>
                                  <p:childTnLst>
                                    <p:set>
                                      <p:cBhvr>
                                        <p:cTn id="57" dur="1" fill="hold">
                                          <p:stCondLst>
                                            <p:cond delay="0"/>
                                          </p:stCondLst>
                                        </p:cTn>
                                        <p:tgtEl>
                                          <p:spTgt spid="67"/>
                                        </p:tgtEl>
                                        <p:attrNameLst>
                                          <p:attrName>style.visibility</p:attrName>
                                        </p:attrNameLst>
                                      </p:cBhvr>
                                      <p:to>
                                        <p:strVal val="visible"/>
                                      </p:to>
                                    </p:set>
                                    <p:animEffect transition="in" filter="fade">
                                      <p:cBhvr>
                                        <p:cTn id="58" dur="1000"/>
                                        <p:tgtEl>
                                          <p:spTgt spid="67"/>
                                        </p:tgtEl>
                                      </p:cBhvr>
                                    </p:animEffect>
                                    <p:anim calcmode="lin" valueType="num">
                                      <p:cBhvr>
                                        <p:cTn id="59" dur="1000" fill="hold"/>
                                        <p:tgtEl>
                                          <p:spTgt spid="67"/>
                                        </p:tgtEl>
                                        <p:attrNameLst>
                                          <p:attrName>ppt_w</p:attrName>
                                        </p:attrNameLst>
                                      </p:cBhvr>
                                      <p:tavLst>
                                        <p:tav tm="0" fmla="#ppt_w*sin(2.5*pi*$)">
                                          <p:val>
                                            <p:fltVal val="0"/>
                                          </p:val>
                                        </p:tav>
                                        <p:tav tm="100000">
                                          <p:val>
                                            <p:fltVal val="1"/>
                                          </p:val>
                                        </p:tav>
                                      </p:tavLst>
                                    </p:anim>
                                    <p:anim calcmode="lin" valueType="num">
                                      <p:cBhvr>
                                        <p:cTn id="60" dur="1000" fill="hold"/>
                                        <p:tgtEl>
                                          <p:spTgt spid="67"/>
                                        </p:tgtEl>
                                        <p:attrNameLst>
                                          <p:attrName>ppt_h</p:attrName>
                                        </p:attrNameLst>
                                      </p:cBhvr>
                                      <p:tavLst>
                                        <p:tav tm="0">
                                          <p:val>
                                            <p:strVal val="#ppt_h"/>
                                          </p:val>
                                        </p:tav>
                                        <p:tav tm="100000">
                                          <p:val>
                                            <p:strVal val="#ppt_h"/>
                                          </p:val>
                                        </p:tav>
                                      </p:tavLst>
                                    </p:anim>
                                  </p:childTnLst>
                                </p:cTn>
                              </p:par>
                            </p:childTnLst>
                          </p:cTn>
                        </p:par>
                        <p:par>
                          <p:cTn id="61" fill="hold">
                            <p:stCondLst>
                              <p:cond delay="5900"/>
                            </p:stCondLst>
                            <p:childTnLst>
                              <p:par>
                                <p:cTn id="62" presetID="22" presetClass="entr" presetSubtype="2" fill="hold" nodeType="after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wipe(right)">
                                      <p:cBhvr>
                                        <p:cTn id="64" dur="500"/>
                                        <p:tgtEl>
                                          <p:spTgt spid="23"/>
                                        </p:tgtEl>
                                      </p:cBhvr>
                                    </p:animEffect>
                                  </p:childTnLst>
                                </p:cTn>
                              </p:par>
                            </p:childTnLst>
                          </p:cTn>
                        </p:par>
                        <p:par>
                          <p:cTn id="65" fill="hold">
                            <p:stCondLst>
                              <p:cond delay="6400"/>
                            </p:stCondLst>
                            <p:childTnLst>
                              <p:par>
                                <p:cTn id="66" presetID="14" presetClass="entr" presetSubtype="10" fill="hold" grpId="0" nodeType="after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randombar(horizontal)">
                                      <p:cBhvr>
                                        <p:cTn id="68" dur="500"/>
                                        <p:tgtEl>
                                          <p:spTgt spid="41"/>
                                        </p:tgtEl>
                                      </p:cBhvr>
                                    </p:animEffect>
                                  </p:childTnLst>
                                </p:cTn>
                              </p:par>
                            </p:childTnLst>
                          </p:cTn>
                        </p:par>
                        <p:par>
                          <p:cTn id="69" fill="hold">
                            <p:stCondLst>
                              <p:cond delay="6900"/>
                            </p:stCondLst>
                            <p:childTnLst>
                              <p:par>
                                <p:cTn id="70" presetID="22" presetClass="entr" presetSubtype="2" fill="hold" nodeType="after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wipe(right)">
                                      <p:cBhvr>
                                        <p:cTn id="72" dur="500"/>
                                        <p:tgtEl>
                                          <p:spTgt spid="18"/>
                                        </p:tgtEl>
                                      </p:cBhvr>
                                    </p:animEffect>
                                  </p:childTnLst>
                                </p:cTn>
                              </p:par>
                            </p:childTnLst>
                          </p:cTn>
                        </p:par>
                        <p:par>
                          <p:cTn id="73" fill="hold">
                            <p:stCondLst>
                              <p:cond delay="7400"/>
                            </p:stCondLst>
                            <p:childTnLst>
                              <p:par>
                                <p:cTn id="74" presetID="14" presetClass="entr" presetSubtype="10" fill="hold" grpId="0" nodeType="afterEffect">
                                  <p:stCondLst>
                                    <p:cond delay="0"/>
                                  </p:stCondLst>
                                  <p:childTnLst>
                                    <p:set>
                                      <p:cBhvr>
                                        <p:cTn id="75" dur="1" fill="hold">
                                          <p:stCondLst>
                                            <p:cond delay="0"/>
                                          </p:stCondLst>
                                        </p:cTn>
                                        <p:tgtEl>
                                          <p:spTgt spid="42"/>
                                        </p:tgtEl>
                                        <p:attrNameLst>
                                          <p:attrName>style.visibility</p:attrName>
                                        </p:attrNameLst>
                                      </p:cBhvr>
                                      <p:to>
                                        <p:strVal val="visible"/>
                                      </p:to>
                                    </p:set>
                                    <p:animEffect transition="in" filter="randombar(horizontal)">
                                      <p:cBhvr>
                                        <p:cTn id="76" dur="500"/>
                                        <p:tgtEl>
                                          <p:spTgt spid="42"/>
                                        </p:tgtEl>
                                      </p:cBhvr>
                                    </p:animEffect>
                                  </p:childTnLst>
                                </p:cTn>
                              </p:par>
                            </p:childTnLst>
                          </p:cTn>
                        </p:par>
                        <p:par>
                          <p:cTn id="77" fill="hold">
                            <p:stCondLst>
                              <p:cond delay="7900"/>
                            </p:stCondLst>
                            <p:childTnLst>
                              <p:par>
                                <p:cTn id="78" presetID="22" presetClass="entr" presetSubtype="2" fill="hold" nodeType="afterEffect">
                                  <p:stCondLst>
                                    <p:cond delay="0"/>
                                  </p:stCondLst>
                                  <p:childTnLst>
                                    <p:set>
                                      <p:cBhvr>
                                        <p:cTn id="79" dur="1" fill="hold">
                                          <p:stCondLst>
                                            <p:cond delay="0"/>
                                          </p:stCondLst>
                                        </p:cTn>
                                        <p:tgtEl>
                                          <p:spTgt spid="34"/>
                                        </p:tgtEl>
                                        <p:attrNameLst>
                                          <p:attrName>style.visibility</p:attrName>
                                        </p:attrNameLst>
                                      </p:cBhvr>
                                      <p:to>
                                        <p:strVal val="visible"/>
                                      </p:to>
                                    </p:set>
                                    <p:animEffect transition="in" filter="wipe(right)">
                                      <p:cBhvr>
                                        <p:cTn id="80" dur="500"/>
                                        <p:tgtEl>
                                          <p:spTgt spid="34"/>
                                        </p:tgtEl>
                                      </p:cBhvr>
                                    </p:animEffect>
                                  </p:childTnLst>
                                </p:cTn>
                              </p:par>
                            </p:childTnLst>
                          </p:cTn>
                        </p:par>
                        <p:par>
                          <p:cTn id="81" fill="hold">
                            <p:stCondLst>
                              <p:cond delay="8400"/>
                            </p:stCondLst>
                            <p:childTnLst>
                              <p:par>
                                <p:cTn id="82" presetID="14" presetClass="entr" presetSubtype="10" fill="hold" grpId="0" nodeType="afterEffect">
                                  <p:stCondLst>
                                    <p:cond delay="0"/>
                                  </p:stCondLst>
                                  <p:childTnLst>
                                    <p:set>
                                      <p:cBhvr>
                                        <p:cTn id="83" dur="1" fill="hold">
                                          <p:stCondLst>
                                            <p:cond delay="0"/>
                                          </p:stCondLst>
                                        </p:cTn>
                                        <p:tgtEl>
                                          <p:spTgt spid="43"/>
                                        </p:tgtEl>
                                        <p:attrNameLst>
                                          <p:attrName>style.visibility</p:attrName>
                                        </p:attrNameLst>
                                      </p:cBhvr>
                                      <p:to>
                                        <p:strVal val="visible"/>
                                      </p:to>
                                    </p:set>
                                    <p:animEffect transition="in" filter="randombar(horizontal)">
                                      <p:cBhvr>
                                        <p:cTn id="84" dur="500"/>
                                        <p:tgtEl>
                                          <p:spTgt spid="43"/>
                                        </p:tgtEl>
                                      </p:cBhvr>
                                    </p:animEffect>
                                  </p:childTnLst>
                                </p:cTn>
                              </p:par>
                            </p:childTnLst>
                          </p:cTn>
                        </p:par>
                        <p:par>
                          <p:cTn id="85" fill="hold">
                            <p:stCondLst>
                              <p:cond delay="8900"/>
                            </p:stCondLst>
                            <p:childTnLst>
                              <p:par>
                                <p:cTn id="86" presetID="14" presetClass="entr" presetSubtype="10" fill="hold" grpId="0" nodeType="afterEffect">
                                  <p:stCondLst>
                                    <p:cond delay="0"/>
                                  </p:stCondLst>
                                  <p:childTnLst>
                                    <p:set>
                                      <p:cBhvr>
                                        <p:cTn id="87" dur="1" fill="hold">
                                          <p:stCondLst>
                                            <p:cond delay="0"/>
                                          </p:stCondLst>
                                        </p:cTn>
                                        <p:tgtEl>
                                          <p:spTgt spid="44"/>
                                        </p:tgtEl>
                                        <p:attrNameLst>
                                          <p:attrName>style.visibility</p:attrName>
                                        </p:attrNameLst>
                                      </p:cBhvr>
                                      <p:to>
                                        <p:strVal val="visible"/>
                                      </p:to>
                                    </p:set>
                                    <p:animEffect transition="in" filter="randombar(horizontal)">
                                      <p:cBhvr>
                                        <p:cTn id="88" dur="500"/>
                                        <p:tgtEl>
                                          <p:spTgt spid="44"/>
                                        </p:tgtEl>
                                      </p:cBhvr>
                                    </p:animEffect>
                                  </p:childTnLst>
                                </p:cTn>
                              </p:par>
                            </p:childTnLst>
                          </p:cTn>
                        </p:par>
                        <p:par>
                          <p:cTn id="89" fill="hold">
                            <p:stCondLst>
                              <p:cond delay="9400"/>
                            </p:stCondLst>
                            <p:childTnLst>
                              <p:par>
                                <p:cTn id="90" presetID="26" presetClass="entr" presetSubtype="0" fill="hold" grpId="0" nodeType="afterEffect">
                                  <p:stCondLst>
                                    <p:cond delay="0"/>
                                  </p:stCondLst>
                                  <p:childTnLst>
                                    <p:set>
                                      <p:cBhvr>
                                        <p:cTn id="91" dur="1" fill="hold">
                                          <p:stCondLst>
                                            <p:cond delay="0"/>
                                          </p:stCondLst>
                                        </p:cTn>
                                        <p:tgtEl>
                                          <p:spTgt spid="39"/>
                                        </p:tgtEl>
                                        <p:attrNameLst>
                                          <p:attrName>style.visibility</p:attrName>
                                        </p:attrNameLst>
                                      </p:cBhvr>
                                      <p:to>
                                        <p:strVal val="visible"/>
                                      </p:to>
                                    </p:set>
                                    <p:animEffect transition="in" filter="wipe(down)">
                                      <p:cBhvr>
                                        <p:cTn id="92" dur="580">
                                          <p:stCondLst>
                                            <p:cond delay="0"/>
                                          </p:stCondLst>
                                        </p:cTn>
                                        <p:tgtEl>
                                          <p:spTgt spid="39"/>
                                        </p:tgtEl>
                                      </p:cBhvr>
                                    </p:animEffect>
                                    <p:anim calcmode="lin" valueType="num">
                                      <p:cBhvr>
                                        <p:cTn id="93" dur="1822" tmFilter="0,0; 0.14,0.36; 0.43,0.73; 0.71,0.91; 1.0,1.0">
                                          <p:stCondLst>
                                            <p:cond delay="0"/>
                                          </p:stCondLst>
                                        </p:cTn>
                                        <p:tgtEl>
                                          <p:spTgt spid="39"/>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39"/>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39"/>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39"/>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39"/>
                                        </p:tgtEl>
                                        <p:attrNameLst>
                                          <p:attrName>ppt_y</p:attrName>
                                        </p:attrNameLst>
                                      </p:cBhvr>
                                      <p:tavLst>
                                        <p:tav tm="0" fmla="#ppt_y-sin(pi*$)/81">
                                          <p:val>
                                            <p:fltVal val="0"/>
                                          </p:val>
                                        </p:tav>
                                        <p:tav tm="100000">
                                          <p:val>
                                            <p:fltVal val="1"/>
                                          </p:val>
                                        </p:tav>
                                      </p:tavLst>
                                    </p:anim>
                                    <p:animScale>
                                      <p:cBhvr>
                                        <p:cTn id="98" dur="26">
                                          <p:stCondLst>
                                            <p:cond delay="650"/>
                                          </p:stCondLst>
                                        </p:cTn>
                                        <p:tgtEl>
                                          <p:spTgt spid="39"/>
                                        </p:tgtEl>
                                      </p:cBhvr>
                                      <p:to x="100000" y="60000"/>
                                    </p:animScale>
                                    <p:animScale>
                                      <p:cBhvr>
                                        <p:cTn id="99" dur="166" decel="50000">
                                          <p:stCondLst>
                                            <p:cond delay="676"/>
                                          </p:stCondLst>
                                        </p:cTn>
                                        <p:tgtEl>
                                          <p:spTgt spid="39"/>
                                        </p:tgtEl>
                                      </p:cBhvr>
                                      <p:to x="100000" y="100000"/>
                                    </p:animScale>
                                    <p:animScale>
                                      <p:cBhvr>
                                        <p:cTn id="100" dur="26">
                                          <p:stCondLst>
                                            <p:cond delay="1312"/>
                                          </p:stCondLst>
                                        </p:cTn>
                                        <p:tgtEl>
                                          <p:spTgt spid="39"/>
                                        </p:tgtEl>
                                      </p:cBhvr>
                                      <p:to x="100000" y="80000"/>
                                    </p:animScale>
                                    <p:animScale>
                                      <p:cBhvr>
                                        <p:cTn id="101" dur="166" decel="50000">
                                          <p:stCondLst>
                                            <p:cond delay="1338"/>
                                          </p:stCondLst>
                                        </p:cTn>
                                        <p:tgtEl>
                                          <p:spTgt spid="39"/>
                                        </p:tgtEl>
                                      </p:cBhvr>
                                      <p:to x="100000" y="100000"/>
                                    </p:animScale>
                                    <p:animScale>
                                      <p:cBhvr>
                                        <p:cTn id="102" dur="26">
                                          <p:stCondLst>
                                            <p:cond delay="1642"/>
                                          </p:stCondLst>
                                        </p:cTn>
                                        <p:tgtEl>
                                          <p:spTgt spid="39"/>
                                        </p:tgtEl>
                                      </p:cBhvr>
                                      <p:to x="100000" y="90000"/>
                                    </p:animScale>
                                    <p:animScale>
                                      <p:cBhvr>
                                        <p:cTn id="103" dur="166" decel="50000">
                                          <p:stCondLst>
                                            <p:cond delay="1668"/>
                                          </p:stCondLst>
                                        </p:cTn>
                                        <p:tgtEl>
                                          <p:spTgt spid="39"/>
                                        </p:tgtEl>
                                      </p:cBhvr>
                                      <p:to x="100000" y="100000"/>
                                    </p:animScale>
                                    <p:animScale>
                                      <p:cBhvr>
                                        <p:cTn id="104" dur="26">
                                          <p:stCondLst>
                                            <p:cond delay="1808"/>
                                          </p:stCondLst>
                                        </p:cTn>
                                        <p:tgtEl>
                                          <p:spTgt spid="39"/>
                                        </p:tgtEl>
                                      </p:cBhvr>
                                      <p:to x="100000" y="95000"/>
                                    </p:animScale>
                                    <p:animScale>
                                      <p:cBhvr>
                                        <p:cTn id="105" dur="166" decel="50000">
                                          <p:stCondLst>
                                            <p:cond delay="1834"/>
                                          </p:stCondLst>
                                        </p:cTn>
                                        <p:tgtEl>
                                          <p:spTgt spid="39"/>
                                        </p:tgtEl>
                                      </p:cBhvr>
                                      <p:to x="100000" y="100000"/>
                                    </p:animScale>
                                  </p:childTnLst>
                                </p:cTn>
                              </p:par>
                            </p:childTnLst>
                          </p:cTn>
                        </p:par>
                        <p:par>
                          <p:cTn id="106" fill="hold">
                            <p:stCondLst>
                              <p:cond delay="11400"/>
                            </p:stCondLst>
                            <p:childTnLst>
                              <p:par>
                                <p:cTn id="107" presetID="22" presetClass="entr" presetSubtype="1" fill="hold" grpId="0" nodeType="afterEffect">
                                  <p:stCondLst>
                                    <p:cond delay="0"/>
                                  </p:stCondLst>
                                  <p:childTnLst>
                                    <p:set>
                                      <p:cBhvr>
                                        <p:cTn id="108" dur="1" fill="hold">
                                          <p:stCondLst>
                                            <p:cond delay="0"/>
                                          </p:stCondLst>
                                        </p:cTn>
                                        <p:tgtEl>
                                          <p:spTgt spid="40"/>
                                        </p:tgtEl>
                                        <p:attrNameLst>
                                          <p:attrName>style.visibility</p:attrName>
                                        </p:attrNameLst>
                                      </p:cBhvr>
                                      <p:to>
                                        <p:strVal val="visible"/>
                                      </p:to>
                                    </p:set>
                                    <p:animEffect transition="in" filter="wipe(up)">
                                      <p:cBhvr>
                                        <p:cTn id="109" dur="500"/>
                                        <p:tgtEl>
                                          <p:spTgt spid="40"/>
                                        </p:tgtEl>
                                      </p:cBhvr>
                                    </p:animEffect>
                                  </p:childTnLst>
                                </p:cTn>
                              </p:par>
                              <p:par>
                                <p:cTn id="110" presetID="2" presetClass="entr" presetSubtype="4" decel="100000" fill="hold" nodeType="withEffect">
                                  <p:stCondLst>
                                    <p:cond delay="0"/>
                                  </p:stCondLst>
                                  <p:childTnLst>
                                    <p:set>
                                      <p:cBhvr>
                                        <p:cTn id="111" dur="1" fill="hold">
                                          <p:stCondLst>
                                            <p:cond delay="0"/>
                                          </p:stCondLst>
                                        </p:cTn>
                                        <p:tgtEl>
                                          <p:spTgt spid="60"/>
                                        </p:tgtEl>
                                        <p:attrNameLst>
                                          <p:attrName>style.visibility</p:attrName>
                                        </p:attrNameLst>
                                      </p:cBhvr>
                                      <p:to>
                                        <p:strVal val="visible"/>
                                      </p:to>
                                    </p:set>
                                    <p:anim calcmode="lin" valueType="num">
                                      <p:cBhvr additive="base">
                                        <p:cTn id="112" dur="750" fill="hold"/>
                                        <p:tgtEl>
                                          <p:spTgt spid="60"/>
                                        </p:tgtEl>
                                        <p:attrNameLst>
                                          <p:attrName>ppt_x</p:attrName>
                                        </p:attrNameLst>
                                      </p:cBhvr>
                                      <p:tavLst>
                                        <p:tav tm="0">
                                          <p:val>
                                            <p:strVal val="#ppt_x"/>
                                          </p:val>
                                        </p:tav>
                                        <p:tav tm="100000">
                                          <p:val>
                                            <p:strVal val="#ppt_x"/>
                                          </p:val>
                                        </p:tav>
                                      </p:tavLst>
                                    </p:anim>
                                    <p:anim calcmode="lin" valueType="num">
                                      <p:cBhvr additive="base">
                                        <p:cTn id="113" dur="750" fill="hold"/>
                                        <p:tgtEl>
                                          <p:spTgt spid="60"/>
                                        </p:tgtEl>
                                        <p:attrNameLst>
                                          <p:attrName>ppt_y</p:attrName>
                                        </p:attrNameLst>
                                      </p:cBhvr>
                                      <p:tavLst>
                                        <p:tav tm="0">
                                          <p:val>
                                            <p:strVal val="1+#ppt_h/2"/>
                                          </p:val>
                                        </p:tav>
                                        <p:tav tm="100000">
                                          <p:val>
                                            <p:strVal val="#ppt_y"/>
                                          </p:val>
                                        </p:tav>
                                      </p:tavLst>
                                    </p:anim>
                                  </p:childTnLst>
                                </p:cTn>
                              </p:par>
                            </p:childTnLst>
                          </p:cTn>
                        </p:par>
                        <p:par>
                          <p:cTn id="114" fill="hold">
                            <p:stCondLst>
                              <p:cond delay="12150"/>
                            </p:stCondLst>
                            <p:childTnLst>
                              <p:par>
                                <p:cTn id="115" presetID="10" presetClass="entr" presetSubtype="0" fill="hold" grpId="0" nodeType="afterEffect">
                                  <p:stCondLst>
                                    <p:cond delay="400"/>
                                  </p:stCondLst>
                                  <p:childTnLst>
                                    <p:set>
                                      <p:cBhvr>
                                        <p:cTn id="116" dur="1" fill="hold">
                                          <p:stCondLst>
                                            <p:cond delay="0"/>
                                          </p:stCondLst>
                                        </p:cTn>
                                        <p:tgtEl>
                                          <p:spTgt spid="80"/>
                                        </p:tgtEl>
                                        <p:attrNameLst>
                                          <p:attrName>style.visibility</p:attrName>
                                        </p:attrNameLst>
                                      </p:cBhvr>
                                      <p:to>
                                        <p:strVal val="visible"/>
                                      </p:to>
                                    </p:set>
                                    <p:animEffect transition="in" filter="fade">
                                      <p:cBhvr>
                                        <p:cTn id="117"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4" grpId="0" animBg="1"/>
      <p:bldP spid="15" grpId="0" animBg="1"/>
      <p:bldP spid="16" grpId="0" animBg="1"/>
      <p:bldP spid="39" grpId="0" animBg="1"/>
      <p:bldP spid="40" grpId="0" animBg="1"/>
      <p:bldP spid="41" grpId="0"/>
      <p:bldP spid="42" grpId="0"/>
      <p:bldP spid="43" grpId="0"/>
      <p:bldP spid="44" grpId="0"/>
      <p:bldP spid="65" grpId="0"/>
      <p:bldP spid="66" grpId="0"/>
      <p:bldP spid="67" grpId="0"/>
      <p:bldP spid="8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D74A3F6C-A2D5-414F-B98C-7F70E7E2AA77}"/>
              </a:ext>
            </a:extLst>
          </p:cNvPr>
          <p:cNvGrpSpPr/>
          <p:nvPr/>
        </p:nvGrpSpPr>
        <p:grpSpPr>
          <a:xfrm>
            <a:off x="-380999" y="129887"/>
            <a:ext cx="1295400" cy="594013"/>
            <a:chOff x="4115101" y="1714589"/>
            <a:chExt cx="7175500" cy="4437063"/>
          </a:xfrm>
        </p:grpSpPr>
        <p:sp>
          <p:nvSpPr>
            <p:cNvPr id="3" name="Freeform 30">
              <a:extLst>
                <a:ext uri="{FF2B5EF4-FFF2-40B4-BE49-F238E27FC236}">
                  <a16:creationId xmlns:a16="http://schemas.microsoft.com/office/drawing/2014/main" xmlns=""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4" name="Freeform 35">
              <a:extLst>
                <a:ext uri="{FF2B5EF4-FFF2-40B4-BE49-F238E27FC236}">
                  <a16:creationId xmlns:a16="http://schemas.microsoft.com/office/drawing/2014/main" xmlns=""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5" name="Freeform 44">
              <a:extLst>
                <a:ext uri="{FF2B5EF4-FFF2-40B4-BE49-F238E27FC236}">
                  <a16:creationId xmlns:a16="http://schemas.microsoft.com/office/drawing/2014/main" xmlns=""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6" name="Freeform 34">
              <a:extLst>
                <a:ext uri="{FF2B5EF4-FFF2-40B4-BE49-F238E27FC236}">
                  <a16:creationId xmlns:a16="http://schemas.microsoft.com/office/drawing/2014/main" xmlns=""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7" name="Freeform 31">
              <a:extLst>
                <a:ext uri="{FF2B5EF4-FFF2-40B4-BE49-F238E27FC236}">
                  <a16:creationId xmlns:a16="http://schemas.microsoft.com/office/drawing/2014/main" xmlns=""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8" name="Freeform 32">
              <a:extLst>
                <a:ext uri="{FF2B5EF4-FFF2-40B4-BE49-F238E27FC236}">
                  <a16:creationId xmlns:a16="http://schemas.microsoft.com/office/drawing/2014/main" xmlns=""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9" name="Freeform 33">
              <a:extLst>
                <a:ext uri="{FF2B5EF4-FFF2-40B4-BE49-F238E27FC236}">
                  <a16:creationId xmlns:a16="http://schemas.microsoft.com/office/drawing/2014/main" xmlns=""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10" name="Freeform 36">
              <a:extLst>
                <a:ext uri="{FF2B5EF4-FFF2-40B4-BE49-F238E27FC236}">
                  <a16:creationId xmlns:a16="http://schemas.microsoft.com/office/drawing/2014/main" xmlns=""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1" name="Freeform 37">
              <a:extLst>
                <a:ext uri="{FF2B5EF4-FFF2-40B4-BE49-F238E27FC236}">
                  <a16:creationId xmlns:a16="http://schemas.microsoft.com/office/drawing/2014/main" xmlns=""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12" name="Freeform 38">
              <a:extLst>
                <a:ext uri="{FF2B5EF4-FFF2-40B4-BE49-F238E27FC236}">
                  <a16:creationId xmlns:a16="http://schemas.microsoft.com/office/drawing/2014/main" xmlns=""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3" name="Freeform 39">
              <a:extLst>
                <a:ext uri="{FF2B5EF4-FFF2-40B4-BE49-F238E27FC236}">
                  <a16:creationId xmlns:a16="http://schemas.microsoft.com/office/drawing/2014/main" xmlns=""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4" name="Freeform 40">
              <a:extLst>
                <a:ext uri="{FF2B5EF4-FFF2-40B4-BE49-F238E27FC236}">
                  <a16:creationId xmlns:a16="http://schemas.microsoft.com/office/drawing/2014/main" xmlns=""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5" name="Freeform 41">
              <a:extLst>
                <a:ext uri="{FF2B5EF4-FFF2-40B4-BE49-F238E27FC236}">
                  <a16:creationId xmlns:a16="http://schemas.microsoft.com/office/drawing/2014/main" xmlns=""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6" name="Freeform 42">
              <a:extLst>
                <a:ext uri="{FF2B5EF4-FFF2-40B4-BE49-F238E27FC236}">
                  <a16:creationId xmlns:a16="http://schemas.microsoft.com/office/drawing/2014/main" xmlns=""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7" name="Freeform 43">
              <a:extLst>
                <a:ext uri="{FF2B5EF4-FFF2-40B4-BE49-F238E27FC236}">
                  <a16:creationId xmlns:a16="http://schemas.microsoft.com/office/drawing/2014/main" xmlns=""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sp>
        <p:nvSpPr>
          <p:cNvPr id="18" name="圆角矩形 1"/>
          <p:cNvSpPr/>
          <p:nvPr/>
        </p:nvSpPr>
        <p:spPr>
          <a:xfrm>
            <a:off x="2838450" y="415291"/>
            <a:ext cx="3649217" cy="494625"/>
          </a:xfrm>
          <a:prstGeom prst="roundRect">
            <a:avLst>
              <a:gd name="adj" fmla="val 42270"/>
            </a:avLst>
          </a:prstGeom>
          <a:solidFill>
            <a:schemeClr val="accent1">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zh-CN" sz="1800" b="1" dirty="0" smtClean="0">
                <a:solidFill>
                  <a:srgbClr val="663A77"/>
                </a:solidFill>
                <a:latin typeface="造字工房悦黑体验版细体" pitchFamily="50" charset="-122"/>
                <a:ea typeface="造字工房悦黑体验版细体" pitchFamily="50" charset="-122"/>
              </a:rPr>
              <a:t>الاستراتيجيات العامة للتنافس لمايكل </a:t>
            </a:r>
            <a:r>
              <a:rPr lang="ar-DZ" altLang="zh-CN" sz="1800" b="1" dirty="0" err="1" smtClean="0">
                <a:solidFill>
                  <a:srgbClr val="663A77"/>
                </a:solidFill>
                <a:latin typeface="造字工房悦黑体验版细体" pitchFamily="50" charset="-122"/>
                <a:ea typeface="造字工房悦黑体验版细体" pitchFamily="50" charset="-122"/>
              </a:rPr>
              <a:t>بورتر</a:t>
            </a:r>
            <a:endParaRPr lang="zh-CN" altLang="en-US" sz="1800" b="1" dirty="0">
              <a:solidFill>
                <a:srgbClr val="663A77"/>
              </a:solidFill>
              <a:latin typeface="造字工房悦黑体验版细体" pitchFamily="50" charset="-122"/>
              <a:ea typeface="造字工房悦黑体验版细体" pitchFamily="50" charset="-122"/>
            </a:endParaRPr>
          </a:p>
        </p:txBody>
      </p:sp>
      <p:sp>
        <p:nvSpPr>
          <p:cNvPr id="19" name="矩形 35"/>
          <p:cNvSpPr>
            <a:spLocks noChangeArrowheads="1"/>
          </p:cNvSpPr>
          <p:nvPr/>
        </p:nvSpPr>
        <p:spPr bwMode="auto">
          <a:xfrm>
            <a:off x="189894" y="1005816"/>
            <a:ext cx="8544362" cy="3884140"/>
          </a:xfrm>
          <a:prstGeom prst="rect">
            <a:avLst/>
          </a:prstGeom>
          <a:ln/>
          <a:extLst/>
        </p:spPr>
        <p:style>
          <a:lnRef idx="2">
            <a:schemeClr val="accent1"/>
          </a:lnRef>
          <a:fillRef idx="1">
            <a:schemeClr val="lt1"/>
          </a:fillRef>
          <a:effectRef idx="0">
            <a:schemeClr val="accent1"/>
          </a:effectRef>
          <a:fontRef idx="minor">
            <a:schemeClr val="dk1"/>
          </a:fontRef>
        </p:style>
        <p:txBody>
          <a:bodyPr wrap="square">
            <a:spAutoFit/>
          </a:bodyPr>
          <a:lstStyle/>
          <a:p>
            <a:pPr algn="r" rtl="1">
              <a:lnSpc>
                <a:spcPct val="130000"/>
              </a:lnSpc>
              <a:spcBef>
                <a:spcPct val="0"/>
              </a:spcBef>
            </a:pPr>
            <a:r>
              <a:rPr lang="ar-DZ" altLang="zh-CN" sz="1400" dirty="0">
                <a:solidFill>
                  <a:schemeClr val="tx1"/>
                </a:solidFill>
                <a:latin typeface="Simplified Arabic" pitchFamily="18" charset="-78"/>
                <a:ea typeface="微软雅黑" pitchFamily="34" charset="-122"/>
                <a:cs typeface="Simplified Arabic" pitchFamily="18" charset="-78"/>
              </a:rPr>
              <a:t>استراتيجيات </a:t>
            </a:r>
            <a:r>
              <a:rPr lang="ar-DZ" altLang="zh-CN" sz="1400" dirty="0" err="1">
                <a:solidFill>
                  <a:schemeClr val="tx1"/>
                </a:solidFill>
                <a:latin typeface="Simplified Arabic" pitchFamily="18" charset="-78"/>
                <a:ea typeface="微软雅黑" pitchFamily="34" charset="-122"/>
                <a:cs typeface="Simplified Arabic" pitchFamily="18" charset="-78"/>
              </a:rPr>
              <a:t>بورتر</a:t>
            </a:r>
            <a:r>
              <a:rPr lang="ar-DZ" altLang="zh-CN" sz="1400" dirty="0">
                <a:solidFill>
                  <a:schemeClr val="tx1"/>
                </a:solidFill>
                <a:latin typeface="Simplified Arabic" pitchFamily="18" charset="-78"/>
                <a:ea typeface="微软雅黑" pitchFamily="34" charset="-122"/>
                <a:cs typeface="Simplified Arabic" pitchFamily="18" charset="-78"/>
              </a:rPr>
              <a:t> العامة التنافسية هي مجموعة من ثلاث استراتيجيات أساسية يمكن للشركات استخدامها لتحقيق ميزة تنافسية، وقد طورها مايكل </a:t>
            </a:r>
            <a:r>
              <a:rPr lang="ar-DZ" altLang="zh-CN" sz="1400" dirty="0" err="1" smtClean="0">
                <a:solidFill>
                  <a:schemeClr val="tx1"/>
                </a:solidFill>
                <a:latin typeface="Simplified Arabic" pitchFamily="18" charset="-78"/>
                <a:ea typeface="微软雅黑" pitchFamily="34" charset="-122"/>
                <a:cs typeface="Simplified Arabic" pitchFamily="18" charset="-78"/>
              </a:rPr>
              <a:t>بورتر</a:t>
            </a:r>
            <a:r>
              <a:rPr lang="ar-DZ" altLang="zh-CN" sz="1400" dirty="0" smtClean="0">
                <a:solidFill>
                  <a:schemeClr val="tx1"/>
                </a:solidFill>
                <a:latin typeface="Simplified Arabic" pitchFamily="18" charset="-78"/>
                <a:ea typeface="微软雅黑" pitchFamily="34" charset="-122"/>
                <a:cs typeface="Simplified Arabic" pitchFamily="18" charset="-78"/>
              </a:rPr>
              <a:t> سنة 1985 حيث تستخدم </a:t>
            </a:r>
            <a:r>
              <a:rPr lang="ar-DZ" altLang="zh-CN" sz="1400" dirty="0">
                <a:solidFill>
                  <a:schemeClr val="tx1"/>
                </a:solidFill>
                <a:latin typeface="Simplified Arabic" pitchFamily="18" charset="-78"/>
                <a:ea typeface="微软雅黑" pitchFamily="34" charset="-122"/>
                <a:cs typeface="Simplified Arabic" pitchFamily="18" charset="-78"/>
              </a:rPr>
              <a:t>على نطاق واسع في مجال </a:t>
            </a:r>
            <a:r>
              <a:rPr lang="ar-DZ" altLang="zh-CN" sz="1400" dirty="0" smtClean="0">
                <a:solidFill>
                  <a:schemeClr val="tx1"/>
                </a:solidFill>
                <a:latin typeface="Simplified Arabic" pitchFamily="18" charset="-78"/>
                <a:ea typeface="微软雅黑" pitchFamily="34" charset="-122"/>
                <a:cs typeface="Simplified Arabic" pitchFamily="18" charset="-78"/>
              </a:rPr>
              <a:t>الإدارة الاستراتيجية والتسويق الاستراتيجي، </a:t>
            </a:r>
            <a:r>
              <a:rPr lang="ar-DZ" altLang="zh-CN" sz="1400" dirty="0">
                <a:solidFill>
                  <a:schemeClr val="tx1"/>
                </a:solidFill>
                <a:latin typeface="Simplified Arabic" pitchFamily="18" charset="-78"/>
                <a:ea typeface="微软雅黑" pitchFamily="34" charset="-122"/>
                <a:cs typeface="Simplified Arabic" pitchFamily="18" charset="-78"/>
              </a:rPr>
              <a:t>بحيث الاستراتيجيات العامة الثلاثة هي:</a:t>
            </a:r>
          </a:p>
          <a:p>
            <a:pPr algn="r" rtl="1"/>
            <a:r>
              <a:rPr lang="ar-DZ" sz="1400" dirty="0">
                <a:solidFill>
                  <a:schemeClr val="tx1"/>
                </a:solidFill>
                <a:latin typeface="Simplified Arabic" pitchFamily="18" charset="-78"/>
                <a:ea typeface="微软雅黑" pitchFamily="34" charset="-122"/>
                <a:cs typeface="Simplified Arabic" pitchFamily="18" charset="-78"/>
              </a:rPr>
              <a:t/>
            </a:r>
            <a:br>
              <a:rPr lang="ar-DZ" sz="1400" dirty="0">
                <a:solidFill>
                  <a:schemeClr val="tx1"/>
                </a:solidFill>
                <a:latin typeface="Simplified Arabic" pitchFamily="18" charset="-78"/>
                <a:ea typeface="微软雅黑" pitchFamily="34" charset="-122"/>
                <a:cs typeface="Simplified Arabic" pitchFamily="18" charset="-78"/>
              </a:rPr>
            </a:br>
            <a:r>
              <a:rPr lang="ar-DZ" sz="1400" u="sng" dirty="0">
                <a:solidFill>
                  <a:schemeClr val="tx1"/>
                </a:solidFill>
                <a:latin typeface="Simplified Arabic" pitchFamily="18" charset="-78"/>
                <a:ea typeface="微软雅黑" pitchFamily="34" charset="-122"/>
                <a:cs typeface="Simplified Arabic" pitchFamily="18" charset="-78"/>
              </a:rPr>
              <a:t>1- </a:t>
            </a:r>
            <a:r>
              <a:rPr lang="ar-DZ" sz="1400" b="1" u="sng" dirty="0">
                <a:solidFill>
                  <a:schemeClr val="tx1"/>
                </a:solidFill>
                <a:latin typeface="Simplified Arabic" pitchFamily="18" charset="-78"/>
                <a:ea typeface="微软雅黑" pitchFamily="34" charset="-122"/>
                <a:cs typeface="Simplified Arabic" pitchFamily="18" charset="-78"/>
              </a:rPr>
              <a:t>قيادة</a:t>
            </a:r>
            <a:r>
              <a:rPr lang="ar-DZ" sz="1400" u="sng" dirty="0">
                <a:solidFill>
                  <a:schemeClr val="tx1"/>
                </a:solidFill>
                <a:latin typeface="Simplified Arabic" pitchFamily="18" charset="-78"/>
                <a:ea typeface="微软雅黑" pitchFamily="34" charset="-122"/>
                <a:cs typeface="Simplified Arabic" pitchFamily="18" charset="-78"/>
              </a:rPr>
              <a:t> </a:t>
            </a:r>
            <a:r>
              <a:rPr lang="ar-DZ" sz="1400" b="1" u="sng" dirty="0">
                <a:solidFill>
                  <a:schemeClr val="tx1"/>
                </a:solidFill>
                <a:latin typeface="Simplified Arabic" pitchFamily="18" charset="-78"/>
                <a:ea typeface="微软雅黑" pitchFamily="34" charset="-122"/>
                <a:cs typeface="Simplified Arabic" pitchFamily="18" charset="-78"/>
              </a:rPr>
              <a:t>التكلفة</a:t>
            </a:r>
            <a:r>
              <a:rPr lang="ar-DZ" sz="1400" u="sng" dirty="0">
                <a:solidFill>
                  <a:schemeClr val="tx1"/>
                </a:solidFill>
                <a:latin typeface="Simplified Arabic" pitchFamily="18" charset="-78"/>
                <a:ea typeface="微软雅黑" pitchFamily="34" charset="-122"/>
                <a:cs typeface="Simplified Arabic" pitchFamily="18" charset="-78"/>
              </a:rPr>
              <a:t> </a:t>
            </a:r>
            <a:r>
              <a:rPr lang="fr-FR" sz="1400" dirty="0" smtClean="0">
                <a:solidFill>
                  <a:schemeClr val="tx1"/>
                </a:solidFill>
                <a:latin typeface="Simplified Arabic" pitchFamily="18" charset="-78"/>
                <a:ea typeface="微软雅黑" pitchFamily="34" charset="-122"/>
                <a:cs typeface="Simplified Arabic" pitchFamily="18" charset="-78"/>
              </a:rPr>
              <a:t>:</a:t>
            </a:r>
            <a:r>
              <a:rPr lang="ar-DZ" sz="1400" dirty="0" smtClean="0">
                <a:solidFill>
                  <a:schemeClr val="tx1"/>
                </a:solidFill>
                <a:latin typeface="Simplified Arabic" pitchFamily="18" charset="-78"/>
                <a:ea typeface="微软雅黑" pitchFamily="34" charset="-122"/>
                <a:cs typeface="Simplified Arabic" pitchFamily="18" charset="-78"/>
              </a:rPr>
              <a:t> تستند </a:t>
            </a:r>
            <a:r>
              <a:rPr lang="ar-DZ" sz="1400" dirty="0">
                <a:solidFill>
                  <a:schemeClr val="tx1"/>
                </a:solidFill>
                <a:latin typeface="Simplified Arabic" pitchFamily="18" charset="-78"/>
                <a:ea typeface="微软雅黑" pitchFamily="34" charset="-122"/>
                <a:cs typeface="Simplified Arabic" pitchFamily="18" charset="-78"/>
              </a:rPr>
              <a:t>هذه الاستراتيجية على تحقيق تكلفة منخفضة نسبيًا في إنتاج وتقديم المنتجات أو الخدمات. الهدف هو تقديم المنتجات أو الخدمات بأسعار تنافسية وجذب العملاء الذين يبحثون عن قيمة مالية. يتم ذلك من خلال تحقيق اقتصاديات الحجم </a:t>
            </a:r>
            <a:r>
              <a:rPr lang="ar-DZ" sz="1400" dirty="0" smtClean="0">
                <a:solidFill>
                  <a:schemeClr val="tx1"/>
                </a:solidFill>
                <a:latin typeface="Simplified Arabic" pitchFamily="18" charset="-78"/>
                <a:ea typeface="微软雅黑" pitchFamily="34" charset="-122"/>
                <a:cs typeface="Simplified Arabic" pitchFamily="18" charset="-78"/>
              </a:rPr>
              <a:t>لتحقيق </a:t>
            </a:r>
            <a:r>
              <a:rPr lang="ar-DZ" sz="1400" dirty="0">
                <a:solidFill>
                  <a:schemeClr val="tx1"/>
                </a:solidFill>
                <a:latin typeface="Simplified Arabic" pitchFamily="18" charset="-78"/>
                <a:ea typeface="微软雅黑" pitchFamily="34" charset="-122"/>
                <a:cs typeface="Simplified Arabic" pitchFamily="18" charset="-78"/>
              </a:rPr>
              <a:t>تكاليف أقل من المنافسين.</a:t>
            </a:r>
          </a:p>
          <a:p>
            <a:pPr algn="r" rtl="1"/>
            <a:r>
              <a:rPr lang="ar-DZ" sz="1400" u="sng" dirty="0">
                <a:solidFill>
                  <a:schemeClr val="tx1"/>
                </a:solidFill>
                <a:latin typeface="Simplified Arabic" pitchFamily="18" charset="-78"/>
                <a:ea typeface="微软雅黑" pitchFamily="34" charset="-122"/>
                <a:cs typeface="Simplified Arabic" pitchFamily="18" charset="-78"/>
              </a:rPr>
              <a:t>2- </a:t>
            </a:r>
            <a:r>
              <a:rPr lang="ar-DZ" sz="1400" b="1" u="sng" dirty="0" smtClean="0">
                <a:solidFill>
                  <a:schemeClr val="tx1"/>
                </a:solidFill>
                <a:latin typeface="Simplified Arabic" pitchFamily="18" charset="-78"/>
                <a:ea typeface="微软雅黑" pitchFamily="34" charset="-122"/>
                <a:cs typeface="Simplified Arabic" pitchFamily="18" charset="-78"/>
              </a:rPr>
              <a:t>التميّز</a:t>
            </a:r>
            <a:r>
              <a:rPr lang="ar-DZ" sz="1400" u="sng" dirty="0" smtClean="0">
                <a:solidFill>
                  <a:schemeClr val="tx1"/>
                </a:solidFill>
                <a:latin typeface="Simplified Arabic" pitchFamily="18" charset="-78"/>
                <a:ea typeface="微软雅黑" pitchFamily="34" charset="-122"/>
                <a:cs typeface="Simplified Arabic" pitchFamily="18" charset="-78"/>
              </a:rPr>
              <a:t> </a:t>
            </a:r>
            <a:r>
              <a:rPr lang="fr-FR" sz="1400" dirty="0" smtClean="0">
                <a:solidFill>
                  <a:schemeClr val="tx1"/>
                </a:solidFill>
                <a:latin typeface="Simplified Arabic" pitchFamily="18" charset="-78"/>
                <a:ea typeface="微软雅黑" pitchFamily="34" charset="-122"/>
                <a:cs typeface="Simplified Arabic" pitchFamily="18" charset="-78"/>
              </a:rPr>
              <a:t>:</a:t>
            </a:r>
            <a:r>
              <a:rPr lang="ar-DZ" sz="1400" dirty="0" smtClean="0">
                <a:solidFill>
                  <a:schemeClr val="tx1"/>
                </a:solidFill>
                <a:latin typeface="Simplified Arabic" pitchFamily="18" charset="-78"/>
                <a:ea typeface="微软雅黑" pitchFamily="34" charset="-122"/>
                <a:cs typeface="Simplified Arabic" pitchFamily="18" charset="-78"/>
              </a:rPr>
              <a:t> تعتمد </a:t>
            </a:r>
            <a:r>
              <a:rPr lang="ar-DZ" sz="1400" dirty="0">
                <a:solidFill>
                  <a:schemeClr val="tx1"/>
                </a:solidFill>
                <a:latin typeface="Simplified Arabic" pitchFamily="18" charset="-78"/>
                <a:ea typeface="微软雅黑" pitchFamily="34" charset="-122"/>
                <a:cs typeface="Simplified Arabic" pitchFamily="18" charset="-78"/>
              </a:rPr>
              <a:t>هذه الاستراتيجية على توفير منتجات أو خدمات فريدة ومميزة في سوق التنافس. الهدف هو بناء سمعة قوية وتميز الشركة عن المنافسين من خلال الابتكار والتصميم والجودة وغيرها من العوامل التي تضيف قيمة إضافية للمنتج أو الخدمة.</a:t>
            </a:r>
          </a:p>
          <a:p>
            <a:pPr algn="r" rtl="1"/>
            <a:r>
              <a:rPr lang="ar-DZ" sz="1400" u="sng" dirty="0">
                <a:solidFill>
                  <a:schemeClr val="tx1"/>
                </a:solidFill>
                <a:latin typeface="Simplified Arabic" pitchFamily="18" charset="-78"/>
                <a:ea typeface="微软雅黑" pitchFamily="34" charset="-122"/>
                <a:cs typeface="Simplified Arabic" pitchFamily="18" charset="-78"/>
              </a:rPr>
              <a:t>3- </a:t>
            </a:r>
            <a:r>
              <a:rPr lang="ar-DZ" sz="1400" b="1" u="sng" dirty="0">
                <a:solidFill>
                  <a:schemeClr val="tx1"/>
                </a:solidFill>
                <a:latin typeface="Simplified Arabic" pitchFamily="18" charset="-78"/>
                <a:ea typeface="微软雅黑" pitchFamily="34" charset="-122"/>
                <a:cs typeface="Simplified Arabic" pitchFamily="18" charset="-78"/>
              </a:rPr>
              <a:t>التركيز</a:t>
            </a:r>
            <a:r>
              <a:rPr lang="ar-DZ" sz="1400" u="sng" dirty="0">
                <a:solidFill>
                  <a:schemeClr val="tx1"/>
                </a:solidFill>
                <a:latin typeface="Simplified Arabic" pitchFamily="18" charset="-78"/>
                <a:ea typeface="微软雅黑" pitchFamily="34" charset="-122"/>
                <a:cs typeface="Simplified Arabic" pitchFamily="18" charset="-78"/>
              </a:rPr>
              <a:t> </a:t>
            </a:r>
            <a:r>
              <a:rPr lang="fr-FR" sz="1400" dirty="0" smtClean="0">
                <a:solidFill>
                  <a:schemeClr val="tx1"/>
                </a:solidFill>
                <a:latin typeface="Simplified Arabic" pitchFamily="18" charset="-78"/>
                <a:ea typeface="微软雅黑" pitchFamily="34" charset="-122"/>
                <a:cs typeface="Simplified Arabic" pitchFamily="18" charset="-78"/>
              </a:rPr>
              <a:t>:</a:t>
            </a:r>
            <a:r>
              <a:rPr lang="ar-DZ" sz="1400" dirty="0" smtClean="0">
                <a:solidFill>
                  <a:schemeClr val="tx1"/>
                </a:solidFill>
                <a:latin typeface="Simplified Arabic" pitchFamily="18" charset="-78"/>
                <a:ea typeface="微软雅黑" pitchFamily="34" charset="-122"/>
                <a:cs typeface="Simplified Arabic" pitchFamily="18" charset="-78"/>
              </a:rPr>
              <a:t>استراتيجية </a:t>
            </a:r>
            <a:r>
              <a:rPr lang="ar-DZ" sz="1400" dirty="0">
                <a:solidFill>
                  <a:schemeClr val="tx1"/>
                </a:solidFill>
                <a:latin typeface="Simplified Arabic" pitchFamily="18" charset="-78"/>
                <a:ea typeface="微软雅黑" pitchFamily="34" charset="-122"/>
                <a:cs typeface="Simplified Arabic" pitchFamily="18" charset="-78"/>
              </a:rPr>
              <a:t>التركيز هي استراتيجية تجارية تركز على استهداف فئة سوقية محددة أو </a:t>
            </a:r>
            <a:r>
              <a:rPr lang="fr-FR" sz="1400" dirty="0" smtClean="0">
                <a:solidFill>
                  <a:schemeClr val="tx1"/>
                </a:solidFill>
                <a:latin typeface="Simplified Arabic" pitchFamily="18" charset="-78"/>
                <a:ea typeface="微软雅黑" pitchFamily="34" charset="-122"/>
                <a:cs typeface="Simplified Arabic" pitchFamily="18" charset="-78"/>
              </a:rPr>
              <a:t>niche</a:t>
            </a:r>
            <a:r>
              <a:rPr lang="ar-DZ" sz="1400" dirty="0" smtClean="0">
                <a:solidFill>
                  <a:schemeClr val="tx1"/>
                </a:solidFill>
                <a:latin typeface="Simplified Arabic" pitchFamily="18" charset="-78"/>
                <a:ea typeface="微软雅黑" pitchFamily="34" charset="-122"/>
                <a:cs typeface="Simplified Arabic" pitchFamily="18" charset="-78"/>
              </a:rPr>
              <a:t> </a:t>
            </a:r>
            <a:r>
              <a:rPr lang="ar-DZ" sz="1400" dirty="0" err="1" smtClean="0">
                <a:solidFill>
                  <a:schemeClr val="tx1"/>
                </a:solidFill>
                <a:latin typeface="Simplified Arabic" pitchFamily="18" charset="-78"/>
                <a:ea typeface="微软雅黑" pitchFamily="34" charset="-122"/>
                <a:cs typeface="Simplified Arabic" pitchFamily="18" charset="-78"/>
              </a:rPr>
              <a:t>نيتش</a:t>
            </a:r>
            <a:r>
              <a:rPr lang="ar-DZ" sz="1400" dirty="0" smtClean="0">
                <a:solidFill>
                  <a:schemeClr val="tx1"/>
                </a:solidFill>
                <a:latin typeface="Simplified Arabic" pitchFamily="18" charset="-78"/>
                <a:ea typeface="微软雅黑" pitchFamily="34" charset="-122"/>
                <a:cs typeface="Simplified Arabic" pitchFamily="18" charset="-78"/>
              </a:rPr>
              <a:t> </a:t>
            </a:r>
            <a:r>
              <a:rPr lang="ar-DZ" sz="1400" dirty="0">
                <a:solidFill>
                  <a:schemeClr val="tx1"/>
                </a:solidFill>
                <a:latin typeface="Simplified Arabic" pitchFamily="18" charset="-78"/>
                <a:ea typeface="微软雅黑" pitchFamily="34" charset="-122"/>
                <a:cs typeface="Simplified Arabic" pitchFamily="18" charset="-78"/>
              </a:rPr>
              <a:t>صغير وتوجيه جهود الشركة لتلبية احتياجات ورغبات هذه الفئة بشكل خاص. في هذه الاستراتيجية، تعمل الشركة على تحقيق تفوق تنافسي من خلال تكييف منتجاتها أو خدماتها لتلبية متطلبات الفئة المستهدفة بشكل أفضل من المنافسين الذين يستهدفون الجمهور العام</a:t>
            </a:r>
            <a:r>
              <a:rPr lang="ar-DZ" sz="1400" dirty="0" smtClean="0">
                <a:solidFill>
                  <a:schemeClr val="tx1"/>
                </a:solidFill>
                <a:latin typeface="Simplified Arabic" pitchFamily="18" charset="-78"/>
                <a:ea typeface="微软雅黑" pitchFamily="34" charset="-122"/>
                <a:cs typeface="Simplified Arabic" pitchFamily="18" charset="-78"/>
              </a:rPr>
              <a:t>.</a:t>
            </a:r>
            <a:endParaRPr lang="ar-DZ" sz="1400" dirty="0">
              <a:solidFill>
                <a:schemeClr val="tx1"/>
              </a:solidFill>
              <a:latin typeface="Simplified Arabic" pitchFamily="18" charset="-78"/>
              <a:ea typeface="微软雅黑" pitchFamily="34" charset="-122"/>
              <a:cs typeface="Simplified Arabic" pitchFamily="18" charset="-78"/>
            </a:endParaRPr>
          </a:p>
          <a:p>
            <a:pPr algn="r" rtl="1"/>
            <a:r>
              <a:rPr lang="ar-DZ" sz="1400" dirty="0">
                <a:solidFill>
                  <a:schemeClr val="tx1"/>
                </a:solidFill>
                <a:latin typeface="Simplified Arabic" pitchFamily="18" charset="-78"/>
                <a:ea typeface="微软雅黑" pitchFamily="34" charset="-122"/>
                <a:cs typeface="Simplified Arabic" pitchFamily="18" charset="-78"/>
              </a:rPr>
              <a:t>وتتضمن استراتيجية التركيز نوعين رئيسيين:</a:t>
            </a:r>
          </a:p>
          <a:p>
            <a:pPr algn="r" rtl="1"/>
            <a:r>
              <a:rPr lang="ar-DZ" sz="1400" b="1" dirty="0">
                <a:solidFill>
                  <a:schemeClr val="tx1"/>
                </a:solidFill>
                <a:latin typeface="Simplified Arabic" pitchFamily="18" charset="-78"/>
                <a:ea typeface="微软雅黑" pitchFamily="34" charset="-122"/>
                <a:cs typeface="Simplified Arabic" pitchFamily="18" charset="-78"/>
              </a:rPr>
              <a:t>3 - أ تركيز مع تخفيض التكاليف</a:t>
            </a:r>
            <a:r>
              <a:rPr lang="ar-DZ" sz="1400" dirty="0">
                <a:solidFill>
                  <a:schemeClr val="tx1"/>
                </a:solidFill>
                <a:latin typeface="Simplified Arabic" pitchFamily="18" charset="-78"/>
                <a:ea typeface="微软雅黑" pitchFamily="34" charset="-122"/>
                <a:cs typeface="Simplified Arabic" pitchFamily="18" charset="-78"/>
              </a:rPr>
              <a:t>: تركز الشركة في هذا النوع من التركيز على تحقيق تكلفة منخفضة نسبياً داخل الفئة السوقية المستهدفة. يتطلب ذلك فهمًا عميقًا لاحتياجات السوق المحددة وتقديم منتجات أو خدمات بتكلفة أقل من المنافسين. بوجود تكلفة منخفضة نسبياً، يمكن للشركة جذب العملاء الذين يعتبرون السعر عاملًا رئيسيًا في قراراتهم الشرائية.</a:t>
            </a:r>
          </a:p>
          <a:p>
            <a:pPr algn="r" rtl="1"/>
            <a:r>
              <a:rPr lang="ar-DZ" sz="1400" b="1" dirty="0">
                <a:solidFill>
                  <a:schemeClr val="tx1"/>
                </a:solidFill>
                <a:latin typeface="Simplified Arabic" pitchFamily="18" charset="-78"/>
                <a:ea typeface="微软雅黑" pitchFamily="34" charset="-122"/>
                <a:cs typeface="Simplified Arabic" pitchFamily="18" charset="-78"/>
              </a:rPr>
              <a:t>3 - ب تركيز مع التمايز </a:t>
            </a:r>
            <a:r>
              <a:rPr lang="ar-DZ" sz="1400" dirty="0">
                <a:solidFill>
                  <a:schemeClr val="tx1"/>
                </a:solidFill>
                <a:latin typeface="Simplified Arabic" pitchFamily="18" charset="-78"/>
                <a:ea typeface="微软雅黑" pitchFamily="34" charset="-122"/>
                <a:cs typeface="Simplified Arabic" pitchFamily="18" charset="-78"/>
              </a:rPr>
              <a:t>: تركز الشركة في هذا النوع من التركيز على تقديم منتجات أو خدمات فريدة ومتميزة للفئة السوقية المستهدفة. يتطلب ذلك فهمًا عميقًا لاحتياجات ورغبات الفئة المستهدفة وتصميم وتطوير المنتجات أو الخدمات بطريقة تفوق المنافسين. يمكن للشركة جذب العملاء المستهدفين الذين يبحثون عن قيمة مضافة فريدة وتجربة فريدة من نوعها</a:t>
            </a:r>
            <a:r>
              <a:rPr lang="ar-DZ" sz="1400" dirty="0" smtClean="0">
                <a:solidFill>
                  <a:schemeClr val="tx1"/>
                </a:solidFill>
                <a:latin typeface="Simplified Arabic" pitchFamily="18" charset="-78"/>
                <a:ea typeface="微软雅黑" pitchFamily="34" charset="-122"/>
                <a:cs typeface="Simplified Arabic" pitchFamily="18" charset="-78"/>
              </a:rPr>
              <a:t>.</a:t>
            </a:r>
            <a:endParaRPr lang="ar-DZ" sz="1400" dirty="0">
              <a:solidFill>
                <a:schemeClr val="tx1"/>
              </a:solidFill>
              <a:latin typeface="Simplified Arabic" pitchFamily="18" charset="-78"/>
              <a:ea typeface="微软雅黑" pitchFamily="34" charset="-122"/>
              <a:cs typeface="Simplified Arabic" pitchFamily="18" charset="-78"/>
            </a:endParaRPr>
          </a:p>
        </p:txBody>
      </p:sp>
    </p:spTree>
    <p:extLst>
      <p:ext uri="{BB962C8B-B14F-4D97-AF65-F5344CB8AC3E}">
        <p14:creationId xmlns:p14="http://schemas.microsoft.com/office/powerpoint/2010/main" val="63271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ppt_x"/>
                                          </p:val>
                                        </p:tav>
                                        <p:tav tm="100000">
                                          <p:val>
                                            <p:strVal val="#ppt_x"/>
                                          </p:val>
                                        </p:tav>
                                      </p:tavLst>
                                    </p:anim>
                                    <p:anim calcmode="lin" valueType="num">
                                      <p:cBhvr additive="base">
                                        <p:cTn id="8" dur="75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750"/>
                            </p:stCondLst>
                            <p:childTnLst>
                              <p:par>
                                <p:cTn id="10" presetID="10" presetClass="entr" presetSubtype="0" fill="hold" grpId="0" nodeType="afterEffect">
                                  <p:stCondLst>
                                    <p:cond delay="40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par>
                          <p:cTn id="13" fill="hold">
                            <p:stCondLst>
                              <p:cond delay="1650"/>
                            </p:stCondLst>
                            <p:childTnLst>
                              <p:par>
                                <p:cTn id="14" presetID="22" presetClass="entr" presetSubtype="1" fill="hold" grpId="0" nodeType="after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wipe(up)">
                                      <p:cBhvr>
                                        <p:cTn id="1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1"/>
          <p:cNvSpPr/>
          <p:nvPr/>
        </p:nvSpPr>
        <p:spPr>
          <a:xfrm>
            <a:off x="2838450" y="415291"/>
            <a:ext cx="3649217" cy="494625"/>
          </a:xfrm>
          <a:prstGeom prst="roundRect">
            <a:avLst>
              <a:gd name="adj" fmla="val 42270"/>
            </a:avLst>
          </a:prstGeom>
          <a:solidFill>
            <a:schemeClr val="accent1">
              <a:lumMod val="20000"/>
              <a:lumOff val="8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zh-CN" sz="1800" b="1" dirty="0" smtClean="0">
                <a:solidFill>
                  <a:srgbClr val="663A77"/>
                </a:solidFill>
                <a:latin typeface="造字工房悦黑体验版细体" pitchFamily="50" charset="-122"/>
                <a:ea typeface="造字工房悦黑体验版细体" pitchFamily="50" charset="-122"/>
              </a:rPr>
              <a:t>الاستراتيجيات العامة للتنافس لمايكل </a:t>
            </a:r>
            <a:r>
              <a:rPr lang="ar-DZ" altLang="zh-CN" sz="1800" b="1" dirty="0" err="1" smtClean="0">
                <a:solidFill>
                  <a:srgbClr val="663A77"/>
                </a:solidFill>
                <a:latin typeface="造字工房悦黑体验版细体" pitchFamily="50" charset="-122"/>
                <a:ea typeface="造字工房悦黑体验版细体" pitchFamily="50" charset="-122"/>
              </a:rPr>
              <a:t>بورتر</a:t>
            </a:r>
            <a:endParaRPr lang="zh-CN" altLang="en-US" sz="1800" b="1" dirty="0">
              <a:solidFill>
                <a:srgbClr val="663A77"/>
              </a:solidFill>
              <a:latin typeface="造字工房悦黑体验版细体" pitchFamily="50" charset="-122"/>
              <a:ea typeface="造字工房悦黑体验版细体" pitchFamily="50" charset="-122"/>
            </a:endParaRPr>
          </a:p>
        </p:txBody>
      </p:sp>
      <p:grpSp>
        <p:nvGrpSpPr>
          <p:cNvPr id="4" name="Group 1">
            <a:extLst>
              <a:ext uri="{FF2B5EF4-FFF2-40B4-BE49-F238E27FC236}">
                <a16:creationId xmlns:a16="http://schemas.microsoft.com/office/drawing/2014/main" xmlns="" id="{D74A3F6C-A2D5-414F-B98C-7F70E7E2AA77}"/>
              </a:ext>
            </a:extLst>
          </p:cNvPr>
          <p:cNvGrpSpPr/>
          <p:nvPr/>
        </p:nvGrpSpPr>
        <p:grpSpPr>
          <a:xfrm>
            <a:off x="-380999" y="129887"/>
            <a:ext cx="1295400" cy="594013"/>
            <a:chOff x="4115101" y="1714589"/>
            <a:chExt cx="7175500" cy="4437063"/>
          </a:xfrm>
        </p:grpSpPr>
        <p:sp>
          <p:nvSpPr>
            <p:cNvPr id="6" name="Freeform 30">
              <a:extLst>
                <a:ext uri="{FF2B5EF4-FFF2-40B4-BE49-F238E27FC236}">
                  <a16:creationId xmlns:a16="http://schemas.microsoft.com/office/drawing/2014/main" xmlns=""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7" name="Freeform 35">
              <a:extLst>
                <a:ext uri="{FF2B5EF4-FFF2-40B4-BE49-F238E27FC236}">
                  <a16:creationId xmlns:a16="http://schemas.microsoft.com/office/drawing/2014/main" xmlns=""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8" name="Freeform 44">
              <a:extLst>
                <a:ext uri="{FF2B5EF4-FFF2-40B4-BE49-F238E27FC236}">
                  <a16:creationId xmlns:a16="http://schemas.microsoft.com/office/drawing/2014/main" xmlns=""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9" name="Freeform 34">
              <a:extLst>
                <a:ext uri="{FF2B5EF4-FFF2-40B4-BE49-F238E27FC236}">
                  <a16:creationId xmlns:a16="http://schemas.microsoft.com/office/drawing/2014/main" xmlns=""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10" name="Freeform 31">
              <a:extLst>
                <a:ext uri="{FF2B5EF4-FFF2-40B4-BE49-F238E27FC236}">
                  <a16:creationId xmlns:a16="http://schemas.microsoft.com/office/drawing/2014/main" xmlns=""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1" name="Freeform 32">
              <a:extLst>
                <a:ext uri="{FF2B5EF4-FFF2-40B4-BE49-F238E27FC236}">
                  <a16:creationId xmlns:a16="http://schemas.microsoft.com/office/drawing/2014/main" xmlns=""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2" name="Freeform 33">
              <a:extLst>
                <a:ext uri="{FF2B5EF4-FFF2-40B4-BE49-F238E27FC236}">
                  <a16:creationId xmlns:a16="http://schemas.microsoft.com/office/drawing/2014/main" xmlns=""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13" name="Freeform 36">
              <a:extLst>
                <a:ext uri="{FF2B5EF4-FFF2-40B4-BE49-F238E27FC236}">
                  <a16:creationId xmlns:a16="http://schemas.microsoft.com/office/drawing/2014/main" xmlns=""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4" name="Freeform 37">
              <a:extLst>
                <a:ext uri="{FF2B5EF4-FFF2-40B4-BE49-F238E27FC236}">
                  <a16:creationId xmlns:a16="http://schemas.microsoft.com/office/drawing/2014/main" xmlns=""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15" name="Freeform 38">
              <a:extLst>
                <a:ext uri="{FF2B5EF4-FFF2-40B4-BE49-F238E27FC236}">
                  <a16:creationId xmlns:a16="http://schemas.microsoft.com/office/drawing/2014/main" xmlns=""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6" name="Freeform 39">
              <a:extLst>
                <a:ext uri="{FF2B5EF4-FFF2-40B4-BE49-F238E27FC236}">
                  <a16:creationId xmlns:a16="http://schemas.microsoft.com/office/drawing/2014/main" xmlns=""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7" name="Freeform 40">
              <a:extLst>
                <a:ext uri="{FF2B5EF4-FFF2-40B4-BE49-F238E27FC236}">
                  <a16:creationId xmlns:a16="http://schemas.microsoft.com/office/drawing/2014/main" xmlns=""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8" name="Freeform 41">
              <a:extLst>
                <a:ext uri="{FF2B5EF4-FFF2-40B4-BE49-F238E27FC236}">
                  <a16:creationId xmlns:a16="http://schemas.microsoft.com/office/drawing/2014/main" xmlns=""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9" name="Freeform 42">
              <a:extLst>
                <a:ext uri="{FF2B5EF4-FFF2-40B4-BE49-F238E27FC236}">
                  <a16:creationId xmlns:a16="http://schemas.microsoft.com/office/drawing/2014/main" xmlns=""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20" name="Freeform 43">
              <a:extLst>
                <a:ext uri="{FF2B5EF4-FFF2-40B4-BE49-F238E27FC236}">
                  <a16:creationId xmlns:a16="http://schemas.microsoft.com/office/drawing/2014/main" xmlns=""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sp>
        <p:nvSpPr>
          <p:cNvPr id="21" name="文本框 73"/>
          <p:cNvSpPr txBox="1"/>
          <p:nvPr/>
        </p:nvSpPr>
        <p:spPr>
          <a:xfrm>
            <a:off x="4835989" y="3113156"/>
            <a:ext cx="907586"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altLang="zh-CN" sz="1200" b="1" dirty="0" smtClean="0">
                <a:solidFill>
                  <a:srgbClr val="01ACBE"/>
                </a:solidFill>
                <a:latin typeface="时尚中黑简体" panose="01010104010101010101" pitchFamily="2" charset="-122"/>
                <a:ea typeface="时尚中黑简体" panose="01010104010101010101" pitchFamily="2" charset="-122"/>
              </a:rPr>
              <a:t>إستراتيجية التركيز</a:t>
            </a:r>
            <a:endParaRPr lang="zh-CN" altLang="en-US" sz="1200" b="1" dirty="0">
              <a:solidFill>
                <a:srgbClr val="01ACBE"/>
              </a:solidFill>
              <a:latin typeface="时尚中黑简体" panose="01010104010101010101" pitchFamily="2" charset="-122"/>
              <a:ea typeface="时尚中黑简体" panose="01010104010101010101" pitchFamily="2" charset="-122"/>
            </a:endParaRPr>
          </a:p>
        </p:txBody>
      </p:sp>
      <p:sp>
        <p:nvSpPr>
          <p:cNvPr id="22" name="文本框 74"/>
          <p:cNvSpPr txBox="1"/>
          <p:nvPr/>
        </p:nvSpPr>
        <p:spPr>
          <a:xfrm>
            <a:off x="4846086" y="2387955"/>
            <a:ext cx="983214"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ar-DZ" altLang="zh-CN" sz="1200" b="1" dirty="0" smtClean="0">
                <a:solidFill>
                  <a:srgbClr val="E87071"/>
                </a:solidFill>
                <a:latin typeface="时尚中黑简体" panose="01010104010101010101" pitchFamily="2" charset="-122"/>
                <a:ea typeface="时尚中黑简体" panose="01010104010101010101" pitchFamily="2" charset="-122"/>
              </a:rPr>
              <a:t>إستراتيجية الريادة بالتكلفة</a:t>
            </a:r>
            <a:endParaRPr lang="zh-CN" altLang="en-US" sz="1200" b="1" dirty="0">
              <a:solidFill>
                <a:srgbClr val="E87071"/>
              </a:solidFill>
              <a:latin typeface="时尚中黑简体" panose="01010104010101010101" pitchFamily="2" charset="-122"/>
              <a:ea typeface="时尚中黑简体" panose="01010104010101010101" pitchFamily="2" charset="-122"/>
            </a:endParaRPr>
          </a:p>
        </p:txBody>
      </p:sp>
      <p:sp>
        <p:nvSpPr>
          <p:cNvPr id="23" name="文本框 75"/>
          <p:cNvSpPr txBox="1"/>
          <p:nvPr/>
        </p:nvSpPr>
        <p:spPr>
          <a:xfrm>
            <a:off x="4843120" y="1731497"/>
            <a:ext cx="929029"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altLang="zh-CN" sz="1200" b="1" dirty="0" err="1" smtClean="0">
                <a:solidFill>
                  <a:srgbClr val="663A77"/>
                </a:solidFill>
                <a:latin typeface="时尚中黑简体" panose="01010104010101010101" pitchFamily="2" charset="-122"/>
                <a:ea typeface="时尚中黑简体" panose="01010104010101010101" pitchFamily="2" charset="-122"/>
              </a:rPr>
              <a:t>إستراتيجية</a:t>
            </a:r>
            <a:r>
              <a:rPr lang="ar-DZ" altLang="zh-CN" sz="1200" b="1" dirty="0" smtClean="0">
                <a:solidFill>
                  <a:srgbClr val="663A77"/>
                </a:solidFill>
                <a:latin typeface="时尚中黑简体" panose="01010104010101010101" pitchFamily="2" charset="-122"/>
                <a:ea typeface="时尚中黑简体" panose="01010104010101010101" pitchFamily="2" charset="-122"/>
              </a:rPr>
              <a:t> التميّز/التمايز</a:t>
            </a:r>
            <a:endParaRPr lang="zh-CN" altLang="en-US" sz="1200" b="1" dirty="0">
              <a:solidFill>
                <a:srgbClr val="663A77"/>
              </a:solidFill>
              <a:latin typeface="时尚中黑简体" panose="01010104010101010101" pitchFamily="2" charset="-122"/>
              <a:ea typeface="时尚中黑简体" panose="01010104010101010101" pitchFamily="2" charset="-122"/>
            </a:endParaRPr>
          </a:p>
        </p:txBody>
      </p:sp>
      <p:grpSp>
        <p:nvGrpSpPr>
          <p:cNvPr id="24" name="组合 37"/>
          <p:cNvGrpSpPr/>
          <p:nvPr/>
        </p:nvGrpSpPr>
        <p:grpSpPr>
          <a:xfrm>
            <a:off x="4051022" y="3168813"/>
            <a:ext cx="627617" cy="416136"/>
            <a:chOff x="4355220" y="4051918"/>
            <a:chExt cx="836714" cy="554976"/>
          </a:xfrm>
        </p:grpSpPr>
        <p:sp>
          <p:nvSpPr>
            <p:cNvPr id="25" name="任意多边形 38"/>
            <p:cNvSpPr/>
            <p:nvPr/>
          </p:nvSpPr>
          <p:spPr>
            <a:xfrm>
              <a:off x="4355220" y="4051918"/>
              <a:ext cx="836714" cy="554976"/>
            </a:xfrm>
            <a:custGeom>
              <a:avLst/>
              <a:gdLst>
                <a:gd name="connsiteX0" fmla="*/ 685611 w 1025811"/>
                <a:gd name="connsiteY0" fmla="*/ 0 h 680400"/>
                <a:gd name="connsiteX1" fmla="*/ 1025811 w 1025811"/>
                <a:gd name="connsiteY1" fmla="*/ 340200 h 680400"/>
                <a:gd name="connsiteX2" fmla="*/ 685611 w 1025811"/>
                <a:gd name="connsiteY2" fmla="*/ 680400 h 680400"/>
                <a:gd name="connsiteX3" fmla="*/ 678786 w 1025811"/>
                <a:gd name="connsiteY3" fmla="*/ 679712 h 680400"/>
                <a:gd name="connsiteX4" fmla="*/ 678786 w 1025811"/>
                <a:gd name="connsiteY4" fmla="*/ 680400 h 680400"/>
                <a:gd name="connsiteX5" fmla="*/ 0 w 1025811"/>
                <a:gd name="connsiteY5" fmla="*/ 680400 h 680400"/>
                <a:gd name="connsiteX6" fmla="*/ 0 w 1025811"/>
                <a:gd name="connsiteY6" fmla="*/ 1614 h 680400"/>
                <a:gd name="connsiteX7" fmla="*/ 669601 w 1025811"/>
                <a:gd name="connsiteY7" fmla="*/ 1614 h 680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5811" h="680400">
                  <a:moveTo>
                    <a:pt x="685611" y="0"/>
                  </a:moveTo>
                  <a:cubicBezTo>
                    <a:pt x="873498" y="0"/>
                    <a:pt x="1025811" y="152313"/>
                    <a:pt x="1025811" y="340200"/>
                  </a:cubicBezTo>
                  <a:cubicBezTo>
                    <a:pt x="1025811" y="528087"/>
                    <a:pt x="873498" y="680400"/>
                    <a:pt x="685611" y="680400"/>
                  </a:cubicBezTo>
                  <a:lnTo>
                    <a:pt x="678786" y="679712"/>
                  </a:lnTo>
                  <a:lnTo>
                    <a:pt x="678786" y="680400"/>
                  </a:lnTo>
                  <a:lnTo>
                    <a:pt x="0" y="680400"/>
                  </a:lnTo>
                  <a:lnTo>
                    <a:pt x="0" y="1614"/>
                  </a:lnTo>
                  <a:lnTo>
                    <a:pt x="669601" y="1614"/>
                  </a:lnTo>
                  <a:close/>
                </a:path>
              </a:pathLst>
            </a:custGeom>
            <a:gradFill>
              <a:gsLst>
                <a:gs pos="44000">
                  <a:srgbClr val="01ACBE"/>
                </a:gs>
                <a:gs pos="20000">
                  <a:srgbClr val="0194A3"/>
                </a:gs>
                <a:gs pos="100000">
                  <a:srgbClr val="01CFE5"/>
                </a:gs>
                <a:gs pos="0">
                  <a:srgbClr val="01808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26" name="任意多边形 39"/>
            <p:cNvSpPr/>
            <p:nvPr/>
          </p:nvSpPr>
          <p:spPr>
            <a:xfrm>
              <a:off x="4949778" y="4221653"/>
              <a:ext cx="128674" cy="201577"/>
            </a:xfrm>
            <a:custGeom>
              <a:avLst/>
              <a:gdLst>
                <a:gd name="connsiteX0" fmla="*/ 0 w 298365"/>
                <a:gd name="connsiteY0" fmla="*/ 0 h 596731"/>
                <a:gd name="connsiteX1" fmla="*/ 298365 w 298365"/>
                <a:gd name="connsiteY1" fmla="*/ 298366 h 596731"/>
                <a:gd name="connsiteX2" fmla="*/ 0 w 298365"/>
                <a:gd name="connsiteY2" fmla="*/ 596731 h 596731"/>
                <a:gd name="connsiteX3" fmla="*/ 0 w 298365"/>
                <a:gd name="connsiteY3" fmla="*/ 478802 h 596731"/>
                <a:gd name="connsiteX4" fmla="*/ 180436 w 298365"/>
                <a:gd name="connsiteY4" fmla="*/ 298366 h 596731"/>
                <a:gd name="connsiteX5" fmla="*/ 0 w 298365"/>
                <a:gd name="connsiteY5" fmla="*/ 117930 h 596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365" h="596731">
                  <a:moveTo>
                    <a:pt x="0" y="0"/>
                  </a:moveTo>
                  <a:lnTo>
                    <a:pt x="298365" y="298366"/>
                  </a:lnTo>
                  <a:lnTo>
                    <a:pt x="0" y="596731"/>
                  </a:lnTo>
                  <a:lnTo>
                    <a:pt x="0" y="478802"/>
                  </a:lnTo>
                  <a:lnTo>
                    <a:pt x="180436" y="298366"/>
                  </a:lnTo>
                  <a:lnTo>
                    <a:pt x="0" y="11793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27" name="组合 40"/>
            <p:cNvGrpSpPr/>
            <p:nvPr/>
          </p:nvGrpSpPr>
          <p:grpSpPr>
            <a:xfrm>
              <a:off x="4529444" y="4140408"/>
              <a:ext cx="323135" cy="334675"/>
              <a:chOff x="9450388" y="2662238"/>
              <a:chExt cx="133350" cy="138112"/>
            </a:xfrm>
            <a:solidFill>
              <a:schemeClr val="bg1"/>
            </a:solidFill>
          </p:grpSpPr>
          <p:sp>
            <p:nvSpPr>
              <p:cNvPr id="28" name="Rectangle 239"/>
              <p:cNvSpPr>
                <a:spLocks noChangeArrowheads="1"/>
              </p:cNvSpPr>
              <p:nvPr/>
            </p:nvSpPr>
            <p:spPr bwMode="auto">
              <a:xfrm>
                <a:off x="9450388" y="2778125"/>
                <a:ext cx="26988" cy="22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29" name="Rectangle 240"/>
              <p:cNvSpPr>
                <a:spLocks noChangeArrowheads="1"/>
              </p:cNvSpPr>
              <p:nvPr/>
            </p:nvSpPr>
            <p:spPr bwMode="auto">
              <a:xfrm>
                <a:off x="9488488" y="2751138"/>
                <a:ext cx="22225" cy="492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30" name="Rectangle 241"/>
              <p:cNvSpPr>
                <a:spLocks noChangeArrowheads="1"/>
              </p:cNvSpPr>
              <p:nvPr/>
            </p:nvSpPr>
            <p:spPr bwMode="auto">
              <a:xfrm>
                <a:off x="9521825" y="2713038"/>
                <a:ext cx="23813" cy="873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31" name="Rectangle 242"/>
              <p:cNvSpPr>
                <a:spLocks noChangeArrowheads="1"/>
              </p:cNvSpPr>
              <p:nvPr/>
            </p:nvSpPr>
            <p:spPr bwMode="auto">
              <a:xfrm>
                <a:off x="9556750" y="2662238"/>
                <a:ext cx="26988" cy="1381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32" name="Freeform 243"/>
              <p:cNvSpPr>
                <a:spLocks/>
              </p:cNvSpPr>
              <p:nvPr/>
            </p:nvSpPr>
            <p:spPr bwMode="auto">
              <a:xfrm>
                <a:off x="9556750" y="2662238"/>
                <a:ext cx="26988" cy="138112"/>
              </a:xfrm>
              <a:custGeom>
                <a:avLst/>
                <a:gdLst>
                  <a:gd name="T0" fmla="*/ 17 w 17"/>
                  <a:gd name="T1" fmla="*/ 87 h 87"/>
                  <a:gd name="T2" fmla="*/ 0 w 17"/>
                  <a:gd name="T3" fmla="*/ 87 h 87"/>
                  <a:gd name="T4" fmla="*/ 0 w 17"/>
                  <a:gd name="T5" fmla="*/ 0 h 87"/>
                  <a:gd name="T6" fmla="*/ 17 w 17"/>
                  <a:gd name="T7" fmla="*/ 0 h 87"/>
                </a:gdLst>
                <a:ahLst/>
                <a:cxnLst>
                  <a:cxn ang="0">
                    <a:pos x="T0" y="T1"/>
                  </a:cxn>
                  <a:cxn ang="0">
                    <a:pos x="T2" y="T3"/>
                  </a:cxn>
                  <a:cxn ang="0">
                    <a:pos x="T4" y="T5"/>
                  </a:cxn>
                  <a:cxn ang="0">
                    <a:pos x="T6" y="T7"/>
                  </a:cxn>
                </a:cxnLst>
                <a:rect l="0" t="0" r="r" b="b"/>
                <a:pathLst>
                  <a:path w="17" h="87">
                    <a:moveTo>
                      <a:pt x="17" y="87"/>
                    </a:moveTo>
                    <a:lnTo>
                      <a:pt x="0" y="87"/>
                    </a:lnTo>
                    <a:lnTo>
                      <a:pt x="0" y="0"/>
                    </a:lnTo>
                    <a:lnTo>
                      <a:pt x="1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grpSp>
      <p:grpSp>
        <p:nvGrpSpPr>
          <p:cNvPr id="33" name="组合 53"/>
          <p:cNvGrpSpPr/>
          <p:nvPr/>
        </p:nvGrpSpPr>
        <p:grpSpPr>
          <a:xfrm>
            <a:off x="4089378" y="2405740"/>
            <a:ext cx="627617" cy="416136"/>
            <a:chOff x="4901591" y="3097766"/>
            <a:chExt cx="836714" cy="554976"/>
          </a:xfrm>
        </p:grpSpPr>
        <p:sp>
          <p:nvSpPr>
            <p:cNvPr id="34" name="任意多边形 54"/>
            <p:cNvSpPr/>
            <p:nvPr/>
          </p:nvSpPr>
          <p:spPr>
            <a:xfrm>
              <a:off x="4901591" y="3097766"/>
              <a:ext cx="836714" cy="554976"/>
            </a:xfrm>
            <a:custGeom>
              <a:avLst/>
              <a:gdLst>
                <a:gd name="connsiteX0" fmla="*/ 685611 w 1025811"/>
                <a:gd name="connsiteY0" fmla="*/ 0 h 680400"/>
                <a:gd name="connsiteX1" fmla="*/ 1025811 w 1025811"/>
                <a:gd name="connsiteY1" fmla="*/ 340200 h 680400"/>
                <a:gd name="connsiteX2" fmla="*/ 685611 w 1025811"/>
                <a:gd name="connsiteY2" fmla="*/ 680400 h 680400"/>
                <a:gd name="connsiteX3" fmla="*/ 678786 w 1025811"/>
                <a:gd name="connsiteY3" fmla="*/ 679712 h 680400"/>
                <a:gd name="connsiteX4" fmla="*/ 678786 w 1025811"/>
                <a:gd name="connsiteY4" fmla="*/ 680400 h 680400"/>
                <a:gd name="connsiteX5" fmla="*/ 0 w 1025811"/>
                <a:gd name="connsiteY5" fmla="*/ 680400 h 680400"/>
                <a:gd name="connsiteX6" fmla="*/ 0 w 1025811"/>
                <a:gd name="connsiteY6" fmla="*/ 1614 h 680400"/>
                <a:gd name="connsiteX7" fmla="*/ 669601 w 1025811"/>
                <a:gd name="connsiteY7" fmla="*/ 1614 h 680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5811" h="680400">
                  <a:moveTo>
                    <a:pt x="685611" y="0"/>
                  </a:moveTo>
                  <a:cubicBezTo>
                    <a:pt x="873498" y="0"/>
                    <a:pt x="1025811" y="152313"/>
                    <a:pt x="1025811" y="340200"/>
                  </a:cubicBezTo>
                  <a:cubicBezTo>
                    <a:pt x="1025811" y="528087"/>
                    <a:pt x="873498" y="680400"/>
                    <a:pt x="685611" y="680400"/>
                  </a:cubicBezTo>
                  <a:lnTo>
                    <a:pt x="678786" y="679712"/>
                  </a:lnTo>
                  <a:lnTo>
                    <a:pt x="678786" y="680400"/>
                  </a:lnTo>
                  <a:lnTo>
                    <a:pt x="0" y="680400"/>
                  </a:lnTo>
                  <a:lnTo>
                    <a:pt x="0" y="1614"/>
                  </a:lnTo>
                  <a:lnTo>
                    <a:pt x="669601" y="1614"/>
                  </a:lnTo>
                  <a:close/>
                </a:path>
              </a:pathLst>
            </a:custGeom>
            <a:gradFill>
              <a:gsLst>
                <a:gs pos="50000">
                  <a:srgbClr val="EC8888"/>
                </a:gs>
                <a:gs pos="30000">
                  <a:srgbClr val="E87071"/>
                </a:gs>
                <a:gs pos="100000">
                  <a:srgbClr val="EF9F9F"/>
                </a:gs>
                <a:gs pos="0">
                  <a:srgbClr val="E24A4A"/>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35" name="任意多边形 55"/>
            <p:cNvSpPr/>
            <p:nvPr/>
          </p:nvSpPr>
          <p:spPr>
            <a:xfrm>
              <a:off x="5483449" y="3276449"/>
              <a:ext cx="128674" cy="201577"/>
            </a:xfrm>
            <a:custGeom>
              <a:avLst/>
              <a:gdLst>
                <a:gd name="connsiteX0" fmla="*/ 0 w 298365"/>
                <a:gd name="connsiteY0" fmla="*/ 0 h 596731"/>
                <a:gd name="connsiteX1" fmla="*/ 298365 w 298365"/>
                <a:gd name="connsiteY1" fmla="*/ 298366 h 596731"/>
                <a:gd name="connsiteX2" fmla="*/ 0 w 298365"/>
                <a:gd name="connsiteY2" fmla="*/ 596731 h 596731"/>
                <a:gd name="connsiteX3" fmla="*/ 0 w 298365"/>
                <a:gd name="connsiteY3" fmla="*/ 478802 h 596731"/>
                <a:gd name="connsiteX4" fmla="*/ 180436 w 298365"/>
                <a:gd name="connsiteY4" fmla="*/ 298366 h 596731"/>
                <a:gd name="connsiteX5" fmla="*/ 0 w 298365"/>
                <a:gd name="connsiteY5" fmla="*/ 117930 h 596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365" h="596731">
                  <a:moveTo>
                    <a:pt x="0" y="0"/>
                  </a:moveTo>
                  <a:lnTo>
                    <a:pt x="298365" y="298366"/>
                  </a:lnTo>
                  <a:lnTo>
                    <a:pt x="0" y="596731"/>
                  </a:lnTo>
                  <a:lnTo>
                    <a:pt x="0" y="478802"/>
                  </a:lnTo>
                  <a:lnTo>
                    <a:pt x="180436" y="298366"/>
                  </a:lnTo>
                  <a:lnTo>
                    <a:pt x="0" y="11793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36" name="组合 56"/>
            <p:cNvGrpSpPr/>
            <p:nvPr/>
          </p:nvGrpSpPr>
          <p:grpSpPr>
            <a:xfrm>
              <a:off x="5033509" y="3199020"/>
              <a:ext cx="357796" cy="358843"/>
              <a:chOff x="458010" y="4063526"/>
              <a:chExt cx="1087437" cy="1090612"/>
            </a:xfrm>
            <a:solidFill>
              <a:schemeClr val="bg1"/>
            </a:solidFill>
          </p:grpSpPr>
          <p:sp>
            <p:nvSpPr>
              <p:cNvPr id="37" name="Freeform 11"/>
              <p:cNvSpPr>
                <a:spLocks noEditPoints="1"/>
              </p:cNvSpPr>
              <p:nvPr/>
            </p:nvSpPr>
            <p:spPr bwMode="auto">
              <a:xfrm>
                <a:off x="458010" y="4063526"/>
                <a:ext cx="1087437" cy="1090612"/>
              </a:xfrm>
              <a:custGeom>
                <a:avLst/>
                <a:gdLst>
                  <a:gd name="T0" fmla="*/ 0 w 685"/>
                  <a:gd name="T1" fmla="*/ 0 h 687"/>
                  <a:gd name="T2" fmla="*/ 0 w 685"/>
                  <a:gd name="T3" fmla="*/ 687 h 687"/>
                  <a:gd name="T4" fmla="*/ 685 w 685"/>
                  <a:gd name="T5" fmla="*/ 687 h 687"/>
                  <a:gd name="T6" fmla="*/ 685 w 685"/>
                  <a:gd name="T7" fmla="*/ 0 h 687"/>
                  <a:gd name="T8" fmla="*/ 0 w 685"/>
                  <a:gd name="T9" fmla="*/ 0 h 687"/>
                  <a:gd name="T10" fmla="*/ 58 w 685"/>
                  <a:gd name="T11" fmla="*/ 57 h 687"/>
                  <a:gd name="T12" fmla="*/ 628 w 685"/>
                  <a:gd name="T13" fmla="*/ 57 h 687"/>
                  <a:gd name="T14" fmla="*/ 628 w 685"/>
                  <a:gd name="T15" fmla="*/ 441 h 687"/>
                  <a:gd name="T16" fmla="*/ 442 w 685"/>
                  <a:gd name="T17" fmla="*/ 630 h 687"/>
                  <a:gd name="T18" fmla="*/ 58 w 685"/>
                  <a:gd name="T19" fmla="*/ 630 h 687"/>
                  <a:gd name="T20" fmla="*/ 58 w 685"/>
                  <a:gd name="T21" fmla="*/ 57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5" h="687">
                    <a:moveTo>
                      <a:pt x="0" y="0"/>
                    </a:moveTo>
                    <a:lnTo>
                      <a:pt x="0" y="687"/>
                    </a:lnTo>
                    <a:lnTo>
                      <a:pt x="685" y="687"/>
                    </a:lnTo>
                    <a:lnTo>
                      <a:pt x="685" y="0"/>
                    </a:lnTo>
                    <a:lnTo>
                      <a:pt x="0" y="0"/>
                    </a:lnTo>
                    <a:close/>
                    <a:moveTo>
                      <a:pt x="58" y="57"/>
                    </a:moveTo>
                    <a:lnTo>
                      <a:pt x="628" y="57"/>
                    </a:lnTo>
                    <a:lnTo>
                      <a:pt x="628" y="441"/>
                    </a:lnTo>
                    <a:lnTo>
                      <a:pt x="442" y="630"/>
                    </a:lnTo>
                    <a:lnTo>
                      <a:pt x="58" y="630"/>
                    </a:lnTo>
                    <a:lnTo>
                      <a:pt x="58" y="5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38" name="Rectangle 12"/>
              <p:cNvSpPr>
                <a:spLocks noChangeArrowheads="1"/>
              </p:cNvSpPr>
              <p:nvPr/>
            </p:nvSpPr>
            <p:spPr bwMode="auto">
              <a:xfrm>
                <a:off x="682625" y="4338638"/>
                <a:ext cx="636587" cy="714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39" name="Rectangle 13"/>
              <p:cNvSpPr>
                <a:spLocks noChangeArrowheads="1"/>
              </p:cNvSpPr>
              <p:nvPr/>
            </p:nvSpPr>
            <p:spPr bwMode="auto">
              <a:xfrm>
                <a:off x="682625" y="4562475"/>
                <a:ext cx="636587" cy="714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40" name="Rectangle 14"/>
              <p:cNvSpPr>
                <a:spLocks noChangeArrowheads="1"/>
              </p:cNvSpPr>
              <p:nvPr/>
            </p:nvSpPr>
            <p:spPr bwMode="auto">
              <a:xfrm>
                <a:off x="682625" y="4786313"/>
                <a:ext cx="382587" cy="714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grpSp>
      <p:grpSp>
        <p:nvGrpSpPr>
          <p:cNvPr id="41" name="组合 61"/>
          <p:cNvGrpSpPr/>
          <p:nvPr/>
        </p:nvGrpSpPr>
        <p:grpSpPr>
          <a:xfrm>
            <a:off x="4077441" y="1731497"/>
            <a:ext cx="627617" cy="416136"/>
            <a:chOff x="5444403" y="2223973"/>
            <a:chExt cx="836714" cy="554976"/>
          </a:xfrm>
        </p:grpSpPr>
        <p:sp>
          <p:nvSpPr>
            <p:cNvPr id="42" name="任意多边形 62"/>
            <p:cNvSpPr/>
            <p:nvPr/>
          </p:nvSpPr>
          <p:spPr>
            <a:xfrm>
              <a:off x="5444403" y="2223973"/>
              <a:ext cx="836714" cy="554976"/>
            </a:xfrm>
            <a:custGeom>
              <a:avLst/>
              <a:gdLst>
                <a:gd name="connsiteX0" fmla="*/ 685611 w 1025811"/>
                <a:gd name="connsiteY0" fmla="*/ 0 h 680400"/>
                <a:gd name="connsiteX1" fmla="*/ 1025811 w 1025811"/>
                <a:gd name="connsiteY1" fmla="*/ 340200 h 680400"/>
                <a:gd name="connsiteX2" fmla="*/ 685611 w 1025811"/>
                <a:gd name="connsiteY2" fmla="*/ 680400 h 680400"/>
                <a:gd name="connsiteX3" fmla="*/ 678786 w 1025811"/>
                <a:gd name="connsiteY3" fmla="*/ 679712 h 680400"/>
                <a:gd name="connsiteX4" fmla="*/ 678786 w 1025811"/>
                <a:gd name="connsiteY4" fmla="*/ 680400 h 680400"/>
                <a:gd name="connsiteX5" fmla="*/ 0 w 1025811"/>
                <a:gd name="connsiteY5" fmla="*/ 680400 h 680400"/>
                <a:gd name="connsiteX6" fmla="*/ 0 w 1025811"/>
                <a:gd name="connsiteY6" fmla="*/ 1614 h 680400"/>
                <a:gd name="connsiteX7" fmla="*/ 669601 w 1025811"/>
                <a:gd name="connsiteY7" fmla="*/ 1614 h 680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5811" h="680400">
                  <a:moveTo>
                    <a:pt x="685611" y="0"/>
                  </a:moveTo>
                  <a:cubicBezTo>
                    <a:pt x="873498" y="0"/>
                    <a:pt x="1025811" y="152313"/>
                    <a:pt x="1025811" y="340200"/>
                  </a:cubicBezTo>
                  <a:cubicBezTo>
                    <a:pt x="1025811" y="528087"/>
                    <a:pt x="873498" y="680400"/>
                    <a:pt x="685611" y="680400"/>
                  </a:cubicBezTo>
                  <a:lnTo>
                    <a:pt x="678786" y="679712"/>
                  </a:lnTo>
                  <a:lnTo>
                    <a:pt x="678786" y="680400"/>
                  </a:lnTo>
                  <a:lnTo>
                    <a:pt x="0" y="680400"/>
                  </a:lnTo>
                  <a:lnTo>
                    <a:pt x="0" y="1614"/>
                  </a:lnTo>
                  <a:lnTo>
                    <a:pt x="669601" y="1614"/>
                  </a:lnTo>
                  <a:close/>
                </a:path>
              </a:pathLst>
            </a:custGeom>
            <a:gradFill flip="none" rotWithShape="1">
              <a:gsLst>
                <a:gs pos="21000">
                  <a:srgbClr val="5A336B"/>
                </a:gs>
                <a:gs pos="38000">
                  <a:srgbClr val="714187"/>
                </a:gs>
                <a:gs pos="100000">
                  <a:srgbClr val="8B50A6"/>
                </a:gs>
                <a:gs pos="0">
                  <a:srgbClr val="4C2B5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sp>
          <p:nvSpPr>
            <p:cNvPr id="43" name="任意多边形 63"/>
            <p:cNvSpPr/>
            <p:nvPr/>
          </p:nvSpPr>
          <p:spPr>
            <a:xfrm>
              <a:off x="6025457" y="2404217"/>
              <a:ext cx="128674" cy="201577"/>
            </a:xfrm>
            <a:custGeom>
              <a:avLst/>
              <a:gdLst>
                <a:gd name="connsiteX0" fmla="*/ 0 w 298365"/>
                <a:gd name="connsiteY0" fmla="*/ 0 h 596731"/>
                <a:gd name="connsiteX1" fmla="*/ 298365 w 298365"/>
                <a:gd name="connsiteY1" fmla="*/ 298366 h 596731"/>
                <a:gd name="connsiteX2" fmla="*/ 0 w 298365"/>
                <a:gd name="connsiteY2" fmla="*/ 596731 h 596731"/>
                <a:gd name="connsiteX3" fmla="*/ 0 w 298365"/>
                <a:gd name="connsiteY3" fmla="*/ 478802 h 596731"/>
                <a:gd name="connsiteX4" fmla="*/ 180436 w 298365"/>
                <a:gd name="connsiteY4" fmla="*/ 298366 h 596731"/>
                <a:gd name="connsiteX5" fmla="*/ 0 w 298365"/>
                <a:gd name="connsiteY5" fmla="*/ 117930 h 596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365" h="596731">
                  <a:moveTo>
                    <a:pt x="0" y="0"/>
                  </a:moveTo>
                  <a:lnTo>
                    <a:pt x="298365" y="298366"/>
                  </a:lnTo>
                  <a:lnTo>
                    <a:pt x="0" y="596731"/>
                  </a:lnTo>
                  <a:lnTo>
                    <a:pt x="0" y="478802"/>
                  </a:lnTo>
                  <a:lnTo>
                    <a:pt x="180436" y="298366"/>
                  </a:lnTo>
                  <a:lnTo>
                    <a:pt x="0" y="11793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solidFill>
                  <a:prstClr val="white"/>
                </a:solidFill>
              </a:endParaRPr>
            </a:p>
          </p:txBody>
        </p:sp>
        <p:grpSp>
          <p:nvGrpSpPr>
            <p:cNvPr id="44" name="Group 17"/>
            <p:cNvGrpSpPr>
              <a:grpSpLocks noChangeAspect="1"/>
            </p:cNvGrpSpPr>
            <p:nvPr/>
          </p:nvGrpSpPr>
          <p:grpSpPr bwMode="auto">
            <a:xfrm>
              <a:off x="5645112" y="2346655"/>
              <a:ext cx="305423" cy="327854"/>
              <a:chOff x="231" y="1205"/>
              <a:chExt cx="640" cy="687"/>
            </a:xfrm>
            <a:solidFill>
              <a:schemeClr val="bg1"/>
            </a:solidFill>
          </p:grpSpPr>
          <p:sp>
            <p:nvSpPr>
              <p:cNvPr id="45" name="Freeform 18"/>
              <p:cNvSpPr>
                <a:spLocks/>
              </p:cNvSpPr>
              <p:nvPr/>
            </p:nvSpPr>
            <p:spPr bwMode="auto">
              <a:xfrm>
                <a:off x="231" y="1205"/>
                <a:ext cx="499" cy="687"/>
              </a:xfrm>
              <a:custGeom>
                <a:avLst/>
                <a:gdLst>
                  <a:gd name="T0" fmla="*/ 442 w 499"/>
                  <a:gd name="T1" fmla="*/ 629 h 687"/>
                  <a:gd name="T2" fmla="*/ 57 w 499"/>
                  <a:gd name="T3" fmla="*/ 629 h 687"/>
                  <a:gd name="T4" fmla="*/ 57 w 499"/>
                  <a:gd name="T5" fmla="*/ 200 h 687"/>
                  <a:gd name="T6" fmla="*/ 200 w 499"/>
                  <a:gd name="T7" fmla="*/ 200 h 687"/>
                  <a:gd name="T8" fmla="*/ 200 w 499"/>
                  <a:gd name="T9" fmla="*/ 57 h 687"/>
                  <a:gd name="T10" fmla="*/ 442 w 499"/>
                  <a:gd name="T11" fmla="*/ 57 h 687"/>
                  <a:gd name="T12" fmla="*/ 442 w 499"/>
                  <a:gd name="T13" fmla="*/ 116 h 687"/>
                  <a:gd name="T14" fmla="*/ 494 w 499"/>
                  <a:gd name="T15" fmla="*/ 64 h 687"/>
                  <a:gd name="T16" fmla="*/ 499 w 499"/>
                  <a:gd name="T17" fmla="*/ 59 h 687"/>
                  <a:gd name="T18" fmla="*/ 499 w 499"/>
                  <a:gd name="T19" fmla="*/ 0 h 687"/>
                  <a:gd name="T20" fmla="*/ 143 w 499"/>
                  <a:gd name="T21" fmla="*/ 0 h 687"/>
                  <a:gd name="T22" fmla="*/ 143 w 499"/>
                  <a:gd name="T23" fmla="*/ 0 h 687"/>
                  <a:gd name="T24" fmla="*/ 0 w 499"/>
                  <a:gd name="T25" fmla="*/ 143 h 687"/>
                  <a:gd name="T26" fmla="*/ 0 w 499"/>
                  <a:gd name="T27" fmla="*/ 687 h 687"/>
                  <a:gd name="T28" fmla="*/ 499 w 499"/>
                  <a:gd name="T29" fmla="*/ 687 h 687"/>
                  <a:gd name="T30" fmla="*/ 499 w 499"/>
                  <a:gd name="T31" fmla="*/ 429 h 687"/>
                  <a:gd name="T32" fmla="*/ 442 w 499"/>
                  <a:gd name="T33" fmla="*/ 486 h 687"/>
                  <a:gd name="T34" fmla="*/ 442 w 499"/>
                  <a:gd name="T35" fmla="*/ 629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99" h="687">
                    <a:moveTo>
                      <a:pt x="442" y="629"/>
                    </a:moveTo>
                    <a:lnTo>
                      <a:pt x="57" y="629"/>
                    </a:lnTo>
                    <a:lnTo>
                      <a:pt x="57" y="200"/>
                    </a:lnTo>
                    <a:lnTo>
                      <a:pt x="200" y="200"/>
                    </a:lnTo>
                    <a:lnTo>
                      <a:pt x="200" y="57"/>
                    </a:lnTo>
                    <a:lnTo>
                      <a:pt x="442" y="57"/>
                    </a:lnTo>
                    <a:lnTo>
                      <a:pt x="442" y="116"/>
                    </a:lnTo>
                    <a:lnTo>
                      <a:pt x="494" y="64"/>
                    </a:lnTo>
                    <a:lnTo>
                      <a:pt x="499" y="59"/>
                    </a:lnTo>
                    <a:lnTo>
                      <a:pt x="499" y="0"/>
                    </a:lnTo>
                    <a:lnTo>
                      <a:pt x="143" y="0"/>
                    </a:lnTo>
                    <a:lnTo>
                      <a:pt x="143" y="0"/>
                    </a:lnTo>
                    <a:lnTo>
                      <a:pt x="0" y="143"/>
                    </a:lnTo>
                    <a:lnTo>
                      <a:pt x="0" y="687"/>
                    </a:lnTo>
                    <a:lnTo>
                      <a:pt x="499" y="687"/>
                    </a:lnTo>
                    <a:lnTo>
                      <a:pt x="499" y="429"/>
                    </a:lnTo>
                    <a:lnTo>
                      <a:pt x="442" y="486"/>
                    </a:lnTo>
                    <a:lnTo>
                      <a:pt x="442" y="6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sp>
            <p:nvSpPr>
              <p:cNvPr id="46" name="Freeform 19"/>
              <p:cNvSpPr>
                <a:spLocks noEditPoints="1"/>
              </p:cNvSpPr>
              <p:nvPr/>
            </p:nvSpPr>
            <p:spPr bwMode="auto">
              <a:xfrm>
                <a:off x="436" y="1310"/>
                <a:ext cx="435" cy="431"/>
              </a:xfrm>
              <a:custGeom>
                <a:avLst/>
                <a:gdLst>
                  <a:gd name="T0" fmla="*/ 50 w 435"/>
                  <a:gd name="T1" fmla="*/ 279 h 431"/>
                  <a:gd name="T2" fmla="*/ 50 w 435"/>
                  <a:gd name="T3" fmla="*/ 279 h 431"/>
                  <a:gd name="T4" fmla="*/ 50 w 435"/>
                  <a:gd name="T5" fmla="*/ 279 h 431"/>
                  <a:gd name="T6" fmla="*/ 50 w 435"/>
                  <a:gd name="T7" fmla="*/ 279 h 431"/>
                  <a:gd name="T8" fmla="*/ 0 w 435"/>
                  <a:gd name="T9" fmla="*/ 431 h 431"/>
                  <a:gd name="T10" fmla="*/ 155 w 435"/>
                  <a:gd name="T11" fmla="*/ 381 h 431"/>
                  <a:gd name="T12" fmla="*/ 155 w 435"/>
                  <a:gd name="T13" fmla="*/ 381 h 431"/>
                  <a:gd name="T14" fmla="*/ 155 w 435"/>
                  <a:gd name="T15" fmla="*/ 381 h 431"/>
                  <a:gd name="T16" fmla="*/ 155 w 435"/>
                  <a:gd name="T17" fmla="*/ 381 h 431"/>
                  <a:gd name="T18" fmla="*/ 435 w 435"/>
                  <a:gd name="T19" fmla="*/ 102 h 431"/>
                  <a:gd name="T20" fmla="*/ 330 w 435"/>
                  <a:gd name="T21" fmla="*/ 0 h 431"/>
                  <a:gd name="T22" fmla="*/ 50 w 435"/>
                  <a:gd name="T23" fmla="*/ 279 h 431"/>
                  <a:gd name="T24" fmla="*/ 50 w 435"/>
                  <a:gd name="T25" fmla="*/ 279 h 431"/>
                  <a:gd name="T26" fmla="*/ 141 w 435"/>
                  <a:gd name="T27" fmla="*/ 360 h 431"/>
                  <a:gd name="T28" fmla="*/ 38 w 435"/>
                  <a:gd name="T29" fmla="*/ 396 h 431"/>
                  <a:gd name="T30" fmla="*/ 72 w 435"/>
                  <a:gd name="T31" fmla="*/ 291 h 431"/>
                  <a:gd name="T32" fmla="*/ 141 w 435"/>
                  <a:gd name="T33" fmla="*/ 360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5" h="431">
                    <a:moveTo>
                      <a:pt x="50" y="279"/>
                    </a:moveTo>
                    <a:lnTo>
                      <a:pt x="50" y="279"/>
                    </a:lnTo>
                    <a:lnTo>
                      <a:pt x="50" y="279"/>
                    </a:lnTo>
                    <a:lnTo>
                      <a:pt x="50" y="279"/>
                    </a:lnTo>
                    <a:lnTo>
                      <a:pt x="0" y="431"/>
                    </a:lnTo>
                    <a:lnTo>
                      <a:pt x="155" y="381"/>
                    </a:lnTo>
                    <a:lnTo>
                      <a:pt x="155" y="381"/>
                    </a:lnTo>
                    <a:lnTo>
                      <a:pt x="155" y="381"/>
                    </a:lnTo>
                    <a:lnTo>
                      <a:pt x="155" y="381"/>
                    </a:lnTo>
                    <a:lnTo>
                      <a:pt x="435" y="102"/>
                    </a:lnTo>
                    <a:lnTo>
                      <a:pt x="330" y="0"/>
                    </a:lnTo>
                    <a:lnTo>
                      <a:pt x="50" y="279"/>
                    </a:lnTo>
                    <a:lnTo>
                      <a:pt x="50" y="279"/>
                    </a:lnTo>
                    <a:close/>
                    <a:moveTo>
                      <a:pt x="141" y="360"/>
                    </a:moveTo>
                    <a:lnTo>
                      <a:pt x="38" y="396"/>
                    </a:lnTo>
                    <a:lnTo>
                      <a:pt x="72" y="291"/>
                    </a:lnTo>
                    <a:lnTo>
                      <a:pt x="141" y="3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zh-CN" altLang="en-US" sz="1013">
                  <a:solidFill>
                    <a:prstClr val="black"/>
                  </a:solidFill>
                </a:endParaRPr>
              </a:p>
            </p:txBody>
          </p:sp>
        </p:grpSp>
      </p:grpSp>
      <p:sp>
        <p:nvSpPr>
          <p:cNvPr id="47" name="文本框 113"/>
          <p:cNvSpPr txBox="1"/>
          <p:nvPr/>
        </p:nvSpPr>
        <p:spPr>
          <a:xfrm>
            <a:off x="5869471" y="1696585"/>
            <a:ext cx="2979254" cy="646331"/>
          </a:xfrm>
          <a:prstGeom prst="rect">
            <a:avLst/>
          </a:prstGeom>
          <a:noFill/>
        </p:spPr>
        <p:txBody>
          <a:bodyPr wrap="square" rtlCol="0">
            <a:spAutoFit/>
          </a:bodyPr>
          <a:lstStyle/>
          <a:p>
            <a:pPr algn="just" rtl="1"/>
            <a:r>
              <a:rPr lang="ar-DZ" altLang="zh-CN" sz="1200" dirty="0" smtClean="0">
                <a:latin typeface="微软雅黑" panose="020B0503020204020204" pitchFamily="34" charset="-122"/>
                <a:ea typeface="微软雅黑" panose="020B0503020204020204" pitchFamily="34" charset="-122"/>
              </a:rPr>
              <a:t>تمييز منتجات الشركة عن باقي المنافسين وتقديم قيمة اعلى مثل الجودة العالية ، سهولة الاستخدام ، توصيل المنتج ، طول عمر المنتج ، أداء المنتج ، القيم العاطفية ..الخ. </a:t>
            </a:r>
            <a:endParaRPr lang="zh-CN" altLang="en-US" sz="1400" dirty="0">
              <a:latin typeface="微软雅黑" panose="020B0503020204020204" pitchFamily="34" charset="-122"/>
              <a:ea typeface="微软雅黑" panose="020B0503020204020204" pitchFamily="34" charset="-122"/>
            </a:endParaRPr>
          </a:p>
        </p:txBody>
      </p:sp>
      <p:sp>
        <p:nvSpPr>
          <p:cNvPr id="48" name="文本框 113"/>
          <p:cNvSpPr txBox="1"/>
          <p:nvPr/>
        </p:nvSpPr>
        <p:spPr>
          <a:xfrm>
            <a:off x="5894897" y="2409685"/>
            <a:ext cx="2950679" cy="461665"/>
          </a:xfrm>
          <a:prstGeom prst="rect">
            <a:avLst/>
          </a:prstGeom>
          <a:noFill/>
        </p:spPr>
        <p:txBody>
          <a:bodyPr wrap="square" rtlCol="0">
            <a:spAutoFit/>
          </a:bodyPr>
          <a:lstStyle/>
          <a:p>
            <a:pPr algn="just" rtl="1"/>
            <a:r>
              <a:rPr lang="ar-DZ" altLang="zh-CN" sz="1200" dirty="0" smtClean="0">
                <a:latin typeface="微软雅黑" panose="020B0503020204020204" pitchFamily="34" charset="-122"/>
                <a:ea typeface="微软雅黑" panose="020B0503020204020204" pitchFamily="34" charset="-122"/>
              </a:rPr>
              <a:t>توجيه كل جهود الشركة نحو تخفيض التكاليف الكلية مثل تكاليف التصميم </a:t>
            </a:r>
            <a:r>
              <a:rPr lang="ar-DZ" altLang="zh-CN" sz="1200" dirty="0" err="1" smtClean="0">
                <a:latin typeface="微软雅黑" panose="020B0503020204020204" pitchFamily="34" charset="-122"/>
                <a:ea typeface="微软雅黑" panose="020B0503020204020204" pitchFamily="34" charset="-122"/>
              </a:rPr>
              <a:t>والانتاج</a:t>
            </a:r>
            <a:r>
              <a:rPr lang="ar-DZ" altLang="zh-CN" sz="1200" dirty="0" smtClean="0">
                <a:latin typeface="微软雅黑" panose="020B0503020204020204" pitchFamily="34" charset="-122"/>
                <a:ea typeface="微软雅黑" panose="020B0503020204020204" pitchFamily="34" charset="-122"/>
              </a:rPr>
              <a:t> والتوزيع والترويج وغيرها.</a:t>
            </a:r>
            <a:endParaRPr lang="zh-CN" altLang="en-US" sz="1200" dirty="0">
              <a:latin typeface="微软雅黑" panose="020B0503020204020204" pitchFamily="34" charset="-122"/>
              <a:ea typeface="微软雅黑" panose="020B0503020204020204" pitchFamily="34" charset="-122"/>
            </a:endParaRPr>
          </a:p>
        </p:txBody>
      </p:sp>
      <p:sp>
        <p:nvSpPr>
          <p:cNvPr id="49" name="文本框 113"/>
          <p:cNvSpPr txBox="1"/>
          <p:nvPr/>
        </p:nvSpPr>
        <p:spPr>
          <a:xfrm>
            <a:off x="5986999" y="3118265"/>
            <a:ext cx="2855429" cy="461665"/>
          </a:xfrm>
          <a:prstGeom prst="rect">
            <a:avLst/>
          </a:prstGeom>
          <a:noFill/>
        </p:spPr>
        <p:txBody>
          <a:bodyPr wrap="square" rtlCol="0">
            <a:spAutoFit/>
          </a:bodyPr>
          <a:lstStyle/>
          <a:p>
            <a:pPr algn="just" rtl="1"/>
            <a:r>
              <a:rPr lang="ar-DZ" altLang="zh-CN" sz="1200" dirty="0" smtClean="0">
                <a:latin typeface="微软雅黑" panose="020B0503020204020204" pitchFamily="34" charset="-122"/>
                <a:ea typeface="微软雅黑" panose="020B0503020204020204" pitchFamily="34" charset="-122"/>
              </a:rPr>
              <a:t>تركز خلالها الشركة على جزء محدد من المستهلكين داخل قطاع معين بدل استهداف كل القطاع او السوق.</a:t>
            </a:r>
            <a:endParaRPr lang="zh-CN" altLang="en-US" sz="1200" dirty="0">
              <a:latin typeface="微软雅黑" panose="020B0503020204020204" pitchFamily="34" charset="-122"/>
              <a:ea typeface="微软雅黑" panose="020B0503020204020204" pitchFamily="34" charset="-122"/>
            </a:endParaRPr>
          </a:p>
        </p:txBody>
      </p:sp>
      <p:cxnSp>
        <p:nvCxnSpPr>
          <p:cNvPr id="50" name="直接连接符 103"/>
          <p:cNvCxnSpPr/>
          <p:nvPr/>
        </p:nvCxnSpPr>
        <p:spPr>
          <a:xfrm>
            <a:off x="8943975" y="1729441"/>
            <a:ext cx="9525" cy="556559"/>
          </a:xfrm>
          <a:prstGeom prst="line">
            <a:avLst/>
          </a:prstGeom>
          <a:ln w="12700">
            <a:solidFill>
              <a:schemeClr val="accent5">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2" name="直接连接符 103"/>
          <p:cNvCxnSpPr/>
          <p:nvPr/>
        </p:nvCxnSpPr>
        <p:spPr>
          <a:xfrm>
            <a:off x="8943975" y="2434291"/>
            <a:ext cx="9525" cy="518459"/>
          </a:xfrm>
          <a:prstGeom prst="line">
            <a:avLst/>
          </a:prstGeom>
          <a:ln w="12700">
            <a:solidFill>
              <a:srgbClr val="E87071"/>
            </a:solidFill>
            <a:prstDash val="sysDash"/>
          </a:ln>
        </p:spPr>
        <p:style>
          <a:lnRef idx="1">
            <a:schemeClr val="accent1"/>
          </a:lnRef>
          <a:fillRef idx="0">
            <a:schemeClr val="accent1"/>
          </a:fillRef>
          <a:effectRef idx="0">
            <a:schemeClr val="accent1"/>
          </a:effectRef>
          <a:fontRef idx="minor">
            <a:schemeClr val="tx1"/>
          </a:fontRef>
        </p:style>
      </p:cxnSp>
      <p:cxnSp>
        <p:nvCxnSpPr>
          <p:cNvPr id="56" name="直接连接符 103"/>
          <p:cNvCxnSpPr/>
          <p:nvPr/>
        </p:nvCxnSpPr>
        <p:spPr>
          <a:xfrm>
            <a:off x="8953500" y="3120091"/>
            <a:ext cx="9525" cy="518459"/>
          </a:xfrm>
          <a:prstGeom prst="line">
            <a:avLst/>
          </a:prstGeom>
          <a:ln w="12700">
            <a:solidFill>
              <a:srgbClr val="01DAF1"/>
            </a:solidFill>
            <a:prstDash val="sysDash"/>
          </a:ln>
        </p:spPr>
        <p:style>
          <a:lnRef idx="1">
            <a:schemeClr val="accent1"/>
          </a:lnRef>
          <a:fillRef idx="0">
            <a:schemeClr val="accent1"/>
          </a:fillRef>
          <a:effectRef idx="0">
            <a:schemeClr val="accent1"/>
          </a:effectRef>
          <a:fontRef idx="minor">
            <a:schemeClr val="tx1"/>
          </a:fontRef>
        </p:style>
      </p:cxnSp>
      <p:pic>
        <p:nvPicPr>
          <p:cNvPr id="2" name="Picture 3" descr="E:\A\الدورات العلمية\1- دورة تكوينية كيف تسوّق مشروعك\-بورتر-التنافسية-1-e163594809935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6" y="1152525"/>
            <a:ext cx="3931692" cy="3600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2" presetClass="entr" presetSubtype="4" decel="10000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750" fill="hold"/>
                                        <p:tgtEl>
                                          <p:spTgt spid="4"/>
                                        </p:tgtEl>
                                        <p:attrNameLst>
                                          <p:attrName>ppt_x</p:attrName>
                                        </p:attrNameLst>
                                      </p:cBhvr>
                                      <p:tavLst>
                                        <p:tav tm="0">
                                          <p:val>
                                            <p:strVal val="#ppt_x"/>
                                          </p:val>
                                        </p:tav>
                                        <p:tav tm="100000">
                                          <p:val>
                                            <p:strVal val="#ppt_x"/>
                                          </p:val>
                                        </p:tav>
                                      </p:tavLst>
                                    </p:anim>
                                    <p:anim calcmode="lin" valueType="num">
                                      <p:cBhvr additive="base">
                                        <p:cTn id="11" dur="750" fill="hold"/>
                                        <p:tgtEl>
                                          <p:spTgt spid="4"/>
                                        </p:tgtEl>
                                        <p:attrNameLst>
                                          <p:attrName>ppt_y</p:attrName>
                                        </p:attrNameLst>
                                      </p:cBhvr>
                                      <p:tavLst>
                                        <p:tav tm="0">
                                          <p:val>
                                            <p:strVal val="1+#ppt_h/2"/>
                                          </p:val>
                                        </p:tav>
                                        <p:tav tm="100000">
                                          <p:val>
                                            <p:strVal val="#ppt_y"/>
                                          </p:val>
                                        </p:tav>
                                      </p:tavLst>
                                    </p:anim>
                                  </p:childTnLst>
                                </p:cTn>
                              </p:par>
                            </p:childTnLst>
                          </p:cTn>
                        </p:par>
                        <p:par>
                          <p:cTn id="12" fill="hold">
                            <p:stCondLst>
                              <p:cond delay="900"/>
                            </p:stCondLst>
                            <p:childTnLst>
                              <p:par>
                                <p:cTn id="13" presetID="22" presetClass="entr" presetSubtype="8" fill="hold"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wipe(left)">
                                      <p:cBhvr>
                                        <p:cTn id="15" dur="500"/>
                                        <p:tgtEl>
                                          <p:spTgt spid="24"/>
                                        </p:tgtEl>
                                      </p:cBhvr>
                                    </p:animEffect>
                                  </p:childTnLst>
                                </p:cTn>
                              </p:par>
                              <p:par>
                                <p:cTn id="16" presetID="22" presetClass="entr" presetSubtype="8" fill="hold"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wipe(left)">
                                      <p:cBhvr>
                                        <p:cTn id="18" dur="500"/>
                                        <p:tgtEl>
                                          <p:spTgt spid="33"/>
                                        </p:tgtEl>
                                      </p:cBhvr>
                                    </p:animEffect>
                                  </p:childTnLst>
                                </p:cTn>
                              </p:par>
                              <p:par>
                                <p:cTn id="19" presetID="22" presetClass="entr" presetSubtype="8" fill="hold"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left)">
                                      <p:cBhvr>
                                        <p:cTn id="21" dur="500"/>
                                        <p:tgtEl>
                                          <p:spTgt spid="41"/>
                                        </p:tgtEl>
                                      </p:cBhvr>
                                    </p:animEffect>
                                  </p:childTnLst>
                                </p:cTn>
                              </p:par>
                            </p:childTnLst>
                          </p:cTn>
                        </p:par>
                        <p:par>
                          <p:cTn id="22" fill="hold">
                            <p:stCondLst>
                              <p:cond delay="1400"/>
                            </p:stCondLst>
                            <p:childTnLst>
                              <p:par>
                                <p:cTn id="23" presetID="22" presetClass="entr" presetSubtype="8"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wipe(left)">
                                      <p:cBhvr>
                                        <p:cTn id="25" dur="500"/>
                                        <p:tgtEl>
                                          <p:spTgt spid="23"/>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wipe(left)">
                                      <p:cBhvr>
                                        <p:cTn id="28" dur="500"/>
                                        <p:tgtEl>
                                          <p:spTgt spid="22"/>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wipe(left)">
                                      <p:cBhvr>
                                        <p:cTn id="31" dur="500"/>
                                        <p:tgtEl>
                                          <p:spTgt spid="21"/>
                                        </p:tgtEl>
                                      </p:cBhvr>
                                    </p:animEffect>
                                  </p:childTnLst>
                                </p:cTn>
                              </p:par>
                            </p:childTnLst>
                          </p:cTn>
                        </p:par>
                        <p:par>
                          <p:cTn id="32" fill="hold">
                            <p:stCondLst>
                              <p:cond delay="1900"/>
                            </p:stCondLst>
                            <p:childTnLst>
                              <p:par>
                                <p:cTn id="33" presetID="22" presetClass="entr" presetSubtype="8" fill="hold" grpId="0" nodeType="afterEffect">
                                  <p:stCondLst>
                                    <p:cond delay="0"/>
                                  </p:stCondLst>
                                  <p:childTnLst>
                                    <p:set>
                                      <p:cBhvr>
                                        <p:cTn id="34" dur="1" fill="hold">
                                          <p:stCondLst>
                                            <p:cond delay="0"/>
                                          </p:stCondLst>
                                        </p:cTn>
                                        <p:tgtEl>
                                          <p:spTgt spid="47"/>
                                        </p:tgtEl>
                                        <p:attrNameLst>
                                          <p:attrName>style.visibility</p:attrName>
                                        </p:attrNameLst>
                                      </p:cBhvr>
                                      <p:to>
                                        <p:strVal val="visible"/>
                                      </p:to>
                                    </p:set>
                                    <p:animEffect transition="in" filter="wipe(left)">
                                      <p:cBhvr>
                                        <p:cTn id="35" dur="500"/>
                                        <p:tgtEl>
                                          <p:spTgt spid="47"/>
                                        </p:tgtEl>
                                      </p:cBhvr>
                                    </p:animEffect>
                                  </p:childTnLst>
                                </p:cTn>
                              </p:par>
                            </p:childTnLst>
                          </p:cTn>
                        </p:par>
                        <p:par>
                          <p:cTn id="36" fill="hold">
                            <p:stCondLst>
                              <p:cond delay="2400"/>
                            </p:stCondLst>
                            <p:childTnLst>
                              <p:par>
                                <p:cTn id="37" presetID="22" presetClass="entr" presetSubtype="8" fill="hold" grpId="0" nodeType="afterEffect">
                                  <p:stCondLst>
                                    <p:cond delay="0"/>
                                  </p:stCondLst>
                                  <p:childTnLst>
                                    <p:set>
                                      <p:cBhvr>
                                        <p:cTn id="38" dur="1" fill="hold">
                                          <p:stCondLst>
                                            <p:cond delay="0"/>
                                          </p:stCondLst>
                                        </p:cTn>
                                        <p:tgtEl>
                                          <p:spTgt spid="48"/>
                                        </p:tgtEl>
                                        <p:attrNameLst>
                                          <p:attrName>style.visibility</p:attrName>
                                        </p:attrNameLst>
                                      </p:cBhvr>
                                      <p:to>
                                        <p:strVal val="visible"/>
                                      </p:to>
                                    </p:set>
                                    <p:animEffect transition="in" filter="wipe(left)">
                                      <p:cBhvr>
                                        <p:cTn id="39" dur="500"/>
                                        <p:tgtEl>
                                          <p:spTgt spid="48"/>
                                        </p:tgtEl>
                                      </p:cBhvr>
                                    </p:animEffect>
                                  </p:childTnLst>
                                </p:cTn>
                              </p:par>
                            </p:childTnLst>
                          </p:cTn>
                        </p:par>
                        <p:par>
                          <p:cTn id="40" fill="hold">
                            <p:stCondLst>
                              <p:cond delay="2900"/>
                            </p:stCondLst>
                            <p:childTnLst>
                              <p:par>
                                <p:cTn id="41" presetID="22" presetClass="entr" presetSubtype="8" fill="hold" grpId="0" nodeType="after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wipe(left)">
                                      <p:cBhvr>
                                        <p:cTn id="43" dur="500"/>
                                        <p:tgtEl>
                                          <p:spTgt spid="49"/>
                                        </p:tgtEl>
                                      </p:cBhvr>
                                    </p:animEffect>
                                  </p:childTnLst>
                                </p:cTn>
                              </p:par>
                            </p:childTnLst>
                          </p:cTn>
                        </p:par>
                        <p:par>
                          <p:cTn id="44" fill="hold">
                            <p:stCondLst>
                              <p:cond delay="3400"/>
                            </p:stCondLst>
                            <p:childTnLst>
                              <p:par>
                                <p:cTn id="45" presetID="16" presetClass="entr" presetSubtype="42" fill="hold" nodeType="afterEffect">
                                  <p:stCondLst>
                                    <p:cond delay="0"/>
                                  </p:stCondLst>
                                  <p:childTnLst>
                                    <p:set>
                                      <p:cBhvr>
                                        <p:cTn id="46" dur="1" fill="hold">
                                          <p:stCondLst>
                                            <p:cond delay="0"/>
                                          </p:stCondLst>
                                        </p:cTn>
                                        <p:tgtEl>
                                          <p:spTgt spid="50"/>
                                        </p:tgtEl>
                                        <p:attrNameLst>
                                          <p:attrName>style.visibility</p:attrName>
                                        </p:attrNameLst>
                                      </p:cBhvr>
                                      <p:to>
                                        <p:strVal val="visible"/>
                                      </p:to>
                                    </p:set>
                                    <p:animEffect transition="in" filter="barn(outHorizontal)">
                                      <p:cBhvr>
                                        <p:cTn id="47" dur="500"/>
                                        <p:tgtEl>
                                          <p:spTgt spid="50"/>
                                        </p:tgtEl>
                                      </p:cBhvr>
                                    </p:animEffect>
                                  </p:childTnLst>
                                </p:cTn>
                              </p:par>
                            </p:childTnLst>
                          </p:cTn>
                        </p:par>
                        <p:par>
                          <p:cTn id="48" fill="hold">
                            <p:stCondLst>
                              <p:cond delay="3900"/>
                            </p:stCondLst>
                            <p:childTnLst>
                              <p:par>
                                <p:cTn id="49" presetID="16" presetClass="entr" presetSubtype="42" fill="hold" nodeType="afterEffect">
                                  <p:stCondLst>
                                    <p:cond delay="0"/>
                                  </p:stCondLst>
                                  <p:childTnLst>
                                    <p:set>
                                      <p:cBhvr>
                                        <p:cTn id="50" dur="1" fill="hold">
                                          <p:stCondLst>
                                            <p:cond delay="0"/>
                                          </p:stCondLst>
                                        </p:cTn>
                                        <p:tgtEl>
                                          <p:spTgt spid="52"/>
                                        </p:tgtEl>
                                        <p:attrNameLst>
                                          <p:attrName>style.visibility</p:attrName>
                                        </p:attrNameLst>
                                      </p:cBhvr>
                                      <p:to>
                                        <p:strVal val="visible"/>
                                      </p:to>
                                    </p:set>
                                    <p:animEffect transition="in" filter="barn(outHorizontal)">
                                      <p:cBhvr>
                                        <p:cTn id="51" dur="500"/>
                                        <p:tgtEl>
                                          <p:spTgt spid="52"/>
                                        </p:tgtEl>
                                      </p:cBhvr>
                                    </p:animEffect>
                                  </p:childTnLst>
                                </p:cTn>
                              </p:par>
                            </p:childTnLst>
                          </p:cTn>
                        </p:par>
                        <p:par>
                          <p:cTn id="52" fill="hold">
                            <p:stCondLst>
                              <p:cond delay="4400"/>
                            </p:stCondLst>
                            <p:childTnLst>
                              <p:par>
                                <p:cTn id="53" presetID="16" presetClass="entr" presetSubtype="42" fill="hold" nodeType="afterEffect">
                                  <p:stCondLst>
                                    <p:cond delay="0"/>
                                  </p:stCondLst>
                                  <p:childTnLst>
                                    <p:set>
                                      <p:cBhvr>
                                        <p:cTn id="54" dur="1" fill="hold">
                                          <p:stCondLst>
                                            <p:cond delay="0"/>
                                          </p:stCondLst>
                                        </p:cTn>
                                        <p:tgtEl>
                                          <p:spTgt spid="56"/>
                                        </p:tgtEl>
                                        <p:attrNameLst>
                                          <p:attrName>style.visibility</p:attrName>
                                        </p:attrNameLst>
                                      </p:cBhvr>
                                      <p:to>
                                        <p:strVal val="visible"/>
                                      </p:to>
                                    </p:set>
                                    <p:animEffect transition="in" filter="barn(outHorizontal)">
                                      <p:cBhvr>
                                        <p:cTn id="55"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1" grpId="0" animBg="1"/>
      <p:bldP spid="22" grpId="0" animBg="1"/>
      <p:bldP spid="23" grpId="0" animBg="1"/>
      <p:bldP spid="47" grpId="0"/>
      <p:bldP spid="48" grpId="0"/>
      <p:bldP spid="4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1"/>
          <p:cNvSpPr/>
          <p:nvPr/>
        </p:nvSpPr>
        <p:spPr>
          <a:xfrm>
            <a:off x="2838450" y="415291"/>
            <a:ext cx="3649217" cy="494625"/>
          </a:xfrm>
          <a:prstGeom prst="roundRect">
            <a:avLst>
              <a:gd name="adj" fmla="val 42270"/>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altLang="zh-CN" sz="1800" b="1" dirty="0" smtClean="0">
                <a:solidFill>
                  <a:srgbClr val="663A77"/>
                </a:solidFill>
                <a:latin typeface="造字工房悦黑体验版细体" pitchFamily="50" charset="-122"/>
                <a:ea typeface="造字工房悦黑体验版细体" pitchFamily="50" charset="-122"/>
              </a:rPr>
              <a:t>الاستراتيجيات التنافسية لفيليب </a:t>
            </a:r>
            <a:r>
              <a:rPr lang="ar-DZ" altLang="zh-CN" sz="1800" b="1" dirty="0" err="1" smtClean="0">
                <a:solidFill>
                  <a:srgbClr val="663A77"/>
                </a:solidFill>
                <a:latin typeface="造字工房悦黑体验版细体" pitchFamily="50" charset="-122"/>
                <a:ea typeface="造字工房悦黑体验版细体" pitchFamily="50" charset="-122"/>
              </a:rPr>
              <a:t>كوتلر</a:t>
            </a:r>
            <a:endParaRPr lang="zh-CN" altLang="en-US" sz="1800" b="1" dirty="0">
              <a:solidFill>
                <a:srgbClr val="663A77"/>
              </a:solidFill>
              <a:latin typeface="造字工房悦黑体验版细体" pitchFamily="50" charset="-122"/>
              <a:ea typeface="造字工房悦黑体验版细体" pitchFamily="50" charset="-122"/>
            </a:endParaRPr>
          </a:p>
        </p:txBody>
      </p:sp>
      <p:grpSp>
        <p:nvGrpSpPr>
          <p:cNvPr id="4" name="Group 1">
            <a:extLst>
              <a:ext uri="{FF2B5EF4-FFF2-40B4-BE49-F238E27FC236}">
                <a16:creationId xmlns:a16="http://schemas.microsoft.com/office/drawing/2014/main" xmlns="" id="{D74A3F6C-A2D5-414F-B98C-7F70E7E2AA77}"/>
              </a:ext>
            </a:extLst>
          </p:cNvPr>
          <p:cNvGrpSpPr/>
          <p:nvPr/>
        </p:nvGrpSpPr>
        <p:grpSpPr>
          <a:xfrm>
            <a:off x="-380999" y="129887"/>
            <a:ext cx="1295400" cy="594013"/>
            <a:chOff x="4115101" y="1714589"/>
            <a:chExt cx="7175500" cy="4437063"/>
          </a:xfrm>
        </p:grpSpPr>
        <p:sp>
          <p:nvSpPr>
            <p:cNvPr id="6" name="Freeform 30">
              <a:extLst>
                <a:ext uri="{FF2B5EF4-FFF2-40B4-BE49-F238E27FC236}">
                  <a16:creationId xmlns:a16="http://schemas.microsoft.com/office/drawing/2014/main" xmlns="" id="{9B3A5F4D-A685-4122-9D20-186BBB3570B3}"/>
                </a:ext>
              </a:extLst>
            </p:cNvPr>
            <p:cNvSpPr>
              <a:spLocks/>
            </p:cNvSpPr>
            <p:nvPr/>
          </p:nvSpPr>
          <p:spPr bwMode="auto">
            <a:xfrm>
              <a:off x="4115101" y="3875177"/>
              <a:ext cx="5591175" cy="2241550"/>
            </a:xfrm>
            <a:custGeom>
              <a:avLst/>
              <a:gdLst>
                <a:gd name="T0" fmla="*/ 2147483647 w 2331"/>
                <a:gd name="T1" fmla="*/ 2147483647 h 688"/>
                <a:gd name="T2" fmla="*/ 598349271 w 2331"/>
                <a:gd name="T3" fmla="*/ 1464869215 h 688"/>
                <a:gd name="T4" fmla="*/ 2147483647 w 2331"/>
                <a:gd name="T5" fmla="*/ 0 h 688"/>
                <a:gd name="T6" fmla="*/ 2147483647 w 2331"/>
                <a:gd name="T7" fmla="*/ 2147483647 h 688"/>
                <a:gd name="T8" fmla="*/ 0 60000 65536"/>
                <a:gd name="T9" fmla="*/ 0 60000 65536"/>
                <a:gd name="T10" fmla="*/ 0 60000 65536"/>
                <a:gd name="T11" fmla="*/ 0 60000 65536"/>
                <a:gd name="T12" fmla="*/ 0 w 2331"/>
                <a:gd name="T13" fmla="*/ 0 h 688"/>
                <a:gd name="T14" fmla="*/ 2331 w 2331"/>
                <a:gd name="T15" fmla="*/ 688 h 688"/>
              </a:gdLst>
              <a:ahLst/>
              <a:cxnLst>
                <a:cxn ang="T8">
                  <a:pos x="T0" y="T1"/>
                </a:cxn>
                <a:cxn ang="T9">
                  <a:pos x="T2" y="T3"/>
                </a:cxn>
                <a:cxn ang="T10">
                  <a:pos x="T4" y="T5"/>
                </a:cxn>
                <a:cxn ang="T11">
                  <a:pos x="T6" y="T7"/>
                </a:cxn>
              </a:cxnLst>
              <a:rect l="T12" t="T13" r="T14" b="T15"/>
              <a:pathLst>
                <a:path w="2331" h="688">
                  <a:moveTo>
                    <a:pt x="2331" y="688"/>
                  </a:moveTo>
                  <a:cubicBezTo>
                    <a:pt x="2331" y="688"/>
                    <a:pt x="208" y="159"/>
                    <a:pt x="104" y="138"/>
                  </a:cubicBezTo>
                  <a:cubicBezTo>
                    <a:pt x="0" y="118"/>
                    <a:pt x="2086" y="0"/>
                    <a:pt x="2086" y="0"/>
                  </a:cubicBezTo>
                  <a:lnTo>
                    <a:pt x="2331" y="688"/>
                  </a:lnTo>
                  <a:close/>
                </a:path>
              </a:pathLst>
            </a:custGeom>
            <a:gradFill rotWithShape="1">
              <a:gsLst>
                <a:gs pos="0">
                  <a:srgbClr val="666666">
                    <a:alpha val="0"/>
                  </a:srgbClr>
                </a:gs>
                <a:gs pos="100000">
                  <a:srgbClr val="4A4A4A">
                    <a:alpha val="50000"/>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7" name="Freeform 35">
              <a:extLst>
                <a:ext uri="{FF2B5EF4-FFF2-40B4-BE49-F238E27FC236}">
                  <a16:creationId xmlns:a16="http://schemas.microsoft.com/office/drawing/2014/main" xmlns="" id="{EE3C68F4-28E0-4539-8528-219C80E832CE}"/>
                </a:ext>
              </a:extLst>
            </p:cNvPr>
            <p:cNvSpPr>
              <a:spLocks/>
            </p:cNvSpPr>
            <p:nvPr/>
          </p:nvSpPr>
          <p:spPr bwMode="auto">
            <a:xfrm>
              <a:off x="9655476" y="4235539"/>
              <a:ext cx="1635125" cy="1916113"/>
            </a:xfrm>
            <a:custGeom>
              <a:avLst/>
              <a:gdLst>
                <a:gd name="T0" fmla="*/ 1111178745 w 1873"/>
                <a:gd name="T1" fmla="*/ 0 h 2171"/>
                <a:gd name="T2" fmla="*/ 0 w 1873"/>
                <a:gd name="T3" fmla="*/ 892703013 h 2171"/>
                <a:gd name="T4" fmla="*/ 84596112 w 1873"/>
                <a:gd name="T5" fmla="*/ 1691151096 h 2171"/>
                <a:gd name="T6" fmla="*/ 1427460633 w 1873"/>
                <a:gd name="T7" fmla="*/ 522691090 h 2171"/>
                <a:gd name="T8" fmla="*/ 1111178745 w 1873"/>
                <a:gd name="T9" fmla="*/ 0 h 2171"/>
                <a:gd name="T10" fmla="*/ 0 60000 65536"/>
                <a:gd name="T11" fmla="*/ 0 60000 65536"/>
                <a:gd name="T12" fmla="*/ 0 60000 65536"/>
                <a:gd name="T13" fmla="*/ 0 60000 65536"/>
                <a:gd name="T14" fmla="*/ 0 60000 65536"/>
                <a:gd name="T15" fmla="*/ 0 w 1873"/>
                <a:gd name="T16" fmla="*/ 0 h 2171"/>
                <a:gd name="T17" fmla="*/ 1873 w 1873"/>
                <a:gd name="T18" fmla="*/ 2171 h 2171"/>
              </a:gdLst>
              <a:ahLst/>
              <a:cxnLst>
                <a:cxn ang="T10">
                  <a:pos x="T0" y="T1"/>
                </a:cxn>
                <a:cxn ang="T11">
                  <a:pos x="T2" y="T3"/>
                </a:cxn>
                <a:cxn ang="T12">
                  <a:pos x="T4" y="T5"/>
                </a:cxn>
                <a:cxn ang="T13">
                  <a:pos x="T6" y="T7"/>
                </a:cxn>
                <a:cxn ang="T14">
                  <a:pos x="T8" y="T9"/>
                </a:cxn>
              </a:cxnLst>
              <a:rect l="T15" t="T16" r="T17" b="T18"/>
              <a:pathLst>
                <a:path w="1873" h="2171">
                  <a:moveTo>
                    <a:pt x="1458" y="0"/>
                  </a:moveTo>
                  <a:lnTo>
                    <a:pt x="0" y="1146"/>
                  </a:lnTo>
                  <a:lnTo>
                    <a:pt x="111" y="2171"/>
                  </a:lnTo>
                  <a:lnTo>
                    <a:pt x="1873" y="671"/>
                  </a:lnTo>
                  <a:lnTo>
                    <a:pt x="1458" y="0"/>
                  </a:lnTo>
                  <a:close/>
                </a:path>
              </a:pathLst>
            </a:custGeom>
            <a:gradFill rotWithShape="1">
              <a:gsLst>
                <a:gs pos="0">
                  <a:schemeClr val="bg2"/>
                </a:gs>
                <a:gs pos="100000">
                  <a:schemeClr val="bg2">
                    <a:lumMod val="60000"/>
                    <a:lumOff val="40000"/>
                  </a:schemeClr>
                </a:gs>
              </a:gsLst>
              <a:lin ang="1890000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8" name="Freeform 44">
              <a:extLst>
                <a:ext uri="{FF2B5EF4-FFF2-40B4-BE49-F238E27FC236}">
                  <a16:creationId xmlns:a16="http://schemas.microsoft.com/office/drawing/2014/main" xmlns="" id="{363280B8-3ADE-4E52-B5FB-7D12B9891A98}"/>
                </a:ext>
              </a:extLst>
            </p:cNvPr>
            <p:cNvSpPr>
              <a:spLocks/>
            </p:cNvSpPr>
            <p:nvPr/>
          </p:nvSpPr>
          <p:spPr bwMode="auto">
            <a:xfrm>
              <a:off x="7277401" y="4329202"/>
              <a:ext cx="2495550" cy="1822450"/>
            </a:xfrm>
            <a:custGeom>
              <a:avLst/>
              <a:gdLst>
                <a:gd name="T0" fmla="*/ 292016024 w 2858"/>
                <a:gd name="T1" fmla="*/ 0 h 2069"/>
                <a:gd name="T2" fmla="*/ 0 w 2858"/>
                <a:gd name="T3" fmla="*/ 474834107 h 2069"/>
                <a:gd name="T4" fmla="*/ 2147483647 w 2858"/>
                <a:gd name="T5" fmla="*/ 1605279847 h 2069"/>
                <a:gd name="T6" fmla="*/ 2091384413 w 2858"/>
                <a:gd name="T7" fmla="*/ 806131558 h 2069"/>
                <a:gd name="T8" fmla="*/ 292016024 w 2858"/>
                <a:gd name="T9" fmla="*/ 0 h 2069"/>
                <a:gd name="T10" fmla="*/ 0 60000 65536"/>
                <a:gd name="T11" fmla="*/ 0 60000 65536"/>
                <a:gd name="T12" fmla="*/ 0 60000 65536"/>
                <a:gd name="T13" fmla="*/ 0 60000 65536"/>
                <a:gd name="T14" fmla="*/ 0 60000 65536"/>
                <a:gd name="T15" fmla="*/ 0 w 2858"/>
                <a:gd name="T16" fmla="*/ 0 h 2069"/>
                <a:gd name="T17" fmla="*/ 2858 w 2858"/>
                <a:gd name="T18" fmla="*/ 2069 h 2069"/>
              </a:gdLst>
              <a:ahLst/>
              <a:cxnLst>
                <a:cxn ang="T10">
                  <a:pos x="T0" y="T1"/>
                </a:cxn>
                <a:cxn ang="T11">
                  <a:pos x="T2" y="T3"/>
                </a:cxn>
                <a:cxn ang="T12">
                  <a:pos x="T4" y="T5"/>
                </a:cxn>
                <a:cxn ang="T13">
                  <a:pos x="T6" y="T7"/>
                </a:cxn>
                <a:cxn ang="T14">
                  <a:pos x="T8" y="T9"/>
                </a:cxn>
              </a:cxnLst>
              <a:rect l="T15" t="T16" r="T17" b="T18"/>
              <a:pathLst>
                <a:path w="2858" h="2069">
                  <a:moveTo>
                    <a:pt x="383" y="0"/>
                  </a:moveTo>
                  <a:lnTo>
                    <a:pt x="0" y="612"/>
                  </a:lnTo>
                  <a:lnTo>
                    <a:pt x="2858" y="2069"/>
                  </a:lnTo>
                  <a:lnTo>
                    <a:pt x="2743" y="1039"/>
                  </a:lnTo>
                  <a:lnTo>
                    <a:pt x="383" y="0"/>
                  </a:lnTo>
                  <a:close/>
                </a:path>
              </a:pathLst>
            </a:custGeom>
            <a:gradFill rotWithShape="1">
              <a:gsLst>
                <a:gs pos="0">
                  <a:schemeClr val="bg1">
                    <a:lumMod val="9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9" name="Freeform 34">
              <a:extLst>
                <a:ext uri="{FF2B5EF4-FFF2-40B4-BE49-F238E27FC236}">
                  <a16:creationId xmlns:a16="http://schemas.microsoft.com/office/drawing/2014/main" xmlns="" id="{4DC98B09-4271-4E1B-AC75-B86764668EDD}"/>
                </a:ext>
              </a:extLst>
            </p:cNvPr>
            <p:cNvSpPr>
              <a:spLocks/>
            </p:cNvSpPr>
            <p:nvPr/>
          </p:nvSpPr>
          <p:spPr bwMode="auto">
            <a:xfrm>
              <a:off x="7594901" y="3791039"/>
              <a:ext cx="3341688" cy="1449388"/>
            </a:xfrm>
            <a:custGeom>
              <a:avLst/>
              <a:gdLst>
                <a:gd name="T0" fmla="*/ 0 w 3825"/>
                <a:gd name="T1" fmla="*/ 474942619 h 1660"/>
                <a:gd name="T2" fmla="*/ 1801279037 w 3825"/>
                <a:gd name="T3" fmla="*/ 1265497334 h 1660"/>
                <a:gd name="T4" fmla="*/ 2147483647 w 3825"/>
                <a:gd name="T5" fmla="*/ 397945192 h 1660"/>
                <a:gd name="T6" fmla="*/ 1408203049 w 3825"/>
                <a:gd name="T7" fmla="*/ 0 h 1660"/>
                <a:gd name="T8" fmla="*/ 0 w 3825"/>
                <a:gd name="T9" fmla="*/ 474942619 h 1660"/>
                <a:gd name="T10" fmla="*/ 0 60000 65536"/>
                <a:gd name="T11" fmla="*/ 0 60000 65536"/>
                <a:gd name="T12" fmla="*/ 0 60000 65536"/>
                <a:gd name="T13" fmla="*/ 0 60000 65536"/>
                <a:gd name="T14" fmla="*/ 0 60000 65536"/>
                <a:gd name="T15" fmla="*/ 0 w 3825"/>
                <a:gd name="T16" fmla="*/ 0 h 1660"/>
                <a:gd name="T17" fmla="*/ 3825 w 3825"/>
                <a:gd name="T18" fmla="*/ 1660 h 1660"/>
              </a:gdLst>
              <a:ahLst/>
              <a:cxnLst>
                <a:cxn ang="T10">
                  <a:pos x="T0" y="T1"/>
                </a:cxn>
                <a:cxn ang="T11">
                  <a:pos x="T2" y="T3"/>
                </a:cxn>
                <a:cxn ang="T12">
                  <a:pos x="T4" y="T5"/>
                </a:cxn>
                <a:cxn ang="T13">
                  <a:pos x="T6" y="T7"/>
                </a:cxn>
                <a:cxn ang="T14">
                  <a:pos x="T8" y="T9"/>
                </a:cxn>
              </a:cxnLst>
              <a:rect l="T15" t="T16" r="T17" b="T18"/>
              <a:pathLst>
                <a:path w="3825" h="1660">
                  <a:moveTo>
                    <a:pt x="0" y="623"/>
                  </a:moveTo>
                  <a:lnTo>
                    <a:pt x="2360" y="1660"/>
                  </a:lnTo>
                  <a:lnTo>
                    <a:pt x="3825" y="522"/>
                  </a:lnTo>
                  <a:lnTo>
                    <a:pt x="1845" y="0"/>
                  </a:lnTo>
                  <a:lnTo>
                    <a:pt x="0" y="623"/>
                  </a:lnTo>
                  <a:close/>
                </a:path>
              </a:pathLst>
            </a:custGeom>
            <a:solidFill>
              <a:schemeClr val="bg1">
                <a:lumMod val="50000"/>
              </a:schemeClr>
            </a:solidFill>
            <a:ln>
              <a:noFill/>
            </a:ln>
            <a:effectLst/>
            <a:extLst/>
          </p:spPr>
          <p:txBody>
            <a:bodyPr/>
            <a:lstStyle/>
            <a:p>
              <a:endParaRPr lang="zh-CN" altLang="en-US" b="1">
                <a:solidFill>
                  <a:srgbClr val="000000"/>
                </a:solidFill>
                <a:latin typeface="Arial" charset="0"/>
                <a:ea typeface="微软雅黑" pitchFamily="34" charset="-122"/>
              </a:endParaRPr>
            </a:p>
          </p:txBody>
        </p:sp>
        <p:sp>
          <p:nvSpPr>
            <p:cNvPr id="10" name="Freeform 31">
              <a:extLst>
                <a:ext uri="{FF2B5EF4-FFF2-40B4-BE49-F238E27FC236}">
                  <a16:creationId xmlns:a16="http://schemas.microsoft.com/office/drawing/2014/main" xmlns="" id="{A6364B68-B510-47A8-A85D-0FA1B0512957}"/>
                </a:ext>
              </a:extLst>
            </p:cNvPr>
            <p:cNvSpPr>
              <a:spLocks/>
            </p:cNvSpPr>
            <p:nvPr/>
          </p:nvSpPr>
          <p:spPr bwMode="auto">
            <a:xfrm>
              <a:off x="8823626" y="2230527"/>
              <a:ext cx="820738" cy="236537"/>
            </a:xfrm>
            <a:custGeom>
              <a:avLst/>
              <a:gdLst>
                <a:gd name="T0" fmla="*/ 0 w 517"/>
                <a:gd name="T1" fmla="*/ 178929922 h 149"/>
                <a:gd name="T2" fmla="*/ 798890812 w 517"/>
                <a:gd name="T3" fmla="*/ 375501694 h 149"/>
                <a:gd name="T4" fmla="*/ 1302922369 w 517"/>
                <a:gd name="T5" fmla="*/ 115926942 h 149"/>
                <a:gd name="T6" fmla="*/ 602318504 w 517"/>
                <a:gd name="T7" fmla="*/ 0 h 149"/>
                <a:gd name="T8" fmla="*/ 0 w 517"/>
                <a:gd name="T9" fmla="*/ 178929922 h 149"/>
                <a:gd name="T10" fmla="*/ 0 60000 65536"/>
                <a:gd name="T11" fmla="*/ 0 60000 65536"/>
                <a:gd name="T12" fmla="*/ 0 60000 65536"/>
                <a:gd name="T13" fmla="*/ 0 60000 65536"/>
                <a:gd name="T14" fmla="*/ 0 60000 65536"/>
                <a:gd name="T15" fmla="*/ 0 w 517"/>
                <a:gd name="T16" fmla="*/ 0 h 149"/>
                <a:gd name="T17" fmla="*/ 517 w 517"/>
                <a:gd name="T18" fmla="*/ 149 h 149"/>
              </a:gdLst>
              <a:ahLst/>
              <a:cxnLst>
                <a:cxn ang="T10">
                  <a:pos x="T0" y="T1"/>
                </a:cxn>
                <a:cxn ang="T11">
                  <a:pos x="T2" y="T3"/>
                </a:cxn>
                <a:cxn ang="T12">
                  <a:pos x="T4" y="T5"/>
                </a:cxn>
                <a:cxn ang="T13">
                  <a:pos x="T6" y="T7"/>
                </a:cxn>
                <a:cxn ang="T14">
                  <a:pos x="T8" y="T9"/>
                </a:cxn>
              </a:cxnLst>
              <a:rect l="T15" t="T16" r="T17" b="T18"/>
              <a:pathLst>
                <a:path w="517" h="149">
                  <a:moveTo>
                    <a:pt x="0" y="71"/>
                  </a:moveTo>
                  <a:lnTo>
                    <a:pt x="317" y="149"/>
                  </a:lnTo>
                  <a:lnTo>
                    <a:pt x="517" y="46"/>
                  </a:lnTo>
                  <a:lnTo>
                    <a:pt x="239" y="0"/>
                  </a:lnTo>
                  <a:lnTo>
                    <a:pt x="0" y="71"/>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1" name="Freeform 32">
              <a:extLst>
                <a:ext uri="{FF2B5EF4-FFF2-40B4-BE49-F238E27FC236}">
                  <a16:creationId xmlns:a16="http://schemas.microsoft.com/office/drawing/2014/main" xmlns="" id="{A955B3EC-30DE-48AC-95E7-8DC0A206D996}"/>
                </a:ext>
              </a:extLst>
            </p:cNvPr>
            <p:cNvSpPr>
              <a:spLocks/>
            </p:cNvSpPr>
            <p:nvPr/>
          </p:nvSpPr>
          <p:spPr bwMode="auto">
            <a:xfrm>
              <a:off x="8426751" y="2892514"/>
              <a:ext cx="1635125" cy="406400"/>
            </a:xfrm>
            <a:custGeom>
              <a:avLst/>
              <a:gdLst>
                <a:gd name="T0" fmla="*/ 3048509 w 1873"/>
                <a:gd name="T1" fmla="*/ 104197123 h 466"/>
                <a:gd name="T2" fmla="*/ 929030359 w 1873"/>
                <a:gd name="T3" fmla="*/ 354422661 h 466"/>
                <a:gd name="T4" fmla="*/ 1427460633 w 1873"/>
                <a:gd name="T5" fmla="*/ 86704481 h 466"/>
                <a:gd name="T6" fmla="*/ 762887517 w 1873"/>
                <a:gd name="T7" fmla="*/ 0 h 466"/>
                <a:gd name="T8" fmla="*/ 0 w 1873"/>
                <a:gd name="T9" fmla="*/ 81380292 h 466"/>
                <a:gd name="T10" fmla="*/ 3048509 w 1873"/>
                <a:gd name="T11" fmla="*/ 104197123 h 466"/>
                <a:gd name="T12" fmla="*/ 0 60000 65536"/>
                <a:gd name="T13" fmla="*/ 0 60000 65536"/>
                <a:gd name="T14" fmla="*/ 0 60000 65536"/>
                <a:gd name="T15" fmla="*/ 0 60000 65536"/>
                <a:gd name="T16" fmla="*/ 0 60000 65536"/>
                <a:gd name="T17" fmla="*/ 0 60000 65536"/>
                <a:gd name="T18" fmla="*/ 0 w 1873"/>
                <a:gd name="T19" fmla="*/ 0 h 466"/>
                <a:gd name="T20" fmla="*/ 1873 w 1873"/>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873" h="466">
                  <a:moveTo>
                    <a:pt x="4" y="137"/>
                  </a:moveTo>
                  <a:lnTo>
                    <a:pt x="1219" y="466"/>
                  </a:lnTo>
                  <a:lnTo>
                    <a:pt x="1873" y="114"/>
                  </a:lnTo>
                  <a:lnTo>
                    <a:pt x="1001" y="0"/>
                  </a:lnTo>
                  <a:lnTo>
                    <a:pt x="0" y="107"/>
                  </a:lnTo>
                  <a:lnTo>
                    <a:pt x="4" y="137"/>
                  </a:lnTo>
                  <a:close/>
                </a:path>
              </a:pathLst>
            </a:custGeom>
            <a:solidFill>
              <a:schemeClr val="bg1">
                <a:lumMod val="50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2" name="Freeform 33">
              <a:extLst>
                <a:ext uri="{FF2B5EF4-FFF2-40B4-BE49-F238E27FC236}">
                  <a16:creationId xmlns:a16="http://schemas.microsoft.com/office/drawing/2014/main" xmlns="" id="{583E6B04-9702-4C43-838F-54FBCC1B9505}"/>
                </a:ext>
              </a:extLst>
            </p:cNvPr>
            <p:cNvSpPr>
              <a:spLocks/>
            </p:cNvSpPr>
            <p:nvPr/>
          </p:nvSpPr>
          <p:spPr bwMode="auto">
            <a:xfrm>
              <a:off x="8029876" y="3298914"/>
              <a:ext cx="2487613" cy="936625"/>
            </a:xfrm>
            <a:custGeom>
              <a:avLst/>
              <a:gdLst>
                <a:gd name="T0" fmla="*/ 0 w 1567"/>
                <a:gd name="T1" fmla="*/ 572076263 h 590"/>
                <a:gd name="T2" fmla="*/ 2147483647 w 1567"/>
                <a:gd name="T3" fmla="*/ 1486892188 h 590"/>
                <a:gd name="T4" fmla="*/ 2147483647 w 1567"/>
                <a:gd name="T5" fmla="*/ 584676250 h 590"/>
                <a:gd name="T6" fmla="*/ 1817033815 w 1567"/>
                <a:gd name="T7" fmla="*/ 0 h 590"/>
                <a:gd name="T8" fmla="*/ 0 w 1567"/>
                <a:gd name="T9" fmla="*/ 572076263 h 590"/>
                <a:gd name="T10" fmla="*/ 0 60000 65536"/>
                <a:gd name="T11" fmla="*/ 0 60000 65536"/>
                <a:gd name="T12" fmla="*/ 0 60000 65536"/>
                <a:gd name="T13" fmla="*/ 0 60000 65536"/>
                <a:gd name="T14" fmla="*/ 0 60000 65536"/>
                <a:gd name="T15" fmla="*/ 0 w 1567"/>
                <a:gd name="T16" fmla="*/ 0 h 590"/>
                <a:gd name="T17" fmla="*/ 1567 w 1567"/>
                <a:gd name="T18" fmla="*/ 590 h 590"/>
              </a:gdLst>
              <a:ahLst/>
              <a:cxnLst>
                <a:cxn ang="T10">
                  <a:pos x="T0" y="T1"/>
                </a:cxn>
                <a:cxn ang="T11">
                  <a:pos x="T2" y="T3"/>
                </a:cxn>
                <a:cxn ang="T12">
                  <a:pos x="T4" y="T5"/>
                </a:cxn>
                <a:cxn ang="T13">
                  <a:pos x="T6" y="T7"/>
                </a:cxn>
                <a:cxn ang="T14">
                  <a:pos x="T8" y="T9"/>
                </a:cxn>
              </a:cxnLst>
              <a:rect l="T15" t="T16" r="T17" b="T18"/>
              <a:pathLst>
                <a:path w="1567" h="590">
                  <a:moveTo>
                    <a:pt x="0" y="227"/>
                  </a:moveTo>
                  <a:lnTo>
                    <a:pt x="957" y="590"/>
                  </a:lnTo>
                  <a:lnTo>
                    <a:pt x="1567" y="232"/>
                  </a:lnTo>
                  <a:lnTo>
                    <a:pt x="721" y="0"/>
                  </a:lnTo>
                  <a:lnTo>
                    <a:pt x="0" y="22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b="1">
                <a:solidFill>
                  <a:srgbClr val="000000"/>
                </a:solidFill>
                <a:latin typeface="Arial" charset="0"/>
                <a:ea typeface="微软雅黑" pitchFamily="34" charset="-122"/>
              </a:endParaRPr>
            </a:p>
          </p:txBody>
        </p:sp>
        <p:sp>
          <p:nvSpPr>
            <p:cNvPr id="13" name="Freeform 36">
              <a:extLst>
                <a:ext uri="{FF2B5EF4-FFF2-40B4-BE49-F238E27FC236}">
                  <a16:creationId xmlns:a16="http://schemas.microsoft.com/office/drawing/2014/main" xmlns="" id="{AD12E73E-FA99-487D-9B7D-5AEEE8BFF707}"/>
                </a:ext>
              </a:extLst>
            </p:cNvPr>
            <p:cNvSpPr>
              <a:spLocks/>
            </p:cNvSpPr>
            <p:nvPr/>
          </p:nvSpPr>
          <p:spPr bwMode="auto">
            <a:xfrm>
              <a:off x="9550701" y="3656102"/>
              <a:ext cx="1292225" cy="1392237"/>
            </a:xfrm>
            <a:custGeom>
              <a:avLst/>
              <a:gdLst>
                <a:gd name="T0" fmla="*/ 831359629 w 1481"/>
                <a:gd name="T1" fmla="*/ 0 h 1594"/>
                <a:gd name="T2" fmla="*/ 0 w 1481"/>
                <a:gd name="T3" fmla="*/ 468401282 h 1594"/>
                <a:gd name="T4" fmla="*/ 84505931 w 1481"/>
                <a:gd name="T5" fmla="*/ 1216012462 h 1594"/>
                <a:gd name="T6" fmla="*/ 1127512121 w 1481"/>
                <a:gd name="T7" fmla="*/ 460009429 h 1594"/>
                <a:gd name="T8" fmla="*/ 831359629 w 1481"/>
                <a:gd name="T9" fmla="*/ 0 h 1594"/>
                <a:gd name="T10" fmla="*/ 0 60000 65536"/>
                <a:gd name="T11" fmla="*/ 0 60000 65536"/>
                <a:gd name="T12" fmla="*/ 0 60000 65536"/>
                <a:gd name="T13" fmla="*/ 0 60000 65536"/>
                <a:gd name="T14" fmla="*/ 0 60000 65536"/>
                <a:gd name="T15" fmla="*/ 0 w 1481"/>
                <a:gd name="T16" fmla="*/ 0 h 1594"/>
                <a:gd name="T17" fmla="*/ 1481 w 1481"/>
                <a:gd name="T18" fmla="*/ 1594 h 1594"/>
              </a:gdLst>
              <a:ahLst/>
              <a:cxnLst>
                <a:cxn ang="T10">
                  <a:pos x="T0" y="T1"/>
                </a:cxn>
                <a:cxn ang="T11">
                  <a:pos x="T2" y="T3"/>
                </a:cxn>
                <a:cxn ang="T12">
                  <a:pos x="T4" y="T5"/>
                </a:cxn>
                <a:cxn ang="T13">
                  <a:pos x="T6" y="T7"/>
                </a:cxn>
                <a:cxn ang="T14">
                  <a:pos x="T8" y="T9"/>
                </a:cxn>
              </a:cxnLst>
              <a:rect l="T15" t="T16" r="T17" b="T18"/>
              <a:pathLst>
                <a:path w="1481" h="1594">
                  <a:moveTo>
                    <a:pt x="1092" y="0"/>
                  </a:moveTo>
                  <a:lnTo>
                    <a:pt x="0" y="614"/>
                  </a:lnTo>
                  <a:lnTo>
                    <a:pt x="111" y="1594"/>
                  </a:lnTo>
                  <a:lnTo>
                    <a:pt x="1481" y="603"/>
                  </a:lnTo>
                  <a:lnTo>
                    <a:pt x="1092" y="0"/>
                  </a:lnTo>
                  <a:close/>
                </a:path>
              </a:pathLst>
            </a:custGeom>
            <a:solidFill>
              <a:schemeClr val="bg1">
                <a:lumMod val="65000"/>
              </a:schemeClr>
            </a:solidFill>
            <a:ln>
              <a:noFill/>
            </a:ln>
            <a:extLst/>
          </p:spPr>
          <p:txBody>
            <a:bodyPr/>
            <a:lstStyle/>
            <a:p>
              <a:endParaRPr lang="zh-CN" altLang="en-US" b="1">
                <a:solidFill>
                  <a:srgbClr val="000000"/>
                </a:solidFill>
                <a:latin typeface="Arial" charset="0"/>
                <a:ea typeface="微软雅黑" pitchFamily="34" charset="-122"/>
              </a:endParaRPr>
            </a:p>
          </p:txBody>
        </p:sp>
        <p:sp>
          <p:nvSpPr>
            <p:cNvPr id="14" name="Freeform 37">
              <a:extLst>
                <a:ext uri="{FF2B5EF4-FFF2-40B4-BE49-F238E27FC236}">
                  <a16:creationId xmlns:a16="http://schemas.microsoft.com/office/drawing/2014/main" xmlns="" id="{7624BED5-6421-4E5A-B012-32CD46D4C120}"/>
                </a:ext>
              </a:extLst>
            </p:cNvPr>
            <p:cNvSpPr>
              <a:spLocks/>
            </p:cNvSpPr>
            <p:nvPr/>
          </p:nvSpPr>
          <p:spPr bwMode="auto">
            <a:xfrm>
              <a:off x="9417351" y="2981414"/>
              <a:ext cx="976313" cy="1027113"/>
            </a:xfrm>
            <a:custGeom>
              <a:avLst/>
              <a:gdLst>
                <a:gd name="T0" fmla="*/ 560508454 w 1118"/>
                <a:gd name="T1" fmla="*/ 0 h 1221"/>
                <a:gd name="T2" fmla="*/ 0 w 1118"/>
                <a:gd name="T3" fmla="*/ 240593439 h 1221"/>
                <a:gd name="T4" fmla="*/ 72446267 w 1118"/>
                <a:gd name="T5" fmla="*/ 864014017 h 1221"/>
                <a:gd name="T6" fmla="*/ 852582356 w 1118"/>
                <a:gd name="T7" fmla="*/ 439436964 h 1221"/>
                <a:gd name="T8" fmla="*/ 560508454 w 1118"/>
                <a:gd name="T9" fmla="*/ 0 h 1221"/>
                <a:gd name="T10" fmla="*/ 0 60000 65536"/>
                <a:gd name="T11" fmla="*/ 0 60000 65536"/>
                <a:gd name="T12" fmla="*/ 0 60000 65536"/>
                <a:gd name="T13" fmla="*/ 0 60000 65536"/>
                <a:gd name="T14" fmla="*/ 0 60000 65536"/>
                <a:gd name="T15" fmla="*/ 0 w 1118"/>
                <a:gd name="T16" fmla="*/ 0 h 1221"/>
                <a:gd name="T17" fmla="*/ 1118 w 1118"/>
                <a:gd name="T18" fmla="*/ 1221 h 1221"/>
              </a:gdLst>
              <a:ahLst/>
              <a:cxnLst>
                <a:cxn ang="T10">
                  <a:pos x="T0" y="T1"/>
                </a:cxn>
                <a:cxn ang="T11">
                  <a:pos x="T2" y="T3"/>
                </a:cxn>
                <a:cxn ang="T12">
                  <a:pos x="T4" y="T5"/>
                </a:cxn>
                <a:cxn ang="T13">
                  <a:pos x="T6" y="T7"/>
                </a:cxn>
                <a:cxn ang="T14">
                  <a:pos x="T8" y="T9"/>
                </a:cxn>
              </a:cxnLst>
              <a:rect l="T15" t="T16" r="T17" b="T18"/>
              <a:pathLst>
                <a:path w="1118" h="1221">
                  <a:moveTo>
                    <a:pt x="735" y="0"/>
                  </a:moveTo>
                  <a:lnTo>
                    <a:pt x="0" y="340"/>
                  </a:lnTo>
                  <a:lnTo>
                    <a:pt x="95" y="1221"/>
                  </a:lnTo>
                  <a:lnTo>
                    <a:pt x="1118" y="621"/>
                  </a:lnTo>
                  <a:lnTo>
                    <a:pt x="735" y="0"/>
                  </a:lnTo>
                  <a:close/>
                </a:path>
              </a:pathLst>
            </a:custGeom>
            <a:solidFill>
              <a:schemeClr val="tx1">
                <a:lumMod val="65000"/>
                <a:lumOff val="35000"/>
              </a:schemeClr>
            </a:solidFill>
            <a:ln>
              <a:noFill/>
            </a:ln>
            <a:effectLst/>
            <a:extLst/>
          </p:spPr>
          <p:txBody>
            <a:bodyPr/>
            <a:lstStyle/>
            <a:p>
              <a:pPr defTabSz="914309">
                <a:defRPr/>
              </a:pPr>
              <a:endParaRPr lang="zh-CN" altLang="en-US" sz="1800" b="1" kern="0" dirty="0">
                <a:solidFill>
                  <a:srgbClr val="000000"/>
                </a:solidFill>
                <a:latin typeface="Arial" charset="0"/>
                <a:ea typeface="微软雅黑" pitchFamily="34" charset="-122"/>
              </a:endParaRPr>
            </a:p>
          </p:txBody>
        </p:sp>
        <p:sp>
          <p:nvSpPr>
            <p:cNvPr id="15" name="Freeform 38">
              <a:extLst>
                <a:ext uri="{FF2B5EF4-FFF2-40B4-BE49-F238E27FC236}">
                  <a16:creationId xmlns:a16="http://schemas.microsoft.com/office/drawing/2014/main" xmlns="" id="{91A40E22-841D-4944-B348-B7E041E95A3B}"/>
                </a:ext>
              </a:extLst>
            </p:cNvPr>
            <p:cNvSpPr>
              <a:spLocks/>
            </p:cNvSpPr>
            <p:nvPr/>
          </p:nvSpPr>
          <p:spPr bwMode="auto">
            <a:xfrm>
              <a:off x="9228439" y="1714589"/>
              <a:ext cx="268287" cy="527050"/>
            </a:xfrm>
            <a:custGeom>
              <a:avLst/>
              <a:gdLst>
                <a:gd name="T0" fmla="*/ 0 w 307"/>
                <a:gd name="T1" fmla="*/ 0 h 603"/>
                <a:gd name="T2" fmla="*/ 50403874 w 307"/>
                <a:gd name="T3" fmla="*/ 460666173 h 603"/>
                <a:gd name="T4" fmla="*/ 234455747 w 307"/>
                <a:gd name="T5" fmla="*/ 379686645 h 603"/>
                <a:gd name="T6" fmla="*/ 0 w 307"/>
                <a:gd name="T7" fmla="*/ 0 h 603"/>
                <a:gd name="T8" fmla="*/ 0 60000 65536"/>
                <a:gd name="T9" fmla="*/ 0 60000 65536"/>
                <a:gd name="T10" fmla="*/ 0 60000 65536"/>
                <a:gd name="T11" fmla="*/ 0 60000 65536"/>
                <a:gd name="T12" fmla="*/ 0 w 307"/>
                <a:gd name="T13" fmla="*/ 0 h 603"/>
                <a:gd name="T14" fmla="*/ 307 w 307"/>
                <a:gd name="T15" fmla="*/ 603 h 603"/>
              </a:gdLst>
              <a:ahLst/>
              <a:cxnLst>
                <a:cxn ang="T8">
                  <a:pos x="T0" y="T1"/>
                </a:cxn>
                <a:cxn ang="T9">
                  <a:pos x="T2" y="T3"/>
                </a:cxn>
                <a:cxn ang="T10">
                  <a:pos x="T4" y="T5"/>
                </a:cxn>
                <a:cxn ang="T11">
                  <a:pos x="T6" y="T7"/>
                </a:cxn>
              </a:cxnLst>
              <a:rect l="T12" t="T13" r="T14" b="T15"/>
              <a:pathLst>
                <a:path w="307" h="603">
                  <a:moveTo>
                    <a:pt x="0" y="0"/>
                  </a:moveTo>
                  <a:lnTo>
                    <a:pt x="66" y="603"/>
                  </a:lnTo>
                  <a:lnTo>
                    <a:pt x="307" y="497"/>
                  </a:lnTo>
                  <a:lnTo>
                    <a:pt x="0" y="0"/>
                  </a:lnTo>
                  <a:close/>
                </a:path>
              </a:pathLst>
            </a:custGeom>
            <a:gradFill rotWithShape="1">
              <a:gsLst>
                <a:gs pos="0">
                  <a:schemeClr val="accent1">
                    <a:lumMod val="75000"/>
                  </a:schemeClr>
                </a:gs>
                <a:gs pos="100000">
                  <a:schemeClr val="accent1"/>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6" name="Freeform 39">
              <a:extLst>
                <a:ext uri="{FF2B5EF4-FFF2-40B4-BE49-F238E27FC236}">
                  <a16:creationId xmlns:a16="http://schemas.microsoft.com/office/drawing/2014/main" xmlns="" id="{548591C7-5C04-44FF-8568-442FD4CEA7E0}"/>
                </a:ext>
              </a:extLst>
            </p:cNvPr>
            <p:cNvSpPr>
              <a:spLocks/>
            </p:cNvSpPr>
            <p:nvPr/>
          </p:nvSpPr>
          <p:spPr bwMode="auto">
            <a:xfrm>
              <a:off x="9328451" y="2308314"/>
              <a:ext cx="642938" cy="792163"/>
            </a:xfrm>
            <a:custGeom>
              <a:avLst/>
              <a:gdLst>
                <a:gd name="T0" fmla="*/ 276254843 w 737"/>
                <a:gd name="T1" fmla="*/ 0 h 907"/>
                <a:gd name="T2" fmla="*/ 0 w 737"/>
                <a:gd name="T3" fmla="*/ 111370083 h 907"/>
                <a:gd name="T4" fmla="*/ 62404243 w 737"/>
                <a:gd name="T5" fmla="*/ 691865732 h 907"/>
                <a:gd name="T6" fmla="*/ 560880966 w 737"/>
                <a:gd name="T7" fmla="*/ 460734927 h 907"/>
                <a:gd name="T8" fmla="*/ 276254843 w 737"/>
                <a:gd name="T9" fmla="*/ 0 h 907"/>
                <a:gd name="T10" fmla="*/ 0 60000 65536"/>
                <a:gd name="T11" fmla="*/ 0 60000 65536"/>
                <a:gd name="T12" fmla="*/ 0 60000 65536"/>
                <a:gd name="T13" fmla="*/ 0 60000 65536"/>
                <a:gd name="T14" fmla="*/ 0 60000 65536"/>
                <a:gd name="T15" fmla="*/ 0 w 737"/>
                <a:gd name="T16" fmla="*/ 0 h 907"/>
                <a:gd name="T17" fmla="*/ 737 w 737"/>
                <a:gd name="T18" fmla="*/ 907 h 907"/>
              </a:gdLst>
              <a:ahLst/>
              <a:cxnLst>
                <a:cxn ang="T10">
                  <a:pos x="T0" y="T1"/>
                </a:cxn>
                <a:cxn ang="T11">
                  <a:pos x="T2" y="T3"/>
                </a:cxn>
                <a:cxn ang="T12">
                  <a:pos x="T4" y="T5"/>
                </a:cxn>
                <a:cxn ang="T13">
                  <a:pos x="T6" y="T7"/>
                </a:cxn>
                <a:cxn ang="T14">
                  <a:pos x="T8" y="T9"/>
                </a:cxn>
              </a:cxnLst>
              <a:rect l="T15" t="T16" r="T17" b="T18"/>
              <a:pathLst>
                <a:path w="737" h="907">
                  <a:moveTo>
                    <a:pt x="363" y="0"/>
                  </a:moveTo>
                  <a:lnTo>
                    <a:pt x="0" y="146"/>
                  </a:lnTo>
                  <a:lnTo>
                    <a:pt x="82" y="907"/>
                  </a:lnTo>
                  <a:lnTo>
                    <a:pt x="737" y="604"/>
                  </a:lnTo>
                  <a:lnTo>
                    <a:pt x="363" y="0"/>
                  </a:lnTo>
                  <a:close/>
                </a:path>
              </a:pathLst>
            </a:custGeom>
            <a:gradFill rotWithShape="1">
              <a:gsLst>
                <a:gs pos="0">
                  <a:schemeClr val="accent2">
                    <a:lumMod val="75000"/>
                  </a:schemeClr>
                </a:gs>
                <a:gs pos="100000">
                  <a:schemeClr val="accent2"/>
                </a:gs>
              </a:gsLst>
              <a:lin ang="1890000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7" name="Freeform 40">
              <a:extLst>
                <a:ext uri="{FF2B5EF4-FFF2-40B4-BE49-F238E27FC236}">
                  <a16:creationId xmlns:a16="http://schemas.microsoft.com/office/drawing/2014/main" xmlns="" id="{84FC8FB7-0A8D-432A-9108-E2AB3E69F7C2}"/>
                </a:ext>
              </a:extLst>
            </p:cNvPr>
            <p:cNvSpPr>
              <a:spLocks/>
            </p:cNvSpPr>
            <p:nvPr/>
          </p:nvSpPr>
          <p:spPr bwMode="auto">
            <a:xfrm>
              <a:off x="8953801" y="1714589"/>
              <a:ext cx="344488" cy="533400"/>
            </a:xfrm>
            <a:custGeom>
              <a:avLst/>
              <a:gdLst>
                <a:gd name="T0" fmla="*/ 247954613 w 395"/>
                <a:gd name="T1" fmla="*/ 0 h 610"/>
                <a:gd name="T2" fmla="*/ 0 w 395"/>
                <a:gd name="T3" fmla="*/ 405249338 h 610"/>
                <a:gd name="T4" fmla="*/ 300435398 w 395"/>
                <a:gd name="T5" fmla="*/ 466418951 h 610"/>
                <a:gd name="T6" fmla="*/ 247954613 w 395"/>
                <a:gd name="T7" fmla="*/ 0 h 610"/>
                <a:gd name="T8" fmla="*/ 0 60000 65536"/>
                <a:gd name="T9" fmla="*/ 0 60000 65536"/>
                <a:gd name="T10" fmla="*/ 0 60000 65536"/>
                <a:gd name="T11" fmla="*/ 0 60000 65536"/>
                <a:gd name="T12" fmla="*/ 0 w 395"/>
                <a:gd name="T13" fmla="*/ 0 h 610"/>
                <a:gd name="T14" fmla="*/ 395 w 395"/>
                <a:gd name="T15" fmla="*/ 610 h 610"/>
              </a:gdLst>
              <a:ahLst/>
              <a:cxnLst>
                <a:cxn ang="T8">
                  <a:pos x="T0" y="T1"/>
                </a:cxn>
                <a:cxn ang="T9">
                  <a:pos x="T2" y="T3"/>
                </a:cxn>
                <a:cxn ang="T10">
                  <a:pos x="T4" y="T5"/>
                </a:cxn>
                <a:cxn ang="T11">
                  <a:pos x="T6" y="T7"/>
                </a:cxn>
              </a:cxnLst>
              <a:rect l="T12" t="T13" r="T14" b="T15"/>
              <a:pathLst>
                <a:path w="395" h="610">
                  <a:moveTo>
                    <a:pt x="326" y="0"/>
                  </a:moveTo>
                  <a:lnTo>
                    <a:pt x="0" y="530"/>
                  </a:lnTo>
                  <a:lnTo>
                    <a:pt x="395" y="610"/>
                  </a:lnTo>
                  <a:lnTo>
                    <a:pt x="326"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8" name="Freeform 41">
              <a:extLst>
                <a:ext uri="{FF2B5EF4-FFF2-40B4-BE49-F238E27FC236}">
                  <a16:creationId xmlns:a16="http://schemas.microsoft.com/office/drawing/2014/main" xmlns="" id="{1E6C4029-A1D0-46AB-A947-093676205164}"/>
                </a:ext>
              </a:extLst>
            </p:cNvPr>
            <p:cNvSpPr>
              <a:spLocks/>
            </p:cNvSpPr>
            <p:nvPr/>
          </p:nvSpPr>
          <p:spPr bwMode="auto">
            <a:xfrm>
              <a:off x="8506126" y="2341652"/>
              <a:ext cx="901700" cy="760412"/>
            </a:xfrm>
            <a:custGeom>
              <a:avLst/>
              <a:gdLst>
                <a:gd name="T0" fmla="*/ 282681641 w 1033"/>
                <a:gd name="T1" fmla="*/ 0 h 870"/>
                <a:gd name="T2" fmla="*/ 0 w 1033"/>
                <a:gd name="T3" fmla="*/ 459128025 h 870"/>
                <a:gd name="T4" fmla="*/ 787088955 w 1033"/>
                <a:gd name="T5" fmla="*/ 664628057 h 870"/>
                <a:gd name="T6" fmla="*/ 723847749 w 1033"/>
                <a:gd name="T7" fmla="*/ 87089025 h 870"/>
                <a:gd name="T8" fmla="*/ 282681641 w 1033"/>
                <a:gd name="T9" fmla="*/ 0 h 870"/>
                <a:gd name="T10" fmla="*/ 0 60000 65536"/>
                <a:gd name="T11" fmla="*/ 0 60000 65536"/>
                <a:gd name="T12" fmla="*/ 0 60000 65536"/>
                <a:gd name="T13" fmla="*/ 0 60000 65536"/>
                <a:gd name="T14" fmla="*/ 0 60000 65536"/>
                <a:gd name="T15" fmla="*/ 0 w 1033"/>
                <a:gd name="T16" fmla="*/ 0 h 870"/>
                <a:gd name="T17" fmla="*/ 1033 w 1033"/>
                <a:gd name="T18" fmla="*/ 870 h 870"/>
              </a:gdLst>
              <a:ahLst/>
              <a:cxnLst>
                <a:cxn ang="T10">
                  <a:pos x="T0" y="T1"/>
                </a:cxn>
                <a:cxn ang="T11">
                  <a:pos x="T2" y="T3"/>
                </a:cxn>
                <a:cxn ang="T12">
                  <a:pos x="T4" y="T5"/>
                </a:cxn>
                <a:cxn ang="T13">
                  <a:pos x="T6" y="T7"/>
                </a:cxn>
                <a:cxn ang="T14">
                  <a:pos x="T8" y="T9"/>
                </a:cxn>
              </a:cxnLst>
              <a:rect l="T15" t="T16" r="T17" b="T18"/>
              <a:pathLst>
                <a:path w="1033" h="870">
                  <a:moveTo>
                    <a:pt x="371" y="0"/>
                  </a:moveTo>
                  <a:lnTo>
                    <a:pt x="0" y="601"/>
                  </a:lnTo>
                  <a:lnTo>
                    <a:pt x="1033" y="870"/>
                  </a:lnTo>
                  <a:lnTo>
                    <a:pt x="950" y="114"/>
                  </a:lnTo>
                  <a:lnTo>
                    <a:pt x="371"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19" name="Freeform 42">
              <a:extLst>
                <a:ext uri="{FF2B5EF4-FFF2-40B4-BE49-F238E27FC236}">
                  <a16:creationId xmlns:a16="http://schemas.microsoft.com/office/drawing/2014/main" xmlns="" id="{065574A8-C173-4121-B19F-EA18B326D5C5}"/>
                </a:ext>
              </a:extLst>
            </p:cNvPr>
            <p:cNvSpPr>
              <a:spLocks/>
            </p:cNvSpPr>
            <p:nvPr/>
          </p:nvSpPr>
          <p:spPr bwMode="auto">
            <a:xfrm>
              <a:off x="8109251" y="2981414"/>
              <a:ext cx="1400175" cy="1031875"/>
            </a:xfrm>
            <a:custGeom>
              <a:avLst/>
              <a:gdLst>
                <a:gd name="T0" fmla="*/ 284581420 w 1603"/>
                <a:gd name="T1" fmla="*/ 0 h 1205"/>
                <a:gd name="T2" fmla="*/ 0 w 1603"/>
                <a:gd name="T3" fmla="*/ 446578373 h 1205"/>
                <a:gd name="T4" fmla="*/ 1223013120 w 1603"/>
                <a:gd name="T5" fmla="*/ 883623249 h 1205"/>
                <a:gd name="T6" fmla="*/ 1151295859 w 1603"/>
                <a:gd name="T7" fmla="*/ 236855132 h 1205"/>
                <a:gd name="T8" fmla="*/ 284581420 w 1603"/>
                <a:gd name="T9" fmla="*/ 0 h 1205"/>
                <a:gd name="T10" fmla="*/ 0 60000 65536"/>
                <a:gd name="T11" fmla="*/ 0 60000 65536"/>
                <a:gd name="T12" fmla="*/ 0 60000 65536"/>
                <a:gd name="T13" fmla="*/ 0 60000 65536"/>
                <a:gd name="T14" fmla="*/ 0 60000 65536"/>
                <a:gd name="T15" fmla="*/ 0 w 1603"/>
                <a:gd name="T16" fmla="*/ 0 h 1205"/>
                <a:gd name="T17" fmla="*/ 1603 w 1603"/>
                <a:gd name="T18" fmla="*/ 1205 h 1205"/>
              </a:gdLst>
              <a:ahLst/>
              <a:cxnLst>
                <a:cxn ang="T10">
                  <a:pos x="T0" y="T1"/>
                </a:cxn>
                <a:cxn ang="T11">
                  <a:pos x="T2" y="T3"/>
                </a:cxn>
                <a:cxn ang="T12">
                  <a:pos x="T4" y="T5"/>
                </a:cxn>
                <a:cxn ang="T13">
                  <a:pos x="T6" y="T7"/>
                </a:cxn>
                <a:cxn ang="T14">
                  <a:pos x="T8" y="T9"/>
                </a:cxn>
              </a:cxnLst>
              <a:rect l="T15" t="T16" r="T17" b="T18"/>
              <a:pathLst>
                <a:path w="1603" h="1205">
                  <a:moveTo>
                    <a:pt x="373" y="0"/>
                  </a:moveTo>
                  <a:lnTo>
                    <a:pt x="0" y="609"/>
                  </a:lnTo>
                  <a:lnTo>
                    <a:pt x="1603" y="1205"/>
                  </a:lnTo>
                  <a:lnTo>
                    <a:pt x="1509" y="323"/>
                  </a:lnTo>
                  <a:lnTo>
                    <a:pt x="373" y="0"/>
                  </a:lnTo>
                  <a:close/>
                </a:path>
              </a:pathLst>
            </a:custGeom>
            <a:gradFill rotWithShape="1">
              <a:gsLst>
                <a:gs pos="0">
                  <a:schemeClr val="bg1">
                    <a:lumMod val="85000"/>
                  </a:schemeClr>
                </a:gs>
                <a:gs pos="100000">
                  <a:schemeClr val="bg1">
                    <a:lumMod val="75000"/>
                  </a:schemeClr>
                </a:gs>
              </a:gsLst>
              <a:lin ang="0" scaled="1"/>
            </a:gradFill>
            <a:ln>
              <a:noFill/>
            </a:ln>
            <a:extLst/>
          </p:spPr>
          <p:txBody>
            <a:bodyPr/>
            <a:lstStyle/>
            <a:p>
              <a:pPr defTabSz="914309">
                <a:defRPr/>
              </a:pPr>
              <a:endParaRPr lang="zh-CN" altLang="en-US" sz="1800" b="1" kern="0">
                <a:solidFill>
                  <a:srgbClr val="000000"/>
                </a:solidFill>
                <a:latin typeface="Arial" charset="0"/>
                <a:ea typeface="微软雅黑" pitchFamily="34" charset="-122"/>
              </a:endParaRPr>
            </a:p>
          </p:txBody>
        </p:sp>
        <p:sp>
          <p:nvSpPr>
            <p:cNvPr id="20" name="Freeform 43">
              <a:extLst>
                <a:ext uri="{FF2B5EF4-FFF2-40B4-BE49-F238E27FC236}">
                  <a16:creationId xmlns:a16="http://schemas.microsoft.com/office/drawing/2014/main" xmlns="" id="{7FB6E84A-2F2E-4B6F-A0BD-B988B9CE6592}"/>
                </a:ext>
              </a:extLst>
            </p:cNvPr>
            <p:cNvSpPr>
              <a:spLocks/>
            </p:cNvSpPr>
            <p:nvPr/>
          </p:nvSpPr>
          <p:spPr bwMode="auto">
            <a:xfrm>
              <a:off x="7707614" y="3656102"/>
              <a:ext cx="1947862" cy="1385887"/>
            </a:xfrm>
            <a:custGeom>
              <a:avLst/>
              <a:gdLst>
                <a:gd name="T0" fmla="*/ 286876399 w 2230"/>
                <a:gd name="T1" fmla="*/ 0 h 1620"/>
                <a:gd name="T2" fmla="*/ 0 w 2230"/>
                <a:gd name="T3" fmla="*/ 453019085 h 1620"/>
                <a:gd name="T4" fmla="*/ 1701419897 w 2230"/>
                <a:gd name="T5" fmla="*/ 1185606652 h 1620"/>
                <a:gd name="T6" fmla="*/ 1620545191 w 2230"/>
                <a:gd name="T7" fmla="*/ 464728119 h 1620"/>
                <a:gd name="T8" fmla="*/ 286876399 w 2230"/>
                <a:gd name="T9" fmla="*/ 0 h 1620"/>
                <a:gd name="T10" fmla="*/ 0 60000 65536"/>
                <a:gd name="T11" fmla="*/ 0 60000 65536"/>
                <a:gd name="T12" fmla="*/ 0 60000 65536"/>
                <a:gd name="T13" fmla="*/ 0 60000 65536"/>
                <a:gd name="T14" fmla="*/ 0 60000 65536"/>
                <a:gd name="T15" fmla="*/ 0 w 2230"/>
                <a:gd name="T16" fmla="*/ 0 h 1620"/>
                <a:gd name="T17" fmla="*/ 2230 w 2230"/>
                <a:gd name="T18" fmla="*/ 1620 h 1620"/>
              </a:gdLst>
              <a:ahLst/>
              <a:cxnLst>
                <a:cxn ang="T10">
                  <a:pos x="T0" y="T1"/>
                </a:cxn>
                <a:cxn ang="T11">
                  <a:pos x="T2" y="T3"/>
                </a:cxn>
                <a:cxn ang="T12">
                  <a:pos x="T4" y="T5"/>
                </a:cxn>
                <a:cxn ang="T13">
                  <a:pos x="T6" y="T7"/>
                </a:cxn>
                <a:cxn ang="T14">
                  <a:pos x="T8" y="T9"/>
                </a:cxn>
              </a:cxnLst>
              <a:rect l="T15" t="T16" r="T17" b="T18"/>
              <a:pathLst>
                <a:path w="2230" h="1620">
                  <a:moveTo>
                    <a:pt x="376" y="0"/>
                  </a:moveTo>
                  <a:lnTo>
                    <a:pt x="0" y="619"/>
                  </a:lnTo>
                  <a:lnTo>
                    <a:pt x="2230" y="1620"/>
                  </a:lnTo>
                  <a:lnTo>
                    <a:pt x="2124" y="635"/>
                  </a:lnTo>
                  <a:lnTo>
                    <a:pt x="376" y="0"/>
                  </a:lnTo>
                  <a:close/>
                </a:path>
              </a:pathLst>
            </a:custGeom>
            <a:gradFill rotWithShape="1">
              <a:gsLst>
                <a:gs pos="0">
                  <a:schemeClr val="bg1">
                    <a:lumMod val="85000"/>
                  </a:schemeClr>
                </a:gs>
                <a:gs pos="100000">
                  <a:schemeClr val="bg1">
                    <a:lumMod val="75000"/>
                  </a:schemeClr>
                </a:gs>
              </a:gsLst>
              <a:lin ang="0" scaled="1"/>
            </a:gradFill>
            <a:ln>
              <a:noFill/>
            </a:ln>
            <a:effectLst/>
            <a:extLst/>
          </p:spPr>
          <p:txBody>
            <a:bodyPr/>
            <a:lstStyle/>
            <a:p>
              <a:endParaRPr lang="zh-CN" altLang="en-US" b="1">
                <a:solidFill>
                  <a:srgbClr val="000000"/>
                </a:solidFill>
                <a:latin typeface="Arial" charset="0"/>
                <a:ea typeface="微软雅黑" pitchFamily="34" charset="-122"/>
              </a:endParaRPr>
            </a:p>
          </p:txBody>
        </p:sp>
      </p:grpSp>
      <p:cxnSp>
        <p:nvCxnSpPr>
          <p:cNvPr id="50" name="直接连接符 103"/>
          <p:cNvCxnSpPr/>
          <p:nvPr/>
        </p:nvCxnSpPr>
        <p:spPr>
          <a:xfrm>
            <a:off x="8943975" y="1729441"/>
            <a:ext cx="9525" cy="556559"/>
          </a:xfrm>
          <a:prstGeom prst="line">
            <a:avLst/>
          </a:prstGeom>
          <a:ln w="12700">
            <a:solidFill>
              <a:schemeClr val="accent5">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2" name="直接连接符 103"/>
          <p:cNvCxnSpPr/>
          <p:nvPr/>
        </p:nvCxnSpPr>
        <p:spPr>
          <a:xfrm>
            <a:off x="8943975" y="2434291"/>
            <a:ext cx="9525" cy="518459"/>
          </a:xfrm>
          <a:prstGeom prst="line">
            <a:avLst/>
          </a:prstGeom>
          <a:ln w="12700">
            <a:solidFill>
              <a:srgbClr val="E87071"/>
            </a:solidFill>
            <a:prstDash val="sysDash"/>
          </a:ln>
        </p:spPr>
        <p:style>
          <a:lnRef idx="1">
            <a:schemeClr val="accent1"/>
          </a:lnRef>
          <a:fillRef idx="0">
            <a:schemeClr val="accent1"/>
          </a:fillRef>
          <a:effectRef idx="0">
            <a:schemeClr val="accent1"/>
          </a:effectRef>
          <a:fontRef idx="minor">
            <a:schemeClr val="tx1"/>
          </a:fontRef>
        </p:style>
      </p:cxnSp>
      <p:cxnSp>
        <p:nvCxnSpPr>
          <p:cNvPr id="56" name="直接连接符 103"/>
          <p:cNvCxnSpPr/>
          <p:nvPr/>
        </p:nvCxnSpPr>
        <p:spPr>
          <a:xfrm>
            <a:off x="8953500" y="3120091"/>
            <a:ext cx="9525" cy="518459"/>
          </a:xfrm>
          <a:prstGeom prst="line">
            <a:avLst/>
          </a:prstGeom>
          <a:ln w="12700">
            <a:solidFill>
              <a:srgbClr val="01DAF1"/>
            </a:solidFill>
            <a:prstDash val="sysDash"/>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1" y="967441"/>
            <a:ext cx="6811963" cy="268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1" y="3379320"/>
            <a:ext cx="6725306" cy="1391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6219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2" presetClass="entr" presetSubtype="4" decel="10000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750" fill="hold"/>
                                        <p:tgtEl>
                                          <p:spTgt spid="4"/>
                                        </p:tgtEl>
                                        <p:attrNameLst>
                                          <p:attrName>ppt_x</p:attrName>
                                        </p:attrNameLst>
                                      </p:cBhvr>
                                      <p:tavLst>
                                        <p:tav tm="0">
                                          <p:val>
                                            <p:strVal val="#ppt_x"/>
                                          </p:val>
                                        </p:tav>
                                        <p:tav tm="100000">
                                          <p:val>
                                            <p:strVal val="#ppt_x"/>
                                          </p:val>
                                        </p:tav>
                                      </p:tavLst>
                                    </p:anim>
                                    <p:anim calcmode="lin" valueType="num">
                                      <p:cBhvr additive="base">
                                        <p:cTn id="11" dur="750" fill="hold"/>
                                        <p:tgtEl>
                                          <p:spTgt spid="4"/>
                                        </p:tgtEl>
                                        <p:attrNameLst>
                                          <p:attrName>ppt_y</p:attrName>
                                        </p:attrNameLst>
                                      </p:cBhvr>
                                      <p:tavLst>
                                        <p:tav tm="0">
                                          <p:val>
                                            <p:strVal val="1+#ppt_h/2"/>
                                          </p:val>
                                        </p:tav>
                                        <p:tav tm="100000">
                                          <p:val>
                                            <p:strVal val="#ppt_y"/>
                                          </p:val>
                                        </p:tav>
                                      </p:tavLst>
                                    </p:anim>
                                  </p:childTnLst>
                                </p:cTn>
                              </p:par>
                            </p:childTnLst>
                          </p:cTn>
                        </p:par>
                        <p:par>
                          <p:cTn id="12" fill="hold">
                            <p:stCondLst>
                              <p:cond delay="900"/>
                            </p:stCondLst>
                            <p:childTnLst>
                              <p:par>
                                <p:cTn id="13" presetID="16" presetClass="entr" presetSubtype="42" fill="hold" nodeType="afterEffect">
                                  <p:stCondLst>
                                    <p:cond delay="0"/>
                                  </p:stCondLst>
                                  <p:childTnLst>
                                    <p:set>
                                      <p:cBhvr>
                                        <p:cTn id="14" dur="1" fill="hold">
                                          <p:stCondLst>
                                            <p:cond delay="0"/>
                                          </p:stCondLst>
                                        </p:cTn>
                                        <p:tgtEl>
                                          <p:spTgt spid="50"/>
                                        </p:tgtEl>
                                        <p:attrNameLst>
                                          <p:attrName>style.visibility</p:attrName>
                                        </p:attrNameLst>
                                      </p:cBhvr>
                                      <p:to>
                                        <p:strVal val="visible"/>
                                      </p:to>
                                    </p:set>
                                    <p:animEffect transition="in" filter="barn(outHorizontal)">
                                      <p:cBhvr>
                                        <p:cTn id="15" dur="500"/>
                                        <p:tgtEl>
                                          <p:spTgt spid="50"/>
                                        </p:tgtEl>
                                      </p:cBhvr>
                                    </p:animEffect>
                                  </p:childTnLst>
                                </p:cTn>
                              </p:par>
                            </p:childTnLst>
                          </p:cTn>
                        </p:par>
                        <p:par>
                          <p:cTn id="16" fill="hold">
                            <p:stCondLst>
                              <p:cond delay="1400"/>
                            </p:stCondLst>
                            <p:childTnLst>
                              <p:par>
                                <p:cTn id="17" presetID="16" presetClass="entr" presetSubtype="42" fill="hold" nodeType="after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barn(outHorizontal)">
                                      <p:cBhvr>
                                        <p:cTn id="19" dur="500"/>
                                        <p:tgtEl>
                                          <p:spTgt spid="52"/>
                                        </p:tgtEl>
                                      </p:cBhvr>
                                    </p:animEffect>
                                  </p:childTnLst>
                                </p:cTn>
                              </p:par>
                            </p:childTnLst>
                          </p:cTn>
                        </p:par>
                        <p:par>
                          <p:cTn id="20" fill="hold">
                            <p:stCondLst>
                              <p:cond delay="1900"/>
                            </p:stCondLst>
                            <p:childTnLst>
                              <p:par>
                                <p:cTn id="21" presetID="16" presetClass="entr" presetSubtype="42" fill="hold" nodeType="afterEffect">
                                  <p:stCondLst>
                                    <p:cond delay="0"/>
                                  </p:stCondLst>
                                  <p:childTnLst>
                                    <p:set>
                                      <p:cBhvr>
                                        <p:cTn id="22" dur="1" fill="hold">
                                          <p:stCondLst>
                                            <p:cond delay="0"/>
                                          </p:stCondLst>
                                        </p:cTn>
                                        <p:tgtEl>
                                          <p:spTgt spid="56"/>
                                        </p:tgtEl>
                                        <p:attrNameLst>
                                          <p:attrName>style.visibility</p:attrName>
                                        </p:attrNameLst>
                                      </p:cBhvr>
                                      <p:to>
                                        <p:strVal val="visible"/>
                                      </p:to>
                                    </p:set>
                                    <p:animEffect transition="in" filter="barn(outHorizontal)">
                                      <p:cBhvr>
                                        <p:cTn id="23"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8508" y="984344"/>
            <a:ext cx="6481245" cy="257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6120" y="3450809"/>
            <a:ext cx="6533633" cy="146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圆角矩形 1"/>
          <p:cNvSpPr/>
          <p:nvPr/>
        </p:nvSpPr>
        <p:spPr>
          <a:xfrm>
            <a:off x="2838450" y="415291"/>
            <a:ext cx="3649217" cy="494625"/>
          </a:xfrm>
          <a:prstGeom prst="roundRect">
            <a:avLst>
              <a:gd name="adj" fmla="val 42270"/>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altLang="zh-CN" sz="1800" b="1" dirty="0" smtClean="0">
                <a:solidFill>
                  <a:srgbClr val="663A77"/>
                </a:solidFill>
                <a:latin typeface="造字工房悦黑体验版细体" pitchFamily="50" charset="-122"/>
                <a:ea typeface="造字工房悦黑体验版细体" pitchFamily="50" charset="-122"/>
              </a:rPr>
              <a:t>الاستراتيجيات التنافسية لفيليب </a:t>
            </a:r>
            <a:r>
              <a:rPr lang="ar-DZ" altLang="zh-CN" sz="1800" b="1" dirty="0" err="1" smtClean="0">
                <a:solidFill>
                  <a:srgbClr val="663A77"/>
                </a:solidFill>
                <a:latin typeface="造字工房悦黑体验版细体" pitchFamily="50" charset="-122"/>
                <a:ea typeface="造字工房悦黑体验版细体" pitchFamily="50" charset="-122"/>
              </a:rPr>
              <a:t>كوتلر</a:t>
            </a:r>
            <a:endParaRPr lang="zh-CN" altLang="en-US" sz="1800" b="1" dirty="0">
              <a:solidFill>
                <a:srgbClr val="663A77"/>
              </a:solidFill>
              <a:latin typeface="造字工房悦黑体验版细体" pitchFamily="50" charset="-122"/>
              <a:ea typeface="造字工房悦黑体验版细体" pitchFamily="50" charset="-122"/>
            </a:endParaRPr>
          </a:p>
        </p:txBody>
      </p:sp>
    </p:spTree>
    <p:extLst>
      <p:ext uri="{BB962C8B-B14F-4D97-AF65-F5344CB8AC3E}">
        <p14:creationId xmlns:p14="http://schemas.microsoft.com/office/powerpoint/2010/main" val="672285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微粒体年度总结计划PPT模版"/>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4405</TotalTime>
  <Words>404</Words>
  <Application>Microsoft Office PowerPoint</Application>
  <PresentationFormat>Affichage à l'écran (16:9)</PresentationFormat>
  <Paragraphs>70</Paragraphs>
  <Slides>9</Slides>
  <Notes>4</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Office 主题</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微粒体年度总结计划PPT模版</dc:title>
  <dc:creator>kk</dc:creator>
  <cp:lastModifiedBy>FUJITSU</cp:lastModifiedBy>
  <cp:revision>207</cp:revision>
  <dcterms:created xsi:type="dcterms:W3CDTF">2016-05-26T11:22:18Z</dcterms:created>
  <dcterms:modified xsi:type="dcterms:W3CDTF">2024-05-06T22:36:56Z</dcterms:modified>
</cp:coreProperties>
</file>