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3"/>
  </p:notesMasterIdLst>
  <p:sldIdLst>
    <p:sldId id="428" r:id="rId2"/>
    <p:sldId id="427" r:id="rId3"/>
    <p:sldId id="429" r:id="rId4"/>
    <p:sldId id="430" r:id="rId5"/>
    <p:sldId id="431" r:id="rId6"/>
    <p:sldId id="433" r:id="rId7"/>
    <p:sldId id="434" r:id="rId8"/>
    <p:sldId id="435" r:id="rId9"/>
    <p:sldId id="436" r:id="rId10"/>
    <p:sldId id="437" r:id="rId11"/>
    <p:sldId id="432"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00" autoAdjust="0"/>
    <p:restoredTop sz="83425" autoAdjust="0"/>
  </p:normalViewPr>
  <p:slideViewPr>
    <p:cSldViewPr snapToGrid="0" showGuides="1">
      <p:cViewPr varScale="1">
        <p:scale>
          <a:sx n="60" d="100"/>
          <a:sy n="60" d="100"/>
        </p:scale>
        <p:origin x="1344" y="10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07/03/2021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2719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latin typeface="Verdana" panose="020B0604030504040204" pitchFamily="34" charset="0"/>
                <a:ea typeface="Verdana" panose="020B0604030504040204" pitchFamily="34" charset="0"/>
              </a:rPr>
              <a:t>Ces conseils s’appliquent également pour la soutenance de stage qui suit la remise du rapport de stage et la soutenance d’une thèse.</a:t>
            </a:r>
          </a:p>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784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4509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9766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8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8835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261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3690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2844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1296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07/03/2021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07/03/2021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07/03/2021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07/03/2021</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178510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04 : </a:t>
            </a:r>
          </a:p>
          <a:p>
            <a:pPr algn="ctr"/>
            <a:r>
              <a:rPr lang="fr-FR" sz="4400" b="1" i="1" dirty="0">
                <a:solidFill>
                  <a:schemeClr val="bg1"/>
                </a:solidFill>
                <a:latin typeface="Verdana" panose="020B0604030504040204" pitchFamily="34" charset="0"/>
                <a:ea typeface="Verdana" panose="020B0604030504040204" pitchFamily="34" charset="0"/>
              </a:rPr>
              <a:t>EXPOSÉ </a:t>
            </a:r>
            <a:r>
              <a:rPr lang="fr-FR" sz="4400" b="1" i="1" dirty="0" err="1">
                <a:solidFill>
                  <a:schemeClr val="bg1"/>
                </a:solidFill>
                <a:latin typeface="Verdana" panose="020B0604030504040204" pitchFamily="34" charset="0"/>
                <a:ea typeface="Verdana" panose="020B0604030504040204" pitchFamily="34" charset="0"/>
              </a:rPr>
              <a:t>ORAl</a:t>
            </a:r>
            <a:r>
              <a:rPr lang="fr-FR" sz="4400" b="1" i="1">
                <a:solidFill>
                  <a:schemeClr val="bg1"/>
                </a:solidFill>
                <a:latin typeface="Verdana" panose="020B0604030504040204" pitchFamily="34" charset="0"/>
                <a:ea typeface="Verdana" panose="020B0604030504040204" pitchFamily="34" charset="0"/>
              </a:rPr>
              <a:t> ET SOUTENANCE</a:t>
            </a:r>
            <a:endParaRPr lang="fr-FR" sz="44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4314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C018B34-3034-413A-972F-E23A48EB64EF}"/>
              </a:ext>
            </a:extLst>
          </p:cNvPr>
          <p:cNvSpPr/>
          <p:nvPr/>
        </p:nvSpPr>
        <p:spPr>
          <a:xfrm>
            <a:off x="119270" y="642639"/>
            <a:ext cx="11913704" cy="626876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Des questionnements qui persistent : </a:t>
            </a:r>
            <a:r>
              <a:rPr lang="fr-FR" i="1" dirty="0">
                <a:latin typeface="Verdana" panose="020B0604030504040204" pitchFamily="34" charset="0"/>
                <a:ea typeface="Verdana" panose="020B0604030504040204" pitchFamily="34" charset="0"/>
              </a:rPr>
              <a:t>quelles questions restent encore en suspens et mériteraient une nouvelle investigation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L’apport de la recherche :  </a:t>
            </a:r>
            <a:r>
              <a:rPr lang="fr-FR" i="1" dirty="0">
                <a:latin typeface="Verdana" panose="020B0604030504040204" pitchFamily="34" charset="0"/>
                <a:ea typeface="Verdana" panose="020B0604030504040204" pitchFamily="34" charset="0"/>
              </a:rPr>
              <a:t>qu’avez-vous appris sur votre sujet avec votre mémoire ?</a:t>
            </a:r>
          </a:p>
          <a:p>
            <a:pPr algn="just">
              <a:lnSpc>
                <a:spcPct val="150000"/>
              </a:lnSpc>
            </a:pPr>
            <a:r>
              <a:rPr lang="fr-FR" b="1" dirty="0">
                <a:latin typeface="Verdana" panose="020B0604030504040204" pitchFamily="34" charset="0"/>
                <a:ea typeface="Verdana" panose="020B0604030504040204" pitchFamily="34" charset="0"/>
              </a:rPr>
              <a:t>3.3.3.	L’exposé </a:t>
            </a:r>
          </a:p>
          <a:p>
            <a:pPr marL="285750" indent="-285750" algn="just">
              <a:lnSpc>
                <a:spcPct val="150000"/>
              </a:lnSpc>
              <a:buFont typeface="Wingdings" panose="05000000000000000000" pitchFamily="2" charset="2"/>
              <a:buChar char="Ø"/>
            </a:pPr>
            <a:r>
              <a:rPr lang="fr-FR" i="1" dirty="0">
                <a:latin typeface="Verdana" panose="020B0604030504040204" pitchFamily="34" charset="0"/>
                <a:ea typeface="Verdana" panose="020B0604030504040204" pitchFamily="34" charset="0"/>
              </a:rPr>
              <a:t>En général, on retrouve deux parties dans la présentation de la soutenance : l’exposé et les questions.</a:t>
            </a:r>
          </a:p>
          <a:p>
            <a:pPr marL="285750" indent="-285750" algn="just">
              <a:lnSpc>
                <a:spcPct val="150000"/>
              </a:lnSpc>
              <a:buFont typeface="Wingdings" panose="05000000000000000000" pitchFamily="2" charset="2"/>
              <a:buChar char="Ø"/>
            </a:pPr>
            <a:r>
              <a:rPr lang="fr-FR" i="1" dirty="0">
                <a:latin typeface="Verdana" panose="020B0604030504040204" pitchFamily="34" charset="0"/>
                <a:ea typeface="Verdana" panose="020B0604030504040204" pitchFamily="34" charset="0"/>
              </a:rPr>
              <a:t>Dans cette partie, vous devez présenter votre travail pendant </a:t>
            </a:r>
            <a:r>
              <a:rPr lang="fr-FR" b="1" i="1" dirty="0">
                <a:latin typeface="Verdana" panose="020B0604030504040204" pitchFamily="34" charset="0"/>
                <a:ea typeface="Verdana" panose="020B0604030504040204" pitchFamily="34" charset="0"/>
              </a:rPr>
              <a:t>10 à 30 minutes </a:t>
            </a:r>
            <a:r>
              <a:rPr lang="fr-FR" i="1" dirty="0">
                <a:latin typeface="Verdana" panose="020B0604030504040204" pitchFamily="34" charset="0"/>
                <a:ea typeface="Verdana" panose="020B0604030504040204" pitchFamily="34" charset="0"/>
              </a:rPr>
              <a:t>(en fonction des établissements).</a:t>
            </a:r>
          </a:p>
          <a:p>
            <a:pPr marL="285750" indent="-285750" algn="just">
              <a:lnSpc>
                <a:spcPct val="150000"/>
              </a:lnSpc>
              <a:buFont typeface="Wingdings" panose="05000000000000000000" pitchFamily="2" charset="2"/>
              <a:buChar char="Ø"/>
            </a:pPr>
            <a:r>
              <a:rPr lang="fr-FR" i="1" dirty="0">
                <a:latin typeface="Verdana" panose="020B0604030504040204" pitchFamily="34" charset="0"/>
                <a:ea typeface="Verdana" panose="020B0604030504040204" pitchFamily="34" charset="0"/>
              </a:rPr>
              <a:t>Il est donc important de rester </a:t>
            </a:r>
            <a:r>
              <a:rPr lang="fr-FR" b="1" i="1" dirty="0">
                <a:latin typeface="Verdana" panose="020B0604030504040204" pitchFamily="34" charset="0"/>
                <a:ea typeface="Verdana" panose="020B0604030504040204" pitchFamily="34" charset="0"/>
              </a:rPr>
              <a:t>synthétique</a:t>
            </a:r>
            <a:r>
              <a:rPr lang="fr-FR" i="1" dirty="0">
                <a:latin typeface="Verdana" panose="020B0604030504040204" pitchFamily="34" charset="0"/>
                <a:ea typeface="Verdana" panose="020B0604030504040204" pitchFamily="34" charset="0"/>
              </a:rPr>
              <a:t> et de se concentrer sur l’essentiel. Vous parlerez ainsi du </a:t>
            </a:r>
            <a:r>
              <a:rPr lang="fr-FR" i="1" u="sng" dirty="0">
                <a:latin typeface="Verdana" panose="020B0604030504040204" pitchFamily="34" charset="0"/>
                <a:ea typeface="Verdana" panose="020B0604030504040204" pitchFamily="34" charset="0"/>
              </a:rPr>
              <a:t>choix de votre sujet </a:t>
            </a:r>
            <a:r>
              <a:rPr lang="fr-FR" i="1" dirty="0">
                <a:latin typeface="Verdana" panose="020B0604030504040204" pitchFamily="34" charset="0"/>
                <a:ea typeface="Verdana" panose="020B0604030504040204" pitchFamily="34" charset="0"/>
              </a:rPr>
              <a:t>et de votre </a:t>
            </a:r>
            <a:r>
              <a:rPr lang="fr-FR" i="1" u="sng" dirty="0">
                <a:latin typeface="Verdana" panose="020B0604030504040204" pitchFamily="34" charset="0"/>
                <a:ea typeface="Verdana" panose="020B0604030504040204" pitchFamily="34" charset="0"/>
              </a:rPr>
              <a:t>problématique</a:t>
            </a:r>
            <a:r>
              <a:rPr lang="fr-FR" i="1" dirty="0">
                <a:latin typeface="Verdana" panose="020B0604030504040204" pitchFamily="34" charset="0"/>
                <a:ea typeface="Verdana" panose="020B0604030504040204" pitchFamily="34" charset="0"/>
              </a:rPr>
              <a:t>, des </a:t>
            </a:r>
            <a:r>
              <a:rPr lang="fr-FR" i="1" u="sng" dirty="0">
                <a:latin typeface="Verdana" panose="020B0604030504040204" pitchFamily="34" charset="0"/>
                <a:ea typeface="Verdana" panose="020B0604030504040204" pitchFamily="34" charset="0"/>
              </a:rPr>
              <a:t>méthodes de recherches </a:t>
            </a:r>
            <a:r>
              <a:rPr lang="fr-FR" i="1" dirty="0">
                <a:latin typeface="Verdana" panose="020B0604030504040204" pitchFamily="34" charset="0"/>
                <a:ea typeface="Verdana" panose="020B0604030504040204" pitchFamily="34" charset="0"/>
              </a:rPr>
              <a:t>utilisées, des réponses apportées et des questions en suspens.</a:t>
            </a:r>
          </a:p>
          <a:p>
            <a:pPr marL="285750" indent="-285750" algn="just">
              <a:lnSpc>
                <a:spcPct val="150000"/>
              </a:lnSpc>
              <a:buFont typeface="Wingdings" panose="05000000000000000000" pitchFamily="2" charset="2"/>
              <a:buChar char="Ø"/>
            </a:pPr>
            <a:r>
              <a:rPr lang="fr-FR" i="1" dirty="0">
                <a:latin typeface="Verdana" panose="020B0604030504040204" pitchFamily="34" charset="0"/>
                <a:ea typeface="Verdana" panose="020B0604030504040204" pitchFamily="34" charset="0"/>
              </a:rPr>
              <a:t>Faites attention à rester concis et clair. Plus vous serez compréhensible et plus vous vous faciliterez la tâche pour la deuxième partie de la soutenance.</a:t>
            </a:r>
          </a:p>
          <a:p>
            <a:pPr marL="285750" indent="-285750" algn="just">
              <a:lnSpc>
                <a:spcPct val="150000"/>
              </a:lnSpc>
              <a:buFont typeface="Wingdings" panose="05000000000000000000" pitchFamily="2" charset="2"/>
              <a:buChar char="Ø"/>
            </a:pPr>
            <a:r>
              <a:rPr lang="fr-FR" i="1" dirty="0">
                <a:latin typeface="Verdana" panose="020B0604030504040204" pitchFamily="34" charset="0"/>
                <a:ea typeface="Verdana" panose="020B0604030504040204" pitchFamily="34" charset="0"/>
              </a:rPr>
              <a:t>Ne présentez pas </a:t>
            </a:r>
            <a:r>
              <a:rPr lang="fr-FR" i="1" u="sng" dirty="0">
                <a:latin typeface="Verdana" panose="020B0604030504040204" pitchFamily="34" charset="0"/>
                <a:ea typeface="Verdana" panose="020B0604030504040204" pitchFamily="34" charset="0"/>
              </a:rPr>
              <a:t>le plan de votre mémoire</a:t>
            </a:r>
            <a:r>
              <a:rPr lang="fr-FR" i="1" dirty="0">
                <a:latin typeface="Verdana" panose="020B0604030504040204" pitchFamily="34" charset="0"/>
                <a:ea typeface="Verdana" panose="020B0604030504040204" pitchFamily="34" charset="0"/>
              </a:rPr>
              <a:t>, mais plutôt une synthèse de la démarche et des résultats obtenus.</a:t>
            </a:r>
          </a:p>
        </p:txBody>
      </p:sp>
      <p:sp>
        <p:nvSpPr>
          <p:cNvPr id="4" name="AutoShape 5">
            <a:extLst>
              <a:ext uri="{FF2B5EF4-FFF2-40B4-BE49-F238E27FC236}">
                <a16:creationId xmlns:a16="http://schemas.microsoft.com/office/drawing/2014/main" id="{62D5018C-E16D-4DD7-A285-81D0F28C4503}"/>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95476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5C24B8B-DD43-4814-B5D3-C242D60DC21F}"/>
              </a:ext>
            </a:extLst>
          </p:cNvPr>
          <p:cNvSpPr/>
          <p:nvPr/>
        </p:nvSpPr>
        <p:spPr>
          <a:xfrm>
            <a:off x="119270" y="642639"/>
            <a:ext cx="11913704" cy="5853269"/>
          </a:xfrm>
          <a:prstGeom prst="rect">
            <a:avLst/>
          </a:prstGeom>
        </p:spPr>
        <p:txBody>
          <a:bodyPr wrap="square">
            <a:spAutoFit/>
          </a:bodyPr>
          <a:lstStyle/>
          <a:p>
            <a:pPr algn="just">
              <a:lnSpc>
                <a:spcPct val="150000"/>
              </a:lnSpc>
            </a:pPr>
            <a:r>
              <a:rPr lang="fr-FR" dirty="0">
                <a:latin typeface="Verdana" panose="020B0604030504040204" pitchFamily="34" charset="0"/>
                <a:ea typeface="Verdana" panose="020B0604030504040204" pitchFamily="34" charset="0"/>
              </a:rPr>
              <a:t>• </a:t>
            </a:r>
            <a:r>
              <a:rPr lang="fr-FR" b="1" dirty="0">
                <a:latin typeface="Verdana" panose="020B0604030504040204" pitchFamily="34" charset="0"/>
                <a:ea typeface="Verdana" panose="020B0604030504040204" pitchFamily="34" charset="0"/>
              </a:rPr>
              <a:t>Des conseils pour la soutenance d’un mémoire</a:t>
            </a:r>
          </a:p>
          <a:p>
            <a:pPr algn="just">
              <a:lnSpc>
                <a:spcPct val="150000"/>
              </a:lnSpc>
            </a:pPr>
            <a:r>
              <a:rPr lang="fr-FR" dirty="0">
                <a:latin typeface="Verdana" panose="020B0604030504040204" pitchFamily="34" charset="0"/>
                <a:ea typeface="Verdana" panose="020B0604030504040204" pitchFamily="34" charset="0"/>
              </a:rPr>
              <a:t>1. Il ne faut pas tout dire : c’est une synthèse et non pas une version orale de votre mémoire ou de votre thèse.</a:t>
            </a:r>
          </a:p>
          <a:p>
            <a:pPr algn="just">
              <a:lnSpc>
                <a:spcPct val="150000"/>
              </a:lnSpc>
            </a:pPr>
            <a:r>
              <a:rPr lang="fr-FR" dirty="0">
                <a:latin typeface="Verdana" panose="020B0604030504040204" pitchFamily="34" charset="0"/>
                <a:ea typeface="Verdana" panose="020B0604030504040204" pitchFamily="34" charset="0"/>
              </a:rPr>
              <a:t>2. Être honnête : si vous ne connaissez pas la réponse à certaines questions dites-le.</a:t>
            </a:r>
          </a:p>
          <a:p>
            <a:pPr algn="just">
              <a:lnSpc>
                <a:spcPct val="150000"/>
              </a:lnSpc>
            </a:pPr>
            <a:r>
              <a:rPr lang="fr-FR" dirty="0">
                <a:latin typeface="Verdana" panose="020B0604030504040204" pitchFamily="34" charset="0"/>
                <a:ea typeface="Verdana" panose="020B0604030504040204" pitchFamily="34" charset="0"/>
              </a:rPr>
              <a:t>3. Contrôler votre temps : il est important que vous sachiez combien de temps environ vous passerez sur chaque sous-partie. Entraînez-vous !</a:t>
            </a:r>
          </a:p>
          <a:p>
            <a:pPr algn="just">
              <a:lnSpc>
                <a:spcPct val="150000"/>
              </a:lnSpc>
            </a:pPr>
            <a:r>
              <a:rPr lang="fr-FR" dirty="0">
                <a:latin typeface="Verdana" panose="020B0604030504040204" pitchFamily="34" charset="0"/>
                <a:ea typeface="Verdana" panose="020B0604030504040204" pitchFamily="34" charset="0"/>
              </a:rPr>
              <a:t>4. Rendez vos supports vivants et ne vous contentez pas de lire : regardez le jury et respirez calmement. Cela donnera un sentiment de contrôle et de maîtrise.</a:t>
            </a:r>
          </a:p>
          <a:p>
            <a:pPr algn="just">
              <a:lnSpc>
                <a:spcPct val="150000"/>
              </a:lnSpc>
            </a:pPr>
            <a:r>
              <a:rPr lang="fr-FR" dirty="0">
                <a:latin typeface="Verdana" panose="020B0604030504040204" pitchFamily="34" charset="0"/>
                <a:ea typeface="Verdana" panose="020B0604030504040204" pitchFamily="34" charset="0"/>
              </a:rPr>
              <a:t>5. Soyez critique envers vous-même : il s’est écoulé du temps entre la rédaction de votre mémoire et sa soutenance et peut-être que vous avez relevé des incohérences ou de nouvelles conclusions. N’hésitez pas à en parler au jury.</a:t>
            </a:r>
          </a:p>
          <a:p>
            <a:pPr algn="just">
              <a:lnSpc>
                <a:spcPct val="150000"/>
              </a:lnSpc>
            </a:pPr>
            <a:r>
              <a:rPr lang="fr-FR" dirty="0">
                <a:latin typeface="Verdana" panose="020B0604030504040204" pitchFamily="34" charset="0"/>
                <a:ea typeface="Verdana" panose="020B0604030504040204" pitchFamily="34" charset="0"/>
              </a:rPr>
              <a:t>6. Renseignez-vous sur les règles autour de la soutenance de mémoire dans votre établissement afin d’éviter les mauvaises surprises.</a:t>
            </a:r>
          </a:p>
          <a:p>
            <a:pPr algn="just">
              <a:lnSpc>
                <a:spcPct val="150000"/>
              </a:lnSpc>
            </a:pPr>
            <a:r>
              <a:rPr lang="fr-FR" dirty="0">
                <a:latin typeface="Verdana" panose="020B0604030504040204" pitchFamily="34" charset="0"/>
                <a:ea typeface="Verdana" panose="020B0604030504040204" pitchFamily="34" charset="0"/>
              </a:rPr>
              <a:t>7. Faites relire et corriger le texte de votre PowerPoint, car il faut absolument éviter les fautes.</a:t>
            </a:r>
          </a:p>
        </p:txBody>
      </p:sp>
      <p:sp>
        <p:nvSpPr>
          <p:cNvPr id="4" name="AutoShape 5">
            <a:extLst>
              <a:ext uri="{FF2B5EF4-FFF2-40B4-BE49-F238E27FC236}">
                <a16:creationId xmlns:a16="http://schemas.microsoft.com/office/drawing/2014/main" id="{3F90DE94-A279-4616-BE8B-C5570448F74A}"/>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2608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D5830EB6-5B23-40B2-94D8-044FC50D29FE}"/>
              </a:ext>
            </a:extLst>
          </p:cNvPr>
          <p:cNvSpPr/>
          <p:nvPr/>
        </p:nvSpPr>
        <p:spPr>
          <a:xfrm>
            <a:off x="139148" y="642639"/>
            <a:ext cx="11913704" cy="5437771"/>
          </a:xfrm>
          <a:prstGeom prst="rect">
            <a:avLst/>
          </a:prstGeom>
        </p:spPr>
        <p:txBody>
          <a:bodyPr wrap="square">
            <a:spAutoFit/>
          </a:bodyPr>
          <a:lstStyle/>
          <a:p>
            <a:pPr algn="just">
              <a:lnSpc>
                <a:spcPct val="150000"/>
              </a:lnSpc>
            </a:pPr>
            <a:r>
              <a:rPr lang="fr-FR" b="1" dirty="0">
                <a:latin typeface="Verdana" panose="020B0604030504040204" pitchFamily="34" charset="0"/>
                <a:ea typeface="Verdana" panose="020B0604030504040204" pitchFamily="34" charset="0"/>
              </a:rPr>
              <a:t>3.1</a:t>
            </a:r>
            <a:r>
              <a:rPr lang="fr-FR" dirty="0">
                <a:latin typeface="Verdana" panose="020B0604030504040204" pitchFamily="34" charset="0"/>
                <a:ea typeface="Verdana" panose="020B0604030504040204" pitchFamily="34" charset="0"/>
              </a:rPr>
              <a:t>. </a:t>
            </a:r>
            <a:r>
              <a:rPr lang="fr-FR" b="1" dirty="0">
                <a:latin typeface="Verdana" panose="020B0604030504040204" pitchFamily="34" charset="0"/>
                <a:ea typeface="Verdana" panose="020B0604030504040204" pitchFamily="34" charset="0"/>
              </a:rPr>
              <a:t>Comment présenter un poster</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poster est un support de communication visuelle.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Il doit être </a:t>
            </a:r>
            <a:r>
              <a:rPr lang="fr-FR" b="1" dirty="0">
                <a:latin typeface="Verdana" panose="020B0604030504040204" pitchFamily="34" charset="0"/>
                <a:ea typeface="Verdana" panose="020B0604030504040204" pitchFamily="34" charset="0"/>
              </a:rPr>
              <a:t>attractif, structuré et concis</a:t>
            </a:r>
            <a:r>
              <a:rPr lang="fr-FR" dirty="0">
                <a:latin typeface="Verdana" panose="020B0604030504040204" pitchFamily="34" charset="0"/>
                <a:ea typeface="Verdana" panose="020B0604030504040204" pitchFamily="34" charset="0"/>
              </a:rPr>
              <a:t>.</a:t>
            </a:r>
          </a:p>
          <a:p>
            <a:pPr algn="just">
              <a:lnSpc>
                <a:spcPct val="150000"/>
              </a:lnSpc>
            </a:pPr>
            <a:r>
              <a:rPr lang="fr-FR" b="1" i="1" u="sng" dirty="0">
                <a:latin typeface="Verdana" panose="020B0604030504040204" pitchFamily="34" charset="0"/>
                <a:ea typeface="Verdana" panose="020B0604030504040204" pitchFamily="34" charset="0"/>
              </a:rPr>
              <a:t>Attractif</a:t>
            </a:r>
            <a:r>
              <a:rPr lang="fr-FR" u="sng" dirty="0">
                <a:latin typeface="Verdana" panose="020B0604030504040204" pitchFamily="34" charset="0"/>
                <a:ea typeface="Verdana" panose="020B0604030504040204" pitchFamily="34" charset="0"/>
              </a:rPr>
              <a:t> pour capturer l’attention</a:t>
            </a:r>
          </a:p>
          <a:p>
            <a:pPr algn="just">
              <a:lnSpc>
                <a:spcPct val="150000"/>
              </a:lnSpc>
            </a:pPr>
            <a:r>
              <a:rPr lang="fr-FR" dirty="0">
                <a:latin typeface="Verdana" panose="020B0604030504040204" pitchFamily="34" charset="0"/>
                <a:ea typeface="Verdana" panose="020B0604030504040204" pitchFamily="34" charset="0"/>
              </a:rPr>
              <a:t>Le titre doit attirer le lecteur, les informations doivent être le plus possible graphiques.</a:t>
            </a:r>
          </a:p>
          <a:p>
            <a:pPr algn="just">
              <a:lnSpc>
                <a:spcPct val="150000"/>
              </a:lnSpc>
            </a:pPr>
            <a:r>
              <a:rPr lang="fr-FR" b="1" i="1" u="sng" dirty="0">
                <a:latin typeface="Verdana" panose="020B0604030504040204" pitchFamily="34" charset="0"/>
                <a:ea typeface="Verdana" panose="020B0604030504040204" pitchFamily="34" charset="0"/>
              </a:rPr>
              <a:t> Structuré </a:t>
            </a:r>
            <a:r>
              <a:rPr lang="fr-FR" u="sng" dirty="0">
                <a:latin typeface="Verdana" panose="020B0604030504040204" pitchFamily="34" charset="0"/>
                <a:ea typeface="Verdana" panose="020B0604030504040204" pitchFamily="34" charset="0"/>
              </a:rPr>
              <a:t>pour favoriser la lecture </a:t>
            </a:r>
            <a:r>
              <a:rPr lang="fr-FR" dirty="0">
                <a:latin typeface="Verdana" panose="020B0604030504040204" pitchFamily="34" charset="0"/>
                <a:ea typeface="Verdana" panose="020B0604030504040204" pitchFamily="34" charset="0"/>
              </a:rPr>
              <a:t>: Le lecteur doit être guidé dans sa lecture. Pour cela :</a:t>
            </a:r>
          </a:p>
          <a:p>
            <a:pPr algn="just">
              <a:lnSpc>
                <a:spcPct val="150000"/>
              </a:lnSpc>
            </a:pPr>
            <a:r>
              <a:rPr lang="fr-FR" dirty="0">
                <a:latin typeface="Verdana" panose="020B0604030504040204" pitchFamily="34" charset="0"/>
                <a:ea typeface="Verdana" panose="020B0604030504040204" pitchFamily="34" charset="0"/>
              </a:rPr>
              <a:t>- Identifier les différentes parties du poster (par des titres, des numéros de section, des couleurs …). </a:t>
            </a:r>
          </a:p>
          <a:p>
            <a:pPr algn="just">
              <a:lnSpc>
                <a:spcPct val="150000"/>
              </a:lnSpc>
            </a:pPr>
            <a:r>
              <a:rPr lang="fr-FR" dirty="0">
                <a:latin typeface="Verdana" panose="020B0604030504040204" pitchFamily="34" charset="0"/>
                <a:ea typeface="Verdana" panose="020B0604030504040204" pitchFamily="34" charset="0"/>
              </a:rPr>
              <a:t>- Adopter un sens de parcours du poster qui soit naturel ou explicite</a:t>
            </a:r>
          </a:p>
          <a:p>
            <a:pPr algn="just">
              <a:lnSpc>
                <a:spcPct val="150000"/>
              </a:lnSpc>
            </a:pPr>
            <a:r>
              <a:rPr lang="fr-FR" b="1" u="sng" dirty="0">
                <a:latin typeface="Verdana" panose="020B0604030504040204" pitchFamily="34" charset="0"/>
                <a:ea typeface="Verdana" panose="020B0604030504040204" pitchFamily="34" charset="0"/>
              </a:rPr>
              <a:t>Concis</a:t>
            </a:r>
            <a:r>
              <a:rPr lang="fr-FR" u="sng" dirty="0">
                <a:latin typeface="Verdana" panose="020B0604030504040204" pitchFamily="34" charset="0"/>
                <a:ea typeface="Verdana" panose="020B0604030504040204" pitchFamily="34" charset="0"/>
              </a:rPr>
              <a:t> pour axer la communication sur le message :</a:t>
            </a:r>
          </a:p>
          <a:p>
            <a:pPr algn="just">
              <a:lnSpc>
                <a:spcPct val="150000"/>
              </a:lnSpc>
            </a:pPr>
            <a:r>
              <a:rPr lang="fr-FR" dirty="0">
                <a:latin typeface="Verdana" panose="020B0604030504040204" pitchFamily="34" charset="0"/>
                <a:ea typeface="Verdana" panose="020B0604030504040204" pitchFamily="34" charset="0"/>
              </a:rPr>
              <a:t>Le texte doit être clair et précis, les phrases courtes, la police adaptée (pas en majuscule…).</a:t>
            </a:r>
          </a:p>
          <a:p>
            <a:pPr algn="just">
              <a:lnSpc>
                <a:spcPct val="150000"/>
              </a:lnSpc>
            </a:pPr>
            <a:endParaRPr lang="fr-FR" dirty="0">
              <a:latin typeface="Verdana" panose="020B0604030504040204" pitchFamily="34" charset="0"/>
              <a:ea typeface="Verdana" panose="020B0604030504040204" pitchFamily="34" charset="0"/>
            </a:endParaRPr>
          </a:p>
          <a:p>
            <a:pPr algn="just">
              <a:lnSpc>
                <a:spcPct val="150000"/>
              </a:lnSpc>
            </a:pPr>
            <a:r>
              <a:rPr lang="fr-FR" b="1" i="1" dirty="0">
                <a:latin typeface="Verdana" panose="020B0604030504040204" pitchFamily="34" charset="0"/>
                <a:ea typeface="Verdana" panose="020B0604030504040204" pitchFamily="34" charset="0"/>
              </a:rPr>
              <a:t>N.B : </a:t>
            </a:r>
            <a:r>
              <a:rPr lang="fr-FR" i="1" dirty="0">
                <a:latin typeface="Verdana" panose="020B0604030504040204" pitchFamily="34" charset="0"/>
                <a:ea typeface="Verdana" panose="020B0604030504040204" pitchFamily="34" charset="0"/>
              </a:rPr>
              <a:t>Les « plages » blanches sont importantes. L’idéal est de mélanger 30 % de texte, 40 % d’illustrations et 30 % de vide. N’abusez pas des couleurs qui affaiblissent la lisibilité</a:t>
            </a:r>
            <a:r>
              <a:rPr lang="fr-FR" dirty="0">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51108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95AF6A-2D74-44FF-937B-9F778BD7823C}"/>
              </a:ext>
            </a:extLst>
          </p:cNvPr>
          <p:cNvSpPr/>
          <p:nvPr/>
        </p:nvSpPr>
        <p:spPr>
          <a:xfrm>
            <a:off x="0" y="642639"/>
            <a:ext cx="11913704" cy="5853269"/>
          </a:xfrm>
          <a:prstGeom prst="rect">
            <a:avLst/>
          </a:prstGeom>
        </p:spPr>
        <p:txBody>
          <a:bodyPr wrap="square">
            <a:spAutoFit/>
          </a:bodyPr>
          <a:lstStyle/>
          <a:p>
            <a:pPr algn="just">
              <a:lnSpc>
                <a:spcPct val="150000"/>
              </a:lnSpc>
            </a:pPr>
            <a:r>
              <a:rPr lang="fr-FR" b="1" u="sng" dirty="0">
                <a:latin typeface="Verdana" panose="020B0604030504040204" pitchFamily="34" charset="0"/>
                <a:ea typeface="Verdana" panose="020B0604030504040204" pitchFamily="34" charset="0"/>
              </a:rPr>
              <a:t>Pour concevoir le poster</a:t>
            </a:r>
            <a:r>
              <a:rPr lang="fr-FR" dirty="0">
                <a:latin typeface="Verdana" panose="020B0604030504040204" pitchFamily="34" charset="0"/>
                <a:ea typeface="Verdana" panose="020B0604030504040204" pitchFamily="34" charset="0"/>
              </a:rPr>
              <a:t>, se souvenir qu’il doit être : </a:t>
            </a:r>
          </a:p>
          <a:p>
            <a:pPr algn="just">
              <a:lnSpc>
                <a:spcPct val="150000"/>
              </a:lnSpc>
            </a:pPr>
            <a:r>
              <a:rPr lang="fr-FR" dirty="0">
                <a:latin typeface="Verdana" panose="020B0604030504040204" pitchFamily="34" charset="0"/>
                <a:ea typeface="Verdana" panose="020B0604030504040204" pitchFamily="34" charset="0"/>
              </a:rPr>
              <a:t>	o Un résumé des recherches que vous avez faites</a:t>
            </a:r>
          </a:p>
          <a:p>
            <a:pPr algn="just">
              <a:lnSpc>
                <a:spcPct val="150000"/>
              </a:lnSpc>
            </a:pPr>
            <a:r>
              <a:rPr lang="fr-FR" dirty="0">
                <a:latin typeface="Verdana" panose="020B0604030504040204" pitchFamily="34" charset="0"/>
                <a:ea typeface="Verdana" panose="020B0604030504040204" pitchFamily="34" charset="0"/>
              </a:rPr>
              <a:t>	o Une image qui donne envie de s’approcher</a:t>
            </a:r>
          </a:p>
          <a:p>
            <a:pPr algn="just">
              <a:lnSpc>
                <a:spcPct val="150000"/>
              </a:lnSpc>
            </a:pPr>
            <a:r>
              <a:rPr lang="fr-FR" dirty="0">
                <a:latin typeface="Verdana" panose="020B0604030504040204" pitchFamily="34" charset="0"/>
                <a:ea typeface="Verdana" panose="020B0604030504040204" pitchFamily="34" charset="0"/>
              </a:rPr>
              <a:t>	o Un spectacle pour le lecteur qui s’y arrête 5 minutes maximum</a:t>
            </a:r>
          </a:p>
          <a:p>
            <a:pPr algn="just">
              <a:lnSpc>
                <a:spcPct val="150000"/>
              </a:lnSpc>
            </a:pPr>
            <a:r>
              <a:rPr lang="fr-FR" dirty="0">
                <a:latin typeface="Verdana" panose="020B0604030504040204" pitchFamily="34" charset="0"/>
                <a:ea typeface="Verdana" panose="020B0604030504040204" pitchFamily="34" charset="0"/>
              </a:rPr>
              <a:t>	o Un message qui cherche à convaincre le lecteur</a:t>
            </a:r>
          </a:p>
          <a:p>
            <a:pPr algn="just">
              <a:lnSpc>
                <a:spcPct val="150000"/>
              </a:lnSpc>
            </a:pPr>
            <a:r>
              <a:rPr lang="fr-FR" b="1" u="sng" dirty="0">
                <a:latin typeface="Verdana" panose="020B0604030504040204" pitchFamily="34" charset="0"/>
                <a:ea typeface="Verdana" panose="020B0604030504040204" pitchFamily="34" charset="0"/>
              </a:rPr>
              <a:t>Les étapes pour réaliser le poster : </a:t>
            </a:r>
          </a:p>
          <a:p>
            <a:pPr algn="just">
              <a:lnSpc>
                <a:spcPct val="150000"/>
              </a:lnSpc>
            </a:pPr>
            <a:r>
              <a:rPr lang="fr-FR" dirty="0">
                <a:latin typeface="Verdana" panose="020B0604030504040204" pitchFamily="34" charset="0"/>
                <a:ea typeface="Verdana" panose="020B0604030504040204" pitchFamily="34" charset="0"/>
              </a:rPr>
              <a:t>1. </a:t>
            </a:r>
            <a:r>
              <a:rPr lang="fr-FR" u="sng" dirty="0">
                <a:latin typeface="Verdana" panose="020B0604030504040204" pitchFamily="34" charset="0"/>
                <a:ea typeface="Verdana" panose="020B0604030504040204" pitchFamily="34" charset="0"/>
              </a:rPr>
              <a:t>Le scénario :</a:t>
            </a:r>
            <a:r>
              <a:rPr lang="fr-FR" dirty="0">
                <a:latin typeface="Verdana" panose="020B0604030504040204" pitchFamily="34" charset="0"/>
                <a:ea typeface="Verdana" panose="020B0604030504040204" pitchFamily="34" charset="0"/>
              </a:rPr>
              <a:t>  Définir : le contenu, la problématique, les grandes parties de l’argumentation.</a:t>
            </a:r>
          </a:p>
          <a:p>
            <a:pPr algn="just">
              <a:lnSpc>
                <a:spcPct val="150000"/>
              </a:lnSpc>
            </a:pPr>
            <a:r>
              <a:rPr lang="fr-FR" dirty="0">
                <a:latin typeface="Verdana" panose="020B0604030504040204" pitchFamily="34" charset="0"/>
                <a:ea typeface="Verdana" panose="020B0604030504040204" pitchFamily="34" charset="0"/>
              </a:rPr>
              <a:t>2. </a:t>
            </a:r>
            <a:r>
              <a:rPr lang="fr-FR" u="sng" dirty="0">
                <a:latin typeface="Verdana" panose="020B0604030504040204" pitchFamily="34" charset="0"/>
                <a:ea typeface="Verdana" panose="020B0604030504040204" pitchFamily="34" charset="0"/>
              </a:rPr>
              <a:t>Le story-board :</a:t>
            </a:r>
            <a:r>
              <a:rPr lang="fr-FR" dirty="0">
                <a:latin typeface="Verdana" panose="020B0604030504040204" pitchFamily="34" charset="0"/>
                <a:ea typeface="Verdana" panose="020B0604030504040204" pitchFamily="34" charset="0"/>
              </a:rPr>
              <a:t> définir les pavés de textes, les documents graphiques, la trame graphique c.à.d. la mise en page du poster. </a:t>
            </a:r>
          </a:p>
          <a:p>
            <a:pPr algn="just">
              <a:lnSpc>
                <a:spcPct val="150000"/>
              </a:lnSpc>
            </a:pPr>
            <a:r>
              <a:rPr lang="fr-FR" dirty="0">
                <a:latin typeface="Verdana" panose="020B0604030504040204" pitchFamily="34" charset="0"/>
                <a:ea typeface="Verdana" panose="020B0604030504040204" pitchFamily="34" charset="0"/>
              </a:rPr>
              <a:t>3. </a:t>
            </a:r>
            <a:r>
              <a:rPr lang="fr-FR" u="sng" dirty="0">
                <a:latin typeface="Verdana" panose="020B0604030504040204" pitchFamily="34" charset="0"/>
                <a:ea typeface="Verdana" panose="020B0604030504040204" pitchFamily="34" charset="0"/>
              </a:rPr>
              <a:t>La réalisation</a:t>
            </a:r>
          </a:p>
          <a:p>
            <a:pPr algn="just">
              <a:lnSpc>
                <a:spcPct val="150000"/>
              </a:lnSpc>
            </a:pPr>
            <a:r>
              <a:rPr lang="fr-FR" b="1" u="sng" dirty="0">
                <a:latin typeface="Verdana" panose="020B0604030504040204" pitchFamily="34" charset="0"/>
                <a:ea typeface="Verdana" panose="020B0604030504040204" pitchFamily="34" charset="0"/>
              </a:rPr>
              <a:t>Contraintes :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Vous réaliserez votre poster en format A3 pour qu’il puisse être imprimé d’un seul tenant.</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Vous rendrez au professeur une version en PDF qui sera validée avant d’imprimer votre version. Pensez à signer votre poster et à citer vos sources.</a:t>
            </a:r>
          </a:p>
        </p:txBody>
      </p:sp>
      <p:sp>
        <p:nvSpPr>
          <p:cNvPr id="4" name="AutoShape 5">
            <a:extLst>
              <a:ext uri="{FF2B5EF4-FFF2-40B4-BE49-F238E27FC236}">
                <a16:creationId xmlns:a16="http://schemas.microsoft.com/office/drawing/2014/main" id="{D7D26303-2200-492F-A9A4-EF705B34547A}"/>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46971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EXPOSÉS ORAUX ET SOUTENANCES</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A8F5E263-2289-41F8-8760-01C80354B6ED}"/>
              </a:ext>
            </a:extLst>
          </p:cNvPr>
          <p:cNvSpPr/>
          <p:nvPr/>
        </p:nvSpPr>
        <p:spPr>
          <a:xfrm>
            <a:off x="119270" y="642639"/>
            <a:ext cx="11913704" cy="2113784"/>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Attirer l’attention (donner envie au lecteur d’approfondir le sujet) ; Ainsi que le vocabulaire doit être simple.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Il doit être pédagogique, présenter un enchaînement logique et ne pas être trop dense</a:t>
            </a:r>
          </a:p>
          <a:p>
            <a:pPr algn="just">
              <a:lnSpc>
                <a:spcPct val="150000"/>
              </a:lnSpc>
            </a:pPr>
            <a:r>
              <a:rPr lang="fr-FR" b="1" i="1" dirty="0">
                <a:latin typeface="Verdana" panose="020B0604030504040204" pitchFamily="34" charset="0"/>
                <a:ea typeface="Verdana" panose="020B0604030504040204" pitchFamily="34" charset="0"/>
              </a:rPr>
              <a:t>Attention : </a:t>
            </a:r>
            <a:r>
              <a:rPr lang="fr-FR" i="1" dirty="0">
                <a:latin typeface="Verdana" panose="020B0604030504040204" pitchFamily="34" charset="0"/>
                <a:ea typeface="Verdana" panose="020B0604030504040204" pitchFamily="34" charset="0"/>
              </a:rPr>
              <a:t>le poster doit être autonome c.à.d. compréhensible même si vous n'êtes pas à côté pour l’expliquer.</a:t>
            </a:r>
          </a:p>
        </p:txBody>
      </p:sp>
      <p:sp>
        <p:nvSpPr>
          <p:cNvPr id="4" name="Rectangle 3">
            <a:extLst>
              <a:ext uri="{FF2B5EF4-FFF2-40B4-BE49-F238E27FC236}">
                <a16:creationId xmlns:a16="http://schemas.microsoft.com/office/drawing/2014/main" id="{1A3C5E77-999D-42BF-8304-27768DD20A99}"/>
              </a:ext>
            </a:extLst>
          </p:cNvPr>
          <p:cNvSpPr/>
          <p:nvPr/>
        </p:nvSpPr>
        <p:spPr>
          <a:xfrm>
            <a:off x="119270" y="2866828"/>
            <a:ext cx="11751888" cy="867289"/>
          </a:xfrm>
          <a:prstGeom prst="rect">
            <a:avLst/>
          </a:prstGeom>
        </p:spPr>
        <p:txBody>
          <a:bodyPr wrap="square">
            <a:spAutoFit/>
          </a:bodyPr>
          <a:lstStyle/>
          <a:p>
            <a:pPr lvl="1" algn="just">
              <a:lnSpc>
                <a:spcPct val="150000"/>
              </a:lnSpc>
            </a:pPr>
            <a:r>
              <a:rPr lang="fr-FR" b="1" dirty="0">
                <a:latin typeface="Verdana" panose="020B0604030504040204" pitchFamily="34" charset="0"/>
                <a:ea typeface="Verdana" panose="020B0604030504040204" pitchFamily="34" charset="0"/>
                <a:cs typeface="Times New Roman" panose="02020603050405020304" pitchFamily="18" charset="0"/>
              </a:rPr>
              <a:t>3.2. Comment présenter une communication orale</a:t>
            </a:r>
            <a:endParaRPr lang="fr-FR" dirty="0">
              <a:latin typeface="Verdana" panose="020B0604030504040204" pitchFamily="34" charset="0"/>
              <a:ea typeface="Verdana" panose="020B0604030504040204" pitchFamily="34" charset="0"/>
              <a:cs typeface="Times New Roman" panose="02020603050405020304" pitchFamily="18" charset="0"/>
            </a:endParaRPr>
          </a:p>
          <a:p>
            <a:pPr lvl="2" algn="just">
              <a:lnSpc>
                <a:spcPct val="150000"/>
              </a:lnSpc>
              <a:spcAft>
                <a:spcPts val="0"/>
              </a:spcAft>
              <a:buSzPts val="1200"/>
            </a:pPr>
            <a:r>
              <a:rPr lang="fr-FR" b="1" dirty="0">
                <a:latin typeface="Verdana" panose="020B0604030504040204" pitchFamily="34" charset="0"/>
                <a:ea typeface="Verdana" panose="020B0604030504040204" pitchFamily="34" charset="0"/>
                <a:cs typeface="Times New Roman" panose="02020603050405020304" pitchFamily="18" charset="0"/>
              </a:rPr>
              <a:t>3.2.1.  Avant l’exposé</a:t>
            </a:r>
            <a:endParaRPr lang="fr-FR" b="1"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8CD667DA-26C9-482D-B7CC-EB1CA4705ED6}"/>
              </a:ext>
            </a:extLst>
          </p:cNvPr>
          <p:cNvSpPr/>
          <p:nvPr/>
        </p:nvSpPr>
        <p:spPr>
          <a:xfrm>
            <a:off x="119270" y="3734117"/>
            <a:ext cx="11913704" cy="2113784"/>
          </a:xfrm>
          <a:prstGeom prst="rect">
            <a:avLst/>
          </a:prstGeom>
        </p:spPr>
        <p:txBody>
          <a:bodyPr wrap="square">
            <a:spAutoFit/>
          </a:bodyPr>
          <a:lstStyle/>
          <a:p>
            <a:pPr algn="just">
              <a:lnSpc>
                <a:spcPct val="150000"/>
              </a:lnSpc>
            </a:pPr>
            <a:r>
              <a:rPr lang="fr-FR" b="1" dirty="0">
                <a:latin typeface="Verdana" panose="020B0604030504040204" pitchFamily="34" charset="0"/>
                <a:ea typeface="Verdana" panose="020B0604030504040204" pitchFamily="34" charset="0"/>
              </a:rPr>
              <a:t>• La réflexion</a:t>
            </a:r>
          </a:p>
          <a:p>
            <a:pPr algn="just">
              <a:lnSpc>
                <a:spcPct val="150000"/>
              </a:lnSpc>
            </a:pPr>
            <a:r>
              <a:rPr lang="fr-FR" u="sng" dirty="0">
                <a:latin typeface="Verdana" panose="020B0604030504040204" pitchFamily="34" charset="0"/>
                <a:ea typeface="Verdana" panose="020B0604030504040204" pitchFamily="34" charset="0"/>
              </a:rPr>
              <a:t>- Délimiter les contraintes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Contraintes matérielles : présence d’un vidéoprojecteur, d’un rétroprojecteur, localisation de la salle de conférences, bouteille d’eau, pointeur laser, feutres/craies. .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Audience, public visé : connaissez à l’avance le niveau du public qui vous écoutera.</a:t>
            </a:r>
          </a:p>
        </p:txBody>
      </p:sp>
    </p:spTree>
    <p:extLst>
      <p:ext uri="{BB962C8B-B14F-4D97-AF65-F5344CB8AC3E}">
        <p14:creationId xmlns:p14="http://schemas.microsoft.com/office/powerpoint/2010/main" val="204924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7204F55-383C-4385-850A-165620C3C95E}"/>
              </a:ext>
            </a:extLst>
          </p:cNvPr>
          <p:cNvSpPr/>
          <p:nvPr/>
        </p:nvSpPr>
        <p:spPr>
          <a:xfrm>
            <a:off x="119270" y="642639"/>
            <a:ext cx="11913704" cy="5853269"/>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Temps : Vous devez impérativement respecter les contraintes temporelles, tout en maintenant une qualité de présentation de haut niveau. Vous devrez pour cela très souvent omettre une grande partie du travail relié au projet que vous présentez. À l’inverse, occupez votre temps de parole (sans déborder sur les questions).</a:t>
            </a:r>
          </a:p>
          <a:p>
            <a:pPr algn="just">
              <a:lnSpc>
                <a:spcPct val="150000"/>
              </a:lnSpc>
            </a:pPr>
            <a:r>
              <a:rPr lang="fr-FR" dirty="0">
                <a:latin typeface="Verdana" panose="020B0604030504040204" pitchFamily="34" charset="0"/>
                <a:ea typeface="Verdana" panose="020B0604030504040204" pitchFamily="34" charset="0"/>
              </a:rPr>
              <a:t>- </a:t>
            </a:r>
            <a:r>
              <a:rPr lang="fr-FR" u="sng" dirty="0">
                <a:latin typeface="Verdana" panose="020B0604030504040204" pitchFamily="34" charset="0"/>
                <a:ea typeface="Verdana" panose="020B0604030504040204" pitchFamily="34" charset="0"/>
              </a:rPr>
              <a:t>Formuler les objectifs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Les objectifs résument l’idée force ou le message essentiel que l’on veut faire passer.</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On parle souvent de “</a:t>
            </a:r>
            <a:r>
              <a:rPr lang="fr-FR" dirty="0" err="1">
                <a:latin typeface="Verdana" panose="020B0604030504040204" pitchFamily="34" charset="0"/>
                <a:ea typeface="Verdana" panose="020B0604030504040204" pitchFamily="34" charset="0"/>
              </a:rPr>
              <a:t>take</a:t>
            </a:r>
            <a:r>
              <a:rPr lang="fr-FR" dirty="0">
                <a:latin typeface="Verdana" panose="020B0604030504040204" pitchFamily="34" charset="0"/>
                <a:ea typeface="Verdana" panose="020B0604030504040204" pitchFamily="34" charset="0"/>
              </a:rPr>
              <a:t>-home message” : votre public retiendra 2 à 3 idées de votre exposé. Vous devez savoir sur quoi insister !</a:t>
            </a:r>
          </a:p>
          <a:p>
            <a:pPr algn="just">
              <a:lnSpc>
                <a:spcPct val="150000"/>
              </a:lnSpc>
            </a:pPr>
            <a:r>
              <a:rPr lang="fr-FR" u="sng" dirty="0">
                <a:latin typeface="Verdana" panose="020B0604030504040204" pitchFamily="34" charset="0"/>
                <a:ea typeface="Verdana" panose="020B0604030504040204" pitchFamily="34" charset="0"/>
              </a:rPr>
              <a:t>- Délimiter le contenu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contexte général, le “background” nécessaire pour comprendre votre présentation.</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Les résultats à présenter.</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Ne pas chercher à être historique ou exhaustif ; être logique.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Privilégier : la mise en valeur d’un point de vue personnel, d’un résultat pertinent, d’une conviction forte, d’une contribution originale.</a:t>
            </a:r>
          </a:p>
        </p:txBody>
      </p:sp>
      <p:sp>
        <p:nvSpPr>
          <p:cNvPr id="4" name="AutoShape 5">
            <a:extLst>
              <a:ext uri="{FF2B5EF4-FFF2-40B4-BE49-F238E27FC236}">
                <a16:creationId xmlns:a16="http://schemas.microsoft.com/office/drawing/2014/main" id="{B72F925C-C1F0-4A41-A38D-3C6F3629FB5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7651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E41E9B-3CFA-4654-9DC0-AC93CFAC6B2C}"/>
              </a:ext>
            </a:extLst>
          </p:cNvPr>
          <p:cNvSpPr/>
          <p:nvPr/>
        </p:nvSpPr>
        <p:spPr>
          <a:xfrm>
            <a:off x="119270" y="642639"/>
            <a:ext cx="11913704" cy="6684266"/>
          </a:xfrm>
          <a:prstGeom prst="rect">
            <a:avLst/>
          </a:prstGeom>
        </p:spPr>
        <p:txBody>
          <a:bodyPr wrap="square">
            <a:spAutoFit/>
          </a:bodyPr>
          <a:lstStyle/>
          <a:p>
            <a:pPr marL="342900" lvl="0" indent="-342900" algn="just">
              <a:lnSpc>
                <a:spcPct val="150000"/>
              </a:lnSpc>
              <a:buFont typeface="Symbol" panose="05050102010706020507" pitchFamily="18"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Construction globale</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Times New Roman" panose="02020603050405020304" pitchFamily="18" charset="0"/>
              <a:buChar char="-"/>
            </a:pPr>
            <a:r>
              <a:rPr lang="fr-FR" u="sng" dirty="0">
                <a:latin typeface="Verdana" panose="020B0604030504040204" pitchFamily="34" charset="0"/>
                <a:ea typeface="Verdana" panose="020B0604030504040204" pitchFamily="34" charset="0"/>
                <a:cs typeface="Times New Roman" panose="02020603050405020304" pitchFamily="18" charset="0"/>
              </a:rPr>
              <a:t>Choisir le titre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Choisissez un titre concis, accrocheur, qui suscite l’intérêt et  la curiosité.</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Utilisez la forme interrogative ou une formule provocante.</a:t>
            </a:r>
          </a:p>
          <a:p>
            <a:pPr lvl="0">
              <a:lnSpc>
                <a:spcPct val="150000"/>
              </a:lnSpc>
              <a:spcAft>
                <a:spcPts val="0"/>
              </a:spcAft>
            </a:pPr>
            <a:r>
              <a:rPr lang="fr-FR" u="sng" dirty="0">
                <a:latin typeface="Verdana" panose="020B0604030504040204" pitchFamily="34" charset="0"/>
                <a:ea typeface="Verdana" panose="020B0604030504040204" pitchFamily="34" charset="0"/>
                <a:cs typeface="Times New Roman" panose="02020603050405020304" pitchFamily="18" charset="0"/>
              </a:rPr>
              <a:t>- Choisir la structure : </a:t>
            </a:r>
          </a:p>
          <a:p>
            <a:pPr marL="285750" lvl="0" indent="-285750">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Introduction : </a:t>
            </a:r>
            <a:r>
              <a:rPr lang="fr-FR" dirty="0">
                <a:latin typeface="Verdana" panose="020B0604030504040204" pitchFamily="34" charset="0"/>
                <a:ea typeface="Verdana" panose="020B0604030504040204" pitchFamily="34" charset="0"/>
                <a:cs typeface="Times New Roman" panose="02020603050405020304" pitchFamily="18" charset="0"/>
              </a:rPr>
              <a:t>pour présenter le contexte. Elle doit être brève, mais est nécessaire. Elle est censée délimiter le sujet.</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Indiquer les objectifs de l’exposé : résultats (attention à l’envie de faire “durer le suspense”)</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Annoncer le plan de la présentation</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Énoncer les idées clés qui  seront développées, ainsi que les perspectives éventuelles.</a:t>
            </a:r>
          </a:p>
          <a:p>
            <a:pPr marL="285750" lvl="0" indent="-285750">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Résultats : </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Organiser une chronologie ou une structure entre les notions abordées : du plus simple au plus compliqué, des généralités vers les détails, des modèles aux vérifications expérimentales</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Mettre en avant les notions essentielles, les principaux résultats</a:t>
            </a:r>
          </a:p>
          <a:p>
            <a:pPr marL="342900" lvl="0" indent="-342900">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Mettre l’accent sur son apport personnel, et citer vos collaborateurs quand vous mentionnez leurs travaux</a:t>
            </a:r>
          </a:p>
        </p:txBody>
      </p:sp>
      <p:sp>
        <p:nvSpPr>
          <p:cNvPr id="4" name="AutoShape 5">
            <a:extLst>
              <a:ext uri="{FF2B5EF4-FFF2-40B4-BE49-F238E27FC236}">
                <a16:creationId xmlns:a16="http://schemas.microsoft.com/office/drawing/2014/main" id="{4D2B62A0-7F40-4B67-B612-2DCEB15D5DF5}"/>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556344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334C77B-4FD1-45A8-BC08-5E6B5E6DA773}"/>
              </a:ext>
            </a:extLst>
          </p:cNvPr>
          <p:cNvSpPr/>
          <p:nvPr/>
        </p:nvSpPr>
        <p:spPr>
          <a:xfrm>
            <a:off x="119270" y="642639"/>
            <a:ext cx="11913704" cy="2113784"/>
          </a:xfrm>
          <a:prstGeom prst="rect">
            <a:avLst/>
          </a:prstGeom>
        </p:spPr>
        <p:txBody>
          <a:bodyPr wrap="square">
            <a:spAutoFit/>
          </a:bodyPr>
          <a:lstStyle/>
          <a:p>
            <a:pPr marL="285750" indent="-285750" algn="just">
              <a:lnSpc>
                <a:spcPct val="150000"/>
              </a:lnSpc>
              <a:buFont typeface="Wingdings" panose="05000000000000000000" pitchFamily="2" charset="2"/>
              <a:buChar char="§"/>
            </a:pPr>
            <a:r>
              <a:rPr lang="fr-FR" b="1" dirty="0">
                <a:latin typeface="Verdana" panose="020B0604030504040204" pitchFamily="34" charset="0"/>
                <a:ea typeface="Verdana" panose="020B0604030504040204" pitchFamily="34" charset="0"/>
              </a:rPr>
              <a:t>Conclusion :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Pour finir, faire une synthèse des idées forces, des arguments clés.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Indiquer les éléments de réponse aux questions posées en introduction.</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Énoncer de nouvelles pistes de réflexion.</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Remerciements.</a:t>
            </a:r>
          </a:p>
        </p:txBody>
      </p:sp>
      <p:sp>
        <p:nvSpPr>
          <p:cNvPr id="4" name="Rectangle 3">
            <a:extLst>
              <a:ext uri="{FF2B5EF4-FFF2-40B4-BE49-F238E27FC236}">
                <a16:creationId xmlns:a16="http://schemas.microsoft.com/office/drawing/2014/main" id="{48E58407-CAF3-435E-AF4D-7AD4E9E72C33}"/>
              </a:ext>
            </a:extLst>
          </p:cNvPr>
          <p:cNvSpPr/>
          <p:nvPr/>
        </p:nvSpPr>
        <p:spPr>
          <a:xfrm>
            <a:off x="119270" y="2982115"/>
            <a:ext cx="11913704" cy="3613233"/>
          </a:xfrm>
          <a:prstGeom prst="rect">
            <a:avLst/>
          </a:prstGeom>
        </p:spPr>
        <p:txBody>
          <a:bodyPr wrap="square">
            <a:spAutoFit/>
          </a:bodyPr>
          <a:lstStyle/>
          <a:p>
            <a:pPr lvl="1" algn="just">
              <a:lnSpc>
                <a:spcPct val="150000"/>
              </a:lnSpc>
            </a:pPr>
            <a:r>
              <a:rPr lang="fr-FR" b="1" dirty="0">
                <a:latin typeface="Verdana" panose="020B0604030504040204" pitchFamily="34" charset="0"/>
                <a:ea typeface="Verdana" panose="020B0604030504040204" pitchFamily="34" charset="0"/>
                <a:cs typeface="Times New Roman" panose="02020603050405020304" pitchFamily="18" charset="0"/>
              </a:rPr>
              <a:t>3.3. Soutenance d’un mémoire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indent="449580" algn="just">
              <a:lnSpc>
                <a:spcPct val="150000"/>
              </a:lnSpc>
              <a:spcAft>
                <a:spcPts val="1000"/>
              </a:spcAft>
            </a:pPr>
            <a:r>
              <a:rPr lang="fr-FR" dirty="0">
                <a:latin typeface="Verdana" panose="020B0604030504040204" pitchFamily="34" charset="0"/>
                <a:ea typeface="Verdana" panose="020B0604030504040204" pitchFamily="34" charset="0"/>
                <a:cs typeface="Times New Roman" panose="02020603050405020304" pitchFamily="18" charset="0"/>
              </a:rPr>
              <a:t>La soutenance d’un mémoire c’est un exposé sur votre travail. Durant la soutenance, vous devrez aider le jury à comprendre votre travail et ses implications.</a:t>
            </a:r>
          </a:p>
          <a:p>
            <a:pPr marL="285750" indent="-285750" algn="just">
              <a:lnSpc>
                <a:spcPct val="150000"/>
              </a:lnSpc>
              <a:spcAft>
                <a:spcPts val="100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Être </a:t>
            </a:r>
            <a:r>
              <a:rPr lang="fr-FR" b="1" dirty="0">
                <a:latin typeface="Verdana" panose="020B0604030504040204" pitchFamily="34" charset="0"/>
                <a:ea typeface="Verdana" panose="020B0604030504040204" pitchFamily="34" charset="0"/>
                <a:cs typeface="Times New Roman" panose="02020603050405020304" pitchFamily="18" charset="0"/>
              </a:rPr>
              <a:t>synthétique</a:t>
            </a:r>
            <a:r>
              <a:rPr lang="fr-FR" dirty="0">
                <a:latin typeface="Verdana" panose="020B0604030504040204" pitchFamily="34" charset="0"/>
                <a:ea typeface="Verdana" panose="020B0604030504040204" pitchFamily="34" charset="0"/>
                <a:cs typeface="Times New Roman" panose="02020603050405020304" pitchFamily="18" charset="0"/>
              </a:rPr>
              <a:t> : Il est nécessaire de faire preuve d’esprit de synthèse, afin de d’expliquer votre raisonnement. Il faudra donc </a:t>
            </a:r>
            <a:r>
              <a:rPr lang="fr-FR" b="1" dirty="0">
                <a:latin typeface="Verdana" panose="020B0604030504040204" pitchFamily="34" charset="0"/>
                <a:ea typeface="Verdana" panose="020B0604030504040204" pitchFamily="34" charset="0"/>
                <a:cs typeface="Times New Roman" panose="02020603050405020304" pitchFamily="18" charset="0"/>
              </a:rPr>
              <a:t>s’attacher à l’essentiel</a:t>
            </a:r>
            <a:r>
              <a:rPr lang="fr-FR" dirty="0">
                <a:latin typeface="Verdana" panose="020B0604030504040204" pitchFamily="34" charset="0"/>
                <a:ea typeface="Verdana" panose="020B0604030504040204" pitchFamily="34" charset="0"/>
                <a:cs typeface="Times New Roman" panose="02020603050405020304" pitchFamily="18" charset="0"/>
              </a:rPr>
              <a:t>, alors que dans votre mémoire, il faudra être méticuleux sur les détails.</a:t>
            </a:r>
          </a:p>
          <a:p>
            <a:pPr marL="285750" indent="-285750" algn="just">
              <a:lnSpc>
                <a:spcPct val="150000"/>
              </a:lnSpc>
              <a:spcAft>
                <a:spcPts val="100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Il ne faut pas reprendre le même </a:t>
            </a:r>
            <a:r>
              <a:rPr lang="fr-FR" b="1" dirty="0">
                <a:latin typeface="Verdana" panose="020B0604030504040204" pitchFamily="34" charset="0"/>
                <a:ea typeface="Verdana" panose="020B0604030504040204" pitchFamily="34" charset="0"/>
                <a:cs typeface="Times New Roman" panose="02020603050405020304" pitchFamily="18" charset="0"/>
              </a:rPr>
              <a:t>plan</a:t>
            </a:r>
            <a:r>
              <a:rPr lang="fr-FR" dirty="0">
                <a:latin typeface="Verdana" panose="020B0604030504040204" pitchFamily="34" charset="0"/>
                <a:ea typeface="Verdana" panose="020B0604030504040204" pitchFamily="34" charset="0"/>
                <a:cs typeface="Times New Roman" panose="02020603050405020304" pitchFamily="18" charset="0"/>
              </a:rPr>
              <a:t> que votre mémoire, mais expliquer vos </a:t>
            </a:r>
            <a:r>
              <a:rPr lang="fr-FR" b="1" dirty="0">
                <a:latin typeface="Verdana" panose="020B0604030504040204" pitchFamily="34" charset="0"/>
                <a:ea typeface="Verdana" panose="020B0604030504040204" pitchFamily="34" charset="0"/>
                <a:cs typeface="Times New Roman" panose="02020603050405020304" pitchFamily="18" charset="0"/>
              </a:rPr>
              <a:t>recherches</a:t>
            </a:r>
            <a:r>
              <a:rPr lang="fr-FR" dirty="0">
                <a:latin typeface="Verdana" panose="020B0604030504040204" pitchFamily="34" charset="0"/>
                <a:ea typeface="Verdana" panose="020B0604030504040204" pitchFamily="34" charset="0"/>
                <a:cs typeface="Times New Roman" panose="02020603050405020304" pitchFamily="18" charset="0"/>
              </a:rPr>
              <a:t>.</a:t>
            </a:r>
          </a:p>
          <a:p>
            <a:pPr indent="449580" algn="just">
              <a:lnSpc>
                <a:spcPct val="150000"/>
              </a:lnSpc>
              <a:spcAft>
                <a:spcPts val="100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AutoShape 5">
            <a:extLst>
              <a:ext uri="{FF2B5EF4-FFF2-40B4-BE49-F238E27FC236}">
                <a16:creationId xmlns:a16="http://schemas.microsoft.com/office/drawing/2014/main" id="{7B0C3A5A-C439-4AEF-894E-36601F3DDFBB}"/>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83215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89A90B-DB22-47C9-A1A8-1CF1C4D76B17}"/>
              </a:ext>
            </a:extLst>
          </p:cNvPr>
          <p:cNvSpPr/>
          <p:nvPr/>
        </p:nvSpPr>
        <p:spPr>
          <a:xfrm>
            <a:off x="119270" y="642639"/>
            <a:ext cx="11913704" cy="5437771"/>
          </a:xfrm>
          <a:prstGeom prst="rect">
            <a:avLst/>
          </a:prstGeom>
        </p:spPr>
        <p:txBody>
          <a:bodyPr wrap="square">
            <a:spAutoFit/>
          </a:bodyPr>
          <a:lstStyle/>
          <a:p>
            <a:pPr marL="342900" lvl="0" indent="-342900" algn="just">
              <a:lnSpc>
                <a:spcPct val="150000"/>
              </a:lnSpc>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La soutenance est composée d’une partie </a:t>
            </a:r>
            <a:r>
              <a:rPr lang="fr-FR" b="1" dirty="0">
                <a:latin typeface="Verdana" panose="020B0604030504040204" pitchFamily="34" charset="0"/>
                <a:ea typeface="Verdana" panose="020B0604030504040204" pitchFamily="34" charset="0"/>
                <a:cs typeface="Times New Roman" panose="02020603050405020304" pitchFamily="18" charset="0"/>
              </a:rPr>
              <a:t>question-réponse</a:t>
            </a:r>
            <a:r>
              <a:rPr lang="fr-FR" dirty="0">
                <a:latin typeface="Verdana" panose="020B0604030504040204" pitchFamily="34" charset="0"/>
                <a:ea typeface="Verdana" panose="020B0604030504040204" pitchFamily="34" charset="0"/>
                <a:cs typeface="Times New Roman" panose="02020603050405020304" pitchFamily="18" charset="0"/>
              </a:rPr>
              <a:t> à laquelle vous devez également vous préparer.</a:t>
            </a: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La soutenance doit aussi être animée et vivante. C’est plus agréable pour votre jury si vous présentez vos recherches de manière dynamique plutôt qu’avec un ton monotone.</a:t>
            </a: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La première question à se poser est : sur quels critères allez-vous être jugé ? (Vous allez avoir les attentes du jury).</a:t>
            </a:r>
          </a:p>
          <a:p>
            <a:pPr marL="342900" lvl="0" indent="-342900" algn="just">
              <a:lnSpc>
                <a:spcPct val="150000"/>
              </a:lnSpc>
              <a:spcAft>
                <a:spcPts val="0"/>
              </a:spcAft>
              <a:buFont typeface="Wingdings" panose="05000000000000000000" pitchFamily="2" charset="2"/>
              <a:buChar char=""/>
            </a:pPr>
            <a:r>
              <a:rPr lang="fr-FR" dirty="0">
                <a:latin typeface="Verdana" panose="020B0604030504040204" pitchFamily="34" charset="0"/>
                <a:ea typeface="Verdana" panose="020B0604030504040204" pitchFamily="34" charset="0"/>
                <a:cs typeface="Times New Roman" panose="02020603050405020304" pitchFamily="18" charset="0"/>
              </a:rPr>
              <a:t>Vous devez vous renseigner sur la grille d’évaluation.</a:t>
            </a:r>
          </a:p>
          <a:p>
            <a:pPr algn="just">
              <a:lnSpc>
                <a:spcPct val="150000"/>
              </a:lnSpc>
            </a:pPr>
            <a:r>
              <a:rPr lang="fr-FR" b="1" dirty="0">
                <a:latin typeface="Verdana" panose="020B0604030504040204" pitchFamily="34" charset="0"/>
                <a:ea typeface="Verdana" panose="020B0604030504040204" pitchFamily="34" charset="0"/>
              </a:rPr>
              <a:t>3.3.1. Les attentes de jury</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Les attentes diffèrent légèrement en fonction du domaine de recherche, mais une soutenance doit être </a:t>
            </a:r>
            <a:r>
              <a:rPr lang="fr-FR" b="1" dirty="0">
                <a:latin typeface="Verdana" panose="020B0604030504040204" pitchFamily="34" charset="0"/>
                <a:ea typeface="Verdana" panose="020B0604030504040204" pitchFamily="34" charset="0"/>
              </a:rPr>
              <a:t>une synthèse</a:t>
            </a:r>
            <a:r>
              <a:rPr lang="fr-FR" dirty="0">
                <a:latin typeface="Verdana" panose="020B0604030504040204" pitchFamily="34" charset="0"/>
                <a:ea typeface="Verdana" panose="020B0604030504040204" pitchFamily="34" charset="0"/>
              </a:rPr>
              <a:t> de votre travail.</a:t>
            </a:r>
          </a:p>
          <a:p>
            <a:pPr marL="285750" lvl="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Il est bien entendu important de présenter vos résultats et leur signification. Le jury notera avant tout votre </a:t>
            </a:r>
            <a:r>
              <a:rPr lang="fr-FR" b="1" dirty="0">
                <a:latin typeface="Verdana" panose="020B0604030504040204" pitchFamily="34" charset="0"/>
                <a:ea typeface="Verdana" panose="020B0604030504040204" pitchFamily="34" charset="0"/>
              </a:rPr>
              <a:t>esprit de synthèse</a:t>
            </a:r>
            <a:r>
              <a:rPr lang="fr-FR" dirty="0">
                <a:latin typeface="Verdana" panose="020B0604030504040204" pitchFamily="34" charset="0"/>
                <a:ea typeface="Verdana" panose="020B0604030504040204" pitchFamily="34" charset="0"/>
              </a:rPr>
              <a:t> et votre </a:t>
            </a:r>
            <a:r>
              <a:rPr lang="fr-FR" b="1" dirty="0">
                <a:latin typeface="Verdana" panose="020B0604030504040204" pitchFamily="34" charset="0"/>
                <a:ea typeface="Verdana" panose="020B0604030504040204" pitchFamily="34" charset="0"/>
              </a:rPr>
              <a:t>capacité à expliquer un sujet</a:t>
            </a:r>
            <a:r>
              <a:rPr lang="fr-FR" dirty="0">
                <a:latin typeface="Verdana" panose="020B0604030504040204" pitchFamily="34" charset="0"/>
                <a:ea typeface="Verdana" panose="020B0604030504040204" pitchFamily="34" charset="0"/>
              </a:rPr>
              <a:t> complexe tout en restant clair.</a:t>
            </a:r>
          </a:p>
        </p:txBody>
      </p:sp>
      <p:sp>
        <p:nvSpPr>
          <p:cNvPr id="4" name="AutoShape 5">
            <a:extLst>
              <a:ext uri="{FF2B5EF4-FFF2-40B4-BE49-F238E27FC236}">
                <a16:creationId xmlns:a16="http://schemas.microsoft.com/office/drawing/2014/main" id="{512B983F-8E70-4C53-A4E6-D8F8513E92CF}"/>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56461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17E6FF0-9E06-4EED-80E3-686840869C0F}"/>
              </a:ext>
            </a:extLst>
          </p:cNvPr>
          <p:cNvSpPr/>
          <p:nvPr/>
        </p:nvSpPr>
        <p:spPr>
          <a:xfrm>
            <a:off x="119270" y="642639"/>
            <a:ext cx="11913704" cy="2944781"/>
          </a:xfrm>
          <a:prstGeom prst="rect">
            <a:avLst/>
          </a:prstGeom>
        </p:spPr>
        <p:txBody>
          <a:bodyPr wrap="square">
            <a:spAutoFit/>
          </a:bodyPr>
          <a:lstStyle/>
          <a:p>
            <a:pPr algn="just">
              <a:lnSpc>
                <a:spcPct val="150000"/>
              </a:lnSpc>
            </a:pPr>
            <a:r>
              <a:rPr lang="fr-FR" dirty="0">
                <a:latin typeface="Verdana" panose="020B0604030504040204" pitchFamily="34" charset="0"/>
                <a:ea typeface="Verdana" panose="020B0604030504040204" pitchFamily="34" charset="0"/>
              </a:rPr>
              <a:t>Il faut aborder des grands axes comme :</a:t>
            </a:r>
          </a:p>
          <a:p>
            <a:pPr algn="just">
              <a:lnSpc>
                <a:spcPct val="150000"/>
              </a:lnSpc>
            </a:pPr>
            <a:r>
              <a:rPr lang="fr-FR" dirty="0">
                <a:latin typeface="Verdana" panose="020B0604030504040204" pitchFamily="34" charset="0"/>
                <a:ea typeface="Verdana" panose="020B0604030504040204" pitchFamily="34" charset="0"/>
              </a:rPr>
              <a:t>	• Le choix du sujet.</a:t>
            </a:r>
          </a:p>
          <a:p>
            <a:pPr algn="just">
              <a:lnSpc>
                <a:spcPct val="150000"/>
              </a:lnSpc>
            </a:pPr>
            <a:r>
              <a:rPr lang="fr-FR" dirty="0">
                <a:latin typeface="Verdana" panose="020B0604030504040204" pitchFamily="34" charset="0"/>
                <a:ea typeface="Verdana" panose="020B0604030504040204" pitchFamily="34" charset="0"/>
              </a:rPr>
              <a:t>	• La problématique et questionnements.</a:t>
            </a:r>
          </a:p>
          <a:p>
            <a:pPr algn="just">
              <a:lnSpc>
                <a:spcPct val="150000"/>
              </a:lnSpc>
            </a:pPr>
            <a:r>
              <a:rPr lang="fr-FR" dirty="0">
                <a:latin typeface="Verdana" panose="020B0604030504040204" pitchFamily="34" charset="0"/>
                <a:ea typeface="Verdana" panose="020B0604030504040204" pitchFamily="34" charset="0"/>
              </a:rPr>
              <a:t>	• Les moyens de recherche.</a:t>
            </a:r>
          </a:p>
          <a:p>
            <a:pPr algn="just">
              <a:lnSpc>
                <a:spcPct val="150000"/>
              </a:lnSpc>
            </a:pPr>
            <a:r>
              <a:rPr lang="fr-FR" dirty="0">
                <a:latin typeface="Verdana" panose="020B0604030504040204" pitchFamily="34" charset="0"/>
                <a:ea typeface="Verdana" panose="020B0604030504040204" pitchFamily="34" charset="0"/>
              </a:rPr>
              <a:t>	• Les réponses à apporter.</a:t>
            </a:r>
          </a:p>
          <a:p>
            <a:pPr algn="just">
              <a:lnSpc>
                <a:spcPct val="150000"/>
              </a:lnSpc>
            </a:pPr>
            <a:r>
              <a:rPr lang="fr-FR" dirty="0">
                <a:latin typeface="Verdana" panose="020B0604030504040204" pitchFamily="34" charset="0"/>
                <a:ea typeface="Verdana" panose="020B0604030504040204" pitchFamily="34" charset="0"/>
              </a:rPr>
              <a:t>	• Des propositions d’ouverture du sujet.</a:t>
            </a:r>
          </a:p>
          <a:p>
            <a:pPr algn="just">
              <a:lnSpc>
                <a:spcPct val="150000"/>
              </a:lnSpc>
            </a:pPr>
            <a:r>
              <a:rPr lang="fr-FR" dirty="0">
                <a:latin typeface="Verdana" panose="020B0604030504040204" pitchFamily="34" charset="0"/>
                <a:ea typeface="Verdana" panose="020B0604030504040204" pitchFamily="34" charset="0"/>
              </a:rPr>
              <a:t>	• Les apports du travail de recherche.</a:t>
            </a:r>
          </a:p>
        </p:txBody>
      </p:sp>
      <p:sp>
        <p:nvSpPr>
          <p:cNvPr id="4" name="Rectangle 3">
            <a:extLst>
              <a:ext uri="{FF2B5EF4-FFF2-40B4-BE49-F238E27FC236}">
                <a16:creationId xmlns:a16="http://schemas.microsoft.com/office/drawing/2014/main" id="{0D59CE0D-87B1-4CDB-BDE5-FD01B3089B00}"/>
              </a:ext>
            </a:extLst>
          </p:cNvPr>
          <p:cNvSpPr/>
          <p:nvPr/>
        </p:nvSpPr>
        <p:spPr>
          <a:xfrm>
            <a:off x="119270" y="3656433"/>
            <a:ext cx="11913704" cy="2944781"/>
          </a:xfrm>
          <a:prstGeom prst="rect">
            <a:avLst/>
          </a:prstGeom>
        </p:spPr>
        <p:txBody>
          <a:bodyPr wrap="square">
            <a:spAutoFit/>
          </a:bodyPr>
          <a:lstStyle/>
          <a:p>
            <a:pPr algn="just">
              <a:lnSpc>
                <a:spcPct val="150000"/>
              </a:lnSpc>
            </a:pPr>
            <a:r>
              <a:rPr lang="fr-FR" b="1" dirty="0">
                <a:latin typeface="Verdana" panose="020B0604030504040204" pitchFamily="34" charset="0"/>
                <a:ea typeface="Verdana" panose="020B0604030504040204" pitchFamily="34" charset="0"/>
              </a:rPr>
              <a:t>3.3.2.	Les questions qui reviennent</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choix de votre sujet : </a:t>
            </a:r>
            <a:r>
              <a:rPr lang="fr-FR" i="1" dirty="0">
                <a:latin typeface="Verdana" panose="020B0604030504040204" pitchFamily="34" charset="0"/>
                <a:ea typeface="Verdana" panose="020B0604030504040204" pitchFamily="34" charset="0"/>
              </a:rPr>
              <a:t>comment l’avez-vous choisi ? (Lecture, cours, expérience de stage…)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Votre démarche et les étapes suivies : </a:t>
            </a:r>
            <a:r>
              <a:rPr lang="fr-FR" i="1" dirty="0">
                <a:latin typeface="Verdana" panose="020B0604030504040204" pitchFamily="34" charset="0"/>
                <a:ea typeface="Verdana" panose="020B0604030504040204" pitchFamily="34" charset="0"/>
              </a:rPr>
              <a:t>quelles premières questions vous êtes-vous posées ? Quelle est votre problématique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travail de recherche : </a:t>
            </a:r>
            <a:r>
              <a:rPr lang="fr-FR" i="1" dirty="0">
                <a:latin typeface="Verdana" panose="020B0604030504040204" pitchFamily="34" charset="0"/>
                <a:ea typeface="Verdana" panose="020B0604030504040204" pitchFamily="34" charset="0"/>
              </a:rPr>
              <a:t>quelles investigations avez-vous menées ? (Questionnaires, entretiens, observations, lectures…)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Vos résultats : </a:t>
            </a:r>
            <a:r>
              <a:rPr lang="fr-FR" i="1" dirty="0">
                <a:latin typeface="Verdana" panose="020B0604030504040204" pitchFamily="34" charset="0"/>
                <a:ea typeface="Verdana" panose="020B0604030504040204" pitchFamily="34" charset="0"/>
              </a:rPr>
              <a:t>quelles réponses avez-vous apportées à votre question de départ ?</a:t>
            </a:r>
          </a:p>
        </p:txBody>
      </p:sp>
      <p:sp>
        <p:nvSpPr>
          <p:cNvPr id="5" name="AutoShape 5">
            <a:extLst>
              <a:ext uri="{FF2B5EF4-FFF2-40B4-BE49-F238E27FC236}">
                <a16:creationId xmlns:a16="http://schemas.microsoft.com/office/drawing/2014/main" id="{C33612CA-DDFF-4272-B28D-F9B7470F2F58}"/>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03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EXPOSÉ ORAL ET SOUTENANCE</a:t>
            </a:r>
            <a:endParaRPr lang="fr-FR" sz="20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68048211"/>
      </p:ext>
    </p:extLst>
  </p:cSld>
  <p:clrMapOvr>
    <a:masterClrMapping/>
  </p:clrMapOvr>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2020</TotalTime>
  <Words>1618</Words>
  <Application>Microsoft Office PowerPoint</Application>
  <PresentationFormat>Grand écran</PresentationFormat>
  <Paragraphs>122</Paragraphs>
  <Slides>11</Slides>
  <Notes>10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11</vt:i4>
      </vt:variant>
    </vt:vector>
  </HeadingPairs>
  <TitlesOfParts>
    <vt:vector size="19" baseType="lpstr">
      <vt:lpstr>Arial</vt:lpstr>
      <vt:lpstr>Calibri</vt:lpstr>
      <vt:lpstr>Calibri Light</vt:lpstr>
      <vt:lpstr>Symbol</vt:lpstr>
      <vt:lpstr>Times New Roman</vt:lpstr>
      <vt:lpstr>Verdana</vt:lpstr>
      <vt:lpstr>Wingdings</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157</cp:revision>
  <dcterms:created xsi:type="dcterms:W3CDTF">2018-10-25T16:10:57Z</dcterms:created>
  <dcterms:modified xsi:type="dcterms:W3CDTF">2021-03-07T10:41:59Z</dcterms:modified>
</cp:coreProperties>
</file>