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1"/>
  </p:notesMasterIdLst>
  <p:sldIdLst>
    <p:sldId id="258" r:id="rId2"/>
    <p:sldId id="456" r:id="rId3"/>
    <p:sldId id="444" r:id="rId4"/>
    <p:sldId id="469" r:id="rId5"/>
    <p:sldId id="470" r:id="rId6"/>
    <p:sldId id="471" r:id="rId7"/>
    <p:sldId id="472" r:id="rId8"/>
    <p:sldId id="474" r:id="rId9"/>
    <p:sldId id="476" r:id="rId10"/>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92929"/>
    <a:srgbClr val="660066"/>
    <a:srgbClr val="408089"/>
    <a:srgbClr val="DBFABC"/>
    <a:srgbClr val="8EF02C"/>
    <a:srgbClr val="D9FAB8"/>
    <a:srgbClr val="D7FAB4"/>
    <a:srgbClr val="CDF9A1"/>
    <a:srgbClr val="5D80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420" autoAdjust="0"/>
  </p:normalViewPr>
  <p:slideViewPr>
    <p:cSldViewPr>
      <p:cViewPr varScale="1">
        <p:scale>
          <a:sx n="74" d="100"/>
          <a:sy n="74" d="100"/>
        </p:scale>
        <p:origin x="1164" y="72"/>
      </p:cViewPr>
      <p:guideLst>
        <p:guide orient="horz" pos="2160"/>
        <p:guide pos="2880"/>
      </p:guideLst>
    </p:cSldViewPr>
  </p:slideViewPr>
  <p:notesTextViewPr>
    <p:cViewPr>
      <p:scale>
        <a:sx n="100" d="100"/>
        <a:sy n="100" d="100"/>
      </p:scale>
      <p:origin x="0" y="0"/>
    </p:cViewPr>
  </p:notesTextViewPr>
  <p:sorterViewPr>
    <p:cViewPr>
      <p:scale>
        <a:sx n="95" d="100"/>
        <a:sy n="95" d="100"/>
      </p:scale>
      <p:origin x="0" y="0"/>
    </p:cViewPr>
  </p:sorterViewPr>
  <p:notesViewPr>
    <p:cSldViewPr>
      <p:cViewPr varScale="1">
        <p:scale>
          <a:sx n="38" d="100"/>
          <a:sy n="38" d="100"/>
        </p:scale>
        <p:origin x="-154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mn-cs"/>
              </a:defRPr>
            </a:lvl1pPr>
          </a:lstStyle>
          <a:p>
            <a:pPr>
              <a:defRPr/>
            </a:pPr>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mn-cs"/>
              </a:defRPr>
            </a:lvl1pPr>
          </a:lstStyle>
          <a:p>
            <a:pPr>
              <a:defRPr/>
            </a:pPr>
            <a:fld id="{FD9DFA8D-ACB1-4BDF-BC98-E2E71900A255}" type="datetimeFigureOut">
              <a:rPr lang="en-IE"/>
              <a:pPr>
                <a:defRPr/>
              </a:pPr>
              <a:t>03/03/2024</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E"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E"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mn-cs"/>
              </a:defRPr>
            </a:lvl1pPr>
          </a:lstStyle>
          <a:p>
            <a:pPr>
              <a:defRPr/>
            </a:pPr>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mn-cs"/>
              </a:defRPr>
            </a:lvl1pPr>
          </a:lstStyle>
          <a:p>
            <a:pPr>
              <a:defRPr/>
            </a:pPr>
            <a:fld id="{363C0036-6512-4026-93F6-FF30657F6859}" type="slidenum">
              <a:rPr lang="en-IE"/>
              <a:pPr>
                <a:defRPr/>
              </a:pPr>
              <a:t>‹N°›</a:t>
            </a:fld>
            <a:endParaRPr lang="en-IE"/>
          </a:p>
        </p:txBody>
      </p:sp>
    </p:spTree>
    <p:extLst>
      <p:ext uri="{BB962C8B-B14F-4D97-AF65-F5344CB8AC3E}">
        <p14:creationId xmlns:p14="http://schemas.microsoft.com/office/powerpoint/2010/main" val="2509155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150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dirty="0" smtClean="0"/>
          </a:p>
        </p:txBody>
      </p:sp>
      <p:sp>
        <p:nvSpPr>
          <p:cNvPr id="4" name="Espace réservé du numéro de diapositive 3"/>
          <p:cNvSpPr>
            <a:spLocks noGrp="1"/>
          </p:cNvSpPr>
          <p:nvPr>
            <p:ph type="sldNum" sz="quarter" idx="5"/>
          </p:nvPr>
        </p:nvSpPr>
        <p:spPr/>
        <p:txBody>
          <a:bodyPr/>
          <a:lstStyle/>
          <a:p>
            <a:pPr>
              <a:defRPr/>
            </a:pPr>
            <a:fld id="{AF09F998-1975-4092-B1A6-CAF569D4F3CA}" type="slidenum">
              <a:rPr lang="en-IE" smtClean="0"/>
              <a:pPr>
                <a:defRPr/>
              </a:pPr>
              <a:t>1</a:t>
            </a:fld>
            <a:endParaRPr lang="en-IE" dirty="0"/>
          </a:p>
        </p:txBody>
      </p:sp>
    </p:spTree>
    <p:extLst>
      <p:ext uri="{BB962C8B-B14F-4D97-AF65-F5344CB8AC3E}">
        <p14:creationId xmlns:p14="http://schemas.microsoft.com/office/powerpoint/2010/main" val="8802222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1"/>
          <p:cNvSpPr>
            <a:spLocks noChangeArrowheads="1"/>
          </p:cNvSpPr>
          <p:nvPr userDrawn="1"/>
        </p:nvSpPr>
        <p:spPr bwMode="white">
          <a:xfrm>
            <a:off x="0" y="836613"/>
            <a:ext cx="9144000" cy="1555750"/>
          </a:xfrm>
          <a:prstGeom prst="rect">
            <a:avLst/>
          </a:prstGeom>
          <a:gradFill rotWithShape="1">
            <a:gsLst>
              <a:gs pos="0">
                <a:schemeClr val="hlink"/>
              </a:gs>
              <a:gs pos="100000">
                <a:schemeClr val="hlink">
                  <a:gamma/>
                  <a:shade val="46275"/>
                  <a:invGamma/>
                </a:schemeClr>
              </a:gs>
            </a:gsLst>
            <a:lin ang="0" scaled="1"/>
          </a:gradFill>
          <a:ln w="9525">
            <a:noFill/>
            <a:miter lim="800000"/>
            <a:headEnd/>
            <a:tailEnd/>
          </a:ln>
          <a:effectLst/>
        </p:spPr>
        <p:txBody>
          <a:bodyPr wrap="none" anchor="ctr"/>
          <a:lstStyle/>
          <a:p>
            <a:pPr>
              <a:defRPr/>
            </a:pPr>
            <a:endParaRPr lang="en-IE">
              <a:latin typeface="Arial" pitchFamily="34" charset="0"/>
              <a:cs typeface="+mn-cs"/>
            </a:endParaRPr>
          </a:p>
        </p:txBody>
      </p:sp>
      <p:sp>
        <p:nvSpPr>
          <p:cNvPr id="5" name="Freeform 43"/>
          <p:cNvSpPr>
            <a:spLocks/>
          </p:cNvSpPr>
          <p:nvPr userDrawn="1"/>
        </p:nvSpPr>
        <p:spPr bwMode="invGray">
          <a:xfrm>
            <a:off x="0" y="836613"/>
            <a:ext cx="2139950" cy="1546225"/>
          </a:xfrm>
          <a:custGeom>
            <a:avLst/>
            <a:gdLst/>
            <a:ahLst/>
            <a:cxnLst>
              <a:cxn ang="0">
                <a:pos x="0" y="0"/>
              </a:cxn>
              <a:cxn ang="0">
                <a:pos x="1348" y="0"/>
              </a:cxn>
              <a:cxn ang="0">
                <a:pos x="1170" y="287"/>
              </a:cxn>
              <a:cxn ang="0">
                <a:pos x="0" y="286"/>
              </a:cxn>
              <a:cxn ang="0">
                <a:pos x="0" y="0"/>
              </a:cxn>
            </a:cxnLst>
            <a:rect l="0" t="0" r="r" b="b"/>
            <a:pathLst>
              <a:path w="1348" h="287">
                <a:moveTo>
                  <a:pt x="0" y="0"/>
                </a:moveTo>
                <a:lnTo>
                  <a:pt x="1348" y="0"/>
                </a:lnTo>
                <a:lnTo>
                  <a:pt x="1170" y="287"/>
                </a:lnTo>
                <a:lnTo>
                  <a:pt x="0" y="286"/>
                </a:lnTo>
                <a:lnTo>
                  <a:pt x="0" y="0"/>
                </a:lnTo>
                <a:close/>
              </a:path>
            </a:pathLst>
          </a:custGeom>
          <a:solidFill>
            <a:schemeClr val="accent2"/>
          </a:solidFill>
          <a:ln w="9525" cap="flat" cmpd="sng">
            <a:noFill/>
            <a:prstDash val="solid"/>
            <a:round/>
            <a:headEnd type="none" w="med" len="med"/>
            <a:tailEnd type="none" w="med" len="med"/>
          </a:ln>
          <a:effectLst/>
        </p:spPr>
        <p:txBody>
          <a:bodyPr/>
          <a:lstStyle/>
          <a:p>
            <a:pPr>
              <a:defRPr/>
            </a:pPr>
            <a:endParaRPr lang="en-IE">
              <a:latin typeface="Arial" pitchFamily="34" charset="0"/>
              <a:cs typeface="+mn-cs"/>
            </a:endParaRPr>
          </a:p>
        </p:txBody>
      </p:sp>
      <p:graphicFrame>
        <p:nvGraphicFramePr>
          <p:cNvPr id="6" name="Object 37"/>
          <p:cNvGraphicFramePr>
            <a:graphicFrameLocks noChangeAspect="1"/>
          </p:cNvGraphicFramePr>
          <p:nvPr/>
        </p:nvGraphicFramePr>
        <p:xfrm>
          <a:off x="0" y="0"/>
          <a:ext cx="9144000" cy="849313"/>
        </p:xfrm>
        <a:graphic>
          <a:graphicData uri="http://schemas.openxmlformats.org/presentationml/2006/ole">
            <mc:AlternateContent xmlns:mc="http://schemas.openxmlformats.org/markup-compatibility/2006">
              <mc:Choice xmlns:v="urn:schemas-microsoft-com:vml" Requires="v">
                <p:oleObj spid="_x0000_s32791" name="Image" r:id="rId3" imgW="8571429" imgH="1514286" progId="">
                  <p:embed/>
                </p:oleObj>
              </mc:Choice>
              <mc:Fallback>
                <p:oleObj name="Image" r:id="rId3" imgW="8571429" imgH="1514286" progId="">
                  <p:embed/>
                  <p:pic>
                    <p:nvPicPr>
                      <p:cNvPr id="0" name="Object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ltGray">
                      <a:xfrm>
                        <a:off x="0" y="0"/>
                        <a:ext cx="9144000" cy="849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Freeform 42"/>
          <p:cNvSpPr>
            <a:spLocks/>
          </p:cNvSpPr>
          <p:nvPr userDrawn="1"/>
        </p:nvSpPr>
        <p:spPr bwMode="gray">
          <a:xfrm>
            <a:off x="0" y="836613"/>
            <a:ext cx="9145588" cy="1558925"/>
          </a:xfrm>
          <a:custGeom>
            <a:avLst/>
            <a:gdLst/>
            <a:ahLst/>
            <a:cxnLst>
              <a:cxn ang="0">
                <a:pos x="0" y="573"/>
              </a:cxn>
              <a:cxn ang="0">
                <a:pos x="4134" y="573"/>
              </a:cxn>
              <a:cxn ang="0">
                <a:pos x="4134" y="1"/>
              </a:cxn>
              <a:cxn ang="0">
                <a:pos x="322" y="0"/>
              </a:cxn>
              <a:cxn ang="0">
                <a:pos x="0" y="573"/>
              </a:cxn>
            </a:cxnLst>
            <a:rect l="0" t="0" r="r" b="b"/>
            <a:pathLst>
              <a:path w="4134" h="573">
                <a:moveTo>
                  <a:pt x="0" y="573"/>
                </a:moveTo>
                <a:lnTo>
                  <a:pt x="4134" y="573"/>
                </a:lnTo>
                <a:lnTo>
                  <a:pt x="4134" y="1"/>
                </a:lnTo>
                <a:lnTo>
                  <a:pt x="322" y="0"/>
                </a:lnTo>
                <a:lnTo>
                  <a:pt x="0" y="573"/>
                </a:lnTo>
                <a:close/>
              </a:path>
            </a:pathLst>
          </a:custGeom>
          <a:gradFill rotWithShape="1">
            <a:gsLst>
              <a:gs pos="0">
                <a:schemeClr val="accent1">
                  <a:gamma/>
                  <a:shade val="12549"/>
                  <a:invGamma/>
                </a:schemeClr>
              </a:gs>
              <a:gs pos="100000">
                <a:schemeClr val="accent1"/>
              </a:gs>
            </a:gsLst>
            <a:lin ang="0" scaled="1"/>
          </a:gradFill>
          <a:ln w="9525">
            <a:noFill/>
            <a:round/>
            <a:headEnd/>
            <a:tailEnd/>
          </a:ln>
          <a:effectLst/>
        </p:spPr>
        <p:txBody>
          <a:bodyPr/>
          <a:lstStyle/>
          <a:p>
            <a:pPr>
              <a:defRPr/>
            </a:pPr>
            <a:endParaRPr lang="en-IE">
              <a:latin typeface="Arial" pitchFamily="34" charset="0"/>
              <a:cs typeface="+mn-cs"/>
            </a:endParaRPr>
          </a:p>
        </p:txBody>
      </p:sp>
      <p:sp>
        <p:nvSpPr>
          <p:cNvPr id="3074" name="Rectangle 2"/>
          <p:cNvSpPr>
            <a:spLocks noGrp="1" noChangeArrowheads="1"/>
          </p:cNvSpPr>
          <p:nvPr>
            <p:ph type="ctrTitle"/>
          </p:nvPr>
        </p:nvSpPr>
        <p:spPr>
          <a:xfrm>
            <a:off x="2638425" y="1601788"/>
            <a:ext cx="6324600" cy="685800"/>
          </a:xfrm>
        </p:spPr>
        <p:txBody>
          <a:bodyPr/>
          <a:lstStyle>
            <a:lvl1pPr>
              <a:defRPr sz="1400" b="0" i="1"/>
            </a:lvl1pPr>
          </a:lstStyle>
          <a:p>
            <a:r>
              <a:rPr lang="en-GB"/>
              <a:t>Click to edit Master title style</a:t>
            </a:r>
          </a:p>
        </p:txBody>
      </p:sp>
      <p:sp>
        <p:nvSpPr>
          <p:cNvPr id="3075" name="Rectangle 3"/>
          <p:cNvSpPr>
            <a:spLocks noGrp="1" noChangeArrowheads="1"/>
          </p:cNvSpPr>
          <p:nvPr>
            <p:ph type="subTitle" idx="1"/>
          </p:nvPr>
        </p:nvSpPr>
        <p:spPr>
          <a:xfrm>
            <a:off x="1476375" y="4292600"/>
            <a:ext cx="6400800" cy="533400"/>
          </a:xfrm>
        </p:spPr>
        <p:txBody>
          <a:bodyPr/>
          <a:lstStyle>
            <a:lvl1pPr marL="0" indent="0" algn="r">
              <a:buFont typeface="Wingdings" pitchFamily="2" charset="2"/>
              <a:buNone/>
              <a:defRPr b="1">
                <a:solidFill>
                  <a:schemeClr val="bg1"/>
                </a:solidFill>
              </a:defRPr>
            </a:lvl1pPr>
          </a:lstStyle>
          <a:p>
            <a:r>
              <a:rPr lang="en-GB"/>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2738" y="227013"/>
            <a:ext cx="2068512" cy="6170612"/>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27013"/>
            <a:ext cx="6053138" cy="61706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447800"/>
            <a:ext cx="4038600"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447800"/>
            <a:ext cx="4038600"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graphicFrame>
        <p:nvGraphicFramePr>
          <p:cNvPr id="1026" name="Object 20"/>
          <p:cNvGraphicFramePr>
            <a:graphicFrameLocks noChangeAspect="1"/>
          </p:cNvGraphicFramePr>
          <p:nvPr/>
        </p:nvGraphicFramePr>
        <p:xfrm>
          <a:off x="0" y="0"/>
          <a:ext cx="9144000" cy="973138"/>
        </p:xfrm>
        <a:graphic>
          <a:graphicData uri="http://schemas.openxmlformats.org/presentationml/2006/ole">
            <mc:AlternateContent xmlns:mc="http://schemas.openxmlformats.org/markup-compatibility/2006">
              <mc:Choice xmlns:v="urn:schemas-microsoft-com:vml" Requires="v">
                <p:oleObj spid="_x0000_s1047" name="Image" r:id="rId14" imgW="8571429" imgH="1514286" progId="">
                  <p:embed/>
                </p:oleObj>
              </mc:Choice>
              <mc:Fallback>
                <p:oleObj name="Image" r:id="rId14" imgW="8571429" imgH="1514286" progId="">
                  <p:embed/>
                  <p:pic>
                    <p:nvPicPr>
                      <p:cNvPr id="0" name="Object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ltGray">
                      <a:xfrm>
                        <a:off x="0" y="0"/>
                        <a:ext cx="9144000" cy="973138"/>
                      </a:xfrm>
                      <a:prstGeom prst="rect">
                        <a:avLst/>
                      </a:prstGeom>
                      <a:noFill/>
                      <a:ln>
                        <a:noFill/>
                      </a:ln>
                      <a:effectLst/>
                      <a:extLst>
                        <a:ext uri="{909E8E84-426E-40DD-AFC4-6F175D3DCCD1}">
                          <a14:hiddenFill xmlns:a14="http://schemas.microsoft.com/office/drawing/2010/main">
                            <a:solidFill>
                              <a:srgbClr val="058089"/>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1045" name="Freeform 21"/>
          <p:cNvSpPr>
            <a:spLocks/>
          </p:cNvSpPr>
          <p:nvPr/>
        </p:nvSpPr>
        <p:spPr bwMode="gray">
          <a:xfrm>
            <a:off x="1828800" y="246063"/>
            <a:ext cx="7315200" cy="720725"/>
          </a:xfrm>
          <a:custGeom>
            <a:avLst/>
            <a:gdLst/>
            <a:ahLst/>
            <a:cxnLst>
              <a:cxn ang="0">
                <a:pos x="0" y="454"/>
              </a:cxn>
              <a:cxn ang="0">
                <a:pos x="4798" y="454"/>
              </a:cxn>
              <a:cxn ang="0">
                <a:pos x="4798" y="0"/>
              </a:cxn>
              <a:cxn ang="0">
                <a:pos x="382" y="3"/>
              </a:cxn>
              <a:cxn ang="0">
                <a:pos x="0" y="454"/>
              </a:cxn>
            </a:cxnLst>
            <a:rect l="0" t="0" r="r" b="b"/>
            <a:pathLst>
              <a:path w="4798" h="454">
                <a:moveTo>
                  <a:pt x="0" y="454"/>
                </a:moveTo>
                <a:lnTo>
                  <a:pt x="4798" y="454"/>
                </a:lnTo>
                <a:lnTo>
                  <a:pt x="4798" y="0"/>
                </a:lnTo>
                <a:lnTo>
                  <a:pt x="382" y="3"/>
                </a:lnTo>
                <a:lnTo>
                  <a:pt x="0" y="454"/>
                </a:lnTo>
                <a:close/>
              </a:path>
            </a:pathLst>
          </a:custGeom>
          <a:gradFill rotWithShape="1">
            <a:gsLst>
              <a:gs pos="0">
                <a:schemeClr val="accent1">
                  <a:gamma/>
                  <a:shade val="46275"/>
                  <a:invGamma/>
                </a:schemeClr>
              </a:gs>
              <a:gs pos="100000">
                <a:schemeClr val="accent1"/>
              </a:gs>
            </a:gsLst>
            <a:lin ang="0" scaled="1"/>
          </a:gradFill>
          <a:ln w="9525">
            <a:noFill/>
            <a:round/>
            <a:headEnd/>
            <a:tailEnd/>
          </a:ln>
          <a:effectLst/>
        </p:spPr>
        <p:txBody>
          <a:bodyPr/>
          <a:lstStyle/>
          <a:p>
            <a:pPr>
              <a:defRPr/>
            </a:pPr>
            <a:endParaRPr lang="en-IE">
              <a:latin typeface="Arial" pitchFamily="34" charset="0"/>
              <a:cs typeface="+mn-cs"/>
            </a:endParaRPr>
          </a:p>
        </p:txBody>
      </p:sp>
      <p:sp>
        <p:nvSpPr>
          <p:cNvPr id="1046" name="Freeform 22"/>
          <p:cNvSpPr>
            <a:spLocks/>
          </p:cNvSpPr>
          <p:nvPr/>
        </p:nvSpPr>
        <p:spPr bwMode="gray">
          <a:xfrm>
            <a:off x="0" y="966788"/>
            <a:ext cx="1828800" cy="288925"/>
          </a:xfrm>
          <a:custGeom>
            <a:avLst/>
            <a:gdLst/>
            <a:ahLst/>
            <a:cxnLst>
              <a:cxn ang="0">
                <a:pos x="0" y="0"/>
              </a:cxn>
              <a:cxn ang="0">
                <a:pos x="1338" y="0"/>
              </a:cxn>
              <a:cxn ang="0">
                <a:pos x="1138" y="182"/>
              </a:cxn>
              <a:cxn ang="0">
                <a:pos x="0" y="181"/>
              </a:cxn>
              <a:cxn ang="0">
                <a:pos x="0" y="0"/>
              </a:cxn>
            </a:cxnLst>
            <a:rect l="0" t="0" r="r" b="b"/>
            <a:pathLst>
              <a:path w="1338" h="182">
                <a:moveTo>
                  <a:pt x="0" y="0"/>
                </a:moveTo>
                <a:lnTo>
                  <a:pt x="1338" y="0"/>
                </a:lnTo>
                <a:lnTo>
                  <a:pt x="1138" y="182"/>
                </a:lnTo>
                <a:lnTo>
                  <a:pt x="0" y="181"/>
                </a:lnTo>
                <a:lnTo>
                  <a:pt x="0" y="0"/>
                </a:lnTo>
                <a:close/>
              </a:path>
            </a:pathLst>
          </a:custGeom>
          <a:solidFill>
            <a:schemeClr val="accent2"/>
          </a:solidFill>
          <a:ln w="9525" cap="flat" cmpd="sng">
            <a:noFill/>
            <a:prstDash val="solid"/>
            <a:round/>
            <a:headEnd type="none" w="med" len="med"/>
            <a:tailEnd type="none" w="med" len="med"/>
          </a:ln>
          <a:effectLst/>
        </p:spPr>
        <p:txBody>
          <a:bodyPr/>
          <a:lstStyle/>
          <a:p>
            <a:pPr>
              <a:defRPr/>
            </a:pPr>
            <a:endParaRPr lang="en-IE">
              <a:latin typeface="Arial" pitchFamily="34" charset="0"/>
              <a:cs typeface="+mn-cs"/>
            </a:endParaRPr>
          </a:p>
        </p:txBody>
      </p:sp>
      <p:sp>
        <p:nvSpPr>
          <p:cNvPr id="1030" name="Rectangle 2"/>
          <p:cNvSpPr>
            <a:spLocks noGrp="1" noChangeArrowheads="1"/>
          </p:cNvSpPr>
          <p:nvPr>
            <p:ph type="title"/>
          </p:nvPr>
        </p:nvSpPr>
        <p:spPr bwMode="white">
          <a:xfrm>
            <a:off x="2406650" y="227013"/>
            <a:ext cx="63246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31" name="Rectangle 3"/>
          <p:cNvSpPr>
            <a:spLocks noGrp="1" noChangeArrowheads="1"/>
          </p:cNvSpPr>
          <p:nvPr>
            <p:ph type="body" idx="1"/>
          </p:nvPr>
        </p:nvSpPr>
        <p:spPr bwMode="auto">
          <a:xfrm>
            <a:off x="457200" y="1447800"/>
            <a:ext cx="8229600" cy="494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txStyles>
    <p:title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bg1"/>
          </a:solidFill>
          <a:latin typeface="Verdana" pitchFamily="34" charset="0"/>
        </a:defRPr>
      </a:lvl2pPr>
      <a:lvl3pPr algn="l" rtl="0" eaLnBrk="0" fontAlgn="base" hangingPunct="0">
        <a:spcBef>
          <a:spcPct val="0"/>
        </a:spcBef>
        <a:spcAft>
          <a:spcPct val="0"/>
        </a:spcAft>
        <a:defRPr sz="2400" b="1">
          <a:solidFill>
            <a:schemeClr val="bg1"/>
          </a:solidFill>
          <a:latin typeface="Verdana" pitchFamily="34" charset="0"/>
        </a:defRPr>
      </a:lvl3pPr>
      <a:lvl4pPr algn="l" rtl="0" eaLnBrk="0" fontAlgn="base" hangingPunct="0">
        <a:spcBef>
          <a:spcPct val="0"/>
        </a:spcBef>
        <a:spcAft>
          <a:spcPct val="0"/>
        </a:spcAft>
        <a:defRPr sz="2400" b="1">
          <a:solidFill>
            <a:schemeClr val="bg1"/>
          </a:solidFill>
          <a:latin typeface="Verdana" pitchFamily="34" charset="0"/>
        </a:defRPr>
      </a:lvl4pPr>
      <a:lvl5pPr algn="l" rtl="0" eaLnBrk="0" fontAlgn="base" hangingPunct="0">
        <a:spcBef>
          <a:spcPct val="0"/>
        </a:spcBef>
        <a:spcAft>
          <a:spcPct val="0"/>
        </a:spcAft>
        <a:defRPr sz="2400" b="1">
          <a:solidFill>
            <a:schemeClr val="bg1"/>
          </a:solidFill>
          <a:latin typeface="Verdana" pitchFamily="34" charset="0"/>
        </a:defRPr>
      </a:lvl5pPr>
      <a:lvl6pPr marL="457200" algn="l" rtl="0" fontAlgn="base">
        <a:spcBef>
          <a:spcPct val="0"/>
        </a:spcBef>
        <a:spcAft>
          <a:spcPct val="0"/>
        </a:spcAft>
        <a:defRPr sz="2400" b="1">
          <a:solidFill>
            <a:schemeClr val="bg1"/>
          </a:solidFill>
          <a:latin typeface="Verdana" pitchFamily="34" charset="0"/>
        </a:defRPr>
      </a:lvl6pPr>
      <a:lvl7pPr marL="914400" algn="l" rtl="0" fontAlgn="base">
        <a:spcBef>
          <a:spcPct val="0"/>
        </a:spcBef>
        <a:spcAft>
          <a:spcPct val="0"/>
        </a:spcAft>
        <a:defRPr sz="2400" b="1">
          <a:solidFill>
            <a:schemeClr val="bg1"/>
          </a:solidFill>
          <a:latin typeface="Verdana" pitchFamily="34" charset="0"/>
        </a:defRPr>
      </a:lvl7pPr>
      <a:lvl8pPr marL="1371600" algn="l" rtl="0" fontAlgn="base">
        <a:spcBef>
          <a:spcPct val="0"/>
        </a:spcBef>
        <a:spcAft>
          <a:spcPct val="0"/>
        </a:spcAft>
        <a:defRPr sz="2400" b="1">
          <a:solidFill>
            <a:schemeClr val="bg1"/>
          </a:solidFill>
          <a:latin typeface="Verdana" pitchFamily="34" charset="0"/>
        </a:defRPr>
      </a:lvl8pPr>
      <a:lvl9pPr marL="1828800" algn="l" rtl="0" fontAlgn="base">
        <a:spcBef>
          <a:spcPct val="0"/>
        </a:spcBef>
        <a:spcAft>
          <a:spcPct val="0"/>
        </a:spcAft>
        <a:defRPr sz="2400" b="1">
          <a:solidFill>
            <a:schemeClr val="bg1"/>
          </a:solidFill>
          <a:latin typeface="Verdana" pitchFamily="34" charset="0"/>
        </a:defRPr>
      </a:lvl9pPr>
    </p:titleStyle>
    <p:bodyStyle>
      <a:lvl1pPr marL="342900" indent="-342900" algn="l" rtl="0" eaLnBrk="0" fontAlgn="base" hangingPunct="0">
        <a:spcBef>
          <a:spcPct val="20000"/>
        </a:spcBef>
        <a:spcAft>
          <a:spcPct val="0"/>
        </a:spcAft>
        <a:buFont typeface="Wingdings" pitchFamily="2" charset="2"/>
        <a:buChar char="q"/>
        <a:defRPr sz="20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tesla.com/about"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www.ted.com/about/our-organization"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bayinc.com/our-company/who-we-are/"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panmore.com/amazon-com-inc-vision-statement-mission-statement-analysi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1187624" y="2716476"/>
            <a:ext cx="7128792" cy="3520836"/>
          </a:xfrm>
          <a:prstGeom prst="rect">
            <a:avLst/>
          </a:prstGeom>
        </p:spPr>
        <p:txBody>
          <a:bodyPr wrap="square">
            <a:spAutoFit/>
          </a:bodyPr>
          <a:lstStyle/>
          <a:p>
            <a:pPr algn="just" rtl="1">
              <a:lnSpc>
                <a:spcPts val="2700"/>
              </a:lnSpc>
            </a:pPr>
            <a:r>
              <a:rPr lang="ar-SA" dirty="0" smtClean="0">
                <a:solidFill>
                  <a:srgbClr val="000000"/>
                </a:solidFill>
              </a:rPr>
              <a:t>إن القرارات ذات الطبيعة الاستراتيجية تتطلب أساسا تضافر جميع أنشطة ووظائف المؤسسة في المدى المتوسط والبعيد، ولذلك فإنه من أجل بناء الاستراتيجية التسويقية فإنه يجب:</a:t>
            </a:r>
          </a:p>
          <a:p>
            <a:pPr algn="just" rtl="1">
              <a:lnSpc>
                <a:spcPts val="2700"/>
              </a:lnSpc>
              <a:buFont typeface="Arial" pitchFamily="34" charset="0"/>
              <a:buChar char="•"/>
            </a:pPr>
            <a:r>
              <a:rPr lang="ar-SA" dirty="0" smtClean="0">
                <a:solidFill>
                  <a:srgbClr val="000000"/>
                </a:solidFill>
              </a:rPr>
              <a:t> تحديد التوجهات الكبرى للمؤسسة وسياستها العامة</a:t>
            </a:r>
          </a:p>
          <a:p>
            <a:pPr algn="just" rtl="1">
              <a:lnSpc>
                <a:spcPts val="2700"/>
              </a:lnSpc>
              <a:buFont typeface="Arial" pitchFamily="34" charset="0"/>
              <a:buChar char="•"/>
            </a:pPr>
            <a:r>
              <a:rPr lang="ar-SA" dirty="0" smtClean="0">
                <a:solidFill>
                  <a:srgbClr val="000000"/>
                </a:solidFill>
              </a:rPr>
              <a:t> تحديد الاستراتيجيات الخاصة بمجالات النشاط الاستراتيجية </a:t>
            </a:r>
            <a:r>
              <a:rPr lang="ar-SA" i="1" dirty="0" smtClean="0">
                <a:solidFill>
                  <a:srgbClr val="000000"/>
                </a:solidFill>
              </a:rPr>
              <a:t>(</a:t>
            </a:r>
            <a:r>
              <a:rPr lang="fr-FR" i="1" dirty="0" smtClean="0">
                <a:solidFill>
                  <a:srgbClr val="000000"/>
                </a:solidFill>
              </a:rPr>
              <a:t>SBU</a:t>
            </a:r>
            <a:r>
              <a:rPr lang="ar-SA" i="1" dirty="0" smtClean="0">
                <a:solidFill>
                  <a:srgbClr val="000000"/>
                </a:solidFill>
              </a:rPr>
              <a:t>)</a:t>
            </a:r>
          </a:p>
          <a:p>
            <a:pPr algn="just" rtl="1">
              <a:lnSpc>
                <a:spcPts val="2700"/>
              </a:lnSpc>
              <a:buFont typeface="Arial" pitchFamily="34" charset="0"/>
              <a:buChar char="•"/>
            </a:pPr>
            <a:r>
              <a:rPr lang="ar-SA" dirty="0" smtClean="0">
                <a:solidFill>
                  <a:srgbClr val="000000"/>
                </a:solidFill>
              </a:rPr>
              <a:t> تحديد الاستراتيجية التسويقية الخاصة بكل منتوج والتي تكون محكومة بالخيارات المحددة مسبقا على المستوى الكلي للمؤسسة وعلى مستوى مجالات النشاط الاستراتيجية</a:t>
            </a:r>
          </a:p>
          <a:p>
            <a:pPr algn="just" rtl="1">
              <a:lnSpc>
                <a:spcPts val="2700"/>
              </a:lnSpc>
              <a:buFont typeface="Arial" pitchFamily="34" charset="0"/>
              <a:buChar char="•"/>
            </a:pPr>
            <a:endParaRPr lang="ar-SA" dirty="0" smtClean="0">
              <a:solidFill>
                <a:srgbClr val="000000"/>
              </a:solidFill>
            </a:endParaRPr>
          </a:p>
          <a:p>
            <a:pPr algn="just" rtl="1">
              <a:lnSpc>
                <a:spcPts val="2700"/>
              </a:lnSpc>
            </a:pPr>
            <a:r>
              <a:rPr lang="ar-SA" dirty="0" smtClean="0">
                <a:solidFill>
                  <a:srgbClr val="000000"/>
                </a:solidFill>
              </a:rPr>
              <a:t>    إن التفكير الاستراتيجي يتم في المؤسسة على نوعين: أولا ما يتعلق بالاستراتيجية العامة وثانيا الاستراتيجيات المتعلقة بالوظائف المختلفة (التسويق، الإنتاج، الأفراد...) وبالطبع فإن الاستراتيجية التسويقية تقع في هذا المستوى الثاني، كما في الشكل التالي:</a:t>
            </a:r>
            <a:endParaRPr lang="fr-FR" dirty="0">
              <a:solidFill>
                <a:srgbClr val="000000"/>
              </a:solidFill>
            </a:endParaRPr>
          </a:p>
        </p:txBody>
      </p:sp>
      <p:sp>
        <p:nvSpPr>
          <p:cNvPr id="29" name="Rectangle 3"/>
          <p:cNvSpPr>
            <a:spLocks noChangeArrowheads="1"/>
          </p:cNvSpPr>
          <p:nvPr/>
        </p:nvSpPr>
        <p:spPr bwMode="auto">
          <a:xfrm>
            <a:off x="2483768" y="1700808"/>
            <a:ext cx="4608512"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ar-SA" sz="2100" b="1" dirty="0" smtClean="0">
                <a:solidFill>
                  <a:schemeClr val="bg1"/>
                </a:solidFill>
              </a:rPr>
              <a:t>مستويات التسويق الاستراتيجي في المؤسسة</a:t>
            </a:r>
            <a:endParaRPr kumimoji="0" lang="fr-FR" sz="2100" b="0" i="0" u="none" strike="noStrike" cap="none" normalizeH="0" baseline="0" dirty="0" smtClean="0">
              <a:ln>
                <a:noFill/>
              </a:ln>
              <a:solidFill>
                <a:schemeClr val="bg1"/>
              </a:solidFill>
              <a:effectLst/>
              <a:latin typeface="Arial" pitchFamily="34" charset="0"/>
              <a:cs typeface="Arial" pitchFamily="34" charset="0"/>
            </a:endParaRPr>
          </a:p>
        </p:txBody>
      </p:sp>
      <p:sp>
        <p:nvSpPr>
          <p:cNvPr id="31" name="ZoneTexte 30"/>
          <p:cNvSpPr txBox="1"/>
          <p:nvPr/>
        </p:nvSpPr>
        <p:spPr>
          <a:xfrm>
            <a:off x="6084168" y="1052736"/>
            <a:ext cx="2664296" cy="492443"/>
          </a:xfrm>
          <a:prstGeom prst="rect">
            <a:avLst/>
          </a:prstGeom>
          <a:noFill/>
        </p:spPr>
        <p:txBody>
          <a:bodyPr wrap="square" rtlCol="0">
            <a:spAutoFit/>
          </a:bodyPr>
          <a:lstStyle/>
          <a:p>
            <a:r>
              <a:rPr lang="ar-SA" sz="2600" b="1" dirty="0" smtClean="0">
                <a:solidFill>
                  <a:schemeClr val="bg1"/>
                </a:solidFill>
              </a:rPr>
              <a:t>التسويق الاستراتيجي</a:t>
            </a:r>
            <a:endParaRPr lang="fr-FR" sz="2600" dirty="0"/>
          </a:p>
        </p:txBody>
      </p:sp>
    </p:spTree>
  </p:cSld>
  <p:clrMapOvr>
    <a:masterClrMapping/>
  </p:clrMapOvr>
  <p:transition advTm="99934"/>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1835696" y="1484784"/>
            <a:ext cx="5616624" cy="4680520"/>
            <a:chOff x="1559" y="6278"/>
            <a:chExt cx="8786" cy="6741"/>
          </a:xfrm>
        </p:grpSpPr>
        <p:grpSp>
          <p:nvGrpSpPr>
            <p:cNvPr id="5" name="Group 3"/>
            <p:cNvGrpSpPr>
              <a:grpSpLocks/>
            </p:cNvGrpSpPr>
            <p:nvPr/>
          </p:nvGrpSpPr>
          <p:grpSpPr bwMode="auto">
            <a:xfrm>
              <a:off x="1899" y="6278"/>
              <a:ext cx="8106" cy="5596"/>
              <a:chOff x="1934" y="7654"/>
              <a:chExt cx="8106" cy="5596"/>
            </a:xfrm>
          </p:grpSpPr>
          <p:sp>
            <p:nvSpPr>
              <p:cNvPr id="7" name="Text Box 4"/>
              <p:cNvSpPr txBox="1">
                <a:spLocks noChangeArrowheads="1"/>
              </p:cNvSpPr>
              <p:nvPr/>
            </p:nvSpPr>
            <p:spPr bwMode="auto">
              <a:xfrm>
                <a:off x="4093" y="7716"/>
                <a:ext cx="3720" cy="540"/>
              </a:xfrm>
              <a:prstGeom prst="rect">
                <a:avLst/>
              </a:prstGeom>
              <a:solidFill>
                <a:srgbClr val="FFCC99"/>
              </a:solidFill>
              <a:ln w="9525">
                <a:solidFill>
                  <a:srgbClr val="FF6600"/>
                </a:solid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المهمة</a:t>
                </a:r>
                <a:r>
                  <a:rPr kumimoji="0" lang="ar-SA" sz="15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 </a:t>
                </a:r>
                <a:r>
                  <a:rPr lang="ar-SA" sz="1600" dirty="0" smtClean="0">
                    <a:solidFill>
                      <a:srgbClr val="292929"/>
                    </a:solidFill>
                    <a:latin typeface="Arabic Transparent" pitchFamily="34" charset="0"/>
                    <a:ea typeface="Arial" pitchFamily="34" charset="0"/>
                    <a:cs typeface="Arabic Transparent" pitchFamily="34" charset="0"/>
                  </a:rPr>
                  <a:t>(</a:t>
                </a: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الرسالة)</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8" name="Text Box 5"/>
              <p:cNvSpPr txBox="1">
                <a:spLocks noChangeArrowheads="1"/>
              </p:cNvSpPr>
              <p:nvPr/>
            </p:nvSpPr>
            <p:spPr bwMode="auto">
              <a:xfrm>
                <a:off x="4093" y="8538"/>
                <a:ext cx="3720" cy="540"/>
              </a:xfrm>
              <a:prstGeom prst="rect">
                <a:avLst/>
              </a:prstGeom>
              <a:solidFill>
                <a:srgbClr val="FFCC99"/>
              </a:solidFill>
              <a:ln w="9525">
                <a:solidFill>
                  <a:srgbClr val="FF6600"/>
                </a:solid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حافظة الأنشطة</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9" name="Text Box 6"/>
              <p:cNvSpPr txBox="1">
                <a:spLocks noChangeArrowheads="1"/>
              </p:cNvSpPr>
              <p:nvPr/>
            </p:nvSpPr>
            <p:spPr bwMode="auto">
              <a:xfrm>
                <a:off x="4093" y="9366"/>
                <a:ext cx="3720" cy="540"/>
              </a:xfrm>
              <a:prstGeom prst="rect">
                <a:avLst/>
              </a:prstGeom>
              <a:solidFill>
                <a:srgbClr val="FFCC99"/>
              </a:solidFill>
              <a:ln w="9525">
                <a:solidFill>
                  <a:srgbClr val="FF6600"/>
                </a:solid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تشخيص النشاط</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10" name="Text Box 7"/>
              <p:cNvSpPr txBox="1">
                <a:spLocks noChangeArrowheads="1"/>
              </p:cNvSpPr>
              <p:nvPr/>
            </p:nvSpPr>
            <p:spPr bwMode="auto">
              <a:xfrm>
                <a:off x="4093" y="10194"/>
                <a:ext cx="3720" cy="540"/>
              </a:xfrm>
              <a:prstGeom prst="rect">
                <a:avLst/>
              </a:prstGeom>
              <a:solidFill>
                <a:srgbClr val="FFCC99"/>
              </a:solidFill>
              <a:ln w="9525">
                <a:solidFill>
                  <a:srgbClr val="FF6600"/>
                </a:solid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أهداف الأنشطة</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11" name="Text Box 8"/>
              <p:cNvSpPr txBox="1">
                <a:spLocks noChangeArrowheads="1"/>
              </p:cNvSpPr>
              <p:nvPr/>
            </p:nvSpPr>
            <p:spPr bwMode="auto">
              <a:xfrm>
                <a:off x="4093" y="11022"/>
                <a:ext cx="3720" cy="540"/>
              </a:xfrm>
              <a:prstGeom prst="rect">
                <a:avLst/>
              </a:prstGeom>
              <a:solidFill>
                <a:srgbClr val="FFCC99"/>
              </a:solidFill>
              <a:ln w="9525">
                <a:solidFill>
                  <a:srgbClr val="FF6600"/>
                </a:solid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الاستراتيجية العامة</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12" name="Text Box 9"/>
              <p:cNvSpPr txBox="1">
                <a:spLocks noChangeArrowheads="1"/>
              </p:cNvSpPr>
              <p:nvPr/>
            </p:nvSpPr>
            <p:spPr bwMode="auto">
              <a:xfrm>
                <a:off x="4093" y="11850"/>
                <a:ext cx="3720" cy="540"/>
              </a:xfrm>
              <a:prstGeom prst="rect">
                <a:avLst/>
              </a:prstGeom>
              <a:solidFill>
                <a:srgbClr val="FFCC99"/>
              </a:solidFill>
              <a:ln w="9525">
                <a:solidFill>
                  <a:srgbClr val="FF6600"/>
                </a:solid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اختيار السوق المستهدف</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13" name="Text Box 10"/>
              <p:cNvSpPr txBox="1">
                <a:spLocks noChangeArrowheads="1"/>
              </p:cNvSpPr>
              <p:nvPr/>
            </p:nvSpPr>
            <p:spPr bwMode="auto">
              <a:xfrm>
                <a:off x="4093" y="12678"/>
                <a:ext cx="3720" cy="540"/>
              </a:xfrm>
              <a:prstGeom prst="rect">
                <a:avLst/>
              </a:prstGeom>
              <a:solidFill>
                <a:srgbClr val="FFCC99"/>
              </a:solidFill>
              <a:ln w="9525">
                <a:solidFill>
                  <a:srgbClr val="FF6600"/>
                </a:solid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اختيار المزيج التسويقي الملائم</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14" name="Line 11"/>
              <p:cNvSpPr>
                <a:spLocks noChangeShapeType="1"/>
              </p:cNvSpPr>
              <p:nvPr/>
            </p:nvSpPr>
            <p:spPr bwMode="auto">
              <a:xfrm>
                <a:off x="8378" y="7670"/>
                <a:ext cx="0" cy="1440"/>
              </a:xfrm>
              <a:prstGeom prst="line">
                <a:avLst/>
              </a:prstGeom>
              <a:noFill/>
              <a:ln w="9525">
                <a:solidFill>
                  <a:srgbClr val="FF0000"/>
                </a:solidFill>
                <a:round/>
                <a:headEnd type="triangle" w="med" len="med"/>
                <a:tailEnd type="triangle" w="med" len="med"/>
              </a:ln>
            </p:spPr>
            <p:txBody>
              <a:bodyPr vert="horz" wrap="square" lIns="91440" tIns="45720" rIns="91440" bIns="45720" numCol="1" anchor="ctr" anchorCtr="0" compatLnSpc="1">
                <a:prstTxWarp prst="textNoShape">
                  <a:avLst/>
                </a:prstTxWarp>
              </a:bodyPr>
              <a:lstStyle/>
              <a:p>
                <a:endParaRPr lang="fr-FR" dirty="0">
                  <a:solidFill>
                    <a:srgbClr val="292929"/>
                  </a:solidFill>
                  <a:latin typeface="Arabic Transparent" pitchFamily="34" charset="0"/>
                  <a:cs typeface="Arabic Transparent" pitchFamily="34" charset="0"/>
                </a:endParaRPr>
              </a:p>
            </p:txBody>
          </p:sp>
          <p:sp>
            <p:nvSpPr>
              <p:cNvPr id="15" name="Line 12"/>
              <p:cNvSpPr>
                <a:spLocks noChangeShapeType="1"/>
              </p:cNvSpPr>
              <p:nvPr/>
            </p:nvSpPr>
            <p:spPr bwMode="auto">
              <a:xfrm>
                <a:off x="8378" y="9374"/>
                <a:ext cx="0" cy="2160"/>
              </a:xfrm>
              <a:prstGeom prst="line">
                <a:avLst/>
              </a:prstGeom>
              <a:noFill/>
              <a:ln w="9525">
                <a:solidFill>
                  <a:srgbClr val="FF0000"/>
                </a:solidFill>
                <a:round/>
                <a:headEnd type="triangle" w="med" len="med"/>
                <a:tailEnd type="triangle" w="med" len="med"/>
              </a:ln>
            </p:spPr>
            <p:txBody>
              <a:bodyPr vert="horz" wrap="square" lIns="91440" tIns="45720" rIns="91440" bIns="45720" numCol="1" anchor="ctr" anchorCtr="0" compatLnSpc="1">
                <a:prstTxWarp prst="textNoShape">
                  <a:avLst/>
                </a:prstTxWarp>
              </a:bodyPr>
              <a:lstStyle/>
              <a:p>
                <a:endParaRPr lang="fr-FR" dirty="0">
                  <a:solidFill>
                    <a:srgbClr val="292929"/>
                  </a:solidFill>
                  <a:latin typeface="Arabic Transparent" pitchFamily="34" charset="0"/>
                  <a:cs typeface="Arabic Transparent" pitchFamily="34" charset="0"/>
                </a:endParaRPr>
              </a:p>
            </p:txBody>
          </p:sp>
          <p:sp>
            <p:nvSpPr>
              <p:cNvPr id="16" name="Line 13"/>
              <p:cNvSpPr>
                <a:spLocks noChangeShapeType="1"/>
              </p:cNvSpPr>
              <p:nvPr/>
            </p:nvSpPr>
            <p:spPr bwMode="auto">
              <a:xfrm>
                <a:off x="8378" y="11810"/>
                <a:ext cx="0" cy="1440"/>
              </a:xfrm>
              <a:prstGeom prst="line">
                <a:avLst/>
              </a:prstGeom>
              <a:noFill/>
              <a:ln w="9525">
                <a:solidFill>
                  <a:srgbClr val="FF0000"/>
                </a:solidFill>
                <a:round/>
                <a:headEnd type="triangle" w="med" len="med"/>
                <a:tailEnd type="triangle" w="med" len="med"/>
              </a:ln>
            </p:spPr>
            <p:txBody>
              <a:bodyPr vert="horz" wrap="square" lIns="91440" tIns="45720" rIns="91440" bIns="45720" numCol="1" anchor="ctr" anchorCtr="0" compatLnSpc="1">
                <a:prstTxWarp prst="textNoShape">
                  <a:avLst/>
                </a:prstTxWarp>
              </a:bodyPr>
              <a:lstStyle/>
              <a:p>
                <a:endParaRPr lang="fr-FR" dirty="0">
                  <a:solidFill>
                    <a:srgbClr val="292929"/>
                  </a:solidFill>
                  <a:latin typeface="Arabic Transparent" pitchFamily="34" charset="0"/>
                  <a:cs typeface="Arabic Transparent" pitchFamily="34" charset="0"/>
                </a:endParaRPr>
              </a:p>
            </p:txBody>
          </p:sp>
          <p:sp>
            <p:nvSpPr>
              <p:cNvPr id="17" name="Line 14"/>
              <p:cNvSpPr>
                <a:spLocks noChangeShapeType="1"/>
              </p:cNvSpPr>
              <p:nvPr/>
            </p:nvSpPr>
            <p:spPr bwMode="auto">
              <a:xfrm>
                <a:off x="3578" y="7654"/>
                <a:ext cx="0" cy="3960"/>
              </a:xfrm>
              <a:prstGeom prst="line">
                <a:avLst/>
              </a:prstGeom>
              <a:noFill/>
              <a:ln w="9525">
                <a:solidFill>
                  <a:srgbClr val="FF0000"/>
                </a:solidFill>
                <a:round/>
                <a:headEnd type="triangle" w="med" len="med"/>
                <a:tailEnd type="triangle" w="med" len="med"/>
              </a:ln>
            </p:spPr>
            <p:txBody>
              <a:bodyPr vert="horz" wrap="square" lIns="91440" tIns="45720" rIns="91440" bIns="45720" numCol="1" anchor="ctr" anchorCtr="0" compatLnSpc="1">
                <a:prstTxWarp prst="textNoShape">
                  <a:avLst/>
                </a:prstTxWarp>
              </a:bodyPr>
              <a:lstStyle/>
              <a:p>
                <a:endParaRPr lang="fr-FR" dirty="0">
                  <a:solidFill>
                    <a:srgbClr val="292929"/>
                  </a:solidFill>
                  <a:latin typeface="Arabic Transparent" pitchFamily="34" charset="0"/>
                  <a:cs typeface="Arabic Transparent" pitchFamily="34" charset="0"/>
                </a:endParaRPr>
              </a:p>
            </p:txBody>
          </p:sp>
          <p:sp>
            <p:nvSpPr>
              <p:cNvPr id="18" name="Line 15"/>
              <p:cNvSpPr>
                <a:spLocks noChangeShapeType="1"/>
              </p:cNvSpPr>
              <p:nvPr/>
            </p:nvSpPr>
            <p:spPr bwMode="auto">
              <a:xfrm>
                <a:off x="3578" y="11810"/>
                <a:ext cx="0" cy="1440"/>
              </a:xfrm>
              <a:prstGeom prst="line">
                <a:avLst/>
              </a:prstGeom>
              <a:noFill/>
              <a:ln w="9525">
                <a:solidFill>
                  <a:srgbClr val="FF0000"/>
                </a:solidFill>
                <a:round/>
                <a:headEnd type="triangle" w="med" len="med"/>
                <a:tailEnd type="triangle" w="med" len="med"/>
              </a:ln>
            </p:spPr>
            <p:txBody>
              <a:bodyPr vert="horz" wrap="square" lIns="91440" tIns="45720" rIns="91440" bIns="45720" numCol="1" anchor="ctr" anchorCtr="0" compatLnSpc="1">
                <a:prstTxWarp prst="textNoShape">
                  <a:avLst/>
                </a:prstTxWarp>
              </a:bodyPr>
              <a:lstStyle/>
              <a:p>
                <a:endParaRPr lang="fr-FR" dirty="0">
                  <a:solidFill>
                    <a:srgbClr val="292929"/>
                  </a:solidFill>
                  <a:latin typeface="Arabic Transparent" pitchFamily="34" charset="0"/>
                  <a:cs typeface="Arabic Transparent" pitchFamily="34" charset="0"/>
                </a:endParaRPr>
              </a:p>
            </p:txBody>
          </p:sp>
          <p:sp>
            <p:nvSpPr>
              <p:cNvPr id="19" name="Text Box 16"/>
              <p:cNvSpPr txBox="1">
                <a:spLocks noChangeArrowheads="1"/>
              </p:cNvSpPr>
              <p:nvPr/>
            </p:nvSpPr>
            <p:spPr bwMode="auto">
              <a:xfrm>
                <a:off x="8480" y="7898"/>
                <a:ext cx="1560" cy="900"/>
              </a:xfrm>
              <a:prstGeom prst="rect">
                <a:avLst/>
              </a:prstGeom>
              <a:noFill/>
              <a:ln w="9525">
                <a:no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على مستوى المؤسسة</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20" name="Text Box 17"/>
              <p:cNvSpPr txBox="1">
                <a:spLocks noChangeArrowheads="1"/>
              </p:cNvSpPr>
              <p:nvPr/>
            </p:nvSpPr>
            <p:spPr bwMode="auto">
              <a:xfrm>
                <a:off x="8480" y="9878"/>
                <a:ext cx="1560" cy="900"/>
              </a:xfrm>
              <a:prstGeom prst="rect">
                <a:avLst/>
              </a:prstGeom>
              <a:noFill/>
              <a:ln w="9525">
                <a:no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على مستوى النشاط</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21" name="Text Box 18"/>
              <p:cNvSpPr txBox="1">
                <a:spLocks noChangeArrowheads="1"/>
              </p:cNvSpPr>
              <p:nvPr/>
            </p:nvSpPr>
            <p:spPr bwMode="auto">
              <a:xfrm>
                <a:off x="8480" y="12038"/>
                <a:ext cx="1560" cy="900"/>
              </a:xfrm>
              <a:prstGeom prst="rect">
                <a:avLst/>
              </a:prstGeom>
              <a:noFill/>
              <a:ln w="9525">
                <a:no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على مستوى المنتوج</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22" name="Text Box 19"/>
              <p:cNvSpPr txBox="1">
                <a:spLocks noChangeArrowheads="1"/>
              </p:cNvSpPr>
              <p:nvPr/>
            </p:nvSpPr>
            <p:spPr bwMode="auto">
              <a:xfrm>
                <a:off x="1940" y="9230"/>
                <a:ext cx="1560" cy="900"/>
              </a:xfrm>
              <a:prstGeom prst="rect">
                <a:avLst/>
              </a:prstGeom>
              <a:noFill/>
              <a:ln w="9525">
                <a:no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الاستراتيجي</a:t>
                </a:r>
                <a:r>
                  <a:rPr kumimoji="0" lang="ar-DZ"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ات</a:t>
                </a: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 العامة</a:t>
                </a: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sp>
            <p:nvSpPr>
              <p:cNvPr id="23" name="Text Box 20"/>
              <p:cNvSpPr txBox="1">
                <a:spLocks noChangeArrowheads="1"/>
              </p:cNvSpPr>
              <p:nvPr/>
            </p:nvSpPr>
            <p:spPr bwMode="auto">
              <a:xfrm>
                <a:off x="1934" y="12110"/>
                <a:ext cx="1560" cy="900"/>
              </a:xfrm>
              <a:prstGeom prst="rect">
                <a:avLst/>
              </a:prstGeom>
              <a:noFill/>
              <a:ln w="9525">
                <a:noFill/>
                <a:miter lim="800000"/>
                <a:headEnd/>
                <a:tailEnd/>
              </a:ln>
            </p:spPr>
            <p:txBody>
              <a:bodyPr vert="horz" wrap="square" lIns="36000" tIns="0" rIns="36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الاستراتيجية التسويقية</a:t>
                </a:r>
                <a:endParaRPr kumimoji="0" lang="fr-FR" sz="1500" b="0"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grpSp>
        <p:sp>
          <p:nvSpPr>
            <p:cNvPr id="6" name="Text Box 21"/>
            <p:cNvSpPr txBox="1">
              <a:spLocks noChangeArrowheads="1"/>
            </p:cNvSpPr>
            <p:nvPr/>
          </p:nvSpPr>
          <p:spPr bwMode="auto">
            <a:xfrm>
              <a:off x="1559" y="11939"/>
              <a:ext cx="8786" cy="108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ts val="0"/>
                </a:spcAft>
                <a:buClrTx/>
                <a:buSzTx/>
                <a:buFontTx/>
                <a:buNone/>
                <a:tabLst/>
              </a:pPr>
              <a:endParaRPr kumimoji="0" lang="fr-FR" sz="1500" b="1" i="0" u="sng"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endParaRPr>
            </a:p>
            <a:p>
              <a:pPr marL="0" marR="0" lvl="0" indent="0" algn="ctr" defTabSz="914400" rtl="1" eaLnBrk="1" fontAlgn="base" latinLnBrk="0" hangingPunct="1">
                <a:lnSpc>
                  <a:spcPct val="100000"/>
                </a:lnSpc>
                <a:spcBef>
                  <a:spcPct val="0"/>
                </a:spcBef>
                <a:spcAft>
                  <a:spcPts val="0"/>
                </a:spcAft>
                <a:buClrTx/>
                <a:buSzTx/>
                <a:buFontTx/>
                <a:buNone/>
                <a:tabLst/>
              </a:pPr>
              <a:endParaRPr kumimoji="0" lang="ar-SA" sz="1500" b="1" i="0" u="sng"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endParaRPr>
            </a:p>
            <a:p>
              <a:pPr marL="0" marR="0" lvl="0" indent="0" algn="ctr" defTabSz="914400" rtl="1" eaLnBrk="1" fontAlgn="base" latinLnBrk="0" hangingPunct="1">
                <a:lnSpc>
                  <a:spcPct val="100000"/>
                </a:lnSpc>
                <a:spcBef>
                  <a:spcPct val="0"/>
                </a:spcBef>
                <a:spcAft>
                  <a:spcPts val="0"/>
                </a:spcAft>
                <a:buClrTx/>
                <a:buSzTx/>
                <a:buFontTx/>
                <a:buNone/>
                <a:tabLst/>
              </a:pPr>
              <a:endParaRPr kumimoji="0" lang="ar-SA" sz="1300" b="1" i="0" u="sng"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endParaRPr>
            </a:p>
            <a:p>
              <a:pPr marL="0" marR="0" lvl="0" indent="0" algn="ctr" defTabSz="914400" rtl="1" eaLnBrk="1" fontAlgn="base" latinLnBrk="0" hangingPunct="1">
                <a:lnSpc>
                  <a:spcPct val="100000"/>
                </a:lnSpc>
                <a:spcBef>
                  <a:spcPct val="0"/>
                </a:spcBef>
                <a:spcAft>
                  <a:spcPts val="0"/>
                </a:spcAft>
                <a:buClrTx/>
                <a:buSzTx/>
                <a:buFontTx/>
                <a:buNone/>
                <a:tabLst/>
              </a:pPr>
              <a:r>
                <a:rPr kumimoji="0" lang="ar-SA" sz="1300" b="1" i="0" u="sng"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شكـل :</a:t>
              </a:r>
              <a:r>
                <a:rPr kumimoji="0" lang="ar-SA" sz="1300" b="1" i="0" u="none"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 مسار التسويق الاستراتيجي حسب مستويات اتخاذ القرار</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300" b="1" i="0" u="sng" strike="noStrike" cap="none" normalizeH="0" baseline="0" dirty="0" smtClean="0">
                  <a:ln>
                    <a:noFill/>
                  </a:ln>
                  <a:solidFill>
                    <a:srgbClr val="292929"/>
                  </a:solidFill>
                  <a:effectLst/>
                  <a:latin typeface="Arabic Transparent" pitchFamily="34" charset="0"/>
                  <a:ea typeface="Arial" pitchFamily="34" charset="0"/>
                  <a:cs typeface="Arabic Transparent" pitchFamily="34" charset="0"/>
                </a:rPr>
                <a:t>المصـدر:</a:t>
              </a:r>
              <a:r>
                <a:rPr kumimoji="0" lang="fr-FR" sz="1200" b="0" i="1" u="none" strike="noStrike" cap="none" normalizeH="0" baseline="0" dirty="0" smtClean="0">
                  <a:ln>
                    <a:noFill/>
                  </a:ln>
                  <a:solidFill>
                    <a:srgbClr val="292929"/>
                  </a:solidFill>
                  <a:effectLst/>
                  <a:latin typeface="Times New Roman" pitchFamily="18" charset="0"/>
                  <a:ea typeface="Arial" pitchFamily="34" charset="0"/>
                  <a:cs typeface="Times New Roman" pitchFamily="18" charset="0"/>
                </a:rPr>
                <a:t>Martin, </a:t>
              </a:r>
              <a:r>
                <a:rPr kumimoji="0" lang="fr-FR" sz="1200" b="0" i="1" u="none" strike="noStrike" cap="none" normalizeH="0" baseline="0" dirty="0" err="1" smtClean="0">
                  <a:ln>
                    <a:noFill/>
                  </a:ln>
                  <a:solidFill>
                    <a:srgbClr val="292929"/>
                  </a:solidFill>
                  <a:effectLst/>
                  <a:latin typeface="Times New Roman" pitchFamily="18" charset="0"/>
                  <a:ea typeface="Arial" pitchFamily="34" charset="0"/>
                  <a:cs typeface="Times New Roman" pitchFamily="18" charset="0"/>
                </a:rPr>
                <a:t>Vedrin</a:t>
              </a:r>
              <a:r>
                <a:rPr kumimoji="0" lang="fr-FR" sz="1200" b="0" i="1" u="none" strike="noStrike" cap="none" normalizeH="0" baseline="0" dirty="0" smtClean="0">
                  <a:ln>
                    <a:noFill/>
                  </a:ln>
                  <a:solidFill>
                    <a:srgbClr val="292929"/>
                  </a:solidFill>
                  <a:effectLst/>
                  <a:latin typeface="Times New Roman" pitchFamily="18" charset="0"/>
                  <a:ea typeface="Arial" pitchFamily="34" charset="0"/>
                  <a:cs typeface="Times New Roman" pitchFamily="18" charset="0"/>
                </a:rPr>
                <a:t>, </a:t>
              </a:r>
              <a:r>
                <a:rPr kumimoji="0" lang="fr-FR" sz="1200" b="0" i="1" u="sng" strike="noStrike" cap="none" normalizeH="0" baseline="0" dirty="0" smtClean="0">
                  <a:ln>
                    <a:noFill/>
                  </a:ln>
                  <a:solidFill>
                    <a:srgbClr val="292929"/>
                  </a:solidFill>
                  <a:effectLst/>
                  <a:latin typeface="Times New Roman" pitchFamily="18" charset="0"/>
                  <a:ea typeface="Arial" pitchFamily="34" charset="0"/>
                  <a:cs typeface="Times New Roman" pitchFamily="18" charset="0"/>
                </a:rPr>
                <a:t>marketing les concepts </a:t>
              </a:r>
              <a:r>
                <a:rPr kumimoji="0" lang="fr-FR" sz="1200" b="0" i="1" u="sng" strike="noStrike" cap="none" normalizeH="0" baseline="0" dirty="0" err="1" smtClean="0">
                  <a:ln>
                    <a:noFill/>
                  </a:ln>
                  <a:solidFill>
                    <a:srgbClr val="292929"/>
                  </a:solidFill>
                  <a:effectLst/>
                  <a:latin typeface="Times New Roman" pitchFamily="18" charset="0"/>
                  <a:ea typeface="Arial" pitchFamily="34" charset="0"/>
                  <a:cs typeface="Times New Roman" pitchFamily="18" charset="0"/>
                </a:rPr>
                <a:t>clés</a:t>
              </a:r>
              <a:r>
                <a:rPr kumimoji="0" lang="fr-FR" sz="1200" b="0" i="1" u="none" strike="noStrike" cap="none" normalizeH="0" baseline="0" dirty="0" err="1" smtClean="0">
                  <a:ln>
                    <a:noFill/>
                  </a:ln>
                  <a:solidFill>
                    <a:srgbClr val="292929"/>
                  </a:solidFill>
                  <a:effectLst/>
                  <a:latin typeface="Times New Roman" pitchFamily="18" charset="0"/>
                  <a:ea typeface="Arial" pitchFamily="34" charset="0"/>
                  <a:cs typeface="Times New Roman" pitchFamily="18" charset="0"/>
                </a:rPr>
                <a:t>,édition</a:t>
              </a:r>
              <a:r>
                <a:rPr kumimoji="0" lang="fr-FR" sz="1200" b="0" i="1" u="none" strike="noStrike" cap="none" normalizeH="0" baseline="0" dirty="0" smtClean="0">
                  <a:ln>
                    <a:noFill/>
                  </a:ln>
                  <a:solidFill>
                    <a:srgbClr val="292929"/>
                  </a:solidFill>
                  <a:effectLst/>
                  <a:latin typeface="Times New Roman" pitchFamily="18" charset="0"/>
                  <a:ea typeface="Arial" pitchFamily="34" charset="0"/>
                  <a:cs typeface="Times New Roman" pitchFamily="18" charset="0"/>
                </a:rPr>
                <a:t> </a:t>
              </a:r>
              <a:r>
                <a:rPr kumimoji="0" lang="fr-FR" sz="1200" b="0" i="1" u="none" strike="noStrike" cap="none" normalizeH="0" baseline="0" dirty="0" err="1" smtClean="0">
                  <a:ln>
                    <a:noFill/>
                  </a:ln>
                  <a:solidFill>
                    <a:srgbClr val="292929"/>
                  </a:solidFill>
                  <a:effectLst/>
                  <a:latin typeface="Times New Roman" pitchFamily="18" charset="0"/>
                  <a:ea typeface="Arial" pitchFamily="34" charset="0"/>
                  <a:cs typeface="Times New Roman" pitchFamily="18" charset="0"/>
                </a:rPr>
                <a:t>Chihab</a:t>
              </a:r>
              <a:r>
                <a:rPr kumimoji="0" lang="fr-FR" sz="1200" b="0" i="1" u="none" strike="noStrike" cap="none" normalizeH="0" baseline="0" dirty="0" smtClean="0">
                  <a:ln>
                    <a:noFill/>
                  </a:ln>
                  <a:solidFill>
                    <a:srgbClr val="292929"/>
                  </a:solidFill>
                  <a:effectLst/>
                  <a:latin typeface="Times New Roman" pitchFamily="18" charset="0"/>
                  <a:ea typeface="Arial" pitchFamily="34" charset="0"/>
                  <a:cs typeface="Times New Roman" pitchFamily="18" charset="0"/>
                </a:rPr>
                <a:t>, Alger 1996, p : 162</a:t>
              </a:r>
              <a:r>
                <a:rPr kumimoji="0" lang="fr-FR" sz="1200" b="0" i="0" u="none" strike="noStrike" cap="none" normalizeH="0" baseline="0" dirty="0" smtClean="0">
                  <a:ln>
                    <a:noFill/>
                  </a:ln>
                  <a:solidFill>
                    <a:srgbClr val="292929"/>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292929"/>
                </a:solidFill>
                <a:effectLst/>
                <a:latin typeface="Arabic Transparent" pitchFamily="34" charset="0"/>
                <a:cs typeface="Arabic Transparent" pitchFamily="34" charset="0"/>
              </a:endParaRPr>
            </a:p>
          </p:txBody>
        </p:sp>
      </p:grpSp>
      <p:sp>
        <p:nvSpPr>
          <p:cNvPr id="24" name="Rectangle 3"/>
          <p:cNvSpPr>
            <a:spLocks noChangeArrowheads="1"/>
          </p:cNvSpPr>
          <p:nvPr/>
        </p:nvSpPr>
        <p:spPr bwMode="auto">
          <a:xfrm>
            <a:off x="2555776" y="404664"/>
            <a:ext cx="4608512"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ar-SA" sz="2100" b="1" dirty="0" smtClean="0">
                <a:solidFill>
                  <a:schemeClr val="bg1"/>
                </a:solidFill>
              </a:rPr>
              <a:t>مستويات التسويق الاستراتيجي في المؤسسة</a:t>
            </a:r>
            <a:endParaRPr kumimoji="0" lang="fr-FR" sz="21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advTm="317849"/>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23928" y="980728"/>
            <a:ext cx="4536504" cy="648072"/>
          </a:xfrm>
        </p:spPr>
        <p:txBody>
          <a:bodyPr/>
          <a:lstStyle/>
          <a:p>
            <a:pPr algn="ctr" rtl="1"/>
            <a:r>
              <a:rPr lang="ar-SA" sz="1800" dirty="0" smtClean="0">
                <a:solidFill>
                  <a:srgbClr val="000000"/>
                </a:solidFill>
              </a:rPr>
              <a:t>أولا: التسويق الاستراتيجي على المستوى الكلي للمؤسسة</a:t>
            </a:r>
            <a:endParaRPr lang="fr-FR" sz="1800" dirty="0">
              <a:solidFill>
                <a:srgbClr val="000000"/>
              </a:solidFill>
            </a:endParaRPr>
          </a:p>
        </p:txBody>
      </p:sp>
      <p:sp>
        <p:nvSpPr>
          <p:cNvPr id="28" name="Rectangle 3"/>
          <p:cNvSpPr>
            <a:spLocks noChangeArrowheads="1"/>
          </p:cNvSpPr>
          <p:nvPr/>
        </p:nvSpPr>
        <p:spPr bwMode="auto">
          <a:xfrm>
            <a:off x="2555776" y="404664"/>
            <a:ext cx="4608512"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ar-SA" sz="2100" b="1" dirty="0" smtClean="0">
                <a:solidFill>
                  <a:schemeClr val="bg1"/>
                </a:solidFill>
              </a:rPr>
              <a:t>مستويات التسويق الاستراتيجي في المؤسسة</a:t>
            </a:r>
            <a:endParaRPr kumimoji="0" lang="fr-FR" sz="2100" b="0" i="0" u="none" strike="noStrike" cap="none" normalizeH="0" baseline="0" dirty="0" smtClean="0">
              <a:ln>
                <a:noFill/>
              </a:ln>
              <a:solidFill>
                <a:schemeClr val="bg1"/>
              </a:solidFill>
              <a:effectLst/>
              <a:latin typeface="Arial" pitchFamily="34" charset="0"/>
              <a:cs typeface="Arial" pitchFamily="34" charset="0"/>
            </a:endParaRPr>
          </a:p>
        </p:txBody>
      </p:sp>
      <p:sp>
        <p:nvSpPr>
          <p:cNvPr id="32" name="ZoneTexte 31"/>
          <p:cNvSpPr txBox="1"/>
          <p:nvPr/>
        </p:nvSpPr>
        <p:spPr>
          <a:xfrm>
            <a:off x="827584" y="1628800"/>
            <a:ext cx="7560840" cy="4901342"/>
          </a:xfrm>
          <a:prstGeom prst="rect">
            <a:avLst/>
          </a:prstGeom>
          <a:noFill/>
        </p:spPr>
        <p:txBody>
          <a:bodyPr wrap="square" rtlCol="0">
            <a:spAutoFit/>
          </a:bodyPr>
          <a:lstStyle/>
          <a:p>
            <a:pPr marL="342900" indent="-342900" algn="just" rtl="1">
              <a:lnSpc>
                <a:spcPts val="2500"/>
              </a:lnSpc>
              <a:buAutoNum type="arabicParenR"/>
            </a:pPr>
            <a:r>
              <a:rPr lang="ar-DZ" sz="1600" b="1" dirty="0" smtClean="0">
                <a:solidFill>
                  <a:srgbClr val="000000"/>
                </a:solidFill>
                <a:latin typeface="+mj-lt"/>
                <a:ea typeface="+mj-ea"/>
                <a:cs typeface="+mj-cs"/>
              </a:rPr>
              <a:t>الرؤية و</a:t>
            </a:r>
            <a:r>
              <a:rPr lang="ar-SA" sz="1600" b="1" dirty="0" smtClean="0">
                <a:solidFill>
                  <a:srgbClr val="000000"/>
                </a:solidFill>
                <a:latin typeface="+mj-lt"/>
                <a:ea typeface="+mj-ea"/>
                <a:cs typeface="+mj-cs"/>
              </a:rPr>
              <a:t>المهمة : </a:t>
            </a:r>
            <a:r>
              <a:rPr lang="ar-SA" sz="1500" b="1" dirty="0" smtClean="0">
                <a:solidFill>
                  <a:srgbClr val="000000"/>
                </a:solidFill>
                <a:latin typeface="Times New Roman" pitchFamily="18" charset="0"/>
                <a:ea typeface="+mj-ea"/>
                <a:cs typeface="Times New Roman" pitchFamily="18" charset="0"/>
              </a:rPr>
              <a:t>(</a:t>
            </a:r>
            <a:r>
              <a:rPr lang="en-US" sz="1500" b="1" dirty="0" smtClean="0">
                <a:solidFill>
                  <a:srgbClr val="000000"/>
                </a:solidFill>
                <a:latin typeface="Times New Roman" pitchFamily="18" charset="0"/>
                <a:ea typeface="+mj-ea"/>
                <a:cs typeface="Times New Roman" pitchFamily="18" charset="0"/>
              </a:rPr>
              <a:t>corporate </a:t>
            </a:r>
            <a:r>
              <a:rPr lang="fr-FR" sz="1500" b="1" dirty="0" smtClean="0">
                <a:solidFill>
                  <a:srgbClr val="000000"/>
                </a:solidFill>
                <a:latin typeface="Times New Roman" pitchFamily="18" charset="0"/>
                <a:ea typeface="+mj-ea"/>
                <a:cs typeface="Times New Roman" pitchFamily="18" charset="0"/>
              </a:rPr>
              <a:t>vision and mission</a:t>
            </a:r>
            <a:r>
              <a:rPr lang="ar-SA" sz="1500" b="1" dirty="0" smtClean="0">
                <a:solidFill>
                  <a:srgbClr val="000000"/>
                </a:solidFill>
                <a:latin typeface="Times New Roman" pitchFamily="18" charset="0"/>
                <a:ea typeface="+mj-ea"/>
                <a:cs typeface="Times New Roman" pitchFamily="18" charset="0"/>
              </a:rPr>
              <a:t>) : </a:t>
            </a:r>
            <a:endParaRPr lang="ar-DZ" sz="1500" b="1" dirty="0" smtClean="0">
              <a:solidFill>
                <a:srgbClr val="000000"/>
              </a:solidFill>
              <a:latin typeface="Times New Roman" pitchFamily="18" charset="0"/>
              <a:ea typeface="+mj-ea"/>
              <a:cs typeface="Times New Roman" pitchFamily="18" charset="0"/>
            </a:endParaRPr>
          </a:p>
          <a:p>
            <a:pPr algn="just" rtl="1">
              <a:lnSpc>
                <a:spcPts val="2500"/>
              </a:lnSpc>
            </a:pPr>
            <a:endParaRPr lang="fr-FR" sz="800" b="1" dirty="0" smtClean="0">
              <a:solidFill>
                <a:srgbClr val="000000"/>
              </a:solidFill>
              <a:latin typeface="Times New Roman" pitchFamily="18" charset="0"/>
              <a:ea typeface="+mj-ea"/>
              <a:cs typeface="Times New Roman" pitchFamily="18" charset="0"/>
            </a:endParaRPr>
          </a:p>
          <a:p>
            <a:pPr algn="just" rtl="1">
              <a:lnSpc>
                <a:spcPts val="2500"/>
              </a:lnSpc>
              <a:spcBef>
                <a:spcPts val="0"/>
              </a:spcBef>
            </a:pPr>
            <a:r>
              <a:rPr lang="fr-FR" sz="1500" b="1" dirty="0">
                <a:solidFill>
                  <a:srgbClr val="000000"/>
                </a:solidFill>
                <a:latin typeface="Times New Roman" pitchFamily="18" charset="0"/>
                <a:ea typeface="+mj-ea"/>
                <a:cs typeface="Times New Roman" pitchFamily="18" charset="0"/>
              </a:rPr>
              <a:t> </a:t>
            </a:r>
            <a:r>
              <a:rPr lang="fr-FR" sz="1500" b="1" dirty="0" smtClean="0">
                <a:solidFill>
                  <a:srgbClr val="000000"/>
                </a:solidFill>
                <a:latin typeface="Times New Roman" pitchFamily="18" charset="0"/>
                <a:ea typeface="+mj-ea"/>
                <a:cs typeface="Times New Roman" pitchFamily="18" charset="0"/>
              </a:rPr>
              <a:t>   </a:t>
            </a:r>
            <a:r>
              <a:rPr lang="ar-DZ" sz="1500" b="1" dirty="0" smtClean="0">
                <a:solidFill>
                  <a:srgbClr val="000000"/>
                </a:solidFill>
                <a:latin typeface="Times New Roman" pitchFamily="18" charset="0"/>
                <a:ea typeface="+mj-ea"/>
                <a:cs typeface="Times New Roman" pitchFamily="18" charset="0"/>
              </a:rPr>
              <a:t>الرؤية: </a:t>
            </a:r>
            <a:r>
              <a:rPr lang="ar-SA" dirty="0">
                <a:solidFill>
                  <a:srgbClr val="000000"/>
                </a:solidFill>
                <a:latin typeface="+mj-lt"/>
                <a:ea typeface="+mj-ea"/>
                <a:cs typeface="+mj-cs"/>
              </a:rPr>
              <a:t>تصف الرؤية ما ترغب الشركة في تحقيقه على المدى الطويل، وهي تصور لما ستبدو عليه الشركة في المستقبل البعيد حيث تخلق صورة ذهنية للحالة المثالية التي ترغب المنظمة في بلوغها، وتشكل بذلك مصدر إلهام وتحد طموح للموظفين وأصحاب المصلحة في المؤسسة، وتحدد اتجاهًا محددًا لتخطيط وتنفيذ الاستراتيجيات على مستوى الشركة، </a:t>
            </a:r>
            <a:endParaRPr lang="fr-FR" dirty="0">
              <a:solidFill>
                <a:srgbClr val="000000"/>
              </a:solidFill>
              <a:latin typeface="+mj-lt"/>
              <a:ea typeface="+mj-ea"/>
              <a:cs typeface="+mj-cs"/>
            </a:endParaRPr>
          </a:p>
          <a:p>
            <a:pPr algn="just" rtl="1">
              <a:lnSpc>
                <a:spcPts val="2500"/>
              </a:lnSpc>
              <a:spcBef>
                <a:spcPts val="0"/>
              </a:spcBef>
            </a:pPr>
            <a:r>
              <a:rPr lang="ar-SA" dirty="0">
                <a:solidFill>
                  <a:srgbClr val="000000"/>
                </a:solidFill>
                <a:latin typeface="+mj-lt"/>
                <a:ea typeface="+mj-ea"/>
                <a:cs typeface="+mj-cs"/>
              </a:rPr>
              <a:t>وعلى الرغم من أن الشركات يجب أن تكون واقعية في تحديد أهدافها طويلة المدى، فمن الأهمية بمكان تحديد هدف أكبر وأكثر في الرؤية يتجاوز مفهوم المهمة الحاضرة لها،  كيف سنبدو إذا حققنا جميع الأهداف الاستراتيجية ؟</a:t>
            </a:r>
            <a:r>
              <a:rPr lang="ar-SA" dirty="0" err="1">
                <a:solidFill>
                  <a:srgbClr val="000000"/>
                </a:solidFill>
                <a:latin typeface="+mj-lt"/>
                <a:ea typeface="+mj-ea"/>
                <a:cs typeface="+mj-cs"/>
              </a:rPr>
              <a:t>يحيث</a:t>
            </a:r>
            <a:r>
              <a:rPr lang="ar-SA" dirty="0">
                <a:solidFill>
                  <a:srgbClr val="000000"/>
                </a:solidFill>
                <a:latin typeface="+mj-lt"/>
                <a:ea typeface="+mj-ea"/>
                <a:cs typeface="+mj-cs"/>
              </a:rPr>
              <a:t> يكون بيان رؤية المؤسسة</a:t>
            </a:r>
            <a:r>
              <a:rPr lang="ar-SA" dirty="0" smtClean="0">
                <a:solidFill>
                  <a:srgbClr val="000000"/>
                </a:solidFill>
                <a:latin typeface="+mj-lt"/>
                <a:ea typeface="+mj-ea"/>
                <a:cs typeface="+mj-cs"/>
              </a:rPr>
              <a:t>:</a:t>
            </a:r>
            <a:endParaRPr lang="fr-FR" dirty="0">
              <a:solidFill>
                <a:srgbClr val="000000"/>
              </a:solidFill>
              <a:latin typeface="+mj-lt"/>
              <a:ea typeface="+mj-ea"/>
              <a:cs typeface="+mj-cs"/>
            </a:endParaRPr>
          </a:p>
          <a:p>
            <a:pPr marL="285750" indent="-285750" algn="just" rtl="1">
              <a:lnSpc>
                <a:spcPts val="2500"/>
              </a:lnSpc>
              <a:buFont typeface="Arial" panose="020B0604020202020204" pitchFamily="34" charset="0"/>
              <a:buChar char="•"/>
            </a:pPr>
            <a:r>
              <a:rPr lang="ar-SA" dirty="0" smtClean="0">
                <a:solidFill>
                  <a:srgbClr val="000000"/>
                </a:solidFill>
                <a:latin typeface="+mj-lt"/>
                <a:ea typeface="+mj-ea"/>
                <a:cs typeface="+mj-cs"/>
              </a:rPr>
              <a:t>طموحا ومتطلعا</a:t>
            </a:r>
            <a:endParaRPr lang="fr-FR" dirty="0" smtClean="0">
              <a:solidFill>
                <a:srgbClr val="000000"/>
              </a:solidFill>
              <a:latin typeface="+mj-lt"/>
              <a:ea typeface="+mj-ea"/>
              <a:cs typeface="+mj-cs"/>
            </a:endParaRPr>
          </a:p>
          <a:p>
            <a:pPr marL="285750" indent="-285750" algn="just" rtl="1">
              <a:lnSpc>
                <a:spcPts val="2500"/>
              </a:lnSpc>
              <a:buFont typeface="Arial" panose="020B0604020202020204" pitchFamily="34" charset="0"/>
              <a:buChar char="•"/>
            </a:pPr>
            <a:r>
              <a:rPr lang="ar-SA" dirty="0" smtClean="0">
                <a:solidFill>
                  <a:srgbClr val="000000"/>
                </a:solidFill>
                <a:latin typeface="+mj-lt"/>
                <a:ea typeface="+mj-ea"/>
                <a:cs typeface="+mj-cs"/>
              </a:rPr>
              <a:t>محفزا </a:t>
            </a:r>
            <a:r>
              <a:rPr lang="ar-SA" dirty="0">
                <a:solidFill>
                  <a:srgbClr val="000000"/>
                </a:solidFill>
                <a:latin typeface="+mj-lt"/>
                <a:ea typeface="+mj-ea"/>
                <a:cs typeface="+mj-cs"/>
              </a:rPr>
              <a:t>وملهما</a:t>
            </a:r>
            <a:endParaRPr lang="fr-FR" dirty="0">
              <a:solidFill>
                <a:srgbClr val="000000"/>
              </a:solidFill>
              <a:latin typeface="+mj-lt"/>
              <a:ea typeface="+mj-ea"/>
              <a:cs typeface="+mj-cs"/>
            </a:endParaRPr>
          </a:p>
          <a:p>
            <a:pPr marL="285750" indent="-285750" algn="just" rtl="1">
              <a:lnSpc>
                <a:spcPts val="2500"/>
              </a:lnSpc>
              <a:buFont typeface="Arial" panose="020B0604020202020204" pitchFamily="34" charset="0"/>
              <a:buChar char="•"/>
            </a:pPr>
            <a:r>
              <a:rPr lang="ar-SA" dirty="0">
                <a:solidFill>
                  <a:srgbClr val="000000"/>
                </a:solidFill>
                <a:latin typeface="+mj-lt"/>
                <a:ea typeface="+mj-ea"/>
                <a:cs typeface="+mj-cs"/>
              </a:rPr>
              <a:t>يعكس ثقافة الشركة وقيمها الأساسية</a:t>
            </a:r>
            <a:endParaRPr lang="fr-FR" dirty="0">
              <a:solidFill>
                <a:srgbClr val="000000"/>
              </a:solidFill>
              <a:latin typeface="+mj-lt"/>
              <a:ea typeface="+mj-ea"/>
              <a:cs typeface="+mj-cs"/>
            </a:endParaRPr>
          </a:p>
          <a:p>
            <a:pPr marL="285750" indent="-285750" algn="just" rtl="1">
              <a:lnSpc>
                <a:spcPts val="2500"/>
              </a:lnSpc>
              <a:buFont typeface="Arial" panose="020B0604020202020204" pitchFamily="34" charset="0"/>
              <a:buChar char="•"/>
            </a:pPr>
            <a:r>
              <a:rPr lang="ar-SA" dirty="0">
                <a:solidFill>
                  <a:srgbClr val="000000"/>
                </a:solidFill>
                <a:latin typeface="+mj-lt"/>
                <a:ea typeface="+mj-ea"/>
                <a:cs typeface="+mj-cs"/>
              </a:rPr>
              <a:t>يهدف إلى توضيح توجهات المنظمة في المستقبل</a:t>
            </a:r>
            <a:endParaRPr lang="fr-FR" dirty="0">
              <a:solidFill>
                <a:srgbClr val="000000"/>
              </a:solidFill>
              <a:latin typeface="+mj-lt"/>
              <a:ea typeface="+mj-ea"/>
              <a:cs typeface="+mj-cs"/>
            </a:endParaRPr>
          </a:p>
          <a:p>
            <a:pPr marL="285750" indent="-285750" algn="just" rtl="1">
              <a:lnSpc>
                <a:spcPts val="2500"/>
              </a:lnSpc>
              <a:buFont typeface="Arial" panose="020B0604020202020204" pitchFamily="34" charset="0"/>
              <a:buChar char="•"/>
            </a:pPr>
            <a:r>
              <a:rPr lang="ar-SA" dirty="0">
                <a:solidFill>
                  <a:srgbClr val="000000"/>
                </a:solidFill>
                <a:latin typeface="+mj-lt"/>
                <a:ea typeface="+mj-ea"/>
                <a:cs typeface="+mj-cs"/>
              </a:rPr>
              <a:t>يشير ضمنا أو تصريحا إلى سبب وجود الشركة أي مهمتها.</a:t>
            </a:r>
            <a:endParaRPr lang="fr-FR" dirty="0">
              <a:solidFill>
                <a:srgbClr val="000000"/>
              </a:solidFill>
              <a:latin typeface="+mj-lt"/>
              <a:ea typeface="+mj-ea"/>
              <a:cs typeface="+mj-cs"/>
            </a:endParaRPr>
          </a:p>
          <a:p>
            <a:pPr algn="just" rtl="1">
              <a:lnSpc>
                <a:spcPts val="2500"/>
              </a:lnSpc>
            </a:pPr>
            <a:endParaRPr lang="fr-FR" dirty="0">
              <a:solidFill>
                <a:srgbClr val="000000"/>
              </a:solidFill>
              <a:latin typeface="+mj-lt"/>
              <a:ea typeface="+mj-ea"/>
              <a:cs typeface="+mj-cs"/>
            </a:endParaRPr>
          </a:p>
        </p:txBody>
      </p:sp>
    </p:spTree>
  </p:cSld>
  <p:clrMapOvr>
    <a:masterClrMapping/>
  </p:clrMapOvr>
  <p:transition advTm="239019"/>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37059" y="1628800"/>
            <a:ext cx="7560840" cy="4111382"/>
          </a:xfrm>
          <a:prstGeom prst="rect">
            <a:avLst/>
          </a:prstGeom>
          <a:noFill/>
        </p:spPr>
        <p:txBody>
          <a:bodyPr wrap="square" rtlCol="0">
            <a:spAutoFit/>
          </a:bodyPr>
          <a:lstStyle/>
          <a:p>
            <a:pPr algn="just" rtl="1">
              <a:lnSpc>
                <a:spcPts val="2500"/>
              </a:lnSpc>
            </a:pPr>
            <a:r>
              <a:rPr lang="ar-DZ" sz="1600" b="1" dirty="0" smtClean="0">
                <a:solidFill>
                  <a:srgbClr val="000000"/>
                </a:solidFill>
                <a:latin typeface="+mj-lt"/>
                <a:ea typeface="+mj-ea"/>
                <a:cs typeface="+mj-cs"/>
              </a:rPr>
              <a:t>   </a:t>
            </a:r>
            <a:r>
              <a:rPr lang="ar-SA" sz="1600" b="1" dirty="0" smtClean="0">
                <a:solidFill>
                  <a:srgbClr val="000000"/>
                </a:solidFill>
                <a:latin typeface="+mj-lt"/>
                <a:ea typeface="+mj-ea"/>
                <a:cs typeface="+mj-cs"/>
              </a:rPr>
              <a:t>المهمة </a:t>
            </a:r>
            <a:r>
              <a:rPr lang="ar-DZ" sz="1600" b="1" dirty="0" smtClean="0">
                <a:solidFill>
                  <a:srgbClr val="000000"/>
                </a:solidFill>
                <a:latin typeface="+mj-lt"/>
                <a:ea typeface="+mj-ea"/>
                <a:cs typeface="+mj-cs"/>
              </a:rPr>
              <a:t>أو الرسالة</a:t>
            </a:r>
            <a:r>
              <a:rPr lang="ar-SA" sz="1600" b="1" dirty="0" smtClean="0">
                <a:solidFill>
                  <a:srgbClr val="000000"/>
                </a:solidFill>
                <a:latin typeface="+mj-lt"/>
                <a:ea typeface="+mj-ea"/>
                <a:cs typeface="+mj-cs"/>
              </a:rPr>
              <a:t>: </a:t>
            </a:r>
            <a:r>
              <a:rPr lang="ar-SA" sz="1500" b="1" dirty="0" smtClean="0">
                <a:solidFill>
                  <a:srgbClr val="000000"/>
                </a:solidFill>
                <a:latin typeface="Times New Roman" pitchFamily="18" charset="0"/>
                <a:ea typeface="+mj-ea"/>
                <a:cs typeface="Times New Roman" pitchFamily="18" charset="0"/>
              </a:rPr>
              <a:t>(</a:t>
            </a:r>
            <a:r>
              <a:rPr lang="en-US" sz="1500" b="1" dirty="0" smtClean="0">
                <a:solidFill>
                  <a:srgbClr val="000000"/>
                </a:solidFill>
                <a:latin typeface="Times New Roman" pitchFamily="18" charset="0"/>
                <a:ea typeface="+mj-ea"/>
                <a:cs typeface="Times New Roman" pitchFamily="18" charset="0"/>
              </a:rPr>
              <a:t>corporate </a:t>
            </a:r>
            <a:r>
              <a:rPr lang="fr-FR" sz="1500" b="1" dirty="0" smtClean="0">
                <a:solidFill>
                  <a:srgbClr val="000000"/>
                </a:solidFill>
                <a:latin typeface="Times New Roman" pitchFamily="18" charset="0"/>
                <a:ea typeface="+mj-ea"/>
                <a:cs typeface="Times New Roman" pitchFamily="18" charset="0"/>
              </a:rPr>
              <a:t>mission</a:t>
            </a:r>
            <a:r>
              <a:rPr lang="ar-SA" sz="1500" b="1" dirty="0" smtClean="0">
                <a:solidFill>
                  <a:srgbClr val="000000"/>
                </a:solidFill>
                <a:latin typeface="Times New Roman" pitchFamily="18" charset="0"/>
                <a:ea typeface="+mj-ea"/>
                <a:cs typeface="Times New Roman" pitchFamily="18" charset="0"/>
              </a:rPr>
              <a:t>) : </a:t>
            </a:r>
            <a:endParaRPr lang="fr-FR" sz="1500" b="1" dirty="0" smtClean="0">
              <a:solidFill>
                <a:srgbClr val="000000"/>
              </a:solidFill>
              <a:latin typeface="Times New Roman" pitchFamily="18" charset="0"/>
              <a:ea typeface="+mj-ea"/>
              <a:cs typeface="Times New Roman" pitchFamily="18" charset="0"/>
            </a:endParaRPr>
          </a:p>
          <a:p>
            <a:pPr algn="just" rtl="1">
              <a:lnSpc>
                <a:spcPts val="2500"/>
              </a:lnSpc>
            </a:pPr>
            <a:r>
              <a:rPr lang="ar-DZ" dirty="0" smtClean="0">
                <a:solidFill>
                  <a:srgbClr val="000000"/>
                </a:solidFill>
                <a:latin typeface="+mj-lt"/>
                <a:ea typeface="+mj-ea"/>
                <a:cs typeface="+mj-cs"/>
              </a:rPr>
              <a:t>   </a:t>
            </a:r>
            <a:r>
              <a:rPr lang="ar-EG" dirty="0" smtClean="0">
                <a:solidFill>
                  <a:srgbClr val="000000"/>
                </a:solidFill>
                <a:latin typeface="+mj-lt"/>
                <a:ea typeface="+mj-ea"/>
                <a:cs typeface="+mj-cs"/>
              </a:rPr>
              <a:t>يقوم </a:t>
            </a:r>
            <a:r>
              <a:rPr lang="ar-SA" dirty="0" smtClean="0">
                <a:solidFill>
                  <a:srgbClr val="000000"/>
                </a:solidFill>
                <a:latin typeface="+mj-lt"/>
                <a:ea typeface="+mj-ea"/>
                <a:cs typeface="+mj-cs"/>
              </a:rPr>
              <a:t>مفهوم</a:t>
            </a:r>
            <a:r>
              <a:rPr lang="ar-EG" dirty="0" smtClean="0">
                <a:solidFill>
                  <a:srgbClr val="000000"/>
                </a:solidFill>
                <a:latin typeface="+mj-lt"/>
                <a:ea typeface="+mj-ea"/>
                <a:cs typeface="+mj-cs"/>
              </a:rPr>
              <a:t> </a:t>
            </a:r>
            <a:r>
              <a:rPr lang="ar-SA" dirty="0" smtClean="0">
                <a:solidFill>
                  <a:srgbClr val="000000"/>
                </a:solidFill>
              </a:rPr>
              <a:t>مهمة </a:t>
            </a:r>
            <a:r>
              <a:rPr lang="ar-EG" dirty="0" smtClean="0">
                <a:solidFill>
                  <a:srgbClr val="000000"/>
                </a:solidFill>
                <a:latin typeface="+mj-lt"/>
                <a:ea typeface="+mj-ea"/>
                <a:cs typeface="+mj-cs"/>
              </a:rPr>
              <a:t>المؤسسة على الإطار العام الذي قدمه </a:t>
            </a:r>
            <a:r>
              <a:rPr lang="fr-FR" sz="1500" b="1" dirty="0" smtClean="0">
                <a:solidFill>
                  <a:srgbClr val="000000"/>
                </a:solidFill>
                <a:latin typeface="Times New Roman" pitchFamily="18" charset="0"/>
                <a:ea typeface="+mj-ea"/>
                <a:cs typeface="Times New Roman" pitchFamily="18" charset="0"/>
              </a:rPr>
              <a:t>Peter Drucker</a:t>
            </a:r>
            <a:r>
              <a:rPr lang="ar-SA" dirty="0" smtClean="0">
                <a:solidFill>
                  <a:srgbClr val="000000"/>
                </a:solidFill>
                <a:latin typeface="+mj-lt"/>
                <a:ea typeface="+mj-ea"/>
                <a:cs typeface="+mj-cs"/>
              </a:rPr>
              <a:t> </a:t>
            </a:r>
            <a:r>
              <a:rPr lang="ar-EG" dirty="0" smtClean="0">
                <a:solidFill>
                  <a:srgbClr val="000000"/>
                </a:solidFill>
                <a:latin typeface="+mj-lt"/>
                <a:ea typeface="+mj-ea"/>
                <a:cs typeface="+mj-cs"/>
              </a:rPr>
              <a:t>في سبيعينيات القرن الماضي،</a:t>
            </a:r>
            <a:r>
              <a:rPr lang="ar-SA" dirty="0" smtClean="0">
                <a:solidFill>
                  <a:srgbClr val="000000"/>
                </a:solidFill>
                <a:latin typeface="+mj-lt"/>
                <a:ea typeface="+mj-ea"/>
                <a:cs typeface="+mj-cs"/>
              </a:rPr>
              <a:t> فكل مؤسسة يجب أن تبدأ أولا بتحديد وتعريف مهمتها قبل وضع الاستراتيجية التسويقية فالمهمة هي الغرض والمبرر الأساسي لوجودها، إن مهمة المؤسسة قد تتسم بالضيق كما قد تتسم بالعمومية أو الاتساع، إن المهمة الجيدة هي تلك التي تحدد بوضوح الغرض الأساسي للمؤسسة والذي يميزها عن غيرها من المؤسسات ذات الأنشطة المشابهة، وقد أوضحت بعض الدراسات في الولايات المتحدة الأمريكية أن 60 % من المؤسسات تلتزم ب</a:t>
            </a:r>
            <a:r>
              <a:rPr lang="ar-SA" dirty="0" smtClean="0">
                <a:solidFill>
                  <a:srgbClr val="000000"/>
                </a:solidFill>
              </a:rPr>
              <a:t>المهمة</a:t>
            </a:r>
            <a:r>
              <a:rPr lang="ar-SA" dirty="0" smtClean="0">
                <a:solidFill>
                  <a:srgbClr val="000000"/>
                </a:solidFill>
                <a:latin typeface="+mj-lt"/>
                <a:ea typeface="+mj-ea"/>
                <a:cs typeface="+mj-cs"/>
              </a:rPr>
              <a:t> الرسمية التي تضعها، وأن الشركات الناجحة عادة ما تكون قد أعدت </a:t>
            </a:r>
            <a:r>
              <a:rPr lang="ar-DZ" dirty="0" smtClean="0">
                <a:solidFill>
                  <a:srgbClr val="000000"/>
                </a:solidFill>
                <a:latin typeface="+mj-lt"/>
                <a:ea typeface="+mj-ea"/>
                <a:cs typeface="+mj-cs"/>
              </a:rPr>
              <a:t>مهمة </a:t>
            </a:r>
            <a:r>
              <a:rPr lang="ar-SA" dirty="0" smtClean="0">
                <a:solidFill>
                  <a:srgbClr val="000000"/>
                </a:solidFill>
                <a:latin typeface="+mj-lt"/>
                <a:ea typeface="+mj-ea"/>
                <a:cs typeface="+mj-cs"/>
              </a:rPr>
              <a:t>واضحة بالمقارنة مع الشركات ذات الأداء الضعيف.</a:t>
            </a:r>
          </a:p>
          <a:p>
            <a:pPr algn="just" rtl="1">
              <a:lnSpc>
                <a:spcPts val="2500"/>
              </a:lnSpc>
            </a:pPr>
            <a:r>
              <a:rPr lang="ar-SA" dirty="0" smtClean="0">
                <a:solidFill>
                  <a:srgbClr val="000000"/>
                </a:solidFill>
                <a:latin typeface="+mj-lt"/>
                <a:ea typeface="+mj-ea"/>
                <a:cs typeface="+mj-cs"/>
              </a:rPr>
              <a:t>      إن المهمة ببساطة تكمن في الآتي: لا تعرف نشاطك في ضوء ما تقدمه من منتجات وبدلا من ذلك  </a:t>
            </a:r>
          </a:p>
          <a:p>
            <a:pPr algn="just" rtl="1">
              <a:lnSpc>
                <a:spcPts val="2500"/>
              </a:lnSpc>
            </a:pPr>
            <a:r>
              <a:rPr lang="ar-SA" dirty="0" smtClean="0">
                <a:solidFill>
                  <a:srgbClr val="000000"/>
                </a:solidFill>
                <a:latin typeface="+mj-lt"/>
                <a:ea typeface="+mj-ea"/>
                <a:cs typeface="+mj-cs"/>
              </a:rPr>
              <a:t>     عرفه في ضوء الحاجات الأساسية للمستهلك.</a:t>
            </a:r>
            <a:endParaRPr lang="fr-FR" dirty="0" smtClean="0">
              <a:solidFill>
                <a:srgbClr val="000000"/>
              </a:solidFill>
              <a:latin typeface="+mj-lt"/>
              <a:ea typeface="+mj-ea"/>
              <a:cs typeface="+mj-cs"/>
            </a:endParaRPr>
          </a:p>
          <a:p>
            <a:pPr algn="ctr"/>
            <a:r>
              <a:rPr lang="en-US" sz="1600" b="1" dirty="0" smtClean="0">
                <a:solidFill>
                  <a:srgbClr val="000000"/>
                </a:solidFill>
                <a:latin typeface="Times New Roman" pitchFamily="18" charset="0"/>
                <a:ea typeface="+mj-ea"/>
                <a:cs typeface="Times New Roman" pitchFamily="18" charset="0"/>
              </a:rPr>
              <a:t>What is our organization's purpose?</a:t>
            </a:r>
          </a:p>
          <a:p>
            <a:pPr algn="ctr"/>
            <a:r>
              <a:rPr lang="en-US" sz="1600" b="1" dirty="0" smtClean="0">
                <a:solidFill>
                  <a:srgbClr val="000000"/>
                </a:solidFill>
                <a:latin typeface="Times New Roman" pitchFamily="18" charset="0"/>
                <a:ea typeface="+mj-ea"/>
                <a:cs typeface="Times New Roman" pitchFamily="18" charset="0"/>
              </a:rPr>
              <a:t>Why does our organization exist? </a:t>
            </a:r>
            <a:endParaRPr lang="en-US" sz="1500" b="1" dirty="0" smtClean="0">
              <a:solidFill>
                <a:srgbClr val="000000"/>
              </a:solidFill>
              <a:latin typeface="Times New Roman" pitchFamily="18" charset="0"/>
              <a:ea typeface="+mj-ea"/>
              <a:cs typeface="Times New Roman" pitchFamily="18" charset="0"/>
            </a:endParaRPr>
          </a:p>
          <a:p>
            <a:pPr algn="just" rtl="1">
              <a:lnSpc>
                <a:spcPts val="2500"/>
              </a:lnSpc>
            </a:pPr>
            <a:r>
              <a:rPr lang="ar-SA" dirty="0" smtClean="0">
                <a:solidFill>
                  <a:srgbClr val="000000"/>
                </a:solidFill>
                <a:latin typeface="+mj-lt"/>
                <a:ea typeface="+mj-ea"/>
                <a:cs typeface="+mj-cs"/>
              </a:rPr>
              <a:t> </a:t>
            </a:r>
            <a:endParaRPr lang="fr-FR" dirty="0" smtClean="0">
              <a:solidFill>
                <a:srgbClr val="000000"/>
              </a:solidFill>
              <a:latin typeface="+mj-lt"/>
              <a:ea typeface="+mj-ea"/>
              <a:cs typeface="+mj-cs"/>
            </a:endParaRPr>
          </a:p>
        </p:txBody>
      </p:sp>
    </p:spTree>
    <p:extLst>
      <p:ext uri="{BB962C8B-B14F-4D97-AF65-F5344CB8AC3E}">
        <p14:creationId xmlns:p14="http://schemas.microsoft.com/office/powerpoint/2010/main" val="3860773212"/>
      </p:ext>
    </p:extLst>
  </p:cSld>
  <p:clrMapOvr>
    <a:masterClrMapping/>
  </p:clrMapOvr>
  <p:transition advTm="68054"/>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ZoneTexte 25"/>
          <p:cNvSpPr txBox="1"/>
          <p:nvPr/>
        </p:nvSpPr>
        <p:spPr>
          <a:xfrm>
            <a:off x="251520" y="1721708"/>
            <a:ext cx="8424936" cy="3939540"/>
          </a:xfrm>
          <a:prstGeom prst="rect">
            <a:avLst/>
          </a:prstGeom>
          <a:noFill/>
        </p:spPr>
        <p:txBody>
          <a:bodyPr wrap="square" rtlCol="0">
            <a:spAutoFit/>
          </a:bodyPr>
          <a:lstStyle/>
          <a:p>
            <a:pPr algn="r" rtl="1"/>
            <a:r>
              <a:rPr lang="ar-SA" dirty="0" smtClean="0">
                <a:solidFill>
                  <a:srgbClr val="000000"/>
                </a:solidFill>
              </a:rPr>
              <a:t>عندما تريد المنشأة تشكيل رسالتها عليها تحديد عدد من الأمور </a:t>
            </a:r>
            <a:r>
              <a:rPr lang="ar-SA" dirty="0" err="1" smtClean="0">
                <a:solidFill>
                  <a:srgbClr val="000000"/>
                </a:solidFill>
              </a:rPr>
              <a:t>أهمها:</a:t>
            </a:r>
            <a:endParaRPr lang="ar-SA" dirty="0" smtClean="0">
              <a:solidFill>
                <a:srgbClr val="000000"/>
              </a:solidFill>
            </a:endParaRPr>
          </a:p>
          <a:p>
            <a:pPr algn="r" rtl="1">
              <a:buFont typeface="Wingdings" pitchFamily="2" charset="2"/>
              <a:buChar char="ü"/>
            </a:pPr>
            <a:r>
              <a:rPr lang="fr-FR" dirty="0" smtClean="0">
                <a:solidFill>
                  <a:srgbClr val="000000"/>
                </a:solidFill>
              </a:rPr>
              <a:t> </a:t>
            </a:r>
            <a:r>
              <a:rPr lang="ar-SA" dirty="0" smtClean="0">
                <a:solidFill>
                  <a:srgbClr val="000000"/>
                </a:solidFill>
              </a:rPr>
              <a:t>تحديد المنتج </a:t>
            </a:r>
            <a:r>
              <a:rPr lang="ar-SA" dirty="0" err="1" smtClean="0">
                <a:solidFill>
                  <a:srgbClr val="000000"/>
                </a:solidFill>
              </a:rPr>
              <a:t>الرئيسي </a:t>
            </a:r>
            <a:r>
              <a:rPr lang="ar-SA" dirty="0" smtClean="0">
                <a:solidFill>
                  <a:srgbClr val="000000"/>
                </a:solidFill>
              </a:rPr>
              <a:t>( أو الخدمة </a:t>
            </a:r>
            <a:r>
              <a:rPr lang="ar-SA" dirty="0" err="1" smtClean="0">
                <a:solidFill>
                  <a:srgbClr val="000000"/>
                </a:solidFill>
              </a:rPr>
              <a:t>الرئيسية </a:t>
            </a:r>
            <a:r>
              <a:rPr lang="ar-SA" dirty="0" smtClean="0">
                <a:solidFill>
                  <a:srgbClr val="000000"/>
                </a:solidFill>
              </a:rPr>
              <a:t>) </a:t>
            </a:r>
            <a:r>
              <a:rPr lang="ar-SA" dirty="0" err="1" smtClean="0">
                <a:solidFill>
                  <a:srgbClr val="000000"/>
                </a:solidFill>
              </a:rPr>
              <a:t>للمؤسسة.</a:t>
            </a:r>
            <a:r>
              <a:rPr lang="ar-SA" dirty="0" smtClean="0">
                <a:solidFill>
                  <a:srgbClr val="000000"/>
                </a:solidFill>
              </a:rPr>
              <a:t> أي ما العمل الذي تؤديه </a:t>
            </a:r>
            <a:r>
              <a:rPr lang="ar-SA" dirty="0" err="1" smtClean="0">
                <a:solidFill>
                  <a:srgbClr val="000000"/>
                </a:solidFill>
              </a:rPr>
              <a:t>المؤسسة ؟</a:t>
            </a:r>
            <a:r>
              <a:rPr lang="ar-SA" dirty="0" smtClean="0">
                <a:solidFill>
                  <a:srgbClr val="000000"/>
                </a:solidFill>
              </a:rPr>
              <a:t> </a:t>
            </a:r>
            <a:r>
              <a:rPr lang="ar-SA" dirty="0" err="1" smtClean="0">
                <a:solidFill>
                  <a:srgbClr val="000000"/>
                </a:solidFill>
                <a:latin typeface="Times New Roman" pitchFamily="18" charset="0"/>
                <a:cs typeface="Times New Roman" pitchFamily="18" charset="0"/>
              </a:rPr>
              <a:t>(</a:t>
            </a:r>
            <a:r>
              <a:rPr lang="fr-FR" dirty="0" err="1" smtClean="0">
                <a:solidFill>
                  <a:srgbClr val="000000"/>
                </a:solidFill>
                <a:latin typeface="Times New Roman" pitchFamily="18" charset="0"/>
                <a:cs typeface="Times New Roman" pitchFamily="18" charset="0"/>
              </a:rPr>
              <a:t>What</a:t>
            </a:r>
            <a:r>
              <a:rPr lang="ar-SA" dirty="0" err="1" smtClean="0">
                <a:solidFill>
                  <a:srgbClr val="000000"/>
                </a:solidFill>
                <a:latin typeface="Times New Roman" pitchFamily="18" charset="0"/>
                <a:cs typeface="Times New Roman" pitchFamily="18" charset="0"/>
              </a:rPr>
              <a:t>)</a:t>
            </a:r>
            <a:endParaRPr lang="fr-FR" dirty="0" smtClean="0">
              <a:solidFill>
                <a:srgbClr val="000000"/>
              </a:solidFill>
              <a:latin typeface="Times New Roman" pitchFamily="18" charset="0"/>
              <a:cs typeface="Times New Roman" pitchFamily="18" charset="0"/>
            </a:endParaRPr>
          </a:p>
          <a:p>
            <a:pPr algn="r" rtl="1">
              <a:buFont typeface="Wingdings" pitchFamily="2" charset="2"/>
              <a:buChar char="ü"/>
            </a:pPr>
            <a:r>
              <a:rPr lang="fr-FR" dirty="0" smtClean="0">
                <a:solidFill>
                  <a:srgbClr val="000000"/>
                </a:solidFill>
              </a:rPr>
              <a:t> </a:t>
            </a:r>
            <a:r>
              <a:rPr lang="ar-SA" dirty="0" smtClean="0">
                <a:solidFill>
                  <a:srgbClr val="000000"/>
                </a:solidFill>
              </a:rPr>
              <a:t>تحديد </a:t>
            </a:r>
            <a:r>
              <a:rPr lang="ar-SA" dirty="0" err="1" smtClean="0">
                <a:solidFill>
                  <a:srgbClr val="000000"/>
                </a:solidFill>
              </a:rPr>
              <a:t>الجمهور </a:t>
            </a:r>
            <a:r>
              <a:rPr lang="ar-SA" dirty="0" smtClean="0">
                <a:solidFill>
                  <a:srgbClr val="000000"/>
                </a:solidFill>
              </a:rPr>
              <a:t>( أو المكان أو </a:t>
            </a:r>
            <a:r>
              <a:rPr lang="ar-SA" dirty="0" err="1" smtClean="0">
                <a:solidFill>
                  <a:srgbClr val="000000"/>
                </a:solidFill>
              </a:rPr>
              <a:t>السوق ).</a:t>
            </a:r>
            <a:r>
              <a:rPr lang="ar-SA" dirty="0" smtClean="0">
                <a:solidFill>
                  <a:srgbClr val="000000"/>
                </a:solidFill>
              </a:rPr>
              <a:t> أي لمن تؤدي هذا </a:t>
            </a:r>
            <a:r>
              <a:rPr lang="ar-SA" dirty="0" err="1" smtClean="0">
                <a:solidFill>
                  <a:srgbClr val="000000"/>
                </a:solidFill>
              </a:rPr>
              <a:t>العمل ؟</a:t>
            </a:r>
            <a:r>
              <a:rPr lang="ar-SA" dirty="0" smtClean="0">
                <a:solidFill>
                  <a:srgbClr val="000000"/>
                </a:solidFill>
              </a:rPr>
              <a:t> </a:t>
            </a:r>
            <a:r>
              <a:rPr lang="ar-SA" dirty="0" err="1" smtClean="0">
                <a:solidFill>
                  <a:srgbClr val="000000"/>
                </a:solidFill>
              </a:rPr>
              <a:t>(</a:t>
            </a:r>
            <a:r>
              <a:rPr lang="fr-FR" dirty="0" err="1" smtClean="0">
                <a:solidFill>
                  <a:srgbClr val="000000"/>
                </a:solidFill>
                <a:latin typeface="Times New Roman" pitchFamily="18" charset="0"/>
                <a:cs typeface="Times New Roman" pitchFamily="18" charset="0"/>
              </a:rPr>
              <a:t>Who</a:t>
            </a:r>
            <a:r>
              <a:rPr lang="ar-SA" dirty="0" err="1" smtClean="0">
                <a:solidFill>
                  <a:srgbClr val="000000"/>
                </a:solidFill>
                <a:latin typeface="Times New Roman" pitchFamily="18" charset="0"/>
                <a:cs typeface="Times New Roman" pitchFamily="18" charset="0"/>
              </a:rPr>
              <a:t>)</a:t>
            </a:r>
            <a:r>
              <a:rPr lang="fr-FR" dirty="0" smtClean="0">
                <a:solidFill>
                  <a:srgbClr val="000000"/>
                </a:solidFill>
              </a:rPr>
              <a:t>.</a:t>
            </a:r>
          </a:p>
          <a:p>
            <a:pPr algn="r" rtl="1">
              <a:buFont typeface="Wingdings" pitchFamily="2" charset="2"/>
              <a:buChar char="ü"/>
            </a:pPr>
            <a:r>
              <a:rPr lang="fr-FR" dirty="0" smtClean="0">
                <a:solidFill>
                  <a:srgbClr val="000000"/>
                </a:solidFill>
              </a:rPr>
              <a:t> </a:t>
            </a:r>
            <a:r>
              <a:rPr lang="ar-SA" dirty="0" smtClean="0">
                <a:solidFill>
                  <a:srgbClr val="000000"/>
                </a:solidFill>
              </a:rPr>
              <a:t>تحديد الطريقة الرئيسية للمنظمة لإيصال المنتج للجمهور </a:t>
            </a:r>
            <a:r>
              <a:rPr lang="ar-SA" dirty="0" err="1" smtClean="0">
                <a:solidFill>
                  <a:srgbClr val="000000"/>
                </a:solidFill>
              </a:rPr>
              <a:t>المستفيد.</a:t>
            </a:r>
            <a:r>
              <a:rPr lang="ar-SA" dirty="0" smtClean="0">
                <a:solidFill>
                  <a:srgbClr val="000000"/>
                </a:solidFill>
              </a:rPr>
              <a:t> أي كيف يؤدي هذا </a:t>
            </a:r>
            <a:r>
              <a:rPr lang="ar-SA" dirty="0" err="1" smtClean="0">
                <a:solidFill>
                  <a:srgbClr val="000000"/>
                </a:solidFill>
              </a:rPr>
              <a:t>العمل ؟</a:t>
            </a:r>
            <a:r>
              <a:rPr lang="ar-SA" dirty="0" smtClean="0">
                <a:solidFill>
                  <a:srgbClr val="000000"/>
                </a:solidFill>
              </a:rPr>
              <a:t> </a:t>
            </a:r>
            <a:r>
              <a:rPr lang="ar-SA" dirty="0" err="1" smtClean="0">
                <a:solidFill>
                  <a:srgbClr val="000000"/>
                </a:solidFill>
              </a:rPr>
              <a:t>(</a:t>
            </a:r>
            <a:r>
              <a:rPr lang="fr-FR" dirty="0" smtClean="0">
                <a:solidFill>
                  <a:srgbClr val="000000"/>
                </a:solidFill>
                <a:latin typeface="Times New Roman" pitchFamily="18" charset="0"/>
                <a:cs typeface="Times New Roman" pitchFamily="18" charset="0"/>
              </a:rPr>
              <a:t>How</a:t>
            </a:r>
            <a:r>
              <a:rPr lang="ar-SA" dirty="0" err="1" smtClean="0">
                <a:solidFill>
                  <a:srgbClr val="000000"/>
                </a:solidFill>
              </a:rPr>
              <a:t>)</a:t>
            </a:r>
            <a:endParaRPr lang="fr-FR" dirty="0" smtClean="0">
              <a:solidFill>
                <a:srgbClr val="000000"/>
              </a:solidFill>
            </a:endParaRPr>
          </a:p>
          <a:p>
            <a:pPr marL="342900" indent="-342900" algn="r" rtl="1">
              <a:buFont typeface="Wingdings" pitchFamily="2" charset="2"/>
              <a:buChar char="ü"/>
            </a:pPr>
            <a:r>
              <a:rPr lang="ar-SA" dirty="0" smtClean="0">
                <a:solidFill>
                  <a:srgbClr val="000000"/>
                </a:solidFill>
              </a:rPr>
              <a:t>تحديد الأسباب الرئيسية لوجود </a:t>
            </a:r>
            <a:r>
              <a:rPr lang="ar-SA" dirty="0" err="1" smtClean="0">
                <a:solidFill>
                  <a:srgbClr val="000000"/>
                </a:solidFill>
              </a:rPr>
              <a:t>المؤسسة.</a:t>
            </a:r>
            <a:r>
              <a:rPr lang="ar-SA" dirty="0" smtClean="0">
                <a:solidFill>
                  <a:srgbClr val="000000"/>
                </a:solidFill>
              </a:rPr>
              <a:t> أي لماذا وجدت </a:t>
            </a:r>
            <a:r>
              <a:rPr lang="ar-SA" dirty="0" err="1" smtClean="0">
                <a:solidFill>
                  <a:srgbClr val="000000"/>
                </a:solidFill>
              </a:rPr>
              <a:t>المؤسسة ؟</a:t>
            </a:r>
            <a:r>
              <a:rPr lang="ar-SA" dirty="0" smtClean="0">
                <a:solidFill>
                  <a:srgbClr val="000000"/>
                </a:solidFill>
              </a:rPr>
              <a:t> </a:t>
            </a:r>
            <a:r>
              <a:rPr lang="ar-SA" dirty="0" err="1" smtClean="0">
                <a:solidFill>
                  <a:srgbClr val="000000"/>
                </a:solidFill>
              </a:rPr>
              <a:t>(</a:t>
            </a:r>
            <a:r>
              <a:rPr lang="fr-FR" dirty="0" err="1" smtClean="0">
                <a:solidFill>
                  <a:srgbClr val="000000"/>
                </a:solidFill>
                <a:latin typeface="Times New Roman" pitchFamily="18" charset="0"/>
                <a:cs typeface="Times New Roman" pitchFamily="18" charset="0"/>
              </a:rPr>
              <a:t>Why</a:t>
            </a:r>
            <a:r>
              <a:rPr lang="ar-SA" dirty="0" err="1" smtClean="0">
                <a:solidFill>
                  <a:srgbClr val="000000"/>
                </a:solidFill>
              </a:rPr>
              <a:t>)</a:t>
            </a:r>
            <a:r>
              <a:rPr lang="fr-FR" dirty="0" smtClean="0">
                <a:solidFill>
                  <a:srgbClr val="000000"/>
                </a:solidFill>
              </a:rPr>
              <a:t>.</a:t>
            </a:r>
          </a:p>
          <a:p>
            <a:pPr algn="r" rtl="1">
              <a:buFont typeface="Wingdings" pitchFamily="2" charset="2"/>
              <a:buChar char="ü"/>
            </a:pPr>
            <a:r>
              <a:rPr lang="fr-FR" dirty="0" smtClean="0">
                <a:solidFill>
                  <a:srgbClr val="000000"/>
                </a:solidFill>
              </a:rPr>
              <a:t> </a:t>
            </a:r>
            <a:r>
              <a:rPr lang="ar-SA" dirty="0" smtClean="0">
                <a:solidFill>
                  <a:srgbClr val="000000"/>
                </a:solidFill>
              </a:rPr>
              <a:t>الاتفاق على نقاط تميز وتفرد المؤسسة أي ما الذي نتميز ونتفرد </a:t>
            </a:r>
            <a:r>
              <a:rPr lang="ar-SA" dirty="0" err="1" smtClean="0">
                <a:solidFill>
                  <a:srgbClr val="000000"/>
                </a:solidFill>
              </a:rPr>
              <a:t>به</a:t>
            </a:r>
            <a:r>
              <a:rPr lang="ar-SA" dirty="0" smtClean="0">
                <a:solidFill>
                  <a:srgbClr val="000000"/>
                </a:solidFill>
              </a:rPr>
              <a:t> وكيف </a:t>
            </a:r>
            <a:r>
              <a:rPr lang="ar-SA" dirty="0" err="1" smtClean="0">
                <a:solidFill>
                  <a:srgbClr val="000000"/>
                </a:solidFill>
              </a:rPr>
              <a:t>ننميه ؟</a:t>
            </a:r>
            <a:r>
              <a:rPr lang="ar-SA" dirty="0" smtClean="0">
                <a:solidFill>
                  <a:srgbClr val="000000"/>
                </a:solidFill>
              </a:rPr>
              <a:t> </a:t>
            </a:r>
            <a:r>
              <a:rPr lang="fr-FR" sz="1600" dirty="0" smtClean="0">
                <a:solidFill>
                  <a:srgbClr val="000000"/>
                </a:solidFill>
                <a:latin typeface="Times New Roman" pitchFamily="18" charset="0"/>
                <a:cs typeface="Times New Roman" pitchFamily="18" charset="0"/>
              </a:rPr>
              <a:t>Distinctive </a:t>
            </a:r>
            <a:r>
              <a:rPr lang="fr-FR" sz="1600" dirty="0" err="1" smtClean="0">
                <a:solidFill>
                  <a:srgbClr val="000000"/>
                </a:solidFill>
                <a:latin typeface="Times New Roman" pitchFamily="18" charset="0"/>
                <a:cs typeface="Times New Roman" pitchFamily="18" charset="0"/>
              </a:rPr>
              <a:t>Competencies</a:t>
            </a:r>
            <a:r>
              <a:rPr lang="ar-SA" sz="1600" dirty="0" smtClean="0">
                <a:solidFill>
                  <a:srgbClr val="000000"/>
                </a:solidFill>
              </a:rPr>
              <a:t> </a:t>
            </a:r>
            <a:endParaRPr lang="fr-FR" sz="1600" dirty="0" smtClean="0">
              <a:solidFill>
                <a:srgbClr val="000000"/>
              </a:solidFill>
              <a:latin typeface="Times New Roman" pitchFamily="18" charset="0"/>
              <a:cs typeface="Times New Roman" pitchFamily="18" charset="0"/>
            </a:endParaRPr>
          </a:p>
          <a:p>
            <a:pPr algn="r" rtl="1">
              <a:buFont typeface="Wingdings" pitchFamily="2" charset="2"/>
              <a:buChar char="ü"/>
            </a:pPr>
            <a:r>
              <a:rPr lang="fr-FR" dirty="0" smtClean="0">
                <a:solidFill>
                  <a:srgbClr val="000000"/>
                </a:solidFill>
              </a:rPr>
              <a:t> </a:t>
            </a:r>
            <a:r>
              <a:rPr lang="ar-SA" dirty="0" smtClean="0">
                <a:solidFill>
                  <a:srgbClr val="000000"/>
                </a:solidFill>
              </a:rPr>
              <a:t>تحديد القوى الإيجابية التي تدفع المؤسسة</a:t>
            </a:r>
            <a:r>
              <a:rPr lang="ar-DZ" dirty="0" smtClean="0">
                <a:solidFill>
                  <a:srgbClr val="000000"/>
                </a:solidFill>
              </a:rPr>
              <a:t> </a:t>
            </a:r>
            <a:r>
              <a:rPr lang="ar-DZ" dirty="0" err="1" smtClean="0">
                <a:solidFill>
                  <a:srgbClr val="000000"/>
                </a:solidFill>
              </a:rPr>
              <a:t>لل</a:t>
            </a:r>
            <a:r>
              <a:rPr lang="ar-SA" dirty="0" smtClean="0">
                <a:solidFill>
                  <a:srgbClr val="000000"/>
                </a:solidFill>
              </a:rPr>
              <a:t>تقدم  للأمام </a:t>
            </a:r>
            <a:r>
              <a:rPr lang="fr-FR" sz="1600" dirty="0" err="1" smtClean="0">
                <a:solidFill>
                  <a:srgbClr val="000000"/>
                </a:solidFill>
                <a:latin typeface="Times New Roman" pitchFamily="18" charset="0"/>
                <a:cs typeface="Times New Roman" pitchFamily="18" charset="0"/>
              </a:rPr>
              <a:t>Driving</a:t>
            </a:r>
            <a:r>
              <a:rPr lang="fr-FR" sz="1600" dirty="0" smtClean="0">
                <a:solidFill>
                  <a:srgbClr val="000000"/>
                </a:solidFill>
                <a:latin typeface="Times New Roman" pitchFamily="18" charset="0"/>
                <a:cs typeface="Times New Roman" pitchFamily="18" charset="0"/>
              </a:rPr>
              <a:t> Forces</a:t>
            </a:r>
            <a:endParaRPr lang="fr-FR" sz="1600" dirty="0" smtClean="0">
              <a:solidFill>
                <a:srgbClr val="000000"/>
              </a:solidFill>
            </a:endParaRPr>
          </a:p>
          <a:p>
            <a:pPr algn="r" rtl="1"/>
            <a:endParaRPr lang="ar-SA" dirty="0" smtClean="0">
              <a:solidFill>
                <a:srgbClr val="000000"/>
              </a:solidFill>
            </a:endParaRPr>
          </a:p>
          <a:p>
            <a:pPr algn="r" rtl="1"/>
            <a:r>
              <a:rPr lang="ar-SA" dirty="0" smtClean="0">
                <a:solidFill>
                  <a:srgbClr val="000000"/>
                </a:solidFill>
              </a:rPr>
              <a:t>وينبغي في وضع رسالة </a:t>
            </a:r>
            <a:r>
              <a:rPr lang="ar-SA" dirty="0" err="1" smtClean="0">
                <a:solidFill>
                  <a:srgbClr val="000000"/>
                </a:solidFill>
              </a:rPr>
              <a:t>المنظمة :</a:t>
            </a:r>
            <a:endParaRPr lang="ar-SA" dirty="0" smtClean="0">
              <a:solidFill>
                <a:srgbClr val="000000"/>
              </a:solidFill>
            </a:endParaRPr>
          </a:p>
          <a:p>
            <a:pPr algn="r" rtl="1">
              <a:buFont typeface="Arial" pitchFamily="34" charset="0"/>
              <a:buChar char="•"/>
            </a:pPr>
            <a:r>
              <a:rPr lang="fr-FR" dirty="0" smtClean="0">
                <a:solidFill>
                  <a:srgbClr val="000000"/>
                </a:solidFill>
              </a:rPr>
              <a:t> </a:t>
            </a:r>
            <a:r>
              <a:rPr lang="ar-SA" dirty="0" smtClean="0">
                <a:solidFill>
                  <a:srgbClr val="000000"/>
                </a:solidFill>
              </a:rPr>
              <a:t>تشجيع أكبر قدر ممكن من الموظفين والمتطوعين وغيرهم من أصحاب المصلحة.</a:t>
            </a:r>
          </a:p>
          <a:p>
            <a:pPr algn="r" rtl="1">
              <a:buFont typeface="Arial" pitchFamily="34" charset="0"/>
              <a:buChar char="•"/>
            </a:pPr>
            <a:r>
              <a:rPr lang="fr-FR" dirty="0" smtClean="0">
                <a:solidFill>
                  <a:srgbClr val="000000"/>
                </a:solidFill>
              </a:rPr>
              <a:t> </a:t>
            </a:r>
            <a:r>
              <a:rPr lang="ar-SA" dirty="0" smtClean="0">
                <a:solidFill>
                  <a:srgbClr val="000000"/>
                </a:solidFill>
              </a:rPr>
              <a:t>نشرها على نطاق واسع.</a:t>
            </a:r>
          </a:p>
          <a:p>
            <a:pPr algn="r" rtl="1">
              <a:buFont typeface="Arial" pitchFamily="34" charset="0"/>
              <a:buChar char="•"/>
            </a:pPr>
            <a:r>
              <a:rPr lang="fr-FR" dirty="0" smtClean="0">
                <a:solidFill>
                  <a:srgbClr val="000000"/>
                </a:solidFill>
              </a:rPr>
              <a:t> </a:t>
            </a:r>
            <a:r>
              <a:rPr lang="ar-SA" dirty="0" smtClean="0">
                <a:solidFill>
                  <a:srgbClr val="000000"/>
                </a:solidFill>
              </a:rPr>
              <a:t>الاقتصار على عدد قليل من البيانات.</a:t>
            </a:r>
          </a:p>
          <a:p>
            <a:pPr algn="r" rtl="1"/>
            <a:endParaRPr lang="fr-FR" dirty="0" smtClean="0">
              <a:solidFill>
                <a:srgbClr val="000000"/>
              </a:solidFill>
            </a:endParaRPr>
          </a:p>
          <a:p>
            <a:pPr algn="r" rtl="1"/>
            <a:endParaRPr lang="fr-FR" sz="1600" dirty="0">
              <a:solidFill>
                <a:srgbClr val="000000"/>
              </a:solidFill>
            </a:endParaRPr>
          </a:p>
        </p:txBody>
      </p:sp>
    </p:spTree>
    <p:extLst>
      <p:ext uri="{BB962C8B-B14F-4D97-AF65-F5344CB8AC3E}">
        <p14:creationId xmlns:p14="http://schemas.microsoft.com/office/powerpoint/2010/main" val="270805866"/>
      </p:ext>
    </p:extLst>
  </p:cSld>
  <p:clrMapOvr>
    <a:masterClrMapping/>
  </p:clrMapOvr>
  <p:transition advTm="49858"/>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55776" y="260648"/>
            <a:ext cx="5256584" cy="762000"/>
          </a:xfrm>
        </p:spPr>
        <p:txBody>
          <a:bodyPr/>
          <a:lstStyle/>
          <a:p>
            <a:pPr algn="ctr" rtl="1"/>
            <a:r>
              <a:rPr lang="ar-DZ" dirty="0" smtClean="0"/>
              <a:t>خصائص الرؤية و الرسالة </a:t>
            </a:r>
            <a:r>
              <a:rPr lang="fr-FR" b="0" dirty="0"/>
              <a:t> </a:t>
            </a:r>
            <a:endParaRPr lang="fr-FR" dirty="0"/>
          </a:p>
        </p:txBody>
      </p:sp>
      <p:sp>
        <p:nvSpPr>
          <p:cNvPr id="4" name="ZoneTexte 3"/>
          <p:cNvSpPr txBox="1"/>
          <p:nvPr/>
        </p:nvSpPr>
        <p:spPr>
          <a:xfrm>
            <a:off x="1403648" y="1484784"/>
            <a:ext cx="6336704" cy="3447098"/>
          </a:xfrm>
          <a:prstGeom prst="rect">
            <a:avLst/>
          </a:prstGeom>
          <a:noFill/>
        </p:spPr>
        <p:txBody>
          <a:bodyPr wrap="square" rtlCol="0">
            <a:spAutoFit/>
          </a:bodyPr>
          <a:lstStyle/>
          <a:p>
            <a:pPr marL="342900" indent="-342900" algn="r" rtl="1">
              <a:buFont typeface="+mj-lt"/>
              <a:buAutoNum type="arabicPeriod"/>
            </a:pPr>
            <a:r>
              <a:rPr lang="ar-DZ" sz="2200" dirty="0" smtClean="0">
                <a:solidFill>
                  <a:srgbClr val="000000"/>
                </a:solidFill>
              </a:rPr>
              <a:t>واضحة وسهلة الفهم من الجميع</a:t>
            </a:r>
          </a:p>
          <a:p>
            <a:pPr marL="342900" indent="-342900" algn="r" rtl="1">
              <a:buFont typeface="+mj-lt"/>
              <a:buAutoNum type="arabicPeriod"/>
            </a:pPr>
            <a:r>
              <a:rPr lang="ar-DZ" sz="2200" dirty="0" smtClean="0">
                <a:solidFill>
                  <a:srgbClr val="000000"/>
                </a:solidFill>
              </a:rPr>
              <a:t>مختصرة وقصيرة حتى يسهل تذكرها</a:t>
            </a:r>
          </a:p>
          <a:p>
            <a:pPr marL="342900" indent="-342900" algn="r" rtl="1">
              <a:buFont typeface="+mj-lt"/>
              <a:buAutoNum type="arabicPeriod"/>
            </a:pPr>
            <a:r>
              <a:rPr lang="ar-DZ" sz="2200" dirty="0" smtClean="0">
                <a:solidFill>
                  <a:srgbClr val="000000"/>
                </a:solidFill>
              </a:rPr>
              <a:t>تصف المؤسسة من حيث (اهدافها، جمهورها، وكيف ستحقق ما تريد</a:t>
            </a:r>
            <a:r>
              <a:rPr lang="fr-FR" sz="2200" dirty="0" smtClean="0">
                <a:solidFill>
                  <a:srgbClr val="000000"/>
                </a:solidFill>
              </a:rPr>
              <a:t> </a:t>
            </a:r>
            <a:r>
              <a:rPr lang="ar-DZ" sz="2200" dirty="0" smtClean="0">
                <a:solidFill>
                  <a:srgbClr val="000000"/>
                </a:solidFill>
              </a:rPr>
              <a:t>)</a:t>
            </a:r>
          </a:p>
          <a:p>
            <a:pPr marL="342900" indent="-342900" algn="r" rtl="1">
              <a:buFont typeface="+mj-lt"/>
              <a:buAutoNum type="arabicPeriod"/>
            </a:pPr>
            <a:r>
              <a:rPr lang="ar-DZ" sz="2200" dirty="0" smtClean="0">
                <a:solidFill>
                  <a:srgbClr val="000000"/>
                </a:solidFill>
              </a:rPr>
              <a:t>التركيز على محور استراتيجي محدد</a:t>
            </a:r>
          </a:p>
          <a:p>
            <a:pPr marL="342900" indent="-342900" algn="r" rtl="1">
              <a:buFont typeface="+mj-lt"/>
              <a:buAutoNum type="arabicPeriod"/>
            </a:pPr>
            <a:r>
              <a:rPr lang="ar-DZ" sz="2200" dirty="0" smtClean="0">
                <a:solidFill>
                  <a:srgbClr val="000000"/>
                </a:solidFill>
              </a:rPr>
              <a:t>تعبر عن تميز المؤسسة عن غيرها</a:t>
            </a:r>
          </a:p>
          <a:p>
            <a:pPr marL="342900" indent="-342900" algn="r" rtl="1">
              <a:buFont typeface="+mj-lt"/>
              <a:buAutoNum type="arabicPeriod"/>
            </a:pPr>
            <a:r>
              <a:rPr lang="ar-DZ" sz="2200" dirty="0" smtClean="0">
                <a:solidFill>
                  <a:srgbClr val="000000"/>
                </a:solidFill>
              </a:rPr>
              <a:t>واسعة غير هلامية، محدودة من غير تفصيل.</a:t>
            </a:r>
          </a:p>
          <a:p>
            <a:pPr marL="342900" indent="-342900" algn="r" rtl="1">
              <a:buFont typeface="+mj-lt"/>
              <a:buAutoNum type="arabicPeriod"/>
            </a:pPr>
            <a:r>
              <a:rPr lang="ar-DZ" sz="2200" dirty="0" smtClean="0">
                <a:solidFill>
                  <a:srgbClr val="000000"/>
                </a:solidFill>
              </a:rPr>
              <a:t>تعكس معايير قابلة للتحقيق</a:t>
            </a:r>
          </a:p>
          <a:p>
            <a:pPr marL="342900" indent="-342900" algn="r" rtl="1">
              <a:buFont typeface="+mj-lt"/>
              <a:buAutoNum type="arabicPeriod"/>
            </a:pPr>
            <a:r>
              <a:rPr lang="ar-DZ" sz="2200" dirty="0" smtClean="0">
                <a:solidFill>
                  <a:srgbClr val="000000"/>
                </a:solidFill>
              </a:rPr>
              <a:t>تمثل المرجع الدائم للقرارات داخل المؤسسة</a:t>
            </a:r>
          </a:p>
          <a:p>
            <a:pPr marL="342900" indent="-342900" algn="r" rtl="1">
              <a:buFont typeface="+mj-lt"/>
              <a:buAutoNum type="arabicPeriod"/>
            </a:pPr>
            <a:endParaRPr lang="fr-FR" sz="2000" dirty="0"/>
          </a:p>
        </p:txBody>
      </p:sp>
      <p:sp>
        <p:nvSpPr>
          <p:cNvPr id="3" name="Rectangle 2"/>
          <p:cNvSpPr/>
          <p:nvPr/>
        </p:nvSpPr>
        <p:spPr>
          <a:xfrm>
            <a:off x="755576" y="4869160"/>
            <a:ext cx="7488832" cy="1477328"/>
          </a:xfrm>
          <a:prstGeom prst="rect">
            <a:avLst/>
          </a:prstGeom>
        </p:spPr>
        <p:txBody>
          <a:bodyPr wrap="square">
            <a:spAutoFit/>
          </a:bodyPr>
          <a:lstStyle/>
          <a:p>
            <a:pPr algn="just"/>
            <a:r>
              <a:rPr lang="en-GB" b="1" dirty="0">
                <a:solidFill>
                  <a:srgbClr val="000000"/>
                </a:solidFill>
                <a:latin typeface="Times New Roman" panose="02020603050405020304" pitchFamily="18" charset="0"/>
                <a:cs typeface="Times New Roman" panose="02020603050405020304" pitchFamily="18" charset="0"/>
              </a:rPr>
              <a:t>A vision statement focuses on tomorrow and what an organization wants to ultimately become. A mission statement focuses on today and what an organization does to achieve it. </a:t>
            </a:r>
            <a:r>
              <a:rPr lang="fr-FR" b="1" dirty="0" err="1">
                <a:solidFill>
                  <a:srgbClr val="000000"/>
                </a:solidFill>
                <a:latin typeface="Times New Roman" panose="02020603050405020304" pitchFamily="18" charset="0"/>
                <a:cs typeface="Times New Roman" panose="02020603050405020304" pitchFamily="18" charset="0"/>
              </a:rPr>
              <a:t>Both</a:t>
            </a:r>
            <a:r>
              <a:rPr lang="fr-FR" b="1" dirty="0">
                <a:solidFill>
                  <a:srgbClr val="000000"/>
                </a:solidFill>
                <a:latin typeface="Times New Roman" panose="02020603050405020304" pitchFamily="18" charset="0"/>
                <a:cs typeface="Times New Roman" panose="02020603050405020304" pitchFamily="18" charset="0"/>
              </a:rPr>
              <a:t> are vital in </a:t>
            </a:r>
            <a:r>
              <a:rPr lang="fr-FR" b="1" dirty="0" err="1">
                <a:solidFill>
                  <a:srgbClr val="000000"/>
                </a:solidFill>
                <a:latin typeface="Times New Roman" panose="02020603050405020304" pitchFamily="18" charset="0"/>
                <a:cs typeface="Times New Roman" panose="02020603050405020304" pitchFamily="18" charset="0"/>
              </a:rPr>
              <a:t>directing</a:t>
            </a:r>
            <a:r>
              <a:rPr lang="fr-FR" b="1" dirty="0">
                <a:solidFill>
                  <a:srgbClr val="000000"/>
                </a:solidFill>
                <a:latin typeface="Times New Roman" panose="02020603050405020304" pitchFamily="18" charset="0"/>
                <a:cs typeface="Times New Roman" panose="02020603050405020304" pitchFamily="18" charset="0"/>
              </a:rPr>
              <a:t> goals. </a:t>
            </a:r>
            <a:endParaRPr lang="fr-FR" b="1" dirty="0" smtClean="0">
              <a:solidFill>
                <a:srgbClr val="000000"/>
              </a:solidFill>
              <a:latin typeface="Times New Roman" panose="02020603050405020304" pitchFamily="18" charset="0"/>
              <a:cs typeface="Times New Roman" panose="02020603050405020304" pitchFamily="18" charset="0"/>
            </a:endParaRPr>
          </a:p>
          <a:p>
            <a:pPr algn="ctr"/>
            <a:r>
              <a:rPr lang="en-US" b="1" dirty="0" smtClean="0">
                <a:solidFill>
                  <a:srgbClr val="002060"/>
                </a:solidFill>
                <a:latin typeface="Times New Roman" panose="02020603050405020304" pitchFamily="18" charset="0"/>
                <a:cs typeface="Times New Roman" panose="02020603050405020304" pitchFamily="18" charset="0"/>
              </a:rPr>
              <a:t>Know </a:t>
            </a:r>
            <a:r>
              <a:rPr lang="en-US" b="1" dirty="0">
                <a:solidFill>
                  <a:srgbClr val="002060"/>
                </a:solidFill>
                <a:latin typeface="Times New Roman" panose="02020603050405020304" pitchFamily="18" charset="0"/>
                <a:cs typeface="Times New Roman" panose="02020603050405020304" pitchFamily="18" charset="0"/>
              </a:rPr>
              <a:t>who you are and where you’re going</a:t>
            </a:r>
          </a:p>
          <a:p>
            <a:endParaRPr lang="fr-FR" dirty="0">
              <a:solidFill>
                <a:srgbClr val="00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73797755"/>
      </p:ext>
    </p:extLst>
  </p:cSld>
  <p:clrMapOvr>
    <a:masterClrMapping/>
  </p:clrMapOvr>
  <p:transition advTm="33111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additive="base">
                                        <p:cTn id="55" dur="500" fill="hold"/>
                                        <p:tgtEl>
                                          <p:spTgt spid="3"/>
                                        </p:tgtEl>
                                        <p:attrNameLst>
                                          <p:attrName>ppt_x</p:attrName>
                                        </p:attrNameLst>
                                      </p:cBhvr>
                                      <p:tavLst>
                                        <p:tav tm="0">
                                          <p:val>
                                            <p:strVal val="#ppt_x"/>
                                          </p:val>
                                        </p:tav>
                                        <p:tav tm="100000">
                                          <p:val>
                                            <p:strVal val="#ppt_x"/>
                                          </p:val>
                                        </p:tav>
                                      </p:tavLst>
                                    </p:anim>
                                    <p:anim calcmode="lin" valueType="num">
                                      <p:cBhvr additive="base">
                                        <p:cTn id="5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03848" y="260648"/>
            <a:ext cx="4170412" cy="762000"/>
          </a:xfrm>
        </p:spPr>
        <p:txBody>
          <a:bodyPr/>
          <a:lstStyle/>
          <a:p>
            <a:r>
              <a:rPr lang="ar-DZ" dirty="0" smtClean="0"/>
              <a:t>أمثلة عن الرؤية و المهمة (</a:t>
            </a:r>
            <a:r>
              <a:rPr lang="ar-DZ" dirty="0"/>
              <a:t>الرسالة</a:t>
            </a:r>
            <a:r>
              <a:rPr lang="ar-DZ" dirty="0" smtClean="0"/>
              <a:t>)</a:t>
            </a:r>
            <a:endParaRPr lang="fr-FR" dirty="0"/>
          </a:p>
        </p:txBody>
      </p:sp>
      <p:sp>
        <p:nvSpPr>
          <p:cNvPr id="5" name="ZoneTexte 4"/>
          <p:cNvSpPr txBox="1"/>
          <p:nvPr/>
        </p:nvSpPr>
        <p:spPr>
          <a:xfrm>
            <a:off x="755576" y="1635765"/>
            <a:ext cx="7560840" cy="2385268"/>
          </a:xfrm>
          <a:prstGeom prst="rect">
            <a:avLst/>
          </a:prstGeom>
          <a:noFill/>
        </p:spPr>
        <p:txBody>
          <a:bodyPr wrap="square" rtlCol="0">
            <a:spAutoFit/>
          </a:bodyPr>
          <a:lstStyle/>
          <a:p>
            <a:endParaRPr lang="en-US" b="1" dirty="0" smtClean="0"/>
          </a:p>
          <a:p>
            <a:r>
              <a:rPr lang="en-US" b="1" dirty="0" smtClean="0">
                <a:solidFill>
                  <a:srgbClr val="000000"/>
                </a:solidFill>
                <a:latin typeface="Times New Roman" panose="02020603050405020304" pitchFamily="18" charset="0"/>
                <a:cs typeface="Times New Roman" panose="02020603050405020304" pitchFamily="18" charset="0"/>
              </a:rPr>
              <a:t>Company</a:t>
            </a:r>
            <a:r>
              <a:rPr lang="en-US" b="1" dirty="0">
                <a:solidFill>
                  <a:srgbClr val="000000"/>
                </a:solidFill>
                <a:latin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hlinkClick r:id="rId2"/>
              </a:rPr>
              <a:t>Tesla</a:t>
            </a:r>
            <a:endParaRPr lang="en-US" dirty="0" smtClean="0">
              <a:solidFill>
                <a:srgbClr val="000000"/>
              </a:solidFill>
              <a:latin typeface="Times New Roman" panose="02020603050405020304" pitchFamily="18" charset="0"/>
              <a:cs typeface="Times New Roman" panose="02020603050405020304" pitchFamily="18" charset="0"/>
            </a:endParaRPr>
          </a:p>
          <a:p>
            <a:endParaRPr lang="en-US" sz="1050" dirty="0">
              <a:solidFill>
                <a:srgbClr val="000000"/>
              </a:solidFill>
              <a:latin typeface="Times New Roman" panose="02020603050405020304" pitchFamily="18" charset="0"/>
              <a:cs typeface="Times New Roman" panose="02020603050405020304" pitchFamily="18" charset="0"/>
            </a:endParaRPr>
          </a:p>
          <a:p>
            <a:r>
              <a:rPr lang="en-US" b="1" dirty="0">
                <a:solidFill>
                  <a:srgbClr val="000000"/>
                </a:solidFill>
                <a:latin typeface="Times New Roman" panose="02020603050405020304" pitchFamily="18" charset="0"/>
                <a:cs typeface="Times New Roman" panose="02020603050405020304" pitchFamily="18" charset="0"/>
              </a:rPr>
              <a:t>Mission</a:t>
            </a:r>
            <a:r>
              <a:rPr lang="en-US" b="1" dirty="0" smtClean="0">
                <a:solidFill>
                  <a:srgbClr val="000000"/>
                </a:solidFill>
                <a:latin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cs typeface="Times New Roman" panose="02020603050405020304" pitchFamily="18" charset="0"/>
              </a:rPr>
              <a:t> To </a:t>
            </a:r>
            <a:r>
              <a:rPr lang="en-US" dirty="0" smtClean="0">
                <a:solidFill>
                  <a:srgbClr val="000000"/>
                </a:solidFill>
                <a:latin typeface="Times New Roman" panose="02020603050405020304" pitchFamily="18" charset="0"/>
                <a:cs typeface="Times New Roman" panose="02020603050405020304" pitchFamily="18" charset="0"/>
              </a:rPr>
              <a:t>accelerate </a:t>
            </a:r>
            <a:r>
              <a:rPr lang="en-US" dirty="0">
                <a:solidFill>
                  <a:srgbClr val="000000"/>
                </a:solidFill>
                <a:latin typeface="Times New Roman" panose="02020603050405020304" pitchFamily="18" charset="0"/>
                <a:cs typeface="Times New Roman" panose="02020603050405020304" pitchFamily="18" charset="0"/>
              </a:rPr>
              <a:t>the world’s transition to sustainable energy</a:t>
            </a:r>
            <a:r>
              <a:rPr lang="en-US" dirty="0" smtClean="0">
                <a:solidFill>
                  <a:srgbClr val="000000"/>
                </a:solidFill>
                <a:latin typeface="Times New Roman" panose="02020603050405020304" pitchFamily="18" charset="0"/>
                <a:cs typeface="Times New Roman" panose="02020603050405020304" pitchFamily="18" charset="0"/>
              </a:rPr>
              <a:t>.</a:t>
            </a:r>
          </a:p>
          <a:p>
            <a:endParaRPr lang="en-US" sz="1100" dirty="0">
              <a:solidFill>
                <a:srgbClr val="000000"/>
              </a:solidFill>
              <a:latin typeface="Times New Roman" panose="02020603050405020304" pitchFamily="18" charset="0"/>
              <a:cs typeface="Times New Roman" panose="02020603050405020304" pitchFamily="18" charset="0"/>
            </a:endParaRPr>
          </a:p>
          <a:p>
            <a:r>
              <a:rPr lang="en-US" b="1" dirty="0">
                <a:solidFill>
                  <a:srgbClr val="000000"/>
                </a:solidFill>
                <a:latin typeface="Times New Roman" panose="02020603050405020304" pitchFamily="18" charset="0"/>
                <a:cs typeface="Times New Roman" panose="02020603050405020304" pitchFamily="18" charset="0"/>
              </a:rPr>
              <a:t>Vision:</a:t>
            </a:r>
            <a:r>
              <a:rPr lang="en-US" dirty="0">
                <a:solidFill>
                  <a:srgbClr val="000000"/>
                </a:solidFill>
                <a:latin typeface="Times New Roman" panose="02020603050405020304" pitchFamily="18" charset="0"/>
                <a:cs typeface="Times New Roman" panose="02020603050405020304" pitchFamily="18" charset="0"/>
              </a:rPr>
              <a:t> To create the most compelling car company of the 21st century by driving the world’s transition to electric vehicles</a:t>
            </a:r>
            <a:r>
              <a:rPr lang="en-US" dirty="0" smtClean="0">
                <a:solidFill>
                  <a:srgbClr val="000000"/>
                </a:solidFill>
                <a:latin typeface="Times New Roman" panose="02020603050405020304" pitchFamily="18" charset="0"/>
                <a:cs typeface="Times New Roman" panose="02020603050405020304" pitchFamily="18" charset="0"/>
              </a:rPr>
              <a:t>.</a:t>
            </a:r>
          </a:p>
          <a:p>
            <a:endParaRPr lang="en-US" dirty="0">
              <a:solidFill>
                <a:srgbClr val="000000"/>
              </a:solidFill>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p:txBody>
      </p:sp>
      <p:pic>
        <p:nvPicPr>
          <p:cNvPr id="337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1124744"/>
            <a:ext cx="1296144" cy="1015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ZoneTexte 7"/>
          <p:cNvSpPr txBox="1"/>
          <p:nvPr/>
        </p:nvSpPr>
        <p:spPr>
          <a:xfrm>
            <a:off x="785106" y="4433044"/>
            <a:ext cx="7315286" cy="2123658"/>
          </a:xfrm>
          <a:prstGeom prst="rect">
            <a:avLst/>
          </a:prstGeom>
          <a:noFill/>
        </p:spPr>
        <p:txBody>
          <a:bodyPr wrap="square" rtlCol="0">
            <a:spAutoFit/>
          </a:bodyPr>
          <a:lstStyle/>
          <a:p>
            <a:r>
              <a:rPr lang="en-US" dirty="0">
                <a:solidFill>
                  <a:srgbClr val="000000"/>
                </a:solidFill>
                <a:latin typeface="Times New Roman" panose="02020603050405020304" pitchFamily="18" charset="0"/>
                <a:cs typeface="Times New Roman" panose="02020603050405020304" pitchFamily="18" charset="0"/>
              </a:rPr>
              <a:t>Company: </a:t>
            </a:r>
            <a:r>
              <a:rPr lang="en-US" dirty="0">
                <a:solidFill>
                  <a:srgbClr val="000000"/>
                </a:solidFill>
                <a:latin typeface="Times New Roman" panose="02020603050405020304" pitchFamily="18" charset="0"/>
                <a:cs typeface="Times New Roman" panose="02020603050405020304" pitchFamily="18" charset="0"/>
                <a:hlinkClick r:id="rId4"/>
              </a:rPr>
              <a:t>TED</a:t>
            </a:r>
            <a:endParaRPr lang="en-US" dirty="0">
              <a:solidFill>
                <a:srgbClr val="000000"/>
              </a:solidFill>
              <a:latin typeface="Times New Roman" panose="02020603050405020304" pitchFamily="18" charset="0"/>
              <a:cs typeface="Times New Roman" panose="02020603050405020304" pitchFamily="18" charset="0"/>
            </a:endParaRPr>
          </a:p>
          <a:p>
            <a:endParaRPr lang="en-US" sz="1200" dirty="0">
              <a:solidFill>
                <a:srgbClr val="000000"/>
              </a:solidFill>
              <a:latin typeface="Times New Roman" panose="02020603050405020304" pitchFamily="18" charset="0"/>
              <a:cs typeface="Times New Roman" panose="02020603050405020304" pitchFamily="18" charset="0"/>
            </a:endParaRPr>
          </a:p>
          <a:p>
            <a:r>
              <a:rPr lang="en-US" dirty="0">
                <a:solidFill>
                  <a:srgbClr val="000000"/>
                </a:solidFill>
                <a:latin typeface="Times New Roman" panose="02020603050405020304" pitchFamily="18" charset="0"/>
                <a:cs typeface="Times New Roman" panose="02020603050405020304" pitchFamily="18" charset="0"/>
              </a:rPr>
              <a:t>Mission: Spread ideas.</a:t>
            </a:r>
          </a:p>
          <a:p>
            <a:endParaRPr lang="en-US" sz="1200" dirty="0">
              <a:solidFill>
                <a:srgbClr val="000000"/>
              </a:solidFill>
              <a:latin typeface="Times New Roman" panose="02020603050405020304" pitchFamily="18" charset="0"/>
              <a:cs typeface="Times New Roman" panose="02020603050405020304" pitchFamily="18" charset="0"/>
            </a:endParaRPr>
          </a:p>
          <a:p>
            <a:r>
              <a:rPr lang="en-US" dirty="0">
                <a:solidFill>
                  <a:srgbClr val="000000"/>
                </a:solidFill>
                <a:latin typeface="Times New Roman" panose="02020603050405020304" pitchFamily="18" charset="0"/>
                <a:cs typeface="Times New Roman" panose="02020603050405020304" pitchFamily="18" charset="0"/>
              </a:rPr>
              <a:t>Vision: We believe passionately in the power of ideas to change attitudes, lives and, ultimately, the world.</a:t>
            </a:r>
          </a:p>
          <a:p>
            <a:endParaRPr lang="en-US" dirty="0">
              <a:solidFill>
                <a:srgbClr val="000000"/>
              </a:solidFill>
              <a:latin typeface="Times New Roman" panose="02020603050405020304" pitchFamily="18" charset="0"/>
              <a:cs typeface="Times New Roman" panose="02020603050405020304" pitchFamily="18" charset="0"/>
            </a:endParaRPr>
          </a:p>
          <a:p>
            <a:endParaRPr lang="fr-FR" dirty="0">
              <a:solidFill>
                <a:srgbClr val="000000"/>
              </a:solidFill>
              <a:latin typeface="Times New Roman" panose="02020603050405020304" pitchFamily="18" charset="0"/>
              <a:cs typeface="Times New Roman" panose="02020603050405020304" pitchFamily="18" charset="0"/>
            </a:endParaRPr>
          </a:p>
        </p:txBody>
      </p:sp>
      <p:pic>
        <p:nvPicPr>
          <p:cNvPr id="9"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83830" y="3789040"/>
            <a:ext cx="1205716"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6556102"/>
      </p:ext>
    </p:extLst>
  </p:cSld>
  <p:clrMapOvr>
    <a:masterClrMapping/>
  </p:clrMapOvr>
  <p:transition advTm="65471"/>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11560" y="1830883"/>
            <a:ext cx="7416824" cy="2462213"/>
          </a:xfrm>
          <a:prstGeom prst="rect">
            <a:avLst/>
          </a:prstGeom>
          <a:noFill/>
        </p:spPr>
        <p:txBody>
          <a:bodyPr wrap="square" rtlCol="0">
            <a:spAutoFit/>
          </a:bodyPr>
          <a:lstStyle/>
          <a:p>
            <a:pPr algn="just"/>
            <a:r>
              <a:rPr lang="en-US" b="1" dirty="0">
                <a:solidFill>
                  <a:srgbClr val="002060"/>
                </a:solidFill>
                <a:latin typeface="Times New Roman" panose="02020603050405020304" pitchFamily="18" charset="0"/>
                <a:cs typeface="Times New Roman" panose="02020603050405020304" pitchFamily="18" charset="0"/>
              </a:rPr>
              <a:t>Company:</a:t>
            </a:r>
            <a:r>
              <a:rPr lang="en-US" dirty="0">
                <a:solidFill>
                  <a:srgbClr val="002060"/>
                </a:solidFill>
                <a:latin typeface="Times New Roman" panose="02020603050405020304" pitchFamily="18" charset="0"/>
                <a:cs typeface="Times New Roman" panose="02020603050405020304" pitchFamily="18" charset="0"/>
              </a:rPr>
              <a:t> </a:t>
            </a:r>
            <a:r>
              <a:rPr lang="en-US" dirty="0" err="1" smtClean="0">
                <a:solidFill>
                  <a:srgbClr val="002060"/>
                </a:solidFill>
                <a:latin typeface="Times New Roman" panose="02020603050405020304" pitchFamily="18" charset="0"/>
                <a:cs typeface="Times New Roman" panose="02020603050405020304" pitchFamily="18" charset="0"/>
                <a:hlinkClick r:id="rId2"/>
              </a:rPr>
              <a:t>Ebay</a:t>
            </a:r>
            <a:endParaRPr lang="en-US" dirty="0" smtClean="0">
              <a:solidFill>
                <a:srgbClr val="002060"/>
              </a:solidFill>
              <a:latin typeface="Times New Roman" panose="02020603050405020304" pitchFamily="18" charset="0"/>
              <a:cs typeface="Times New Roman" panose="02020603050405020304" pitchFamily="18" charset="0"/>
            </a:endParaRPr>
          </a:p>
          <a:p>
            <a:pPr algn="just"/>
            <a:endParaRPr lang="en-US" sz="1200" dirty="0">
              <a:solidFill>
                <a:srgbClr val="002060"/>
              </a:solidFill>
              <a:latin typeface="Times New Roman" panose="02020603050405020304" pitchFamily="18" charset="0"/>
              <a:cs typeface="Times New Roman" panose="02020603050405020304" pitchFamily="18" charset="0"/>
            </a:endParaRPr>
          </a:p>
          <a:p>
            <a:pPr algn="just"/>
            <a:r>
              <a:rPr lang="en-US" b="1" dirty="0">
                <a:solidFill>
                  <a:srgbClr val="002060"/>
                </a:solidFill>
                <a:latin typeface="Times New Roman" panose="02020603050405020304" pitchFamily="18" charset="0"/>
                <a:cs typeface="Times New Roman" panose="02020603050405020304" pitchFamily="18" charset="0"/>
              </a:rPr>
              <a:t>Mission:</a:t>
            </a:r>
            <a:r>
              <a:rPr lang="en-US" dirty="0">
                <a:solidFill>
                  <a:srgbClr val="002060"/>
                </a:solidFill>
                <a:latin typeface="Times New Roman" panose="02020603050405020304" pitchFamily="18" charset="0"/>
                <a:cs typeface="Times New Roman" panose="02020603050405020304" pitchFamily="18" charset="0"/>
              </a:rPr>
              <a:t> To be the world’s favorite destination for discovering great value and unique selection</a:t>
            </a:r>
            <a:r>
              <a:rPr lang="en-US" dirty="0" smtClean="0">
                <a:solidFill>
                  <a:srgbClr val="002060"/>
                </a:solidFill>
                <a:latin typeface="Times New Roman" panose="02020603050405020304" pitchFamily="18" charset="0"/>
                <a:cs typeface="Times New Roman" panose="02020603050405020304" pitchFamily="18" charset="0"/>
              </a:rPr>
              <a:t>.</a:t>
            </a:r>
          </a:p>
          <a:p>
            <a:pPr algn="just"/>
            <a:endParaRPr lang="en-US" sz="1200" dirty="0">
              <a:solidFill>
                <a:srgbClr val="002060"/>
              </a:solidFill>
              <a:latin typeface="Times New Roman" panose="02020603050405020304" pitchFamily="18" charset="0"/>
              <a:cs typeface="Times New Roman" panose="02020603050405020304" pitchFamily="18" charset="0"/>
            </a:endParaRPr>
          </a:p>
          <a:p>
            <a:pPr algn="just"/>
            <a:r>
              <a:rPr lang="en-US" b="1" dirty="0">
                <a:solidFill>
                  <a:srgbClr val="002060"/>
                </a:solidFill>
                <a:latin typeface="Times New Roman" panose="02020603050405020304" pitchFamily="18" charset="0"/>
                <a:cs typeface="Times New Roman" panose="02020603050405020304" pitchFamily="18" charset="0"/>
              </a:rPr>
              <a:t>Vision:</a:t>
            </a:r>
            <a:r>
              <a:rPr lang="en-US" dirty="0">
                <a:solidFill>
                  <a:srgbClr val="002060"/>
                </a:solidFill>
                <a:latin typeface="Times New Roman" panose="02020603050405020304" pitchFamily="18" charset="0"/>
                <a:cs typeface="Times New Roman" panose="02020603050405020304" pitchFamily="18" charset="0"/>
              </a:rPr>
              <a:t> Our vision for commerce is one that is enabled by people, powered by technology, and open to everyone</a:t>
            </a:r>
            <a:r>
              <a:rPr lang="en-US" dirty="0" smtClean="0">
                <a:solidFill>
                  <a:srgbClr val="002060"/>
                </a:solidFill>
                <a:latin typeface="Times New Roman" panose="02020603050405020304" pitchFamily="18" charset="0"/>
                <a:cs typeface="Times New Roman" panose="02020603050405020304" pitchFamily="18" charset="0"/>
              </a:rPr>
              <a:t>.</a:t>
            </a:r>
          </a:p>
          <a:p>
            <a:pPr algn="just"/>
            <a:endParaRPr lang="en-US" dirty="0">
              <a:solidFill>
                <a:srgbClr val="002060"/>
              </a:solidFill>
              <a:latin typeface="Times New Roman" panose="02020603050405020304" pitchFamily="18" charset="0"/>
              <a:cs typeface="Times New Roman" panose="02020603050405020304" pitchFamily="18" charset="0"/>
            </a:endParaRPr>
          </a:p>
          <a:p>
            <a:pPr algn="just"/>
            <a:endParaRPr lang="fr-FR" dirty="0">
              <a:solidFill>
                <a:srgbClr val="002060"/>
              </a:solidFill>
              <a:latin typeface="Times New Roman" panose="02020603050405020304" pitchFamily="18" charset="0"/>
              <a:cs typeface="Times New Roman" panose="02020603050405020304" pitchFamily="18" charset="0"/>
            </a:endParaRPr>
          </a:p>
        </p:txBody>
      </p:sp>
      <p:pic>
        <p:nvPicPr>
          <p:cNvPr id="368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0694" y="1197025"/>
            <a:ext cx="1648413" cy="7198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ZoneTexte 5"/>
          <p:cNvSpPr txBox="1"/>
          <p:nvPr/>
        </p:nvSpPr>
        <p:spPr>
          <a:xfrm>
            <a:off x="683568" y="4462661"/>
            <a:ext cx="7632848" cy="1846659"/>
          </a:xfrm>
          <a:prstGeom prst="rect">
            <a:avLst/>
          </a:prstGeom>
          <a:noFill/>
        </p:spPr>
        <p:txBody>
          <a:bodyPr wrap="square" rtlCol="0">
            <a:spAutoFit/>
          </a:bodyPr>
          <a:lstStyle/>
          <a:p>
            <a:r>
              <a:rPr lang="en-US" b="1" dirty="0">
                <a:solidFill>
                  <a:srgbClr val="000000"/>
                </a:solidFill>
                <a:latin typeface="Times New Roman" panose="02020603050405020304" pitchFamily="18" charset="0"/>
                <a:cs typeface="Times New Roman" panose="02020603050405020304" pitchFamily="18" charset="0"/>
              </a:rPr>
              <a:t>Company:</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hlinkClick r:id="rId4"/>
              </a:rPr>
              <a:t>Amazon</a:t>
            </a:r>
            <a:endParaRPr lang="en-US" dirty="0" smtClean="0">
              <a:solidFill>
                <a:srgbClr val="000000"/>
              </a:solidFill>
              <a:latin typeface="Times New Roman" panose="02020603050405020304" pitchFamily="18" charset="0"/>
              <a:cs typeface="Times New Roman" panose="02020603050405020304" pitchFamily="18" charset="0"/>
            </a:endParaRPr>
          </a:p>
          <a:p>
            <a:endParaRPr lang="en-US" sz="1200" dirty="0">
              <a:solidFill>
                <a:srgbClr val="000000"/>
              </a:solidFill>
              <a:latin typeface="Times New Roman" panose="02020603050405020304" pitchFamily="18" charset="0"/>
              <a:cs typeface="Times New Roman" panose="02020603050405020304" pitchFamily="18" charset="0"/>
            </a:endParaRPr>
          </a:p>
          <a:p>
            <a:r>
              <a:rPr lang="en-US" b="1" dirty="0">
                <a:solidFill>
                  <a:srgbClr val="000000"/>
                </a:solidFill>
                <a:latin typeface="Times New Roman" panose="02020603050405020304" pitchFamily="18" charset="0"/>
                <a:cs typeface="Times New Roman" panose="02020603050405020304" pitchFamily="18" charset="0"/>
              </a:rPr>
              <a:t>Mission:</a:t>
            </a:r>
            <a:r>
              <a:rPr lang="en-US" dirty="0">
                <a:solidFill>
                  <a:srgbClr val="000000"/>
                </a:solidFill>
                <a:latin typeface="Times New Roman" panose="02020603050405020304" pitchFamily="18" charset="0"/>
                <a:cs typeface="Times New Roman" panose="02020603050405020304" pitchFamily="18" charset="0"/>
              </a:rPr>
              <a:t> We strive to offer our customers the lowest possible prices, the best available selection, and the utmost convenience</a:t>
            </a:r>
            <a:r>
              <a:rPr lang="en-US" dirty="0" smtClean="0">
                <a:solidFill>
                  <a:srgbClr val="000000"/>
                </a:solidFill>
                <a:latin typeface="Times New Roman" panose="02020603050405020304" pitchFamily="18" charset="0"/>
                <a:cs typeface="Times New Roman" panose="02020603050405020304" pitchFamily="18" charset="0"/>
              </a:rPr>
              <a:t>.</a:t>
            </a:r>
          </a:p>
          <a:p>
            <a:endParaRPr lang="en-US" sz="1200" dirty="0">
              <a:solidFill>
                <a:srgbClr val="000000"/>
              </a:solidFill>
              <a:latin typeface="Times New Roman" panose="02020603050405020304" pitchFamily="18" charset="0"/>
              <a:cs typeface="Times New Roman" panose="02020603050405020304" pitchFamily="18" charset="0"/>
            </a:endParaRPr>
          </a:p>
          <a:p>
            <a:r>
              <a:rPr lang="en-US" b="1" dirty="0">
                <a:solidFill>
                  <a:srgbClr val="000000"/>
                </a:solidFill>
                <a:latin typeface="Times New Roman" panose="02020603050405020304" pitchFamily="18" charset="0"/>
                <a:cs typeface="Times New Roman" panose="02020603050405020304" pitchFamily="18" charset="0"/>
              </a:rPr>
              <a:t>Vision:</a:t>
            </a:r>
            <a:r>
              <a:rPr lang="en-US" dirty="0">
                <a:solidFill>
                  <a:srgbClr val="000000"/>
                </a:solidFill>
                <a:latin typeface="Times New Roman" panose="02020603050405020304" pitchFamily="18" charset="0"/>
                <a:cs typeface="Times New Roman" panose="02020603050405020304" pitchFamily="18" charset="0"/>
              </a:rPr>
              <a:t> To be Earth’s most customer-centric company, where customers can find and discover anything they might want to buy online</a:t>
            </a:r>
            <a:r>
              <a:rPr lang="en-US" dirty="0" smtClean="0">
                <a:solidFill>
                  <a:srgbClr val="000000"/>
                </a:solidFill>
                <a:latin typeface="Times New Roman" panose="02020603050405020304" pitchFamily="18" charset="0"/>
                <a:cs typeface="Times New Roman" panose="02020603050405020304" pitchFamily="18" charset="0"/>
              </a:rPr>
              <a:t>.</a:t>
            </a:r>
          </a:p>
        </p:txBody>
      </p:sp>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6718" y="3789040"/>
            <a:ext cx="1275322" cy="1016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81739719"/>
      </p:ext>
    </p:extLst>
  </p:cSld>
  <p:clrMapOvr>
    <a:masterClrMapping/>
  </p:clrMapOvr>
  <p:transition advTm="70196"/>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67544" y="1196752"/>
            <a:ext cx="7920880" cy="1384995"/>
          </a:xfrm>
          <a:prstGeom prst="rect">
            <a:avLst/>
          </a:prstGeom>
          <a:noFill/>
        </p:spPr>
        <p:txBody>
          <a:bodyPr wrap="square" rtlCol="0">
            <a:spAutoFit/>
          </a:bodyPr>
          <a:lstStyle/>
          <a:p>
            <a:pPr algn="r" rtl="1"/>
            <a:r>
              <a:rPr lang="ar-SA" sz="1700" b="1" dirty="0" smtClean="0">
                <a:solidFill>
                  <a:srgbClr val="000000"/>
                </a:solidFill>
              </a:rPr>
              <a:t>رسالة شركة مصاعد </a:t>
            </a:r>
            <a:r>
              <a:rPr lang="ar-SA" sz="1700" b="1" dirty="0" err="1" smtClean="0">
                <a:solidFill>
                  <a:srgbClr val="000000"/>
                </a:solidFill>
              </a:rPr>
              <a:t>أوتس</a:t>
            </a:r>
            <a:r>
              <a:rPr lang="ar-SA" sz="1700" b="1" dirty="0" smtClean="0">
                <a:solidFill>
                  <a:srgbClr val="000000"/>
                </a:solidFill>
              </a:rPr>
              <a:t> </a:t>
            </a:r>
            <a:r>
              <a:rPr lang="fr-FR" sz="1700" b="1" dirty="0" err="1" smtClean="0">
                <a:solidFill>
                  <a:srgbClr val="000000"/>
                </a:solidFill>
                <a:latin typeface="Times New Roman" pitchFamily="18" charset="0"/>
                <a:cs typeface="Times New Roman" pitchFamily="18" charset="0"/>
              </a:rPr>
              <a:t>Otis</a:t>
            </a:r>
            <a:r>
              <a:rPr lang="fr-FR" sz="1700" b="1" dirty="0" smtClean="0">
                <a:solidFill>
                  <a:srgbClr val="000000"/>
                </a:solidFill>
                <a:latin typeface="Times New Roman" pitchFamily="18" charset="0"/>
                <a:cs typeface="Times New Roman" pitchFamily="18" charset="0"/>
              </a:rPr>
              <a:t> </a:t>
            </a:r>
            <a:r>
              <a:rPr lang="fr-FR" sz="1700" b="1" dirty="0" err="1" smtClean="0">
                <a:solidFill>
                  <a:srgbClr val="000000"/>
                </a:solidFill>
                <a:latin typeface="Times New Roman" pitchFamily="18" charset="0"/>
                <a:cs typeface="Times New Roman" pitchFamily="18" charset="0"/>
              </a:rPr>
              <a:t>Elevator</a:t>
            </a:r>
            <a:r>
              <a:rPr lang="fr-FR" sz="1700" b="1" dirty="0" smtClean="0">
                <a:solidFill>
                  <a:srgbClr val="000000"/>
                </a:solidFill>
                <a:latin typeface="Times New Roman" pitchFamily="18" charset="0"/>
                <a:cs typeface="Times New Roman" pitchFamily="18" charset="0"/>
              </a:rPr>
              <a:t> Co.</a:t>
            </a:r>
            <a:endParaRPr lang="fr-FR" sz="1700" dirty="0" smtClean="0">
              <a:solidFill>
                <a:srgbClr val="000000"/>
              </a:solidFill>
              <a:latin typeface="Times New Roman" pitchFamily="18" charset="0"/>
              <a:cs typeface="Times New Roman" pitchFamily="18" charset="0"/>
            </a:endParaRPr>
          </a:p>
          <a:p>
            <a:pPr algn="r" rtl="1"/>
            <a:r>
              <a:rPr lang="ar-SA" sz="1700" dirty="0" smtClean="0">
                <a:solidFill>
                  <a:srgbClr val="000000"/>
                </a:solidFill>
              </a:rPr>
              <a:t>رسالتنا تكمن في نقل الناس والأشياء عموديا وأفقيا عبر مسافات قصيرة نسبيا.</a:t>
            </a:r>
          </a:p>
          <a:p>
            <a:pPr algn="r" rtl="1"/>
            <a:endParaRPr lang="ar-SA" sz="1700" dirty="0" smtClean="0">
              <a:solidFill>
                <a:srgbClr val="000000"/>
              </a:solidFill>
            </a:endParaRPr>
          </a:p>
          <a:p>
            <a:pPr algn="r" rtl="1"/>
            <a:r>
              <a:rPr lang="fr-FR" sz="1600" dirty="0" err="1" smtClean="0">
                <a:solidFill>
                  <a:srgbClr val="000000"/>
                </a:solidFill>
                <a:latin typeface="Times New Roman" pitchFamily="18" charset="0"/>
                <a:cs typeface="Times New Roman" pitchFamily="18" charset="0"/>
              </a:rPr>
              <a:t>Moving</a:t>
            </a:r>
            <a:r>
              <a:rPr lang="fr-FR" sz="1600" dirty="0" smtClean="0">
                <a:solidFill>
                  <a:srgbClr val="000000"/>
                </a:solidFill>
                <a:latin typeface="Times New Roman" pitchFamily="18" charset="0"/>
                <a:cs typeface="Times New Roman" pitchFamily="18" charset="0"/>
              </a:rPr>
              <a:t> People and </a:t>
            </a:r>
            <a:r>
              <a:rPr lang="fr-FR" sz="1600" dirty="0" err="1" smtClean="0">
                <a:solidFill>
                  <a:srgbClr val="000000"/>
                </a:solidFill>
                <a:latin typeface="Times New Roman" pitchFamily="18" charset="0"/>
                <a:cs typeface="Times New Roman" pitchFamily="18" charset="0"/>
              </a:rPr>
              <a:t>Material</a:t>
            </a:r>
            <a:r>
              <a:rPr lang="fr-FR" sz="1600" dirty="0" smtClean="0">
                <a:solidFill>
                  <a:srgbClr val="000000"/>
                </a:solidFill>
                <a:latin typeface="Times New Roman" pitchFamily="18" charset="0"/>
                <a:cs typeface="Times New Roman" pitchFamily="18" charset="0"/>
              </a:rPr>
              <a:t> </a:t>
            </a:r>
            <a:r>
              <a:rPr lang="fr-FR" sz="1600" dirty="0" err="1" smtClean="0">
                <a:solidFill>
                  <a:srgbClr val="000000"/>
                </a:solidFill>
                <a:latin typeface="Times New Roman" pitchFamily="18" charset="0"/>
                <a:cs typeface="Times New Roman" pitchFamily="18" charset="0"/>
              </a:rPr>
              <a:t>vertically</a:t>
            </a:r>
            <a:r>
              <a:rPr lang="fr-FR" sz="1600" dirty="0" smtClean="0">
                <a:solidFill>
                  <a:srgbClr val="000000"/>
                </a:solidFill>
                <a:latin typeface="Times New Roman" pitchFamily="18" charset="0"/>
                <a:cs typeface="Times New Roman" pitchFamily="18" charset="0"/>
              </a:rPr>
              <a:t> &amp; </a:t>
            </a:r>
            <a:r>
              <a:rPr lang="fr-FR" sz="1600" dirty="0" err="1" smtClean="0">
                <a:solidFill>
                  <a:srgbClr val="000000"/>
                </a:solidFill>
                <a:latin typeface="Times New Roman" pitchFamily="18" charset="0"/>
                <a:cs typeface="Times New Roman" pitchFamily="18" charset="0"/>
              </a:rPr>
              <a:t>horizontally</a:t>
            </a:r>
            <a:r>
              <a:rPr lang="fr-FR" sz="1600" dirty="0" smtClean="0">
                <a:solidFill>
                  <a:srgbClr val="000000"/>
                </a:solidFill>
                <a:latin typeface="Times New Roman" pitchFamily="18" charset="0"/>
                <a:cs typeface="Times New Roman" pitchFamily="18" charset="0"/>
              </a:rPr>
              <a:t> over </a:t>
            </a:r>
            <a:r>
              <a:rPr lang="fr-FR" sz="1600" dirty="0" err="1" smtClean="0">
                <a:solidFill>
                  <a:srgbClr val="000000"/>
                </a:solidFill>
                <a:latin typeface="Times New Roman" pitchFamily="18" charset="0"/>
                <a:cs typeface="Times New Roman" pitchFamily="18" charset="0"/>
              </a:rPr>
              <a:t>relatively</a:t>
            </a:r>
            <a:r>
              <a:rPr lang="fr-FR" sz="1600" dirty="0" smtClean="0">
                <a:solidFill>
                  <a:srgbClr val="000000"/>
                </a:solidFill>
                <a:latin typeface="Times New Roman" pitchFamily="18" charset="0"/>
                <a:cs typeface="Times New Roman" pitchFamily="18" charset="0"/>
              </a:rPr>
              <a:t> short distances</a:t>
            </a:r>
          </a:p>
          <a:p>
            <a:pPr algn="r" rtl="1"/>
            <a:endParaRPr lang="fr-FR" sz="1700" dirty="0">
              <a:solidFill>
                <a:srgbClr val="000000"/>
              </a:solidFill>
            </a:endParaRPr>
          </a:p>
        </p:txBody>
      </p:sp>
      <p:sp>
        <p:nvSpPr>
          <p:cNvPr id="5" name="ZoneTexte 4"/>
          <p:cNvSpPr txBox="1"/>
          <p:nvPr/>
        </p:nvSpPr>
        <p:spPr>
          <a:xfrm>
            <a:off x="1043608" y="2636912"/>
            <a:ext cx="7272808" cy="1384995"/>
          </a:xfrm>
          <a:prstGeom prst="rect">
            <a:avLst/>
          </a:prstGeom>
          <a:noFill/>
        </p:spPr>
        <p:txBody>
          <a:bodyPr wrap="square" rtlCol="0">
            <a:spAutoFit/>
          </a:bodyPr>
          <a:lstStyle/>
          <a:p>
            <a:pPr algn="r" rtl="1"/>
            <a:r>
              <a:rPr lang="ar-SA" sz="1700" b="1" dirty="0" smtClean="0">
                <a:solidFill>
                  <a:srgbClr val="000000"/>
                </a:solidFill>
              </a:rPr>
              <a:t>رسالة شركة </a:t>
            </a:r>
            <a:r>
              <a:rPr lang="ar-SA" sz="1700" b="1" dirty="0" err="1" smtClean="0">
                <a:solidFill>
                  <a:srgbClr val="000000"/>
                </a:solidFill>
              </a:rPr>
              <a:t>ماكدونالدز</a:t>
            </a:r>
            <a:r>
              <a:rPr lang="ar-SA" sz="1700" b="1" dirty="0" smtClean="0">
                <a:solidFill>
                  <a:srgbClr val="000000"/>
                </a:solidFill>
              </a:rPr>
              <a:t> </a:t>
            </a:r>
            <a:r>
              <a:rPr lang="fr-FR" sz="1700" b="1" dirty="0" smtClean="0">
                <a:solidFill>
                  <a:srgbClr val="000000"/>
                </a:solidFill>
                <a:latin typeface="Times New Roman" pitchFamily="18" charset="0"/>
                <a:cs typeface="Times New Roman" pitchFamily="18" charset="0"/>
              </a:rPr>
              <a:t>Mc </a:t>
            </a:r>
            <a:r>
              <a:rPr lang="fr-FR" sz="1700" b="1" dirty="0" err="1" smtClean="0">
                <a:solidFill>
                  <a:srgbClr val="000000"/>
                </a:solidFill>
                <a:latin typeface="Times New Roman" pitchFamily="18" charset="0"/>
                <a:cs typeface="Times New Roman" pitchFamily="18" charset="0"/>
              </a:rPr>
              <a:t>Donald's</a:t>
            </a:r>
            <a:endParaRPr lang="fr-FR" sz="1700" b="1" dirty="0" smtClean="0">
              <a:solidFill>
                <a:srgbClr val="000000"/>
              </a:solidFill>
              <a:latin typeface="Times New Roman" pitchFamily="18" charset="0"/>
              <a:cs typeface="Times New Roman" pitchFamily="18" charset="0"/>
            </a:endParaRPr>
          </a:p>
          <a:p>
            <a:pPr algn="r" rtl="1"/>
            <a:r>
              <a:rPr lang="ar-SA" sz="1700" dirty="0" smtClean="0">
                <a:solidFill>
                  <a:srgbClr val="000000"/>
                </a:solidFill>
              </a:rPr>
              <a:t>نسعى لإشباع شهية العالم بتقديم طعام جيد مقدم بشكل حسن وبسعر مقبول.</a:t>
            </a:r>
          </a:p>
          <a:p>
            <a:pPr algn="r" rtl="1"/>
            <a:endParaRPr lang="ar-SA" sz="1700" dirty="0" smtClean="0">
              <a:solidFill>
                <a:srgbClr val="000000"/>
              </a:solidFill>
            </a:endParaRPr>
          </a:p>
          <a:p>
            <a:pPr algn="r" rtl="1"/>
            <a:r>
              <a:rPr lang="fr-FR" sz="1600" dirty="0" smtClean="0">
                <a:solidFill>
                  <a:srgbClr val="000000"/>
                </a:solidFill>
                <a:latin typeface="Times New Roman" pitchFamily="18" charset="0"/>
                <a:cs typeface="Times New Roman" pitchFamily="18" charset="0"/>
              </a:rPr>
              <a:t>To </a:t>
            </a:r>
            <a:r>
              <a:rPr lang="en-US" sz="1600" dirty="0" smtClean="0">
                <a:solidFill>
                  <a:srgbClr val="000000"/>
                </a:solidFill>
                <a:latin typeface="Times New Roman" pitchFamily="18" charset="0"/>
                <a:cs typeface="Times New Roman" pitchFamily="18" charset="0"/>
              </a:rPr>
              <a:t>satisfy</a:t>
            </a:r>
            <a:r>
              <a:rPr lang="fr-FR" sz="1600" dirty="0" smtClean="0">
                <a:solidFill>
                  <a:srgbClr val="000000"/>
                </a:solidFill>
                <a:latin typeface="Times New Roman" pitchFamily="18" charset="0"/>
                <a:cs typeface="Times New Roman" pitchFamily="18" charset="0"/>
              </a:rPr>
              <a:t> the </a:t>
            </a:r>
            <a:r>
              <a:rPr lang="fr-FR" sz="1600" dirty="0" err="1" smtClean="0">
                <a:solidFill>
                  <a:srgbClr val="000000"/>
                </a:solidFill>
                <a:latin typeface="Times New Roman" pitchFamily="18" charset="0"/>
                <a:cs typeface="Times New Roman" pitchFamily="18" charset="0"/>
              </a:rPr>
              <a:t>world's</a:t>
            </a:r>
            <a:r>
              <a:rPr lang="fr-FR" sz="1600" dirty="0" smtClean="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appetite</a:t>
            </a:r>
            <a:r>
              <a:rPr lang="fr-FR" sz="1600" dirty="0" smtClean="0">
                <a:solidFill>
                  <a:srgbClr val="000000"/>
                </a:solidFill>
                <a:latin typeface="Times New Roman" pitchFamily="18" charset="0"/>
                <a:cs typeface="Times New Roman" pitchFamily="18" charset="0"/>
              </a:rPr>
              <a:t> for good </a:t>
            </a:r>
            <a:r>
              <a:rPr lang="fr-FR" sz="1600" dirty="0" err="1" smtClean="0">
                <a:solidFill>
                  <a:srgbClr val="000000"/>
                </a:solidFill>
                <a:latin typeface="Times New Roman" pitchFamily="18" charset="0"/>
                <a:cs typeface="Times New Roman" pitchFamily="18" charset="0"/>
              </a:rPr>
              <a:t>well</a:t>
            </a:r>
            <a:r>
              <a:rPr lang="fr-FR" sz="1600" dirty="0" smtClean="0">
                <a:solidFill>
                  <a:srgbClr val="000000"/>
                </a:solidFill>
                <a:latin typeface="Times New Roman" pitchFamily="18" charset="0"/>
                <a:cs typeface="Times New Roman" pitchFamily="18" charset="0"/>
              </a:rPr>
              <a:t> </a:t>
            </a:r>
            <a:r>
              <a:rPr lang="fr-FR" sz="1600" dirty="0" err="1" smtClean="0">
                <a:solidFill>
                  <a:srgbClr val="000000"/>
                </a:solidFill>
                <a:latin typeface="Times New Roman" pitchFamily="18" charset="0"/>
                <a:cs typeface="Times New Roman" pitchFamily="18" charset="0"/>
              </a:rPr>
              <a:t>food</a:t>
            </a:r>
            <a:r>
              <a:rPr lang="fr-FR" sz="1600" dirty="0" smtClean="0">
                <a:solidFill>
                  <a:srgbClr val="000000"/>
                </a:solidFill>
                <a:latin typeface="Times New Roman" pitchFamily="18" charset="0"/>
                <a:cs typeface="Times New Roman" pitchFamily="18" charset="0"/>
              </a:rPr>
              <a:t>, </a:t>
            </a:r>
            <a:r>
              <a:rPr lang="fr-FR" sz="1600" dirty="0" err="1" smtClean="0">
                <a:solidFill>
                  <a:srgbClr val="000000"/>
                </a:solidFill>
                <a:latin typeface="Times New Roman" pitchFamily="18" charset="0"/>
                <a:cs typeface="Times New Roman" pitchFamily="18" charset="0"/>
              </a:rPr>
              <a:t>served</a:t>
            </a:r>
            <a:r>
              <a:rPr lang="fr-FR" sz="1600" dirty="0" smtClean="0">
                <a:solidFill>
                  <a:srgbClr val="000000"/>
                </a:solidFill>
                <a:latin typeface="Times New Roman" pitchFamily="18" charset="0"/>
                <a:cs typeface="Times New Roman" pitchFamily="18" charset="0"/>
              </a:rPr>
              <a:t> </a:t>
            </a:r>
            <a:r>
              <a:rPr lang="fr-FR" sz="1600" dirty="0" err="1" smtClean="0">
                <a:solidFill>
                  <a:srgbClr val="000000"/>
                </a:solidFill>
                <a:latin typeface="Times New Roman" pitchFamily="18" charset="0"/>
                <a:cs typeface="Times New Roman" pitchFamily="18" charset="0"/>
              </a:rPr>
              <a:t>at</a:t>
            </a:r>
            <a:r>
              <a:rPr lang="fr-FR" sz="1600" dirty="0" smtClean="0">
                <a:solidFill>
                  <a:srgbClr val="000000"/>
                </a:solidFill>
                <a:latin typeface="Times New Roman" pitchFamily="18" charset="0"/>
                <a:cs typeface="Times New Roman" pitchFamily="18" charset="0"/>
              </a:rPr>
              <a:t> </a:t>
            </a:r>
            <a:r>
              <a:rPr lang="fr-FR" sz="1600" dirty="0" err="1" smtClean="0">
                <a:solidFill>
                  <a:srgbClr val="000000"/>
                </a:solidFill>
                <a:latin typeface="Times New Roman" pitchFamily="18" charset="0"/>
                <a:cs typeface="Times New Roman" pitchFamily="18" charset="0"/>
              </a:rPr>
              <a:t>price</a:t>
            </a:r>
            <a:r>
              <a:rPr lang="fr-FR" sz="1600" dirty="0" smtClean="0">
                <a:solidFill>
                  <a:srgbClr val="000000"/>
                </a:solidFill>
                <a:latin typeface="Times New Roman" pitchFamily="18" charset="0"/>
                <a:cs typeface="Times New Roman" pitchFamily="18" charset="0"/>
              </a:rPr>
              <a:t> people </a:t>
            </a:r>
            <a:r>
              <a:rPr lang="fr-FR" sz="1600" dirty="0" err="1" smtClean="0">
                <a:solidFill>
                  <a:srgbClr val="000000"/>
                </a:solidFill>
                <a:latin typeface="Times New Roman" pitchFamily="18" charset="0"/>
                <a:cs typeface="Times New Roman" pitchFamily="18" charset="0"/>
              </a:rPr>
              <a:t>can</a:t>
            </a:r>
            <a:r>
              <a:rPr lang="fr-FR" sz="1600" dirty="0" smtClean="0">
                <a:solidFill>
                  <a:srgbClr val="000000"/>
                </a:solidFill>
                <a:latin typeface="Times New Roman" pitchFamily="18" charset="0"/>
                <a:cs typeface="Times New Roman" pitchFamily="18" charset="0"/>
              </a:rPr>
              <a:t> </a:t>
            </a:r>
            <a:r>
              <a:rPr lang="fr-FR" sz="1600" dirty="0" err="1" smtClean="0">
                <a:solidFill>
                  <a:srgbClr val="000000"/>
                </a:solidFill>
                <a:latin typeface="Times New Roman" pitchFamily="18" charset="0"/>
                <a:cs typeface="Times New Roman" pitchFamily="18" charset="0"/>
              </a:rPr>
              <a:t>afford</a:t>
            </a:r>
            <a:r>
              <a:rPr lang="fr-FR" sz="1600" dirty="0" smtClean="0">
                <a:solidFill>
                  <a:srgbClr val="000000"/>
                </a:solidFill>
                <a:latin typeface="Times New Roman" pitchFamily="18" charset="0"/>
                <a:cs typeface="Times New Roman" pitchFamily="18" charset="0"/>
              </a:rPr>
              <a:t>.</a:t>
            </a:r>
          </a:p>
          <a:p>
            <a:pPr algn="r" rtl="1"/>
            <a:endParaRPr lang="fr-FR" sz="1700" dirty="0">
              <a:solidFill>
                <a:srgbClr val="000000"/>
              </a:solidFill>
            </a:endParaRPr>
          </a:p>
        </p:txBody>
      </p:sp>
      <p:sp>
        <p:nvSpPr>
          <p:cNvPr id="6" name="Rectangle 5"/>
          <p:cNvSpPr/>
          <p:nvPr/>
        </p:nvSpPr>
        <p:spPr>
          <a:xfrm>
            <a:off x="1115616" y="4149080"/>
            <a:ext cx="7200800" cy="1831271"/>
          </a:xfrm>
          <a:prstGeom prst="rect">
            <a:avLst/>
          </a:prstGeom>
        </p:spPr>
        <p:txBody>
          <a:bodyPr wrap="square">
            <a:spAutoFit/>
          </a:bodyPr>
          <a:lstStyle/>
          <a:p>
            <a:pPr algn="just" rtl="1"/>
            <a:r>
              <a:rPr lang="ar-SA" sz="1700" b="1" dirty="0" smtClean="0">
                <a:solidFill>
                  <a:srgbClr val="000000"/>
                </a:solidFill>
              </a:rPr>
              <a:t>رسالة شركة </a:t>
            </a:r>
            <a:r>
              <a:rPr lang="fr-FR" sz="1700" b="1" dirty="0" smtClean="0">
                <a:solidFill>
                  <a:srgbClr val="000000"/>
                </a:solidFill>
                <a:latin typeface="Times New Roman" pitchFamily="18" charset="0"/>
                <a:cs typeface="Times New Roman" pitchFamily="18" charset="0"/>
              </a:rPr>
              <a:t>AVON</a:t>
            </a:r>
            <a:r>
              <a:rPr lang="fr-FR" sz="1700" dirty="0" smtClean="0">
                <a:solidFill>
                  <a:srgbClr val="000000"/>
                </a:solidFill>
              </a:rPr>
              <a:t> </a:t>
            </a:r>
            <a:r>
              <a:rPr lang="ar-SA" sz="1700" dirty="0" smtClean="0">
                <a:solidFill>
                  <a:srgbClr val="000000"/>
                </a:solidFill>
              </a:rPr>
              <a:t> </a:t>
            </a:r>
            <a:r>
              <a:rPr lang="ar-SA" sz="1700" b="1" dirty="0" smtClean="0">
                <a:solidFill>
                  <a:srgbClr val="000000"/>
                </a:solidFill>
              </a:rPr>
              <a:t>لمستحضرات </a:t>
            </a:r>
            <a:r>
              <a:rPr lang="ar-SA" sz="1700" b="1" dirty="0" err="1" smtClean="0">
                <a:solidFill>
                  <a:srgbClr val="000000"/>
                </a:solidFill>
              </a:rPr>
              <a:t>التجميل </a:t>
            </a:r>
            <a:r>
              <a:rPr lang="ar-SA" sz="1700" dirty="0" err="1" smtClean="0">
                <a:solidFill>
                  <a:srgbClr val="000000"/>
                </a:solidFill>
              </a:rPr>
              <a:t>:</a:t>
            </a:r>
            <a:endParaRPr lang="ar-SA" sz="1700" dirty="0" smtClean="0">
              <a:solidFill>
                <a:srgbClr val="000000"/>
              </a:solidFill>
            </a:endParaRPr>
          </a:p>
          <a:p>
            <a:pPr algn="just" rtl="1"/>
            <a:r>
              <a:rPr lang="ar-SA" sz="1600" dirty="0" smtClean="0">
                <a:solidFill>
                  <a:srgbClr val="000000"/>
                </a:solidFill>
              </a:rPr>
              <a:t>سوف نبني مجموعة متميزة من العلامات التجارية الخاصة بالتجميل، وسنسعى لتجاوز منافسينا في مجال الابتكار والجودة والقيمة، وسنرفع صورتنا لنصبح شركة التجميل التي تلجأ إليها معظم النساء في العالم كله.</a:t>
            </a:r>
          </a:p>
          <a:p>
            <a:pPr algn="just" rtl="1"/>
            <a:endParaRPr lang="ar-SA" sz="1600" dirty="0" smtClean="0">
              <a:solidFill>
                <a:srgbClr val="000000"/>
              </a:solidFill>
            </a:endParaRPr>
          </a:p>
          <a:p>
            <a:pPr algn="just"/>
            <a:r>
              <a:rPr lang="en-US" sz="1600" dirty="0" smtClean="0">
                <a:solidFill>
                  <a:srgbClr val="000000"/>
                </a:solidFill>
                <a:latin typeface="Times New Roman" pitchFamily="18" charset="0"/>
                <a:cs typeface="Times New Roman" pitchFamily="18" charset="0"/>
              </a:rPr>
              <a:t>We will build a unique portfolio of Beauty and related brands, striving to surpass our competitors in quality, innovation and value, and elevating our image to become the</a:t>
            </a:r>
            <a:r>
              <a:rPr lang="ar-SA" sz="1600" dirty="0" smtClean="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Beauty company most women turn to worldwide.</a:t>
            </a:r>
            <a:endParaRPr lang="ar-SA" sz="1600" dirty="0" smtClean="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75087447"/>
      </p:ext>
    </p:extLst>
  </p:cSld>
  <p:clrMapOvr>
    <a:masterClrMapping/>
  </p:clrMapOvr>
  <p:transition advTm="289807"/>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5|20.1|5.4|10.5|27.7|19.8|195.2|9.9|23"/>
</p:tagLst>
</file>

<file path=ppt/theme/theme1.xml><?xml version="1.0" encoding="utf-8"?>
<a:theme xmlns:a="http://schemas.openxmlformats.org/drawingml/2006/main" name="Sample presentation slides [2]">
  <a:themeElements>
    <a:clrScheme name="Sample presentation slides [2] 3">
      <a:dk1>
        <a:srgbClr val="808080"/>
      </a:dk1>
      <a:lt1>
        <a:srgbClr val="FFFFFF"/>
      </a:lt1>
      <a:dk2>
        <a:srgbClr val="FFFFFF"/>
      </a:dk2>
      <a:lt2>
        <a:srgbClr val="B2B2B2"/>
      </a:lt2>
      <a:accent1>
        <a:srgbClr val="058089"/>
      </a:accent1>
      <a:accent2>
        <a:srgbClr val="66BE0E"/>
      </a:accent2>
      <a:accent3>
        <a:srgbClr val="FFFFFF"/>
      </a:accent3>
      <a:accent4>
        <a:srgbClr val="6C6C6C"/>
      </a:accent4>
      <a:accent5>
        <a:srgbClr val="AAC0C4"/>
      </a:accent5>
      <a:accent6>
        <a:srgbClr val="5CAC0C"/>
      </a:accent6>
      <a:hlink>
        <a:srgbClr val="2CA9D0"/>
      </a:hlink>
      <a:folHlink>
        <a:srgbClr val="4841D9"/>
      </a:folHlink>
    </a:clrScheme>
    <a:fontScheme name="Sample presentation slides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presentation slides [2] 1">
        <a:dk1>
          <a:srgbClr val="1D528D"/>
        </a:dk1>
        <a:lt1>
          <a:srgbClr val="FFFFFF"/>
        </a:lt1>
        <a:dk2>
          <a:srgbClr val="000000"/>
        </a:dk2>
        <a:lt2>
          <a:srgbClr val="CACACA"/>
        </a:lt2>
        <a:accent1>
          <a:srgbClr val="0099CC"/>
        </a:accent1>
        <a:accent2>
          <a:srgbClr val="BFA907"/>
        </a:accent2>
        <a:accent3>
          <a:srgbClr val="FFFFFF"/>
        </a:accent3>
        <a:accent4>
          <a:srgbClr val="174578"/>
        </a:accent4>
        <a:accent5>
          <a:srgbClr val="AACAE2"/>
        </a:accent5>
        <a:accent6>
          <a:srgbClr val="AD9906"/>
        </a:accent6>
        <a:hlink>
          <a:srgbClr val="6E81E0"/>
        </a:hlink>
        <a:folHlink>
          <a:srgbClr val="009999"/>
        </a:folHlink>
      </a:clrScheme>
      <a:clrMap bg1="lt1" tx1="dk1" bg2="lt2" tx2="dk2" accent1="accent1" accent2="accent2" accent3="accent3" accent4="accent4" accent5="accent5" accent6="accent6" hlink="hlink" folHlink="folHlink"/>
    </a:extraClrScheme>
    <a:extraClrScheme>
      <a:clrScheme name="Sample presentation slides [2] 2">
        <a:dk1>
          <a:srgbClr val="4E40A4"/>
        </a:dk1>
        <a:lt1>
          <a:srgbClr val="FFFFFF"/>
        </a:lt1>
        <a:dk2>
          <a:srgbClr val="000000"/>
        </a:dk2>
        <a:lt2>
          <a:srgbClr val="CACACA"/>
        </a:lt2>
        <a:accent1>
          <a:srgbClr val="8B65E9"/>
        </a:accent1>
        <a:accent2>
          <a:srgbClr val="008080"/>
        </a:accent2>
        <a:accent3>
          <a:srgbClr val="FFFFFF"/>
        </a:accent3>
        <a:accent4>
          <a:srgbClr val="41358B"/>
        </a:accent4>
        <a:accent5>
          <a:srgbClr val="C4B8F2"/>
        </a:accent5>
        <a:accent6>
          <a:srgbClr val="007373"/>
        </a:accent6>
        <a:hlink>
          <a:srgbClr val="0066CC"/>
        </a:hlink>
        <a:folHlink>
          <a:srgbClr val="8AB151"/>
        </a:folHlink>
      </a:clrScheme>
      <a:clrMap bg1="lt1" tx1="dk1" bg2="lt2" tx2="dk2" accent1="accent1" accent2="accent2" accent3="accent3" accent4="accent4" accent5="accent5" accent6="accent6" hlink="hlink" folHlink="folHlink"/>
    </a:extraClrScheme>
    <a:extraClrScheme>
      <a:clrScheme name="Sample presentation slides [2] 3">
        <a:dk1>
          <a:srgbClr val="808080"/>
        </a:dk1>
        <a:lt1>
          <a:srgbClr val="FFFFFF"/>
        </a:lt1>
        <a:dk2>
          <a:srgbClr val="FFFFFF"/>
        </a:dk2>
        <a:lt2>
          <a:srgbClr val="B2B2B2"/>
        </a:lt2>
        <a:accent1>
          <a:srgbClr val="058089"/>
        </a:accent1>
        <a:accent2>
          <a:srgbClr val="66BE0E"/>
        </a:accent2>
        <a:accent3>
          <a:srgbClr val="FFFFFF"/>
        </a:accent3>
        <a:accent4>
          <a:srgbClr val="6C6C6C"/>
        </a:accent4>
        <a:accent5>
          <a:srgbClr val="AAC0C4"/>
        </a:accent5>
        <a:accent6>
          <a:srgbClr val="5CAC0C"/>
        </a:accent6>
        <a:hlink>
          <a:srgbClr val="2CA9D0"/>
        </a:hlink>
        <a:folHlink>
          <a:srgbClr val="4841D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6110</TotalTime>
  <Words>872</Words>
  <Application>Microsoft Office PowerPoint</Application>
  <PresentationFormat>Affichage à l'écran (4:3)</PresentationFormat>
  <Paragraphs>102</Paragraphs>
  <Slides>9</Slides>
  <Notes>1</Notes>
  <HiddenSlides>0</HiddenSlides>
  <MMClips>0</MMClips>
  <ScaleCrop>false</ScaleCrop>
  <HeadingPairs>
    <vt:vector size="8" baseType="variant">
      <vt:variant>
        <vt:lpstr>Polices utilisées</vt:lpstr>
      </vt:variant>
      <vt:variant>
        <vt:i4>6</vt:i4>
      </vt:variant>
      <vt:variant>
        <vt:lpstr>Thème</vt:lpstr>
      </vt:variant>
      <vt:variant>
        <vt:i4>1</vt:i4>
      </vt:variant>
      <vt:variant>
        <vt:lpstr>Serveurs OLE incorporés</vt:lpstr>
      </vt:variant>
      <vt:variant>
        <vt:i4>1</vt:i4>
      </vt:variant>
      <vt:variant>
        <vt:lpstr>Titres des diapositives</vt:lpstr>
      </vt:variant>
      <vt:variant>
        <vt:i4>9</vt:i4>
      </vt:variant>
    </vt:vector>
  </HeadingPairs>
  <TitlesOfParts>
    <vt:vector size="17" baseType="lpstr">
      <vt:lpstr>Arabic Transparent</vt:lpstr>
      <vt:lpstr>Arial</vt:lpstr>
      <vt:lpstr>Calibri</vt:lpstr>
      <vt:lpstr>Times New Roman</vt:lpstr>
      <vt:lpstr>Verdana</vt:lpstr>
      <vt:lpstr>Wingdings</vt:lpstr>
      <vt:lpstr>Sample presentation slides [2]</vt:lpstr>
      <vt:lpstr>Image</vt:lpstr>
      <vt:lpstr>Présentation PowerPoint</vt:lpstr>
      <vt:lpstr>Présentation PowerPoint</vt:lpstr>
      <vt:lpstr>أولا: التسويق الاستراتيجي على المستوى الكلي للمؤسسة</vt:lpstr>
      <vt:lpstr>Présentation PowerPoint</vt:lpstr>
      <vt:lpstr>Présentation PowerPoint</vt:lpstr>
      <vt:lpstr>خصائص الرؤية و الرسالة  </vt:lpstr>
      <vt:lpstr>أمثلة عن الرؤية و المهمة (الرسالة)</vt:lpstr>
      <vt:lpstr>Présentation PowerPoint</vt:lpstr>
      <vt:lpstr>Présentation PowerPoint</vt:lpstr>
    </vt:vector>
  </TitlesOfParts>
  <Company>HTC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Service Quality</dc:title>
  <dc:creator>Enda Larkin</dc:creator>
  <cp:lastModifiedBy>Tarek</cp:lastModifiedBy>
  <cp:revision>375</cp:revision>
  <dcterms:created xsi:type="dcterms:W3CDTF">2008-10-01T15:56:26Z</dcterms:created>
  <dcterms:modified xsi:type="dcterms:W3CDTF">2024-03-03T07:36:24Z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TC011812291033</vt:lpwstr>
  </property>
</Properties>
</file>