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handoutMasterIdLst>
    <p:handoutMasterId r:id="rId19"/>
  </p:handoutMasterIdLst>
  <p:sldIdLst>
    <p:sldId id="261" r:id="rId2"/>
    <p:sldId id="324" r:id="rId3"/>
    <p:sldId id="275" r:id="rId4"/>
    <p:sldId id="325" r:id="rId5"/>
    <p:sldId id="326" r:id="rId6"/>
    <p:sldId id="352" r:id="rId7"/>
    <p:sldId id="346" r:id="rId8"/>
    <p:sldId id="347" r:id="rId9"/>
    <p:sldId id="332" r:id="rId10"/>
    <p:sldId id="348" r:id="rId11"/>
    <p:sldId id="353" r:id="rId12"/>
    <p:sldId id="334" r:id="rId13"/>
    <p:sldId id="354" r:id="rId14"/>
    <p:sldId id="335" r:id="rId15"/>
    <p:sldId id="336" r:id="rId16"/>
    <p:sldId id="351" r:id="rId17"/>
  </p:sldIdLst>
  <p:sldSz cx="9144000" cy="6858000" type="screen4x3"/>
  <p:notesSz cx="10234613" cy="71040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98746" autoAdjust="0"/>
  </p:normalViewPr>
  <p:slideViewPr>
    <p:cSldViewPr>
      <p:cViewPr>
        <p:scale>
          <a:sx n="70" d="100"/>
          <a:sy n="70" d="100"/>
        </p:scale>
        <p:origin x="-115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246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246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804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708" y="1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9FB79-87B8-4CB5-9048-1FFFA39FCF39}" type="datetimeFigureOut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3400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4605" y="3374072"/>
            <a:ext cx="8187690" cy="3196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8144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708" y="6748144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6DD41-7E52-43FE-92AD-B903A66A5E1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082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8ED5-D4AD-4F32-9105-04B9A2414454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78E5-5732-4DDB-8BE6-EC27F1C2C1F8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E8379-4B88-4C32-B43F-E413D2186146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0E3-5AEC-4308-9592-D1DE41E385E1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71F9-E4CE-48E5-B74E-935A2F18E18E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E6AF-6FCA-47D3-9243-1EFB1F865B57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CCD3-F965-4BFD-A702-0F2E3C50B4C5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A685-0AA5-4611-8CB1-4C2A4F57CF40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AB1A-2C9A-4948-B09F-7B8F459274E3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693C-DE00-4297-8008-0EBB251EBD9A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7EA2A-CA48-41D6-ADE8-9E36F0A364E7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3275D-4F94-49DB-959D-83E289761ADD}" type="datetime1">
              <a:rPr lang="fr-FR" smtClean="0"/>
              <a:pPr/>
              <a:t>30/10/2022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785786" y="2357430"/>
            <a:ext cx="7143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Chapitre 4</a:t>
            </a:r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 : Les 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fr-FR" sz="4000" b="1" dirty="0" smtClean="0"/>
              <a:t>3. Files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285750" lvl="1">
              <a:buNone/>
            </a:pPr>
            <a:r>
              <a:rPr lang="fr-FR" sz="2400" b="1" u="sng" dirty="0" smtClean="0"/>
              <a:t>Définition de type File dynamique</a:t>
            </a:r>
            <a:endParaRPr lang="fr-FR" sz="2400" u="sng" dirty="0" smtClean="0"/>
          </a:p>
          <a:p>
            <a:pPr marL="0" indent="0">
              <a:buNone/>
            </a:pPr>
            <a:r>
              <a:rPr lang="fr-FR" sz="2400" dirty="0" smtClean="0"/>
              <a:t>La définition du type </a:t>
            </a:r>
            <a:r>
              <a:rPr lang="fr-FR" sz="2400" b="1" dirty="0" smtClean="0"/>
              <a:t>File</a:t>
            </a:r>
            <a:r>
              <a:rPr lang="fr-FR" sz="2400" dirty="0" smtClean="0"/>
              <a:t>  (dynamique) est comme suit :</a:t>
            </a:r>
          </a:p>
          <a:p>
            <a:pPr>
              <a:buNone/>
            </a:pPr>
            <a:r>
              <a:rPr lang="fr-FR" sz="2400" b="1" dirty="0" smtClean="0"/>
              <a:t>Type  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; </a:t>
            </a:r>
          </a:p>
          <a:p>
            <a:pPr>
              <a:buNone/>
            </a:pPr>
            <a:r>
              <a:rPr lang="fr-FR" sz="2400" b="1" dirty="0" smtClean="0"/>
              <a:t>    suivant: </a:t>
            </a:r>
            <a:r>
              <a:rPr lang="fr-FR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Structure File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 marL="725488">
              <a:buNone/>
            </a:pPr>
            <a:r>
              <a:rPr lang="fr-FR" sz="2400" b="1" dirty="0" smtClean="0">
                <a:solidFill>
                  <a:srgbClr val="0000CC"/>
                </a:solidFill>
              </a:rPr>
              <a:t>Tête : *Maillon ; </a:t>
            </a:r>
            <a:r>
              <a:rPr lang="fr-FR" sz="2400" b="1" dirty="0" smtClean="0"/>
              <a:t>  // </a:t>
            </a:r>
            <a:r>
              <a:rPr lang="fr-FR" sz="2200" b="1" dirty="0" smtClean="0"/>
              <a:t>Gade l’adresse de la tête de la file.</a:t>
            </a:r>
          </a:p>
          <a:p>
            <a:pPr marL="2962275" indent="-2579688">
              <a:buNone/>
            </a:pPr>
            <a:r>
              <a:rPr lang="fr-FR" sz="2400" b="1" dirty="0" smtClean="0">
                <a:solidFill>
                  <a:srgbClr val="0000CC"/>
                </a:solidFill>
              </a:rPr>
              <a:t>Queue: *Maillon; </a:t>
            </a:r>
            <a:r>
              <a:rPr lang="fr-FR" sz="2400" b="1" dirty="0" smtClean="0"/>
              <a:t>// </a:t>
            </a:r>
            <a:r>
              <a:rPr lang="fr-FR" sz="2200" b="1" dirty="0" smtClean="0"/>
              <a:t>Gade l’adresse du dernier élément de la file.</a:t>
            </a:r>
          </a:p>
          <a:p>
            <a:pPr marL="725488" indent="-725488">
              <a:buNone/>
            </a:pPr>
            <a:r>
              <a:rPr lang="fr-FR" sz="2400" b="1" dirty="0" smtClean="0"/>
              <a:t>Fin</a:t>
            </a:r>
            <a:endParaRPr lang="fr-FR" sz="2400" dirty="0" smtClean="0"/>
          </a:p>
          <a:p>
            <a:pPr lvl="1" indent="-742950">
              <a:buNone/>
            </a:pPr>
            <a:endParaRPr lang="fr-FR" sz="2400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fr-FR" sz="4000" b="1" dirty="0" smtClean="0"/>
              <a:t>3. Files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26" y="1026816"/>
            <a:ext cx="8286808" cy="5429288"/>
          </a:xfrm>
        </p:spPr>
        <p:txBody>
          <a:bodyPr>
            <a:noAutofit/>
          </a:bodyPr>
          <a:lstStyle/>
          <a:p>
            <a:pPr lvl="1" indent="-742950">
              <a:buNone/>
            </a:pPr>
            <a:r>
              <a:rPr lang="fr-FR" sz="2400" dirty="0" smtClean="0"/>
              <a:t>La structure d’une file dynamique </a:t>
            </a:r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800" dirty="0" smtClean="0"/>
          </a:p>
          <a:p>
            <a:pPr lvl="1" indent="-742950">
              <a:buNone/>
            </a:pPr>
            <a:endParaRPr lang="fr-FR" dirty="0"/>
          </a:p>
          <a:p>
            <a:pPr lvl="1" indent="-742950">
              <a:buNone/>
            </a:pPr>
            <a:r>
              <a:rPr lang="fr-FR" sz="2800" dirty="0" smtClean="0"/>
              <a:t>F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  <p:grpSp>
        <p:nvGrpSpPr>
          <p:cNvPr id="14" name="Groupe 13"/>
          <p:cNvGrpSpPr/>
          <p:nvPr/>
        </p:nvGrpSpPr>
        <p:grpSpPr>
          <a:xfrm>
            <a:off x="755575" y="2306869"/>
            <a:ext cx="8057629" cy="2994339"/>
            <a:chOff x="755575" y="2306869"/>
            <a:chExt cx="8057629" cy="2994339"/>
          </a:xfrm>
        </p:grpSpPr>
        <p:sp>
          <p:nvSpPr>
            <p:cNvPr id="4" name="Rectangle 3"/>
            <p:cNvSpPr/>
            <p:nvPr/>
          </p:nvSpPr>
          <p:spPr>
            <a:xfrm>
              <a:off x="755575" y="3717032"/>
              <a:ext cx="2592289" cy="158417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>
                <a:lnSpc>
                  <a:spcPct val="250000"/>
                </a:lnSpc>
                <a:spcAft>
                  <a:spcPts val="600"/>
                </a:spcAft>
              </a:pPr>
              <a:r>
                <a:rPr lang="fr-FR" sz="2400" b="1" dirty="0" smtClean="0"/>
                <a:t>Tête :</a:t>
              </a:r>
            </a:p>
            <a:p>
              <a:r>
                <a:rPr lang="fr-FR" sz="2400" b="1" dirty="0" smtClean="0"/>
                <a:t>Queue:  </a:t>
              </a:r>
            </a:p>
            <a:p>
              <a:pPr>
                <a:spcAft>
                  <a:spcPts val="1200"/>
                </a:spcAft>
              </a:pPr>
              <a:endParaRPr lang="fr-FR" dirty="0"/>
            </a:p>
          </p:txBody>
        </p:sp>
        <p:grpSp>
          <p:nvGrpSpPr>
            <p:cNvPr id="23" name="Groupe 22"/>
            <p:cNvGrpSpPr/>
            <p:nvPr/>
          </p:nvGrpSpPr>
          <p:grpSpPr>
            <a:xfrm>
              <a:off x="1619673" y="2306869"/>
              <a:ext cx="7193531" cy="2706307"/>
              <a:chOff x="1038469" y="5357826"/>
              <a:chExt cx="5806148" cy="2222081"/>
            </a:xfrm>
          </p:grpSpPr>
          <p:grpSp>
            <p:nvGrpSpPr>
              <p:cNvPr id="24" name="Groupe 23"/>
              <p:cNvGrpSpPr/>
              <p:nvPr/>
            </p:nvGrpSpPr>
            <p:grpSpPr>
              <a:xfrm>
                <a:off x="1038469" y="5357826"/>
                <a:ext cx="5806148" cy="2222081"/>
                <a:chOff x="466965" y="1857364"/>
                <a:chExt cx="5806148" cy="2222081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1643042" y="1857364"/>
                  <a:ext cx="50006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1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2143108" y="1857364"/>
                  <a:ext cx="714380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@2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3428992" y="1857364"/>
                  <a:ext cx="50006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8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5773047" y="1888061"/>
                  <a:ext cx="50006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Nil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5272981" y="1888061"/>
                  <a:ext cx="50006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11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3929058" y="1857364"/>
                  <a:ext cx="85725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@3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33" name="Connecteur droit avec flèche 32"/>
                <p:cNvCxnSpPr/>
                <p:nvPr/>
              </p:nvCxnSpPr>
              <p:spPr>
                <a:xfrm>
                  <a:off x="2744992" y="2000240"/>
                  <a:ext cx="6840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avec flèche 35"/>
                <p:cNvCxnSpPr/>
                <p:nvPr/>
              </p:nvCxnSpPr>
              <p:spPr>
                <a:xfrm>
                  <a:off x="4638380" y="2000240"/>
                  <a:ext cx="64800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avec flèche 37"/>
                <p:cNvCxnSpPr/>
                <p:nvPr/>
              </p:nvCxnSpPr>
              <p:spPr>
                <a:xfrm flipV="1">
                  <a:off x="466965" y="2001831"/>
                  <a:ext cx="1176077" cy="131887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40" name="Rectangle 39"/>
                <p:cNvSpPr/>
                <p:nvPr/>
              </p:nvSpPr>
              <p:spPr>
                <a:xfrm>
                  <a:off x="641325" y="3793693"/>
                  <a:ext cx="85725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@3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466965" y="3320701"/>
                  <a:ext cx="857256" cy="285752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001">
                  <a:schemeClr val="l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fr-F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fr-FR" dirty="0" smtClean="0">
                      <a:solidFill>
                        <a:schemeClr val="tx1"/>
                      </a:solidFill>
                    </a:rPr>
                    <a:t>@1</a:t>
                  </a:r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5" name="Connecteur droit avec flèche 24"/>
              <p:cNvCxnSpPr>
                <a:stCxn id="40" idx="3"/>
              </p:cNvCxnSpPr>
              <p:nvPr/>
            </p:nvCxnSpPr>
            <p:spPr>
              <a:xfrm flipV="1">
                <a:off x="2070085" y="5674275"/>
                <a:ext cx="3787799" cy="176275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271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Files dynamiques </a:t>
            </a:r>
            <a:r>
              <a:rPr lang="fr-FR" sz="3600" b="1" dirty="0" smtClean="0">
                <a:solidFill>
                  <a:srgbClr val="FFFF00"/>
                </a:solidFill>
              </a:rPr>
              <a:t>(Opérations primitives</a:t>
            </a:r>
            <a:r>
              <a:rPr lang="fr-FR" sz="3600" b="1" dirty="0">
                <a:solidFill>
                  <a:srgbClr val="FFFF00"/>
                </a:solidFill>
              </a:rPr>
              <a:t>)</a:t>
            </a:r>
            <a:endParaRPr lang="fr-FR" sz="4000" b="1" dirty="0" smtClean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74012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1. Initialiser </a:t>
            </a:r>
            <a:r>
              <a:rPr lang="fr-FR" sz="2400" b="1" dirty="0"/>
              <a:t>: </a:t>
            </a:r>
            <a:r>
              <a:rPr lang="fr-FR" sz="2400" dirty="0"/>
              <a:t>initialise </a:t>
            </a:r>
            <a:r>
              <a:rPr lang="fr-FR" sz="2400" dirty="0" smtClean="0"/>
              <a:t>les variables Tête et Queue de la file à Nil. </a:t>
            </a:r>
          </a:p>
          <a:p>
            <a:pPr lvl="0">
              <a:buNone/>
            </a:pPr>
            <a:r>
              <a:rPr lang="fr-FR" sz="2400" b="1" dirty="0" smtClean="0"/>
              <a:t>Procédure </a:t>
            </a:r>
            <a:r>
              <a:rPr lang="fr-FR" sz="2400" b="1" dirty="0"/>
              <a:t>Initialiser(var </a:t>
            </a:r>
            <a:r>
              <a:rPr lang="fr-FR" sz="2400" b="1" dirty="0" smtClean="0"/>
              <a:t>F: </a:t>
            </a:r>
            <a:r>
              <a:rPr lang="fr-FR" sz="2400" b="1" dirty="0"/>
              <a:t>Pile)</a:t>
            </a:r>
          </a:p>
          <a:p>
            <a:pPr lvl="0">
              <a:buNone/>
            </a:pPr>
            <a:r>
              <a:rPr lang="fr-FR" sz="2400" b="1" dirty="0"/>
              <a:t>Début</a:t>
            </a:r>
          </a:p>
          <a:p>
            <a:pPr lvl="0">
              <a:buNone/>
            </a:pPr>
            <a:r>
              <a:rPr lang="fr-FR" sz="2400" b="1" dirty="0"/>
              <a:t>       </a:t>
            </a:r>
            <a:r>
              <a:rPr lang="fr-FR" sz="2400" b="1" dirty="0" smtClean="0"/>
              <a:t>F.Tête</a:t>
            </a:r>
            <a:r>
              <a:rPr lang="fr-FR" sz="2400" b="1" dirty="0" smtClean="0">
                <a:sym typeface="Wingdings" pitchFamily="2" charset="2"/>
              </a:rPr>
              <a:t> Nil;</a:t>
            </a:r>
          </a:p>
          <a:p>
            <a:pPr lvl="0">
              <a:buNone/>
            </a:pPr>
            <a:r>
              <a:rPr lang="fr-FR" sz="2400" b="1" dirty="0">
                <a:sym typeface="Wingdings" pitchFamily="2" charset="2"/>
              </a:rPr>
              <a:t>	 </a:t>
            </a:r>
            <a:r>
              <a:rPr lang="fr-FR" sz="2400" b="1" dirty="0" smtClean="0">
                <a:sym typeface="Wingdings" pitchFamily="2" charset="2"/>
              </a:rPr>
              <a:t> F.Queue  Nil;</a:t>
            </a:r>
            <a:endParaRPr lang="fr-FR" sz="2400" b="1" dirty="0"/>
          </a:p>
          <a:p>
            <a:pPr lvl="0">
              <a:buNone/>
            </a:pPr>
            <a:r>
              <a:rPr lang="fr-FR" sz="2400" b="1" dirty="0"/>
              <a:t>Fin</a:t>
            </a:r>
          </a:p>
          <a:p>
            <a:pPr lvl="0">
              <a:buNone/>
            </a:pPr>
            <a:endParaRPr lang="fr-FR" sz="2400" b="1" dirty="0" smtClean="0"/>
          </a:p>
          <a:p>
            <a:pPr lvl="0">
              <a:buNone/>
            </a:pPr>
            <a:r>
              <a:rPr lang="fr-FR" sz="2400" b="1" dirty="0" smtClean="0"/>
              <a:t>2. Est_vide</a:t>
            </a:r>
            <a:r>
              <a:rPr lang="fr-FR" sz="2400" dirty="0" smtClean="0"/>
              <a:t>: retourne vrai si la file est vide sinon retourne faux.</a:t>
            </a:r>
          </a:p>
          <a:p>
            <a:pPr>
              <a:buNone/>
            </a:pPr>
            <a:r>
              <a:rPr lang="fr-FR" sz="2400" dirty="0" smtClean="0"/>
              <a:t>Fonction est_vide (F: File): booléen</a:t>
            </a:r>
          </a:p>
          <a:p>
            <a:pPr>
              <a:buNone/>
            </a:pPr>
            <a:r>
              <a:rPr lang="fr-FR" sz="2400" dirty="0" smtClean="0"/>
              <a:t>début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fr-FR" sz="2400" dirty="0" smtClean="0"/>
              <a:t>Retourne</a:t>
            </a:r>
            <a:r>
              <a:rPr lang="en-US" sz="2400" dirty="0" smtClean="0"/>
              <a:t> (F.</a:t>
            </a:r>
            <a:r>
              <a:rPr lang="fr-FR" sz="2400" dirty="0" smtClean="0"/>
              <a:t>Tête</a:t>
            </a:r>
            <a:r>
              <a:rPr lang="en-US" sz="2400" dirty="0" smtClean="0"/>
              <a:t> =NULL);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fin</a:t>
            </a:r>
            <a:r>
              <a:rPr lang="fr-FR" sz="2400" b="1" dirty="0" smtClean="0"/>
              <a:t> 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  <p:grpSp>
        <p:nvGrpSpPr>
          <p:cNvPr id="9" name="Groupe 8"/>
          <p:cNvGrpSpPr/>
          <p:nvPr/>
        </p:nvGrpSpPr>
        <p:grpSpPr>
          <a:xfrm>
            <a:off x="6156176" y="1412776"/>
            <a:ext cx="2592289" cy="2232248"/>
            <a:chOff x="6156176" y="1700808"/>
            <a:chExt cx="2592289" cy="2232248"/>
          </a:xfrm>
        </p:grpSpPr>
        <p:sp>
          <p:nvSpPr>
            <p:cNvPr id="6" name="Rectangle 5"/>
            <p:cNvSpPr/>
            <p:nvPr/>
          </p:nvSpPr>
          <p:spPr>
            <a:xfrm>
              <a:off x="6156176" y="2348880"/>
              <a:ext cx="2592289" cy="158417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 anchor="ctr"/>
            <a:lstStyle/>
            <a:p>
              <a:pPr>
                <a:lnSpc>
                  <a:spcPct val="250000"/>
                </a:lnSpc>
                <a:spcAft>
                  <a:spcPts val="600"/>
                </a:spcAft>
              </a:pPr>
              <a:r>
                <a:rPr lang="fr-FR" sz="2400" b="1" dirty="0" smtClean="0"/>
                <a:t>Tête :</a:t>
              </a:r>
            </a:p>
            <a:p>
              <a:r>
                <a:rPr lang="fr-FR" sz="2400" b="1" dirty="0" smtClean="0"/>
                <a:t>Queue:  </a:t>
              </a:r>
            </a:p>
            <a:p>
              <a:pPr>
                <a:spcAft>
                  <a:spcPts val="1200"/>
                </a:spcAft>
              </a:pPr>
              <a:endParaRPr lang="fr-FR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236297" y="3297002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020274" y="2720938"/>
              <a:ext cx="1062098" cy="34802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Nil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300192" y="1700808"/>
              <a:ext cx="1467154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3200" dirty="0" smtClean="0">
                  <a:solidFill>
                    <a:schemeClr val="tx1"/>
                  </a:solidFill>
                </a:rPr>
                <a:t>F</a:t>
              </a:r>
              <a:endParaRPr lang="fr-FR" sz="3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Files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429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b="1" dirty="0" smtClean="0"/>
              <a:t>3. Tête</a:t>
            </a:r>
            <a:r>
              <a:rPr lang="fr-FR" sz="2400" dirty="0" smtClean="0"/>
              <a:t> : retourne l’élément qui existe dans l’entête de la File (Le premier élément enfilé).</a:t>
            </a:r>
          </a:p>
          <a:p>
            <a:pPr>
              <a:buNone/>
            </a:pPr>
            <a:r>
              <a:rPr lang="fr-FR" sz="2400" b="1" dirty="0" smtClean="0"/>
              <a:t>Fonction tête</a:t>
            </a:r>
            <a:r>
              <a:rPr lang="en-US" sz="2400" b="1" dirty="0" smtClean="0"/>
              <a:t> (</a:t>
            </a:r>
            <a:r>
              <a:rPr lang="fr-FR" sz="2400" b="1" dirty="0" smtClean="0"/>
              <a:t>F: File</a:t>
            </a:r>
            <a:r>
              <a:rPr lang="en-US" sz="2400" b="1" dirty="0" smtClean="0"/>
              <a:t>) : </a:t>
            </a:r>
            <a:r>
              <a:rPr lang="fr-FR" sz="2400" b="1" dirty="0" smtClean="0"/>
              <a:t>entier</a:t>
            </a:r>
          </a:p>
          <a:p>
            <a:pPr>
              <a:buNone/>
            </a:pPr>
            <a:r>
              <a:rPr lang="fr-FR" sz="2400" b="1" dirty="0" smtClean="0"/>
              <a:t>début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fr-FR" sz="2400" dirty="0" smtClean="0"/>
              <a:t>Retourne</a:t>
            </a:r>
            <a:r>
              <a:rPr lang="en-US" sz="2400" dirty="0" smtClean="0"/>
              <a:t> (</a:t>
            </a:r>
            <a:r>
              <a:rPr lang="fr-FR" sz="2800" b="1" dirty="0" smtClean="0">
                <a:solidFill>
                  <a:srgbClr val="0000CC"/>
                </a:solidFill>
              </a:rPr>
              <a:t>F.Tête</a:t>
            </a:r>
            <a:r>
              <a:rPr lang="en-US" sz="2800" b="1" dirty="0" smtClean="0">
                <a:solidFill>
                  <a:srgbClr val="0000CC"/>
                </a:solidFill>
              </a:rPr>
              <a:t> -&gt; </a:t>
            </a:r>
            <a:r>
              <a:rPr lang="en-US" sz="2800" b="1" dirty="0" err="1" smtClean="0">
                <a:solidFill>
                  <a:srgbClr val="0000CC"/>
                </a:solidFill>
              </a:rPr>
              <a:t>Ele</a:t>
            </a:r>
            <a:r>
              <a:rPr lang="en-US" sz="2400" dirty="0" smtClean="0"/>
              <a:t>);</a:t>
            </a:r>
            <a:endParaRPr lang="fr-FR" sz="2400" dirty="0" smtClean="0"/>
          </a:p>
          <a:p>
            <a:pPr>
              <a:buNone/>
            </a:pPr>
            <a:r>
              <a:rPr lang="en-US" sz="2400" b="1" dirty="0" smtClean="0"/>
              <a:t>fin</a:t>
            </a:r>
            <a:endParaRPr lang="fr-FR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65104"/>
            <a:ext cx="8169275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58620" y="3715814"/>
            <a:ext cx="2115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/>
              <a:t>F.Tête -&gt;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= 1</a:t>
            </a:r>
            <a:endParaRPr lang="fr-FR" sz="2400" b="1" dirty="0"/>
          </a:p>
        </p:txBody>
      </p:sp>
      <p:sp>
        <p:nvSpPr>
          <p:cNvPr id="6" name="Ellipse 5"/>
          <p:cNvSpPr/>
          <p:nvPr/>
        </p:nvSpPr>
        <p:spPr>
          <a:xfrm>
            <a:off x="3167382" y="4177479"/>
            <a:ext cx="540522" cy="69168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1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b="1" dirty="0" smtClean="0"/>
              <a:t>Enfiler : </a:t>
            </a:r>
            <a:r>
              <a:rPr lang="fr-FR" sz="2400" dirty="0" smtClean="0"/>
              <a:t>ajoute un élément en queue de la file. 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err="1" smtClean="0"/>
              <a:t>Procedure</a:t>
            </a:r>
            <a:r>
              <a:rPr lang="fr-FR" sz="2400" dirty="0" smtClean="0"/>
              <a:t> enfiler (var F: File,  x: </a:t>
            </a:r>
            <a:r>
              <a:rPr lang="fr-FR" sz="2400" dirty="0" err="1" smtClean="0"/>
              <a:t>typeq</a:t>
            </a:r>
            <a:r>
              <a:rPr lang="fr-FR" sz="2400" dirty="0" smtClean="0"/>
              <a:t>) 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	P: *maillon 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Début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         P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</a:t>
            </a:r>
            <a:r>
              <a:rPr lang="fr-FR" sz="2400" dirty="0" err="1" smtClean="0"/>
              <a:t>créer_maillon</a:t>
            </a:r>
            <a:r>
              <a:rPr lang="fr-FR" sz="2400" dirty="0" smtClean="0"/>
              <a:t> (x);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	Si (est_vide (F)) alors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	      </a:t>
            </a:r>
            <a:r>
              <a:rPr lang="fr-FR" sz="2400" dirty="0" err="1" smtClean="0"/>
              <a:t>F.tete</a:t>
            </a:r>
            <a:r>
              <a:rPr lang="fr-FR" sz="2400" dirty="0" smtClean="0"/>
              <a:t>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P;</a:t>
            </a:r>
          </a:p>
          <a:p>
            <a:pPr marL="806450" indent="-274638"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   F.Queue </a:t>
            </a:r>
            <a:r>
              <a:rPr lang="fr-FR" sz="2400" dirty="0" smtClean="0">
                <a:sym typeface="Wingdings"/>
              </a:rPr>
              <a:t></a:t>
            </a:r>
            <a:r>
              <a:rPr lang="fr-FR" sz="2400" dirty="0" smtClean="0"/>
              <a:t> P;</a:t>
            </a:r>
          </a:p>
          <a:p>
            <a:pPr marL="806450" indent="-450850"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Sinon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	      F. Queue -&gt; suivant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P;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           F.Queue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P; 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Finsi</a:t>
            </a:r>
            <a:r>
              <a:rPr lang="fr-FR" sz="2400" dirty="0" smtClean="0"/>
              <a:t> 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fr-FR" sz="2400" dirty="0" smtClean="0"/>
              <a:t>Fin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fr-FR" sz="2400" b="1" dirty="0" smtClean="0"/>
              <a:t>Défiler</a:t>
            </a:r>
            <a:r>
              <a:rPr lang="fr-FR" sz="2400" dirty="0" smtClean="0"/>
              <a:t> : supprime le premier élément (la tète) de la file.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err="1" smtClean="0"/>
              <a:t>Procedure</a:t>
            </a:r>
            <a:r>
              <a:rPr lang="fr-FR" sz="2400" dirty="0" smtClean="0"/>
              <a:t> défiler (var F: File)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smtClean="0"/>
              <a:t>	P: *maillon 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smtClean="0"/>
              <a:t>Début</a:t>
            </a:r>
          </a:p>
          <a:p>
            <a:pPr>
              <a:buNone/>
            </a:pPr>
            <a:r>
              <a:rPr lang="fr-FR" sz="2400" dirty="0" smtClean="0"/>
              <a:t>	Si( ! est_vide (f))</a:t>
            </a:r>
          </a:p>
          <a:p>
            <a:pPr>
              <a:buNone/>
            </a:pPr>
            <a:r>
              <a:rPr lang="fr-FR" sz="2400" dirty="0" smtClean="0"/>
              <a:t>		 P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</a:t>
            </a:r>
            <a:r>
              <a:rPr lang="fr-FR" sz="2400" dirty="0" err="1" smtClean="0"/>
              <a:t>F.tête</a:t>
            </a:r>
            <a:r>
              <a:rPr lang="fr-FR" sz="2400" dirty="0" smtClean="0"/>
              <a:t>;</a:t>
            </a:r>
          </a:p>
          <a:p>
            <a:pPr>
              <a:buNone/>
            </a:pPr>
            <a:r>
              <a:rPr lang="fr-FR" sz="2400" dirty="0" smtClean="0"/>
              <a:t>              </a:t>
            </a:r>
            <a:r>
              <a:rPr lang="fr-FR" sz="2400" dirty="0" err="1" smtClean="0"/>
              <a:t>F.tete</a:t>
            </a:r>
            <a:r>
              <a:rPr lang="fr-FR" sz="2400" dirty="0" smtClean="0"/>
              <a:t> </a:t>
            </a:r>
            <a:r>
              <a:rPr lang="fr-FR" sz="2400" dirty="0" smtClean="0">
                <a:sym typeface="Wingdings"/>
              </a:rPr>
              <a:t></a:t>
            </a:r>
            <a:r>
              <a:rPr lang="fr-FR" sz="2400" dirty="0" smtClean="0"/>
              <a:t> </a:t>
            </a:r>
            <a:r>
              <a:rPr lang="fr-FR" sz="2400" dirty="0" err="1" smtClean="0"/>
              <a:t>f.tete</a:t>
            </a:r>
            <a:r>
              <a:rPr lang="fr-FR" sz="2400" dirty="0" smtClean="0"/>
              <a:t> -&gt;suivant;</a:t>
            </a:r>
          </a:p>
          <a:p>
            <a:pPr>
              <a:buNone/>
            </a:pPr>
            <a:r>
              <a:rPr lang="fr-FR" sz="2400" dirty="0" smtClean="0"/>
              <a:t>              </a:t>
            </a:r>
            <a:r>
              <a:rPr lang="en-US" sz="2400" dirty="0" err="1" smtClean="0"/>
              <a:t>Libérer</a:t>
            </a:r>
            <a:r>
              <a:rPr lang="en-US" sz="2400" dirty="0" smtClean="0"/>
              <a:t> (p);</a:t>
            </a:r>
            <a:endParaRPr lang="fr-FR" sz="2400" dirty="0" smtClean="0"/>
          </a:p>
          <a:p>
            <a:pPr>
              <a:buNone/>
            </a:pPr>
            <a:r>
              <a:rPr lang="en-US" sz="2400" dirty="0" smtClean="0"/>
              <a:t>	         Si (</a:t>
            </a:r>
            <a:r>
              <a:rPr lang="en-US" sz="2400" dirty="0" err="1" smtClean="0"/>
              <a:t>F.tete</a:t>
            </a:r>
            <a:r>
              <a:rPr lang="en-US" sz="2400" dirty="0" smtClean="0"/>
              <a:t> =Nil)   </a:t>
            </a:r>
            <a:endParaRPr lang="fr-FR" sz="2400" dirty="0" smtClean="0"/>
          </a:p>
          <a:p>
            <a:pPr>
              <a:buNone/>
            </a:pPr>
            <a:r>
              <a:rPr lang="en-US" sz="2400" dirty="0" smtClean="0"/>
              <a:t>		     </a:t>
            </a:r>
            <a:r>
              <a:rPr lang="en-US" sz="2400" dirty="0" err="1" smtClean="0"/>
              <a:t>F.Queue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</a:t>
            </a:r>
            <a:r>
              <a:rPr lang="en-US" sz="2400" dirty="0" smtClean="0"/>
              <a:t>Nil; </a:t>
            </a:r>
          </a:p>
          <a:p>
            <a:pPr>
              <a:buNone/>
            </a:pPr>
            <a:r>
              <a:rPr lang="en-US" sz="2400" dirty="0" smtClean="0"/>
              <a:t>    		</a:t>
            </a:r>
            <a:r>
              <a:rPr lang="en-US" sz="2400" dirty="0" err="1" smtClean="0"/>
              <a:t>Finsi</a:t>
            </a:r>
            <a:r>
              <a:rPr lang="en-US" sz="2400" dirty="0" smtClean="0"/>
              <a:t> </a:t>
            </a:r>
            <a:endParaRPr lang="fr-FR" sz="2400" dirty="0" smtClean="0"/>
          </a:p>
          <a:p>
            <a:pPr>
              <a:buNone/>
            </a:pPr>
            <a:r>
              <a:rPr lang="en-US" sz="2400" dirty="0" smtClean="0"/>
              <a:t>	  </a:t>
            </a:r>
            <a:r>
              <a:rPr lang="fr-FR" sz="2400" dirty="0" err="1" smtClean="0"/>
              <a:t>Finsi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Fin</a:t>
            </a:r>
          </a:p>
          <a:p>
            <a:pPr>
              <a:buNone/>
            </a:pPr>
            <a:r>
              <a:rPr lang="fr-FR" sz="2400" b="1" dirty="0" smtClean="0"/>
              <a:t> 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1800" dirty="0" smtClean="0"/>
              <a:t> </a:t>
            </a:r>
          </a:p>
          <a:p>
            <a:pPr algn="just">
              <a:buNone/>
            </a:pPr>
            <a:endParaRPr lang="fr-FR" sz="1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597244"/>
          </a:xfrm>
        </p:spPr>
        <p:txBody>
          <a:bodyPr>
            <a:noAutofit/>
          </a:bodyPr>
          <a:lstStyle/>
          <a:p>
            <a:r>
              <a:rPr lang="fr-FR" sz="2400" b="1" dirty="0" smtClean="0"/>
              <a:t>La fonction taille</a:t>
            </a:r>
            <a:r>
              <a:rPr lang="fr-FR" sz="2400" dirty="0" smtClean="0"/>
              <a:t>: retourne le nombre d’éléments déjà enfilés dans la pile.  </a:t>
            </a:r>
          </a:p>
          <a:p>
            <a:pPr>
              <a:spcBef>
                <a:spcPts val="0"/>
              </a:spcBef>
              <a:buNone/>
            </a:pPr>
            <a:endParaRPr lang="fr-FR" sz="2400" b="1" dirty="0" smtClean="0"/>
          </a:p>
          <a:p>
            <a:pPr>
              <a:spcBef>
                <a:spcPts val="0"/>
              </a:spcBef>
              <a:buNone/>
            </a:pPr>
            <a:r>
              <a:rPr lang="fr-FR" sz="2400" b="1" dirty="0" smtClean="0"/>
              <a:t>Fonction Taille (File : Pile) :entier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smtClean="0"/>
              <a:t>	Courant : *Maillon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smtClean="0"/>
              <a:t>	Nb : entier ;</a:t>
            </a:r>
          </a:p>
          <a:p>
            <a:pPr>
              <a:spcBef>
                <a:spcPts val="0"/>
              </a:spcBef>
              <a:buNone/>
            </a:pPr>
            <a:r>
              <a:rPr lang="fr-FR" sz="2400" b="1" dirty="0" smtClean="0"/>
              <a:t>Début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     Courant </a:t>
            </a:r>
            <a:r>
              <a:rPr lang="fr-FR" sz="2400" dirty="0" smtClean="0">
                <a:sym typeface="Wingdings"/>
              </a:rPr>
              <a:t></a:t>
            </a:r>
            <a:r>
              <a:rPr lang="fr-FR" sz="2400" dirty="0" smtClean="0"/>
              <a:t> F.Tête ;  Nb</a:t>
            </a:r>
            <a:r>
              <a:rPr lang="fr-FR" sz="2400" dirty="0" smtClean="0">
                <a:sym typeface="Wingdings" pitchFamily="2" charset="2"/>
              </a:rPr>
              <a:t>0</a:t>
            </a:r>
            <a:r>
              <a:rPr lang="fr-FR" sz="2400" dirty="0" smtClean="0"/>
              <a:t> 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	</a:t>
            </a:r>
            <a:r>
              <a:rPr lang="fr-FR" sz="2400" dirty="0" err="1" smtClean="0"/>
              <a:t>Tantque</a:t>
            </a:r>
            <a:r>
              <a:rPr lang="fr-FR" sz="2400" dirty="0" smtClean="0"/>
              <a:t>  (courant != Nil)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    		Nb </a:t>
            </a:r>
            <a:r>
              <a:rPr lang="fr-FR" sz="2400" dirty="0" smtClean="0">
                <a:sym typeface="Wingdings" pitchFamily="2" charset="2"/>
              </a:rPr>
              <a:t> Nb +1;</a:t>
            </a:r>
            <a:endParaRPr lang="fr-FR" sz="2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		</a:t>
            </a:r>
            <a:r>
              <a:rPr lang="fr-FR" sz="2400" smtClean="0"/>
              <a:t>courant </a:t>
            </a:r>
            <a:r>
              <a:rPr lang="fr-FR" sz="2400" smtClean="0">
                <a:sym typeface="Wingdings" pitchFamily="2" charset="2"/>
              </a:rPr>
              <a:t></a:t>
            </a:r>
            <a:r>
              <a:rPr lang="fr-FR" sz="2400" smtClean="0"/>
              <a:t> </a:t>
            </a:r>
            <a:r>
              <a:rPr lang="fr-FR" sz="2400" dirty="0" smtClean="0"/>
              <a:t>courant-&gt;suivant ;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     </a:t>
            </a:r>
            <a:r>
              <a:rPr lang="fr-FR" sz="2400" dirty="0" err="1" smtClean="0"/>
              <a:t>Fintantque</a:t>
            </a:r>
            <a:endParaRPr lang="fr-FR" sz="2400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dirty="0" smtClean="0"/>
              <a:t>	Retourner Nb ;</a:t>
            </a:r>
          </a:p>
          <a:p>
            <a:pPr>
              <a:spcBef>
                <a:spcPts val="0"/>
              </a:spcBef>
              <a:buNone/>
            </a:pPr>
            <a:r>
              <a:rPr lang="fr-FR" sz="2400" b="1" dirty="0" smtClean="0"/>
              <a:t>fin</a:t>
            </a:r>
          </a:p>
          <a:p>
            <a:pPr>
              <a:buNone/>
            </a:pPr>
            <a:r>
              <a:rPr lang="fr-FR" sz="2400" b="1" dirty="0" smtClean="0"/>
              <a:t> 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1800" dirty="0" smtClean="0"/>
              <a:t> </a:t>
            </a:r>
          </a:p>
          <a:p>
            <a:pPr algn="just">
              <a:buNone/>
            </a:pPr>
            <a:endParaRPr lang="fr-FR" sz="1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l"/>
            <a:r>
              <a:rPr lang="fr-FR" sz="4000" b="1" u="sng" dirty="0" smtClean="0"/>
              <a:t>Introduction à la programmation en C++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857232"/>
            <a:ext cx="8501122" cy="571504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endParaRPr lang="fr-FR" sz="2800" b="1" dirty="0" smtClean="0">
              <a:solidFill>
                <a:srgbClr val="0000CC"/>
              </a:solidFill>
            </a:endParaRP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Définition</a:t>
            </a: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Files statiques</a:t>
            </a:r>
          </a:p>
          <a:p>
            <a:pPr marL="355600" indent="-355600" hangingPunct="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Files dynamiques</a:t>
            </a:r>
          </a:p>
          <a:p>
            <a:pPr lvl="0" hangingPunct="0"/>
            <a:endParaRPr lang="fr-FR" sz="2400" dirty="0" smtClean="0"/>
          </a:p>
          <a:p>
            <a:pPr marL="361950" indent="-361950" algn="just">
              <a:buFont typeface="Wingdings" pitchFamily="2" charset="2"/>
              <a:buChar char="Ø"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286412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400" b="1" dirty="0" smtClean="0"/>
              <a:t>La file d’attente est une structure qui permet de stocker des éléments dans un ordre donné et de les retirer dans le même ordre, c’est à dire selon le protocole  FIFO ’first in first out’.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«</a:t>
            </a:r>
            <a:r>
              <a:rPr lang="fr-FR" sz="2400" b="1" dirty="0" smtClean="0"/>
              <a:t>On ajoute toujours un élément en queue et on retire celui qui est en tête</a:t>
            </a:r>
            <a:r>
              <a:rPr lang="fr-FR" sz="2400" dirty="0" smtClean="0"/>
              <a:t>»</a:t>
            </a:r>
            <a:endParaRPr lang="fr-FR" sz="2400" b="1" dirty="0" smtClean="0"/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857628"/>
            <a:ext cx="809831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40005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Selon le type d’implémentation, on distingue deux types de files:</a:t>
            </a:r>
          </a:p>
          <a:p>
            <a:pPr lvl="0" algn="just"/>
            <a:r>
              <a:rPr lang="fr-FR" sz="2800" b="1" dirty="0" smtClean="0"/>
              <a:t>File statique (contiguë):</a:t>
            </a:r>
            <a:r>
              <a:rPr lang="fr-FR" sz="2800" dirty="0" smtClean="0"/>
              <a:t> Implémentation  par un tableau. </a:t>
            </a:r>
            <a:endParaRPr lang="fr-FR" sz="2800" dirty="0"/>
          </a:p>
          <a:p>
            <a:pPr lvl="0" algn="just"/>
            <a:endParaRPr lang="fr-FR" sz="2800" b="1" dirty="0" smtClean="0"/>
          </a:p>
          <a:p>
            <a:pPr lvl="0" algn="just"/>
            <a:r>
              <a:rPr lang="fr-FR" sz="2800" b="1" dirty="0" smtClean="0"/>
              <a:t>File dynamique:</a:t>
            </a:r>
            <a:r>
              <a:rPr lang="fr-FR" sz="2800" dirty="0" smtClean="0"/>
              <a:t> Implémentation par une liste chainée.</a:t>
            </a:r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2. Files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r>
              <a:rPr lang="fr-FR" sz="2400" dirty="0" smtClean="0"/>
              <a:t>Implémentation par un tableau.</a:t>
            </a:r>
          </a:p>
          <a:p>
            <a:pPr algn="just"/>
            <a:r>
              <a:rPr lang="fr-FR" sz="2400" dirty="0" smtClean="0"/>
              <a:t>La définition du type </a:t>
            </a:r>
            <a:r>
              <a:rPr lang="fr-FR" sz="2400" b="1" dirty="0" smtClean="0"/>
              <a:t>File</a:t>
            </a:r>
            <a:r>
              <a:rPr lang="fr-FR" sz="2400" dirty="0" smtClean="0"/>
              <a:t>  (statique) est comme suit :</a:t>
            </a:r>
          </a:p>
          <a:p>
            <a:pPr marL="725488">
              <a:buNone/>
            </a:pPr>
            <a:r>
              <a:rPr lang="fr-FR" sz="2200" b="1" dirty="0" smtClean="0"/>
              <a:t>Type Structure </a:t>
            </a:r>
            <a:r>
              <a:rPr lang="fr-FR" sz="2200" b="1" dirty="0" smtClean="0"/>
              <a:t>File</a:t>
            </a:r>
            <a:endParaRPr lang="fr-FR" sz="2200" b="1" dirty="0" smtClean="0"/>
          </a:p>
          <a:p>
            <a:pPr marL="725488">
              <a:buNone/>
            </a:pPr>
            <a:r>
              <a:rPr lang="fr-FR" sz="2200" b="1" dirty="0" smtClean="0"/>
              <a:t>début</a:t>
            </a:r>
          </a:p>
          <a:p>
            <a:pPr marL="725488">
              <a:buNone/>
            </a:pPr>
            <a:r>
              <a:rPr lang="fr-FR" sz="2200" b="1" dirty="0" smtClean="0"/>
              <a:t>     Tab: Tableau[MAX] d'Éléments ; </a:t>
            </a:r>
          </a:p>
          <a:p>
            <a:pPr marL="725488">
              <a:buNone/>
            </a:pPr>
            <a:r>
              <a:rPr lang="fr-FR" sz="2200" b="1" dirty="0" smtClean="0"/>
              <a:t>	Tête : entier ;   // indice du premier de la File.</a:t>
            </a:r>
          </a:p>
          <a:p>
            <a:pPr marL="725488">
              <a:buNone/>
            </a:pPr>
            <a:r>
              <a:rPr lang="fr-FR" sz="2200" b="1" dirty="0" smtClean="0"/>
              <a:t>	Queue: entier ; // indice du dernier élément inséré dans la File.</a:t>
            </a:r>
          </a:p>
          <a:p>
            <a:pPr marL="725488">
              <a:buNone/>
            </a:pPr>
            <a:r>
              <a:rPr lang="fr-FR" sz="2200" b="1" dirty="0" smtClean="0"/>
              <a:t>Fin</a:t>
            </a:r>
          </a:p>
          <a:p>
            <a:pPr marL="725488">
              <a:buNone/>
            </a:pPr>
            <a:endParaRPr lang="fr-FR" sz="2200" b="1" dirty="0"/>
          </a:p>
          <a:p>
            <a:pPr marL="725488">
              <a:buNone/>
            </a:pPr>
            <a:r>
              <a:rPr lang="fr-FR" sz="2200" dirty="0" smtClean="0"/>
              <a:t>      </a:t>
            </a:r>
            <a:r>
              <a:rPr lang="fr-FR" sz="2800" b="1" dirty="0" smtClean="0"/>
              <a:t>F	</a:t>
            </a:r>
            <a:endParaRPr lang="fr-FR" sz="22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691680" y="4725144"/>
            <a:ext cx="5904656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chemeClr val="tx1"/>
                </a:solidFill>
              </a:rPr>
              <a:t>Tab:   </a:t>
            </a:r>
          </a:p>
          <a:p>
            <a:pPr marL="179388">
              <a:lnSpc>
                <a:spcPct val="150000"/>
              </a:lnSpc>
              <a:buNone/>
            </a:pPr>
            <a:r>
              <a:rPr lang="fr-FR" sz="2400" b="1" dirty="0" err="1" smtClean="0">
                <a:solidFill>
                  <a:schemeClr val="tx1"/>
                </a:solidFill>
              </a:rPr>
              <a:t>Tete</a:t>
            </a:r>
            <a:r>
              <a:rPr lang="fr-FR" sz="2400" b="1" dirty="0" smtClean="0">
                <a:solidFill>
                  <a:schemeClr val="tx1"/>
                </a:solidFill>
              </a:rPr>
              <a:t>: 1</a:t>
            </a:r>
          </a:p>
          <a:p>
            <a:pPr marL="179388">
              <a:lnSpc>
                <a:spcPct val="150000"/>
              </a:lnSpc>
              <a:buNone/>
            </a:pPr>
            <a:r>
              <a:rPr lang="fr-FR" sz="2400" b="1" dirty="0" smtClean="0">
                <a:solidFill>
                  <a:schemeClr val="tx1"/>
                </a:solidFill>
              </a:rPr>
              <a:t>Queue: 4</a:t>
            </a:r>
            <a:endParaRPr lang="fr-FR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404877"/>
              </p:ext>
            </p:extLst>
          </p:nvPr>
        </p:nvGraphicFramePr>
        <p:xfrm>
          <a:off x="2771800" y="4941168"/>
          <a:ext cx="4392488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  <a:gridCol w="549061"/>
              </a:tblGrid>
              <a:tr h="216024">
                <a:tc>
                  <a:txBody>
                    <a:bodyPr/>
                    <a:lstStyle/>
                    <a:p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2. Files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 algn="just"/>
            <a:r>
              <a:rPr lang="fr-FR" sz="2400" dirty="0" smtClean="0"/>
              <a:t>L’implémentation de files statiques peut être réalisée avec deux manière :</a:t>
            </a:r>
          </a:p>
          <a:p>
            <a:pPr lvl="1" algn="just">
              <a:spcAft>
                <a:spcPts val="600"/>
              </a:spcAft>
            </a:pPr>
            <a:r>
              <a:rPr lang="fr-FR" sz="2400" b="1" dirty="0" smtClean="0"/>
              <a:t>Par décalage: </a:t>
            </a:r>
            <a:r>
              <a:rPr lang="fr-FR" sz="2400" dirty="0" smtClean="0"/>
              <a:t>en utilisant un tableau avec une tête fixe, toujours à 1, et une queue variable. </a:t>
            </a:r>
          </a:p>
          <a:p>
            <a:pPr lvl="1" algn="just">
              <a:spcAft>
                <a:spcPts val="600"/>
              </a:spcAft>
            </a:pPr>
            <a:r>
              <a:rPr lang="fr-FR" sz="2400" dirty="0" smtClean="0"/>
              <a:t>Elle peut être aussi réalisée par flot en utilisant un tableau circulaire où la tête et la queue sont toutes les deux variables.</a:t>
            </a: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88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2. Files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b="1" u="sng" dirty="0" smtClean="0"/>
              <a:t>Implémentation par décalage</a:t>
            </a:r>
          </a:p>
          <a:p>
            <a:r>
              <a:rPr lang="fr-FR" sz="2400" dirty="0" smtClean="0"/>
              <a:t>Tête fixe et queue variable. 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La file est vide si Queue = 0</a:t>
            </a:r>
          </a:p>
          <a:p>
            <a:r>
              <a:rPr lang="fr-FR" sz="2400" dirty="0" smtClean="0"/>
              <a:t>La file est pleine si Queue = Max</a:t>
            </a:r>
          </a:p>
          <a:p>
            <a:endParaRPr lang="fr-FR" sz="2400" dirty="0"/>
          </a:p>
          <a:p>
            <a:r>
              <a:rPr lang="fr-FR" sz="2400" b="1" dirty="0">
                <a:solidFill>
                  <a:srgbClr val="FF0000"/>
                </a:solidFill>
              </a:rPr>
              <a:t>Elle soufre du problème de décalage à chaque défilement.</a:t>
            </a:r>
          </a:p>
          <a:p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988840"/>
            <a:ext cx="692948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2. Files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b="1" u="sng" dirty="0" smtClean="0"/>
              <a:t>Implémentation par un tableau circulaire</a:t>
            </a:r>
            <a:endParaRPr lang="fr-FR" sz="2400" u="sng" dirty="0" smtClean="0"/>
          </a:p>
          <a:p>
            <a:r>
              <a:rPr lang="fr-FR" sz="2400" dirty="0" smtClean="0"/>
              <a:t>Tête variable et queue variable). 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La file est vide si Tête = Queue</a:t>
            </a:r>
          </a:p>
          <a:p>
            <a:r>
              <a:rPr lang="fr-FR" sz="2400" dirty="0" smtClean="0"/>
              <a:t>La file est pleine si (Queue + 1) </a:t>
            </a:r>
            <a:r>
              <a:rPr lang="fr-FR" sz="2400" dirty="0" err="1" smtClean="0"/>
              <a:t>mod</a:t>
            </a:r>
            <a:r>
              <a:rPr lang="fr-FR" sz="2400" dirty="0" smtClean="0"/>
              <a:t> Max = Tête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428728" y="2428868"/>
            <a:ext cx="6162675" cy="2381250"/>
            <a:chOff x="1571604" y="1714488"/>
            <a:chExt cx="6162675" cy="2381250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71604" y="1714488"/>
              <a:ext cx="6162675" cy="2381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9" name="Connecteur droit avec flèche 8"/>
            <p:cNvCxnSpPr/>
            <p:nvPr/>
          </p:nvCxnSpPr>
          <p:spPr>
            <a:xfrm rot="10800000" flipV="1">
              <a:off x="2000232" y="2428868"/>
              <a:ext cx="1143008" cy="5000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 rot="5400000">
              <a:off x="3339786" y="3161016"/>
              <a:ext cx="180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fr-FR" sz="4000" b="1" dirty="0" smtClean="0"/>
              <a:t>3. Files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dirty="0" smtClean="0"/>
              <a:t>C’est une Liste chainée où le défilement se fait seulement à la tête et l’enfilement se fait seulement à la queue de la liste.</a:t>
            </a:r>
          </a:p>
          <a:p>
            <a:pPr lvl="1" indent="-742950">
              <a:buNone/>
            </a:pPr>
            <a:endParaRPr lang="fr-FR" sz="2400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8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  <p:grpSp>
        <p:nvGrpSpPr>
          <p:cNvPr id="23" name="Groupe 22"/>
          <p:cNvGrpSpPr/>
          <p:nvPr/>
        </p:nvGrpSpPr>
        <p:grpSpPr>
          <a:xfrm>
            <a:off x="750067" y="2714632"/>
            <a:ext cx="7643866" cy="1428736"/>
            <a:chOff x="1142976" y="5214950"/>
            <a:chExt cx="7643866" cy="1428736"/>
          </a:xfrm>
        </p:grpSpPr>
        <p:grpSp>
          <p:nvGrpSpPr>
            <p:cNvPr id="24" name="Groupe 23"/>
            <p:cNvGrpSpPr/>
            <p:nvPr/>
          </p:nvGrpSpPr>
          <p:grpSpPr>
            <a:xfrm>
              <a:off x="1142976" y="5214950"/>
              <a:ext cx="7643866" cy="1428736"/>
              <a:chOff x="571472" y="1714488"/>
              <a:chExt cx="7643866" cy="1428736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164304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43108" y="1857364"/>
                <a:ext cx="714380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@2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42899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8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771527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Nil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215206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11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71472" y="1714488"/>
                <a:ext cx="714380" cy="28575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Tête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929058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@3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3" name="Connecteur droit avec flèche 32"/>
              <p:cNvCxnSpPr/>
              <p:nvPr/>
            </p:nvCxnSpPr>
            <p:spPr>
              <a:xfrm>
                <a:off x="2744992" y="2000240"/>
                <a:ext cx="68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" name="Rectangle 33"/>
              <p:cNvSpPr/>
              <p:nvPr/>
            </p:nvSpPr>
            <p:spPr>
              <a:xfrm>
                <a:off x="5286380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5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786446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@4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Connecteur droit avec flèche 35"/>
              <p:cNvCxnSpPr/>
              <p:nvPr/>
            </p:nvCxnSpPr>
            <p:spPr>
              <a:xfrm>
                <a:off x="4638380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avec flèche 36"/>
              <p:cNvCxnSpPr/>
              <p:nvPr/>
            </p:nvCxnSpPr>
            <p:spPr>
              <a:xfrm>
                <a:off x="6567206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avec flèche 37"/>
              <p:cNvCxnSpPr/>
              <p:nvPr/>
            </p:nvCxnSpPr>
            <p:spPr>
              <a:xfrm>
                <a:off x="1139042" y="2000240"/>
                <a:ext cx="50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5500694" y="2571744"/>
                <a:ext cx="1357322" cy="2857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Queue   </a:t>
                </a:r>
                <a:endParaRPr lang="fr-FR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857884" y="2857472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@4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5" name="Connecteur droit avec flèche 24"/>
            <p:cNvCxnSpPr/>
            <p:nvPr/>
          </p:nvCxnSpPr>
          <p:spPr>
            <a:xfrm rot="5400000" flipH="1" flipV="1">
              <a:off x="7215212" y="5679293"/>
              <a:ext cx="714367" cy="6429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4107</TotalTime>
  <Words>539</Words>
  <Application>Microsoft Office PowerPoint</Application>
  <PresentationFormat>Affichage à l'écran (4:3)</PresentationFormat>
  <Paragraphs>215</Paragraphs>
  <Slides>16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Présentation PowerPoint</vt:lpstr>
      <vt:lpstr>Introduction à la programmation en C++</vt:lpstr>
      <vt:lpstr>1. Définition </vt:lpstr>
      <vt:lpstr>1. Définition </vt:lpstr>
      <vt:lpstr>2. Files statiques </vt:lpstr>
      <vt:lpstr>2. Files statiques </vt:lpstr>
      <vt:lpstr>2. Files statiques </vt:lpstr>
      <vt:lpstr>2. Files statiques </vt:lpstr>
      <vt:lpstr>3. Files dynamiques </vt:lpstr>
      <vt:lpstr>3. Files dynamiques </vt:lpstr>
      <vt:lpstr>3. Files dynamiques </vt:lpstr>
      <vt:lpstr>3. Files dynamiques (Opérations primitives)</vt:lpstr>
      <vt:lpstr>3. Files dynamiques </vt:lpstr>
      <vt:lpstr>3. Piles dynamiques </vt:lpstr>
      <vt:lpstr>3. Piles dynamiques </vt:lpstr>
      <vt:lpstr>3. Piles dynamiques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1573</cp:revision>
  <dcterms:created xsi:type="dcterms:W3CDTF">2012-10-16T09:31:24Z</dcterms:created>
  <dcterms:modified xsi:type="dcterms:W3CDTF">2022-10-30T09:56:00Z</dcterms:modified>
</cp:coreProperties>
</file>