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85" r:id="rId3"/>
    <p:sldId id="408" r:id="rId4"/>
    <p:sldId id="387" r:id="rId5"/>
    <p:sldId id="388" r:id="rId6"/>
    <p:sldId id="389" r:id="rId7"/>
    <p:sldId id="390" r:id="rId8"/>
    <p:sldId id="391" r:id="rId9"/>
    <p:sldId id="392" r:id="rId10"/>
    <p:sldId id="393" r:id="rId11"/>
    <p:sldId id="394" r:id="rId12"/>
    <p:sldId id="395" r:id="rId13"/>
    <p:sldId id="396" r:id="rId14"/>
    <p:sldId id="397" r:id="rId15"/>
    <p:sldId id="398" r:id="rId16"/>
  </p:sldIdLst>
  <p:sldSz cx="12192000" cy="6858000"/>
  <p:notesSz cx="6864350" cy="99964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59" autoAdjust="0"/>
    <p:restoredTop sz="99153" autoAdjust="0"/>
  </p:normalViewPr>
  <p:slideViewPr>
    <p:cSldViewPr snapToGrid="0">
      <p:cViewPr>
        <p:scale>
          <a:sx n="70" d="100"/>
          <a:sy n="70" d="100"/>
        </p:scale>
        <p:origin x="-778" y="-45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7788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1AC71-0EFC-4A85-BB72-A38DB08DD2A4}" type="datetimeFigureOut">
              <a:rPr lang="fr-FR" smtClean="0"/>
              <a:pPr/>
              <a:t>24/02/2024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7788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0D5BC-7AF6-472D-B907-025C473950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6292057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21C341DB-E09C-46F9-A9A3-5CD66EBBFAFE}" type="datetimeFigureOut">
              <a:rPr lang="fr-FR" smtClean="0"/>
              <a:pPr/>
              <a:t>24/02/2024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6435" y="4810810"/>
            <a:ext cx="5491480" cy="3936117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C74CEC9C-CF39-4266-8185-096B8DC832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9169847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CEC9C-CF39-4266-8185-096B8DC832B6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2DF0-5D8B-45B0-9535-F7D56ADAC071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7437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A104F-E937-4D4E-A864-5C69CB10EFA6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87919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E7EF-9E62-48FB-974C-7B945EC7B45F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30949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BF79-B300-49B3-9A0F-46DD52B3673D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53296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9F38-A83A-4612-94C2-C8F97F3A0ADB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54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47D-3B9B-43CC-9D4D-DFA5F53C7A00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403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ADC5-0141-4089-A411-6F22DB7016C0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69103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554E-116B-4475-B44F-C395558652AB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24625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D6A59-A5FD-4886-B792-C5A35233B476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91376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64A8-38BB-4646-904D-45E0CD192927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3361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2102-B707-4AC5-9166-844E7EED5C55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66515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D310D-E0FA-42CA-A977-B7FEA797C861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99508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0" y="1063117"/>
            <a:ext cx="12192000" cy="24674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Structure machine 2</a:t>
            </a:r>
          </a:p>
          <a:p>
            <a:pPr algn="ctr"/>
            <a:endParaRPr lang="fr-FR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Ch2. </a:t>
            </a: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La logique combinatoire</a:t>
            </a:r>
          </a:p>
          <a:p>
            <a:pPr algn="ctr">
              <a:spcBef>
                <a:spcPts val="0"/>
              </a:spcBef>
            </a:pP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(Partie </a:t>
            </a: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3-1)</a:t>
            </a:r>
            <a:endParaRPr lang="fr-F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en-US" sz="2800" dirty="0" smtClean="0">
              <a:latin typeface="Calibri"/>
              <a:ea typeface="Calibri"/>
              <a:cs typeface="Arial"/>
            </a:endParaRPr>
          </a:p>
          <a:p>
            <a:pPr algn="ctr"/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</a:t>
            </a:fld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240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274646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10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 Fonctions de logique combinatoire (Circuits combinatoires)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48204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7.2. Comparateurs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965998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7.2.2. Inégalité (suite)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57200" y="6318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53393" t="51429" r="27857" b="12381"/>
          <a:stretch>
            <a:fillRect/>
          </a:stretch>
        </p:blipFill>
        <p:spPr bwMode="auto">
          <a:xfrm>
            <a:off x="3505199" y="1491361"/>
            <a:ext cx="3291840" cy="357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0" y="5399339"/>
            <a:ext cx="12192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Symbole logique d’un comparateur de 4 bits avec des indications d’inégalité (sorties additionnelles indiquant quel nombre est le plus grand)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8284028" y="2460187"/>
            <a:ext cx="3537857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A = B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≠ B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0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A &gt; B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&lt; B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0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274646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11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 Fonctions de logique combinatoire (Circuits combinatoires)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48204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7.3. Décodeur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965998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7.3.1. Décodeur binaire de base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57200" y="6318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l="29732" t="51893" r="28114" b="26603"/>
          <a:stretch>
            <a:fillRect/>
          </a:stretch>
        </p:blipFill>
        <p:spPr bwMode="auto">
          <a:xfrm>
            <a:off x="2601686" y="1458685"/>
            <a:ext cx="7772400" cy="22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ectangle 28"/>
          <p:cNvSpPr/>
          <p:nvPr/>
        </p:nvSpPr>
        <p:spPr>
          <a:xfrm>
            <a:off x="2634343" y="367189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400" b="1" dirty="0" smtClean="0"/>
              <a:t>Logique de décodage du code binaire 1001 avec sortie d’état valide (indicatif) HAUT</a:t>
            </a:r>
            <a:endParaRPr lang="en-US" sz="2400" b="1" dirty="0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0" y="4757057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Pour une sortie d’état valide (indicatif) BAS, on utilise une porte NON-ET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274646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12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 Fonctions de logique combinatoire (Circuits combinatoires)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48204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7.3. Décodeur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965998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7.3.2. Décodeur de 4 bits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57200" y="6318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7589" t="31588" r="27857" b="12698"/>
          <a:stretch>
            <a:fillRect/>
          </a:stretch>
        </p:blipFill>
        <p:spPr bwMode="auto">
          <a:xfrm>
            <a:off x="391885" y="1844248"/>
            <a:ext cx="10058400" cy="488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Rectangle 29"/>
          <p:cNvSpPr/>
          <p:nvPr/>
        </p:nvSpPr>
        <p:spPr>
          <a:xfrm>
            <a:off x="3679365" y="700087"/>
            <a:ext cx="833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Fonctions de décodage et table de vérité d’un décodeur à 4 entrées et 16 sorties d’état valide (indicatif) bas (on utilise une porte NON ET)</a:t>
            </a:r>
            <a:endParaRPr lang="en-US" sz="24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274646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13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 Fonctions de logique combinatoire (Circuits combinatoires)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48204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7.3. Décodeur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965998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7.3.2. Décodeur de 4 bits (suite)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57200" y="6318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l="51518" t="28571" r="33482" b="20000"/>
          <a:stretch>
            <a:fillRect/>
          </a:stretch>
        </p:blipFill>
        <p:spPr bwMode="auto">
          <a:xfrm>
            <a:off x="1328057" y="1523997"/>
            <a:ext cx="2286000" cy="440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ectangle 28"/>
          <p:cNvSpPr/>
          <p:nvPr/>
        </p:nvSpPr>
        <p:spPr>
          <a:xfrm>
            <a:off x="152399" y="594700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400" b="1" dirty="0" smtClean="0"/>
              <a:t>Symbole logique d’un décodeur à 4 entrées et 16 sorties d’état valide BAS</a:t>
            </a:r>
            <a:endParaRPr lang="en-US" sz="2400" b="1" dirty="0"/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4158342" y="1426029"/>
            <a:ext cx="80336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8, 4, 2 et 1 </a:t>
            </a: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 les poids binaires des bits d’entrées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274646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14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 Fonctions de logique combinatoire (Circuits combinatoires)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48204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7.3. Décodeur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965998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7.3.3. Décodeur DCB-décimal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57200" y="6318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371593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Décodeur DCB-décimal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(Code DCB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chiffre décimal)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1832206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Décodeur DCB-décimal ou décodeur entrée 4 lignes sortie 10 lignes ou décodeur 1 parmi 10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1250" t="35079" r="33215" b="26984"/>
          <a:stretch>
            <a:fillRect/>
          </a:stretch>
        </p:blipFill>
        <p:spPr bwMode="auto">
          <a:xfrm>
            <a:off x="6945086" y="2481940"/>
            <a:ext cx="4663440" cy="389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ectangle 31"/>
          <p:cNvSpPr/>
          <p:nvPr/>
        </p:nvSpPr>
        <p:spPr>
          <a:xfrm>
            <a:off x="-1" y="2844572"/>
            <a:ext cx="6901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Fonctions de décodage et table de vérité d’un décodeur DCB-décimal </a:t>
            </a:r>
            <a:r>
              <a:rPr lang="fr-FR" sz="2400" b="1" dirty="0" smtClean="0">
                <a:sym typeface="Wingdings" pitchFamily="2" charset="2"/>
              </a:rPr>
              <a:t></a:t>
            </a:r>
            <a:endParaRPr lang="en-US" sz="2400" b="1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4800632"/>
            <a:ext cx="6934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Porte ET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sorties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d’état valide (indicatif)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HAUT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-4" y="5823899"/>
            <a:ext cx="687977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Porte NON-ET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sorties d’état valide (indicatif) BAS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274646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15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 Fonctions de logique combinatoire (Circuits combinatoires)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48204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7.3. Décodeur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965998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7.3.4. Décodeur DCB-7 segments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57200" y="6318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0" y="1458683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Code DCB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(entrées) Décodeur DCB-7 segments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sorties capables de piloter des afficheurs à 7 segments (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un affichage décimal)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 l="42768" t="34718" r="27054" b="38730"/>
          <a:stretch>
            <a:fillRect/>
          </a:stretch>
        </p:blipFill>
        <p:spPr bwMode="auto">
          <a:xfrm>
            <a:off x="3015341" y="2471058"/>
            <a:ext cx="6400800" cy="316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Rectangle 33"/>
          <p:cNvSpPr/>
          <p:nvPr/>
        </p:nvSpPr>
        <p:spPr>
          <a:xfrm>
            <a:off x="1556671" y="5783720"/>
            <a:ext cx="90895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Symbole logique d’un décodeur /pilote DCB-7 segments avec des sorties d’état valide BAS</a:t>
            </a:r>
            <a:endParaRPr lang="en-US" sz="24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Plan de la présentation (suite)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740225"/>
            <a:ext cx="122305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 Fonctions de logique combinatoire (Circuits combinatoires   </a:t>
            </a:r>
          </a:p>
          <a:p>
            <a:pPr algn="just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   usuels)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" y="1690361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7.1. Additionneurs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" y="2104053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7.2. Comparateurs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" y="249590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7.3. Décodeur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" y="2909561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7.4. Codeur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" y="3312332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7.5. Multiplexeurs (sélecteurs de données)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" y="373687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7.6. Démultiplexeurs</a:t>
            </a:r>
          </a:p>
        </p:txBody>
      </p:sp>
    </p:spTree>
    <p:extLst>
      <p:ext uri="{BB962C8B-B14F-4D97-AF65-F5344CB8AC3E}">
        <p14:creationId xmlns="" xmlns:p14="http://schemas.microsoft.com/office/powerpoint/2010/main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274646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3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 Fonctions de logique combinatoire (Circuits combinatoires)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48204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7.1. Additionneurs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965998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7.1.1. Demi-additionneur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1339331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Addition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binaire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Demi-additionneur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(circuit)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1205" t="37329" r="40778" b="49576"/>
          <a:stretch>
            <a:fillRect/>
          </a:stretch>
        </p:blipFill>
        <p:spPr bwMode="auto">
          <a:xfrm>
            <a:off x="7946571" y="805542"/>
            <a:ext cx="1828800" cy="168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Rectangle 29"/>
          <p:cNvSpPr/>
          <p:nvPr/>
        </p:nvSpPr>
        <p:spPr>
          <a:xfrm>
            <a:off x="0" y="2025137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Table de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vérité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d’un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demi-additionneur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1697" t="59640" r="20826" b="9841"/>
          <a:stretch>
            <a:fillRect/>
          </a:stretch>
        </p:blipFill>
        <p:spPr bwMode="auto">
          <a:xfrm>
            <a:off x="185049" y="2590799"/>
            <a:ext cx="5486400" cy="342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Flèche droite 31"/>
          <p:cNvSpPr/>
          <p:nvPr/>
        </p:nvSpPr>
        <p:spPr>
          <a:xfrm>
            <a:off x="5845629" y="3331027"/>
            <a:ext cx="5334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55229" y="3341914"/>
            <a:ext cx="1371600" cy="392906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57200" y="6318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Flèche droite 35"/>
          <p:cNvSpPr/>
          <p:nvPr/>
        </p:nvSpPr>
        <p:spPr>
          <a:xfrm>
            <a:off x="5845630" y="4005943"/>
            <a:ext cx="50074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66115" y="4071257"/>
            <a:ext cx="1371600" cy="390028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 l="51072" t="38141" r="33214" b="47619"/>
          <a:stretch>
            <a:fillRect/>
          </a:stretch>
        </p:blipFill>
        <p:spPr bwMode="auto">
          <a:xfrm>
            <a:off x="7336971" y="4397824"/>
            <a:ext cx="3657600" cy="186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Flèche à angle droit 41"/>
          <p:cNvSpPr/>
          <p:nvPr/>
        </p:nvSpPr>
        <p:spPr>
          <a:xfrm rot="10800000" flipH="1">
            <a:off x="8033655" y="3733799"/>
            <a:ext cx="947060" cy="620487"/>
          </a:xfrm>
          <a:prstGeom prst="bentUpArrow">
            <a:avLst>
              <a:gd name="adj1" fmla="val 27103"/>
              <a:gd name="adj2" fmla="val 25000"/>
              <a:gd name="adj3" fmla="val 236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27830" y="6303220"/>
            <a:ext cx="53850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 smtClean="0"/>
              <a:t>Diagramme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logique</a:t>
            </a:r>
            <a:r>
              <a:rPr lang="en-US" sz="2200" b="1" dirty="0" smtClean="0"/>
              <a:t> d’un </a:t>
            </a:r>
            <a:r>
              <a:rPr lang="en-US" sz="2200" b="1" dirty="0" err="1" smtClean="0"/>
              <a:t>demi-additionneur</a:t>
            </a:r>
            <a:r>
              <a:rPr lang="en-US" sz="2200" b="1" dirty="0" smtClean="0"/>
              <a:t> </a:t>
            </a:r>
            <a:endParaRPr lang="en-US" sz="22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274646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4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 Fonctions de logique combinatoire (Circuits combinatoires)  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036" y="661198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7.1.2. Additionneur complet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1350223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able de vérité d’un additionneur complet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Flèche droite 31"/>
          <p:cNvSpPr/>
          <p:nvPr/>
        </p:nvSpPr>
        <p:spPr>
          <a:xfrm>
            <a:off x="4963883" y="2634341"/>
            <a:ext cx="5334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57200" y="6318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Flèche droite 35"/>
          <p:cNvSpPr/>
          <p:nvPr/>
        </p:nvSpPr>
        <p:spPr>
          <a:xfrm>
            <a:off x="4996543" y="3494314"/>
            <a:ext cx="50074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9286" t="47862" r="35357" b="11546"/>
          <a:stretch>
            <a:fillRect/>
          </a:stretch>
        </p:blipFill>
        <p:spPr bwMode="auto">
          <a:xfrm>
            <a:off x="97963" y="1861453"/>
            <a:ext cx="5029200" cy="452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2597" y="2754086"/>
            <a:ext cx="1828800" cy="292999"/>
          </a:xfrm>
          <a:prstGeom prst="rect">
            <a:avLst/>
          </a:prstGeom>
          <a:noFill/>
        </p:spPr>
      </p:pic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51711" y="3614053"/>
            <a:ext cx="2286000" cy="293076"/>
          </a:xfrm>
          <a:prstGeom prst="rect">
            <a:avLst/>
          </a:prstGeom>
          <a:noFill/>
        </p:spPr>
      </p:pic>
      <p:sp>
        <p:nvSpPr>
          <p:cNvPr id="41" name="Accolade fermante 40"/>
          <p:cNvSpPr/>
          <p:nvPr/>
        </p:nvSpPr>
        <p:spPr>
          <a:xfrm>
            <a:off x="7826829" y="2558143"/>
            <a:ext cx="283028" cy="1356361"/>
          </a:xfrm>
          <a:prstGeom prst="rightBrace">
            <a:avLst>
              <a:gd name="adj1" fmla="val 66026"/>
              <a:gd name="adj2" fmla="val 4922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5" cstate="print"/>
          <a:srcRect l="40536" t="27456" r="35000" b="45873"/>
          <a:stretch>
            <a:fillRect/>
          </a:stretch>
        </p:blipFill>
        <p:spPr bwMode="auto">
          <a:xfrm>
            <a:off x="8088079" y="1709053"/>
            <a:ext cx="4114800" cy="252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52162" y="4299866"/>
            <a:ext cx="1920240" cy="246184"/>
          </a:xfrm>
          <a:prstGeom prst="rect">
            <a:avLst/>
          </a:prstGeom>
          <a:noFill/>
        </p:spPr>
      </p:pic>
      <p:sp>
        <p:nvSpPr>
          <p:cNvPr id="45" name="Rectangle 44"/>
          <p:cNvSpPr/>
          <p:nvPr/>
        </p:nvSpPr>
        <p:spPr>
          <a:xfrm>
            <a:off x="8794418" y="4474420"/>
            <a:ext cx="33866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/>
              <a:t>Diagramme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logique</a:t>
            </a:r>
            <a:r>
              <a:rPr lang="en-US" sz="2400" b="1" dirty="0" smtClean="0"/>
              <a:t> d’un </a:t>
            </a:r>
          </a:p>
          <a:p>
            <a:pPr algn="ctr"/>
            <a:r>
              <a:rPr lang="en-US" sz="2400" b="1" dirty="0" err="1" smtClean="0"/>
              <a:t>additionneur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complet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274646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5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 Fonctions de logique combinatoire (Circuits combinatoires)  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5958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7.1.2. Additionneur complet (suite)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57200" y="6318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-10886" y="2656109"/>
            <a:ext cx="1219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Deux demi-additionneurs interconnectés</a:t>
            </a: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Un additionneur complet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l="16339" t="37460" r="45357" b="28440"/>
          <a:stretch>
            <a:fillRect/>
          </a:stretch>
        </p:blipFill>
        <p:spPr bwMode="auto">
          <a:xfrm>
            <a:off x="2863002" y="3222171"/>
            <a:ext cx="6869376" cy="343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Rectangle 38"/>
          <p:cNvSpPr/>
          <p:nvPr/>
        </p:nvSpPr>
        <p:spPr>
          <a:xfrm>
            <a:off x="0" y="1317560"/>
            <a:ext cx="7209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Symbole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logique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d’un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additionneur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complet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 l="40268" t="42063" r="32232" b="41111"/>
          <a:stretch>
            <a:fillRect/>
          </a:stretch>
        </p:blipFill>
        <p:spPr bwMode="auto">
          <a:xfrm>
            <a:off x="7064827" y="729340"/>
            <a:ext cx="5029200" cy="173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274646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6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 Fonctions de logique combinatoire (Circuits combinatoires)  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476136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7.1.3. Additionneur parallèle de 2 bits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57200" y="6318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1293943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Additionneur complet ou demi-additionneur 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additionneur complet (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800" baseline="-25000" dirty="0" err="1" smtClean="0">
                <a:latin typeface="Times New Roman" pitchFamily="18" charset="0"/>
                <a:cs typeface="Times New Roman" pitchFamily="18" charset="0"/>
              </a:rPr>
              <a:t>sor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de l’additionneur de bit LSB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800" baseline="-25000" dirty="0" err="1" smtClean="0"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de l’additionneur de bit MSB)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Additionneur binaire parallèle de 2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 l="53696" t="33638" r="27500" b="38635"/>
          <a:stretch>
            <a:fillRect/>
          </a:stretch>
        </p:blipFill>
        <p:spPr bwMode="auto">
          <a:xfrm>
            <a:off x="6019800" y="2579912"/>
            <a:ext cx="4659086" cy="386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43545" y="3929767"/>
            <a:ext cx="50183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LSB (bit de poids le plus faible)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43544" y="4637338"/>
            <a:ext cx="48332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MSB (bit de poids le plus fort)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5279573" y="6128658"/>
            <a:ext cx="8787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 smtClean="0"/>
              <a:t>(MSB)</a:t>
            </a:r>
            <a:endParaRPr lang="en-US" sz="2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274646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7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 Fonctions de logique combinatoire (Circuits combinatoires)  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595883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7.1.4. Additionneur parallèle de 4 bits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57200" y="6318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l="32589" t="22857" r="30000" b="46031"/>
          <a:stretch>
            <a:fillRect/>
          </a:stretch>
        </p:blipFill>
        <p:spPr bwMode="auto">
          <a:xfrm>
            <a:off x="272133" y="1654619"/>
            <a:ext cx="6400800" cy="2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32"/>
          <p:cNvSpPr/>
          <p:nvPr/>
        </p:nvSpPr>
        <p:spPr>
          <a:xfrm>
            <a:off x="1888301" y="4703019"/>
            <a:ext cx="2050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Diagramme</a:t>
            </a:r>
            <a:r>
              <a:rPr lang="en-US" b="1" dirty="0" smtClean="0"/>
              <a:t> </a:t>
            </a:r>
            <a:r>
              <a:rPr lang="en-US" b="1" dirty="0" err="1" smtClean="0"/>
              <a:t>logique</a:t>
            </a:r>
            <a:endParaRPr lang="en-US" dirty="0"/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 l="36697" t="32222" r="32946" b="29206"/>
          <a:stretch>
            <a:fillRect/>
          </a:stretch>
        </p:blipFill>
        <p:spPr bwMode="auto">
          <a:xfrm>
            <a:off x="7326086" y="1567536"/>
            <a:ext cx="4572000" cy="326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7219965" y="5290855"/>
            <a:ext cx="47420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/>
              <a:t>Symbole logique d’un additionneur </a:t>
            </a:r>
          </a:p>
          <a:p>
            <a:pPr algn="ctr"/>
            <a:r>
              <a:rPr lang="fr-FR" sz="2400" b="1" dirty="0" smtClean="0"/>
              <a:t>parallèle de 4 bits </a:t>
            </a:r>
            <a:endParaRPr lang="en-US" sz="2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274646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8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 Fonctions de logique combinatoire (Circuits combinatoires)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48204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7.2. Comparateurs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965998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7.2.1. Egalité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57200" y="6318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0" y="1349825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OU exclusif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Comparateur de base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 l="17411" t="48069" r="24286" b="34921"/>
          <a:stretch>
            <a:fillRect/>
          </a:stretch>
        </p:blipFill>
        <p:spPr bwMode="auto">
          <a:xfrm>
            <a:off x="1066798" y="1883223"/>
            <a:ext cx="10058400" cy="165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3657598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Comparateur d’égalité pour deux nombres de 2 bits utilisant OUX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 l="34107" t="54831" r="24911" b="20159"/>
          <a:stretch>
            <a:fillRect/>
          </a:stretch>
        </p:blipFill>
        <p:spPr bwMode="auto">
          <a:xfrm>
            <a:off x="478960" y="4201888"/>
            <a:ext cx="6925781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39"/>
          <p:cNvSpPr/>
          <p:nvPr/>
        </p:nvSpPr>
        <p:spPr>
          <a:xfrm>
            <a:off x="7543805" y="4390348"/>
            <a:ext cx="46264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Diagramme logique </a:t>
            </a:r>
          </a:p>
          <a:p>
            <a:pPr algn="ctr"/>
            <a:r>
              <a:rPr lang="fr-FR" sz="2400" b="1" dirty="0" smtClean="0"/>
              <a:t>d’un comparateur d’égalité </a:t>
            </a:r>
          </a:p>
          <a:p>
            <a:pPr algn="ctr"/>
            <a:r>
              <a:rPr lang="fr-FR" sz="2400" b="1" dirty="0" smtClean="0"/>
              <a:t>pour 2 nombres de 2 bits utilisant</a:t>
            </a:r>
          </a:p>
          <a:p>
            <a:pPr algn="ctr"/>
            <a:r>
              <a:rPr lang="fr-FR" sz="2400" b="1" dirty="0" smtClean="0"/>
              <a:t>OU exclusif </a:t>
            </a:r>
            <a:endParaRPr lang="en-US" sz="24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274646" y="6356350"/>
            <a:ext cx="2743200" cy="365125"/>
          </a:xfrm>
        </p:spPr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9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57200" y="8064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57200" y="655638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 Fonctions de logique combinatoire (Circuits combinatoires)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48204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7.2. Comparateurs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965998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7.2.1. Egalité (suite)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457200" y="6318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1360709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Comparateur d’égalité pour deux nombres de 2 bits utilisant NOUX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390051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Diagramme logique d’un comparateur d’égalité pour 2 nombres de 2 bits utilisant</a:t>
            </a:r>
          </a:p>
          <a:p>
            <a:pPr algn="ctr"/>
            <a:r>
              <a:rPr lang="fr-FR" sz="2400" b="1" dirty="0" smtClean="0"/>
              <a:t>NON-OU exclusif  </a:t>
            </a:r>
            <a:endParaRPr lang="en-US" sz="2400" b="1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13929" t="40062" r="30714" b="42223"/>
          <a:stretch>
            <a:fillRect/>
          </a:stretch>
        </p:blipFill>
        <p:spPr bwMode="auto">
          <a:xfrm>
            <a:off x="1121237" y="1992086"/>
            <a:ext cx="10058400" cy="181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70549</TotalTime>
  <Words>697</Words>
  <Application>Microsoft Office PowerPoint</Application>
  <PresentationFormat>Personnalisé</PresentationFormat>
  <Paragraphs>122</Paragraphs>
  <Slides>15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Abdelhakim Kaouache</dc:creator>
  <cp:lastModifiedBy>Abdelhakim</cp:lastModifiedBy>
  <cp:revision>1167</cp:revision>
  <cp:lastPrinted>2017-10-12T09:43:56Z</cp:lastPrinted>
  <dcterms:created xsi:type="dcterms:W3CDTF">2016-10-27T07:51:51Z</dcterms:created>
  <dcterms:modified xsi:type="dcterms:W3CDTF">2024-02-24T18:52:38Z</dcterms:modified>
</cp:coreProperties>
</file>