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354" r:id="rId2"/>
    <p:sldId id="291" r:id="rId3"/>
    <p:sldId id="303" r:id="rId4"/>
    <p:sldId id="304" r:id="rId5"/>
    <p:sldId id="305" r:id="rId6"/>
    <p:sldId id="306" r:id="rId7"/>
    <p:sldId id="307" r:id="rId8"/>
    <p:sldId id="308" r:id="rId9"/>
    <p:sldId id="309" r:id="rId10"/>
    <p:sldId id="310" r:id="rId11"/>
    <p:sldId id="311" r:id="rId12"/>
    <p:sldId id="321" r:id="rId13"/>
    <p:sldId id="300" r:id="rId14"/>
    <p:sldId id="313" r:id="rId15"/>
    <p:sldId id="314" r:id="rId16"/>
    <p:sldId id="360" r:id="rId17"/>
    <p:sldId id="362" r:id="rId18"/>
    <p:sldId id="361" r:id="rId19"/>
    <p:sldId id="315" r:id="rId20"/>
    <p:sldId id="316" r:id="rId21"/>
    <p:sldId id="322" r:id="rId22"/>
    <p:sldId id="323" r:id="rId23"/>
    <p:sldId id="330" r:id="rId24"/>
    <p:sldId id="331" r:id="rId25"/>
    <p:sldId id="332" r:id="rId26"/>
    <p:sldId id="333" r:id="rId27"/>
    <p:sldId id="335" r:id="rId28"/>
    <p:sldId id="336" r:id="rId29"/>
    <p:sldId id="337" r:id="rId30"/>
    <p:sldId id="338" r:id="rId31"/>
    <p:sldId id="339" r:id="rId32"/>
    <p:sldId id="340" r:id="rId33"/>
    <p:sldId id="345" r:id="rId34"/>
    <p:sldId id="346" r:id="rId35"/>
    <p:sldId id="341" r:id="rId36"/>
    <p:sldId id="342" r:id="rId37"/>
    <p:sldId id="355" r:id="rId38"/>
    <p:sldId id="344" r:id="rId39"/>
    <p:sldId id="347" r:id="rId40"/>
    <p:sldId id="348" r:id="rId41"/>
    <p:sldId id="349" r:id="rId42"/>
    <p:sldId id="351" r:id="rId43"/>
    <p:sldId id="352" r:id="rId44"/>
    <p:sldId id="353" r:id="rId45"/>
    <p:sldId id="356" r:id="rId46"/>
    <p:sldId id="357" r:id="rId47"/>
    <p:sldId id="358" r:id="rId48"/>
    <p:sldId id="359" r:id="rId49"/>
    <p:sldId id="363" r:id="rId50"/>
    <p:sldId id="364" r:id="rId51"/>
    <p:sldId id="365" r:id="rId52"/>
    <p:sldId id="366" r:id="rId53"/>
    <p:sldId id="367" r:id="rId54"/>
    <p:sldId id="34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عبد الغاني قبايلي" initials="عق" lastIdx="1" clrIdx="0">
    <p:extLst>
      <p:ext uri="{19B8F6BF-5375-455C-9EA6-DF929625EA0E}">
        <p15:presenceInfo xmlns:p15="http://schemas.microsoft.com/office/powerpoint/2012/main" userId="fd35ac870d7f6d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74" d="100"/>
          <a:sy n="74" d="100"/>
        </p:scale>
        <p:origin x="139" y="58"/>
      </p:cViewPr>
      <p:guideLst>
        <p:guide orient="horz" pos="2160"/>
        <p:guide pos="3840"/>
      </p:guideLst>
    </p:cSldViewPr>
  </p:slideViewPr>
  <p:outlineViewPr>
    <p:cViewPr>
      <p:scale>
        <a:sx n="33" d="100"/>
        <a:sy n="33" d="100"/>
      </p:scale>
      <p:origin x="0" y="14550"/>
    </p:cViewPr>
  </p:outlineViewPr>
  <p:notesTextViewPr>
    <p:cViewPr>
      <p:scale>
        <a:sx n="1" d="1"/>
        <a:sy n="1" d="1"/>
      </p:scale>
      <p:origin x="0" y="0"/>
    </p:cViewPr>
  </p:notesTextViewPr>
  <p:notesViewPr>
    <p:cSldViewPr snapToGrid="0">
      <p:cViewPr varScale="1">
        <p:scale>
          <a:sx n="56" d="100"/>
          <a:sy n="56" d="100"/>
        </p:scale>
        <p:origin x="-254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1T20:38:18.725"/>
    </inkml:context>
    <inkml:brush xml:id="br0">
      <inkml:brushProperty name="width" value="0.5" units="cm"/>
      <inkml:brushProperty name="height" value="1" units="cm"/>
      <inkml:brushProperty name="tip" value="rectangle"/>
      <inkml:brushProperty name="rasterOp" value="maskPen"/>
      <inkml:brushProperty name="ignorePressure" value="1"/>
    </inkml:brush>
  </inkml:definitions>
  <inkml:trace contextRef="#ctx0" brushRef="#br0">1 293,'0'37,"0"27,1 0,16 91,-3-27,-11-91,1 1,14 58,-8-54,-1 1,-2 0,1 54,-9 135,-1-94,2 1160,1-1280,1 0,0 0,2-1,0 1,1-1,0 0,2 0,0-1,1 0,0 0,14 19,8 6,1-1,62 61,-78-87,0 0,1-1,0 0,0-2,2 0,-1 0,1-2,1 0,0-1,0-1,1-1,-1-1,1 0,0-1,1-2,37 1,753-6,-783 4,0 2,32 7,-28-4,39 2,134-9,42 3,-136 13,-66-8,47 1,481-7,-274-2,-295 1,0 0,0 0,0 0,0-1,0 1,0-1,0 0,0 0,0 0,-1-1,1 1,0-1,-1 0,0 0,5-4,-5 3,-1 0,1 0,-1 0,0-1,0 1,-1-1,1 1,-1-1,1 0,-1 0,0 0,-1 1,1-1,-1 0,0-7,-2-192,-1 66,3-925,-2 1007,-11-56,6 57,-1-63,8 102,2-32,-3 1,-2 0,-1 0,-16-64,11 78,2 1,1-1,2-1,-1-38,2 39,-1 0,-2 0,-1 1,-1-1,-23-54,27 73,-3-9,1 0,1 0,1-1,-2-41,8-94,1 54,-2 23,-3-97,2 174,-1 1,1 0,-1 0,0-1,0 1,0 0,0 0,0 0,-1 0,0 0,1 0,-1 1,0-1,0 0,-1 1,-2-3,0 1,0 0,0 1,0 0,-1 0,1 1,-1 0,1 0,-10-2,-8-1,0 2,0 1,-39 1,56 1,-871 5,154-5,703-1,0-1,-38-9,36 6,-42-4,-127-9,109 9,0 4,-111 6,60 1,90-3,-38 0,75 1,-1 1,1-1,-1 2,1-1,-1 1,1 0,0 0,0 1,-8 3,11-3,-1 0,1 1,0-1,0 0,0 1,0 0,0-1,1 1,0 0,0 1,0-1,0 0,0 0,1 1,0-1,0 1,0 0,1-1,-1 1,1-1,0 1,1 0,1 8,1 10,2-1,0 0,12 30,-16-51,37 100,16 47,-47-122,0 0,-2 1,4 49,-8-19,-1-21,9 69,-1-49,0 104,-4-38,1-81,2 0,23 78,-18-81,-2 1,-1 0,3 50,-8-52,2 0,12 46,-8-46,-3-1,5 50,-9-58,9 41,-7-44,0 1,0 28,0-4,1-1,23 84,-25-117,0 0,2 0,0-1,0 1,2-1,0-1,0 1,2-1,13 16,-15-21,1-1,0 0,0 0,1-1,0 0,0-1,1 0,-1 0,1-2,1 1,-1-1,0-1,22 4,18-1,0-3,84-5,-47-1,46 4,96-4,-195-2,0-1,0-1,-1-3,51-19,-50 15,0 3,0 0,1 3,37-5,201 10,-143 5,-104-1,0 2,33 7,-28-4,35 2,25-4,94-8,-168 1,0 0,-1-1,0-1,0-1,0 0,-1-1,1-1,-2-1,1 0,-1-1,-1 0,0-1,15-15,-24 19,0 1,0-1,0 0,-1 0,1 0,-2 0,1-1,-1 0,0 1,-1-1,0 0,0-1,-1 1,0 0,0-16,-2 13,0 0,0 0,-1 0,0 0,-1 0,-1 1,1-1,-2 1,1 0,-1 1,-10-15,4 7,1 0,1 0,1-1,1 0,0 0,1-1,1 0,1 0,-3-30,2-17,7-99,1 54,-3-412,0 510,-1 1,-1-1,0 0,0 1,-1-1,-1 1,0 0,-1 0,0 0,-1 1,0 0,-1 0,0 0,-1 1,0 0,0 1,-1-1,0 2,-1-1,0 1,-16-9,-18-11,32 19,-1 0,0 1,-1 1,1 0,-1 0,0 2,-1 0,1 0,-1 2,-19-3,-309 3,166 6,-248-3,399 2,1 1,-1 1,1 1,-28 9,23-5,-1-2,-36 5,-38-8,79-5,0 1,0 2,1 0,-1 2,1 1,-1 1,-28 11,34-11,0-1,0 0,-1-2,0 0,1-1,-1-1,-36-4,-32 4,81-1,1 2,0-1,0 1,-1 0,1 1,1 0,-1 0,0 0,1 1,-1 0,1 0,0 0,-9 10,-3 4,1 1,-24 33,32-39,1 0,0 1,1 0,1 0,0 1,1-1,0 1,1 1,1-1,0 0,1 1,1 27,2-14,2 1,1-1,1 1,1-2,19 52,-6-15,-15-51,-1 1,2-1,0 0,0 0,2 0,-1-1,2 0,0-1,10 14,-3-9,1 0,1-1,1-1,0-1,21 14,-26-21,1 0,-1-1,1 0,1-1,-1 0,1-2,-1 1,30 1,53-1,97-9,-148-1,0-1,76-23,-80 17,2 3,-1 1,48-2,-58 7,-1 0,59-18,-60 14,-1 0,1 2,39-2,143 9,-82 0,-97 1,0 2,0 1,-1 2,46 14,-50-12,25 0,-26-7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1F677-8101-43A0-99AB-866CABDD8DAF}" type="datetimeFigureOut">
              <a:rPr lang="fr-FR" smtClean="0"/>
              <a:pPr/>
              <a:t>07/10/2023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708A7-F61B-43A8-A64F-9B6732B36DE6}" type="slidenum">
              <a:rPr lang="fr-FR" smtClean="0"/>
              <a:pPr/>
              <a:t>‹N°›</a:t>
            </a:fld>
            <a:endParaRPr lang="fr-FR"/>
          </a:p>
        </p:txBody>
      </p:sp>
    </p:spTree>
    <p:extLst>
      <p:ext uri="{BB962C8B-B14F-4D97-AF65-F5344CB8AC3E}">
        <p14:creationId xmlns:p14="http://schemas.microsoft.com/office/powerpoint/2010/main" val="2709845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B708A7-F61B-43A8-A64F-9B6732B36DE6}" type="slidenum">
              <a:rPr lang="fr-FR" smtClean="0"/>
              <a:pPr/>
              <a:t>35</a:t>
            </a:fld>
            <a:endParaRPr lang="fr-FR"/>
          </a:p>
        </p:txBody>
      </p:sp>
    </p:spTree>
    <p:extLst>
      <p:ext uri="{BB962C8B-B14F-4D97-AF65-F5344CB8AC3E}">
        <p14:creationId xmlns:p14="http://schemas.microsoft.com/office/powerpoint/2010/main" val="174301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B708A7-F61B-43A8-A64F-9B6732B36DE6}" type="slidenum">
              <a:rPr lang="fr-FR" smtClean="0"/>
              <a:pPr/>
              <a:t>37</a:t>
            </a:fld>
            <a:endParaRPr lang="fr-FR"/>
          </a:p>
        </p:txBody>
      </p:sp>
    </p:spTree>
    <p:extLst>
      <p:ext uri="{BB962C8B-B14F-4D97-AF65-F5344CB8AC3E}">
        <p14:creationId xmlns:p14="http://schemas.microsoft.com/office/powerpoint/2010/main" val="147884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ar.wikipedia.org/wiki/%D8%A3%D9%86%D9%88%D8%A8%D9%8A%D8%B3" TargetMode="External"/><Relationship Id="rId3" Type="http://schemas.openxmlformats.org/officeDocument/2006/relationships/hyperlink" Target="https://ar.wikipedia.org/wiki/%D8%B1%D8%B9-%D8%AD%D9%88%D8%B1%D8%A7%D8%AE%D8%AA%D9%8A" TargetMode="External"/><Relationship Id="rId7" Type="http://schemas.openxmlformats.org/officeDocument/2006/relationships/hyperlink" Target="https://ar.wikipedia.org/wiki/%D8%AD%D9%88%D8%B1%D8%B3"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ar.wikipedia.org/wiki/%D9%86%D9%8A%D9%81%D8%AA%D9%8A%D8%B3" TargetMode="External"/><Relationship Id="rId11" Type="http://schemas.openxmlformats.org/officeDocument/2006/relationships/hyperlink" Target="https://ar.wikipedia.org/wiki/%D8%AA%D8%AD%D9%88%D8%AA" TargetMode="External"/><Relationship Id="rId5" Type="http://schemas.openxmlformats.org/officeDocument/2006/relationships/hyperlink" Target="https://ar.wikipedia.org/wiki/%D8%A5%D9%8A%D8%B2%D9%8A%D8%B3" TargetMode="External"/><Relationship Id="rId10" Type="http://schemas.openxmlformats.org/officeDocument/2006/relationships/hyperlink" Target="https://ar.wikipedia.org/wiki/%D8%B9%D9%85%D8%B9%D9%85%D9%88%D8%AA" TargetMode="External"/><Relationship Id="rId4" Type="http://schemas.openxmlformats.org/officeDocument/2006/relationships/hyperlink" Target="https://ar.wikipedia.org/wiki/%D8%A3%D9%88%D8%B2%D9%8A%D8%B1%D9%8A%D8%B3" TargetMode="External"/><Relationship Id="rId9" Type="http://schemas.openxmlformats.org/officeDocument/2006/relationships/hyperlink" Target="https://ar.wikipedia.org/wiki/%D9%85%D8%A7%D8%B9%D8%A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ar.wikipedia.org/wiki/%D8%A7%D9%84%D8%A5%D8%BA%D8%B1%D9%8A%D9%82%D9%8A%D8%A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hyperlink" Target="https://ar.wikipedia.org/wiki/%D8%A7%D9%84%D8%AB%D9%88%D8%B1_%D8%A7%D9%84%D8%B3%D9%85%D8%A7%D9%88%D9%8A" TargetMode="External"/><Relationship Id="rId3" Type="http://schemas.openxmlformats.org/officeDocument/2006/relationships/hyperlink" Target="https://ar.wikipedia.org/wiki/%D8%A5%D9%86%D9%83%D9%8A%D8%AF%D9%88" TargetMode="External"/><Relationship Id="rId7" Type="http://schemas.openxmlformats.org/officeDocument/2006/relationships/hyperlink" Target="https://ar.wikipedia.org/wiki/%D8%A5%D9%86%D8%A7%D9%86%D8%A7" TargetMode="External"/><Relationship Id="rId2" Type="http://schemas.openxmlformats.org/officeDocument/2006/relationships/hyperlink" Target="https://ar.wikipedia.org/wiki/%D8%AC%D9%84%D8%AC%D8%A7%D9%85%D8%B4" TargetMode="External"/><Relationship Id="rId1" Type="http://schemas.openxmlformats.org/officeDocument/2006/relationships/slideLayout" Target="../slideLayouts/slideLayout2.xml"/><Relationship Id="rId6" Type="http://schemas.openxmlformats.org/officeDocument/2006/relationships/hyperlink" Target="https://ar.wikipedia.org/wiki/%D8%A3%D8%B1%D8%B2_(%D8%B4%D8%AC%D8%B1%D8%A9)" TargetMode="External"/><Relationship Id="rId5" Type="http://schemas.openxmlformats.org/officeDocument/2006/relationships/hyperlink" Target="https://ar.wikipedia.org/wiki/%D8%AE%D9%88%D9%85%D8%A8%D8%A7%D8%A8%D8%A7" TargetMode="External"/><Relationship Id="rId4" Type="http://schemas.openxmlformats.org/officeDocument/2006/relationships/hyperlink" Target="https://ar.wikipedia.org/wiki/%D8%BA%D8%A7%D8%A8%D8%A9_%D8%A7%D9%84%D8%A3%D8%B1%D8%B2" TargetMode="Externa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ar.wikipedia.org/wiki/%D9%8A%D9%88%D9%86%D8%A7%D9%86%D9%8A%D9%88%D9%86" TargetMode="External"/><Relationship Id="rId3" Type="http://schemas.openxmlformats.org/officeDocument/2006/relationships/hyperlink" Target="https://ar.wikipedia.org/wiki/%D8%A7%D9%84%D9%84%D8%BA%D8%A9_%D8%A7%D9%84%D8%B3%D9%86%D8%B3%D9%83%D8%B1%D9%8A%D8%AA%D9%8A%D8%A9" TargetMode="External"/><Relationship Id="rId7" Type="http://schemas.openxmlformats.org/officeDocument/2006/relationships/hyperlink" Target="https://ar.wikipedia.org/wiki/%D8%A7%D9%84%D8%A5%D9%84%D9%8A%D8%A7%D8%B0%D8%A9" TargetMode="External"/><Relationship Id="rId2" Type="http://schemas.openxmlformats.org/officeDocument/2006/relationships/hyperlink" Target="https://ar.wikipedia.org/wiki/%D8%A7%D9%84%D9%84%D8%BA%D8%A9_%D8%A7%D9%84%D9%87%D9%86%D8%AF%D9%8A%D8%A9" TargetMode="External"/><Relationship Id="rId1" Type="http://schemas.openxmlformats.org/officeDocument/2006/relationships/slideLayout" Target="../slideLayouts/slideLayout2.xml"/><Relationship Id="rId6" Type="http://schemas.openxmlformats.org/officeDocument/2006/relationships/hyperlink" Target="https://ar.wikipedia.org/wiki/%D8%B1%D8%A7%D9%85%D8%A7%D9%8A%D8%A7%D9%86%D8%A7" TargetMode="External"/><Relationship Id="rId5" Type="http://schemas.openxmlformats.org/officeDocument/2006/relationships/hyperlink" Target="https://ar.wikipedia.org/wiki/%D9%85%D9%87%D8%A7%D8%A8%D9%87%D8%A7%D8%B1%D8%A7%D8%AA%D8%A7" TargetMode="External"/><Relationship Id="rId10" Type="http://schemas.openxmlformats.org/officeDocument/2006/relationships/image" Target="../media/image14.png"/><Relationship Id="rId4" Type="http://schemas.openxmlformats.org/officeDocument/2006/relationships/hyperlink" Target="https://ar.wikipedia.org/wiki/%D9%81%D9%8A%D8%AF%D8%A7" TargetMode="External"/><Relationship Id="rId9" Type="http://schemas.openxmlformats.org/officeDocument/2006/relationships/hyperlink" Target="https://ar.wikipedia.org/wiki/%D8%A8%D8%B1%D8%A7%D9%87%D9%85%D8%A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wikipedia.org/wiki/%D9%85%D8%A7%D9%86%D8%AA%D8%B1%D8%A7" TargetMode="External"/><Relationship Id="rId7" Type="http://schemas.openxmlformats.org/officeDocument/2006/relationships/hyperlink" Target="https://ar.wikipedia.org/w/index.php?title=%D8%A2%D8%AA%D8%A7%D8%B1%D9%81%D8%A7%D9%81%D9%8A%D8%AF%D8%A7&amp;action=edit&amp;redlink=1" TargetMode="External"/><Relationship Id="rId2" Type="http://schemas.openxmlformats.org/officeDocument/2006/relationships/hyperlink" Target="https://ar.wikipedia.org/wiki/%D8%B1%D9%8A%D8%AC%D9%81%D8%AF%D8%A7" TargetMode="External"/><Relationship Id="rId1" Type="http://schemas.openxmlformats.org/officeDocument/2006/relationships/slideLayout" Target="../slideLayouts/slideLayout7.xml"/><Relationship Id="rId6" Type="http://schemas.openxmlformats.org/officeDocument/2006/relationships/hyperlink" Target="https://ar.wikipedia.org/w/index.php?title=%D9%8A%D8%A7%D8%AC%D9%88%D8%B1%D9%81%D9%8A%D8%AF%D8%A7&amp;action=edit&amp;redlink=1" TargetMode="External"/><Relationship Id="rId5" Type="http://schemas.openxmlformats.org/officeDocument/2006/relationships/hyperlink" Target="https://ar.wikipedia.org/wiki/%D9%82%D8%B1%D8%A8%D8%A7%D9%86" TargetMode="External"/><Relationship Id="rId4" Type="http://schemas.openxmlformats.org/officeDocument/2006/relationships/hyperlink" Target="https://ar.wikipedia.org/w/index.php?title=%D8%B3%D8%A7%D9%85%D8%A7%D9%81%D9%8A%D8%AF%D8%A7&amp;action=edit&amp;redlink=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r.wikipedia.org/w/index.php?title=%D8%B3%D8%A7%D9%85%D9%87%D9%8A%D8%AA%D8%A7&amp;action=edit&amp;redlink=1" TargetMode="External"/><Relationship Id="rId2" Type="http://schemas.openxmlformats.org/officeDocument/2006/relationships/hyperlink" Target="https://ar.wikipedia.org/wiki/%D9%85%D8%A7%D9%86%D8%AA%D8%B1%D8%A7" TargetMode="External"/><Relationship Id="rId1" Type="http://schemas.openxmlformats.org/officeDocument/2006/relationships/slideLayout" Target="../slideLayouts/slideLayout7.xml"/><Relationship Id="rId6" Type="http://schemas.openxmlformats.org/officeDocument/2006/relationships/hyperlink" Target="https://ar.wikipedia.org/wiki/%D8%A8%D8%B1%D9%87%D9%85%D9%86" TargetMode="External"/><Relationship Id="rId5" Type="http://schemas.openxmlformats.org/officeDocument/2006/relationships/hyperlink" Target="https://ar.wikipedia.org/wiki/%D8%A8%D8%B1%D8%A7%D9%87%D9%85%D8%A7%D9%86" TargetMode="External"/><Relationship Id="rId4" Type="http://schemas.openxmlformats.org/officeDocument/2006/relationships/hyperlink" Target="https://ar.wikipedia.org/wiki/%D8%A8%D8%B1%D8%A7%D9%87%D9%85%D8%A7%D9%86%D8%A7"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r.wikipedia.org/w/index.php?title=%D8%A2%D8%AA%D9%85%D8%A7%D9%86&amp;action=edit&amp;redlink=1" TargetMode="External"/><Relationship Id="rId3" Type="http://schemas.openxmlformats.org/officeDocument/2006/relationships/hyperlink" Target="https://ar.wikipedia.org/w/index.php?title=%D8%B3%D8%A7%D9%85%D9%87%D9%8A%D8%AA%D8%A7&amp;action=edit&amp;redlink=1" TargetMode="External"/><Relationship Id="rId7" Type="http://schemas.openxmlformats.org/officeDocument/2006/relationships/hyperlink" Target="https://ar.wikipedia.org/w/index.php?title=%D8%B9%D9%84%D9%85_%D8%A7%D9%84%D9%83%D9%88%D9%86_%D8%A7%D9%84%D9%87%D9%86%D8%AF%D9%88%D8%B3%D9%8A&amp;action=edit&amp;redlink=1" TargetMode="External"/><Relationship Id="rId2" Type="http://schemas.openxmlformats.org/officeDocument/2006/relationships/hyperlink" Target="https://ar.wikipedia.org/wiki/%D8%A8%D8%B1%D8%A7%D9%87%D9%85%D8%A7%D9%86%D8%A7" TargetMode="External"/><Relationship Id="rId1" Type="http://schemas.openxmlformats.org/officeDocument/2006/relationships/slideLayout" Target="../slideLayouts/slideLayout7.xml"/><Relationship Id="rId6" Type="http://schemas.openxmlformats.org/officeDocument/2006/relationships/hyperlink" Target="https://ar.wikipedia.org/wiki/%D9%85%D8%A7_%D9%88%D8%B1%D8%A7%D8%A1_%D8%A7%D9%84%D8%B7%D8%A8%D9%8A%D8%B9%D8%A9" TargetMode="External"/><Relationship Id="rId5" Type="http://schemas.openxmlformats.org/officeDocument/2006/relationships/hyperlink" Target="https://ar.wikipedia.org/w/index.php?title=%D8%A3%D8%B1%D9%86%D9%8A%D8%A7%D9%83%D8%A7&amp;action=edit&amp;redlink=1" TargetMode="External"/><Relationship Id="rId10" Type="http://schemas.openxmlformats.org/officeDocument/2006/relationships/hyperlink" Target="https://ar.wikipedia.org/wiki/%D9%81%D9%8A%D8%AF%D8%A7%D9%86%D8%AA%D8%A7" TargetMode="External"/><Relationship Id="rId4" Type="http://schemas.openxmlformats.org/officeDocument/2006/relationships/hyperlink" Target="https://ar.wikipedia.org/wiki/%D8%A7%D9%84%D8%A3%D9%88%D8%A8%D8%A7%D9%86%D9%8A%D8%B4%D8%A7%D8%AF" TargetMode="External"/><Relationship Id="rId9" Type="http://schemas.openxmlformats.org/officeDocument/2006/relationships/hyperlink" Target="https://ar.wikipedia.org/wiki/%D8%A8%D8%B1%D8%A7%D9%87%D9%85%D8%A7%D9%8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ar.wikipedia.org/w/index.php?title=%D8%B0%D8%B1%D9%8A%D8%AA%D8%A7_%D8%B1%D8%A7%D8%B4%D8%AA%D8%B1%D8%A7&amp;action=edit&amp;redlink=1"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s://ar.wikipedia.org/wiki/%D8%B2%D9%8A%D8%AA%D8%A7_(%D8%AD%D8%B1%D9%81)" TargetMode="External"/><Relationship Id="rId13" Type="http://schemas.openxmlformats.org/officeDocument/2006/relationships/hyperlink" Target="https://ar.wikipedia.org/wiki/%D9%84%D8%A7%D9%85%D8%AF%D8%A7" TargetMode="External"/><Relationship Id="rId18" Type="http://schemas.openxmlformats.org/officeDocument/2006/relationships/hyperlink" Target="https://ar.wikipedia.org/wiki/%D8%B7_(%D8%B1%D9%8A%D8%A7%D8%B6%D9%8A%D8%A7%D8%AA)" TargetMode="External"/><Relationship Id="rId26" Type="http://schemas.openxmlformats.org/officeDocument/2006/relationships/hyperlink" Target="https://ar.wikipedia.org/wiki/%D8%A3%D9%88%D9%85%D9%8A%D8%BA%D8%A7" TargetMode="External"/><Relationship Id="rId3" Type="http://schemas.openxmlformats.org/officeDocument/2006/relationships/hyperlink" Target="https://ar.wikipedia.org/wiki/%D8%A3%D9%84%D9%81%D8%A7_(%D8%AD%D8%B1%D9%81)" TargetMode="External"/><Relationship Id="rId21" Type="http://schemas.openxmlformats.org/officeDocument/2006/relationships/hyperlink" Target="https://ar.wikipedia.org/wiki/%D8%AA%D8%A7%D9%88" TargetMode="External"/><Relationship Id="rId7" Type="http://schemas.openxmlformats.org/officeDocument/2006/relationships/hyperlink" Target="https://ar.wikipedia.org/wiki/%D8%A5%D8%A8%D8%B3%D9%8A%D9%84%D9%88%D9%86" TargetMode="External"/><Relationship Id="rId12" Type="http://schemas.openxmlformats.org/officeDocument/2006/relationships/hyperlink" Target="https://ar.wikipedia.org/wiki/%D9%83%D8%A8%D8%A7" TargetMode="External"/><Relationship Id="rId17" Type="http://schemas.openxmlformats.org/officeDocument/2006/relationships/hyperlink" Target="https://ar.wikipedia.org/wiki/%D8%A3%D9%88%D9%85%D9%8A%D9%83%D8%B1%D9%88%D9%86" TargetMode="External"/><Relationship Id="rId25" Type="http://schemas.openxmlformats.org/officeDocument/2006/relationships/hyperlink" Target="https://ar.wikipedia.org/wiki/%D8%A8%D8%B3%D9%8A_(%D8%AD%D8%B1%D9%81)" TargetMode="External"/><Relationship Id="rId2" Type="http://schemas.openxmlformats.org/officeDocument/2006/relationships/image" Target="../media/image17.jpeg"/><Relationship Id="rId16" Type="http://schemas.openxmlformats.org/officeDocument/2006/relationships/hyperlink" Target="https://ar.wikipedia.org/wiki/%D8%B3%D8%A7%D9%8A_(%D8%AD%D8%B1%D9%81)" TargetMode="External"/><Relationship Id="rId20" Type="http://schemas.openxmlformats.org/officeDocument/2006/relationships/hyperlink" Target="https://ar.wikipedia.org/wiki/%D8%B3%D9%8A%D8%BA%D9%85%D8%A7" TargetMode="External"/><Relationship Id="rId1" Type="http://schemas.openxmlformats.org/officeDocument/2006/relationships/slideLayout" Target="../slideLayouts/slideLayout4.xml"/><Relationship Id="rId6" Type="http://schemas.openxmlformats.org/officeDocument/2006/relationships/hyperlink" Target="https://ar.wikipedia.org/wiki/%D8%AF%D9%84%D8%AA%D8%A7_(%D8%AD%D8%B1%D9%81)" TargetMode="External"/><Relationship Id="rId11" Type="http://schemas.openxmlformats.org/officeDocument/2006/relationships/hyperlink" Target="https://ar.wikipedia.org/wiki/%D8%A5%D9%8A%D9%88%D8%AA%D8%A7" TargetMode="External"/><Relationship Id="rId24" Type="http://schemas.openxmlformats.org/officeDocument/2006/relationships/hyperlink" Target="https://ar.wikipedia.org/wiki/%D8%AE%D9%8A_(%D8%AD%D8%B1%D9%81)" TargetMode="External"/><Relationship Id="rId5" Type="http://schemas.openxmlformats.org/officeDocument/2006/relationships/hyperlink" Target="https://ar.wikipedia.org/wiki/%D8%BA%D8%A7%D9%85%D8%A7" TargetMode="External"/><Relationship Id="rId15" Type="http://schemas.openxmlformats.org/officeDocument/2006/relationships/hyperlink" Target="https://ar.wikipedia.org/wiki/%D9%86%D9%88_(%D8%AD%D8%B1%D9%81)" TargetMode="External"/><Relationship Id="rId23" Type="http://schemas.openxmlformats.org/officeDocument/2006/relationships/hyperlink" Target="https://ar.wikipedia.org/wiki/%D9%81%D8%A7%D9%8A_(%D8%AD%D8%B1%D9%81)" TargetMode="External"/><Relationship Id="rId10" Type="http://schemas.openxmlformats.org/officeDocument/2006/relationships/hyperlink" Target="https://ar.wikipedia.org/wiki/%D8%AB%D9%8A%D8%AA%D8%A7" TargetMode="External"/><Relationship Id="rId19" Type="http://schemas.openxmlformats.org/officeDocument/2006/relationships/hyperlink" Target="https://ar.wikipedia.org/wiki/%D8%B1%D9%88_(%D8%AD%D8%B1%D9%81)" TargetMode="External"/><Relationship Id="rId4" Type="http://schemas.openxmlformats.org/officeDocument/2006/relationships/hyperlink" Target="https://ar.wikipedia.org/wiki/%D8%A8%D9%8A%D8%AA%D8%A7_(%D8%AD%D8%B1%D9%81)" TargetMode="External"/><Relationship Id="rId9" Type="http://schemas.openxmlformats.org/officeDocument/2006/relationships/hyperlink" Target="https://ar.wikipedia.org/wiki/%D8%A5%D8%AA%D8%A7_(%D8%AD%D8%B1%D9%81)" TargetMode="External"/><Relationship Id="rId14" Type="http://schemas.openxmlformats.org/officeDocument/2006/relationships/hyperlink" Target="https://ar.wikipedia.org/wiki/%D9%85%D9%88_(%D8%AD%D8%B1%D9%81)" TargetMode="External"/><Relationship Id="rId22" Type="http://schemas.openxmlformats.org/officeDocument/2006/relationships/hyperlink" Target="https://ar.wikipedia.org/wiki/%D8%A3%D8%A8%D8%B3%D9%8A%D9%84%D9%88%D9%86"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ar.wikipedia.org/wiki/%D8%B1%D9%88%D9%85%D8%A7_%D8%A7%D9%84%D9%82%D8%AF%D9%8A%D9%85%D8%A9" TargetMode="External"/><Relationship Id="rId13" Type="http://schemas.openxmlformats.org/officeDocument/2006/relationships/hyperlink" Target="https://ar.wikipedia.org/wiki/%D8%A5%D9%8A%D8%B7%D8%A7%D9%84%D9%8A%D8%A9_(%D8%AA%D9%88%D8%B6%D9%8A%D8%AD)" TargetMode="External"/><Relationship Id="rId18" Type="http://schemas.openxmlformats.org/officeDocument/2006/relationships/hyperlink" Target="https://ar.wikipedia.org/wiki/%D9%84%D8%BA%D8%A7%D8%AA_%D8%A3%D9%88%D8%B1%D9%88%D8%A8%D8%A7" TargetMode="External"/><Relationship Id="rId3" Type="http://schemas.openxmlformats.org/officeDocument/2006/relationships/hyperlink" Target="https://ar.wikipedia.org/wiki/%D8%A7%D9%84%D9%83%D8%B1%D8%B3%D9%8A_%D8%A7%D9%84%D8%B1%D8%B3%D9%88%D9%84%D9%8A" TargetMode="External"/><Relationship Id="rId21" Type="http://schemas.openxmlformats.org/officeDocument/2006/relationships/image" Target="../media/image22.png"/><Relationship Id="rId7" Type="http://schemas.openxmlformats.org/officeDocument/2006/relationships/hyperlink" Target="https://ar.wikipedia.org/wiki/%D8%B4%D8%A8%D9%87_%D8%A7%D9%84%D8%AC%D8%B2%D9%8A%D8%B1%D8%A9_%D8%A7%D9%84%D8%A5%D9%8A%D8%B7%D8%A7%D9%84%D9%8A%D8%A9" TargetMode="External"/><Relationship Id="rId12" Type="http://schemas.openxmlformats.org/officeDocument/2006/relationships/hyperlink" Target="https://ar.wikipedia.org/wiki/%D9%84%D8%BA%D8%A7%D8%AA_%D8%B1%D9%88%D9%85%D8%A7%D9%86%D8%B3%D9%8A%D8%A9" TargetMode="External"/><Relationship Id="rId17" Type="http://schemas.openxmlformats.org/officeDocument/2006/relationships/hyperlink" Target="https://ar.wikipedia.org/wiki/%D8%A7%D9%84%D9%84%D8%BA%D8%A9_%D8%A7%D9%84%D8%A8%D8%B1%D8%AA%D8%BA%D8%A7%D9%84%D9%8A%D8%A9" TargetMode="External"/><Relationship Id="rId2" Type="http://schemas.openxmlformats.org/officeDocument/2006/relationships/hyperlink" Target="https://ar.wikipedia.org/wiki/%D8%A7%D9%84%D9%83%D9%86%D9%8A%D8%B3%D8%A9_%D8%A7%D9%84%D8%B1%D9%88%D9%85%D8%A7%D9%86%D9%8A%D8%A9_%D8%A7%D9%84%D9%83%D8%A7%D8%AB%D9%88%D9%84%D9%8A%D9%83%D9%8A%D8%A9" TargetMode="External"/><Relationship Id="rId16" Type="http://schemas.openxmlformats.org/officeDocument/2006/relationships/hyperlink" Target="https://ar.wikipedia.org/wiki/%D8%A7%D9%84%D9%84%D8%BA%D8%A9_%D8%A7%D9%84%D8%A5%D8%B3%D8%A8%D8%A7%D9%86%D9%8A%D8%A9" TargetMode="External"/><Relationship Id="rId20"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hyperlink" Target="https://ar.wikipedia.org/wiki/%D9%84%D8%A7%D8%AA%D9%8A%D9%88%D9%85" TargetMode="External"/><Relationship Id="rId11" Type="http://schemas.openxmlformats.org/officeDocument/2006/relationships/hyperlink" Target="https://ar.wikipedia.org/wiki/%D8%A7%D9%84%D9%84%D8%BA%D8%A9_%D8%A7%D9%84%D8%B1%D9%88%D9%85%D8%A7%D9%86%D9%8A%D8%A9" TargetMode="External"/><Relationship Id="rId5" Type="http://schemas.openxmlformats.org/officeDocument/2006/relationships/hyperlink" Target="https://ar.wikipedia.org/wiki/%D9%84%D8%BA%D8%A7%D8%AA_%D8%A5%D9%8A%D8%B7%D8%A7%D9%84%D9%8A%D9%82%D9%8A%D8%A9" TargetMode="External"/><Relationship Id="rId15" Type="http://schemas.openxmlformats.org/officeDocument/2006/relationships/hyperlink" Target="https://ar.wikipedia.org/wiki/%D8%A7%D9%84%D9%84%D8%BA%D8%A9_%D8%A7%D9%84%D9%83%D8%AA%D8%A7%D9%84%D9%88%D9%86%D9%8A%D8%A9" TargetMode="External"/><Relationship Id="rId10" Type="http://schemas.openxmlformats.org/officeDocument/2006/relationships/hyperlink" Target="https://ar.wikipedia.org/wiki/%D8%A3%D9%88%D8%B1%D9%88%D8%A8%D8%A7" TargetMode="External"/><Relationship Id="rId19" Type="http://schemas.openxmlformats.org/officeDocument/2006/relationships/hyperlink" Target="https://ar.wikipedia.org/wiki/%D8%A7%D9%84%D9%84%D8%BA%D8%A9_%D8%A7%D9%84%D8%A5%D9%86%D8%AC%D9%84%D9%8A%D8%B2%D9%8A%D8%A9" TargetMode="External"/><Relationship Id="rId4" Type="http://schemas.openxmlformats.org/officeDocument/2006/relationships/hyperlink" Target="https://ar.wikipedia.org/wiki/%D8%A7%D9%84%D9%85%D8%AC%D9%85%D8%B9_%D8%A7%D9%84%D9%81%D8%A7%D8%AA%D9%8A%D9%83%D8%A7%D9%86%D9%8A_%D8%A7%D9%84%D8%AB%D8%A7%D9%86%D9%8A" TargetMode="External"/><Relationship Id="rId9" Type="http://schemas.openxmlformats.org/officeDocument/2006/relationships/hyperlink" Target="https://ar.wikipedia.org/wiki/%D8%A7%D9%84%D8%A8%D8%AD%D8%B1_%D8%A7%D9%84%D8%A3%D8%A8%D9%8A%D8%B6_%D8%A7%D9%84%D9%85%D8%AA%D9%88%D8%B3%D8%B7" TargetMode="External"/><Relationship Id="rId14" Type="http://schemas.openxmlformats.org/officeDocument/2006/relationships/hyperlink" Target="https://ar.wikipedia.org/wiki/%D8%A7%D9%84%D9%84%D8%BA%D8%A9_%D8%A7%D9%84%D9%81%D8%B1%D9%86%D8%B3%D9%8A%D8%A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r.wikipedia.org/wiki/%D8%B9%D9%84%D9%85_%D8%A7%D9%84%D8%AA%D8%A3%D8%AB%D9%8A%D9%84" TargetMode="Externa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93533" y="162560"/>
            <a:ext cx="8915399" cy="1505861"/>
          </a:xfrm>
        </p:spPr>
        <p:txBody>
          <a:bodyPr>
            <a:noAutofit/>
          </a:bodyPr>
          <a:lstStyle/>
          <a:p>
            <a:pPr algn="ctr" rtl="1"/>
            <a:r>
              <a:rPr lang="ar-DZ" sz="3200" dirty="0">
                <a:cs typeface="AGA Dimnah Regular" pitchFamily="2" charset="-78"/>
              </a:rPr>
              <a:t>الجمهوريّة الجزائريّة الدّيمقراطيّة الشّعبيّة</a:t>
            </a:r>
            <a:br>
              <a:rPr lang="ar-DZ" sz="3200" dirty="0">
                <a:cs typeface="AGA Dimnah Regular" pitchFamily="2" charset="-78"/>
              </a:rPr>
            </a:br>
            <a:r>
              <a:rPr lang="ar-DZ" sz="3200" dirty="0">
                <a:cs typeface="AGA Dimnah Regular" pitchFamily="2" charset="-78"/>
              </a:rPr>
              <a:t>وزارة التّعليم العالي والبحث العلميّ</a:t>
            </a:r>
            <a:br>
              <a:rPr lang="ar-DZ" sz="3200" dirty="0">
                <a:cs typeface="AGA Dimnah Regular" pitchFamily="2" charset="-78"/>
              </a:rPr>
            </a:br>
            <a:r>
              <a:rPr lang="ar-DZ" sz="3200" dirty="0">
                <a:cs typeface="AGA Dimnah Regular" pitchFamily="2" charset="-78"/>
              </a:rPr>
              <a:t>المركز الجامعي عبد الحفيظ بوالصّوف –ميلة –</a:t>
            </a:r>
            <a:endParaRPr lang="de-DE" sz="3200" dirty="0">
              <a:cs typeface="AGA Dimnah Regular" pitchFamily="2" charset="-78"/>
            </a:endParaRPr>
          </a:p>
        </p:txBody>
      </p:sp>
      <p:sp>
        <p:nvSpPr>
          <p:cNvPr id="3" name="Sous-titre 2"/>
          <p:cNvSpPr>
            <a:spLocks noGrp="1"/>
          </p:cNvSpPr>
          <p:nvPr>
            <p:ph type="subTitle" idx="1"/>
          </p:nvPr>
        </p:nvSpPr>
        <p:spPr>
          <a:xfrm>
            <a:off x="594360" y="1905232"/>
            <a:ext cx="10582591" cy="1126283"/>
          </a:xfrm>
        </p:spPr>
        <p:txBody>
          <a:bodyPr>
            <a:normAutofit fontScale="70000" lnSpcReduction="20000"/>
          </a:bodyPr>
          <a:lstStyle/>
          <a:p>
            <a:pPr algn="ctr" rtl="1"/>
            <a:r>
              <a:rPr lang="ar-DZ" sz="3200" dirty="0">
                <a:solidFill>
                  <a:schemeClr val="tx1"/>
                </a:solidFill>
                <a:cs typeface="AGA Dimnah Regular" pitchFamily="2" charset="-78"/>
              </a:rPr>
              <a:t>قسم اللغة والأدب العربي.             السنة الثانية ليسانس: شعبة الدراسات اللغوية        الدكتور: قبايلي عبد الغاني</a:t>
            </a:r>
          </a:p>
          <a:p>
            <a:pPr algn="ctr" rtl="1"/>
            <a:r>
              <a:rPr lang="ar-DZ" sz="3200" dirty="0">
                <a:solidFill>
                  <a:schemeClr val="tx1"/>
                </a:solidFill>
                <a:cs typeface="AGA Dimnah Regular" pitchFamily="2" charset="-78"/>
              </a:rPr>
              <a:t>المحاضرة بعنوان:</a:t>
            </a:r>
            <a:endParaRPr lang="de-DE" sz="3200" dirty="0">
              <a:solidFill>
                <a:schemeClr val="tx1"/>
              </a:solidFill>
              <a:cs typeface="AGA Dimnah Regular" pitchFamily="2" charset="-78"/>
            </a:endParaRPr>
          </a:p>
        </p:txBody>
      </p:sp>
      <p:sp>
        <p:nvSpPr>
          <p:cNvPr id="4" name="Sous-titre 2"/>
          <p:cNvSpPr txBox="1">
            <a:spLocks/>
          </p:cNvSpPr>
          <p:nvPr/>
        </p:nvSpPr>
        <p:spPr>
          <a:xfrm>
            <a:off x="1016952" y="3263965"/>
            <a:ext cx="10718799" cy="2143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rtl="1"/>
            <a:r>
              <a:rPr lang="ar-DZ" sz="6600" b="1" dirty="0">
                <a:solidFill>
                  <a:schemeClr val="tx1"/>
                </a:solidFill>
                <a:latin typeface="Alako-Bold"/>
                <a:ea typeface="SimSun"/>
                <a:cs typeface="AL-Gemah-Almajd" panose="00000500000000000000" pitchFamily="2" charset="-78"/>
              </a:rPr>
              <a:t>تاريخ الفكر اللّساني في الشرق والغرب </a:t>
            </a:r>
            <a:endParaRPr lang="de-DE" sz="6600" b="1" dirty="0">
              <a:solidFill>
                <a:schemeClr val="tx1"/>
              </a:solidFill>
              <a:cs typeface="AL-Gemah-Almajd" panose="00000500000000000000" pitchFamily="2" charset="-78"/>
            </a:endParaRPr>
          </a:p>
        </p:txBody>
      </p:sp>
      <p:sp>
        <p:nvSpPr>
          <p:cNvPr id="5" name="Sous-titre 2"/>
          <p:cNvSpPr txBox="1">
            <a:spLocks/>
          </p:cNvSpPr>
          <p:nvPr/>
        </p:nvSpPr>
        <p:spPr>
          <a:xfrm>
            <a:off x="451257" y="5861253"/>
            <a:ext cx="4756469" cy="64693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rtl="1"/>
            <a:r>
              <a:rPr lang="ar-DZ" sz="2800" b="1" dirty="0">
                <a:solidFill>
                  <a:schemeClr val="tx1"/>
                </a:solidFill>
                <a:latin typeface="AlphaMack AOE" panose="00000400000000000000" pitchFamily="2" charset="0"/>
                <a:cs typeface="AL-Gemah-Almajd" panose="00000500000000000000" pitchFamily="2" charset="-78"/>
              </a:rPr>
              <a:t>السنة الجامعية 2023/2024م</a:t>
            </a:r>
            <a:endParaRPr lang="de-DE" sz="2800" b="1" dirty="0">
              <a:solidFill>
                <a:schemeClr val="tx1"/>
              </a:solidFill>
              <a:latin typeface="AlphaMack AOE" panose="00000400000000000000" pitchFamily="2" charset="0"/>
              <a:cs typeface="AL-Gemah-Almajd" panose="00000500000000000000" pitchFamily="2" charset="-78"/>
            </a:endParaRPr>
          </a:p>
        </p:txBody>
      </p:sp>
      <p:pic>
        <p:nvPicPr>
          <p:cNvPr id="6" name="Image 5" descr="C:\Users\Meriem\Desktop\Projects\Nouveau  projet\CD_Root\AutoPlay\Images\رمز المركز الجامعي.jpg"/>
          <p:cNvPicPr/>
          <p:nvPr/>
        </p:nvPicPr>
        <p:blipFill>
          <a:blip r:embed="rId2"/>
          <a:srcRect l="10562" t="4721" r="10261" b="9871"/>
          <a:stretch>
            <a:fillRect/>
          </a:stretch>
        </p:blipFill>
        <p:spPr bwMode="auto">
          <a:xfrm>
            <a:off x="9952512" y="324464"/>
            <a:ext cx="1112840" cy="1428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descr="C:\Users\Meriem\Desktop\Projects\Nouveau  projet\CD_Root\AutoPlay\Images\رمز المركز الجامعي.jpg"/>
          <p:cNvPicPr/>
          <p:nvPr/>
        </p:nvPicPr>
        <p:blipFill>
          <a:blip r:embed="rId2"/>
          <a:srcRect l="10562" t="4721" r="10261" b="9871"/>
          <a:stretch>
            <a:fillRect/>
          </a:stretch>
        </p:blipFill>
        <p:spPr bwMode="auto">
          <a:xfrm>
            <a:off x="1346992" y="282023"/>
            <a:ext cx="1112840" cy="1428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a:extLst>
              <a:ext uri="{FF2B5EF4-FFF2-40B4-BE49-F238E27FC236}">
                <a16:creationId xmlns:a16="http://schemas.microsoft.com/office/drawing/2014/main" id="{238829BF-CE8F-A5FF-C5DE-77A0CF23DDE6}"/>
              </a:ext>
            </a:extLst>
          </p:cNvPr>
          <p:cNvPicPr>
            <a:picLocks noChangeAspect="1"/>
          </p:cNvPicPr>
          <p:nvPr/>
        </p:nvPicPr>
        <p:blipFill>
          <a:blip r:embed="rId3"/>
          <a:stretch>
            <a:fillRect/>
          </a:stretch>
        </p:blipFill>
        <p:spPr>
          <a:xfrm>
            <a:off x="8033656" y="5861253"/>
            <a:ext cx="3520647" cy="582882"/>
          </a:xfrm>
          <a:prstGeom prst="rect">
            <a:avLst/>
          </a:prstGeom>
        </p:spPr>
      </p:pic>
    </p:spTree>
    <p:extLst>
      <p:ext uri="{BB962C8B-B14F-4D97-AF65-F5344CB8AC3E}">
        <p14:creationId xmlns:p14="http://schemas.microsoft.com/office/powerpoint/2010/main" val="123913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22514" y="187036"/>
            <a:ext cx="11420669" cy="6400800"/>
          </a:xfrm>
          <a:solidFill>
            <a:srgbClr val="FFFF00"/>
          </a:solidFill>
        </p:spPr>
        <p:txBody>
          <a:bodyPr>
            <a:noAutofit/>
          </a:bodyPr>
          <a:lstStyle/>
          <a:p>
            <a:pPr algn="just" rtl="1"/>
            <a:r>
              <a:rPr lang="ar-DZ" sz="5000" dirty="0">
                <a:latin typeface="ae_AlMateen"/>
                <a:ea typeface="Calibri"/>
                <a:cs typeface="Traditional Arabic"/>
              </a:rPr>
              <a:t>لقد كانت للحياة الدينية المتنوعة والثرية في مصر القديمة الأثر الجليل في تقدم الدراسات اللغوية حيث إنّهم عبدوا</a:t>
            </a:r>
            <a:r>
              <a:rPr lang="ar-DZ" sz="5000" dirty="0">
                <a:latin typeface="ae_AlMateen"/>
                <a:ea typeface="Calibri"/>
                <a:cs typeface="Simplified Arabic"/>
              </a:rPr>
              <a:t> </a:t>
            </a:r>
            <a:r>
              <a:rPr lang="ar-DZ" sz="5000" dirty="0">
                <a:ea typeface="Calibri"/>
                <a:cs typeface="ae_AlMateen"/>
              </a:rPr>
              <a:t>" </a:t>
            </a:r>
            <a:r>
              <a:rPr lang="ar-DZ" sz="5000" dirty="0">
                <a:latin typeface="ae_AlMateen"/>
                <a:ea typeface="Calibri"/>
                <a:cs typeface="AL-Hor"/>
              </a:rPr>
              <a:t>أمون </a:t>
            </a:r>
            <a:r>
              <a:rPr lang="ar-DZ" sz="5000" dirty="0" err="1">
                <a:latin typeface="ae_AlMateen"/>
                <a:ea typeface="Calibri"/>
                <a:cs typeface="AL-Hor"/>
              </a:rPr>
              <a:t>وأوزريس</a:t>
            </a:r>
            <a:r>
              <a:rPr lang="ar-DZ" sz="5000" dirty="0">
                <a:latin typeface="ae_AlMateen"/>
                <a:ea typeface="Calibri"/>
                <a:cs typeface="AL-Hor"/>
              </a:rPr>
              <a:t> </a:t>
            </a:r>
            <a:r>
              <a:rPr lang="ar-DZ" sz="5000" dirty="0" err="1">
                <a:latin typeface="ae_AlMateen"/>
                <a:ea typeface="Calibri"/>
                <a:cs typeface="AL-Hor"/>
              </a:rPr>
              <a:t>وأبزيس</a:t>
            </a:r>
            <a:r>
              <a:rPr lang="ar-DZ" sz="5000" dirty="0">
                <a:latin typeface="ae_AlMateen"/>
                <a:ea typeface="Calibri"/>
                <a:cs typeface="AL-Hor"/>
              </a:rPr>
              <a:t> وحورس وأبيس </a:t>
            </a:r>
            <a:r>
              <a:rPr lang="ar-DZ" sz="5000" dirty="0" err="1">
                <a:latin typeface="ae_AlMateen"/>
                <a:ea typeface="Calibri"/>
                <a:cs typeface="AL-Hor"/>
              </a:rPr>
              <a:t>وبتاح</a:t>
            </a:r>
            <a:r>
              <a:rPr lang="ar-DZ" sz="5000" dirty="0">
                <a:latin typeface="ae_AlMateen"/>
                <a:ea typeface="Calibri"/>
                <a:cs typeface="AL-Hor"/>
              </a:rPr>
              <a:t> </a:t>
            </a:r>
            <a:r>
              <a:rPr lang="ar-DZ" sz="5000" dirty="0" err="1">
                <a:latin typeface="ae_AlMateen"/>
                <a:ea typeface="Calibri"/>
                <a:cs typeface="AL-Hor"/>
              </a:rPr>
              <a:t>وحتحور</a:t>
            </a:r>
            <a:r>
              <a:rPr lang="ar-DZ" sz="5000" dirty="0">
                <a:latin typeface="ae_AlMateen"/>
                <a:ea typeface="Calibri"/>
                <a:cs typeface="AL-Hor"/>
              </a:rPr>
              <a:t> ورع وتحوت..</a:t>
            </a:r>
            <a:r>
              <a:rPr lang="ar-DZ" sz="5000" dirty="0">
                <a:ea typeface="Calibri"/>
                <a:cs typeface="ae_AlMateen"/>
              </a:rPr>
              <a:t>"</a:t>
            </a:r>
            <a:r>
              <a:rPr lang="ar-DZ" sz="5000" dirty="0">
                <a:latin typeface="ae_AlMateen"/>
                <a:ea typeface="Calibri"/>
                <a:cs typeface="Simplified Arabic"/>
              </a:rPr>
              <a:t> </a:t>
            </a:r>
            <a:r>
              <a:rPr lang="ar-DZ" sz="5000" dirty="0">
                <a:latin typeface="ae_AlMateen"/>
                <a:ea typeface="Calibri"/>
                <a:cs typeface="Traditional Arabic"/>
              </a:rPr>
              <a:t>ومئات من الآلهة التي تزاحمت في آلاف المعابد ولها أتباع كثر، ومع كلّ ذلك احتاج الناس إلى الكتابة الصحيحة للتعويذات وترتيلها بالشكل المناسب فضلا عن صقل طرائق لتعليمها وتعميمها على مختلف الفراعنة والكهنة. وقد كانت الكتابة المصرية تظهر على الشكل الآتي:</a:t>
            </a:r>
            <a:endParaRPr lang="fr-FR" sz="5000" b="1" dirty="0">
              <a:solidFill>
                <a:schemeClr val="tx1"/>
              </a:solidFill>
              <a:cs typeface="AF_Najed" pitchFamily="2" charset="-78"/>
            </a:endParaRPr>
          </a:p>
        </p:txBody>
      </p:sp>
    </p:spTree>
    <p:extLst>
      <p:ext uri="{BB962C8B-B14F-4D97-AF65-F5344CB8AC3E}">
        <p14:creationId xmlns:p14="http://schemas.microsoft.com/office/powerpoint/2010/main" val="2253686047"/>
      </p:ext>
    </p:extLst>
  </p:cSld>
  <p:clrMapOvr>
    <a:masterClrMapping/>
  </p:clrMapOvr>
  <p:transition spd="slow">
    <p:spli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519094041"/>
              </p:ext>
            </p:extLst>
          </p:nvPr>
        </p:nvGraphicFramePr>
        <p:xfrm>
          <a:off x="304800" y="187036"/>
          <a:ext cx="11506200" cy="6442364"/>
        </p:xfrm>
        <a:graphic>
          <a:graphicData uri="http://schemas.openxmlformats.org/drawingml/2006/table">
            <a:tbl>
              <a:tblPr/>
              <a:tblGrid>
                <a:gridCol w="11506200">
                  <a:extLst>
                    <a:ext uri="{9D8B030D-6E8A-4147-A177-3AD203B41FA5}">
                      <a16:colId xmlns:a16="http://schemas.microsoft.com/office/drawing/2014/main" val="20000"/>
                    </a:ext>
                  </a:extLst>
                </a:gridCol>
              </a:tblGrid>
              <a:tr h="6442364">
                <a:tc>
                  <a:txBody>
                    <a:bodyPr/>
                    <a:lstStyle/>
                    <a:p>
                      <a:pPr algn="just" rtl="1"/>
                      <a:endParaRPr lang="fr-FR" sz="4800" dirty="0">
                        <a:cs typeface="AF_Najed" pitchFamily="2" charset="-78"/>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pic>
        <p:nvPicPr>
          <p:cNvPr id="5" name="Image 4" descr="C:\Users\ghanou\Desktop\BD_Hunefer.jpg"/>
          <p:cNvPicPr/>
          <p:nvPr/>
        </p:nvPicPr>
        <p:blipFill>
          <a:blip r:embed="rId2">
            <a:extLst>
              <a:ext uri="{28A0092B-C50C-407E-A947-70E740481C1C}">
                <a14:useLocalDpi xmlns:a14="http://schemas.microsoft.com/office/drawing/2010/main" val="0"/>
              </a:ext>
            </a:extLst>
          </a:blip>
          <a:srcRect/>
          <a:stretch>
            <a:fillRect/>
          </a:stretch>
        </p:blipFill>
        <p:spPr bwMode="auto">
          <a:xfrm>
            <a:off x="290946" y="197926"/>
            <a:ext cx="11450782" cy="6452255"/>
          </a:xfrm>
          <a:prstGeom prst="rect">
            <a:avLst/>
          </a:prstGeom>
          <a:noFill/>
          <a:ln>
            <a:noFill/>
          </a:ln>
        </p:spPr>
      </p:pic>
    </p:spTree>
    <p:extLst>
      <p:ext uri="{BB962C8B-B14F-4D97-AF65-F5344CB8AC3E}">
        <p14:creationId xmlns:p14="http://schemas.microsoft.com/office/powerpoint/2010/main" val="33899522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p:cNvSpPr txBox="1">
            <a:spLocks/>
          </p:cNvSpPr>
          <p:nvPr/>
        </p:nvSpPr>
        <p:spPr>
          <a:xfrm>
            <a:off x="544409" y="317241"/>
            <a:ext cx="10718799" cy="5859624"/>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rtl="1"/>
            <a:endParaRPr lang="de-DE" sz="34400" dirty="0">
              <a:cs typeface="AGA Dimnah Regular" pitchFamily="2" charset="-78"/>
            </a:endParaRPr>
          </a:p>
        </p:txBody>
      </p:sp>
      <p:pic>
        <p:nvPicPr>
          <p:cNvPr id="6" name="Image 5" descr="C:\Users\ghanou\Desktop\BD_Hunefer.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909455"/>
          </a:xfrm>
          <a:prstGeom prst="rect">
            <a:avLst/>
          </a:prstGeom>
          <a:noFill/>
          <a:ln>
            <a:noFill/>
          </a:ln>
        </p:spPr>
      </p:pic>
      <p:sp>
        <p:nvSpPr>
          <p:cNvPr id="2" name="Rectangle 1"/>
          <p:cNvSpPr/>
          <p:nvPr/>
        </p:nvSpPr>
        <p:spPr>
          <a:xfrm>
            <a:off x="0" y="3036939"/>
            <a:ext cx="12192000" cy="3539430"/>
          </a:xfrm>
          <a:prstGeom prst="rect">
            <a:avLst/>
          </a:prstGeom>
        </p:spPr>
        <p:txBody>
          <a:bodyPr wrap="square">
            <a:spAutoFit/>
          </a:bodyPr>
          <a:lstStyle/>
          <a:p>
            <a:pPr algn="just" rtl="1"/>
            <a:r>
              <a:rPr lang="ar-SA" sz="2800" dirty="0">
                <a:latin typeface="Calibri"/>
                <a:ea typeface="Calibri"/>
                <a:cs typeface="Traditional Arabic"/>
              </a:rPr>
              <a:t>في الصف العلوي يمثل الميت أمام محكمة مكونة من </a:t>
            </a:r>
            <a:r>
              <a:rPr lang="ar-SA" sz="2800" b="1" dirty="0">
                <a:latin typeface="Allegro"/>
                <a:ea typeface="Calibri"/>
                <a:cs typeface="Traditional Arabic"/>
              </a:rPr>
              <a:t>42</a:t>
            </a:r>
            <a:r>
              <a:rPr lang="ar-SA" sz="2800" dirty="0">
                <a:latin typeface="Calibri"/>
                <a:ea typeface="Calibri"/>
                <a:cs typeface="Traditional Arabic"/>
              </a:rPr>
              <a:t> قاضيا للاعتراف بما كان يفعله في حياته، في مقدمتهم</a:t>
            </a:r>
            <a:r>
              <a:rPr lang="ar-SA" sz="2800" dirty="0">
                <a:latin typeface="Calibri"/>
                <a:ea typeface="Calibri"/>
                <a:cs typeface="Simplified Arabic"/>
              </a:rPr>
              <a:t> (</a:t>
            </a:r>
            <a:r>
              <a:rPr lang="ar-SA" sz="2800" dirty="0">
                <a:solidFill>
                  <a:srgbClr val="FB4A18"/>
                </a:solidFill>
                <a:latin typeface="Calibri"/>
                <a:ea typeface="Calibri"/>
                <a:cs typeface="ae_AlMateen"/>
                <a:hlinkClick r:id="rId3" tooltip="رع-حوراختي">
                  <a:extLst>
                    <a:ext uri="{A12FA001-AC4F-418D-AE19-62706E023703}">
                      <ahyp:hlinkClr xmlns:ahyp="http://schemas.microsoft.com/office/drawing/2018/hyperlinkcolor" val="tx"/>
                    </a:ext>
                  </a:extLst>
                </a:hlinkClick>
              </a:rPr>
              <a:t>رع-</a:t>
            </a:r>
            <a:r>
              <a:rPr lang="ar-SA" sz="2800" dirty="0" err="1">
                <a:latin typeface="Calibri"/>
                <a:ea typeface="Calibri"/>
                <a:cs typeface="ae_AlMateen"/>
                <a:hlinkClick r:id="rId3" tooltip="رع-حوراختي">
                  <a:extLst>
                    <a:ext uri="{A12FA001-AC4F-418D-AE19-62706E023703}">
                      <ahyp:hlinkClr xmlns:ahyp="http://schemas.microsoft.com/office/drawing/2018/hyperlinkcolor" val="tx"/>
                    </a:ext>
                  </a:extLst>
                </a:hlinkClick>
              </a:rPr>
              <a:t>حوراختي</a:t>
            </a:r>
            <a:r>
              <a:rPr lang="ar-SA" sz="2800" dirty="0">
                <a:latin typeface="Calibri"/>
                <a:ea typeface="Calibri"/>
                <a:cs typeface="Simplified Arabic"/>
              </a:rPr>
              <a:t>)، </a:t>
            </a:r>
            <a:r>
              <a:rPr lang="ar-SA" sz="2800" dirty="0">
                <a:latin typeface="Calibri"/>
                <a:ea typeface="Calibri"/>
                <a:cs typeface="Traditional Arabic"/>
              </a:rPr>
              <a:t>ونري إلى اليمين أسفل منهم</a:t>
            </a:r>
            <a:r>
              <a:rPr lang="ar-SA" sz="2800" dirty="0">
                <a:latin typeface="Calibri"/>
                <a:ea typeface="Calibri"/>
                <a:cs typeface="Simplified Arabic"/>
              </a:rPr>
              <a:t> (</a:t>
            </a:r>
            <a:r>
              <a:rPr lang="ar-SA" sz="2800" dirty="0" err="1">
                <a:latin typeface="ae_AlMateen"/>
                <a:ea typeface="Calibri"/>
                <a:cs typeface="ALAWI-3-1"/>
                <a:hlinkClick r:id="rId4" tooltip="أوزيريس">
                  <a:extLst>
                    <a:ext uri="{A12FA001-AC4F-418D-AE19-62706E023703}">
                      <ahyp:hlinkClr xmlns:ahyp="http://schemas.microsoft.com/office/drawing/2018/hyperlinkcolor" val="tx"/>
                    </a:ext>
                  </a:extLst>
                </a:hlinkClick>
              </a:rPr>
              <a:t>أوزيريس</a:t>
            </a:r>
            <a:r>
              <a:rPr lang="ar-SA" sz="2800" dirty="0">
                <a:latin typeface="Calibri"/>
                <a:ea typeface="Calibri"/>
                <a:cs typeface="Simplified Arabic"/>
              </a:rPr>
              <a:t>)</a:t>
            </a:r>
            <a:r>
              <a:rPr lang="ar-SA" sz="2800" dirty="0">
                <a:ea typeface="Calibri"/>
                <a:cs typeface="Calibri"/>
              </a:rPr>
              <a:t> </a:t>
            </a:r>
            <a:r>
              <a:rPr lang="ar-SA" sz="2800" dirty="0">
                <a:latin typeface="Calibri"/>
                <a:ea typeface="Calibri"/>
                <a:cs typeface="Traditional Arabic"/>
              </a:rPr>
              <a:t>جالسا على العرش وخلفه تقف أختاه</a:t>
            </a:r>
            <a:r>
              <a:rPr lang="ar-SA" sz="2800" dirty="0">
                <a:latin typeface="Calibri"/>
                <a:ea typeface="Calibri"/>
                <a:cs typeface="Simplified Arabic"/>
              </a:rPr>
              <a:t> (</a:t>
            </a:r>
            <a:r>
              <a:rPr lang="ar-SA" sz="2800" dirty="0">
                <a:latin typeface="ae_AlMateen"/>
                <a:ea typeface="Calibri"/>
                <a:cs typeface="ALAWI-3-1"/>
                <a:hlinkClick r:id="rId5" tooltip="إيزيس">
                  <a:extLst>
                    <a:ext uri="{A12FA001-AC4F-418D-AE19-62706E023703}">
                      <ahyp:hlinkClr xmlns:ahyp="http://schemas.microsoft.com/office/drawing/2018/hyperlinkcolor" val="tx"/>
                    </a:ext>
                  </a:extLst>
                </a:hlinkClick>
              </a:rPr>
              <a:t>إيزيس</a:t>
            </a:r>
            <a:r>
              <a:rPr lang="fr-FR" sz="2800" dirty="0">
                <a:latin typeface="ae_AlMateen"/>
                <a:ea typeface="Calibri"/>
                <a:cs typeface="ALAWI-3-1"/>
              </a:rPr>
              <a:t> </a:t>
            </a:r>
            <a:r>
              <a:rPr lang="ar-SA" sz="2800" dirty="0" err="1">
                <a:latin typeface="ae_AlMateen"/>
                <a:ea typeface="Calibri"/>
                <a:cs typeface="ALAWI-3-1"/>
                <a:hlinkClick r:id="rId6" tooltip="نيفتيس">
                  <a:extLst>
                    <a:ext uri="{A12FA001-AC4F-418D-AE19-62706E023703}">
                      <ahyp:hlinkClr xmlns:ahyp="http://schemas.microsoft.com/office/drawing/2018/hyperlinkcolor" val="tx"/>
                    </a:ext>
                  </a:extLst>
                </a:hlinkClick>
              </a:rPr>
              <a:t>ونيفتيس</a:t>
            </a:r>
            <a:r>
              <a:rPr lang="ar-SA" sz="2800" dirty="0">
                <a:latin typeface="Calibri"/>
                <a:ea typeface="Calibri"/>
                <a:cs typeface="Traditional Arabic"/>
              </a:rPr>
              <a:t>)</a:t>
            </a:r>
            <a:r>
              <a:rPr lang="ar-SA" sz="2800" dirty="0">
                <a:ea typeface="Calibri"/>
                <a:cs typeface="Calibri"/>
              </a:rPr>
              <a:t> </a:t>
            </a:r>
            <a:r>
              <a:rPr lang="ar-SA" sz="2800" dirty="0">
                <a:latin typeface="Calibri"/>
                <a:ea typeface="Calibri"/>
                <a:cs typeface="Traditional Arabic"/>
              </a:rPr>
              <a:t>وأمامه الأبناء الأربعة</a:t>
            </a:r>
            <a:r>
              <a:rPr lang="ar-SA" sz="2800" dirty="0">
                <a:latin typeface="Calibri"/>
                <a:ea typeface="Calibri"/>
                <a:cs typeface="Simplified Arabic"/>
              </a:rPr>
              <a:t> </a:t>
            </a:r>
            <a:r>
              <a:rPr lang="ar-SA" sz="2800" dirty="0">
                <a:solidFill>
                  <a:srgbClr val="FB4A18"/>
                </a:solidFill>
                <a:latin typeface="Calibri"/>
                <a:ea typeface="Calibri"/>
                <a:cs typeface="Simplified Arabic"/>
                <a:hlinkClick r:id="rId7" tooltip="حورس">
                  <a:extLst>
                    <a:ext uri="{A12FA001-AC4F-418D-AE19-62706E023703}">
                      <ahyp:hlinkClr xmlns:ahyp="http://schemas.microsoft.com/office/drawing/2018/hyperlinkcolor" val="tx"/>
                    </a:ext>
                  </a:extLst>
                </a:hlinkClick>
              </a:rPr>
              <a:t>لـ(</a:t>
            </a:r>
            <a:r>
              <a:rPr lang="ar-SA" sz="2800" dirty="0">
                <a:latin typeface="ae_AlMateen"/>
                <a:ea typeface="Calibri"/>
                <a:cs typeface="ALAWI-3-1"/>
                <a:hlinkClick r:id="rId7" tooltip="حورس">
                  <a:extLst>
                    <a:ext uri="{A12FA001-AC4F-418D-AE19-62706E023703}">
                      <ahyp:hlinkClr xmlns:ahyp="http://schemas.microsoft.com/office/drawing/2018/hyperlinkcolor" val="tx"/>
                    </a:ext>
                  </a:extLst>
                </a:hlinkClick>
              </a:rPr>
              <a:t>حورس</a:t>
            </a:r>
            <a:r>
              <a:rPr lang="ar-SA" sz="2800" dirty="0">
                <a:latin typeface="Calibri"/>
                <a:ea typeface="Calibri"/>
                <a:cs typeface="Simplified Arabic"/>
              </a:rPr>
              <a:t>)</a:t>
            </a:r>
            <a:r>
              <a:rPr lang="ar-SA" sz="2800" dirty="0">
                <a:ea typeface="Calibri"/>
                <a:cs typeface="Calibri"/>
              </a:rPr>
              <a:t> </a:t>
            </a:r>
            <a:r>
              <a:rPr lang="ar-SA" sz="2800" dirty="0">
                <a:latin typeface="Calibri"/>
                <a:ea typeface="Calibri"/>
                <a:cs typeface="Traditional Arabic"/>
              </a:rPr>
              <a:t>واقفون على زهرة البردي وقد قاموا بالمحافظة على جثة الميت في القبر</a:t>
            </a:r>
            <a:r>
              <a:rPr lang="ar-SA" sz="2800" dirty="0">
                <a:latin typeface="Calibri"/>
                <a:ea typeface="Calibri"/>
                <a:cs typeface="Simplified Arabic"/>
              </a:rPr>
              <a:t>. </a:t>
            </a:r>
            <a:r>
              <a:rPr lang="ar-SA" sz="2800" dirty="0">
                <a:latin typeface="Calibri"/>
                <a:ea typeface="Calibri"/>
                <a:cs typeface="Traditional Arabic"/>
              </a:rPr>
              <a:t>يأتي</a:t>
            </a:r>
            <a:r>
              <a:rPr lang="ar-SA" sz="2800" dirty="0">
                <a:latin typeface="Calibri"/>
                <a:ea typeface="Calibri"/>
                <a:cs typeface="Simplified Arabic"/>
              </a:rPr>
              <a:t> </a:t>
            </a:r>
            <a:r>
              <a:rPr lang="ar-SA" sz="2800" b="1" dirty="0">
                <a:latin typeface="Calibri"/>
                <a:ea typeface="Calibri"/>
                <a:cs typeface="ALAWI-3-1"/>
                <a:hlinkClick r:id="rId7" tooltip="حورس">
                  <a:extLst>
                    <a:ext uri="{A12FA001-AC4F-418D-AE19-62706E023703}">
                      <ahyp:hlinkClr xmlns:ahyp="http://schemas.microsoft.com/office/drawing/2018/hyperlinkcolor" val="tx"/>
                    </a:ext>
                  </a:extLst>
                </a:hlinkClick>
              </a:rPr>
              <a:t>حورس</a:t>
            </a:r>
            <a:r>
              <a:rPr lang="fr-FR" sz="2800" dirty="0">
                <a:latin typeface="Calibri"/>
                <a:ea typeface="Calibri"/>
                <a:cs typeface="Simplified Arabic"/>
              </a:rPr>
              <a:t> </a:t>
            </a:r>
            <a:r>
              <a:rPr lang="ar-SA" sz="2800" dirty="0">
                <a:latin typeface="Calibri"/>
                <a:ea typeface="Calibri"/>
                <a:cs typeface="Traditional Arabic"/>
              </a:rPr>
              <a:t>بالميت لابسًا ثوبًا جميلاً ليمثل أمام</a:t>
            </a:r>
            <a:r>
              <a:rPr lang="ar-SA" sz="2800" dirty="0">
                <a:latin typeface="Calibri"/>
                <a:ea typeface="Calibri"/>
                <a:cs typeface="Simplified Arabic"/>
              </a:rPr>
              <a:t> (</a:t>
            </a:r>
            <a:r>
              <a:rPr lang="ar-SA" sz="2800" dirty="0" err="1">
                <a:latin typeface="ae_AlMateen"/>
                <a:ea typeface="Calibri"/>
                <a:cs typeface="ALAWI-3-1"/>
                <a:hlinkClick r:id="rId4" tooltip="أوزيريس">
                  <a:extLst>
                    <a:ext uri="{A12FA001-AC4F-418D-AE19-62706E023703}">
                      <ahyp:hlinkClr xmlns:ahyp="http://schemas.microsoft.com/office/drawing/2018/hyperlinkcolor" val="tx"/>
                    </a:ext>
                  </a:extLst>
                </a:hlinkClick>
              </a:rPr>
              <a:t>أوزيريس</a:t>
            </a:r>
            <a:r>
              <a:rPr lang="ar-SA" sz="2800" dirty="0">
                <a:latin typeface="Calibri"/>
                <a:ea typeface="Calibri"/>
                <a:cs typeface="Traditional Arabic"/>
              </a:rPr>
              <a:t>)</a:t>
            </a:r>
            <a:r>
              <a:rPr lang="ar-SA" sz="2800" dirty="0">
                <a:ea typeface="Calibri"/>
                <a:cs typeface="Calibri"/>
              </a:rPr>
              <a:t> </a:t>
            </a:r>
            <a:r>
              <a:rPr lang="ar-SA" sz="2800" dirty="0">
                <a:latin typeface="Calibri"/>
                <a:ea typeface="Calibri"/>
                <a:cs typeface="Traditional Arabic"/>
              </a:rPr>
              <a:t>ويدخل بعد ذلك الجنة. إلى اليسار نرى</a:t>
            </a:r>
            <a:r>
              <a:rPr lang="ar-SA" sz="2800" dirty="0">
                <a:latin typeface="Calibri"/>
                <a:ea typeface="Calibri"/>
                <a:cs typeface="Simplified Arabic"/>
              </a:rPr>
              <a:t> (</a:t>
            </a:r>
            <a:r>
              <a:rPr lang="ar-SA" sz="2800" dirty="0">
                <a:latin typeface="ae_AlMateen"/>
                <a:ea typeface="Calibri"/>
                <a:cs typeface="ALAWI-3-1"/>
                <a:hlinkClick r:id="rId8" tooltip="أنوبيس">
                  <a:extLst>
                    <a:ext uri="{A12FA001-AC4F-418D-AE19-62706E023703}">
                      <ahyp:hlinkClr xmlns:ahyp="http://schemas.microsoft.com/office/drawing/2018/hyperlinkcolor" val="tx"/>
                    </a:ext>
                  </a:extLst>
                </a:hlinkClick>
              </a:rPr>
              <a:t>أنوبيس</a:t>
            </a:r>
            <a:r>
              <a:rPr lang="ar-SA" sz="2800" dirty="0">
                <a:latin typeface="Calibri"/>
                <a:ea typeface="Calibri"/>
                <a:cs typeface="Simplified Arabic"/>
              </a:rPr>
              <a:t>)</a:t>
            </a:r>
            <a:r>
              <a:rPr lang="ar-SA" sz="2800" dirty="0">
                <a:ea typeface="Calibri"/>
                <a:cs typeface="Calibri"/>
              </a:rPr>
              <a:t> </a:t>
            </a:r>
            <a:r>
              <a:rPr lang="ar-SA" sz="2800" dirty="0">
                <a:latin typeface="Calibri"/>
                <a:ea typeface="Calibri"/>
                <a:cs typeface="Traditional Arabic"/>
              </a:rPr>
              <a:t>يصاحب الميت لإجراء عملية وزن قلبه. في الوسط منظر عملية وزن قلب الميت: </a:t>
            </a:r>
            <a:r>
              <a:rPr lang="ar-SA" sz="2800" dirty="0">
                <a:latin typeface="Calibri"/>
                <a:ea typeface="Calibri"/>
                <a:cs typeface="ALAWI-3-1"/>
                <a:hlinkClick r:id="rId8" tooltip="أنوبيس">
                  <a:extLst>
                    <a:ext uri="{A12FA001-AC4F-418D-AE19-62706E023703}">
                      <ahyp:hlinkClr xmlns:ahyp="http://schemas.microsoft.com/office/drawing/2018/hyperlinkcolor" val="tx"/>
                    </a:ext>
                  </a:extLst>
                </a:hlinkClick>
              </a:rPr>
              <a:t>أنوبيس</a:t>
            </a:r>
            <a:r>
              <a:rPr lang="fr-FR" sz="2800" dirty="0">
                <a:latin typeface="Calibri"/>
                <a:ea typeface="Calibri"/>
                <a:cs typeface="Traditional Arabic"/>
              </a:rPr>
              <a:t> </a:t>
            </a:r>
            <a:r>
              <a:rPr lang="ar-SA" sz="2800" dirty="0">
                <a:latin typeface="Calibri"/>
                <a:ea typeface="Calibri"/>
                <a:cs typeface="Traditional Arabic"/>
              </a:rPr>
              <a:t>يزن قلب الميت ويقارنه بريشة الحق</a:t>
            </a:r>
            <a:r>
              <a:rPr lang="ar-SA" sz="2800" dirty="0">
                <a:latin typeface="Calibri"/>
                <a:ea typeface="Calibri"/>
                <a:cs typeface="Simplified Arabic"/>
              </a:rPr>
              <a:t> (</a:t>
            </a:r>
            <a:r>
              <a:rPr lang="ar-SA" sz="2800" dirty="0">
                <a:latin typeface="ae_AlMateen"/>
                <a:ea typeface="Calibri"/>
                <a:cs typeface="ALAWI-3-1"/>
                <a:hlinkClick r:id="rId9" tooltip="ماعت">
                  <a:extLst>
                    <a:ext uri="{A12FA001-AC4F-418D-AE19-62706E023703}">
                      <ahyp:hlinkClr xmlns:ahyp="http://schemas.microsoft.com/office/drawing/2018/hyperlinkcolor" val="tx"/>
                    </a:ext>
                  </a:extLst>
                </a:hlinkClick>
              </a:rPr>
              <a:t>ماعت</a:t>
            </a:r>
            <a:r>
              <a:rPr lang="ar-SA" sz="2800" dirty="0">
                <a:latin typeface="Calibri"/>
                <a:ea typeface="Calibri"/>
                <a:cs typeface="Simplified Arabic"/>
              </a:rPr>
              <a:t>)، </a:t>
            </a:r>
            <a:r>
              <a:rPr lang="ar-SA" sz="2800" dirty="0">
                <a:latin typeface="Calibri"/>
                <a:ea typeface="Calibri"/>
                <a:cs typeface="Traditional Arabic"/>
              </a:rPr>
              <a:t>بينما يقف الوحش الخرافي</a:t>
            </a:r>
            <a:r>
              <a:rPr lang="ar-SA" sz="2800" dirty="0">
                <a:latin typeface="Calibri"/>
                <a:ea typeface="Calibri"/>
                <a:cs typeface="Simplified Arabic"/>
              </a:rPr>
              <a:t> (</a:t>
            </a:r>
            <a:r>
              <a:rPr lang="ar-SA" sz="2800" dirty="0" err="1">
                <a:latin typeface="ae_AlMateen"/>
                <a:ea typeface="Calibri"/>
                <a:cs typeface="ALAWI-3-1"/>
                <a:hlinkClick r:id="rId10" tooltip="عمعموت">
                  <a:extLst>
                    <a:ext uri="{A12FA001-AC4F-418D-AE19-62706E023703}">
                      <ahyp:hlinkClr xmlns:ahyp="http://schemas.microsoft.com/office/drawing/2018/hyperlinkcolor" val="tx"/>
                    </a:ext>
                  </a:extLst>
                </a:hlinkClick>
              </a:rPr>
              <a:t>عمعموت</a:t>
            </a:r>
            <a:r>
              <a:rPr lang="ar-SA" sz="2800" dirty="0">
                <a:latin typeface="Calibri"/>
                <a:ea typeface="Calibri"/>
                <a:cs typeface="Simplified Arabic"/>
              </a:rPr>
              <a:t>)</a:t>
            </a:r>
            <a:r>
              <a:rPr lang="ar-SA" sz="2800" dirty="0">
                <a:ea typeface="Calibri"/>
                <a:cs typeface="Calibri"/>
              </a:rPr>
              <a:t> </a:t>
            </a:r>
            <a:r>
              <a:rPr lang="ar-SA" sz="2800" dirty="0">
                <a:latin typeface="Calibri"/>
                <a:ea typeface="Calibri"/>
                <a:cs typeface="Traditional Arabic"/>
              </a:rPr>
              <a:t>منتظرا التهام القلب إذا كان الميت خطاءً عصيًا، ويقوم</a:t>
            </a:r>
            <a:r>
              <a:rPr lang="ar-SA" sz="2800" dirty="0">
                <a:latin typeface="Calibri"/>
                <a:ea typeface="Calibri"/>
                <a:cs typeface="Simplified Arabic"/>
              </a:rPr>
              <a:t> (</a:t>
            </a:r>
            <a:r>
              <a:rPr lang="ar-SA" sz="2400" dirty="0">
                <a:latin typeface="ae_AlMateen"/>
                <a:ea typeface="Calibri"/>
                <a:cs typeface="ALAWI-3-1"/>
                <a:hlinkClick r:id="rId11" tooltip="تحوت">
                  <a:extLst>
                    <a:ext uri="{A12FA001-AC4F-418D-AE19-62706E023703}">
                      <ahyp:hlinkClr xmlns:ahyp="http://schemas.microsoft.com/office/drawing/2018/hyperlinkcolor" val="tx"/>
                    </a:ext>
                  </a:extLst>
                </a:hlinkClick>
              </a:rPr>
              <a:t>تحوت</a:t>
            </a:r>
            <a:r>
              <a:rPr lang="ar-SA" sz="2400" dirty="0">
                <a:latin typeface="ae_AlMateen"/>
                <a:ea typeface="Calibri"/>
                <a:cs typeface="ALAWI-3-1"/>
              </a:rPr>
              <a:t>؛ إله الكتابة</a:t>
            </a:r>
            <a:r>
              <a:rPr lang="ar-SA" sz="2800" dirty="0">
                <a:latin typeface="Calibri"/>
                <a:ea typeface="Calibri"/>
                <a:cs typeface="Simplified Arabic"/>
              </a:rPr>
              <a:t>) </a:t>
            </a:r>
            <a:r>
              <a:rPr lang="ar-SA" sz="2800" dirty="0">
                <a:latin typeface="Calibri"/>
                <a:ea typeface="Calibri"/>
                <a:cs typeface="Traditional Arabic"/>
              </a:rPr>
              <a:t>بتسجيل نتيجة الميزان بالقلم في سجله، وأكثر ما يهمنا في هذه الصورة فضلا عن الزخم الديني والدلالة العقائدية التي تهذب طرائق العبادات المتبعة عندهم هي الكتابة التي قيّدت هذه المواقف والطرائق الماثلة في </a:t>
            </a:r>
            <a:r>
              <a:rPr lang="ar-SA" sz="2800" dirty="0" err="1">
                <a:latin typeface="Calibri"/>
                <a:ea typeface="Calibri"/>
                <a:cs typeface="Traditional Arabic"/>
              </a:rPr>
              <a:t>الجزئين</a:t>
            </a:r>
            <a:r>
              <a:rPr lang="ar-SA" sz="2800" dirty="0">
                <a:latin typeface="Calibri"/>
                <a:ea typeface="Calibri"/>
                <a:cs typeface="Traditional Arabic"/>
              </a:rPr>
              <a:t> العلوي والوسطي</a:t>
            </a:r>
            <a:endParaRPr lang="fr-FR" sz="2800" dirty="0"/>
          </a:p>
        </p:txBody>
      </p:sp>
    </p:spTree>
    <p:extLst>
      <p:ext uri="{BB962C8B-B14F-4D97-AF65-F5344CB8AC3E}">
        <p14:creationId xmlns:p14="http://schemas.microsoft.com/office/powerpoint/2010/main" val="3525085628"/>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2577714820"/>
              </p:ext>
            </p:extLst>
          </p:nvPr>
        </p:nvGraphicFramePr>
        <p:xfrm>
          <a:off x="353292" y="332512"/>
          <a:ext cx="11576858" cy="6492240"/>
        </p:xfrm>
        <a:graphic>
          <a:graphicData uri="http://schemas.openxmlformats.org/drawingml/2006/table">
            <a:tbl>
              <a:tblPr/>
              <a:tblGrid>
                <a:gridCol w="11576858">
                  <a:extLst>
                    <a:ext uri="{9D8B030D-6E8A-4147-A177-3AD203B41FA5}">
                      <a16:colId xmlns:a16="http://schemas.microsoft.com/office/drawing/2014/main" val="20000"/>
                    </a:ext>
                  </a:extLst>
                </a:gridCol>
              </a:tblGrid>
              <a:tr h="6296891">
                <a:tc>
                  <a:txBody>
                    <a:bodyPr/>
                    <a:lstStyle/>
                    <a:p>
                      <a:pPr algn="just" rtl="1">
                        <a:spcAft>
                          <a:spcPts val="0"/>
                        </a:spcAft>
                      </a:pPr>
                      <a:r>
                        <a:rPr lang="fr-FR" sz="3000" b="1" dirty="0">
                          <a:effectLst/>
                          <a:latin typeface="Simplified Arabic"/>
                          <a:ea typeface="Calibri"/>
                        </a:rPr>
                        <a:t> </a:t>
                      </a:r>
                      <a:r>
                        <a:rPr lang="ar-SA" sz="3000" b="1" dirty="0">
                          <a:effectLst/>
                          <a:latin typeface="Calibri"/>
                          <a:ea typeface="Calibri"/>
                          <a:cs typeface="Traditional Arabic"/>
                        </a:rPr>
                        <a:t>يرى جورج مونان أنّ المؤرخين لم يستطيعوا تجاوز عقبة قلّة المصادر التي تصف بدقّة الدرس اللغوي في مصر القديمة، ولكنّها مسألة وقت فقط وفي مثل هذه القضايا يتوجب على العلماء صياغة أحكام نهائية لأنّ جميع الآراء التي قد ننتهي إليها إنّما هي ظرفية ورهينة المكتشفات الجديدة مع العلم أن علم الحفريات والمصريات قد أصبح علمًا واعدًا، يقول: </a:t>
                      </a:r>
                      <a:r>
                        <a:rPr lang="ar-SA" sz="3000" b="1" dirty="0">
                          <a:effectLst/>
                          <a:ea typeface="Calibri"/>
                          <a:cs typeface="ae_AlHor"/>
                        </a:rPr>
                        <a:t>"..وأوّل ما ينبغي أن نؤكده فيما يتعلق بالبحوث التي أمكن لمصر القديمة أن تقوم بها حول ظواهر اللغة، هو ضآلة معلوماتنا الراهنة بهذا الصدد، ونحن لا نرى في هذه الضآلة –على الأقل في أيامنا- أمرًا ثابتا، بل نحن نعتبرها حالة راهنة انتقالية قابلة للتغيير، وفي الواقع فإنّ علم الآثار الفرعونية قد ضمّ مشاهير فقهاء اللغة ممن تشهد لهم آثارهم العلمية منذ قرن ونصف، فقد استطاعوا أن يحرّروا في مؤلفاتهم الجامعة فصولا غزيرة في الحقوق والإدارة والفلك والطبّ والاقتصاد والجغرافيا والرياضيات..</a:t>
                      </a:r>
                      <a:r>
                        <a:rPr lang="ar-SA" sz="3000" b="1" dirty="0">
                          <a:effectLst/>
                          <a:latin typeface="Calibri"/>
                          <a:ea typeface="Calibri"/>
                          <a:cs typeface="Simplified Arabic"/>
                        </a:rPr>
                        <a:t>"، </a:t>
                      </a:r>
                      <a:r>
                        <a:rPr lang="ar-SA" sz="3000" b="1" dirty="0">
                          <a:effectLst/>
                          <a:latin typeface="Calibri"/>
                          <a:ea typeface="Calibri"/>
                          <a:cs typeface="Traditional Arabic"/>
                        </a:rPr>
                        <a:t>وبالتالي فإنّنا نتوقع مستقبلا وفي ضوء الاكتشافات الحديثة أنّ حقائقا كثيرة سيتم كشفها من ضمنها مكتشفات لها علاقة مباشرة بموضوع اللغة والدراسات اللغوية في هذه الحضارة القديمة التي تعد بمستقبل زاهر، ومن المؤكد أنّنا سنتعلم منهم الشيء الكثير.</a:t>
                      </a:r>
                      <a:r>
                        <a:rPr lang="fr-FR" sz="3000" b="1" dirty="0">
                          <a:effectLst/>
                        </a:rPr>
                        <a:t> </a:t>
                      </a:r>
                      <a:r>
                        <a:rPr lang="ar-DZ" sz="3000" b="1" baseline="30000" dirty="0">
                          <a:effectLst/>
                          <a:latin typeface="Calibri"/>
                          <a:ea typeface="Times New Roman"/>
                          <a:cs typeface="Traditional Arabic"/>
                        </a:rPr>
                        <a:t>)-</a:t>
                      </a:r>
                      <a:r>
                        <a:rPr lang="ar-DZ" sz="3000" b="1" dirty="0">
                          <a:effectLst/>
                          <a:latin typeface="Calibri"/>
                          <a:ea typeface="Times New Roman"/>
                          <a:cs typeface="Traditional Arabic"/>
                        </a:rPr>
                        <a:t> ينظر: جورج مونان، </a:t>
                      </a:r>
                      <a:r>
                        <a:rPr lang="ar-DZ" sz="3000" b="1" dirty="0">
                          <a:effectLst/>
                          <a:latin typeface="ae_AlMateen"/>
                          <a:ea typeface="Times New Roman"/>
                          <a:cs typeface="Traditional Arabic"/>
                        </a:rPr>
                        <a:t>تاريخ علم اللغة؛ منذ نشأته إلى القرن العشرين</a:t>
                      </a:r>
                      <a:r>
                        <a:rPr lang="ar-DZ" sz="3000" b="1" dirty="0">
                          <a:effectLst/>
                          <a:latin typeface="Calibri"/>
                          <a:ea typeface="Times New Roman"/>
                          <a:cs typeface="Traditional Arabic"/>
                        </a:rPr>
                        <a:t>. تر: بدر الدين القاسم. ص32، غير أنّ أحمد مومن قد اقتبس هذه الفقرة واستعملها في غير هذا السياق وبترها بشكل صارخ ليثبت بأنّ الدراسة اللغوية عند المصريين القدامى كانت منعدمة تماما، وهذه الفكرة ينبغي مراجعتها وإعادة النظر فيها.</a:t>
                      </a:r>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1394594"/>
      </p:ext>
    </p:extLst>
  </p:cSld>
  <p:clrMapOvr>
    <a:masterClrMapping/>
  </p:clrMapOvr>
  <p:transition spd="slow">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91527510"/>
              </p:ext>
            </p:extLst>
          </p:nvPr>
        </p:nvGraphicFramePr>
        <p:xfrm>
          <a:off x="579120" y="249382"/>
          <a:ext cx="11125200" cy="6260592"/>
        </p:xfrm>
        <a:graphic>
          <a:graphicData uri="http://schemas.openxmlformats.org/drawingml/2006/table">
            <a:tbl>
              <a:tblPr/>
              <a:tblGrid>
                <a:gridCol w="11125200">
                  <a:extLst>
                    <a:ext uri="{9D8B030D-6E8A-4147-A177-3AD203B41FA5}">
                      <a16:colId xmlns:a16="http://schemas.microsoft.com/office/drawing/2014/main" val="20000"/>
                    </a:ext>
                  </a:extLst>
                </a:gridCol>
              </a:tblGrid>
              <a:tr h="4925291">
                <a:tc>
                  <a:txBody>
                    <a:bodyPr/>
                    <a:lstStyle/>
                    <a:p>
                      <a:pPr algn="just" rtl="1">
                        <a:lnSpc>
                          <a:spcPct val="115000"/>
                        </a:lnSpc>
                        <a:spcAft>
                          <a:spcPts val="1000"/>
                        </a:spcAft>
                      </a:pPr>
                      <a:r>
                        <a:rPr lang="ar-SA" sz="3200" dirty="0">
                          <a:effectLst/>
                          <a:latin typeface="Calibri"/>
                          <a:ea typeface="Calibri"/>
                          <a:cs typeface="Traditional Arabic"/>
                        </a:rPr>
                        <a:t>وقد تزامن في هذه الفترة السحيقة حضارة أخرى إلى جانب الحضارة المصرية القديمة وهي الحضارة </a:t>
                      </a:r>
                      <a:r>
                        <a:rPr lang="ar-SA" sz="3200" dirty="0">
                          <a:effectLst/>
                          <a:latin typeface="Calibri"/>
                          <a:ea typeface="Calibri"/>
                          <a:cs typeface="ALAWI-3-1"/>
                        </a:rPr>
                        <a:t>السومرية</a:t>
                      </a:r>
                      <a:r>
                        <a:rPr lang="ar-SA" sz="3200" dirty="0">
                          <a:effectLst/>
                          <a:latin typeface="Calibri"/>
                          <a:ea typeface="Calibri"/>
                          <a:cs typeface="Traditional Arabic"/>
                        </a:rPr>
                        <a:t> في جنوب غرب آسيا، وهم شعب استوطن هذه المنطقة من أصل مجهول وتركوا تراثا اشتهر في كلّ أرجاء العالم قديما وحديثا، وقدا كانوا المبدعين الفعليين للخط المسماري وفق ما يسمى بالكتابة التصويرية (</a:t>
                      </a:r>
                      <a:r>
                        <a:rPr lang="fr-FR" sz="3200" b="1" dirty="0" err="1">
                          <a:effectLst/>
                          <a:latin typeface="Allegro"/>
                          <a:ea typeface="Calibri"/>
                          <a:cs typeface="Traditional Arabic"/>
                        </a:rPr>
                        <a:t>Idiograghs</a:t>
                      </a:r>
                      <a:r>
                        <a:rPr lang="ar-SA" sz="3200" dirty="0">
                          <a:effectLst/>
                          <a:latin typeface="Calibri"/>
                          <a:ea typeface="Calibri"/>
                          <a:cs typeface="Traditional Arabic"/>
                        </a:rPr>
                        <a:t>)</a:t>
                      </a:r>
                      <a:r>
                        <a:rPr lang="ar-DZ" sz="3200" dirty="0">
                          <a:effectLst/>
                          <a:latin typeface="Calibri"/>
                          <a:ea typeface="Calibri"/>
                          <a:cs typeface="Traditional Arabic"/>
                        </a:rPr>
                        <a:t> وقد استعملت لغتهم في الحقبة ما بين</a:t>
                      </a:r>
                      <a:r>
                        <a:rPr lang="ar-DZ" sz="3200" dirty="0">
                          <a:effectLst/>
                          <a:latin typeface="Calibri"/>
                          <a:ea typeface="Calibri"/>
                          <a:cs typeface="Simplified Arabic"/>
                        </a:rPr>
                        <a:t> (</a:t>
                      </a:r>
                      <a:r>
                        <a:rPr lang="ar-DZ" sz="3200" b="1" dirty="0">
                          <a:effectLst/>
                          <a:latin typeface="Allegro"/>
                          <a:ea typeface="Calibri"/>
                          <a:cs typeface="Times New Roman"/>
                        </a:rPr>
                        <a:t>4000 إلى 2000 </a:t>
                      </a:r>
                      <a:r>
                        <a:rPr lang="ar-DZ" sz="3200" b="1" dirty="0">
                          <a:effectLst/>
                          <a:latin typeface="Allegro"/>
                          <a:ea typeface="Calibri"/>
                          <a:cs typeface="Traditional Arabic"/>
                        </a:rPr>
                        <a:t>ق ب</a:t>
                      </a:r>
                      <a:r>
                        <a:rPr lang="ar-DZ" sz="3200" dirty="0">
                          <a:effectLst/>
                          <a:latin typeface="Calibri"/>
                          <a:ea typeface="Calibri"/>
                          <a:cs typeface="Simplified Arabic"/>
                        </a:rPr>
                        <a:t>)، </a:t>
                      </a:r>
                      <a:r>
                        <a:rPr lang="ar-DZ" sz="3200" dirty="0">
                          <a:effectLst/>
                          <a:latin typeface="Calibri"/>
                          <a:ea typeface="Calibri"/>
                          <a:cs typeface="Traditional Arabic"/>
                        </a:rPr>
                        <a:t>ويتعقد المؤرخون اليوم بأنّ لغتهم من اللغات الأولى التي تمّ تدوينها، ويعلّق عبد الوحد وفي على هذا الموضوع قائلا</a:t>
                      </a:r>
                      <a:r>
                        <a:rPr lang="ar-DZ" sz="3200" dirty="0">
                          <a:effectLst/>
                          <a:latin typeface="Calibri"/>
                          <a:ea typeface="Calibri"/>
                          <a:cs typeface="Simplified Arabic"/>
                        </a:rPr>
                        <a:t>: </a:t>
                      </a:r>
                      <a:r>
                        <a:rPr lang="ar-DZ" sz="3200" b="1" dirty="0">
                          <a:effectLst/>
                          <a:ea typeface="Calibri"/>
                          <a:cs typeface="ae_AlHor"/>
                        </a:rPr>
                        <a:t>"..وكان يسكن هذه المنطقة قبل أن يهاجر إليها الساميون شعب يسمى الشعب السومري وهو شعب مجهول الأصل ولكن المقطوع به أنّه غير سامي ولا آري، وقد كان له بهذه البلاد حضارة زاهرة ولغة راقية ذات آداب وأسلوب خاص في الرسم اشتهر عند العرب بالخط المسماري وعند الفرنجة باسم رسم ذي الزوايا وعند العبرانيين باسم رسم الأوتاد...</a:t>
                      </a:r>
                      <a:r>
                        <a:rPr lang="ar-DZ" sz="3200" dirty="0">
                          <a:effectLst/>
                          <a:latin typeface="Calibri"/>
                          <a:ea typeface="Calibri"/>
                          <a:cs typeface="Simplified Arabic"/>
                        </a:rPr>
                        <a:t>"</a:t>
                      </a:r>
                      <a:r>
                        <a:rPr lang="ar-SA" sz="3200" dirty="0">
                          <a:effectLst/>
                          <a:latin typeface="Calibri"/>
                          <a:ea typeface="Calibri"/>
                          <a:cs typeface="Traditional Arabic"/>
                        </a:rPr>
                        <a:t>وفي القلب النابض لهذه الحضارة قامت داخلها حضارة أخرى في القرون (</a:t>
                      </a:r>
                      <a:r>
                        <a:rPr lang="ar-SA" sz="1800" dirty="0">
                          <a:effectLst/>
                          <a:latin typeface="ae_AlMateen"/>
                          <a:ea typeface="Calibri"/>
                          <a:cs typeface="Traditional Arabic"/>
                        </a:rPr>
                        <a:t>22/24</a:t>
                      </a:r>
                      <a:r>
                        <a:rPr lang="ar-SA" sz="1800" dirty="0">
                          <a:effectLst/>
                          <a:latin typeface="Calibri"/>
                          <a:ea typeface="Calibri"/>
                          <a:cs typeface="Traditional Arabic"/>
                        </a:rPr>
                        <a:t> </a:t>
                      </a:r>
                      <a:r>
                        <a:rPr lang="ar-SA" sz="3200" dirty="0">
                          <a:effectLst/>
                          <a:latin typeface="Calibri"/>
                          <a:ea typeface="Calibri"/>
                          <a:cs typeface="Traditional Arabic"/>
                        </a:rPr>
                        <a:t>ق .م) تسمى بالحضارة الأكادية</a:t>
                      </a:r>
                      <a:r>
                        <a:rPr lang="ar-SA" sz="3200" dirty="0">
                          <a:effectLst/>
                          <a:latin typeface="Calibri"/>
                          <a:ea typeface="Calibri"/>
                          <a:cs typeface="Simplified Arabic"/>
                        </a:rPr>
                        <a:t>.</a:t>
                      </a:r>
                      <a:endParaRPr lang="fr-FR" sz="2400" dirty="0">
                        <a:effectLst/>
                        <a:latin typeface="Calibri"/>
                        <a:ea typeface="Times New Roman"/>
                        <a:cs typeface="Arial"/>
                      </a:endParaRPr>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83581237"/>
      </p:ext>
    </p:extLst>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4178936548"/>
              </p:ext>
            </p:extLst>
          </p:nvPr>
        </p:nvGraphicFramePr>
        <p:xfrm>
          <a:off x="433137" y="259080"/>
          <a:ext cx="11373852" cy="6486625"/>
        </p:xfrm>
        <a:graphic>
          <a:graphicData uri="http://schemas.openxmlformats.org/drawingml/2006/table">
            <a:tbl>
              <a:tblPr rtl="1"/>
              <a:tblGrid>
                <a:gridCol w="11373852">
                  <a:extLst>
                    <a:ext uri="{9D8B030D-6E8A-4147-A177-3AD203B41FA5}">
                      <a16:colId xmlns:a16="http://schemas.microsoft.com/office/drawing/2014/main" val="20000"/>
                    </a:ext>
                  </a:extLst>
                </a:gridCol>
              </a:tblGrid>
              <a:tr h="6486625">
                <a:tc>
                  <a:txBody>
                    <a:bodyPr/>
                    <a:lstStyle/>
                    <a:p>
                      <a:pPr algn="just" rtl="1"/>
                      <a:r>
                        <a:rPr lang="ar-SA" sz="3600" dirty="0">
                          <a:effectLst/>
                          <a:latin typeface="Calibri"/>
                          <a:ea typeface="Calibri"/>
                          <a:cs typeface="Simplified Arabic"/>
                        </a:rPr>
                        <a:t> </a:t>
                      </a:r>
                      <a:r>
                        <a:rPr lang="ar-SA" sz="2800" dirty="0">
                          <a:effectLst/>
                          <a:latin typeface="Calibri"/>
                          <a:ea typeface="Calibri"/>
                          <a:cs typeface="Traditional Arabic"/>
                        </a:rPr>
                        <a:t>وكانت تسمى</a:t>
                      </a:r>
                      <a:r>
                        <a:rPr lang="ar-SA" sz="2800" dirty="0">
                          <a:effectLst/>
                          <a:latin typeface="Calibri"/>
                          <a:ea typeface="Calibri"/>
                          <a:cs typeface="Simplified Arabic"/>
                        </a:rPr>
                        <a:t> (</a:t>
                      </a:r>
                      <a:r>
                        <a:rPr lang="ar-SA" sz="2800" b="1" i="1" dirty="0">
                          <a:effectLst/>
                          <a:latin typeface="ae_AlMateen"/>
                          <a:ea typeface="Calibri"/>
                          <a:cs typeface="AGA Furat Regular"/>
                        </a:rPr>
                        <a:t>بالسومرية: أكد، وبالحيثية "كور أكد ديكي" أي أكد، وحسب التسجيل التاريخي </a:t>
                      </a:r>
                      <a:r>
                        <a:rPr lang="ar-SA" sz="2800" b="1" i="1" dirty="0" err="1">
                          <a:effectLst/>
                          <a:latin typeface="ae_AlMateen"/>
                          <a:ea typeface="Calibri"/>
                          <a:cs typeface="AGA Furat Regular"/>
                        </a:rPr>
                        <a:t>التوراتي</a:t>
                      </a:r>
                      <a:r>
                        <a:rPr lang="ar-SA" sz="2800" b="1" i="1" dirty="0">
                          <a:effectLst/>
                          <a:latin typeface="ae_AlMateen"/>
                          <a:ea typeface="Calibri"/>
                          <a:cs typeface="AGA Furat Regular"/>
                        </a:rPr>
                        <a:t>: أكد</a:t>
                      </a:r>
                      <a:r>
                        <a:rPr lang="ar-SA" sz="2800" dirty="0">
                          <a:effectLst/>
                          <a:latin typeface="Calibri"/>
                          <a:ea typeface="Calibri"/>
                          <a:cs typeface="Simplified Arabic"/>
                        </a:rPr>
                        <a:t>) </a:t>
                      </a:r>
                      <a:r>
                        <a:rPr lang="ar-SA" sz="2800" dirty="0">
                          <a:effectLst/>
                          <a:latin typeface="Calibri"/>
                          <a:ea typeface="Calibri"/>
                          <a:cs typeface="Traditional Arabic"/>
                        </a:rPr>
                        <a:t>ويذكر أحمد مومن أنّهم شعب سامي هاجر أوّل مرّة إلى العراق وسكنوا في حدود الضفة الغربية لنهر الفرات</a:t>
                      </a:r>
                      <a:r>
                        <a:rPr lang="ar-SA" sz="2800" dirty="0">
                          <a:effectLst/>
                          <a:latin typeface="Calibri"/>
                          <a:ea typeface="Calibri"/>
                          <a:cs typeface="Simplified Arabic"/>
                        </a:rPr>
                        <a:t> (</a:t>
                      </a:r>
                      <a:r>
                        <a:rPr lang="ar-SA" sz="2800" dirty="0">
                          <a:effectLst/>
                          <a:latin typeface="ae_AlMateen"/>
                          <a:ea typeface="Calibri"/>
                          <a:cs typeface="ALAWI-3-1"/>
                        </a:rPr>
                        <a:t>أو بلاد الرافدين: بالآرامية: </a:t>
                      </a:r>
                      <a:r>
                        <a:rPr lang="syr-SY" sz="2800" dirty="0">
                          <a:effectLst/>
                          <a:latin typeface="ae_AlMateen"/>
                          <a:ea typeface="Calibri"/>
                          <a:cs typeface="+mn-cs"/>
                        </a:rPr>
                        <a:t>ܒܝܬ</a:t>
                      </a:r>
                      <a:r>
                        <a:rPr lang="syr-SY" sz="2800" dirty="0">
                          <a:effectLst/>
                          <a:latin typeface="ae_AlMateen"/>
                          <a:ea typeface="Calibri"/>
                          <a:cs typeface="ALAWI-3-1"/>
                        </a:rPr>
                        <a:t> </a:t>
                      </a:r>
                      <a:r>
                        <a:rPr lang="syr-SY" sz="2800" dirty="0">
                          <a:effectLst/>
                          <a:latin typeface="ae_AlMateen"/>
                          <a:ea typeface="Calibri"/>
                          <a:cs typeface="+mn-cs"/>
                        </a:rPr>
                        <a:t>ܢܗܪܝܢ</a:t>
                      </a:r>
                      <a:r>
                        <a:rPr lang="ar-SA" sz="2800" dirty="0">
                          <a:effectLst/>
                          <a:latin typeface="ae_AlMateen"/>
                          <a:ea typeface="Calibri"/>
                          <a:cs typeface="ALAWI-3-1"/>
                        </a:rPr>
                        <a:t> بين نهرين، وتعني؛ بلد النهرين</a:t>
                      </a:r>
                      <a:r>
                        <a:rPr lang="fr-FR" sz="2800" dirty="0">
                          <a:effectLst/>
                          <a:latin typeface="ae_AlMateen"/>
                          <a:ea typeface="Calibri"/>
                          <a:cs typeface="ALAWI-3-1"/>
                        </a:rPr>
                        <a:t>"</a:t>
                      </a:r>
                      <a:r>
                        <a:rPr lang="ar-SA" sz="2800" dirty="0">
                          <a:effectLst/>
                          <a:latin typeface="ae_AlMateen"/>
                          <a:ea typeface="Calibri"/>
                          <a:cs typeface="ALAWI-3-1"/>
                        </a:rPr>
                        <a:t>، </a:t>
                      </a:r>
                      <a:r>
                        <a:rPr lang="ar-SA" sz="2800" u="none" strike="noStrike" dirty="0">
                          <a:solidFill>
                            <a:srgbClr val="0000FF"/>
                          </a:solidFill>
                          <a:effectLst/>
                          <a:latin typeface="ae_AlMateen"/>
                          <a:ea typeface="Calibri"/>
                          <a:cs typeface="ALAWI-3-1"/>
                          <a:hlinkClick r:id="rId2" tooltip="الإغريقية"/>
                        </a:rPr>
                        <a:t>بالإغريقية</a:t>
                      </a:r>
                      <a:r>
                        <a:rPr lang="ar-DZ" sz="2800" u="none" strike="noStrike" dirty="0">
                          <a:solidFill>
                            <a:srgbClr val="0000FF"/>
                          </a:solidFill>
                          <a:effectLst/>
                          <a:latin typeface="ae_AlMateen"/>
                          <a:ea typeface="Calibri"/>
                          <a:cs typeface="ALAWI-3-1"/>
                        </a:rPr>
                        <a:t> </a:t>
                      </a:r>
                      <a:r>
                        <a:rPr lang="fr-FR" sz="2800" dirty="0">
                          <a:effectLst/>
                          <a:latin typeface="ALAWI-3-1"/>
                          <a:ea typeface="Calibri"/>
                        </a:rPr>
                        <a:t> </a:t>
                      </a:r>
                      <a:r>
                        <a:rPr lang="fr-FR" sz="2800" dirty="0" err="1">
                          <a:effectLst/>
                          <a:latin typeface="Times New Roman"/>
                          <a:ea typeface="Calibri"/>
                          <a:cs typeface="ALAWI-3-1"/>
                        </a:rPr>
                        <a:t>Μεσο</a:t>
                      </a:r>
                      <a:r>
                        <a:rPr lang="fr-FR" sz="2800" dirty="0">
                          <a:effectLst/>
                          <a:latin typeface="Times New Roman"/>
                          <a:ea typeface="Calibri"/>
                          <a:cs typeface="ALAWI-3-1"/>
                        </a:rPr>
                        <a:t>ποταμία</a:t>
                      </a:r>
                      <a:r>
                        <a:rPr lang="ar-DZ" sz="2800" dirty="0">
                          <a:effectLst/>
                          <a:latin typeface="Times New Roman"/>
                          <a:ea typeface="Calibri"/>
                          <a:cs typeface="ALAWI-3-1"/>
                        </a:rPr>
                        <a:t> </a:t>
                      </a:r>
                      <a:r>
                        <a:rPr lang="ar-SA" sz="2800" dirty="0">
                          <a:effectLst/>
                          <a:latin typeface="Calibri"/>
                          <a:ea typeface="Calibri"/>
                          <a:cs typeface="ALAWI-3-1"/>
                        </a:rPr>
                        <a:t>) بين (</a:t>
                      </a:r>
                      <a:r>
                        <a:rPr lang="ar-SA" sz="2800" dirty="0" err="1">
                          <a:effectLst/>
                          <a:latin typeface="ae_AlMateen"/>
                          <a:ea typeface="Calibri"/>
                          <a:cs typeface="ALAWI-3-1"/>
                        </a:rPr>
                        <a:t>زمبير</a:t>
                      </a:r>
                      <a:r>
                        <a:rPr lang="ar-SA" sz="2800" dirty="0">
                          <a:effectLst/>
                          <a:latin typeface="ae_AlMateen"/>
                          <a:ea typeface="Calibri"/>
                          <a:cs typeface="ALAWI-3-1"/>
                        </a:rPr>
                        <a:t> وكيش التي تبعد بحوالي 50 كلم جنوب غرب مركز بغداد</a:t>
                      </a:r>
                      <a:r>
                        <a:rPr lang="ar-SA" sz="2800" dirty="0">
                          <a:effectLst/>
                          <a:latin typeface="Calibri"/>
                          <a:ea typeface="Calibri"/>
                          <a:cs typeface="Simplified Arabic"/>
                        </a:rPr>
                        <a:t>) </a:t>
                      </a:r>
                      <a:r>
                        <a:rPr lang="ar-SA" sz="2800" dirty="0">
                          <a:effectLst/>
                          <a:latin typeface="Calibri"/>
                          <a:ea typeface="Calibri"/>
                          <a:cs typeface="Traditional Arabic"/>
                        </a:rPr>
                        <a:t>في القرون </a:t>
                      </a:r>
                      <a:r>
                        <a:rPr lang="ar-SA" sz="2800" b="1" dirty="0">
                          <a:effectLst/>
                          <a:latin typeface="Allegro"/>
                          <a:ea typeface="Calibri"/>
                          <a:cs typeface="Traditional Arabic"/>
                        </a:rPr>
                        <a:t>3600</a:t>
                      </a:r>
                      <a:r>
                        <a:rPr lang="ar-SA" sz="2800" dirty="0">
                          <a:effectLst/>
                          <a:latin typeface="Times New Roman"/>
                          <a:ea typeface="Calibri"/>
                          <a:cs typeface="Traditional Arabic"/>
                        </a:rPr>
                        <a:t> </a:t>
                      </a:r>
                      <a:r>
                        <a:rPr lang="ar-SA" sz="2800" dirty="0">
                          <a:effectLst/>
                          <a:latin typeface="Calibri"/>
                          <a:ea typeface="Calibri"/>
                          <a:cs typeface="Traditional Arabic"/>
                        </a:rPr>
                        <a:t>ق.م، حيث نقل نصًا عن محمد علي الخولي مفاده أنّ</a:t>
                      </a:r>
                      <a:r>
                        <a:rPr lang="ar-SA" sz="2800" dirty="0">
                          <a:effectLst/>
                          <a:latin typeface="Calibri"/>
                          <a:ea typeface="Calibri"/>
                          <a:cs typeface="Simplified Arabic"/>
                        </a:rPr>
                        <a:t> </a:t>
                      </a:r>
                      <a:r>
                        <a:rPr lang="ar-SA" sz="2800" dirty="0">
                          <a:effectLst/>
                          <a:ea typeface="Calibri"/>
                          <a:cs typeface="ae_AlHor"/>
                        </a:rPr>
                        <a:t>"..اللغة الأكادية لغة سامية شرقية بائدة استعملت في العراق بين القرن الثامن والعشرين والقرن الأوّل قبل الميلاد، وهي من العائلة السامية الحامية</a:t>
                      </a:r>
                      <a:r>
                        <a:rPr lang="ar-DZ" sz="2800" dirty="0">
                          <a:effectLst/>
                          <a:ea typeface="Calibri"/>
                          <a:cs typeface="ae_AlHor"/>
                        </a:rPr>
                        <a:t>..</a:t>
                      </a:r>
                      <a:r>
                        <a:rPr lang="ar-SA" sz="2800" dirty="0">
                          <a:effectLst/>
                          <a:latin typeface="Calibri"/>
                          <a:ea typeface="Calibri"/>
                          <a:cs typeface="Traditional Arabic"/>
                        </a:rPr>
                        <a:t> وتعد اللغة السومرية والأكادية من أقدم اللغات المكتوبة التي سجلها التاريخ القديم إلى حدّ الآن</a:t>
                      </a:r>
                      <a:r>
                        <a:rPr lang="ar-SA" sz="2800" dirty="0">
                          <a:effectLst/>
                          <a:latin typeface="Calibri"/>
                          <a:ea typeface="Calibri"/>
                          <a:cs typeface="Simplified Arabic"/>
                        </a:rPr>
                        <a:t>.</a:t>
                      </a:r>
                      <a:r>
                        <a:rPr lang="ar-SA" sz="2800" dirty="0">
                          <a:effectLst/>
                          <a:latin typeface="Calibri"/>
                          <a:ea typeface="Calibri"/>
                          <a:cs typeface="Traditional Arabic"/>
                        </a:rPr>
                        <a:t> تعدّ اللغة السومرية لغة غنية بالكلمات والأصوات والحروف التي تقابلها في الرسم، وبها كتبت كلّ أخبارهم وقصصهم وأساطيرهم وبخاصة ملحمة جلجامش الشهيرة، والتي تم اكتشاف نصها كاملا سنة </a:t>
                      </a:r>
                      <a:r>
                        <a:rPr lang="ar-SA" sz="2800" b="1" dirty="0">
                          <a:effectLst/>
                          <a:latin typeface="Allegro"/>
                          <a:ea typeface="Calibri"/>
                          <a:cs typeface="Traditional Arabic"/>
                        </a:rPr>
                        <a:t>1853م</a:t>
                      </a:r>
                      <a:r>
                        <a:rPr lang="ar-SA" sz="2800" dirty="0">
                          <a:effectLst/>
                          <a:latin typeface="Calibri"/>
                          <a:ea typeface="Calibri"/>
                          <a:cs typeface="Traditional Arabic"/>
                        </a:rPr>
                        <a:t>، على ألواح طينية، وهناك من يذهب إلى أبعد من هذا حيث يفترض بعض المؤرخين بأنّها اللغة التي اشتهرت نطقا وكتابة في عالم ما قبل الطوفان، وعليه يعتقد بأنّ أقدم نص بالسومرية وصل إلينا هو نص محفور على قطعة خشبية أثبتت الدراسات أنّه ممكن بشكل كبير أن يكون من الأجزاء القليلة التي بقيت من سفينة نوح –عليه السلام- أو من العالم ما قبل الطوفان</a:t>
                      </a:r>
                      <a:r>
                        <a:rPr lang="ar-DZ" sz="2800" dirty="0">
                          <a:effectLst/>
                          <a:latin typeface="Calibri"/>
                          <a:ea typeface="Calibri"/>
                          <a:cs typeface="Traditional Arabic"/>
                        </a:rPr>
                        <a:t>.</a:t>
                      </a:r>
                      <a:endParaRPr lang="fr-FR" sz="2800" kern="1200" dirty="0">
                        <a:solidFill>
                          <a:schemeClr val="tx1"/>
                        </a:solidFill>
                        <a:latin typeface="+mn-lt"/>
                        <a:ea typeface="+mn-ea"/>
                        <a:cs typeface="AF_Najed" pitchFamily="2" charset="-78"/>
                      </a:endParaRPr>
                    </a:p>
                  </a:txBody>
                  <a:tcPr anchor="ct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9479695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3609260770"/>
              </p:ext>
            </p:extLst>
          </p:nvPr>
        </p:nvGraphicFramePr>
        <p:xfrm>
          <a:off x="433137" y="259080"/>
          <a:ext cx="11373852" cy="6486625"/>
        </p:xfrm>
        <a:graphic>
          <a:graphicData uri="http://schemas.openxmlformats.org/drawingml/2006/table">
            <a:tbl>
              <a:tblPr rtl="1"/>
              <a:tblGrid>
                <a:gridCol w="11373852">
                  <a:extLst>
                    <a:ext uri="{9D8B030D-6E8A-4147-A177-3AD203B41FA5}">
                      <a16:colId xmlns:a16="http://schemas.microsoft.com/office/drawing/2014/main" val="20000"/>
                    </a:ext>
                  </a:extLst>
                </a:gridCol>
              </a:tblGrid>
              <a:tr h="6486625">
                <a:tc>
                  <a:txBody>
                    <a:bodyPr/>
                    <a:lstStyle/>
                    <a:p>
                      <a:pPr algn="just" rtl="1"/>
                      <a:endParaRPr lang="fr-FR" sz="2800" kern="1200" dirty="0">
                        <a:solidFill>
                          <a:schemeClr val="tx1"/>
                        </a:solidFill>
                        <a:latin typeface="+mn-lt"/>
                        <a:ea typeface="+mn-ea"/>
                        <a:cs typeface="AF_Najed" pitchFamily="2" charset="-78"/>
                      </a:endParaRPr>
                    </a:p>
                  </a:txBody>
                  <a:tcPr anchor="ct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54BAD83D-8F8D-B048-059C-5921C1BF28FD}"/>
              </a:ext>
            </a:extLst>
          </p:cNvPr>
          <p:cNvSpPr/>
          <p:nvPr/>
        </p:nvSpPr>
        <p:spPr>
          <a:xfrm>
            <a:off x="6172200" y="540327"/>
            <a:ext cx="5403273" cy="603711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dirty="0"/>
          </a:p>
        </p:txBody>
      </p:sp>
      <p:pic>
        <p:nvPicPr>
          <p:cNvPr id="3" name="Image 2">
            <a:extLst>
              <a:ext uri="{FF2B5EF4-FFF2-40B4-BE49-F238E27FC236}">
                <a16:creationId xmlns:a16="http://schemas.microsoft.com/office/drawing/2014/main" id="{C73B260A-AAE8-5591-745C-2EAA706D69B2}"/>
              </a:ext>
            </a:extLst>
          </p:cNvPr>
          <p:cNvPicPr>
            <a:picLocks noChangeAspect="1"/>
          </p:cNvPicPr>
          <p:nvPr/>
        </p:nvPicPr>
        <p:blipFill>
          <a:blip r:embed="rId2"/>
          <a:stretch>
            <a:fillRect/>
          </a:stretch>
        </p:blipFill>
        <p:spPr>
          <a:xfrm>
            <a:off x="6172199" y="540327"/>
            <a:ext cx="5403273" cy="6037118"/>
          </a:xfrm>
          <a:prstGeom prst="rect">
            <a:avLst/>
          </a:prstGeom>
        </p:spPr>
      </p:pic>
      <p:sp>
        <p:nvSpPr>
          <p:cNvPr id="4" name="Rectangle 3">
            <a:extLst>
              <a:ext uri="{FF2B5EF4-FFF2-40B4-BE49-F238E27FC236}">
                <a16:creationId xmlns:a16="http://schemas.microsoft.com/office/drawing/2014/main" id="{68C7F7B9-9E10-C326-FD69-27D8B4D8C11D}"/>
              </a:ext>
            </a:extLst>
          </p:cNvPr>
          <p:cNvSpPr/>
          <p:nvPr/>
        </p:nvSpPr>
        <p:spPr>
          <a:xfrm>
            <a:off x="498764" y="540327"/>
            <a:ext cx="5597236" cy="603711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126F2827-555A-BE51-ABDE-D7FB60AA6ED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98762" y="550717"/>
            <a:ext cx="5597235" cy="6026727"/>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60F64519-0D47-727D-D794-860005E12B34}"/>
                  </a:ext>
                </a:extLst>
              </p14:cNvPr>
              <p14:cNvContentPartPr/>
              <p14:nvPr/>
            </p14:nvContentPartPr>
            <p14:xfrm>
              <a:off x="4259504" y="1993385"/>
              <a:ext cx="1207800" cy="1228680"/>
            </p14:xfrm>
          </p:contentPart>
        </mc:Choice>
        <mc:Fallback xmlns="">
          <p:pic>
            <p:nvPicPr>
              <p:cNvPr id="9" name="Encre 8">
                <a:extLst>
                  <a:ext uri="{FF2B5EF4-FFF2-40B4-BE49-F238E27FC236}">
                    <a16:creationId xmlns:a16="http://schemas.microsoft.com/office/drawing/2014/main" id="{60F64519-0D47-727D-D794-860005E12B34}"/>
                  </a:ext>
                </a:extLst>
              </p:cNvPr>
              <p:cNvPicPr/>
              <p:nvPr/>
            </p:nvPicPr>
            <p:blipFill>
              <a:blip r:embed="rId6"/>
              <a:stretch>
                <a:fillRect/>
              </a:stretch>
            </p:blipFill>
            <p:spPr>
              <a:xfrm>
                <a:off x="4169864" y="1813745"/>
                <a:ext cx="1387440" cy="1588320"/>
              </a:xfrm>
              <a:prstGeom prst="rect">
                <a:avLst/>
              </a:prstGeom>
            </p:spPr>
          </p:pic>
        </mc:Fallback>
      </mc:AlternateContent>
    </p:spTree>
    <p:extLst>
      <p:ext uri="{BB962C8B-B14F-4D97-AF65-F5344CB8AC3E}">
        <p14:creationId xmlns:p14="http://schemas.microsoft.com/office/powerpoint/2010/main" val="3615533964"/>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nvGraphicFramePr>
        <p:xfrm>
          <a:off x="433137" y="259080"/>
          <a:ext cx="11373852" cy="6486625"/>
        </p:xfrm>
        <a:graphic>
          <a:graphicData uri="http://schemas.openxmlformats.org/drawingml/2006/table">
            <a:tbl>
              <a:tblPr rtl="1"/>
              <a:tblGrid>
                <a:gridCol w="11373852">
                  <a:extLst>
                    <a:ext uri="{9D8B030D-6E8A-4147-A177-3AD203B41FA5}">
                      <a16:colId xmlns:a16="http://schemas.microsoft.com/office/drawing/2014/main" val="20000"/>
                    </a:ext>
                  </a:extLst>
                </a:gridCol>
              </a:tblGrid>
              <a:tr h="6486625">
                <a:tc>
                  <a:txBody>
                    <a:bodyPr/>
                    <a:lstStyle/>
                    <a:p>
                      <a:pPr algn="just" rtl="1"/>
                      <a:r>
                        <a:rPr lang="ar-SA" sz="3600" dirty="0">
                          <a:effectLst/>
                          <a:latin typeface="Calibri"/>
                          <a:ea typeface="Calibri"/>
                          <a:cs typeface="Simplified Arabic"/>
                        </a:rPr>
                        <a:t> </a:t>
                      </a:r>
                      <a:endParaRPr lang="fr-FR" sz="2800" kern="1200" dirty="0">
                        <a:solidFill>
                          <a:schemeClr val="tx1"/>
                        </a:solidFill>
                        <a:latin typeface="+mn-lt"/>
                        <a:ea typeface="+mn-ea"/>
                        <a:cs typeface="AF_Najed" pitchFamily="2" charset="-78"/>
                      </a:endParaRPr>
                    </a:p>
                  </a:txBody>
                  <a:tcPr anchor="ct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41532886-21E9-8A0C-7D6C-CA868DBB071B}"/>
              </a:ext>
            </a:extLst>
          </p:cNvPr>
          <p:cNvSpPr/>
          <p:nvPr/>
        </p:nvSpPr>
        <p:spPr>
          <a:xfrm>
            <a:off x="6192982" y="457200"/>
            <a:ext cx="5444836" cy="6130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rtl="1">
              <a:lnSpc>
                <a:spcPct val="115000"/>
              </a:lnSpc>
              <a:spcAft>
                <a:spcPts val="1000"/>
              </a:spcAft>
            </a:pP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يدور القسم الأول من القصة عن </a:t>
            </a:r>
            <a:r>
              <a:rPr lang="ar-SA" sz="2800" b="1" strike="noStrike"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2" tooltip="جلجامش">
                  <a:extLst>
                    <a:ext uri="{A12FA001-AC4F-418D-AE19-62706E023703}">
                      <ahyp:hlinkClr xmlns:ahyp="http://schemas.microsoft.com/office/drawing/2018/hyperlinkcolor" val="tx"/>
                    </a:ext>
                  </a:extLst>
                </a:hlinkClick>
              </a:rPr>
              <a:t>جلجامش</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ملك الوركاء، </a:t>
            </a:r>
            <a:r>
              <a:rPr lang="ar-SA" sz="2800" b="1" strike="noStrike"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3" tooltip="إنكيدو">
                  <a:extLst>
                    <a:ext uri="{A12FA001-AC4F-418D-AE19-62706E023703}">
                      <ahyp:hlinkClr xmlns:ahyp="http://schemas.microsoft.com/office/drawing/2018/hyperlinkcolor" val="tx"/>
                    </a:ext>
                  </a:extLst>
                </a:hlinkClick>
              </a:rPr>
              <a:t>وإنكيدو</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وهو رجل بري خلقته الآلهة لوضع حدّ لطُغيان جلجامش على شعب الوركاء. بعد أن يتعلم </a:t>
            </a:r>
            <a:r>
              <a:rPr lang="ar-SA" sz="2800" b="1"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إنكيدو</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الحضارة عبر إقامته علاقة محرّمة مع إحدى بائعات الهوى، ينطلق إلى مملكة الوركاء، حيث يطلب تحدّي جلجامش لاختبار مقدار قوته. يفوز جلجامش في التحدي، ومع ذلك، يصبح الرجلان صديقين، وينطلقان معًا في رحلة تدوم لستة أيام إلى </a:t>
            </a:r>
            <a:r>
              <a:rPr lang="ar-SA" sz="2800" b="1" strike="noStrike"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4" tooltip="غابة الأرز">
                  <a:extLst>
                    <a:ext uri="{A12FA001-AC4F-418D-AE19-62706E023703}">
                      <ahyp:hlinkClr xmlns:ahyp="http://schemas.microsoft.com/office/drawing/2018/hyperlinkcolor" val="tx"/>
                    </a:ext>
                  </a:extLst>
                </a:hlinkClick>
              </a:rPr>
              <a:t>غابة الأرز</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السحرية، حيث يخططان لقتل حارسها، </a:t>
            </a:r>
            <a:r>
              <a:rPr lang="ar-SA" sz="2800" b="1" strike="noStrike"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5" tooltip="خومبابا">
                  <a:extLst>
                    <a:ext uri="{A12FA001-AC4F-418D-AE19-62706E023703}">
                      <ahyp:hlinkClr xmlns:ahyp="http://schemas.microsoft.com/office/drawing/2018/hyperlinkcolor" val="tx"/>
                    </a:ext>
                  </a:extLst>
                </a:hlinkClick>
              </a:rPr>
              <a:t>خومبابا</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الرهيب، وقطْع شجرة </a:t>
            </a:r>
            <a:r>
              <a:rPr lang="ar-SA" sz="2800" b="1" strike="noStrike"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6" tooltip="أرز (شجرة)">
                  <a:extLst>
                    <a:ext uri="{A12FA001-AC4F-418D-AE19-62706E023703}">
                      <ahyp:hlinkClr xmlns:ahyp="http://schemas.microsoft.com/office/drawing/2018/hyperlinkcolor" val="tx"/>
                    </a:ext>
                  </a:extLst>
                </a:hlinkClick>
              </a:rPr>
              <a:t>الأرز</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المقدسة</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تُرسل الإلهة </a:t>
            </a:r>
            <a:r>
              <a:rPr lang="ar-SA" sz="2800" b="1" strike="noStrike"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7" tooltip="إنانا">
                  <a:extLst>
                    <a:ext uri="{A12FA001-AC4F-418D-AE19-62706E023703}">
                      <ahyp:hlinkClr xmlns:ahyp="http://schemas.microsoft.com/office/drawing/2018/hyperlinkcolor" val="tx"/>
                    </a:ext>
                  </a:extLst>
                </a:hlinkClick>
              </a:rPr>
              <a:t>عشتار</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strike="noStrike"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hlinkClick r:id="rId8" tooltip="الثور السماوي">
                  <a:extLst>
                    <a:ext uri="{A12FA001-AC4F-418D-AE19-62706E023703}">
                      <ahyp:hlinkClr xmlns:ahyp="http://schemas.microsoft.com/office/drawing/2018/hyperlinkcolor" val="tx"/>
                    </a:ext>
                  </a:extLst>
                </a:hlinkClick>
              </a:rPr>
              <a:t>الثور السماوي</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لعقاب جلجامش على رفضه </a:t>
            </a:r>
            <a:r>
              <a:rPr lang="ar-SA" sz="2800" b="1"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تقرّباتها</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الجنسية منه. يقتل جلجامش </a:t>
            </a:r>
            <a:r>
              <a:rPr lang="ar-SA" sz="2800" b="1"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وإنكيدو</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الثور السماوي، وعلى إثر ذلك تتخذ الآلهة قرارها بالحُكم على </a:t>
            </a:r>
            <a:r>
              <a:rPr lang="ar-SA" sz="2800" b="1" kern="100" dirty="0" err="1">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إنكيدو</a:t>
            </a:r>
            <a:r>
              <a:rPr lang="ar-SA"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 بالموت، وتقتلنه</a:t>
            </a:r>
            <a:r>
              <a:rPr lang="fr-FR" sz="2800" b="1" kern="100" dirty="0">
                <a:solidFill>
                  <a:schemeClr val="tx1"/>
                </a:solidFill>
                <a:latin typeface="Arabic Typesetting" panose="03020402040406030203" pitchFamily="66" charset="-78"/>
                <a:ea typeface="Calibri" panose="020F0502020204030204" pitchFamily="34" charset="0"/>
                <a:cs typeface="Arabic Typesetting" panose="03020402040406030203" pitchFamily="66" charset="-78"/>
              </a:rPr>
              <a:t>.</a:t>
            </a:r>
          </a:p>
        </p:txBody>
      </p:sp>
      <p:sp>
        <p:nvSpPr>
          <p:cNvPr id="3" name="Rectangle 2">
            <a:extLst>
              <a:ext uri="{FF2B5EF4-FFF2-40B4-BE49-F238E27FC236}">
                <a16:creationId xmlns:a16="http://schemas.microsoft.com/office/drawing/2014/main" id="{9871FCE1-B050-96BC-EE84-AE13B36D2315}"/>
              </a:ext>
            </a:extLst>
          </p:cNvPr>
          <p:cNvSpPr/>
          <p:nvPr/>
        </p:nvSpPr>
        <p:spPr>
          <a:xfrm>
            <a:off x="554182" y="457200"/>
            <a:ext cx="5541818" cy="6141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4" name="Image 3">
            <a:extLst>
              <a:ext uri="{FF2B5EF4-FFF2-40B4-BE49-F238E27FC236}">
                <a16:creationId xmlns:a16="http://schemas.microsoft.com/office/drawing/2014/main" id="{40AF6142-A6A0-A39B-05AB-06B4ACBB5E7F}"/>
              </a:ext>
            </a:extLst>
          </p:cNvPr>
          <p:cNvPicPr>
            <a:picLocks noChangeAspect="1"/>
          </p:cNvPicPr>
          <p:nvPr/>
        </p:nvPicPr>
        <p:blipFill>
          <a:blip r:embed="rId9"/>
          <a:stretch>
            <a:fillRect/>
          </a:stretch>
        </p:blipFill>
        <p:spPr>
          <a:xfrm>
            <a:off x="552175" y="457200"/>
            <a:ext cx="5541819" cy="6130636"/>
          </a:xfrm>
          <a:prstGeom prst="rect">
            <a:avLst/>
          </a:prstGeom>
        </p:spPr>
      </p:pic>
    </p:spTree>
    <p:extLst>
      <p:ext uri="{BB962C8B-B14F-4D97-AF65-F5344CB8AC3E}">
        <p14:creationId xmlns:p14="http://schemas.microsoft.com/office/powerpoint/2010/main" val="2473454406"/>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nvGraphicFramePr>
        <p:xfrm>
          <a:off x="433137" y="259080"/>
          <a:ext cx="11373852" cy="6486625"/>
        </p:xfrm>
        <a:graphic>
          <a:graphicData uri="http://schemas.openxmlformats.org/drawingml/2006/table">
            <a:tbl>
              <a:tblPr rtl="1"/>
              <a:tblGrid>
                <a:gridCol w="11373852">
                  <a:extLst>
                    <a:ext uri="{9D8B030D-6E8A-4147-A177-3AD203B41FA5}">
                      <a16:colId xmlns:a16="http://schemas.microsoft.com/office/drawing/2014/main" val="20000"/>
                    </a:ext>
                  </a:extLst>
                </a:gridCol>
              </a:tblGrid>
              <a:tr h="6486625">
                <a:tc>
                  <a:txBody>
                    <a:bodyPr/>
                    <a:lstStyle/>
                    <a:p>
                      <a:pPr algn="just" rtl="1"/>
                      <a:r>
                        <a:rPr lang="ar-SA" sz="3600" dirty="0">
                          <a:effectLst/>
                          <a:latin typeface="Calibri"/>
                          <a:ea typeface="Calibri"/>
                          <a:cs typeface="Simplified Arabic"/>
                        </a:rPr>
                        <a:t> </a:t>
                      </a:r>
                      <a:endParaRPr lang="fr-FR" sz="2800" kern="1200" dirty="0">
                        <a:solidFill>
                          <a:schemeClr val="tx1"/>
                        </a:solidFill>
                        <a:latin typeface="+mn-lt"/>
                        <a:ea typeface="+mn-ea"/>
                        <a:cs typeface="AF_Najed" pitchFamily="2" charset="-78"/>
                      </a:endParaRPr>
                    </a:p>
                  </a:txBody>
                  <a:tcPr anchor="ct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41532886-21E9-8A0C-7D6C-CA868DBB071B}"/>
              </a:ext>
            </a:extLst>
          </p:cNvPr>
          <p:cNvSpPr/>
          <p:nvPr/>
        </p:nvSpPr>
        <p:spPr>
          <a:xfrm>
            <a:off x="6192982" y="457200"/>
            <a:ext cx="5444836" cy="6130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15000"/>
              </a:lnSpc>
              <a:spcAft>
                <a:spcPts val="1000"/>
              </a:spcAft>
            </a:pPr>
            <a:r>
              <a:rPr lang="ar-SA" sz="1800" b="1" kern="100" dirty="0">
                <a:solidFill>
                  <a:schemeClr val="tx1"/>
                </a:solidFill>
                <a:effectLst/>
                <a:latin typeface=" Abdoullah Ashgar EL-kharef" panose="02000000000000000000" pitchFamily="2" charset="-78"/>
                <a:ea typeface="Calibri" panose="020F0502020204030204" pitchFamily="34" charset="0"/>
                <a:cs typeface=" Abdoullah Ashgar EL-kharef" panose="02000000000000000000" pitchFamily="2" charset="-78"/>
              </a:rPr>
              <a:t>مقطع من اللوح الطيني السابع: </a:t>
            </a:r>
            <a:endParaRPr lang="fr-FR" sz="1800" b="1" kern="100" dirty="0">
              <a:solidFill>
                <a:schemeClr val="tx1"/>
              </a:solidFill>
              <a:effectLst/>
              <a:latin typeface=" Abdoullah Ashgar EL-kharef" panose="02000000000000000000" pitchFamily="2" charset="-78"/>
              <a:ea typeface="Calibri" panose="020F0502020204030204" pitchFamily="34" charset="0"/>
              <a:cs typeface=" Abdoullah Ashgar EL-kharef" panose="02000000000000000000" pitchFamily="2" charset="-78"/>
            </a:endParaRPr>
          </a:p>
          <a:p>
            <a:pPr algn="ct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لقد بدل هيئتي فصار ساعداي مثل جناحي طائر</a:t>
            </a:r>
            <a:br>
              <a:rPr lang="fr-FR" sz="2400" kern="100" dirty="0">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مكسوتين بالريش</a:t>
            </a:r>
            <a:br>
              <a:rPr lang="fr-FR" sz="2400" kern="100" dirty="0">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ونظر إلي وأمسك بي وقادني إلى دار الظلمة،</a:t>
            </a:r>
            <a:br>
              <a:rPr lang="fr-FR" sz="2400" kern="100" dirty="0">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إلى </a:t>
            </a:r>
            <a:r>
              <a:rPr lang="ar-SA" sz="2400" kern="100" dirty="0" err="1">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مسكنإراكلاَّ</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إلى البيت الذي </a:t>
            </a:r>
            <a:r>
              <a:rPr lang="ar-SA" sz="2400" kern="100" dirty="0" err="1">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لايرجع</a:t>
            </a: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 منه من دخله</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إلى الطريق الذي لا رجعة لسالكه</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إلى البيت الذي حُرم ساكنوه من النور</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حيث التراب طعامُهم والطين قوتهم</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وهم مكسوون كالطير بأجنحة من الريش</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ويعيشون في ظلام لا يرون نوراً</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وفي بيت التراب الذي دخلت</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شاهدت الملوك والحكام</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ورأيت تيجانهم قد نزعت وكدست على الأرض</a:t>
            </a:r>
            <a:b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br>
            <a:r>
              <a:rPr lang="ar-SA" sz="2400" kern="100" dirty="0">
                <a:solidFill>
                  <a:srgbClr val="000000"/>
                </a:solidFill>
                <a:effectLst/>
                <a:latin typeface="ae_AlMateen" panose="02060803050605020204" pitchFamily="18" charset="-78"/>
                <a:ea typeface="Calibri" panose="020F0502020204030204" pitchFamily="34" charset="0"/>
                <a:cs typeface="ae_AlMateen" panose="02060803050605020204" pitchFamily="18" charset="-78"/>
              </a:rPr>
              <a:t>أجل! رأيت أولئك العظماء الذين لبسوا التيجان </a:t>
            </a:r>
            <a:endParaRPr lang="fr-FR" sz="3600" b="1" kern="100" dirty="0">
              <a:solidFill>
                <a:schemeClr val="tx1"/>
              </a:solidFill>
              <a:latin typeface="ae_AlMateen" panose="02060803050605020204" pitchFamily="18" charset="-78"/>
              <a:ea typeface="Calibri" panose="020F0502020204030204" pitchFamily="34" charset="0"/>
              <a:cs typeface="ae_AlMateen" panose="02060803050605020204" pitchFamily="18" charset="-78"/>
            </a:endParaRPr>
          </a:p>
        </p:txBody>
      </p:sp>
      <p:sp>
        <p:nvSpPr>
          <p:cNvPr id="5" name="Rectangle 4">
            <a:extLst>
              <a:ext uri="{FF2B5EF4-FFF2-40B4-BE49-F238E27FC236}">
                <a16:creationId xmlns:a16="http://schemas.microsoft.com/office/drawing/2014/main" id="{95292D6E-DC95-B4DB-804B-B69D9ADA6EFE}"/>
              </a:ext>
            </a:extLst>
          </p:cNvPr>
          <p:cNvSpPr/>
          <p:nvPr/>
        </p:nvSpPr>
        <p:spPr>
          <a:xfrm>
            <a:off x="602673" y="457200"/>
            <a:ext cx="5493327" cy="61306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pic>
        <p:nvPicPr>
          <p:cNvPr id="6" name="Image 5">
            <a:extLst>
              <a:ext uri="{FF2B5EF4-FFF2-40B4-BE49-F238E27FC236}">
                <a16:creationId xmlns:a16="http://schemas.microsoft.com/office/drawing/2014/main" id="{568F0C28-6C69-AF5C-52FE-BBCC27DE742F}"/>
              </a:ext>
            </a:extLst>
          </p:cNvPr>
          <p:cNvPicPr>
            <a:picLocks noChangeAspect="1"/>
          </p:cNvPicPr>
          <p:nvPr/>
        </p:nvPicPr>
        <p:blipFill>
          <a:blip r:embed="rId2"/>
          <a:stretch>
            <a:fillRect/>
          </a:stretch>
        </p:blipFill>
        <p:spPr>
          <a:xfrm>
            <a:off x="602672" y="457200"/>
            <a:ext cx="5493327" cy="6130636"/>
          </a:xfrm>
          <a:prstGeom prst="rect">
            <a:avLst/>
          </a:prstGeom>
        </p:spPr>
      </p:pic>
    </p:spTree>
    <p:extLst>
      <p:ext uri="{BB962C8B-B14F-4D97-AF65-F5344CB8AC3E}">
        <p14:creationId xmlns:p14="http://schemas.microsoft.com/office/powerpoint/2010/main" val="100817976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665960529"/>
              </p:ext>
            </p:extLst>
          </p:nvPr>
        </p:nvGraphicFramePr>
        <p:xfrm>
          <a:off x="481263" y="249382"/>
          <a:ext cx="11373853" cy="6162647"/>
        </p:xfrm>
        <a:graphic>
          <a:graphicData uri="http://schemas.openxmlformats.org/drawingml/2006/table">
            <a:tbl>
              <a:tblPr/>
              <a:tblGrid>
                <a:gridCol w="11373853">
                  <a:extLst>
                    <a:ext uri="{9D8B030D-6E8A-4147-A177-3AD203B41FA5}">
                      <a16:colId xmlns:a16="http://schemas.microsoft.com/office/drawing/2014/main" val="20000"/>
                    </a:ext>
                  </a:extLst>
                </a:gridCol>
              </a:tblGrid>
              <a:tr h="6162647">
                <a:tc>
                  <a:txBody>
                    <a:bodyPr/>
                    <a:lstStyle/>
                    <a:p>
                      <a:pPr algn="just" rtl="1"/>
                      <a:endParaRPr lang="fr-FR" sz="34400" b="1" dirty="0">
                        <a:cs typeface="AF_Najed" pitchFamily="2" charset="-78"/>
                      </a:endParaRPr>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767753385"/>
              </p:ext>
            </p:extLst>
          </p:nvPr>
        </p:nvGraphicFramePr>
        <p:xfrm>
          <a:off x="436421" y="477407"/>
          <a:ext cx="11533765" cy="6297468"/>
        </p:xfrm>
        <a:graphic>
          <a:graphicData uri="http://schemas.openxmlformats.org/presentationml/2006/ole">
            <mc:AlternateContent xmlns:mc="http://schemas.openxmlformats.org/markup-compatibility/2006">
              <mc:Choice xmlns:v="urn:schemas-microsoft-com:vml" Requires="v">
                <p:oleObj name="Document" r:id="rId2" imgW="6141582" imgH="3908300" progId="Word.Document.12">
                  <p:embed/>
                </p:oleObj>
              </mc:Choice>
              <mc:Fallback>
                <p:oleObj name="Document" r:id="rId2" imgW="6141582" imgH="3908300" progId="Word.Document.12">
                  <p:embed/>
                  <p:pic>
                    <p:nvPicPr>
                      <p:cNvPr id="0" name=""/>
                      <p:cNvPicPr/>
                      <p:nvPr/>
                    </p:nvPicPr>
                    <p:blipFill>
                      <a:blip r:embed="rId3"/>
                      <a:stretch>
                        <a:fillRect/>
                      </a:stretch>
                    </p:blipFill>
                    <p:spPr>
                      <a:xfrm>
                        <a:off x="436421" y="477407"/>
                        <a:ext cx="11533765" cy="6297468"/>
                      </a:xfrm>
                      <a:prstGeom prst="rect">
                        <a:avLst/>
                      </a:prstGeom>
                    </p:spPr>
                  </p:pic>
                </p:oleObj>
              </mc:Fallback>
            </mc:AlternateContent>
          </a:graphicData>
        </a:graphic>
      </p:graphicFrame>
    </p:spTree>
    <p:extLst>
      <p:ext uri="{BB962C8B-B14F-4D97-AF65-F5344CB8AC3E}">
        <p14:creationId xmlns:p14="http://schemas.microsoft.com/office/powerpoint/2010/main" val="1446760271"/>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p:cNvSpPr txBox="1">
            <a:spLocks/>
          </p:cNvSpPr>
          <p:nvPr/>
        </p:nvSpPr>
        <p:spPr>
          <a:xfrm>
            <a:off x="986472" y="2308925"/>
            <a:ext cx="10718799" cy="214376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rtl="1"/>
            <a:r>
              <a:rPr lang="ar-DZ" sz="11500" dirty="0">
                <a:solidFill>
                  <a:schemeClr val="tx1"/>
                </a:solidFill>
                <a:cs typeface="AGA Dimnah Regular" pitchFamily="2" charset="-78"/>
              </a:rPr>
              <a:t>مقدمات منهجية:</a:t>
            </a:r>
            <a:endParaRPr lang="de-DE" sz="11500" dirty="0">
              <a:solidFill>
                <a:schemeClr val="tx1"/>
              </a:solidFill>
              <a:cs typeface="AGA Dimnah Regular" pitchFamily="2" charset="-78"/>
            </a:endParaRPr>
          </a:p>
        </p:txBody>
      </p:sp>
    </p:spTree>
    <p:extLst>
      <p:ext uri="{BB962C8B-B14F-4D97-AF65-F5344CB8AC3E}">
        <p14:creationId xmlns:p14="http://schemas.microsoft.com/office/powerpoint/2010/main" val="1723738550"/>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2487378722"/>
              </p:ext>
            </p:extLst>
          </p:nvPr>
        </p:nvGraphicFramePr>
        <p:xfrm>
          <a:off x="623456" y="296141"/>
          <a:ext cx="11222180" cy="6354041"/>
        </p:xfrm>
        <a:graphic>
          <a:graphicData uri="http://schemas.openxmlformats.org/presentationml/2006/ole">
            <mc:AlternateContent xmlns:mc="http://schemas.openxmlformats.org/markup-compatibility/2006">
              <mc:Choice xmlns:v="urn:schemas-microsoft-com:vml" Requires="v">
                <p:oleObj name="Document" r:id="rId2" imgW="5901230" imgH="3770415" progId="Word.Document.12">
                  <p:embed/>
                </p:oleObj>
              </mc:Choice>
              <mc:Fallback>
                <p:oleObj name="Document" r:id="rId2" imgW="5901230" imgH="3770415" progId="Word.Document.12">
                  <p:embed/>
                  <p:pic>
                    <p:nvPicPr>
                      <p:cNvPr id="0" name=""/>
                      <p:cNvPicPr/>
                      <p:nvPr/>
                    </p:nvPicPr>
                    <p:blipFill>
                      <a:blip r:embed="rId3"/>
                      <a:stretch>
                        <a:fillRect/>
                      </a:stretch>
                    </p:blipFill>
                    <p:spPr>
                      <a:xfrm>
                        <a:off x="623456" y="296141"/>
                        <a:ext cx="11222180" cy="6354041"/>
                      </a:xfrm>
                      <a:prstGeom prst="rect">
                        <a:avLst/>
                      </a:prstGeom>
                    </p:spPr>
                  </p:pic>
                </p:oleObj>
              </mc:Fallback>
            </mc:AlternateContent>
          </a:graphicData>
        </a:graphic>
      </p:graphicFrame>
    </p:spTree>
    <p:extLst>
      <p:ext uri="{BB962C8B-B14F-4D97-AF65-F5344CB8AC3E}">
        <p14:creationId xmlns:p14="http://schemas.microsoft.com/office/powerpoint/2010/main" val="390791689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620337323"/>
              </p:ext>
            </p:extLst>
          </p:nvPr>
        </p:nvGraphicFramePr>
        <p:xfrm>
          <a:off x="561474" y="332510"/>
          <a:ext cx="11277600" cy="6342612"/>
        </p:xfrm>
        <a:graphic>
          <a:graphicData uri="http://schemas.openxmlformats.org/drawingml/2006/table">
            <a:tbl>
              <a:tblPr/>
              <a:tblGrid>
                <a:gridCol w="11277600">
                  <a:extLst>
                    <a:ext uri="{9D8B030D-6E8A-4147-A177-3AD203B41FA5}">
                      <a16:colId xmlns:a16="http://schemas.microsoft.com/office/drawing/2014/main" val="20000"/>
                    </a:ext>
                  </a:extLst>
                </a:gridCol>
              </a:tblGrid>
              <a:tr h="6342612">
                <a:tc>
                  <a:txBody>
                    <a:bodyPr/>
                    <a:lstStyle/>
                    <a:p>
                      <a:pPr algn="just" rtl="1">
                        <a:spcAft>
                          <a:spcPts val="0"/>
                        </a:spcAft>
                      </a:pPr>
                      <a:r>
                        <a:rPr lang="ar-DZ" sz="3200" dirty="0">
                          <a:effectLst/>
                          <a:latin typeface="Calibri"/>
                          <a:ea typeface="Calibri"/>
                          <a:cs typeface="Traditional Arabic"/>
                        </a:rPr>
                        <a:t>ويمكن في هذا السياق الإشارة إلى أنّ اختلاط السومريين بالأكاديين </a:t>
                      </a:r>
                      <a:r>
                        <a:rPr lang="ar-DZ" sz="3200" dirty="0" err="1">
                          <a:effectLst/>
                          <a:latin typeface="Calibri"/>
                          <a:ea typeface="Calibri"/>
                          <a:cs typeface="Traditional Arabic"/>
                        </a:rPr>
                        <a:t>والحورتيين</a:t>
                      </a:r>
                      <a:r>
                        <a:rPr lang="ar-DZ" sz="3200" dirty="0">
                          <a:effectLst/>
                          <a:latin typeface="Calibri"/>
                          <a:ea typeface="Calibri"/>
                          <a:cs typeface="Traditional Arabic"/>
                        </a:rPr>
                        <a:t> والآشوريين </a:t>
                      </a:r>
                      <a:r>
                        <a:rPr lang="ar-DZ" sz="3200" dirty="0" err="1">
                          <a:effectLst/>
                          <a:latin typeface="Calibri"/>
                          <a:ea typeface="Calibri"/>
                          <a:cs typeface="Traditional Arabic"/>
                        </a:rPr>
                        <a:t>واليوغارتيين</a:t>
                      </a:r>
                      <a:r>
                        <a:rPr lang="ar-DZ" sz="3200" dirty="0">
                          <a:effectLst/>
                          <a:latin typeface="Calibri"/>
                          <a:ea typeface="Calibri"/>
                          <a:cs typeface="Traditional Arabic"/>
                        </a:rPr>
                        <a:t> ..الخ، قد فرض حاجةً حضارية ملحّة مستجدة تتمثّل في تفسير وتعليم الكتابة السومرية وكان أهم شيء لاحظوه هو وجود نوعين مختلفين من الأنظمة اللغوية وهي نظام</a:t>
                      </a:r>
                      <a:r>
                        <a:rPr lang="ar-DZ" sz="3200" dirty="0">
                          <a:effectLst/>
                          <a:latin typeface="Calibri"/>
                          <a:ea typeface="Calibri"/>
                          <a:cs typeface="Simplified Arabic"/>
                        </a:rPr>
                        <a:t> (</a:t>
                      </a:r>
                      <a:r>
                        <a:rPr lang="ar-DZ" sz="3200" dirty="0" err="1">
                          <a:effectLst/>
                          <a:ea typeface="Calibri"/>
                          <a:cs typeface="ae_AlMateen"/>
                        </a:rPr>
                        <a:t>إيم</a:t>
                      </a:r>
                      <a:r>
                        <a:rPr lang="ar-DZ" sz="3200" dirty="0">
                          <a:effectLst/>
                          <a:ea typeface="Calibri"/>
                          <a:cs typeface="ae_AlMateen"/>
                        </a:rPr>
                        <a:t> سال</a:t>
                      </a:r>
                      <a:r>
                        <a:rPr lang="ar-DZ" sz="3200" dirty="0">
                          <a:effectLst/>
                          <a:latin typeface="Calibri"/>
                          <a:ea typeface="Calibri"/>
                          <a:cs typeface="Simplified Arabic"/>
                        </a:rPr>
                        <a:t>/</a:t>
                      </a:r>
                      <a:r>
                        <a:rPr lang="fr-FR" sz="3200" dirty="0" err="1">
                          <a:effectLst/>
                          <a:latin typeface="Argor Man Scaqh"/>
                          <a:ea typeface="Calibri"/>
                          <a:cs typeface="Simplified Arabic"/>
                        </a:rPr>
                        <a:t>Eme</a:t>
                      </a:r>
                      <a:r>
                        <a:rPr lang="fr-FR" sz="3200" dirty="0">
                          <a:effectLst/>
                          <a:latin typeface="Argor Man Scaqh"/>
                          <a:ea typeface="Calibri"/>
                          <a:cs typeface="Simplified Arabic"/>
                        </a:rPr>
                        <a:t>-Sal</a:t>
                      </a:r>
                      <a:r>
                        <a:rPr lang="ar-DZ" sz="3200" dirty="0">
                          <a:effectLst/>
                          <a:latin typeface="Calibri"/>
                          <a:ea typeface="Calibri"/>
                          <a:cs typeface="Simplified Arabic"/>
                        </a:rPr>
                        <a:t>)</a:t>
                      </a:r>
                      <a:r>
                        <a:rPr lang="fr-FR" sz="3200" dirty="0">
                          <a:effectLst/>
                          <a:latin typeface="Calibri"/>
                          <a:ea typeface="Calibri"/>
                          <a:cs typeface="Simplified Arabic"/>
                        </a:rPr>
                        <a:t> </a:t>
                      </a:r>
                      <a:r>
                        <a:rPr lang="fr-FR" sz="3200" dirty="0">
                          <a:effectLst/>
                          <a:latin typeface="Simplified Arabic"/>
                          <a:ea typeface="Calibri"/>
                        </a:rPr>
                        <a:t> </a:t>
                      </a:r>
                      <a:r>
                        <a:rPr lang="ar-DZ" sz="3200" dirty="0">
                          <a:effectLst/>
                          <a:latin typeface="Calibri"/>
                          <a:ea typeface="Calibri"/>
                          <a:cs typeface="Traditional Arabic"/>
                        </a:rPr>
                        <a:t>ونظام</a:t>
                      </a:r>
                      <a:r>
                        <a:rPr lang="ar-DZ" sz="3200" dirty="0">
                          <a:effectLst/>
                          <a:latin typeface="Calibri"/>
                          <a:ea typeface="Calibri"/>
                          <a:cs typeface="Simplified Arabic"/>
                        </a:rPr>
                        <a:t> (</a:t>
                      </a:r>
                      <a:r>
                        <a:rPr lang="ar-DZ" sz="3200" dirty="0" err="1">
                          <a:effectLst/>
                          <a:ea typeface="Calibri"/>
                          <a:cs typeface="ae_AlMateen"/>
                        </a:rPr>
                        <a:t>إيم</a:t>
                      </a:r>
                      <a:r>
                        <a:rPr lang="ar-DZ" sz="3200" dirty="0">
                          <a:effectLst/>
                          <a:latin typeface="Calibri"/>
                          <a:ea typeface="Calibri"/>
                          <a:cs typeface="Simplified Arabic"/>
                        </a:rPr>
                        <a:t> </a:t>
                      </a:r>
                      <a:r>
                        <a:rPr lang="ar-DZ" sz="3200" dirty="0" err="1">
                          <a:effectLst/>
                          <a:ea typeface="Calibri"/>
                          <a:cs typeface="ae_AlMateen"/>
                        </a:rPr>
                        <a:t>كو</a:t>
                      </a:r>
                      <a:r>
                        <a:rPr lang="ar-DZ" sz="3200" dirty="0">
                          <a:effectLst/>
                          <a:latin typeface="Calibri"/>
                          <a:ea typeface="Calibri"/>
                          <a:cs typeface="Simplified Arabic"/>
                        </a:rPr>
                        <a:t>/</a:t>
                      </a:r>
                      <a:r>
                        <a:rPr lang="fr-FR" sz="3200" dirty="0" err="1">
                          <a:effectLst/>
                          <a:latin typeface="Argor Man Scaqh"/>
                          <a:ea typeface="Calibri"/>
                          <a:cs typeface="Simplified Arabic"/>
                        </a:rPr>
                        <a:t>Eme-ku</a:t>
                      </a:r>
                      <a:r>
                        <a:rPr lang="ar-DZ" sz="3200" dirty="0">
                          <a:effectLst/>
                          <a:latin typeface="Calibri"/>
                          <a:ea typeface="Calibri"/>
                          <a:cs typeface="Simplified Arabic"/>
                        </a:rPr>
                        <a:t>) </a:t>
                      </a:r>
                      <a:r>
                        <a:rPr lang="ar-DZ" sz="3200" dirty="0">
                          <a:effectLst/>
                          <a:latin typeface="Calibri"/>
                          <a:ea typeface="Calibri"/>
                          <a:cs typeface="Traditional Arabic"/>
                        </a:rPr>
                        <a:t>يقول أحمد مومن</a:t>
                      </a:r>
                      <a:r>
                        <a:rPr lang="ar-DZ" sz="3200" dirty="0">
                          <a:effectLst/>
                          <a:latin typeface="Calibri"/>
                          <a:ea typeface="Calibri"/>
                          <a:cs typeface="Simplified Arabic"/>
                        </a:rPr>
                        <a:t> </a:t>
                      </a:r>
                      <a:r>
                        <a:rPr lang="ar-DZ" sz="3200" b="1" dirty="0">
                          <a:effectLst/>
                          <a:ea typeface="Calibri"/>
                          <a:cs typeface="ae_AlHor"/>
                        </a:rPr>
                        <a:t>"..لقد ظهرت في هذه الحضارة معاجم أحادية اللغة، ومعاجم ثنائية اللغة سومرية وأكادية وقد عثر العلماء في </a:t>
                      </a:r>
                      <a:r>
                        <a:rPr lang="ar-DZ" sz="3200" b="1" dirty="0" err="1">
                          <a:effectLst/>
                          <a:ea typeface="Calibri"/>
                          <a:cs typeface="ae_AlHor"/>
                        </a:rPr>
                        <a:t>يوغريت</a:t>
                      </a:r>
                      <a:r>
                        <a:rPr lang="ar-DZ" sz="3200" b="1" dirty="0">
                          <a:effectLst/>
                          <a:ea typeface="Calibri"/>
                          <a:cs typeface="ae_AlHor"/>
                        </a:rPr>
                        <a:t> بمكتبة (</a:t>
                      </a:r>
                      <a:r>
                        <a:rPr lang="ar-DZ" sz="3200" b="1" i="1" dirty="0" err="1">
                          <a:effectLst/>
                          <a:latin typeface="ae_AlHor"/>
                          <a:ea typeface="Calibri"/>
                          <a:cs typeface="AGA Furat Regular"/>
                        </a:rPr>
                        <a:t>ربانو</a:t>
                      </a:r>
                      <a:r>
                        <a:rPr lang="ar-DZ" sz="3200" b="1" i="1" dirty="0">
                          <a:effectLst/>
                          <a:latin typeface="ae_AlHor"/>
                          <a:ea typeface="Calibri"/>
                          <a:cs typeface="AGA Furat Regular"/>
                        </a:rPr>
                        <a:t>/ </a:t>
                      </a:r>
                      <a:r>
                        <a:rPr lang="ar-SA" sz="3200" b="1" i="1" dirty="0" err="1">
                          <a:effectLst/>
                          <a:latin typeface="ae_AlHor"/>
                          <a:ea typeface="Calibri"/>
                          <a:cs typeface="AGA Furat Regular"/>
                        </a:rPr>
                        <a:t>رفآنو</a:t>
                      </a:r>
                      <a:r>
                        <a:rPr lang="ar-DZ" sz="3200" b="1" i="1" dirty="0">
                          <a:effectLst/>
                          <a:latin typeface="ae_AlHor"/>
                          <a:ea typeface="Calibri"/>
                          <a:cs typeface="AGA Furat Regular"/>
                        </a:rPr>
                        <a:t> بالنطق </a:t>
                      </a:r>
                      <a:r>
                        <a:rPr lang="ar-DZ" sz="3200" b="1" i="1" dirty="0" err="1">
                          <a:effectLst/>
                          <a:latin typeface="ae_AlHor"/>
                          <a:ea typeface="Calibri"/>
                          <a:cs typeface="AGA Furat Regular"/>
                        </a:rPr>
                        <a:t>اليوغارتي</a:t>
                      </a:r>
                      <a:r>
                        <a:rPr lang="ar-DZ" sz="3200" b="1" dirty="0">
                          <a:effectLst/>
                          <a:ea typeface="Calibri"/>
                          <a:cs typeface="ae_AlHor"/>
                        </a:rPr>
                        <a:t>) على معاجم رباعية اللغة (</a:t>
                      </a:r>
                      <a:r>
                        <a:rPr lang="ar-DZ" sz="3200" b="1" i="1" dirty="0">
                          <a:effectLst/>
                          <a:latin typeface="ae_AlHor"/>
                          <a:ea typeface="Calibri"/>
                          <a:cs typeface="AGA Furat Regular"/>
                        </a:rPr>
                        <a:t>سومرية/أكادية/ </a:t>
                      </a:r>
                      <a:r>
                        <a:rPr lang="ar-DZ" sz="3200" b="1" i="1" dirty="0" err="1">
                          <a:effectLst/>
                          <a:latin typeface="ae_AlHor"/>
                          <a:ea typeface="Calibri"/>
                          <a:cs typeface="AGA Furat Regular"/>
                        </a:rPr>
                        <a:t>حوريتية</a:t>
                      </a:r>
                      <a:r>
                        <a:rPr lang="ar-DZ" sz="3200" b="1" i="1" dirty="0">
                          <a:effectLst/>
                          <a:latin typeface="ae_AlHor"/>
                          <a:ea typeface="Calibri"/>
                          <a:cs typeface="AGA Furat Regular"/>
                        </a:rPr>
                        <a:t>/</a:t>
                      </a:r>
                      <a:r>
                        <a:rPr lang="ar-DZ" sz="3200" b="1" i="1" dirty="0" err="1">
                          <a:effectLst/>
                          <a:latin typeface="ae_AlHor"/>
                          <a:ea typeface="Calibri"/>
                          <a:cs typeface="AGA Furat Regular"/>
                        </a:rPr>
                        <a:t>يوغارتية</a:t>
                      </a:r>
                      <a:r>
                        <a:rPr lang="ar-DZ" sz="3200" b="1" dirty="0">
                          <a:effectLst/>
                          <a:ea typeface="Calibri"/>
                          <a:cs typeface="ae_AlHor"/>
                        </a:rPr>
                        <a:t>)..</a:t>
                      </a:r>
                      <a:r>
                        <a:rPr lang="ar-DZ" sz="3200" dirty="0">
                          <a:effectLst/>
                          <a:latin typeface="Calibri"/>
                          <a:ea typeface="Calibri"/>
                          <a:cs typeface="Simplified Arabic"/>
                        </a:rPr>
                        <a:t>" </a:t>
                      </a:r>
                      <a:r>
                        <a:rPr lang="ar-DZ" sz="3200" dirty="0">
                          <a:effectLst/>
                          <a:latin typeface="Calibri"/>
                          <a:ea typeface="Calibri"/>
                          <a:cs typeface="Traditional Arabic"/>
                        </a:rPr>
                        <a:t>ما يعني أنّهم كانوا المؤسسين الأوائل لأساسات فن الترجمة والمعجمية، وبالتالي فإنّ هذه الحضارة قد أسهمت بشكل مباشر في بعج هذا العلم المتمثل في المعجمية</a:t>
                      </a:r>
                      <a:r>
                        <a:rPr lang="ar-DZ" sz="3200" dirty="0">
                          <a:effectLst/>
                          <a:latin typeface="Calibri"/>
                          <a:ea typeface="Calibri"/>
                          <a:cs typeface="Simplified Arabic"/>
                        </a:rPr>
                        <a:t> (</a:t>
                      </a:r>
                      <a:r>
                        <a:rPr lang="fr-FR" sz="3200" b="1" dirty="0">
                          <a:effectLst/>
                          <a:latin typeface="Argor Man Scaqh"/>
                          <a:ea typeface="Calibri"/>
                          <a:cs typeface="Simplified Arabic"/>
                        </a:rPr>
                        <a:t>la</a:t>
                      </a:r>
                      <a:r>
                        <a:rPr lang="fr-FR" sz="3200" b="1" dirty="0">
                          <a:effectLst/>
                          <a:latin typeface="Argor Man Scaqh"/>
                          <a:ea typeface="Calibri"/>
                          <a:cs typeface="Times New Roman"/>
                        </a:rPr>
                        <a:t> lexicologie et la lexicographie</a:t>
                      </a:r>
                      <a:r>
                        <a:rPr lang="fr-FR" sz="3200" b="1" dirty="0">
                          <a:effectLst/>
                          <a:latin typeface="Argor Man Scaqh"/>
                          <a:ea typeface="Calibri"/>
                          <a:cs typeface="Simplified Arabic"/>
                        </a:rPr>
                        <a:t> </a:t>
                      </a:r>
                      <a:r>
                        <a:rPr lang="ar-DZ" sz="3200" dirty="0">
                          <a:effectLst/>
                          <a:latin typeface="Calibri"/>
                          <a:ea typeface="Calibri"/>
                          <a:cs typeface="Simplified Arabic"/>
                        </a:rPr>
                        <a:t>)، </a:t>
                      </a:r>
                      <a:r>
                        <a:rPr lang="ar-DZ" sz="3200" dirty="0">
                          <a:effectLst/>
                          <a:latin typeface="Calibri"/>
                          <a:ea typeface="Calibri"/>
                          <a:cs typeface="Traditional Arabic"/>
                        </a:rPr>
                        <a:t>كما تجدر الإشارة إلى أنّ الخط المسماري قد عرف قفزة نوعية في العهد الأكادي حيث تقدم من خطوة رسم الحروف إلى تقييدها بالحركات الدالة على الفاعلية والمفعولية والظرفية وغيرها من الأدوار الإعرابية فضلا عن استعمال الأرقام والحساب، وهذا أمر يعدّ في زمانهم خطوة عملاقة في الإبداع اللغوي وبالنسبة إلينا بمثابة اكتشاف حقيقي للسانيات</a:t>
                      </a:r>
                      <a:r>
                        <a:rPr lang="ar-DZ" sz="3200" dirty="0">
                          <a:effectLst/>
                          <a:latin typeface="Calibri"/>
                          <a:ea typeface="Calibri"/>
                          <a:cs typeface="Simplified Arabic"/>
                        </a:rPr>
                        <a:t>. </a:t>
                      </a:r>
                      <a:endParaRPr lang="fr-FR" sz="3200" dirty="0">
                        <a:cs typeface="AF_Najed" pitchFamily="2" charset="-78"/>
                      </a:endParaRPr>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86164128"/>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5120" y="6065520"/>
            <a:ext cx="731520" cy="707886"/>
          </a:xfrm>
          <a:prstGeom prst="rect">
            <a:avLst/>
          </a:prstGeom>
          <a:noFill/>
        </p:spPr>
        <p:txBody>
          <a:bodyPr wrap="square" rtlCol="0">
            <a:spAutoFit/>
          </a:bodyPr>
          <a:lstStyle/>
          <a:p>
            <a:pPr algn="ctr"/>
            <a:r>
              <a:rPr lang="de-DE" sz="4000" dirty="0">
                <a:sym typeface="Wingdings 2" panose="05020102010507070707" pitchFamily="18" charset="2"/>
                <a:hlinkClick r:id="rId2" action="ppaction://hlinksldjump"/>
              </a:rPr>
              <a:t></a:t>
            </a:r>
            <a:endParaRPr lang="de-DE" sz="4000" dirty="0"/>
          </a:p>
        </p:txBody>
      </p:sp>
      <p:graphicFrame>
        <p:nvGraphicFramePr>
          <p:cNvPr id="6" name="Tableau 5"/>
          <p:cNvGraphicFramePr>
            <a:graphicFrameLocks noGrp="1"/>
          </p:cNvGraphicFramePr>
          <p:nvPr>
            <p:extLst>
              <p:ext uri="{D42A27DB-BD31-4B8C-83A1-F6EECF244321}">
                <p14:modId xmlns:p14="http://schemas.microsoft.com/office/powerpoint/2010/main" val="3588018638"/>
              </p:ext>
            </p:extLst>
          </p:nvPr>
        </p:nvGraphicFramePr>
        <p:xfrm>
          <a:off x="481262" y="218902"/>
          <a:ext cx="11229474" cy="6554504"/>
        </p:xfrm>
        <a:graphic>
          <a:graphicData uri="http://schemas.openxmlformats.org/drawingml/2006/table">
            <a:tbl>
              <a:tblPr/>
              <a:tblGrid>
                <a:gridCol w="11229474">
                  <a:extLst>
                    <a:ext uri="{9D8B030D-6E8A-4147-A177-3AD203B41FA5}">
                      <a16:colId xmlns:a16="http://schemas.microsoft.com/office/drawing/2014/main" val="20000"/>
                    </a:ext>
                  </a:extLst>
                </a:gridCol>
              </a:tblGrid>
              <a:tr h="6554504">
                <a:tc>
                  <a:txBody>
                    <a:bodyPr/>
                    <a:lstStyle/>
                    <a:p>
                      <a:pPr algn="r" rtl="1"/>
                      <a:r>
                        <a:rPr lang="ar-DZ" sz="3600" kern="1200" dirty="0">
                          <a:solidFill>
                            <a:schemeClr val="tx1"/>
                          </a:solidFill>
                          <a:latin typeface="+mn-lt"/>
                          <a:ea typeface="+mn-ea"/>
                          <a:cs typeface="AF_Najed" pitchFamily="2" charset="-78"/>
                        </a:rPr>
                        <a:t>   </a:t>
                      </a:r>
                      <a:endParaRPr lang="fr-FR" sz="11500" b="1" dirty="0">
                        <a:cs typeface="AF_Najed" pitchFamily="2" charset="-78"/>
                      </a:endParaRPr>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pic>
        <p:nvPicPr>
          <p:cNvPr id="7" name="Image 6" descr="C:\Users\ghanou\Desktop\9-1.jpg"/>
          <p:cNvPicPr/>
          <p:nvPr/>
        </p:nvPicPr>
        <p:blipFill>
          <a:blip r:embed="rId3">
            <a:extLst>
              <a:ext uri="{28A0092B-C50C-407E-A947-70E740481C1C}">
                <a14:useLocalDpi xmlns:a14="http://schemas.microsoft.com/office/drawing/2010/main" val="0"/>
              </a:ext>
            </a:extLst>
          </a:blip>
          <a:srcRect/>
          <a:stretch>
            <a:fillRect/>
          </a:stretch>
        </p:blipFill>
        <p:spPr bwMode="auto">
          <a:xfrm>
            <a:off x="325121" y="270164"/>
            <a:ext cx="11707552" cy="6587836"/>
          </a:xfrm>
          <a:prstGeom prst="rect">
            <a:avLst/>
          </a:prstGeom>
          <a:noFill/>
          <a:ln>
            <a:noFill/>
          </a:ln>
        </p:spPr>
      </p:pic>
    </p:spTree>
    <p:extLst>
      <p:ext uri="{BB962C8B-B14F-4D97-AF65-F5344CB8AC3E}">
        <p14:creationId xmlns:p14="http://schemas.microsoft.com/office/powerpoint/2010/main" val="291113719"/>
      </p:ext>
    </p:extLst>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8600" y="187036"/>
            <a:ext cx="11460480" cy="4488873"/>
          </a:xfrm>
          <a:solidFill>
            <a:srgbClr val="FFFF00"/>
          </a:solidFill>
        </p:spPr>
        <p:txBody>
          <a:bodyPr>
            <a:noAutofit/>
          </a:bodyPr>
          <a:lstStyle/>
          <a:p>
            <a:pPr marL="6350" indent="22225" algn="ctr" rtl="1">
              <a:buNone/>
            </a:pPr>
            <a:r>
              <a:rPr lang="ar-SA" sz="4400" dirty="0">
                <a:latin typeface="Verdana"/>
                <a:ea typeface="Calibri"/>
                <a:cs typeface="Traditional Arabic"/>
              </a:rPr>
              <a:t>"شُمَّ </a:t>
            </a:r>
            <a:r>
              <a:rPr lang="ar-SA" sz="4400" dirty="0" err="1">
                <a:latin typeface="Verdana"/>
                <a:ea typeface="Calibri"/>
                <a:cs typeface="Traditional Arabic"/>
              </a:rPr>
              <a:t>أَوِيلُم</a:t>
            </a:r>
            <a:r>
              <a:rPr lang="ar-SA" sz="4400" dirty="0">
                <a:latin typeface="Verdana"/>
                <a:ea typeface="Calibri"/>
                <a:cs typeface="Traditional Arabic"/>
              </a:rPr>
              <a:t> </a:t>
            </a:r>
            <a:r>
              <a:rPr lang="ar-SA" sz="4400" dirty="0" err="1">
                <a:latin typeface="Verdana"/>
                <a:ea typeface="Calibri"/>
                <a:cs typeface="Traditional Arabic"/>
              </a:rPr>
              <a:t>نَمْكُور</a:t>
            </a:r>
            <a:r>
              <a:rPr lang="ar-SA" sz="4400" dirty="0">
                <a:latin typeface="Verdana"/>
                <a:ea typeface="Calibri"/>
                <a:cs typeface="Traditional Arabic"/>
              </a:rPr>
              <a:t> </a:t>
            </a:r>
            <a:r>
              <a:rPr lang="ar-SA" sz="4400" dirty="0" err="1">
                <a:latin typeface="Verdana"/>
                <a:ea typeface="Calibri"/>
                <a:cs typeface="Traditional Arabic"/>
              </a:rPr>
              <a:t>إلِم</a:t>
            </a:r>
            <a:r>
              <a:rPr lang="ar-SA" sz="4400" dirty="0">
                <a:latin typeface="Verdana"/>
                <a:ea typeface="Calibri"/>
                <a:cs typeface="Traditional Arabic"/>
              </a:rPr>
              <a:t> </a:t>
            </a:r>
            <a:r>
              <a:rPr lang="ar-SA" sz="4400" dirty="0" err="1">
                <a:latin typeface="Verdana"/>
                <a:ea typeface="Calibri"/>
                <a:cs typeface="Traditional Arabic"/>
              </a:rPr>
              <a:t>وإِيكَلِم</a:t>
            </a:r>
            <a:r>
              <a:rPr lang="ar-SA" sz="4400" dirty="0">
                <a:latin typeface="Verdana"/>
                <a:ea typeface="Calibri"/>
                <a:cs typeface="Traditional Arabic"/>
              </a:rPr>
              <a:t> يِشْرِقْ، </a:t>
            </a:r>
            <a:r>
              <a:rPr lang="ar-SA" sz="4400" dirty="0" err="1">
                <a:latin typeface="Verdana"/>
                <a:ea typeface="Calibri"/>
                <a:cs typeface="Traditional Arabic"/>
              </a:rPr>
              <a:t>أَوِيلُم</a:t>
            </a:r>
            <a:r>
              <a:rPr lang="ar-SA" sz="4400" dirty="0">
                <a:latin typeface="Verdana"/>
                <a:ea typeface="Calibri"/>
                <a:cs typeface="Traditional Arabic"/>
              </a:rPr>
              <a:t> شُ يِدَّقْ، و شَ </a:t>
            </a:r>
            <a:r>
              <a:rPr lang="ar-SA" sz="4400" dirty="0" err="1">
                <a:latin typeface="Verdana"/>
                <a:ea typeface="Calibri"/>
                <a:cs typeface="Traditional Arabic"/>
              </a:rPr>
              <a:t>شُرْقَم</a:t>
            </a:r>
            <a:r>
              <a:rPr lang="ar-SA" sz="4400" dirty="0">
                <a:latin typeface="Verdana"/>
                <a:ea typeface="Calibri"/>
                <a:cs typeface="Traditional Arabic"/>
              </a:rPr>
              <a:t> إِنَ </a:t>
            </a:r>
            <a:r>
              <a:rPr lang="ar-SA" sz="4400" dirty="0" err="1">
                <a:latin typeface="Verdana"/>
                <a:ea typeface="Calibri"/>
                <a:cs typeface="Traditional Arabic"/>
              </a:rPr>
              <a:t>قَاتِشُ</a:t>
            </a:r>
            <a:r>
              <a:rPr lang="ar-SA" sz="4400" dirty="0">
                <a:latin typeface="Verdana"/>
                <a:ea typeface="Calibri"/>
                <a:cs typeface="Traditional Arabic"/>
              </a:rPr>
              <a:t> يِمْخُرُ يِدَّقْ"</a:t>
            </a:r>
            <a:r>
              <a:rPr lang="ar-SA" sz="4400" b="1" dirty="0">
                <a:ea typeface="Calibri"/>
                <a:cs typeface="ae_Cortoba"/>
              </a:rPr>
              <a:t> </a:t>
            </a:r>
            <a:endParaRPr lang="ar-DZ" sz="4400" b="1" dirty="0">
              <a:ea typeface="Calibri"/>
              <a:cs typeface="ae_Cortoba"/>
            </a:endParaRPr>
          </a:p>
          <a:p>
            <a:pPr marL="6350" indent="22225" algn="just" rtl="1">
              <a:buNone/>
            </a:pPr>
            <a:endParaRPr lang="fr-FR" sz="4400" dirty="0">
              <a:solidFill>
                <a:schemeClr val="tx1"/>
              </a:solidFill>
              <a:cs typeface="AF_Najed" pitchFamily="2" charset="-78"/>
            </a:endParaRPr>
          </a:p>
        </p:txBody>
      </p:sp>
      <p:pic>
        <p:nvPicPr>
          <p:cNvPr id="5" name="Image 4" descr="C:\Users\ghanou\Desktop\image040.jpg"/>
          <p:cNvPicPr/>
          <p:nvPr/>
        </p:nvPicPr>
        <p:blipFill>
          <a:blip r:embed="rId2">
            <a:extLst>
              <a:ext uri="{28A0092B-C50C-407E-A947-70E740481C1C}">
                <a14:useLocalDpi xmlns:a14="http://schemas.microsoft.com/office/drawing/2010/main" val="0"/>
              </a:ext>
            </a:extLst>
          </a:blip>
          <a:srcRect/>
          <a:stretch>
            <a:fillRect/>
          </a:stretch>
        </p:blipFill>
        <p:spPr bwMode="auto">
          <a:xfrm>
            <a:off x="914401" y="1579419"/>
            <a:ext cx="10577944" cy="2787794"/>
          </a:xfrm>
          <a:prstGeom prst="rect">
            <a:avLst/>
          </a:prstGeom>
          <a:noFill/>
          <a:ln>
            <a:noFill/>
          </a:ln>
        </p:spPr>
      </p:pic>
      <p:sp>
        <p:nvSpPr>
          <p:cNvPr id="6" name="Rectangle 5"/>
          <p:cNvSpPr/>
          <p:nvPr/>
        </p:nvSpPr>
        <p:spPr>
          <a:xfrm>
            <a:off x="311727" y="4800600"/>
            <a:ext cx="11388437" cy="1454727"/>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solidFill>
                <a:ea typeface="Calibri"/>
                <a:cs typeface="ae_Cortoba"/>
              </a:rPr>
              <a:t>التعرب</a:t>
            </a:r>
            <a:r>
              <a:rPr lang="ar-SA" sz="4400" b="1" dirty="0">
                <a:solidFill>
                  <a:schemeClr val="tx1"/>
                </a:solidFill>
                <a:latin typeface="Verdana"/>
                <a:ea typeface="Calibri"/>
                <a:cs typeface="Bader"/>
              </a:rPr>
              <a:t>:</a:t>
            </a:r>
            <a:r>
              <a:rPr lang="ar-SA" sz="4400" dirty="0">
                <a:solidFill>
                  <a:schemeClr val="tx1"/>
                </a:solidFill>
                <a:latin typeface="Verdana"/>
                <a:ea typeface="Calibri"/>
                <a:cs typeface="Traditional Arabic"/>
              </a:rPr>
              <a:t> "</a:t>
            </a:r>
            <a:r>
              <a:rPr lang="ar-SA" sz="4000" dirty="0">
                <a:solidFill>
                  <a:schemeClr val="tx1"/>
                </a:solidFill>
                <a:latin typeface="ae_AlMateen"/>
                <a:ea typeface="Calibri"/>
                <a:cs typeface="ALAWI-3-1"/>
              </a:rPr>
              <a:t>إذا سرق رجلٌ رزقاً لإله أو من هيكلٍ، يُقتل ذلك الرجل، ويُقتل كلُّ مَن استلم من يده شيئاً مسروقاً</a:t>
            </a:r>
            <a:endParaRPr lang="fr-FR" sz="4000" dirty="0">
              <a:solidFill>
                <a:schemeClr val="tx1"/>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232986465"/>
              </p:ext>
            </p:extLst>
          </p:nvPr>
        </p:nvGraphicFramePr>
        <p:xfrm>
          <a:off x="548640" y="152386"/>
          <a:ext cx="11369040" cy="5882640"/>
        </p:xfrm>
        <a:graphic>
          <a:graphicData uri="http://schemas.openxmlformats.org/drawingml/2006/table">
            <a:tbl>
              <a:tblPr/>
              <a:tblGrid>
                <a:gridCol w="11369040">
                  <a:extLst>
                    <a:ext uri="{9D8B030D-6E8A-4147-A177-3AD203B41FA5}">
                      <a16:colId xmlns:a16="http://schemas.microsoft.com/office/drawing/2014/main" val="20000"/>
                    </a:ext>
                  </a:extLst>
                </a:gridCol>
              </a:tblGrid>
              <a:tr h="3775364">
                <a:tc>
                  <a:txBody>
                    <a:bodyPr/>
                    <a:lstStyle/>
                    <a:p>
                      <a:pPr algn="just" rtl="1"/>
                      <a:r>
                        <a:rPr lang="ar-DZ" sz="4000" dirty="0">
                          <a:effectLst/>
                          <a:latin typeface="Calibri"/>
                          <a:ea typeface="Calibri"/>
                          <a:cs typeface="Traditional Arabic"/>
                        </a:rPr>
                        <a:t>وبالعودة إلى مقولة السير وليام جميس يمكن أن نقول: إنّ كلّ هذه الاسهامات التي قدمتها الحضارات الغابرة كان تمهيدات لما هو أعظم وأعمق ولسنا ندري بالضبط مدى تأثر هذه الحضارات بعضها ببعض ولكن المؤكد هو أن الدرس اللغوي الهندي القديم سينهي أجيالا ممتدة من البحث اللغوي التقليدي والسطحي والأولي ليحل محله ولأوّل مرة في تاريخ العلم المعرفة اللغوية المكتسبة عن طريق الوصف والتحليل، يقول الحاج صالح </a:t>
                      </a:r>
                      <a:r>
                        <a:rPr lang="ar-DZ" sz="3500" b="1" dirty="0">
                          <a:effectLst/>
                          <a:ea typeface="Calibri"/>
                          <a:cs typeface="ae_AlHor"/>
                        </a:rPr>
                        <a:t>"..بنى الهنود دراساتهم اللغوية على المشاهدة والاستقراء ولم ينطلقوا كما سيفعله الفلاسفة اليونان من محض التأمل فما خرجوا إلى تلك المعارف من نظرية سابقة بل تصفحوا جزئيات لغتهم ومجاري كلامهم من مشافهة بعضهم لبعض (</a:t>
                      </a:r>
                      <a:r>
                        <a:rPr lang="ar-DZ" sz="3500" b="1" dirty="0">
                          <a:effectLst/>
                          <a:latin typeface="ae_AlHor"/>
                          <a:ea typeface="Calibri"/>
                          <a:cs typeface="ALAWI-3-1"/>
                        </a:rPr>
                        <a:t>بهاسا</a:t>
                      </a:r>
                      <a:r>
                        <a:rPr lang="ar-DZ" sz="3500" b="1" dirty="0">
                          <a:effectLst/>
                          <a:ea typeface="Calibri"/>
                          <a:cs typeface="ae_AlHor"/>
                        </a:rPr>
                        <a:t>)، وبالنظر في النصوص القديمة (</a:t>
                      </a:r>
                      <a:r>
                        <a:rPr lang="ar-DZ" sz="3500" b="1" dirty="0" err="1">
                          <a:effectLst/>
                          <a:latin typeface="ae_AlHor"/>
                          <a:ea typeface="Calibri"/>
                          <a:cs typeface="ALAWI-3-1"/>
                        </a:rPr>
                        <a:t>شنداس</a:t>
                      </a:r>
                      <a:r>
                        <a:rPr lang="ar-DZ" sz="3500" b="1" dirty="0">
                          <a:effectLst/>
                          <a:ea typeface="Calibri"/>
                          <a:cs typeface="ae_AlHor"/>
                        </a:rPr>
                        <a:t>) فكانت مناهجهم بذلك علمية حقيقية مستوفية لجميع شروط العلم كما نفهمه اليوم...</a:t>
                      </a:r>
                      <a:endParaRPr lang="fr-FR" sz="3500" b="1" dirty="0">
                        <a:cs typeface="AF_Najed" pitchFamily="2" charset="-78"/>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8600" y="290945"/>
            <a:ext cx="11762509" cy="6058595"/>
          </a:xfrm>
          <a:solidFill>
            <a:srgbClr val="FFFF00"/>
          </a:solidFill>
        </p:spPr>
        <p:txBody>
          <a:bodyPr>
            <a:noAutofit/>
          </a:bodyPr>
          <a:lstStyle/>
          <a:p>
            <a:pPr marL="6350" indent="22225" algn="just" rtl="1">
              <a:buNone/>
            </a:pPr>
            <a:r>
              <a:rPr lang="ar-DZ" sz="3600" dirty="0">
                <a:solidFill>
                  <a:schemeClr val="tx1"/>
                </a:solidFill>
                <a:latin typeface="Calibri"/>
                <a:ea typeface="Calibri"/>
                <a:cs typeface="Traditional Arabic"/>
              </a:rPr>
              <a:t>ويمكن اليوم التحقق من هذه القضية بسهولة بمجرد تصفح كتاب (</a:t>
            </a:r>
            <a:r>
              <a:rPr lang="ar-DZ" sz="3200" dirty="0" err="1">
                <a:solidFill>
                  <a:schemeClr val="tx1"/>
                </a:solidFill>
                <a:latin typeface="ae_AlMateen"/>
                <a:ea typeface="Calibri"/>
                <a:cs typeface="ALAWI-3-1"/>
              </a:rPr>
              <a:t>الأست</a:t>
            </a:r>
            <a:r>
              <a:rPr lang="ar-DZ" sz="3200" dirty="0">
                <a:solidFill>
                  <a:schemeClr val="tx1"/>
                </a:solidFill>
                <a:latin typeface="ae_AlMateen"/>
                <a:ea typeface="Calibri"/>
                <a:cs typeface="ALAWI-3-1"/>
              </a:rPr>
              <a:t> </a:t>
            </a:r>
            <a:r>
              <a:rPr lang="ar-DZ" sz="3200" dirty="0" err="1">
                <a:solidFill>
                  <a:schemeClr val="tx1"/>
                </a:solidFill>
                <a:latin typeface="ae_AlMateen"/>
                <a:ea typeface="Calibri"/>
                <a:cs typeface="ALAWI-3-1"/>
              </a:rPr>
              <a:t>أدهيايي</a:t>
            </a:r>
            <a:r>
              <a:rPr lang="ar-DZ" sz="3600" dirty="0">
                <a:solidFill>
                  <a:schemeClr val="tx1"/>
                </a:solidFill>
                <a:latin typeface="Calibri"/>
                <a:ea typeface="Calibri"/>
                <a:cs typeface="Traditional Arabic"/>
              </a:rPr>
              <a:t>)؛ هذا الأخير الذي اتخذ اللغة السنسكريتية على أنّها بنية متكاملة </a:t>
            </a:r>
            <a:r>
              <a:rPr lang="ar-DZ" sz="3600" dirty="0" err="1">
                <a:solidFill>
                  <a:schemeClr val="tx1"/>
                </a:solidFill>
                <a:latin typeface="Calibri"/>
                <a:ea typeface="Calibri"/>
                <a:cs typeface="Traditional Arabic"/>
              </a:rPr>
              <a:t>متعاضدة</a:t>
            </a:r>
            <a:r>
              <a:rPr lang="ar-DZ" sz="3600" dirty="0">
                <a:solidFill>
                  <a:schemeClr val="tx1"/>
                </a:solidFill>
                <a:latin typeface="Calibri"/>
                <a:ea typeface="Calibri"/>
                <a:cs typeface="Traditional Arabic"/>
              </a:rPr>
              <a:t> تتألف من مستويات (</a:t>
            </a:r>
            <a:r>
              <a:rPr lang="ar-DZ" sz="3600" dirty="0">
                <a:solidFill>
                  <a:schemeClr val="tx1"/>
                </a:solidFill>
                <a:latin typeface="Calibri"/>
                <a:ea typeface="Calibri"/>
                <a:cs typeface="ALAWI-3-1"/>
              </a:rPr>
              <a:t>صوتية وصرفية ونحوية ودلالية</a:t>
            </a:r>
            <a:r>
              <a:rPr lang="ar-DZ" sz="3600" dirty="0">
                <a:solidFill>
                  <a:schemeClr val="tx1"/>
                </a:solidFill>
                <a:latin typeface="Calibri"/>
                <a:ea typeface="Calibri"/>
                <a:cs typeface="Traditional Arabic"/>
              </a:rPr>
              <a:t>)، ويكمن الهدف من وراء ذلك في الحفاظ على اللغة التي ألّفت بها النصوص </a:t>
            </a:r>
            <a:r>
              <a:rPr lang="ar-DZ" sz="3600" dirty="0" err="1">
                <a:solidFill>
                  <a:schemeClr val="tx1"/>
                </a:solidFill>
                <a:latin typeface="Calibri"/>
                <a:ea typeface="Calibri"/>
                <a:cs typeface="Traditional Arabic"/>
              </a:rPr>
              <a:t>البراهمية</a:t>
            </a:r>
            <a:r>
              <a:rPr lang="ar-DZ" sz="3600" dirty="0">
                <a:solidFill>
                  <a:schemeClr val="tx1"/>
                </a:solidFill>
                <a:latin typeface="Calibri"/>
                <a:ea typeface="Calibri"/>
                <a:cs typeface="Traditional Arabic"/>
              </a:rPr>
              <a:t> المقدسة </a:t>
            </a:r>
            <a:r>
              <a:rPr lang="ar-DZ" sz="3600" b="1" dirty="0">
                <a:solidFill>
                  <a:schemeClr val="tx1"/>
                </a:solidFill>
                <a:ea typeface="Calibri"/>
                <a:cs typeface="ae_AlHor"/>
              </a:rPr>
              <a:t>"..وقد تولد هذا الاهتمام المنقطع النظير في الحضارات القديمة عن شعور ديني أساسه الحفاظ على النصوص الدينية الشفهية التي تمثّل </a:t>
            </a:r>
            <a:r>
              <a:rPr lang="ar-DZ" sz="3600" b="1" dirty="0" err="1">
                <a:solidFill>
                  <a:schemeClr val="tx1"/>
                </a:solidFill>
                <a:ea typeface="Calibri"/>
                <a:cs typeface="ae_AlHor"/>
              </a:rPr>
              <a:t>الفيدا</a:t>
            </a:r>
            <a:r>
              <a:rPr lang="ar-DZ" sz="3600" b="1" dirty="0">
                <a:solidFill>
                  <a:schemeClr val="tx1"/>
                </a:solidFill>
                <a:ea typeface="Calibri"/>
                <a:cs typeface="ae_AlHor"/>
              </a:rPr>
              <a:t>؛ ذلك الكتاب الديني الذي ظهر حوالي 1200-1000 ق م، والذي يمثل عقيدة وشريعة </a:t>
            </a:r>
            <a:r>
              <a:rPr lang="ar-DZ" sz="3600" b="1" dirty="0" err="1">
                <a:solidFill>
                  <a:schemeClr val="tx1"/>
                </a:solidFill>
                <a:ea typeface="Calibri"/>
                <a:cs typeface="ae_AlHor"/>
              </a:rPr>
              <a:t>البراهمية</a:t>
            </a:r>
            <a:r>
              <a:rPr lang="ar-DZ" sz="3600" b="1" dirty="0">
                <a:solidFill>
                  <a:schemeClr val="tx1"/>
                </a:solidFill>
                <a:ea typeface="Calibri"/>
                <a:cs typeface="ae_AlHor"/>
              </a:rPr>
              <a:t>، ولعلّ هذا الحرص تولد عن شعور بتلك الفوارق </a:t>
            </a:r>
            <a:r>
              <a:rPr lang="ar-DZ" sz="3600" b="1" dirty="0" err="1">
                <a:solidFill>
                  <a:schemeClr val="tx1"/>
                </a:solidFill>
                <a:ea typeface="Calibri"/>
                <a:cs typeface="ae_AlHor"/>
              </a:rPr>
              <a:t>اللهجية</a:t>
            </a:r>
            <a:r>
              <a:rPr lang="ar-DZ" sz="3600" b="1" dirty="0">
                <a:solidFill>
                  <a:schemeClr val="tx1"/>
                </a:solidFill>
                <a:ea typeface="Calibri"/>
                <a:cs typeface="ae_AlHor"/>
              </a:rPr>
              <a:t> الموجودة في بلاد الهند القديمة والتي تظهر في عادات كلامية متباينة من شأنها التأثير في سلامة نطق النصوص المقدسة أو سوء فهمها، غير أنّ المثير للغرابة هو تحوّل الرغبة الدينية إلى درس منهجي يتخذ من اللغة السنسكريتية موضوعا للدرس ويجعلها بؤرة في الاهتمام الهندي القديم...</a:t>
            </a:r>
            <a:r>
              <a:rPr lang="ar-DZ" sz="3600" dirty="0">
                <a:solidFill>
                  <a:schemeClr val="tx1"/>
                </a:solidFill>
                <a:latin typeface="Calibri"/>
                <a:ea typeface="Calibri"/>
                <a:cs typeface="Traditional Arabic"/>
              </a:rPr>
              <a:t>"</a:t>
            </a:r>
            <a:endParaRPr lang="fr-FR" sz="3600" b="1" dirty="0">
              <a:solidFill>
                <a:schemeClr val="tx1"/>
              </a:solidFill>
              <a:cs typeface="AF_Najed" pitchFamily="2" charset="-78"/>
            </a:endParaRPr>
          </a:p>
        </p:txBody>
      </p:sp>
    </p:spTree>
  </p:cSld>
  <p:clrMapOvr>
    <a:masterClrMapping/>
  </p:clrMapOvr>
  <p:transition>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382" y="166255"/>
            <a:ext cx="11565082" cy="976745"/>
          </a:xfrm>
          <a:solidFill>
            <a:srgbClr val="FFC000"/>
          </a:solidFill>
        </p:spPr>
        <p:txBody>
          <a:bodyPr>
            <a:noAutofit/>
          </a:bodyPr>
          <a:lstStyle/>
          <a:p>
            <a:pPr algn="r" rtl="1"/>
            <a:r>
              <a:rPr lang="ar-DZ" sz="4400" dirty="0">
                <a:latin typeface="ae_Cortoba"/>
                <a:ea typeface="Calibri"/>
                <a:cs typeface="ALAWI-3-1"/>
              </a:rPr>
              <a:t>نظرة موجزة عن </a:t>
            </a:r>
            <a:r>
              <a:rPr lang="ar-DZ" sz="4400" dirty="0" err="1">
                <a:latin typeface="ae_Cortoba"/>
                <a:ea typeface="Calibri"/>
                <a:cs typeface="ALAWI-3-1"/>
              </a:rPr>
              <a:t>الفيدا</a:t>
            </a:r>
            <a:r>
              <a:rPr lang="ar-DZ" sz="4400" dirty="0">
                <a:latin typeface="ae_Cortoba"/>
                <a:ea typeface="Calibri"/>
                <a:cs typeface="ALAWI-3-1"/>
              </a:rPr>
              <a:t>:</a:t>
            </a:r>
            <a:r>
              <a:rPr lang="ar-DZ" sz="4400" dirty="0">
                <a:ea typeface="Calibri"/>
                <a:cs typeface="ae_Cortoba"/>
              </a:rPr>
              <a:t> </a:t>
            </a:r>
            <a:r>
              <a:rPr lang="ar-DZ" sz="4400" dirty="0">
                <a:latin typeface="ae_Cortoba"/>
                <a:ea typeface="Calibri"/>
                <a:cs typeface="Simplified Arabic"/>
              </a:rPr>
              <a:t>(</a:t>
            </a:r>
            <a:r>
              <a:rPr lang="ar-DZ" sz="4400" dirty="0" err="1">
                <a:latin typeface="Argor Man Scaqh"/>
                <a:ea typeface="Calibri"/>
                <a:cs typeface="ALAWI-3-1"/>
              </a:rPr>
              <a:t>الفيدا</a:t>
            </a:r>
            <a:r>
              <a:rPr lang="ar-DZ" sz="4400" dirty="0">
                <a:latin typeface="Argor Man Scaqh"/>
                <a:ea typeface="Calibri"/>
                <a:cs typeface="Simplified Arabic"/>
              </a:rPr>
              <a:t>/</a:t>
            </a:r>
            <a:r>
              <a:rPr lang="fr-FR" sz="4400" dirty="0">
                <a:latin typeface="Argor Man Scaqh"/>
                <a:ea typeface="Calibri"/>
                <a:cs typeface="Simplified Arabic"/>
              </a:rPr>
              <a:t>vidas</a:t>
            </a:r>
            <a:r>
              <a:rPr lang="fr-FR" sz="4400" dirty="0">
                <a:latin typeface="Simplified Arabic"/>
                <a:ea typeface="Calibri"/>
              </a:rPr>
              <a:t> </a:t>
            </a:r>
            <a:r>
              <a:rPr lang="ar-DZ" sz="4400" dirty="0">
                <a:latin typeface="Argor Man Scaqh"/>
                <a:ea typeface="Calibri"/>
                <a:cs typeface="Traditional Arabic"/>
              </a:rPr>
              <a:t>معناها بالعربية</a:t>
            </a:r>
            <a:r>
              <a:rPr lang="ar-DZ" sz="4400" dirty="0">
                <a:latin typeface="Argor Man Scaqh"/>
                <a:ea typeface="Calibri"/>
                <a:cs typeface="Simplified Arabic"/>
              </a:rPr>
              <a:t> </a:t>
            </a:r>
            <a:r>
              <a:rPr lang="ar-DZ" sz="4400" dirty="0">
                <a:latin typeface="Argor Man Scaqh"/>
                <a:ea typeface="Calibri"/>
                <a:cs typeface="ALAWI-3-1"/>
              </a:rPr>
              <a:t>الآلهة</a:t>
            </a:r>
            <a:r>
              <a:rPr lang="ar-DZ" sz="4400" dirty="0">
                <a:latin typeface="ae_Cortoba"/>
                <a:ea typeface="Calibri"/>
                <a:cs typeface="Simplified Arabic"/>
              </a:rPr>
              <a:t>) </a:t>
            </a:r>
            <a:endParaRPr lang="fr-FR" sz="4400" dirty="0">
              <a:cs typeface="AF_Najed" pitchFamily="2" charset="-78"/>
            </a:endParaRPr>
          </a:p>
        </p:txBody>
      </p:sp>
      <p:sp>
        <p:nvSpPr>
          <p:cNvPr id="3" name="Espace réservé du contenu 2"/>
          <p:cNvSpPr>
            <a:spLocks noGrp="1"/>
          </p:cNvSpPr>
          <p:nvPr>
            <p:ph idx="1"/>
          </p:nvPr>
        </p:nvSpPr>
        <p:spPr>
          <a:xfrm>
            <a:off x="4592782" y="1350818"/>
            <a:ext cx="7221682" cy="5340927"/>
          </a:xfrm>
          <a:solidFill>
            <a:srgbClr val="FFFF00"/>
          </a:solidFill>
        </p:spPr>
        <p:txBody>
          <a:bodyPr>
            <a:noAutofit/>
          </a:bodyPr>
          <a:lstStyle/>
          <a:p>
            <a:pPr marL="6350" indent="22225" algn="just" rtl="1">
              <a:buNone/>
            </a:pPr>
            <a:r>
              <a:rPr lang="ar-DZ" sz="4400" dirty="0">
                <a:solidFill>
                  <a:schemeClr val="tx1"/>
                </a:solidFill>
                <a:latin typeface="ae_Cortoba"/>
                <a:ea typeface="Calibri"/>
                <a:cs typeface="AF_Jeddah" pitchFamily="2" charset="-78"/>
              </a:rPr>
              <a:t>وهو كتاب مقدس في الديانة (الهندوسية/ </a:t>
            </a:r>
            <a:r>
              <a:rPr lang="ar-DZ" sz="4400" dirty="0" err="1">
                <a:solidFill>
                  <a:schemeClr val="tx1"/>
                </a:solidFill>
                <a:latin typeface="ae_Cortoba"/>
                <a:ea typeface="Calibri"/>
                <a:cs typeface="AF_Jeddah" pitchFamily="2" charset="-78"/>
              </a:rPr>
              <a:t>البراهمية</a:t>
            </a:r>
            <a:r>
              <a:rPr lang="ar-DZ" sz="4400" dirty="0">
                <a:solidFill>
                  <a:schemeClr val="tx1"/>
                </a:solidFill>
                <a:latin typeface="ae_Cortoba"/>
                <a:ea typeface="Calibri"/>
                <a:cs typeface="AF_Jeddah" pitchFamily="2" charset="-78"/>
              </a:rPr>
              <a:t>/ وفي السنسكريتية القديمة </a:t>
            </a:r>
            <a:r>
              <a:rPr lang="hi-IN" sz="3600" dirty="0">
                <a:solidFill>
                  <a:schemeClr val="tx1"/>
                </a:solidFill>
                <a:ea typeface="Calibri"/>
              </a:rPr>
              <a:t>हिंदू</a:t>
            </a:r>
            <a:r>
              <a:rPr lang="hi-IN" sz="3600" dirty="0">
                <a:solidFill>
                  <a:schemeClr val="tx1"/>
                </a:solidFill>
                <a:latin typeface="Calibri"/>
                <a:ea typeface="Calibri"/>
                <a:cs typeface="Traditional Arabic"/>
              </a:rPr>
              <a:t> </a:t>
            </a:r>
            <a:r>
              <a:rPr lang="hi-IN" sz="3600" dirty="0">
                <a:solidFill>
                  <a:schemeClr val="tx1"/>
                </a:solidFill>
                <a:ea typeface="Calibri"/>
              </a:rPr>
              <a:t>धर्म</a:t>
            </a:r>
            <a:r>
              <a:rPr lang="ar-DZ" sz="3600" dirty="0">
                <a:solidFill>
                  <a:schemeClr val="tx1"/>
                </a:solidFill>
                <a:latin typeface="Calibri"/>
                <a:ea typeface="Calibri"/>
                <a:cs typeface="AF_Jeddah" pitchFamily="2" charset="-78"/>
              </a:rPr>
              <a:t>) </a:t>
            </a:r>
            <a:r>
              <a:rPr lang="ar-DZ" sz="4400" dirty="0">
                <a:solidFill>
                  <a:schemeClr val="tx1"/>
                </a:solidFill>
                <a:latin typeface="Calibri"/>
                <a:ea typeface="Calibri"/>
                <a:cs typeface="AF_Jeddah" pitchFamily="2" charset="-78"/>
              </a:rPr>
              <a:t>يحتوي على (</a:t>
            </a:r>
            <a:r>
              <a:rPr lang="ar-DZ" sz="4400" dirty="0">
                <a:solidFill>
                  <a:schemeClr val="tx1"/>
                </a:solidFill>
                <a:latin typeface="Amperzand" pitchFamily="2" charset="0"/>
                <a:ea typeface="Amperzand" pitchFamily="2" charset="0"/>
                <a:cs typeface="AF_Jeddah" pitchFamily="2" charset="-78"/>
              </a:rPr>
              <a:t>800</a:t>
            </a:r>
            <a:r>
              <a:rPr lang="ar-DZ" sz="4400" dirty="0">
                <a:solidFill>
                  <a:schemeClr val="tx1"/>
                </a:solidFill>
                <a:latin typeface="Calibri"/>
                <a:ea typeface="Calibri"/>
                <a:cs typeface="AF_Jeddah" pitchFamily="2" charset="-78"/>
              </a:rPr>
              <a:t> مجلّدًا) تم تناقله عبر الأجيال</a:t>
            </a:r>
            <a:r>
              <a:rPr lang="ar-DZ" sz="4400" dirty="0">
                <a:solidFill>
                  <a:schemeClr val="tx1"/>
                </a:solidFill>
                <a:latin typeface="ae_Cortoba"/>
                <a:ea typeface="Calibri"/>
                <a:cs typeface="AF_Jeddah" pitchFamily="2" charset="-78"/>
              </a:rPr>
              <a:t> شفويًا في البداية طيلة (</a:t>
            </a:r>
            <a:r>
              <a:rPr lang="ar-DZ" sz="4400" dirty="0">
                <a:solidFill>
                  <a:schemeClr val="tx1"/>
                </a:solidFill>
                <a:latin typeface="Amperzand"/>
                <a:ea typeface="Calibri"/>
                <a:cs typeface="AF_Jeddah" pitchFamily="2" charset="-78"/>
              </a:rPr>
              <a:t>ثلاثة</a:t>
            </a:r>
            <a:r>
              <a:rPr lang="ar-DZ" sz="4400" dirty="0">
                <a:solidFill>
                  <a:schemeClr val="tx1"/>
                </a:solidFill>
                <a:latin typeface="ae_Cortoba"/>
                <a:ea typeface="Calibri"/>
                <a:cs typeface="AF_Jeddah" pitchFamily="2" charset="-78"/>
              </a:rPr>
              <a:t> آلاف سنة الماضية) وهي جملة من النصوص والتراتيل والترانيم والتعويذات التي عمل بها الآريون الهنود لتكريم آلهتهم، وله أربعة أقسام نبينها على النحو الآتي:</a:t>
            </a:r>
            <a:endParaRPr lang="fr-FR" sz="4400" dirty="0">
              <a:solidFill>
                <a:schemeClr val="tx1"/>
              </a:solidFill>
              <a:cs typeface="AF_Jeddah" pitchFamily="2" charset="-78"/>
            </a:endParaRPr>
          </a:p>
        </p:txBody>
      </p:sp>
      <p:sp>
        <p:nvSpPr>
          <p:cNvPr id="4" name="Rectangle 3">
            <a:extLst>
              <a:ext uri="{FF2B5EF4-FFF2-40B4-BE49-F238E27FC236}">
                <a16:creationId xmlns:a16="http://schemas.microsoft.com/office/drawing/2014/main" id="{0C1E3715-6B63-8004-DCDB-C106832EB5FA}"/>
              </a:ext>
            </a:extLst>
          </p:cNvPr>
          <p:cNvSpPr/>
          <p:nvPr/>
        </p:nvSpPr>
        <p:spPr>
          <a:xfrm>
            <a:off x="332509" y="1340427"/>
            <a:ext cx="4177146" cy="36264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rtl="1"/>
            <a:r>
              <a:rPr lang="ar-DZ" sz="2000" b="0" i="0" dirty="0">
                <a:solidFill>
                  <a:schemeClr val="tx1"/>
                </a:solidFill>
                <a:effectLst/>
                <a:latin typeface="ae_AlMateen" panose="02060803050605020204" pitchFamily="18" charset="-78"/>
                <a:cs typeface="AGA Rasheeq Bold" pitchFamily="2" charset="-78"/>
              </a:rPr>
              <a:t>والهندوسية (</a:t>
            </a:r>
            <a:r>
              <a:rPr lang="ar-DZ" sz="2000" b="0" i="0" u="none" strike="noStrike" dirty="0">
                <a:solidFill>
                  <a:schemeClr val="tx1"/>
                </a:solidFill>
                <a:effectLst/>
                <a:latin typeface="ae_AlMateen" panose="02060803050605020204" pitchFamily="18" charset="-78"/>
                <a:cs typeface="AGA Rasheeq Bold" pitchFamily="2" charset="-78"/>
                <a:hlinkClick r:id="rId2" tooltip="اللغة الهندية">
                  <a:extLst>
                    <a:ext uri="{A12FA001-AC4F-418D-AE19-62706E023703}">
                      <ahyp:hlinkClr xmlns:ahyp="http://schemas.microsoft.com/office/drawing/2018/hyperlinkcolor" val="tx"/>
                    </a:ext>
                  </a:extLst>
                </a:hlinkClick>
              </a:rPr>
              <a:t>بالهندية</a:t>
            </a:r>
            <a:r>
              <a:rPr lang="ar-DZ" sz="2000" b="0" i="0" dirty="0">
                <a:solidFill>
                  <a:schemeClr val="tx1"/>
                </a:solidFill>
                <a:effectLst/>
                <a:latin typeface="ae_AlMateen" panose="02060803050605020204" pitchFamily="18" charset="-78"/>
                <a:cs typeface="AGA Rasheeq Bold" pitchFamily="2" charset="-78"/>
              </a:rPr>
              <a:t>: </a:t>
            </a:r>
            <a:r>
              <a:rPr lang="ar-DZ" sz="2000" b="0" i="0" dirty="0" err="1">
                <a:solidFill>
                  <a:schemeClr val="tx1"/>
                </a:solidFill>
                <a:effectLst/>
                <a:latin typeface="ae_AlMateen" panose="02060803050605020204" pitchFamily="18" charset="-78"/>
                <a:cs typeface="AGA Rasheeq Bold" pitchFamily="2" charset="-78"/>
              </a:rPr>
              <a:t>فرناشرمَ</a:t>
            </a:r>
            <a:r>
              <a:rPr lang="ar-DZ" sz="2000" b="0" i="0" dirty="0">
                <a:solidFill>
                  <a:schemeClr val="tx1"/>
                </a:solidFill>
                <a:effectLst/>
                <a:latin typeface="ae_AlMateen" panose="02060803050605020204" pitchFamily="18" charset="-78"/>
                <a:cs typeface="AGA Rasheeq Bold" pitchFamily="2" charset="-78"/>
              </a:rPr>
              <a:t>) تعني النظام الاجتماعي (فَرْنَ) الرباعي والروحي (</a:t>
            </a:r>
            <a:r>
              <a:rPr lang="ar-DZ" sz="2000" b="0" i="0" dirty="0" err="1">
                <a:solidFill>
                  <a:schemeClr val="tx1"/>
                </a:solidFill>
                <a:effectLst/>
                <a:latin typeface="ae_AlMateen" panose="02060803050605020204" pitchFamily="18" charset="-78"/>
                <a:cs typeface="AGA Rasheeq Bold" pitchFamily="2" charset="-78"/>
              </a:rPr>
              <a:t>آشْرَمَ</a:t>
            </a:r>
            <a:r>
              <a:rPr lang="ar-DZ" sz="2000" b="0" i="0" dirty="0">
                <a:solidFill>
                  <a:schemeClr val="tx1"/>
                </a:solidFill>
                <a:effectLst/>
                <a:latin typeface="ae_AlMateen" panose="02060803050605020204" pitchFamily="18" charset="-78"/>
                <a:cs typeface="AGA Rasheeq Bold" pitchFamily="2" charset="-78"/>
              </a:rPr>
              <a:t>)الرباعي، </a:t>
            </a:r>
            <a:r>
              <a:rPr lang="ar-DZ" sz="2000" b="0" i="0" u="none" strike="noStrike" dirty="0">
                <a:solidFill>
                  <a:schemeClr val="tx1"/>
                </a:solidFill>
                <a:effectLst/>
                <a:latin typeface="ae_AlMateen" panose="02060803050605020204" pitchFamily="18" charset="-78"/>
                <a:cs typeface="AGA Rasheeq Bold" pitchFamily="2" charset="-78"/>
                <a:hlinkClick r:id="rId3" tooltip="اللغة السنسكريتية">
                  <a:extLst>
                    <a:ext uri="{A12FA001-AC4F-418D-AE19-62706E023703}">
                      <ahyp:hlinkClr xmlns:ahyp="http://schemas.microsoft.com/office/drawing/2018/hyperlinkcolor" val="tx"/>
                    </a:ext>
                  </a:extLst>
                </a:hlinkClick>
              </a:rPr>
              <a:t>وباللغة السنسكريتية</a:t>
            </a:r>
            <a:r>
              <a:rPr lang="ar-DZ" sz="2000" b="0" i="0" dirty="0">
                <a:solidFill>
                  <a:schemeClr val="tx1"/>
                </a:solidFill>
                <a:effectLst/>
                <a:latin typeface="ae_AlMateen" panose="02060803050605020204" pitchFamily="18" charset="-78"/>
                <a:cs typeface="AGA Rasheeq Bold" pitchFamily="2" charset="-78"/>
              </a:rPr>
              <a:t> (</a:t>
            </a:r>
            <a:r>
              <a:rPr lang="ar-DZ" sz="2000" b="0" i="0" dirty="0" err="1">
                <a:solidFill>
                  <a:schemeClr val="tx1"/>
                </a:solidFill>
                <a:effectLst/>
                <a:latin typeface="ae_AlMateen" panose="02060803050605020204" pitchFamily="18" charset="-78"/>
                <a:cs typeface="AGA Rasheeq Bold" pitchFamily="2" charset="-78"/>
              </a:rPr>
              <a:t>دَيْوَناغَرِي</a:t>
            </a:r>
            <a:r>
              <a:rPr lang="ar-DZ" sz="2000" b="0" i="0" dirty="0">
                <a:solidFill>
                  <a:schemeClr val="tx1"/>
                </a:solidFill>
                <a:effectLst/>
                <a:latin typeface="ae_AlMateen" panose="02060803050605020204" pitchFamily="18" charset="-78"/>
                <a:cs typeface="AGA Rasheeq Bold" pitchFamily="2" charset="-78"/>
              </a:rPr>
              <a:t>:</a:t>
            </a:r>
            <a:r>
              <a:rPr lang="hi-IN" sz="2000" b="0" i="0" dirty="0">
                <a:solidFill>
                  <a:schemeClr val="tx1"/>
                </a:solidFill>
                <a:effectLst/>
                <a:latin typeface="ae_AlMateen" panose="02060803050605020204" pitchFamily="18" charset="-78"/>
              </a:rPr>
              <a:t>हिंदू धर्म) </a:t>
            </a:r>
            <a:r>
              <a:rPr lang="ar-DZ" sz="2000" b="0" i="0" dirty="0">
                <a:solidFill>
                  <a:schemeClr val="tx1"/>
                </a:solidFill>
                <a:effectLst/>
                <a:latin typeface="ae_AlMateen" panose="02060803050605020204" pitchFamily="18" charset="-78"/>
                <a:cs typeface="AGA Rasheeq Bold" pitchFamily="2" charset="-78"/>
              </a:rPr>
              <a:t>تعني لغة الملائكة، وهي اللغة التي دونت بها </a:t>
            </a:r>
            <a:r>
              <a:rPr lang="ar-DZ" sz="2000" b="0" i="0" u="none" strike="noStrike" dirty="0" err="1">
                <a:solidFill>
                  <a:schemeClr val="tx1"/>
                </a:solidFill>
                <a:effectLst/>
                <a:latin typeface="ae_AlMateen" panose="02060803050605020204" pitchFamily="18" charset="-78"/>
                <a:cs typeface="AGA Rasheeq Bold" pitchFamily="2" charset="-78"/>
                <a:hlinkClick r:id="rId4" tooltip="فيدا">
                  <a:extLst>
                    <a:ext uri="{A12FA001-AC4F-418D-AE19-62706E023703}">
                      <ahyp:hlinkClr xmlns:ahyp="http://schemas.microsoft.com/office/drawing/2018/hyperlinkcolor" val="tx"/>
                    </a:ext>
                  </a:extLst>
                </a:hlinkClick>
              </a:rPr>
              <a:t>الفيدا</a:t>
            </a:r>
            <a:r>
              <a:rPr lang="ar-DZ" sz="2000" b="0" i="0" dirty="0">
                <a:solidFill>
                  <a:schemeClr val="tx1"/>
                </a:solidFill>
                <a:effectLst/>
                <a:latin typeface="ae_AlMateen" panose="02060803050605020204" pitchFamily="18" charset="-78"/>
                <a:cs typeface="AGA Rasheeq Bold" pitchFamily="2" charset="-78"/>
              </a:rPr>
              <a:t>، وشروحها (</a:t>
            </a:r>
            <a:r>
              <a:rPr lang="ar-DZ" sz="2000" b="0" i="0" dirty="0" err="1">
                <a:solidFill>
                  <a:schemeClr val="tx1"/>
                </a:solidFill>
                <a:effectLst/>
                <a:latin typeface="ae_AlMateen" panose="02060803050605020204" pitchFamily="18" charset="-78"/>
                <a:cs typeface="AGA Rasheeq Bold" pitchFamily="2" charset="-78"/>
              </a:rPr>
              <a:t>بورانات</a:t>
            </a:r>
            <a:r>
              <a:rPr lang="ar-DZ" sz="2000" b="0" i="0" dirty="0">
                <a:solidFill>
                  <a:schemeClr val="tx1"/>
                </a:solidFill>
                <a:effectLst/>
                <a:latin typeface="ae_AlMateen" panose="02060803050605020204" pitchFamily="18" charset="-78"/>
                <a:cs typeface="AGA Rasheeq Bold" pitchFamily="2" charset="-78"/>
              </a:rPr>
              <a:t>) التي تحمل كل منها اسم الحكيم، وعددها 18، بالإضافة إلى </a:t>
            </a:r>
            <a:r>
              <a:rPr lang="ar-DZ" sz="2000" b="0" i="0" u="none" strike="noStrike" dirty="0" err="1">
                <a:solidFill>
                  <a:schemeClr val="tx1"/>
                </a:solidFill>
                <a:effectLst/>
                <a:latin typeface="ae_AlMateen" panose="02060803050605020204" pitchFamily="18" charset="-78"/>
                <a:cs typeface="AGA Rasheeq Bold" pitchFamily="2" charset="-78"/>
                <a:hlinkClick r:id="rId5" tooltip="مهابهاراتا">
                  <a:extLst>
                    <a:ext uri="{A12FA001-AC4F-418D-AE19-62706E023703}">
                      <ahyp:hlinkClr xmlns:ahyp="http://schemas.microsoft.com/office/drawing/2018/hyperlinkcolor" val="tx"/>
                    </a:ext>
                  </a:extLst>
                </a:hlinkClick>
              </a:rPr>
              <a:t>مهابهارت</a:t>
            </a:r>
            <a:r>
              <a:rPr lang="ar-DZ" sz="2000" b="0" i="0" dirty="0">
                <a:solidFill>
                  <a:schemeClr val="tx1"/>
                </a:solidFill>
                <a:effectLst/>
                <a:latin typeface="ae_AlMateen" panose="02060803050605020204" pitchFamily="18" charset="-78"/>
                <a:cs typeface="AGA Rasheeq Bold" pitchFamily="2" charset="-78"/>
              </a:rPr>
              <a:t> ويعني تاريخ الهند الكبرى </a:t>
            </a:r>
            <a:r>
              <a:rPr lang="ar-DZ" sz="2000" b="0" i="0" u="none" strike="noStrike" dirty="0" err="1">
                <a:solidFill>
                  <a:schemeClr val="tx1"/>
                </a:solidFill>
                <a:effectLst/>
                <a:latin typeface="ae_AlMateen" panose="02060803050605020204" pitchFamily="18" charset="-78"/>
                <a:cs typeface="AGA Rasheeq Bold" pitchFamily="2" charset="-78"/>
                <a:hlinkClick r:id="rId6" tooltip="رامايانا">
                  <a:extLst>
                    <a:ext uri="{A12FA001-AC4F-418D-AE19-62706E023703}">
                      <ahyp:hlinkClr xmlns:ahyp="http://schemas.microsoft.com/office/drawing/2018/hyperlinkcolor" val="tx"/>
                    </a:ext>
                  </a:extLst>
                </a:hlinkClick>
              </a:rPr>
              <a:t>ورامايانا</a:t>
            </a:r>
            <a:r>
              <a:rPr lang="ar-DZ" sz="2000" b="0" i="0" dirty="0">
                <a:solidFill>
                  <a:schemeClr val="tx1"/>
                </a:solidFill>
                <a:effectLst/>
                <a:latin typeface="ae_AlMateen" panose="02060803050605020204" pitchFamily="18" charset="-78"/>
                <a:cs typeface="AGA Rasheeq Bold" pitchFamily="2" charset="-78"/>
              </a:rPr>
              <a:t>، ويعادلان </a:t>
            </a:r>
            <a:r>
              <a:rPr lang="ar-DZ" sz="2000" b="0" i="0" u="none" strike="noStrike" dirty="0">
                <a:solidFill>
                  <a:schemeClr val="tx1"/>
                </a:solidFill>
                <a:effectLst/>
                <a:latin typeface="ae_AlMateen" panose="02060803050605020204" pitchFamily="18" charset="-78"/>
                <a:cs typeface="AGA Rasheeq Bold" pitchFamily="2" charset="-78"/>
                <a:hlinkClick r:id="rId7" tooltip="الإلياذة">
                  <a:extLst>
                    <a:ext uri="{A12FA001-AC4F-418D-AE19-62706E023703}">
                      <ahyp:hlinkClr xmlns:ahyp="http://schemas.microsoft.com/office/drawing/2018/hyperlinkcolor" val="tx"/>
                    </a:ext>
                  </a:extLst>
                </a:hlinkClick>
              </a:rPr>
              <a:t>الإلياذة</a:t>
            </a:r>
            <a:r>
              <a:rPr lang="ar-DZ" sz="2000" b="0" i="0" dirty="0">
                <a:solidFill>
                  <a:schemeClr val="tx1"/>
                </a:solidFill>
                <a:effectLst/>
                <a:latin typeface="ae_AlMateen" panose="02060803050605020204" pitchFamily="18" charset="-78"/>
                <a:cs typeface="AGA Rasheeq Bold" pitchFamily="2" charset="-78"/>
              </a:rPr>
              <a:t> عند </a:t>
            </a:r>
            <a:r>
              <a:rPr lang="ar-DZ" sz="2000" b="0" i="0" u="none" strike="noStrike" dirty="0">
                <a:solidFill>
                  <a:schemeClr val="tx1"/>
                </a:solidFill>
                <a:effectLst/>
                <a:latin typeface="ae_AlMateen" panose="02060803050605020204" pitchFamily="18" charset="-78"/>
                <a:cs typeface="AGA Rasheeq Bold" pitchFamily="2" charset="-78"/>
                <a:hlinkClick r:id="rId8" tooltip="يونانيون">
                  <a:extLst>
                    <a:ext uri="{A12FA001-AC4F-418D-AE19-62706E023703}">
                      <ahyp:hlinkClr xmlns:ahyp="http://schemas.microsoft.com/office/drawing/2018/hyperlinkcolor" val="tx"/>
                    </a:ext>
                  </a:extLst>
                </a:hlinkClick>
              </a:rPr>
              <a:t>الإغريق</a:t>
            </a:r>
            <a:r>
              <a:rPr lang="ar-DZ" sz="2000" b="0" i="0" dirty="0">
                <a:solidFill>
                  <a:schemeClr val="tx1"/>
                </a:solidFill>
                <a:effectLst/>
                <a:latin typeface="ae_AlMateen" panose="02060803050605020204" pitchFamily="18" charset="-78"/>
                <a:cs typeface="AGA Rasheeq Bold" pitchFamily="2" charset="-78"/>
              </a:rPr>
              <a:t>. سلّم المولى </a:t>
            </a:r>
            <a:r>
              <a:rPr lang="ar-DZ" sz="2000" b="0" i="0" u="none" strike="noStrike" dirty="0">
                <a:solidFill>
                  <a:schemeClr val="tx1"/>
                </a:solidFill>
                <a:effectLst/>
                <a:latin typeface="ae_AlMateen" panose="02060803050605020204" pitchFamily="18" charset="-78"/>
                <a:cs typeface="AGA Rasheeq Bold" pitchFamily="2" charset="-78"/>
                <a:hlinkClick r:id="rId9" tooltip="براهما">
                  <a:extLst>
                    <a:ext uri="{A12FA001-AC4F-418D-AE19-62706E023703}">
                      <ahyp:hlinkClr xmlns:ahyp="http://schemas.microsoft.com/office/drawing/2018/hyperlinkcolor" val="tx"/>
                    </a:ext>
                  </a:extLst>
                </a:hlinkClick>
              </a:rPr>
              <a:t>براهما</a:t>
            </a:r>
            <a:r>
              <a:rPr lang="ar-DZ" sz="2000" b="0" i="0" dirty="0">
                <a:solidFill>
                  <a:schemeClr val="tx1"/>
                </a:solidFill>
                <a:effectLst/>
                <a:latin typeface="ae_AlMateen" panose="02060803050605020204" pitchFamily="18" charset="-78"/>
                <a:cs typeface="AGA Rasheeq Bold" pitchFamily="2" charset="-78"/>
              </a:rPr>
              <a:t> </a:t>
            </a:r>
            <a:r>
              <a:rPr lang="ar-DZ" sz="2000" b="0" i="0" dirty="0" err="1">
                <a:solidFill>
                  <a:schemeClr val="tx1"/>
                </a:solidFill>
                <a:effectLst/>
                <a:latin typeface="ae_AlMateen" panose="02060803050605020204" pitchFamily="18" charset="-78"/>
                <a:cs typeface="AGA Rasheeq Bold" pitchFamily="2" charset="-78"/>
              </a:rPr>
              <a:t>الفيدا</a:t>
            </a:r>
            <a:r>
              <a:rPr lang="ar-DZ" sz="2000" b="0" i="0" dirty="0">
                <a:solidFill>
                  <a:schemeClr val="tx1"/>
                </a:solidFill>
                <a:effectLst/>
                <a:latin typeface="ae_AlMateen" panose="02060803050605020204" pitchFamily="18" charset="-78"/>
                <a:cs typeface="AGA Rasheeq Bold" pitchFamily="2" charset="-78"/>
              </a:rPr>
              <a:t> إلى ولده </a:t>
            </a:r>
            <a:r>
              <a:rPr lang="ar-DZ" sz="2000" b="0" i="0" dirty="0" err="1">
                <a:solidFill>
                  <a:schemeClr val="tx1"/>
                </a:solidFill>
                <a:effectLst/>
                <a:latin typeface="ae_AlMateen" panose="02060803050605020204" pitchFamily="18" charset="-78"/>
                <a:cs typeface="AGA Rasheeq Bold" pitchFamily="2" charset="-78"/>
              </a:rPr>
              <a:t>نارد</a:t>
            </a:r>
            <a:r>
              <a:rPr lang="ar-DZ" sz="2000" b="0" i="0" dirty="0">
                <a:solidFill>
                  <a:schemeClr val="tx1"/>
                </a:solidFill>
                <a:effectLst/>
                <a:latin typeface="ae_AlMateen" panose="02060803050605020204" pitchFamily="18" charset="-78"/>
                <a:cs typeface="AGA Rasheeq Bold" pitchFamily="2" charset="-78"/>
              </a:rPr>
              <a:t> موني الذي سلمها إلى مريده فياس دف الذي دونها منذ 5000 بعد أن كانت مشافهة وهو كبير مراجع </a:t>
            </a:r>
            <a:r>
              <a:rPr lang="ar-DZ" sz="2000" b="0" i="0" u="none" strike="noStrike" dirty="0" err="1">
                <a:solidFill>
                  <a:schemeClr val="tx1"/>
                </a:solidFill>
                <a:effectLst/>
                <a:latin typeface="ae_AlMateen" panose="02060803050605020204" pitchFamily="18" charset="-78"/>
                <a:cs typeface="AGA Rasheeq Bold" pitchFamily="2" charset="-78"/>
                <a:hlinkClick r:id="rId4" tooltip="فيدا">
                  <a:extLst>
                    <a:ext uri="{A12FA001-AC4F-418D-AE19-62706E023703}">
                      <ahyp:hlinkClr xmlns:ahyp="http://schemas.microsoft.com/office/drawing/2018/hyperlinkcolor" val="tx"/>
                    </a:ext>
                  </a:extLst>
                </a:hlinkClick>
              </a:rPr>
              <a:t>الفيدا</a:t>
            </a:r>
            <a:r>
              <a:rPr lang="ar-DZ" sz="2000" b="0" i="0" dirty="0">
                <a:solidFill>
                  <a:schemeClr val="tx1"/>
                </a:solidFill>
                <a:effectLst/>
                <a:latin typeface="ae_AlMateen" panose="02060803050605020204" pitchFamily="18" charset="-78"/>
                <a:cs typeface="AGA Rasheeq Bold" pitchFamily="2" charset="-78"/>
              </a:rPr>
              <a:t> وبعد أن صنفها إلى أربعة أوكلها إلى مريديه الذين عملوا على نشرها في الأرض.</a:t>
            </a:r>
            <a:endParaRPr lang="fr-FR" sz="2000" dirty="0">
              <a:solidFill>
                <a:schemeClr val="tx1"/>
              </a:solidFill>
              <a:latin typeface="ae_AlMateen" panose="02060803050605020204" pitchFamily="18" charset="-78"/>
              <a:cs typeface="AGA Rasheeq Bold" pitchFamily="2" charset="-78"/>
            </a:endParaRPr>
          </a:p>
        </p:txBody>
      </p:sp>
      <p:sp>
        <p:nvSpPr>
          <p:cNvPr id="5" name="Rectangle 4">
            <a:extLst>
              <a:ext uri="{FF2B5EF4-FFF2-40B4-BE49-F238E27FC236}">
                <a16:creationId xmlns:a16="http://schemas.microsoft.com/office/drawing/2014/main" id="{291D05D6-C041-7F8A-BFEA-F07C65BC3C6A}"/>
              </a:ext>
            </a:extLst>
          </p:cNvPr>
          <p:cNvSpPr/>
          <p:nvPr/>
        </p:nvSpPr>
        <p:spPr>
          <a:xfrm>
            <a:off x="332509" y="5101936"/>
            <a:ext cx="4177146" cy="158980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pic>
        <p:nvPicPr>
          <p:cNvPr id="6" name="Image 5">
            <a:extLst>
              <a:ext uri="{FF2B5EF4-FFF2-40B4-BE49-F238E27FC236}">
                <a16:creationId xmlns:a16="http://schemas.microsoft.com/office/drawing/2014/main" id="{874B117A-13BB-75B1-345F-11BE9A756767}"/>
              </a:ext>
            </a:extLst>
          </p:cNvPr>
          <p:cNvPicPr>
            <a:picLocks noChangeAspect="1"/>
          </p:cNvPicPr>
          <p:nvPr/>
        </p:nvPicPr>
        <p:blipFill>
          <a:blip r:embed="rId10"/>
          <a:stretch>
            <a:fillRect/>
          </a:stretch>
        </p:blipFill>
        <p:spPr>
          <a:xfrm>
            <a:off x="706581" y="5101935"/>
            <a:ext cx="3460173" cy="1589809"/>
          </a:xfrm>
          <a:prstGeom prst="rect">
            <a:avLst/>
          </a:prstGeom>
        </p:spPr>
      </p:pic>
    </p:spTree>
  </p:cSld>
  <p:clrMapOvr>
    <a:masterClrMapping/>
  </p:clrMapOvr>
  <p:transition>
    <p:cover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291" y="518160"/>
            <a:ext cx="11575473" cy="6210931"/>
          </a:xfrm>
          <a:prstGeom prst="rect">
            <a:avLst/>
          </a:prstGeom>
          <a:solidFill>
            <a:srgbClr val="00B0F0"/>
          </a:solidFill>
          <a:ln>
            <a:solidFill>
              <a:schemeClr val="tx1"/>
            </a:solidFill>
          </a:ln>
        </p:spPr>
        <p:txBody>
          <a:bodyPr wrap="square">
            <a:spAutoFit/>
          </a:bodyPr>
          <a:lstStyle/>
          <a:p>
            <a:pPr marL="342900" lvl="0" indent="-342900" algn="just" rtl="1">
              <a:lnSpc>
                <a:spcPct val="115000"/>
              </a:lnSpc>
              <a:spcAft>
                <a:spcPts val="1000"/>
              </a:spcAft>
              <a:tabLst>
                <a:tab pos="-180340" algn="l"/>
                <a:tab pos="457200" algn="l"/>
              </a:tabLst>
            </a:pPr>
            <a:r>
              <a:rPr lang="ar-SA" sz="3600" dirty="0" err="1">
                <a:latin typeface="Times New Roman"/>
                <a:ea typeface="Times New Roman"/>
                <a:cs typeface="ALAWI-3-1"/>
              </a:rPr>
              <a:t>ا</a:t>
            </a:r>
            <a:r>
              <a:rPr lang="ar-SA" sz="3600" dirty="0" err="1">
                <a:latin typeface="Times New Roman"/>
                <a:ea typeface="Times New Roman"/>
                <a:cs typeface="ALAWI-3-1"/>
                <a:hlinkClick r:id="rId2" tooltip="ريجفدا">
                  <a:extLst>
                    <a:ext uri="{A12FA001-AC4F-418D-AE19-62706E023703}">
                      <ahyp:hlinkClr xmlns:ahyp="http://schemas.microsoft.com/office/drawing/2018/hyperlinkcolor" val="tx"/>
                    </a:ext>
                  </a:extLst>
                </a:hlinkClick>
              </a:rPr>
              <a:t>لريجفدا</a:t>
            </a:r>
            <a:r>
              <a:rPr lang="ar-SA" sz="3600" dirty="0">
                <a:latin typeface="Times New Roman"/>
                <a:ea typeface="Times New Roman"/>
                <a:cs typeface="ALAWI-3-1"/>
              </a:rPr>
              <a:t>،</a:t>
            </a:r>
            <a:r>
              <a:rPr lang="ar-SA" sz="3600" dirty="0">
                <a:latin typeface="Times New Roman"/>
                <a:ea typeface="Times New Roman"/>
                <a:cs typeface="Simplified Arabic"/>
              </a:rPr>
              <a:t> </a:t>
            </a:r>
            <a:r>
              <a:rPr lang="ar-SA" sz="3600" dirty="0">
                <a:latin typeface="Times New Roman"/>
                <a:ea typeface="Times New Roman"/>
                <a:cs typeface="Traditional Arabic"/>
              </a:rPr>
              <a:t>وتحوي تراتيل شعرية </a:t>
            </a:r>
            <a:r>
              <a:rPr lang="ar-SA" sz="3600" dirty="0">
                <a:latin typeface="Times New Roman"/>
                <a:ea typeface="Times New Roman"/>
                <a:cs typeface="Simplified Arabic"/>
              </a:rPr>
              <a:t>(</a:t>
            </a:r>
            <a:r>
              <a:rPr lang="ar-SA" sz="3600" dirty="0">
                <a:latin typeface="Calibri"/>
                <a:ea typeface="Times New Roman"/>
                <a:cs typeface="Times New Roman"/>
              </a:rPr>
              <a:t> </a:t>
            </a:r>
            <a:r>
              <a:rPr lang="ar-SA" sz="3600" dirty="0" err="1">
                <a:latin typeface="ae_Cortoba"/>
                <a:ea typeface="Times New Roman"/>
                <a:cs typeface="ALAWI-3-1"/>
                <a:hlinkClick r:id="rId3" tooltip="مانترا">
                  <a:extLst>
                    <a:ext uri="{A12FA001-AC4F-418D-AE19-62706E023703}">
                      <ahyp:hlinkClr xmlns:ahyp="http://schemas.microsoft.com/office/drawing/2018/hyperlinkcolor" val="tx"/>
                    </a:ext>
                  </a:extLst>
                </a:hlinkClick>
              </a:rPr>
              <a:t>مانترا</a:t>
            </a:r>
            <a:r>
              <a:rPr lang="fr-FR" sz="3600" dirty="0">
                <a:latin typeface="ae_Cortoba"/>
                <a:ea typeface="Times New Roman"/>
                <a:cs typeface="Arial"/>
              </a:rPr>
              <a:t> </a:t>
            </a:r>
            <a:r>
              <a:rPr lang="hi-IN" sz="3600" dirty="0">
                <a:latin typeface="Calibri"/>
                <a:ea typeface="Calibri"/>
              </a:rPr>
              <a:t>मन्त्र</a:t>
            </a:r>
            <a:r>
              <a:rPr lang="ar-SA" sz="3600" dirty="0">
                <a:latin typeface="Times New Roman"/>
                <a:ea typeface="Times New Roman"/>
                <a:cs typeface="Simplified Arabic"/>
              </a:rPr>
              <a:t>) </a:t>
            </a:r>
            <a:r>
              <a:rPr lang="ar-SA" sz="3600" dirty="0">
                <a:latin typeface="Times New Roman"/>
                <a:ea typeface="Times New Roman"/>
                <a:cs typeface="Traditional Arabic"/>
              </a:rPr>
              <a:t>موجهة إلى الآلهة بالإضافة إلى الكثير من الأساطير وممارسة الطقوس القديمة الأكثر فيدية</a:t>
            </a:r>
            <a:r>
              <a:rPr lang="fr-FR" sz="3600" dirty="0">
                <a:latin typeface="Times New Roman"/>
                <a:ea typeface="Times New Roman"/>
                <a:cs typeface="Traditional Arabic"/>
              </a:rPr>
              <a:t>.</a:t>
            </a:r>
            <a:endParaRPr lang="fr-FR" sz="3600" dirty="0">
              <a:latin typeface="Calibri"/>
              <a:ea typeface="Times New Roman"/>
              <a:cs typeface="Arial"/>
            </a:endParaRPr>
          </a:p>
          <a:p>
            <a:pPr marL="342900" lvl="0" indent="-342900" algn="just" rtl="1">
              <a:lnSpc>
                <a:spcPct val="115000"/>
              </a:lnSpc>
              <a:spcAft>
                <a:spcPts val="1000"/>
              </a:spcAft>
              <a:tabLst>
                <a:tab pos="-180340" algn="l"/>
                <a:tab pos="457200" algn="l"/>
              </a:tabLst>
            </a:pPr>
            <a:r>
              <a:rPr lang="ar-SA" sz="3600" dirty="0" err="1">
                <a:latin typeface="Times New Roman"/>
                <a:ea typeface="Times New Roman"/>
                <a:cs typeface="ALAWI-3-1"/>
                <a:hlinkClick r:id="rId4" tooltip="سامافيدا (الصفحة غير موجودة)">
                  <a:extLst>
                    <a:ext uri="{A12FA001-AC4F-418D-AE19-62706E023703}">
                      <ahyp:hlinkClr xmlns:ahyp="http://schemas.microsoft.com/office/drawing/2018/hyperlinkcolor" val="tx"/>
                    </a:ext>
                  </a:extLst>
                </a:hlinkClick>
              </a:rPr>
              <a:t>السامافيدا</a:t>
            </a:r>
            <a:r>
              <a:rPr lang="ar-SA" sz="3600" dirty="0">
                <a:latin typeface="Times New Roman"/>
                <a:ea typeface="Times New Roman"/>
                <a:cs typeface="ALAWI-3-1"/>
              </a:rPr>
              <a:t>،</a:t>
            </a:r>
            <a:r>
              <a:rPr lang="ar-SA" sz="3600" dirty="0">
                <a:latin typeface="Times New Roman"/>
                <a:ea typeface="Times New Roman"/>
                <a:cs typeface="Simplified Arabic"/>
              </a:rPr>
              <a:t> </a:t>
            </a:r>
            <a:r>
              <a:rPr lang="ar-SA" sz="3600" dirty="0">
                <a:latin typeface="Times New Roman"/>
                <a:ea typeface="Times New Roman"/>
                <a:cs typeface="Traditional Arabic"/>
              </a:rPr>
              <a:t>والتي تحوي تقريباً فقط على </a:t>
            </a:r>
            <a:r>
              <a:rPr lang="ar-SA" sz="3600" dirty="0" err="1">
                <a:latin typeface="Times New Roman"/>
                <a:ea typeface="Times New Roman"/>
                <a:cs typeface="Traditional Arabic"/>
              </a:rPr>
              <a:t>مانترا</a:t>
            </a:r>
            <a:r>
              <a:rPr lang="ar-SA" sz="3600" dirty="0">
                <a:latin typeface="Times New Roman"/>
                <a:ea typeface="Times New Roman"/>
                <a:cs typeface="Traditional Arabic"/>
              </a:rPr>
              <a:t> من </a:t>
            </a:r>
            <a:r>
              <a:rPr lang="ar-SA" sz="3600" dirty="0" err="1">
                <a:latin typeface="Times New Roman"/>
                <a:ea typeface="Times New Roman"/>
                <a:cs typeface="Traditional Arabic"/>
              </a:rPr>
              <a:t>الريجفيدا</a:t>
            </a:r>
            <a:r>
              <a:rPr lang="ar-SA" sz="3600" dirty="0">
                <a:latin typeface="Times New Roman"/>
                <a:ea typeface="Times New Roman"/>
                <a:cs typeface="Traditional Arabic"/>
              </a:rPr>
              <a:t> والمُرتبة بتسلسل ليتم استخدامها للغناء عند تقديم </a:t>
            </a:r>
            <a:r>
              <a:rPr lang="ar-SA" sz="3600" dirty="0">
                <a:latin typeface="Times New Roman"/>
                <a:ea typeface="Times New Roman"/>
                <a:cs typeface="Traditional Arabic"/>
                <a:hlinkClick r:id="rId5" tooltip="قربان">
                  <a:extLst>
                    <a:ext uri="{A12FA001-AC4F-418D-AE19-62706E023703}">
                      <ahyp:hlinkClr xmlns:ahyp="http://schemas.microsoft.com/office/drawing/2018/hyperlinkcolor" val="tx"/>
                    </a:ext>
                  </a:extLst>
                </a:hlinkClick>
              </a:rPr>
              <a:t>القرابين</a:t>
            </a:r>
            <a:r>
              <a:rPr lang="fr-FR" sz="3600" dirty="0">
                <a:latin typeface="Times New Roman"/>
                <a:ea typeface="Times New Roman"/>
                <a:cs typeface="Traditional Arabic"/>
              </a:rPr>
              <a:t> </a:t>
            </a:r>
            <a:r>
              <a:rPr lang="ar-SA" sz="3600" dirty="0">
                <a:latin typeface="Times New Roman"/>
                <a:ea typeface="Times New Roman"/>
                <a:cs typeface="Traditional Arabic"/>
              </a:rPr>
              <a:t>للآلهة</a:t>
            </a:r>
            <a:r>
              <a:rPr lang="fr-FR" sz="3600" dirty="0">
                <a:latin typeface="Times New Roman"/>
                <a:ea typeface="Times New Roman"/>
                <a:cs typeface="Simplified Arabic"/>
              </a:rPr>
              <a:t>.</a:t>
            </a:r>
            <a:endParaRPr lang="fr-FR" sz="3600" dirty="0">
              <a:latin typeface="Calibri"/>
              <a:ea typeface="Times New Roman"/>
              <a:cs typeface="Arial"/>
            </a:endParaRPr>
          </a:p>
          <a:p>
            <a:pPr marL="342900" lvl="0" indent="-342900" algn="just" rtl="1">
              <a:lnSpc>
                <a:spcPct val="115000"/>
              </a:lnSpc>
              <a:spcAft>
                <a:spcPts val="1000"/>
              </a:spcAft>
              <a:tabLst>
                <a:tab pos="-180340" algn="l"/>
                <a:tab pos="457200" algn="l"/>
              </a:tabLst>
            </a:pPr>
            <a:r>
              <a:rPr lang="ar-SA" sz="3600" dirty="0" err="1">
                <a:latin typeface="Times New Roman"/>
                <a:ea typeface="Times New Roman"/>
                <a:cs typeface="ALAWI-3-1"/>
                <a:hlinkClick r:id="rId6" tooltip="ياجورفيدا (الصفحة غير موجودة)">
                  <a:extLst>
                    <a:ext uri="{A12FA001-AC4F-418D-AE19-62706E023703}">
                      <ahyp:hlinkClr xmlns:ahyp="http://schemas.microsoft.com/office/drawing/2018/hyperlinkcolor" val="tx"/>
                    </a:ext>
                  </a:extLst>
                </a:hlinkClick>
              </a:rPr>
              <a:t>الياجورفيدا</a:t>
            </a:r>
            <a:r>
              <a:rPr lang="ar-SA" sz="3600" dirty="0">
                <a:latin typeface="Times New Roman"/>
                <a:ea typeface="Times New Roman"/>
                <a:cs typeface="ALAWI-3-1"/>
              </a:rPr>
              <a:t>،</a:t>
            </a:r>
            <a:r>
              <a:rPr lang="ar-SA" sz="3600" dirty="0">
                <a:latin typeface="Times New Roman"/>
                <a:ea typeface="Times New Roman"/>
                <a:cs typeface="Simplified Arabic"/>
              </a:rPr>
              <a:t> </a:t>
            </a:r>
            <a:r>
              <a:rPr lang="ar-SA" sz="3600" dirty="0">
                <a:latin typeface="Times New Roman"/>
                <a:ea typeface="Times New Roman"/>
                <a:cs typeface="Traditional Arabic"/>
              </a:rPr>
              <a:t>تحتوي على </a:t>
            </a:r>
            <a:r>
              <a:rPr lang="ar-SA" sz="3600" dirty="0" err="1">
                <a:latin typeface="Times New Roman"/>
                <a:ea typeface="Times New Roman"/>
                <a:cs typeface="Traditional Arabic"/>
              </a:rPr>
              <a:t>مانترا</a:t>
            </a:r>
            <a:r>
              <a:rPr lang="ar-SA" sz="3600" dirty="0">
                <a:latin typeface="Times New Roman"/>
                <a:ea typeface="Times New Roman"/>
                <a:cs typeface="Traditional Arabic"/>
              </a:rPr>
              <a:t> نثرية ومقاطع مأخوذة من </a:t>
            </a:r>
            <a:r>
              <a:rPr lang="ar-SA" sz="3600" dirty="0" err="1">
                <a:latin typeface="Times New Roman"/>
                <a:ea typeface="Times New Roman"/>
                <a:cs typeface="Traditional Arabic"/>
              </a:rPr>
              <a:t>الريجفيدا</a:t>
            </a:r>
            <a:r>
              <a:rPr lang="ar-SA" sz="3600" dirty="0">
                <a:latin typeface="Times New Roman"/>
                <a:ea typeface="Times New Roman"/>
                <a:cs typeface="Traditional Arabic"/>
              </a:rPr>
              <a:t> والتي تُستعمل في الطقوس الدينية بالإضافة إلي قسم نثري مُفصل عن أداء القرابين</a:t>
            </a:r>
            <a:r>
              <a:rPr lang="fr-FR" sz="3600" dirty="0">
                <a:latin typeface="Times New Roman"/>
                <a:ea typeface="Times New Roman"/>
                <a:cs typeface="Simplified Arabic"/>
              </a:rPr>
              <a:t>.</a:t>
            </a:r>
            <a:endParaRPr lang="fr-FR" sz="3600" dirty="0">
              <a:latin typeface="Calibri"/>
              <a:ea typeface="Times New Roman"/>
              <a:cs typeface="Arial"/>
            </a:endParaRPr>
          </a:p>
          <a:p>
            <a:pPr marL="342900" lvl="0" indent="-342900" algn="just" rtl="1">
              <a:lnSpc>
                <a:spcPct val="115000"/>
              </a:lnSpc>
              <a:spcAft>
                <a:spcPts val="1000"/>
              </a:spcAft>
              <a:tabLst>
                <a:tab pos="-180340" algn="l"/>
                <a:tab pos="457200" algn="l"/>
              </a:tabLst>
            </a:pPr>
            <a:r>
              <a:rPr lang="ar-SA" sz="3600" dirty="0" err="1">
                <a:latin typeface="Times New Roman"/>
                <a:ea typeface="Times New Roman"/>
                <a:cs typeface="ALAWI-3-1"/>
                <a:hlinkClick r:id="rId7" tooltip="آتارفافيدا (الصفحة غير موجودة)">
                  <a:extLst>
                    <a:ext uri="{A12FA001-AC4F-418D-AE19-62706E023703}">
                      <ahyp:hlinkClr xmlns:ahyp="http://schemas.microsoft.com/office/drawing/2018/hyperlinkcolor" val="tx"/>
                    </a:ext>
                  </a:extLst>
                </a:hlinkClick>
              </a:rPr>
              <a:t>الآتارفافيدا</a:t>
            </a:r>
            <a:r>
              <a:rPr lang="ar-SA" sz="3600" dirty="0">
                <a:latin typeface="Times New Roman"/>
                <a:ea typeface="Times New Roman"/>
                <a:cs typeface="ALAWI-3-1"/>
              </a:rPr>
              <a:t>،</a:t>
            </a:r>
            <a:r>
              <a:rPr lang="ar-SA" sz="3600" dirty="0">
                <a:latin typeface="Times New Roman"/>
                <a:ea typeface="Times New Roman"/>
                <a:cs typeface="Simplified Arabic"/>
              </a:rPr>
              <a:t> </a:t>
            </a:r>
            <a:r>
              <a:rPr lang="ar-SA" sz="3600" dirty="0">
                <a:latin typeface="Times New Roman"/>
                <a:ea typeface="Times New Roman"/>
                <a:cs typeface="Traditional Arabic"/>
              </a:rPr>
              <a:t>تضم التعويذات ضد الأعداء، السحرة والأمراض وأيضاً طرق التكفير من الأخطاء التي اُرتكبت خلال طقوس تقديم القرابين، وكذلك تعاليم التعامل مع الشعائر الأُسرية وحقوق الملكيات.</a:t>
            </a:r>
            <a:endParaRPr lang="fr-FR" sz="3600" dirty="0">
              <a:effectLst/>
              <a:latin typeface="Calibri"/>
              <a:ea typeface="Times New Roman"/>
              <a:cs typeface="Arial"/>
            </a:endParaRPr>
          </a:p>
        </p:txBody>
      </p:sp>
    </p:spTree>
  </p:cSld>
  <p:clrMapOvr>
    <a:masterClrMapping/>
  </p:clrMapOvr>
  <p:transition>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483932"/>
            <a:ext cx="11513128" cy="5799536"/>
          </a:xfrm>
          <a:prstGeom prst="rect">
            <a:avLst/>
          </a:prstGeom>
        </p:spPr>
        <p:txBody>
          <a:bodyPr wrap="square">
            <a:spAutoFit/>
          </a:bodyPr>
          <a:lstStyle/>
          <a:p>
            <a:pPr indent="-7620" algn="just" rtl="1">
              <a:lnSpc>
                <a:spcPct val="115000"/>
              </a:lnSpc>
              <a:spcAft>
                <a:spcPts val="1000"/>
              </a:spcAft>
              <a:tabLst>
                <a:tab pos="-180340" algn="l"/>
              </a:tabLst>
            </a:pPr>
            <a:r>
              <a:rPr lang="ar-SA" sz="4400" dirty="0">
                <a:latin typeface="Times New Roman"/>
                <a:ea typeface="Times New Roman"/>
                <a:cs typeface="Traditional Arabic"/>
              </a:rPr>
              <a:t>في العادة، تُقسم كل</a:t>
            </a:r>
            <a:r>
              <a:rPr lang="ar-DZ" sz="4400" dirty="0">
                <a:latin typeface="Times New Roman"/>
                <a:ea typeface="Times New Roman"/>
                <a:cs typeface="Traditional Arabic"/>
              </a:rPr>
              <a:t>ّ</a:t>
            </a:r>
            <a:r>
              <a:rPr lang="ar-SA" sz="4400" dirty="0">
                <a:latin typeface="Times New Roman"/>
                <a:ea typeface="Times New Roman"/>
                <a:cs typeface="Traditional Arabic"/>
              </a:rPr>
              <a:t> فيدا من الأربع </a:t>
            </a:r>
            <a:r>
              <a:rPr lang="ar-SA" sz="4400" dirty="0" err="1">
                <a:latin typeface="Times New Roman"/>
                <a:ea typeface="Times New Roman"/>
                <a:cs typeface="Traditional Arabic"/>
              </a:rPr>
              <a:t>فيدات</a:t>
            </a:r>
            <a:r>
              <a:rPr lang="ar-SA" sz="4400" dirty="0">
                <a:latin typeface="Times New Roman"/>
                <a:ea typeface="Times New Roman"/>
                <a:cs typeface="Traditional Arabic"/>
              </a:rPr>
              <a:t> إلى أقسام عِدة، أهمها</a:t>
            </a:r>
            <a:r>
              <a:rPr lang="fr-FR" sz="4400" dirty="0">
                <a:latin typeface="Times New Roman"/>
                <a:ea typeface="Times New Roman"/>
                <a:cs typeface="Traditional Arabic"/>
              </a:rPr>
              <a:t>:</a:t>
            </a:r>
            <a:endParaRPr lang="fr-FR" sz="3600" dirty="0">
              <a:latin typeface="Calibri"/>
              <a:ea typeface="Times New Roman"/>
              <a:cs typeface="Arial"/>
            </a:endParaRPr>
          </a:p>
          <a:p>
            <a:pPr marL="342900" lvl="0" indent="-342900" algn="just" rtl="1">
              <a:lnSpc>
                <a:spcPct val="115000"/>
              </a:lnSpc>
              <a:spcAft>
                <a:spcPts val="1000"/>
              </a:spcAft>
              <a:tabLst>
                <a:tab pos="-180340" algn="l"/>
                <a:tab pos="457200" algn="l"/>
              </a:tabLst>
            </a:pPr>
            <a:r>
              <a:rPr lang="ar-SA" sz="4400" dirty="0">
                <a:latin typeface="ae_Cortoba"/>
                <a:ea typeface="Times New Roman"/>
                <a:cs typeface="ALAWI-3-1"/>
              </a:rPr>
              <a:t>قسم </a:t>
            </a:r>
            <a:r>
              <a:rPr lang="ar-SA" sz="4400" dirty="0" err="1">
                <a:latin typeface="ae_Cortoba"/>
                <a:ea typeface="Times New Roman"/>
                <a:cs typeface="ALAWI-3-1"/>
                <a:hlinkClick r:id="rId2" tooltip="مانترا">
                  <a:extLst>
                    <a:ext uri="{A12FA001-AC4F-418D-AE19-62706E023703}">
                      <ahyp:hlinkClr xmlns:ahyp="http://schemas.microsoft.com/office/drawing/2018/hyperlinkcolor" val="tx"/>
                    </a:ext>
                  </a:extLst>
                </a:hlinkClick>
              </a:rPr>
              <a:t>المانترا</a:t>
            </a:r>
            <a:r>
              <a:rPr lang="ar-SA" sz="4400" dirty="0">
                <a:latin typeface="ae_Cortoba"/>
                <a:ea typeface="Times New Roman"/>
                <a:cs typeface="ALAWI-3-1"/>
              </a:rPr>
              <a:t>:</a:t>
            </a:r>
            <a:r>
              <a:rPr lang="ar-SA" sz="4400" dirty="0">
                <a:latin typeface="Times New Roman"/>
                <a:ea typeface="Times New Roman"/>
                <a:cs typeface="Simplified Arabic"/>
              </a:rPr>
              <a:t> </a:t>
            </a:r>
            <a:r>
              <a:rPr lang="ar-SA" sz="4400" dirty="0">
                <a:latin typeface="Times New Roman"/>
                <a:ea typeface="Times New Roman"/>
                <a:cs typeface="Traditional Arabic"/>
              </a:rPr>
              <a:t>تُدعى أيضاً</a:t>
            </a:r>
            <a:r>
              <a:rPr lang="ar-SA" sz="4400" dirty="0">
                <a:latin typeface="Times New Roman"/>
                <a:ea typeface="Times New Roman"/>
                <a:cs typeface="Simplified Arabic"/>
              </a:rPr>
              <a:t> </a:t>
            </a:r>
            <a:r>
              <a:rPr lang="ar-SA" sz="4000" dirty="0" err="1">
                <a:latin typeface="ae_Cortoba"/>
                <a:ea typeface="Times New Roman"/>
                <a:cs typeface="ALAWI-3-1"/>
                <a:hlinkClick r:id="rId3" tooltip="سامهيتا (الصفحة غير موجودة)">
                  <a:extLst>
                    <a:ext uri="{A12FA001-AC4F-418D-AE19-62706E023703}">
                      <ahyp:hlinkClr xmlns:ahyp="http://schemas.microsoft.com/office/drawing/2018/hyperlinkcolor" val="tx"/>
                    </a:ext>
                  </a:extLst>
                </a:hlinkClick>
              </a:rPr>
              <a:t>سامهيتا</a:t>
            </a:r>
            <a:r>
              <a:rPr lang="fr-FR" sz="4400" dirty="0">
                <a:latin typeface="Simplified Arabic"/>
                <a:ea typeface="Times New Roman"/>
                <a:cs typeface="Arial"/>
              </a:rPr>
              <a:t> </a:t>
            </a:r>
            <a:r>
              <a:rPr lang="fr-FR" sz="4400" dirty="0">
                <a:latin typeface="Times New Roman"/>
                <a:ea typeface="Times New Roman"/>
                <a:cs typeface="Simplified Arabic"/>
              </a:rPr>
              <a:t>(</a:t>
            </a:r>
            <a:r>
              <a:rPr lang="hi-IN" sz="4400" dirty="0">
                <a:latin typeface="Calibri"/>
                <a:ea typeface="Times New Roman"/>
              </a:rPr>
              <a:t>संहिता</a:t>
            </a:r>
            <a:r>
              <a:rPr lang="hi-IN" sz="4400" dirty="0">
                <a:latin typeface="Times New Roman"/>
                <a:ea typeface="Times New Roman"/>
                <a:cs typeface="Simplified Arabic"/>
              </a:rPr>
              <a:t>))</a:t>
            </a:r>
            <a:r>
              <a:rPr lang="ar-SA" sz="4400" dirty="0">
                <a:latin typeface="Times New Roman"/>
                <a:ea typeface="Times New Roman"/>
                <a:cs typeface="Simplified Arabic"/>
              </a:rPr>
              <a:t>، </a:t>
            </a:r>
            <a:r>
              <a:rPr lang="ar-SA" sz="4400" dirty="0">
                <a:latin typeface="Times New Roman"/>
                <a:ea typeface="Times New Roman"/>
                <a:cs typeface="Traditional Arabic"/>
              </a:rPr>
              <a:t>والتي هي عبارة عن مجموعة من التراتيل الشعرية والتغني النثري لاستخدامها في التضحيات والقرابين </a:t>
            </a:r>
            <a:r>
              <a:rPr lang="ar-SA" sz="4400" dirty="0" err="1">
                <a:latin typeface="Times New Roman"/>
                <a:ea typeface="Times New Roman"/>
                <a:cs typeface="Traditional Arabic"/>
              </a:rPr>
              <a:t>الفيدية</a:t>
            </a:r>
            <a:r>
              <a:rPr lang="hi-IN" sz="4400" dirty="0">
                <a:latin typeface="Times New Roman"/>
                <a:ea typeface="Times New Roman"/>
                <a:cs typeface="Simplified Arabic"/>
              </a:rPr>
              <a:t>.</a:t>
            </a:r>
            <a:endParaRPr lang="fr-FR" sz="3600" dirty="0">
              <a:latin typeface="Calibri"/>
              <a:ea typeface="Times New Roman"/>
              <a:cs typeface="Arial"/>
            </a:endParaRPr>
          </a:p>
          <a:p>
            <a:pPr marL="342900" lvl="0" indent="-342900" algn="just" rtl="1">
              <a:lnSpc>
                <a:spcPct val="115000"/>
              </a:lnSpc>
              <a:spcAft>
                <a:spcPts val="1000"/>
              </a:spcAft>
              <a:tabLst>
                <a:tab pos="-180340" algn="l"/>
                <a:tab pos="457200" algn="l"/>
              </a:tabLst>
            </a:pPr>
            <a:r>
              <a:rPr lang="ar-SA" sz="4400" dirty="0">
                <a:latin typeface="ae_Cortoba"/>
                <a:ea typeface="Times New Roman"/>
                <a:cs typeface="ALAWI-3-1"/>
              </a:rPr>
              <a:t>قسم </a:t>
            </a:r>
            <a:r>
              <a:rPr lang="ar-SA" sz="4400" dirty="0" err="1">
                <a:latin typeface="ae_Cortoba"/>
                <a:ea typeface="Times New Roman"/>
                <a:cs typeface="ALAWI-3-1"/>
                <a:hlinkClick r:id="rId4" tooltip="براهمانا">
                  <a:extLst>
                    <a:ext uri="{A12FA001-AC4F-418D-AE19-62706E023703}">
                      <ahyp:hlinkClr xmlns:ahyp="http://schemas.microsoft.com/office/drawing/2018/hyperlinkcolor" val="tx"/>
                    </a:ext>
                  </a:extLst>
                </a:hlinkClick>
              </a:rPr>
              <a:t>براهمانا</a:t>
            </a:r>
            <a:r>
              <a:rPr lang="fr-FR" sz="4400" dirty="0">
                <a:latin typeface="ae_Cortoba"/>
                <a:ea typeface="Times New Roman"/>
                <a:cs typeface="Arial"/>
              </a:rPr>
              <a:t> (</a:t>
            </a:r>
            <a:r>
              <a:rPr lang="hi-IN" sz="4400" dirty="0">
                <a:latin typeface="Calibri"/>
                <a:ea typeface="Times New Roman"/>
              </a:rPr>
              <a:t>ब्राह्मण</a:t>
            </a:r>
            <a:r>
              <a:rPr lang="hi-IN" sz="4400" dirty="0">
                <a:latin typeface="Calibri"/>
                <a:ea typeface="Times New Roman"/>
                <a:cs typeface="ae_Cortoba"/>
              </a:rPr>
              <a:t>)</a:t>
            </a:r>
            <a:r>
              <a:rPr lang="ar-SA" sz="4400" dirty="0">
                <a:latin typeface="Times New Roman"/>
                <a:ea typeface="Times New Roman"/>
                <a:cs typeface="Traditional Arabic"/>
              </a:rPr>
              <a:t>وينبغي عدم خلطها مع روح </a:t>
            </a:r>
            <a:r>
              <a:rPr lang="ar-SA" sz="4400" dirty="0" err="1">
                <a:latin typeface="Times New Roman"/>
                <a:ea typeface="Times New Roman"/>
                <a:cs typeface="Traditional Arabic"/>
                <a:hlinkClick r:id="rId5" tooltip="براهمان">
                  <a:extLst>
                    <a:ext uri="{A12FA001-AC4F-418D-AE19-62706E023703}">
                      <ahyp:hlinkClr xmlns:ahyp="http://schemas.microsoft.com/office/drawing/2018/hyperlinkcolor" val="tx"/>
                    </a:ext>
                  </a:extLst>
                </a:hlinkClick>
              </a:rPr>
              <a:t>براهمان</a:t>
            </a:r>
            <a:r>
              <a:rPr lang="fr-FR" sz="4400" dirty="0">
                <a:latin typeface="Times New Roman"/>
                <a:ea typeface="Times New Roman"/>
                <a:cs typeface="Traditional Arabic"/>
              </a:rPr>
              <a:t> </a:t>
            </a:r>
            <a:r>
              <a:rPr lang="ar-SA" sz="4400" dirty="0">
                <a:latin typeface="Times New Roman"/>
                <a:ea typeface="Times New Roman"/>
                <a:cs typeface="Traditional Arabic"/>
              </a:rPr>
              <a:t>أو الطائفة </a:t>
            </a:r>
            <a:r>
              <a:rPr lang="ar-SA" sz="4400" dirty="0" err="1">
                <a:latin typeface="Times New Roman"/>
                <a:ea typeface="Times New Roman"/>
                <a:cs typeface="Traditional Arabic"/>
                <a:hlinkClick r:id="rId6" tooltip="برهمن">
                  <a:extLst>
                    <a:ext uri="{A12FA001-AC4F-418D-AE19-62706E023703}">
                      <ahyp:hlinkClr xmlns:ahyp="http://schemas.microsoft.com/office/drawing/2018/hyperlinkcolor" val="tx"/>
                    </a:ext>
                  </a:extLst>
                </a:hlinkClick>
              </a:rPr>
              <a:t>البرهمنية</a:t>
            </a:r>
            <a:r>
              <a:rPr lang="ar-SA" sz="4400" dirty="0">
                <a:latin typeface="Times New Roman"/>
                <a:ea typeface="Times New Roman"/>
                <a:cs typeface="Traditional Arabic"/>
              </a:rPr>
              <a:t>؛ ويحتوي على شرح بعض </a:t>
            </a:r>
            <a:r>
              <a:rPr lang="ar-SA" sz="4400" dirty="0" err="1">
                <a:latin typeface="Times New Roman"/>
                <a:ea typeface="Times New Roman"/>
                <a:cs typeface="Traditional Arabic"/>
              </a:rPr>
              <a:t>المانترا</a:t>
            </a:r>
            <a:r>
              <a:rPr lang="ar-SA" sz="4400" dirty="0">
                <a:latin typeface="Times New Roman"/>
                <a:ea typeface="Times New Roman"/>
                <a:cs typeface="Traditional Arabic"/>
              </a:rPr>
              <a:t> وكذلك التعليقات النثرية لشرح وتفاسير معاني التراتيل والطقوس الدينية</a:t>
            </a:r>
            <a:r>
              <a:rPr lang="fr-FR" sz="4400" dirty="0">
                <a:latin typeface="Times New Roman"/>
                <a:ea typeface="Times New Roman"/>
                <a:cs typeface="Simplified Arabic"/>
              </a:rPr>
              <a:t>.</a:t>
            </a:r>
            <a:endParaRPr lang="fr-FR" sz="3600" dirty="0">
              <a:effectLst/>
              <a:latin typeface="Calibri"/>
              <a:ea typeface="Times New Roman"/>
              <a:cs typeface="Arial"/>
            </a:endParaRPr>
          </a:p>
        </p:txBody>
      </p:sp>
    </p:spTree>
    <p:extLst>
      <p:ext uri="{BB962C8B-B14F-4D97-AF65-F5344CB8AC3E}">
        <p14:creationId xmlns:p14="http://schemas.microsoft.com/office/powerpoint/2010/main" val="22843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4" y="369727"/>
            <a:ext cx="11139054" cy="6001643"/>
          </a:xfrm>
          <a:prstGeom prst="rect">
            <a:avLst/>
          </a:prstGeom>
        </p:spPr>
        <p:txBody>
          <a:bodyPr wrap="square">
            <a:spAutoFit/>
          </a:bodyPr>
          <a:lstStyle/>
          <a:p>
            <a:pPr algn="just" rtl="1"/>
            <a:r>
              <a:rPr lang="ar-SA" sz="4800" dirty="0">
                <a:latin typeface="Times New Roman"/>
                <a:ea typeface="Times New Roman"/>
                <a:cs typeface="Traditional Arabic"/>
              </a:rPr>
              <a:t>تعُتبر </a:t>
            </a:r>
            <a:r>
              <a:rPr lang="ar-SA" sz="4800" dirty="0" err="1">
                <a:latin typeface="Times New Roman"/>
                <a:ea typeface="Times New Roman"/>
                <a:cs typeface="ALAWI-3-1"/>
                <a:hlinkClick r:id="rId2" tooltip="براهمانا">
                  <a:extLst>
                    <a:ext uri="{A12FA001-AC4F-418D-AE19-62706E023703}">
                      <ahyp:hlinkClr xmlns:ahyp="http://schemas.microsoft.com/office/drawing/2018/hyperlinkcolor" val="tx"/>
                    </a:ext>
                  </a:extLst>
                </a:hlinkClick>
              </a:rPr>
              <a:t>البراهمانا</a:t>
            </a:r>
            <a:r>
              <a:rPr lang="fr-FR" sz="4800" dirty="0">
                <a:latin typeface="Times New Roman"/>
                <a:ea typeface="Times New Roman"/>
                <a:cs typeface="Traditional Arabic"/>
              </a:rPr>
              <a:t> </a:t>
            </a:r>
            <a:r>
              <a:rPr lang="ar-SA" sz="4800" dirty="0">
                <a:latin typeface="Times New Roman"/>
                <a:ea typeface="Times New Roman"/>
                <a:cs typeface="Traditional Arabic"/>
              </a:rPr>
              <a:t>الكُتيبات الطقوسية فيما يتعلق </a:t>
            </a:r>
            <a:r>
              <a:rPr lang="ar-SA" sz="4800" dirty="0" err="1">
                <a:latin typeface="ae_Cortoba"/>
                <a:ea typeface="Times New Roman"/>
                <a:cs typeface="ALAWI-3-1"/>
                <a:hlinkClick r:id="rId3" tooltip="سامهيتا (الصفحة غير موجودة)">
                  <a:extLst>
                    <a:ext uri="{A12FA001-AC4F-418D-AE19-62706E023703}">
                      <ahyp:hlinkClr xmlns:ahyp="http://schemas.microsoft.com/office/drawing/2018/hyperlinkcolor" val="tx"/>
                    </a:ext>
                  </a:extLst>
                </a:hlinkClick>
              </a:rPr>
              <a:t>بالسامهيتا</a:t>
            </a:r>
            <a:r>
              <a:rPr lang="ar-SA" sz="4800" dirty="0">
                <a:latin typeface="Times New Roman"/>
                <a:ea typeface="Times New Roman"/>
                <a:cs typeface="Traditional Arabic"/>
              </a:rPr>
              <a:t>. ويمكن تقسيم </a:t>
            </a:r>
            <a:r>
              <a:rPr lang="ar-SA" sz="4800" dirty="0" err="1">
                <a:latin typeface="Times New Roman"/>
                <a:ea typeface="Times New Roman"/>
                <a:cs typeface="ALAWI-3-1"/>
              </a:rPr>
              <a:t>البراهمانا</a:t>
            </a:r>
            <a:r>
              <a:rPr lang="ar-SA" sz="4800" dirty="0">
                <a:latin typeface="Times New Roman"/>
                <a:ea typeface="Times New Roman"/>
                <a:cs typeface="Traditional Arabic"/>
              </a:rPr>
              <a:t> إلى </a:t>
            </a:r>
            <a:r>
              <a:rPr lang="ar-SA" sz="4800" dirty="0" err="1">
                <a:latin typeface="ae_Cortoba"/>
                <a:ea typeface="Times New Roman"/>
                <a:cs typeface="ALAWI-3-1"/>
                <a:hlinkClick r:id="rId4" tooltip="الأوبانيشاد">
                  <a:extLst>
                    <a:ext uri="{A12FA001-AC4F-418D-AE19-62706E023703}">
                      <ahyp:hlinkClr xmlns:ahyp="http://schemas.microsoft.com/office/drawing/2018/hyperlinkcolor" val="tx"/>
                    </a:ext>
                  </a:extLst>
                </a:hlinkClick>
              </a:rPr>
              <a:t>الأوبانيشاد</a:t>
            </a:r>
            <a:r>
              <a:rPr lang="fr-FR" sz="4800" dirty="0">
                <a:latin typeface="Times New Roman"/>
                <a:ea typeface="Times New Roman"/>
                <a:cs typeface="Traditional Arabic"/>
              </a:rPr>
              <a:t> </a:t>
            </a:r>
            <a:r>
              <a:rPr lang="fr-FR" sz="4800" dirty="0">
                <a:latin typeface="Traditional Arabic"/>
                <a:ea typeface="Times New Roman"/>
              </a:rPr>
              <a:t> </a:t>
            </a:r>
            <a:r>
              <a:rPr lang="fr-FR" sz="4800" dirty="0">
                <a:latin typeface="Times New Roman"/>
                <a:ea typeface="Times New Roman"/>
                <a:cs typeface="Traditional Arabic"/>
              </a:rPr>
              <a:t>(</a:t>
            </a:r>
            <a:r>
              <a:rPr lang="hi-IN" sz="4800" dirty="0">
                <a:ea typeface="Times New Roman"/>
              </a:rPr>
              <a:t>आरण्यक</a:t>
            </a:r>
            <a:r>
              <a:rPr lang="hi-IN" sz="4800" dirty="0">
                <a:latin typeface="Times New Roman"/>
                <a:ea typeface="Times New Roman"/>
                <a:cs typeface="Traditional Arabic"/>
              </a:rPr>
              <a:t>) </a:t>
            </a:r>
            <a:r>
              <a:rPr lang="ar-SA" sz="4800" dirty="0" err="1">
                <a:latin typeface="Times New Roman"/>
                <a:ea typeface="Times New Roman"/>
                <a:cs typeface="ALAWI-3-1"/>
              </a:rPr>
              <a:t>و</a:t>
            </a:r>
            <a:r>
              <a:rPr lang="ar-SA" sz="4800" dirty="0" err="1">
                <a:latin typeface="ae_Cortoba"/>
                <a:ea typeface="Times New Roman"/>
                <a:cs typeface="ALAWI-3-1"/>
                <a:hlinkClick r:id="rId5" tooltip="أرنياكا (الصفحة غير موجودة)">
                  <a:extLst>
                    <a:ext uri="{A12FA001-AC4F-418D-AE19-62706E023703}">
                      <ahyp:hlinkClr xmlns:ahyp="http://schemas.microsoft.com/office/drawing/2018/hyperlinkcolor" val="tx"/>
                    </a:ext>
                  </a:extLst>
                </a:hlinkClick>
              </a:rPr>
              <a:t>الأرنياكا</a:t>
            </a:r>
            <a:r>
              <a:rPr lang="fr-FR" sz="4800" dirty="0">
                <a:latin typeface="Times New Roman"/>
                <a:ea typeface="Times New Roman"/>
                <a:cs typeface="Traditional Arabic"/>
              </a:rPr>
              <a:t> (</a:t>
            </a:r>
            <a:r>
              <a:rPr lang="hi-IN" sz="4800" dirty="0">
                <a:ea typeface="Times New Roman"/>
              </a:rPr>
              <a:t>उपनिषद्</a:t>
            </a:r>
            <a:r>
              <a:rPr lang="hi-IN" sz="4800" dirty="0">
                <a:latin typeface="Times New Roman"/>
                <a:ea typeface="Times New Roman"/>
                <a:cs typeface="Traditional Arabic"/>
              </a:rPr>
              <a:t>)</a:t>
            </a:r>
            <a:r>
              <a:rPr lang="ar-SA" sz="4800" dirty="0">
                <a:latin typeface="Times New Roman"/>
                <a:ea typeface="Times New Roman"/>
                <a:cs typeface="Traditional Arabic"/>
              </a:rPr>
              <a:t>، والتي تحتوي بشكل رئيس على نصوص فلسفية </a:t>
            </a:r>
            <a:r>
              <a:rPr lang="ar-SA" sz="4800" dirty="0">
                <a:latin typeface="Times New Roman"/>
                <a:ea typeface="Times New Roman"/>
                <a:cs typeface="Traditional Arabic"/>
                <a:hlinkClick r:id="rId6" tooltip="ما وراء الطبيعة">
                  <a:extLst>
                    <a:ext uri="{A12FA001-AC4F-418D-AE19-62706E023703}">
                      <ahyp:hlinkClr xmlns:ahyp="http://schemas.microsoft.com/office/drawing/2018/hyperlinkcolor" val="tx"/>
                    </a:ext>
                  </a:extLst>
                </a:hlinkClick>
              </a:rPr>
              <a:t>وميتافيزيقية</a:t>
            </a:r>
            <a:r>
              <a:rPr lang="fr-FR" sz="4800" dirty="0">
                <a:latin typeface="Times New Roman"/>
                <a:ea typeface="Times New Roman"/>
                <a:cs typeface="Traditional Arabic"/>
              </a:rPr>
              <a:t> </a:t>
            </a:r>
            <a:r>
              <a:rPr lang="ar-SA" sz="4800" dirty="0">
                <a:latin typeface="Times New Roman"/>
                <a:ea typeface="Times New Roman"/>
                <a:cs typeface="Traditional Arabic"/>
              </a:rPr>
              <a:t>حول </a:t>
            </a:r>
            <a:r>
              <a:rPr lang="ar-SA" sz="4800" dirty="0">
                <a:latin typeface="Times New Roman"/>
                <a:ea typeface="Times New Roman"/>
                <a:cs typeface="Traditional Arabic"/>
                <a:hlinkClick r:id="rId7" tooltip="علم الكون الهندوسي (الصفحة غير موجودة)">
                  <a:extLst>
                    <a:ext uri="{A12FA001-AC4F-418D-AE19-62706E023703}">
                      <ahyp:hlinkClr xmlns:ahyp="http://schemas.microsoft.com/office/drawing/2018/hyperlinkcolor" val="tx"/>
                    </a:ext>
                  </a:extLst>
                </a:hlinkClick>
              </a:rPr>
              <a:t>علم الكون الهندوسي</a:t>
            </a:r>
            <a:r>
              <a:rPr lang="fr-FR" sz="4800" dirty="0">
                <a:latin typeface="Times New Roman"/>
                <a:ea typeface="Times New Roman"/>
                <a:cs typeface="Traditional Arabic"/>
              </a:rPr>
              <a:t> </a:t>
            </a:r>
            <a:r>
              <a:rPr lang="ar-SA" sz="4800" dirty="0">
                <a:latin typeface="Times New Roman"/>
                <a:ea typeface="Times New Roman"/>
                <a:cs typeface="Traditional Arabic"/>
              </a:rPr>
              <a:t>(</a:t>
            </a:r>
            <a:r>
              <a:rPr lang="ar-SA" sz="4800" dirty="0">
                <a:latin typeface="Times New Roman"/>
                <a:ea typeface="Times New Roman"/>
                <a:cs typeface="ALAWI-3-1"/>
              </a:rPr>
              <a:t>الآلهة والكون</a:t>
            </a:r>
            <a:r>
              <a:rPr lang="ar-SA" sz="4800" dirty="0">
                <a:latin typeface="Times New Roman"/>
                <a:ea typeface="Times New Roman"/>
                <a:cs typeface="Traditional Arabic"/>
              </a:rPr>
              <a:t>)، كما أنّها تتحدث عن علاقة الروح الإنسانية</a:t>
            </a:r>
            <a:r>
              <a:rPr lang="ar-SA" sz="4800" dirty="0">
                <a:ea typeface="Times New Roman"/>
                <a:cs typeface="Times New Roman"/>
              </a:rPr>
              <a:t> </a:t>
            </a:r>
            <a:r>
              <a:rPr lang="ar-SA" sz="4800" dirty="0">
                <a:latin typeface="Times New Roman"/>
                <a:ea typeface="Times New Roman"/>
                <a:cs typeface="Traditional Arabic"/>
              </a:rPr>
              <a:t>(</a:t>
            </a:r>
            <a:r>
              <a:rPr lang="ar-SA" sz="4800" dirty="0" err="1">
                <a:latin typeface="Times New Roman"/>
                <a:ea typeface="Times New Roman"/>
                <a:cs typeface="ALAWI-3-1"/>
                <a:hlinkClick r:id="rId8" tooltip="آتمان (الصفحة غير موجودة)">
                  <a:extLst>
                    <a:ext uri="{A12FA001-AC4F-418D-AE19-62706E023703}">
                      <ahyp:hlinkClr xmlns:ahyp="http://schemas.microsoft.com/office/drawing/2018/hyperlinkcolor" val="tx"/>
                    </a:ext>
                  </a:extLst>
                </a:hlinkClick>
              </a:rPr>
              <a:t>آتمان</a:t>
            </a:r>
            <a:r>
              <a:rPr lang="ar-SA" sz="4800" dirty="0">
                <a:latin typeface="Times New Roman"/>
                <a:ea typeface="Times New Roman"/>
                <a:cs typeface="Traditional Arabic"/>
              </a:rPr>
              <a:t>) وروح </a:t>
            </a:r>
            <a:r>
              <a:rPr lang="ar-SA" sz="4800" dirty="0" err="1">
                <a:latin typeface="Times New Roman"/>
                <a:ea typeface="Times New Roman"/>
                <a:cs typeface="Traditional Arabic"/>
                <a:hlinkClick r:id="rId9" tooltip="براهمان">
                  <a:extLst>
                    <a:ext uri="{A12FA001-AC4F-418D-AE19-62706E023703}">
                      <ahyp:hlinkClr xmlns:ahyp="http://schemas.microsoft.com/office/drawing/2018/hyperlinkcolor" val="tx"/>
                    </a:ext>
                  </a:extLst>
                </a:hlinkClick>
              </a:rPr>
              <a:t>البراهمان</a:t>
            </a:r>
            <a:r>
              <a:rPr lang="ar-SA" sz="4800" dirty="0">
                <a:latin typeface="Times New Roman"/>
                <a:ea typeface="Times New Roman"/>
                <a:cs typeface="Traditional Arabic"/>
              </a:rPr>
              <a:t>. ويُشار إلى </a:t>
            </a:r>
            <a:r>
              <a:rPr lang="ar-SA" sz="4800" dirty="0" err="1">
                <a:latin typeface="Times New Roman"/>
                <a:ea typeface="Times New Roman"/>
                <a:cs typeface="Traditional Arabic"/>
                <a:hlinkClick r:id="rId4" tooltip="الأوبانيشاد">
                  <a:extLst>
                    <a:ext uri="{A12FA001-AC4F-418D-AE19-62706E023703}">
                      <ahyp:hlinkClr xmlns:ahyp="http://schemas.microsoft.com/office/drawing/2018/hyperlinkcolor" val="tx"/>
                    </a:ext>
                  </a:extLst>
                </a:hlinkClick>
              </a:rPr>
              <a:t>الأوبانيشاد</a:t>
            </a:r>
            <a:r>
              <a:rPr lang="fr-FR" sz="4800" dirty="0">
                <a:latin typeface="Times New Roman"/>
                <a:ea typeface="Times New Roman"/>
                <a:cs typeface="Traditional Arabic"/>
              </a:rPr>
              <a:t> </a:t>
            </a:r>
            <a:r>
              <a:rPr lang="ar-SA" sz="4800" dirty="0">
                <a:latin typeface="Times New Roman"/>
                <a:ea typeface="Times New Roman"/>
                <a:cs typeface="Traditional Arabic"/>
              </a:rPr>
              <a:t>مُجتمعة </a:t>
            </a:r>
            <a:r>
              <a:rPr lang="ar-SA" sz="4800" dirty="0" err="1">
                <a:latin typeface="Times New Roman"/>
                <a:ea typeface="Times New Roman"/>
                <a:cs typeface="ALAWI-3-1"/>
                <a:hlinkClick r:id="rId10" tooltip="فيدانتا">
                  <a:extLst>
                    <a:ext uri="{A12FA001-AC4F-418D-AE19-62706E023703}">
                      <ahyp:hlinkClr xmlns:ahyp="http://schemas.microsoft.com/office/drawing/2018/hyperlinkcolor" val="tx"/>
                    </a:ext>
                  </a:extLst>
                </a:hlinkClick>
              </a:rPr>
              <a:t>بالفيدانتا</a:t>
            </a:r>
            <a:r>
              <a:rPr lang="ar-SA" sz="4800" dirty="0">
                <a:latin typeface="Times New Roman"/>
                <a:ea typeface="Times New Roman"/>
                <a:cs typeface="Traditional Arabic"/>
              </a:rPr>
              <a:t> (</a:t>
            </a:r>
            <a:r>
              <a:rPr lang="fr-FR" sz="4800" dirty="0">
                <a:latin typeface="Times New Roman"/>
                <a:ea typeface="Times New Roman"/>
                <a:cs typeface="Traditional Arabic"/>
              </a:rPr>
              <a:t> "</a:t>
            </a:r>
            <a:r>
              <a:rPr lang="ar-SA" sz="4800" dirty="0">
                <a:latin typeface="Times New Roman"/>
                <a:ea typeface="Times New Roman"/>
                <a:cs typeface="ALAWI-3-1"/>
              </a:rPr>
              <a:t>نهاية </a:t>
            </a:r>
            <a:r>
              <a:rPr lang="ar-SA" sz="4800" dirty="0" err="1">
                <a:latin typeface="Times New Roman"/>
                <a:ea typeface="Times New Roman"/>
                <a:cs typeface="ALAWI-3-1"/>
              </a:rPr>
              <a:t>الفيدا</a:t>
            </a:r>
            <a:r>
              <a:rPr lang="ar-SA" sz="4800" dirty="0">
                <a:latin typeface="Times New Roman"/>
                <a:ea typeface="Times New Roman"/>
                <a:cs typeface="Traditional Arabic"/>
              </a:rPr>
              <a:t>")، ليس فقط لأنها تظهر فعلياً في الأقسام الختامية لكل فيدا، ولكن أيضا بسبب النظرة إلى تعاليمها باعتبارها تتويجاً لجميع المعارف </a:t>
            </a:r>
            <a:r>
              <a:rPr lang="ar-SA" sz="4800" dirty="0" err="1">
                <a:latin typeface="Times New Roman"/>
                <a:ea typeface="Times New Roman"/>
                <a:cs typeface="Traditional Arabic"/>
              </a:rPr>
              <a:t>الفيدية</a:t>
            </a:r>
            <a:r>
              <a:rPr lang="ar-SA" sz="4800" dirty="0">
                <a:latin typeface="Times New Roman"/>
                <a:ea typeface="Times New Roman"/>
                <a:cs typeface="Traditional Arabic"/>
              </a:rPr>
              <a:t> الأُخرى</a:t>
            </a:r>
            <a:endParaRPr lang="fr-FR" sz="4800" dirty="0"/>
          </a:p>
        </p:txBody>
      </p:sp>
    </p:spTree>
    <p:extLst>
      <p:ext uri="{BB962C8B-B14F-4D97-AF65-F5344CB8AC3E}">
        <p14:creationId xmlns:p14="http://schemas.microsoft.com/office/powerpoint/2010/main" val="146391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42442" y="311728"/>
            <a:ext cx="11344758" cy="6089072"/>
          </a:xfrm>
          <a:solidFill>
            <a:srgbClr val="FFFF00"/>
          </a:solidFill>
        </p:spPr>
        <p:txBody>
          <a:bodyPr>
            <a:noAutofit/>
          </a:bodyPr>
          <a:lstStyle/>
          <a:p>
            <a:pPr algn="just" rtl="1"/>
            <a:r>
              <a:rPr lang="ar-DZ" sz="4200" dirty="0">
                <a:solidFill>
                  <a:schemeClr val="tx1"/>
                </a:solidFill>
                <a:cs typeface="AF_Jeddah" pitchFamily="2" charset="-78"/>
              </a:rPr>
              <a:t>يختلف البشر عن مجموع الحيوان، سلطتُنا على الطبيعة لا تحاكيها سلطة، ما الذي يميزنا؟ ما الذي يجعل البشريُ بشريًا؟ </a:t>
            </a:r>
            <a:r>
              <a:rPr lang="ar-DZ" sz="4200" b="1" u="sng" dirty="0">
                <a:solidFill>
                  <a:schemeClr val="tx1"/>
                </a:solidFill>
                <a:cs typeface="AF_Jeddah" pitchFamily="2" charset="-78"/>
              </a:rPr>
              <a:t>يكمن الجواب في إتقاننا التواصل</a:t>
            </a:r>
            <a:r>
              <a:rPr lang="ar-DZ" sz="4200" dirty="0">
                <a:solidFill>
                  <a:schemeClr val="tx1"/>
                </a:solidFill>
                <a:cs typeface="AF_Jeddah" pitchFamily="2" charset="-78"/>
              </a:rPr>
              <a:t>؛ القدرة على التعبير عن خواطرنا وأفكارنا المعقّدة، على التنظيم والتفكير بشكل جماعي، هذه محركات نجاحنا من حقبة العُري والصيد والجمع إلى الحضارة العالمية، التواصل في كلّ مكان...</a:t>
            </a:r>
            <a:br>
              <a:rPr lang="ar-DZ" sz="4200" dirty="0">
                <a:solidFill>
                  <a:schemeClr val="tx1"/>
                </a:solidFill>
                <a:cs typeface="AF_Jeddah" pitchFamily="2" charset="-78"/>
              </a:rPr>
            </a:br>
            <a:r>
              <a:rPr lang="ar-DZ" sz="4200" dirty="0">
                <a:solidFill>
                  <a:schemeClr val="tx1"/>
                </a:solidFill>
                <a:cs typeface="AF_Jeddah" pitchFamily="2" charset="-78"/>
              </a:rPr>
              <a:t>   لقد قادنا التطوّر التقني إلى عصر جديد من التواصل؛ أمواج هائلة من المعلومات تنتقل بيننا بسرعة الضوء، الموسيقى. الرقص. الرسم. اللغة والفنّ. الكلمة المكتوبة، ساعدت هذه الأدوات مخيلة الإنسان اللامحدودة على التجسّد، وأعطتنا القدرة على التعبير عن مكنوناتنا إضافة إلى عولمة المعرفة....  </a:t>
            </a:r>
            <a:endParaRPr lang="fr-FR" sz="4200" dirty="0">
              <a:solidFill>
                <a:schemeClr val="tx1"/>
              </a:solidFill>
              <a:cs typeface="AF_Jeddah" pitchFamily="2" charset="-78"/>
            </a:endParaRPr>
          </a:p>
        </p:txBody>
      </p:sp>
    </p:spTree>
    <p:extLst>
      <p:ext uri="{BB962C8B-B14F-4D97-AF65-F5344CB8AC3E}">
        <p14:creationId xmlns:p14="http://schemas.microsoft.com/office/powerpoint/2010/main" val="1996731794"/>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509" y="145473"/>
            <a:ext cx="11617035" cy="1184563"/>
          </a:xfrm>
        </p:spPr>
        <p:style>
          <a:lnRef idx="3">
            <a:schemeClr val="lt1"/>
          </a:lnRef>
          <a:fillRef idx="1">
            <a:schemeClr val="accent2"/>
          </a:fillRef>
          <a:effectRef idx="1">
            <a:schemeClr val="accent2"/>
          </a:effectRef>
          <a:fontRef idx="minor">
            <a:schemeClr val="lt1"/>
          </a:fontRef>
        </p:style>
        <p:txBody>
          <a:bodyPr>
            <a:normAutofit/>
          </a:bodyPr>
          <a:lstStyle/>
          <a:p>
            <a:pPr algn="r" rtl="1"/>
            <a:r>
              <a:rPr lang="ar-DZ" sz="6000" b="1" dirty="0">
                <a:solidFill>
                  <a:schemeClr val="tx1"/>
                </a:solidFill>
                <a:latin typeface="ae_Granada" panose="02060603050605020204" pitchFamily="18" charset="-78"/>
                <a:ea typeface="Calibri"/>
                <a:cs typeface="ae_Granada" panose="02060603050605020204" pitchFamily="18" charset="-78"/>
              </a:rPr>
              <a:t>ثانيًا؛ الدرس اللغوي الهندي: </a:t>
            </a:r>
            <a:endParaRPr lang="fr-FR" sz="6000"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332509" y="1475509"/>
            <a:ext cx="6276109" cy="4435713"/>
          </a:xfrm>
          <a:solidFill>
            <a:srgbClr val="92D050"/>
          </a:solidFill>
        </p:spPr>
        <p:txBody>
          <a:bodyPr>
            <a:noAutofit/>
          </a:bodyPr>
          <a:lstStyle/>
          <a:p>
            <a:pPr marL="0" indent="0" algn="just" rtl="1">
              <a:buNone/>
            </a:pPr>
            <a:r>
              <a:rPr lang="ar-DZ" sz="3200" b="1" dirty="0">
                <a:solidFill>
                  <a:schemeClr val="tx1"/>
                </a:solidFill>
                <a:ea typeface="Calibri"/>
                <a:cs typeface="ae_AlHor"/>
              </a:rPr>
              <a:t>"..ولا نعرف بالضبط من هو الواضع أو الواضعون الأوّلون غير أنّه قد وصل إلى عهدنا كتاب جليل جدًّا من أحد نحاتهم وهو كتاب (أست </a:t>
            </a:r>
            <a:r>
              <a:rPr lang="ar-DZ" sz="3200" b="1" dirty="0" err="1">
                <a:solidFill>
                  <a:schemeClr val="tx1"/>
                </a:solidFill>
                <a:ea typeface="Calibri"/>
                <a:cs typeface="ae_AlHor"/>
              </a:rPr>
              <a:t>أدهيايي</a:t>
            </a:r>
            <a:r>
              <a:rPr lang="ar-DZ" sz="3200" b="1" dirty="0">
                <a:solidFill>
                  <a:schemeClr val="tx1"/>
                </a:solidFill>
                <a:ea typeface="Calibri"/>
                <a:cs typeface="ae_AlHor"/>
              </a:rPr>
              <a:t>)؛ ومعناه الكتب الثمانية</a:t>
            </a:r>
            <a:r>
              <a:rPr lang="ar-DZ" sz="3200" dirty="0">
                <a:solidFill>
                  <a:schemeClr val="tx1"/>
                </a:solidFill>
                <a:ea typeface="Calibri"/>
                <a:cs typeface="ae_AlMateen"/>
              </a:rPr>
              <a:t> </a:t>
            </a:r>
            <a:r>
              <a:rPr lang="ar-DZ" sz="3200" dirty="0">
                <a:solidFill>
                  <a:schemeClr val="tx1"/>
                </a:solidFill>
                <a:ea typeface="Calibri"/>
                <a:cs typeface="ae_AlHor"/>
              </a:rPr>
              <a:t>ألّفه اللغوي</a:t>
            </a:r>
            <a:r>
              <a:rPr lang="ar-DZ" sz="3200" dirty="0">
                <a:solidFill>
                  <a:schemeClr val="tx1"/>
                </a:solidFill>
                <a:ea typeface="Calibri"/>
                <a:cs typeface="ae_AlMateen"/>
              </a:rPr>
              <a:t> </a:t>
            </a:r>
            <a:r>
              <a:rPr lang="ar-DZ" sz="3200" dirty="0">
                <a:solidFill>
                  <a:schemeClr val="tx1"/>
                </a:solidFill>
                <a:ea typeface="Calibri"/>
                <a:cs typeface="ae_AlHor"/>
              </a:rPr>
              <a:t>النحوي المشهور </a:t>
            </a:r>
            <a:r>
              <a:rPr lang="ar-DZ" sz="3200" dirty="0" err="1">
                <a:solidFill>
                  <a:schemeClr val="tx1"/>
                </a:solidFill>
                <a:ea typeface="Calibri"/>
                <a:cs typeface="ae_AlHor"/>
              </a:rPr>
              <a:t>بانيني</a:t>
            </a:r>
            <a:r>
              <a:rPr lang="ar-DZ" sz="3200" dirty="0">
                <a:solidFill>
                  <a:schemeClr val="tx1"/>
                </a:solidFill>
                <a:ea typeface="Calibri"/>
                <a:cs typeface="ae_AlHor"/>
              </a:rPr>
              <a:t>، ويظهر من كلامه أنّ أكثر ما يقوله كان قد سبقه إليه عدد كبير من النحاة الهنود فهذا يدلّ على أنّ نحوهم أقدم من هذا العهد..</a:t>
            </a:r>
            <a:r>
              <a:rPr lang="ar-DZ" sz="3200" dirty="0">
                <a:solidFill>
                  <a:schemeClr val="tx1"/>
                </a:solidFill>
                <a:ea typeface="Calibri"/>
                <a:cs typeface="ae_AlMateen"/>
              </a:rPr>
              <a:t>"</a:t>
            </a:r>
            <a:endParaRPr lang="fr-FR" sz="3200" dirty="0">
              <a:solidFill>
                <a:schemeClr val="tx1"/>
              </a:solidFill>
            </a:endParaRPr>
          </a:p>
        </p:txBody>
      </p:sp>
      <p:sp>
        <p:nvSpPr>
          <p:cNvPr id="4" name="Espace réservé du contenu 3"/>
          <p:cNvSpPr>
            <a:spLocks noGrp="1"/>
          </p:cNvSpPr>
          <p:nvPr>
            <p:ph sz="half" idx="2"/>
          </p:nvPr>
        </p:nvSpPr>
        <p:spPr>
          <a:xfrm>
            <a:off x="6816436" y="1413164"/>
            <a:ext cx="5112327" cy="4490680"/>
          </a:xfrm>
          <a:solidFill>
            <a:srgbClr val="92D050"/>
          </a:solidFill>
        </p:spPr>
        <p:txBody>
          <a:bodyPr>
            <a:noAutofit/>
          </a:bodyPr>
          <a:lstStyle/>
          <a:p>
            <a:pPr marL="0" indent="0" algn="just" rtl="1">
              <a:buNone/>
            </a:pPr>
            <a:r>
              <a:rPr lang="ar-DZ" sz="2700" b="1" dirty="0">
                <a:solidFill>
                  <a:schemeClr val="tx1"/>
                </a:solidFill>
                <a:latin typeface="ae_Cortoba"/>
                <a:ea typeface="Calibri"/>
                <a:cs typeface="Traditional Arabic"/>
              </a:rPr>
              <a:t>لقد كان الدرس اللغوي النحوي الهندي متقدّمًا جدًّا نظرًا للمسوغات السالفة حتى عن اللسانيات في الفترة المعاصرة في بعض النواحي، وأهمّ ما يلاحظه الباحث هو دقة الوصف وعمق التحليل وغزارة الاحتجاج وكثرة تقليب المسائل على أوجهها المختلفة وترتيب آراء العلماء والنحاة؛ كل ذا والعديد غيره مما طبع وطال اغلب النصوص اللغوية الهندية حول اللغة السنسكريتية ويرجح الحاج صالح بأنّ </a:t>
            </a:r>
            <a:r>
              <a:rPr lang="ar-DZ" sz="2700" b="1" dirty="0" err="1">
                <a:solidFill>
                  <a:schemeClr val="tx1"/>
                </a:solidFill>
                <a:latin typeface="ae_Cortoba"/>
                <a:ea typeface="Calibri"/>
                <a:cs typeface="Traditional Arabic"/>
              </a:rPr>
              <a:t>بانيني</a:t>
            </a:r>
            <a:r>
              <a:rPr lang="ar-DZ" sz="2700" b="1" dirty="0">
                <a:solidFill>
                  <a:schemeClr val="tx1"/>
                </a:solidFill>
                <a:latin typeface="ae_Cortoba"/>
                <a:ea typeface="Calibri"/>
                <a:cs typeface="Traditional Arabic"/>
              </a:rPr>
              <a:t> لم يكن وحيدًا في هذا المجال ومهما كانت آراؤه متقدمة في نواح كثيرة كما أنّه ليس المهندس</a:t>
            </a:r>
            <a:r>
              <a:rPr lang="ar-DZ" sz="2700" b="1" dirty="0">
                <a:solidFill>
                  <a:schemeClr val="tx1"/>
                </a:solidFill>
                <a:latin typeface="ae_Cortoba"/>
                <a:ea typeface="Calibri"/>
                <a:cs typeface="Simplified Arabic"/>
              </a:rPr>
              <a:t> </a:t>
            </a:r>
            <a:r>
              <a:rPr lang="ar-DZ" sz="2700" b="1" dirty="0">
                <a:solidFill>
                  <a:schemeClr val="tx1"/>
                </a:solidFill>
                <a:latin typeface="ae_Cortoba"/>
                <a:ea typeface="Calibri"/>
                <a:cs typeface="Traditional Arabic"/>
              </a:rPr>
              <a:t>الأوّل للنظرية اللغوية يقول</a:t>
            </a:r>
            <a:endParaRPr lang="fr-FR" sz="2700" b="1" dirty="0">
              <a:solidFill>
                <a:schemeClr val="tx1"/>
              </a:solidFill>
            </a:endParaRPr>
          </a:p>
        </p:txBody>
      </p:sp>
    </p:spTree>
    <p:extLst>
      <p:ext uri="{BB962C8B-B14F-4D97-AF65-F5344CB8AC3E}">
        <p14:creationId xmlns:p14="http://schemas.microsoft.com/office/powerpoint/2010/main" val="17314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65557" y="304799"/>
            <a:ext cx="6430098" cy="6241473"/>
          </a:xfrm>
        </p:spPr>
        <p:style>
          <a:lnRef idx="1">
            <a:schemeClr val="accent3"/>
          </a:lnRef>
          <a:fillRef idx="2">
            <a:schemeClr val="accent3"/>
          </a:fillRef>
          <a:effectRef idx="1">
            <a:schemeClr val="accent3"/>
          </a:effectRef>
          <a:fontRef idx="minor">
            <a:schemeClr val="dk1"/>
          </a:fontRef>
        </p:style>
        <p:txBody>
          <a:bodyPr>
            <a:noAutofit/>
          </a:bodyPr>
          <a:lstStyle/>
          <a:p>
            <a:pPr marL="0" indent="0" algn="just" rtl="1">
              <a:buNone/>
            </a:pPr>
            <a:r>
              <a:rPr lang="ar-DZ" sz="3600" b="1" dirty="0">
                <a:ea typeface="Calibri"/>
                <a:cs typeface="ae_AlHor"/>
              </a:rPr>
              <a:t>"..وكان الهنود يعنون عناية قصوى استبقاء اللفظ الصحيح للعبارات الدينية ممّا أدّى بهم إلى تدوين أوّل وصف لأصوات اللغة، من ناحية نطقها وعلى قدر كبير من الاتقان .. فعند الهندوسي يمتاز الكلام بعنصر أساس هو النفس الصوتي الذي يتحوّل بتماسه بالقناة الصوتية تماسًا يؤثر فيه، ولكنه يبقى لعنصر الحسي الأدنى للنطق، وآخر ما يصل إليه التحليل، هي عناصر لا يمكن تجزئتها، وهي –منطقيا- أجزاء دنيا من الكلام قابلة للفظ والسماع..</a:t>
            </a:r>
            <a:r>
              <a:rPr lang="ar-DZ" sz="3600" dirty="0">
                <a:latin typeface="ae_Cortoba"/>
                <a:ea typeface="Calibri"/>
                <a:cs typeface="Simplified Arabic"/>
              </a:rPr>
              <a:t>"</a:t>
            </a:r>
            <a:endParaRPr lang="fr-FR" sz="3600" dirty="0"/>
          </a:p>
        </p:txBody>
      </p:sp>
      <p:sp>
        <p:nvSpPr>
          <p:cNvPr id="4" name="Espace réservé du contenu 3"/>
          <p:cNvSpPr>
            <a:spLocks noGrp="1"/>
          </p:cNvSpPr>
          <p:nvPr>
            <p:ph sz="half" idx="2"/>
          </p:nvPr>
        </p:nvSpPr>
        <p:spPr>
          <a:xfrm>
            <a:off x="7045036" y="290945"/>
            <a:ext cx="4862946" cy="62137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
          </a:effectLst>
        </p:spPr>
        <p:txBody>
          <a:bodyPr>
            <a:normAutofit/>
          </a:bodyPr>
          <a:lstStyle/>
          <a:p>
            <a:pPr marL="0" indent="0" algn="ctr" rtl="1">
              <a:buNone/>
            </a:pPr>
            <a:r>
              <a:rPr lang="ar-DZ" sz="5400" dirty="0">
                <a:solidFill>
                  <a:schemeClr val="tx1"/>
                </a:solidFill>
                <a:latin typeface="ae_AlBattar" panose="02060603050605020204" pitchFamily="18" charset="-78"/>
                <a:ea typeface="Calibri"/>
                <a:cs typeface="B Sepideh" panose="00000400000000000000" pitchFamily="2" charset="-78"/>
              </a:rPr>
              <a:t>ومهما كان إبداعات اللغويين الهنديين عجيبة فإنّ أصالة بحوثهم في الجوانب الصوتية أعجب وأدق وأكثر تقنية حتى من الحضارات التالية يقول مونان:</a:t>
            </a:r>
            <a:endParaRPr lang="fr-FR" sz="5400" dirty="0">
              <a:solidFill>
                <a:schemeClr val="tx1"/>
              </a:solidFill>
              <a:latin typeface="ae_AlBattar" panose="02060603050605020204" pitchFamily="18" charset="-78"/>
              <a:cs typeface="B Sepideh" panose="00000400000000000000" pitchFamily="2" charset="-78"/>
            </a:endParaRPr>
          </a:p>
        </p:txBody>
      </p:sp>
    </p:spTree>
    <p:extLst>
      <p:ext uri="{BB962C8B-B14F-4D97-AF65-F5344CB8AC3E}">
        <p14:creationId xmlns:p14="http://schemas.microsoft.com/office/powerpoint/2010/main" val="30774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7439891" y="290945"/>
            <a:ext cx="4592782" cy="6421582"/>
          </a:xfrm>
        </p:spPr>
        <p:txBody>
          <a:bodyPr>
            <a:normAutofit/>
          </a:bodyPr>
          <a:lstStyle/>
          <a:p>
            <a:pPr marL="0" indent="0" algn="just" rtl="1">
              <a:buNone/>
            </a:pPr>
            <a:r>
              <a:rPr lang="ar-DZ" sz="3200" dirty="0">
                <a:solidFill>
                  <a:schemeClr val="tx1"/>
                </a:solidFill>
                <a:latin typeface="ae_Cortoba"/>
                <a:ea typeface="Calibri"/>
                <a:cs typeface="Traditional Arabic"/>
              </a:rPr>
              <a:t>يقول </a:t>
            </a:r>
            <a:r>
              <a:rPr lang="ar-DZ" sz="3200" dirty="0" err="1">
                <a:solidFill>
                  <a:schemeClr val="tx1"/>
                </a:solidFill>
                <a:latin typeface="ae_Cortoba"/>
                <a:ea typeface="Calibri"/>
                <a:cs typeface="Traditional Arabic"/>
              </a:rPr>
              <a:t>بانيني</a:t>
            </a:r>
            <a:r>
              <a:rPr lang="ar-DZ" sz="3200" dirty="0">
                <a:solidFill>
                  <a:schemeClr val="tx1"/>
                </a:solidFill>
                <a:latin typeface="ae_Cortoba"/>
                <a:ea typeface="Calibri"/>
                <a:cs typeface="Traditional Arabic"/>
              </a:rPr>
              <a:t> "..إنّ الكلمة في قاعدة نحوية إن لم تكن تعبيرًا تقنيا تكشف القناع عن صورتها الخاصة، ويشرح </a:t>
            </a:r>
            <a:r>
              <a:rPr lang="ar-DZ" sz="3200" dirty="0" err="1">
                <a:solidFill>
                  <a:schemeClr val="tx1"/>
                </a:solidFill>
                <a:latin typeface="ae_Cortoba"/>
                <a:ea typeface="Calibri"/>
                <a:cs typeface="ALAWI-3-1"/>
              </a:rPr>
              <a:t>باتنجالي</a:t>
            </a:r>
            <a:r>
              <a:rPr lang="ar-DZ" sz="3200" dirty="0">
                <a:solidFill>
                  <a:schemeClr val="tx1"/>
                </a:solidFill>
                <a:latin typeface="ae_Cortoba"/>
                <a:ea typeface="Calibri"/>
                <a:cs typeface="Traditional Arabic"/>
              </a:rPr>
              <a:t> هذه القاعدة بقوله:</a:t>
            </a:r>
            <a:r>
              <a:rPr lang="ar-DZ" sz="3200" dirty="0">
                <a:solidFill>
                  <a:schemeClr val="tx1"/>
                </a:solidFill>
                <a:latin typeface="ae_Cortoba"/>
                <a:ea typeface="Calibri"/>
                <a:cs typeface="Simplified Arabic"/>
              </a:rPr>
              <a:t> "</a:t>
            </a:r>
            <a:r>
              <a:rPr lang="ar-DZ" sz="3200" b="1" dirty="0">
                <a:solidFill>
                  <a:schemeClr val="tx1"/>
                </a:solidFill>
                <a:ea typeface="Calibri"/>
                <a:cs typeface="ae_AlHor"/>
              </a:rPr>
              <a:t>إذا قلنا اعد البقرة أو أشعل النار؛ فهناك أمر ينبغي إعادته أو إشعاله؛ ولكنّنا إذا قلنا بأنّ لفظة</a:t>
            </a:r>
            <a:r>
              <a:rPr lang="ar-DZ" sz="3200" dirty="0">
                <a:solidFill>
                  <a:schemeClr val="tx1"/>
                </a:solidFill>
                <a:latin typeface="ae_Cortoba"/>
                <a:ea typeface="Calibri"/>
                <a:cs typeface="Simplified Arabic"/>
              </a:rPr>
              <a:t> (</a:t>
            </a:r>
            <a:r>
              <a:rPr lang="fr-FR" sz="2800" dirty="0">
                <a:solidFill>
                  <a:schemeClr val="tx1"/>
                </a:solidFill>
                <a:latin typeface="Argor Man Scaqh"/>
                <a:ea typeface="Calibri"/>
                <a:cs typeface="Simplified Arabic"/>
              </a:rPr>
              <a:t>Agni</a:t>
            </a:r>
            <a:r>
              <a:rPr lang="ar-DZ" sz="3200" dirty="0">
                <a:solidFill>
                  <a:schemeClr val="tx1"/>
                </a:solidFill>
                <a:latin typeface="ae_Cortoba"/>
                <a:ea typeface="Calibri"/>
                <a:cs typeface="Simplified Arabic"/>
              </a:rPr>
              <a:t>/ </a:t>
            </a:r>
            <a:r>
              <a:rPr lang="ar-DZ" sz="3200" dirty="0">
                <a:solidFill>
                  <a:schemeClr val="tx1"/>
                </a:solidFill>
                <a:latin typeface="ae_Cortoba"/>
                <a:ea typeface="Calibri"/>
                <a:cs typeface="ALAWI-3-1"/>
              </a:rPr>
              <a:t>النار</a:t>
            </a:r>
            <a:r>
              <a:rPr lang="ar-DZ" sz="3200" dirty="0">
                <a:solidFill>
                  <a:schemeClr val="tx1"/>
                </a:solidFill>
                <a:latin typeface="ae_Cortoba"/>
                <a:ea typeface="Calibri"/>
                <a:cs typeface="Simplified Arabic"/>
              </a:rPr>
              <a:t>) </a:t>
            </a:r>
            <a:r>
              <a:rPr lang="ar-DZ" sz="3200" dirty="0">
                <a:solidFill>
                  <a:schemeClr val="tx1"/>
                </a:solidFill>
                <a:ea typeface="Calibri"/>
                <a:cs typeface="ae_AlHor"/>
              </a:rPr>
              <a:t>لها أداة متممة</a:t>
            </a:r>
            <a:r>
              <a:rPr lang="ar-DZ" sz="3200" dirty="0">
                <a:solidFill>
                  <a:schemeClr val="tx1"/>
                </a:solidFill>
                <a:latin typeface="ae_Cortoba"/>
                <a:ea typeface="Calibri"/>
                <a:cs typeface="Simplified Arabic"/>
              </a:rPr>
              <a:t> (</a:t>
            </a:r>
            <a:r>
              <a:rPr lang="fr-FR" sz="2400" dirty="0" err="1">
                <a:solidFill>
                  <a:schemeClr val="tx1"/>
                </a:solidFill>
                <a:latin typeface="Argor Man Scaqh"/>
                <a:ea typeface="Calibri"/>
                <a:cs typeface="Simplified Arabic"/>
              </a:rPr>
              <a:t>Eya</a:t>
            </a:r>
            <a:r>
              <a:rPr lang="ar-DZ" sz="3200" dirty="0">
                <a:solidFill>
                  <a:schemeClr val="tx1"/>
                </a:solidFill>
                <a:latin typeface="ae_Cortoba"/>
                <a:ea typeface="Calibri"/>
                <a:cs typeface="Simplified Arabic"/>
              </a:rPr>
              <a:t>) </a:t>
            </a:r>
            <a:r>
              <a:rPr lang="ar-DZ" sz="3200" b="1" dirty="0">
                <a:solidFill>
                  <a:schemeClr val="tx1"/>
                </a:solidFill>
                <a:ea typeface="Calibri"/>
                <a:cs typeface="ae_AlHor"/>
              </a:rPr>
              <a:t>فمن الواضح أنّنا لا نضيف الأداة المتممة لقطع الجمر.. وسوف يقول </a:t>
            </a:r>
            <a:r>
              <a:rPr lang="ar-DZ" sz="3200" b="1" dirty="0" err="1">
                <a:solidFill>
                  <a:schemeClr val="tx1"/>
                </a:solidFill>
                <a:latin typeface="ae_AlHor"/>
                <a:ea typeface="Calibri"/>
                <a:cs typeface="ALAWI-3-1"/>
              </a:rPr>
              <a:t>برتراري</a:t>
            </a:r>
            <a:r>
              <a:rPr lang="ar-DZ" sz="3200" b="1" dirty="0">
                <a:solidFill>
                  <a:schemeClr val="tx1"/>
                </a:solidFill>
                <a:ea typeface="Calibri"/>
                <a:cs typeface="ae_AlHor"/>
              </a:rPr>
              <a:t> في عهد لاحق إنّ الاسم في هذه الحالة ينطبق أيضا على المسمى</a:t>
            </a:r>
            <a:r>
              <a:rPr lang="ar-DZ" sz="3200" dirty="0">
                <a:solidFill>
                  <a:schemeClr val="tx1"/>
                </a:solidFill>
                <a:latin typeface="ae_Cortoba"/>
                <a:ea typeface="Calibri"/>
                <a:cs typeface="Simplified Arabic"/>
              </a:rPr>
              <a:t>"</a:t>
            </a:r>
            <a:endParaRPr lang="fr-FR" sz="3200" dirty="0">
              <a:solidFill>
                <a:schemeClr val="tx1"/>
              </a:solidFill>
            </a:endParaRPr>
          </a:p>
        </p:txBody>
      </p:sp>
      <p:pic>
        <p:nvPicPr>
          <p:cNvPr id="5" name="Espace réservé du contenu 4" descr="C:\Users\ghanou\Desktop\Panini.jpg"/>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0945" y="498763"/>
            <a:ext cx="6982691" cy="5756564"/>
          </a:xfrm>
          <a:prstGeom prst="rect">
            <a:avLst/>
          </a:prstGeom>
          <a:noFill/>
          <a:ln>
            <a:noFill/>
          </a:ln>
        </p:spPr>
      </p:pic>
    </p:spTree>
    <p:extLst>
      <p:ext uri="{BB962C8B-B14F-4D97-AF65-F5344CB8AC3E}">
        <p14:creationId xmlns:p14="http://schemas.microsoft.com/office/powerpoint/2010/main" val="28766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8509" y="983481"/>
            <a:ext cx="7294418" cy="5324535"/>
          </a:xfrm>
          <a:prstGeom prst="rect">
            <a:avLst/>
          </a:prstGeom>
        </p:spPr>
        <p:txBody>
          <a:bodyPr wrap="square">
            <a:spAutoFit/>
          </a:bodyPr>
          <a:lstStyle/>
          <a:p>
            <a:pPr algn="ctr" rtl="1">
              <a:spcBef>
                <a:spcPts val="600"/>
              </a:spcBef>
              <a:spcAft>
                <a:spcPts val="600"/>
              </a:spcAft>
            </a:pPr>
            <a:r>
              <a:rPr lang="ar-SA" sz="2800" b="1" dirty="0">
                <a:latin typeface="ae_Cortoba"/>
                <a:ea typeface="Times New Roman"/>
                <a:cs typeface="AL-Mohanad Bold"/>
              </a:rPr>
              <a:t>تقول </a:t>
            </a:r>
            <a:r>
              <a:rPr lang="fr-FR" sz="2400" dirty="0">
                <a:latin typeface="Arial"/>
                <a:ea typeface="Times New Roman"/>
              </a:rPr>
              <a:t> </a:t>
            </a:r>
            <a:r>
              <a:rPr lang="ar-SA" sz="3200" dirty="0">
                <a:solidFill>
                  <a:srgbClr val="0000FF"/>
                </a:solidFill>
                <a:latin typeface="Arial"/>
                <a:ea typeface="Times New Roman"/>
                <a:cs typeface="AL-Mohanad Bold"/>
                <a:hlinkClick r:id="rId2" tooltip="ذريتا راشترا (الصفحة غير موجودة)"/>
              </a:rPr>
              <a:t>ذريتا </a:t>
            </a:r>
            <a:r>
              <a:rPr lang="ar-SA" sz="3200" dirty="0" err="1">
                <a:solidFill>
                  <a:srgbClr val="0000FF"/>
                </a:solidFill>
                <a:latin typeface="Arial"/>
                <a:ea typeface="Times New Roman"/>
                <a:cs typeface="AL-Mohanad Bold"/>
                <a:hlinkClick r:id="rId2" tooltip="ذريتا راشترا (الصفحة غير موجودة)"/>
              </a:rPr>
              <a:t>راشترا</a:t>
            </a:r>
            <a:r>
              <a:rPr lang="ar-SA" sz="3600" dirty="0">
                <a:latin typeface="Times New Roman"/>
                <a:ea typeface="Times New Roman"/>
                <a:cs typeface="AL-Mohanad Bold"/>
              </a:rPr>
              <a:t> </a:t>
            </a:r>
            <a:r>
              <a:rPr lang="ar-SA" sz="3600" dirty="0" err="1">
                <a:latin typeface="Times New Roman"/>
                <a:ea typeface="Times New Roman"/>
                <a:cs typeface="AL-Mohanad Bold"/>
              </a:rPr>
              <a:t>ناعيةً</a:t>
            </a:r>
            <a:r>
              <a:rPr lang="ar-SA" sz="3600" dirty="0">
                <a:latin typeface="Times New Roman"/>
                <a:ea typeface="Times New Roman"/>
                <a:cs typeface="AL-Mohanad Bold"/>
              </a:rPr>
              <a:t> ابنها الأمير </a:t>
            </a:r>
            <a:endParaRPr lang="ar-DZ" sz="3600" dirty="0">
              <a:latin typeface="Times New Roman"/>
              <a:ea typeface="Times New Roman"/>
              <a:cs typeface="AL-Mohanad Bold"/>
            </a:endParaRPr>
          </a:p>
          <a:p>
            <a:pPr algn="ctr" rtl="1">
              <a:spcBef>
                <a:spcPts val="600"/>
              </a:spcBef>
              <a:spcAft>
                <a:spcPts val="600"/>
              </a:spcAft>
            </a:pPr>
            <a:r>
              <a:rPr lang="ar-DZ" sz="2800" dirty="0">
                <a:latin typeface="Times New Roman"/>
                <a:ea typeface="Times New Roman"/>
                <a:cs typeface="ae_Cortoba"/>
              </a:rPr>
              <a:t>*</a:t>
            </a:r>
            <a:r>
              <a:rPr lang="ar-SA" sz="2800" dirty="0" err="1">
                <a:latin typeface="Times New Roman"/>
                <a:ea typeface="Times New Roman"/>
                <a:cs typeface="ae_Cortoba"/>
              </a:rPr>
              <a:t>دريوذان</a:t>
            </a:r>
            <a:r>
              <a:rPr lang="ar-DZ" sz="2800" dirty="0">
                <a:latin typeface="Times New Roman"/>
                <a:ea typeface="Times New Roman"/>
                <a:cs typeface="ae_Cortoba"/>
              </a:rPr>
              <a:t>*</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فتختنق عبرات الأم فيها أنّ</a:t>
            </a:r>
            <a:r>
              <a:rPr lang="ar-DZ" sz="2800" b="1" dirty="0">
                <a:latin typeface="ae_Cortoba"/>
                <a:ea typeface="Times New Roman"/>
                <a:cs typeface="AL-Mohanad Bold"/>
              </a:rPr>
              <a:t>ا</a:t>
            </a:r>
            <a:r>
              <a:rPr lang="ar-SA" sz="2800" b="1" dirty="0">
                <a:latin typeface="ae_Cortoba"/>
                <a:ea typeface="Times New Roman"/>
                <a:cs typeface="AL-Mohanad Bold"/>
              </a:rPr>
              <a:t>ة الأرملة وهي أنَّ</a:t>
            </a:r>
            <a:r>
              <a:rPr lang="ar-DZ" sz="2800" b="1" dirty="0">
                <a:latin typeface="ae_Cortoba"/>
                <a:ea typeface="Times New Roman"/>
                <a:cs typeface="AL-Mohanad Bold"/>
              </a:rPr>
              <a:t>ا</a:t>
            </a:r>
            <a:r>
              <a:rPr lang="ar-SA" sz="2800" b="1" dirty="0">
                <a:latin typeface="ae_Cortoba"/>
                <a:ea typeface="Times New Roman"/>
                <a:cs typeface="AL-Mohanad Bold"/>
              </a:rPr>
              <a:t>ةٌ مريرة</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وإن جسدها لذهبي رقيق كأنه من زهرة اللوتس</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أواه يا زهرتي، أواه يا ابنتي، يا فخر "بهارات" </a:t>
            </a:r>
            <a:r>
              <a:rPr lang="ar-SA" sz="2800" b="1" dirty="0" err="1">
                <a:latin typeface="ae_Cortoba"/>
                <a:ea typeface="Times New Roman"/>
                <a:cs typeface="AL-Mohanad Bold"/>
              </a:rPr>
              <a:t>ويا</a:t>
            </a:r>
            <a:r>
              <a:rPr lang="ar-SA" sz="2800" b="1" dirty="0">
                <a:latin typeface="ae_Cortoba"/>
                <a:ea typeface="Times New Roman"/>
                <a:cs typeface="AL-Mohanad Bold"/>
              </a:rPr>
              <a:t> عز "كورو</a:t>
            </a:r>
            <a:r>
              <a:rPr lang="ar-SA" sz="2800" b="1" dirty="0">
                <a:latin typeface="Times New Roman"/>
                <a:ea typeface="Times New Roman"/>
                <a:cs typeface="ae_Cortoba"/>
              </a:rPr>
              <a:t>"</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ألا إن صدقتْ كتب </a:t>
            </a:r>
            <a:r>
              <a:rPr lang="ar-SA" sz="2800" b="1" dirty="0" err="1">
                <a:latin typeface="ae_Cortoba"/>
                <a:ea typeface="Times New Roman"/>
                <a:cs typeface="AL-Mohanad Bold"/>
              </a:rPr>
              <a:t>الفيدا</a:t>
            </a:r>
            <a:r>
              <a:rPr lang="ar-SA" sz="2800" b="1" dirty="0">
                <a:latin typeface="ae_Cortoba"/>
                <a:ea typeface="Times New Roman"/>
                <a:cs typeface="AL-Mohanad Bold"/>
              </a:rPr>
              <a:t>، "</a:t>
            </a:r>
            <a:r>
              <a:rPr lang="ar-SA" sz="2800" b="1" dirty="0" err="1">
                <a:latin typeface="ae_Cortoba"/>
                <a:ea typeface="Times New Roman"/>
                <a:cs typeface="AL-Mohanad Bold"/>
              </a:rPr>
              <a:t>فدريوذان</a:t>
            </a:r>
            <a:r>
              <a:rPr lang="ar-SA" sz="2800" b="1" dirty="0">
                <a:latin typeface="ae_Cortoba"/>
                <a:ea typeface="Times New Roman"/>
                <a:cs typeface="AL-Mohanad Bold"/>
              </a:rPr>
              <a:t>" الباسل حي في السماء</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ففيم بقاؤنا على هذا الحزن، </a:t>
            </a:r>
            <a:r>
              <a:rPr lang="ar-DZ" sz="2800" b="1" dirty="0">
                <a:latin typeface="ae_Cortoba"/>
                <a:ea typeface="Times New Roman"/>
                <a:cs typeface="AL-Mohanad Bold"/>
              </a:rPr>
              <a:t>لم </a:t>
            </a:r>
            <a:r>
              <a:rPr lang="ar-SA" sz="2800" b="1" dirty="0">
                <a:latin typeface="ae_Cortoba"/>
                <a:ea typeface="Times New Roman"/>
                <a:cs typeface="AL-Mohanad Bold"/>
              </a:rPr>
              <a:t>لا ننعم بحبه العزيز؟</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إن صدقت </a:t>
            </a:r>
            <a:r>
              <a:rPr lang="ar-DZ" sz="2800" b="1" dirty="0">
                <a:latin typeface="ae_Cortoba"/>
                <a:ea typeface="Times New Roman"/>
                <a:cs typeface="AL-Mohanad Bold"/>
              </a:rPr>
              <a:t>أبيات</a:t>
            </a:r>
            <a:r>
              <a:rPr lang="ar-SA" sz="2800" b="1" dirty="0">
                <a:latin typeface="ae_Cortoba"/>
                <a:ea typeface="Times New Roman"/>
                <a:cs typeface="AL-Mohanad Bold"/>
              </a:rPr>
              <a:t> "</a:t>
            </a:r>
            <a:r>
              <a:rPr lang="ar-SA" sz="2800" b="1" dirty="0" err="1">
                <a:latin typeface="ae_Cortoba"/>
                <a:ea typeface="Times New Roman"/>
                <a:cs typeface="AL-Mohanad Bold"/>
              </a:rPr>
              <a:t>الشاسترا</a:t>
            </a:r>
            <a:r>
              <a:rPr lang="ar-SA" sz="2800" b="1" dirty="0">
                <a:latin typeface="ae_Cortoba"/>
                <a:ea typeface="Times New Roman"/>
                <a:cs typeface="AL-Mohanad Bold"/>
              </a:rPr>
              <a:t>" فابني البطل مقيم في السماء</a:t>
            </a:r>
            <a:endParaRPr lang="ar-SA" sz="3600" dirty="0">
              <a:latin typeface="Times New Roman"/>
              <a:ea typeface="Times New Roman"/>
              <a:cs typeface="AL-Mohanad Bold"/>
            </a:endParaRPr>
          </a:p>
          <a:p>
            <a:pPr algn="ctr" rtl="1">
              <a:spcBef>
                <a:spcPts val="600"/>
              </a:spcBef>
              <a:spcAft>
                <a:spcPts val="600"/>
              </a:spcAft>
            </a:pPr>
            <a:r>
              <a:rPr lang="ar-SA" sz="2800" b="1" dirty="0">
                <a:latin typeface="ae_Cortoba"/>
                <a:ea typeface="Times New Roman"/>
                <a:cs typeface="AL-Mohanad Bold"/>
              </a:rPr>
              <a:t>ففيم بقاؤنا في حزن مادام واجبهما الأرضي قد تأدَّ</a:t>
            </a:r>
            <a:r>
              <a:rPr lang="ar-DZ" sz="2800" b="1" dirty="0">
                <a:latin typeface="ae_Cortoba"/>
                <a:ea typeface="Times New Roman"/>
                <a:cs typeface="AL-Mohanad Bold"/>
              </a:rPr>
              <a:t>ى</a:t>
            </a:r>
            <a:r>
              <a:rPr lang="ar-SA" sz="2400" dirty="0">
                <a:latin typeface="Times New Roman"/>
                <a:ea typeface="Times New Roman"/>
                <a:cs typeface="Arial"/>
              </a:rPr>
              <a:t>.</a:t>
            </a:r>
            <a:endParaRPr lang="ar-SA" sz="3600" dirty="0">
              <a:effectLst/>
              <a:latin typeface="Times New Roman"/>
              <a:ea typeface="Times New Roman"/>
              <a:cs typeface="AL-Mohanad Bold"/>
            </a:endParaRPr>
          </a:p>
        </p:txBody>
      </p:sp>
    </p:spTree>
    <p:extLst>
      <p:ext uri="{BB962C8B-B14F-4D97-AF65-F5344CB8AC3E}">
        <p14:creationId xmlns:p14="http://schemas.microsoft.com/office/powerpoint/2010/main" val="18929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hanou\Desktop\Kurukshet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332509" y="5881255"/>
            <a:ext cx="11617036" cy="97674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ar-DZ" sz="2800" b="1" dirty="0">
                <a:solidFill>
                  <a:srgbClr val="000000"/>
                </a:solidFill>
                <a:latin typeface="ae_AlArabiya" panose="02060603050605020204" pitchFamily="18" charset="-78"/>
                <a:ea typeface="Times New Roman"/>
                <a:cs typeface="ae_AlArabiya" panose="02060603050605020204" pitchFamily="18" charset="-78"/>
              </a:rPr>
              <a:t>صورة نصية من ملحمة </a:t>
            </a:r>
            <a:r>
              <a:rPr lang="ar-DZ" sz="2800" b="1" dirty="0" err="1">
                <a:solidFill>
                  <a:srgbClr val="000000"/>
                </a:solidFill>
                <a:latin typeface="ae_AlArabiya" panose="02060603050605020204" pitchFamily="18" charset="-78"/>
                <a:ea typeface="Times New Roman"/>
                <a:cs typeface="ae_AlArabiya" panose="02060603050605020204" pitchFamily="18" charset="-78"/>
              </a:rPr>
              <a:t>الماهابهارتا</a:t>
            </a:r>
            <a:r>
              <a:rPr lang="ar-DZ" sz="2800" b="1" dirty="0">
                <a:solidFill>
                  <a:srgbClr val="000000"/>
                </a:solidFill>
                <a:latin typeface="ae_AlArabiya" panose="02060603050605020204" pitchFamily="18" charset="-78"/>
                <a:ea typeface="Times New Roman"/>
                <a:cs typeface="ae_AlArabiya" panose="02060603050605020204" pitchFamily="18" charset="-78"/>
              </a:rPr>
              <a:t>؛ تبين أسلحة الشيطان ومن الجهتين القصة بالسنسكريتية في معركة </a:t>
            </a:r>
            <a:r>
              <a:rPr lang="ar-DZ" sz="2800" b="1" dirty="0" err="1">
                <a:solidFill>
                  <a:srgbClr val="000000"/>
                </a:solidFill>
                <a:latin typeface="ae_AlArabiya" panose="02060603050605020204" pitchFamily="18" charset="-78"/>
                <a:ea typeface="Times New Roman"/>
                <a:cs typeface="ae_AlArabiya" panose="02060603050605020204" pitchFamily="18" charset="-78"/>
              </a:rPr>
              <a:t>كوروكشترا</a:t>
            </a:r>
            <a:r>
              <a:rPr lang="ar-DZ" sz="2800" b="1" dirty="0">
                <a:solidFill>
                  <a:srgbClr val="000000"/>
                </a:solidFill>
                <a:latin typeface="ae_AlArabiya" panose="02060603050605020204" pitchFamily="18" charset="-78"/>
                <a:ea typeface="Times New Roman"/>
                <a:cs typeface="ae_AlArabiya" panose="02060603050605020204" pitchFamily="18" charset="-78"/>
              </a:rPr>
              <a:t> </a:t>
            </a:r>
            <a:endParaRPr lang="fr-FR" sz="2800" b="1" dirty="0">
              <a:latin typeface="ae_AlArabiya" panose="02060603050605020204" pitchFamily="18" charset="-78"/>
              <a:ea typeface="Times New Roman"/>
              <a:cs typeface="ae_AlArabiya" panose="02060603050605020204" pitchFamily="18" charset="-78"/>
            </a:endParaRPr>
          </a:p>
        </p:txBody>
      </p:sp>
    </p:spTree>
    <p:extLst>
      <p:ext uri="{BB962C8B-B14F-4D97-AF65-F5344CB8AC3E}">
        <p14:creationId xmlns:p14="http://schemas.microsoft.com/office/powerpoint/2010/main" val="291935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1727" y="125342"/>
            <a:ext cx="11700163" cy="976094"/>
          </a:xfrm>
          <a:solidFill>
            <a:schemeClr val="accent2"/>
          </a:solidFill>
        </p:spPr>
        <p:txBody>
          <a:bodyPr>
            <a:noAutofit/>
          </a:bodyPr>
          <a:lstStyle/>
          <a:p>
            <a:pPr algn="ctr" rtl="1"/>
            <a:r>
              <a:rPr lang="fr-FR" b="1" dirty="0">
                <a:solidFill>
                  <a:schemeClr val="tx1"/>
                </a:solidFill>
                <a:latin typeface="ae_Granada" panose="02060603050605020204" pitchFamily="18" charset="-78"/>
                <a:ea typeface="Calibri"/>
                <a:cs typeface="ae_Granada" panose="02060603050605020204" pitchFamily="18" charset="-78"/>
              </a:rPr>
              <a:t> </a:t>
            </a:r>
            <a:r>
              <a:rPr lang="ar-DZ" b="1" dirty="0">
                <a:solidFill>
                  <a:schemeClr val="tx1"/>
                </a:solidFill>
                <a:latin typeface="ae_Granada" panose="02060603050605020204" pitchFamily="18" charset="-78"/>
                <a:ea typeface="Calibri"/>
                <a:cs typeface="ae_Granada" panose="02060603050605020204" pitchFamily="18" charset="-78"/>
              </a:rPr>
              <a:t>ثالثا؛ الدرس اللغوي في الحضارة اليونانية (</a:t>
            </a:r>
            <a:r>
              <a:rPr lang="fr-FR" sz="3200" b="1" dirty="0" err="1">
                <a:solidFill>
                  <a:schemeClr val="tx1"/>
                </a:solidFill>
                <a:latin typeface="ae_Granada" panose="02060603050605020204" pitchFamily="18" charset="-78"/>
                <a:ea typeface="Calibri"/>
                <a:cs typeface="ae_Granada" panose="02060603050605020204" pitchFamily="18" charset="-78"/>
              </a:rPr>
              <a:t>ελληνική</a:t>
            </a:r>
            <a:r>
              <a:rPr lang="fr-FR" sz="3200" b="1" dirty="0">
                <a:solidFill>
                  <a:schemeClr val="tx1"/>
                </a:solidFill>
                <a:latin typeface="ae_Granada" panose="02060603050605020204" pitchFamily="18" charset="-78"/>
                <a:ea typeface="Calibri"/>
                <a:cs typeface="ae_Granada" panose="02060603050605020204" pitchFamily="18" charset="-78"/>
              </a:rPr>
              <a:t> </a:t>
            </a:r>
            <a:r>
              <a:rPr lang="fr-FR" sz="3200" b="1" dirty="0" err="1">
                <a:solidFill>
                  <a:schemeClr val="tx1"/>
                </a:solidFill>
                <a:latin typeface="ae_Granada" panose="02060603050605020204" pitchFamily="18" charset="-78"/>
                <a:ea typeface="Calibri"/>
                <a:cs typeface="ae_Granada" panose="02060603050605020204" pitchFamily="18" charset="-78"/>
              </a:rPr>
              <a:t>γλώσσ</a:t>
            </a:r>
            <a:r>
              <a:rPr lang="fr-FR" sz="3200" b="1" dirty="0">
                <a:solidFill>
                  <a:schemeClr val="tx1"/>
                </a:solidFill>
                <a:latin typeface="ae_Granada" panose="02060603050605020204" pitchFamily="18" charset="-78"/>
                <a:ea typeface="Calibri"/>
                <a:cs typeface="ae_Granada" panose="02060603050605020204" pitchFamily="18" charset="-78"/>
              </a:rPr>
              <a:t>α</a:t>
            </a:r>
            <a:r>
              <a:rPr lang="ar-DZ" b="1" dirty="0">
                <a:solidFill>
                  <a:schemeClr val="tx1"/>
                </a:solidFill>
                <a:latin typeface="ae_Granada" panose="02060603050605020204" pitchFamily="18" charset="-78"/>
                <a:ea typeface="Calibri"/>
                <a:cs typeface="ae_Granada" panose="02060603050605020204" pitchFamily="18" charset="-78"/>
              </a:rPr>
              <a:t>): </a:t>
            </a:r>
            <a:endParaRPr lang="fr-FR"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311727" y="1184564"/>
            <a:ext cx="6130637" cy="5216236"/>
          </a:xfrm>
        </p:spPr>
        <p:txBody>
          <a:bodyPr>
            <a:noAutofit/>
          </a:bodyPr>
          <a:lstStyle/>
          <a:p>
            <a:pPr marL="0" indent="0" algn="just" rtl="1">
              <a:buNone/>
            </a:pPr>
            <a:r>
              <a:rPr lang="ar-DZ" sz="2800" dirty="0">
                <a:solidFill>
                  <a:schemeClr val="tx1"/>
                </a:solidFill>
                <a:latin typeface="Calibri"/>
                <a:ea typeface="Calibri"/>
                <a:cs typeface="Traditional Arabic"/>
              </a:rPr>
              <a:t>يقول جورج مونان:</a:t>
            </a:r>
            <a:r>
              <a:rPr lang="ar-DZ" sz="2800" dirty="0">
                <a:solidFill>
                  <a:schemeClr val="tx1"/>
                </a:solidFill>
                <a:latin typeface="Calibri"/>
                <a:ea typeface="Calibri"/>
                <a:cs typeface="Simplified Arabic"/>
              </a:rPr>
              <a:t> </a:t>
            </a:r>
            <a:r>
              <a:rPr lang="ar-DZ" sz="2700" b="1" dirty="0">
                <a:solidFill>
                  <a:schemeClr val="tx1"/>
                </a:solidFill>
                <a:ea typeface="Calibri"/>
                <a:cs typeface="ae_AlHor"/>
              </a:rPr>
              <a:t>"..مع دخول اليونان في تاريخ علم اللغة، يمكننا التأكيد على أنّ الحالة قد تغيّرت، اوّلا بالنسبة للباحثين إذ نجد بين أيدينا فجأة عددًا أكبر من الوثائق وهي أبلغ دلالة من غيرها، وأكثر تنوعًا وأعظم فائدة فأصبح من الممكن مباشرة الكتابة في تاريخ الفكر الإغريقي في موضوع اللغة استنادًا إلى نصوص تفرّغت لدراسة اللغة نفسها، دون أن تكون ثمة حاجة إلى المقارنات وإلى المزيد من الظن </a:t>
            </a:r>
            <a:r>
              <a:rPr lang="ar-DZ" sz="2700" b="1" dirty="0" err="1">
                <a:solidFill>
                  <a:schemeClr val="tx1"/>
                </a:solidFill>
                <a:ea typeface="Calibri"/>
                <a:cs typeface="ae_AlHor"/>
              </a:rPr>
              <a:t>والتخمين..</a:t>
            </a:r>
            <a:r>
              <a:rPr lang="ar-DZ" sz="2800" dirty="0" err="1">
                <a:solidFill>
                  <a:schemeClr val="tx1"/>
                </a:solidFill>
                <a:latin typeface="Calibri"/>
                <a:ea typeface="Calibri"/>
                <a:cs typeface="Simplified Arabic"/>
              </a:rPr>
              <a:t>"</a:t>
            </a:r>
            <a:r>
              <a:rPr lang="ar-DZ" sz="2800" dirty="0" err="1">
                <a:solidFill>
                  <a:schemeClr val="tx1"/>
                </a:solidFill>
                <a:latin typeface="Calibri"/>
                <a:ea typeface="Calibri"/>
                <a:cs typeface="Traditional Arabic"/>
              </a:rPr>
              <a:t>ويقول</a:t>
            </a:r>
            <a:r>
              <a:rPr lang="ar-DZ" sz="2800" dirty="0">
                <a:solidFill>
                  <a:schemeClr val="tx1"/>
                </a:solidFill>
                <a:latin typeface="Calibri"/>
                <a:ea typeface="Calibri"/>
                <a:cs typeface="Traditional Arabic"/>
              </a:rPr>
              <a:t> في سياق آخر</a:t>
            </a:r>
            <a:r>
              <a:rPr lang="ar-DZ" sz="2800" dirty="0">
                <a:solidFill>
                  <a:schemeClr val="tx1"/>
                </a:solidFill>
                <a:latin typeface="Calibri"/>
                <a:ea typeface="Calibri"/>
                <a:cs typeface="Simplified Arabic"/>
              </a:rPr>
              <a:t>: </a:t>
            </a:r>
            <a:r>
              <a:rPr lang="ar-DZ" sz="2800" dirty="0">
                <a:solidFill>
                  <a:schemeClr val="tx1"/>
                </a:solidFill>
                <a:ea typeface="Calibri"/>
                <a:cs typeface="ae_AlHor"/>
              </a:rPr>
              <a:t>"..وإذا أقررنا بوجود أبجدية (حقيقية) حين تسجّل الكتابة الحروف الصحيحة إلى جانب حروف</a:t>
            </a:r>
            <a:r>
              <a:rPr lang="ar-DZ" sz="2800" b="1" dirty="0">
                <a:solidFill>
                  <a:schemeClr val="tx1"/>
                </a:solidFill>
                <a:ea typeface="Calibri"/>
                <a:cs typeface="ae_AlHor"/>
              </a:rPr>
              <a:t> المدّ، فلابدّ من أن ننسب إلى الإغريق المرحلة الأخيرة لهذا الاختراع الطويل الأجل الذي أدّى إلى الأبجدية إذ أنّنا نرى في بلاد اليونان وللمرة الأولى كتابة متحقّقة تحقّقًا تامًا..</a:t>
            </a:r>
            <a:r>
              <a:rPr lang="ar-DZ" sz="2800" dirty="0">
                <a:solidFill>
                  <a:schemeClr val="tx1"/>
                </a:solidFill>
                <a:latin typeface="Calibri"/>
                <a:ea typeface="Calibri"/>
                <a:cs typeface="Simplified Arabic"/>
              </a:rPr>
              <a:t>"</a:t>
            </a:r>
            <a:endParaRPr lang="fr-FR" sz="2800" dirty="0">
              <a:solidFill>
                <a:schemeClr val="tx1"/>
              </a:solidFill>
            </a:endParaRPr>
          </a:p>
        </p:txBody>
      </p:sp>
      <p:sp>
        <p:nvSpPr>
          <p:cNvPr id="4" name="Espace réservé du contenu 3"/>
          <p:cNvSpPr>
            <a:spLocks noGrp="1"/>
          </p:cNvSpPr>
          <p:nvPr>
            <p:ph sz="half" idx="2"/>
          </p:nvPr>
        </p:nvSpPr>
        <p:spPr>
          <a:xfrm>
            <a:off x="6629400" y="1205345"/>
            <a:ext cx="5382491" cy="5195455"/>
          </a:xfrm>
          <a:solidFill>
            <a:srgbClr val="FFFF00"/>
          </a:solidFill>
        </p:spPr>
        <p:txBody>
          <a:bodyPr>
            <a:noAutofit/>
          </a:bodyPr>
          <a:lstStyle/>
          <a:p>
            <a:pPr marL="0" indent="0" algn="just" rtl="1">
              <a:buNone/>
            </a:pPr>
            <a:r>
              <a:rPr lang="ar-DZ" sz="2800" dirty="0">
                <a:solidFill>
                  <a:schemeClr val="tx1"/>
                </a:solidFill>
                <a:latin typeface="Calibri"/>
                <a:ea typeface="Calibri"/>
                <a:cs typeface="Traditional Arabic"/>
              </a:rPr>
              <a:t>كان اليونانيون أهل حضارة وسياسة وحكم </a:t>
            </a:r>
            <a:r>
              <a:rPr lang="ar-DZ" sz="2800" dirty="0" err="1">
                <a:solidFill>
                  <a:schemeClr val="tx1"/>
                </a:solidFill>
                <a:latin typeface="Calibri"/>
                <a:ea typeface="Calibri"/>
                <a:cs typeface="Traditional Arabic"/>
              </a:rPr>
              <a:t>عضود</a:t>
            </a:r>
            <a:r>
              <a:rPr lang="ar-DZ" sz="2800" dirty="0">
                <a:solidFill>
                  <a:schemeClr val="tx1"/>
                </a:solidFill>
                <a:latin typeface="Calibri"/>
                <a:ea typeface="Calibri"/>
                <a:cs typeface="Traditional Arabic"/>
              </a:rPr>
              <a:t>، وقد جعلهم الاستقرار السياسي والاقتصادي والرفاهية الاجتماعية من أهم حضارات العالم القديم، ولا يمكن بحال اليوم الحديث عن </a:t>
            </a:r>
            <a:r>
              <a:rPr lang="ar-DZ" sz="2800" dirty="0" err="1">
                <a:solidFill>
                  <a:schemeClr val="tx1"/>
                </a:solidFill>
                <a:latin typeface="Calibri"/>
                <a:ea typeface="Calibri"/>
                <a:cs typeface="Traditional Arabic"/>
              </a:rPr>
              <a:t>الأغارقة</a:t>
            </a:r>
            <a:r>
              <a:rPr lang="ar-DZ" sz="2800" dirty="0">
                <a:solidFill>
                  <a:schemeClr val="tx1"/>
                </a:solidFill>
                <a:latin typeface="Calibri"/>
                <a:ea typeface="Calibri"/>
                <a:cs typeface="Traditional Arabic"/>
              </a:rPr>
              <a:t> إلاّ وربطناها بالفلسفة أو أنّنا نتحدث عن الفلسفة إلاّ وربطناها </a:t>
            </a:r>
            <a:r>
              <a:rPr lang="ar-DZ" sz="2800" dirty="0">
                <a:solidFill>
                  <a:schemeClr val="tx1"/>
                </a:solidFill>
                <a:latin typeface="Calibri"/>
                <a:ea typeface="Calibri"/>
                <a:cs typeface="ALAWI-3-1"/>
              </a:rPr>
              <a:t>بسقراط وأفلاطون </a:t>
            </a:r>
            <a:r>
              <a:rPr lang="ar-DZ" sz="2800" dirty="0" err="1">
                <a:solidFill>
                  <a:schemeClr val="tx1"/>
                </a:solidFill>
                <a:latin typeface="Calibri"/>
                <a:ea typeface="Calibri"/>
                <a:cs typeface="ALAWI-3-1"/>
              </a:rPr>
              <a:t>وأريسطو</a:t>
            </a:r>
            <a:r>
              <a:rPr lang="ar-DZ" sz="2800" dirty="0">
                <a:solidFill>
                  <a:schemeClr val="tx1"/>
                </a:solidFill>
                <a:latin typeface="Calibri"/>
                <a:ea typeface="Calibri"/>
                <a:cs typeface="Traditional Arabic"/>
              </a:rPr>
              <a:t>، هؤلاء والعديد غيرهم قد رفعوا مستويات العقل الإنساني المتأمل إلى المرحلة اللاحقة، ومن الناحية اللغوية فقد كان الدرس اللغوي عند اليونان من الاهتمامات الأساسية في العقل الفلسفي التأملي والتحليلي، وبخاصة مع الزعماء الثلاثة ثم تلاهم الرواقيون الذين اشتهروا بالقياس في القواعد النحوية لتقوم بعدهم المدرسة الاسكندرية وجميعهم همّ بطرح القضايا الآتية</a:t>
            </a:r>
            <a:r>
              <a:rPr lang="ar-DZ" sz="2800" dirty="0">
                <a:solidFill>
                  <a:schemeClr val="tx1"/>
                </a:solidFill>
                <a:latin typeface="Calibri"/>
                <a:ea typeface="Calibri"/>
                <a:cs typeface="Simplified Arabic"/>
              </a:rPr>
              <a:t>:</a:t>
            </a:r>
            <a:endParaRPr lang="fr-FR" sz="2800" dirty="0">
              <a:solidFill>
                <a:schemeClr val="tx1"/>
              </a:solidFill>
            </a:endParaRPr>
          </a:p>
        </p:txBody>
      </p:sp>
    </p:spTree>
    <p:extLst>
      <p:ext uri="{BB962C8B-B14F-4D97-AF65-F5344CB8AC3E}">
        <p14:creationId xmlns:p14="http://schemas.microsoft.com/office/powerpoint/2010/main" val="29134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barn(inVertical)">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1)">
                                      <p:cBhvr>
                                        <p:cTn id="2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9419" y="333162"/>
            <a:ext cx="10286999" cy="1280890"/>
          </a:xfrm>
          <a:blipFill>
            <a:blip r:embed="rId2"/>
            <a:tile tx="0" ty="0" sx="100000" sy="100000" flip="none" algn="tl"/>
          </a:blipFill>
        </p:spPr>
        <p:txBody>
          <a:bodyPr>
            <a:noAutofit/>
          </a:bodyPr>
          <a:lstStyle/>
          <a:p>
            <a:pPr algn="ctr"/>
            <a:r>
              <a:rPr lang="ar-DZ" sz="8000" dirty="0">
                <a:latin typeface="ae_Cortoba" panose="02060603050605020204" pitchFamily="18" charset="-78"/>
                <a:cs typeface="ae_Cortoba" panose="02060603050605020204" pitchFamily="18" charset="-78"/>
              </a:rPr>
              <a:t>الألفبائية اليونانية:</a:t>
            </a:r>
            <a:endParaRPr lang="fr-FR" sz="8000" dirty="0">
              <a:latin typeface="ae_Cortoba" panose="02060603050605020204" pitchFamily="18" charset="-78"/>
              <a:cs typeface="ae_Cortoba" panose="02060603050605020204" pitchFamily="18" charset="-78"/>
            </a:endParaRPr>
          </a:p>
        </p:txBody>
      </p:sp>
      <p:graphicFrame>
        <p:nvGraphicFramePr>
          <p:cNvPr id="9" name="Tableau 8"/>
          <p:cNvGraphicFramePr>
            <a:graphicFrameLocks noGrp="1"/>
          </p:cNvGraphicFramePr>
          <p:nvPr>
            <p:extLst>
              <p:ext uri="{D42A27DB-BD31-4B8C-83A1-F6EECF244321}">
                <p14:modId xmlns:p14="http://schemas.microsoft.com/office/powerpoint/2010/main" val="3157411256"/>
              </p:ext>
            </p:extLst>
          </p:nvPr>
        </p:nvGraphicFramePr>
        <p:xfrm>
          <a:off x="311725" y="1808019"/>
          <a:ext cx="11637819" cy="4922728"/>
        </p:xfrm>
        <a:graphic>
          <a:graphicData uri="http://schemas.openxmlformats.org/drawingml/2006/table">
            <a:tbl>
              <a:tblPr firstRow="1" firstCol="1" bandRow="1"/>
              <a:tblGrid>
                <a:gridCol w="1607355">
                  <a:extLst>
                    <a:ext uri="{9D8B030D-6E8A-4147-A177-3AD203B41FA5}">
                      <a16:colId xmlns:a16="http://schemas.microsoft.com/office/drawing/2014/main" val="20000"/>
                    </a:ext>
                  </a:extLst>
                </a:gridCol>
                <a:gridCol w="1607355">
                  <a:extLst>
                    <a:ext uri="{9D8B030D-6E8A-4147-A177-3AD203B41FA5}">
                      <a16:colId xmlns:a16="http://schemas.microsoft.com/office/drawing/2014/main" val="20001"/>
                    </a:ext>
                  </a:extLst>
                </a:gridCol>
                <a:gridCol w="1198468">
                  <a:extLst>
                    <a:ext uri="{9D8B030D-6E8A-4147-A177-3AD203B41FA5}">
                      <a16:colId xmlns:a16="http://schemas.microsoft.com/office/drawing/2014/main" val="20002"/>
                    </a:ext>
                  </a:extLst>
                </a:gridCol>
                <a:gridCol w="1400092">
                  <a:extLst>
                    <a:ext uri="{9D8B030D-6E8A-4147-A177-3AD203B41FA5}">
                      <a16:colId xmlns:a16="http://schemas.microsoft.com/office/drawing/2014/main" val="20003"/>
                    </a:ext>
                  </a:extLst>
                </a:gridCol>
                <a:gridCol w="1398681">
                  <a:extLst>
                    <a:ext uri="{9D8B030D-6E8A-4147-A177-3AD203B41FA5}">
                      <a16:colId xmlns:a16="http://schemas.microsoft.com/office/drawing/2014/main" val="20004"/>
                    </a:ext>
                  </a:extLst>
                </a:gridCol>
                <a:gridCol w="1419832">
                  <a:extLst>
                    <a:ext uri="{9D8B030D-6E8A-4147-A177-3AD203B41FA5}">
                      <a16:colId xmlns:a16="http://schemas.microsoft.com/office/drawing/2014/main" val="20005"/>
                    </a:ext>
                  </a:extLst>
                </a:gridCol>
                <a:gridCol w="1398681">
                  <a:extLst>
                    <a:ext uri="{9D8B030D-6E8A-4147-A177-3AD203B41FA5}">
                      <a16:colId xmlns:a16="http://schemas.microsoft.com/office/drawing/2014/main" val="20006"/>
                    </a:ext>
                  </a:extLst>
                </a:gridCol>
                <a:gridCol w="1607355">
                  <a:extLst>
                    <a:ext uri="{9D8B030D-6E8A-4147-A177-3AD203B41FA5}">
                      <a16:colId xmlns:a16="http://schemas.microsoft.com/office/drawing/2014/main" val="20007"/>
                    </a:ext>
                  </a:extLst>
                </a:gridCol>
              </a:tblGrid>
              <a:tr h="1572491">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3" tooltip="ألفا (حرف)"/>
                        </a:rPr>
                        <a:t>Α</a:t>
                      </a:r>
                      <a:r>
                        <a:rPr lang="fr-FR" sz="3200" b="1" i="1" u="none" strike="noStrike">
                          <a:solidFill>
                            <a:schemeClr val="tx1"/>
                          </a:solidFill>
                          <a:effectLst/>
                          <a:latin typeface="Allegro"/>
                          <a:ea typeface="Times New Roman"/>
                          <a:cs typeface="AGA Furat Regular"/>
                          <a:hlinkClick r:id="rId3" tooltip="ألفا (حرف)"/>
                        </a:rPr>
                        <a:t> α</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ألفا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4" tooltip="بيتا (حرف)"/>
                        </a:rPr>
                        <a:t>Β</a:t>
                      </a:r>
                      <a:r>
                        <a:rPr lang="fr-FR" sz="3200" b="1" i="1" u="none" strike="noStrike">
                          <a:solidFill>
                            <a:schemeClr val="tx1"/>
                          </a:solidFill>
                          <a:effectLst/>
                          <a:latin typeface="Allegro"/>
                          <a:ea typeface="Times New Roman"/>
                          <a:cs typeface="AGA Furat Regular"/>
                          <a:hlinkClick r:id="rId4" tooltip="بيتا (حرف)"/>
                        </a:rPr>
                        <a:t> </a:t>
                      </a:r>
                      <a:r>
                        <a:rPr lang="fr-FR" sz="3200" b="1" i="1" u="none" strike="noStrike">
                          <a:solidFill>
                            <a:schemeClr val="tx1"/>
                          </a:solidFill>
                          <a:effectLst/>
                          <a:latin typeface="Times New Roman"/>
                          <a:ea typeface="Times New Roman"/>
                          <a:cs typeface="AGA Furat Regular"/>
                          <a:hlinkClick r:id="rId4" tooltip="بيتا (حرف)"/>
                        </a:rPr>
                        <a:t>β</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بيتا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Allegro"/>
                          <a:ea typeface="Times New Roman"/>
                          <a:cs typeface="AGA Furat Regular"/>
                          <a:hlinkClick r:id="rId5" tooltip="غاما"/>
                        </a:rPr>
                        <a:t>Γ </a:t>
                      </a:r>
                      <a:r>
                        <a:rPr lang="fr-FR" sz="3200" b="1" i="1" u="none" strike="noStrike">
                          <a:solidFill>
                            <a:schemeClr val="tx1"/>
                          </a:solidFill>
                          <a:effectLst/>
                          <a:latin typeface="Times New Roman"/>
                          <a:ea typeface="Times New Roman"/>
                          <a:cs typeface="AGA Furat Regular"/>
                          <a:hlinkClick r:id="rId5" tooltip="غاما"/>
                        </a:rPr>
                        <a:t>γ</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غاما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6" tooltip="دلتا (حرف)"/>
                        </a:rPr>
                        <a:t>Δ</a:t>
                      </a:r>
                      <a:r>
                        <a:rPr lang="fr-FR" sz="3200" b="1" i="1" u="none" strike="noStrike">
                          <a:solidFill>
                            <a:schemeClr val="tx1"/>
                          </a:solidFill>
                          <a:effectLst/>
                          <a:latin typeface="Allegro"/>
                          <a:ea typeface="Times New Roman"/>
                          <a:cs typeface="AGA Furat Regular"/>
                          <a:hlinkClick r:id="rId6" tooltip="دلتا (حرف)"/>
                        </a:rPr>
                        <a:t> δ</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دلتا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7" tooltip="إبسيلون"/>
                        </a:rPr>
                        <a:t>Ε</a:t>
                      </a:r>
                      <a:r>
                        <a:rPr lang="fr-FR" sz="3200" b="1" i="1" u="none" strike="noStrike">
                          <a:solidFill>
                            <a:schemeClr val="tx1"/>
                          </a:solidFill>
                          <a:effectLst/>
                          <a:latin typeface="Allegro"/>
                          <a:ea typeface="Times New Roman"/>
                          <a:cs typeface="AGA Furat Regular"/>
                          <a:hlinkClick r:id="rId7" tooltip="إبسيلون"/>
                        </a:rPr>
                        <a:t> ε</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إبسيلون</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8" tooltip="زيتا (حرف)"/>
                        </a:rPr>
                        <a:t>Ζ</a:t>
                      </a:r>
                      <a:r>
                        <a:rPr lang="fr-FR" sz="3200" b="1" i="1" u="none" strike="noStrike">
                          <a:solidFill>
                            <a:schemeClr val="tx1"/>
                          </a:solidFill>
                          <a:effectLst/>
                          <a:latin typeface="Allegro"/>
                          <a:ea typeface="Times New Roman"/>
                          <a:cs typeface="AGA Furat Regular"/>
                          <a:hlinkClick r:id="rId8" tooltip="زيتا (حرف)"/>
                        </a:rPr>
                        <a:t> </a:t>
                      </a:r>
                      <a:r>
                        <a:rPr lang="fr-FR" sz="3200" b="1" i="1" u="none" strike="noStrike">
                          <a:solidFill>
                            <a:schemeClr val="tx1"/>
                          </a:solidFill>
                          <a:effectLst/>
                          <a:latin typeface="Times New Roman"/>
                          <a:ea typeface="Times New Roman"/>
                          <a:cs typeface="AGA Furat Regular"/>
                          <a:hlinkClick r:id="rId8" tooltip="زيتا (حرف)"/>
                        </a:rPr>
                        <a:t>ζ</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زيتا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9" tooltip="إتا (حرف)"/>
                        </a:rPr>
                        <a:t>Η</a:t>
                      </a:r>
                      <a:r>
                        <a:rPr lang="fr-FR" sz="3200" b="1" i="1" u="none" strike="noStrike">
                          <a:solidFill>
                            <a:schemeClr val="tx1"/>
                          </a:solidFill>
                          <a:effectLst/>
                          <a:latin typeface="Allegro"/>
                          <a:ea typeface="Times New Roman"/>
                          <a:cs typeface="AGA Furat Regular"/>
                          <a:hlinkClick r:id="rId9" tooltip="إتا (حرف)"/>
                        </a:rPr>
                        <a:t> </a:t>
                      </a:r>
                      <a:r>
                        <a:rPr lang="fr-FR" sz="3200" b="1" i="1" u="none" strike="noStrike">
                          <a:solidFill>
                            <a:schemeClr val="tx1"/>
                          </a:solidFill>
                          <a:effectLst/>
                          <a:latin typeface="Times New Roman"/>
                          <a:ea typeface="Times New Roman"/>
                          <a:cs typeface="AGA Furat Regular"/>
                          <a:hlinkClick r:id="rId9" tooltip="إتا (حرف)"/>
                        </a:rPr>
                        <a:t>η</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إيتا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dirty="0">
                          <a:solidFill>
                            <a:schemeClr val="tx1"/>
                          </a:solidFill>
                          <a:effectLst/>
                          <a:latin typeface="Allegro"/>
                          <a:ea typeface="Times New Roman"/>
                          <a:cs typeface="AGA Furat Regular"/>
                          <a:hlinkClick r:id="rId10" tooltip="ثيتا"/>
                        </a:rPr>
                        <a:t>Θ </a:t>
                      </a:r>
                      <a:r>
                        <a:rPr lang="fr-FR" sz="3200" b="1" i="1" u="none" strike="noStrike" dirty="0" err="1">
                          <a:solidFill>
                            <a:schemeClr val="tx1"/>
                          </a:solidFill>
                          <a:effectLst/>
                          <a:latin typeface="Times New Roman"/>
                          <a:ea typeface="Times New Roman"/>
                          <a:cs typeface="AGA Furat Regular"/>
                          <a:hlinkClick r:id="rId10" tooltip="ثيتا"/>
                        </a:rPr>
                        <a:t>θ</a:t>
                      </a:r>
                      <a:br>
                        <a:rPr lang="fr-FR" sz="3200" b="1" i="1" dirty="0">
                          <a:solidFill>
                            <a:schemeClr val="tx1"/>
                          </a:solidFill>
                          <a:effectLst/>
                          <a:latin typeface="Allegro"/>
                          <a:ea typeface="Times New Roman"/>
                          <a:cs typeface="AGA Furat Regular"/>
                        </a:rPr>
                      </a:br>
                      <a:r>
                        <a:rPr lang="ar-SA" sz="3200" b="1" i="1" dirty="0" err="1">
                          <a:solidFill>
                            <a:schemeClr val="tx1"/>
                          </a:solidFill>
                          <a:effectLst/>
                          <a:latin typeface="Allegro"/>
                          <a:ea typeface="Times New Roman"/>
                          <a:cs typeface="AGA Furat Regular"/>
                        </a:rPr>
                        <a:t>ثيتا</a:t>
                      </a:r>
                      <a:endParaRPr lang="fr-FR" sz="3200" dirty="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0"/>
                  </a:ext>
                </a:extLst>
              </a:tr>
              <a:tr h="1572491">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1" tooltip="إيوتا"/>
                        </a:rPr>
                        <a:t>Ι</a:t>
                      </a:r>
                      <a:r>
                        <a:rPr lang="fr-FR" sz="3200" b="1" i="1" u="none" strike="noStrike">
                          <a:solidFill>
                            <a:schemeClr val="tx1"/>
                          </a:solidFill>
                          <a:effectLst/>
                          <a:latin typeface="Allegro"/>
                          <a:ea typeface="Times New Roman"/>
                          <a:cs typeface="AGA Furat Regular"/>
                          <a:hlinkClick r:id="rId11" tooltip="إيوتا"/>
                        </a:rPr>
                        <a:t> </a:t>
                      </a:r>
                      <a:r>
                        <a:rPr lang="fr-FR" sz="3200" b="1" i="1" u="none" strike="noStrike">
                          <a:solidFill>
                            <a:schemeClr val="tx1"/>
                          </a:solidFill>
                          <a:effectLst/>
                          <a:latin typeface="Times New Roman"/>
                          <a:ea typeface="Times New Roman"/>
                          <a:cs typeface="AGA Furat Regular"/>
                          <a:hlinkClick r:id="rId11" tooltip="إيوتا"/>
                        </a:rPr>
                        <a:t>ι</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إيوتا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2" tooltip="كبا"/>
                        </a:rPr>
                        <a:t>Κ</a:t>
                      </a:r>
                      <a:r>
                        <a:rPr lang="fr-FR" sz="3200" b="1" i="1" u="none" strike="noStrike">
                          <a:solidFill>
                            <a:schemeClr val="tx1"/>
                          </a:solidFill>
                          <a:effectLst/>
                          <a:latin typeface="Allegro"/>
                          <a:ea typeface="Times New Roman"/>
                          <a:cs typeface="AGA Furat Regular"/>
                          <a:hlinkClick r:id="rId12" tooltip="كبا"/>
                        </a:rPr>
                        <a:t> </a:t>
                      </a:r>
                      <a:r>
                        <a:rPr lang="fr-FR" sz="3200" b="1" i="1" u="none" strike="noStrike">
                          <a:solidFill>
                            <a:schemeClr val="tx1"/>
                          </a:solidFill>
                          <a:effectLst/>
                          <a:latin typeface="Times New Roman"/>
                          <a:ea typeface="Times New Roman"/>
                          <a:cs typeface="AGA Furat Regular"/>
                          <a:hlinkClick r:id="rId12" tooltip="كبا"/>
                        </a:rPr>
                        <a:t>κ</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كبا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3" tooltip="لامدا"/>
                        </a:rPr>
                        <a:t>Λ</a:t>
                      </a:r>
                      <a:r>
                        <a:rPr lang="fr-FR" sz="3200" b="1" i="1" u="none" strike="noStrike">
                          <a:solidFill>
                            <a:schemeClr val="tx1"/>
                          </a:solidFill>
                          <a:effectLst/>
                          <a:latin typeface="Allegro"/>
                          <a:ea typeface="Times New Roman"/>
                          <a:cs typeface="AGA Furat Regular"/>
                          <a:hlinkClick r:id="rId13" tooltip="لامدا"/>
                        </a:rPr>
                        <a:t> </a:t>
                      </a:r>
                      <a:r>
                        <a:rPr lang="fr-FR" sz="3200" b="1" i="1" u="none" strike="noStrike">
                          <a:solidFill>
                            <a:schemeClr val="tx1"/>
                          </a:solidFill>
                          <a:effectLst/>
                          <a:latin typeface="Times New Roman"/>
                          <a:ea typeface="Times New Roman"/>
                          <a:cs typeface="AGA Furat Regular"/>
                          <a:hlinkClick r:id="rId13" tooltip="لامدا"/>
                        </a:rPr>
                        <a:t>λ</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لامدا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4" tooltip="مو (حرف)"/>
                        </a:rPr>
                        <a:t>Μ</a:t>
                      </a:r>
                      <a:r>
                        <a:rPr lang="fr-FR" sz="3200" b="1" i="1" u="none" strike="noStrike">
                          <a:solidFill>
                            <a:schemeClr val="tx1"/>
                          </a:solidFill>
                          <a:effectLst/>
                          <a:latin typeface="Allegro"/>
                          <a:ea typeface="Times New Roman"/>
                          <a:cs typeface="AGA Furat Regular"/>
                          <a:hlinkClick r:id="rId14" tooltip="مو (حرف)"/>
                        </a:rPr>
                        <a:t> </a:t>
                      </a:r>
                      <a:r>
                        <a:rPr lang="fr-FR" sz="3200" b="1" i="1" u="none" strike="noStrike">
                          <a:solidFill>
                            <a:schemeClr val="tx1"/>
                          </a:solidFill>
                          <a:effectLst/>
                          <a:latin typeface="Times New Roman"/>
                          <a:ea typeface="Times New Roman"/>
                          <a:cs typeface="AGA Furat Regular"/>
                          <a:hlinkClick r:id="rId14" tooltip="مو (حرف)"/>
                        </a:rPr>
                        <a:t>μ</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مو</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5" tooltip="نو (حرف)"/>
                        </a:rPr>
                        <a:t>Ν</a:t>
                      </a:r>
                      <a:r>
                        <a:rPr lang="fr-FR" sz="3200" b="1" i="1" u="none" strike="noStrike">
                          <a:solidFill>
                            <a:schemeClr val="tx1"/>
                          </a:solidFill>
                          <a:effectLst/>
                          <a:latin typeface="Allegro"/>
                          <a:ea typeface="Times New Roman"/>
                          <a:cs typeface="AGA Furat Regular"/>
                          <a:hlinkClick r:id="rId15" tooltip="نو (حرف)"/>
                        </a:rPr>
                        <a:t> </a:t>
                      </a:r>
                      <a:r>
                        <a:rPr lang="fr-FR" sz="3200" b="1" i="1" u="none" strike="noStrike">
                          <a:solidFill>
                            <a:schemeClr val="tx1"/>
                          </a:solidFill>
                          <a:effectLst/>
                          <a:latin typeface="Times New Roman"/>
                          <a:ea typeface="Times New Roman"/>
                          <a:cs typeface="AGA Furat Regular"/>
                          <a:hlinkClick r:id="rId15" tooltip="نو (حرف)"/>
                        </a:rPr>
                        <a:t>ν</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نو</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6" tooltip="ساي (حرف)"/>
                        </a:rPr>
                        <a:t>Ξ</a:t>
                      </a:r>
                      <a:r>
                        <a:rPr lang="fr-FR" sz="3200" b="1" i="1" u="none" strike="noStrike">
                          <a:solidFill>
                            <a:schemeClr val="tx1"/>
                          </a:solidFill>
                          <a:effectLst/>
                          <a:latin typeface="Allegro"/>
                          <a:ea typeface="Times New Roman"/>
                          <a:cs typeface="AGA Furat Regular"/>
                          <a:hlinkClick r:id="rId16" tooltip="ساي (حرف)"/>
                        </a:rPr>
                        <a:t> </a:t>
                      </a:r>
                      <a:r>
                        <a:rPr lang="fr-FR" sz="3200" b="1" i="1" u="none" strike="noStrike">
                          <a:solidFill>
                            <a:schemeClr val="tx1"/>
                          </a:solidFill>
                          <a:effectLst/>
                          <a:latin typeface="Times New Roman"/>
                          <a:ea typeface="Times New Roman"/>
                          <a:cs typeface="AGA Furat Regular"/>
                          <a:hlinkClick r:id="rId16" tooltip="ساي (حرف)"/>
                        </a:rPr>
                        <a:t>ξ</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كسي (زاي)</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7" tooltip="أوميكرون"/>
                        </a:rPr>
                        <a:t>Ο</a:t>
                      </a:r>
                      <a:r>
                        <a:rPr lang="fr-FR" sz="3200" b="1" i="1" u="none" strike="noStrike">
                          <a:solidFill>
                            <a:schemeClr val="tx1"/>
                          </a:solidFill>
                          <a:effectLst/>
                          <a:latin typeface="Allegro"/>
                          <a:ea typeface="Times New Roman"/>
                          <a:cs typeface="AGA Furat Regular"/>
                          <a:hlinkClick r:id="rId17" tooltip="أوميكرون"/>
                        </a:rPr>
                        <a:t> </a:t>
                      </a:r>
                      <a:r>
                        <a:rPr lang="fr-FR" sz="3200" b="1" i="1" u="none" strike="noStrike">
                          <a:solidFill>
                            <a:schemeClr val="tx1"/>
                          </a:solidFill>
                          <a:effectLst/>
                          <a:latin typeface="Times New Roman"/>
                          <a:ea typeface="Times New Roman"/>
                          <a:cs typeface="AGA Furat Regular"/>
                          <a:hlinkClick r:id="rId17" tooltip="أوميكرون"/>
                        </a:rPr>
                        <a:t>ο</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أوميكرون</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a:lnSpc>
                          <a:spcPct val="115000"/>
                        </a:lnSpc>
                        <a:spcAft>
                          <a:spcPts val="0"/>
                        </a:spcAft>
                      </a:pPr>
                      <a:r>
                        <a:rPr lang="fr-FR" sz="3200" b="1" i="1" u="none" strike="noStrike" dirty="0">
                          <a:solidFill>
                            <a:schemeClr val="tx1"/>
                          </a:solidFill>
                          <a:effectLst/>
                          <a:latin typeface="Times New Roman"/>
                          <a:ea typeface="Times New Roman"/>
                          <a:cs typeface="AGA Furat Regular"/>
                          <a:hlinkClick r:id="rId18" tooltip="ط (رياضيات)"/>
                        </a:rPr>
                        <a:t>Π</a:t>
                      </a:r>
                      <a:r>
                        <a:rPr lang="fr-FR" sz="3200" b="1" i="1" u="none" strike="noStrike" dirty="0">
                          <a:solidFill>
                            <a:schemeClr val="tx1"/>
                          </a:solidFill>
                          <a:effectLst/>
                          <a:latin typeface="Allegro"/>
                          <a:ea typeface="Times New Roman"/>
                          <a:cs typeface="AGA Furat Regular"/>
                          <a:hlinkClick r:id="rId18" tooltip="ط (رياضيات)"/>
                        </a:rPr>
                        <a:t> π</a:t>
                      </a:r>
                      <a:br>
                        <a:rPr lang="fr-FR" sz="3200" b="1" i="1" dirty="0">
                          <a:solidFill>
                            <a:schemeClr val="tx1"/>
                          </a:solidFill>
                          <a:effectLst/>
                          <a:latin typeface="Allegro"/>
                          <a:ea typeface="Times New Roman"/>
                          <a:cs typeface="AGA Furat Regular"/>
                        </a:rPr>
                      </a:br>
                      <a:r>
                        <a:rPr lang="ar-SA" sz="3200" b="1" i="1" dirty="0" err="1">
                          <a:solidFill>
                            <a:schemeClr val="tx1"/>
                          </a:solidFill>
                          <a:effectLst/>
                          <a:latin typeface="Allegro"/>
                          <a:ea typeface="Times New Roman"/>
                          <a:cs typeface="AGA Furat Regular"/>
                        </a:rPr>
                        <a:t>پاي</a:t>
                      </a:r>
                      <a:endParaRPr lang="fr-FR" sz="3200" dirty="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72491">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19" tooltip="رو (حرف)"/>
                        </a:rPr>
                        <a:t>Ρ</a:t>
                      </a:r>
                      <a:r>
                        <a:rPr lang="fr-FR" sz="3200" b="1" i="1" u="none" strike="noStrike">
                          <a:solidFill>
                            <a:schemeClr val="tx1"/>
                          </a:solidFill>
                          <a:effectLst/>
                          <a:latin typeface="Allegro"/>
                          <a:ea typeface="Times New Roman"/>
                          <a:cs typeface="AGA Furat Regular"/>
                          <a:hlinkClick r:id="rId19" tooltip="رو (حرف)"/>
                        </a:rPr>
                        <a:t> </a:t>
                      </a:r>
                      <a:r>
                        <a:rPr lang="fr-FR" sz="3200" b="1" i="1" u="none" strike="noStrike">
                          <a:solidFill>
                            <a:schemeClr val="tx1"/>
                          </a:solidFill>
                          <a:effectLst/>
                          <a:latin typeface="Times New Roman"/>
                          <a:ea typeface="Times New Roman"/>
                          <a:cs typeface="AGA Furat Regular"/>
                          <a:hlinkClick r:id="rId19" tooltip="رو (حرف)"/>
                        </a:rPr>
                        <a:t>ρ</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رو</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Allegro"/>
                          <a:ea typeface="Times New Roman"/>
                          <a:cs typeface="AGA Furat Regular"/>
                          <a:hlinkClick r:id="rId20" tooltip="سيغما"/>
                        </a:rPr>
                        <a:t>Σ σ </a:t>
                      </a:r>
                      <a:r>
                        <a:rPr lang="fr-FR" sz="3200" b="1" i="1" u="none" strike="noStrike">
                          <a:solidFill>
                            <a:schemeClr val="tx1"/>
                          </a:solidFill>
                          <a:effectLst/>
                          <a:latin typeface="Times New Roman"/>
                          <a:ea typeface="Times New Roman"/>
                          <a:cs typeface="AGA Furat Regular"/>
                          <a:hlinkClick r:id="rId20" tooltip="سيغما"/>
                        </a:rPr>
                        <a:t>ς</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سغما</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21" tooltip="تاو"/>
                        </a:rPr>
                        <a:t>Τ</a:t>
                      </a:r>
                      <a:r>
                        <a:rPr lang="fr-FR" sz="3200" b="1" i="1" u="none" strike="noStrike">
                          <a:solidFill>
                            <a:schemeClr val="tx1"/>
                          </a:solidFill>
                          <a:effectLst/>
                          <a:latin typeface="Allegro"/>
                          <a:ea typeface="Times New Roman"/>
                          <a:cs typeface="AGA Furat Regular"/>
                          <a:hlinkClick r:id="rId21" tooltip="تاو"/>
                        </a:rPr>
                        <a:t> τ</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تاو</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22" tooltip="أبسيلون"/>
                        </a:rPr>
                        <a:t>Υ</a:t>
                      </a:r>
                      <a:r>
                        <a:rPr lang="fr-FR" sz="3200" b="1" i="1" u="none" strike="noStrike">
                          <a:solidFill>
                            <a:schemeClr val="tx1"/>
                          </a:solidFill>
                          <a:effectLst/>
                          <a:latin typeface="Allegro"/>
                          <a:ea typeface="Times New Roman"/>
                          <a:cs typeface="AGA Furat Regular"/>
                          <a:hlinkClick r:id="rId22" tooltip="أبسيلون"/>
                        </a:rPr>
                        <a:t> </a:t>
                      </a:r>
                      <a:r>
                        <a:rPr lang="fr-FR" sz="3200" b="1" i="1" u="none" strike="noStrike">
                          <a:solidFill>
                            <a:schemeClr val="tx1"/>
                          </a:solidFill>
                          <a:effectLst/>
                          <a:latin typeface="Times New Roman"/>
                          <a:ea typeface="Times New Roman"/>
                          <a:cs typeface="AGA Furat Regular"/>
                          <a:hlinkClick r:id="rId22" tooltip="أبسيلون"/>
                        </a:rPr>
                        <a:t>υ</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أبسيلون</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Allegro"/>
                          <a:ea typeface="Times New Roman"/>
                          <a:cs typeface="AGA Furat Regular"/>
                          <a:hlinkClick r:id="rId23" tooltip="فاي (حرف)"/>
                        </a:rPr>
                        <a:t>Φ φ</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فاي</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24" tooltip="خي (حرف)"/>
                        </a:rPr>
                        <a:t>Χ</a:t>
                      </a:r>
                      <a:r>
                        <a:rPr lang="fr-FR" sz="3200" b="1" i="1" u="none" strike="noStrike">
                          <a:solidFill>
                            <a:schemeClr val="tx1"/>
                          </a:solidFill>
                          <a:effectLst/>
                          <a:latin typeface="Allegro"/>
                          <a:ea typeface="Times New Roman"/>
                          <a:cs typeface="AGA Furat Regular"/>
                          <a:hlinkClick r:id="rId24" tooltip="خي (حرف)"/>
                        </a:rPr>
                        <a:t> </a:t>
                      </a:r>
                      <a:r>
                        <a:rPr lang="fr-FR" sz="3200" b="1" i="1" u="none" strike="noStrike">
                          <a:solidFill>
                            <a:schemeClr val="tx1"/>
                          </a:solidFill>
                          <a:effectLst/>
                          <a:latin typeface="Times New Roman"/>
                          <a:ea typeface="Times New Roman"/>
                          <a:cs typeface="AGA Furat Regular"/>
                          <a:hlinkClick r:id="rId24" tooltip="خي (حرف)"/>
                        </a:rPr>
                        <a:t>χ</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خاي</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a:solidFill>
                            <a:schemeClr val="tx1"/>
                          </a:solidFill>
                          <a:effectLst/>
                          <a:latin typeface="Times New Roman"/>
                          <a:ea typeface="Times New Roman"/>
                          <a:cs typeface="AGA Furat Regular"/>
                          <a:hlinkClick r:id="rId25" tooltip="بسي (حرف)"/>
                        </a:rPr>
                        <a:t>Ψ</a:t>
                      </a:r>
                      <a:r>
                        <a:rPr lang="fr-FR" sz="3200" b="1" i="1" u="none" strike="noStrike">
                          <a:solidFill>
                            <a:schemeClr val="tx1"/>
                          </a:solidFill>
                          <a:effectLst/>
                          <a:latin typeface="Allegro"/>
                          <a:ea typeface="Times New Roman"/>
                          <a:cs typeface="AGA Furat Regular"/>
                          <a:hlinkClick r:id="rId25" tooltip="بسي (حرف)"/>
                        </a:rPr>
                        <a:t> </a:t>
                      </a:r>
                      <a:r>
                        <a:rPr lang="fr-FR" sz="3200" b="1" i="1" u="none" strike="noStrike">
                          <a:solidFill>
                            <a:schemeClr val="tx1"/>
                          </a:solidFill>
                          <a:effectLst/>
                          <a:latin typeface="Times New Roman"/>
                          <a:ea typeface="Times New Roman"/>
                          <a:cs typeface="AGA Furat Regular"/>
                          <a:hlinkClick r:id="rId25" tooltip="بسي (حرف)"/>
                        </a:rPr>
                        <a:t>ψ</a:t>
                      </a:r>
                      <a:br>
                        <a:rPr lang="fr-FR" sz="3200" b="1" i="1">
                          <a:solidFill>
                            <a:schemeClr val="tx1"/>
                          </a:solidFill>
                          <a:effectLst/>
                          <a:latin typeface="Allegro"/>
                          <a:ea typeface="Times New Roman"/>
                          <a:cs typeface="AGA Furat Regular"/>
                        </a:rPr>
                      </a:br>
                      <a:r>
                        <a:rPr lang="ar-SA" sz="3200" b="1" i="1">
                          <a:solidFill>
                            <a:schemeClr val="tx1"/>
                          </a:solidFill>
                          <a:effectLst/>
                          <a:latin typeface="Allegro"/>
                          <a:ea typeface="Times New Roman"/>
                          <a:cs typeface="AGA Furat Regular"/>
                        </a:rPr>
                        <a:t>بسي</a:t>
                      </a:r>
                      <a:endParaRPr lang="fr-FR" sz="320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ctr" rtl="1">
                        <a:lnSpc>
                          <a:spcPct val="115000"/>
                        </a:lnSpc>
                        <a:spcAft>
                          <a:spcPts val="0"/>
                        </a:spcAft>
                      </a:pPr>
                      <a:r>
                        <a:rPr lang="fr-FR" sz="3200" b="1" i="1" u="none" strike="noStrike" dirty="0">
                          <a:solidFill>
                            <a:schemeClr val="tx1"/>
                          </a:solidFill>
                          <a:effectLst/>
                          <a:latin typeface="Allegro"/>
                          <a:ea typeface="Times New Roman"/>
                          <a:cs typeface="AGA Furat Regular"/>
                          <a:hlinkClick r:id="rId26" tooltip="أوميغا"/>
                        </a:rPr>
                        <a:t>Ω </a:t>
                      </a:r>
                      <a:r>
                        <a:rPr lang="fr-FR" sz="3200" b="1" i="1" u="none" strike="noStrike" dirty="0" err="1">
                          <a:solidFill>
                            <a:schemeClr val="tx1"/>
                          </a:solidFill>
                          <a:effectLst/>
                          <a:latin typeface="Times New Roman"/>
                          <a:ea typeface="Times New Roman"/>
                          <a:cs typeface="AGA Furat Regular"/>
                          <a:hlinkClick r:id="rId26" tooltip="أوميغا"/>
                        </a:rPr>
                        <a:t>ω</a:t>
                      </a:r>
                      <a:br>
                        <a:rPr lang="fr-FR" sz="3200" b="1" i="1" dirty="0">
                          <a:solidFill>
                            <a:schemeClr val="tx1"/>
                          </a:solidFill>
                          <a:effectLst/>
                          <a:latin typeface="Allegro"/>
                          <a:ea typeface="Times New Roman"/>
                          <a:cs typeface="AGA Furat Regular"/>
                        </a:rPr>
                      </a:br>
                      <a:r>
                        <a:rPr lang="ar-SA" sz="3200" b="1" i="1" dirty="0" err="1">
                          <a:solidFill>
                            <a:schemeClr val="tx1"/>
                          </a:solidFill>
                          <a:effectLst/>
                          <a:latin typeface="Allegro"/>
                          <a:ea typeface="Times New Roman"/>
                          <a:cs typeface="AGA Furat Regular"/>
                        </a:rPr>
                        <a:t>أوميغا</a:t>
                      </a:r>
                      <a:endParaRPr lang="fr-FR" sz="3200" dirty="0">
                        <a:solidFill>
                          <a:schemeClr val="tx1"/>
                        </a:solidFill>
                        <a:effectLst/>
                        <a:latin typeface="Calibri"/>
                        <a:ea typeface="Calibri"/>
                        <a:cs typeface="Arial"/>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6769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1727" y="125342"/>
            <a:ext cx="11700163" cy="976094"/>
          </a:xfrm>
          <a:solidFill>
            <a:schemeClr val="accent2"/>
          </a:solidFill>
        </p:spPr>
        <p:txBody>
          <a:bodyPr>
            <a:noAutofit/>
          </a:bodyPr>
          <a:lstStyle/>
          <a:p>
            <a:pPr algn="ctr" rtl="1"/>
            <a:r>
              <a:rPr lang="ar-DZ" sz="4800" b="1" dirty="0">
                <a:solidFill>
                  <a:schemeClr val="tx1"/>
                </a:solidFill>
                <a:latin typeface=" Abdoullah Ashgar EL-kharef" panose="02000000000000000000" pitchFamily="2" charset="-78"/>
                <a:ea typeface="Calibri"/>
                <a:cs typeface=" Abdoullah Ashgar EL-kharef" panose="02000000000000000000" pitchFamily="2" charset="-78"/>
              </a:rPr>
              <a:t>أهم مباحث الدرس اللغوي اليوناني:</a:t>
            </a:r>
            <a:endParaRPr lang="fr-FR" sz="4800" b="1" dirty="0">
              <a:solidFill>
                <a:schemeClr val="tx1"/>
              </a:solidFill>
              <a:latin typeface=" Abdoullah Ashgar EL-kharef" panose="02000000000000000000" pitchFamily="2" charset="-78"/>
              <a:cs typeface=" Abdoullah Ashgar EL-kharef" panose="02000000000000000000" pitchFamily="2" charset="-78"/>
            </a:endParaRPr>
          </a:p>
        </p:txBody>
      </p:sp>
      <p:sp>
        <p:nvSpPr>
          <p:cNvPr id="3" name="Espace réservé du contenu 2"/>
          <p:cNvSpPr>
            <a:spLocks noGrp="1"/>
          </p:cNvSpPr>
          <p:nvPr>
            <p:ph sz="half" idx="1"/>
          </p:nvPr>
        </p:nvSpPr>
        <p:spPr>
          <a:xfrm>
            <a:off x="311727" y="1184564"/>
            <a:ext cx="6130637" cy="5216236"/>
          </a:xfrm>
        </p:spPr>
        <p:txBody>
          <a:bodyPr>
            <a:noAutofit/>
          </a:bodyPr>
          <a:lstStyle/>
          <a:p>
            <a:pPr marL="457200" lvl="1" indent="0" algn="just" rtl="1">
              <a:buNone/>
            </a:pPr>
            <a:r>
              <a:rPr lang="ar-DZ" sz="2800" dirty="0">
                <a:solidFill>
                  <a:schemeClr val="tx1"/>
                </a:solidFill>
                <a:latin typeface="ae_AlMohanad" panose="02060603050605020204" pitchFamily="18" charset="-78"/>
                <a:cs typeface="ae_AlMohanad" panose="02060603050605020204" pitchFamily="18" charset="-78"/>
              </a:rPr>
              <a:t>د- وفي الجانب النحوي قاموا بتصنيف الكلمة إلى ثمانية أصناف (الاسم والفعل واسم الفاعل واسم المفعول والضمير وأداة التعريف والحرف وأدوات الربط والظروف).</a:t>
            </a:r>
            <a:endParaRPr lang="ar-DZ" sz="1800" dirty="0">
              <a:solidFill>
                <a:schemeClr val="tx1"/>
              </a:solidFill>
              <a:latin typeface="ae_AlMohanad" panose="02060603050605020204" pitchFamily="18" charset="-78"/>
              <a:cs typeface="ae_AlMohanad" panose="02060603050605020204" pitchFamily="18" charset="-78"/>
            </a:endParaRPr>
          </a:p>
          <a:p>
            <a:pPr marL="457200" lvl="1" indent="0" algn="just" rtl="1">
              <a:buNone/>
            </a:pPr>
            <a:r>
              <a:rPr lang="ar-DZ" sz="3200" dirty="0">
                <a:solidFill>
                  <a:schemeClr val="tx1"/>
                </a:solidFill>
                <a:latin typeface="ae_AlMohanad" panose="02060603050605020204" pitchFamily="18" charset="-78"/>
                <a:cs typeface="ae_AlMohanad" panose="02060603050605020204" pitchFamily="18" charset="-78"/>
              </a:rPr>
              <a:t>هـ- </a:t>
            </a:r>
            <a:r>
              <a:rPr lang="ar-DZ" sz="2800" dirty="0">
                <a:solidFill>
                  <a:schemeClr val="tx1"/>
                </a:solidFill>
                <a:latin typeface="ae_AlMohanad" panose="02060603050605020204" pitchFamily="18" charset="-78"/>
                <a:cs typeface="ae_AlMohanad" panose="02060603050605020204" pitchFamily="18" charset="-78"/>
              </a:rPr>
              <a:t>كما أنهم جعلوا الاسم مفردًا ومثنا وجمعا. ومن حيث الجنس إلى مذكر ومؤنث والمحايد كما جعلوا الفعل مبنيا على الزمن (ماضي ومضارع وأمر).</a:t>
            </a:r>
            <a:endParaRPr lang="fr-FR" sz="1800" dirty="0">
              <a:solidFill>
                <a:schemeClr val="tx1"/>
              </a:solidFill>
              <a:latin typeface="ae_AlMohanad" panose="02060603050605020204" pitchFamily="18" charset="-78"/>
              <a:cs typeface="ae_AlMohanad" panose="02060603050605020204" pitchFamily="18" charset="-78"/>
            </a:endParaRPr>
          </a:p>
          <a:p>
            <a:pPr marL="0" indent="0" algn="just" rtl="1">
              <a:buNone/>
            </a:pPr>
            <a:endParaRPr lang="fr-FR" sz="2800" dirty="0">
              <a:solidFill>
                <a:schemeClr val="tx1"/>
              </a:solidFill>
            </a:endParaRPr>
          </a:p>
        </p:txBody>
      </p:sp>
      <p:sp>
        <p:nvSpPr>
          <p:cNvPr id="4" name="Espace réservé du contenu 3"/>
          <p:cNvSpPr>
            <a:spLocks noGrp="1"/>
          </p:cNvSpPr>
          <p:nvPr>
            <p:ph sz="half" idx="2"/>
          </p:nvPr>
        </p:nvSpPr>
        <p:spPr>
          <a:xfrm>
            <a:off x="6629400" y="1205345"/>
            <a:ext cx="5382491" cy="5195455"/>
          </a:xfrm>
          <a:solidFill>
            <a:srgbClr val="FFFF00"/>
          </a:solidFill>
        </p:spPr>
        <p:txBody>
          <a:bodyPr>
            <a:noAutofit/>
          </a:bodyPr>
          <a:lstStyle/>
          <a:p>
            <a:pPr marL="457200" lvl="1" indent="0" algn="just" rtl="1">
              <a:buNone/>
            </a:pPr>
            <a:r>
              <a:rPr lang="ar-DZ" sz="2000" b="1" dirty="0">
                <a:solidFill>
                  <a:schemeClr val="tx1"/>
                </a:solidFill>
                <a:latin typeface="ae_AlMohanad" panose="02060603050605020204" pitchFamily="18" charset="-78"/>
                <a:cs typeface="ae_AlMohanad" panose="02060603050605020204" pitchFamily="18" charset="-78"/>
              </a:rPr>
              <a:t>أ- نشأة اللغة؛ حيث طرح أفلاطون نظرية ترى بأنها من وحي وإلهام وتوقيف إلهي، غير أنّ أرسطو يذهب معارضا إلى القول بالاصطلاح والاتقان والمواضعة بين البشر. </a:t>
            </a:r>
            <a:endParaRPr lang="fr-FR" sz="1400" b="1" dirty="0">
              <a:solidFill>
                <a:schemeClr val="tx1"/>
              </a:solidFill>
              <a:latin typeface="ae_AlMohanad" panose="02060603050605020204" pitchFamily="18" charset="-78"/>
              <a:cs typeface="ae_AlMohanad" panose="02060603050605020204" pitchFamily="18" charset="-78"/>
            </a:endParaRPr>
          </a:p>
          <a:p>
            <a:pPr marL="457200" lvl="1" indent="0" algn="just" rtl="1">
              <a:buNone/>
            </a:pPr>
            <a:r>
              <a:rPr lang="ar-DZ" sz="2000" b="1" dirty="0">
                <a:solidFill>
                  <a:schemeClr val="tx1"/>
                </a:solidFill>
                <a:latin typeface="ae_AlMohanad" panose="02060603050605020204" pitchFamily="18" charset="-78"/>
                <a:cs typeface="ae_AlMohanad" panose="02060603050605020204" pitchFamily="18" charset="-78"/>
              </a:rPr>
              <a:t>ب- تحديد وحصر الأصوات اللغوية ودراستها دراسة تأملية تحليلية وأكملوا نقائص الأبجدية السامية التي كانوا يستعملونها.</a:t>
            </a:r>
          </a:p>
          <a:p>
            <a:pPr marL="457200" lvl="1" indent="0" algn="just" rtl="1">
              <a:buNone/>
            </a:pPr>
            <a:r>
              <a:rPr lang="ar-DZ" sz="2400" dirty="0">
                <a:solidFill>
                  <a:schemeClr val="tx1"/>
                </a:solidFill>
                <a:latin typeface="ae_AlMohanad" panose="02060603050605020204" pitchFamily="18" charset="-78"/>
                <a:cs typeface="ae_AlMohanad" panose="02060603050605020204" pitchFamily="18" charset="-78"/>
              </a:rPr>
              <a:t>ج- لاحظ </a:t>
            </a:r>
            <a:r>
              <a:rPr lang="ar-DZ" sz="2400" dirty="0" err="1">
                <a:solidFill>
                  <a:schemeClr val="tx1"/>
                </a:solidFill>
                <a:latin typeface="ae_AlMohanad" panose="02060603050605020204" pitchFamily="18" charset="-78"/>
                <a:cs typeface="ae_AlMohanad" panose="02060603050605020204" pitchFamily="18" charset="-78"/>
              </a:rPr>
              <a:t>الأغارقة</a:t>
            </a:r>
            <a:r>
              <a:rPr lang="ar-DZ" sz="2400" dirty="0">
                <a:solidFill>
                  <a:schemeClr val="tx1"/>
                </a:solidFill>
                <a:latin typeface="ae_AlMohanad" panose="02060603050605020204" pitchFamily="18" charset="-78"/>
                <a:cs typeface="ae_AlMohanad" panose="02060603050605020204" pitchFamily="18" charset="-78"/>
              </a:rPr>
              <a:t> أنّ الأصوات مختلفة في جوهرها فقسموها إلى أصوات صامتة وأخرى صائتة، كما أنهم لاحظوا الفروقات الدقيقة بين أنصاف الحركات أو أنصاف الصوائت، كما أنّهم انتبهوا إلى دراسة المقاطع الصوتية والنبر والظواهر الأدائية.</a:t>
            </a:r>
            <a:endParaRPr lang="fr-FR" sz="2400" dirty="0">
              <a:solidFill>
                <a:schemeClr val="tx1"/>
              </a:solidFill>
              <a:latin typeface="ae_AlMohanad" panose="02060603050605020204" pitchFamily="18" charset="-78"/>
              <a:cs typeface="ae_AlMohanad" panose="02060603050605020204" pitchFamily="18" charset="-78"/>
            </a:endParaRPr>
          </a:p>
          <a:p>
            <a:pPr marL="457200" lvl="1" indent="0" algn="just" rtl="1">
              <a:buNone/>
            </a:pPr>
            <a:endParaRPr lang="fr-FR" sz="1400" b="1" dirty="0">
              <a:solidFill>
                <a:schemeClr val="tx1"/>
              </a:solidFill>
              <a:latin typeface="ae_AlMohanad" panose="02060603050605020204" pitchFamily="18" charset="-78"/>
              <a:cs typeface="ae_AlMohanad" panose="02060603050605020204" pitchFamily="18" charset="-78"/>
            </a:endParaRPr>
          </a:p>
          <a:p>
            <a:pPr marL="0" indent="0" algn="just" rtl="1">
              <a:buNone/>
            </a:pPr>
            <a:endParaRPr lang="fr-FR" sz="2800" dirty="0">
              <a:solidFill>
                <a:schemeClr val="tx1"/>
              </a:solidFill>
            </a:endParaRPr>
          </a:p>
        </p:txBody>
      </p:sp>
    </p:spTree>
    <p:extLst>
      <p:ext uri="{BB962C8B-B14F-4D97-AF65-F5344CB8AC3E}">
        <p14:creationId xmlns:p14="http://schemas.microsoft.com/office/powerpoint/2010/main" val="5766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barn(inVertical)">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heel(1)">
                                      <p:cBhvr>
                                        <p:cTn id="33" dur="20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heel(1)">
                                      <p:cBhvr>
                                        <p:cTn id="38"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0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056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0328" y="270816"/>
            <a:ext cx="10964284" cy="1038439"/>
          </a:xfrm>
          <a:solidFill>
            <a:schemeClr val="accent2"/>
          </a:solidFill>
        </p:spPr>
        <p:style>
          <a:lnRef idx="0">
            <a:schemeClr val="accent2"/>
          </a:lnRef>
          <a:fillRef idx="3">
            <a:schemeClr val="accent2"/>
          </a:fillRef>
          <a:effectRef idx="3">
            <a:schemeClr val="accent2"/>
          </a:effectRef>
          <a:fontRef idx="minor">
            <a:schemeClr val="lt1"/>
          </a:fontRef>
        </p:style>
        <p:txBody>
          <a:bodyPr>
            <a:normAutofit/>
          </a:bodyPr>
          <a:lstStyle/>
          <a:p>
            <a:pPr algn="ctr" rtl="1"/>
            <a:r>
              <a:rPr lang="ar-DZ" sz="4800" b="1" dirty="0">
                <a:solidFill>
                  <a:schemeClr val="tx1"/>
                </a:solidFill>
                <a:latin typeface="ae_Granada" panose="02060603050605020204" pitchFamily="18" charset="-78"/>
                <a:cs typeface="ae_Granada" panose="02060603050605020204" pitchFamily="18" charset="-78"/>
              </a:rPr>
              <a:t>رابعًا: اسهامات الدرس اللساني عند الرومانيين:</a:t>
            </a:r>
            <a:endParaRPr lang="fr-FR" sz="4800"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540328" y="1662546"/>
            <a:ext cx="5373974" cy="4759036"/>
          </a:xfrm>
        </p:spPr>
        <p:txBody>
          <a:bodyPr>
            <a:normAutofit fontScale="92500"/>
          </a:bodyPr>
          <a:lstStyle/>
          <a:p>
            <a:pPr marL="0" indent="0" algn="just" rtl="1">
              <a:buNone/>
            </a:pPr>
            <a:r>
              <a:rPr lang="ar-DZ" sz="4000" dirty="0">
                <a:solidFill>
                  <a:schemeClr val="tx1"/>
                </a:solidFill>
                <a:latin typeface="Amperzand"/>
                <a:ea typeface="Calibri"/>
                <a:cs typeface="Traditional Arabic"/>
              </a:rPr>
              <a:t>يقول محمد عبد الرحمن </a:t>
            </a:r>
            <a:r>
              <a:rPr lang="ar-DZ" sz="4000" dirty="0" err="1">
                <a:solidFill>
                  <a:schemeClr val="tx1"/>
                </a:solidFill>
                <a:latin typeface="Amperzand"/>
                <a:ea typeface="Calibri"/>
                <a:cs typeface="Traditional Arabic"/>
              </a:rPr>
              <a:t>مرحبا</a:t>
            </a:r>
            <a:r>
              <a:rPr lang="ar-DZ" sz="3600" dirty="0" err="1">
                <a:solidFill>
                  <a:schemeClr val="tx1"/>
                </a:solidFill>
                <a:latin typeface="Amperzand"/>
                <a:ea typeface="Calibri"/>
                <a:cs typeface="Traditional Arabic"/>
              </a:rPr>
              <a:t>"..</a:t>
            </a:r>
            <a:r>
              <a:rPr lang="ar-DZ" sz="3600" b="1" dirty="0" err="1">
                <a:solidFill>
                  <a:schemeClr val="tx1"/>
                </a:solidFill>
                <a:ea typeface="Calibri"/>
                <a:cs typeface="ae_AlHor"/>
              </a:rPr>
              <a:t>لقد</a:t>
            </a:r>
            <a:r>
              <a:rPr lang="ar-DZ" sz="3600" b="1" dirty="0">
                <a:solidFill>
                  <a:schemeClr val="tx1"/>
                </a:solidFill>
                <a:ea typeface="Calibri"/>
                <a:cs typeface="ae_AlHor"/>
              </a:rPr>
              <a:t> قهرهم (اليونان) الغزاة (الرومان) عسكريًا، لكنّهم قهروا غزاتهم حضاريًا؛ فإذا بهؤلاء يركعون بين خرائب أثينا ويقبلون مواطئ أقدام الفلاسفة اليونان وشعرائهم ومصوريهم ويغادرون الأرض التي قدّسها الفكر وقد هانت مطامعهم وصغرت حرابهم ولانت قسيهم ونبالهم</a:t>
            </a:r>
            <a:r>
              <a:rPr lang="ar-DZ" sz="3600" b="1" dirty="0">
                <a:solidFill>
                  <a:schemeClr val="tx1"/>
                </a:solidFill>
                <a:latin typeface="ae_AlHor"/>
                <a:ea typeface="Calibri"/>
                <a:cs typeface="Traditional Arabic"/>
              </a:rPr>
              <a:t>..</a:t>
            </a:r>
            <a:endParaRPr lang="fr-FR" sz="3600" dirty="0">
              <a:solidFill>
                <a:schemeClr val="tx1"/>
              </a:solidFill>
            </a:endParaRPr>
          </a:p>
        </p:txBody>
      </p:sp>
      <p:sp>
        <p:nvSpPr>
          <p:cNvPr id="4" name="Espace réservé du contenu 3"/>
          <p:cNvSpPr>
            <a:spLocks noGrp="1"/>
          </p:cNvSpPr>
          <p:nvPr>
            <p:ph sz="half" idx="2"/>
          </p:nvPr>
        </p:nvSpPr>
        <p:spPr>
          <a:xfrm>
            <a:off x="6130636" y="1683327"/>
            <a:ext cx="5373975" cy="4738255"/>
          </a:xfrm>
        </p:spPr>
        <p:txBody>
          <a:bodyPr>
            <a:noAutofit/>
          </a:bodyPr>
          <a:lstStyle/>
          <a:p>
            <a:pPr marL="0" indent="0" algn="just" rtl="1">
              <a:buNone/>
            </a:pPr>
            <a:r>
              <a:rPr lang="ar-DZ" sz="2800" b="1" dirty="0">
                <a:solidFill>
                  <a:schemeClr val="tx1"/>
                </a:solidFill>
                <a:highlight>
                  <a:srgbClr val="00FFFF"/>
                </a:highlight>
                <a:latin typeface="ae_Cortoba"/>
                <a:ea typeface="Calibri"/>
                <a:cs typeface="AGA Granada Regular"/>
              </a:rPr>
              <a:t>(</a:t>
            </a:r>
            <a:r>
              <a:rPr lang="fr-FR" sz="2800" dirty="0">
                <a:solidFill>
                  <a:schemeClr val="tx1"/>
                </a:solidFill>
                <a:highlight>
                  <a:srgbClr val="00FFFF"/>
                </a:highlight>
                <a:latin typeface="Amperzand"/>
                <a:ea typeface="Times New Roman"/>
                <a:cs typeface="Arial"/>
              </a:rPr>
              <a:t>Imperium </a:t>
            </a:r>
            <a:r>
              <a:rPr lang="fr-FR" sz="2800" dirty="0" err="1">
                <a:solidFill>
                  <a:schemeClr val="tx1"/>
                </a:solidFill>
                <a:highlight>
                  <a:srgbClr val="00FFFF"/>
                </a:highlight>
                <a:latin typeface="Amperzand"/>
                <a:ea typeface="Times New Roman"/>
                <a:cs typeface="Arial"/>
              </a:rPr>
              <a:t>Romanum</a:t>
            </a:r>
            <a:r>
              <a:rPr lang="ar-DZ" sz="2800" b="1" dirty="0">
                <a:solidFill>
                  <a:schemeClr val="tx1"/>
                </a:solidFill>
                <a:highlight>
                  <a:srgbClr val="00FFFF"/>
                </a:highlight>
                <a:latin typeface="ae_Cortoba"/>
                <a:ea typeface="Calibri"/>
                <a:cs typeface="AGA Granada Regular"/>
              </a:rPr>
              <a:t>)</a:t>
            </a:r>
            <a:r>
              <a:rPr lang="ar-DZ" sz="2800" b="1" dirty="0">
                <a:solidFill>
                  <a:schemeClr val="tx1"/>
                </a:solidFill>
                <a:highlight>
                  <a:srgbClr val="00FFFF"/>
                </a:highlight>
                <a:latin typeface="Amperzand"/>
                <a:ea typeface="Calibri"/>
                <a:cs typeface="ALAWI-3-1"/>
              </a:rPr>
              <a:t>: </a:t>
            </a:r>
            <a:r>
              <a:rPr lang="ar-DZ" sz="2800" dirty="0">
                <a:solidFill>
                  <a:schemeClr val="tx1"/>
                </a:solidFill>
                <a:highlight>
                  <a:srgbClr val="00FFFF"/>
                </a:highlight>
                <a:latin typeface="Amperzand"/>
                <a:ea typeface="Calibri"/>
                <a:cs typeface="Traditional Arabic"/>
              </a:rPr>
              <a:t>تعدّ روما واحدة من أيقونات العالم القديم، فبحسب </a:t>
            </a:r>
            <a:r>
              <a:rPr lang="ar-DZ" sz="2800" dirty="0" err="1">
                <a:solidFill>
                  <a:schemeClr val="tx1"/>
                </a:solidFill>
                <a:highlight>
                  <a:srgbClr val="00FFFF"/>
                </a:highlight>
                <a:latin typeface="Amperzand"/>
                <a:ea typeface="Calibri"/>
                <a:cs typeface="Traditional Arabic"/>
              </a:rPr>
              <a:t>الميتولوجيا</a:t>
            </a:r>
            <a:r>
              <a:rPr lang="ar-DZ" sz="2800" dirty="0">
                <a:solidFill>
                  <a:schemeClr val="tx1"/>
                </a:solidFill>
                <a:highlight>
                  <a:srgbClr val="00FFFF"/>
                </a:highlight>
                <a:latin typeface="Amperzand"/>
                <a:ea typeface="Calibri"/>
                <a:cs typeface="Traditional Arabic"/>
              </a:rPr>
              <a:t> الرومانية فقد بنيت على أقل تقدير منذ (5000سنة)، أمّا الحيثيات التي تصور الكيفية التي طالت بدايات التشييد الأكبر فلا نملك أية وثيقة تاريخية واضحة موثوقة تصف ذلك،  لكنّ   أسطورة (</a:t>
            </a:r>
            <a:r>
              <a:rPr lang="ar-DZ" sz="2800" dirty="0" err="1">
                <a:solidFill>
                  <a:schemeClr val="tx1"/>
                </a:solidFill>
                <a:highlight>
                  <a:srgbClr val="00FFFF"/>
                </a:highlight>
                <a:latin typeface="Amperzand"/>
                <a:ea typeface="Calibri"/>
                <a:cs typeface="AGA Rasheeq Bold"/>
              </a:rPr>
              <a:t>رومولوس</a:t>
            </a:r>
            <a:r>
              <a:rPr lang="ar-DZ" sz="2800" dirty="0">
                <a:solidFill>
                  <a:schemeClr val="tx1"/>
                </a:solidFill>
                <a:highlight>
                  <a:srgbClr val="00FFFF"/>
                </a:highlight>
                <a:latin typeface="Amperzand"/>
                <a:ea typeface="Calibri"/>
                <a:cs typeface="AGA Rasheeq Bold"/>
              </a:rPr>
              <a:t> وريموس؛ أي التوأمان اللذان أرضعتهما لوبا </a:t>
            </a:r>
            <a:r>
              <a:rPr lang="ar-DZ" sz="2800" dirty="0" err="1">
                <a:solidFill>
                  <a:schemeClr val="tx1"/>
                </a:solidFill>
                <a:highlight>
                  <a:srgbClr val="00FFFF"/>
                </a:highlight>
                <a:latin typeface="Amperzand"/>
                <a:ea typeface="Calibri"/>
                <a:cs typeface="AGA Rasheeq Bold"/>
              </a:rPr>
              <a:t>كابيتولينا</a:t>
            </a:r>
            <a:r>
              <a:rPr lang="ar-DZ" sz="2800" dirty="0">
                <a:solidFill>
                  <a:schemeClr val="tx1"/>
                </a:solidFill>
                <a:highlight>
                  <a:srgbClr val="00FFFF"/>
                </a:highlight>
                <a:latin typeface="Amperzand"/>
                <a:ea typeface="Calibri"/>
                <a:cs typeface="Traditional Arabic"/>
              </a:rPr>
              <a:t>) على النحو الذي ذكره </a:t>
            </a:r>
            <a:r>
              <a:rPr lang="ar-DZ" sz="2800" dirty="0">
                <a:solidFill>
                  <a:schemeClr val="tx1"/>
                </a:solidFill>
                <a:highlight>
                  <a:srgbClr val="00FFFF"/>
                </a:highlight>
                <a:latin typeface="Amperzand"/>
                <a:ea typeface="Calibri"/>
                <a:cs typeface="AGA Rasheeq Bold"/>
              </a:rPr>
              <a:t>ماركوس فارو</a:t>
            </a:r>
            <a:r>
              <a:rPr lang="ar-DZ" sz="2800" dirty="0">
                <a:solidFill>
                  <a:schemeClr val="tx1"/>
                </a:solidFill>
                <a:highlight>
                  <a:srgbClr val="00FFFF"/>
                </a:highlight>
                <a:latin typeface="Amperzand"/>
                <a:ea typeface="Calibri"/>
                <a:cs typeface="Traditional Arabic"/>
              </a:rPr>
              <a:t> بدءًا من يوم (21 </a:t>
            </a:r>
            <a:r>
              <a:rPr lang="ar-DZ" sz="2800" dirty="0" err="1">
                <a:solidFill>
                  <a:schemeClr val="tx1"/>
                </a:solidFill>
                <a:highlight>
                  <a:srgbClr val="00FFFF"/>
                </a:highlight>
                <a:latin typeface="Amperzand"/>
                <a:ea typeface="Calibri"/>
                <a:cs typeface="Traditional Arabic"/>
              </a:rPr>
              <a:t>أفريل</a:t>
            </a:r>
            <a:r>
              <a:rPr lang="ar-DZ" sz="2800" dirty="0">
                <a:solidFill>
                  <a:schemeClr val="tx1"/>
                </a:solidFill>
                <a:highlight>
                  <a:srgbClr val="00FFFF"/>
                </a:highlight>
                <a:latin typeface="Amperzand"/>
                <a:ea typeface="Calibri"/>
                <a:cs typeface="Traditional Arabic"/>
              </a:rPr>
              <a:t> 753 ق م)، فقد كانت في هذه المرحلة روما قرية صغيرة تضم سبعة </a:t>
            </a:r>
            <a:r>
              <a:rPr lang="ar-DZ" sz="2800" dirty="0" err="1">
                <a:solidFill>
                  <a:schemeClr val="tx1"/>
                </a:solidFill>
                <a:highlight>
                  <a:srgbClr val="00FFFF"/>
                </a:highlight>
                <a:latin typeface="Amperzand"/>
                <a:ea typeface="Calibri"/>
                <a:cs typeface="Traditional Arabic"/>
              </a:rPr>
              <a:t>مداشر</a:t>
            </a:r>
            <a:r>
              <a:rPr lang="ar-DZ" sz="2800" dirty="0">
                <a:solidFill>
                  <a:schemeClr val="tx1"/>
                </a:solidFill>
                <a:highlight>
                  <a:srgbClr val="00FFFF"/>
                </a:highlight>
                <a:latin typeface="Amperzand"/>
                <a:ea typeface="Calibri"/>
                <a:cs typeface="Traditional Arabic"/>
              </a:rPr>
              <a:t> ثمّ  بدأت تأخذ بأسباب القوة  فتسارعت جيوشها بالنمو والتعدّد فاتجهت في أطراف الأرض</a:t>
            </a:r>
            <a:r>
              <a:rPr lang="ar-DZ" sz="2800" dirty="0">
                <a:solidFill>
                  <a:schemeClr val="tx1"/>
                </a:solidFill>
                <a:highlight>
                  <a:srgbClr val="00FFFF"/>
                </a:highlight>
                <a:ea typeface="Calibri"/>
                <a:cs typeface="Amperzand"/>
              </a:rPr>
              <a:t> </a:t>
            </a:r>
            <a:r>
              <a:rPr lang="ar-DZ" sz="2800" dirty="0">
                <a:solidFill>
                  <a:schemeClr val="tx1"/>
                </a:solidFill>
                <a:highlight>
                  <a:srgbClr val="00FFFF"/>
                </a:highlight>
                <a:latin typeface="Amperzand"/>
                <a:ea typeface="Calibri"/>
                <a:cs typeface="Traditional Arabic"/>
              </a:rPr>
              <a:t> الأربع,</a:t>
            </a:r>
            <a:endParaRPr lang="fr-FR" sz="2800" dirty="0">
              <a:solidFill>
                <a:schemeClr val="tx1"/>
              </a:solidFill>
              <a:highlight>
                <a:srgbClr val="00FFFF"/>
              </a:highlight>
            </a:endParaRPr>
          </a:p>
        </p:txBody>
      </p:sp>
    </p:spTree>
    <p:extLst>
      <p:ext uri="{BB962C8B-B14F-4D97-AF65-F5344CB8AC3E}">
        <p14:creationId xmlns:p14="http://schemas.microsoft.com/office/powerpoint/2010/main" val="12873052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064729202"/>
              </p:ext>
            </p:extLst>
          </p:nvPr>
        </p:nvGraphicFramePr>
        <p:xfrm>
          <a:off x="655320" y="365760"/>
          <a:ext cx="11155680" cy="7772400"/>
        </p:xfrm>
        <a:graphic>
          <a:graphicData uri="http://schemas.openxmlformats.org/drawingml/2006/table">
            <a:tbl>
              <a:tblPr/>
              <a:tblGrid>
                <a:gridCol w="11155680">
                  <a:extLst>
                    <a:ext uri="{9D8B030D-6E8A-4147-A177-3AD203B41FA5}">
                      <a16:colId xmlns:a16="http://schemas.microsoft.com/office/drawing/2014/main" val="20000"/>
                    </a:ext>
                  </a:extLst>
                </a:gridCol>
              </a:tblGrid>
              <a:tr h="5699760">
                <a:tc>
                  <a:txBody>
                    <a:bodyPr/>
                    <a:lstStyle/>
                    <a:p>
                      <a:pPr marL="0" marR="0" indent="0" algn="just" defTabSz="457200" rtl="1" eaLnBrk="1" fontAlgn="auto" latinLnBrk="0" hangingPunct="1">
                        <a:lnSpc>
                          <a:spcPct val="100000"/>
                        </a:lnSpc>
                        <a:spcBef>
                          <a:spcPts val="0"/>
                        </a:spcBef>
                        <a:spcAft>
                          <a:spcPts val="0"/>
                        </a:spcAft>
                        <a:buClrTx/>
                        <a:buSzTx/>
                        <a:buFontTx/>
                        <a:buNone/>
                        <a:tabLst/>
                        <a:defRPr/>
                      </a:pPr>
                      <a:r>
                        <a:rPr lang="ar-DZ" sz="5400" b="1" dirty="0">
                          <a:solidFill>
                            <a:schemeClr val="tx1"/>
                          </a:solidFill>
                          <a:cs typeface="AF_Najed" pitchFamily="2" charset="-78"/>
                        </a:rPr>
                        <a:t>لا</a:t>
                      </a:r>
                      <a:r>
                        <a:rPr lang="ar-DZ" sz="5400" b="1" baseline="0" dirty="0">
                          <a:solidFill>
                            <a:schemeClr val="tx1"/>
                          </a:solidFill>
                          <a:cs typeface="AF_Najed" pitchFamily="2" charset="-78"/>
                        </a:rPr>
                        <a:t> توجد في الترسانة البشرية في تحقيق الوجود كاللغة فقد نقلتنا من فصيل بسيط ضعيف إلى كائن مسيطر في الأرض، وأمكنتنا أن نحصد طاقة الشمس، لقد كانت اختراعًا بشريًا استثنائيًا غامضًا جدًّا إلى درجة أنّ أجدادنا أخبرونا بأنها (اللغة) هبة من الطبيعية، وحوّلناها إلى أسطورة نتناقلها عبر آلاف السنين.... إنّها الأداة التي روت أعظم قصة على الإطلاق. قصة البشرية.</a:t>
                      </a:r>
                    </a:p>
                    <a:p>
                      <a:pPr marL="0" marR="0" indent="0" algn="just" defTabSz="457200" rtl="1" eaLnBrk="1" fontAlgn="auto" latinLnBrk="0" hangingPunct="1">
                        <a:lnSpc>
                          <a:spcPct val="100000"/>
                        </a:lnSpc>
                        <a:spcBef>
                          <a:spcPts val="0"/>
                        </a:spcBef>
                        <a:spcAft>
                          <a:spcPts val="0"/>
                        </a:spcAft>
                        <a:buClrTx/>
                        <a:buSzTx/>
                        <a:buFontTx/>
                        <a:buNone/>
                        <a:tabLst/>
                        <a:defRPr/>
                      </a:pPr>
                      <a:r>
                        <a:rPr lang="ar-DZ" sz="5400" b="1" dirty="0">
                          <a:solidFill>
                            <a:schemeClr val="tx1"/>
                          </a:solidFill>
                          <a:cs typeface="AF_Najed" pitchFamily="2" charset="-78"/>
                        </a:rPr>
                        <a:t>               [مقتطف</a:t>
                      </a:r>
                      <a:r>
                        <a:rPr lang="ar-DZ" sz="5400" b="1" baseline="0" dirty="0">
                          <a:solidFill>
                            <a:schemeClr val="tx1"/>
                          </a:solidFill>
                          <a:cs typeface="AF_Najed" pitchFamily="2" charset="-78"/>
                        </a:rPr>
                        <a:t> عن رحلة البشرية؛ ناشيونال جيوغرافيك، ح1/2</a:t>
                      </a:r>
                      <a:r>
                        <a:rPr lang="ar-DZ" sz="5400" b="1" dirty="0">
                          <a:solidFill>
                            <a:schemeClr val="tx1"/>
                          </a:solidFill>
                          <a:cs typeface="AF_Najed" pitchFamily="2" charset="-78"/>
                        </a:rPr>
                        <a:t>]</a:t>
                      </a:r>
                      <a:endParaRPr lang="fr-FR" sz="5400" b="1" dirty="0">
                        <a:solidFill>
                          <a:schemeClr val="tx1"/>
                        </a:solidFill>
                        <a:cs typeface="AF_Najed" pitchFamily="2" charset="-78"/>
                      </a:endParaRPr>
                    </a:p>
                    <a:p>
                      <a:endParaRPr lang="fr-F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28168579"/>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77983" y="249382"/>
            <a:ext cx="5798126" cy="6380018"/>
          </a:xfrm>
        </p:spPr>
        <p:txBody>
          <a:bodyPr>
            <a:noAutofit/>
          </a:bodyPr>
          <a:lstStyle/>
          <a:p>
            <a:pPr marL="0" indent="0" algn="just" rtl="1">
              <a:buNone/>
            </a:pPr>
            <a:r>
              <a:rPr lang="ar-DZ" sz="3200" dirty="0">
                <a:solidFill>
                  <a:schemeClr val="tx1"/>
                </a:solidFill>
                <a:latin typeface="Amperzand"/>
                <a:ea typeface="Calibri"/>
                <a:cs typeface="Traditional Arabic"/>
              </a:rPr>
              <a:t>وإلى جانب هذا فقد عملوا على ترجمة العهد القديم إلى اللاتينية التي دخلت إلى اليونانية عبر العبرية فيما يعرف </a:t>
            </a:r>
            <a:r>
              <a:rPr lang="ar-DZ" sz="3200" dirty="0">
                <a:solidFill>
                  <a:schemeClr val="tx1"/>
                </a:solidFill>
                <a:latin typeface="Amperzand"/>
                <a:ea typeface="Calibri"/>
                <a:cs typeface="AL-Mateen"/>
              </a:rPr>
              <a:t>بالترجمة السبعينية</a:t>
            </a:r>
            <a:r>
              <a:rPr lang="ar-DZ" sz="3200" dirty="0">
                <a:solidFill>
                  <a:schemeClr val="tx1"/>
                </a:solidFill>
                <a:latin typeface="Amperzand"/>
                <a:ea typeface="Calibri"/>
                <a:cs typeface="Traditional Arabic"/>
              </a:rPr>
              <a:t> التي أعدّها اثنان وسبعون من كبار الحاخامات وعلماء اليهود  في عهد بطليموس الثاني في حدود القرن الثالث قبل الميلاد في الاسكندرية المعروفة تحت تسمية (</a:t>
            </a:r>
            <a:r>
              <a:rPr lang="ar-DZ" sz="3200" dirty="0" err="1">
                <a:solidFill>
                  <a:schemeClr val="tx1"/>
                </a:solidFill>
                <a:latin typeface="Amperzand"/>
                <a:ea typeface="Calibri"/>
                <a:cs typeface="ALAWI-3-1"/>
              </a:rPr>
              <a:t>الفولجاتا</a:t>
            </a:r>
            <a:r>
              <a:rPr lang="ar-DZ" sz="3200" dirty="0">
                <a:solidFill>
                  <a:schemeClr val="tx1"/>
                </a:solidFill>
                <a:latin typeface="Amperzand"/>
                <a:ea typeface="Calibri"/>
                <a:cs typeface="Traditional Arabic"/>
              </a:rPr>
              <a:t>/</a:t>
            </a:r>
            <a:r>
              <a:rPr lang="fr-FR" sz="3200" dirty="0" err="1">
                <a:solidFill>
                  <a:schemeClr val="tx1"/>
                </a:solidFill>
                <a:latin typeface="Amperzand"/>
                <a:ea typeface="Calibri"/>
                <a:cs typeface="Traditional Arabic"/>
              </a:rPr>
              <a:t>Vulgatus</a:t>
            </a:r>
            <a:r>
              <a:rPr lang="ar-DZ" sz="3200" dirty="0">
                <a:solidFill>
                  <a:schemeClr val="tx1"/>
                </a:solidFill>
                <a:latin typeface="Amperzand"/>
                <a:ea typeface="Calibri"/>
                <a:cs typeface="Traditional Arabic"/>
              </a:rPr>
              <a:t>)</a:t>
            </a:r>
            <a:r>
              <a:rPr lang="ar-DZ" sz="3200" dirty="0">
                <a:solidFill>
                  <a:schemeClr val="tx1"/>
                </a:solidFill>
                <a:ea typeface="Calibri"/>
                <a:cs typeface="Amperzand"/>
              </a:rPr>
              <a:t> </a:t>
            </a:r>
            <a:r>
              <a:rPr lang="ar-DZ" sz="3200" dirty="0">
                <a:solidFill>
                  <a:schemeClr val="tx1"/>
                </a:solidFill>
                <a:latin typeface="Amperzand"/>
                <a:ea typeface="Calibri"/>
                <a:cs typeface="Traditional Arabic"/>
              </a:rPr>
              <a:t> وبشكل عام كانت روما مركزًا وحاضرة من حواضر المعرفة في العالم القديم، وقد تمثل ذلك على المستوى اللغوي في القضايا الأساسية الآتية التي شكّلت مجمل الآراء والبحوث التي امتدت حتى الدراسات التي طبعت القرون الوسطى، وهي:</a:t>
            </a:r>
            <a:endParaRPr lang="fr-FR" sz="3200" dirty="0">
              <a:solidFill>
                <a:schemeClr val="tx1"/>
              </a:solidFill>
            </a:endParaRPr>
          </a:p>
        </p:txBody>
      </p:sp>
      <p:sp>
        <p:nvSpPr>
          <p:cNvPr id="4" name="Espace réservé du contenu 3"/>
          <p:cNvSpPr>
            <a:spLocks noGrp="1"/>
          </p:cNvSpPr>
          <p:nvPr>
            <p:ph sz="half" idx="2"/>
          </p:nvPr>
        </p:nvSpPr>
        <p:spPr>
          <a:xfrm>
            <a:off x="6380256" y="332510"/>
            <a:ext cx="5257562" cy="5818908"/>
          </a:xfrm>
        </p:spPr>
        <p:txBody>
          <a:bodyPr>
            <a:normAutofit/>
          </a:bodyPr>
          <a:lstStyle/>
          <a:p>
            <a:pPr marL="0" indent="0" algn="just" rtl="1">
              <a:lnSpc>
                <a:spcPct val="115000"/>
              </a:lnSpc>
              <a:spcAft>
                <a:spcPts val="1000"/>
              </a:spcAft>
              <a:buNone/>
            </a:pPr>
            <a:r>
              <a:rPr lang="ar-DZ" sz="2800" b="1" dirty="0">
                <a:solidFill>
                  <a:schemeClr val="tx1"/>
                </a:solidFill>
                <a:latin typeface="Amperzand"/>
                <a:ea typeface="Calibri"/>
                <a:cs typeface="Traditional Arabic"/>
              </a:rPr>
              <a:t>لقد كان الفلاسفة والخطباء والعلماء والشعراء والأطباء والمهندسون والرهبان تلامذةً أوفياء لأساتذتهم وأسيادهم اليونان، وقد حاولوا بكلّ إخلاص تتبعهم واقتفاء آثارهم في كلّ مؤلفاتهم وتصنيفاتهم والتأليف في علومهم وفنونهم، فنقلوا الشعر وطوّعوا لغتهم لها، ونظموا الملاحم وبناء المسارح، واشتهرت الخطابة وامتثلت لمبادئ </a:t>
            </a:r>
            <a:r>
              <a:rPr lang="ar-DZ" sz="2800" b="1" dirty="0">
                <a:solidFill>
                  <a:schemeClr val="tx1"/>
                </a:solidFill>
                <a:latin typeface="Amperzand"/>
                <a:ea typeface="Calibri"/>
                <a:cs typeface="AL-Mateen"/>
              </a:rPr>
              <a:t>الريتوريكا الأرسطية</a:t>
            </a:r>
            <a:r>
              <a:rPr lang="ar-DZ" sz="2800" b="1" dirty="0">
                <a:solidFill>
                  <a:schemeClr val="tx1"/>
                </a:solidFill>
                <a:latin typeface="Amperzand"/>
                <a:ea typeface="Calibri"/>
                <a:cs typeface="Traditional Arabic"/>
              </a:rPr>
              <a:t>، كما تعلموا الرسم والنحت، وأتقنوا العبادات وحبروا في الطقوس الوثنية والعبادات المسيحية بعدما أصبحت دولة دينية كهنوتية بدءًا من التأريخ الميلادي ...</a:t>
            </a:r>
            <a:endParaRPr lang="fr-FR" sz="2000" b="1" dirty="0">
              <a:solidFill>
                <a:schemeClr val="tx1"/>
              </a:solidFill>
              <a:latin typeface="Calibri"/>
              <a:ea typeface="Times New Roman"/>
              <a:cs typeface="Arial"/>
            </a:endParaRPr>
          </a:p>
          <a:p>
            <a:pPr marL="0" indent="0" algn="r" rtl="1">
              <a:buNone/>
            </a:pPr>
            <a:endParaRPr lang="fr-FR" dirty="0"/>
          </a:p>
        </p:txBody>
      </p:sp>
    </p:spTree>
    <p:extLst>
      <p:ext uri="{BB962C8B-B14F-4D97-AF65-F5344CB8AC3E}">
        <p14:creationId xmlns:p14="http://schemas.microsoft.com/office/powerpoint/2010/main" val="111036158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11727" y="270164"/>
            <a:ext cx="6591349" cy="6338454"/>
          </a:xfrm>
        </p:spPr>
        <p:txBody>
          <a:bodyPr>
            <a:noAutofit/>
          </a:bodyPr>
          <a:lstStyle/>
          <a:p>
            <a:pPr marL="0" indent="0" algn="just" rtl="1">
              <a:buNone/>
            </a:pPr>
            <a:r>
              <a:rPr lang="ar-DZ" sz="3200" dirty="0">
                <a:solidFill>
                  <a:schemeClr val="tx1"/>
                </a:solidFill>
                <a:latin typeface="ae_Cortoba" panose="02060603050605020204" pitchFamily="18" charset="-78"/>
                <a:ea typeface="Calibri"/>
                <a:cs typeface="ae_Cortoba" panose="02060603050605020204" pitchFamily="18" charset="-78"/>
              </a:rPr>
              <a:t>التأليف وكثرة المصنفات: </a:t>
            </a:r>
            <a:r>
              <a:rPr lang="ar-DZ" sz="3200" dirty="0">
                <a:solidFill>
                  <a:schemeClr val="tx1"/>
                </a:solidFill>
                <a:latin typeface="Amperzand"/>
                <a:ea typeface="Calibri"/>
                <a:cs typeface="Traditional Arabic"/>
              </a:rPr>
              <a:t>يقول عبد الرحمن الحاج صالح: "..</a:t>
            </a:r>
            <a:r>
              <a:rPr lang="ar-DZ" sz="2800" dirty="0">
                <a:solidFill>
                  <a:schemeClr val="tx1"/>
                </a:solidFill>
                <a:ea typeface="Calibri"/>
                <a:cs typeface="ae_AlHor"/>
              </a:rPr>
              <a:t>يجدر بنا أن نشير إلى النشاط اللغوي الذي أثاره اليونانيون في الأوساط اللاتينية المثقفة، فقد كان قراطيس قد أقام في روما وأفاد الرومانيين بمعلوماته النحوية فنشأت مدرسة نحوية لاتينية بعد ذلك، ومن أشهر علمائها نذكر فارو (</a:t>
            </a:r>
            <a:r>
              <a:rPr lang="fr-FR" sz="2800" dirty="0" err="1">
                <a:solidFill>
                  <a:schemeClr val="tx1"/>
                </a:solidFill>
                <a:latin typeface="Amperzand"/>
                <a:ea typeface="Calibri"/>
                <a:cs typeface="ae_AlHor"/>
              </a:rPr>
              <a:t>Varro</a:t>
            </a:r>
            <a:r>
              <a:rPr lang="ar-DZ" sz="2800" dirty="0">
                <a:solidFill>
                  <a:schemeClr val="tx1"/>
                </a:solidFill>
                <a:ea typeface="Calibri"/>
                <a:cs typeface="ae_AlHor"/>
              </a:rPr>
              <a:t>) صاحب كتاب: (</a:t>
            </a:r>
            <a:r>
              <a:rPr lang="ar-DZ" sz="2800" b="1" dirty="0">
                <a:solidFill>
                  <a:schemeClr val="tx1"/>
                </a:solidFill>
                <a:ea typeface="Calibri"/>
                <a:cs typeface="ae_AlHor"/>
              </a:rPr>
              <a:t>في اللغة اللاتينية</a:t>
            </a:r>
            <a:r>
              <a:rPr lang="ar-DZ" sz="2800" dirty="0">
                <a:solidFill>
                  <a:schemeClr val="tx1"/>
                </a:solidFill>
                <a:ea typeface="Calibri"/>
                <a:cs typeface="ae_AlHor"/>
              </a:rPr>
              <a:t>/ </a:t>
            </a:r>
            <a:r>
              <a:rPr lang="fr-FR" sz="2800" dirty="0">
                <a:solidFill>
                  <a:schemeClr val="tx1"/>
                </a:solidFill>
                <a:latin typeface="Amperzand"/>
                <a:ea typeface="Calibri"/>
                <a:cs typeface="ae_AlHor"/>
              </a:rPr>
              <a:t>De lingua </a:t>
            </a:r>
            <a:r>
              <a:rPr lang="fr-FR" sz="2800" dirty="0" err="1">
                <a:solidFill>
                  <a:schemeClr val="tx1"/>
                </a:solidFill>
                <a:latin typeface="Amperzand"/>
                <a:ea typeface="Calibri"/>
                <a:cs typeface="ae_AlHor"/>
              </a:rPr>
              <a:t>latina</a:t>
            </a:r>
            <a:r>
              <a:rPr lang="ar-DZ" sz="2800" dirty="0">
                <a:solidFill>
                  <a:schemeClr val="tx1"/>
                </a:solidFill>
                <a:ea typeface="Calibri"/>
                <a:cs typeface="ae_AlHor"/>
              </a:rPr>
              <a:t>) </a:t>
            </a:r>
            <a:r>
              <a:rPr lang="ar-DZ" sz="2800" dirty="0" err="1">
                <a:solidFill>
                  <a:schemeClr val="tx1"/>
                </a:solidFill>
                <a:ea typeface="Calibri"/>
                <a:cs typeface="ae_AlHor"/>
              </a:rPr>
              <a:t>وكواتيليانوس</a:t>
            </a:r>
            <a:r>
              <a:rPr lang="ar-DZ" sz="2800" dirty="0">
                <a:solidFill>
                  <a:schemeClr val="tx1"/>
                </a:solidFill>
                <a:ea typeface="Calibri"/>
                <a:cs typeface="ae_AlHor"/>
              </a:rPr>
              <a:t> صاحب كتاب (</a:t>
            </a:r>
            <a:r>
              <a:rPr lang="ar-DZ" sz="2800" b="1" dirty="0">
                <a:solidFill>
                  <a:schemeClr val="tx1"/>
                </a:solidFill>
                <a:ea typeface="Calibri"/>
                <a:cs typeface="ae_AlHor"/>
              </a:rPr>
              <a:t>مناهج صناعة الكلام</a:t>
            </a:r>
            <a:r>
              <a:rPr lang="ar-DZ" sz="2800" dirty="0">
                <a:solidFill>
                  <a:schemeClr val="tx1"/>
                </a:solidFill>
                <a:ea typeface="Calibri"/>
                <a:cs typeface="ae_AlHor"/>
              </a:rPr>
              <a:t>/ </a:t>
            </a:r>
            <a:r>
              <a:rPr lang="fr-FR" sz="2800" dirty="0" err="1">
                <a:solidFill>
                  <a:schemeClr val="tx1"/>
                </a:solidFill>
                <a:latin typeface="Amperzand"/>
                <a:ea typeface="Calibri"/>
                <a:cs typeface="ae_AlHor"/>
              </a:rPr>
              <a:t>Institutio</a:t>
            </a:r>
            <a:r>
              <a:rPr lang="fr-FR" sz="2800" dirty="0">
                <a:solidFill>
                  <a:schemeClr val="tx1"/>
                </a:solidFill>
                <a:latin typeface="Amperzand"/>
                <a:ea typeface="Calibri"/>
                <a:cs typeface="ae_AlHor"/>
              </a:rPr>
              <a:t> </a:t>
            </a:r>
            <a:r>
              <a:rPr lang="fr-FR" sz="2800" dirty="0" err="1">
                <a:solidFill>
                  <a:schemeClr val="tx1"/>
                </a:solidFill>
                <a:latin typeface="Amperzand"/>
                <a:ea typeface="Calibri"/>
                <a:cs typeface="ae_AlHor"/>
              </a:rPr>
              <a:t>oratoria</a:t>
            </a:r>
            <a:r>
              <a:rPr lang="ar-DZ" sz="2800" dirty="0">
                <a:solidFill>
                  <a:schemeClr val="tx1"/>
                </a:solidFill>
                <a:ea typeface="Calibri"/>
                <a:cs typeface="ae_AlHor"/>
              </a:rPr>
              <a:t>) ثمّ  </a:t>
            </a:r>
            <a:r>
              <a:rPr lang="ar-DZ" sz="2800" dirty="0" err="1">
                <a:solidFill>
                  <a:schemeClr val="tx1"/>
                </a:solidFill>
                <a:ea typeface="Calibri"/>
                <a:cs typeface="ae_AlHor"/>
              </a:rPr>
              <a:t>دوناتوس</a:t>
            </a:r>
            <a:r>
              <a:rPr lang="ar-DZ" sz="2800" dirty="0">
                <a:solidFill>
                  <a:schemeClr val="tx1"/>
                </a:solidFill>
                <a:ea typeface="Calibri"/>
                <a:cs typeface="ae_AlHor"/>
              </a:rPr>
              <a:t> صاحب كتاب (</a:t>
            </a:r>
            <a:r>
              <a:rPr lang="ar-DZ" sz="2800" b="1" dirty="0">
                <a:solidFill>
                  <a:schemeClr val="tx1"/>
                </a:solidFill>
                <a:ea typeface="Calibri"/>
                <a:cs typeface="ae_AlHor"/>
              </a:rPr>
              <a:t>الفن الأصغر في الأقسام الثمانية من صناعة الكلام</a:t>
            </a:r>
            <a:r>
              <a:rPr lang="ar-DZ" sz="2800" dirty="0">
                <a:solidFill>
                  <a:schemeClr val="tx1"/>
                </a:solidFill>
                <a:ea typeface="Calibri"/>
                <a:cs typeface="ae_AlHor"/>
              </a:rPr>
              <a:t>/ </a:t>
            </a:r>
            <a:r>
              <a:rPr lang="fr-FR" sz="2800" dirty="0">
                <a:solidFill>
                  <a:schemeClr val="tx1"/>
                </a:solidFill>
                <a:latin typeface="Amperzand"/>
                <a:ea typeface="Calibri"/>
                <a:cs typeface="ae_AlHor"/>
              </a:rPr>
              <a:t>De </a:t>
            </a:r>
            <a:r>
              <a:rPr lang="fr-FR" sz="2800" dirty="0" err="1">
                <a:solidFill>
                  <a:schemeClr val="tx1"/>
                </a:solidFill>
                <a:latin typeface="Amperzand"/>
                <a:ea typeface="Calibri"/>
                <a:cs typeface="ae_AlHor"/>
              </a:rPr>
              <a:t>octo</a:t>
            </a:r>
            <a:r>
              <a:rPr lang="fr-FR" sz="2800" dirty="0">
                <a:solidFill>
                  <a:schemeClr val="tx1"/>
                </a:solidFill>
                <a:latin typeface="Amperzand"/>
                <a:ea typeface="Calibri"/>
                <a:cs typeface="ae_AlHor"/>
              </a:rPr>
              <a:t> partibus </a:t>
            </a:r>
            <a:r>
              <a:rPr lang="fr-FR" sz="2800" dirty="0" err="1">
                <a:solidFill>
                  <a:schemeClr val="tx1"/>
                </a:solidFill>
                <a:latin typeface="Amperzand"/>
                <a:ea typeface="Calibri"/>
                <a:cs typeface="ae_AlHor"/>
              </a:rPr>
              <a:t>orationis</a:t>
            </a:r>
            <a:r>
              <a:rPr lang="fr-FR" sz="2800" dirty="0">
                <a:solidFill>
                  <a:schemeClr val="tx1"/>
                </a:solidFill>
                <a:latin typeface="Amperzand"/>
                <a:ea typeface="Calibri"/>
                <a:cs typeface="ae_AlHor"/>
              </a:rPr>
              <a:t> Ars minor</a:t>
            </a:r>
            <a:r>
              <a:rPr lang="ar-DZ" sz="2800" dirty="0">
                <a:solidFill>
                  <a:schemeClr val="tx1"/>
                </a:solidFill>
                <a:ea typeface="Calibri"/>
                <a:cs typeface="ae_AlHor"/>
              </a:rPr>
              <a:t>) وأخيرا </a:t>
            </a:r>
            <a:r>
              <a:rPr lang="ar-DZ" sz="2800" dirty="0" err="1">
                <a:solidFill>
                  <a:schemeClr val="tx1"/>
                </a:solidFill>
                <a:ea typeface="Calibri"/>
                <a:cs typeface="ae_AlHor"/>
              </a:rPr>
              <a:t>برسيانوس</a:t>
            </a:r>
            <a:r>
              <a:rPr lang="ar-DZ" sz="2800" dirty="0">
                <a:solidFill>
                  <a:schemeClr val="tx1"/>
                </a:solidFill>
                <a:ea typeface="Calibri"/>
                <a:cs typeface="ae_AlHor"/>
              </a:rPr>
              <a:t> صاحب كتاب (</a:t>
            </a:r>
            <a:r>
              <a:rPr lang="ar-DZ" sz="2800" b="1" dirty="0">
                <a:solidFill>
                  <a:schemeClr val="tx1"/>
                </a:solidFill>
                <a:ea typeface="Calibri"/>
                <a:cs typeface="ae_AlHor"/>
              </a:rPr>
              <a:t>أصول </a:t>
            </a:r>
            <a:r>
              <a:rPr lang="ar-DZ" sz="2800" b="1" dirty="0" err="1">
                <a:solidFill>
                  <a:schemeClr val="tx1"/>
                </a:solidFill>
                <a:ea typeface="Calibri"/>
                <a:cs typeface="ae_AlHor"/>
              </a:rPr>
              <a:t>الغراماطيقي</a:t>
            </a:r>
            <a:r>
              <a:rPr lang="ar-DZ" sz="2800" dirty="0">
                <a:solidFill>
                  <a:schemeClr val="tx1"/>
                </a:solidFill>
                <a:ea typeface="Calibri"/>
                <a:cs typeface="ae_AlHor"/>
              </a:rPr>
              <a:t>/ </a:t>
            </a:r>
            <a:r>
              <a:rPr lang="fr-FR" sz="2800" dirty="0" err="1">
                <a:solidFill>
                  <a:schemeClr val="tx1"/>
                </a:solidFill>
                <a:latin typeface="Amperzand"/>
                <a:ea typeface="Calibri"/>
                <a:cs typeface="ae_AlHor"/>
              </a:rPr>
              <a:t>Institutiones</a:t>
            </a:r>
            <a:r>
              <a:rPr lang="fr-FR" sz="2800" dirty="0">
                <a:solidFill>
                  <a:schemeClr val="tx1"/>
                </a:solidFill>
                <a:latin typeface="Amperzand"/>
                <a:ea typeface="Calibri"/>
                <a:cs typeface="ae_AlHor"/>
              </a:rPr>
              <a:t> </a:t>
            </a:r>
            <a:r>
              <a:rPr lang="fr-FR" sz="2800" dirty="0" err="1">
                <a:solidFill>
                  <a:schemeClr val="tx1"/>
                </a:solidFill>
                <a:latin typeface="Amperzand"/>
                <a:ea typeface="Calibri"/>
                <a:cs typeface="ae_AlHor"/>
              </a:rPr>
              <a:t>grammaticae</a:t>
            </a:r>
            <a:r>
              <a:rPr lang="ar-DZ" sz="2800" dirty="0">
                <a:solidFill>
                  <a:schemeClr val="tx1"/>
                </a:solidFill>
                <a:ea typeface="Calibri"/>
                <a:cs typeface="ae_AlHor"/>
              </a:rPr>
              <a:t>) .. وإلى يومنا هذا ما انفكت كتب النحو المدرسية تستعمل نفس المفاهيم ونفس المصطلحات التي تداولها جيل بعد جيل وتناقلوها عبر الزمان</a:t>
            </a:r>
            <a:r>
              <a:rPr lang="ar-DZ" sz="2800" dirty="0">
                <a:solidFill>
                  <a:schemeClr val="tx1"/>
                </a:solidFill>
                <a:latin typeface="ae_AlHor"/>
                <a:ea typeface="Calibri"/>
                <a:cs typeface="Traditional Arabic"/>
              </a:rPr>
              <a:t>..."</a:t>
            </a:r>
            <a:endParaRPr lang="fr-FR" sz="2800" dirty="0">
              <a:solidFill>
                <a:schemeClr val="tx1"/>
              </a:solidFill>
            </a:endParaRPr>
          </a:p>
        </p:txBody>
      </p:sp>
      <p:sp>
        <p:nvSpPr>
          <p:cNvPr id="4" name="Espace réservé du contenu 3"/>
          <p:cNvSpPr>
            <a:spLocks noGrp="1"/>
          </p:cNvSpPr>
          <p:nvPr>
            <p:ph sz="half" idx="2"/>
          </p:nvPr>
        </p:nvSpPr>
        <p:spPr>
          <a:xfrm>
            <a:off x="7190747" y="353291"/>
            <a:ext cx="4779580" cy="6255327"/>
          </a:xfrm>
        </p:spPr>
        <p:style>
          <a:lnRef idx="1">
            <a:schemeClr val="accent6"/>
          </a:lnRef>
          <a:fillRef idx="3">
            <a:schemeClr val="accent6"/>
          </a:fillRef>
          <a:effectRef idx="2">
            <a:schemeClr val="accent6"/>
          </a:effectRef>
          <a:fontRef idx="minor">
            <a:schemeClr val="lt1"/>
          </a:fontRef>
        </p:style>
        <p:txBody>
          <a:bodyPr>
            <a:noAutofit/>
          </a:bodyPr>
          <a:lstStyle/>
          <a:p>
            <a:pPr marL="0" indent="0" algn="just" rtl="1">
              <a:buNone/>
            </a:pPr>
            <a:r>
              <a:rPr lang="ar-DZ" sz="3200" dirty="0">
                <a:solidFill>
                  <a:schemeClr val="tx1"/>
                </a:solidFill>
                <a:latin typeface="Amperzand"/>
                <a:ea typeface="Calibri"/>
                <a:cs typeface="ALAWI-3-1"/>
              </a:rPr>
              <a:t>فن ترجمة اللغات وتعليمها: </a:t>
            </a:r>
            <a:r>
              <a:rPr lang="ar-DZ" sz="3600" dirty="0">
                <a:solidFill>
                  <a:schemeClr val="tx1"/>
                </a:solidFill>
                <a:latin typeface="Amperzand"/>
                <a:ea typeface="Calibri"/>
                <a:cs typeface="Traditional Arabic"/>
              </a:rPr>
              <a:t>يقول روبنز هنري روبن "..</a:t>
            </a:r>
            <a:r>
              <a:rPr lang="ar-DZ" sz="3200" b="1" dirty="0">
                <a:solidFill>
                  <a:schemeClr val="tx1"/>
                </a:solidFill>
                <a:ea typeface="Calibri"/>
                <a:cs typeface="ae_AlHor"/>
              </a:rPr>
              <a:t>أثناء السنين التي حكمت فيها روما العالم الغربي المتحضر، كان لابدّ أن يكون هناك اتصال بين متحدثين اللاتين وبين المتحدثين بلغة أخرى، في كلّ الأماكن وعلى كلّ المستويات، وكان لابدّ أن يكون الطلب شديدًا على المترجمين، وكان لابدّ أن يكون تعليم وتعلم اللاتينية محل اهتمام الأشخاص من كلّ نوع</a:t>
            </a:r>
            <a:r>
              <a:rPr lang="ar-DZ" sz="3600" dirty="0">
                <a:solidFill>
                  <a:schemeClr val="tx1"/>
                </a:solidFill>
                <a:latin typeface="Amperzand"/>
                <a:ea typeface="Calibri"/>
                <a:cs typeface="Traditional Arabic"/>
              </a:rPr>
              <a:t>.."</a:t>
            </a:r>
            <a:endParaRPr lang="fr-FR" sz="3200" dirty="0">
              <a:solidFill>
                <a:schemeClr val="tx1"/>
              </a:solidFill>
            </a:endParaRPr>
          </a:p>
        </p:txBody>
      </p:sp>
    </p:spTree>
    <p:extLst>
      <p:ext uri="{BB962C8B-B14F-4D97-AF65-F5344CB8AC3E}">
        <p14:creationId xmlns:p14="http://schemas.microsoft.com/office/powerpoint/2010/main" val="40175172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6" y="1"/>
            <a:ext cx="11880273" cy="6857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774096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382" y="342900"/>
            <a:ext cx="11700163" cy="966355"/>
          </a:xfrm>
        </p:spPr>
        <p:style>
          <a:lnRef idx="1">
            <a:schemeClr val="accent2"/>
          </a:lnRef>
          <a:fillRef idx="3">
            <a:schemeClr val="accent2"/>
          </a:fillRef>
          <a:effectRef idx="2">
            <a:schemeClr val="accent2"/>
          </a:effectRef>
          <a:fontRef idx="minor">
            <a:schemeClr val="lt1"/>
          </a:fontRef>
        </p:style>
        <p:txBody>
          <a:bodyPr>
            <a:normAutofit/>
          </a:bodyPr>
          <a:lstStyle/>
          <a:p>
            <a:pPr algn="ctr" rtl="1"/>
            <a:r>
              <a:rPr lang="ar-DZ" sz="4800" b="1" dirty="0">
                <a:solidFill>
                  <a:schemeClr val="tx1"/>
                </a:solidFill>
                <a:latin typeface="ae_Granada" panose="02060603050605020204" pitchFamily="18" charset="-78"/>
                <a:cs typeface="ae_Granada" panose="02060603050605020204" pitchFamily="18" charset="-78"/>
              </a:rPr>
              <a:t>خامسًا: الدرس اللغوي في الحضارة العربية الإسلامية: </a:t>
            </a:r>
            <a:endParaRPr lang="fr-FR" sz="4800"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249382" y="1614053"/>
            <a:ext cx="6819949" cy="4932220"/>
          </a:xfrm>
        </p:spPr>
        <p:txBody>
          <a:bodyPr>
            <a:noAutofit/>
          </a:bodyPr>
          <a:lstStyle/>
          <a:p>
            <a:pPr marL="0" indent="0" algn="just" rtl="1">
              <a:buNone/>
            </a:pPr>
            <a:r>
              <a:rPr lang="ar-DZ" sz="3200" b="1" dirty="0">
                <a:solidFill>
                  <a:schemeClr val="tx1"/>
                </a:solidFill>
                <a:cs typeface="AGA Granada Regular" pitchFamily="2" charset="-78"/>
              </a:rPr>
              <a:t>من حيث التسمية: </a:t>
            </a:r>
            <a:r>
              <a:rPr lang="ar-DZ" sz="3600" dirty="0">
                <a:solidFill>
                  <a:schemeClr val="tx1"/>
                </a:solidFill>
                <a:latin typeface="Amperzand"/>
                <a:ea typeface="Calibri"/>
                <a:cs typeface="Traditional Arabic"/>
              </a:rPr>
              <a:t>يذهب محمد سهيل </a:t>
            </a:r>
            <a:r>
              <a:rPr lang="ar-DZ" sz="3600" dirty="0" err="1">
                <a:solidFill>
                  <a:schemeClr val="tx1"/>
                </a:solidFill>
                <a:latin typeface="Amperzand"/>
                <a:ea typeface="Calibri"/>
                <a:cs typeface="Traditional Arabic"/>
              </a:rPr>
              <a:t>طقوش</a:t>
            </a:r>
            <a:r>
              <a:rPr lang="ar-DZ" sz="3600" dirty="0">
                <a:solidFill>
                  <a:schemeClr val="tx1"/>
                </a:solidFill>
                <a:latin typeface="Amperzand"/>
                <a:ea typeface="Calibri"/>
                <a:cs typeface="Traditional Arabic"/>
              </a:rPr>
              <a:t> إلى أقدم نص وردت فيه كلمة (</a:t>
            </a:r>
            <a:r>
              <a:rPr lang="ar-DZ" sz="3600" dirty="0">
                <a:solidFill>
                  <a:schemeClr val="tx1"/>
                </a:solidFill>
                <a:latin typeface="Amperzand"/>
                <a:ea typeface="Calibri"/>
                <a:cs typeface="AGA Mashq Bold"/>
              </a:rPr>
              <a:t>عرب</a:t>
            </a:r>
            <a:r>
              <a:rPr lang="ar-DZ" sz="3600" dirty="0">
                <a:solidFill>
                  <a:schemeClr val="tx1"/>
                </a:solidFill>
                <a:latin typeface="Amperzand"/>
                <a:ea typeface="Calibri"/>
                <a:cs typeface="Traditional Arabic"/>
              </a:rPr>
              <a:t>)، حيث يقول: </a:t>
            </a:r>
            <a:r>
              <a:rPr lang="ar-DZ" sz="3200" dirty="0">
                <a:solidFill>
                  <a:schemeClr val="tx1"/>
                </a:solidFill>
                <a:latin typeface="Amperzand"/>
                <a:ea typeface="Calibri"/>
                <a:cs typeface="Traditional Arabic"/>
              </a:rPr>
              <a:t>"..</a:t>
            </a:r>
            <a:r>
              <a:rPr lang="ar-DZ" sz="3200" b="1" dirty="0">
                <a:solidFill>
                  <a:schemeClr val="tx1"/>
                </a:solidFill>
                <a:latin typeface="Amperzand"/>
                <a:ea typeface="Calibri"/>
                <a:cs typeface="ae_AlHor"/>
              </a:rPr>
              <a:t>وقد تتبع المستشرقون وعلماء التوراة المحدثون تاريخ هذه اللفظة ومدلولها في اللغات السامية القديمة، ووجدوا أنّ أقدم نص وردت فيه كلمة عرب هو نص آشوري يرجع إلى عام (753 ق م) إذ وردت في نص للملك </a:t>
            </a:r>
            <a:r>
              <a:rPr lang="ar-DZ" sz="3200" b="1" dirty="0" err="1">
                <a:solidFill>
                  <a:schemeClr val="tx1"/>
                </a:solidFill>
                <a:latin typeface="Amperzand"/>
                <a:ea typeface="Calibri"/>
                <a:cs typeface="ae_AlHor"/>
              </a:rPr>
              <a:t>شلمنصر</a:t>
            </a:r>
            <a:r>
              <a:rPr lang="ar-DZ" sz="3200" b="1" dirty="0">
                <a:solidFill>
                  <a:schemeClr val="tx1"/>
                </a:solidFill>
                <a:latin typeface="Amperzand"/>
                <a:ea typeface="Calibri"/>
                <a:cs typeface="ae_AlHor"/>
              </a:rPr>
              <a:t> الثالث أشار فيه إلى أحد زعماء الثوار الذين تغلّب عليهم واسمه (</a:t>
            </a:r>
            <a:r>
              <a:rPr lang="ar-DZ" sz="3200" b="1" dirty="0" err="1">
                <a:solidFill>
                  <a:schemeClr val="tx1"/>
                </a:solidFill>
                <a:latin typeface="Amperzand"/>
                <a:ea typeface="Calibri"/>
                <a:cs typeface="AL-Mateen"/>
              </a:rPr>
              <a:t>جنديبو</a:t>
            </a:r>
            <a:r>
              <a:rPr lang="ar-DZ" sz="3200" b="1" dirty="0">
                <a:solidFill>
                  <a:schemeClr val="tx1"/>
                </a:solidFill>
                <a:latin typeface="Amperzand"/>
                <a:ea typeface="Calibri"/>
                <a:cs typeface="AL-Mateen"/>
              </a:rPr>
              <a:t> عريبي</a:t>
            </a:r>
            <a:r>
              <a:rPr lang="ar-DZ" sz="3200" b="1" dirty="0">
                <a:solidFill>
                  <a:schemeClr val="tx1"/>
                </a:solidFill>
                <a:latin typeface="Amperzand"/>
                <a:ea typeface="Calibri"/>
                <a:cs typeface="ae_AlHor"/>
              </a:rPr>
              <a:t>) الذي تحالف مع ناصر بيرا بدري </a:t>
            </a:r>
            <a:r>
              <a:rPr lang="ar-DZ" sz="3200" b="1" dirty="0" err="1">
                <a:solidFill>
                  <a:schemeClr val="tx1"/>
                </a:solidFill>
                <a:latin typeface="Amperzand"/>
                <a:ea typeface="Calibri"/>
                <a:cs typeface="ae_AlHor"/>
              </a:rPr>
              <a:t>الديمشقي</a:t>
            </a:r>
            <a:r>
              <a:rPr lang="ar-DZ" sz="3200" b="1" dirty="0">
                <a:solidFill>
                  <a:schemeClr val="tx1"/>
                </a:solidFill>
                <a:latin typeface="Amperzand"/>
                <a:ea typeface="Calibri"/>
                <a:cs typeface="ae_AlHor"/>
              </a:rPr>
              <a:t> ضدّه في معركة كركر، وقد اتخذت اللفظة عندهم معنى </a:t>
            </a:r>
            <a:r>
              <a:rPr lang="ar-DZ" sz="3200" b="1" dirty="0" err="1">
                <a:solidFill>
                  <a:schemeClr val="tx1"/>
                </a:solidFill>
                <a:latin typeface="Amperzand"/>
                <a:ea typeface="Calibri"/>
                <a:cs typeface="ae_AlHor"/>
              </a:rPr>
              <a:t>الداوة</a:t>
            </a:r>
            <a:r>
              <a:rPr lang="ar-DZ" sz="3200" b="1" dirty="0">
                <a:solidFill>
                  <a:schemeClr val="tx1"/>
                </a:solidFill>
                <a:latin typeface="Amperzand"/>
                <a:ea typeface="Calibri"/>
                <a:cs typeface="ae_AlHor"/>
              </a:rPr>
              <a:t> وإمارة أو مشيخة</a:t>
            </a:r>
            <a:r>
              <a:rPr lang="ar-DZ" sz="3200" b="1" dirty="0">
                <a:solidFill>
                  <a:schemeClr val="tx1"/>
                </a:solidFill>
                <a:latin typeface="Amperzand"/>
                <a:ea typeface="Calibri"/>
                <a:cs typeface="Traditional Arabic"/>
              </a:rPr>
              <a:t>.."</a:t>
            </a:r>
            <a:endParaRPr lang="fr-FR" sz="3200" b="1" dirty="0">
              <a:solidFill>
                <a:schemeClr val="tx1"/>
              </a:solidFill>
              <a:cs typeface="AGA Granada Regular" pitchFamily="2" charset="-78"/>
            </a:endParaRPr>
          </a:p>
        </p:txBody>
      </p:sp>
      <p:sp>
        <p:nvSpPr>
          <p:cNvPr id="4" name="Espace réservé du contenu 3"/>
          <p:cNvSpPr>
            <a:spLocks noGrp="1"/>
          </p:cNvSpPr>
          <p:nvPr>
            <p:ph sz="half" idx="2"/>
          </p:nvPr>
        </p:nvSpPr>
        <p:spPr>
          <a:xfrm>
            <a:off x="7190746" y="1551707"/>
            <a:ext cx="4738017" cy="4932220"/>
          </a:xfrm>
        </p:spPr>
        <p:txBody>
          <a:bodyPr>
            <a:noAutofit/>
          </a:bodyPr>
          <a:lstStyle/>
          <a:p>
            <a:pPr marL="0" indent="0" algn="just" rtl="1">
              <a:buNone/>
            </a:pPr>
            <a:r>
              <a:rPr lang="ar-DZ" sz="3600" b="1" dirty="0">
                <a:solidFill>
                  <a:schemeClr val="tx1"/>
                </a:solidFill>
                <a:latin typeface="ae_AlMothnna" panose="020B0803030604020204" pitchFamily="34" charset="-78"/>
                <a:ea typeface="Calibri"/>
                <a:cs typeface="AGA Granada Regular" pitchFamily="2" charset="-78"/>
              </a:rPr>
              <a:t>من حيث النسب: </a:t>
            </a:r>
            <a:r>
              <a:rPr lang="ar-DZ" sz="3600" dirty="0">
                <a:solidFill>
                  <a:schemeClr val="tx1"/>
                </a:solidFill>
                <a:latin typeface="Amperzand"/>
                <a:ea typeface="Calibri"/>
                <a:cs typeface="Traditional Arabic"/>
              </a:rPr>
              <a:t>ذكر محمد رياض كريم في "</a:t>
            </a:r>
            <a:r>
              <a:rPr lang="ar-DZ" sz="3200" dirty="0">
                <a:solidFill>
                  <a:schemeClr val="tx1"/>
                </a:solidFill>
                <a:latin typeface="Amperzand"/>
                <a:ea typeface="Calibri"/>
                <a:cs typeface="AL-Mateen"/>
              </a:rPr>
              <a:t>المقتضب في لهجات العرب</a:t>
            </a:r>
            <a:r>
              <a:rPr lang="ar-DZ" sz="3600" dirty="0">
                <a:solidFill>
                  <a:schemeClr val="tx1"/>
                </a:solidFill>
                <a:latin typeface="Amperzand"/>
                <a:ea typeface="Calibri"/>
                <a:cs typeface="Traditional Arabic"/>
              </a:rPr>
              <a:t>" أنّ العرب "..</a:t>
            </a:r>
            <a:r>
              <a:rPr lang="ar-DZ" sz="3200" b="1" dirty="0">
                <a:solidFill>
                  <a:schemeClr val="tx1"/>
                </a:solidFill>
                <a:latin typeface="Amperzand"/>
                <a:ea typeface="Calibri"/>
                <a:cs typeface="ae_AlHor"/>
              </a:rPr>
              <a:t>أحد الشعوب التي اصطلح على تسميتها بالشعوب السامية نسبة إلى سام بن نوح -عليهما السلام- إذ يطلق لقب الساميين على الشعوب الآرامية </a:t>
            </a:r>
            <a:r>
              <a:rPr lang="ar-DZ" sz="3200" b="1" dirty="0" err="1">
                <a:solidFill>
                  <a:schemeClr val="tx1"/>
                </a:solidFill>
                <a:latin typeface="Amperzand"/>
                <a:ea typeface="Calibri"/>
                <a:cs typeface="ae_AlHor"/>
              </a:rPr>
              <a:t>والفنيقية</a:t>
            </a:r>
            <a:r>
              <a:rPr lang="ar-DZ" sz="3200" b="1" dirty="0">
                <a:solidFill>
                  <a:schemeClr val="tx1"/>
                </a:solidFill>
                <a:latin typeface="Amperzand"/>
                <a:ea typeface="Calibri"/>
                <a:cs typeface="ae_AlHor"/>
              </a:rPr>
              <a:t> والعبرية والعربية واليمنية والبابلية الآشورية وما تفرّع عن هذه الشعوب</a:t>
            </a:r>
            <a:r>
              <a:rPr lang="ar-DZ" sz="3200" b="1" dirty="0">
                <a:solidFill>
                  <a:schemeClr val="tx1"/>
                </a:solidFill>
                <a:latin typeface="Amperzand"/>
                <a:ea typeface="Calibri"/>
                <a:cs typeface="Traditional Arabic"/>
              </a:rPr>
              <a:t>.."</a:t>
            </a:r>
            <a:endParaRPr lang="fr-FR" sz="3200" dirty="0">
              <a:solidFill>
                <a:schemeClr val="tx1"/>
              </a:solidFill>
            </a:endParaRPr>
          </a:p>
        </p:txBody>
      </p:sp>
    </p:spTree>
    <p:extLst>
      <p:ext uri="{BB962C8B-B14F-4D97-AF65-F5344CB8AC3E}">
        <p14:creationId xmlns:p14="http://schemas.microsoft.com/office/powerpoint/2010/main" val="19260485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4776" y="290945"/>
            <a:ext cx="5619606" cy="6338455"/>
          </a:xfrm>
          <a:solidFill>
            <a:srgbClr val="00B0F0"/>
          </a:solidFill>
        </p:spPr>
        <p:txBody>
          <a:bodyPr>
            <a:normAutofit/>
          </a:bodyPr>
          <a:lstStyle/>
          <a:p>
            <a:pPr marL="0" indent="0" algn="just" rtl="1">
              <a:buNone/>
            </a:pPr>
            <a:r>
              <a:rPr lang="ar-DZ" sz="4000" dirty="0">
                <a:solidFill>
                  <a:schemeClr val="tx1"/>
                </a:solidFill>
                <a:latin typeface="Amperzand"/>
                <a:ea typeface="Calibri"/>
                <a:cs typeface="Traditional Arabic"/>
              </a:rPr>
              <a:t>و"</a:t>
            </a:r>
            <a:r>
              <a:rPr lang="ar-DZ" sz="3600" dirty="0">
                <a:solidFill>
                  <a:schemeClr val="tx1"/>
                </a:solidFill>
                <a:latin typeface="Amperzand"/>
                <a:ea typeface="Calibri"/>
                <a:cs typeface="AL-Mateen"/>
              </a:rPr>
              <a:t>إرب</a:t>
            </a:r>
            <a:r>
              <a:rPr lang="ar-DZ" sz="4000" dirty="0">
                <a:solidFill>
                  <a:schemeClr val="tx1"/>
                </a:solidFill>
                <a:latin typeface="Amperzand"/>
                <a:ea typeface="Calibri"/>
                <a:cs typeface="Traditional Arabic"/>
              </a:rPr>
              <a:t>" التي تعني الحرية </a:t>
            </a:r>
            <a:r>
              <a:rPr lang="ar-DZ" sz="4000" dirty="0" err="1">
                <a:solidFill>
                  <a:schemeClr val="tx1"/>
                </a:solidFill>
                <a:latin typeface="Amperzand"/>
                <a:ea typeface="Calibri"/>
                <a:cs typeface="Traditional Arabic"/>
              </a:rPr>
              <a:t>و"</a:t>
            </a:r>
            <a:r>
              <a:rPr lang="ar-DZ" sz="3600" dirty="0" err="1">
                <a:solidFill>
                  <a:schemeClr val="tx1"/>
                </a:solidFill>
                <a:latin typeface="Amperzand"/>
                <a:ea typeface="Calibri"/>
                <a:cs typeface="AL-Mateen"/>
              </a:rPr>
              <a:t>عابار</a:t>
            </a:r>
            <a:r>
              <a:rPr lang="ar-DZ" sz="4000" dirty="0">
                <a:solidFill>
                  <a:schemeClr val="tx1"/>
                </a:solidFill>
                <a:latin typeface="Amperzand"/>
                <a:ea typeface="Calibri"/>
                <a:cs typeface="Traditional Arabic"/>
              </a:rPr>
              <a:t>" بمعنى الانتقال من مكان إلى آخر، و"</a:t>
            </a:r>
            <a:r>
              <a:rPr lang="ar-DZ" sz="3600" dirty="0">
                <a:solidFill>
                  <a:schemeClr val="tx1"/>
                </a:solidFill>
                <a:latin typeface="Amperzand"/>
                <a:ea typeface="Calibri"/>
                <a:cs typeface="AL-Mateen"/>
              </a:rPr>
              <a:t>عرابة</a:t>
            </a:r>
            <a:r>
              <a:rPr lang="ar-DZ" sz="4000" dirty="0">
                <a:solidFill>
                  <a:schemeClr val="tx1"/>
                </a:solidFill>
                <a:latin typeface="Amperzand"/>
                <a:ea typeface="Calibri"/>
                <a:cs typeface="Traditional Arabic"/>
              </a:rPr>
              <a:t>" التي تعني الجفاف والصحراء، غير أنّ </a:t>
            </a:r>
            <a:r>
              <a:rPr lang="ar-DZ" sz="3600" b="1" dirty="0">
                <a:solidFill>
                  <a:schemeClr val="tx1"/>
                </a:solidFill>
                <a:latin typeface="Amperzand"/>
                <a:ea typeface="Calibri"/>
                <a:cs typeface="AL-Mateen"/>
              </a:rPr>
              <a:t>جواد علي</a:t>
            </a:r>
            <a:r>
              <a:rPr lang="ar-DZ" sz="3600" dirty="0">
                <a:solidFill>
                  <a:schemeClr val="tx1"/>
                </a:solidFill>
                <a:latin typeface="Amperzand"/>
                <a:ea typeface="Calibri"/>
                <a:cs typeface="Traditional Arabic"/>
              </a:rPr>
              <a:t> </a:t>
            </a:r>
            <a:r>
              <a:rPr lang="ar-DZ" sz="4000" dirty="0">
                <a:solidFill>
                  <a:schemeClr val="tx1"/>
                </a:solidFill>
                <a:latin typeface="Amperzand"/>
                <a:ea typeface="Calibri"/>
                <a:cs typeface="Traditional Arabic"/>
              </a:rPr>
              <a:t>قد أسهب في جمع كلّ المعاني القديمة لكلمة عرب.</a:t>
            </a:r>
          </a:p>
          <a:p>
            <a:pPr marL="0" indent="0" algn="just" rtl="1">
              <a:buNone/>
            </a:pPr>
            <a:r>
              <a:rPr lang="ar-DZ" sz="4000" dirty="0">
                <a:solidFill>
                  <a:schemeClr val="tx1"/>
                </a:solidFill>
                <a:latin typeface="Amperzand"/>
                <a:ea typeface="Calibri"/>
                <a:cs typeface="Traditional Arabic"/>
              </a:rPr>
              <a:t>   وهي لا تخرج في مجملها عمّا ذكرناه سلفا، بينما يرى كثير من المؤرخين المعاصرين بأن رأي ابن خلدون في العرب من أكثر الآراء التاريخية قساوة.</a:t>
            </a:r>
            <a:endParaRPr lang="fr-FR" sz="4000" dirty="0">
              <a:solidFill>
                <a:schemeClr val="tx1"/>
              </a:solidFill>
            </a:endParaRPr>
          </a:p>
        </p:txBody>
      </p:sp>
      <p:sp>
        <p:nvSpPr>
          <p:cNvPr id="4" name="Espace réservé du contenu 3"/>
          <p:cNvSpPr>
            <a:spLocks noGrp="1"/>
          </p:cNvSpPr>
          <p:nvPr>
            <p:ph sz="half" idx="2"/>
          </p:nvPr>
        </p:nvSpPr>
        <p:spPr>
          <a:xfrm>
            <a:off x="6151418" y="374073"/>
            <a:ext cx="5798127" cy="6213763"/>
          </a:xfrm>
          <a:solidFill>
            <a:srgbClr val="FFFF00"/>
          </a:solidFill>
        </p:spPr>
        <p:txBody>
          <a:bodyPr>
            <a:normAutofit/>
          </a:bodyPr>
          <a:lstStyle/>
          <a:p>
            <a:pPr marL="0" indent="0" algn="just" rtl="1">
              <a:buNone/>
            </a:pPr>
            <a:r>
              <a:rPr lang="ar-DZ" sz="4800" b="1" dirty="0">
                <a:solidFill>
                  <a:schemeClr val="tx1"/>
                </a:solidFill>
                <a:latin typeface="Amperzand" pitchFamily="2" charset="0"/>
                <a:ea typeface="Amperzand" pitchFamily="2" charset="0"/>
                <a:cs typeface="AGA Granada Regular" pitchFamily="2" charset="-78"/>
              </a:rPr>
              <a:t>التاريخ التوراتي: </a:t>
            </a:r>
            <a:r>
              <a:rPr lang="ar-DZ" sz="4800" dirty="0">
                <a:solidFill>
                  <a:schemeClr val="tx1"/>
                </a:solidFill>
                <a:latin typeface="Amperzand" pitchFamily="2" charset="0"/>
                <a:ea typeface="Amperzand" pitchFamily="2" charset="0"/>
                <a:cs typeface="Traditional Arabic"/>
              </a:rPr>
              <a:t>سجلت التوراة لفظة "</a:t>
            </a:r>
            <a:r>
              <a:rPr lang="ar-DZ" sz="4400" dirty="0">
                <a:solidFill>
                  <a:schemeClr val="tx1"/>
                </a:solidFill>
                <a:latin typeface="Amperzand" pitchFamily="2" charset="0"/>
                <a:ea typeface="Amperzand" pitchFamily="2" charset="0"/>
                <a:cs typeface="AL-Mateen"/>
              </a:rPr>
              <a:t>عرب</a:t>
            </a:r>
            <a:r>
              <a:rPr lang="ar-DZ" sz="4800" dirty="0">
                <a:solidFill>
                  <a:schemeClr val="tx1"/>
                </a:solidFill>
                <a:latin typeface="Amperzand" pitchFamily="2" charset="0"/>
                <a:ea typeface="Amperzand" pitchFamily="2" charset="0"/>
                <a:cs typeface="Traditional Arabic"/>
              </a:rPr>
              <a:t>" باشتقاقاتها العبرية المتنوعة منها ما جاء ذكره في سفر </a:t>
            </a:r>
            <a:r>
              <a:rPr lang="ar-DZ" sz="4800" dirty="0" err="1">
                <a:solidFill>
                  <a:schemeClr val="tx1"/>
                </a:solidFill>
                <a:latin typeface="Amperzand" pitchFamily="2" charset="0"/>
                <a:ea typeface="Amperzand" pitchFamily="2" charset="0"/>
                <a:cs typeface="Traditional Arabic"/>
              </a:rPr>
              <a:t>إشعياء</a:t>
            </a:r>
            <a:r>
              <a:rPr lang="ar-DZ" sz="4800" dirty="0">
                <a:solidFill>
                  <a:schemeClr val="tx1"/>
                </a:solidFill>
                <a:latin typeface="Amperzand" pitchFamily="2" charset="0"/>
                <a:ea typeface="Amperzand" pitchFamily="2" charset="0"/>
                <a:cs typeface="Traditional Arabic"/>
              </a:rPr>
              <a:t> 21-13 يقول: "</a:t>
            </a:r>
            <a:r>
              <a:rPr lang="ar-SA" sz="4000" dirty="0">
                <a:solidFill>
                  <a:schemeClr val="tx1"/>
                </a:solidFill>
                <a:latin typeface="Amperzand" pitchFamily="2" charset="0"/>
                <a:ea typeface="Amperzand" pitchFamily="2" charset="0"/>
                <a:cs typeface="Arial"/>
              </a:rPr>
              <a:t>..</a:t>
            </a:r>
            <a:r>
              <a:rPr lang="ar-SA" sz="4400" b="1" dirty="0">
                <a:solidFill>
                  <a:schemeClr val="tx1"/>
                </a:solidFill>
                <a:latin typeface="Amperzand" pitchFamily="2" charset="0"/>
                <a:ea typeface="Amperzand" pitchFamily="2" charset="0"/>
                <a:cs typeface="AGA Rasheeq Bold"/>
              </a:rPr>
              <a:t> </a:t>
            </a:r>
            <a:r>
              <a:rPr lang="ar-SA" sz="4400" b="1" dirty="0">
                <a:solidFill>
                  <a:schemeClr val="tx1"/>
                </a:solidFill>
                <a:latin typeface="Amperzand" pitchFamily="2" charset="0"/>
                <a:ea typeface="Amperzand" pitchFamily="2" charset="0"/>
                <a:cs typeface="ALAWI-3-1"/>
              </a:rPr>
              <a:t>وَحْيٌ مِنْ جِهَةِ بِلاَدِ</a:t>
            </a:r>
            <a:r>
              <a:rPr lang="fr-FR" sz="4400" b="1" dirty="0">
                <a:solidFill>
                  <a:schemeClr val="tx1"/>
                </a:solidFill>
                <a:latin typeface="Amperzand" pitchFamily="2" charset="0"/>
                <a:ea typeface="Amperzand" pitchFamily="2" charset="0"/>
                <a:cs typeface="ALAWI-3-1"/>
              </a:rPr>
              <a:t> </a:t>
            </a:r>
            <a:r>
              <a:rPr lang="ar-SA" sz="4400" b="1" dirty="0">
                <a:solidFill>
                  <a:schemeClr val="tx1"/>
                </a:solidFill>
                <a:latin typeface="Amperzand" pitchFamily="2" charset="0"/>
                <a:ea typeface="Amperzand" pitchFamily="2" charset="0"/>
                <a:cs typeface="ALAWI-3-1"/>
              </a:rPr>
              <a:t>الْعَرَبِ</a:t>
            </a:r>
            <a:r>
              <a:rPr lang="fr-FR" sz="4400" b="1" dirty="0">
                <a:solidFill>
                  <a:schemeClr val="tx1"/>
                </a:solidFill>
                <a:latin typeface="Amperzand" pitchFamily="2" charset="0"/>
                <a:ea typeface="Amperzand" pitchFamily="2" charset="0"/>
                <a:cs typeface="ALAWI-3-1"/>
              </a:rPr>
              <a:t>: </a:t>
            </a:r>
            <a:r>
              <a:rPr lang="ar-DZ" sz="4400" b="1" dirty="0">
                <a:solidFill>
                  <a:schemeClr val="tx1"/>
                </a:solidFill>
                <a:latin typeface="Amperzand" pitchFamily="2" charset="0"/>
                <a:ea typeface="Amperzand" pitchFamily="2" charset="0"/>
                <a:cs typeface="ALAWI-3-1"/>
              </a:rPr>
              <a:t> </a:t>
            </a:r>
            <a:r>
              <a:rPr lang="ar-SA" sz="4400" b="1" dirty="0">
                <a:solidFill>
                  <a:schemeClr val="tx1"/>
                </a:solidFill>
                <a:latin typeface="Amperzand" pitchFamily="2" charset="0"/>
                <a:ea typeface="Amperzand" pitchFamily="2" charset="0"/>
                <a:cs typeface="ALAWI-3-1"/>
              </a:rPr>
              <a:t>فِي الْوَعْرِ فِي بِلاَدِ</a:t>
            </a:r>
            <a:r>
              <a:rPr lang="fr-FR" sz="4400" b="1" dirty="0">
                <a:solidFill>
                  <a:schemeClr val="tx1"/>
                </a:solidFill>
                <a:latin typeface="Amperzand" pitchFamily="2" charset="0"/>
                <a:ea typeface="Amperzand" pitchFamily="2" charset="0"/>
                <a:cs typeface="ALAWI-3-1"/>
              </a:rPr>
              <a:t> </a:t>
            </a:r>
            <a:r>
              <a:rPr lang="ar-SA" sz="4400" b="1" dirty="0">
                <a:solidFill>
                  <a:schemeClr val="tx1"/>
                </a:solidFill>
                <a:latin typeface="Amperzand" pitchFamily="2" charset="0"/>
                <a:ea typeface="Amperzand" pitchFamily="2" charset="0"/>
                <a:cs typeface="ALAWI-3-1"/>
              </a:rPr>
              <a:t>الْعَرَبِ</a:t>
            </a:r>
            <a:r>
              <a:rPr lang="fr-FR" sz="4400" b="1" dirty="0">
                <a:solidFill>
                  <a:schemeClr val="tx1"/>
                </a:solidFill>
                <a:latin typeface="Amperzand" pitchFamily="2" charset="0"/>
                <a:ea typeface="Amperzand" pitchFamily="2" charset="0"/>
                <a:cs typeface="ALAWI-3-1"/>
              </a:rPr>
              <a:t> </a:t>
            </a:r>
            <a:r>
              <a:rPr lang="ar-SA" sz="4400" b="1" dirty="0">
                <a:solidFill>
                  <a:schemeClr val="tx1"/>
                </a:solidFill>
                <a:latin typeface="Amperzand" pitchFamily="2" charset="0"/>
                <a:ea typeface="Amperzand" pitchFamily="2" charset="0"/>
                <a:cs typeface="ALAWI-3-1"/>
              </a:rPr>
              <a:t>تَبِيتِينَ، يَا قَوَافِلَ </a:t>
            </a:r>
            <a:r>
              <a:rPr lang="ar-SA" sz="4400" b="1" dirty="0" err="1">
                <a:solidFill>
                  <a:schemeClr val="tx1"/>
                </a:solidFill>
                <a:latin typeface="Amperzand" pitchFamily="2" charset="0"/>
                <a:ea typeface="Amperzand" pitchFamily="2" charset="0"/>
                <a:cs typeface="ALAWI-3-1"/>
              </a:rPr>
              <a:t>الدَّدَانِيِّينَ</a:t>
            </a:r>
            <a:r>
              <a:rPr lang="ar-DZ" sz="4800" dirty="0">
                <a:solidFill>
                  <a:schemeClr val="tx1"/>
                </a:solidFill>
                <a:latin typeface="Amperzand" pitchFamily="2" charset="0"/>
                <a:ea typeface="Amperzand" pitchFamily="2" charset="0"/>
                <a:cs typeface="Traditional Arabic"/>
              </a:rPr>
              <a:t>" والتي تعني "</a:t>
            </a:r>
            <a:r>
              <a:rPr lang="ar-DZ" sz="4400" dirty="0">
                <a:solidFill>
                  <a:schemeClr val="tx1"/>
                </a:solidFill>
                <a:latin typeface="Amperzand" pitchFamily="2" charset="0"/>
                <a:ea typeface="Amperzand" pitchFamily="2" charset="0"/>
                <a:cs typeface="AL-Mateen"/>
              </a:rPr>
              <a:t>الأرض الداكنة</a:t>
            </a:r>
            <a:r>
              <a:rPr lang="ar-DZ" sz="4800" dirty="0">
                <a:solidFill>
                  <a:schemeClr val="tx1"/>
                </a:solidFill>
                <a:latin typeface="Amperzand" pitchFamily="2" charset="0"/>
                <a:ea typeface="Amperzand" pitchFamily="2" charset="0"/>
                <a:cs typeface="Traditional Arabic"/>
              </a:rPr>
              <a:t>"</a:t>
            </a:r>
            <a:endParaRPr lang="fr-FR" sz="4400" dirty="0">
              <a:solidFill>
                <a:schemeClr val="tx1"/>
              </a:solidFill>
              <a:latin typeface="Amperzand" pitchFamily="2" charset="0"/>
              <a:ea typeface="Amperzand" pitchFamily="2" charset="0"/>
            </a:endParaRPr>
          </a:p>
        </p:txBody>
      </p:sp>
    </p:spTree>
    <p:extLst>
      <p:ext uri="{BB962C8B-B14F-4D97-AF65-F5344CB8AC3E}">
        <p14:creationId xmlns:p14="http://schemas.microsoft.com/office/powerpoint/2010/main" val="115132924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1764" y="333165"/>
            <a:ext cx="10120745" cy="1100780"/>
          </a:xfr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a:normAutofit/>
          </a:bodyPr>
          <a:lstStyle/>
          <a:p>
            <a:pPr algn="ctr"/>
            <a:r>
              <a:rPr lang="ar-DZ" sz="6600" b="1" dirty="0">
                <a:solidFill>
                  <a:schemeClr val="tx1"/>
                </a:solidFill>
                <a:latin typeface="Amperzand"/>
                <a:ea typeface="Calibri"/>
                <a:cs typeface="AGA Granada Regular"/>
              </a:rPr>
              <a:t>المنعطف التاريخي للعرب: </a:t>
            </a:r>
            <a:endParaRPr lang="fr-FR" sz="6600" dirty="0">
              <a:solidFill>
                <a:schemeClr val="tx1"/>
              </a:solidFill>
            </a:endParaRPr>
          </a:p>
        </p:txBody>
      </p:sp>
      <p:sp>
        <p:nvSpPr>
          <p:cNvPr id="3" name="Espace réservé du contenu 2"/>
          <p:cNvSpPr>
            <a:spLocks noGrp="1"/>
          </p:cNvSpPr>
          <p:nvPr>
            <p:ph sz="half" idx="1"/>
          </p:nvPr>
        </p:nvSpPr>
        <p:spPr>
          <a:xfrm>
            <a:off x="249382" y="1579418"/>
            <a:ext cx="6695258" cy="4904508"/>
          </a:xfrm>
          <a:solidFill>
            <a:srgbClr val="FFFF00"/>
          </a:solidFill>
        </p:spPr>
        <p:txBody>
          <a:bodyPr>
            <a:normAutofit lnSpcReduction="10000"/>
          </a:bodyPr>
          <a:lstStyle/>
          <a:p>
            <a:pPr marL="0" indent="0" algn="just" rtl="1">
              <a:buNone/>
            </a:pPr>
            <a:r>
              <a:rPr lang="ar-DZ" sz="3200" b="1" dirty="0">
                <a:solidFill>
                  <a:schemeClr val="tx1"/>
                </a:solidFill>
                <a:latin typeface="Amperzand"/>
                <a:ea typeface="Calibri"/>
                <a:cs typeface="Traditional Arabic"/>
              </a:rPr>
              <a:t>على المستوى الروحي وبدءًا من يوم الخميس الفاتح من شهر شوال العام الأوّل للنبوة الموافق لتاريخ 10 أوت 610 م، ستتغير شبه الجزيرة العربية ومن خلالهم العالم بأسره إلى الأبد، إنّه تاريخ بداية الدعوة الإسلامية على يد الرجل الأكثر شهرة وطهارة عند أهل السماء والأرض معًا، إنّه خاتم الأنبياء والمرسلين </a:t>
            </a:r>
            <a:r>
              <a:rPr lang="ar-DZ" sz="3200" b="1" dirty="0">
                <a:solidFill>
                  <a:schemeClr val="tx1"/>
                </a:solidFill>
                <a:latin typeface="Amperzand"/>
                <a:ea typeface="Calibri"/>
                <a:cs typeface="AGA Granada Regular"/>
              </a:rPr>
              <a:t>محمد بن عبد الله</a:t>
            </a:r>
            <a:r>
              <a:rPr lang="ar-DZ" sz="2400" b="1" dirty="0">
                <a:solidFill>
                  <a:schemeClr val="tx1"/>
                </a:solidFill>
                <a:ea typeface="Times New Roman"/>
                <a:cs typeface="Calibri"/>
              </a:rPr>
              <a:t> </a:t>
            </a:r>
            <a:r>
              <a:rPr lang="ar-SA" sz="3200" b="1" dirty="0">
                <a:solidFill>
                  <a:schemeClr val="tx1"/>
                </a:solidFill>
                <a:latin typeface="Calibri"/>
                <a:ea typeface="Times New Roman"/>
                <a:cs typeface="AGA Granada Regular"/>
              </a:rPr>
              <a:t>بن عبد المطلب بن </a:t>
            </a:r>
            <a:r>
              <a:rPr lang="ar-DZ" sz="3200" b="1" dirty="0">
                <a:solidFill>
                  <a:schemeClr val="tx1"/>
                </a:solidFill>
                <a:latin typeface="Calibri"/>
                <a:ea typeface="Calibri"/>
                <a:cs typeface="AGA Granada Regular"/>
              </a:rPr>
              <a:t>عبد مناف</a:t>
            </a:r>
            <a:r>
              <a:rPr lang="ar-DZ" sz="3200" b="1" dirty="0">
                <a:solidFill>
                  <a:schemeClr val="tx1"/>
                </a:solidFill>
                <a:latin typeface="Calibri"/>
                <a:ea typeface="Calibri"/>
                <a:cs typeface="Traditional Arabic"/>
              </a:rPr>
              <a:t> </a:t>
            </a:r>
            <a:r>
              <a:rPr lang="ar-DZ" sz="3200" b="1" dirty="0">
                <a:solidFill>
                  <a:schemeClr val="tx1"/>
                </a:solidFill>
                <a:latin typeface="Amperzand"/>
                <a:ea typeface="Calibri"/>
                <a:cs typeface="Traditional Arabic"/>
              </a:rPr>
              <a:t>(ولد يوم: 22 </a:t>
            </a:r>
            <a:r>
              <a:rPr lang="ar-DZ" sz="3200" b="1" dirty="0" err="1">
                <a:solidFill>
                  <a:schemeClr val="tx1"/>
                </a:solidFill>
                <a:latin typeface="Amperzand"/>
                <a:ea typeface="Calibri"/>
                <a:cs typeface="Traditional Arabic"/>
              </a:rPr>
              <a:t>أفريل</a:t>
            </a:r>
            <a:r>
              <a:rPr lang="ar-DZ" sz="3200" b="1" dirty="0">
                <a:solidFill>
                  <a:schemeClr val="tx1"/>
                </a:solidFill>
                <a:latin typeface="Amperzand"/>
                <a:ea typeface="Calibri"/>
                <a:cs typeface="Traditional Arabic"/>
              </a:rPr>
              <a:t> 571م/وتوفي يوم: 08 جوان 622م)</a:t>
            </a:r>
            <a:r>
              <a:rPr lang="ar-DZ" sz="3200" b="1" dirty="0">
                <a:solidFill>
                  <a:schemeClr val="tx1"/>
                </a:solidFill>
                <a:latin typeface="Calibri"/>
                <a:ea typeface="Calibri"/>
                <a:cs typeface="Traditional Arabic"/>
              </a:rPr>
              <a:t> الذي أنزل عليه القرآن الكريم على امتداد ثلاثة وعشرين سنة اللاحقة، وبالتالي أصبح للعرب دين جديد يشكل الدستور النهائي للبشر.</a:t>
            </a:r>
            <a:r>
              <a:rPr lang="fr-FR" sz="3200" b="1" dirty="0">
                <a:solidFill>
                  <a:schemeClr val="tx1"/>
                </a:solidFill>
              </a:rPr>
              <a:t> </a:t>
            </a:r>
            <a:endParaRPr lang="fr-FR" b="1" dirty="0">
              <a:solidFill>
                <a:schemeClr val="tx1"/>
              </a:solidFill>
            </a:endParaRPr>
          </a:p>
        </p:txBody>
      </p:sp>
      <p:sp>
        <p:nvSpPr>
          <p:cNvPr id="4" name="Espace réservé du contenu 3"/>
          <p:cNvSpPr>
            <a:spLocks noGrp="1"/>
          </p:cNvSpPr>
          <p:nvPr>
            <p:ph sz="half" idx="2"/>
          </p:nvPr>
        </p:nvSpPr>
        <p:spPr>
          <a:xfrm>
            <a:off x="7045036" y="1600200"/>
            <a:ext cx="4792084" cy="4904508"/>
          </a:xfrm>
          <a:solidFill>
            <a:srgbClr val="00B0F0"/>
          </a:solidFill>
        </p:spPr>
        <p:txBody>
          <a:bodyPr>
            <a:normAutofit lnSpcReduction="10000"/>
          </a:bodyPr>
          <a:lstStyle/>
          <a:p>
            <a:pPr marL="0" indent="0" algn="just" rtl="1">
              <a:buNone/>
            </a:pPr>
            <a:r>
              <a:rPr lang="ar-DZ" sz="2800" b="1" dirty="0">
                <a:solidFill>
                  <a:schemeClr val="tx1"/>
                </a:solidFill>
                <a:latin typeface="Amperzand"/>
                <a:ea typeface="Calibri"/>
                <a:cs typeface="Traditional Arabic"/>
              </a:rPr>
              <a:t>من خلال</a:t>
            </a:r>
            <a:r>
              <a:rPr lang="ar-DZ" sz="2800" b="1" dirty="0">
                <a:solidFill>
                  <a:schemeClr val="tx1"/>
                </a:solidFill>
                <a:latin typeface="Amperzand"/>
                <a:ea typeface="Calibri"/>
                <a:cs typeface="AGA Granada Regular"/>
              </a:rPr>
              <a:t> </a:t>
            </a:r>
            <a:r>
              <a:rPr lang="ar-DZ" sz="2800" b="1" dirty="0">
                <a:solidFill>
                  <a:schemeClr val="tx1"/>
                </a:solidFill>
                <a:latin typeface="Amperzand"/>
                <a:ea typeface="Calibri"/>
                <a:cs typeface="Traditional Arabic"/>
              </a:rPr>
              <a:t>مقاربة الأمم السابقة واللاحقة للعرب نلاحظ بوضوح أنّ الحياة الفكرية وازدهار الدراسات اللغوية غالبا ما تكون تحت أحد السببين، هما: إمّا بسبب الحفاظ على النطق السليم للنصوص المقدسة وفهمها وتعليمها للأجيال الحديثة أو العابرين الجدد، على النحو الذي رأيناه مع الهنود والعبرانيين والفراعنة، أو لسبب قومي يحاول تهيئة لغته للسيطرة وإخضاع اللغات الأخرى على النحو الذي تتبعناه عند الآشوريين والسوماريين وأهل بابل </a:t>
            </a:r>
            <a:r>
              <a:rPr lang="ar-DZ" sz="2800" b="1" dirty="0" err="1">
                <a:solidFill>
                  <a:schemeClr val="tx1"/>
                </a:solidFill>
                <a:latin typeface="Amperzand"/>
                <a:ea typeface="Calibri"/>
                <a:cs typeface="Traditional Arabic"/>
              </a:rPr>
              <a:t>والأغارقة</a:t>
            </a:r>
            <a:r>
              <a:rPr lang="ar-DZ" sz="2800" b="1" dirty="0">
                <a:solidFill>
                  <a:schemeClr val="tx1"/>
                </a:solidFill>
                <a:latin typeface="Amperzand"/>
                <a:ea typeface="Calibri"/>
                <a:cs typeface="Traditional Arabic"/>
              </a:rPr>
              <a:t> والرومان، أمّا العرب فقد اجتمع السبابان معًا؛</a:t>
            </a:r>
            <a:endParaRPr lang="fr-FR" sz="2800" b="1" dirty="0">
              <a:solidFill>
                <a:schemeClr val="tx1"/>
              </a:solidFill>
            </a:endParaRPr>
          </a:p>
        </p:txBody>
      </p:sp>
    </p:spTree>
    <p:extLst>
      <p:ext uri="{BB962C8B-B14F-4D97-AF65-F5344CB8AC3E}">
        <p14:creationId xmlns:p14="http://schemas.microsoft.com/office/powerpoint/2010/main" val="1531429375"/>
      </p:ext>
    </p:extLst>
  </p:cSld>
  <p:clrMapOvr>
    <a:masterClrMapping/>
  </p:clrMapOvr>
  <p:transition spd="slow">
    <p:wheel spokes="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164" y="312384"/>
            <a:ext cx="11679381" cy="1280890"/>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a:r>
              <a:rPr lang="ar-DZ" sz="5400" dirty="0">
                <a:solidFill>
                  <a:schemeClr val="tx1"/>
                </a:solidFill>
                <a:latin typeface=" Abdoullah Ashgar EL-kharef" panose="02000000000000000000" pitchFamily="2" charset="-78"/>
                <a:cs typeface=" Abdoullah Ashgar EL-kharef" panose="02000000000000000000" pitchFamily="2" charset="-78"/>
              </a:rPr>
              <a:t>قضايا الدرس اللغوي العربي: </a:t>
            </a:r>
            <a:endParaRPr lang="fr-FR" sz="5400" dirty="0">
              <a:solidFill>
                <a:schemeClr val="tx1"/>
              </a:solidFill>
              <a:latin typeface=" Abdoullah Ashgar EL-kharef" panose="02000000000000000000" pitchFamily="2" charset="-78"/>
              <a:cs typeface=" Abdoullah Ashgar EL-kharef" panose="02000000000000000000" pitchFamily="2" charset="-78"/>
            </a:endParaRPr>
          </a:p>
        </p:txBody>
      </p:sp>
      <p:sp>
        <p:nvSpPr>
          <p:cNvPr id="3" name="Espace réservé du contenu 2"/>
          <p:cNvSpPr>
            <a:spLocks noGrp="1"/>
          </p:cNvSpPr>
          <p:nvPr>
            <p:ph sz="half" idx="1"/>
          </p:nvPr>
        </p:nvSpPr>
        <p:spPr>
          <a:xfrm>
            <a:off x="261649" y="1676400"/>
            <a:ext cx="5598824" cy="4994564"/>
          </a:xfrm>
          <a:solidFill>
            <a:schemeClr val="bg1">
              <a:lumMod val="95000"/>
            </a:schemeClr>
          </a:solidFill>
        </p:spPr>
        <p:txBody>
          <a:bodyPr>
            <a:noAutofit/>
          </a:bodyPr>
          <a:lstStyle/>
          <a:p>
            <a:pPr marL="0" indent="0" algn="just" rtl="1">
              <a:buNone/>
            </a:pPr>
            <a:r>
              <a:rPr lang="ar-SA" sz="2400" b="1" dirty="0">
                <a:solidFill>
                  <a:schemeClr val="tx1"/>
                </a:solidFill>
                <a:latin typeface="Calibri"/>
                <a:ea typeface="Times New Roman"/>
                <a:cs typeface="Traditional Arabic"/>
              </a:rPr>
              <a:t>لقد سار الدرس اللغوي العربي بموازاة العلوم الدينية مستلهما منها مناهجها الصارمة جدّا والدقيقة إلى حدّ عجيب، كما أخذ باصطلاحاتها ومفاهيمها وقوة الاستدلال فيها، </a:t>
            </a:r>
            <a:r>
              <a:rPr lang="ar-SA" sz="2400" b="1" dirty="0">
                <a:solidFill>
                  <a:schemeClr val="tx1"/>
                </a:solidFill>
                <a:latin typeface="Amperzand"/>
                <a:ea typeface="Times New Roman"/>
                <a:cs typeface="Traditional Arabic"/>
              </a:rPr>
              <a:t>ويتنقل بذلك من جيل إلى جيل بخطوات ثابتة وجبارة حتى انتهت إلى عبقري العرب (</a:t>
            </a:r>
            <a:r>
              <a:rPr lang="ar-SA" sz="2000" b="1" dirty="0">
                <a:solidFill>
                  <a:schemeClr val="tx1"/>
                </a:solidFill>
                <a:latin typeface="Amperzand"/>
                <a:ea typeface="Times New Roman"/>
                <a:cs typeface="AL-Mateen"/>
              </a:rPr>
              <a:t>الخليل بن أحمد الفراهيدي الأزدي </a:t>
            </a:r>
            <a:r>
              <a:rPr lang="ar-SA" sz="2000" b="1" dirty="0" err="1">
                <a:solidFill>
                  <a:schemeClr val="tx1"/>
                </a:solidFill>
                <a:latin typeface="Amperzand"/>
                <a:ea typeface="Times New Roman"/>
                <a:cs typeface="AL-Mateen"/>
              </a:rPr>
              <a:t>اليحمدي</a:t>
            </a:r>
            <a:r>
              <a:rPr lang="ar-SA" sz="2400" b="1" dirty="0">
                <a:solidFill>
                  <a:schemeClr val="tx1"/>
                </a:solidFill>
                <a:latin typeface="Amperzand"/>
                <a:ea typeface="Times New Roman"/>
                <a:cs typeface="Traditional Arabic"/>
              </a:rPr>
              <a:t>، ت،170هـ) وتلميذه الفذّ ( </a:t>
            </a:r>
            <a:r>
              <a:rPr lang="ar-SA" sz="2000" b="1" dirty="0">
                <a:solidFill>
                  <a:schemeClr val="tx1"/>
                </a:solidFill>
                <a:latin typeface="Amperzand"/>
                <a:ea typeface="Times New Roman"/>
                <a:cs typeface="AL-Mateen"/>
              </a:rPr>
              <a:t>أبو البشر عمرو بن قنبر الحارثي سيبويه</a:t>
            </a:r>
            <a:r>
              <a:rPr lang="ar-SA" sz="2400" b="1" dirty="0">
                <a:solidFill>
                  <a:schemeClr val="tx1"/>
                </a:solidFill>
                <a:latin typeface="Amperzand"/>
                <a:ea typeface="Times New Roman"/>
                <a:cs typeface="Traditional Arabic"/>
              </a:rPr>
              <a:t>، تـ180هـ)، مرورًا بنصر بن عاصم الليثي (89هـ) ويحي بن يعمر البصري (129هـ) وسعد بن شداد الكوفي وميمون الأقرن وعنبسة بن معدن الفيل المهري وعمر بن عبد الله وأبي إسحاق الحضرمي (118هـ)؛ هذا الأخير الذي كان "..</a:t>
            </a:r>
            <a:r>
              <a:rPr lang="ar-SA" sz="2000" b="1" dirty="0">
                <a:solidFill>
                  <a:schemeClr val="tx1"/>
                </a:solidFill>
                <a:latin typeface="Amperzand"/>
                <a:ea typeface="Times New Roman"/>
                <a:cs typeface="ae_AlHor"/>
              </a:rPr>
              <a:t>أوّل من بعج النحو، ومدّ القياس، وشرح </a:t>
            </a:r>
            <a:r>
              <a:rPr lang="ar-SA" sz="2000" b="1" dirty="0" err="1">
                <a:solidFill>
                  <a:schemeClr val="tx1"/>
                </a:solidFill>
                <a:latin typeface="Amperzand"/>
                <a:ea typeface="Times New Roman"/>
                <a:cs typeface="ae_AlHor"/>
              </a:rPr>
              <a:t>العلل</a:t>
            </a:r>
            <a:r>
              <a:rPr lang="ar-SA" sz="2400" b="1" dirty="0" err="1">
                <a:solidFill>
                  <a:schemeClr val="tx1"/>
                </a:solidFill>
                <a:latin typeface="Amperzand"/>
                <a:ea typeface="Times New Roman"/>
                <a:cs typeface="Traditional Arabic"/>
              </a:rPr>
              <a:t>.."وعيسى</a:t>
            </a:r>
            <a:r>
              <a:rPr lang="ar-SA" sz="2400" b="1" dirty="0">
                <a:solidFill>
                  <a:schemeClr val="tx1"/>
                </a:solidFill>
                <a:latin typeface="Amperzand"/>
                <a:ea typeface="Times New Roman"/>
                <a:cs typeface="Traditional Arabic"/>
              </a:rPr>
              <a:t> بن يعمر وأبو عمرو بن العلاء (154 ه) وأبو الخطاب الأخفش الكبير (157ه).. والعديد غيرهم كثيرُ جدًّا جدًّا لا طائل إلى حصرها جميعا</a:t>
            </a:r>
            <a:endParaRPr lang="fr-FR" sz="2400" b="1" dirty="0">
              <a:solidFill>
                <a:schemeClr val="tx1"/>
              </a:solidFill>
            </a:endParaRPr>
          </a:p>
        </p:txBody>
      </p:sp>
      <p:sp>
        <p:nvSpPr>
          <p:cNvPr id="4" name="Espace réservé du contenu 3"/>
          <p:cNvSpPr>
            <a:spLocks noGrp="1"/>
          </p:cNvSpPr>
          <p:nvPr>
            <p:ph sz="half" idx="2"/>
          </p:nvPr>
        </p:nvSpPr>
        <p:spPr>
          <a:xfrm>
            <a:off x="5964382" y="1669021"/>
            <a:ext cx="5955865" cy="5022723"/>
          </a:xfrm>
          <a:solidFill>
            <a:schemeClr val="bg1">
              <a:lumMod val="85000"/>
            </a:schemeClr>
          </a:solidFill>
        </p:spPr>
        <p:txBody>
          <a:bodyPr>
            <a:normAutofit lnSpcReduction="10000"/>
          </a:bodyPr>
          <a:lstStyle/>
          <a:p>
            <a:pPr marL="0" indent="0" algn="just" rtl="1">
              <a:buNone/>
            </a:pPr>
            <a:r>
              <a:rPr lang="ar-DZ" sz="2800" b="1" dirty="0">
                <a:solidFill>
                  <a:schemeClr val="tx1"/>
                </a:solidFill>
                <a:cs typeface="AGA Granada Regular" pitchFamily="2" charset="-78"/>
              </a:rPr>
              <a:t>الحفاظ على اللغة العربية من اللحن: </a:t>
            </a:r>
            <a:r>
              <a:rPr lang="ar-DZ" sz="4400" dirty="0">
                <a:solidFill>
                  <a:schemeClr val="tx1"/>
                </a:solidFill>
                <a:cs typeface="Traditional Arabic" panose="02010000000000000000" pitchFamily="2" charset="-78"/>
              </a:rPr>
              <a:t>يقول </a:t>
            </a:r>
            <a:r>
              <a:rPr lang="ar-DZ" sz="4000" dirty="0">
                <a:solidFill>
                  <a:schemeClr val="tx1"/>
                </a:solidFill>
                <a:latin typeface="Amperzand"/>
                <a:ea typeface="Calibri"/>
                <a:cs typeface="Traditional Arabic"/>
              </a:rPr>
              <a:t>سعيد الأفغاني في مصنفه "</a:t>
            </a:r>
            <a:r>
              <a:rPr lang="ar-DZ" sz="3600" dirty="0">
                <a:solidFill>
                  <a:schemeClr val="tx1"/>
                </a:solidFill>
                <a:latin typeface="Amperzand"/>
                <a:ea typeface="Calibri"/>
                <a:cs typeface="AL-Mateen"/>
              </a:rPr>
              <a:t>من تاريخ النحو</a:t>
            </a:r>
            <a:r>
              <a:rPr lang="ar-DZ" sz="4000" dirty="0">
                <a:solidFill>
                  <a:schemeClr val="tx1"/>
                </a:solidFill>
                <a:latin typeface="Amperzand"/>
                <a:ea typeface="Calibri"/>
                <a:cs typeface="Traditional Arabic"/>
              </a:rPr>
              <a:t>" "..</a:t>
            </a:r>
            <a:r>
              <a:rPr lang="ar-DZ" sz="3600" b="1" dirty="0">
                <a:solidFill>
                  <a:schemeClr val="tx1"/>
                </a:solidFill>
                <a:latin typeface="Amperzand"/>
                <a:ea typeface="Calibri"/>
                <a:cs typeface="ae_AlHor"/>
              </a:rPr>
              <a:t>بدأ اللحن قليلاً خفيفًا منذ أيام الرسول -ص- فقد لحن رجل بحضرته فقال أرشدوا أخاكم فإنّه قد ضلّ، والظاهر -أيضا- أنّه كان معروفًا بهذا الاسم نفسه (</a:t>
            </a:r>
            <a:r>
              <a:rPr lang="ar-DZ" sz="3600" b="1" dirty="0">
                <a:solidFill>
                  <a:schemeClr val="tx1"/>
                </a:solidFill>
                <a:latin typeface="Amperzand"/>
                <a:ea typeface="Calibri"/>
                <a:cs typeface="AGA Rasheeq Bold"/>
              </a:rPr>
              <a:t>اللحن</a:t>
            </a:r>
            <a:r>
              <a:rPr lang="ar-DZ" sz="3600" b="1" dirty="0">
                <a:solidFill>
                  <a:schemeClr val="tx1"/>
                </a:solidFill>
                <a:latin typeface="Amperzand"/>
                <a:ea typeface="Calibri"/>
                <a:cs typeface="ae_AlHor"/>
              </a:rPr>
              <a:t>) بدليل أنّ السيوطي روى عن رسول الله -ص- قوله (</a:t>
            </a:r>
            <a:r>
              <a:rPr lang="ar-DZ" sz="3600" b="1" dirty="0">
                <a:solidFill>
                  <a:schemeClr val="tx1"/>
                </a:solidFill>
                <a:latin typeface="Amperzand"/>
                <a:ea typeface="Calibri"/>
                <a:cs typeface="AGA Rasheeq Bold"/>
              </a:rPr>
              <a:t>أنا من قريش ونشأة في بني سعد فأنى لي اللحن</a:t>
            </a:r>
            <a:r>
              <a:rPr lang="ar-DZ" sz="3600" b="1" dirty="0">
                <a:solidFill>
                  <a:schemeClr val="tx1"/>
                </a:solidFill>
                <a:latin typeface="Amperzand"/>
                <a:ea typeface="Calibri"/>
                <a:cs typeface="ae_AlHor"/>
              </a:rPr>
              <a:t>)</a:t>
            </a:r>
            <a:r>
              <a:rPr lang="ar-DZ" sz="4000" dirty="0">
                <a:solidFill>
                  <a:schemeClr val="tx1"/>
                </a:solidFill>
                <a:latin typeface="Amperzand"/>
                <a:ea typeface="Calibri"/>
                <a:cs typeface="Traditional Arabic"/>
              </a:rPr>
              <a:t>..</a:t>
            </a:r>
            <a:endParaRPr lang="fr-FR" sz="3600" b="1" dirty="0">
              <a:solidFill>
                <a:schemeClr val="tx1"/>
              </a:solidFill>
              <a:cs typeface="AGA Granada Regular" pitchFamily="2" charset="-78"/>
            </a:endParaRPr>
          </a:p>
        </p:txBody>
      </p:sp>
    </p:spTree>
    <p:extLst>
      <p:ext uri="{BB962C8B-B14F-4D97-AF65-F5344CB8AC3E}">
        <p14:creationId xmlns:p14="http://schemas.microsoft.com/office/powerpoint/2010/main" val="320682688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49383" y="249382"/>
            <a:ext cx="6920344" cy="6338454"/>
          </a:xfrm>
        </p:spPr>
        <p:style>
          <a:lnRef idx="1">
            <a:schemeClr val="dk1"/>
          </a:lnRef>
          <a:fillRef idx="2">
            <a:schemeClr val="dk1"/>
          </a:fillRef>
          <a:effectRef idx="1">
            <a:schemeClr val="dk1"/>
          </a:effectRef>
          <a:fontRef idx="minor">
            <a:schemeClr val="dk1"/>
          </a:fontRef>
        </p:style>
        <p:txBody>
          <a:bodyPr>
            <a:normAutofit/>
          </a:bodyPr>
          <a:lstStyle/>
          <a:p>
            <a:pPr marL="0" indent="0" algn="just" rtl="1">
              <a:buNone/>
            </a:pPr>
            <a:r>
              <a:rPr lang="ar-DZ" sz="2400" b="1" dirty="0">
                <a:solidFill>
                  <a:schemeClr val="tx1"/>
                </a:solidFill>
                <a:latin typeface="ae_Cortoba" panose="02060603050605020204" pitchFamily="18" charset="-78"/>
                <a:cs typeface="ae_Cortoba" panose="02060603050605020204" pitchFamily="18" charset="-78"/>
              </a:rPr>
              <a:t>كيفية تعامل الطلبة العرب مع هذا الإرث العالمي: </a:t>
            </a:r>
            <a:r>
              <a:rPr lang="ar-DZ" sz="2800" dirty="0">
                <a:solidFill>
                  <a:schemeClr val="tx1"/>
                </a:solidFill>
                <a:latin typeface="Calibri"/>
                <a:ea typeface="Calibri"/>
                <a:cs typeface="Traditional Arabic"/>
              </a:rPr>
              <a:t>وقد نبّه إلى هذا الأمر "</a:t>
            </a:r>
            <a:r>
              <a:rPr lang="ar-DZ" sz="2400" dirty="0">
                <a:solidFill>
                  <a:schemeClr val="tx1"/>
                </a:solidFill>
                <a:latin typeface="Calibri"/>
                <a:ea typeface="Calibri"/>
                <a:cs typeface="AL-Mateen"/>
              </a:rPr>
              <a:t>زكي نجيب محمود</a:t>
            </a:r>
            <a:r>
              <a:rPr lang="ar-DZ" sz="2800" dirty="0">
                <a:solidFill>
                  <a:schemeClr val="tx1"/>
                </a:solidFill>
                <a:latin typeface="Calibri"/>
                <a:ea typeface="Calibri"/>
                <a:cs typeface="Traditional Arabic"/>
              </a:rPr>
              <a:t>" عندما قال: "..</a:t>
            </a:r>
            <a:r>
              <a:rPr lang="ar-DZ" sz="2400" dirty="0">
                <a:solidFill>
                  <a:schemeClr val="tx1"/>
                </a:solidFill>
                <a:ea typeface="Calibri"/>
                <a:cs typeface="ae_AlHor"/>
              </a:rPr>
              <a:t>ومع ذلك لا تزال ترى العرب في شكل رجل من رجلين، فإمّا ناقلا لفكر غربي، وإمّا ناشرًا لفكر عربي قديم، فلا النقل في الحالة الأولى ولا النشر في الحالة الثانية يصنع مفكّرًا عربيا معاصرًا، لأنّنا في الحالة الأولى عنصر العربي، وفي الحالة الثانية سنفقد عنصر المعاصرة، والمطلوب هو أن نستوحي لنخلق الجديد، سواء أعبرنا المكان لننقل عن الغرب أم عبرنا الزمان لننشر عن العرب الأقدمين </a:t>
            </a:r>
            <a:r>
              <a:rPr lang="ar-DZ" sz="2400" dirty="0">
                <a:solidFill>
                  <a:schemeClr val="tx1"/>
                </a:solidFill>
                <a:latin typeface="ae_AlHor"/>
                <a:ea typeface="Calibri"/>
                <a:cs typeface="Traditional Arabic"/>
              </a:rPr>
              <a:t>...»</a:t>
            </a:r>
          </a:p>
          <a:p>
            <a:pPr marL="0" indent="0" algn="just" rtl="1">
              <a:buNone/>
            </a:pPr>
            <a:r>
              <a:rPr lang="ar-DZ" sz="3600" dirty="0">
                <a:solidFill>
                  <a:schemeClr val="tx1"/>
                </a:solidFill>
                <a:latin typeface="Calibri"/>
                <a:ea typeface="Calibri"/>
                <a:cs typeface="Traditional Arabic"/>
              </a:rPr>
              <a:t>وقد علق </a:t>
            </a:r>
            <a:r>
              <a:rPr lang="ar-DZ" sz="3200" dirty="0">
                <a:solidFill>
                  <a:schemeClr val="tx1"/>
                </a:solidFill>
                <a:latin typeface="Calibri"/>
                <a:ea typeface="Calibri"/>
                <a:cs typeface="AL-Mateen"/>
              </a:rPr>
              <a:t>جون ليونز</a:t>
            </a:r>
            <a:r>
              <a:rPr lang="ar-DZ" sz="3200" dirty="0">
                <a:solidFill>
                  <a:schemeClr val="tx1"/>
                </a:solidFill>
                <a:latin typeface="Calibri"/>
                <a:ea typeface="Calibri"/>
                <a:cs typeface="Traditional Arabic"/>
              </a:rPr>
              <a:t> </a:t>
            </a:r>
            <a:r>
              <a:rPr lang="ar-DZ" sz="3600" dirty="0">
                <a:solidFill>
                  <a:schemeClr val="tx1"/>
                </a:solidFill>
                <a:latin typeface="Calibri"/>
                <a:ea typeface="Calibri"/>
                <a:cs typeface="Traditional Arabic"/>
              </a:rPr>
              <a:t>على مسألة تأريخ علم اللغة، قائلا: "..</a:t>
            </a:r>
            <a:r>
              <a:rPr lang="ar-DZ" sz="3200" dirty="0">
                <a:solidFill>
                  <a:schemeClr val="tx1"/>
                </a:solidFill>
                <a:ea typeface="Calibri"/>
                <a:cs typeface="ae_AlHor"/>
              </a:rPr>
              <a:t>إنّ تاريخ اللسانيات ليس فقط لإبعاد بعض الأخطاء إنّ اللسانيات مثل العلوم الأخرى خاضعة لماضيها إنّها قد تشكلت في بعض التصورات التقليدية وترفضها ولكنها أيضا تنميها وتعطيها صياغة جديدة</a:t>
            </a:r>
            <a:r>
              <a:rPr lang="ar-DZ" sz="3600" dirty="0">
                <a:solidFill>
                  <a:schemeClr val="tx1"/>
                </a:solidFill>
                <a:latin typeface="Calibri"/>
                <a:ea typeface="Calibri"/>
                <a:cs typeface="Traditional Arabic"/>
              </a:rPr>
              <a:t>.."</a:t>
            </a:r>
            <a:endParaRPr lang="fr-FR" sz="3200" dirty="0">
              <a:solidFill>
                <a:schemeClr val="tx1"/>
              </a:solidFill>
              <a:latin typeface="ae_Cortoba" panose="02060603050605020204" pitchFamily="18" charset="-78"/>
              <a:cs typeface="ae_Cortoba" panose="02060603050605020204" pitchFamily="18" charset="-78"/>
            </a:endParaRPr>
          </a:p>
        </p:txBody>
      </p:sp>
      <p:sp>
        <p:nvSpPr>
          <p:cNvPr id="4" name="Espace réservé du contenu 3"/>
          <p:cNvSpPr>
            <a:spLocks noGrp="1"/>
          </p:cNvSpPr>
          <p:nvPr>
            <p:ph sz="half" idx="2"/>
          </p:nvPr>
        </p:nvSpPr>
        <p:spPr>
          <a:xfrm>
            <a:off x="7190747" y="249382"/>
            <a:ext cx="4841926" cy="6359236"/>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lgn="just" rtl="1">
              <a:buNone/>
            </a:pPr>
            <a:r>
              <a:rPr lang="ar-DZ" sz="2800" dirty="0">
                <a:solidFill>
                  <a:schemeClr val="tx1"/>
                </a:solidFill>
                <a:latin typeface="Times New Roman"/>
                <a:ea typeface="Calibri"/>
                <a:cs typeface="Traditional Arabic"/>
              </a:rPr>
              <a:t>تناول علماء العرب بشكل مبكّر جدّا جملة من المفاهيم التأسيسية التي سمحت لهم بالتوغّل أكثر في فهم اللغة العربية من بينها النظرية النحوية (</a:t>
            </a:r>
            <a:r>
              <a:rPr lang="ar-DZ" sz="2400" dirty="0">
                <a:solidFill>
                  <a:schemeClr val="tx1"/>
                </a:solidFill>
                <a:ea typeface="Calibri"/>
                <a:cs typeface="ae_AlHor"/>
              </a:rPr>
              <a:t>الألفبائية العربية والعلامات الإعرابية ومقولات التراكيب من اسم وفعل وحرف ومختلف تجلياتها وأهم أحكامها</a:t>
            </a:r>
            <a:r>
              <a:rPr lang="ar-DZ" sz="2800" dirty="0">
                <a:solidFill>
                  <a:schemeClr val="tx1"/>
                </a:solidFill>
                <a:latin typeface="Times New Roman"/>
                <a:ea typeface="Calibri"/>
                <a:cs typeface="Traditional Arabic"/>
              </a:rPr>
              <a:t>) والنظرية الصوتية (</a:t>
            </a:r>
            <a:r>
              <a:rPr lang="ar-DZ" sz="2400" dirty="0">
                <a:solidFill>
                  <a:schemeClr val="tx1"/>
                </a:solidFill>
                <a:ea typeface="Calibri"/>
                <a:cs typeface="ae_AlHor"/>
              </a:rPr>
              <a:t>استخلاص الألفبائية ووصفها وتحديد صفاتها ومخارجها</a:t>
            </a:r>
            <a:r>
              <a:rPr lang="ar-DZ" sz="2400" dirty="0">
                <a:solidFill>
                  <a:schemeClr val="tx1"/>
                </a:solidFill>
                <a:latin typeface="Times New Roman"/>
                <a:ea typeface="Calibri"/>
                <a:cs typeface="Traditional Arabic"/>
              </a:rPr>
              <a:t> </a:t>
            </a:r>
            <a:r>
              <a:rPr lang="ar-DZ" sz="2800" dirty="0">
                <a:solidFill>
                  <a:schemeClr val="tx1"/>
                </a:solidFill>
                <a:latin typeface="Times New Roman"/>
                <a:ea typeface="Calibri"/>
                <a:cs typeface="Traditional Arabic"/>
              </a:rPr>
              <a:t>) والنظرية المعجمية بمختلف أنواعها (</a:t>
            </a:r>
            <a:r>
              <a:rPr lang="ar-DZ" sz="2400" dirty="0">
                <a:solidFill>
                  <a:schemeClr val="tx1"/>
                </a:solidFill>
                <a:ea typeface="Calibri"/>
                <a:cs typeface="ae_AlHor"/>
              </a:rPr>
              <a:t>المعاجم اللغوية والاصطلاحية</a:t>
            </a:r>
            <a:r>
              <a:rPr lang="ar-DZ" sz="2800" dirty="0">
                <a:solidFill>
                  <a:schemeClr val="tx1"/>
                </a:solidFill>
                <a:latin typeface="Times New Roman"/>
                <a:ea typeface="Calibri"/>
                <a:cs typeface="Traditional Arabic"/>
              </a:rPr>
              <a:t>) وفروع المعاجم اللغوية (</a:t>
            </a:r>
            <a:r>
              <a:rPr lang="ar-DZ" sz="2400" dirty="0">
                <a:solidFill>
                  <a:schemeClr val="tx1"/>
                </a:solidFill>
                <a:ea typeface="Calibri"/>
                <a:cs typeface="ae_AlHor"/>
              </a:rPr>
              <a:t>العاجم الألفاظ ومعاجم المعاني</a:t>
            </a:r>
            <a:r>
              <a:rPr lang="ar-DZ" sz="2800" dirty="0">
                <a:solidFill>
                  <a:schemeClr val="tx1"/>
                </a:solidFill>
                <a:latin typeface="Times New Roman"/>
                <a:ea typeface="Calibri"/>
                <a:cs typeface="Traditional Arabic"/>
              </a:rPr>
              <a:t>) وترتيبها وتبويبها وفق مهاج مختلفة ( </a:t>
            </a:r>
            <a:r>
              <a:rPr lang="ar-DZ" sz="2400" dirty="0">
                <a:solidFill>
                  <a:schemeClr val="tx1"/>
                </a:solidFill>
                <a:ea typeface="Calibri"/>
                <a:cs typeface="ae_AlHor"/>
              </a:rPr>
              <a:t>ألفبائية وأبجدية وصوتية</a:t>
            </a:r>
            <a:r>
              <a:rPr lang="ar-DZ" sz="2800" dirty="0">
                <a:solidFill>
                  <a:schemeClr val="tx1"/>
                </a:solidFill>
                <a:latin typeface="Times New Roman"/>
                <a:ea typeface="Calibri"/>
                <a:cs typeface="Traditional Arabic"/>
              </a:rPr>
              <a:t>) والنظرية الدلالة (</a:t>
            </a:r>
            <a:r>
              <a:rPr lang="ar-DZ" sz="2400" dirty="0">
                <a:solidFill>
                  <a:schemeClr val="tx1"/>
                </a:solidFill>
                <a:ea typeface="Calibri"/>
                <a:cs typeface="ae_AlHor"/>
              </a:rPr>
              <a:t>تحديد المعاني وفق المباني وتحديد مختلف العلاقات اللغوية كالشمول والتضاد والتنافر والتغيير الدلالي والسياق والمقام ..الخ</a:t>
            </a:r>
            <a:r>
              <a:rPr lang="ar-DZ" sz="2800" dirty="0">
                <a:solidFill>
                  <a:schemeClr val="tx1"/>
                </a:solidFill>
                <a:latin typeface="Times New Roman"/>
                <a:ea typeface="Calibri"/>
                <a:cs typeface="Traditional Arabic"/>
              </a:rPr>
              <a:t>)، </a:t>
            </a:r>
            <a:endParaRPr lang="fr-FR" sz="2400" dirty="0">
              <a:solidFill>
                <a:schemeClr val="tx1"/>
              </a:solidFill>
            </a:endParaRPr>
          </a:p>
        </p:txBody>
      </p:sp>
    </p:spTree>
    <p:extLst>
      <p:ext uri="{BB962C8B-B14F-4D97-AF65-F5344CB8AC3E}">
        <p14:creationId xmlns:p14="http://schemas.microsoft.com/office/powerpoint/2010/main" val="3826288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 y="213879"/>
            <a:ext cx="12004963" cy="647786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368722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164" y="312384"/>
            <a:ext cx="11679381" cy="1280890"/>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rtl="1"/>
            <a:r>
              <a:rPr lang="ar-DZ" sz="6000" dirty="0">
                <a:solidFill>
                  <a:schemeClr val="tx1"/>
                </a:solidFill>
                <a:latin typeface="ae_Granada" panose="02060603050605020204" pitchFamily="18" charset="-78"/>
                <a:cs typeface="ae_Granada" panose="02060603050605020204" pitchFamily="18" charset="-78"/>
              </a:rPr>
              <a:t>سادسًا: الدرس اللساني </a:t>
            </a:r>
            <a:r>
              <a:rPr lang="ar-DZ" sz="6000" dirty="0" err="1">
                <a:solidFill>
                  <a:schemeClr val="tx1"/>
                </a:solidFill>
                <a:latin typeface="ae_Granada" panose="02060603050605020204" pitchFamily="18" charset="-78"/>
                <a:cs typeface="ae_Granada" panose="02060603050605020204" pitchFamily="18" charset="-78"/>
              </a:rPr>
              <a:t>اللاتني</a:t>
            </a:r>
            <a:r>
              <a:rPr lang="ar-DZ" sz="6000" dirty="0">
                <a:solidFill>
                  <a:schemeClr val="tx1"/>
                </a:solidFill>
                <a:latin typeface="ae_Granada" panose="02060603050605020204" pitchFamily="18" charset="-78"/>
                <a:cs typeface="ae_Granada" panose="02060603050605020204" pitchFamily="18" charset="-78"/>
              </a:rPr>
              <a:t>:</a:t>
            </a:r>
            <a:endParaRPr lang="fr-FR" sz="6000"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261649" y="1676400"/>
            <a:ext cx="5598824" cy="2386445"/>
          </a:xfrm>
          <a:solidFill>
            <a:schemeClr val="bg1">
              <a:lumMod val="95000"/>
            </a:schemeClr>
          </a:solidFill>
        </p:spPr>
        <p:txBody>
          <a:bodyPr>
            <a:noAutofit/>
          </a:bodyPr>
          <a:lstStyle/>
          <a:p>
            <a:pPr marL="0" indent="0" algn="just" rtl="1">
              <a:buNone/>
            </a:pPr>
            <a:r>
              <a:rPr lang="ar-DZ" sz="2800" b="0" i="0" dirty="0">
                <a:solidFill>
                  <a:schemeClr val="tx1"/>
                </a:solidFill>
                <a:effectLst/>
                <a:latin typeface="Traditional Arabic" panose="02020603050405020304" pitchFamily="18" charset="-78"/>
                <a:cs typeface="Traditional Arabic" panose="02020603050405020304" pitchFamily="18" charset="-78"/>
              </a:rPr>
              <a:t>تعدّ اللغة اللاتينية اللغة الطقسيّة في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2" tooltip="الكنيسة الرومانية الكاثوليكية">
                  <a:extLst>
                    <a:ext uri="{A12FA001-AC4F-418D-AE19-62706E023703}">
                      <ahyp:hlinkClr xmlns:ahyp="http://schemas.microsoft.com/office/drawing/2018/hyperlinkcolor" val="tx"/>
                    </a:ext>
                  </a:extLst>
                </a:hlinkClick>
              </a:rPr>
              <a:t>الكنيسة الرومانية الكاثوليكية</a:t>
            </a:r>
            <a:r>
              <a:rPr lang="ar-DZ" sz="2800" b="0" i="0" dirty="0">
                <a:solidFill>
                  <a:schemeClr val="tx1"/>
                </a:solidFill>
                <a:effectLst/>
                <a:latin typeface="Traditional Arabic" panose="02020603050405020304" pitchFamily="18" charset="-78"/>
                <a:cs typeface="Traditional Arabic" panose="02020603050405020304" pitchFamily="18" charset="-78"/>
              </a:rPr>
              <a:t> وهي اللغة الرسمية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3" tooltip="الكرسي الرسولي">
                  <a:extLst>
                    <a:ext uri="{A12FA001-AC4F-418D-AE19-62706E023703}">
                      <ahyp:hlinkClr xmlns:ahyp="http://schemas.microsoft.com/office/drawing/2018/hyperlinkcolor" val="tx"/>
                    </a:ext>
                  </a:extLst>
                </a:hlinkClick>
              </a:rPr>
              <a:t>للكرسي الرسولي</a:t>
            </a:r>
            <a:r>
              <a:rPr lang="ar-DZ" sz="2800" b="0" i="0" dirty="0">
                <a:solidFill>
                  <a:schemeClr val="tx1"/>
                </a:solidFill>
                <a:effectLst/>
                <a:latin typeface="Traditional Arabic" panose="02020603050405020304" pitchFamily="18" charset="-78"/>
                <a:cs typeface="Traditional Arabic" panose="02020603050405020304" pitchFamily="18" charset="-78"/>
              </a:rPr>
              <a:t> والتي يصدر بها جميع الوثائق والمعاهدات، وكانت قبل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4" tooltip="المجمع الفاتيكاني الثاني">
                  <a:extLst>
                    <a:ext uri="{A12FA001-AC4F-418D-AE19-62706E023703}">
                      <ahyp:hlinkClr xmlns:ahyp="http://schemas.microsoft.com/office/drawing/2018/hyperlinkcolor" val="tx"/>
                    </a:ext>
                  </a:extLst>
                </a:hlinkClick>
              </a:rPr>
              <a:t>المجمع الفاتيكاني الثاني</a:t>
            </a:r>
            <a:r>
              <a:rPr lang="ar-DZ" sz="2800" b="0" i="0" dirty="0">
                <a:solidFill>
                  <a:schemeClr val="tx1"/>
                </a:solidFill>
                <a:effectLst/>
                <a:latin typeface="Traditional Arabic" panose="02020603050405020304" pitchFamily="18" charset="-78"/>
                <a:cs typeface="Traditional Arabic" panose="02020603050405020304" pitchFamily="18" charset="-78"/>
              </a:rPr>
              <a:t> اللغة الرسميّة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2">
                  <a:extLst>
                    <a:ext uri="{A12FA001-AC4F-418D-AE19-62706E023703}">
                      <ahyp:hlinkClr xmlns:ahyp="http://schemas.microsoft.com/office/drawing/2018/hyperlinkcolor" val="tx"/>
                    </a:ext>
                  </a:extLst>
                </a:hlinkClick>
              </a:rPr>
              <a:t>للكنيسة الرومانية الكاثوليكية</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4" name="Espace réservé du contenu 3"/>
          <p:cNvSpPr>
            <a:spLocks noGrp="1"/>
          </p:cNvSpPr>
          <p:nvPr>
            <p:ph sz="half" idx="2"/>
          </p:nvPr>
        </p:nvSpPr>
        <p:spPr>
          <a:xfrm>
            <a:off x="5964382" y="1669021"/>
            <a:ext cx="5955865" cy="5022723"/>
          </a:xfrm>
          <a:solidFill>
            <a:schemeClr val="bg1">
              <a:lumMod val="85000"/>
            </a:schemeClr>
          </a:solidFill>
        </p:spPr>
        <p:txBody>
          <a:bodyPr>
            <a:normAutofit lnSpcReduction="10000"/>
          </a:bodyPr>
          <a:lstStyle/>
          <a:p>
            <a:pPr marL="0" indent="0" algn="just" rtl="1">
              <a:buNone/>
            </a:pPr>
            <a:r>
              <a:rPr lang="ar-DZ" sz="2800" b="1" i="0" dirty="0">
                <a:solidFill>
                  <a:schemeClr val="tx1"/>
                </a:solidFill>
                <a:effectLst/>
                <a:latin typeface="Traditional Arabic" panose="02020603050405020304" pitchFamily="18" charset="-78"/>
                <a:cs typeface="Traditional Arabic" panose="02020603050405020304" pitchFamily="18" charset="-78"/>
              </a:rPr>
              <a:t>   اللغة اللاتينية</a:t>
            </a:r>
            <a:r>
              <a:rPr lang="ar-DZ" sz="2800" b="1" i="0" baseline="30000" dirty="0">
                <a:solidFill>
                  <a:schemeClr val="tx1"/>
                </a:solidFill>
                <a:effectLst/>
                <a:latin typeface="Traditional Arabic" panose="02020603050405020304" pitchFamily="18" charset="-78"/>
                <a:cs typeface="Traditional Arabic" panose="02020603050405020304" pitchFamily="18" charset="-78"/>
              </a:rPr>
              <a:t> </a:t>
            </a:r>
            <a:r>
              <a:rPr lang="ar-DZ" sz="2800" b="0" i="0" dirty="0">
                <a:solidFill>
                  <a:schemeClr val="tx1"/>
                </a:solidFill>
                <a:effectLst/>
                <a:latin typeface="Traditional Arabic" panose="02020603050405020304" pitchFamily="18" charset="-78"/>
                <a:cs typeface="Traditional Arabic" panose="02020603050405020304" pitchFamily="18" charset="-78"/>
              </a:rPr>
              <a:t>أو الرومية، (باللاتينية: </a:t>
            </a:r>
            <a:r>
              <a:rPr lang="fr-FR" sz="2800" b="0" i="0" dirty="0">
                <a:solidFill>
                  <a:schemeClr val="tx1"/>
                </a:solidFill>
                <a:effectLst/>
                <a:latin typeface="Traditional Arabic" panose="02020603050405020304" pitchFamily="18" charset="-78"/>
                <a:cs typeface="Traditional Arabic" panose="02020603050405020304" pitchFamily="18" charset="-78"/>
              </a:rPr>
              <a:t>Lingua </a:t>
            </a:r>
            <a:r>
              <a:rPr lang="fr-FR" sz="2800" b="0" i="0" dirty="0" err="1">
                <a:solidFill>
                  <a:schemeClr val="tx1"/>
                </a:solidFill>
                <a:effectLst/>
                <a:latin typeface="Traditional Arabic" panose="02020603050405020304" pitchFamily="18" charset="-78"/>
                <a:cs typeface="Traditional Arabic" panose="02020603050405020304" pitchFamily="18" charset="-78"/>
              </a:rPr>
              <a:t>Latīna</a:t>
            </a:r>
            <a:r>
              <a:rPr lang="fr-FR"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dirty="0">
                <a:solidFill>
                  <a:schemeClr val="tx1"/>
                </a:solidFill>
                <a:effectLst/>
                <a:latin typeface="Traditional Arabic" panose="02020603050405020304" pitchFamily="18" charset="-78"/>
                <a:cs typeface="Traditional Arabic" panose="02020603050405020304" pitchFamily="18" charset="-78"/>
              </a:rPr>
              <a:t>هي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5" tooltip="لغات إيطاليقية">
                  <a:extLst>
                    <a:ext uri="{A12FA001-AC4F-418D-AE19-62706E023703}">
                      <ahyp:hlinkClr xmlns:ahyp="http://schemas.microsoft.com/office/drawing/2018/hyperlinkcolor" val="tx"/>
                    </a:ext>
                  </a:extLst>
                </a:hlinkClick>
              </a:rPr>
              <a:t>لغة </a:t>
            </a:r>
            <a:r>
              <a:rPr lang="ar-DZ" sz="2800" b="0" i="0" strike="noStrike" dirty="0" err="1">
                <a:solidFill>
                  <a:schemeClr val="tx1"/>
                </a:solidFill>
                <a:effectLst/>
                <a:latin typeface="Traditional Arabic" panose="02020603050405020304" pitchFamily="18" charset="-78"/>
                <a:cs typeface="Traditional Arabic" panose="02020603050405020304" pitchFamily="18" charset="-78"/>
                <a:hlinkClick r:id="rId5" tooltip="لغات إيطاليقية">
                  <a:extLst>
                    <a:ext uri="{A12FA001-AC4F-418D-AE19-62706E023703}">
                      <ahyp:hlinkClr xmlns:ahyp="http://schemas.microsoft.com/office/drawing/2018/hyperlinkcolor" val="tx"/>
                    </a:ext>
                  </a:extLst>
                </a:hlinkClick>
              </a:rPr>
              <a:t>إيطاليقية</a:t>
            </a:r>
            <a:r>
              <a:rPr lang="ar-DZ" sz="2800" b="0" i="0" dirty="0">
                <a:solidFill>
                  <a:schemeClr val="tx1"/>
                </a:solidFill>
                <a:effectLst/>
                <a:latin typeface="Traditional Arabic" panose="02020603050405020304" pitchFamily="18" charset="-78"/>
                <a:cs typeface="Traditional Arabic" panose="02020603050405020304" pitchFamily="18" charset="-78"/>
              </a:rPr>
              <a:t> كانت محكية أولا في </a:t>
            </a:r>
            <a:r>
              <a:rPr lang="ar-DZ" sz="2800" b="0" i="0" strike="noStrike" dirty="0" err="1">
                <a:solidFill>
                  <a:schemeClr val="tx1"/>
                </a:solidFill>
                <a:effectLst/>
                <a:latin typeface="Traditional Arabic" panose="02020603050405020304" pitchFamily="18" charset="-78"/>
                <a:cs typeface="Traditional Arabic" panose="02020603050405020304" pitchFamily="18" charset="-78"/>
                <a:hlinkClick r:id="rId6" tooltip="لاتيوم">
                  <a:extLst>
                    <a:ext uri="{A12FA001-AC4F-418D-AE19-62706E023703}">
                      <ahyp:hlinkClr xmlns:ahyp="http://schemas.microsoft.com/office/drawing/2018/hyperlinkcolor" val="tx"/>
                    </a:ext>
                  </a:extLst>
                </a:hlinkClick>
              </a:rPr>
              <a:t>لاتيوم</a:t>
            </a:r>
            <a:r>
              <a:rPr lang="ar-DZ" sz="2800" b="0" i="0" dirty="0">
                <a:solidFill>
                  <a:schemeClr val="tx1"/>
                </a:solidFill>
                <a:effectLst/>
                <a:latin typeface="Traditional Arabic" panose="02020603050405020304" pitchFamily="18" charset="-78"/>
                <a:cs typeface="Traditional Arabic" panose="02020603050405020304" pitchFamily="18" charset="-78"/>
              </a:rPr>
              <a:t> الذي يقع في الجزء الأوسط من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7" tooltip="شبه الجزيرة الإيطالية">
                  <a:extLst>
                    <a:ext uri="{A12FA001-AC4F-418D-AE19-62706E023703}">
                      <ahyp:hlinkClr xmlns:ahyp="http://schemas.microsoft.com/office/drawing/2018/hyperlinkcolor" val="tx"/>
                    </a:ext>
                  </a:extLst>
                </a:hlinkClick>
              </a:rPr>
              <a:t>شبه </a:t>
            </a:r>
            <a:r>
              <a:rPr lang="ar-DZ" sz="2800" b="0" i="0" u="sng" strike="noStrike" dirty="0">
                <a:solidFill>
                  <a:schemeClr val="tx1"/>
                </a:solidFill>
                <a:effectLst/>
                <a:latin typeface="Traditional Arabic" panose="02020603050405020304" pitchFamily="18" charset="-78"/>
                <a:cs typeface="Traditional Arabic" panose="02020603050405020304" pitchFamily="18" charset="-78"/>
                <a:hlinkClick r:id="rId7" tooltip="شبه الجزيرة الإيطالية">
                  <a:extLst>
                    <a:ext uri="{A12FA001-AC4F-418D-AE19-62706E023703}">
                      <ahyp:hlinkClr xmlns:ahyp="http://schemas.microsoft.com/office/drawing/2018/hyperlinkcolor" val="tx"/>
                    </a:ext>
                  </a:extLst>
                </a:hlinkClick>
              </a:rPr>
              <a:t>الجزيرة</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7" tooltip="شبه الجزيرة الإيطالية">
                  <a:extLst>
                    <a:ext uri="{A12FA001-AC4F-418D-AE19-62706E023703}">
                      <ahyp:hlinkClr xmlns:ahyp="http://schemas.microsoft.com/office/drawing/2018/hyperlinkcolor" val="tx"/>
                    </a:ext>
                  </a:extLst>
                </a:hlinkClick>
              </a:rPr>
              <a:t> الإيطالية</a:t>
            </a:r>
            <a:r>
              <a:rPr lang="ar-DZ" sz="2800" b="0" i="0" dirty="0">
                <a:solidFill>
                  <a:schemeClr val="tx1"/>
                </a:solidFill>
                <a:effectLst/>
                <a:latin typeface="Traditional Arabic" panose="02020603050405020304" pitchFamily="18" charset="-78"/>
                <a:cs typeface="Traditional Arabic" panose="02020603050405020304" pitchFamily="18" charset="-78"/>
              </a:rPr>
              <a:t> وفي مدينة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8" tooltip="روما القديمة">
                  <a:extLst>
                    <a:ext uri="{A12FA001-AC4F-418D-AE19-62706E023703}">
                      <ahyp:hlinkClr xmlns:ahyp="http://schemas.microsoft.com/office/drawing/2018/hyperlinkcolor" val="tx"/>
                    </a:ext>
                  </a:extLst>
                </a:hlinkClick>
              </a:rPr>
              <a:t>روما القديمة</a:t>
            </a:r>
            <a:r>
              <a:rPr lang="ar-DZ" sz="2800" b="0" i="0" dirty="0">
                <a:solidFill>
                  <a:schemeClr val="tx1"/>
                </a:solidFill>
                <a:effectLst/>
                <a:latin typeface="Traditional Arabic" panose="02020603050405020304" pitchFamily="18" charset="-78"/>
                <a:cs typeface="Traditional Arabic" panose="02020603050405020304" pitchFamily="18" charset="-78"/>
              </a:rPr>
              <a:t> ثم انتشرت عبر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9" tooltip="البحر الأبيض المتوسط">
                  <a:extLst>
                    <a:ext uri="{A12FA001-AC4F-418D-AE19-62706E023703}">
                      <ahyp:hlinkClr xmlns:ahyp="http://schemas.microsoft.com/office/drawing/2018/hyperlinkcolor" val="tx"/>
                    </a:ext>
                  </a:extLst>
                </a:hlinkClick>
              </a:rPr>
              <a:t>المتوسط</a:t>
            </a:r>
            <a:r>
              <a:rPr lang="ar-DZ" sz="2800" b="0" i="0" dirty="0">
                <a:solidFill>
                  <a:schemeClr val="tx1"/>
                </a:solidFill>
                <a:effectLst/>
                <a:latin typeface="Traditional Arabic" panose="02020603050405020304" pitchFamily="18" charset="-78"/>
                <a:cs typeface="Traditional Arabic" panose="02020603050405020304" pitchFamily="18" charset="-78"/>
              </a:rPr>
              <a:t> وإلى جزء كبير من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0" tooltip="أوروبا">
                  <a:extLst>
                    <a:ext uri="{A12FA001-AC4F-418D-AE19-62706E023703}">
                      <ahyp:hlinkClr xmlns:ahyp="http://schemas.microsoft.com/office/drawing/2018/hyperlinkcolor" val="tx"/>
                    </a:ext>
                  </a:extLst>
                </a:hlinkClick>
              </a:rPr>
              <a:t>أوروبا</a:t>
            </a:r>
            <a:r>
              <a:rPr lang="ar-DZ" sz="2800" b="0" i="0" dirty="0">
                <a:solidFill>
                  <a:schemeClr val="tx1"/>
                </a:solidFill>
                <a:effectLst/>
                <a:latin typeface="Traditional Arabic" panose="02020603050405020304" pitchFamily="18" charset="-78"/>
                <a:cs typeface="Traditional Arabic" panose="02020603050405020304" pitchFamily="18" charset="-78"/>
              </a:rPr>
              <a:t> بفعل الاحتلال الروماني والتوسع الذي قام به ألكسندر الكبير مع نهاية القرن 4 ق.م، كما أنها ليست اللغة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1" tooltip="اللغة الرومانية">
                  <a:extLst>
                    <a:ext uri="{A12FA001-AC4F-418D-AE19-62706E023703}">
                      <ahyp:hlinkClr xmlns:ahyp="http://schemas.microsoft.com/office/drawing/2018/hyperlinkcolor" val="tx"/>
                    </a:ext>
                  </a:extLst>
                </a:hlinkClick>
              </a:rPr>
              <a:t>الرومانية</a:t>
            </a:r>
            <a:r>
              <a:rPr lang="ar-DZ" sz="2800" b="0" i="0" dirty="0">
                <a:solidFill>
                  <a:schemeClr val="tx1"/>
                </a:solidFill>
                <a:effectLst/>
                <a:latin typeface="Traditional Arabic" panose="02020603050405020304" pitchFamily="18" charset="-78"/>
                <a:cs typeface="Traditional Arabic" panose="02020603050405020304" pitchFamily="18" charset="-78"/>
              </a:rPr>
              <a:t> التي تُعرف اليوم.</a:t>
            </a:r>
          </a:p>
          <a:p>
            <a:pPr marL="0" indent="0" algn="ctr" rtl="1">
              <a:buNone/>
            </a:pPr>
            <a:r>
              <a:rPr lang="ar-DZ" sz="2800" b="0" i="0" dirty="0">
                <a:solidFill>
                  <a:schemeClr val="tx1"/>
                </a:solidFill>
                <a:effectLst/>
                <a:latin typeface="Traditional Arabic" panose="02020603050405020304" pitchFamily="18" charset="-78"/>
                <a:cs typeface="Traditional Arabic" panose="02020603050405020304" pitchFamily="18" charset="-78"/>
              </a:rPr>
              <a:t>إنّ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2" tooltip="لغات رومانسية">
                  <a:extLst>
                    <a:ext uri="{A12FA001-AC4F-418D-AE19-62706E023703}">
                      <ahyp:hlinkClr xmlns:ahyp="http://schemas.microsoft.com/office/drawing/2018/hyperlinkcolor" val="tx"/>
                    </a:ext>
                  </a:extLst>
                </a:hlinkClick>
              </a:rPr>
              <a:t>اللغات</a:t>
            </a:r>
            <a:r>
              <a:rPr lang="ar-DZ" sz="2800" b="0" i="0" strike="noStrike" dirty="0">
                <a:solidFill>
                  <a:srgbClr val="FB4A18"/>
                </a:solidFill>
                <a:effectLst/>
                <a:latin typeface="Traditional Arabic" panose="02020603050405020304" pitchFamily="18" charset="-78"/>
                <a:cs typeface="Traditional Arabic" panose="02020603050405020304" pitchFamily="18" charset="-78"/>
                <a:hlinkClick r:id="rId12" tooltip="لغات رومانسية">
                  <a:extLst>
                    <a:ext uri="{A12FA001-AC4F-418D-AE19-62706E023703}">
                      <ahyp:hlinkClr xmlns:ahyp="http://schemas.microsoft.com/office/drawing/2018/hyperlinkcolor" val="tx"/>
                    </a:ext>
                  </a:extLst>
                </a:hlinkClick>
              </a:rPr>
              <a:t>  </a:t>
            </a:r>
            <a:r>
              <a:rPr lang="ar-DZ" sz="2800" b="0" i="0" strike="noStrike" dirty="0" err="1">
                <a:solidFill>
                  <a:schemeClr val="tx1"/>
                </a:solidFill>
                <a:effectLst/>
                <a:latin typeface="Traditional Arabic" panose="02020603050405020304" pitchFamily="18" charset="-78"/>
                <a:cs typeface="Traditional Arabic" panose="02020603050405020304" pitchFamily="18" charset="-78"/>
                <a:hlinkClick r:id="rId12" tooltip="لغات رومانسية">
                  <a:extLst>
                    <a:ext uri="{A12FA001-AC4F-418D-AE19-62706E023703}">
                      <ahyp:hlinkClr xmlns:ahyp="http://schemas.microsoft.com/office/drawing/2018/hyperlinkcolor" val="tx"/>
                    </a:ext>
                  </a:extLst>
                </a:hlinkClick>
              </a:rPr>
              <a:t>الرومانيقية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3" tooltip="إيطالية (توضيح)">
                  <a:extLst>
                    <a:ext uri="{A12FA001-AC4F-418D-AE19-62706E023703}">
                      <ahyp:hlinkClr xmlns:ahyp="http://schemas.microsoft.com/office/drawing/2018/hyperlinkcolor" val="tx"/>
                    </a:ext>
                  </a:extLst>
                </a:hlinkClick>
              </a:rPr>
              <a:t>كالإيطالية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4" tooltip="اللغة الفرنسية">
                  <a:extLst>
                    <a:ext uri="{A12FA001-AC4F-418D-AE19-62706E023703}">
                      <ahyp:hlinkClr xmlns:ahyp="http://schemas.microsoft.com/office/drawing/2018/hyperlinkcolor" val="tx"/>
                    </a:ext>
                  </a:extLst>
                </a:hlinkClick>
              </a:rPr>
              <a:t>والفرنسية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5" tooltip="اللغة الكتالونية">
                  <a:extLst>
                    <a:ext uri="{A12FA001-AC4F-418D-AE19-62706E023703}">
                      <ahyp:hlinkClr xmlns:ahyp="http://schemas.microsoft.com/office/drawing/2018/hyperlinkcolor" val="tx"/>
                    </a:ext>
                  </a:extLst>
                </a:hlinkClick>
              </a:rPr>
              <a:t>والكتلانية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1" tooltip="اللغة الرومانية">
                  <a:extLst>
                    <a:ext uri="{A12FA001-AC4F-418D-AE19-62706E023703}">
                      <ahyp:hlinkClr xmlns:ahyp="http://schemas.microsoft.com/office/drawing/2018/hyperlinkcolor" val="tx"/>
                    </a:ext>
                  </a:extLst>
                </a:hlinkClick>
              </a:rPr>
              <a:t>والرومانية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6" tooltip="اللغة الإسبانية">
                  <a:extLst>
                    <a:ext uri="{A12FA001-AC4F-418D-AE19-62706E023703}">
                      <ahyp:hlinkClr xmlns:ahyp="http://schemas.microsoft.com/office/drawing/2018/hyperlinkcolor" val="tx"/>
                    </a:ext>
                  </a:extLst>
                </a:hlinkClick>
              </a:rPr>
              <a:t>والإسبانية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7" tooltip="اللغة البرتغالية">
                  <a:extLst>
                    <a:ext uri="{A12FA001-AC4F-418D-AE19-62706E023703}">
                      <ahyp:hlinkClr xmlns:ahyp="http://schemas.microsoft.com/office/drawing/2018/hyperlinkcolor" val="tx"/>
                    </a:ext>
                  </a:extLst>
                </a:hlinkClick>
              </a:rPr>
              <a:t>والبرتغالية</a:t>
            </a:r>
            <a:r>
              <a:rPr lang="ar-DZ" sz="2800" b="0" i="0" dirty="0">
                <a:solidFill>
                  <a:schemeClr val="tx1"/>
                </a:solidFill>
                <a:effectLst/>
                <a:latin typeface="Traditional Arabic" panose="02020603050405020304" pitchFamily="18" charset="-78"/>
                <a:cs typeface="Traditional Arabic" panose="02020603050405020304" pitchFamily="18" charset="-78"/>
              </a:rPr>
              <a:t> هي متحدرة من اللغة اللاتينية. بالإضافة إلى ذلك، تشكل المفردات لاتينية الأصل جزءاً كبيراً من مفردات كثير من لغات العالم، خاصة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8" tooltip="لغات أوروبا">
                  <a:extLst>
                    <a:ext uri="{A12FA001-AC4F-418D-AE19-62706E023703}">
                      <ahyp:hlinkClr xmlns:ahyp="http://schemas.microsoft.com/office/drawing/2018/hyperlinkcolor" val="tx"/>
                    </a:ext>
                  </a:extLst>
                </a:hlinkClick>
              </a:rPr>
              <a:t>اللغات الأوروبية</a:t>
            </a:r>
            <a:r>
              <a:rPr lang="ar-DZ" sz="2800" b="0" i="0" dirty="0">
                <a:solidFill>
                  <a:schemeClr val="tx1"/>
                </a:solidFill>
                <a:effectLst/>
                <a:latin typeface="Traditional Arabic" panose="02020603050405020304" pitchFamily="18" charset="-78"/>
                <a:cs typeface="Traditional Arabic" panose="02020603050405020304" pitchFamily="18" charset="-78"/>
              </a:rPr>
              <a:t> </a:t>
            </a:r>
            <a:r>
              <a:rPr lang="ar-DZ" sz="2800" b="0" i="0" strike="noStrike" dirty="0">
                <a:solidFill>
                  <a:schemeClr val="tx1"/>
                </a:solidFill>
                <a:effectLst/>
                <a:latin typeface="Traditional Arabic" panose="02020603050405020304" pitchFamily="18" charset="-78"/>
                <a:cs typeface="Traditional Arabic" panose="02020603050405020304" pitchFamily="18" charset="-78"/>
                <a:hlinkClick r:id="rId19" tooltip="اللغة الإنجليزية">
                  <a:extLst>
                    <a:ext uri="{A12FA001-AC4F-418D-AE19-62706E023703}">
                      <ahyp:hlinkClr xmlns:ahyp="http://schemas.microsoft.com/office/drawing/2018/hyperlinkcolor" val="tx"/>
                    </a:ext>
                  </a:extLst>
                </a:hlinkClick>
              </a:rPr>
              <a:t>كالإنجليزية</a:t>
            </a:r>
            <a:r>
              <a:rPr lang="ar-DZ" sz="2800" b="0" i="0" dirty="0">
                <a:solidFill>
                  <a:schemeClr val="tx1"/>
                </a:solidFill>
                <a:effectLst/>
                <a:latin typeface="Traditional Arabic" panose="02020603050405020304" pitchFamily="18" charset="-78"/>
                <a:cs typeface="Traditional Arabic" panose="02020603050405020304" pitchFamily="18" charset="-78"/>
              </a:rPr>
              <a:t> واقتبست كثير من اللغات كثيرًا من مفردات اللغة اللاتينية.</a:t>
            </a:r>
          </a:p>
          <a:p>
            <a:pPr marL="0" indent="0" algn="just" rtl="1">
              <a:buNone/>
            </a:pPr>
            <a:endParaRPr lang="fr-FR" sz="3600" b="1" dirty="0">
              <a:solidFill>
                <a:schemeClr val="tx1"/>
              </a:solidFill>
              <a:cs typeface="AGA Granada Regular" pitchFamily="2" charset="-78"/>
            </a:endParaRPr>
          </a:p>
        </p:txBody>
      </p:sp>
      <p:sp>
        <p:nvSpPr>
          <p:cNvPr id="5" name="Rectangle 4">
            <a:extLst>
              <a:ext uri="{FF2B5EF4-FFF2-40B4-BE49-F238E27FC236}">
                <a16:creationId xmlns:a16="http://schemas.microsoft.com/office/drawing/2014/main" id="{A8EDA442-7C3A-B379-B5AA-B138D4672D11}"/>
              </a:ext>
            </a:extLst>
          </p:cNvPr>
          <p:cNvSpPr/>
          <p:nvPr/>
        </p:nvSpPr>
        <p:spPr>
          <a:xfrm>
            <a:off x="3179618" y="4187536"/>
            <a:ext cx="2680855" cy="25042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F5E9C164-A915-5117-CADC-816F37E5323B}"/>
              </a:ext>
            </a:extLst>
          </p:cNvPr>
          <p:cNvPicPr>
            <a:picLocks noChangeAspect="1"/>
          </p:cNvPicPr>
          <p:nvPr/>
        </p:nvPicPr>
        <p:blipFill>
          <a:blip r:embed="rId20"/>
          <a:stretch>
            <a:fillRect/>
          </a:stretch>
        </p:blipFill>
        <p:spPr>
          <a:xfrm>
            <a:off x="3179618" y="4145971"/>
            <a:ext cx="2680855" cy="2545773"/>
          </a:xfrm>
          <a:prstGeom prst="rect">
            <a:avLst/>
          </a:prstGeom>
        </p:spPr>
      </p:pic>
      <p:sp>
        <p:nvSpPr>
          <p:cNvPr id="7" name="Rectangle 6">
            <a:extLst>
              <a:ext uri="{FF2B5EF4-FFF2-40B4-BE49-F238E27FC236}">
                <a16:creationId xmlns:a16="http://schemas.microsoft.com/office/drawing/2014/main" id="{7C995767-75C4-F9DD-8551-6E68C97BDDF3}"/>
              </a:ext>
            </a:extLst>
          </p:cNvPr>
          <p:cNvSpPr/>
          <p:nvPr/>
        </p:nvSpPr>
        <p:spPr>
          <a:xfrm>
            <a:off x="270164" y="4187536"/>
            <a:ext cx="2795154" cy="2504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8" name="Image 7">
            <a:extLst>
              <a:ext uri="{FF2B5EF4-FFF2-40B4-BE49-F238E27FC236}">
                <a16:creationId xmlns:a16="http://schemas.microsoft.com/office/drawing/2014/main" id="{7E03D854-414D-2EAF-C19A-455F04777BB2}"/>
              </a:ext>
            </a:extLst>
          </p:cNvPr>
          <p:cNvPicPr>
            <a:picLocks noChangeAspect="1"/>
          </p:cNvPicPr>
          <p:nvPr/>
        </p:nvPicPr>
        <p:blipFill>
          <a:blip r:embed="rId21"/>
          <a:stretch>
            <a:fillRect/>
          </a:stretch>
        </p:blipFill>
        <p:spPr>
          <a:xfrm>
            <a:off x="270164" y="4187536"/>
            <a:ext cx="2781083" cy="2504208"/>
          </a:xfrm>
          <a:prstGeom prst="rect">
            <a:avLst/>
          </a:prstGeom>
        </p:spPr>
      </p:pic>
    </p:spTree>
    <p:extLst>
      <p:ext uri="{BB962C8B-B14F-4D97-AF65-F5344CB8AC3E}">
        <p14:creationId xmlns:p14="http://schemas.microsoft.com/office/powerpoint/2010/main" val="271321803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04435" y="2149642"/>
            <a:ext cx="11329260" cy="4514628"/>
          </a:xfrm>
          <a:solidFill>
            <a:srgbClr val="FFFF00"/>
          </a:solidFill>
        </p:spPr>
        <p:txBody>
          <a:bodyPr>
            <a:normAutofit/>
          </a:bodyPr>
          <a:lstStyle/>
          <a:p>
            <a:pPr algn="just" rtl="1"/>
            <a:r>
              <a:rPr lang="ar-DZ" sz="3400" b="1" dirty="0">
                <a:latin typeface="Semp"/>
                <a:ea typeface="Calibri"/>
                <a:cs typeface="AGA Rasheeq Bold"/>
              </a:rPr>
              <a:t>"</a:t>
            </a:r>
            <a:r>
              <a:rPr lang="ar-DZ" sz="3400" dirty="0">
                <a:latin typeface="Semp"/>
                <a:ea typeface="Calibri"/>
                <a:cs typeface="AGA Rasheeq Bold"/>
              </a:rPr>
              <a:t>..اللغة السنسكريتية (</a:t>
            </a:r>
            <a:r>
              <a:rPr lang="hi-IN" sz="3400" dirty="0">
                <a:latin typeface="Calibri"/>
                <a:ea typeface="Calibri"/>
              </a:rPr>
              <a:t>संस्कृतम्</a:t>
            </a:r>
            <a:r>
              <a:rPr lang="ar-DZ" sz="3400" dirty="0">
                <a:latin typeface="Calibri"/>
                <a:ea typeface="Calibri"/>
                <a:cs typeface="Arial"/>
              </a:rPr>
              <a:t>)</a:t>
            </a:r>
            <a:r>
              <a:rPr lang="ar-DZ" sz="3400" dirty="0">
                <a:latin typeface="Calibri"/>
                <a:ea typeface="Calibri"/>
                <a:cs typeface="Times New Roman"/>
              </a:rPr>
              <a:t>؛ </a:t>
            </a:r>
            <a:r>
              <a:rPr lang="ar-DZ" sz="3400" dirty="0">
                <a:latin typeface="Semp"/>
                <a:ea typeface="Calibri"/>
                <a:cs typeface="AGA Rasheeq Bold"/>
              </a:rPr>
              <a:t>أيًّا كان تعلّقُها بالعصور القديمة، لهي هيكل رائع؛ أكثرُ كمالاً من اليونانية، وأكثر غزارة من اللاتينية، ومصقولة بذوق أرفع من كليهما، وإنّها لتحمل لكليهما تقاربًا أقوى، سواء في جذور الأفعال أو أشكال النحو، من أن يكون قد تمّ إنتاجهما بطريق الصدفة قوية جدًّا في الواقع، على أنّه لا يوجد متعدّد لغات يمكنه دراستهم مع بعضهم بعض دون ظن منه </a:t>
            </a:r>
            <a:r>
              <a:rPr lang="ar-DZ" sz="3400" u="sng" dirty="0">
                <a:latin typeface="Semp"/>
                <a:ea typeface="Calibri"/>
                <a:cs typeface="AGA Rasheeq Bold"/>
              </a:rPr>
              <a:t>أنهن نشأن من مصدر واحد</a:t>
            </a:r>
            <a:r>
              <a:rPr lang="ar-DZ" sz="3400" dirty="0">
                <a:latin typeface="Semp"/>
                <a:ea typeface="Calibri"/>
                <a:cs typeface="AGA Rasheeq Bold"/>
              </a:rPr>
              <a:t>، والذي ربما لم يعد موجودًا، هناك منطق مماثل وإنّ لم يكن ذلك قويًا تماما يجعلنا نفترض أنّ كلاًّ من اللغة القوطية ولغات </a:t>
            </a:r>
            <a:r>
              <a:rPr lang="ar-DZ" sz="3400" dirty="0" err="1">
                <a:latin typeface="Semp"/>
                <a:ea typeface="Calibri"/>
                <a:cs typeface="AGA Rasheeq Bold"/>
              </a:rPr>
              <a:t>السلتيك</a:t>
            </a:r>
            <a:r>
              <a:rPr lang="ar-DZ" sz="3400" dirty="0">
                <a:latin typeface="Semp"/>
                <a:ea typeface="Calibri"/>
                <a:cs typeface="AGA Rasheeq Bold"/>
              </a:rPr>
              <a:t> على الرغم من تمازجهما في لغات مختلفة جدًّّا إلاّ أنّ لهما المصدر نفسه مع السنسكريتية، واللغة الفارسية القديمة يمكن إضافتها إلى العائلة نفسها...</a:t>
            </a:r>
            <a:endParaRPr lang="fr-FR" sz="3400" b="1" dirty="0">
              <a:cs typeface="AF_Najed" pitchFamily="2" charset="-78"/>
            </a:endParaRPr>
          </a:p>
        </p:txBody>
      </p:sp>
      <p:sp>
        <p:nvSpPr>
          <p:cNvPr id="4" name="Rectangle à coins arrondis 3"/>
          <p:cNvSpPr/>
          <p:nvPr/>
        </p:nvSpPr>
        <p:spPr>
          <a:xfrm>
            <a:off x="561474" y="198120"/>
            <a:ext cx="11357810" cy="16627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just" rtl="1"/>
            <a:r>
              <a:rPr lang="fr-FR" sz="7200" dirty="0">
                <a:solidFill>
                  <a:schemeClr val="tx1"/>
                </a:solidFill>
                <a:latin typeface="Arial"/>
                <a:ea typeface="Times New Roman"/>
              </a:rPr>
              <a:t> </a:t>
            </a:r>
            <a:r>
              <a:rPr lang="ar-DZ" sz="6600" b="1" dirty="0">
                <a:solidFill>
                  <a:schemeClr val="tx1"/>
                </a:solidFill>
                <a:latin typeface="Semp"/>
                <a:ea typeface="Calibri"/>
                <a:cs typeface="ALAWI-3-1"/>
              </a:rPr>
              <a:t>كتب السير ويليام جمس </a:t>
            </a:r>
            <a:r>
              <a:rPr lang="ar-DZ" sz="6600" b="1" dirty="0" err="1">
                <a:solidFill>
                  <a:schemeClr val="tx1"/>
                </a:solidFill>
                <a:latin typeface="Semp"/>
                <a:ea typeface="Calibri"/>
                <a:cs typeface="ALAWI-3-1"/>
              </a:rPr>
              <a:t>مايلي</a:t>
            </a:r>
            <a:r>
              <a:rPr lang="ar-DZ" sz="6600" b="1" dirty="0">
                <a:solidFill>
                  <a:schemeClr val="tx1"/>
                </a:solidFill>
                <a:latin typeface="Semp"/>
                <a:ea typeface="Calibri"/>
                <a:cs typeface="AGA Rasheeq Bold"/>
              </a:rPr>
              <a:t>: </a:t>
            </a:r>
            <a:endParaRPr lang="fr-FR" sz="6600" dirty="0">
              <a:ln>
                <a:solidFill>
                  <a:sysClr val="windowText" lastClr="000000"/>
                </a:solidFill>
              </a:ln>
              <a:solidFill>
                <a:schemeClr val="tx1"/>
              </a:solidFill>
              <a:cs typeface="AF_Jeddah" pitchFamily="2" charset="-78"/>
            </a:endParaRPr>
          </a:p>
        </p:txBody>
      </p:sp>
    </p:spTree>
    <p:extLst>
      <p:ext uri="{BB962C8B-B14F-4D97-AF65-F5344CB8AC3E}">
        <p14:creationId xmlns:p14="http://schemas.microsoft.com/office/powerpoint/2010/main" val="3488460683"/>
      </p:ext>
    </p:extLst>
  </p:cSld>
  <p:clrMapOvr>
    <a:masterClrMapping/>
  </p:clrMapOvr>
  <p:transition spd="slow">
    <p:wheel spokes="8"/>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164" y="312384"/>
            <a:ext cx="11679381" cy="1280890"/>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rtl="1"/>
            <a:r>
              <a:rPr lang="ar-DZ" sz="5400" b="1" dirty="0">
                <a:solidFill>
                  <a:schemeClr val="tx1"/>
                </a:solidFill>
                <a:latin typeface="ae_Granada" panose="02060603050605020204" pitchFamily="18" charset="-78"/>
                <a:cs typeface="ae_Granada" panose="02060603050605020204" pitchFamily="18" charset="-78"/>
              </a:rPr>
              <a:t>سابعًا: اللسانيات المقارنة/ واللسانيات التاريخية</a:t>
            </a:r>
            <a:endParaRPr lang="fr-FR" sz="5400"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261649" y="1676400"/>
            <a:ext cx="5598824" cy="2386445"/>
          </a:xfrm>
          <a:solidFill>
            <a:schemeClr val="bg1">
              <a:lumMod val="95000"/>
            </a:schemeClr>
          </a:solidFill>
        </p:spPr>
        <p:txBody>
          <a:bodyPr>
            <a:noAutofit/>
          </a:bodyPr>
          <a:lstStyle/>
          <a:p>
            <a:pPr marL="0" indent="0" algn="just" rtl="1">
              <a:buNone/>
            </a:pPr>
            <a:r>
              <a:rPr lang="ar-DZ" sz="2600" b="1" dirty="0">
                <a:solidFill>
                  <a:schemeClr val="tx1"/>
                </a:solidFill>
                <a:latin typeface="Traditional Arabic" panose="02020603050405020304" pitchFamily="18" charset="-78"/>
                <a:cs typeface="Traditional Arabic" panose="02020603050405020304" pitchFamily="18" charset="-78"/>
              </a:rPr>
              <a:t>وقد تم اكتشاف العلاقة القوية، والتشابه الواضح بين الأشكال اللغوية في اللغة السنسكريتية واللغة اليونانية واللاتينية على يد وليام جونز (1746/1794م) عام 1786م وذلك في البحث الذي قدّمه إلى أعضاء الجمعية الآسيوية في كالكوتا (الهند) في جلسة يوم الخميس 2 فيفري 1786م تحت عنوان: "تاريخ وثقافة الهندوس"</a:t>
            </a:r>
            <a:endParaRPr lang="fr-FR" sz="2600" b="1" dirty="0">
              <a:solidFill>
                <a:schemeClr val="tx1"/>
              </a:solidFill>
              <a:latin typeface="Traditional Arabic" panose="02020603050405020304" pitchFamily="18" charset="-78"/>
              <a:cs typeface="Traditional Arabic" panose="02020603050405020304" pitchFamily="18" charset="-78"/>
            </a:endParaRPr>
          </a:p>
        </p:txBody>
      </p:sp>
      <p:sp>
        <p:nvSpPr>
          <p:cNvPr id="4" name="Espace réservé du contenu 3"/>
          <p:cNvSpPr>
            <a:spLocks noGrp="1"/>
          </p:cNvSpPr>
          <p:nvPr>
            <p:ph sz="half" idx="2"/>
          </p:nvPr>
        </p:nvSpPr>
        <p:spPr>
          <a:xfrm>
            <a:off x="5964382" y="1669021"/>
            <a:ext cx="5955865" cy="5022723"/>
          </a:xfrm>
          <a:solidFill>
            <a:schemeClr val="bg1">
              <a:lumMod val="85000"/>
            </a:schemeClr>
          </a:solidFill>
        </p:spPr>
        <p:txBody>
          <a:bodyPr>
            <a:normAutofit fontScale="92500" lnSpcReduction="10000"/>
          </a:bodyPr>
          <a:lstStyle/>
          <a:p>
            <a:pPr marL="0" indent="0" algn="just" rtl="1">
              <a:buNone/>
            </a:pPr>
            <a:r>
              <a:rPr lang="ar-DZ" sz="3200" b="1" dirty="0">
                <a:solidFill>
                  <a:schemeClr val="tx1"/>
                </a:solidFill>
                <a:latin typeface="Traditional Arabic" panose="02020603050405020304" pitchFamily="18" charset="-78"/>
                <a:cs typeface="Traditional Arabic" panose="02020603050405020304" pitchFamily="18" charset="-78"/>
              </a:rPr>
              <a:t>إنّ اللسانيات المقارنة والتاريخية تلتقيان في كونهما تشتركان بطريقة منسجمة ومتكاملة في تحقيق هدف واحد وهو إعادة البناء الداخلي للغات وإعادة تركيب تاريخها اللغوي على أسس تاريخية ومقارنة، وقد ظهرت تحت الأسباب الآتية:</a:t>
            </a:r>
          </a:p>
          <a:p>
            <a:pPr marL="0" indent="0" algn="just" rtl="1">
              <a:buNone/>
            </a:pPr>
            <a:r>
              <a:rPr lang="ar-DZ" sz="3200" b="1" dirty="0">
                <a:solidFill>
                  <a:schemeClr val="tx1"/>
                </a:solidFill>
                <a:latin typeface="Traditional Arabic" panose="02020603050405020304" pitchFamily="18" charset="-78"/>
                <a:cs typeface="Traditional Arabic" panose="02020603050405020304" pitchFamily="18" charset="-78"/>
              </a:rPr>
              <a:t>1- اكتشاف علاقة القرابة بين اللغة السنسكريتية واللغتين اللاتينية واليونانية.</a:t>
            </a:r>
          </a:p>
          <a:p>
            <a:pPr marL="0" indent="0" algn="just" rtl="1">
              <a:buNone/>
            </a:pPr>
            <a:r>
              <a:rPr lang="ar-DZ" sz="3200" b="1" dirty="0">
                <a:solidFill>
                  <a:schemeClr val="tx1"/>
                </a:solidFill>
                <a:latin typeface="Traditional Arabic" panose="02020603050405020304" pitchFamily="18" charset="-78"/>
                <a:cs typeface="Traditional Arabic" panose="02020603050405020304" pitchFamily="18" charset="-78"/>
              </a:rPr>
              <a:t>2- إعادة اعتبار اللغات المحلية والوطنية في علاقة بالتاريخ والثقافة. </a:t>
            </a:r>
          </a:p>
          <a:p>
            <a:pPr marL="0" indent="0" algn="just" rtl="1">
              <a:buNone/>
            </a:pPr>
            <a:r>
              <a:rPr lang="ar-DZ" sz="3200" b="1" dirty="0">
                <a:solidFill>
                  <a:schemeClr val="tx1"/>
                </a:solidFill>
                <a:latin typeface="Traditional Arabic" panose="02020603050405020304" pitchFamily="18" charset="-78"/>
                <a:cs typeface="Traditional Arabic" panose="02020603050405020304" pitchFamily="18" charset="-78"/>
              </a:rPr>
              <a:t>3-سيادة النموذج البيولوجي وتصنيف الأنواع في الفكر العلمي.</a:t>
            </a:r>
            <a:endParaRPr lang="fr-FR" sz="3200" b="1" dirty="0">
              <a:solidFill>
                <a:schemeClr val="tx1"/>
              </a:solidFill>
              <a:latin typeface="Traditional Arabic" panose="02020603050405020304" pitchFamily="18" charset="-78"/>
              <a:cs typeface="Traditional Arabic" panose="02020603050405020304" pitchFamily="18" charset="-78"/>
            </a:endParaRPr>
          </a:p>
        </p:txBody>
      </p:sp>
      <p:sp>
        <p:nvSpPr>
          <p:cNvPr id="5" name="Rectangle 4">
            <a:extLst>
              <a:ext uri="{FF2B5EF4-FFF2-40B4-BE49-F238E27FC236}">
                <a16:creationId xmlns:a16="http://schemas.microsoft.com/office/drawing/2014/main" id="{A8EDA442-7C3A-B379-B5AA-B138D4672D11}"/>
              </a:ext>
            </a:extLst>
          </p:cNvPr>
          <p:cNvSpPr/>
          <p:nvPr/>
        </p:nvSpPr>
        <p:spPr>
          <a:xfrm>
            <a:off x="3179618" y="4187536"/>
            <a:ext cx="2680855" cy="25042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7C995767-75C4-F9DD-8551-6E68C97BDDF3}"/>
              </a:ext>
            </a:extLst>
          </p:cNvPr>
          <p:cNvSpPr/>
          <p:nvPr/>
        </p:nvSpPr>
        <p:spPr>
          <a:xfrm>
            <a:off x="270164" y="4187536"/>
            <a:ext cx="2795154" cy="2504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9" name="Image 8">
            <a:extLst>
              <a:ext uri="{FF2B5EF4-FFF2-40B4-BE49-F238E27FC236}">
                <a16:creationId xmlns:a16="http://schemas.microsoft.com/office/drawing/2014/main" id="{B71882A1-FFA8-E30D-8B4A-2684343FEA4C}"/>
              </a:ext>
            </a:extLst>
          </p:cNvPr>
          <p:cNvPicPr>
            <a:picLocks noChangeAspect="1"/>
          </p:cNvPicPr>
          <p:nvPr/>
        </p:nvPicPr>
        <p:blipFill>
          <a:blip r:embed="rId2"/>
          <a:stretch>
            <a:fillRect/>
          </a:stretch>
        </p:blipFill>
        <p:spPr>
          <a:xfrm>
            <a:off x="3179618" y="4208318"/>
            <a:ext cx="2680855" cy="2626302"/>
          </a:xfrm>
          <a:prstGeom prst="rect">
            <a:avLst/>
          </a:prstGeom>
        </p:spPr>
      </p:pic>
      <p:pic>
        <p:nvPicPr>
          <p:cNvPr id="10" name="Image 9">
            <a:extLst>
              <a:ext uri="{FF2B5EF4-FFF2-40B4-BE49-F238E27FC236}">
                <a16:creationId xmlns:a16="http://schemas.microsoft.com/office/drawing/2014/main" id="{C3538FBB-84B7-A65A-6C41-C41D07BA53E6}"/>
              </a:ext>
            </a:extLst>
          </p:cNvPr>
          <p:cNvPicPr>
            <a:picLocks noChangeAspect="1"/>
          </p:cNvPicPr>
          <p:nvPr/>
        </p:nvPicPr>
        <p:blipFill>
          <a:blip r:embed="rId3"/>
          <a:stretch>
            <a:fillRect/>
          </a:stretch>
        </p:blipFill>
        <p:spPr>
          <a:xfrm>
            <a:off x="270163" y="4190133"/>
            <a:ext cx="2795153" cy="2501611"/>
          </a:xfrm>
          <a:prstGeom prst="rect">
            <a:avLst/>
          </a:prstGeom>
        </p:spPr>
      </p:pic>
    </p:spTree>
    <p:extLst>
      <p:ext uri="{BB962C8B-B14F-4D97-AF65-F5344CB8AC3E}">
        <p14:creationId xmlns:p14="http://schemas.microsoft.com/office/powerpoint/2010/main" val="308165180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93680" y="312384"/>
            <a:ext cx="5955865" cy="1280890"/>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a:r>
              <a:rPr lang="ar-DZ" sz="4800" dirty="0">
                <a:solidFill>
                  <a:schemeClr val="tx1"/>
                </a:solidFill>
                <a:latin typeface="ae_Granada" panose="02060603050605020204" pitchFamily="18" charset="-78"/>
                <a:cs typeface="ae_Granada" panose="02060603050605020204" pitchFamily="18" charset="-78"/>
              </a:rPr>
              <a:t>رائد المنهج المقارن:</a:t>
            </a:r>
            <a:endParaRPr lang="fr-FR" sz="4800"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261649" y="1676400"/>
            <a:ext cx="5598824" cy="2750125"/>
          </a:xfrm>
          <a:solidFill>
            <a:schemeClr val="bg1">
              <a:lumMod val="95000"/>
            </a:schemeClr>
          </a:solidFill>
        </p:spPr>
        <p:txBody>
          <a:bodyPr>
            <a:noAutofit/>
          </a:bodyPr>
          <a:lstStyle/>
          <a:p>
            <a:pPr algn="just" rtl="1">
              <a:buFont typeface="Arial" panose="020B0604020202020204" pitchFamily="34" charset="0"/>
              <a:buChar char="•"/>
            </a:pPr>
            <a:r>
              <a:rPr lang="ar-DZ" sz="1600" b="0" i="0" dirty="0">
                <a:solidFill>
                  <a:srgbClr val="202122"/>
                </a:solidFill>
                <a:effectLst/>
                <a:latin typeface="Traditional Arabic" panose="02020603050405020304" pitchFamily="18" charset="-78"/>
                <a:cs typeface="Traditional Arabic" panose="02020603050405020304" pitchFamily="18" charset="-78"/>
              </a:rPr>
              <a:t>وصف وتعليل التغييرات الملحوظة في لغات معينة؛</a:t>
            </a:r>
            <a:endParaRPr lang="ar-DZ" sz="1400" b="0" i="0" dirty="0">
              <a:solidFill>
                <a:srgbClr val="202122"/>
              </a:solidFill>
              <a:effectLst/>
              <a:latin typeface="Traditional Arabic" panose="02020603050405020304" pitchFamily="18" charset="-78"/>
              <a:cs typeface="Traditional Arabic" panose="02020603050405020304" pitchFamily="18" charset="-78"/>
            </a:endParaRPr>
          </a:p>
          <a:p>
            <a:pPr algn="just" rtl="1">
              <a:buFont typeface="Arial" panose="020B0604020202020204" pitchFamily="34" charset="0"/>
              <a:buChar char="•"/>
            </a:pPr>
            <a:r>
              <a:rPr lang="ar-DZ" b="0" i="0" dirty="0">
                <a:solidFill>
                  <a:srgbClr val="202122"/>
                </a:solidFill>
                <a:effectLst/>
                <a:latin typeface="Traditional Arabic" panose="02020603050405020304" pitchFamily="18" charset="-78"/>
                <a:cs typeface="Traditional Arabic" panose="02020603050405020304" pitchFamily="18" charset="-78"/>
              </a:rPr>
              <a:t>إعادة بناء لغات ما قبل التاريخ وتحديد صلاتها، وتصنيفها في عائلات لغوية (اللسانيات المقارن)؛</a:t>
            </a:r>
          </a:p>
          <a:p>
            <a:pPr algn="r" rtl="1">
              <a:buFont typeface="Arial" panose="020B0604020202020204" pitchFamily="34" charset="0"/>
              <a:buChar char="•"/>
            </a:pPr>
            <a:r>
              <a:rPr lang="ar-DZ" sz="2000" b="0" i="0" dirty="0">
                <a:solidFill>
                  <a:srgbClr val="202122"/>
                </a:solidFill>
                <a:effectLst/>
                <a:latin typeface="Traditional Arabic" panose="02020603050405020304" pitchFamily="18" charset="-78"/>
                <a:cs typeface="Traditional Arabic" panose="02020603050405020304" pitchFamily="18" charset="-78"/>
              </a:rPr>
              <a:t>وضع نظريات عامة عن كيفية وأسباب التغيرات في اللغة؛</a:t>
            </a:r>
          </a:p>
          <a:p>
            <a:pPr algn="r" rtl="1">
              <a:buFont typeface="Arial" panose="020B0604020202020204" pitchFamily="34" charset="0"/>
              <a:buChar char="•"/>
            </a:pPr>
            <a:r>
              <a:rPr lang="ar-DZ" b="0" i="0" dirty="0">
                <a:solidFill>
                  <a:srgbClr val="202122"/>
                </a:solidFill>
                <a:effectLst/>
                <a:latin typeface="Traditional Arabic" panose="02020603050405020304" pitchFamily="18" charset="-78"/>
                <a:cs typeface="Traditional Arabic" panose="02020603050405020304" pitchFamily="18" charset="-78"/>
              </a:rPr>
              <a:t>وصف تاريخ خطاب المجتمعات المحلية؛</a:t>
            </a:r>
          </a:p>
          <a:p>
            <a:pPr algn="just" rtl="1">
              <a:buFont typeface="Arial" panose="020B0604020202020204" pitchFamily="34" charset="0"/>
              <a:buChar char="•"/>
            </a:pPr>
            <a:r>
              <a:rPr lang="ar-DZ" sz="2000" b="0" i="0" dirty="0">
                <a:solidFill>
                  <a:schemeClr val="tx1"/>
                </a:solidFill>
                <a:effectLst/>
                <a:latin typeface="Traditional Arabic" panose="02020603050405020304" pitchFamily="18" charset="-78"/>
                <a:cs typeface="Traditional Arabic" panose="02020603050405020304" pitchFamily="18" charset="-78"/>
              </a:rPr>
              <a:t>دراسة تاريخ الكلمات، أي علم </a:t>
            </a:r>
            <a:r>
              <a:rPr lang="ar-DZ" sz="2000" b="0" i="0" u="none" strike="noStrike" dirty="0" err="1">
                <a:solidFill>
                  <a:schemeClr val="tx1"/>
                </a:solidFill>
                <a:effectLst/>
                <a:latin typeface="Traditional Arabic" panose="02020603050405020304" pitchFamily="18" charset="-78"/>
                <a:cs typeface="Traditional Arabic" panose="02020603050405020304" pitchFamily="18" charset="-78"/>
                <a:hlinkClick r:id="rId2" tooltip="علم التأثيل">
                  <a:extLst>
                    <a:ext uri="{A12FA001-AC4F-418D-AE19-62706E023703}">
                      <ahyp:hlinkClr xmlns:ahyp="http://schemas.microsoft.com/office/drawing/2018/hyperlinkcolor" val="tx"/>
                    </a:ext>
                  </a:extLst>
                </a:hlinkClick>
              </a:rPr>
              <a:t>التأثيل</a:t>
            </a:r>
            <a:r>
              <a:rPr lang="ar-DZ" sz="2000" b="0" i="0" u="none" strike="noStrike" dirty="0">
                <a:solidFill>
                  <a:schemeClr val="tx1"/>
                </a:solidFill>
                <a:effectLst/>
                <a:latin typeface="Traditional Arabic" panose="02020603050405020304" pitchFamily="18" charset="-78"/>
                <a:cs typeface="Traditional Arabic" panose="02020603050405020304" pitchFamily="18" charset="-78"/>
              </a:rPr>
              <a:t> </a:t>
            </a:r>
            <a:r>
              <a:rPr lang="fr-FR" sz="2000" b="0" i="0" u="none" strike="noStrike" dirty="0" err="1">
                <a:solidFill>
                  <a:schemeClr val="tx1"/>
                </a:solidFill>
                <a:effectLst/>
                <a:latin typeface="Traditional Arabic" panose="02020603050405020304" pitchFamily="18" charset="-78"/>
                <a:cs typeface="Traditional Arabic" panose="02020603050405020304" pitchFamily="18" charset="-78"/>
              </a:rPr>
              <a:t>etymology</a:t>
            </a:r>
            <a:r>
              <a:rPr lang="fr-FR" sz="2000" b="0" i="0" u="none" strike="noStrike" dirty="0">
                <a:solidFill>
                  <a:schemeClr val="tx1"/>
                </a:solidFill>
                <a:effectLst/>
                <a:latin typeface="Traditional Arabic" panose="02020603050405020304" pitchFamily="18" charset="-78"/>
                <a:cs typeface="Traditional Arabic" panose="02020603050405020304" pitchFamily="18" charset="-78"/>
              </a:rPr>
              <a:t> </a:t>
            </a:r>
            <a:r>
              <a:rPr lang="ar-DZ" sz="2000" b="0" i="0" u="none" strike="noStrike" dirty="0">
                <a:solidFill>
                  <a:schemeClr val="tx1"/>
                </a:solidFill>
                <a:effectLst/>
                <a:latin typeface="Traditional Arabic" panose="02020603050405020304" pitchFamily="18" charset="-78"/>
                <a:cs typeface="Traditional Arabic" panose="02020603050405020304" pitchFamily="18" charset="-78"/>
              </a:rPr>
              <a:t> حيث تصدرت بحوث بوب 1791-1867 (السيكولوجيا) أوجست </a:t>
            </a:r>
            <a:r>
              <a:rPr lang="ar-DZ" sz="2000" b="0" i="0" u="none" strike="noStrike" dirty="0" err="1">
                <a:solidFill>
                  <a:schemeClr val="tx1"/>
                </a:solidFill>
                <a:effectLst/>
                <a:latin typeface="Traditional Arabic" panose="02020603050405020304" pitchFamily="18" charset="-78"/>
                <a:cs typeface="Traditional Arabic" panose="02020603050405020304" pitchFamily="18" charset="-78"/>
              </a:rPr>
              <a:t>شلاشير</a:t>
            </a:r>
            <a:r>
              <a:rPr lang="ar-DZ" sz="2000" b="0" i="0" u="none" strike="noStrike" dirty="0">
                <a:solidFill>
                  <a:schemeClr val="tx1"/>
                </a:solidFill>
                <a:effectLst/>
                <a:latin typeface="Traditional Arabic" panose="02020603050405020304" pitchFamily="18" charset="-78"/>
                <a:cs typeface="Traditional Arabic" panose="02020603050405020304" pitchFamily="18" charset="-78"/>
              </a:rPr>
              <a:t> (الأسر اللغوية الداروينية) 1821- 1868في المرحلة الأولى. </a:t>
            </a:r>
          </a:p>
          <a:p>
            <a:pPr algn="r" rtl="1">
              <a:buFont typeface="Arial" panose="020B0604020202020204" pitchFamily="34" charset="0"/>
              <a:buChar char="•"/>
            </a:pPr>
            <a:endParaRPr lang="ar-DZ" sz="2000" b="0" i="0" dirty="0">
              <a:solidFill>
                <a:srgbClr val="202122"/>
              </a:solidFill>
              <a:effectLst/>
              <a:latin typeface="Traditional Arabic" panose="02020603050405020304" pitchFamily="18" charset="-78"/>
              <a:cs typeface="Traditional Arabic" panose="02020603050405020304" pitchFamily="18" charset="-78"/>
            </a:endParaRPr>
          </a:p>
          <a:p>
            <a:pPr marL="0" indent="0" algn="just" rtl="1">
              <a:buNone/>
            </a:pPr>
            <a:endParaRPr lang="fr-FR" sz="2600" b="1" dirty="0">
              <a:solidFill>
                <a:schemeClr val="tx1"/>
              </a:solidFill>
              <a:latin typeface="Traditional Arabic" panose="02020603050405020304" pitchFamily="18" charset="-78"/>
              <a:cs typeface="Traditional Arabic" panose="02020603050405020304" pitchFamily="18" charset="-78"/>
            </a:endParaRPr>
          </a:p>
        </p:txBody>
      </p:sp>
      <p:sp>
        <p:nvSpPr>
          <p:cNvPr id="4" name="Espace réservé du contenu 3"/>
          <p:cNvSpPr>
            <a:spLocks noGrp="1"/>
          </p:cNvSpPr>
          <p:nvPr>
            <p:ph sz="half" idx="2"/>
          </p:nvPr>
        </p:nvSpPr>
        <p:spPr>
          <a:xfrm>
            <a:off x="5964382" y="1669022"/>
            <a:ext cx="5955865" cy="3318614"/>
          </a:xfrm>
          <a:solidFill>
            <a:schemeClr val="bg1">
              <a:lumMod val="85000"/>
            </a:schemeClr>
          </a:solidFill>
        </p:spPr>
        <p:txBody>
          <a:bodyPr>
            <a:normAutofit fontScale="85000" lnSpcReduction="20000"/>
          </a:bodyPr>
          <a:lstStyle/>
          <a:p>
            <a:pPr marL="0" indent="0" algn="just" rtl="1">
              <a:buNone/>
            </a:pPr>
            <a:r>
              <a:rPr lang="ar-DZ" sz="3200" b="1" dirty="0">
                <a:solidFill>
                  <a:schemeClr val="tx1"/>
                </a:solidFill>
                <a:latin typeface="Traditional Arabic" panose="02020603050405020304" pitchFamily="18" charset="-78"/>
                <a:cs typeface="Traditional Arabic" panose="02020603050405020304" pitchFamily="18" charset="-78"/>
              </a:rPr>
              <a:t>فريديريك بن يوهان </a:t>
            </a:r>
            <a:r>
              <a:rPr lang="ar-DZ" sz="3200" b="1" dirty="0" err="1">
                <a:solidFill>
                  <a:schemeClr val="tx1"/>
                </a:solidFill>
                <a:latin typeface="Traditional Arabic" panose="02020603050405020304" pitchFamily="18" charset="-78"/>
                <a:cs typeface="Traditional Arabic" panose="02020603050405020304" pitchFamily="18" charset="-78"/>
              </a:rPr>
              <a:t>شليغل</a:t>
            </a:r>
            <a:r>
              <a:rPr lang="ar-DZ" sz="3200" b="1" dirty="0">
                <a:solidFill>
                  <a:schemeClr val="tx1"/>
                </a:solidFill>
                <a:latin typeface="Traditional Arabic" panose="02020603050405020304" pitchFamily="18" charset="-78"/>
                <a:cs typeface="Traditional Arabic" panose="02020603050405020304" pitchFamily="18" charset="-78"/>
              </a:rPr>
              <a:t> 1772/1829: أوّل من استعمل مصطلح النحو المقارن </a:t>
            </a:r>
            <a:r>
              <a:rPr lang="fr-FR" sz="3200" b="1" dirty="0">
                <a:solidFill>
                  <a:schemeClr val="tx1"/>
                </a:solidFill>
                <a:latin typeface="Traditional Arabic" panose="02020603050405020304" pitchFamily="18" charset="-78"/>
                <a:cs typeface="Traditional Arabic" panose="02020603050405020304" pitchFamily="18" charset="-78"/>
              </a:rPr>
              <a:t>grammaire comparée </a:t>
            </a:r>
            <a:r>
              <a:rPr lang="ar-DZ" sz="3200" b="1" dirty="0">
                <a:solidFill>
                  <a:schemeClr val="tx1"/>
                </a:solidFill>
                <a:latin typeface="Traditional Arabic" panose="02020603050405020304" pitchFamily="18" charset="-78"/>
                <a:cs typeface="Traditional Arabic" panose="02020603050405020304" pitchFamily="18" charset="-78"/>
              </a:rPr>
              <a:t> سنة 1808م، وله مقال يعدّ مرجعًا أساسا في المنهج المقارن عنوانه: </a:t>
            </a:r>
            <a:r>
              <a:rPr lang="de-DE" sz="3200" b="1" dirty="0">
                <a:solidFill>
                  <a:schemeClr val="tx1"/>
                </a:solidFill>
                <a:latin typeface="Traditional Arabic" panose="02020603050405020304" pitchFamily="18" charset="-78"/>
                <a:cs typeface="Traditional Arabic" panose="02020603050405020304" pitchFamily="18" charset="-78"/>
              </a:rPr>
              <a:t>Ein Artikel über die Sprache und Philosophie der Indianer</a:t>
            </a:r>
            <a:r>
              <a:rPr lang="ar-DZ" sz="3200" b="1" dirty="0">
                <a:solidFill>
                  <a:schemeClr val="tx1"/>
                </a:solidFill>
                <a:latin typeface="Traditional Arabic" panose="02020603050405020304" pitchFamily="18" charset="-78"/>
                <a:cs typeface="Traditional Arabic" panose="02020603050405020304" pitchFamily="18" charset="-78"/>
              </a:rPr>
              <a:t>، وفيه يقول: يكفيني أن أشير بنوع من الرضا إلى المبادئ التي يجب أن يقوم عليها النحو المقارن أو شجرة تكوينية تاريخية أي تاريخ حقيقي لتكوين اللغات.." كما أنه تعاون مع أخيه أوجست ومع </a:t>
            </a:r>
            <a:r>
              <a:rPr lang="ar-DZ" sz="3200" b="1" dirty="0" err="1">
                <a:solidFill>
                  <a:schemeClr val="tx1"/>
                </a:solidFill>
                <a:latin typeface="Traditional Arabic" panose="02020603050405020304" pitchFamily="18" charset="-78"/>
                <a:cs typeface="Traditional Arabic" panose="02020603050405020304" pitchFamily="18" charset="-78"/>
              </a:rPr>
              <a:t>نوفاليس</a:t>
            </a:r>
            <a:r>
              <a:rPr lang="ar-DZ" sz="3200" b="1" dirty="0">
                <a:solidFill>
                  <a:schemeClr val="tx1"/>
                </a:solidFill>
                <a:latin typeface="Traditional Arabic" panose="02020603050405020304" pitchFamily="18" charset="-78"/>
                <a:cs typeface="Traditional Arabic" panose="02020603050405020304" pitchFamily="18" charset="-78"/>
              </a:rPr>
              <a:t> ولودفيغ تيك وفيشته وكارولين </a:t>
            </a:r>
            <a:r>
              <a:rPr lang="ar-DZ" sz="3200" b="1" dirty="0" err="1">
                <a:solidFill>
                  <a:schemeClr val="tx1"/>
                </a:solidFill>
                <a:latin typeface="Traditional Arabic" panose="02020603050405020304" pitchFamily="18" charset="-78"/>
                <a:cs typeface="Traditional Arabic" panose="02020603050405020304" pitchFamily="18" charset="-78"/>
              </a:rPr>
              <a:t>شيلينغ</a:t>
            </a:r>
            <a:r>
              <a:rPr lang="ar-DZ" sz="3200" b="1" dirty="0">
                <a:solidFill>
                  <a:schemeClr val="tx1"/>
                </a:solidFill>
                <a:latin typeface="Traditional Arabic" panose="02020603050405020304" pitchFamily="18" charset="-78"/>
                <a:cs typeface="Traditional Arabic" panose="02020603050405020304" pitchFamily="18" charset="-78"/>
              </a:rPr>
              <a:t>.</a:t>
            </a:r>
          </a:p>
        </p:txBody>
      </p:sp>
      <p:sp>
        <p:nvSpPr>
          <p:cNvPr id="5" name="Rectangle 4">
            <a:extLst>
              <a:ext uri="{FF2B5EF4-FFF2-40B4-BE49-F238E27FC236}">
                <a16:creationId xmlns:a16="http://schemas.microsoft.com/office/drawing/2014/main" id="{A8EDA442-7C3A-B379-B5AA-B138D4672D11}"/>
              </a:ext>
            </a:extLst>
          </p:cNvPr>
          <p:cNvSpPr/>
          <p:nvPr/>
        </p:nvSpPr>
        <p:spPr>
          <a:xfrm>
            <a:off x="3179618" y="4426526"/>
            <a:ext cx="2680855" cy="226521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7C995767-75C4-F9DD-8551-6E68C97BDDF3}"/>
              </a:ext>
            </a:extLst>
          </p:cNvPr>
          <p:cNvSpPr/>
          <p:nvPr/>
        </p:nvSpPr>
        <p:spPr>
          <a:xfrm>
            <a:off x="270164" y="4426526"/>
            <a:ext cx="2795154" cy="22652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8" name="Image 7">
            <a:extLst>
              <a:ext uri="{FF2B5EF4-FFF2-40B4-BE49-F238E27FC236}">
                <a16:creationId xmlns:a16="http://schemas.microsoft.com/office/drawing/2014/main" id="{0423254E-8C7C-5F74-26FD-FF826BF7500B}"/>
              </a:ext>
            </a:extLst>
          </p:cNvPr>
          <p:cNvPicPr>
            <a:picLocks noChangeAspect="1"/>
          </p:cNvPicPr>
          <p:nvPr/>
        </p:nvPicPr>
        <p:blipFill>
          <a:blip r:embed="rId3"/>
          <a:stretch>
            <a:fillRect/>
          </a:stretch>
        </p:blipFill>
        <p:spPr>
          <a:xfrm>
            <a:off x="9071264" y="4987635"/>
            <a:ext cx="2878281" cy="1772967"/>
          </a:xfrm>
          <a:prstGeom prst="rect">
            <a:avLst/>
          </a:prstGeom>
        </p:spPr>
      </p:pic>
      <p:pic>
        <p:nvPicPr>
          <p:cNvPr id="11" name="Image 10">
            <a:extLst>
              <a:ext uri="{FF2B5EF4-FFF2-40B4-BE49-F238E27FC236}">
                <a16:creationId xmlns:a16="http://schemas.microsoft.com/office/drawing/2014/main" id="{EFA8A526-E070-3992-61F1-2FAEEBDB26DA}"/>
              </a:ext>
            </a:extLst>
          </p:cNvPr>
          <p:cNvPicPr>
            <a:picLocks noChangeAspect="1"/>
          </p:cNvPicPr>
          <p:nvPr/>
        </p:nvPicPr>
        <p:blipFill>
          <a:blip r:embed="rId4"/>
          <a:stretch>
            <a:fillRect/>
          </a:stretch>
        </p:blipFill>
        <p:spPr>
          <a:xfrm>
            <a:off x="5993680" y="4987635"/>
            <a:ext cx="2765857" cy="1870365"/>
          </a:xfrm>
          <a:prstGeom prst="rect">
            <a:avLst/>
          </a:prstGeom>
        </p:spPr>
      </p:pic>
      <p:sp>
        <p:nvSpPr>
          <p:cNvPr id="12" name="Titre 1">
            <a:extLst>
              <a:ext uri="{FF2B5EF4-FFF2-40B4-BE49-F238E27FC236}">
                <a16:creationId xmlns:a16="http://schemas.microsoft.com/office/drawing/2014/main" id="{437FF5F3-18B7-EA05-3226-4EF8B9410432}"/>
              </a:ext>
            </a:extLst>
          </p:cNvPr>
          <p:cNvSpPr txBox="1">
            <a:spLocks/>
          </p:cNvSpPr>
          <p:nvPr/>
        </p:nvSpPr>
        <p:spPr>
          <a:xfrm>
            <a:off x="242455" y="312384"/>
            <a:ext cx="5618018" cy="1280890"/>
          </a:xfrm>
          <a:prstGeom prst="rect">
            <a:avLst/>
          </a:prstGeom>
          <a:solidFill>
            <a:srgbClr val="00B0F0"/>
          </a:solidFill>
          <a:ln w="22225" cap="rnd" cmpd="sng" algn="ctr">
            <a:solidFill>
              <a:schemeClr val="bg2"/>
            </a:solidFill>
            <a:prstDash val="solid"/>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ar-DZ" sz="4800" dirty="0">
                <a:solidFill>
                  <a:schemeClr val="tx1"/>
                </a:solidFill>
                <a:latin typeface="ae_Granada" panose="02060603050605020204" pitchFamily="18" charset="-78"/>
                <a:cs typeface="ae_Granada" panose="02060603050605020204" pitchFamily="18" charset="-78"/>
              </a:rPr>
              <a:t>رائد المنهج التاريخي</a:t>
            </a:r>
            <a:endParaRPr lang="fr-FR" sz="4800" dirty="0">
              <a:solidFill>
                <a:schemeClr val="tx1"/>
              </a:solidFill>
              <a:latin typeface="ae_Granada" panose="02060603050605020204" pitchFamily="18" charset="-78"/>
              <a:cs typeface="ae_Granada" panose="02060603050605020204" pitchFamily="18" charset="-78"/>
            </a:endParaRPr>
          </a:p>
        </p:txBody>
      </p:sp>
      <p:pic>
        <p:nvPicPr>
          <p:cNvPr id="13" name="Image 12">
            <a:extLst>
              <a:ext uri="{FF2B5EF4-FFF2-40B4-BE49-F238E27FC236}">
                <a16:creationId xmlns:a16="http://schemas.microsoft.com/office/drawing/2014/main" id="{25065BF9-6FA4-FFAC-84A2-046BBAB6044B}"/>
              </a:ext>
            </a:extLst>
          </p:cNvPr>
          <p:cNvPicPr>
            <a:picLocks noChangeAspect="1"/>
          </p:cNvPicPr>
          <p:nvPr/>
        </p:nvPicPr>
        <p:blipFill>
          <a:blip r:embed="rId5"/>
          <a:stretch>
            <a:fillRect/>
          </a:stretch>
        </p:blipFill>
        <p:spPr>
          <a:xfrm>
            <a:off x="3198525" y="4426527"/>
            <a:ext cx="2661948" cy="2265215"/>
          </a:xfrm>
          <a:prstGeom prst="rect">
            <a:avLst/>
          </a:prstGeom>
        </p:spPr>
      </p:pic>
      <p:pic>
        <p:nvPicPr>
          <p:cNvPr id="14" name="Image 13">
            <a:extLst>
              <a:ext uri="{FF2B5EF4-FFF2-40B4-BE49-F238E27FC236}">
                <a16:creationId xmlns:a16="http://schemas.microsoft.com/office/drawing/2014/main" id="{9182DD13-FBAD-F914-14A1-77B2439E07DF}"/>
              </a:ext>
            </a:extLst>
          </p:cNvPr>
          <p:cNvPicPr>
            <a:picLocks noChangeAspect="1"/>
          </p:cNvPicPr>
          <p:nvPr/>
        </p:nvPicPr>
        <p:blipFill>
          <a:blip r:embed="rId6"/>
          <a:stretch>
            <a:fillRect/>
          </a:stretch>
        </p:blipFill>
        <p:spPr>
          <a:xfrm>
            <a:off x="291883" y="4426524"/>
            <a:ext cx="2754528" cy="2217141"/>
          </a:xfrm>
          <a:prstGeom prst="rect">
            <a:avLst/>
          </a:prstGeom>
        </p:spPr>
      </p:pic>
    </p:spTree>
    <p:extLst>
      <p:ext uri="{BB962C8B-B14F-4D97-AF65-F5344CB8AC3E}">
        <p14:creationId xmlns:p14="http://schemas.microsoft.com/office/powerpoint/2010/main" val="3341576321"/>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164" y="312384"/>
            <a:ext cx="11679381" cy="1059216"/>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a:r>
              <a:rPr lang="ar-DZ" sz="6000" b="1" dirty="0">
                <a:solidFill>
                  <a:schemeClr val="tx1"/>
                </a:solidFill>
                <a:latin typeface="ae_Granada" panose="02060603050605020204" pitchFamily="18" charset="-78"/>
                <a:cs typeface="ae_Granada" panose="02060603050605020204" pitchFamily="18" charset="-78"/>
              </a:rPr>
              <a:t>مرحلة نضج اللسانيات التاريخية:</a:t>
            </a:r>
            <a:endParaRPr lang="fr-FR" sz="6000" b="1" dirty="0">
              <a:solidFill>
                <a:schemeClr val="tx1"/>
              </a:solidFill>
              <a:latin typeface="ae_Granada" panose="02060603050605020204" pitchFamily="18" charset="-78"/>
              <a:cs typeface="ae_Granada" panose="02060603050605020204" pitchFamily="18" charset="-78"/>
            </a:endParaRPr>
          </a:p>
        </p:txBody>
      </p:sp>
      <p:sp>
        <p:nvSpPr>
          <p:cNvPr id="3" name="Espace réservé du contenu 2"/>
          <p:cNvSpPr>
            <a:spLocks noGrp="1"/>
          </p:cNvSpPr>
          <p:nvPr>
            <p:ph sz="half" idx="1"/>
          </p:nvPr>
        </p:nvSpPr>
        <p:spPr>
          <a:xfrm>
            <a:off x="261649" y="1517074"/>
            <a:ext cx="5598824" cy="2545772"/>
          </a:xfrm>
          <a:solidFill>
            <a:schemeClr val="bg1">
              <a:lumMod val="95000"/>
            </a:schemeClr>
          </a:solidFill>
        </p:spPr>
        <p:txBody>
          <a:bodyPr>
            <a:noAutofit/>
          </a:bodyPr>
          <a:lstStyle/>
          <a:p>
            <a:pPr marL="0" indent="0" algn="just" rtl="1">
              <a:buNone/>
            </a:pPr>
            <a:r>
              <a:rPr lang="ar-DZ" sz="2400" b="1" dirty="0">
                <a:solidFill>
                  <a:schemeClr val="tx1"/>
                </a:solidFill>
                <a:latin typeface="Traditional Arabic" panose="02020603050405020304" pitchFamily="18" charset="-78"/>
                <a:cs typeface="Traditional Arabic" panose="02020603050405020304" pitchFamily="18" charset="-78"/>
              </a:rPr>
              <a:t>يقول </a:t>
            </a:r>
            <a:r>
              <a:rPr lang="ar-DZ" sz="2400" b="1" dirty="0" err="1">
                <a:solidFill>
                  <a:schemeClr val="tx1"/>
                </a:solidFill>
                <a:latin typeface="Traditional Arabic" panose="02020603050405020304" pitchFamily="18" charset="-78"/>
                <a:cs typeface="Traditional Arabic" panose="02020603050405020304" pitchFamily="18" charset="-78"/>
              </a:rPr>
              <a:t>شميدت</a:t>
            </a:r>
            <a:r>
              <a:rPr lang="ar-DZ" sz="2400" b="1" dirty="0">
                <a:solidFill>
                  <a:schemeClr val="tx1"/>
                </a:solidFill>
                <a:latin typeface="Traditional Arabic" panose="02020603050405020304" pitchFamily="18" charset="-78"/>
                <a:cs typeface="Traditional Arabic" panose="02020603050405020304" pitchFamily="18" charset="-78"/>
              </a:rPr>
              <a:t>: "اللسانيات تصنّف تماما في العلوم التي نسميها التاريخية ليس لأنّ اللغة هي عمل اعتباطي وطوعي للفكر الإنساني، بل لأنّها لا يمكن أن تحدث وتتطوّر إلاّ في وسط تاريخي، فاللغات لا تحمل في ذاتها قانون نموها وتلفها، مثل الكائنات العضوية وليس لها صورة ضرورية أو أعضاء في علاقة ثابتة مع هذه الصور، وعندما ننعتها بأنها ّجسم عضوي" ولا نزعم بناء مملكة رابعة موجودة في الطبيعة سلفا.."   </a:t>
            </a:r>
            <a:endParaRPr lang="fr-FR" sz="2400" b="1" dirty="0">
              <a:solidFill>
                <a:schemeClr val="tx1"/>
              </a:solidFill>
              <a:latin typeface="Traditional Arabic" panose="02020603050405020304" pitchFamily="18" charset="-78"/>
              <a:cs typeface="Traditional Arabic" panose="02020603050405020304" pitchFamily="18" charset="-78"/>
            </a:endParaRPr>
          </a:p>
        </p:txBody>
      </p:sp>
      <p:sp>
        <p:nvSpPr>
          <p:cNvPr id="4" name="Espace réservé du contenu 3"/>
          <p:cNvSpPr>
            <a:spLocks noGrp="1"/>
          </p:cNvSpPr>
          <p:nvPr>
            <p:ph sz="half" idx="2"/>
          </p:nvPr>
        </p:nvSpPr>
        <p:spPr>
          <a:xfrm>
            <a:off x="5964382" y="1517075"/>
            <a:ext cx="5955865" cy="5174670"/>
          </a:xfrm>
          <a:solidFill>
            <a:schemeClr val="bg1">
              <a:lumMod val="85000"/>
            </a:schemeClr>
          </a:solidFill>
        </p:spPr>
        <p:txBody>
          <a:bodyPr>
            <a:normAutofit/>
          </a:bodyPr>
          <a:lstStyle/>
          <a:p>
            <a:pPr marL="0" indent="0" algn="just" rtl="1">
              <a:buNone/>
            </a:pPr>
            <a:r>
              <a:rPr lang="ar-DZ" sz="3200" b="1" dirty="0" err="1">
                <a:solidFill>
                  <a:schemeClr val="tx1"/>
                </a:solidFill>
                <a:latin typeface="Traditional Arabic" panose="02020603050405020304" pitchFamily="18" charset="-78"/>
                <a:cs typeface="Traditional Arabic" panose="02020603050405020304" pitchFamily="18" charset="-78"/>
              </a:rPr>
              <a:t>بدات</a:t>
            </a:r>
            <a:r>
              <a:rPr lang="ar-DZ" sz="3200" b="1" dirty="0">
                <a:solidFill>
                  <a:schemeClr val="tx1"/>
                </a:solidFill>
                <a:latin typeface="Traditional Arabic" panose="02020603050405020304" pitchFamily="18" charset="-78"/>
                <a:cs typeface="Traditional Arabic" panose="02020603050405020304" pitchFamily="18" charset="-78"/>
              </a:rPr>
              <a:t> مرحلة لغوية جديدة في مدينة ليبزغ </a:t>
            </a:r>
            <a:r>
              <a:rPr lang="fr-FR" sz="3200" b="1" dirty="0" err="1">
                <a:solidFill>
                  <a:schemeClr val="tx1"/>
                </a:solidFill>
                <a:latin typeface="Traditional Arabic" panose="02020603050405020304" pitchFamily="18" charset="-78"/>
                <a:cs typeface="Traditional Arabic" panose="02020603050405020304" pitchFamily="18" charset="-78"/>
              </a:rPr>
              <a:t>Leipzing</a:t>
            </a:r>
            <a:r>
              <a:rPr lang="ar-DZ" sz="3200" b="1" dirty="0">
                <a:solidFill>
                  <a:schemeClr val="tx1"/>
                </a:solidFill>
                <a:latin typeface="Traditional Arabic" panose="02020603050405020304" pitchFamily="18" charset="-78"/>
                <a:cs typeface="Traditional Arabic" panose="02020603050405020304" pitchFamily="18" charset="-78"/>
              </a:rPr>
              <a:t> سنة 1875م، مع النحاة الجدد أو النحاة الجدد، ومن رواد المدرسة: </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1- </a:t>
            </a:r>
            <a:r>
              <a:rPr lang="ar-DZ" sz="2000" b="1" dirty="0" err="1">
                <a:solidFill>
                  <a:schemeClr val="tx1"/>
                </a:solidFill>
                <a:latin typeface="Traditional Arabic" panose="02020603050405020304" pitchFamily="18" charset="-78"/>
                <a:cs typeface="Traditional Arabic" panose="02020603050405020304" pitchFamily="18" charset="-78"/>
              </a:rPr>
              <a:t>هرممان</a:t>
            </a:r>
            <a:r>
              <a:rPr lang="ar-DZ" sz="2000" b="1" dirty="0">
                <a:solidFill>
                  <a:schemeClr val="tx1"/>
                </a:solidFill>
                <a:latin typeface="Traditional Arabic" panose="02020603050405020304" pitchFamily="18" charset="-78"/>
                <a:cs typeface="Traditional Arabic" panose="02020603050405020304" pitchFamily="18" charset="-78"/>
              </a:rPr>
              <a:t> بول </a:t>
            </a:r>
            <a:r>
              <a:rPr lang="fr-FR" sz="2000" b="1" dirty="0">
                <a:solidFill>
                  <a:schemeClr val="tx1"/>
                </a:solidFill>
                <a:latin typeface="Traditional Arabic" panose="02020603050405020304" pitchFamily="18" charset="-78"/>
                <a:cs typeface="Traditional Arabic" panose="02020603050405020304" pitchFamily="18" charset="-78"/>
              </a:rPr>
              <a:t>H. Paul </a:t>
            </a:r>
            <a:r>
              <a:rPr lang="ar-DZ" sz="2000" b="1" dirty="0">
                <a:solidFill>
                  <a:schemeClr val="tx1"/>
                </a:solidFill>
                <a:latin typeface="Traditional Arabic" panose="02020603050405020304" pitchFamily="18" charset="-78"/>
                <a:cs typeface="Traditional Arabic" panose="02020603050405020304" pitchFamily="18" charset="-78"/>
              </a:rPr>
              <a:t> 1846-1921م ()</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2- </a:t>
            </a:r>
            <a:r>
              <a:rPr lang="ar-DZ" sz="2000" b="1" dirty="0" err="1">
                <a:solidFill>
                  <a:schemeClr val="tx1"/>
                </a:solidFill>
                <a:latin typeface="Traditional Arabic" panose="02020603050405020304" pitchFamily="18" charset="-78"/>
                <a:cs typeface="Traditional Arabic" panose="02020603050405020304" pitchFamily="18" charset="-78"/>
              </a:rPr>
              <a:t>أوجيست</a:t>
            </a:r>
            <a:r>
              <a:rPr lang="ar-DZ" sz="2000" b="1" dirty="0">
                <a:solidFill>
                  <a:schemeClr val="tx1"/>
                </a:solidFill>
                <a:latin typeface="Traditional Arabic" panose="02020603050405020304" pitchFamily="18" charset="-78"/>
                <a:cs typeface="Traditional Arabic" panose="02020603050405020304" pitchFamily="18" charset="-78"/>
              </a:rPr>
              <a:t> </a:t>
            </a:r>
            <a:r>
              <a:rPr lang="ar-DZ" sz="2000" b="1" dirty="0" err="1">
                <a:solidFill>
                  <a:schemeClr val="tx1"/>
                </a:solidFill>
                <a:latin typeface="Traditional Arabic" panose="02020603050405020304" pitchFamily="18" charset="-78"/>
                <a:cs typeface="Traditional Arabic" panose="02020603050405020304" pitchFamily="18" charset="-78"/>
              </a:rPr>
              <a:t>ليسكيان</a:t>
            </a:r>
            <a:r>
              <a:rPr lang="ar-DZ" sz="2000" b="1" dirty="0">
                <a:solidFill>
                  <a:schemeClr val="tx1"/>
                </a:solidFill>
                <a:latin typeface="Traditional Arabic" panose="02020603050405020304" pitchFamily="18" charset="-78"/>
                <a:cs typeface="Traditional Arabic" panose="02020603050405020304" pitchFamily="18" charset="-78"/>
              </a:rPr>
              <a:t> </a:t>
            </a:r>
            <a:r>
              <a:rPr lang="fr-FR" sz="2000" b="1" dirty="0">
                <a:solidFill>
                  <a:schemeClr val="tx1"/>
                </a:solidFill>
                <a:latin typeface="Traditional Arabic" panose="02020603050405020304" pitchFamily="18" charset="-78"/>
                <a:cs typeface="Traditional Arabic" panose="02020603050405020304" pitchFamily="18" charset="-78"/>
              </a:rPr>
              <a:t>A. </a:t>
            </a:r>
            <a:r>
              <a:rPr lang="fr-FR" sz="2000" b="1" dirty="0" err="1">
                <a:solidFill>
                  <a:schemeClr val="tx1"/>
                </a:solidFill>
                <a:latin typeface="Traditional Arabic" panose="02020603050405020304" pitchFamily="18" charset="-78"/>
                <a:cs typeface="Traditional Arabic" panose="02020603050405020304" pitchFamily="18" charset="-78"/>
              </a:rPr>
              <a:t>leskien</a:t>
            </a:r>
            <a:r>
              <a:rPr lang="fr-FR" sz="2000" b="1" dirty="0">
                <a:solidFill>
                  <a:schemeClr val="tx1"/>
                </a:solidFill>
                <a:latin typeface="Traditional Arabic" panose="02020603050405020304" pitchFamily="18" charset="-78"/>
                <a:cs typeface="Traditional Arabic" panose="02020603050405020304" pitchFamily="18" charset="-78"/>
              </a:rPr>
              <a:t> </a:t>
            </a:r>
            <a:r>
              <a:rPr lang="ar-DZ" sz="2000" b="1" dirty="0">
                <a:solidFill>
                  <a:schemeClr val="tx1"/>
                </a:solidFill>
                <a:latin typeface="Traditional Arabic" panose="02020603050405020304" pitchFamily="18" charset="-78"/>
                <a:cs typeface="Traditional Arabic" panose="02020603050405020304" pitchFamily="18" charset="-78"/>
              </a:rPr>
              <a:t> 1840-1916م</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3- كارل </a:t>
            </a:r>
            <a:r>
              <a:rPr lang="ar-DZ" sz="2000" b="1" dirty="0" err="1">
                <a:solidFill>
                  <a:schemeClr val="tx1"/>
                </a:solidFill>
                <a:latin typeface="Traditional Arabic" panose="02020603050405020304" pitchFamily="18" charset="-78"/>
                <a:cs typeface="Traditional Arabic" panose="02020603050405020304" pitchFamily="18" charset="-78"/>
              </a:rPr>
              <a:t>بروغمان</a:t>
            </a:r>
            <a:r>
              <a:rPr lang="ar-DZ" sz="2000" b="1" dirty="0">
                <a:solidFill>
                  <a:schemeClr val="tx1"/>
                </a:solidFill>
                <a:latin typeface="Traditional Arabic" panose="02020603050405020304" pitchFamily="18" charset="-78"/>
                <a:cs typeface="Traditional Arabic" panose="02020603050405020304" pitchFamily="18" charset="-78"/>
              </a:rPr>
              <a:t> </a:t>
            </a:r>
            <a:r>
              <a:rPr lang="fr-FR" sz="2000" b="1" dirty="0">
                <a:solidFill>
                  <a:schemeClr val="tx1"/>
                </a:solidFill>
                <a:latin typeface="Traditional Arabic" panose="02020603050405020304" pitchFamily="18" charset="-78"/>
                <a:cs typeface="Traditional Arabic" panose="02020603050405020304" pitchFamily="18" charset="-78"/>
              </a:rPr>
              <a:t>K. Brugmann</a:t>
            </a:r>
            <a:r>
              <a:rPr lang="ar-DZ" sz="2000" b="1" dirty="0">
                <a:solidFill>
                  <a:schemeClr val="tx1"/>
                </a:solidFill>
                <a:latin typeface="Traditional Arabic" panose="02020603050405020304" pitchFamily="18" charset="-78"/>
                <a:cs typeface="Traditional Arabic" panose="02020603050405020304" pitchFamily="18" charset="-78"/>
              </a:rPr>
              <a:t> 1849-1919م</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4- هيرمان </a:t>
            </a:r>
            <a:r>
              <a:rPr lang="ar-DZ" sz="2000" b="1" dirty="0" err="1">
                <a:solidFill>
                  <a:schemeClr val="tx1"/>
                </a:solidFill>
                <a:latin typeface="Traditional Arabic" panose="02020603050405020304" pitchFamily="18" charset="-78"/>
                <a:cs typeface="Traditional Arabic" panose="02020603050405020304" pitchFamily="18" charset="-78"/>
              </a:rPr>
              <a:t>أوستهوف</a:t>
            </a:r>
            <a:r>
              <a:rPr lang="ar-DZ" sz="2000" b="1" dirty="0">
                <a:solidFill>
                  <a:schemeClr val="tx1"/>
                </a:solidFill>
                <a:latin typeface="Traditional Arabic" panose="02020603050405020304" pitchFamily="18" charset="-78"/>
                <a:cs typeface="Traditional Arabic" panose="02020603050405020304" pitchFamily="18" charset="-78"/>
              </a:rPr>
              <a:t> </a:t>
            </a:r>
            <a:r>
              <a:rPr lang="fr-FR" sz="2000" b="1" dirty="0">
                <a:solidFill>
                  <a:schemeClr val="tx1"/>
                </a:solidFill>
                <a:latin typeface="Traditional Arabic" panose="02020603050405020304" pitchFamily="18" charset="-78"/>
                <a:cs typeface="Traditional Arabic" panose="02020603050405020304" pitchFamily="18" charset="-78"/>
              </a:rPr>
              <a:t>H. </a:t>
            </a:r>
            <a:r>
              <a:rPr lang="fr-FR" sz="2000" b="1" dirty="0" err="1">
                <a:solidFill>
                  <a:schemeClr val="tx1"/>
                </a:solidFill>
                <a:latin typeface="Traditional Arabic" panose="02020603050405020304" pitchFamily="18" charset="-78"/>
                <a:cs typeface="Traditional Arabic" panose="02020603050405020304" pitchFamily="18" charset="-78"/>
              </a:rPr>
              <a:t>Osthoff</a:t>
            </a:r>
            <a:r>
              <a:rPr lang="ar-DZ" sz="2000" b="1" dirty="0">
                <a:solidFill>
                  <a:schemeClr val="tx1"/>
                </a:solidFill>
                <a:latin typeface="Traditional Arabic" panose="02020603050405020304" pitchFamily="18" charset="-78"/>
                <a:cs typeface="Traditional Arabic" panose="02020603050405020304" pitchFamily="18" charset="-78"/>
              </a:rPr>
              <a:t> 1909-1947</a:t>
            </a:r>
            <a:r>
              <a:rPr lang="fr-FR" sz="2000" b="1" dirty="0">
                <a:solidFill>
                  <a:schemeClr val="tx1"/>
                </a:solidFill>
                <a:latin typeface="Traditional Arabic" panose="02020603050405020304" pitchFamily="18" charset="-78"/>
                <a:cs typeface="Traditional Arabic" panose="02020603050405020304" pitchFamily="18" charset="-78"/>
              </a:rPr>
              <a:t> </a:t>
            </a:r>
            <a:r>
              <a:rPr lang="ar-DZ" sz="2000" b="1" dirty="0">
                <a:solidFill>
                  <a:schemeClr val="tx1"/>
                </a:solidFill>
                <a:latin typeface="Traditional Arabic" panose="02020603050405020304" pitchFamily="18" charset="-78"/>
                <a:cs typeface="Traditional Arabic" panose="02020603050405020304" pitchFamily="18" charset="-78"/>
              </a:rPr>
              <a:t>(النظرية السيكولوجيا)</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5- </a:t>
            </a:r>
            <a:r>
              <a:rPr lang="ar-DZ" sz="2000" b="1" dirty="0" err="1">
                <a:solidFill>
                  <a:schemeClr val="tx1"/>
                </a:solidFill>
                <a:latin typeface="Traditional Arabic" panose="02020603050405020304" pitchFamily="18" charset="-78"/>
                <a:cs typeface="Traditional Arabic" panose="02020603050405020304" pitchFamily="18" charset="-78"/>
              </a:rPr>
              <a:t>هيجو</a:t>
            </a:r>
            <a:r>
              <a:rPr lang="ar-DZ" sz="2000" b="1" dirty="0">
                <a:solidFill>
                  <a:schemeClr val="tx1"/>
                </a:solidFill>
                <a:latin typeface="Traditional Arabic" panose="02020603050405020304" pitchFamily="18" charset="-78"/>
                <a:cs typeface="Traditional Arabic" panose="02020603050405020304" pitchFamily="18" charset="-78"/>
              </a:rPr>
              <a:t> </a:t>
            </a:r>
            <a:r>
              <a:rPr lang="ar-DZ" sz="2000" b="1" dirty="0" err="1">
                <a:solidFill>
                  <a:schemeClr val="tx1"/>
                </a:solidFill>
                <a:latin typeface="Traditional Arabic" panose="02020603050405020304" pitchFamily="18" charset="-78"/>
                <a:cs typeface="Traditional Arabic" panose="02020603050405020304" pitchFamily="18" charset="-78"/>
              </a:rPr>
              <a:t>شوشار</a:t>
            </a:r>
            <a:r>
              <a:rPr lang="ar-DZ" sz="2000" b="1" dirty="0">
                <a:solidFill>
                  <a:schemeClr val="tx1"/>
                </a:solidFill>
                <a:latin typeface="Traditional Arabic" panose="02020603050405020304" pitchFamily="18" charset="-78"/>
                <a:cs typeface="Traditional Arabic" panose="02020603050405020304" pitchFamily="18" charset="-78"/>
              </a:rPr>
              <a:t>  </a:t>
            </a:r>
            <a:r>
              <a:rPr lang="fr-FR" sz="2000" b="1" dirty="0">
                <a:solidFill>
                  <a:schemeClr val="tx1"/>
                </a:solidFill>
                <a:latin typeface="Traditional Arabic" panose="02020603050405020304" pitchFamily="18" charset="-78"/>
                <a:cs typeface="Traditional Arabic" panose="02020603050405020304" pitchFamily="18" charset="-78"/>
              </a:rPr>
              <a:t>H. </a:t>
            </a:r>
            <a:r>
              <a:rPr lang="fr-FR" sz="2000" b="1" dirty="0" err="1">
                <a:solidFill>
                  <a:schemeClr val="tx1"/>
                </a:solidFill>
                <a:latin typeface="Traditional Arabic" panose="02020603050405020304" pitchFamily="18" charset="-78"/>
                <a:cs typeface="Traditional Arabic" panose="02020603050405020304" pitchFamily="18" charset="-78"/>
              </a:rPr>
              <a:t>Schuchard</a:t>
            </a:r>
            <a:r>
              <a:rPr lang="ar-DZ" sz="2000" b="1" dirty="0">
                <a:solidFill>
                  <a:schemeClr val="tx1"/>
                </a:solidFill>
                <a:latin typeface="Traditional Arabic" panose="02020603050405020304" pitchFamily="18" charset="-78"/>
                <a:cs typeface="Traditional Arabic" panose="02020603050405020304" pitchFamily="18" charset="-78"/>
              </a:rPr>
              <a:t> 1842-1924م (</a:t>
            </a:r>
            <a:r>
              <a:rPr lang="ar-DZ" sz="2000" b="1" dirty="0" err="1">
                <a:solidFill>
                  <a:schemeClr val="tx1"/>
                </a:solidFill>
                <a:latin typeface="Traditional Arabic" panose="02020603050405020304" pitchFamily="18" charset="-78"/>
                <a:cs typeface="Traditional Arabic" panose="02020603050405020304" pitchFamily="18" charset="-78"/>
              </a:rPr>
              <a:t>الأخليط</a:t>
            </a:r>
            <a:r>
              <a:rPr lang="ar-DZ" sz="2000" b="1" dirty="0">
                <a:solidFill>
                  <a:schemeClr val="tx1"/>
                </a:solidFill>
                <a:latin typeface="Traditional Arabic" panose="02020603050405020304" pitchFamily="18" charset="-78"/>
                <a:cs typeface="Traditional Arabic" panose="02020603050405020304" pitchFamily="18" charset="-78"/>
              </a:rPr>
              <a:t>)</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6- يوهانس </a:t>
            </a:r>
            <a:r>
              <a:rPr lang="ar-DZ" sz="2000" b="1" dirty="0" err="1">
                <a:solidFill>
                  <a:schemeClr val="tx1"/>
                </a:solidFill>
                <a:latin typeface="Traditional Arabic" panose="02020603050405020304" pitchFamily="18" charset="-78"/>
                <a:cs typeface="Traditional Arabic" panose="02020603050405020304" pitchFamily="18" charset="-78"/>
              </a:rPr>
              <a:t>شميدت</a:t>
            </a:r>
            <a:r>
              <a:rPr lang="ar-DZ" sz="2000" b="1" dirty="0">
                <a:solidFill>
                  <a:schemeClr val="tx1"/>
                </a:solidFill>
                <a:latin typeface="Traditional Arabic" panose="02020603050405020304" pitchFamily="18" charset="-78"/>
                <a:cs typeface="Traditional Arabic" panose="02020603050405020304" pitchFamily="18" charset="-78"/>
              </a:rPr>
              <a:t> </a:t>
            </a:r>
            <a:r>
              <a:rPr lang="fr-FR" sz="2000" b="1" dirty="0">
                <a:solidFill>
                  <a:schemeClr val="tx1"/>
                </a:solidFill>
                <a:latin typeface="Traditional Arabic" panose="02020603050405020304" pitchFamily="18" charset="-78"/>
                <a:cs typeface="Traditional Arabic" panose="02020603050405020304" pitchFamily="18" charset="-78"/>
              </a:rPr>
              <a:t>J. Schmidt</a:t>
            </a:r>
            <a:r>
              <a:rPr lang="ar-DZ" sz="2000" b="1" dirty="0">
                <a:solidFill>
                  <a:schemeClr val="tx1"/>
                </a:solidFill>
                <a:latin typeface="Traditional Arabic" panose="02020603050405020304" pitchFamily="18" charset="-78"/>
                <a:cs typeface="Traditional Arabic" panose="02020603050405020304" pitchFamily="18" charset="-78"/>
              </a:rPr>
              <a:t>  1843-1901م (نظرية الموجة)</a:t>
            </a:r>
          </a:p>
          <a:p>
            <a:pPr marL="0" indent="0" algn="just" rtl="1">
              <a:buNone/>
            </a:pPr>
            <a:r>
              <a:rPr lang="ar-DZ" sz="2000" b="1" dirty="0">
                <a:solidFill>
                  <a:schemeClr val="tx1"/>
                </a:solidFill>
                <a:latin typeface="Traditional Arabic" panose="02020603050405020304" pitchFamily="18" charset="-78"/>
                <a:cs typeface="Traditional Arabic" panose="02020603050405020304" pitchFamily="18" charset="-78"/>
              </a:rPr>
              <a:t>7- </a:t>
            </a:r>
            <a:r>
              <a:rPr lang="ar-DZ" sz="2000" b="1" dirty="0" err="1">
                <a:solidFill>
                  <a:schemeClr val="tx1"/>
                </a:solidFill>
                <a:latin typeface="Traditional Arabic" panose="02020603050405020304" pitchFamily="18" charset="-78"/>
                <a:cs typeface="Traditional Arabic" panose="02020603050405020304" pitchFamily="18" charset="-78"/>
              </a:rPr>
              <a:t>هنريش</a:t>
            </a:r>
            <a:r>
              <a:rPr lang="ar-DZ" sz="2000" b="1" dirty="0">
                <a:solidFill>
                  <a:schemeClr val="tx1"/>
                </a:solidFill>
                <a:latin typeface="Traditional Arabic" panose="02020603050405020304" pitchFamily="18" charset="-78"/>
                <a:cs typeface="Traditional Arabic" panose="02020603050405020304" pitchFamily="18" charset="-78"/>
              </a:rPr>
              <a:t> ماير </a:t>
            </a:r>
            <a:r>
              <a:rPr lang="fr-FR" sz="2000" b="1" dirty="0" err="1">
                <a:solidFill>
                  <a:schemeClr val="tx1"/>
                </a:solidFill>
                <a:latin typeface="Traditional Arabic" panose="02020603050405020304" pitchFamily="18" charset="-78"/>
                <a:cs typeface="Traditional Arabic" panose="02020603050405020304" pitchFamily="18" charset="-78"/>
              </a:rPr>
              <a:t>Arnest</a:t>
            </a:r>
            <a:r>
              <a:rPr lang="fr-FR" sz="2000" b="1" dirty="0">
                <a:solidFill>
                  <a:schemeClr val="tx1"/>
                </a:solidFill>
                <a:latin typeface="Traditional Arabic" panose="02020603050405020304" pitchFamily="18" charset="-78"/>
                <a:cs typeface="Traditional Arabic" panose="02020603050405020304" pitchFamily="18" charset="-78"/>
              </a:rPr>
              <a:t> H Meier</a:t>
            </a:r>
            <a:r>
              <a:rPr lang="ar-DZ" sz="2000" b="1" dirty="0">
                <a:solidFill>
                  <a:schemeClr val="tx1"/>
                </a:solidFill>
                <a:latin typeface="Traditional Arabic" panose="02020603050405020304" pitchFamily="18" charset="-78"/>
                <a:cs typeface="Traditional Arabic" panose="02020603050405020304" pitchFamily="18" charset="-78"/>
              </a:rPr>
              <a:t> 1813- 1866م (تسهيل النطق)</a:t>
            </a:r>
            <a:endParaRPr lang="fr-FR" sz="2000" b="1" dirty="0">
              <a:solidFill>
                <a:schemeClr val="tx1"/>
              </a:solidFill>
              <a:latin typeface="Traditional Arabic" panose="02020603050405020304" pitchFamily="18" charset="-78"/>
              <a:cs typeface="Traditional Arabic" panose="02020603050405020304" pitchFamily="18" charset="-78"/>
            </a:endParaRPr>
          </a:p>
        </p:txBody>
      </p:sp>
      <p:sp>
        <p:nvSpPr>
          <p:cNvPr id="5" name="Rectangle 4">
            <a:extLst>
              <a:ext uri="{FF2B5EF4-FFF2-40B4-BE49-F238E27FC236}">
                <a16:creationId xmlns:a16="http://schemas.microsoft.com/office/drawing/2014/main" id="{A8EDA442-7C3A-B379-B5AA-B138D4672D11}"/>
              </a:ext>
            </a:extLst>
          </p:cNvPr>
          <p:cNvSpPr/>
          <p:nvPr/>
        </p:nvSpPr>
        <p:spPr>
          <a:xfrm>
            <a:off x="3179618" y="4187536"/>
            <a:ext cx="2680855" cy="25042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7C995767-75C4-F9DD-8551-6E68C97BDDF3}"/>
              </a:ext>
            </a:extLst>
          </p:cNvPr>
          <p:cNvSpPr/>
          <p:nvPr/>
        </p:nvSpPr>
        <p:spPr>
          <a:xfrm>
            <a:off x="270164" y="4187536"/>
            <a:ext cx="2795154" cy="2504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6" name="Image 5">
            <a:extLst>
              <a:ext uri="{FF2B5EF4-FFF2-40B4-BE49-F238E27FC236}">
                <a16:creationId xmlns:a16="http://schemas.microsoft.com/office/drawing/2014/main" id="{09EA42C3-1D19-A436-0328-21E68B8DCE65}"/>
              </a:ext>
            </a:extLst>
          </p:cNvPr>
          <p:cNvPicPr>
            <a:picLocks noChangeAspect="1"/>
          </p:cNvPicPr>
          <p:nvPr/>
        </p:nvPicPr>
        <p:blipFill>
          <a:blip r:embed="rId2"/>
          <a:stretch>
            <a:fillRect/>
          </a:stretch>
        </p:blipFill>
        <p:spPr>
          <a:xfrm>
            <a:off x="270164" y="4159828"/>
            <a:ext cx="2805545" cy="2504208"/>
          </a:xfrm>
          <a:prstGeom prst="rect">
            <a:avLst/>
          </a:prstGeom>
        </p:spPr>
      </p:pic>
      <p:pic>
        <p:nvPicPr>
          <p:cNvPr id="8" name="Image 7">
            <a:extLst>
              <a:ext uri="{FF2B5EF4-FFF2-40B4-BE49-F238E27FC236}">
                <a16:creationId xmlns:a16="http://schemas.microsoft.com/office/drawing/2014/main" id="{8548744A-79E6-DF67-041B-79342B0162C5}"/>
              </a:ext>
            </a:extLst>
          </p:cNvPr>
          <p:cNvPicPr>
            <a:picLocks noChangeAspect="1"/>
          </p:cNvPicPr>
          <p:nvPr/>
        </p:nvPicPr>
        <p:blipFill>
          <a:blip r:embed="rId3"/>
          <a:stretch>
            <a:fillRect/>
          </a:stretch>
        </p:blipFill>
        <p:spPr>
          <a:xfrm>
            <a:off x="3169227" y="4159828"/>
            <a:ext cx="2691246" cy="2545772"/>
          </a:xfrm>
          <a:prstGeom prst="rect">
            <a:avLst/>
          </a:prstGeom>
        </p:spPr>
      </p:pic>
    </p:spTree>
    <p:extLst>
      <p:ext uri="{BB962C8B-B14F-4D97-AF65-F5344CB8AC3E}">
        <p14:creationId xmlns:p14="http://schemas.microsoft.com/office/powerpoint/2010/main" val="959666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164" y="312384"/>
            <a:ext cx="11679381" cy="1059216"/>
          </a:xfrm>
          <a:solidFill>
            <a:srgbClr val="00B0F0"/>
          </a:solidFill>
          <a:ln>
            <a:solidFill>
              <a:schemeClr val="bg2"/>
            </a:solidFill>
          </a:ln>
        </p:spPr>
        <p:style>
          <a:lnRef idx="3">
            <a:schemeClr val="lt1"/>
          </a:lnRef>
          <a:fillRef idx="1">
            <a:schemeClr val="accent2"/>
          </a:fillRef>
          <a:effectRef idx="1">
            <a:schemeClr val="accent2"/>
          </a:effectRef>
          <a:fontRef idx="minor">
            <a:schemeClr val="lt1"/>
          </a:fontRef>
        </p:style>
        <p:txBody>
          <a:bodyPr>
            <a:normAutofit/>
          </a:bodyPr>
          <a:lstStyle/>
          <a:p>
            <a:pPr algn="ctr"/>
            <a:r>
              <a:rPr lang="ar-DZ" sz="6000" b="1" dirty="0">
                <a:solidFill>
                  <a:schemeClr val="tx1"/>
                </a:solidFill>
                <a:latin typeface="ae_Granada" panose="02060603050605020204" pitchFamily="18" charset="-78"/>
                <a:cs typeface="ae_Granada" panose="02060603050605020204" pitchFamily="18" charset="-78"/>
              </a:rPr>
              <a:t>لحظة ميلاد اللسانيات:</a:t>
            </a:r>
            <a:endParaRPr lang="fr-FR" sz="6000" b="1" dirty="0">
              <a:solidFill>
                <a:schemeClr val="tx1"/>
              </a:solidFill>
              <a:latin typeface="ae_Granada" panose="02060603050605020204" pitchFamily="18" charset="-78"/>
              <a:cs typeface="ae_Granada" panose="02060603050605020204" pitchFamily="18" charset="-78"/>
            </a:endParaRPr>
          </a:p>
        </p:txBody>
      </p:sp>
      <p:sp>
        <p:nvSpPr>
          <p:cNvPr id="4" name="Espace réservé du contenu 3"/>
          <p:cNvSpPr>
            <a:spLocks noGrp="1"/>
          </p:cNvSpPr>
          <p:nvPr>
            <p:ph sz="half" idx="2"/>
          </p:nvPr>
        </p:nvSpPr>
        <p:spPr>
          <a:xfrm>
            <a:off x="5964382" y="1517075"/>
            <a:ext cx="5955865" cy="2670461"/>
          </a:xfrm>
          <a:solidFill>
            <a:schemeClr val="bg1">
              <a:lumMod val="85000"/>
            </a:schemeClr>
          </a:solidFill>
        </p:spPr>
        <p:txBody>
          <a:bodyPr>
            <a:normAutofit/>
          </a:bodyPr>
          <a:lstStyle/>
          <a:p>
            <a:pPr marL="0" indent="0" algn="ctr" rtl="1">
              <a:buNone/>
            </a:pPr>
            <a:r>
              <a:rPr lang="ar-DZ" sz="4800" b="1" dirty="0">
                <a:solidFill>
                  <a:schemeClr val="tx1"/>
                </a:solidFill>
                <a:latin typeface="Traditional Arabic" panose="02020603050405020304" pitchFamily="18" charset="-78"/>
                <a:cs typeface="Traditional Arabic" panose="02020603050405020304" pitchFamily="18" charset="-78"/>
              </a:rPr>
              <a:t>وأخيرًا ...جاء سوسير</a:t>
            </a:r>
            <a:r>
              <a:rPr lang="fr-FR" sz="4800" b="1" dirty="0">
                <a:solidFill>
                  <a:schemeClr val="tx1"/>
                </a:solidFill>
                <a:latin typeface="Traditional Arabic" panose="02020603050405020304" pitchFamily="18" charset="-78"/>
                <a:cs typeface="Traditional Arabic" panose="02020603050405020304" pitchFamily="18" charset="-78"/>
              </a:rPr>
              <a:t>!</a:t>
            </a:r>
            <a:endParaRPr lang="ar-DZ" sz="4800" b="1" dirty="0">
              <a:solidFill>
                <a:schemeClr val="tx1"/>
              </a:solidFill>
              <a:latin typeface="Traditional Arabic" panose="02020603050405020304" pitchFamily="18" charset="-78"/>
              <a:cs typeface="Traditional Arabic" panose="02020603050405020304" pitchFamily="18" charset="-78"/>
            </a:endParaRPr>
          </a:p>
          <a:p>
            <a:pPr marL="0" indent="0" algn="ctr" rtl="1">
              <a:buNone/>
            </a:pPr>
            <a:r>
              <a:rPr lang="fr-FR" sz="4800" b="1" dirty="0">
                <a:solidFill>
                  <a:schemeClr val="tx1"/>
                </a:solidFill>
                <a:latin typeface="Traditional Arabic" panose="02020603050405020304" pitchFamily="18" charset="-78"/>
                <a:cs typeface="Traditional Arabic" panose="02020603050405020304" pitchFamily="18" charset="-78"/>
              </a:rPr>
              <a:t>Enfin Saussure vint</a:t>
            </a:r>
          </a:p>
          <a:p>
            <a:pPr marL="0" indent="0" algn="ctr" rtl="1">
              <a:buNone/>
            </a:pPr>
            <a:r>
              <a:rPr lang="fr-FR" sz="4800" b="1" dirty="0">
                <a:solidFill>
                  <a:schemeClr val="tx1"/>
                </a:solidFill>
                <a:latin typeface="Traditional Arabic" panose="02020603050405020304" pitchFamily="18" charset="-78"/>
                <a:cs typeface="Traditional Arabic" panose="02020603050405020304" pitchFamily="18" charset="-78"/>
              </a:rPr>
              <a:t>*********** </a:t>
            </a:r>
          </a:p>
        </p:txBody>
      </p:sp>
      <p:pic>
        <p:nvPicPr>
          <p:cNvPr id="9" name="Image 8">
            <a:extLst>
              <a:ext uri="{FF2B5EF4-FFF2-40B4-BE49-F238E27FC236}">
                <a16:creationId xmlns:a16="http://schemas.microsoft.com/office/drawing/2014/main" id="{E0D3CED2-1882-5385-2DCE-79540F844B4F}"/>
              </a:ext>
            </a:extLst>
          </p:cNvPr>
          <p:cNvPicPr>
            <a:picLocks noChangeAspect="1"/>
          </p:cNvPicPr>
          <p:nvPr/>
        </p:nvPicPr>
        <p:blipFill>
          <a:blip r:embed="rId2"/>
          <a:stretch>
            <a:fillRect/>
          </a:stretch>
        </p:blipFill>
        <p:spPr>
          <a:xfrm>
            <a:off x="270164" y="1517074"/>
            <a:ext cx="5527963" cy="5340925"/>
          </a:xfrm>
          <a:prstGeom prst="rect">
            <a:avLst/>
          </a:prstGeom>
        </p:spPr>
      </p:pic>
      <p:sp>
        <p:nvSpPr>
          <p:cNvPr id="12" name="Rectangle 11">
            <a:extLst>
              <a:ext uri="{FF2B5EF4-FFF2-40B4-BE49-F238E27FC236}">
                <a16:creationId xmlns:a16="http://schemas.microsoft.com/office/drawing/2014/main" id="{4B055AEF-4F8B-26DC-6D03-1EC691428D12}"/>
              </a:ext>
            </a:extLst>
          </p:cNvPr>
          <p:cNvSpPr/>
          <p:nvPr/>
        </p:nvSpPr>
        <p:spPr>
          <a:xfrm>
            <a:off x="9092045" y="4291445"/>
            <a:ext cx="2828202" cy="24626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9B74D9F5-5498-5691-650B-28DE0FBFC6D4}"/>
              </a:ext>
            </a:extLst>
          </p:cNvPr>
          <p:cNvPicPr>
            <a:picLocks noChangeAspect="1"/>
          </p:cNvPicPr>
          <p:nvPr/>
        </p:nvPicPr>
        <p:blipFill>
          <a:blip r:embed="rId3"/>
          <a:stretch>
            <a:fillRect/>
          </a:stretch>
        </p:blipFill>
        <p:spPr>
          <a:xfrm>
            <a:off x="9092045" y="4291446"/>
            <a:ext cx="2828204" cy="2462646"/>
          </a:xfrm>
          <a:prstGeom prst="rect">
            <a:avLst/>
          </a:prstGeom>
        </p:spPr>
      </p:pic>
      <p:sp>
        <p:nvSpPr>
          <p:cNvPr id="14" name="Rectangle 13">
            <a:extLst>
              <a:ext uri="{FF2B5EF4-FFF2-40B4-BE49-F238E27FC236}">
                <a16:creationId xmlns:a16="http://schemas.microsoft.com/office/drawing/2014/main" id="{7B5F7585-3C3C-C27C-E0B9-AA5D87BD312B}"/>
              </a:ext>
            </a:extLst>
          </p:cNvPr>
          <p:cNvSpPr/>
          <p:nvPr/>
        </p:nvSpPr>
        <p:spPr>
          <a:xfrm>
            <a:off x="5964382" y="4291445"/>
            <a:ext cx="3054927" cy="24626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FDD2931C-4E3F-F729-C1BD-32D37F802061}"/>
              </a:ext>
            </a:extLst>
          </p:cNvPr>
          <p:cNvPicPr>
            <a:picLocks noChangeAspect="1"/>
          </p:cNvPicPr>
          <p:nvPr/>
        </p:nvPicPr>
        <p:blipFill>
          <a:blip r:embed="rId4"/>
          <a:stretch>
            <a:fillRect/>
          </a:stretch>
        </p:blipFill>
        <p:spPr>
          <a:xfrm>
            <a:off x="5964380" y="4291445"/>
            <a:ext cx="3054927" cy="2462646"/>
          </a:xfrm>
          <a:prstGeom prst="rect">
            <a:avLst/>
          </a:prstGeom>
        </p:spPr>
      </p:pic>
    </p:spTree>
    <p:extLst>
      <p:ext uri="{BB962C8B-B14F-4D97-AF65-F5344CB8AC3E}">
        <p14:creationId xmlns:p14="http://schemas.microsoft.com/office/powerpoint/2010/main" val="2613497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a:spLocks noGrp="1"/>
          </p:cNvSpPr>
          <p:nvPr>
            <p:ph type="title"/>
          </p:nvPr>
        </p:nvSpPr>
        <p:spPr>
          <a:xfrm>
            <a:off x="774915" y="340963"/>
            <a:ext cx="10729698" cy="583123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0000"/>
          </a:bodyPr>
          <a:lstStyle/>
          <a:p>
            <a:pPr algn="ctr"/>
            <a:r>
              <a:rPr lang="ar-DZ" baseline="0" dirty="0"/>
              <a:t> </a:t>
            </a:r>
            <a:r>
              <a:rPr lang="ar-DZ" sz="23900" baseline="0" dirty="0">
                <a:cs typeface="Dubai" pitchFamily="2" charset="-78"/>
              </a:rPr>
              <a:t>مــــناقشـــــــــة </a:t>
            </a:r>
            <a:endParaRPr lang="fr-FR" dirty="0">
              <a:cs typeface="Dubai" pitchFamily="2" charset="-78"/>
            </a:endParaRPr>
          </a:p>
        </p:txBody>
      </p:sp>
      <p:pic>
        <p:nvPicPr>
          <p:cNvPr id="6" name="Picture 2" descr="C:\Users\letcum\Desktop\bf7671d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3416" y="3612629"/>
            <a:ext cx="7075357" cy="226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11444" y="1298315"/>
            <a:ext cx="11453247" cy="5511429"/>
          </a:xfrm>
          <a:solidFill>
            <a:srgbClr val="FFFF00"/>
          </a:solidFill>
        </p:spPr>
        <p:txBody>
          <a:bodyPr>
            <a:noAutofit/>
          </a:bodyPr>
          <a:lstStyle/>
          <a:p>
            <a:pPr algn="just" rtl="1">
              <a:spcAft>
                <a:spcPts val="0"/>
              </a:spcAft>
            </a:pPr>
            <a:br>
              <a:rPr lang="ar-DZ" sz="5400" baseline="30000" dirty="0">
                <a:latin typeface="Amperzand" pitchFamily="2" charset="0"/>
                <a:ea typeface="Amperzand" pitchFamily="2" charset="0"/>
                <a:cs typeface="ALAWI-3-1"/>
              </a:rPr>
            </a:br>
            <a:r>
              <a:rPr lang="ar-DZ" sz="5400" baseline="30000" dirty="0">
                <a:latin typeface="Amperzand" pitchFamily="2" charset="0"/>
                <a:ea typeface="Amperzand" pitchFamily="2" charset="0"/>
                <a:cs typeface="ALAWI-3-1"/>
              </a:rPr>
              <a:t>السير وليام جمس</a:t>
            </a:r>
            <a:r>
              <a:rPr lang="ar-DZ" sz="5400" baseline="30000" dirty="0">
                <a:latin typeface="Amperzand" pitchFamily="2" charset="0"/>
                <a:ea typeface="Amperzand" pitchFamily="2" charset="0"/>
                <a:cs typeface="Traditional Arabic"/>
              </a:rPr>
              <a:t> (1746/1794م) مستشرق بريطاني وفقيه قانوني، عرف عنه أنّه كان ألمعيًا في اتقان اللغات بشكل لا يوصف، فقد أتقن اليونانية واللاتينية والفارسية والعربية والعبرية وأساسيات اللغة الصينية، فضلا عن اتقانه لثلاثة وعشرين لغة أخرى أتقانا معقولاً أسهم في التعريف بالحياة الثقافية والأدبية الهندية، كما أنّه يعدّ صاحب الفضل في ترجمة المعلقات السبع العربية وبعض كتب الفقه الإسلامي إلى اللغة الإنجليزية، ولقد أعلن بموقفه هذا لأوّل مرة أمام الجمعية الأسيوية البنغالية سنة 1786م التي أسّسها هو بنفسه بتاريخ: (</a:t>
            </a:r>
            <a:r>
              <a:rPr lang="ar-DZ" sz="4800" baseline="30000" dirty="0">
                <a:latin typeface="Amperzand" pitchFamily="2" charset="0"/>
                <a:ea typeface="Amperzand" pitchFamily="2" charset="0"/>
                <a:cs typeface="Traditional Arabic"/>
              </a:rPr>
              <a:t>15/09/1783م</a:t>
            </a:r>
            <a:r>
              <a:rPr lang="ar-DZ" sz="5400" baseline="30000" dirty="0">
                <a:latin typeface="Amperzand" pitchFamily="2" charset="0"/>
                <a:ea typeface="Amperzand" pitchFamily="2" charset="0"/>
                <a:cs typeface="Traditional Arabic"/>
              </a:rPr>
              <a:t>). للتوسع يرجى العودة إلى: عبد الرحمن الحاج صالح، بحوث ودراسات في علوم اللسان، نقلا عن (البحوث الأسيوية/</a:t>
            </a:r>
            <a:r>
              <a:rPr lang="fr-FR" sz="5400" baseline="30000" dirty="0" err="1">
                <a:latin typeface="Amperzand" pitchFamily="2" charset="0"/>
                <a:ea typeface="Amperzand" pitchFamily="2" charset="0"/>
                <a:cs typeface="Traditional Arabic"/>
              </a:rPr>
              <a:t>Asiatic</a:t>
            </a:r>
            <a:r>
              <a:rPr lang="fr-FR" sz="5400" baseline="30000" dirty="0">
                <a:latin typeface="Amperzand" pitchFamily="2" charset="0"/>
                <a:ea typeface="Amperzand" pitchFamily="2" charset="0"/>
                <a:cs typeface="Traditional Arabic"/>
              </a:rPr>
              <a:t> </a:t>
            </a:r>
            <a:r>
              <a:rPr lang="fr-FR" sz="5400" baseline="30000" dirty="0" err="1">
                <a:latin typeface="Amperzand" pitchFamily="2" charset="0"/>
                <a:ea typeface="Amperzand" pitchFamily="2" charset="0"/>
                <a:cs typeface="Traditional Arabic"/>
              </a:rPr>
              <a:t>Researches</a:t>
            </a:r>
            <a:r>
              <a:rPr lang="ar-DZ" sz="5400" baseline="30000" dirty="0">
                <a:latin typeface="Amperzand" pitchFamily="2" charset="0"/>
                <a:ea typeface="Amperzand" pitchFamily="2" charset="0"/>
                <a:cs typeface="Traditional Arabic"/>
              </a:rPr>
              <a:t>) ج1/ص422، دار </a:t>
            </a:r>
            <a:r>
              <a:rPr lang="ar-DZ" sz="5400" baseline="30000" dirty="0" err="1">
                <a:latin typeface="Amperzand" pitchFamily="2" charset="0"/>
                <a:ea typeface="Amperzand" pitchFamily="2" charset="0"/>
                <a:cs typeface="Traditional Arabic"/>
              </a:rPr>
              <a:t>موفم</a:t>
            </a:r>
            <a:r>
              <a:rPr lang="ar-DZ" sz="5400" baseline="30000" dirty="0">
                <a:latin typeface="Amperzand" pitchFamily="2" charset="0"/>
                <a:ea typeface="Amperzand" pitchFamily="2" charset="0"/>
                <a:cs typeface="Traditional Arabic"/>
              </a:rPr>
              <a:t> للنشر الجزائر </a:t>
            </a:r>
            <a:r>
              <a:rPr lang="ar-DZ" sz="4800" baseline="30000" dirty="0">
                <a:latin typeface="Amperzand" pitchFamily="2" charset="0"/>
                <a:ea typeface="Amperzand" pitchFamily="2" charset="0"/>
                <a:cs typeface="Traditional Arabic"/>
              </a:rPr>
              <a:t>2007م، </a:t>
            </a:r>
            <a:r>
              <a:rPr lang="ar-DZ" sz="4800" baseline="30000" dirty="0" err="1">
                <a:latin typeface="Amperzand" pitchFamily="2" charset="0"/>
                <a:ea typeface="Amperzand" pitchFamily="2" charset="0"/>
                <a:cs typeface="Traditional Arabic"/>
              </a:rPr>
              <a:t>دط</a:t>
            </a:r>
            <a:r>
              <a:rPr lang="ar-DZ" sz="4800" baseline="30000" dirty="0">
                <a:latin typeface="Amperzand" pitchFamily="2" charset="0"/>
                <a:ea typeface="Amperzand" pitchFamily="2" charset="0"/>
                <a:cs typeface="Traditional Arabic"/>
              </a:rPr>
              <a:t>، ص115، بتصرف</a:t>
            </a:r>
            <a:r>
              <a:rPr lang="ar-DZ" sz="5400" baseline="30000" dirty="0">
                <a:latin typeface="Amperzand" pitchFamily="2" charset="0"/>
                <a:ea typeface="Amperzand" pitchFamily="2" charset="0"/>
                <a:cs typeface="Traditional Arabic"/>
              </a:rPr>
              <a:t>.</a:t>
            </a:r>
            <a:endParaRPr lang="fr-FR" sz="5400" baseline="30000" dirty="0">
              <a:effectLst/>
              <a:latin typeface="Amperzand" pitchFamily="2" charset="0"/>
              <a:ea typeface="Amperzand" pitchFamily="2" charset="0"/>
              <a:cs typeface="Traditional Arabic"/>
            </a:endParaRPr>
          </a:p>
        </p:txBody>
      </p:sp>
      <p:sp>
        <p:nvSpPr>
          <p:cNvPr id="5" name="Rectangle à coins arrondis 4"/>
          <p:cNvSpPr/>
          <p:nvPr/>
        </p:nvSpPr>
        <p:spPr>
          <a:xfrm>
            <a:off x="577518" y="111200"/>
            <a:ext cx="11245516" cy="11871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r"/>
            <a:r>
              <a:rPr lang="ar-DZ" sz="7200" b="1" dirty="0">
                <a:solidFill>
                  <a:schemeClr val="tx1"/>
                </a:solidFill>
                <a:effectLst>
                  <a:outerShdw blurRad="38100" dist="38100" dir="2700000" algn="tl">
                    <a:srgbClr val="000000">
                      <a:alpha val="43137"/>
                    </a:srgbClr>
                  </a:outerShdw>
                </a:effectLst>
                <a:cs typeface="AF_Tabook" pitchFamily="2" charset="-78"/>
              </a:rPr>
              <a:t>تعليق</a:t>
            </a:r>
            <a:r>
              <a:rPr lang="ar-DZ" sz="9600" b="1" dirty="0">
                <a:solidFill>
                  <a:schemeClr val="tx1"/>
                </a:solidFill>
                <a:effectLst>
                  <a:outerShdw blurRad="38100" dist="38100" dir="2700000" algn="tl">
                    <a:srgbClr val="000000">
                      <a:alpha val="43137"/>
                    </a:srgbClr>
                  </a:outerShdw>
                </a:effectLst>
                <a:cs typeface="AF_Tabook" pitchFamily="2" charset="-78"/>
              </a:rPr>
              <a:t>:</a:t>
            </a:r>
            <a:endParaRPr lang="fr-FR" sz="9600" b="1" dirty="0">
              <a:solidFill>
                <a:schemeClr val="tx1"/>
              </a:solidFill>
              <a:effectLst>
                <a:outerShdw blurRad="38100" dist="38100" dir="2700000" algn="tl">
                  <a:srgbClr val="000000">
                    <a:alpha val="43137"/>
                  </a:srgbClr>
                </a:outerShdw>
              </a:effectLst>
              <a:cs typeface="AF_Tabook" pitchFamily="2" charset="-78"/>
            </a:endParaRPr>
          </a:p>
        </p:txBody>
      </p:sp>
    </p:spTree>
    <p:extLst>
      <p:ext uri="{BB962C8B-B14F-4D97-AF65-F5344CB8AC3E}">
        <p14:creationId xmlns:p14="http://schemas.microsoft.com/office/powerpoint/2010/main" val="2063295256"/>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78971" y="1287484"/>
            <a:ext cx="11234057" cy="5403271"/>
          </a:xfrm>
          <a:solidFill>
            <a:srgbClr val="00B0F0"/>
          </a:solidFill>
        </p:spPr>
        <p:txBody>
          <a:bodyPr>
            <a:noAutofit/>
          </a:bodyPr>
          <a:lstStyle/>
          <a:p>
            <a:pPr algn="ctr" rtl="1"/>
            <a:r>
              <a:rPr lang="ar-DZ" sz="9600" b="1" dirty="0">
                <a:solidFill>
                  <a:schemeClr val="tx1"/>
                </a:solidFill>
                <a:highlight>
                  <a:srgbClr val="FFFF00"/>
                </a:highlight>
                <a:latin typeface="ae_Granada" panose="02060603050605020204" pitchFamily="18" charset="-78"/>
                <a:ea typeface="Calibri"/>
                <a:cs typeface="ae_Granada" panose="02060603050605020204" pitchFamily="18" charset="-78"/>
              </a:rPr>
              <a:t>أوّلا؛ </a:t>
            </a:r>
            <a:br>
              <a:rPr lang="ar-DZ" sz="9600" b="1" dirty="0">
                <a:solidFill>
                  <a:schemeClr val="tx1"/>
                </a:solidFill>
                <a:highlight>
                  <a:srgbClr val="FFFF00"/>
                </a:highlight>
                <a:latin typeface="ae_Granada" panose="02060603050605020204" pitchFamily="18" charset="-78"/>
                <a:ea typeface="Calibri"/>
                <a:cs typeface="ae_Granada" panose="02060603050605020204" pitchFamily="18" charset="-78"/>
              </a:rPr>
            </a:br>
            <a:r>
              <a:rPr lang="ar-DZ" sz="9600" b="1" dirty="0">
                <a:solidFill>
                  <a:schemeClr val="tx1"/>
                </a:solidFill>
                <a:highlight>
                  <a:srgbClr val="FFFF00"/>
                </a:highlight>
                <a:latin typeface="ae_Granada" panose="02060603050605020204" pitchFamily="18" charset="-78"/>
                <a:ea typeface="Calibri"/>
                <a:cs typeface="ae_Granada" panose="02060603050605020204" pitchFamily="18" charset="-78"/>
              </a:rPr>
              <a:t>مهاد تاريخي للفكر اللساني في القديم:</a:t>
            </a:r>
            <a:r>
              <a:rPr lang="ar-DZ" sz="9600" dirty="0">
                <a:solidFill>
                  <a:schemeClr val="tx1"/>
                </a:solidFill>
                <a:highlight>
                  <a:srgbClr val="FFFF00"/>
                </a:highlight>
                <a:latin typeface="ae_Granada" panose="02060603050605020204" pitchFamily="18" charset="-78"/>
                <a:ea typeface="Calibri"/>
                <a:cs typeface="ae_Granada" panose="02060603050605020204" pitchFamily="18" charset="-78"/>
              </a:rPr>
              <a:t> </a:t>
            </a:r>
            <a:endParaRPr lang="fr-FR" sz="19900" b="1" dirty="0">
              <a:solidFill>
                <a:schemeClr val="tx1"/>
              </a:solidFill>
              <a:highlight>
                <a:srgbClr val="FFFF00"/>
              </a:highlight>
              <a:latin typeface="ae_Granada" panose="02060603050605020204" pitchFamily="18" charset="-78"/>
              <a:cs typeface="ae_Granada" panose="02060603050605020204" pitchFamily="18" charset="-78"/>
            </a:endParaRPr>
          </a:p>
        </p:txBody>
      </p:sp>
    </p:spTree>
    <p:extLst>
      <p:ext uri="{BB962C8B-B14F-4D97-AF65-F5344CB8AC3E}">
        <p14:creationId xmlns:p14="http://schemas.microsoft.com/office/powerpoint/2010/main" val="1134058987"/>
      </p:ext>
    </p:extLst>
  </p:cSld>
  <p:clrMapOvr>
    <a:masterClrMapping/>
  </p:clrMapOvr>
  <p:transition spd="slow">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1258" y="332509"/>
            <a:ext cx="11625942" cy="6342611"/>
          </a:xfrm>
          <a:solidFill>
            <a:srgbClr val="FFFF00"/>
          </a:solidFill>
        </p:spPr>
        <p:txBody>
          <a:bodyPr>
            <a:noAutofit/>
          </a:bodyPr>
          <a:lstStyle/>
          <a:p>
            <a:pPr algn="just" rtl="1"/>
            <a:r>
              <a:rPr lang="ar-DZ" dirty="0">
                <a:latin typeface="Calibri"/>
                <a:ea typeface="Calibri"/>
                <a:cs typeface="Traditional Arabic"/>
              </a:rPr>
              <a:t>كانت الحضارات القديمة وبخاصة الشرقية سباقة إلى رفع مستوى الحياة الحضارية والاجتماعية إلى المستوى اللاحق، وفي تاريخ علوم اللغة يمكن أن نبدأ بوضوح في جمع الإشارات الأولى من الحضارة المصرية</a:t>
            </a:r>
            <a:r>
              <a:rPr lang="ar-DZ" dirty="0">
                <a:latin typeface="Calibri"/>
                <a:ea typeface="Calibri"/>
                <a:cs typeface="Simplified Arabic"/>
              </a:rPr>
              <a:t> (</a:t>
            </a:r>
            <a:r>
              <a:rPr lang="ar-DZ" dirty="0">
                <a:latin typeface="ae_AlMateen"/>
                <a:ea typeface="Calibri"/>
                <a:cs typeface="ALAWI-3-1"/>
              </a:rPr>
              <a:t>أو حضارة الفراعنة القدامى</a:t>
            </a:r>
            <a:r>
              <a:rPr lang="ar-DZ" dirty="0">
                <a:latin typeface="Calibri"/>
                <a:ea typeface="Calibri"/>
                <a:cs typeface="Simplified Arabic"/>
              </a:rPr>
              <a:t>) </a:t>
            </a:r>
            <a:r>
              <a:rPr lang="ar-DZ" dirty="0">
                <a:latin typeface="Calibri"/>
                <a:ea typeface="Calibri"/>
                <a:cs typeface="Traditional Arabic"/>
              </a:rPr>
              <a:t>التي بسطت سلطانها على ضفاف نهر النيل العظيم، بدءًا من الألفية الثالثة قبل الميلاد وتحديدًا من تاريخ (</a:t>
            </a:r>
            <a:r>
              <a:rPr lang="ar-DZ" dirty="0">
                <a:latin typeface="Alako-Bold"/>
                <a:ea typeface="Calibri"/>
                <a:cs typeface="Traditional Arabic"/>
              </a:rPr>
              <a:t>3150 </a:t>
            </a:r>
            <a:r>
              <a:rPr lang="ar-DZ" dirty="0">
                <a:latin typeface="Calibri"/>
                <a:ea typeface="Calibri"/>
                <a:cs typeface="Traditional Arabic"/>
              </a:rPr>
              <a:t>ق.م)، ولعلّ عدم تنبيه</a:t>
            </a:r>
            <a:r>
              <a:rPr lang="ar-DZ" dirty="0">
                <a:latin typeface="Calibri"/>
                <a:ea typeface="Calibri"/>
                <a:cs typeface="Simplified Arabic"/>
              </a:rPr>
              <a:t> </a:t>
            </a:r>
            <a:r>
              <a:rPr lang="ar-DZ" sz="3200" b="1" dirty="0">
                <a:ea typeface="Calibri"/>
                <a:cs typeface="ae_AlMateen"/>
              </a:rPr>
              <a:t>روبن هنري روبنز</a:t>
            </a:r>
            <a:r>
              <a:rPr lang="ar-DZ" sz="3200" dirty="0">
                <a:latin typeface="Calibri"/>
                <a:ea typeface="Calibri"/>
                <a:cs typeface="Simplified Arabic"/>
              </a:rPr>
              <a:t> </a:t>
            </a:r>
            <a:r>
              <a:rPr lang="ar-DZ" dirty="0">
                <a:latin typeface="Calibri"/>
                <a:ea typeface="Calibri"/>
                <a:cs typeface="Traditional Arabic"/>
              </a:rPr>
              <a:t>إلى هذه الحضارة والحضارات المتعاقبة</a:t>
            </a:r>
            <a:r>
              <a:rPr lang="ar-DZ" dirty="0">
                <a:latin typeface="Calibri"/>
                <a:ea typeface="Calibri"/>
                <a:cs typeface="Simplified Arabic"/>
              </a:rPr>
              <a:t> </a:t>
            </a:r>
            <a:r>
              <a:rPr lang="ar-DZ" dirty="0">
                <a:latin typeface="ae_AlMateen"/>
                <a:ea typeface="Calibri"/>
                <a:cs typeface="AL-Hor"/>
              </a:rPr>
              <a:t>كالبابلية والسومارية والأكادية والآشورية ثم الهندية والصينية وبلاد ما بين النهرين وحضارات شعوب أمريكا اللاتينية كالمايا والأزتيك وحضارة السكان الأصليين في أستراليا وبخاصة التي استوطنت وادي </a:t>
            </a:r>
            <a:r>
              <a:rPr lang="ar-DZ" dirty="0" err="1">
                <a:latin typeface="ae_AlMateen"/>
                <a:ea typeface="Calibri"/>
                <a:cs typeface="AL-Hor"/>
              </a:rPr>
              <a:t>هانتر</a:t>
            </a:r>
            <a:r>
              <a:rPr lang="ar-DZ" dirty="0">
                <a:latin typeface="ae_AlMateen"/>
                <a:ea typeface="Calibri"/>
                <a:cs typeface="AL-Hor"/>
              </a:rPr>
              <a:t> بسدني</a:t>
            </a:r>
            <a:r>
              <a:rPr lang="ar-DZ" dirty="0">
                <a:latin typeface="Calibri"/>
                <a:ea typeface="Calibri"/>
                <a:cs typeface="Simplified Arabic"/>
              </a:rPr>
              <a:t>، </a:t>
            </a:r>
            <a:r>
              <a:rPr lang="ar-DZ" dirty="0">
                <a:latin typeface="Calibri"/>
                <a:ea typeface="Calibri"/>
                <a:cs typeface="Traditional Arabic"/>
              </a:rPr>
              <a:t>لا يعود في أساسه إلى تفوّق الحضارات الأخرى بدءًا من اليونانية إلى الأوروبية وهذا ما حاول تبريره بقوله</a:t>
            </a:r>
            <a:r>
              <a:rPr lang="ar-DZ" dirty="0">
                <a:latin typeface="Calibri"/>
                <a:ea typeface="Calibri"/>
                <a:cs typeface="Simplified Arabic"/>
              </a:rPr>
              <a:t> </a:t>
            </a:r>
            <a:r>
              <a:rPr lang="ar-DZ" dirty="0">
                <a:latin typeface="Calibri"/>
                <a:ea typeface="Calibri"/>
                <a:cs typeface="AL-Hor"/>
              </a:rPr>
              <a:t>"..</a:t>
            </a:r>
            <a:r>
              <a:rPr lang="ar-DZ" dirty="0">
                <a:latin typeface="ae_AlMateen"/>
                <a:ea typeface="Calibri"/>
                <a:cs typeface="AL-Hor"/>
              </a:rPr>
              <a:t>إنّ إقامة هذا التاريخ على تاريخ علم اللغة في أوروبا لا يعني مطلقا الادعاء بأفضلية أروبا في الحقل اللغوي، فالواقع أنّه في كثير من جوانب النظرة الصوتية والفنولوجيا وفي جوانب معينة من التحليل القواعيدي، فإنّ المعرفة الأوربية كانت أدنى بشكل واضح من معرفة الهنود القدامى..</a:t>
            </a:r>
            <a:r>
              <a:rPr lang="ar-DZ" dirty="0">
                <a:ea typeface="Calibri"/>
                <a:cs typeface="ae_AlMateen"/>
              </a:rPr>
              <a:t>.</a:t>
            </a:r>
            <a:endParaRPr lang="fr-FR" b="1" dirty="0">
              <a:solidFill>
                <a:schemeClr val="tx1"/>
              </a:solidFill>
              <a:cs typeface="AF_Najed" pitchFamily="2" charset="-78"/>
            </a:endParaRPr>
          </a:p>
        </p:txBody>
      </p:sp>
    </p:spTree>
    <p:extLst>
      <p:ext uri="{BB962C8B-B14F-4D97-AF65-F5344CB8AC3E}">
        <p14:creationId xmlns:p14="http://schemas.microsoft.com/office/powerpoint/2010/main" val="3592814031"/>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13398417"/>
              </p:ext>
            </p:extLst>
          </p:nvPr>
        </p:nvGraphicFramePr>
        <p:xfrm>
          <a:off x="396240" y="290945"/>
          <a:ext cx="11399520" cy="6384175"/>
        </p:xfrm>
        <a:graphic>
          <a:graphicData uri="http://schemas.openxmlformats.org/drawingml/2006/table">
            <a:tbl>
              <a:tblPr/>
              <a:tblGrid>
                <a:gridCol w="11399520">
                  <a:extLst>
                    <a:ext uri="{9D8B030D-6E8A-4147-A177-3AD203B41FA5}">
                      <a16:colId xmlns:a16="http://schemas.microsoft.com/office/drawing/2014/main" val="20000"/>
                    </a:ext>
                  </a:extLst>
                </a:gridCol>
              </a:tblGrid>
              <a:tr h="6384175">
                <a:tc>
                  <a:txBody>
                    <a:bodyPr/>
                    <a:lstStyle/>
                    <a:p>
                      <a:pPr algn="just" rtl="1">
                        <a:lnSpc>
                          <a:spcPct val="115000"/>
                        </a:lnSpc>
                        <a:spcAft>
                          <a:spcPts val="1000"/>
                        </a:spcAft>
                      </a:pPr>
                      <a:r>
                        <a:rPr lang="ar-DZ" sz="2900" dirty="0">
                          <a:effectLst/>
                          <a:latin typeface="ae_AlMateen"/>
                          <a:ea typeface="Calibri"/>
                          <a:cs typeface="Traditional Arabic"/>
                        </a:rPr>
                        <a:t>ومع ذلك فإنّه لا يمكن ببساطة تجاهل قصة المؤرخ الإغريقي</a:t>
                      </a:r>
                      <a:r>
                        <a:rPr lang="ar-DZ" sz="2900" dirty="0">
                          <a:effectLst/>
                          <a:latin typeface="ae_AlMateen"/>
                          <a:ea typeface="Calibri"/>
                          <a:cs typeface="Simplified Arabic"/>
                        </a:rPr>
                        <a:t> (</a:t>
                      </a:r>
                      <a:r>
                        <a:rPr lang="ar-DZ" sz="2900" dirty="0" err="1">
                          <a:effectLst/>
                          <a:ea typeface="Calibri"/>
                          <a:cs typeface="ae_AlMateen"/>
                        </a:rPr>
                        <a:t>هيرودوث</a:t>
                      </a:r>
                      <a:r>
                        <a:rPr lang="ar-DZ" sz="2900" dirty="0">
                          <a:effectLst/>
                          <a:latin typeface="ae_AlMateen"/>
                          <a:ea typeface="Calibri"/>
                          <a:cs typeface="Simplified Arabic"/>
                        </a:rPr>
                        <a:t>/</a:t>
                      </a:r>
                      <a:r>
                        <a:rPr lang="fr-FR" sz="2900" dirty="0" err="1">
                          <a:effectLst/>
                          <a:latin typeface="Alako-Bold"/>
                          <a:ea typeface="Calibri"/>
                          <a:cs typeface="Simplified Arabic"/>
                        </a:rPr>
                        <a:t>Herodotos</a:t>
                      </a:r>
                      <a:r>
                        <a:rPr lang="ar-DZ" sz="2900" dirty="0">
                          <a:effectLst/>
                          <a:latin typeface="ae_AlMateen"/>
                          <a:ea typeface="Calibri"/>
                          <a:cs typeface="Simplified Arabic"/>
                        </a:rPr>
                        <a:t>)</a:t>
                      </a:r>
                      <a:r>
                        <a:rPr lang="ar-DZ" sz="2900" dirty="0">
                          <a:effectLst/>
                          <a:ea typeface="Calibri"/>
                          <a:cs typeface="ae_AlMateen"/>
                        </a:rPr>
                        <a:t> </a:t>
                      </a:r>
                      <a:r>
                        <a:rPr lang="ar-DZ" sz="2900" dirty="0">
                          <a:effectLst/>
                          <a:latin typeface="ae_AlMateen"/>
                          <a:ea typeface="Calibri"/>
                          <a:cs typeface="Traditional Arabic"/>
                        </a:rPr>
                        <a:t>التي تنص على أنّ ملكًا مصريا يسمى</a:t>
                      </a:r>
                      <a:r>
                        <a:rPr lang="ar-DZ" sz="2900" dirty="0">
                          <a:effectLst/>
                          <a:latin typeface="ae_AlMateen"/>
                          <a:ea typeface="Calibri"/>
                          <a:cs typeface="Simplified Arabic"/>
                        </a:rPr>
                        <a:t> (</a:t>
                      </a:r>
                      <a:r>
                        <a:rPr lang="ar-DZ" sz="2900" dirty="0" err="1">
                          <a:effectLst/>
                          <a:ea typeface="Calibri"/>
                          <a:cs typeface="ae_AlMateen"/>
                        </a:rPr>
                        <a:t>بسامتيسوش</a:t>
                      </a:r>
                      <a:r>
                        <a:rPr lang="ar-DZ" sz="2900" dirty="0">
                          <a:effectLst/>
                          <a:latin typeface="ae_AlMateen"/>
                          <a:ea typeface="Calibri"/>
                          <a:cs typeface="Simplified Arabic"/>
                        </a:rPr>
                        <a:t>/</a:t>
                      </a:r>
                      <a:r>
                        <a:rPr lang="fr-FR" sz="2900" dirty="0" err="1">
                          <a:effectLst/>
                          <a:latin typeface="Alako-Bold"/>
                          <a:ea typeface="Calibri"/>
                          <a:cs typeface="Simplified Arabic"/>
                        </a:rPr>
                        <a:t>Psammetichus</a:t>
                      </a:r>
                      <a:r>
                        <a:rPr lang="ar-DZ" sz="2900" dirty="0">
                          <a:effectLst/>
                          <a:latin typeface="ae_AlMateen"/>
                          <a:ea typeface="Calibri"/>
                          <a:cs typeface="Simplified Arabic"/>
                        </a:rPr>
                        <a:t>) </a:t>
                      </a:r>
                      <a:r>
                        <a:rPr lang="ar-DZ" sz="2900" dirty="0">
                          <a:effectLst/>
                          <a:latin typeface="ae_AlMateen"/>
                          <a:ea typeface="Calibri"/>
                          <a:cs typeface="Traditional Arabic"/>
                        </a:rPr>
                        <a:t>وهو فرعون ينحدر من السلالة السادسة والعشرين</a:t>
                      </a:r>
                      <a:r>
                        <a:rPr lang="fr-FR" sz="2900" dirty="0">
                          <a:effectLst/>
                          <a:latin typeface="ae_AlMateen"/>
                          <a:ea typeface="Calibri"/>
                          <a:cs typeface="Simplified Arabic"/>
                        </a:rPr>
                        <a:t> (</a:t>
                      </a:r>
                      <a:r>
                        <a:rPr lang="fr-FR" sz="2900" dirty="0">
                          <a:effectLst/>
                          <a:latin typeface="Allegro"/>
                          <a:ea typeface="Calibri"/>
                          <a:cs typeface="Simplified Arabic"/>
                        </a:rPr>
                        <a:t>26</a:t>
                      </a:r>
                      <a:r>
                        <a:rPr lang="fr-FR" sz="2900" baseline="30000" dirty="0">
                          <a:effectLst/>
                          <a:latin typeface="Allegro"/>
                          <a:ea typeface="Calibri"/>
                          <a:cs typeface="Simplified Arabic"/>
                        </a:rPr>
                        <a:t>eme</a:t>
                      </a:r>
                      <a:r>
                        <a:rPr lang="fr-FR" sz="2900" dirty="0">
                          <a:effectLst/>
                          <a:latin typeface="ae_AlMateen"/>
                          <a:ea typeface="Calibri"/>
                          <a:cs typeface="Simplified Arabic"/>
                        </a:rPr>
                        <a:t> </a:t>
                      </a:r>
                      <a:r>
                        <a:rPr lang="fr-FR" sz="2900" dirty="0">
                          <a:effectLst/>
                          <a:latin typeface="Argor Man Scaqh"/>
                          <a:ea typeface="Calibri"/>
                          <a:cs typeface="Simplified Arabic"/>
                        </a:rPr>
                        <a:t>dynastie</a:t>
                      </a:r>
                      <a:r>
                        <a:rPr lang="fr-FR" sz="2900" dirty="0">
                          <a:effectLst/>
                          <a:latin typeface="ae_AlMateen"/>
                          <a:ea typeface="Calibri"/>
                          <a:cs typeface="Simplified Arabic"/>
                        </a:rPr>
                        <a:t>)</a:t>
                      </a:r>
                      <a:r>
                        <a:rPr lang="ar-DZ" sz="2900" dirty="0">
                          <a:effectLst/>
                          <a:latin typeface="ae_AlMateen"/>
                          <a:ea typeface="Calibri"/>
                          <a:cs typeface="Simplified Arabic"/>
                        </a:rPr>
                        <a:t>، </a:t>
                      </a:r>
                      <a:r>
                        <a:rPr lang="ar-DZ" sz="2900" dirty="0">
                          <a:effectLst/>
                          <a:latin typeface="ae_AlMateen"/>
                          <a:ea typeface="Calibri"/>
                          <a:cs typeface="Traditional Arabic"/>
                        </a:rPr>
                        <a:t>قد حاول معرفة أقدم لغة عرفها البشر وبالتالي استنتاج اللغة الأولى التي انطلقت منها جميع اللغات، فقام في سبيل إثبات ذلك بعزل صبيين عن المجتمع منذ ميلادهما، وعندما نطقا استعملا كلمة </a:t>
                      </a:r>
                      <a:r>
                        <a:rPr lang="ar-DZ" sz="2900" dirty="0">
                          <a:effectLst/>
                          <a:latin typeface="ae_AlMateen"/>
                          <a:ea typeface="Calibri"/>
                          <a:cs typeface="Simplified Arabic"/>
                        </a:rPr>
                        <a:t>(</a:t>
                      </a:r>
                      <a:r>
                        <a:rPr lang="ar-DZ" sz="2900" dirty="0" err="1">
                          <a:effectLst/>
                          <a:ea typeface="Calibri"/>
                          <a:cs typeface="ae_AlMateen"/>
                        </a:rPr>
                        <a:t>بيكوس</a:t>
                      </a:r>
                      <a:r>
                        <a:rPr lang="ar-DZ" sz="2900" dirty="0">
                          <a:effectLst/>
                          <a:latin typeface="ae_AlMateen"/>
                          <a:ea typeface="Calibri"/>
                          <a:cs typeface="Simplified Arabic"/>
                        </a:rPr>
                        <a:t>/</a:t>
                      </a:r>
                      <a:r>
                        <a:rPr lang="fr-FR" sz="2900" dirty="0" err="1">
                          <a:effectLst/>
                          <a:latin typeface="Alako-Bold"/>
                          <a:ea typeface="Calibri"/>
                          <a:cs typeface="Simplified Arabic"/>
                        </a:rPr>
                        <a:t>Pikos</a:t>
                      </a:r>
                      <a:r>
                        <a:rPr lang="ar-DZ" sz="2900" dirty="0">
                          <a:effectLst/>
                          <a:latin typeface="ae_AlMateen"/>
                          <a:ea typeface="Calibri"/>
                          <a:cs typeface="Simplified Arabic"/>
                        </a:rPr>
                        <a:t>)، </a:t>
                      </a:r>
                      <a:r>
                        <a:rPr lang="ar-DZ" sz="2900" dirty="0">
                          <a:effectLst/>
                          <a:latin typeface="ae_AlMateen"/>
                          <a:ea typeface="Calibri"/>
                          <a:cs typeface="Traditional Arabic"/>
                        </a:rPr>
                        <a:t>يقول أحمد مومن:</a:t>
                      </a:r>
                      <a:r>
                        <a:rPr lang="ar-DZ" sz="2900" baseline="30000" dirty="0">
                          <a:effectLst/>
                          <a:latin typeface="ae_AlMateen"/>
                          <a:ea typeface="Calibri"/>
                          <a:cs typeface="Simplified Arabic"/>
                        </a:rPr>
                        <a:t> </a:t>
                      </a:r>
                      <a:r>
                        <a:rPr lang="ar-DZ" sz="2900" dirty="0">
                          <a:effectLst/>
                          <a:ea typeface="Calibri"/>
                          <a:cs typeface="ae_AlHor"/>
                        </a:rPr>
                        <a:t>"..وعلم الملك وأتباعه إذ ذاك أنّ هذه الكلمة تنتمي إلى اللغة </a:t>
                      </a:r>
                      <a:r>
                        <a:rPr lang="ar-DZ" sz="2900" dirty="0" err="1">
                          <a:effectLst/>
                          <a:ea typeface="Calibri"/>
                          <a:cs typeface="ae_AlHor"/>
                        </a:rPr>
                        <a:t>الفريجية</a:t>
                      </a:r>
                      <a:r>
                        <a:rPr lang="ar-DZ" sz="2900" dirty="0">
                          <a:effectLst/>
                          <a:ea typeface="Calibri"/>
                          <a:cs typeface="ae_AlHor"/>
                        </a:rPr>
                        <a:t> (</a:t>
                      </a:r>
                      <a:r>
                        <a:rPr lang="fr-FR" sz="2900" dirty="0" err="1">
                          <a:effectLst/>
                          <a:latin typeface="Allegro"/>
                          <a:ea typeface="Calibri"/>
                          <a:cs typeface="ae_AlHor"/>
                        </a:rPr>
                        <a:t>Phrygian</a:t>
                      </a:r>
                      <a:r>
                        <a:rPr lang="ar-DZ" sz="2900" dirty="0">
                          <a:effectLst/>
                          <a:ea typeface="Calibri"/>
                          <a:cs typeface="ae_AlHor"/>
                        </a:rPr>
                        <a:t>)، ومن هنا استخلص الملك وأتباعه على أنّ هذه اللغة هي اللغة الأولى التي عرفتها الإنسانية...</a:t>
                      </a:r>
                      <a:r>
                        <a:rPr lang="ar-DZ" sz="2900" dirty="0">
                          <a:effectLst/>
                          <a:latin typeface="ae_AlMateen"/>
                          <a:ea typeface="Calibri"/>
                          <a:cs typeface="Simplified Arabic"/>
                        </a:rPr>
                        <a:t>" </a:t>
                      </a:r>
                      <a:r>
                        <a:rPr lang="ar-DZ" sz="2900" dirty="0">
                          <a:effectLst/>
                          <a:latin typeface="ae_AlMateen"/>
                          <a:ea typeface="Calibri"/>
                          <a:cs typeface="Traditional Arabic"/>
                        </a:rPr>
                        <a:t>ولكن الثابت عندنا اليوم بأن الكتابة الهيروغليفية (</a:t>
                      </a:r>
                      <a:r>
                        <a:rPr lang="fr-FR" sz="2900" b="1" dirty="0" err="1">
                          <a:effectLst/>
                          <a:latin typeface="Times New Roman"/>
                          <a:ea typeface="Calibri"/>
                          <a:cs typeface="Traditional Arabic"/>
                        </a:rPr>
                        <a:t>ἱερογλύφος</a:t>
                      </a:r>
                      <a:r>
                        <a:rPr lang="ar-DZ" sz="2900" dirty="0">
                          <a:effectLst/>
                          <a:latin typeface="ae_AlMateen"/>
                          <a:ea typeface="Calibri"/>
                          <a:cs typeface="Traditional Arabic"/>
                        </a:rPr>
                        <a:t>) قد أجبرت المصريين القدامى على صياغة بعض القواعد في الرسم والتعليم وإتقان فنونه صوتًا ومعجمًا ودلالةً ونحوًا، وبالتالي فإنّ دعوة أنطوان </a:t>
                      </a:r>
                      <a:r>
                        <a:rPr lang="ar-DZ" sz="2900" dirty="0" err="1">
                          <a:effectLst/>
                          <a:latin typeface="ae_AlMateen"/>
                          <a:ea typeface="Calibri"/>
                          <a:cs typeface="Traditional Arabic"/>
                        </a:rPr>
                        <a:t>ميي</a:t>
                      </a:r>
                      <a:r>
                        <a:rPr lang="ar-DZ" sz="2900" dirty="0">
                          <a:effectLst/>
                          <a:latin typeface="ae_AlMateen"/>
                          <a:ea typeface="Calibri"/>
                          <a:cs typeface="Simplified Arabic"/>
                        </a:rPr>
                        <a:t> (</a:t>
                      </a:r>
                      <a:r>
                        <a:rPr lang="fr-FR" sz="2900" dirty="0">
                          <a:effectLst/>
                          <a:latin typeface="Argor Man Scaqh"/>
                          <a:ea typeface="Calibri"/>
                          <a:cs typeface="Simplified Arabic"/>
                        </a:rPr>
                        <a:t>Antoine Meillet</a:t>
                      </a:r>
                      <a:r>
                        <a:rPr lang="ar-DZ" sz="2900" dirty="0">
                          <a:effectLst/>
                          <a:latin typeface="ae_AlMateen"/>
                          <a:ea typeface="Calibri"/>
                          <a:cs typeface="Simplified Arabic"/>
                        </a:rPr>
                        <a:t>) </a:t>
                      </a:r>
                      <a:r>
                        <a:rPr lang="ar-DZ" sz="2900" dirty="0">
                          <a:effectLst/>
                          <a:latin typeface="ae_AlMateen"/>
                          <a:ea typeface="Calibri"/>
                          <a:cs typeface="Traditional Arabic"/>
                        </a:rPr>
                        <a:t>التي تنص على</a:t>
                      </a:r>
                      <a:r>
                        <a:rPr lang="ar-DZ" sz="2900" dirty="0">
                          <a:effectLst/>
                          <a:latin typeface="ae_AlMateen"/>
                          <a:ea typeface="Calibri"/>
                          <a:cs typeface="Simplified Arabic"/>
                        </a:rPr>
                        <a:t> </a:t>
                      </a:r>
                      <a:r>
                        <a:rPr lang="ar-DZ" sz="2900" dirty="0">
                          <a:effectLst/>
                          <a:latin typeface="ae_AlMateen"/>
                          <a:ea typeface="Calibri"/>
                          <a:cs typeface="AL-Hor"/>
                        </a:rPr>
                        <a:t>".. أنّ الذين اخترعوا الكتابة وحسنوها هم في الحقيقة من أكبر اللغويين، بل هم الذين </a:t>
                      </a:r>
                      <a:r>
                        <a:rPr lang="ar-DZ" sz="2900" dirty="0" err="1">
                          <a:effectLst/>
                          <a:latin typeface="ae_AlMateen"/>
                          <a:ea typeface="Calibri"/>
                          <a:cs typeface="AL-Hor"/>
                        </a:rPr>
                        <a:t>أبتدعوا</a:t>
                      </a:r>
                      <a:r>
                        <a:rPr lang="ar-DZ" sz="2900" dirty="0">
                          <a:effectLst/>
                          <a:latin typeface="ae_AlMateen"/>
                          <a:ea typeface="Calibri"/>
                          <a:cs typeface="AL-Hor"/>
                        </a:rPr>
                        <a:t> اللسانيات</a:t>
                      </a:r>
                      <a:r>
                        <a:rPr lang="ar-SA" sz="2900" dirty="0">
                          <a:effectLst/>
                          <a:ea typeface="Calibri"/>
                          <a:cs typeface="ae_AlMateen"/>
                        </a:rPr>
                        <a:t>"</a:t>
                      </a:r>
                      <a:r>
                        <a:rPr lang="ar-SA" sz="2900" dirty="0">
                          <a:effectLst/>
                          <a:latin typeface="Tahoma"/>
                          <a:ea typeface="Calibri"/>
                          <a:cs typeface="Traditional Arabic"/>
                        </a:rPr>
                        <a:t>هي دعوة لها ما يقابها من المسوغات؛ إذ إنّ اكتشاف</a:t>
                      </a:r>
                      <a:r>
                        <a:rPr lang="ar-SA" sz="2900" dirty="0">
                          <a:effectLst/>
                          <a:latin typeface="Tahoma"/>
                          <a:ea typeface="Calibri"/>
                          <a:cs typeface="Simplified Arabic"/>
                        </a:rPr>
                        <a:t> </a:t>
                      </a:r>
                      <a:r>
                        <a:rPr lang="ar-SA" sz="2900" dirty="0">
                          <a:effectLst/>
                          <a:latin typeface="Tahoma"/>
                          <a:ea typeface="Calibri"/>
                          <a:cs typeface="Traditional Arabic"/>
                        </a:rPr>
                        <a:t>الكتابة</a:t>
                      </a:r>
                      <a:r>
                        <a:rPr lang="ar-SA" sz="2900" dirty="0">
                          <a:effectLst/>
                          <a:latin typeface="Tahoma"/>
                          <a:ea typeface="Calibri"/>
                          <a:cs typeface="Simplified Arabic"/>
                        </a:rPr>
                        <a:t> </a:t>
                      </a:r>
                      <a:r>
                        <a:rPr lang="ar-SA" sz="2900" dirty="0">
                          <a:effectLst/>
                          <a:latin typeface="Tahoma"/>
                          <a:ea typeface="Calibri"/>
                          <a:cs typeface="Traditional Arabic"/>
                        </a:rPr>
                        <a:t>وتهذيب أنماطه والتنويع في رسمه أمر غير متاح للجميع وليس من السهولة بما كان بلوغه على أقل تقدير في هذه الأزمنة الغابرة التي تقابل كل باحث بشح منقطع النظير في الوثائق والدلائل.</a:t>
                      </a:r>
                      <a:endParaRPr lang="fr-FR" sz="2900" dirty="0">
                        <a:effectLst/>
                        <a:latin typeface="Calibri"/>
                        <a:ea typeface="Times New Roman"/>
                        <a:cs typeface="Arial"/>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0918074"/>
      </p:ext>
    </p:extLst>
  </p:cSld>
  <p:clrMapOvr>
    <a:masterClrMapping/>
  </p:clrMapOvr>
  <p:transition spd="slow">
    <p:cover dir="ru"/>
  </p:transition>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1681</TotalTime>
  <Words>5929</Words>
  <Application>Microsoft Office PowerPoint</Application>
  <PresentationFormat>Grand écran</PresentationFormat>
  <Paragraphs>151</Paragraphs>
  <Slides>54</Slides>
  <Notes>2</Notes>
  <HiddenSlides>1</HiddenSlides>
  <MMClips>0</MMClips>
  <ScaleCrop>false</ScaleCrop>
  <HeadingPairs>
    <vt:vector size="8" baseType="variant">
      <vt:variant>
        <vt:lpstr>Polices utilisées</vt:lpstr>
      </vt:variant>
      <vt:variant>
        <vt:i4>27</vt:i4>
      </vt:variant>
      <vt:variant>
        <vt:lpstr>Thème</vt:lpstr>
      </vt:variant>
      <vt:variant>
        <vt:i4>1</vt:i4>
      </vt:variant>
      <vt:variant>
        <vt:lpstr>Serveurs OLE incorporés</vt:lpstr>
      </vt:variant>
      <vt:variant>
        <vt:i4>1</vt:i4>
      </vt:variant>
      <vt:variant>
        <vt:lpstr>Titres des diapositives</vt:lpstr>
      </vt:variant>
      <vt:variant>
        <vt:i4>54</vt:i4>
      </vt:variant>
    </vt:vector>
  </HeadingPairs>
  <TitlesOfParts>
    <vt:vector size="83" baseType="lpstr">
      <vt:lpstr> Abdoullah Ashgar EL-kharef</vt:lpstr>
      <vt:lpstr>ae_AlArabiya</vt:lpstr>
      <vt:lpstr>ae_AlBattar</vt:lpstr>
      <vt:lpstr>ae_AlHor</vt:lpstr>
      <vt:lpstr>ae_AlMateen</vt:lpstr>
      <vt:lpstr>ae_AlMohanad</vt:lpstr>
      <vt:lpstr>ae_AlMothnna</vt:lpstr>
      <vt:lpstr>ae_Cortoba</vt:lpstr>
      <vt:lpstr>ae_Granada</vt:lpstr>
      <vt:lpstr>AF_Najed</vt:lpstr>
      <vt:lpstr>Alako-Bold</vt:lpstr>
      <vt:lpstr>ALAWI-3-1</vt:lpstr>
      <vt:lpstr>Allegro</vt:lpstr>
      <vt:lpstr>AlphaMack AOE</vt:lpstr>
      <vt:lpstr>Amperzand</vt:lpstr>
      <vt:lpstr>Arabic Typesetting</vt:lpstr>
      <vt:lpstr>Argor Man Scaqh</vt:lpstr>
      <vt:lpstr>Arial</vt:lpstr>
      <vt:lpstr>Calibri</vt:lpstr>
      <vt:lpstr>Century Gothic</vt:lpstr>
      <vt:lpstr>Semp</vt:lpstr>
      <vt:lpstr>Simplified Arabic</vt:lpstr>
      <vt:lpstr>Tahoma</vt:lpstr>
      <vt:lpstr>Times New Roman</vt:lpstr>
      <vt:lpstr>Traditional Arabic</vt:lpstr>
      <vt:lpstr>Verdana</vt:lpstr>
      <vt:lpstr>Wingdings 3</vt:lpstr>
      <vt:lpstr>Brin</vt:lpstr>
      <vt:lpstr>Document</vt:lpstr>
      <vt:lpstr>الجمهوريّة الجزائريّة الدّيمقراطيّة الشّعبيّة وزارة التّعليم العالي والبحث العلميّ المركز الجامعي عبد الحفيظ بوالصّوف –ميلة –</vt:lpstr>
      <vt:lpstr>Présentation PowerPoint</vt:lpstr>
      <vt:lpstr>يختلف البشر عن مجموع الحيوان، سلطتُنا على الطبيعة لا تحاكيها سلطة، ما الذي يميزنا؟ ما الذي يجعل البشريُ بشريًا؟ يكمن الجواب في إتقاننا التواصل؛ القدرة على التعبير عن خواطرنا وأفكارنا المعقّدة، على التنظيم والتفكير بشكل جماعي، هذه محركات نجاحنا من حقبة العُري والصيد والجمع إلى الحضارة العالمية، التواصل في كلّ مكان...    لقد قادنا التطوّر التقني إلى عصر جديد من التواصل؛ أمواج هائلة من المعلومات تنتقل بيننا بسرعة الضوء، الموسيقى. الرقص. الرسم. اللغة والفنّ. الكلمة المكتوبة، ساعدت هذه الأدوات مخيلة الإنسان اللامحدودة على التجسّد، وأعطتنا القدرة على التعبير عن مكنوناتنا إضافة إلى عولمة المعرفة....  </vt:lpstr>
      <vt:lpstr>Présentation PowerPoint</vt:lpstr>
      <vt:lpstr>"..اللغة السنسكريتية (संस्कृतम्)؛ أيًّا كان تعلّقُها بالعصور القديمة، لهي هيكل رائع؛ أكثرُ كمالاً من اليونانية، وأكثر غزارة من اللاتينية، ومصقولة بذوق أرفع من كليهما، وإنّها لتحمل لكليهما تقاربًا أقوى، سواء في جذور الأفعال أو أشكال النحو، من أن يكون قد تمّ إنتاجهما بطريق الصدفة قوية جدًّا في الواقع، على أنّه لا يوجد متعدّد لغات يمكنه دراستهم مع بعضهم بعض دون ظن منه أنهن نشأن من مصدر واحد، والذي ربما لم يعد موجودًا، هناك منطق مماثل وإنّ لم يكن ذلك قويًا تماما يجعلنا نفترض أنّ كلاًّ من اللغة القوطية ولغات السلتيك على الرغم من تمازجهما في لغات مختلفة جدًّّا إلاّ أنّ لهما المصدر نفسه مع السنسكريتية، واللغة الفارسية القديمة يمكن إضافتها إلى العائلة نفسها...</vt:lpstr>
      <vt:lpstr> السير وليام جمس (1746/1794م) مستشرق بريطاني وفقيه قانوني، عرف عنه أنّه كان ألمعيًا في اتقان اللغات بشكل لا يوصف، فقد أتقن اليونانية واللاتينية والفارسية والعربية والعبرية وأساسيات اللغة الصينية، فضلا عن اتقانه لثلاثة وعشرين لغة أخرى أتقانا معقولاً أسهم في التعريف بالحياة الثقافية والأدبية الهندية، كما أنّه يعدّ صاحب الفضل في ترجمة المعلقات السبع العربية وبعض كتب الفقه الإسلامي إلى اللغة الإنجليزية، ولقد أعلن بموقفه هذا لأوّل مرة أمام الجمعية الأسيوية البنغالية سنة 1786م التي أسّسها هو بنفسه بتاريخ: (15/09/1783م). للتوسع يرجى العودة إلى: عبد الرحمن الحاج صالح، بحوث ودراسات في علوم اللسان، نقلا عن (البحوث الأسيوية/Asiatic Researches) ج1/ص422، دار موفم للنشر الجزائر 2007م، دط، ص115، بتصرف.</vt:lpstr>
      <vt:lpstr>أوّلا؛  مهاد تاريخي للفكر اللساني في القديم: </vt:lpstr>
      <vt:lpstr>كانت الحضارات القديمة وبخاصة الشرقية سباقة إلى رفع مستوى الحياة الحضارية والاجتماعية إلى المستوى اللاحق، وفي تاريخ علوم اللغة يمكن أن نبدأ بوضوح في جمع الإشارات الأولى من الحضارة المصرية (أو حضارة الفراعنة القدامى) التي بسطت سلطانها على ضفاف نهر النيل العظيم، بدءًا من الألفية الثالثة قبل الميلاد وتحديدًا من تاريخ (3150 ق.م)، ولعلّ عدم تنبيه روبن هنري روبنز إلى هذه الحضارة والحضارات المتعاقبة كالبابلية والسومارية والأكادية والآشورية ثم الهندية والصينية وبلاد ما بين النهرين وحضارات شعوب أمريكا اللاتينية كالمايا والأزتيك وحضارة السكان الأصليين في أستراليا وبخاصة التي استوطنت وادي هانتر بسدني، لا يعود في أساسه إلى تفوّق الحضارات الأخرى بدءًا من اليونانية إلى الأوروبية وهذا ما حاول تبريره بقوله "..إنّ إقامة هذا التاريخ على تاريخ علم اللغة في أوروبا لا يعني مطلقا الادعاء بأفضلية أروبا في الحقل اللغوي، فالواقع أنّه في كثير من جوانب النظرة الصوتية والفنولوجيا وفي جوانب معينة من التحليل القواعيدي، فإنّ المعرفة الأوربية كانت أدنى بشكل واضح من معرفة الهنود القدامى...</vt:lpstr>
      <vt:lpstr>Présentation PowerPoint</vt:lpstr>
      <vt:lpstr>لقد كانت للحياة الدينية المتنوعة والثرية في مصر القديمة الأثر الجليل في تقدم الدراسات اللغوية حيث إنّهم عبدوا " أمون وأوزريس وأبزيس وحورس وأبيس وبتاح وحتحور ورع وتحوت.." ومئات من الآلهة التي تزاحمت في آلاف المعابد ولها أتباع كثر، ومع كلّ ذلك احتاج الناس إلى الكتابة الصحيحة للتعويذات وترتيلها بالشكل المناسب فضلا عن صقل طرائق لتعليمها وتعميمها على مختلف الفراعنة والكهنة. وقد كانت الكتابة المصرية تظهر على الشكل الآتي:</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نظرة موجزة عن الفيدا: (الفيدا/vidas معناها بالعربية الآلهة) </vt:lpstr>
      <vt:lpstr>Présentation PowerPoint</vt:lpstr>
      <vt:lpstr>Présentation PowerPoint</vt:lpstr>
      <vt:lpstr>Présentation PowerPoint</vt:lpstr>
      <vt:lpstr>ثانيًا؛ الدرس اللغوي الهندي: </vt:lpstr>
      <vt:lpstr>Présentation PowerPoint</vt:lpstr>
      <vt:lpstr>Présentation PowerPoint</vt:lpstr>
      <vt:lpstr>Présentation PowerPoint</vt:lpstr>
      <vt:lpstr>Présentation PowerPoint</vt:lpstr>
      <vt:lpstr> ثالثا؛ الدرس اللغوي في الحضارة اليونانية (ελληνική γλώσσα): </vt:lpstr>
      <vt:lpstr>الألفبائية اليونانية:</vt:lpstr>
      <vt:lpstr>أهم مباحث الدرس اللغوي اليوناني:</vt:lpstr>
      <vt:lpstr>Présentation PowerPoint</vt:lpstr>
      <vt:lpstr>رابعًا: اسهامات الدرس اللساني عند الرومانيين:</vt:lpstr>
      <vt:lpstr>Présentation PowerPoint</vt:lpstr>
      <vt:lpstr>Présentation PowerPoint</vt:lpstr>
      <vt:lpstr>Présentation PowerPoint</vt:lpstr>
      <vt:lpstr>خامسًا: الدرس اللغوي في الحضارة العربية الإسلامية: </vt:lpstr>
      <vt:lpstr>Présentation PowerPoint</vt:lpstr>
      <vt:lpstr>المنعطف التاريخي للعرب: </vt:lpstr>
      <vt:lpstr>قضايا الدرس اللغوي العربي: </vt:lpstr>
      <vt:lpstr>Présentation PowerPoint</vt:lpstr>
      <vt:lpstr>Présentation PowerPoint</vt:lpstr>
      <vt:lpstr>سادسًا: الدرس اللساني اللاتني:</vt:lpstr>
      <vt:lpstr>سابعًا: اللسانيات المقارنة/ واللسانيات التاريخية</vt:lpstr>
      <vt:lpstr>رائد المنهج المقارن:</vt:lpstr>
      <vt:lpstr>مرحلة نضج اللسانيات التاريخية:</vt:lpstr>
      <vt:lpstr>لحظة ميلاد اللسانيات:</vt:lpstr>
      <vt:lpstr> مــــناقشـــــــــة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meriem bouzerda</dc:creator>
  <cp:lastModifiedBy>عبد الغاني قبايلي</cp:lastModifiedBy>
  <cp:revision>301</cp:revision>
  <dcterms:created xsi:type="dcterms:W3CDTF">2015-11-29T17:51:20Z</dcterms:created>
  <dcterms:modified xsi:type="dcterms:W3CDTF">2023-10-08T12:44:09Z</dcterms:modified>
</cp:coreProperties>
</file>