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20"/>
  </p:notesMasterIdLst>
  <p:sldIdLst>
    <p:sldId id="256" r:id="rId2"/>
    <p:sldId id="298" r:id="rId3"/>
    <p:sldId id="259" r:id="rId4"/>
    <p:sldId id="289" r:id="rId5"/>
    <p:sldId id="305" r:id="rId6"/>
    <p:sldId id="299" r:id="rId7"/>
    <p:sldId id="261" r:id="rId8"/>
    <p:sldId id="262" r:id="rId9"/>
    <p:sldId id="300" r:id="rId10"/>
    <p:sldId id="263" r:id="rId11"/>
    <p:sldId id="264" r:id="rId12"/>
    <p:sldId id="265" r:id="rId13"/>
    <p:sldId id="267" r:id="rId14"/>
    <p:sldId id="268" r:id="rId15"/>
    <p:sldId id="269" r:id="rId16"/>
    <p:sldId id="303" r:id="rId17"/>
    <p:sldId id="270" r:id="rId18"/>
    <p:sldId id="302"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9" autoAdjust="0"/>
    <p:restoredTop sz="81620" autoAdjust="0"/>
  </p:normalViewPr>
  <p:slideViewPr>
    <p:cSldViewPr>
      <p:cViewPr>
        <p:scale>
          <a:sx n="62" d="100"/>
          <a:sy n="62" d="100"/>
        </p:scale>
        <p:origin x="-1408"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803260-8DBF-4B7E-B9FC-C10603634352}" type="datetimeFigureOut">
              <a:rPr lang="fr-FR" smtClean="0"/>
              <a:t>30/10/2024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9BCFF1-967D-4294-8701-E57D02E32161}" type="slidenum">
              <a:rPr lang="fr-FR" smtClean="0"/>
              <a:t>‹N°›</a:t>
            </a:fld>
            <a:endParaRPr lang="fr-FR"/>
          </a:p>
        </p:txBody>
      </p:sp>
    </p:spTree>
    <p:extLst>
      <p:ext uri="{BB962C8B-B14F-4D97-AF65-F5344CB8AC3E}">
        <p14:creationId xmlns:p14="http://schemas.microsoft.com/office/powerpoint/2010/main" val="1326597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9BCFF1-967D-4294-8701-E57D02E32161}" type="slidenum">
              <a:rPr lang="fr-FR" smtClean="0"/>
              <a:t>1</a:t>
            </a:fld>
            <a:endParaRPr lang="fr-FR"/>
          </a:p>
        </p:txBody>
      </p:sp>
    </p:spTree>
    <p:extLst>
      <p:ext uri="{BB962C8B-B14F-4D97-AF65-F5344CB8AC3E}">
        <p14:creationId xmlns:p14="http://schemas.microsoft.com/office/powerpoint/2010/main" val="2745893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9BCFF1-967D-4294-8701-E57D02E32161}" type="slidenum">
              <a:rPr lang="fr-FR" smtClean="0"/>
              <a:t>4</a:t>
            </a:fld>
            <a:endParaRPr lang="fr-FR"/>
          </a:p>
        </p:txBody>
      </p:sp>
    </p:spTree>
    <p:extLst>
      <p:ext uri="{BB962C8B-B14F-4D97-AF65-F5344CB8AC3E}">
        <p14:creationId xmlns:p14="http://schemas.microsoft.com/office/powerpoint/2010/main" val="28008197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9BCFF1-967D-4294-8701-E57D02E32161}" type="slidenum">
              <a:rPr lang="fr-FR" smtClean="0"/>
              <a:t>8</a:t>
            </a:fld>
            <a:endParaRPr lang="fr-FR"/>
          </a:p>
        </p:txBody>
      </p:sp>
    </p:spTree>
    <p:extLst>
      <p:ext uri="{BB962C8B-B14F-4D97-AF65-F5344CB8AC3E}">
        <p14:creationId xmlns:p14="http://schemas.microsoft.com/office/powerpoint/2010/main" val="3711241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9BCFF1-967D-4294-8701-E57D02E32161}" type="slidenum">
              <a:rPr lang="fr-FR" smtClean="0"/>
              <a:t>11</a:t>
            </a:fld>
            <a:endParaRPr lang="fr-FR"/>
          </a:p>
        </p:txBody>
      </p:sp>
    </p:spTree>
    <p:extLst>
      <p:ext uri="{BB962C8B-B14F-4D97-AF65-F5344CB8AC3E}">
        <p14:creationId xmlns:p14="http://schemas.microsoft.com/office/powerpoint/2010/main" val="20319159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9BCFF1-967D-4294-8701-E57D02E32161}" type="slidenum">
              <a:rPr lang="fr-FR" smtClean="0"/>
              <a:t>13</a:t>
            </a:fld>
            <a:endParaRPr lang="fr-FR"/>
          </a:p>
        </p:txBody>
      </p:sp>
    </p:spTree>
    <p:extLst>
      <p:ext uri="{BB962C8B-B14F-4D97-AF65-F5344CB8AC3E}">
        <p14:creationId xmlns:p14="http://schemas.microsoft.com/office/powerpoint/2010/main" val="30329227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19BCFF1-967D-4294-8701-E57D02E32161}" type="slidenum">
              <a:rPr lang="fr-FR" smtClean="0">
                <a:solidFill>
                  <a:prstClr val="black"/>
                </a:solidFill>
              </a:rPr>
              <a:pPr/>
              <a:t>18</a:t>
            </a:fld>
            <a:endParaRPr lang="fr-FR">
              <a:solidFill>
                <a:prstClr val="black"/>
              </a:solidFill>
            </a:endParaRPr>
          </a:p>
        </p:txBody>
      </p:sp>
    </p:spTree>
    <p:extLst>
      <p:ext uri="{BB962C8B-B14F-4D97-AF65-F5344CB8AC3E}">
        <p14:creationId xmlns:p14="http://schemas.microsoft.com/office/powerpoint/2010/main" val="2998433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Modifiez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EFA0CEDB-3767-417B-89D0-3DA965F25FDD}" type="datetimeFigureOut">
              <a:rPr lang="fr-FR" smtClean="0"/>
              <a:t>30/10/2024</a:t>
            </a:fld>
            <a:endParaRPr lang="fr-FR"/>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FR"/>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B61B9F5B-565F-433D-A78A-C13A54CD44E7}"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FA0CEDB-3767-417B-89D0-3DA965F25FDD}" type="datetimeFigureOut">
              <a:rPr lang="fr-FR" smtClean="0"/>
              <a:t>30/10/2024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FA0CEDB-3767-417B-89D0-3DA965F25FDD}" type="datetimeFigureOut">
              <a:rPr lang="fr-FR" smtClean="0"/>
              <a:t>30/10/2024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FA0CEDB-3767-417B-89D0-3DA965F25FDD}" type="datetimeFigureOut">
              <a:rPr lang="fr-FR" smtClean="0"/>
              <a:t>30/10/2024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61B9F5B-565F-433D-A78A-C13A54CD44E7}" type="slidenum">
              <a:rPr lang="fr-FR" smtClean="0"/>
              <a:t>‹N°›</a:t>
            </a:fld>
            <a:endParaRPr lang="fr-FR"/>
          </a:p>
        </p:txBody>
      </p:sp>
      <p:sp>
        <p:nvSpPr>
          <p:cNvPr id="7" name="Titre 6"/>
          <p:cNvSpPr>
            <a:spLocks noGrp="1"/>
          </p:cNvSpPr>
          <p:nvPr>
            <p:ph type="title"/>
          </p:nvPr>
        </p:nvSpPr>
        <p:spPr/>
        <p:txBody>
          <a:bodyPr rtlCol="0"/>
          <a:lstStyle>
            <a:extLst/>
          </a:lstStyle>
          <a:p>
            <a:r>
              <a:rPr kumimoji="0" lang="fr-FR" smtClean="0"/>
              <a:t>Modifiez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extLst/>
          </a:lstStyle>
          <a:p>
            <a:fld id="{EFA0CEDB-3767-417B-89D0-3DA965F25FDD}" type="datetimeFigureOut">
              <a:rPr lang="fr-FR" smtClean="0"/>
              <a:t>30/10/2024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B61B9F5B-565F-433D-A78A-C13A54CD44E7}" type="slidenum">
              <a:rPr lang="fr-FR" smtClean="0"/>
              <a:t>‹N°›</a:t>
            </a:fld>
            <a:endParaRPr lang="fr-F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FA0CEDB-3767-417B-89D0-3DA965F25FDD}" type="datetimeFigureOut">
              <a:rPr lang="fr-FR" smtClean="0"/>
              <a:t>30/10/2024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B61B9F5B-565F-433D-A78A-C13A54CD44E7}" type="slidenum">
              <a:rPr lang="fr-FR" smtClean="0"/>
              <a:t>‹N°›</a:t>
            </a:fld>
            <a:endParaRPr lang="fr-FR"/>
          </a:p>
        </p:txBody>
      </p:sp>
      <p:sp>
        <p:nvSpPr>
          <p:cNvPr id="8" name="Titre 7"/>
          <p:cNvSpPr>
            <a:spLocks noGrp="1"/>
          </p:cNvSpPr>
          <p:nvPr>
            <p:ph type="title"/>
          </p:nvPr>
        </p:nvSpPr>
        <p:spPr/>
        <p:txBody>
          <a:bodyPr rtlCol="0"/>
          <a:lstStyle>
            <a:extLst/>
          </a:lstStyle>
          <a:p>
            <a:r>
              <a:rPr kumimoji="0" lang="fr-FR" smtClean="0"/>
              <a:t>Modifiez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EFA0CEDB-3767-417B-89D0-3DA965F25FDD}" type="datetimeFigureOut">
              <a:rPr lang="fr-FR" smtClean="0"/>
              <a:t>30/10/2024</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EFA0CEDB-3767-417B-89D0-3DA965F25FDD}" type="datetimeFigureOut">
              <a:rPr lang="fr-FR" smtClean="0"/>
              <a:t>30/10/2024</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B61B9F5B-565F-433D-A78A-C13A54CD44E7}" type="slidenum">
              <a:rPr lang="fr-FR" smtClean="0"/>
              <a:t>‹N°›</a:t>
            </a:fld>
            <a:endParaRPr lang="fr-FR"/>
          </a:p>
        </p:txBody>
      </p:sp>
      <p:sp>
        <p:nvSpPr>
          <p:cNvPr id="6" name="Titre 5"/>
          <p:cNvSpPr>
            <a:spLocks noGrp="1"/>
          </p:cNvSpPr>
          <p:nvPr>
            <p:ph type="title"/>
          </p:nvPr>
        </p:nvSpPr>
        <p:spPr/>
        <p:txBody>
          <a:bodyPr rtlCol="0"/>
          <a:lstStyle>
            <a:extLst/>
          </a:lstStyle>
          <a:p>
            <a:r>
              <a:rPr kumimoji="0" lang="fr-FR" smtClean="0"/>
              <a:t>Modifiez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EFA0CEDB-3767-417B-89D0-3DA965F25FDD}" type="datetimeFigureOut">
              <a:rPr lang="fr-FR" smtClean="0"/>
              <a:t>30/10/2024</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fld id="{EFA0CEDB-3767-417B-89D0-3DA965F25FDD}" type="datetimeFigureOut">
              <a:rPr lang="fr-FR" smtClean="0"/>
              <a:t>30/10/2024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B61B9F5B-565F-433D-A78A-C13A54CD44E7}"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Modifiez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EFA0CEDB-3767-417B-89D0-3DA965F25FDD}" type="datetimeFigureOut">
              <a:rPr lang="fr-FR" smtClean="0"/>
              <a:t>30/10/2024</a:t>
            </a:fld>
            <a:endParaRPr lang="fr-FR"/>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FR"/>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B61B9F5B-565F-433D-A78A-C13A54CD44E7}" type="slidenum">
              <a:rPr lang="fr-FR" smtClean="0"/>
              <a:t>‹N°›</a:t>
            </a:fld>
            <a:endParaRPr lang="fr-FR"/>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Modifiez le style du titre</a:t>
            </a:r>
            <a:endParaRPr kumimoji="0" lang="en-US"/>
          </a:p>
        </p:txBody>
      </p:sp>
      <p:sp>
        <p:nvSpPr>
          <p:cNvPr id="8" name="Forme lib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Modifiez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FA0CEDB-3767-417B-89D0-3DA965F25FDD}" type="datetimeFigureOut">
              <a:rPr lang="fr-FR" smtClean="0"/>
              <a:t>30/10/2024</a:t>
            </a:fld>
            <a:endParaRPr lang="fr-FR"/>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FR"/>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1B9F5B-565F-433D-A78A-C13A54CD44E7}"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5" Type="http://schemas.openxmlformats.org/officeDocument/2006/relationships/image" Target="../media/image1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2420888"/>
            <a:ext cx="8164804" cy="1569660"/>
          </a:xfrm>
          <a:prstGeom prst="rect">
            <a:avLst/>
          </a:prstGeom>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fr-FR" sz="4800" b="1" spc="50" dirty="0" err="1" smtClean="0">
                <a:ln w="11430">
                  <a:solidFill>
                    <a:sysClr val="windowText" lastClr="000000"/>
                  </a:solidFill>
                </a:ln>
                <a:solidFill>
                  <a:sysClr val="windowText" lastClr="000000"/>
                </a:solidFill>
                <a:effectLst>
                  <a:outerShdw blurRad="76200" dist="50800" dir="5400000" algn="tl" rotWithShape="0">
                    <a:srgbClr val="000000">
                      <a:alpha val="65000"/>
                    </a:srgbClr>
                  </a:outerShdw>
                </a:effectLst>
              </a:rPr>
              <a:t>University</a:t>
            </a:r>
            <a:r>
              <a:rPr lang="fr-FR" sz="4800" b="1" spc="50" dirty="0" smtClean="0">
                <a:ln w="11430">
                  <a:solidFill>
                    <a:sysClr val="windowText" lastClr="000000"/>
                  </a:solidFill>
                </a:ln>
                <a:solidFill>
                  <a:sysClr val="windowText" lastClr="000000"/>
                </a:solidFill>
                <a:effectLst>
                  <a:outerShdw blurRad="76200" dist="50800" dir="5400000" algn="tl" rotWithShape="0">
                    <a:srgbClr val="000000">
                      <a:alpha val="65000"/>
                    </a:srgbClr>
                  </a:outerShdw>
                </a:effectLst>
              </a:rPr>
              <a:t> </a:t>
            </a:r>
            <a:r>
              <a:rPr lang="fr-FR" sz="4800" b="1" spc="50" dirty="0" err="1" smtClean="0">
                <a:ln w="11430">
                  <a:solidFill>
                    <a:sysClr val="windowText" lastClr="000000"/>
                  </a:solidFill>
                </a:ln>
                <a:solidFill>
                  <a:sysClr val="windowText" lastClr="000000"/>
                </a:solidFill>
                <a:effectLst>
                  <a:outerShdw blurRad="76200" dist="50800" dir="5400000" algn="tl" rotWithShape="0">
                    <a:srgbClr val="000000">
                      <a:alpha val="65000"/>
                    </a:srgbClr>
                  </a:outerShdw>
                </a:effectLst>
              </a:rPr>
              <a:t>Ethics</a:t>
            </a:r>
            <a:r>
              <a:rPr lang="fr-FR" sz="4800" b="1" spc="50" dirty="0" smtClean="0">
                <a:ln w="11430">
                  <a:solidFill>
                    <a:sysClr val="windowText" lastClr="000000"/>
                  </a:solidFill>
                </a:ln>
                <a:solidFill>
                  <a:sysClr val="windowText" lastClr="000000"/>
                </a:solidFill>
                <a:effectLst>
                  <a:outerShdw blurRad="76200" dist="50800" dir="5400000" algn="tl" rotWithShape="0">
                    <a:srgbClr val="000000">
                      <a:alpha val="65000"/>
                    </a:srgbClr>
                  </a:outerShdw>
                </a:effectLst>
              </a:rPr>
              <a:t> </a:t>
            </a:r>
            <a:r>
              <a:rPr lang="fr-FR" sz="4800" b="1" spc="50" dirty="0">
                <a:ln w="11430">
                  <a:solidFill>
                    <a:sysClr val="windowText" lastClr="000000"/>
                  </a:solidFill>
                </a:ln>
                <a:solidFill>
                  <a:sysClr val="windowText" lastClr="000000"/>
                </a:solidFill>
                <a:effectLst>
                  <a:outerShdw blurRad="76200" dist="50800" dir="5400000" algn="tl" rotWithShape="0">
                    <a:srgbClr val="000000">
                      <a:alpha val="65000"/>
                    </a:srgbClr>
                  </a:outerShdw>
                </a:effectLst>
              </a:rPr>
              <a:t>and </a:t>
            </a:r>
            <a:r>
              <a:rPr lang="fr-FR" sz="4800" b="1" spc="50" dirty="0" err="1">
                <a:ln w="11430">
                  <a:solidFill>
                    <a:sysClr val="windowText" lastClr="000000"/>
                  </a:solidFill>
                </a:ln>
                <a:solidFill>
                  <a:sysClr val="windowText" lastClr="000000"/>
                </a:solidFill>
                <a:effectLst>
                  <a:outerShdw blurRad="76200" dist="50800" dir="5400000" algn="tl" rotWithShape="0">
                    <a:srgbClr val="000000">
                      <a:alpha val="65000"/>
                    </a:srgbClr>
                  </a:outerShdw>
                </a:effectLst>
              </a:rPr>
              <a:t>Deontology</a:t>
            </a:r>
            <a:endParaRPr lang="fr-FR" sz="4800" b="1" spc="50" dirty="0">
              <a:ln w="11430">
                <a:solidFill>
                  <a:sysClr val="windowText" lastClr="000000"/>
                </a:solidFill>
              </a:ln>
              <a:solidFill>
                <a:sysClr val="windowText" lastClr="000000"/>
              </a:solidFill>
              <a:effectLst>
                <a:outerShdw blurRad="76200" dist="50800" dir="5400000" algn="tl" rotWithShape="0">
                  <a:srgbClr val="000000">
                    <a:alpha val="65000"/>
                  </a:srgbClr>
                </a:outerShdw>
              </a:effectLst>
            </a:endParaRPr>
          </a:p>
        </p:txBody>
      </p:sp>
      <p:sp>
        <p:nvSpPr>
          <p:cNvPr id="2" name="ZoneTexte 1"/>
          <p:cNvSpPr txBox="1"/>
          <p:nvPr/>
        </p:nvSpPr>
        <p:spPr>
          <a:xfrm>
            <a:off x="1907704" y="4325034"/>
            <a:ext cx="3672408" cy="400110"/>
          </a:xfrm>
          <a:prstGeom prst="rect">
            <a:avLst/>
          </a:prstGeom>
          <a:noFill/>
        </p:spPr>
        <p:txBody>
          <a:bodyPr wrap="square" rtlCol="0">
            <a:spAutoFit/>
          </a:bodyPr>
          <a:lstStyle/>
          <a:p>
            <a:r>
              <a:rPr lang="ar-DZ" sz="2000" dirty="0" smtClean="0"/>
              <a:t>الاخلاقيات و </a:t>
            </a:r>
            <a:r>
              <a:rPr lang="ar-DZ" sz="2000" dirty="0" err="1" smtClean="0"/>
              <a:t>الاداب</a:t>
            </a:r>
            <a:r>
              <a:rPr lang="ar-DZ" sz="2000" dirty="0" smtClean="0"/>
              <a:t> </a:t>
            </a:r>
            <a:r>
              <a:rPr lang="ar-DZ" sz="2000" dirty="0" err="1" smtClean="0"/>
              <a:t>الحامعية</a:t>
            </a:r>
            <a:r>
              <a:rPr lang="ar-DZ" sz="2000" dirty="0" smtClean="0"/>
              <a:t> </a:t>
            </a:r>
            <a:endParaRPr lang="fr-FR" sz="20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60032" y="4149080"/>
            <a:ext cx="338517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1907704" y="404664"/>
            <a:ext cx="5224507" cy="369332"/>
          </a:xfrm>
          <a:prstGeom prst="rect">
            <a:avLst/>
          </a:prstGeom>
        </p:spPr>
        <p:txBody>
          <a:bodyPr wrap="none">
            <a:spAutoFit/>
          </a:bodyPr>
          <a:lstStyle/>
          <a:p>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University of </a:t>
            </a:r>
            <a:r>
              <a:rPr lang="en-US"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Abdelhafid</a:t>
            </a: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Boussouf</a:t>
            </a: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Mila</a:t>
            </a:r>
          </a:p>
        </p:txBody>
      </p:sp>
    </p:spTree>
    <p:extLst>
      <p:ext uri="{BB962C8B-B14F-4D97-AF65-F5344CB8AC3E}">
        <p14:creationId xmlns:p14="http://schemas.microsoft.com/office/powerpoint/2010/main" val="2496231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object 3"/>
          <p:cNvGrpSpPr/>
          <p:nvPr/>
        </p:nvGrpSpPr>
        <p:grpSpPr>
          <a:xfrm>
            <a:off x="1859598" y="2559654"/>
            <a:ext cx="5138801" cy="1890776"/>
            <a:chOff x="4029075" y="2895473"/>
            <a:chExt cx="5138801" cy="1890776"/>
          </a:xfrm>
        </p:grpSpPr>
        <p:pic>
          <p:nvPicPr>
            <p:cNvPr id="44" name="object 4"/>
            <p:cNvPicPr/>
            <p:nvPr/>
          </p:nvPicPr>
          <p:blipFill>
            <a:blip r:embed="rId2" cstate="print"/>
            <a:stretch>
              <a:fillRect/>
            </a:stretch>
          </p:blipFill>
          <p:spPr>
            <a:xfrm>
              <a:off x="4029075" y="2895473"/>
              <a:ext cx="5138801" cy="1890776"/>
            </a:xfrm>
            <a:prstGeom prst="rect">
              <a:avLst/>
            </a:prstGeom>
          </p:spPr>
        </p:pic>
        <p:pic>
          <p:nvPicPr>
            <p:cNvPr id="46" name="object 6"/>
            <p:cNvPicPr/>
            <p:nvPr/>
          </p:nvPicPr>
          <p:blipFill>
            <a:blip r:embed="rId3" cstate="print"/>
            <a:stretch>
              <a:fillRect/>
            </a:stretch>
          </p:blipFill>
          <p:spPr>
            <a:xfrm>
              <a:off x="5400675" y="3552761"/>
              <a:ext cx="2433701" cy="1157287"/>
            </a:xfrm>
            <a:prstGeom prst="rect">
              <a:avLst/>
            </a:prstGeom>
          </p:spPr>
        </p:pic>
      </p:grpSp>
      <p:sp>
        <p:nvSpPr>
          <p:cNvPr id="19" name="object 7"/>
          <p:cNvSpPr txBox="1"/>
          <p:nvPr/>
        </p:nvSpPr>
        <p:spPr>
          <a:xfrm>
            <a:off x="2764219" y="2823941"/>
            <a:ext cx="3358515" cy="1195070"/>
          </a:xfrm>
          <a:prstGeom prst="rect">
            <a:avLst/>
          </a:prstGeom>
        </p:spPr>
        <p:txBody>
          <a:bodyPr vert="horz" wrap="square" lIns="0" tIns="67945" rIns="0" bIns="0"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03275" marR="5080" indent="-791210" algn="ctr">
              <a:lnSpc>
                <a:spcPts val="4430"/>
              </a:lnSpc>
              <a:spcBef>
                <a:spcPts val="535"/>
              </a:spcBef>
            </a:pPr>
            <a:r>
              <a:rPr lang="fr-FR" sz="3950" b="1" spc="-70" dirty="0">
                <a:solidFill>
                  <a:srgbClr val="FFFFFF"/>
                </a:solidFill>
                <a:latin typeface="Tahoma"/>
                <a:cs typeface="Tahoma"/>
              </a:rPr>
              <a:t>Sources of </a:t>
            </a:r>
            <a:r>
              <a:rPr lang="fr-FR" sz="3950" b="1" spc="-70" dirty="0" err="1">
                <a:solidFill>
                  <a:srgbClr val="FFFFFF"/>
                </a:solidFill>
                <a:latin typeface="Tahoma"/>
                <a:cs typeface="Tahoma"/>
              </a:rPr>
              <a:t>morality</a:t>
            </a:r>
            <a:endParaRPr sz="3950" dirty="0">
              <a:latin typeface="Tahoma"/>
              <a:cs typeface="Tahoma"/>
            </a:endParaRPr>
          </a:p>
        </p:txBody>
      </p:sp>
      <p:grpSp>
        <p:nvGrpSpPr>
          <p:cNvPr id="20" name="object 8"/>
          <p:cNvGrpSpPr/>
          <p:nvPr/>
        </p:nvGrpSpPr>
        <p:grpSpPr>
          <a:xfrm>
            <a:off x="3383598" y="340329"/>
            <a:ext cx="2195576" cy="2290825"/>
            <a:chOff x="5553075" y="676148"/>
            <a:chExt cx="2195576" cy="2290825"/>
          </a:xfrm>
        </p:grpSpPr>
        <p:pic>
          <p:nvPicPr>
            <p:cNvPr id="42" name="object 9"/>
            <p:cNvPicPr/>
            <p:nvPr/>
          </p:nvPicPr>
          <p:blipFill>
            <a:blip r:embed="rId4" cstate="print"/>
            <a:stretch>
              <a:fillRect/>
            </a:stretch>
          </p:blipFill>
          <p:spPr>
            <a:xfrm>
              <a:off x="6591300" y="2390711"/>
              <a:ext cx="71437" cy="576262"/>
            </a:xfrm>
            <a:prstGeom prst="rect">
              <a:avLst/>
            </a:prstGeom>
          </p:spPr>
        </p:pic>
        <p:pic>
          <p:nvPicPr>
            <p:cNvPr id="43" name="object 10"/>
            <p:cNvPicPr/>
            <p:nvPr/>
          </p:nvPicPr>
          <p:blipFill>
            <a:blip r:embed="rId5" cstate="print"/>
            <a:stretch>
              <a:fillRect/>
            </a:stretch>
          </p:blipFill>
          <p:spPr>
            <a:xfrm>
              <a:off x="5553075" y="676148"/>
              <a:ext cx="2195576" cy="1824101"/>
            </a:xfrm>
            <a:prstGeom prst="rect">
              <a:avLst/>
            </a:prstGeom>
          </p:spPr>
        </p:pic>
      </p:grpSp>
      <p:sp>
        <p:nvSpPr>
          <p:cNvPr id="21" name="object 11"/>
          <p:cNvSpPr txBox="1">
            <a:spLocks noGrp="1"/>
          </p:cNvSpPr>
          <p:nvPr/>
        </p:nvSpPr>
        <p:spPr>
          <a:xfrm>
            <a:off x="3779912" y="1044988"/>
            <a:ext cx="1351841" cy="323807"/>
          </a:xfrm>
          <a:prstGeom prst="rect">
            <a:avLst/>
          </a:prstGeom>
        </p:spPr>
        <p:txBody>
          <a:bodyPr vert="horz" wrap="square" lIns="0" tIns="15875" rIns="0" bIns="0" rtlCol="0">
            <a:spAutoFit/>
          </a:bodyPr>
          <a:lstStyle>
            <a:lvl1pPr>
              <a:defRPr sz="3600" b="0" i="0">
                <a:solidFill>
                  <a:srgbClr val="585858"/>
                </a:solidFill>
                <a:latin typeface="Trebuchet MS"/>
                <a:ea typeface="+mj-ea"/>
                <a:cs typeface="Trebuchet MS"/>
              </a:defRPr>
            </a:lvl1pPr>
          </a:lstStyle>
          <a:p>
            <a:pPr marL="12700">
              <a:lnSpc>
                <a:spcPct val="100000"/>
              </a:lnSpc>
              <a:spcBef>
                <a:spcPts val="125"/>
              </a:spcBef>
            </a:pPr>
            <a:r>
              <a:rPr lang="fr-FR" sz="2000" b="1" spc="-250" dirty="0">
                <a:solidFill>
                  <a:srgbClr val="FFFFFF"/>
                </a:solidFill>
                <a:latin typeface="Tahoma"/>
                <a:cs typeface="Tahoma"/>
              </a:rPr>
              <a:t>- </a:t>
            </a:r>
            <a:r>
              <a:rPr lang="fr-FR"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religions</a:t>
            </a:r>
            <a:r>
              <a:rPr lang="fr-FR" sz="2000" b="1" spc="-250" dirty="0">
                <a:solidFill>
                  <a:srgbClr val="FFFFFF"/>
                </a:solidFill>
                <a:latin typeface="Tahoma"/>
                <a:cs typeface="Tahoma"/>
              </a:rPr>
              <a:t> </a:t>
            </a:r>
            <a:endParaRPr sz="2000" dirty="0">
              <a:latin typeface="Tahoma"/>
              <a:cs typeface="Tahoma"/>
            </a:endParaRPr>
          </a:p>
        </p:txBody>
      </p:sp>
      <p:grpSp>
        <p:nvGrpSpPr>
          <p:cNvPr id="22" name="object 12"/>
          <p:cNvGrpSpPr/>
          <p:nvPr/>
        </p:nvGrpSpPr>
        <p:grpSpPr>
          <a:xfrm>
            <a:off x="6117273" y="1321404"/>
            <a:ext cx="2881376" cy="1824101"/>
            <a:chOff x="8286750" y="1657223"/>
            <a:chExt cx="2881376" cy="1824101"/>
          </a:xfrm>
        </p:grpSpPr>
        <p:pic>
          <p:nvPicPr>
            <p:cNvPr id="40" name="object 13"/>
            <p:cNvPicPr/>
            <p:nvPr/>
          </p:nvPicPr>
          <p:blipFill>
            <a:blip r:embed="rId6" cstate="print"/>
            <a:stretch>
              <a:fillRect/>
            </a:stretch>
          </p:blipFill>
          <p:spPr>
            <a:xfrm>
              <a:off x="8286750" y="2866961"/>
              <a:ext cx="795337" cy="328612"/>
            </a:xfrm>
            <a:prstGeom prst="rect">
              <a:avLst/>
            </a:prstGeom>
          </p:spPr>
        </p:pic>
        <p:pic>
          <p:nvPicPr>
            <p:cNvPr id="41" name="object 14"/>
            <p:cNvPicPr/>
            <p:nvPr/>
          </p:nvPicPr>
          <p:blipFill>
            <a:blip r:embed="rId7" cstate="print"/>
            <a:stretch>
              <a:fillRect/>
            </a:stretch>
          </p:blipFill>
          <p:spPr>
            <a:xfrm>
              <a:off x="8896350" y="1657223"/>
              <a:ext cx="2271776" cy="1824101"/>
            </a:xfrm>
            <a:prstGeom prst="rect">
              <a:avLst/>
            </a:prstGeom>
          </p:spPr>
        </p:pic>
      </p:grpSp>
      <p:sp>
        <p:nvSpPr>
          <p:cNvPr id="23" name="object 15"/>
          <p:cNvSpPr txBox="1"/>
          <p:nvPr/>
        </p:nvSpPr>
        <p:spPr>
          <a:xfrm>
            <a:off x="6536373" y="1884458"/>
            <a:ext cx="2462276" cy="330860"/>
          </a:xfrm>
          <a:prstGeom prst="rect">
            <a:avLst/>
          </a:prstGeom>
        </p:spPr>
        <p:txBody>
          <a:bodyPr vert="horz" wrap="square" lIns="0" tIns="48260" rIns="0" bIns="0"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marR="5080" indent="581025">
              <a:lnSpc>
                <a:spcPts val="2180"/>
              </a:lnSpc>
              <a:spcBef>
                <a:spcPts val="380"/>
              </a:spcBef>
            </a:pPr>
            <a:r>
              <a:rPr lang="fr-FR"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Conscience</a:t>
            </a:r>
            <a:endParaRPr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endParaRPr>
          </a:p>
        </p:txBody>
      </p:sp>
      <p:grpSp>
        <p:nvGrpSpPr>
          <p:cNvPr id="24" name="object 16"/>
          <p:cNvGrpSpPr/>
          <p:nvPr/>
        </p:nvGrpSpPr>
        <p:grpSpPr>
          <a:xfrm>
            <a:off x="5868144" y="4198016"/>
            <a:ext cx="2909951" cy="1938401"/>
            <a:chOff x="7915275" y="4476686"/>
            <a:chExt cx="2909951" cy="1938401"/>
          </a:xfrm>
        </p:grpSpPr>
        <p:pic>
          <p:nvPicPr>
            <p:cNvPr id="38" name="object 17"/>
            <p:cNvPicPr/>
            <p:nvPr/>
          </p:nvPicPr>
          <p:blipFill>
            <a:blip r:embed="rId8" cstate="print"/>
            <a:stretch>
              <a:fillRect/>
            </a:stretch>
          </p:blipFill>
          <p:spPr>
            <a:xfrm>
              <a:off x="7915275" y="4476686"/>
              <a:ext cx="1033462" cy="576262"/>
            </a:xfrm>
            <a:prstGeom prst="rect">
              <a:avLst/>
            </a:prstGeom>
          </p:spPr>
        </p:pic>
        <p:pic>
          <p:nvPicPr>
            <p:cNvPr id="39" name="object 18"/>
            <p:cNvPicPr/>
            <p:nvPr/>
          </p:nvPicPr>
          <p:blipFill>
            <a:blip r:embed="rId9" cstate="print"/>
            <a:stretch>
              <a:fillRect/>
            </a:stretch>
          </p:blipFill>
          <p:spPr>
            <a:xfrm>
              <a:off x="8705850" y="4590986"/>
              <a:ext cx="2119376" cy="1824101"/>
            </a:xfrm>
            <a:prstGeom prst="rect">
              <a:avLst/>
            </a:prstGeom>
          </p:spPr>
        </p:pic>
      </p:grpSp>
      <p:sp>
        <p:nvSpPr>
          <p:cNvPr id="25" name="object 19"/>
          <p:cNvSpPr txBox="1"/>
          <p:nvPr/>
        </p:nvSpPr>
        <p:spPr>
          <a:xfrm>
            <a:off x="6885236" y="5054799"/>
            <a:ext cx="2699792" cy="330860"/>
          </a:xfrm>
          <a:prstGeom prst="rect">
            <a:avLst/>
          </a:prstGeom>
        </p:spPr>
        <p:txBody>
          <a:bodyPr vert="horz" wrap="square" lIns="0" tIns="48260" rIns="0" bIns="0"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60350" marR="5080" indent="-247650">
              <a:lnSpc>
                <a:spcPts val="2180"/>
              </a:lnSpc>
              <a:spcBef>
                <a:spcPts val="380"/>
              </a:spcBef>
            </a:pPr>
            <a:r>
              <a:rPr lang="fr-FR" sz="2000"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sense</a:t>
            </a:r>
            <a:r>
              <a:rPr lang="fr-FR"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 </a:t>
            </a:r>
            <a:r>
              <a:rPr lang="fr-FR"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of </a:t>
            </a:r>
            <a:r>
              <a:rPr lang="fr-FR" sz="2000"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duty</a:t>
            </a:r>
            <a:r>
              <a:rPr lang="fr-FR"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 </a:t>
            </a:r>
            <a:endParaRPr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endParaRPr>
          </a:p>
        </p:txBody>
      </p:sp>
      <p:grpSp>
        <p:nvGrpSpPr>
          <p:cNvPr id="26" name="object 20"/>
          <p:cNvGrpSpPr/>
          <p:nvPr/>
        </p:nvGrpSpPr>
        <p:grpSpPr>
          <a:xfrm>
            <a:off x="3440748" y="4274217"/>
            <a:ext cx="2233676" cy="2243201"/>
            <a:chOff x="5610225" y="4610036"/>
            <a:chExt cx="2233676" cy="2243201"/>
          </a:xfrm>
        </p:grpSpPr>
        <p:pic>
          <p:nvPicPr>
            <p:cNvPr id="36" name="object 21"/>
            <p:cNvPicPr/>
            <p:nvPr/>
          </p:nvPicPr>
          <p:blipFill>
            <a:blip r:embed="rId10" cstate="print"/>
            <a:stretch>
              <a:fillRect/>
            </a:stretch>
          </p:blipFill>
          <p:spPr>
            <a:xfrm>
              <a:off x="6619875" y="4610036"/>
              <a:ext cx="90487" cy="576262"/>
            </a:xfrm>
            <a:prstGeom prst="rect">
              <a:avLst/>
            </a:prstGeom>
          </p:spPr>
        </p:pic>
        <p:pic>
          <p:nvPicPr>
            <p:cNvPr id="37" name="object 22"/>
            <p:cNvPicPr/>
            <p:nvPr/>
          </p:nvPicPr>
          <p:blipFill>
            <a:blip r:embed="rId11" cstate="print"/>
            <a:stretch>
              <a:fillRect/>
            </a:stretch>
          </p:blipFill>
          <p:spPr>
            <a:xfrm>
              <a:off x="5610225" y="5124386"/>
              <a:ext cx="2233676" cy="1728851"/>
            </a:xfrm>
            <a:prstGeom prst="rect">
              <a:avLst/>
            </a:prstGeom>
          </p:spPr>
        </p:pic>
      </p:grpSp>
      <p:sp>
        <p:nvSpPr>
          <p:cNvPr id="27" name="object 23"/>
          <p:cNvSpPr txBox="1"/>
          <p:nvPr/>
        </p:nvSpPr>
        <p:spPr>
          <a:xfrm>
            <a:off x="3908743" y="5354415"/>
            <a:ext cx="1599361" cy="611505"/>
          </a:xfrm>
          <a:prstGeom prst="rect">
            <a:avLst/>
          </a:prstGeom>
        </p:spPr>
        <p:txBody>
          <a:bodyPr vert="horz" wrap="square" lIns="0" tIns="48260" rIns="0" bIns="0"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84150" marR="5080" indent="-171450">
              <a:lnSpc>
                <a:spcPts val="2180"/>
              </a:lnSpc>
              <a:spcBef>
                <a:spcPts val="380"/>
              </a:spcBef>
            </a:pPr>
            <a:r>
              <a:rPr lang="fr-FR" sz="2000"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sense</a:t>
            </a:r>
            <a:r>
              <a:rPr lang="fr-FR"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 </a:t>
            </a:r>
            <a:r>
              <a:rPr lang="fr-FR"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of respect </a:t>
            </a:r>
            <a:endParaRPr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endParaRPr>
          </a:p>
        </p:txBody>
      </p:sp>
      <p:grpSp>
        <p:nvGrpSpPr>
          <p:cNvPr id="28" name="object 24"/>
          <p:cNvGrpSpPr/>
          <p:nvPr/>
        </p:nvGrpSpPr>
        <p:grpSpPr>
          <a:xfrm>
            <a:off x="145098" y="3921792"/>
            <a:ext cx="2700337" cy="1824101"/>
            <a:chOff x="2314575" y="4257611"/>
            <a:chExt cx="2700337" cy="1824101"/>
          </a:xfrm>
        </p:grpSpPr>
        <p:pic>
          <p:nvPicPr>
            <p:cNvPr id="34" name="object 25"/>
            <p:cNvPicPr/>
            <p:nvPr/>
          </p:nvPicPr>
          <p:blipFill>
            <a:blip r:embed="rId12" cstate="print"/>
            <a:stretch>
              <a:fillRect/>
            </a:stretch>
          </p:blipFill>
          <p:spPr>
            <a:xfrm>
              <a:off x="3971925" y="4400486"/>
              <a:ext cx="1042987" cy="461962"/>
            </a:xfrm>
            <a:prstGeom prst="rect">
              <a:avLst/>
            </a:prstGeom>
          </p:spPr>
        </p:pic>
        <p:pic>
          <p:nvPicPr>
            <p:cNvPr id="35" name="object 26"/>
            <p:cNvPicPr/>
            <p:nvPr/>
          </p:nvPicPr>
          <p:blipFill>
            <a:blip r:embed="rId13" cstate="print"/>
            <a:stretch>
              <a:fillRect/>
            </a:stretch>
          </p:blipFill>
          <p:spPr>
            <a:xfrm>
              <a:off x="2314575" y="4257611"/>
              <a:ext cx="1805051" cy="1824101"/>
            </a:xfrm>
            <a:prstGeom prst="rect">
              <a:avLst/>
            </a:prstGeom>
          </p:spPr>
        </p:pic>
      </p:grpSp>
      <p:sp>
        <p:nvSpPr>
          <p:cNvPr id="29" name="object 27"/>
          <p:cNvSpPr txBox="1"/>
          <p:nvPr/>
        </p:nvSpPr>
        <p:spPr>
          <a:xfrm>
            <a:off x="468312" y="4628547"/>
            <a:ext cx="1172210" cy="334645"/>
          </a:xfrm>
          <a:prstGeom prst="rect">
            <a:avLst/>
          </a:prstGeom>
        </p:spPr>
        <p:txBody>
          <a:bodyPr vert="horz" wrap="square" lIns="0" tIns="15875" rIns="0" bIns="0"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nSpc>
                <a:spcPct val="100000"/>
              </a:lnSpc>
              <a:spcBef>
                <a:spcPts val="125"/>
              </a:spcBef>
            </a:pPr>
            <a:r>
              <a:rPr lang="fr-FR"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Justice</a:t>
            </a:r>
            <a:endParaRPr sz="2000" dirty="0">
              <a:latin typeface="Tahoma"/>
              <a:cs typeface="Tahoma"/>
            </a:endParaRPr>
          </a:p>
        </p:txBody>
      </p:sp>
      <p:grpSp>
        <p:nvGrpSpPr>
          <p:cNvPr id="30" name="object 28"/>
          <p:cNvGrpSpPr/>
          <p:nvPr/>
        </p:nvGrpSpPr>
        <p:grpSpPr>
          <a:xfrm>
            <a:off x="240348" y="1340454"/>
            <a:ext cx="2538412" cy="1824101"/>
            <a:chOff x="2409825" y="1676273"/>
            <a:chExt cx="2538412" cy="1824101"/>
          </a:xfrm>
        </p:grpSpPr>
        <p:pic>
          <p:nvPicPr>
            <p:cNvPr id="32" name="object 29"/>
            <p:cNvPicPr/>
            <p:nvPr/>
          </p:nvPicPr>
          <p:blipFill>
            <a:blip r:embed="rId14" cstate="print"/>
            <a:stretch>
              <a:fillRect/>
            </a:stretch>
          </p:blipFill>
          <p:spPr>
            <a:xfrm>
              <a:off x="4076700" y="2828861"/>
              <a:ext cx="871537" cy="357187"/>
            </a:xfrm>
            <a:prstGeom prst="rect">
              <a:avLst/>
            </a:prstGeom>
          </p:spPr>
        </p:pic>
        <p:pic>
          <p:nvPicPr>
            <p:cNvPr id="33" name="object 30"/>
            <p:cNvPicPr/>
            <p:nvPr/>
          </p:nvPicPr>
          <p:blipFill>
            <a:blip r:embed="rId15" cstate="print"/>
            <a:stretch>
              <a:fillRect/>
            </a:stretch>
          </p:blipFill>
          <p:spPr>
            <a:xfrm>
              <a:off x="2409825" y="1676273"/>
              <a:ext cx="1814576" cy="1824101"/>
            </a:xfrm>
            <a:prstGeom prst="rect">
              <a:avLst/>
            </a:prstGeom>
          </p:spPr>
        </p:pic>
      </p:grpSp>
      <p:sp>
        <p:nvSpPr>
          <p:cNvPr id="31" name="object 31"/>
          <p:cNvSpPr txBox="1"/>
          <p:nvPr/>
        </p:nvSpPr>
        <p:spPr>
          <a:xfrm>
            <a:off x="802958" y="2085181"/>
            <a:ext cx="999490" cy="334645"/>
          </a:xfrm>
          <a:prstGeom prst="rect">
            <a:avLst/>
          </a:prstGeom>
        </p:spPr>
        <p:txBody>
          <a:bodyPr vert="horz" wrap="square" lIns="0" tIns="15875" rIns="0" bIns="0"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nSpc>
                <a:spcPct val="100000"/>
              </a:lnSpc>
              <a:spcBef>
                <a:spcPts val="125"/>
              </a:spcBef>
            </a:pPr>
            <a:r>
              <a:rPr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v</a:t>
            </a:r>
            <a:r>
              <a:rPr lang="en-US"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i</a:t>
            </a:r>
            <a:r>
              <a:rPr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rtu</a:t>
            </a:r>
            <a:r>
              <a:rPr lang="en-US"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rPr>
              <a:t>e</a:t>
            </a:r>
            <a:endParaRPr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ahoma"/>
              <a:cs typeface="Tahoma"/>
            </a:endParaRPr>
          </a:p>
        </p:txBody>
      </p:sp>
    </p:spTree>
    <p:extLst>
      <p:ext uri="{BB962C8B-B14F-4D97-AF65-F5344CB8AC3E}">
        <p14:creationId xmlns:p14="http://schemas.microsoft.com/office/powerpoint/2010/main" val="5763685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3608" y="404664"/>
            <a:ext cx="7776864" cy="5262979"/>
          </a:xfrm>
          <a:prstGeom prst="rect">
            <a:avLst/>
          </a:prstGeom>
        </p:spPr>
        <p:txBody>
          <a:bodyPr wrap="square">
            <a:spAutoFit/>
          </a:bodyPr>
          <a:lstStyle/>
          <a:p>
            <a:endParaRPr lang="fr-FR" sz="1200" b="0" i="0" u="none" strike="noStrike" baseline="0" dirty="0" smtClean="0">
              <a:solidFill>
                <a:srgbClr val="000000"/>
              </a:solidFill>
              <a:latin typeface="Century Gothic"/>
            </a:endParaRPr>
          </a:p>
          <a:p>
            <a:r>
              <a:rPr lang="fr-FR" b="1" dirty="0" smtClean="0">
                <a:solidFill>
                  <a:srgbClr val="C00000"/>
                </a:solidFill>
                <a:latin typeface="Century Gothic"/>
              </a:rPr>
              <a:t>1. La religion: </a:t>
            </a:r>
            <a:r>
              <a:rPr lang="ar-DZ" b="1" dirty="0" smtClean="0">
                <a:solidFill>
                  <a:srgbClr val="C00000"/>
                </a:solidFill>
                <a:latin typeface="Century Gothic"/>
              </a:rPr>
              <a:t>الدين</a:t>
            </a:r>
            <a:endParaRPr lang="fr-FR" dirty="0" smtClean="0">
              <a:solidFill>
                <a:srgbClr val="C00000"/>
              </a:solidFill>
              <a:latin typeface="Century Gothic"/>
            </a:endParaRPr>
          </a:p>
          <a:p>
            <a:r>
              <a:rPr lang="en-US" b="1" dirty="0">
                <a:solidFill>
                  <a:srgbClr val="404040"/>
                </a:solidFill>
                <a:latin typeface="Century Gothic"/>
              </a:rPr>
              <a:t>often involve norms that are supposed to govern behavior</a:t>
            </a:r>
            <a:r>
              <a:rPr lang="fr-FR" b="1" dirty="0" smtClean="0">
                <a:solidFill>
                  <a:srgbClr val="404040"/>
                </a:solidFill>
                <a:latin typeface="Century Gothic"/>
              </a:rPr>
              <a:t>(coran)</a:t>
            </a:r>
          </a:p>
          <a:p>
            <a:endParaRPr lang="fr-FR" dirty="0" smtClean="0">
              <a:solidFill>
                <a:srgbClr val="404040"/>
              </a:solidFill>
              <a:latin typeface="Century Gothic"/>
            </a:endParaRPr>
          </a:p>
          <a:p>
            <a:r>
              <a:rPr lang="fr-FR" b="1" dirty="0" smtClean="0">
                <a:solidFill>
                  <a:srgbClr val="C00000"/>
                </a:solidFill>
                <a:latin typeface="Century Gothic"/>
              </a:rPr>
              <a:t>2conscience:</a:t>
            </a:r>
            <a:r>
              <a:rPr lang="ar-DZ" b="1" dirty="0" smtClean="0">
                <a:solidFill>
                  <a:srgbClr val="C00000"/>
                </a:solidFill>
                <a:latin typeface="Century Gothic"/>
              </a:rPr>
              <a:t>الوعي</a:t>
            </a:r>
            <a:endParaRPr lang="fr-FR" dirty="0">
              <a:solidFill>
                <a:srgbClr val="C00000"/>
              </a:solidFill>
              <a:latin typeface="Century Gothic"/>
            </a:endParaRPr>
          </a:p>
          <a:p>
            <a:r>
              <a:rPr lang="en-US" b="1" dirty="0">
                <a:latin typeface="Century Gothic"/>
              </a:rPr>
              <a:t>It is my conscience that tells me what is good or bad</a:t>
            </a:r>
            <a:r>
              <a:rPr lang="en-US" b="1" dirty="0" smtClean="0">
                <a:latin typeface="Century Gothic"/>
              </a:rPr>
              <a:t>.</a:t>
            </a:r>
          </a:p>
          <a:p>
            <a:endParaRPr lang="fr-FR" b="1" dirty="0" smtClean="0">
              <a:latin typeface="Century Gothic"/>
            </a:endParaRPr>
          </a:p>
          <a:p>
            <a:r>
              <a:rPr lang="fr-FR" b="1" dirty="0" smtClean="0">
                <a:solidFill>
                  <a:srgbClr val="C00000"/>
                </a:solidFill>
                <a:latin typeface="Century Gothic"/>
              </a:rPr>
              <a:t>3. </a:t>
            </a:r>
            <a:r>
              <a:rPr lang="fr-FR" b="1" dirty="0">
                <a:solidFill>
                  <a:srgbClr val="C00000"/>
                </a:solidFill>
                <a:latin typeface="Century Gothic"/>
              </a:rPr>
              <a:t>The </a:t>
            </a:r>
            <a:r>
              <a:rPr lang="fr-FR" b="1" dirty="0" err="1">
                <a:solidFill>
                  <a:srgbClr val="C00000"/>
                </a:solidFill>
                <a:latin typeface="Century Gothic"/>
              </a:rPr>
              <a:t>sense</a:t>
            </a:r>
            <a:r>
              <a:rPr lang="fr-FR" b="1" dirty="0">
                <a:solidFill>
                  <a:srgbClr val="C00000"/>
                </a:solidFill>
                <a:latin typeface="Century Gothic"/>
              </a:rPr>
              <a:t> of </a:t>
            </a:r>
            <a:r>
              <a:rPr lang="fr-FR" b="1" dirty="0" err="1">
                <a:solidFill>
                  <a:srgbClr val="C00000"/>
                </a:solidFill>
                <a:latin typeface="Century Gothic"/>
              </a:rPr>
              <a:t>duty</a:t>
            </a:r>
            <a:r>
              <a:rPr lang="fr-FR" b="1" dirty="0">
                <a:solidFill>
                  <a:srgbClr val="C00000"/>
                </a:solidFill>
                <a:latin typeface="Century Gothic"/>
              </a:rPr>
              <a:t> </a:t>
            </a:r>
            <a:r>
              <a:rPr lang="ar-DZ" b="1" dirty="0">
                <a:solidFill>
                  <a:srgbClr val="C00000"/>
                </a:solidFill>
                <a:latin typeface="Century Gothic"/>
              </a:rPr>
              <a:t>الاحساس بالواجب: </a:t>
            </a:r>
            <a:r>
              <a:rPr lang="fr-FR" b="1" dirty="0" err="1">
                <a:latin typeface="Century Gothic"/>
              </a:rPr>
              <a:t>Accomplishing</a:t>
            </a:r>
            <a:r>
              <a:rPr lang="fr-FR" b="1" dirty="0">
                <a:latin typeface="Century Gothic"/>
              </a:rPr>
              <a:t> good or </a:t>
            </a:r>
            <a:r>
              <a:rPr lang="fr-FR" b="1" dirty="0" err="1">
                <a:latin typeface="Century Gothic"/>
              </a:rPr>
              <a:t>seeking</a:t>
            </a:r>
            <a:r>
              <a:rPr lang="fr-FR" b="1" dirty="0">
                <a:latin typeface="Century Gothic"/>
              </a:rPr>
              <a:t> </a:t>
            </a:r>
            <a:r>
              <a:rPr lang="fr-FR" b="1" dirty="0" err="1">
                <a:latin typeface="Century Gothic"/>
              </a:rPr>
              <a:t>it</a:t>
            </a:r>
            <a:r>
              <a:rPr lang="fr-FR" b="1" dirty="0">
                <a:latin typeface="Century Gothic"/>
              </a:rPr>
              <a:t> </a:t>
            </a:r>
            <a:r>
              <a:rPr lang="fr-FR" b="1" dirty="0" err="1">
                <a:latin typeface="Century Gothic"/>
              </a:rPr>
              <a:t>is</a:t>
            </a:r>
            <a:r>
              <a:rPr lang="fr-FR" b="1" dirty="0">
                <a:latin typeface="Century Gothic"/>
              </a:rPr>
              <a:t>, </a:t>
            </a:r>
            <a:r>
              <a:rPr lang="fr-FR" b="1" dirty="0" err="1">
                <a:latin typeface="Century Gothic"/>
              </a:rPr>
              <a:t>above</a:t>
            </a:r>
            <a:r>
              <a:rPr lang="fr-FR" b="1" dirty="0">
                <a:latin typeface="Century Gothic"/>
              </a:rPr>
              <a:t> all, a </a:t>
            </a:r>
            <a:r>
              <a:rPr lang="fr-FR" b="1" dirty="0" err="1">
                <a:latin typeface="Century Gothic"/>
              </a:rPr>
              <a:t>duty</a:t>
            </a:r>
            <a:r>
              <a:rPr lang="fr-FR" b="1" dirty="0" smtClean="0">
                <a:latin typeface="Century Gothic"/>
              </a:rPr>
              <a:t>.</a:t>
            </a:r>
          </a:p>
          <a:p>
            <a:endParaRPr lang="fr-FR" b="1" dirty="0" smtClean="0">
              <a:latin typeface="Century Gothic"/>
            </a:endParaRPr>
          </a:p>
          <a:p>
            <a:r>
              <a:rPr lang="fr-FR" b="1" dirty="0" smtClean="0">
                <a:solidFill>
                  <a:srgbClr val="C00000"/>
                </a:solidFill>
                <a:latin typeface="Century Gothic"/>
              </a:rPr>
              <a:t>4</a:t>
            </a:r>
            <a:r>
              <a:rPr lang="fr-FR" b="1" dirty="0">
                <a:solidFill>
                  <a:srgbClr val="C00000"/>
                </a:solidFill>
                <a:latin typeface="Century Gothic"/>
              </a:rPr>
              <a:t>. The </a:t>
            </a:r>
            <a:r>
              <a:rPr lang="fr-FR" b="1" dirty="0" err="1">
                <a:solidFill>
                  <a:srgbClr val="C00000"/>
                </a:solidFill>
                <a:latin typeface="Century Gothic"/>
              </a:rPr>
              <a:t>sense</a:t>
            </a:r>
            <a:r>
              <a:rPr lang="fr-FR" b="1" dirty="0">
                <a:solidFill>
                  <a:srgbClr val="C00000"/>
                </a:solidFill>
                <a:latin typeface="Century Gothic"/>
              </a:rPr>
              <a:t> of respect </a:t>
            </a:r>
            <a:r>
              <a:rPr lang="ar-DZ" b="1" dirty="0">
                <a:latin typeface="Century Gothic"/>
              </a:rPr>
              <a:t>الشعور بالاحترام: </a:t>
            </a:r>
            <a:r>
              <a:rPr lang="fr-FR" b="1" dirty="0" err="1">
                <a:latin typeface="Century Gothic"/>
              </a:rPr>
              <a:t>Interpersonal</a:t>
            </a:r>
            <a:r>
              <a:rPr lang="fr-FR" b="1" dirty="0">
                <a:latin typeface="Century Gothic"/>
              </a:rPr>
              <a:t> </a:t>
            </a:r>
            <a:r>
              <a:rPr lang="fr-FR" b="1" dirty="0" err="1">
                <a:latin typeface="Century Gothic"/>
              </a:rPr>
              <a:t>relationships</a:t>
            </a:r>
            <a:r>
              <a:rPr lang="fr-FR" b="1" dirty="0">
                <a:latin typeface="Century Gothic"/>
              </a:rPr>
              <a:t> </a:t>
            </a:r>
            <a:r>
              <a:rPr lang="fr-FR" b="1" dirty="0" err="1">
                <a:latin typeface="Century Gothic"/>
              </a:rPr>
              <a:t>should</a:t>
            </a:r>
            <a:r>
              <a:rPr lang="fr-FR" b="1" dirty="0">
                <a:latin typeface="Century Gothic"/>
              </a:rPr>
              <a:t> </a:t>
            </a:r>
            <a:r>
              <a:rPr lang="fr-FR" b="1" dirty="0" err="1">
                <a:latin typeface="Century Gothic"/>
              </a:rPr>
              <a:t>be</a:t>
            </a:r>
            <a:r>
              <a:rPr lang="fr-FR" b="1" dirty="0">
                <a:latin typeface="Century Gothic"/>
              </a:rPr>
              <a:t> </a:t>
            </a:r>
            <a:r>
              <a:rPr lang="fr-FR" b="1" dirty="0" err="1">
                <a:latin typeface="Century Gothic"/>
              </a:rPr>
              <a:t>governed</a:t>
            </a:r>
            <a:r>
              <a:rPr lang="fr-FR" b="1" dirty="0">
                <a:latin typeface="Century Gothic"/>
              </a:rPr>
              <a:t> by respect</a:t>
            </a:r>
            <a:r>
              <a:rPr lang="fr-FR" b="1" dirty="0" smtClean="0">
                <a:latin typeface="Century Gothic"/>
              </a:rPr>
              <a:t>;</a:t>
            </a:r>
          </a:p>
          <a:p>
            <a:endParaRPr lang="fr-FR" b="1" dirty="0" smtClean="0">
              <a:latin typeface="Century Gothic"/>
            </a:endParaRPr>
          </a:p>
          <a:p>
            <a:r>
              <a:rPr lang="fr-FR" b="1" dirty="0" smtClean="0">
                <a:solidFill>
                  <a:srgbClr val="C00000"/>
                </a:solidFill>
                <a:latin typeface="Century Gothic"/>
              </a:rPr>
              <a:t>5</a:t>
            </a:r>
            <a:r>
              <a:rPr lang="fr-FR" b="1" dirty="0">
                <a:solidFill>
                  <a:srgbClr val="C00000"/>
                </a:solidFill>
                <a:latin typeface="Century Gothic"/>
              </a:rPr>
              <a:t>. Justice </a:t>
            </a:r>
            <a:r>
              <a:rPr lang="ar-DZ" b="1" dirty="0">
                <a:solidFill>
                  <a:srgbClr val="C00000"/>
                </a:solidFill>
                <a:latin typeface="Century Gothic"/>
              </a:rPr>
              <a:t>العدالة: </a:t>
            </a:r>
            <a:r>
              <a:rPr lang="fr-FR" b="1" dirty="0" err="1">
                <a:latin typeface="Century Gothic"/>
              </a:rPr>
              <a:t>We</a:t>
            </a:r>
            <a:r>
              <a:rPr lang="fr-FR" b="1" dirty="0">
                <a:latin typeface="Century Gothic"/>
              </a:rPr>
              <a:t> are all </a:t>
            </a:r>
            <a:r>
              <a:rPr lang="fr-FR" b="1" dirty="0" err="1">
                <a:latin typeface="Century Gothic"/>
              </a:rPr>
              <a:t>born</a:t>
            </a:r>
            <a:r>
              <a:rPr lang="fr-FR" b="1" dirty="0">
                <a:latin typeface="Century Gothic"/>
              </a:rPr>
              <a:t> </a:t>
            </a:r>
            <a:r>
              <a:rPr lang="fr-FR" b="1" dirty="0" err="1">
                <a:latin typeface="Century Gothic"/>
              </a:rPr>
              <a:t>equal</a:t>
            </a:r>
            <a:r>
              <a:rPr lang="fr-FR" b="1" dirty="0">
                <a:latin typeface="Century Gothic"/>
              </a:rPr>
              <a:t> </a:t>
            </a:r>
            <a:r>
              <a:rPr lang="fr-FR" b="1" dirty="0" err="1">
                <a:latin typeface="Century Gothic"/>
              </a:rPr>
              <a:t>before</a:t>
            </a:r>
            <a:r>
              <a:rPr lang="fr-FR" b="1" dirty="0">
                <a:latin typeface="Century Gothic"/>
              </a:rPr>
              <a:t> the </a:t>
            </a:r>
            <a:r>
              <a:rPr lang="fr-FR" b="1" dirty="0" err="1">
                <a:latin typeface="Century Gothic"/>
              </a:rPr>
              <a:t>law</a:t>
            </a:r>
            <a:r>
              <a:rPr lang="fr-FR" b="1" dirty="0">
                <a:latin typeface="Century Gothic"/>
              </a:rPr>
              <a:t>, in </a:t>
            </a:r>
            <a:r>
              <a:rPr lang="fr-FR" b="1" dirty="0" err="1">
                <a:latin typeface="Century Gothic"/>
              </a:rPr>
              <a:t>other</a:t>
            </a:r>
            <a:r>
              <a:rPr lang="fr-FR" b="1" dirty="0">
                <a:latin typeface="Century Gothic"/>
              </a:rPr>
              <a:t> </a:t>
            </a:r>
            <a:r>
              <a:rPr lang="fr-FR" b="1" dirty="0" err="1">
                <a:latin typeface="Century Gothic"/>
              </a:rPr>
              <a:t>words</a:t>
            </a:r>
            <a:r>
              <a:rPr lang="fr-FR" b="1" dirty="0">
                <a:latin typeface="Century Gothic"/>
              </a:rPr>
              <a:t>, </a:t>
            </a:r>
            <a:r>
              <a:rPr lang="fr-FR" b="1" dirty="0" err="1">
                <a:latin typeface="Century Gothic"/>
              </a:rPr>
              <a:t>there</a:t>
            </a:r>
            <a:r>
              <a:rPr lang="fr-FR" b="1" dirty="0">
                <a:latin typeface="Century Gothic"/>
              </a:rPr>
              <a:t> </a:t>
            </a:r>
            <a:r>
              <a:rPr lang="fr-FR" b="1" dirty="0" err="1">
                <a:latin typeface="Century Gothic"/>
              </a:rPr>
              <a:t>is</a:t>
            </a:r>
            <a:r>
              <a:rPr lang="fr-FR" b="1" dirty="0">
                <a:latin typeface="Century Gothic"/>
              </a:rPr>
              <a:t> </a:t>
            </a:r>
            <a:r>
              <a:rPr lang="fr-FR" b="1" dirty="0" err="1">
                <a:latin typeface="Century Gothic"/>
              </a:rPr>
              <a:t>only</a:t>
            </a:r>
            <a:r>
              <a:rPr lang="fr-FR" b="1" dirty="0">
                <a:latin typeface="Century Gothic"/>
              </a:rPr>
              <a:t> one </a:t>
            </a:r>
            <a:r>
              <a:rPr lang="fr-FR" b="1" dirty="0" err="1">
                <a:latin typeface="Century Gothic"/>
              </a:rPr>
              <a:t>rule</a:t>
            </a:r>
            <a:r>
              <a:rPr lang="fr-FR" b="1" dirty="0">
                <a:latin typeface="Century Gothic"/>
              </a:rPr>
              <a:t> </a:t>
            </a:r>
            <a:r>
              <a:rPr lang="fr-FR" b="1" dirty="0" err="1">
                <a:latin typeface="Century Gothic"/>
              </a:rPr>
              <a:t>that</a:t>
            </a:r>
            <a:r>
              <a:rPr lang="fr-FR" b="1" dirty="0">
                <a:latin typeface="Century Gothic"/>
              </a:rPr>
              <a:t> </a:t>
            </a:r>
            <a:r>
              <a:rPr lang="fr-FR" b="1" dirty="0" err="1">
                <a:latin typeface="Century Gothic"/>
              </a:rPr>
              <a:t>applies</a:t>
            </a:r>
            <a:r>
              <a:rPr lang="fr-FR" b="1" dirty="0">
                <a:latin typeface="Century Gothic"/>
              </a:rPr>
              <a:t> to </a:t>
            </a:r>
            <a:r>
              <a:rPr lang="fr-FR" b="1" dirty="0" err="1">
                <a:latin typeface="Century Gothic"/>
              </a:rPr>
              <a:t>everyone</a:t>
            </a:r>
            <a:r>
              <a:rPr lang="fr-FR" b="1" dirty="0" smtClean="0">
                <a:latin typeface="Century Gothic"/>
              </a:rPr>
              <a:t>.</a:t>
            </a:r>
          </a:p>
          <a:p>
            <a:endParaRPr lang="fr-FR" dirty="0">
              <a:latin typeface="Century Gothic"/>
            </a:endParaRPr>
          </a:p>
          <a:p>
            <a:r>
              <a:rPr lang="fr-FR" b="1" dirty="0">
                <a:solidFill>
                  <a:srgbClr val="C00000"/>
                </a:solidFill>
                <a:latin typeface="Century Gothic"/>
              </a:rPr>
              <a:t>6. Virtue </a:t>
            </a:r>
            <a:r>
              <a:rPr lang="ar-DZ" b="1" dirty="0">
                <a:solidFill>
                  <a:srgbClr val="C00000"/>
                </a:solidFill>
                <a:latin typeface="Century Gothic"/>
              </a:rPr>
              <a:t>الفضيلة: </a:t>
            </a:r>
            <a:r>
              <a:rPr lang="fr-FR" b="1" dirty="0">
                <a:latin typeface="Century Gothic"/>
              </a:rPr>
              <a:t>Virtue </a:t>
            </a:r>
            <a:r>
              <a:rPr lang="fr-FR" b="1" dirty="0" err="1">
                <a:latin typeface="Century Gothic"/>
              </a:rPr>
              <a:t>is</a:t>
            </a:r>
            <a:r>
              <a:rPr lang="fr-FR" b="1" dirty="0">
                <a:latin typeface="Century Gothic"/>
              </a:rPr>
              <a:t> </a:t>
            </a:r>
            <a:r>
              <a:rPr lang="fr-FR" b="1" dirty="0" err="1">
                <a:latin typeface="Century Gothic"/>
              </a:rPr>
              <a:t>specific</a:t>
            </a:r>
            <a:r>
              <a:rPr lang="fr-FR" b="1" dirty="0">
                <a:latin typeface="Century Gothic"/>
              </a:rPr>
              <a:t> to a </a:t>
            </a:r>
            <a:r>
              <a:rPr lang="fr-FR" b="1" dirty="0" err="1">
                <a:latin typeface="Century Gothic"/>
              </a:rPr>
              <a:t>person's</a:t>
            </a:r>
            <a:r>
              <a:rPr lang="fr-FR" b="1" dirty="0">
                <a:latin typeface="Century Gothic"/>
              </a:rPr>
              <a:t> </a:t>
            </a:r>
            <a:r>
              <a:rPr lang="fr-FR" b="1" dirty="0" err="1">
                <a:latin typeface="Century Gothic"/>
              </a:rPr>
              <a:t>character</a:t>
            </a:r>
            <a:r>
              <a:rPr lang="fr-FR" b="1" dirty="0">
                <a:latin typeface="Century Gothic"/>
              </a:rPr>
              <a:t>, </a:t>
            </a:r>
            <a:r>
              <a:rPr lang="fr-FR" b="1" dirty="0" err="1">
                <a:latin typeface="Century Gothic"/>
              </a:rPr>
              <a:t>their</a:t>
            </a:r>
            <a:r>
              <a:rPr lang="fr-FR" b="1" dirty="0">
                <a:latin typeface="Century Gothic"/>
              </a:rPr>
              <a:t> </a:t>
            </a:r>
            <a:r>
              <a:rPr lang="fr-FR" b="1" dirty="0" err="1">
                <a:latin typeface="Century Gothic"/>
              </a:rPr>
              <a:t>identity</a:t>
            </a:r>
            <a:r>
              <a:rPr lang="fr-FR" b="1" dirty="0">
                <a:latin typeface="Century Gothic"/>
              </a:rPr>
              <a:t>. A good </a:t>
            </a:r>
            <a:r>
              <a:rPr lang="fr-FR" b="1" dirty="0" err="1">
                <a:latin typeface="Century Gothic"/>
              </a:rPr>
              <a:t>person</a:t>
            </a:r>
            <a:r>
              <a:rPr lang="fr-FR" b="1" dirty="0">
                <a:latin typeface="Century Gothic"/>
              </a:rPr>
              <a:t>, a </a:t>
            </a:r>
            <a:r>
              <a:rPr lang="fr-FR" b="1" dirty="0" err="1">
                <a:latin typeface="Century Gothic"/>
              </a:rPr>
              <a:t>virtuous</a:t>
            </a:r>
            <a:r>
              <a:rPr lang="fr-FR" b="1" dirty="0">
                <a:latin typeface="Century Gothic"/>
              </a:rPr>
              <a:t> </a:t>
            </a:r>
            <a:r>
              <a:rPr lang="fr-FR" b="1" dirty="0" err="1">
                <a:latin typeface="Century Gothic"/>
              </a:rPr>
              <a:t>person</a:t>
            </a:r>
            <a:r>
              <a:rPr lang="fr-FR" b="1" dirty="0">
                <a:latin typeface="Century Gothic"/>
              </a:rPr>
              <a:t>, </a:t>
            </a:r>
            <a:r>
              <a:rPr lang="fr-FR" b="1" dirty="0" err="1">
                <a:latin typeface="Century Gothic"/>
              </a:rPr>
              <a:t>will</a:t>
            </a:r>
            <a:r>
              <a:rPr lang="fr-FR" b="1" dirty="0">
                <a:latin typeface="Century Gothic"/>
              </a:rPr>
              <a:t> </a:t>
            </a:r>
            <a:r>
              <a:rPr lang="fr-FR" b="1" dirty="0" err="1">
                <a:latin typeface="Century Gothic"/>
              </a:rPr>
              <a:t>accomplish</a:t>
            </a:r>
            <a:r>
              <a:rPr lang="fr-FR" b="1" dirty="0">
                <a:latin typeface="Century Gothic"/>
              </a:rPr>
              <a:t> good </a:t>
            </a:r>
            <a:r>
              <a:rPr lang="fr-FR" b="1" dirty="0" err="1">
                <a:latin typeface="Century Gothic"/>
              </a:rPr>
              <a:t>things</a:t>
            </a:r>
            <a:r>
              <a:rPr lang="fr-FR" b="1" dirty="0">
                <a:latin typeface="Century Gothic"/>
              </a:rPr>
              <a:t>.</a:t>
            </a:r>
            <a:endParaRPr lang="fr-FR" dirty="0"/>
          </a:p>
        </p:txBody>
      </p:sp>
    </p:spTree>
    <p:extLst>
      <p:ext uri="{BB962C8B-B14F-4D97-AF65-F5344CB8AC3E}">
        <p14:creationId xmlns:p14="http://schemas.microsoft.com/office/powerpoint/2010/main" val="27178991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99592" y="908720"/>
            <a:ext cx="3847528" cy="646331"/>
          </a:xfrm>
          <a:prstGeom prst="rect">
            <a:avLst/>
          </a:prstGeom>
        </p:spPr>
        <p:txBody>
          <a:bodyPr wrap="none">
            <a:spAutoFit/>
          </a:bodyPr>
          <a:lstStyle/>
          <a:p>
            <a:r>
              <a:rPr lang="fr-FR" sz="3600" b="1" dirty="0" smtClean="0">
                <a:ln w="10541" cmpd="sng">
                  <a:solidFill>
                    <a:srgbClr val="7D7D7D">
                      <a:tint val="100000"/>
                      <a:shade val="100000"/>
                      <a:satMod val="110000"/>
                    </a:srgbClr>
                  </a:solidFill>
                  <a:prstDash val="solid"/>
                </a:ln>
                <a:latin typeface="Times New Roman" pitchFamily="18" charset="0"/>
                <a:cs typeface="Times New Roman" pitchFamily="18" charset="0"/>
              </a:rPr>
              <a:t>2. </a:t>
            </a:r>
            <a:r>
              <a:rPr lang="fr-FR" sz="3600" b="1" dirty="0" err="1">
                <a:ln w="10541" cmpd="sng">
                  <a:solidFill>
                    <a:srgbClr val="7D7D7D">
                      <a:tint val="100000"/>
                      <a:shade val="100000"/>
                      <a:satMod val="110000"/>
                    </a:srgbClr>
                  </a:solidFill>
                  <a:prstDash val="solid"/>
                </a:ln>
                <a:latin typeface="Times New Roman" pitchFamily="18" charset="0"/>
                <a:cs typeface="Times New Roman" pitchFamily="18" charset="0"/>
              </a:rPr>
              <a:t>Ethics</a:t>
            </a:r>
            <a:r>
              <a:rPr lang="fr-FR" sz="3600" b="1" dirty="0">
                <a:ln w="10541" cmpd="sng">
                  <a:solidFill>
                    <a:srgbClr val="7D7D7D">
                      <a:tint val="100000"/>
                      <a:shade val="100000"/>
                      <a:satMod val="110000"/>
                    </a:srgbClr>
                  </a:solidFill>
                  <a:prstDash val="solid"/>
                </a:ln>
                <a:latin typeface="Times New Roman" pitchFamily="18" charset="0"/>
                <a:cs typeface="Times New Roman" pitchFamily="18" charset="0"/>
              </a:rPr>
              <a:t>  </a:t>
            </a:r>
            <a:r>
              <a:rPr lang="ar-DZ" sz="3600" b="1" dirty="0">
                <a:ln w="10541" cmpd="sng">
                  <a:solidFill>
                    <a:srgbClr val="7D7D7D">
                      <a:tint val="100000"/>
                      <a:shade val="100000"/>
                      <a:satMod val="110000"/>
                    </a:srgbClr>
                  </a:solidFill>
                  <a:prstDash val="solid"/>
                </a:ln>
                <a:latin typeface="Times New Roman" pitchFamily="18" charset="0"/>
                <a:cs typeface="Times New Roman" pitchFamily="18" charset="0"/>
              </a:rPr>
              <a:t>علم الاخلاق</a:t>
            </a:r>
            <a:endParaRPr lang="fr-FR" sz="3600" b="1" dirty="0">
              <a:ln w="10541" cmpd="sng">
                <a:solidFill>
                  <a:srgbClr val="7D7D7D">
                    <a:tint val="100000"/>
                    <a:shade val="100000"/>
                    <a:satMod val="110000"/>
                  </a:srgbClr>
                </a:solidFill>
                <a:prstDash val="solid"/>
              </a:ln>
              <a:latin typeface="Times New Roman" pitchFamily="18" charset="0"/>
              <a:cs typeface="Times New Roman" pitchFamily="18" charset="0"/>
            </a:endParaRPr>
          </a:p>
        </p:txBody>
      </p:sp>
      <p:sp>
        <p:nvSpPr>
          <p:cNvPr id="4" name="Zone de texte 1"/>
          <p:cNvSpPr txBox="1"/>
          <p:nvPr/>
        </p:nvSpPr>
        <p:spPr>
          <a:xfrm>
            <a:off x="832495" y="5229200"/>
            <a:ext cx="7451313" cy="941796"/>
          </a:xfrm>
          <a:prstGeom prst="rect">
            <a:avLst/>
          </a:prstGeom>
          <a:no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rtl="1">
              <a:lnSpc>
                <a:spcPct val="115000"/>
              </a:lnSpc>
              <a:spcAft>
                <a:spcPts val="1000"/>
              </a:spcAft>
            </a:pPr>
            <a:r>
              <a:rPr lang="ar-SA" sz="1200" dirty="0">
                <a:effectLst/>
                <a:latin typeface="Calibri"/>
                <a:ea typeface="Calibri"/>
                <a:cs typeface="Times New Roman"/>
              </a:rPr>
              <a:t>       </a:t>
            </a:r>
            <a:r>
              <a:rPr lang="fr-FR" sz="2400" dirty="0" smtClean="0">
                <a:effectLst/>
                <a:latin typeface="Times New Roman"/>
                <a:ea typeface="Calibri"/>
                <a:cs typeface="Arial"/>
              </a:rPr>
              <a:t>« </a:t>
            </a:r>
            <a:r>
              <a:rPr lang="fr-FR" sz="2400" b="1" dirty="0">
                <a:effectLst/>
                <a:latin typeface="Times New Roman"/>
                <a:ea typeface="Calibri"/>
                <a:cs typeface="Arial"/>
              </a:rPr>
              <a:t>Ne fais pas aux autres ce que tu ne voudrais pas </a:t>
            </a:r>
            <a:r>
              <a:rPr lang="fr-FR" sz="2400" b="1" dirty="0" smtClean="0">
                <a:effectLst/>
                <a:latin typeface="Times New Roman"/>
                <a:ea typeface="Calibri"/>
                <a:cs typeface="Arial"/>
              </a:rPr>
              <a:t>que l’on </a:t>
            </a:r>
            <a:r>
              <a:rPr lang="fr-FR" sz="2400" b="1" dirty="0">
                <a:effectLst/>
                <a:latin typeface="Times New Roman"/>
                <a:ea typeface="Calibri"/>
                <a:cs typeface="Arial"/>
              </a:rPr>
              <a:t>te fasse». </a:t>
            </a:r>
            <a:endParaRPr lang="fr-FR" sz="1100" dirty="0">
              <a:effectLst/>
              <a:latin typeface="Calibri"/>
              <a:ea typeface="Calibri"/>
              <a:cs typeface="Arial"/>
            </a:endParaRPr>
          </a:p>
        </p:txBody>
      </p:sp>
      <p:sp>
        <p:nvSpPr>
          <p:cNvPr id="6" name="Rectangle 5"/>
          <p:cNvSpPr/>
          <p:nvPr/>
        </p:nvSpPr>
        <p:spPr>
          <a:xfrm>
            <a:off x="359024" y="1868829"/>
            <a:ext cx="8784976" cy="1569660"/>
          </a:xfrm>
          <a:prstGeom prst="rect">
            <a:avLst/>
          </a:prstGeom>
        </p:spPr>
        <p:txBody>
          <a:bodyPr wrap="square">
            <a:spAutoFit/>
          </a:bodyPr>
          <a:lstStyle/>
          <a:p>
            <a:pPr marL="342900" indent="-342900">
              <a:buFont typeface="Wingdings" pitchFamily="2" charset="2"/>
              <a:buChar char="Ø"/>
            </a:pPr>
            <a:r>
              <a:rPr lang="fr-FR" sz="2400" b="1" dirty="0">
                <a:latin typeface="Times New Roman" pitchFamily="18" charset="0"/>
                <a:cs typeface="Times New Roman" pitchFamily="18" charset="0"/>
              </a:rPr>
              <a:t>The </a:t>
            </a:r>
            <a:r>
              <a:rPr lang="fr-FR" sz="2400" b="1" dirty="0" err="1">
                <a:latin typeface="Times New Roman" pitchFamily="18" charset="0"/>
                <a:cs typeface="Times New Roman" pitchFamily="18" charset="0"/>
              </a:rPr>
              <a:t>word</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ethics</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is</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derived</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from</a:t>
            </a:r>
            <a:r>
              <a:rPr lang="fr-FR" sz="2400" b="1" dirty="0">
                <a:latin typeface="Times New Roman" pitchFamily="18" charset="0"/>
                <a:cs typeface="Times New Roman" pitchFamily="18" charset="0"/>
              </a:rPr>
              <a:t> the </a:t>
            </a:r>
            <a:r>
              <a:rPr lang="fr-FR" sz="2400" b="1" dirty="0" err="1">
                <a:solidFill>
                  <a:srgbClr val="FF0000"/>
                </a:solidFill>
                <a:latin typeface="Times New Roman" pitchFamily="18" charset="0"/>
                <a:cs typeface="Times New Roman" pitchFamily="18" charset="0"/>
              </a:rPr>
              <a:t>Greek</a:t>
            </a:r>
            <a:r>
              <a:rPr lang="fr-FR" sz="2400" b="1" dirty="0">
                <a:solidFill>
                  <a:srgbClr val="FF0000"/>
                </a:solidFill>
                <a:latin typeface="Times New Roman" pitchFamily="18" charset="0"/>
                <a:cs typeface="Times New Roman" pitchFamily="18" charset="0"/>
              </a:rPr>
              <a:t> </a:t>
            </a:r>
            <a:r>
              <a:rPr lang="fr-FR" sz="2400" b="1" dirty="0" err="1">
                <a:solidFill>
                  <a:srgbClr val="FF0000"/>
                </a:solidFill>
                <a:latin typeface="Times New Roman" pitchFamily="18" charset="0"/>
                <a:cs typeface="Times New Roman" pitchFamily="18" charset="0"/>
              </a:rPr>
              <a:t>word</a:t>
            </a:r>
            <a:r>
              <a:rPr lang="fr-FR" sz="2400" b="1" dirty="0">
                <a:solidFill>
                  <a:srgbClr val="FF0000"/>
                </a:solidFill>
                <a:latin typeface="Times New Roman" pitchFamily="18" charset="0"/>
                <a:cs typeface="Times New Roman" pitchFamily="18" charset="0"/>
              </a:rPr>
              <a:t> ethos (</a:t>
            </a:r>
            <a:r>
              <a:rPr lang="fr-FR" sz="2400" b="1" dirty="0" err="1">
                <a:solidFill>
                  <a:srgbClr val="FF0000"/>
                </a:solidFill>
                <a:latin typeface="Times New Roman" pitchFamily="18" charset="0"/>
                <a:cs typeface="Times New Roman" pitchFamily="18" charset="0"/>
              </a:rPr>
              <a:t>character</a:t>
            </a:r>
            <a:r>
              <a:rPr lang="fr-FR" sz="2400" b="1" dirty="0">
                <a:solidFill>
                  <a:srgbClr val="FF0000"/>
                </a:solidFill>
                <a:latin typeface="Times New Roman" pitchFamily="18" charset="0"/>
                <a:cs typeface="Times New Roman" pitchFamily="18" charset="0"/>
              </a:rPr>
              <a:t>), and </a:t>
            </a:r>
            <a:r>
              <a:rPr lang="fr-FR" sz="2400" b="1" dirty="0" err="1">
                <a:solidFill>
                  <a:srgbClr val="FF0000"/>
                </a:solidFill>
                <a:latin typeface="Times New Roman" pitchFamily="18" charset="0"/>
                <a:cs typeface="Times New Roman" pitchFamily="18" charset="0"/>
              </a:rPr>
              <a:t>from</a:t>
            </a:r>
            <a:r>
              <a:rPr lang="fr-FR" sz="2400" b="1" dirty="0">
                <a:solidFill>
                  <a:srgbClr val="FF0000"/>
                </a:solidFill>
                <a:latin typeface="Times New Roman" pitchFamily="18" charset="0"/>
                <a:cs typeface="Times New Roman" pitchFamily="18" charset="0"/>
              </a:rPr>
              <a:t> the Latin </a:t>
            </a:r>
            <a:r>
              <a:rPr lang="fr-FR" sz="2400" b="1" dirty="0" err="1">
                <a:solidFill>
                  <a:srgbClr val="FF0000"/>
                </a:solidFill>
                <a:latin typeface="Times New Roman" pitchFamily="18" charset="0"/>
                <a:cs typeface="Times New Roman" pitchFamily="18" charset="0"/>
              </a:rPr>
              <a:t>word</a:t>
            </a:r>
            <a:r>
              <a:rPr lang="fr-FR" sz="2400" b="1" dirty="0">
                <a:solidFill>
                  <a:srgbClr val="FF0000"/>
                </a:solidFill>
                <a:latin typeface="Times New Roman" pitchFamily="18" charset="0"/>
                <a:cs typeface="Times New Roman" pitchFamily="18" charset="0"/>
              </a:rPr>
              <a:t> mores  </a:t>
            </a:r>
            <a:r>
              <a:rPr lang="ar-DZ" sz="2400" b="1" dirty="0">
                <a:solidFill>
                  <a:srgbClr val="FF0000"/>
                </a:solidFill>
                <a:latin typeface="Times New Roman" pitchFamily="18" charset="0"/>
                <a:cs typeface="Times New Roman" pitchFamily="18" charset="0"/>
              </a:rPr>
              <a:t>الأعراف  (</a:t>
            </a:r>
            <a:r>
              <a:rPr lang="fr-FR" sz="2400" b="1" dirty="0">
                <a:solidFill>
                  <a:srgbClr val="FF0000"/>
                </a:solidFill>
                <a:latin typeface="Times New Roman" pitchFamily="18" charset="0"/>
                <a:cs typeface="Times New Roman" pitchFamily="18" charset="0"/>
              </a:rPr>
              <a:t>customs</a:t>
            </a:r>
            <a:r>
              <a:rPr lang="fr-FR" sz="2400" b="1" dirty="0">
                <a:latin typeface="Times New Roman" pitchFamily="18" charset="0"/>
                <a:cs typeface="Times New Roman" pitchFamily="18" charset="0"/>
              </a:rPr>
              <a:t>)</a:t>
            </a:r>
          </a:p>
          <a:p>
            <a:pPr marL="342900" indent="-342900">
              <a:buFont typeface="Wingdings" pitchFamily="2" charset="2"/>
              <a:buChar char="Ø"/>
            </a:pPr>
            <a:r>
              <a:rPr lang="fr-FR" sz="2400" b="1" dirty="0" err="1">
                <a:latin typeface="Times New Roman" pitchFamily="18" charset="0"/>
                <a:cs typeface="Times New Roman" pitchFamily="18" charset="0"/>
              </a:rPr>
              <a:t>Ethics</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is</a:t>
            </a:r>
            <a:r>
              <a:rPr lang="fr-FR" sz="2400" b="1" dirty="0">
                <a:latin typeface="Times New Roman" pitchFamily="18" charset="0"/>
                <a:cs typeface="Times New Roman" pitchFamily="18" charset="0"/>
              </a:rPr>
              <a:t> the </a:t>
            </a:r>
            <a:r>
              <a:rPr lang="fr-FR" sz="2400" b="1" dirty="0" err="1">
                <a:latin typeface="Times New Roman" pitchFamily="18" charset="0"/>
                <a:cs typeface="Times New Roman" pitchFamily="18" charset="0"/>
              </a:rPr>
              <a:t>policy</a:t>
            </a:r>
            <a:r>
              <a:rPr lang="fr-FR" sz="2400" b="1" dirty="0">
                <a:latin typeface="Times New Roman" pitchFamily="18" charset="0"/>
                <a:cs typeface="Times New Roman" pitchFamily="18" charset="0"/>
              </a:rPr>
              <a:t> of living in the society. It </a:t>
            </a:r>
            <a:r>
              <a:rPr lang="fr-FR" sz="2400" b="1" dirty="0" err="1">
                <a:latin typeface="Times New Roman" pitchFamily="18" charset="0"/>
                <a:cs typeface="Times New Roman" pitchFamily="18" charset="0"/>
              </a:rPr>
              <a:t>is</a:t>
            </a:r>
            <a:r>
              <a:rPr lang="fr-FR" sz="2400" b="1" dirty="0">
                <a:latin typeface="Times New Roman" pitchFamily="18" charset="0"/>
                <a:cs typeface="Times New Roman" pitchFamily="18" charset="0"/>
              </a:rPr>
              <a:t> a </a:t>
            </a:r>
            <a:r>
              <a:rPr lang="fr-FR" sz="2400" b="1" dirty="0" err="1">
                <a:latin typeface="Times New Roman" pitchFamily="18" charset="0"/>
                <a:cs typeface="Times New Roman" pitchFamily="18" charset="0"/>
              </a:rPr>
              <a:t>way</a:t>
            </a:r>
            <a:r>
              <a:rPr lang="fr-FR" sz="2400" b="1" dirty="0">
                <a:latin typeface="Times New Roman" pitchFamily="18" charset="0"/>
                <a:cs typeface="Times New Roman" pitchFamily="18" charset="0"/>
              </a:rPr>
              <a:t> of living </a:t>
            </a:r>
            <a:r>
              <a:rPr lang="fr-FR" sz="2400" b="1" dirty="0" err="1">
                <a:latin typeface="Times New Roman" pitchFamily="18" charset="0"/>
                <a:cs typeface="Times New Roman" pitchFamily="18" charset="0"/>
              </a:rPr>
              <a:t>which</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nurtures</a:t>
            </a:r>
            <a:r>
              <a:rPr lang="fr-FR" sz="2400" b="1" dirty="0">
                <a:latin typeface="Times New Roman" pitchFamily="18" charset="0"/>
                <a:cs typeface="Times New Roman" pitchFamily="18" charset="0"/>
              </a:rPr>
              <a:t> the </a:t>
            </a:r>
            <a:r>
              <a:rPr lang="fr-FR" sz="2400" b="1" dirty="0" err="1">
                <a:latin typeface="Times New Roman" pitchFamily="18" charset="0"/>
                <a:cs typeface="Times New Roman" pitchFamily="18" charset="0"/>
              </a:rPr>
              <a:t>order</a:t>
            </a:r>
            <a:r>
              <a:rPr lang="fr-FR" sz="2400" b="1" dirty="0">
                <a:latin typeface="Times New Roman" pitchFamily="18" charset="0"/>
                <a:cs typeface="Times New Roman" pitchFamily="18" charset="0"/>
              </a:rPr>
              <a:t> in society</a:t>
            </a:r>
            <a:endParaRPr lang="fr-FR" sz="2400" dirty="0">
              <a:latin typeface="Times New Roman" pitchFamily="18" charset="0"/>
              <a:cs typeface="Times New Roman" pitchFamily="18" charset="0"/>
            </a:endParaRPr>
          </a:p>
        </p:txBody>
      </p:sp>
      <p:sp>
        <p:nvSpPr>
          <p:cNvPr id="2" name="Rectangle 1"/>
          <p:cNvSpPr/>
          <p:nvPr/>
        </p:nvSpPr>
        <p:spPr>
          <a:xfrm>
            <a:off x="490321" y="3861048"/>
            <a:ext cx="8135659" cy="1015663"/>
          </a:xfrm>
          <a:prstGeom prst="rect">
            <a:avLst/>
          </a:prstGeom>
        </p:spPr>
        <p:txBody>
          <a:bodyPr wrap="square">
            <a:spAutoFit/>
          </a:bodyPr>
          <a:lstStyle/>
          <a:p>
            <a:r>
              <a:rPr lang="en-US" sz="2000" b="1" dirty="0">
                <a:latin typeface="Times New Roman" pitchFamily="18" charset="0"/>
                <a:cs typeface="Times New Roman" pitchFamily="18" charset="0"/>
              </a:rPr>
              <a:t>one of the greatest philosophers in modern history, Immanuel Kant (1724–1804),said</a:t>
            </a:r>
          </a:p>
          <a:p>
            <a:r>
              <a:rPr lang="en-US" sz="2000" b="1" dirty="0">
                <a:latin typeface="Times New Roman" pitchFamily="18" charset="0"/>
                <a:cs typeface="Times New Roman" pitchFamily="18" charset="0"/>
              </a:rPr>
              <a:t>Do not do to others what you don't want to be done to you</a:t>
            </a:r>
          </a:p>
        </p:txBody>
      </p:sp>
    </p:spTree>
    <p:extLst>
      <p:ext uri="{BB962C8B-B14F-4D97-AF65-F5344CB8AC3E}">
        <p14:creationId xmlns:p14="http://schemas.microsoft.com/office/powerpoint/2010/main" val="24754490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7704" y="738689"/>
            <a:ext cx="4839786" cy="646331"/>
          </a:xfrm>
          <a:prstGeom prst="rect">
            <a:avLst/>
          </a:prstGeom>
        </p:spPr>
        <p:txBody>
          <a:bodyPr wrap="none">
            <a:spAutoFit/>
          </a:bodyPr>
          <a:lstStyle/>
          <a:p>
            <a:r>
              <a:rPr lang="fr-FR" sz="3600" b="1" dirty="0" err="1">
                <a:ln w="10541" cmpd="sng">
                  <a:solidFill>
                    <a:srgbClr val="7D7D7D">
                      <a:tint val="100000"/>
                      <a:shade val="100000"/>
                      <a:satMod val="110000"/>
                    </a:srgbClr>
                  </a:solidFill>
                  <a:prstDash val="solid"/>
                </a:ln>
                <a:latin typeface="Times New Roman" pitchFamily="18" charset="0"/>
                <a:cs typeface="Times New Roman" pitchFamily="18" charset="0"/>
              </a:rPr>
              <a:t>Deontology</a:t>
            </a:r>
            <a:r>
              <a:rPr lang="fr-FR" sz="3600" b="1" dirty="0">
                <a:ln w="10541" cmpd="sng">
                  <a:solidFill>
                    <a:srgbClr val="7D7D7D">
                      <a:tint val="100000"/>
                      <a:shade val="100000"/>
                      <a:satMod val="110000"/>
                    </a:srgbClr>
                  </a:solidFill>
                  <a:prstDash val="solid"/>
                </a:ln>
                <a:latin typeface="Times New Roman" pitchFamily="18" charset="0"/>
                <a:cs typeface="Times New Roman" pitchFamily="18" charset="0"/>
              </a:rPr>
              <a:t> </a:t>
            </a:r>
            <a:r>
              <a:rPr lang="ar-DZ" sz="3600" b="1" dirty="0">
                <a:ln w="10541" cmpd="sng">
                  <a:solidFill>
                    <a:srgbClr val="7D7D7D">
                      <a:tint val="100000"/>
                      <a:shade val="100000"/>
                      <a:satMod val="110000"/>
                    </a:srgbClr>
                  </a:solidFill>
                  <a:prstDash val="solid"/>
                </a:ln>
                <a:latin typeface="Times New Roman" pitchFamily="18" charset="0"/>
                <a:cs typeface="Times New Roman" pitchFamily="18" charset="0"/>
              </a:rPr>
              <a:t>أخلاقيات المهنة</a:t>
            </a:r>
            <a:endParaRPr lang="fr-FR" sz="3600" b="1" dirty="0">
              <a:ln w="10541" cmpd="sng">
                <a:solidFill>
                  <a:srgbClr val="7D7D7D">
                    <a:tint val="100000"/>
                    <a:shade val="100000"/>
                    <a:satMod val="110000"/>
                  </a:srgbClr>
                </a:solidFill>
                <a:prstDash val="solid"/>
              </a:ln>
              <a:latin typeface="Times New Roman" pitchFamily="18" charset="0"/>
              <a:cs typeface="Times New Roman" pitchFamily="18" charset="0"/>
            </a:endParaRPr>
          </a:p>
        </p:txBody>
      </p:sp>
      <p:sp>
        <p:nvSpPr>
          <p:cNvPr id="5" name="Ellipse 4"/>
          <p:cNvSpPr/>
          <p:nvPr/>
        </p:nvSpPr>
        <p:spPr>
          <a:xfrm>
            <a:off x="1259632" y="1916832"/>
            <a:ext cx="6768752" cy="2736304"/>
          </a:xfrm>
          <a:prstGeom prst="ellipse">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dirty="0"/>
              <a:t>The </a:t>
            </a:r>
            <a:r>
              <a:rPr lang="fr-FR" dirty="0" err="1"/>
              <a:t>word</a:t>
            </a:r>
            <a:r>
              <a:rPr lang="fr-FR" dirty="0"/>
              <a:t> </a:t>
            </a:r>
            <a:r>
              <a:rPr lang="fr-FR" dirty="0" err="1"/>
              <a:t>deontology</a:t>
            </a:r>
            <a:r>
              <a:rPr lang="fr-FR" dirty="0"/>
              <a:t> </a:t>
            </a:r>
            <a:r>
              <a:rPr lang="fr-FR" dirty="0" err="1"/>
              <a:t>derives</a:t>
            </a:r>
            <a:r>
              <a:rPr lang="fr-FR" dirty="0"/>
              <a:t> </a:t>
            </a:r>
            <a:r>
              <a:rPr lang="fr-FR" dirty="0" err="1"/>
              <a:t>from</a:t>
            </a:r>
            <a:r>
              <a:rPr lang="fr-FR" dirty="0"/>
              <a:t> the </a:t>
            </a:r>
            <a:r>
              <a:rPr lang="fr-FR" dirty="0" err="1"/>
              <a:t>Greek</a:t>
            </a:r>
            <a:r>
              <a:rPr lang="fr-FR" dirty="0"/>
              <a:t> </a:t>
            </a:r>
            <a:r>
              <a:rPr lang="fr-FR" dirty="0" err="1"/>
              <a:t>words</a:t>
            </a:r>
            <a:r>
              <a:rPr lang="fr-FR" dirty="0"/>
              <a:t> </a:t>
            </a:r>
            <a:r>
              <a:rPr lang="fr-FR" dirty="0" smtClean="0"/>
              <a:t>for* </a:t>
            </a:r>
            <a:r>
              <a:rPr lang="en-GB" dirty="0" smtClean="0"/>
              <a:t>d</a:t>
            </a:r>
            <a:r>
              <a:rPr lang="fr-FR" dirty="0" err="1" smtClean="0"/>
              <a:t>eon</a:t>
            </a:r>
            <a:r>
              <a:rPr lang="fr-FR" dirty="0" smtClean="0"/>
              <a:t>* </a:t>
            </a:r>
            <a:r>
              <a:rPr lang="fr-FR" dirty="0" err="1"/>
              <a:t>duty</a:t>
            </a:r>
            <a:r>
              <a:rPr lang="fr-FR" dirty="0"/>
              <a:t> </a:t>
            </a:r>
            <a:r>
              <a:rPr lang="ar-DZ" dirty="0"/>
              <a:t>واجب  </a:t>
            </a:r>
            <a:endParaRPr lang="fr-FR" dirty="0"/>
          </a:p>
        </p:txBody>
      </p:sp>
    </p:spTree>
    <p:extLst>
      <p:ext uri="{BB962C8B-B14F-4D97-AF65-F5344CB8AC3E}">
        <p14:creationId xmlns:p14="http://schemas.microsoft.com/office/powerpoint/2010/main" val="12310729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476099" y="461244"/>
            <a:ext cx="4824536" cy="738664"/>
          </a:xfrm>
          <a:prstGeom prst="rect">
            <a:avLst/>
          </a:prstGeom>
        </p:spPr>
        <p:txBody>
          <a:bodyPr wrap="square">
            <a:spAutoFit/>
          </a:bodyPr>
          <a:lstStyle/>
          <a:p>
            <a:r>
              <a:rPr lang="fr-FR" sz="2400" b="1" dirty="0" err="1">
                <a:latin typeface="Times New Roman" pitchFamily="18" charset="0"/>
                <a:cs typeface="Times New Roman" pitchFamily="18" charset="0"/>
              </a:rPr>
              <a:t>What</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is</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deontology</a:t>
            </a:r>
            <a:r>
              <a:rPr lang="fr-FR" sz="2400" b="1" dirty="0" smtClean="0">
                <a:latin typeface="Times New Roman" pitchFamily="18" charset="0"/>
                <a:cs typeface="Times New Roman" pitchFamily="18" charset="0"/>
              </a:rPr>
              <a:t>?</a:t>
            </a:r>
            <a:endParaRPr lang="fr-FR" sz="2400" b="1" dirty="0">
              <a:latin typeface="Times New Roman" pitchFamily="18" charset="0"/>
              <a:cs typeface="Times New Roman" pitchFamily="18" charset="0"/>
            </a:endParaRPr>
          </a:p>
          <a:p>
            <a:endParaRPr lang="fr-FR" b="1"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13847" y="332656"/>
            <a:ext cx="2395537" cy="1706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827584" y="2967335"/>
            <a:ext cx="6768752" cy="707886"/>
          </a:xfrm>
          <a:prstGeom prst="rect">
            <a:avLst/>
          </a:prstGeom>
        </p:spPr>
        <p:txBody>
          <a:bodyPr wrap="square">
            <a:spAutoFit/>
          </a:bodyPr>
          <a:lstStyle/>
          <a:p>
            <a:r>
              <a:rPr lang="en-US" sz="2000" dirty="0">
                <a:solidFill>
                  <a:srgbClr val="000000"/>
                </a:solidFill>
                <a:latin typeface="Times New Roman" pitchFamily="18" charset="0"/>
                <a:cs typeface="Times New Roman" pitchFamily="18" charset="0"/>
              </a:rPr>
              <a:t>focuses on the ethical obligations and responsibilities of professionals within their respective fields</a:t>
            </a:r>
            <a:endParaRPr lang="fr-FR" sz="2000" dirty="0">
              <a:latin typeface="Times New Roman" pitchFamily="18" charset="0"/>
              <a:cs typeface="Times New Roman" pitchFamily="18" charset="0"/>
            </a:endParaRPr>
          </a:p>
        </p:txBody>
      </p:sp>
      <p:sp>
        <p:nvSpPr>
          <p:cNvPr id="5" name="Rectangle 4"/>
          <p:cNvSpPr/>
          <p:nvPr/>
        </p:nvSpPr>
        <p:spPr>
          <a:xfrm>
            <a:off x="806591" y="2127595"/>
            <a:ext cx="6372264" cy="646331"/>
          </a:xfrm>
          <a:prstGeom prst="rect">
            <a:avLst/>
          </a:prstGeom>
        </p:spPr>
        <p:txBody>
          <a:bodyPr wrap="square">
            <a:spAutoFit/>
          </a:bodyPr>
          <a:lstStyle/>
          <a:p>
            <a:r>
              <a:rPr lang="en-US" b="1" dirty="0">
                <a:latin typeface="Times New Roman" pitchFamily="18" charset="0"/>
                <a:cs typeface="Times New Roman" pitchFamily="18" charset="0"/>
              </a:rPr>
              <a:t>Deontology is an ethical theory that says actions are good or bad according to a clear set of rules</a:t>
            </a:r>
            <a:endParaRPr lang="fr-FR" b="1" dirty="0">
              <a:latin typeface="Times New Roman" pitchFamily="18" charset="0"/>
              <a:cs typeface="Times New Roman" pitchFamily="18" charset="0"/>
            </a:endParaRPr>
          </a:p>
        </p:txBody>
      </p:sp>
      <p:sp>
        <p:nvSpPr>
          <p:cNvPr id="8" name="Rectangle 7"/>
          <p:cNvSpPr/>
          <p:nvPr/>
        </p:nvSpPr>
        <p:spPr>
          <a:xfrm>
            <a:off x="3372070" y="4651395"/>
            <a:ext cx="4572000" cy="1200329"/>
          </a:xfrm>
          <a:prstGeom prst="rect">
            <a:avLst/>
          </a:prstGeom>
        </p:spPr>
        <p:txBody>
          <a:bodyPr>
            <a:spAutoFit/>
          </a:bodyPr>
          <a:lstStyle/>
          <a:p>
            <a:r>
              <a:rPr lang="en-US" dirty="0"/>
              <a:t>In the principle of deontology, you have moral obligation to treat your patient irrespective of the expected outcome.</a:t>
            </a:r>
          </a:p>
        </p:txBody>
      </p:sp>
      <p:sp>
        <p:nvSpPr>
          <p:cNvPr id="9" name="Rectangle 8"/>
          <p:cNvSpPr/>
          <p:nvPr/>
        </p:nvSpPr>
        <p:spPr>
          <a:xfrm>
            <a:off x="1094477" y="4005064"/>
            <a:ext cx="4572000" cy="707886"/>
          </a:xfrm>
          <a:prstGeom prst="rect">
            <a:avLst/>
          </a:prstGeom>
        </p:spPr>
        <p:txBody>
          <a:bodyPr>
            <a:spAutoFit/>
          </a:bodyPr>
          <a:lstStyle/>
          <a:p>
            <a:r>
              <a:rPr lang="en-US" sz="2000" dirty="0">
                <a:solidFill>
                  <a:srgbClr val="FF0000"/>
                </a:solidFill>
              </a:rPr>
              <a:t>What is an example of deontology in </a:t>
            </a:r>
            <a:r>
              <a:rPr lang="en-US" sz="2000" dirty="0" smtClean="0">
                <a:solidFill>
                  <a:srgbClr val="FF0000"/>
                </a:solidFill>
              </a:rPr>
              <a:t>medical </a:t>
            </a:r>
            <a:r>
              <a:rPr lang="en-US" sz="2000" dirty="0">
                <a:solidFill>
                  <a:srgbClr val="FF0000"/>
                </a:solidFill>
              </a:rPr>
              <a:t>practice?</a:t>
            </a:r>
            <a:endParaRPr lang="fr-FR" sz="2000" dirty="0">
              <a:solidFill>
                <a:srgbClr val="FF0000"/>
              </a:solidFill>
            </a:endParaRPr>
          </a:p>
        </p:txBody>
      </p:sp>
      <p:pic>
        <p:nvPicPr>
          <p:cNvPr id="2053"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9630" y="5085184"/>
            <a:ext cx="1252689" cy="12526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51600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3648" y="764704"/>
            <a:ext cx="2351926" cy="646331"/>
          </a:xfrm>
          <a:prstGeom prst="rect">
            <a:avLst/>
          </a:prstGeom>
        </p:spPr>
        <p:txBody>
          <a:bodyPr wrap="none">
            <a:spAutoFit/>
          </a:bodyPr>
          <a:lstStyle/>
          <a:p>
            <a:r>
              <a:rPr lang="fr-FR" sz="3600" b="1" dirty="0" smtClean="0">
                <a:ln w="10541" cmpd="sng">
                  <a:solidFill>
                    <a:srgbClr val="7D7D7D">
                      <a:tint val="100000"/>
                      <a:shade val="100000"/>
                      <a:satMod val="110000"/>
                    </a:srgbClr>
                  </a:solidFill>
                  <a:prstDash val="solid"/>
                </a:ln>
                <a:latin typeface="Times New Roman" pitchFamily="18" charset="0"/>
                <a:cs typeface="Times New Roman" pitchFamily="18" charset="0"/>
              </a:rPr>
              <a:t>4 </a:t>
            </a:r>
            <a:r>
              <a:rPr lang="fr-FR" sz="3600" b="1" dirty="0">
                <a:ln w="10541" cmpd="sng">
                  <a:solidFill>
                    <a:srgbClr val="7D7D7D">
                      <a:tint val="100000"/>
                      <a:shade val="100000"/>
                      <a:satMod val="110000"/>
                    </a:srgbClr>
                  </a:solidFill>
                  <a:prstDash val="solid"/>
                </a:ln>
                <a:latin typeface="Times New Roman" pitchFamily="18" charset="0"/>
                <a:cs typeface="Times New Roman" pitchFamily="18" charset="0"/>
              </a:rPr>
              <a:t>Law </a:t>
            </a:r>
            <a:r>
              <a:rPr lang="ar-DZ" sz="3600" b="1" dirty="0">
                <a:ln w="10541" cmpd="sng">
                  <a:solidFill>
                    <a:srgbClr val="7D7D7D">
                      <a:tint val="100000"/>
                      <a:shade val="100000"/>
                      <a:satMod val="110000"/>
                    </a:srgbClr>
                  </a:solidFill>
                  <a:prstDash val="solid"/>
                </a:ln>
                <a:latin typeface="Times New Roman" pitchFamily="18" charset="0"/>
                <a:cs typeface="Times New Roman" pitchFamily="18" charset="0"/>
              </a:rPr>
              <a:t>قانون</a:t>
            </a:r>
            <a:endParaRPr lang="fr-FR" sz="3600" b="1" dirty="0">
              <a:ln w="10541" cmpd="sng">
                <a:solidFill>
                  <a:srgbClr val="7D7D7D">
                    <a:tint val="100000"/>
                    <a:shade val="100000"/>
                    <a:satMod val="110000"/>
                  </a:srgbClr>
                </a:solidFill>
                <a:prstDash val="solid"/>
              </a:ln>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9792" y="3717032"/>
            <a:ext cx="2981325" cy="2152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539552" y="1556792"/>
            <a:ext cx="8424936" cy="2308324"/>
          </a:xfrm>
          <a:prstGeom prst="rect">
            <a:avLst/>
          </a:prstGeom>
        </p:spPr>
        <p:txBody>
          <a:bodyPr wrap="square">
            <a:spAutoFit/>
          </a:bodyPr>
          <a:lstStyle/>
          <a:p>
            <a:r>
              <a:rPr lang="en-US" sz="2400" dirty="0">
                <a:latin typeface="Times New Roman" pitchFamily="18" charset="0"/>
                <a:cs typeface="Times New Roman" pitchFamily="18" charset="0"/>
              </a:rPr>
              <a:t>The law is a set of rules put in place in order to protect citizens’ rights. These laws are created by legislatures, or elected government officials, and, although the fundamental criminal acts are often the same, they can vary from one country to another. Laws are usually broken down into two key categories: criminal law and civil law</a:t>
            </a:r>
            <a:endParaRPr lang="fr-FR" dirty="0"/>
          </a:p>
        </p:txBody>
      </p:sp>
    </p:spTree>
    <p:extLst>
      <p:ext uri="{BB962C8B-B14F-4D97-AF65-F5344CB8AC3E}">
        <p14:creationId xmlns:p14="http://schemas.microsoft.com/office/powerpoint/2010/main" val="32035211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2468795"/>
            <a:ext cx="8064896" cy="1631216"/>
          </a:xfrm>
          <a:prstGeom prst="rect">
            <a:avLst/>
          </a:prstGeom>
        </p:spPr>
        <p:txBody>
          <a:bodyPr wrap="square">
            <a:spAutoFit/>
          </a:bodyPr>
          <a:lstStyle/>
          <a:p>
            <a:r>
              <a:rPr lang="en-US" sz="2000" dirty="0"/>
              <a:t>One of the most fundamental differences between ethics and the law is how they are created. While ethics are built up by society over time, and learned from one generation to the next, laws are defined by a ruling government, and can therefore change over time.</a:t>
            </a:r>
            <a:endParaRPr lang="fr-FR" sz="2000" dirty="0"/>
          </a:p>
        </p:txBody>
      </p:sp>
      <p:sp>
        <p:nvSpPr>
          <p:cNvPr id="3" name="Rectangle 2"/>
          <p:cNvSpPr/>
          <p:nvPr/>
        </p:nvSpPr>
        <p:spPr>
          <a:xfrm>
            <a:off x="827584" y="1484784"/>
            <a:ext cx="7898316" cy="461665"/>
          </a:xfrm>
          <a:prstGeom prst="rect">
            <a:avLst/>
          </a:prstGeom>
        </p:spPr>
        <p:txBody>
          <a:bodyPr wrap="none">
            <a:spAutoFit/>
          </a:bodyPr>
          <a:lstStyle/>
          <a:p>
            <a:r>
              <a:rPr lang="en-US"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What is the difference </a:t>
            </a:r>
            <a:r>
              <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between ethics </a:t>
            </a:r>
            <a:r>
              <a:rPr lang="en-US"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and the law  </a:t>
            </a:r>
            <a:r>
              <a:rPr lang="en-US" sz="2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t>
            </a:r>
            <a:endParaRPr lang="fr-FR" sz="2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extLst>
      <p:ext uri="{BB962C8B-B14F-4D97-AF65-F5344CB8AC3E}">
        <p14:creationId xmlns:p14="http://schemas.microsoft.com/office/powerpoint/2010/main" val="14220909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446" y="15356"/>
            <a:ext cx="7933582" cy="584775"/>
          </a:xfrm>
          <a:prstGeom prst="rect">
            <a:avLst/>
          </a:prstGeom>
        </p:spPr>
        <p:txBody>
          <a:bodyPr wrap="none">
            <a:spAutoFit/>
          </a:bodyPr>
          <a:lstStyle/>
          <a:p>
            <a:r>
              <a:rPr lang="en-US" sz="3200" b="1" dirty="0" smtClean="0">
                <a:ln w="10541" cmpd="sng">
                  <a:solidFill>
                    <a:srgbClr val="7D7D7D">
                      <a:tint val="100000"/>
                      <a:shade val="100000"/>
                      <a:satMod val="110000"/>
                    </a:srgbClr>
                  </a:solidFill>
                  <a:prstDash val="solid"/>
                </a:ln>
                <a:latin typeface="Times New Roman" pitchFamily="18" charset="0"/>
                <a:cs typeface="Times New Roman" pitchFamily="18" charset="0"/>
              </a:rPr>
              <a:t>2.Distinction </a:t>
            </a:r>
            <a:r>
              <a:rPr lang="en-US" sz="3200" b="1" dirty="0">
                <a:ln w="10541" cmpd="sng">
                  <a:solidFill>
                    <a:srgbClr val="7D7D7D">
                      <a:tint val="100000"/>
                      <a:shade val="100000"/>
                      <a:satMod val="110000"/>
                    </a:srgbClr>
                  </a:solidFill>
                  <a:prstDash val="solid"/>
                </a:ln>
                <a:latin typeface="Times New Roman" pitchFamily="18" charset="0"/>
                <a:cs typeface="Times New Roman" pitchFamily="18" charset="0"/>
              </a:rPr>
              <a:t>between deontology and ethics </a:t>
            </a:r>
            <a:endParaRPr lang="fr-FR" sz="3200" b="1" dirty="0">
              <a:ln w="10541" cmpd="sng">
                <a:solidFill>
                  <a:srgbClr val="7D7D7D">
                    <a:tint val="100000"/>
                    <a:shade val="100000"/>
                    <a:satMod val="110000"/>
                  </a:srgbClr>
                </a:solidFill>
                <a:prstDash val="solid"/>
              </a:ln>
              <a:latin typeface="Times New Roman" pitchFamily="18" charset="0"/>
              <a:cs typeface="Times New Roman" pitchFamily="18" charset="0"/>
            </a:endParaRPr>
          </a:p>
        </p:txBody>
      </p:sp>
      <p:sp>
        <p:nvSpPr>
          <p:cNvPr id="5" name="Flèche droite 4"/>
          <p:cNvSpPr/>
          <p:nvPr/>
        </p:nvSpPr>
        <p:spPr>
          <a:xfrm rot="10800000">
            <a:off x="6152604" y="5067575"/>
            <a:ext cx="2464357" cy="7336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scene3d>
              <a:camera prst="orthographicFront">
                <a:rot lat="20699999" lon="0" rev="10800000"/>
              </a:camera>
              <a:lightRig rig="threePt" dir="t"/>
            </a:scene3d>
          </a:bodyPr>
          <a:lstStyle/>
          <a:p>
            <a:pPr algn="ctr"/>
            <a:r>
              <a:rPr lang="fr-FR" dirty="0" err="1">
                <a:solidFill>
                  <a:sysClr val="windowText" lastClr="000000"/>
                </a:solidFill>
              </a:rPr>
              <a:t>deontology</a:t>
            </a:r>
            <a:endParaRPr lang="fr-FR" dirty="0">
              <a:solidFill>
                <a:sysClr val="windowText" lastClr="000000"/>
              </a:solidFill>
            </a:endParaRPr>
          </a:p>
        </p:txBody>
      </p:sp>
      <p:sp>
        <p:nvSpPr>
          <p:cNvPr id="9" name="Flèche droite 8"/>
          <p:cNvSpPr/>
          <p:nvPr/>
        </p:nvSpPr>
        <p:spPr>
          <a:xfrm rot="10800000">
            <a:off x="6732240" y="1988840"/>
            <a:ext cx="2313201" cy="7336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scene3d>
              <a:camera prst="orthographicFront">
                <a:rot lat="20699999" lon="0" rev="10800000"/>
              </a:camera>
              <a:lightRig rig="threePt" dir="t"/>
            </a:scene3d>
          </a:bodyPr>
          <a:lstStyle/>
          <a:p>
            <a:pPr algn="ctr"/>
            <a:r>
              <a:rPr lang="fr-FR" dirty="0" err="1">
                <a:solidFill>
                  <a:sysClr val="windowText" lastClr="000000"/>
                </a:solidFill>
              </a:rPr>
              <a:t>ethics</a:t>
            </a:r>
            <a:r>
              <a:rPr lang="fr-FR" dirty="0">
                <a:solidFill>
                  <a:sysClr val="windowText" lastClr="000000"/>
                </a:solidFill>
              </a:rPr>
              <a:t> </a:t>
            </a:r>
          </a:p>
        </p:txBody>
      </p:sp>
      <p:sp>
        <p:nvSpPr>
          <p:cNvPr id="4" name="ZoneTexte 3"/>
          <p:cNvSpPr txBox="1"/>
          <p:nvPr/>
        </p:nvSpPr>
        <p:spPr>
          <a:xfrm>
            <a:off x="486626" y="764704"/>
            <a:ext cx="6898157" cy="400110"/>
          </a:xfrm>
          <a:prstGeom prst="rect">
            <a:avLst/>
          </a:prstGeom>
          <a:noFill/>
        </p:spPr>
        <p:txBody>
          <a:bodyPr wrap="square" rtlCol="0">
            <a:spAutoFit/>
          </a:bodyPr>
          <a:lstStyle/>
          <a:p>
            <a:r>
              <a:rPr lang="en-US" sz="2000" b="1" dirty="0">
                <a:latin typeface="Times New Roman" pitchFamily="18" charset="0"/>
                <a:cs typeface="Times New Roman" pitchFamily="18" charset="0"/>
              </a:rPr>
              <a:t>Can ethics and deontology be considered synonymous</a:t>
            </a:r>
            <a:r>
              <a:rPr lang="en-US" b="1" dirty="0"/>
              <a:t>?</a:t>
            </a:r>
            <a:endParaRPr lang="fr-FR" b="1" dirty="0"/>
          </a:p>
        </p:txBody>
      </p:sp>
      <p:sp>
        <p:nvSpPr>
          <p:cNvPr id="10" name="Ellipse 9"/>
          <p:cNvSpPr/>
          <p:nvPr/>
        </p:nvSpPr>
        <p:spPr>
          <a:xfrm>
            <a:off x="2767719" y="5080143"/>
            <a:ext cx="2592288"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fr-FR" dirty="0"/>
              <a:t>Obligations</a:t>
            </a:r>
          </a:p>
        </p:txBody>
      </p:sp>
      <p:sp>
        <p:nvSpPr>
          <p:cNvPr id="11" name="Ellipse 10"/>
          <p:cNvSpPr/>
          <p:nvPr/>
        </p:nvSpPr>
        <p:spPr>
          <a:xfrm>
            <a:off x="4030327" y="2067639"/>
            <a:ext cx="2592288"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fr-FR" dirty="0" smtClean="0"/>
              <a:t>Values</a:t>
            </a:r>
            <a:endParaRPr lang="fr-FR" dirty="0"/>
          </a:p>
        </p:txBody>
      </p:sp>
      <p:sp>
        <p:nvSpPr>
          <p:cNvPr id="14" name="Pensées 13"/>
          <p:cNvSpPr/>
          <p:nvPr/>
        </p:nvSpPr>
        <p:spPr>
          <a:xfrm>
            <a:off x="107504" y="1412776"/>
            <a:ext cx="2962606" cy="2592288"/>
          </a:xfrm>
          <a:prstGeom prst="cloudCallout">
            <a:avLst>
              <a:gd name="adj1" fmla="val 84629"/>
              <a:gd name="adj2" fmla="val -1466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invites </a:t>
            </a:r>
            <a:r>
              <a:rPr lang="en-US" dirty="0">
                <a:solidFill>
                  <a:schemeClr val="tx1"/>
                </a:solidFill>
              </a:rPr>
              <a:t>professionals to reflect on the values that motivate their actions </a:t>
            </a:r>
            <a:endParaRPr lang="fr-FR" dirty="0">
              <a:solidFill>
                <a:schemeClr val="tx1"/>
              </a:solidFill>
            </a:endParaRPr>
          </a:p>
        </p:txBody>
      </p:sp>
    </p:spTree>
    <p:extLst>
      <p:ext uri="{BB962C8B-B14F-4D97-AF65-F5344CB8AC3E}">
        <p14:creationId xmlns:p14="http://schemas.microsoft.com/office/powerpoint/2010/main" val="29617088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35"/>
          <p:cNvSpPr/>
          <p:nvPr/>
        </p:nvSpPr>
        <p:spPr>
          <a:xfrm>
            <a:off x="6363" y="188640"/>
            <a:ext cx="2620645" cy="5486400"/>
          </a:xfrm>
          <a:custGeom>
            <a:avLst/>
            <a:gdLst/>
            <a:ahLst/>
            <a:cxnLst/>
            <a:rect l="l" t="t" r="r" b="b"/>
            <a:pathLst>
              <a:path w="2620645" h="4107815">
                <a:moveTo>
                  <a:pt x="798017" y="2659913"/>
                </a:moveTo>
                <a:lnTo>
                  <a:pt x="779602" y="2628392"/>
                </a:lnTo>
                <a:lnTo>
                  <a:pt x="773417" y="2620441"/>
                </a:lnTo>
                <a:lnTo>
                  <a:pt x="798017" y="2659913"/>
                </a:lnTo>
                <a:close/>
              </a:path>
              <a:path w="2620645" h="4107815">
                <a:moveTo>
                  <a:pt x="1489951" y="535101"/>
                </a:moveTo>
                <a:lnTo>
                  <a:pt x="1419199" y="515429"/>
                </a:lnTo>
                <a:lnTo>
                  <a:pt x="1147051" y="521271"/>
                </a:lnTo>
                <a:lnTo>
                  <a:pt x="1142479" y="387019"/>
                </a:lnTo>
                <a:lnTo>
                  <a:pt x="1137805" y="282333"/>
                </a:lnTo>
                <a:lnTo>
                  <a:pt x="1096276" y="134251"/>
                </a:lnTo>
                <a:lnTo>
                  <a:pt x="1031697" y="31597"/>
                </a:lnTo>
                <a:lnTo>
                  <a:pt x="970229" y="0"/>
                </a:lnTo>
                <a:lnTo>
                  <a:pt x="885659" y="43395"/>
                </a:lnTo>
                <a:lnTo>
                  <a:pt x="914869" y="37553"/>
                </a:lnTo>
                <a:lnTo>
                  <a:pt x="859523" y="96812"/>
                </a:lnTo>
                <a:lnTo>
                  <a:pt x="814933" y="193509"/>
                </a:lnTo>
                <a:lnTo>
                  <a:pt x="754964" y="359359"/>
                </a:lnTo>
                <a:lnTo>
                  <a:pt x="728827" y="580529"/>
                </a:lnTo>
                <a:lnTo>
                  <a:pt x="739584" y="689152"/>
                </a:lnTo>
                <a:lnTo>
                  <a:pt x="788797" y="817562"/>
                </a:lnTo>
                <a:lnTo>
                  <a:pt x="859523" y="922248"/>
                </a:lnTo>
                <a:lnTo>
                  <a:pt x="910259" y="947877"/>
                </a:lnTo>
                <a:lnTo>
                  <a:pt x="980986" y="908418"/>
                </a:lnTo>
                <a:lnTo>
                  <a:pt x="1047089" y="862990"/>
                </a:lnTo>
                <a:lnTo>
                  <a:pt x="1102436" y="746506"/>
                </a:lnTo>
                <a:lnTo>
                  <a:pt x="1142479" y="612127"/>
                </a:lnTo>
                <a:lnTo>
                  <a:pt x="1334643" y="572655"/>
                </a:lnTo>
                <a:lnTo>
                  <a:pt x="1480705" y="598297"/>
                </a:lnTo>
                <a:lnTo>
                  <a:pt x="1489951" y="535101"/>
                </a:lnTo>
                <a:close/>
              </a:path>
              <a:path w="2620645" h="4107815">
                <a:moveTo>
                  <a:pt x="2620086" y="947877"/>
                </a:moveTo>
                <a:lnTo>
                  <a:pt x="2615412" y="908418"/>
                </a:lnTo>
                <a:lnTo>
                  <a:pt x="2403271" y="928090"/>
                </a:lnTo>
                <a:lnTo>
                  <a:pt x="2151100" y="965644"/>
                </a:lnTo>
                <a:lnTo>
                  <a:pt x="1960422" y="973518"/>
                </a:lnTo>
                <a:lnTo>
                  <a:pt x="1702079" y="1024902"/>
                </a:lnTo>
                <a:lnTo>
                  <a:pt x="1471460" y="1050531"/>
                </a:lnTo>
                <a:lnTo>
                  <a:pt x="1193152" y="1076172"/>
                </a:lnTo>
                <a:lnTo>
                  <a:pt x="1137881" y="1100429"/>
                </a:lnTo>
                <a:lnTo>
                  <a:pt x="1133233" y="1084160"/>
                </a:lnTo>
                <a:lnTo>
                  <a:pt x="1011720" y="1007135"/>
                </a:lnTo>
                <a:lnTo>
                  <a:pt x="921029" y="1007135"/>
                </a:lnTo>
                <a:lnTo>
                  <a:pt x="845693" y="989380"/>
                </a:lnTo>
                <a:lnTo>
                  <a:pt x="730364" y="995210"/>
                </a:lnTo>
                <a:lnTo>
                  <a:pt x="682675" y="1056500"/>
                </a:lnTo>
                <a:lnTo>
                  <a:pt x="636574" y="1056500"/>
                </a:lnTo>
                <a:lnTo>
                  <a:pt x="561225" y="1113726"/>
                </a:lnTo>
                <a:lnTo>
                  <a:pt x="530479" y="1153198"/>
                </a:lnTo>
                <a:lnTo>
                  <a:pt x="379793" y="1250010"/>
                </a:lnTo>
                <a:lnTo>
                  <a:pt x="229108" y="1352664"/>
                </a:lnTo>
                <a:lnTo>
                  <a:pt x="72275" y="1469148"/>
                </a:lnTo>
                <a:lnTo>
                  <a:pt x="32296" y="1500746"/>
                </a:lnTo>
                <a:lnTo>
                  <a:pt x="32296" y="1565973"/>
                </a:lnTo>
                <a:lnTo>
                  <a:pt x="76885" y="1676488"/>
                </a:lnTo>
                <a:lnTo>
                  <a:pt x="153771" y="1792986"/>
                </a:lnTo>
                <a:lnTo>
                  <a:pt x="213728" y="1895767"/>
                </a:lnTo>
                <a:lnTo>
                  <a:pt x="284467" y="2012251"/>
                </a:lnTo>
                <a:lnTo>
                  <a:pt x="304444" y="2166302"/>
                </a:lnTo>
                <a:lnTo>
                  <a:pt x="289077" y="2225433"/>
                </a:lnTo>
                <a:lnTo>
                  <a:pt x="244487" y="2257031"/>
                </a:lnTo>
                <a:lnTo>
                  <a:pt x="193738" y="2316289"/>
                </a:lnTo>
                <a:lnTo>
                  <a:pt x="107645" y="2373642"/>
                </a:lnTo>
                <a:lnTo>
                  <a:pt x="76885" y="2456497"/>
                </a:lnTo>
                <a:lnTo>
                  <a:pt x="92265" y="2509799"/>
                </a:lnTo>
                <a:lnTo>
                  <a:pt x="138379" y="2509799"/>
                </a:lnTo>
                <a:lnTo>
                  <a:pt x="153771" y="2438730"/>
                </a:lnTo>
                <a:lnTo>
                  <a:pt x="178371" y="2379472"/>
                </a:lnTo>
                <a:lnTo>
                  <a:pt x="238328" y="2322245"/>
                </a:lnTo>
                <a:lnTo>
                  <a:pt x="299834" y="2296617"/>
                </a:lnTo>
                <a:lnTo>
                  <a:pt x="344424" y="2257031"/>
                </a:lnTo>
                <a:lnTo>
                  <a:pt x="359803" y="2199792"/>
                </a:lnTo>
                <a:lnTo>
                  <a:pt x="329044" y="2012251"/>
                </a:lnTo>
                <a:lnTo>
                  <a:pt x="253707" y="1830539"/>
                </a:lnTo>
                <a:lnTo>
                  <a:pt x="162991" y="1682457"/>
                </a:lnTo>
                <a:lnTo>
                  <a:pt x="118402" y="1546174"/>
                </a:lnTo>
                <a:lnTo>
                  <a:pt x="198361" y="1540217"/>
                </a:lnTo>
                <a:lnTo>
                  <a:pt x="410540" y="1392135"/>
                </a:lnTo>
                <a:lnTo>
                  <a:pt x="576605" y="1307236"/>
                </a:lnTo>
                <a:lnTo>
                  <a:pt x="661174" y="1250010"/>
                </a:lnTo>
                <a:lnTo>
                  <a:pt x="668020" y="1241209"/>
                </a:lnTo>
                <a:lnTo>
                  <a:pt x="679627" y="1374368"/>
                </a:lnTo>
                <a:lnTo>
                  <a:pt x="665784" y="1749590"/>
                </a:lnTo>
                <a:lnTo>
                  <a:pt x="624268" y="2051710"/>
                </a:lnTo>
                <a:lnTo>
                  <a:pt x="575068" y="2270861"/>
                </a:lnTo>
                <a:lnTo>
                  <a:pt x="575068" y="2392413"/>
                </a:lnTo>
                <a:lnTo>
                  <a:pt x="498195" y="2507894"/>
                </a:lnTo>
                <a:lnTo>
                  <a:pt x="396709" y="2675763"/>
                </a:lnTo>
                <a:lnTo>
                  <a:pt x="336740" y="2778429"/>
                </a:lnTo>
                <a:lnTo>
                  <a:pt x="256781" y="2971927"/>
                </a:lnTo>
                <a:lnTo>
                  <a:pt x="210654" y="3120021"/>
                </a:lnTo>
                <a:lnTo>
                  <a:pt x="201434" y="3281946"/>
                </a:lnTo>
                <a:lnTo>
                  <a:pt x="201434" y="3449802"/>
                </a:lnTo>
                <a:lnTo>
                  <a:pt x="241414" y="3591966"/>
                </a:lnTo>
                <a:lnTo>
                  <a:pt x="276771" y="3726243"/>
                </a:lnTo>
                <a:lnTo>
                  <a:pt x="301371" y="3823017"/>
                </a:lnTo>
                <a:lnTo>
                  <a:pt x="352107" y="3901998"/>
                </a:lnTo>
                <a:lnTo>
                  <a:pt x="226034" y="3901998"/>
                </a:lnTo>
                <a:lnTo>
                  <a:pt x="90728" y="3913848"/>
                </a:lnTo>
                <a:lnTo>
                  <a:pt x="4622" y="3959263"/>
                </a:lnTo>
                <a:lnTo>
                  <a:pt x="0" y="4016527"/>
                </a:lnTo>
                <a:lnTo>
                  <a:pt x="29222" y="4087622"/>
                </a:lnTo>
                <a:lnTo>
                  <a:pt x="75349" y="4107370"/>
                </a:lnTo>
                <a:lnTo>
                  <a:pt x="124548" y="4056024"/>
                </a:lnTo>
                <a:lnTo>
                  <a:pt x="210654" y="4016527"/>
                </a:lnTo>
                <a:lnTo>
                  <a:pt x="321360" y="3990848"/>
                </a:lnTo>
                <a:lnTo>
                  <a:pt x="392099" y="3990848"/>
                </a:lnTo>
                <a:lnTo>
                  <a:pt x="422846" y="3973093"/>
                </a:lnTo>
                <a:lnTo>
                  <a:pt x="422846" y="3919766"/>
                </a:lnTo>
                <a:lnTo>
                  <a:pt x="392099" y="3856571"/>
                </a:lnTo>
                <a:lnTo>
                  <a:pt x="347497" y="3759822"/>
                </a:lnTo>
                <a:lnTo>
                  <a:pt x="292150" y="3591966"/>
                </a:lnTo>
                <a:lnTo>
                  <a:pt x="270624" y="3416223"/>
                </a:lnTo>
                <a:lnTo>
                  <a:pt x="270624" y="3276015"/>
                </a:lnTo>
                <a:lnTo>
                  <a:pt x="292150" y="3120021"/>
                </a:lnTo>
                <a:lnTo>
                  <a:pt x="332130" y="3003524"/>
                </a:lnTo>
                <a:lnTo>
                  <a:pt x="367487" y="2906750"/>
                </a:lnTo>
                <a:lnTo>
                  <a:pt x="452056" y="2778429"/>
                </a:lnTo>
                <a:lnTo>
                  <a:pt x="527405" y="2681605"/>
                </a:lnTo>
                <a:lnTo>
                  <a:pt x="624268" y="2604579"/>
                </a:lnTo>
                <a:lnTo>
                  <a:pt x="651103" y="2575852"/>
                </a:lnTo>
                <a:lnTo>
                  <a:pt x="699604" y="2614485"/>
                </a:lnTo>
                <a:lnTo>
                  <a:pt x="771474" y="2614485"/>
                </a:lnTo>
                <a:lnTo>
                  <a:pt x="779602" y="2628392"/>
                </a:lnTo>
                <a:lnTo>
                  <a:pt x="848753" y="2717139"/>
                </a:lnTo>
                <a:lnTo>
                  <a:pt x="954862" y="2904782"/>
                </a:lnTo>
                <a:lnTo>
                  <a:pt x="994829" y="3078543"/>
                </a:lnTo>
                <a:lnTo>
                  <a:pt x="999401" y="3175317"/>
                </a:lnTo>
                <a:lnTo>
                  <a:pt x="984072" y="3356991"/>
                </a:lnTo>
                <a:lnTo>
                  <a:pt x="933323" y="3542601"/>
                </a:lnTo>
                <a:lnTo>
                  <a:pt x="818007" y="3755872"/>
                </a:lnTo>
                <a:lnTo>
                  <a:pt x="753427" y="3840772"/>
                </a:lnTo>
                <a:lnTo>
                  <a:pt x="711911" y="3892118"/>
                </a:lnTo>
                <a:lnTo>
                  <a:pt x="711911" y="3937546"/>
                </a:lnTo>
                <a:lnTo>
                  <a:pt x="742657" y="3969143"/>
                </a:lnTo>
                <a:lnTo>
                  <a:pt x="818007" y="3949382"/>
                </a:lnTo>
                <a:lnTo>
                  <a:pt x="939469" y="3957294"/>
                </a:lnTo>
                <a:lnTo>
                  <a:pt x="1024039" y="4014559"/>
                </a:lnTo>
                <a:lnTo>
                  <a:pt x="1105522" y="4052074"/>
                </a:lnTo>
                <a:lnTo>
                  <a:pt x="1145565" y="4026408"/>
                </a:lnTo>
                <a:lnTo>
                  <a:pt x="1165529" y="3975062"/>
                </a:lnTo>
                <a:lnTo>
                  <a:pt x="1170749" y="3949382"/>
                </a:lnTo>
                <a:lnTo>
                  <a:pt x="1174775" y="3929634"/>
                </a:lnTo>
                <a:lnTo>
                  <a:pt x="1044016" y="3872369"/>
                </a:lnTo>
                <a:lnTo>
                  <a:pt x="939469" y="3872369"/>
                </a:lnTo>
                <a:lnTo>
                  <a:pt x="857986" y="3860533"/>
                </a:lnTo>
                <a:lnTo>
                  <a:pt x="877976" y="3795357"/>
                </a:lnTo>
                <a:lnTo>
                  <a:pt x="964082" y="3647262"/>
                </a:lnTo>
                <a:lnTo>
                  <a:pt x="1039444" y="3388576"/>
                </a:lnTo>
                <a:lnTo>
                  <a:pt x="1085545" y="3291814"/>
                </a:lnTo>
                <a:lnTo>
                  <a:pt x="1090117" y="3214801"/>
                </a:lnTo>
                <a:lnTo>
                  <a:pt x="1074813" y="3066694"/>
                </a:lnTo>
                <a:lnTo>
                  <a:pt x="1030198" y="2904782"/>
                </a:lnTo>
                <a:lnTo>
                  <a:pt x="979462" y="2736926"/>
                </a:lnTo>
                <a:lnTo>
                  <a:pt x="888733" y="2563215"/>
                </a:lnTo>
                <a:lnTo>
                  <a:pt x="867930" y="2538222"/>
                </a:lnTo>
                <a:lnTo>
                  <a:pt x="936409" y="2381504"/>
                </a:lnTo>
                <a:lnTo>
                  <a:pt x="997915" y="2110968"/>
                </a:lnTo>
                <a:lnTo>
                  <a:pt x="1057821" y="1917458"/>
                </a:lnTo>
                <a:lnTo>
                  <a:pt x="1137805" y="1690331"/>
                </a:lnTo>
                <a:lnTo>
                  <a:pt x="1183919" y="1453413"/>
                </a:lnTo>
                <a:lnTo>
                  <a:pt x="1177848" y="1240116"/>
                </a:lnTo>
                <a:lnTo>
                  <a:pt x="1171524" y="1218018"/>
                </a:lnTo>
                <a:lnTo>
                  <a:pt x="1219288" y="1184783"/>
                </a:lnTo>
                <a:lnTo>
                  <a:pt x="1339215" y="1153198"/>
                </a:lnTo>
                <a:lnTo>
                  <a:pt x="1520647" y="1147356"/>
                </a:lnTo>
                <a:lnTo>
                  <a:pt x="1737448" y="1113726"/>
                </a:lnTo>
                <a:lnTo>
                  <a:pt x="1965096" y="1036701"/>
                </a:lnTo>
                <a:lnTo>
                  <a:pt x="2146528" y="1030744"/>
                </a:lnTo>
                <a:lnTo>
                  <a:pt x="2146528" y="1082128"/>
                </a:lnTo>
                <a:lnTo>
                  <a:pt x="2171065" y="1165123"/>
                </a:lnTo>
                <a:lnTo>
                  <a:pt x="2237244" y="1190752"/>
                </a:lnTo>
                <a:lnTo>
                  <a:pt x="2317127" y="1190752"/>
                </a:lnTo>
                <a:lnTo>
                  <a:pt x="2367902" y="1139355"/>
                </a:lnTo>
                <a:lnTo>
                  <a:pt x="2394039" y="1062342"/>
                </a:lnTo>
                <a:lnTo>
                  <a:pt x="2386330" y="1030744"/>
                </a:lnTo>
                <a:lnTo>
                  <a:pt x="2378633" y="999147"/>
                </a:lnTo>
                <a:lnTo>
                  <a:pt x="2569311" y="999147"/>
                </a:lnTo>
                <a:lnTo>
                  <a:pt x="2620086" y="947877"/>
                </a:lnTo>
                <a:close/>
              </a:path>
            </a:pathLst>
          </a:custGeom>
          <a:solidFill>
            <a:srgbClr val="FFFF00"/>
          </a:solidFill>
        </p:spPr>
        <p:txBody>
          <a:bodyPr wrap="square" lIns="0" tIns="0" rIns="0" bIns="0" rtlCol="0"/>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a:solidFill>
                <a:sysClr val="windowText" lastClr="000000"/>
              </a:solidFill>
              <a:latin typeface="Calibri"/>
            </a:endParaRPr>
          </a:p>
        </p:txBody>
      </p:sp>
      <p:sp>
        <p:nvSpPr>
          <p:cNvPr id="2" name="Rectangle 1"/>
          <p:cNvSpPr/>
          <p:nvPr/>
        </p:nvSpPr>
        <p:spPr>
          <a:xfrm>
            <a:off x="1691680" y="620688"/>
            <a:ext cx="7596336" cy="4832092"/>
          </a:xfrm>
          <a:prstGeom prst="rect">
            <a:avLst/>
          </a:prstGeom>
        </p:spPr>
        <p:txBody>
          <a:bodyPr wrap="square">
            <a:spAutoFit/>
          </a:bodyPr>
          <a:lstStyle/>
          <a:p>
            <a:r>
              <a:rPr lang="en-US" sz="2800" b="1" dirty="0">
                <a:solidFill>
                  <a:prstClr val="black"/>
                </a:solidFill>
                <a:latin typeface="Times New Roman" pitchFamily="18" charset="0"/>
                <a:cs typeface="Times New Roman" pitchFamily="18" charset="0"/>
              </a:rPr>
              <a:t>To </a:t>
            </a:r>
            <a:r>
              <a:rPr lang="en-US" sz="2800" b="1" dirty="0" err="1" smtClean="0">
                <a:solidFill>
                  <a:prstClr val="black"/>
                </a:solidFill>
                <a:latin typeface="Times New Roman" pitchFamily="18" charset="0"/>
                <a:cs typeface="Times New Roman" pitchFamily="18" charset="0"/>
              </a:rPr>
              <a:t>summarise</a:t>
            </a:r>
            <a:endParaRPr lang="en-US" sz="2800" b="1" dirty="0" smtClean="0">
              <a:solidFill>
                <a:prstClr val="black"/>
              </a:solidFill>
              <a:latin typeface="Times New Roman" pitchFamily="18" charset="0"/>
              <a:cs typeface="Times New Roman" pitchFamily="18" charset="0"/>
            </a:endParaRPr>
          </a:p>
          <a:p>
            <a:endParaRPr lang="en-US" sz="2800" dirty="0">
              <a:solidFill>
                <a:prstClr val="black"/>
              </a:solidFill>
              <a:latin typeface="Times New Roman" pitchFamily="18" charset="0"/>
              <a:cs typeface="Times New Roman" pitchFamily="18" charset="0"/>
            </a:endParaRPr>
          </a:p>
          <a:p>
            <a:endParaRPr lang="en-US" sz="2800" dirty="0">
              <a:solidFill>
                <a:prstClr val="black"/>
              </a:solidFill>
              <a:latin typeface="Times New Roman" pitchFamily="18" charset="0"/>
              <a:cs typeface="Times New Roman" pitchFamily="18" charset="0"/>
            </a:endParaRPr>
          </a:p>
          <a:p>
            <a:r>
              <a:rPr lang="en-US" sz="2800" dirty="0">
                <a:solidFill>
                  <a:srgbClr val="FF0000"/>
                </a:solidFill>
                <a:latin typeface="Times New Roman" pitchFamily="18" charset="0"/>
                <a:cs typeface="Times New Roman" pitchFamily="18" charset="0"/>
              </a:rPr>
              <a:t>Morality</a:t>
            </a:r>
            <a:r>
              <a:rPr lang="en-US" sz="2800" dirty="0">
                <a:solidFill>
                  <a:prstClr val="black"/>
                </a:solidFill>
                <a:latin typeface="Times New Roman" pitchFamily="18" charset="0"/>
                <a:cs typeface="Times New Roman" pitchFamily="18" charset="0"/>
              </a:rPr>
              <a:t>: what society deems </a:t>
            </a:r>
            <a:r>
              <a:rPr lang="en-US" sz="2800" dirty="0" smtClean="0">
                <a:solidFill>
                  <a:prstClr val="black"/>
                </a:solidFill>
                <a:latin typeface="Times New Roman" pitchFamily="18" charset="0"/>
                <a:cs typeface="Times New Roman" pitchFamily="18" charset="0"/>
              </a:rPr>
              <a:t>good</a:t>
            </a:r>
          </a:p>
          <a:p>
            <a:endParaRPr lang="en-US" sz="2800" dirty="0">
              <a:solidFill>
                <a:prstClr val="black"/>
              </a:solidFill>
              <a:latin typeface="Times New Roman" pitchFamily="18" charset="0"/>
              <a:cs typeface="Times New Roman" pitchFamily="18" charset="0"/>
            </a:endParaRPr>
          </a:p>
          <a:p>
            <a:r>
              <a:rPr lang="en-US" sz="2800" dirty="0">
                <a:solidFill>
                  <a:srgbClr val="FF0000"/>
                </a:solidFill>
                <a:latin typeface="Times New Roman" pitchFamily="18" charset="0"/>
                <a:cs typeface="Times New Roman" pitchFamily="18" charset="0"/>
              </a:rPr>
              <a:t>Ethics</a:t>
            </a:r>
            <a:r>
              <a:rPr lang="en-US" sz="2800" dirty="0">
                <a:solidFill>
                  <a:prstClr val="black"/>
                </a:solidFill>
                <a:latin typeface="Times New Roman" pitchFamily="18" charset="0"/>
                <a:cs typeface="Times New Roman" pitchFamily="18" charset="0"/>
              </a:rPr>
              <a:t>: what I consider </a:t>
            </a:r>
            <a:r>
              <a:rPr lang="en-US" sz="2800" dirty="0" smtClean="0">
                <a:solidFill>
                  <a:prstClr val="black"/>
                </a:solidFill>
                <a:latin typeface="Times New Roman" pitchFamily="18" charset="0"/>
                <a:cs typeface="Times New Roman" pitchFamily="18" charset="0"/>
              </a:rPr>
              <a:t>good</a:t>
            </a:r>
          </a:p>
          <a:p>
            <a:endParaRPr lang="en-US" sz="2800" dirty="0">
              <a:solidFill>
                <a:prstClr val="black"/>
              </a:solidFill>
              <a:latin typeface="Times New Roman" pitchFamily="18" charset="0"/>
              <a:cs typeface="Times New Roman" pitchFamily="18" charset="0"/>
            </a:endParaRPr>
          </a:p>
          <a:p>
            <a:r>
              <a:rPr lang="en-US" sz="2800" dirty="0">
                <a:solidFill>
                  <a:srgbClr val="FF0000"/>
                </a:solidFill>
                <a:latin typeface="Times New Roman" pitchFamily="18" charset="0"/>
                <a:cs typeface="Times New Roman" pitchFamily="18" charset="0"/>
              </a:rPr>
              <a:t>Deontology</a:t>
            </a:r>
            <a:r>
              <a:rPr lang="en-US" sz="2800" dirty="0">
                <a:solidFill>
                  <a:prstClr val="black"/>
                </a:solidFill>
                <a:latin typeface="Times New Roman" pitchFamily="18" charset="0"/>
                <a:cs typeface="Times New Roman" pitchFamily="18" charset="0"/>
              </a:rPr>
              <a:t>: what the profession requires of </a:t>
            </a:r>
            <a:r>
              <a:rPr lang="en-US" sz="2800" dirty="0" smtClean="0">
                <a:solidFill>
                  <a:prstClr val="black"/>
                </a:solidFill>
                <a:latin typeface="Times New Roman" pitchFamily="18" charset="0"/>
                <a:cs typeface="Times New Roman" pitchFamily="18" charset="0"/>
              </a:rPr>
              <a:t>me</a:t>
            </a:r>
          </a:p>
          <a:p>
            <a:endParaRPr lang="en-US" sz="2800" dirty="0">
              <a:solidFill>
                <a:prstClr val="black"/>
              </a:solidFill>
              <a:latin typeface="Times New Roman" pitchFamily="18" charset="0"/>
              <a:cs typeface="Times New Roman" pitchFamily="18" charset="0"/>
            </a:endParaRPr>
          </a:p>
          <a:p>
            <a:r>
              <a:rPr lang="en-US" sz="2800" dirty="0">
                <a:solidFill>
                  <a:srgbClr val="FF0000"/>
                </a:solidFill>
                <a:latin typeface="Times New Roman" pitchFamily="18" charset="0"/>
                <a:cs typeface="Times New Roman" pitchFamily="18" charset="0"/>
              </a:rPr>
              <a:t>Law: </a:t>
            </a:r>
            <a:r>
              <a:rPr lang="en-US" sz="2800" dirty="0">
                <a:solidFill>
                  <a:prstClr val="black"/>
                </a:solidFill>
                <a:latin typeface="Times New Roman" pitchFamily="18" charset="0"/>
                <a:cs typeface="Times New Roman" pitchFamily="18" charset="0"/>
              </a:rPr>
              <a:t>what the law defines as permitted or prohibited</a:t>
            </a:r>
          </a:p>
        </p:txBody>
      </p:sp>
    </p:spTree>
    <p:extLst>
      <p:ext uri="{BB962C8B-B14F-4D97-AF65-F5344CB8AC3E}">
        <p14:creationId xmlns:p14="http://schemas.microsoft.com/office/powerpoint/2010/main" val="38245232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980728"/>
            <a:ext cx="8064896" cy="4401205"/>
          </a:xfrm>
          <a:prstGeom prst="rect">
            <a:avLst/>
          </a:prstGeom>
        </p:spPr>
        <p:txBody>
          <a:bodyPr wrap="square">
            <a:spAutoFit/>
          </a:bodyPr>
          <a:lstStyle/>
          <a:p>
            <a:r>
              <a:rPr lang="en-US" sz="2800" dirty="0">
                <a:latin typeface="Times New Roman" pitchFamily="18" charset="0"/>
                <a:cs typeface="Times New Roman" pitchFamily="18" charset="0"/>
              </a:rPr>
              <a:t>COURSE DESCRIPTION</a:t>
            </a:r>
          </a:p>
          <a:p>
            <a:r>
              <a:rPr lang="en-US" sz="2800" dirty="0">
                <a:latin typeface="Times New Roman" pitchFamily="18" charset="0"/>
                <a:cs typeface="Times New Roman" pitchFamily="18" charset="0"/>
              </a:rPr>
              <a:t>University of </a:t>
            </a:r>
            <a:r>
              <a:rPr lang="en-US" sz="2800" dirty="0" err="1">
                <a:latin typeface="Times New Roman" pitchFamily="18" charset="0"/>
                <a:cs typeface="Times New Roman" pitchFamily="18" charset="0"/>
              </a:rPr>
              <a:t>Abdelhafid</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Boussouf</a:t>
            </a:r>
            <a:r>
              <a:rPr lang="en-US" sz="2800" dirty="0">
                <a:latin typeface="Times New Roman" pitchFamily="18" charset="0"/>
                <a:cs typeface="Times New Roman" pitchFamily="18" charset="0"/>
              </a:rPr>
              <a:t> Mila</a:t>
            </a:r>
          </a:p>
          <a:p>
            <a:r>
              <a:rPr lang="en-US" sz="2800" dirty="0">
                <a:latin typeface="Times New Roman" pitchFamily="18" charset="0"/>
                <a:cs typeface="Times New Roman" pitchFamily="18" charset="0"/>
              </a:rPr>
              <a:t>Teacher: </a:t>
            </a:r>
            <a:r>
              <a:rPr lang="en-US" sz="2800" dirty="0" err="1">
                <a:latin typeface="Times New Roman" pitchFamily="18" charset="0"/>
                <a:cs typeface="Times New Roman" pitchFamily="18" charset="0"/>
              </a:rPr>
              <a:t>Mrs</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samira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kennouche</a:t>
            </a:r>
            <a:r>
              <a:rPr lang="en-US" sz="2800" dirty="0">
                <a:latin typeface="Times New Roman" pitchFamily="18" charset="0"/>
                <a:cs typeface="Times New Roman" pitchFamily="18" charset="0"/>
              </a:rPr>
              <a:t>  </a:t>
            </a:r>
          </a:p>
          <a:p>
            <a:r>
              <a:rPr lang="en-US" sz="2800" dirty="0">
                <a:latin typeface="Times New Roman" pitchFamily="18" charset="0"/>
                <a:cs typeface="Times New Roman" pitchFamily="18" charset="0"/>
              </a:rPr>
              <a:t>Subject: Ethics and Deontology</a:t>
            </a:r>
          </a:p>
          <a:p>
            <a:r>
              <a:rPr lang="en-US" sz="2800" dirty="0">
                <a:latin typeface="Times New Roman" pitchFamily="18" charset="0"/>
                <a:cs typeface="Times New Roman" pitchFamily="18" charset="0"/>
              </a:rPr>
              <a:t>Grade: 1st year common core science and technology</a:t>
            </a:r>
          </a:p>
          <a:p>
            <a:r>
              <a:rPr lang="en-US" sz="2800" dirty="0">
                <a:latin typeface="Times New Roman" pitchFamily="18" charset="0"/>
                <a:cs typeface="Times New Roman" pitchFamily="18" charset="0"/>
              </a:rPr>
              <a:t>SEMESTER: 1st</a:t>
            </a:r>
          </a:p>
          <a:p>
            <a:r>
              <a:rPr lang="en-US" sz="2800" dirty="0">
                <a:latin typeface="Times New Roman" pitchFamily="18" charset="0"/>
                <a:cs typeface="Times New Roman" pitchFamily="18" charset="0"/>
              </a:rPr>
              <a:t>Description of the Content: Theoretical.</a:t>
            </a:r>
          </a:p>
          <a:p>
            <a:r>
              <a:rPr lang="en-US" sz="2800" dirty="0">
                <a:latin typeface="Times New Roman" pitchFamily="18" charset="0"/>
                <a:cs typeface="Times New Roman" pitchFamily="18" charset="0"/>
              </a:rPr>
              <a:t>Credits: 01   Coefficient: 01</a:t>
            </a:r>
          </a:p>
          <a:p>
            <a:r>
              <a:rPr lang="en-US" sz="2800" dirty="0" smtClean="0">
                <a:latin typeface="Times New Roman" pitchFamily="18" charset="0"/>
                <a:cs typeface="Times New Roman" pitchFamily="18" charset="0"/>
              </a:rPr>
              <a:t>ACADEMIC </a:t>
            </a:r>
            <a:r>
              <a:rPr lang="en-US" sz="2800" dirty="0">
                <a:latin typeface="Times New Roman" pitchFamily="18" charset="0"/>
                <a:cs typeface="Times New Roman" pitchFamily="18" charset="0"/>
              </a:rPr>
              <a:t>YEAR: </a:t>
            </a:r>
            <a:r>
              <a:rPr lang="en-US" sz="2800" dirty="0" smtClean="0">
                <a:latin typeface="Times New Roman" pitchFamily="18" charset="0"/>
                <a:cs typeface="Times New Roman" pitchFamily="18" charset="0"/>
              </a:rPr>
              <a:t>2024/2025</a:t>
            </a:r>
            <a:endParaRPr lang="en-US"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Department of Science and Technology.</a:t>
            </a:r>
          </a:p>
        </p:txBody>
      </p:sp>
    </p:spTree>
    <p:extLst>
      <p:ext uri="{BB962C8B-B14F-4D97-AF65-F5344CB8AC3E}">
        <p14:creationId xmlns:p14="http://schemas.microsoft.com/office/powerpoint/2010/main" val="28930494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27871" y="836712"/>
            <a:ext cx="4020652" cy="707886"/>
          </a:xfrm>
          <a:prstGeom prst="rect">
            <a:avLst/>
          </a:prstGeom>
        </p:spPr>
        <p:txBody>
          <a:bodyPr wrap="none">
            <a:spAutoFit/>
          </a:bodyPr>
          <a:lstStyle/>
          <a:p>
            <a:r>
              <a:rPr lang="fr-FR" sz="4000" b="1" dirty="0">
                <a:latin typeface="Times New Roman" pitchFamily="18" charset="0"/>
                <a:cs typeface="Times New Roman" pitchFamily="18" charset="0"/>
              </a:rPr>
              <a:t>Course Contents:</a:t>
            </a:r>
          </a:p>
        </p:txBody>
      </p:sp>
      <p:sp>
        <p:nvSpPr>
          <p:cNvPr id="4" name="Rectangle 3"/>
          <p:cNvSpPr/>
          <p:nvPr/>
        </p:nvSpPr>
        <p:spPr>
          <a:xfrm>
            <a:off x="1115616" y="1628800"/>
            <a:ext cx="6984776" cy="4524315"/>
          </a:xfrm>
          <a:prstGeom prst="rect">
            <a:avLst/>
          </a:prstGeom>
        </p:spPr>
        <p:txBody>
          <a:bodyPr wrap="square">
            <a:spAutoFit/>
          </a:bodyPr>
          <a:lstStyle/>
          <a:p>
            <a:r>
              <a:rPr lang="en-US" b="1" dirty="0"/>
              <a:t>Chapter 01.Fundamental concept</a:t>
            </a:r>
          </a:p>
          <a:p>
            <a:r>
              <a:rPr lang="en-US" dirty="0"/>
              <a:t>Definition</a:t>
            </a:r>
          </a:p>
          <a:p>
            <a:r>
              <a:rPr lang="en-US" dirty="0"/>
              <a:t>Distinction between the different concepts</a:t>
            </a:r>
          </a:p>
          <a:p>
            <a:r>
              <a:rPr lang="en-US" b="1" dirty="0"/>
              <a:t>Chapter 02.University franchise</a:t>
            </a:r>
          </a:p>
          <a:p>
            <a:r>
              <a:rPr lang="en-US" dirty="0"/>
              <a:t>Concept of university franchises</a:t>
            </a:r>
          </a:p>
          <a:p>
            <a:r>
              <a:rPr lang="en-US" dirty="0"/>
              <a:t>Actors of Campus University</a:t>
            </a:r>
          </a:p>
          <a:p>
            <a:r>
              <a:rPr lang="en-US" b="1" dirty="0"/>
              <a:t>Chapter03 University Charter of Ethics and Deontology </a:t>
            </a:r>
          </a:p>
          <a:p>
            <a:r>
              <a:rPr lang="en-US" dirty="0"/>
              <a:t>Right of student</a:t>
            </a:r>
          </a:p>
          <a:p>
            <a:r>
              <a:rPr lang="en-US" dirty="0"/>
              <a:t>Duties of student</a:t>
            </a:r>
          </a:p>
          <a:p>
            <a:r>
              <a:rPr lang="en-US" dirty="0"/>
              <a:t>Teacher’s rights</a:t>
            </a:r>
          </a:p>
          <a:p>
            <a:r>
              <a:rPr lang="en-US" dirty="0"/>
              <a:t>Obligation of the research professor</a:t>
            </a:r>
          </a:p>
          <a:p>
            <a:r>
              <a:rPr lang="en-US" dirty="0"/>
              <a:t>Obligation of administrative and technical staff</a:t>
            </a:r>
          </a:p>
          <a:p>
            <a:r>
              <a:rPr lang="en-US" b="1" dirty="0" smtClean="0"/>
              <a:t>Chapter 04.University </a:t>
            </a:r>
            <a:r>
              <a:rPr lang="en-US" b="1" dirty="0"/>
              <a:t>values</a:t>
            </a:r>
          </a:p>
          <a:p>
            <a:r>
              <a:rPr lang="en-US" dirty="0"/>
              <a:t>Social values</a:t>
            </a:r>
          </a:p>
          <a:p>
            <a:r>
              <a:rPr lang="en-US" dirty="0"/>
              <a:t>Community values</a:t>
            </a:r>
          </a:p>
          <a:p>
            <a:r>
              <a:rPr lang="en-US" dirty="0"/>
              <a:t>Professional </a:t>
            </a:r>
            <a:r>
              <a:rPr lang="en-US" dirty="0" smtClean="0"/>
              <a:t>values</a:t>
            </a:r>
            <a:endParaRPr lang="en-US" dirty="0"/>
          </a:p>
        </p:txBody>
      </p:sp>
    </p:spTree>
    <p:extLst>
      <p:ext uri="{BB962C8B-B14F-4D97-AF65-F5344CB8AC3E}">
        <p14:creationId xmlns:p14="http://schemas.microsoft.com/office/powerpoint/2010/main" val="23840469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02467" y="188640"/>
            <a:ext cx="8022977" cy="40011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en-US" sz="2000" dirty="0">
                <a:latin typeface="Times New Roman" pitchFamily="18" charset="0"/>
                <a:cs typeface="Times New Roman" pitchFamily="18" charset="0"/>
              </a:rPr>
              <a:t>Ministry of Higher Education and Scientific Research (Algeria) (MESRS)</a:t>
            </a:r>
          </a:p>
        </p:txBody>
      </p:sp>
      <p:sp>
        <p:nvSpPr>
          <p:cNvPr id="6" name="Rectangle 5"/>
          <p:cNvSpPr/>
          <p:nvPr/>
        </p:nvSpPr>
        <p:spPr>
          <a:xfrm>
            <a:off x="1511660" y="3881733"/>
            <a:ext cx="5832648" cy="707886"/>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en-US" sz="2000" b="1" dirty="0">
                <a:latin typeface="Times New Roman" pitchFamily="18" charset="0"/>
                <a:cs typeface="Times New Roman" pitchFamily="18" charset="0"/>
              </a:rPr>
              <a:t>The university network comprises over 114 </a:t>
            </a:r>
            <a:r>
              <a:rPr lang="en-US" sz="2000" b="1" dirty="0" smtClean="0">
                <a:latin typeface="Times New Roman" pitchFamily="18" charset="0"/>
                <a:cs typeface="Times New Roman" pitchFamily="18" charset="0"/>
              </a:rPr>
              <a:t>university</a:t>
            </a:r>
            <a:endParaRPr lang="fr-FR" sz="2000" b="1" dirty="0">
              <a:latin typeface="Times New Roman" pitchFamily="18" charset="0"/>
              <a:cs typeface="Times New Roman" pitchFamily="18" charset="0"/>
            </a:endParaRPr>
          </a:p>
        </p:txBody>
      </p:sp>
      <p:sp>
        <p:nvSpPr>
          <p:cNvPr id="9" name="Rectangle 8"/>
          <p:cNvSpPr/>
          <p:nvPr/>
        </p:nvSpPr>
        <p:spPr>
          <a:xfrm>
            <a:off x="1164715" y="5164945"/>
            <a:ext cx="3502202" cy="369332"/>
          </a:xfrm>
          <a:prstGeom prst="rect">
            <a:avLst/>
          </a:prstGeom>
        </p:spPr>
        <p:style>
          <a:lnRef idx="1">
            <a:schemeClr val="accent2"/>
          </a:lnRef>
          <a:fillRef idx="3">
            <a:schemeClr val="accent2"/>
          </a:fillRef>
          <a:effectRef idx="2">
            <a:schemeClr val="accent2"/>
          </a:effectRef>
          <a:fontRef idx="minor">
            <a:schemeClr val="lt1"/>
          </a:fontRef>
        </p:style>
        <p:txBody>
          <a:bodyPr wrap="square">
            <a:spAutoFit/>
          </a:bodyPr>
          <a:lstStyle/>
          <a:p>
            <a:r>
              <a:rPr lang="fr-FR" b="1" dirty="0"/>
              <a:t>More </a:t>
            </a:r>
            <a:r>
              <a:rPr lang="fr-FR" b="1" dirty="0" err="1"/>
              <a:t>than</a:t>
            </a:r>
            <a:r>
              <a:rPr lang="fr-FR" b="1" dirty="0"/>
              <a:t> 62,000 </a:t>
            </a:r>
            <a:r>
              <a:rPr lang="fr-FR" b="1" dirty="0" err="1" smtClean="0"/>
              <a:t>teacher</a:t>
            </a:r>
            <a:endParaRPr lang="fr-FR" b="1" dirty="0"/>
          </a:p>
        </p:txBody>
      </p:sp>
      <p:sp>
        <p:nvSpPr>
          <p:cNvPr id="10" name="Rectangle 9"/>
          <p:cNvSpPr/>
          <p:nvPr/>
        </p:nvSpPr>
        <p:spPr>
          <a:xfrm>
            <a:off x="4846708" y="5134167"/>
            <a:ext cx="2924390" cy="40011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fr-FR" sz="2000" b="1" dirty="0">
                <a:latin typeface="Times New Roman" pitchFamily="18" charset="0"/>
                <a:cs typeface="Times New Roman" pitchFamily="18" charset="0"/>
              </a:rPr>
              <a:t>Over 1.5 million </a:t>
            </a:r>
            <a:r>
              <a:rPr lang="fr-FR" sz="2000" b="1" dirty="0" err="1" smtClean="0">
                <a:latin typeface="Times New Roman" pitchFamily="18" charset="0"/>
                <a:cs typeface="Times New Roman" pitchFamily="18" charset="0"/>
              </a:rPr>
              <a:t>student</a:t>
            </a:r>
            <a:endParaRPr lang="fr-FR" sz="2000" b="1" dirty="0">
              <a:latin typeface="Times New Roman" pitchFamily="18" charset="0"/>
              <a:cs typeface="Times New Roman" pitchFamily="18" charset="0"/>
            </a:endParaRPr>
          </a:p>
        </p:txBody>
      </p:sp>
      <p:sp>
        <p:nvSpPr>
          <p:cNvPr id="11" name="object 25"/>
          <p:cNvSpPr txBox="1"/>
          <p:nvPr/>
        </p:nvSpPr>
        <p:spPr>
          <a:xfrm>
            <a:off x="4413956" y="6021288"/>
            <a:ext cx="865505" cy="517525"/>
          </a:xfrm>
          <a:prstGeom prst="rect">
            <a:avLst/>
          </a:prstGeom>
        </p:spPr>
        <p:style>
          <a:lnRef idx="2">
            <a:schemeClr val="dk1"/>
          </a:lnRef>
          <a:fillRef idx="1">
            <a:schemeClr val="lt1"/>
          </a:fillRef>
          <a:effectRef idx="0">
            <a:schemeClr val="dk1"/>
          </a:effectRef>
          <a:fontRef idx="minor">
            <a:schemeClr val="dk1"/>
          </a:fontRef>
        </p:style>
        <p:txBody>
          <a:bodyPr vert="horz" wrap="square" lIns="0" tIns="15875" rIns="0" bIns="0" rtlCol="0">
            <a:spAutoFit/>
          </a:bodyPr>
          <a:lstStyle/>
          <a:p>
            <a:pPr marL="12700">
              <a:lnSpc>
                <a:spcPct val="100000"/>
              </a:lnSpc>
              <a:spcBef>
                <a:spcPts val="125"/>
              </a:spcBef>
            </a:pPr>
            <a:r>
              <a:rPr sz="3200" b="1" spc="-145" dirty="0">
                <a:latin typeface="Tahoma"/>
                <a:cs typeface="Tahoma"/>
              </a:rPr>
              <a:t>L</a:t>
            </a:r>
            <a:r>
              <a:rPr sz="3200" b="1" spc="-200" dirty="0">
                <a:latin typeface="Tahoma"/>
                <a:cs typeface="Tahoma"/>
              </a:rPr>
              <a:t>M</a:t>
            </a:r>
            <a:r>
              <a:rPr sz="3200" b="1" spc="-165" dirty="0">
                <a:latin typeface="Tahoma"/>
                <a:cs typeface="Tahoma"/>
              </a:rPr>
              <a:t>D</a:t>
            </a:r>
            <a:endParaRPr sz="3200" dirty="0">
              <a:latin typeface="Tahoma"/>
              <a:cs typeface="Tahoma"/>
            </a:endParaRPr>
          </a:p>
        </p:txBody>
      </p:sp>
      <p:cxnSp>
        <p:nvCxnSpPr>
          <p:cNvPr id="17" name="Connecteur droit avec flèche 16"/>
          <p:cNvCxnSpPr/>
          <p:nvPr/>
        </p:nvCxnSpPr>
        <p:spPr>
          <a:xfrm>
            <a:off x="2915816" y="4664388"/>
            <a:ext cx="0" cy="469779"/>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20" name="Connecteur droit avec flèche 19"/>
          <p:cNvCxnSpPr/>
          <p:nvPr/>
        </p:nvCxnSpPr>
        <p:spPr>
          <a:xfrm>
            <a:off x="5796136" y="4589619"/>
            <a:ext cx="0" cy="469779"/>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14" name="Rectangle 13"/>
          <p:cNvSpPr/>
          <p:nvPr/>
        </p:nvSpPr>
        <p:spPr>
          <a:xfrm>
            <a:off x="170608" y="832940"/>
            <a:ext cx="8760863" cy="2308324"/>
          </a:xfrm>
          <a:prstGeom prst="rect">
            <a:avLst/>
          </a:prstGeom>
        </p:spPr>
        <p:txBody>
          <a:bodyPr wrap="square">
            <a:spAutoFit/>
          </a:bodyPr>
          <a:lstStyle/>
          <a:p>
            <a:r>
              <a:rPr lang="en-US" sz="2400" b="1" dirty="0">
                <a:latin typeface="Times New Roman" pitchFamily="18" charset="0"/>
                <a:cs typeface="Times New Roman" pitchFamily="18" charset="0"/>
              </a:rPr>
              <a:t>The history of higher education in Algeria can be divided into two main periods: before and after Algerian independence in 1962. The first university in Algeria was the University of Algiers, founded in 1910. In 1962, higher education in Algeria was limited to the University of Algiers and two annexes in Oran and Constantine.</a:t>
            </a:r>
            <a:r>
              <a:rPr lang="fr-FR" sz="2400" b="1" dirty="0" smtClean="0">
                <a:latin typeface="Times New Roman" pitchFamily="18" charset="0"/>
                <a:cs typeface="Times New Roman" pitchFamily="18" charset="0"/>
              </a:rPr>
              <a:t>.</a:t>
            </a:r>
            <a:endParaRPr lang="fr-FR" sz="2400" b="1" dirty="0">
              <a:latin typeface="Times New Roman" pitchFamily="18" charset="0"/>
              <a:cs typeface="Times New Roman" pitchFamily="18" charset="0"/>
            </a:endParaRPr>
          </a:p>
        </p:txBody>
      </p:sp>
      <p:sp>
        <p:nvSpPr>
          <p:cNvPr id="7" name="ZoneTexte 6"/>
          <p:cNvSpPr txBox="1"/>
          <p:nvPr/>
        </p:nvSpPr>
        <p:spPr>
          <a:xfrm>
            <a:off x="3248587" y="3135744"/>
            <a:ext cx="1755462"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dirty="0" smtClean="0"/>
              <a:t>in 2022</a:t>
            </a:r>
            <a:endParaRPr lang="fr-FR" dirty="0"/>
          </a:p>
        </p:txBody>
      </p:sp>
      <p:cxnSp>
        <p:nvCxnSpPr>
          <p:cNvPr id="16" name="Connecteur droit avec flèche 15"/>
          <p:cNvCxnSpPr/>
          <p:nvPr/>
        </p:nvCxnSpPr>
        <p:spPr>
          <a:xfrm>
            <a:off x="3995936" y="3505076"/>
            <a:ext cx="0" cy="469779"/>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16181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14"/>
          <p:cNvSpPr txBox="1"/>
          <p:nvPr/>
        </p:nvSpPr>
        <p:spPr>
          <a:xfrm>
            <a:off x="2699792" y="1176278"/>
            <a:ext cx="3058203" cy="491801"/>
          </a:xfrm>
          <a:prstGeom prst="rect">
            <a:avLst/>
          </a:prstGeom>
        </p:spPr>
        <p:style>
          <a:lnRef idx="1">
            <a:schemeClr val="accent6"/>
          </a:lnRef>
          <a:fillRef idx="2">
            <a:schemeClr val="accent6"/>
          </a:fillRef>
          <a:effectRef idx="1">
            <a:schemeClr val="accent6"/>
          </a:effectRef>
          <a:fontRef idx="minor">
            <a:schemeClr val="dk1"/>
          </a:fontRef>
        </p:style>
        <p:txBody>
          <a:bodyPr vert="horz" wrap="square" lIns="0" tIns="60325" rIns="0" bIns="0" rtlCol="0">
            <a:spAutoFit/>
          </a:bodyPr>
          <a:lstStyle/>
          <a:p>
            <a:pPr algn="ctr">
              <a:spcBef>
                <a:spcPts val="475"/>
              </a:spcBef>
            </a:pPr>
            <a:r>
              <a:rPr lang="fr-FR" sz="2800" spc="80" dirty="0" err="1" smtClean="0">
                <a:solidFill>
                  <a:prstClr val="black"/>
                </a:solidFill>
                <a:latin typeface="Times New Roman" pitchFamily="18" charset="0"/>
                <a:cs typeface="Times New Roman" pitchFamily="18" charset="0"/>
              </a:rPr>
              <a:t>teacher</a:t>
            </a:r>
            <a:r>
              <a:rPr lang="fr-FR" sz="2000" spc="80" dirty="0" smtClean="0">
                <a:solidFill>
                  <a:prstClr val="black"/>
                </a:solidFill>
                <a:latin typeface="Times New Roman" pitchFamily="18" charset="0"/>
                <a:cs typeface="Times New Roman" pitchFamily="18" charset="0"/>
              </a:rPr>
              <a:t> </a:t>
            </a:r>
            <a:r>
              <a:rPr lang="fr-FR" sz="2000" spc="80" dirty="0" err="1" smtClean="0">
                <a:solidFill>
                  <a:prstClr val="black"/>
                </a:solidFill>
                <a:latin typeface="Times New Roman" pitchFamily="18" charset="0"/>
                <a:cs typeface="Times New Roman" pitchFamily="18" charset="0"/>
              </a:rPr>
              <a:t>researcher</a:t>
            </a:r>
            <a:endParaRPr sz="2000" dirty="0">
              <a:solidFill>
                <a:prstClr val="black"/>
              </a:solidFill>
              <a:latin typeface="Times New Roman" pitchFamily="18" charset="0"/>
              <a:cs typeface="Times New Roman" pitchFamily="18" charset="0"/>
            </a:endParaRPr>
          </a:p>
        </p:txBody>
      </p:sp>
      <p:grpSp>
        <p:nvGrpSpPr>
          <p:cNvPr id="14" name="object 7"/>
          <p:cNvGrpSpPr/>
          <p:nvPr/>
        </p:nvGrpSpPr>
        <p:grpSpPr>
          <a:xfrm>
            <a:off x="1977215" y="1714599"/>
            <a:ext cx="4301358" cy="2619026"/>
            <a:chOff x="4057713" y="990663"/>
            <a:chExt cx="4933950" cy="3228975"/>
          </a:xfrm>
        </p:grpSpPr>
        <p:sp>
          <p:nvSpPr>
            <p:cNvPr id="15" name="object 8"/>
            <p:cNvSpPr/>
            <p:nvPr/>
          </p:nvSpPr>
          <p:spPr>
            <a:xfrm>
              <a:off x="4062476" y="995425"/>
              <a:ext cx="4924425" cy="3219450"/>
            </a:xfrm>
            <a:custGeom>
              <a:avLst/>
              <a:gdLst/>
              <a:ahLst/>
              <a:cxnLst/>
              <a:rect l="l" t="t" r="r" b="b"/>
              <a:pathLst>
                <a:path w="4924425" h="3219450">
                  <a:moveTo>
                    <a:pt x="2462149" y="0"/>
                  </a:moveTo>
                  <a:lnTo>
                    <a:pt x="0" y="3219450"/>
                  </a:lnTo>
                  <a:lnTo>
                    <a:pt x="4924425" y="3219450"/>
                  </a:lnTo>
                  <a:lnTo>
                    <a:pt x="2462149" y="0"/>
                  </a:lnTo>
                  <a:close/>
                </a:path>
              </a:pathLst>
            </a:custGeom>
          </p:spPr>
          <p:style>
            <a:lnRef idx="1">
              <a:schemeClr val="accent4"/>
            </a:lnRef>
            <a:fillRef idx="2">
              <a:schemeClr val="accent4"/>
            </a:fillRef>
            <a:effectRef idx="1">
              <a:schemeClr val="accent4"/>
            </a:effectRef>
            <a:fontRef idx="minor">
              <a:schemeClr val="dk1"/>
            </a:fontRef>
          </p:style>
          <p:txBody>
            <a:bodyPr wrap="square" lIns="0" tIns="0" rIns="0" bIns="0" rtlCol="0"/>
            <a:lstStyle/>
            <a:p>
              <a:pPr>
                <a:defRPr/>
              </a:pPr>
              <a:endParaRPr b="1" kern="0" smtClean="0">
                <a:solidFill>
                  <a:sysClr val="windowText" lastClr="000000"/>
                </a:solidFill>
              </a:endParaRPr>
            </a:p>
          </p:txBody>
        </p:sp>
        <p:sp>
          <p:nvSpPr>
            <p:cNvPr id="16" name="object 9"/>
            <p:cNvSpPr/>
            <p:nvPr/>
          </p:nvSpPr>
          <p:spPr>
            <a:xfrm>
              <a:off x="4062476" y="995425"/>
              <a:ext cx="4924425" cy="3219450"/>
            </a:xfrm>
            <a:custGeom>
              <a:avLst/>
              <a:gdLst/>
              <a:ahLst/>
              <a:cxnLst/>
              <a:rect l="l" t="t" r="r" b="b"/>
              <a:pathLst>
                <a:path w="4924425" h="3219450">
                  <a:moveTo>
                    <a:pt x="0" y="3219450"/>
                  </a:moveTo>
                  <a:lnTo>
                    <a:pt x="2462149" y="0"/>
                  </a:lnTo>
                  <a:lnTo>
                    <a:pt x="4924425" y="3219450"/>
                  </a:lnTo>
                  <a:lnTo>
                    <a:pt x="0" y="3219450"/>
                  </a:lnTo>
                  <a:close/>
                </a:path>
              </a:pathLst>
            </a:custGeom>
            <a:ln/>
          </p:spPr>
          <p:style>
            <a:lnRef idx="1">
              <a:schemeClr val="accent4"/>
            </a:lnRef>
            <a:fillRef idx="2">
              <a:schemeClr val="accent4"/>
            </a:fillRef>
            <a:effectRef idx="1">
              <a:schemeClr val="accent4"/>
            </a:effectRef>
            <a:fontRef idx="minor">
              <a:schemeClr val="dk1"/>
            </a:fontRef>
          </p:style>
          <p:txBody>
            <a:bodyPr wrap="square" lIns="0" tIns="0" rIns="0" bIns="0" rtlCol="0"/>
            <a:lstStyle/>
            <a:p>
              <a:pPr>
                <a:defRPr/>
              </a:pPr>
              <a:endParaRPr b="1" kern="0" smtClean="0">
                <a:solidFill>
                  <a:sysClr val="windowText" lastClr="000000"/>
                </a:solidFill>
              </a:endParaRPr>
            </a:p>
          </p:txBody>
        </p:sp>
      </p:grpSp>
      <p:sp>
        <p:nvSpPr>
          <p:cNvPr id="17" name="object 10"/>
          <p:cNvSpPr txBox="1"/>
          <p:nvPr/>
        </p:nvSpPr>
        <p:spPr>
          <a:xfrm>
            <a:off x="2843808" y="2924944"/>
            <a:ext cx="2568172" cy="863057"/>
          </a:xfrm>
          <a:prstGeom prst="rect">
            <a:avLst/>
          </a:prstGeom>
        </p:spPr>
        <p:txBody>
          <a:bodyPr vert="horz" wrap="square" lIns="0" tIns="16510" rIns="0" bIns="0" rtlCol="0">
            <a:spAutoFit/>
          </a:bodyPr>
          <a:lstStyle/>
          <a:p>
            <a:pPr marL="12700" marR="5080" indent="390525" algn="ctr">
              <a:spcBef>
                <a:spcPts val="130"/>
              </a:spcBef>
            </a:pPr>
            <a:r>
              <a:rPr lang="fr-FR" sz="2750" b="1" spc="15" dirty="0" err="1" smtClean="0">
                <a:solidFill>
                  <a:prstClr val="black"/>
                </a:solidFill>
                <a:latin typeface="Times New Roman" pitchFamily="18" charset="0"/>
                <a:cs typeface="Times New Roman" pitchFamily="18" charset="0"/>
              </a:rPr>
              <a:t>University</a:t>
            </a:r>
            <a:r>
              <a:rPr lang="fr-FR" sz="2750" b="1" spc="15" dirty="0" smtClean="0">
                <a:solidFill>
                  <a:prstClr val="black"/>
                </a:solidFill>
                <a:latin typeface="Times New Roman" pitchFamily="18" charset="0"/>
                <a:cs typeface="Times New Roman" pitchFamily="18" charset="0"/>
              </a:rPr>
              <a:t> </a:t>
            </a:r>
            <a:r>
              <a:rPr lang="fr-FR" sz="2750" b="1" spc="15" dirty="0" err="1">
                <a:solidFill>
                  <a:prstClr val="black"/>
                </a:solidFill>
                <a:latin typeface="Times New Roman" pitchFamily="18" charset="0"/>
                <a:cs typeface="Times New Roman" pitchFamily="18" charset="0"/>
              </a:rPr>
              <a:t>Committee</a:t>
            </a:r>
            <a:endParaRPr sz="2750" dirty="0">
              <a:solidFill>
                <a:prstClr val="black"/>
              </a:solidFill>
              <a:latin typeface="Times New Roman" pitchFamily="18" charset="0"/>
              <a:cs typeface="Times New Roman" pitchFamily="18" charset="0"/>
            </a:endParaRPr>
          </a:p>
        </p:txBody>
      </p:sp>
      <p:sp>
        <p:nvSpPr>
          <p:cNvPr id="4" name="Rectangle 1"/>
          <p:cNvSpPr>
            <a:spLocks noChangeArrowheads="1"/>
          </p:cNvSpPr>
          <p:nvPr/>
        </p:nvSpPr>
        <p:spPr bwMode="auto">
          <a:xfrm>
            <a:off x="639717" y="4106666"/>
            <a:ext cx="1656184" cy="523220"/>
          </a:xfrm>
          <a:prstGeom prst="rect">
            <a:avLst/>
          </a:prstGeom>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fr-FR" sz="2800" b="1" dirty="0" err="1" smtClean="0">
                <a:solidFill>
                  <a:prstClr val="black"/>
                </a:solidFill>
                <a:latin typeface="Times New Roman" pitchFamily="18" charset="0"/>
                <a:cs typeface="Times New Roman" pitchFamily="18" charset="0"/>
              </a:rPr>
              <a:t>student</a:t>
            </a:r>
            <a:r>
              <a:rPr lang="fr-FR" sz="1400" dirty="0" smtClean="0">
                <a:solidFill>
                  <a:prstClr val="black"/>
                </a:solidFill>
                <a:latin typeface="Times New Roman" pitchFamily="18" charset="0"/>
                <a:cs typeface="Times New Roman" pitchFamily="18" charset="0"/>
              </a:rPr>
              <a:t> </a:t>
            </a:r>
          </a:p>
        </p:txBody>
      </p:sp>
      <p:sp>
        <p:nvSpPr>
          <p:cNvPr id="5" name="Rectangle 4"/>
          <p:cNvSpPr/>
          <p:nvPr/>
        </p:nvSpPr>
        <p:spPr>
          <a:xfrm>
            <a:off x="5951797" y="3954409"/>
            <a:ext cx="3074881" cy="461665"/>
          </a:xfrm>
          <a:prstGeom prst="rect">
            <a:avLst/>
          </a:prstGeom>
        </p:spPr>
        <p:style>
          <a:lnRef idx="1">
            <a:schemeClr val="accent6"/>
          </a:lnRef>
          <a:fillRef idx="2">
            <a:schemeClr val="accent6"/>
          </a:fillRef>
          <a:effectRef idx="1">
            <a:schemeClr val="accent6"/>
          </a:effectRef>
          <a:fontRef idx="minor">
            <a:schemeClr val="dk1"/>
          </a:fontRef>
        </p:style>
        <p:txBody>
          <a:bodyPr wrap="none">
            <a:spAutoFit/>
          </a:bodyPr>
          <a:lstStyle/>
          <a:p>
            <a:r>
              <a:rPr lang="fr-FR" sz="2400" b="1" dirty="0">
                <a:solidFill>
                  <a:prstClr val="black"/>
                </a:solidFill>
                <a:latin typeface="Times New Roman" pitchFamily="18" charset="0"/>
                <a:cs typeface="Times New Roman" pitchFamily="18" charset="0"/>
              </a:rPr>
              <a:t>Administrative Staffs </a:t>
            </a:r>
          </a:p>
        </p:txBody>
      </p:sp>
      <p:sp>
        <p:nvSpPr>
          <p:cNvPr id="3" name="Rectangle 2"/>
          <p:cNvSpPr/>
          <p:nvPr/>
        </p:nvSpPr>
        <p:spPr>
          <a:xfrm>
            <a:off x="1013019" y="188640"/>
            <a:ext cx="4634602" cy="369332"/>
          </a:xfrm>
          <a:prstGeom prst="rect">
            <a:avLst/>
          </a:prstGeom>
        </p:spPr>
        <p:txBody>
          <a:bodyPr wrap="none">
            <a:spAutoFit/>
          </a:bodyPr>
          <a:lstStyle/>
          <a:p>
            <a:r>
              <a:rPr lang="en-US" b="1" dirty="0">
                <a:solidFill>
                  <a:prstClr val="black"/>
                </a:solidFill>
              </a:rPr>
              <a:t>Who are the members of </a:t>
            </a:r>
            <a:r>
              <a:rPr lang="en-US" b="1" dirty="0" smtClean="0">
                <a:solidFill>
                  <a:prstClr val="black"/>
                </a:solidFill>
              </a:rPr>
              <a:t>the </a:t>
            </a:r>
            <a:r>
              <a:rPr lang="en-US" b="1" dirty="0">
                <a:solidFill>
                  <a:prstClr val="black"/>
                </a:solidFill>
              </a:rPr>
              <a:t>university?</a:t>
            </a:r>
          </a:p>
        </p:txBody>
      </p:sp>
    </p:spTree>
    <p:extLst>
      <p:ext uri="{BB962C8B-B14F-4D97-AF65-F5344CB8AC3E}">
        <p14:creationId xmlns:p14="http://schemas.microsoft.com/office/powerpoint/2010/main" val="36960208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1053" y="1052736"/>
            <a:ext cx="8640960" cy="2308324"/>
          </a:xfrm>
          <a:prstGeom prst="rect">
            <a:avLst/>
          </a:prstGeom>
        </p:spPr>
        <p:txBody>
          <a:bodyPr wrap="square">
            <a:spAutoFit/>
          </a:bodyPr>
          <a:lstStyle/>
          <a:p>
            <a:r>
              <a:rPr lang="en-US" sz="2400" dirty="0">
                <a:latin typeface="Times New Roman" pitchFamily="18" charset="0"/>
                <a:cs typeface="Times New Roman" pitchFamily="18" charset="0"/>
              </a:rPr>
              <a:t>In our everyday conversations, we often refer to current events, we often use certain expressions heard on the news or used by different specialists in the field. We use the words like ethics, morals, or deontology, without always knowing what's behind these words which, in some cases, may seem synonymous. In order to clarify these terms, we have to go through the definition stage</a:t>
            </a:r>
            <a:endParaRPr lang="fr-FR" sz="2400" dirty="0">
              <a:latin typeface="Times New Roman" pitchFamily="18" charset="0"/>
              <a:cs typeface="Times New Roman" pitchFamily="18" charset="0"/>
            </a:endParaRPr>
          </a:p>
        </p:txBody>
      </p:sp>
      <p:sp>
        <p:nvSpPr>
          <p:cNvPr id="4" name="Rectangle 3"/>
          <p:cNvSpPr/>
          <p:nvPr/>
        </p:nvSpPr>
        <p:spPr>
          <a:xfrm>
            <a:off x="791072" y="3903439"/>
            <a:ext cx="8352928" cy="461665"/>
          </a:xfrm>
          <a:prstGeom prst="rect">
            <a:avLst/>
          </a:prstGeom>
        </p:spPr>
        <p:txBody>
          <a:bodyPr wrap="square">
            <a:spAutoFit/>
          </a:bodyPr>
          <a:lstStyle/>
          <a:p>
            <a:r>
              <a:rPr lang="en-US" sz="2400" dirty="0">
                <a:solidFill>
                  <a:srgbClr val="FF0000"/>
                </a:solidFill>
              </a:rPr>
              <a:t>Charter of University Ethics and deontology</a:t>
            </a:r>
            <a:endParaRPr lang="fr-FR" sz="2400" dirty="0">
              <a:solidFill>
                <a:srgbClr val="FF0000"/>
              </a:solidFill>
            </a:endParaRPr>
          </a:p>
        </p:txBody>
      </p:sp>
      <p:sp>
        <p:nvSpPr>
          <p:cNvPr id="5" name="Rectangle 4"/>
          <p:cNvSpPr/>
          <p:nvPr/>
        </p:nvSpPr>
        <p:spPr>
          <a:xfrm>
            <a:off x="3455368" y="449373"/>
            <a:ext cx="3024336" cy="369332"/>
          </a:xfrm>
          <a:prstGeom prst="rect">
            <a:avLst/>
          </a:prstGeom>
        </p:spPr>
        <p:txBody>
          <a:bodyPr wrap="square">
            <a:spAutoFit/>
          </a:bodyPr>
          <a:lstStyle/>
          <a:p>
            <a:r>
              <a:rPr lang="fr-FR" b="1" dirty="0" smtClean="0"/>
              <a:t>introduction</a:t>
            </a:r>
            <a:endParaRPr lang="fr-FR" b="1" dirty="0"/>
          </a:p>
        </p:txBody>
      </p:sp>
    </p:spTree>
    <p:extLst>
      <p:ext uri="{BB962C8B-B14F-4D97-AF65-F5344CB8AC3E}">
        <p14:creationId xmlns:p14="http://schemas.microsoft.com/office/powerpoint/2010/main" val="2946192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1640" y="980728"/>
            <a:ext cx="1725088" cy="523220"/>
          </a:xfrm>
          <a:prstGeom prst="rect">
            <a:avLst/>
          </a:prstGeom>
          <a:ln>
            <a:noFill/>
          </a:ln>
        </p:spPr>
        <p:style>
          <a:lnRef idx="2">
            <a:schemeClr val="dk1"/>
          </a:lnRef>
          <a:fillRef idx="1">
            <a:schemeClr val="lt1"/>
          </a:fillRef>
          <a:effectRef idx="0">
            <a:schemeClr val="dk1"/>
          </a:effectRef>
          <a:fontRef idx="minor">
            <a:schemeClr val="dk1"/>
          </a:fontRef>
        </p:style>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fr-FR" sz="28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Chapter</a:t>
            </a:r>
            <a:r>
              <a:rPr lang="fr-FR" sz="2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1</a:t>
            </a:r>
            <a:endParaRPr lang="fr-FR"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3" name="Rectangle 2"/>
          <p:cNvSpPr/>
          <p:nvPr/>
        </p:nvSpPr>
        <p:spPr>
          <a:xfrm>
            <a:off x="3029590" y="3013502"/>
            <a:ext cx="3084819" cy="830997"/>
          </a:xfrm>
          <a:prstGeom prst="rect">
            <a:avLst/>
          </a:prstGeom>
        </p:spPr>
        <p:txBody>
          <a:bodyPr wrap="none">
            <a:spAutoFit/>
          </a:bodyPr>
          <a:lstStyle/>
          <a:p>
            <a:pPr marL="12700" lvl="0">
              <a:spcBef>
                <a:spcPts val="105"/>
              </a:spcBef>
            </a:pPr>
            <a:r>
              <a:rPr lang="fr-FR" sz="4800" b="1" spc="155" dirty="0">
                <a:solidFill>
                  <a:srgbClr val="FFFFFF"/>
                </a:solidFill>
                <a:latin typeface="Tahoma"/>
                <a:cs typeface="Tahoma"/>
              </a:rPr>
              <a:t>Co</a:t>
            </a:r>
            <a:r>
              <a:rPr lang="fr-FR" sz="4800" b="1" spc="125" dirty="0">
                <a:solidFill>
                  <a:srgbClr val="FFFFFF"/>
                </a:solidFill>
                <a:latin typeface="Tahoma"/>
                <a:cs typeface="Tahoma"/>
              </a:rPr>
              <a:t>n</a:t>
            </a:r>
            <a:r>
              <a:rPr lang="fr-FR" sz="4800" b="1" spc="290" dirty="0">
                <a:solidFill>
                  <a:srgbClr val="FFFFFF"/>
                </a:solidFill>
                <a:latin typeface="Tahoma"/>
                <a:cs typeface="Tahoma"/>
              </a:rPr>
              <a:t>ce</a:t>
            </a:r>
            <a:r>
              <a:rPr lang="fr-FR" sz="4800" b="1" spc="310" dirty="0">
                <a:solidFill>
                  <a:srgbClr val="FFFFFF"/>
                </a:solidFill>
                <a:latin typeface="Tahoma"/>
                <a:cs typeface="Tahoma"/>
              </a:rPr>
              <a:t>p</a:t>
            </a:r>
            <a:r>
              <a:rPr lang="fr-FR" sz="4800" b="1" spc="-575" dirty="0">
                <a:solidFill>
                  <a:srgbClr val="FFFFFF"/>
                </a:solidFill>
                <a:latin typeface="Tahoma"/>
                <a:cs typeface="Tahoma"/>
              </a:rPr>
              <a:t>t</a:t>
            </a:r>
            <a:r>
              <a:rPr lang="fr-FR" sz="4800" b="1" spc="-360" dirty="0">
                <a:solidFill>
                  <a:srgbClr val="FFFFFF"/>
                </a:solidFill>
                <a:latin typeface="Tahoma"/>
                <a:cs typeface="Tahoma"/>
              </a:rPr>
              <a:t>s</a:t>
            </a:r>
            <a:endParaRPr lang="fr-FR" sz="4800" dirty="0">
              <a:solidFill>
                <a:prstClr val="black"/>
              </a:solidFill>
              <a:latin typeface="Tahoma"/>
              <a:cs typeface="Tahoma"/>
            </a:endParaRPr>
          </a:p>
        </p:txBody>
      </p:sp>
      <p:sp>
        <p:nvSpPr>
          <p:cNvPr id="4" name="Rectangle 3"/>
          <p:cNvSpPr/>
          <p:nvPr/>
        </p:nvSpPr>
        <p:spPr>
          <a:xfrm>
            <a:off x="3383596" y="1242338"/>
            <a:ext cx="4572000" cy="1538883"/>
          </a:xfrm>
          <a:prstGeom prst="rect">
            <a:avLst/>
          </a:prstGeom>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endParaRPr lang="fr-FR" sz="4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a:p>
            <a:r>
              <a:rPr lang="fr-FR" sz="5400" b="1" cap="all" dirty="0" err="1">
                <a:ln w="0"/>
                <a:effectLst>
                  <a:reflection blurRad="12700" stA="50000" endPos="50000" dist="5000" dir="5400000" sy="-100000" rotWithShape="0"/>
                </a:effectLst>
              </a:rPr>
              <a:t>Definition</a:t>
            </a:r>
            <a:endParaRPr lang="fr-FR" sz="5400" b="1" cap="all" dirty="0">
              <a:ln w="0"/>
              <a:effectLst>
                <a:reflection blurRad="12700" stA="50000" endPos="50000" dist="5000" dir="5400000" sy="-100000" rotWithShape="0"/>
              </a:effectLst>
            </a:endParaRPr>
          </a:p>
        </p:txBody>
      </p:sp>
      <p:sp>
        <p:nvSpPr>
          <p:cNvPr id="6" name="Rectangle 5"/>
          <p:cNvSpPr/>
          <p:nvPr/>
        </p:nvSpPr>
        <p:spPr>
          <a:xfrm>
            <a:off x="1115616" y="3211689"/>
            <a:ext cx="2222083" cy="461665"/>
          </a:xfrm>
          <a:prstGeom prst="rect">
            <a:avLst/>
          </a:prstGeom>
        </p:spPr>
        <p:txBody>
          <a:bodyPr wrap="none">
            <a:spAutoFit/>
          </a:bodyPr>
          <a:lstStyle/>
          <a:p>
            <a:r>
              <a:rPr lang="fr-FR" sz="2400" b="1" dirty="0" err="1"/>
              <a:t>Morality</a:t>
            </a:r>
            <a:r>
              <a:rPr lang="fr-FR" sz="2400" b="1" dirty="0"/>
              <a:t> </a:t>
            </a:r>
            <a:r>
              <a:rPr lang="ar-DZ" sz="2400" b="1" dirty="0"/>
              <a:t>الاخلاق</a:t>
            </a:r>
            <a:endParaRPr lang="fr-FR" sz="2400" b="1" dirty="0"/>
          </a:p>
        </p:txBody>
      </p:sp>
      <p:sp>
        <p:nvSpPr>
          <p:cNvPr id="7" name="Rectangle 6"/>
          <p:cNvSpPr/>
          <p:nvPr/>
        </p:nvSpPr>
        <p:spPr>
          <a:xfrm>
            <a:off x="4377187" y="3659833"/>
            <a:ext cx="2608406" cy="461665"/>
          </a:xfrm>
          <a:prstGeom prst="rect">
            <a:avLst/>
          </a:prstGeom>
        </p:spPr>
        <p:txBody>
          <a:bodyPr wrap="none">
            <a:spAutoFit/>
          </a:bodyPr>
          <a:lstStyle/>
          <a:p>
            <a:r>
              <a:rPr lang="fr-FR" sz="2400" b="1" dirty="0" err="1"/>
              <a:t>Ethics</a:t>
            </a:r>
            <a:r>
              <a:rPr lang="fr-FR" sz="2400" b="1" dirty="0"/>
              <a:t>  </a:t>
            </a:r>
            <a:r>
              <a:rPr lang="ar-DZ" sz="2400" b="1" dirty="0"/>
              <a:t>علم الاخلاق </a:t>
            </a:r>
            <a:r>
              <a:rPr lang="fr-FR" sz="2400" dirty="0" smtClean="0"/>
              <a:t> </a:t>
            </a:r>
            <a:endParaRPr lang="fr-FR" sz="2400" dirty="0"/>
          </a:p>
        </p:txBody>
      </p:sp>
      <p:sp>
        <p:nvSpPr>
          <p:cNvPr id="8" name="Rectangle 7"/>
          <p:cNvSpPr/>
          <p:nvPr/>
        </p:nvSpPr>
        <p:spPr>
          <a:xfrm>
            <a:off x="5210107" y="5157192"/>
            <a:ext cx="3550972" cy="461665"/>
          </a:xfrm>
          <a:prstGeom prst="rect">
            <a:avLst/>
          </a:prstGeom>
        </p:spPr>
        <p:txBody>
          <a:bodyPr wrap="none">
            <a:spAutoFit/>
          </a:bodyPr>
          <a:lstStyle/>
          <a:p>
            <a:r>
              <a:rPr lang="fr-FR" sz="2400" b="1" dirty="0" err="1"/>
              <a:t>Deontology</a:t>
            </a:r>
            <a:r>
              <a:rPr lang="fr-FR" sz="2400" b="1" dirty="0"/>
              <a:t> </a:t>
            </a:r>
            <a:r>
              <a:rPr lang="ar-DZ" sz="2400" b="1" dirty="0"/>
              <a:t>أخلاقيات المهنة</a:t>
            </a:r>
            <a:endParaRPr lang="fr-FR" sz="2400" b="1" dirty="0"/>
          </a:p>
        </p:txBody>
      </p:sp>
    </p:spTree>
    <p:extLst>
      <p:ext uri="{BB962C8B-B14F-4D97-AF65-F5344CB8AC3E}">
        <p14:creationId xmlns:p14="http://schemas.microsoft.com/office/powerpoint/2010/main" val="13416662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3" y="836712"/>
            <a:ext cx="8088148" cy="1477328"/>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endPar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endParaRPr lang="fr-F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r>
              <a:rPr lang="fr-FR" sz="3600" b="1" dirty="0" err="1" smtClean="0">
                <a:ln w="10541" cmpd="sng">
                  <a:solidFill>
                    <a:schemeClr val="accent1">
                      <a:shade val="88000"/>
                      <a:satMod val="110000"/>
                    </a:schemeClr>
                  </a:solidFill>
                  <a:prstDash val="solid"/>
                </a:ln>
                <a:latin typeface="Times New Roman" pitchFamily="18" charset="0"/>
                <a:cs typeface="Times New Roman" pitchFamily="18" charset="0"/>
              </a:rPr>
              <a:t>morality</a:t>
            </a:r>
            <a:r>
              <a:rPr lang="ar-DZ" sz="3600" b="1" dirty="0" smtClean="0">
                <a:ln w="10541" cmpd="sng">
                  <a:solidFill>
                    <a:schemeClr val="accent1">
                      <a:shade val="88000"/>
                      <a:satMod val="110000"/>
                    </a:schemeClr>
                  </a:solidFill>
                  <a:prstDash val="solid"/>
                </a:ln>
                <a:latin typeface="Times New Roman" pitchFamily="18" charset="0"/>
                <a:cs typeface="Times New Roman" pitchFamily="18" charset="0"/>
              </a:rPr>
              <a:t>الاخلاق</a:t>
            </a:r>
            <a:endParaRPr lang="fr-FR" sz="3600" b="1" dirty="0">
              <a:ln w="10541" cmpd="sng">
                <a:solidFill>
                  <a:schemeClr val="accent1">
                    <a:shade val="88000"/>
                    <a:satMod val="110000"/>
                  </a:schemeClr>
                </a:solidFill>
                <a:prstDash val="solid"/>
              </a:ln>
              <a:latin typeface="Times New Roman" pitchFamily="18" charset="0"/>
              <a:cs typeface="Times New Roman" pitchFamily="18" charset="0"/>
            </a:endParaRPr>
          </a:p>
          <a:p>
            <a:endParaRPr lang="fr-FR" b="1" dirty="0">
              <a:ln w="10541" cmpd="sng">
                <a:solidFill>
                  <a:schemeClr val="accent1">
                    <a:shade val="88000"/>
                    <a:satMod val="110000"/>
                  </a:schemeClr>
                </a:solidFill>
                <a:prstDash val="solid"/>
              </a:ln>
            </a:endParaRPr>
          </a:p>
        </p:txBody>
      </p:sp>
      <p:sp>
        <p:nvSpPr>
          <p:cNvPr id="4" name="Rectangle 3"/>
          <p:cNvSpPr/>
          <p:nvPr/>
        </p:nvSpPr>
        <p:spPr>
          <a:xfrm>
            <a:off x="809328" y="605879"/>
            <a:ext cx="5184576" cy="461665"/>
          </a:xfrm>
          <a:prstGeom prst="rect">
            <a:avLst/>
          </a:prstGeom>
        </p:spPr>
        <p:style>
          <a:lnRef idx="1">
            <a:schemeClr val="accent2"/>
          </a:lnRef>
          <a:fillRef idx="3">
            <a:schemeClr val="accent2"/>
          </a:fillRef>
          <a:effectRef idx="2">
            <a:schemeClr val="accent2"/>
          </a:effectRef>
          <a:fontRef idx="minor">
            <a:schemeClr val="lt1"/>
          </a:fontRef>
        </p:style>
        <p:txBody>
          <a:bodyPr wrap="square">
            <a:spAutoFit/>
          </a:bodyPr>
          <a:lstStyle/>
          <a:p>
            <a:r>
              <a:rPr lang="fr-FR" sz="2400" i="1" dirty="0" err="1">
                <a:latin typeface="Times New Roman" pitchFamily="18" charset="0"/>
                <a:cs typeface="Times New Roman" pitchFamily="18" charset="0"/>
              </a:rPr>
              <a:t>What</a:t>
            </a:r>
            <a:r>
              <a:rPr lang="fr-FR" sz="2400" i="1" dirty="0">
                <a:latin typeface="Times New Roman" pitchFamily="18" charset="0"/>
                <a:cs typeface="Times New Roman" pitchFamily="18" charset="0"/>
              </a:rPr>
              <a:t> </a:t>
            </a:r>
            <a:r>
              <a:rPr lang="fr-FR" sz="2400" i="1" dirty="0" err="1">
                <a:latin typeface="Times New Roman" pitchFamily="18" charset="0"/>
                <a:cs typeface="Times New Roman" pitchFamily="18" charset="0"/>
              </a:rPr>
              <a:t>definition</a:t>
            </a:r>
            <a:r>
              <a:rPr lang="fr-FR" sz="2400" i="1" dirty="0">
                <a:latin typeface="Times New Roman" pitchFamily="18" charset="0"/>
                <a:cs typeface="Times New Roman" pitchFamily="18" charset="0"/>
              </a:rPr>
              <a:t> of </a:t>
            </a:r>
            <a:r>
              <a:rPr lang="fr-FR" sz="2400" i="1" dirty="0" err="1">
                <a:latin typeface="Times New Roman" pitchFamily="18" charset="0"/>
                <a:cs typeface="Times New Roman" pitchFamily="18" charset="0"/>
              </a:rPr>
              <a:t>morality</a:t>
            </a:r>
            <a:r>
              <a:rPr lang="fr-FR" sz="2400" i="1" dirty="0">
                <a:latin typeface="Times New Roman" pitchFamily="18" charset="0"/>
                <a:cs typeface="Times New Roman" pitchFamily="18" charset="0"/>
              </a:rPr>
              <a:t>?</a:t>
            </a:r>
          </a:p>
        </p:txBody>
      </p:sp>
      <p:sp>
        <p:nvSpPr>
          <p:cNvPr id="6" name="Rectangle 5"/>
          <p:cNvSpPr/>
          <p:nvPr/>
        </p:nvSpPr>
        <p:spPr>
          <a:xfrm>
            <a:off x="539553" y="2060848"/>
            <a:ext cx="7776863" cy="1631216"/>
          </a:xfrm>
          <a:prstGeom prst="rect">
            <a:avLst/>
          </a:prstGeom>
        </p:spPr>
        <p:txBody>
          <a:bodyPr wrap="square">
            <a:spAutoFit/>
          </a:bodyPr>
          <a:lstStyle/>
          <a:p>
            <a:r>
              <a:rPr lang="en-US" sz="2000" b="1" dirty="0"/>
              <a:t>Morality from the Latin </a:t>
            </a:r>
            <a:r>
              <a:rPr lang="en-US" sz="2000" b="1" dirty="0" err="1"/>
              <a:t>moralis</a:t>
            </a:r>
            <a:r>
              <a:rPr lang="en-US" sz="2000" b="1" dirty="0"/>
              <a:t> meaning customs or manners . Morality is a set of values, beliefs, and principles that guide an individual’s behavior and decisions. It is a code of conduct that is commonly accepted in a particular society or culture</a:t>
            </a:r>
            <a:endParaRPr lang="fr-FR" sz="2000" b="1" dirty="0"/>
          </a:p>
        </p:txBody>
      </p:sp>
      <p:sp>
        <p:nvSpPr>
          <p:cNvPr id="7" name="Rectangle 6"/>
          <p:cNvSpPr/>
          <p:nvPr/>
        </p:nvSpPr>
        <p:spPr>
          <a:xfrm>
            <a:off x="539553" y="3692064"/>
            <a:ext cx="8208912" cy="646331"/>
          </a:xfrm>
          <a:prstGeom prst="rect">
            <a:avLst/>
          </a:prstGeom>
        </p:spPr>
        <p:txBody>
          <a:bodyPr wrap="square">
            <a:spAutoFit/>
          </a:bodyPr>
          <a:lstStyle/>
          <a:p>
            <a:r>
              <a:rPr lang="en-US" b="1" dirty="0"/>
              <a:t>It refers to the distinction between right and wrong, and is usually based on an individual’s personal beliefs and values.</a:t>
            </a:r>
            <a:endParaRPr lang="fr-FR" b="1" dirty="0"/>
          </a:p>
        </p:txBody>
      </p:sp>
      <p:sp>
        <p:nvSpPr>
          <p:cNvPr id="8" name="Rectangle 7"/>
          <p:cNvSpPr/>
          <p:nvPr/>
        </p:nvSpPr>
        <p:spPr>
          <a:xfrm>
            <a:off x="3563888" y="4580871"/>
            <a:ext cx="2860078" cy="369332"/>
          </a:xfrm>
          <a:prstGeom prst="rect">
            <a:avLst/>
          </a:prstGeom>
        </p:spPr>
        <p:txBody>
          <a:bodyPr wrap="none">
            <a:spAutoFit/>
          </a:bodyPr>
          <a:lstStyle/>
          <a:p>
            <a:r>
              <a:rPr lang="en-US" b="1" dirty="0"/>
              <a:t>What is a moral person?</a:t>
            </a:r>
            <a:endParaRPr lang="fr-FR" b="1" dirty="0"/>
          </a:p>
        </p:txBody>
      </p:sp>
      <p:sp>
        <p:nvSpPr>
          <p:cNvPr id="9" name="ZoneTexte 8"/>
          <p:cNvSpPr txBox="1"/>
          <p:nvPr/>
        </p:nvSpPr>
        <p:spPr>
          <a:xfrm>
            <a:off x="5211151" y="5598450"/>
            <a:ext cx="2304256" cy="369332"/>
          </a:xfrm>
          <a:prstGeom prst="rect">
            <a:avLst/>
          </a:prstGeom>
          <a:noFill/>
        </p:spPr>
        <p:txBody>
          <a:bodyPr wrap="square" rtlCol="0">
            <a:spAutoFit/>
          </a:bodyPr>
          <a:lstStyle/>
          <a:p>
            <a:r>
              <a:rPr lang="en-GB" dirty="0" smtClean="0"/>
              <a:t>Speak the truth</a:t>
            </a:r>
            <a:endParaRPr lang="fr-FR" dirty="0"/>
          </a:p>
        </p:txBody>
      </p:sp>
    </p:spTree>
    <p:extLst>
      <p:ext uri="{BB962C8B-B14F-4D97-AF65-F5344CB8AC3E}">
        <p14:creationId xmlns:p14="http://schemas.microsoft.com/office/powerpoint/2010/main" val="30326973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620688"/>
            <a:ext cx="7128792" cy="5355312"/>
          </a:xfrm>
          <a:prstGeom prst="rect">
            <a:avLst/>
          </a:prstGeom>
        </p:spPr>
        <p:txBody>
          <a:bodyPr wrap="square">
            <a:spAutoFit/>
          </a:bodyPr>
          <a:lstStyle/>
          <a:p>
            <a:r>
              <a:rPr lang="en-US" b="1" dirty="0">
                <a:solidFill>
                  <a:srgbClr val="FF0000"/>
                </a:solidFill>
              </a:rPr>
              <a:t>Immoral</a:t>
            </a:r>
            <a:r>
              <a:rPr lang="en-US" dirty="0"/>
              <a:t>: Describes someone who purposely commits an offensive act, even though they know the difference between what is right and </a:t>
            </a:r>
            <a:r>
              <a:rPr lang="en-US" dirty="0" smtClean="0"/>
              <a:t>wrong</a:t>
            </a:r>
          </a:p>
          <a:p>
            <a:endParaRPr lang="en-US" dirty="0" smtClean="0"/>
          </a:p>
          <a:p>
            <a:r>
              <a:rPr lang="en-US" dirty="0" smtClean="0"/>
              <a:t>Example when </a:t>
            </a:r>
            <a:r>
              <a:rPr lang="en-US" dirty="0"/>
              <a:t>student  is cheating in exam</a:t>
            </a:r>
            <a:endParaRPr lang="en-US" dirty="0" smtClean="0"/>
          </a:p>
          <a:p>
            <a:r>
              <a:rPr lang="en-US" dirty="0"/>
              <a:t>a student look someone else's answers or use hidden note during a </a:t>
            </a:r>
            <a:r>
              <a:rPr lang="en-US" dirty="0" smtClean="0"/>
              <a:t>test</a:t>
            </a:r>
          </a:p>
          <a:p>
            <a:endParaRPr lang="en-US" dirty="0" smtClean="0"/>
          </a:p>
          <a:p>
            <a:r>
              <a:rPr lang="en-US" dirty="0" smtClean="0">
                <a:solidFill>
                  <a:srgbClr val="C00000"/>
                </a:solidFill>
              </a:rPr>
              <a:t>Immoral </a:t>
            </a:r>
            <a:r>
              <a:rPr lang="fr-FR" b="1" dirty="0"/>
              <a:t>≠</a:t>
            </a:r>
            <a:r>
              <a:rPr lang="en-US" dirty="0" smtClean="0">
                <a:solidFill>
                  <a:srgbClr val="C00000"/>
                </a:solidFill>
              </a:rPr>
              <a:t> moral</a:t>
            </a:r>
          </a:p>
          <a:p>
            <a:endParaRPr lang="en-US" dirty="0">
              <a:solidFill>
                <a:srgbClr val="FF0000"/>
              </a:solidFill>
            </a:endParaRPr>
          </a:p>
          <a:p>
            <a:endParaRPr lang="en-US" dirty="0" smtClean="0">
              <a:solidFill>
                <a:srgbClr val="FF0000"/>
              </a:solidFill>
            </a:endParaRPr>
          </a:p>
          <a:p>
            <a:endParaRPr lang="en-US" dirty="0">
              <a:solidFill>
                <a:srgbClr val="FF0000"/>
              </a:solidFill>
            </a:endParaRPr>
          </a:p>
          <a:p>
            <a:r>
              <a:rPr lang="en-US" dirty="0" smtClean="0">
                <a:solidFill>
                  <a:srgbClr val="FF0000"/>
                </a:solidFill>
              </a:rPr>
              <a:t>Amoral</a:t>
            </a:r>
            <a:r>
              <a:rPr lang="en-US" dirty="0"/>
              <a:t>: Describes someone who acknowledges the difference between right and wrong, but who is not concerned with </a:t>
            </a:r>
            <a:r>
              <a:rPr lang="en-US" dirty="0" smtClean="0"/>
              <a:t>morality</a:t>
            </a:r>
          </a:p>
          <a:p>
            <a:endParaRPr lang="en-US" dirty="0" smtClean="0"/>
          </a:p>
          <a:p>
            <a:r>
              <a:rPr lang="en-US" dirty="0" smtClean="0"/>
              <a:t>Example  driving drunk is amoral behavior</a:t>
            </a:r>
            <a:endParaRPr lang="en-US" dirty="0"/>
          </a:p>
          <a:p>
            <a:endParaRPr lang="en-US" dirty="0"/>
          </a:p>
          <a:p>
            <a:endParaRPr lang="fr-FR" dirty="0"/>
          </a:p>
        </p:txBody>
      </p:sp>
      <p:pic>
        <p:nvPicPr>
          <p:cNvPr id="1026" name="Picture 2" descr="Caught Your Student Cheating? Here's What You Can D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92080" y="2492896"/>
            <a:ext cx="1774249" cy="1239018"/>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6136" y="4869160"/>
            <a:ext cx="1548468" cy="1030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152446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4018</TotalTime>
  <Words>1002</Words>
  <Application>Microsoft Office PowerPoint</Application>
  <PresentationFormat>Affichage à l'écran (4:3)</PresentationFormat>
  <Paragraphs>133</Paragraphs>
  <Slides>18</Slides>
  <Notes>6</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Rotonde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pctronic</dc:creator>
  <cp:lastModifiedBy>pctronic</cp:lastModifiedBy>
  <cp:revision>195</cp:revision>
  <dcterms:created xsi:type="dcterms:W3CDTF">2022-12-15T11:19:27Z</dcterms:created>
  <dcterms:modified xsi:type="dcterms:W3CDTF">2024-10-30T11:14:43Z</dcterms:modified>
</cp:coreProperties>
</file>