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283" r:id="rId2"/>
    <p:sldId id="266" r:id="rId3"/>
    <p:sldId id="256" r:id="rId4"/>
    <p:sldId id="257" r:id="rId5"/>
    <p:sldId id="258" r:id="rId6"/>
    <p:sldId id="259" r:id="rId7"/>
    <p:sldId id="260" r:id="rId8"/>
    <p:sldId id="261" r:id="rId9"/>
    <p:sldId id="276" r:id="rId10"/>
    <p:sldId id="262" r:id="rId11"/>
    <p:sldId id="277" r:id="rId12"/>
    <p:sldId id="264" r:id="rId13"/>
    <p:sldId id="263" r:id="rId14"/>
    <p:sldId id="265" r:id="rId15"/>
    <p:sldId id="278" r:id="rId16"/>
    <p:sldId id="280" r:id="rId17"/>
    <p:sldId id="281" r:id="rId18"/>
    <p:sldId id="282" r:id="rId19"/>
    <p:sldId id="285" r:id="rId20"/>
    <p:sldId id="302" r:id="rId21"/>
    <p:sldId id="286" r:id="rId22"/>
    <p:sldId id="287" r:id="rId23"/>
    <p:sldId id="288" r:id="rId24"/>
    <p:sldId id="289" r:id="rId25"/>
    <p:sldId id="291" r:id="rId26"/>
    <p:sldId id="290" r:id="rId27"/>
    <p:sldId id="292" r:id="rId28"/>
    <p:sldId id="293" r:id="rId29"/>
    <p:sldId id="304" r:id="rId30"/>
    <p:sldId id="294" r:id="rId31"/>
    <p:sldId id="303" r:id="rId32"/>
    <p:sldId id="279" r:id="rId33"/>
    <p:sldId id="305" r:id="rId34"/>
    <p:sldId id="296" r:id="rId35"/>
    <p:sldId id="298" r:id="rId36"/>
    <p:sldId id="307" r:id="rId37"/>
    <p:sldId id="308" r:id="rId38"/>
    <p:sldId id="309" r:id="rId39"/>
    <p:sldId id="310" r:id="rId40"/>
    <p:sldId id="311" r:id="rId41"/>
    <p:sldId id="312" r:id="rId42"/>
    <p:sldId id="299"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34" r:id="rId58"/>
    <p:sldId id="335" r:id="rId59"/>
    <p:sldId id="336" r:id="rId60"/>
    <p:sldId id="337" r:id="rId61"/>
    <p:sldId id="338" r:id="rId62"/>
    <p:sldId id="339" r:id="rId63"/>
    <p:sldId id="340" r:id="rId64"/>
    <p:sldId id="341" r:id="rId65"/>
    <p:sldId id="342" r:id="rId66"/>
    <p:sldId id="355" r:id="rId67"/>
    <p:sldId id="343" r:id="rId68"/>
    <p:sldId id="344" r:id="rId69"/>
    <p:sldId id="345" r:id="rId70"/>
    <p:sldId id="346" r:id="rId71"/>
    <p:sldId id="368" r:id="rId72"/>
    <p:sldId id="347" r:id="rId73"/>
    <p:sldId id="348" r:id="rId74"/>
    <p:sldId id="367" r:id="rId75"/>
    <p:sldId id="349" r:id="rId76"/>
    <p:sldId id="350" r:id="rId77"/>
    <p:sldId id="356" r:id="rId78"/>
    <p:sldId id="357" r:id="rId79"/>
    <p:sldId id="351" r:id="rId80"/>
    <p:sldId id="352" r:id="rId81"/>
    <p:sldId id="353" r:id="rId82"/>
    <p:sldId id="354" r:id="rId83"/>
    <p:sldId id="358" r:id="rId84"/>
    <p:sldId id="359" r:id="rId85"/>
    <p:sldId id="360" r:id="rId86"/>
    <p:sldId id="361" r:id="rId87"/>
    <p:sldId id="362" r:id="rId88"/>
    <p:sldId id="363" r:id="rId89"/>
    <p:sldId id="364" r:id="rId90"/>
    <p:sldId id="365" r:id="rId91"/>
    <p:sldId id="366" r:id="rId92"/>
    <p:sldId id="369" r:id="rId93"/>
    <p:sldId id="381" r:id="rId94"/>
    <p:sldId id="370" r:id="rId95"/>
    <p:sldId id="386" r:id="rId96"/>
    <p:sldId id="372" r:id="rId97"/>
    <p:sldId id="373" r:id="rId98"/>
    <p:sldId id="382" r:id="rId99"/>
    <p:sldId id="383" r:id="rId100"/>
    <p:sldId id="384" r:id="rId101"/>
    <p:sldId id="385" r:id="rId102"/>
    <p:sldId id="374" r:id="rId103"/>
    <p:sldId id="375" r:id="rId104"/>
    <p:sldId id="376" r:id="rId105"/>
    <p:sldId id="377" r:id="rId106"/>
    <p:sldId id="378" r:id="rId107"/>
    <p:sldId id="379" r:id="rId108"/>
    <p:sldId id="380" r:id="rId109"/>
    <p:sldId id="423" r:id="rId110"/>
    <p:sldId id="419" r:id="rId111"/>
    <p:sldId id="427" r:id="rId112"/>
    <p:sldId id="429" r:id="rId113"/>
    <p:sldId id="428" r:id="rId114"/>
    <p:sldId id="425" r:id="rId115"/>
    <p:sldId id="424" r:id="rId116"/>
    <p:sldId id="431" r:id="rId117"/>
    <p:sldId id="420" r:id="rId118"/>
    <p:sldId id="430" r:id="rId119"/>
    <p:sldId id="422" r:id="rId120"/>
    <p:sldId id="421" r:id="rId121"/>
    <p:sldId id="387" r:id="rId122"/>
    <p:sldId id="388" r:id="rId123"/>
    <p:sldId id="389" r:id="rId124"/>
    <p:sldId id="390" r:id="rId125"/>
    <p:sldId id="391" r:id="rId126"/>
    <p:sldId id="392" r:id="rId127"/>
    <p:sldId id="393" r:id="rId128"/>
    <p:sldId id="400" r:id="rId129"/>
    <p:sldId id="401" r:id="rId130"/>
    <p:sldId id="394" r:id="rId131"/>
    <p:sldId id="395" r:id="rId132"/>
    <p:sldId id="396" r:id="rId133"/>
    <p:sldId id="397" r:id="rId134"/>
    <p:sldId id="398" r:id="rId135"/>
    <p:sldId id="402" r:id="rId136"/>
    <p:sldId id="403" r:id="rId137"/>
    <p:sldId id="417" r:id="rId138"/>
    <p:sldId id="418"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3300"/>
    <a:srgbClr val="FFCCCC"/>
    <a:srgbClr val="FF9900"/>
    <a:srgbClr val="00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varScale="1">
        <p:scale>
          <a:sx n="62" d="100"/>
          <a:sy n="62" d="100"/>
        </p:scale>
        <p:origin x="7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FBA3-9A51-4F4C-AF30-0E02F17B49AB}" type="datetimeFigureOut">
              <a:rPr lang="fr-FR" smtClean="0"/>
              <a:t>15/05/2024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1BB08-14CF-4453-B4A0-CA7416566A24}" type="slidenum">
              <a:rPr lang="fr-FR" smtClean="0"/>
              <a:t>‹N°›</a:t>
            </a:fld>
            <a:endParaRPr lang="fr-FR"/>
          </a:p>
        </p:txBody>
      </p:sp>
    </p:spTree>
    <p:extLst>
      <p:ext uri="{BB962C8B-B14F-4D97-AF65-F5344CB8AC3E}">
        <p14:creationId xmlns:p14="http://schemas.microsoft.com/office/powerpoint/2010/main" val="321476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fr.wikipedia.org/wiki/Lymphocyte_T" TargetMode="External"/><Relationship Id="rId3" Type="http://schemas.openxmlformats.org/officeDocument/2006/relationships/hyperlink" Target="https://fr.wikipedia.org/wiki/Paratope" TargetMode="External"/><Relationship Id="rId7" Type="http://schemas.openxmlformats.org/officeDocument/2006/relationships/hyperlink" Target="https://fr.wikipedia.org/wiki/R%C3%A9cepteur_des_cellules_B" TargetMode="External"/><Relationship Id="rId2" Type="http://schemas.openxmlformats.org/officeDocument/2006/relationships/slide" Target="../slides/slide103.xml"/><Relationship Id="rId1" Type="http://schemas.openxmlformats.org/officeDocument/2006/relationships/notesMaster" Target="../notesMasters/notesMaster1.xml"/><Relationship Id="rId6" Type="http://schemas.openxmlformats.org/officeDocument/2006/relationships/hyperlink" Target="https://fr.wikipedia.org/wiki/Lymphocyte_B" TargetMode="External"/><Relationship Id="rId5" Type="http://schemas.openxmlformats.org/officeDocument/2006/relationships/hyperlink" Target="https://fr.wikipedia.org/wiki/R%C3%A9cepteur_membranaire" TargetMode="External"/><Relationship Id="rId4" Type="http://schemas.openxmlformats.org/officeDocument/2006/relationships/hyperlink" Target="https://fr.wikipedia.org/wiki/Anticorps" TargetMode="External"/><Relationship Id="rId9" Type="http://schemas.openxmlformats.org/officeDocument/2006/relationships/hyperlink" Target="https://fr.wikipedia.org/wiki/R%C3%A9cepteur_des_cellules_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aquaportail.com/dictionnaire/definition/10736/tube-crible" TargetMode="External"/><Relationship Id="rId13" Type="http://schemas.openxmlformats.org/officeDocument/2006/relationships/hyperlink" Target="https://www.aquaportail.com/dictionnaire/definition/1170/saison" TargetMode="External"/><Relationship Id="rId3" Type="http://schemas.openxmlformats.org/officeDocument/2006/relationships/hyperlink" Target="https://www.aquaportail.com/dictionnaire/definition/1705/polysaccharide" TargetMode="External"/><Relationship Id="rId7" Type="http://schemas.openxmlformats.org/officeDocument/2006/relationships/hyperlink" Target="https://www.aquaportail.com/dictionnaire/definition/70/cellule" TargetMode="External"/><Relationship Id="rId12" Type="http://schemas.openxmlformats.org/officeDocument/2006/relationships/hyperlink" Target="https://www.aquaportail.com/dictionnaire/definition/5013/champignon" TargetMode="External"/><Relationship Id="rId2" Type="http://schemas.openxmlformats.org/officeDocument/2006/relationships/slide" Target="../slides/slide134.xml"/><Relationship Id="rId1" Type="http://schemas.openxmlformats.org/officeDocument/2006/relationships/notesMaster" Target="../notesMasters/notesMaster1.xml"/><Relationship Id="rId6" Type="http://schemas.openxmlformats.org/officeDocument/2006/relationships/hyperlink" Target="https://www.aquaportail.com/dictionnaire/definition/9483/glucose" TargetMode="External"/><Relationship Id="rId11" Type="http://schemas.openxmlformats.org/officeDocument/2006/relationships/hyperlink" Target="https://www.aquaportail.com/dictionnaire/definition/435/bacterie" TargetMode="External"/><Relationship Id="rId5" Type="http://schemas.openxmlformats.org/officeDocument/2006/relationships/hyperlink" Target="https://www.aquaportail.com/dictionnaire/definition/11731/facteur-environnemental" TargetMode="External"/><Relationship Id="rId10" Type="http://schemas.openxmlformats.org/officeDocument/2006/relationships/hyperlink" Target="https://www.aquaportail.com/dictionnaire/definition/12374/seve" TargetMode="External"/><Relationship Id="rId4" Type="http://schemas.openxmlformats.org/officeDocument/2006/relationships/hyperlink" Target="https://www.aquaportail.com/dictionnaire/definition/2007/lineaire" TargetMode="External"/><Relationship Id="rId9" Type="http://schemas.openxmlformats.org/officeDocument/2006/relationships/hyperlink" Target="https://www.aquaportail.com/dictionnaire/definition/1360/ca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lantes-et-eau.fr/glossaire/apoplasme" TargetMode="External"/><Relationship Id="rId2" Type="http://schemas.openxmlformats.org/officeDocument/2006/relationships/slide" Target="../slides/slide136.xml"/><Relationship Id="rId1" Type="http://schemas.openxmlformats.org/officeDocument/2006/relationships/notesMaster" Target="../notesMasters/notesMaster1.xml"/><Relationship Id="rId4" Type="http://schemas.openxmlformats.org/officeDocument/2006/relationships/hyperlink" Target="https://www.plantes-et-eau.fr/glossaire/seve-brut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lantes-et-eau.fr/glossaire/apoplasme" TargetMode="External"/><Relationship Id="rId2" Type="http://schemas.openxmlformats.org/officeDocument/2006/relationships/slide" Target="../slides/slide137.xml"/><Relationship Id="rId1" Type="http://schemas.openxmlformats.org/officeDocument/2006/relationships/notesMaster" Target="../notesMasters/notesMaster1.xml"/><Relationship Id="rId4" Type="http://schemas.openxmlformats.org/officeDocument/2006/relationships/hyperlink" Target="https://www.plantes-et-eau.fr/glossaire/seve-brute"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lantes-et-eau.fr/glossaire/apoplasme" TargetMode="External"/><Relationship Id="rId2" Type="http://schemas.openxmlformats.org/officeDocument/2006/relationships/slide" Target="../slides/slide138.xml"/><Relationship Id="rId1" Type="http://schemas.openxmlformats.org/officeDocument/2006/relationships/notesMaster" Target="../notesMasters/notesMaster1.xml"/><Relationship Id="rId4" Type="http://schemas.openxmlformats.org/officeDocument/2006/relationships/hyperlink" Target="https://www.plantes-et-eau.fr/glossaire/seve-brut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ante.journaldesfemmes.fr/fiches-anatomie-et-examens/2954771-cellule-sanguine-definition-typ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ante.journaldesfemmes.fr/fiches-anatomie-et-examens/2954771-cellule-sanguine-definition-typ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cellules de système immunitaire dérivent tous d’une cellule souche pluripotente hématopoïétique qui est capable de s’</a:t>
            </a:r>
            <a:r>
              <a:rPr lang="fr-FR" sz="1200" b="0" i="0" u="none" strike="noStrike" kern="1200" baseline="0" dirty="0" err="1">
                <a:solidFill>
                  <a:schemeClr val="tx1"/>
                </a:solidFill>
                <a:latin typeface="+mn-lt"/>
                <a:ea typeface="+mn-ea"/>
                <a:cs typeface="+mn-cs"/>
              </a:rPr>
              <a:t>autoreproduire</a:t>
            </a:r>
            <a:r>
              <a:rPr lang="fr-FR" sz="1200" b="0" i="0" u="none" strike="noStrike" kern="1200" baseline="0" dirty="0">
                <a:solidFill>
                  <a:schemeClr val="tx1"/>
                </a:solidFill>
                <a:latin typeface="+mn-lt"/>
                <a:ea typeface="+mn-ea"/>
                <a:cs typeface="+mn-cs"/>
              </a:rPr>
              <a:t> (HSC, </a:t>
            </a:r>
            <a:r>
              <a:rPr lang="fr-FR" sz="1200" b="0" i="0" u="none" strike="noStrike" kern="1200" baseline="0" dirty="0" err="1">
                <a:solidFill>
                  <a:schemeClr val="tx1"/>
                </a:solidFill>
                <a:latin typeface="+mn-lt"/>
                <a:ea typeface="+mn-ea"/>
                <a:cs typeface="+mn-cs"/>
              </a:rPr>
              <a:t>Hematopoietic</a:t>
            </a:r>
            <a:r>
              <a:rPr lang="fr-FR" sz="1200" b="0" i="0" u="none" strike="noStrike" kern="1200" baseline="0" dirty="0">
                <a:solidFill>
                  <a:schemeClr val="tx1"/>
                </a:solidFill>
                <a:latin typeface="+mn-lt"/>
                <a:ea typeface="+mn-ea"/>
                <a:cs typeface="+mn-cs"/>
              </a:rPr>
              <a:t> stem </a:t>
            </a:r>
            <a:r>
              <a:rPr lang="fr-FR" sz="1200" b="0" i="0" u="none" strike="noStrike" kern="1200" baseline="0" dirty="0" err="1">
                <a:solidFill>
                  <a:schemeClr val="tx1"/>
                </a:solidFill>
                <a:latin typeface="+mn-lt"/>
                <a:ea typeface="+mn-ea"/>
                <a:cs typeface="+mn-cs"/>
              </a:rPr>
              <a:t>cell</a:t>
            </a:r>
            <a:r>
              <a:rPr lang="fr-FR" sz="1200" b="0" i="0" u="none" strike="noStrike" kern="1200" baseline="0" dirty="0">
                <a:solidFill>
                  <a:schemeClr val="tx1"/>
                </a:solidFill>
                <a:latin typeface="+mn-lt"/>
                <a:ea typeface="+mn-ea"/>
                <a:cs typeface="+mn-cs"/>
              </a:rPr>
              <a:t> ; CFU-S </a:t>
            </a:r>
            <a:r>
              <a:rPr lang="fr-FR" sz="1200" b="0" i="0" u="none" strike="noStrike" kern="1200" baseline="0" dirty="0" err="1">
                <a:solidFill>
                  <a:schemeClr val="tx1"/>
                </a:solidFill>
                <a:latin typeface="+mn-lt"/>
                <a:ea typeface="+mn-ea"/>
                <a:cs typeface="+mn-cs"/>
              </a:rPr>
              <a:t>colony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forming</a:t>
            </a:r>
            <a:r>
              <a:rPr lang="fr-FR" sz="1200" b="0" i="0" u="none" strike="noStrike" kern="1200" baseline="0" dirty="0">
                <a:solidFill>
                  <a:schemeClr val="tx1"/>
                </a:solidFill>
                <a:latin typeface="+mn-lt"/>
                <a:ea typeface="+mn-ea"/>
                <a:cs typeface="+mn-cs"/>
              </a:rPr>
              <a:t> unit souche) au niveau de la moelle osseuse. Sous l’influence des cytokines cette cellule souche pluripotente peut se différencier en </a:t>
            </a:r>
            <a:r>
              <a:rPr lang="fr-FR" sz="1200" b="1" i="0" u="none" strike="noStrike" kern="1200" baseline="0" dirty="0" err="1">
                <a:solidFill>
                  <a:schemeClr val="tx1"/>
                </a:solidFill>
                <a:latin typeface="+mn-lt"/>
                <a:ea typeface="+mn-ea"/>
                <a:cs typeface="+mn-cs"/>
              </a:rPr>
              <a:t>progéniteur</a:t>
            </a:r>
            <a:r>
              <a:rPr lang="fr-FR" sz="1200" b="1" i="0" u="none" strike="noStrike" kern="1200" baseline="0" dirty="0">
                <a:solidFill>
                  <a:schemeClr val="tx1"/>
                </a:solidFill>
                <a:latin typeface="+mn-lt"/>
                <a:ea typeface="+mn-ea"/>
                <a:cs typeface="+mn-cs"/>
              </a:rPr>
              <a:t> myéloïde </a:t>
            </a:r>
            <a:r>
              <a:rPr lang="fr-FR" sz="1200" b="0" i="0" u="none" strike="noStrike" kern="1200" baseline="0" dirty="0">
                <a:solidFill>
                  <a:schemeClr val="tx1"/>
                </a:solidFill>
                <a:latin typeface="+mn-lt"/>
                <a:ea typeface="+mn-ea"/>
                <a:cs typeface="+mn-cs"/>
              </a:rPr>
              <a:t>(dendritiques monocyte, les macrocytes, basophiles, </a:t>
            </a:r>
            <a:r>
              <a:rPr lang="fr-FR" sz="1200" b="0" i="0" u="none" strike="noStrike" kern="1200" baseline="0" dirty="0" err="1">
                <a:solidFill>
                  <a:schemeClr val="tx1"/>
                </a:solidFill>
                <a:latin typeface="+mn-lt"/>
                <a:ea typeface="+mn-ea"/>
                <a:cs typeface="+mn-cs"/>
              </a:rPr>
              <a:t>neurophiles</a:t>
            </a:r>
            <a:r>
              <a:rPr lang="fr-FR" sz="1200" b="0" i="0" u="none" strike="noStrike" kern="1200" baseline="0" dirty="0">
                <a:solidFill>
                  <a:schemeClr val="tx1"/>
                </a:solidFill>
                <a:latin typeface="+mn-lt"/>
                <a:ea typeface="+mn-ea"/>
                <a:cs typeface="+mn-cs"/>
              </a:rPr>
              <a:t>, éosinophiles, érythrocytes, thrombocytes etc.) et en </a:t>
            </a:r>
            <a:r>
              <a:rPr lang="fr-FR" sz="1200" b="1" i="0" u="none" strike="noStrike" kern="1200" baseline="0" dirty="0" err="1">
                <a:solidFill>
                  <a:schemeClr val="tx1"/>
                </a:solidFill>
                <a:latin typeface="+mn-lt"/>
                <a:ea typeface="+mn-ea"/>
                <a:cs typeface="+mn-cs"/>
              </a:rPr>
              <a:t>progéniteur</a:t>
            </a:r>
            <a:r>
              <a:rPr lang="fr-FR" sz="1200" b="1" i="0" u="none" strike="noStrike" kern="1200" baseline="0" dirty="0">
                <a:solidFill>
                  <a:schemeClr val="tx1"/>
                </a:solidFill>
                <a:latin typeface="+mn-lt"/>
                <a:ea typeface="+mn-ea"/>
                <a:cs typeface="+mn-cs"/>
              </a:rPr>
              <a:t> commun lymphoïde </a:t>
            </a:r>
            <a:r>
              <a:rPr lang="fr-FR" sz="1200" b="0" i="0" u="none" strike="noStrike" kern="1200" baseline="0" dirty="0">
                <a:solidFill>
                  <a:schemeClr val="tx1"/>
                </a:solidFill>
                <a:latin typeface="+mn-lt"/>
                <a:ea typeface="+mn-ea"/>
                <a:cs typeface="+mn-cs"/>
              </a:rPr>
              <a:t>(lymphocytes T, lymphocytes B, cellules naturel killer NK) important dans l’immunité adaptative.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14</a:t>
            </a:fld>
            <a:endParaRPr lang="fr-FR"/>
          </a:p>
        </p:txBody>
      </p:sp>
    </p:spTree>
    <p:extLst>
      <p:ext uri="{BB962C8B-B14F-4D97-AF65-F5344CB8AC3E}">
        <p14:creationId xmlns:p14="http://schemas.microsoft.com/office/powerpoint/2010/main" val="152034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existe trois grandes catégories de parasites </a:t>
            </a:r>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80</a:t>
            </a:fld>
            <a:endParaRPr lang="fr-FR"/>
          </a:p>
        </p:txBody>
      </p:sp>
    </p:spTree>
    <p:extLst>
      <p:ext uri="{BB962C8B-B14F-4D97-AF65-F5344CB8AC3E}">
        <p14:creationId xmlns:p14="http://schemas.microsoft.com/office/powerpoint/2010/main" val="194494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81</a:t>
            </a:fld>
            <a:endParaRPr lang="fr-FR"/>
          </a:p>
        </p:txBody>
      </p:sp>
    </p:spTree>
    <p:extLst>
      <p:ext uri="{BB962C8B-B14F-4D97-AF65-F5344CB8AC3E}">
        <p14:creationId xmlns:p14="http://schemas.microsoft.com/office/powerpoint/2010/main" val="29088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a:t>يتم التعبير عن آليات </a:t>
            </a:r>
            <a:r>
              <a:rPr lang="ar-DZ" dirty="0" err="1"/>
              <a:t>إمراضية</a:t>
            </a:r>
            <a:r>
              <a:rPr lang="ar-DZ" dirty="0"/>
              <a:t> الطفيليات من خلال: التدهور والصدمات ونقطة البداية للعدوى الإضافية (الالتهاب)، والميكانيكية (تمزق الخلايا، وانسداد القناة المعوية أو الصفراوية، والانسداد اللمفاوي، وغزو الأنسجة السليمة)، السمية (انبعاث الإفرازات السامة) ، العمل المثبط للمناعة للطفيلي على مضيفه ، آلية الحساسية (داء </a:t>
            </a:r>
            <a:r>
              <a:rPr lang="ar-DZ" dirty="0" err="1"/>
              <a:t>الأسكارس</a:t>
            </a:r>
            <a:r>
              <a:rPr lang="ar-DZ" dirty="0"/>
              <a:t>، داء كلابية الذنب) المرضية المناعية (انحلال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82</a:t>
            </a:fld>
            <a:endParaRPr lang="fr-FR"/>
          </a:p>
        </p:txBody>
      </p:sp>
    </p:spTree>
    <p:extLst>
      <p:ext uri="{BB962C8B-B14F-4D97-AF65-F5344CB8AC3E}">
        <p14:creationId xmlns:p14="http://schemas.microsoft.com/office/powerpoint/2010/main" val="412159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Certains micro-organismes ont la capacité d’échapper à la phagocytose. Pour cela, ils ont mis en place des stratégies comme l’évitement du contact avec les phagocytes, l’inhibition de l’internalisation, la survie dans les phagocytes, mais aussi l’induction de l’apoptose de ces phagocytes. </a:t>
            </a:r>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94</a:t>
            </a:fld>
            <a:endParaRPr lang="fr-FR"/>
          </a:p>
        </p:txBody>
      </p:sp>
    </p:spTree>
    <p:extLst>
      <p:ext uri="{BB962C8B-B14F-4D97-AF65-F5344CB8AC3E}">
        <p14:creationId xmlns:p14="http://schemas.microsoft.com/office/powerpoint/2010/main" val="261726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 nombreuses méthodes ont été mises en place par les micro-organismes afin de s’échapper du phagosome, sans mécanisme spécifique en fonction des catégories de pathogènes. C. </a:t>
            </a:r>
            <a:r>
              <a:rPr lang="fr-FR" dirty="0" err="1"/>
              <a:t>neoformans</a:t>
            </a:r>
            <a:r>
              <a:rPr lang="fr-FR" dirty="0"/>
              <a:t> est capable d’échapper au phagosome par </a:t>
            </a:r>
            <a:r>
              <a:rPr lang="fr-FR" dirty="0" err="1"/>
              <a:t>vomocytose</a:t>
            </a:r>
            <a:r>
              <a:rPr lang="fr-FR" dirty="0"/>
              <a:t> qui est un phénomène d’extrusion active. Les bactéries Gram négatif comme </a:t>
            </a:r>
            <a:r>
              <a:rPr lang="fr-FR" dirty="0" err="1"/>
              <a:t>Shigella</a:t>
            </a:r>
            <a:r>
              <a:rPr lang="fr-FR" dirty="0"/>
              <a:t> </a:t>
            </a:r>
            <a:r>
              <a:rPr lang="fr-FR" dirty="0" err="1"/>
              <a:t>flexneri</a:t>
            </a:r>
            <a:r>
              <a:rPr lang="fr-FR" dirty="0"/>
              <a:t> ou les rickettsies ont la capacité de perméabiliser le phagosome et d’utiliser les queues d’actine présentes dans la cellule comme moyen d’échappement à la phagocytose. </a:t>
            </a:r>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101</a:t>
            </a:fld>
            <a:endParaRPr lang="fr-FR"/>
          </a:p>
        </p:txBody>
      </p:sp>
    </p:spTree>
    <p:extLst>
      <p:ext uri="{BB962C8B-B14F-4D97-AF65-F5344CB8AC3E}">
        <p14:creationId xmlns:p14="http://schemas.microsoft.com/office/powerpoint/2010/main" val="279881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202122"/>
                </a:solidFill>
                <a:effectLst/>
                <a:latin typeface="Arial" panose="020B0604020202020204" pitchFamily="34" charset="0"/>
              </a:rPr>
              <a:t>Un </a:t>
            </a:r>
            <a:r>
              <a:rPr lang="fr-FR" b="1" i="0" dirty="0" err="1">
                <a:solidFill>
                  <a:srgbClr val="202122"/>
                </a:solidFill>
                <a:effectLst/>
                <a:latin typeface="Arial" panose="020B0604020202020204" pitchFamily="34" charset="0"/>
              </a:rPr>
              <a:t>épitope</a:t>
            </a:r>
            <a:r>
              <a:rPr lang="fr-FR" b="0" i="0" dirty="0">
                <a:solidFill>
                  <a:srgbClr val="202122"/>
                </a:solidFill>
                <a:effectLst/>
                <a:latin typeface="Arial" panose="020B0604020202020204" pitchFamily="34" charset="0"/>
              </a:rPr>
              <a:t>, aussi appelé </a:t>
            </a:r>
            <a:r>
              <a:rPr lang="fr-FR" b="1" i="0" dirty="0">
                <a:solidFill>
                  <a:srgbClr val="202122"/>
                </a:solidFill>
                <a:effectLst/>
                <a:latin typeface="Arial" panose="020B0604020202020204" pitchFamily="34" charset="0"/>
              </a:rPr>
              <a:t>déterminant antigénique</a:t>
            </a:r>
            <a:r>
              <a:rPr lang="fr-FR" b="0" i="0" dirty="0">
                <a:solidFill>
                  <a:srgbClr val="202122"/>
                </a:solidFill>
                <a:effectLst/>
                <a:latin typeface="Arial" panose="020B0604020202020204" pitchFamily="34" charset="0"/>
              </a:rPr>
              <a:t>, est une molécule qui peut être reconnue par un </a:t>
            </a:r>
            <a:r>
              <a:rPr lang="fr-FR" b="0" i="0" u="none" strike="noStrike" dirty="0" err="1">
                <a:solidFill>
                  <a:srgbClr val="3366CC"/>
                </a:solidFill>
                <a:effectLst/>
                <a:latin typeface="Arial" panose="020B0604020202020204" pitchFamily="34" charset="0"/>
                <a:hlinkClick r:id="rId3" tooltip="Paratope"/>
              </a:rPr>
              <a:t>paratope</a:t>
            </a:r>
            <a:r>
              <a:rPr lang="fr-FR" b="0" i="0" dirty="0">
                <a:solidFill>
                  <a:srgbClr val="202122"/>
                </a:solidFill>
                <a:effectLst/>
                <a:latin typeface="Arial" panose="020B0604020202020204" pitchFamily="34" charset="0"/>
              </a:rPr>
              <a:t> (partie variable d'un </a:t>
            </a:r>
            <a:r>
              <a:rPr lang="fr-FR" b="0" i="0" u="none" strike="noStrike" dirty="0">
                <a:solidFill>
                  <a:srgbClr val="3366CC"/>
                </a:solidFill>
                <a:effectLst/>
                <a:latin typeface="Arial" panose="020B0604020202020204" pitchFamily="34" charset="0"/>
                <a:hlinkClick r:id="rId4" tooltip="Anticorps"/>
              </a:rPr>
              <a:t>anticorps</a:t>
            </a:r>
            <a:r>
              <a:rPr lang="fr-FR" b="0" i="0" dirty="0">
                <a:solidFill>
                  <a:srgbClr val="202122"/>
                </a:solidFill>
                <a:effectLst/>
                <a:latin typeface="Arial" panose="020B0604020202020204" pitchFamily="34" charset="0"/>
              </a:rPr>
              <a:t> ou d'un </a:t>
            </a:r>
            <a:r>
              <a:rPr lang="fr-FR" b="0" i="0" u="none" strike="noStrike" dirty="0">
                <a:solidFill>
                  <a:srgbClr val="3366CC"/>
                </a:solidFill>
                <a:effectLst/>
                <a:latin typeface="Arial" panose="020B0604020202020204" pitchFamily="34" charset="0"/>
                <a:hlinkClick r:id="rId5" tooltip="Récepteur membranaire"/>
              </a:rPr>
              <a:t>récepteur membranaire</a:t>
            </a:r>
            <a:r>
              <a:rPr lang="fr-FR" b="0" i="0" dirty="0">
                <a:solidFill>
                  <a:srgbClr val="202122"/>
                </a:solidFill>
                <a:effectLst/>
                <a:latin typeface="Arial" panose="020B0604020202020204" pitchFamily="34" charset="0"/>
              </a:rPr>
              <a:t> des </a:t>
            </a:r>
            <a:r>
              <a:rPr lang="fr-FR" b="0" i="0" u="none" strike="noStrike" dirty="0">
                <a:solidFill>
                  <a:srgbClr val="3366CC"/>
                </a:solidFill>
                <a:effectLst/>
                <a:latin typeface="Arial" panose="020B0604020202020204" pitchFamily="34" charset="0"/>
                <a:hlinkClick r:id="rId6" tooltip="Lymphocyte B"/>
              </a:rPr>
              <a:t>lymphocytes B</a:t>
            </a:r>
            <a:r>
              <a:rPr lang="fr-FR" b="0" i="0" dirty="0">
                <a:solidFill>
                  <a:srgbClr val="202122"/>
                </a:solidFill>
                <a:effectLst/>
                <a:latin typeface="Arial" panose="020B0604020202020204" pitchFamily="34" charset="0"/>
              </a:rPr>
              <a:t> (</a:t>
            </a:r>
            <a:r>
              <a:rPr lang="fr-FR" b="0" i="0" u="none" strike="noStrike" dirty="0">
                <a:solidFill>
                  <a:srgbClr val="3366CC"/>
                </a:solidFill>
                <a:effectLst/>
                <a:latin typeface="Arial" panose="020B0604020202020204" pitchFamily="34" charset="0"/>
                <a:hlinkClick r:id="rId7" tooltip="Récepteur des cellules B"/>
              </a:rPr>
              <a:t>BCR</a:t>
            </a:r>
            <a:r>
              <a:rPr lang="fr-FR" b="0" i="0" dirty="0">
                <a:solidFill>
                  <a:srgbClr val="202122"/>
                </a:solidFill>
                <a:effectLst/>
                <a:latin typeface="Arial" panose="020B0604020202020204" pitchFamily="34" charset="0"/>
              </a:rPr>
              <a:t>) et </a:t>
            </a:r>
            <a:r>
              <a:rPr lang="fr-FR" b="0" i="0" u="none" strike="noStrike" dirty="0">
                <a:solidFill>
                  <a:srgbClr val="3366CC"/>
                </a:solidFill>
                <a:effectLst/>
                <a:latin typeface="Arial" panose="020B0604020202020204" pitchFamily="34" charset="0"/>
                <a:hlinkClick r:id="rId8" tooltip="Lymphocyte T"/>
              </a:rPr>
              <a:t>lymphocytes T</a:t>
            </a:r>
            <a:r>
              <a:rPr lang="fr-FR" b="0" i="0" dirty="0">
                <a:solidFill>
                  <a:srgbClr val="202122"/>
                </a:solidFill>
                <a:effectLst/>
                <a:latin typeface="Arial" panose="020B0604020202020204" pitchFamily="34" charset="0"/>
              </a:rPr>
              <a:t> (</a:t>
            </a:r>
            <a:r>
              <a:rPr lang="fr-FR" b="0" i="0" u="none" strike="noStrike" dirty="0">
                <a:solidFill>
                  <a:srgbClr val="3366CC"/>
                </a:solidFill>
                <a:effectLst/>
                <a:latin typeface="Arial" panose="020B0604020202020204" pitchFamily="34" charset="0"/>
                <a:hlinkClick r:id="rId9" tooltip="Récepteur des cellules T"/>
              </a:rPr>
              <a:t>TCR</a:t>
            </a:r>
            <a:r>
              <a:rPr lang="fr-FR" b="0" i="0" dirty="0">
                <a:solidFill>
                  <a:srgbClr val="202122"/>
                </a:solidFill>
                <a:effectLst/>
                <a:latin typeface="Arial" panose="020B0604020202020204" pitchFamily="34" charset="0"/>
              </a:rPr>
              <a:t>)), pour déterminer si elle appartient au domaine du soi ou au domaine du </a:t>
            </a:r>
            <a:r>
              <a:rPr lang="fr-FR" b="0" i="0" dirty="0" err="1">
                <a:solidFill>
                  <a:srgbClr val="202122"/>
                </a:solidFill>
                <a:effectLst/>
                <a:latin typeface="Arial" panose="020B0604020202020204" pitchFamily="34" charset="0"/>
              </a:rPr>
              <a:t>non-soi</a:t>
            </a:r>
            <a:r>
              <a:rPr lang="fr-FR" b="0" i="0" dirty="0">
                <a:solidFill>
                  <a:srgbClr val="202122"/>
                </a:solidFill>
                <a:effectLst/>
                <a:latin typeface="Arial" panose="020B0604020202020204" pitchFamily="34" charset="0"/>
              </a:rPr>
              <a:t>.</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103</a:t>
            </a:fld>
            <a:endParaRPr lang="fr-FR"/>
          </a:p>
        </p:txBody>
      </p:sp>
    </p:spTree>
    <p:extLst>
      <p:ext uri="{BB962C8B-B14F-4D97-AF65-F5344CB8AC3E}">
        <p14:creationId xmlns:p14="http://schemas.microsoft.com/office/powerpoint/2010/main" val="181778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a:t>الحواجز المادية (البشرة وجدار الخلية)، درع طبيعي من الجزيئات السامة لمسببات الأمراض (أنواع عديدة من </a:t>
            </a:r>
            <a:r>
              <a:rPr lang="ar-DZ" dirty="0" err="1"/>
              <a:t>الببتيدات</a:t>
            </a:r>
            <a:r>
              <a:rPr lang="ar-DZ" dirty="0"/>
              <a:t> المضادة للميكروبات، والمركبات </a:t>
            </a:r>
            <a:r>
              <a:rPr lang="ar-DZ" dirty="0" err="1"/>
              <a:t>الفينولية</a:t>
            </a:r>
            <a:r>
              <a:rPr lang="ar-DZ" dirty="0"/>
              <a:t> ذات نشاط مبيد للجراثيم أو فطريات، والجزيئات ذات وظيفة طاردة، وما إلى ذلك).</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127</a:t>
            </a:fld>
            <a:endParaRPr lang="fr-FR"/>
          </a:p>
        </p:txBody>
      </p:sp>
    </p:spTree>
    <p:extLst>
      <p:ext uri="{BB962C8B-B14F-4D97-AF65-F5344CB8AC3E}">
        <p14:creationId xmlns:p14="http://schemas.microsoft.com/office/powerpoint/2010/main" val="33331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a:t>2 آليات الدفاع النشطة أو </a:t>
            </a:r>
            <a:r>
              <a:rPr lang="ar-DZ" dirty="0" err="1"/>
              <a:t>المستحثة</a:t>
            </a:r>
            <a:endParaRPr lang="fr-FR" dirty="0"/>
          </a:p>
          <a:p>
            <a:r>
              <a:rPr lang="ar-DZ" dirty="0"/>
              <a:t>أنها توفر لجميع النباتات المستويات الأولى من المناعة</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128</a:t>
            </a:fld>
            <a:endParaRPr lang="fr-FR"/>
          </a:p>
        </p:txBody>
      </p:sp>
    </p:spTree>
    <p:extLst>
      <p:ext uri="{BB962C8B-B14F-4D97-AF65-F5344CB8AC3E}">
        <p14:creationId xmlns:p14="http://schemas.microsoft.com/office/powerpoint/2010/main" val="3990755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a:t>الإدراك خارج الخلية للعامل الممرض بواسطة النبات</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130</a:t>
            </a:fld>
            <a:endParaRPr lang="fr-FR"/>
          </a:p>
        </p:txBody>
      </p:sp>
    </p:spTree>
    <p:extLst>
      <p:ext uri="{BB962C8B-B14F-4D97-AF65-F5344CB8AC3E}">
        <p14:creationId xmlns:p14="http://schemas.microsoft.com/office/powerpoint/2010/main" val="319947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0" dirty="0">
                <a:solidFill>
                  <a:srgbClr val="4D5156"/>
                </a:solidFill>
                <a:effectLst/>
                <a:latin typeface="arial" panose="020B0604020202020204" pitchFamily="34" charset="0"/>
              </a:rPr>
              <a:t> </a:t>
            </a:r>
            <a:r>
              <a:rPr lang="fr-FR" b="1" i="0" dirty="0" err="1">
                <a:solidFill>
                  <a:srgbClr val="4D5156"/>
                </a:solidFill>
                <a:effectLst/>
                <a:latin typeface="arial" panose="020B0604020202020204" pitchFamily="34" charset="0"/>
              </a:rPr>
              <a:t>Nicrose</a:t>
            </a:r>
            <a:r>
              <a:rPr lang="fr-FR" b="1" i="0" dirty="0">
                <a:solidFill>
                  <a:srgbClr val="4D5156"/>
                </a:solidFill>
                <a:effectLst/>
                <a:latin typeface="arial" panose="020B0604020202020204" pitchFamily="34" charset="0"/>
              </a:rPr>
              <a:t> :</a:t>
            </a:r>
            <a:r>
              <a:rPr lang="fr-FR" b="0" i="0" dirty="0">
                <a:solidFill>
                  <a:srgbClr val="4D5156"/>
                </a:solidFill>
                <a:effectLst/>
                <a:latin typeface="arial" panose="020B0604020202020204" pitchFamily="34" charset="0"/>
              </a:rPr>
              <a:t>Processus d'altération aboutissant à la destruction d'une cellule, d'un tissu organique.</a:t>
            </a:r>
          </a:p>
          <a:p>
            <a:r>
              <a:rPr lang="fr-FR" b="1" i="0" dirty="0">
                <a:solidFill>
                  <a:srgbClr val="202124"/>
                </a:solidFill>
                <a:effectLst/>
                <a:latin typeface="arial" panose="020B0604020202020204" pitchFamily="34" charset="0"/>
              </a:rPr>
              <a:t>Solanacées:</a:t>
            </a:r>
            <a:r>
              <a:rPr lang="fr-FR" b="0" i="0" dirty="0">
                <a:solidFill>
                  <a:srgbClr val="202124"/>
                </a:solidFill>
                <a:effectLst/>
                <a:latin typeface="arial" panose="020B0604020202020204" pitchFamily="34" charset="0"/>
              </a:rPr>
              <a:t> Plante dicotylédone telle que l'aubergine, la pomme de terre, le tabac (famille des </a:t>
            </a:r>
            <a:r>
              <a:rPr lang="fr-FR" b="0" i="1" dirty="0">
                <a:solidFill>
                  <a:srgbClr val="202124"/>
                </a:solidFill>
                <a:effectLst/>
                <a:latin typeface="arial" panose="020B0604020202020204" pitchFamily="34" charset="0"/>
              </a:rPr>
              <a:t>Solanacées</a:t>
            </a:r>
            <a:r>
              <a:rPr lang="fr-FR" b="0" i="0" dirty="0">
                <a:solidFill>
                  <a:srgbClr val="202124"/>
                </a:solidFill>
                <a:effectLst/>
                <a:latin typeface="arial" panose="020B0604020202020204" pitchFamily="34" charset="0"/>
              </a:rPr>
              <a:t>).</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131</a:t>
            </a:fld>
            <a:endParaRPr lang="fr-FR"/>
          </a:p>
        </p:txBody>
      </p:sp>
    </p:spTree>
    <p:extLst>
      <p:ext uri="{BB962C8B-B14F-4D97-AF65-F5344CB8AC3E}">
        <p14:creationId xmlns:p14="http://schemas.microsoft.com/office/powerpoint/2010/main" val="178707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16</a:t>
            </a:fld>
            <a:endParaRPr lang="fr-FR"/>
          </a:p>
        </p:txBody>
      </p:sp>
    </p:spTree>
    <p:extLst>
      <p:ext uri="{BB962C8B-B14F-4D97-AF65-F5344CB8AC3E}">
        <p14:creationId xmlns:p14="http://schemas.microsoft.com/office/powerpoint/2010/main" val="277085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r>
              <a:rPr lang="fr-FR" dirty="0" err="1"/>
              <a:t>DAMPs</a:t>
            </a:r>
            <a:r>
              <a:rPr lang="fr-FR" dirty="0"/>
              <a:t> </a:t>
            </a:r>
            <a:r>
              <a:rPr lang="ar-DZ" dirty="0"/>
              <a:t>هي جزيئات ناتجة عن تحلل مكونات الخلية النباتية أو الكائنات الحية الدقيقة (على سبيل المثال، إنزيمات </a:t>
            </a:r>
            <a:r>
              <a:rPr lang="ar-DZ" dirty="0" err="1"/>
              <a:t>الكيتيناز</a:t>
            </a:r>
            <a:r>
              <a:rPr lang="ar-DZ" dirty="0"/>
              <a:t> التي يفرزها النبات قادرة على تحطيم جدار الفطريات وتؤدي أيضًا إلى إنتاج </a:t>
            </a:r>
            <a:r>
              <a:rPr lang="fr-FR" dirty="0"/>
              <a:t>PAMPs </a:t>
            </a:r>
            <a:r>
              <a:rPr lang="ar-DZ" dirty="0"/>
              <a:t>التي يمكن للنبات إدراكها).</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132</a:t>
            </a:fld>
            <a:endParaRPr lang="fr-FR"/>
          </a:p>
        </p:txBody>
      </p:sp>
    </p:spTree>
    <p:extLst>
      <p:ext uri="{BB962C8B-B14F-4D97-AF65-F5344CB8AC3E}">
        <p14:creationId xmlns:p14="http://schemas.microsoft.com/office/powerpoint/2010/main" val="84799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000000"/>
                </a:solidFill>
                <a:effectLst/>
                <a:latin typeface="-apple-system"/>
              </a:rPr>
              <a:t>Le </a:t>
            </a:r>
            <a:r>
              <a:rPr lang="fr-FR" b="0" i="0" dirty="0" err="1">
                <a:solidFill>
                  <a:srgbClr val="000000"/>
                </a:solidFill>
                <a:effectLst/>
                <a:latin typeface="-apple-system"/>
              </a:rPr>
              <a:t>callose</a:t>
            </a:r>
            <a:r>
              <a:rPr lang="fr-FR" b="0" i="0" dirty="0">
                <a:solidFill>
                  <a:srgbClr val="000000"/>
                </a:solidFill>
                <a:effectLst/>
                <a:latin typeface="-apple-system"/>
              </a:rPr>
              <a:t> (β-1,3-glucane) est un </a:t>
            </a:r>
            <a:r>
              <a:rPr lang="fr-FR" b="0" i="0" u="none" strike="noStrike" dirty="0">
                <a:effectLst/>
                <a:latin typeface="-apple-system"/>
                <a:hlinkClick r:id="rId3"/>
              </a:rPr>
              <a:t>polysaccharide</a:t>
            </a:r>
            <a:r>
              <a:rPr lang="fr-FR" b="0" i="0" dirty="0">
                <a:solidFill>
                  <a:srgbClr val="000000"/>
                </a:solidFill>
                <a:effectLst/>
                <a:latin typeface="-apple-system"/>
              </a:rPr>
              <a:t> végétal </a:t>
            </a:r>
            <a:r>
              <a:rPr lang="fr-FR" b="0" i="0" u="none" strike="noStrike" dirty="0">
                <a:effectLst/>
                <a:latin typeface="-apple-system"/>
                <a:hlinkClick r:id="rId4"/>
              </a:rPr>
              <a:t>linéaire</a:t>
            </a:r>
            <a:r>
              <a:rPr lang="fr-FR" b="0" i="0" dirty="0">
                <a:solidFill>
                  <a:srgbClr val="000000"/>
                </a:solidFill>
                <a:effectLst/>
                <a:latin typeface="-apple-system"/>
              </a:rPr>
              <a:t> qui joue un rôle important dans les différentes étapes du développement individuel ainsi que dans la défense contre les </a:t>
            </a:r>
            <a:r>
              <a:rPr lang="fr-FR" b="0" i="0" u="none" strike="noStrike" dirty="0">
                <a:effectLst/>
                <a:latin typeface="-apple-system"/>
                <a:hlinkClick r:id="rId5"/>
              </a:rPr>
              <a:t>facteurs environnementaux</a:t>
            </a:r>
            <a:r>
              <a:rPr lang="fr-FR" b="0" i="0" dirty="0">
                <a:solidFill>
                  <a:srgbClr val="000000"/>
                </a:solidFill>
                <a:effectLst/>
                <a:latin typeface="-apple-system"/>
              </a:rPr>
              <a:t> défavorables. Chez les plantes, il est synthétisé par les </a:t>
            </a:r>
            <a:r>
              <a:rPr lang="fr-FR" b="0" i="0" dirty="0" err="1">
                <a:solidFill>
                  <a:srgbClr val="000000"/>
                </a:solidFill>
                <a:effectLst/>
                <a:latin typeface="-apple-system"/>
              </a:rPr>
              <a:t>calloses</a:t>
            </a:r>
            <a:r>
              <a:rPr lang="fr-FR" b="0" i="0" dirty="0">
                <a:solidFill>
                  <a:srgbClr val="000000"/>
                </a:solidFill>
                <a:effectLst/>
                <a:latin typeface="-apple-system"/>
              </a:rPr>
              <a:t> </a:t>
            </a:r>
            <a:r>
              <a:rPr lang="fr-FR" b="0" i="0" dirty="0" err="1">
                <a:solidFill>
                  <a:srgbClr val="000000"/>
                </a:solidFill>
                <a:effectLst/>
                <a:latin typeface="-apple-system"/>
              </a:rPr>
              <a:t>synthases</a:t>
            </a:r>
            <a:r>
              <a:rPr lang="fr-FR" b="0" i="0" dirty="0">
                <a:solidFill>
                  <a:srgbClr val="000000"/>
                </a:solidFill>
                <a:effectLst/>
                <a:latin typeface="-apple-system"/>
              </a:rPr>
              <a:t>, et dégradé par les β-1,3-glucanases.</a:t>
            </a:r>
          </a:p>
          <a:p>
            <a:r>
              <a:rPr lang="fr-FR" b="0" i="0" dirty="0">
                <a:solidFill>
                  <a:srgbClr val="000000"/>
                </a:solidFill>
                <a:effectLst/>
                <a:latin typeface="-apple-system"/>
              </a:rPr>
              <a:t>Le </a:t>
            </a:r>
            <a:r>
              <a:rPr lang="fr-FR" b="0" i="0" dirty="0" err="1">
                <a:solidFill>
                  <a:srgbClr val="000000"/>
                </a:solidFill>
                <a:effectLst/>
                <a:latin typeface="-apple-system"/>
              </a:rPr>
              <a:t>callose</a:t>
            </a:r>
            <a:r>
              <a:rPr lang="fr-FR" b="0" i="0">
                <a:solidFill>
                  <a:srgbClr val="000000"/>
                </a:solidFill>
                <a:effectLst/>
                <a:latin typeface="-apple-system"/>
              </a:rPr>
              <a:t> est un polymère de D-</a:t>
            </a:r>
            <a:r>
              <a:rPr lang="fr-FR" b="0" i="0" u="none" strike="noStrike">
                <a:effectLst/>
                <a:latin typeface="-apple-system"/>
                <a:hlinkClick r:id="rId6"/>
              </a:rPr>
              <a:t>glucoses</a:t>
            </a:r>
            <a:r>
              <a:rPr lang="fr-FR" b="0" i="0">
                <a:solidFill>
                  <a:srgbClr val="000000"/>
                </a:solidFill>
                <a:effectLst/>
                <a:latin typeface="-apple-system"/>
              </a:rPr>
              <a:t> reliés par des liaisons β(1→3), synthétisé par les </a:t>
            </a:r>
            <a:r>
              <a:rPr lang="fr-FR" b="0" i="0" u="none" strike="noStrike">
                <a:effectLst/>
                <a:latin typeface="-apple-system"/>
                <a:hlinkClick r:id="rId7"/>
              </a:rPr>
              <a:t>cellules</a:t>
            </a:r>
            <a:r>
              <a:rPr lang="fr-FR" b="0" i="0">
                <a:solidFill>
                  <a:srgbClr val="000000"/>
                </a:solidFill>
                <a:effectLst/>
                <a:latin typeface="-apple-system"/>
              </a:rPr>
              <a:t> des </a:t>
            </a:r>
            <a:r>
              <a:rPr lang="fr-FR" b="0" i="0" u="none" strike="noStrike">
                <a:effectLst/>
                <a:latin typeface="-apple-system"/>
                <a:hlinkClick r:id="rId8"/>
              </a:rPr>
              <a:t>tubes criblés</a:t>
            </a:r>
            <a:r>
              <a:rPr lang="fr-FR" b="0" i="0">
                <a:solidFill>
                  <a:srgbClr val="000000"/>
                </a:solidFill>
                <a:effectLst/>
                <a:latin typeface="-apple-system"/>
              </a:rPr>
              <a:t> pour former un </a:t>
            </a:r>
            <a:r>
              <a:rPr lang="fr-FR" b="0" i="0" u="none" strike="noStrike">
                <a:effectLst/>
                <a:latin typeface="-apple-system"/>
                <a:hlinkClick r:id="rId9"/>
              </a:rPr>
              <a:t>cal</a:t>
            </a:r>
            <a:r>
              <a:rPr lang="fr-FR" b="0" i="0">
                <a:solidFill>
                  <a:srgbClr val="000000"/>
                </a:solidFill>
                <a:effectLst/>
                <a:latin typeface="-apple-system"/>
              </a:rPr>
              <a:t> qui stoppe le passage de la </a:t>
            </a:r>
            <a:r>
              <a:rPr lang="fr-FR" b="0" i="0" u="none" strike="noStrike">
                <a:effectLst/>
                <a:latin typeface="-apple-system"/>
                <a:hlinkClick r:id="rId10"/>
              </a:rPr>
              <a:t>sève</a:t>
            </a:r>
            <a:r>
              <a:rPr lang="fr-FR" b="0" i="0">
                <a:solidFill>
                  <a:srgbClr val="000000"/>
                </a:solidFill>
                <a:effectLst/>
                <a:latin typeface="-apple-system"/>
              </a:rPr>
              <a:t> élaborée et forme obstacle aux </a:t>
            </a:r>
            <a:r>
              <a:rPr lang="fr-FR" b="0" i="0" u="none" strike="noStrike">
                <a:effectLst/>
                <a:latin typeface="-apple-system"/>
                <a:hlinkClick r:id="rId11"/>
              </a:rPr>
              <a:t>bactéries</a:t>
            </a:r>
            <a:r>
              <a:rPr lang="fr-FR" b="0" i="0">
                <a:solidFill>
                  <a:srgbClr val="000000"/>
                </a:solidFill>
                <a:effectLst/>
                <a:latin typeface="-apple-system"/>
              </a:rPr>
              <a:t> et </a:t>
            </a:r>
            <a:r>
              <a:rPr lang="fr-FR" b="0" i="0" u="none" strike="noStrike">
                <a:effectLst/>
                <a:latin typeface="-apple-system"/>
                <a:hlinkClick r:id="rId12"/>
              </a:rPr>
              <a:t>champignons</a:t>
            </a:r>
            <a:r>
              <a:rPr lang="fr-FR" b="0" i="0">
                <a:solidFill>
                  <a:srgbClr val="000000"/>
                </a:solidFill>
                <a:effectLst/>
                <a:latin typeface="-apple-system"/>
              </a:rPr>
              <a:t> lors de la mauvaise </a:t>
            </a:r>
            <a:r>
              <a:rPr lang="fr-FR" b="0" i="0" u="none" strike="noStrike">
                <a:effectLst/>
                <a:latin typeface="-apple-system"/>
                <a:hlinkClick r:id="rId13"/>
              </a:rPr>
              <a:t>saison</a:t>
            </a:r>
            <a:r>
              <a:rPr lang="fr-FR" b="0" i="0">
                <a:solidFill>
                  <a:srgbClr val="000000"/>
                </a:solidFill>
                <a:effectLst/>
                <a:latin typeface="-apple-system"/>
              </a:rPr>
              <a:t> ou après la mort des cellules.</a:t>
            </a:r>
            <a:endParaRPr lang="fr-FR"/>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134</a:t>
            </a:fld>
            <a:endParaRPr lang="fr-FR"/>
          </a:p>
        </p:txBody>
      </p:sp>
    </p:spTree>
    <p:extLst>
      <p:ext uri="{BB962C8B-B14F-4D97-AF65-F5344CB8AC3E}">
        <p14:creationId xmlns:p14="http://schemas.microsoft.com/office/powerpoint/2010/main" val="276302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000000"/>
                </a:solidFill>
                <a:effectLst/>
                <a:latin typeface="Roboto"/>
              </a:rPr>
              <a:t>’</a:t>
            </a:r>
            <a:r>
              <a:rPr lang="fr-FR" b="1" i="1" dirty="0" err="1">
                <a:solidFill>
                  <a:srgbClr val="3366FF"/>
                </a:solidFill>
                <a:effectLst/>
                <a:latin typeface="Roboto"/>
              </a:rPr>
              <a:t>apoplaste</a:t>
            </a:r>
            <a:r>
              <a:rPr lang="fr-FR" b="0" i="0" dirty="0">
                <a:solidFill>
                  <a:srgbClr val="000000"/>
                </a:solidFill>
                <a:effectLst/>
                <a:latin typeface="Roboto"/>
              </a:rPr>
              <a:t> (synonyme : </a:t>
            </a:r>
            <a:r>
              <a:rPr lang="fr-FR" b="0" i="0" u="none" strike="noStrike" dirty="0" err="1">
                <a:solidFill>
                  <a:srgbClr val="FB7906"/>
                </a:solidFill>
                <a:effectLst/>
                <a:latin typeface="Roboto"/>
                <a:hlinkClick r:id="rId3" tooltip="apoplasme"/>
              </a:rPr>
              <a:t>apoplasme</a:t>
            </a:r>
            <a:r>
              <a:rPr lang="fr-FR" b="0" i="0" dirty="0">
                <a:solidFill>
                  <a:srgbClr val="000000"/>
                </a:solidFill>
                <a:effectLst/>
                <a:latin typeface="Roboto"/>
              </a:rPr>
              <a:t>). est le continuum extérieur à la cellule dans lequel l'eau et les solutés peuvent circuler : il est constitué par les parois </a:t>
            </a:r>
            <a:r>
              <a:rPr lang="fr-FR" b="0" i="0" dirty="0" err="1">
                <a:solidFill>
                  <a:srgbClr val="000000"/>
                </a:solidFill>
                <a:effectLst/>
                <a:latin typeface="Roboto"/>
              </a:rPr>
              <a:t>pectocellulosiques</a:t>
            </a:r>
            <a:r>
              <a:rPr lang="fr-FR" b="0" i="0" dirty="0">
                <a:solidFill>
                  <a:srgbClr val="000000"/>
                </a:solidFill>
                <a:effectLst/>
                <a:latin typeface="Roboto"/>
              </a:rPr>
              <a:t>, les espaces vides (les méats) entre les cellules et surtout les éléments conducteurs de la </a:t>
            </a:r>
            <a:r>
              <a:rPr lang="fr-FR" b="0" i="0" u="none" strike="noStrike" dirty="0">
                <a:solidFill>
                  <a:srgbClr val="FB7906"/>
                </a:solidFill>
                <a:effectLst/>
                <a:latin typeface="Roboto"/>
                <a:hlinkClick r:id="rId4" tooltip="sève brute"/>
              </a:rPr>
              <a:t>sève brute</a:t>
            </a:r>
            <a:r>
              <a:rPr lang="fr-FR" b="0" i="0" dirty="0">
                <a:solidFill>
                  <a:srgbClr val="000000"/>
                </a:solidFill>
                <a:effectLst/>
                <a:latin typeface="Roboto"/>
              </a:rPr>
              <a:t> (cf. ci-dessous).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136</a:t>
            </a:fld>
            <a:endParaRPr lang="fr-FR"/>
          </a:p>
        </p:txBody>
      </p:sp>
    </p:spTree>
    <p:extLst>
      <p:ext uri="{BB962C8B-B14F-4D97-AF65-F5344CB8AC3E}">
        <p14:creationId xmlns:p14="http://schemas.microsoft.com/office/powerpoint/2010/main" val="185898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000000"/>
                </a:solidFill>
                <a:effectLst/>
                <a:latin typeface="Roboto"/>
              </a:rPr>
              <a:t>’</a:t>
            </a:r>
            <a:r>
              <a:rPr lang="fr-FR" b="1" i="1" dirty="0" err="1">
                <a:solidFill>
                  <a:srgbClr val="3366FF"/>
                </a:solidFill>
                <a:effectLst/>
                <a:latin typeface="Roboto"/>
              </a:rPr>
              <a:t>apoplaste</a:t>
            </a:r>
            <a:r>
              <a:rPr lang="fr-FR" b="0" i="0" dirty="0">
                <a:solidFill>
                  <a:srgbClr val="000000"/>
                </a:solidFill>
                <a:effectLst/>
                <a:latin typeface="Roboto"/>
              </a:rPr>
              <a:t> (synonyme : </a:t>
            </a:r>
            <a:r>
              <a:rPr lang="fr-FR" b="0" i="0" u="none" strike="noStrike" dirty="0" err="1">
                <a:solidFill>
                  <a:srgbClr val="FB7906"/>
                </a:solidFill>
                <a:effectLst/>
                <a:latin typeface="Roboto"/>
                <a:hlinkClick r:id="rId3" tooltip="apoplasme"/>
              </a:rPr>
              <a:t>apoplasme</a:t>
            </a:r>
            <a:r>
              <a:rPr lang="fr-FR" b="0" i="0" dirty="0">
                <a:solidFill>
                  <a:srgbClr val="000000"/>
                </a:solidFill>
                <a:effectLst/>
                <a:latin typeface="Roboto"/>
              </a:rPr>
              <a:t>). est le continuum extérieur à la cellule dans lequel l'eau et les solutés peuvent circuler : il est constitué par les parois </a:t>
            </a:r>
            <a:r>
              <a:rPr lang="fr-FR" b="0" i="0" dirty="0" err="1">
                <a:solidFill>
                  <a:srgbClr val="000000"/>
                </a:solidFill>
                <a:effectLst/>
                <a:latin typeface="Roboto"/>
              </a:rPr>
              <a:t>pectocellulosiques</a:t>
            </a:r>
            <a:r>
              <a:rPr lang="fr-FR" b="0" i="0" dirty="0">
                <a:solidFill>
                  <a:srgbClr val="000000"/>
                </a:solidFill>
                <a:effectLst/>
                <a:latin typeface="Roboto"/>
              </a:rPr>
              <a:t>, les espaces vides (les méats) entre les cellules et surtout les éléments conducteurs de la </a:t>
            </a:r>
            <a:r>
              <a:rPr lang="fr-FR" b="0" i="0" u="none" strike="noStrike" dirty="0">
                <a:solidFill>
                  <a:srgbClr val="FB7906"/>
                </a:solidFill>
                <a:effectLst/>
                <a:latin typeface="Roboto"/>
                <a:hlinkClick r:id="rId4" tooltip="sève brute"/>
              </a:rPr>
              <a:t>sève brute</a:t>
            </a:r>
            <a:r>
              <a:rPr lang="fr-FR" b="0" i="0" dirty="0">
                <a:solidFill>
                  <a:srgbClr val="000000"/>
                </a:solidFill>
                <a:effectLst/>
                <a:latin typeface="Roboto"/>
              </a:rPr>
              <a:t>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137</a:t>
            </a:fld>
            <a:endParaRPr lang="fr-FR"/>
          </a:p>
        </p:txBody>
      </p:sp>
    </p:spTree>
    <p:extLst>
      <p:ext uri="{BB962C8B-B14F-4D97-AF65-F5344CB8AC3E}">
        <p14:creationId xmlns:p14="http://schemas.microsoft.com/office/powerpoint/2010/main" val="415613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000000"/>
                </a:solidFill>
                <a:effectLst/>
                <a:latin typeface="Roboto"/>
              </a:rPr>
              <a:t>’</a:t>
            </a:r>
            <a:r>
              <a:rPr lang="fr-FR" b="1" i="1" dirty="0" err="1">
                <a:solidFill>
                  <a:srgbClr val="3366FF"/>
                </a:solidFill>
                <a:effectLst/>
                <a:latin typeface="Roboto"/>
              </a:rPr>
              <a:t>apoplaste</a:t>
            </a:r>
            <a:r>
              <a:rPr lang="fr-FR" b="0" i="0" dirty="0">
                <a:solidFill>
                  <a:srgbClr val="000000"/>
                </a:solidFill>
                <a:effectLst/>
                <a:latin typeface="Roboto"/>
              </a:rPr>
              <a:t> (synonyme : </a:t>
            </a:r>
            <a:r>
              <a:rPr lang="fr-FR" b="0" i="0" u="none" strike="noStrike" dirty="0" err="1">
                <a:solidFill>
                  <a:srgbClr val="FB7906"/>
                </a:solidFill>
                <a:effectLst/>
                <a:latin typeface="Roboto"/>
                <a:hlinkClick r:id="rId3" tooltip="apoplasme"/>
              </a:rPr>
              <a:t>apoplasme</a:t>
            </a:r>
            <a:r>
              <a:rPr lang="fr-FR" b="0" i="0" dirty="0">
                <a:solidFill>
                  <a:srgbClr val="000000"/>
                </a:solidFill>
                <a:effectLst/>
                <a:latin typeface="Roboto"/>
              </a:rPr>
              <a:t>). est le continuum extérieur à la cellule dans lequel l'eau et les solutés peuvent circuler : il est constitué par les parois </a:t>
            </a:r>
            <a:r>
              <a:rPr lang="fr-FR" b="0" i="0" dirty="0" err="1">
                <a:solidFill>
                  <a:srgbClr val="000000"/>
                </a:solidFill>
                <a:effectLst/>
                <a:latin typeface="Roboto"/>
              </a:rPr>
              <a:t>pectocellulosiques</a:t>
            </a:r>
            <a:r>
              <a:rPr lang="fr-FR" b="0" i="0" dirty="0">
                <a:solidFill>
                  <a:srgbClr val="000000"/>
                </a:solidFill>
                <a:effectLst/>
                <a:latin typeface="Roboto"/>
              </a:rPr>
              <a:t>, les espaces vides (les méats) entre les cellules et surtout les éléments conducteurs de la </a:t>
            </a:r>
            <a:r>
              <a:rPr lang="fr-FR" b="0" i="0" u="none" strike="noStrike" dirty="0">
                <a:solidFill>
                  <a:srgbClr val="FB7906"/>
                </a:solidFill>
                <a:effectLst/>
                <a:latin typeface="Roboto"/>
                <a:hlinkClick r:id="rId4" tooltip="sève brute"/>
              </a:rPr>
              <a:t>sève brute</a:t>
            </a:r>
            <a:r>
              <a:rPr lang="fr-FR" b="0" i="0" dirty="0">
                <a:solidFill>
                  <a:srgbClr val="000000"/>
                </a:solidFill>
                <a:effectLst/>
                <a:latin typeface="Roboto"/>
              </a:rPr>
              <a:t> (cf. ci-dessous).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138</a:t>
            </a:fld>
            <a:endParaRPr lang="fr-FR"/>
          </a:p>
        </p:txBody>
      </p:sp>
    </p:spTree>
    <p:extLst>
      <p:ext uri="{BB962C8B-B14F-4D97-AF65-F5344CB8AC3E}">
        <p14:creationId xmlns:p14="http://schemas.microsoft.com/office/powerpoint/2010/main" val="145137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Le </a:t>
            </a:r>
            <a:r>
              <a:rPr lang="fr-FR" sz="1200" b="1" i="0" kern="1200" dirty="0">
                <a:solidFill>
                  <a:schemeClr val="tx1"/>
                </a:solidFill>
                <a:effectLst/>
                <a:latin typeface="+mn-lt"/>
                <a:ea typeface="+mn-ea"/>
                <a:cs typeface="+mn-cs"/>
              </a:rPr>
              <a:t>tonoplaste</a:t>
            </a:r>
            <a:r>
              <a:rPr lang="fr-FR" sz="1200" b="0" i="0" kern="1200" dirty="0">
                <a:solidFill>
                  <a:schemeClr val="tx1"/>
                </a:solidFill>
                <a:effectLst/>
                <a:latin typeface="+mn-lt"/>
                <a:ea typeface="+mn-ea"/>
                <a:cs typeface="+mn-cs"/>
              </a:rPr>
              <a:t> est la membrane qui sépare la vacuole du cytoplasme dans une cellule végétale. Il est perméable aux éléments qui seront stockés dans la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141</a:t>
            </a:fld>
            <a:endParaRPr lang="fr-FR"/>
          </a:p>
        </p:txBody>
      </p:sp>
    </p:spTree>
    <p:extLst>
      <p:ext uri="{BB962C8B-B14F-4D97-AF65-F5344CB8AC3E}">
        <p14:creationId xmlns:p14="http://schemas.microsoft.com/office/powerpoint/2010/main" val="344224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303030"/>
                </a:solidFill>
                <a:effectLst/>
                <a:latin typeface="Raleway"/>
              </a:rPr>
              <a:t>Les granulocytes sont de</a:t>
            </a:r>
            <a:r>
              <a:rPr lang="fr-FR" b="1" i="0" dirty="0">
                <a:solidFill>
                  <a:srgbClr val="303030"/>
                </a:solidFill>
                <a:effectLst/>
                <a:latin typeface="Raleway"/>
              </a:rPr>
              <a:t>s </a:t>
            </a:r>
            <a:r>
              <a:rPr lang="fr-FR" b="1" i="0" u="sng" dirty="0">
                <a:solidFill>
                  <a:srgbClr val="303030"/>
                </a:solidFill>
                <a:effectLst/>
                <a:latin typeface="Raleway"/>
                <a:hlinkClick r:id="rId3" tooltip="Cellule sanguine"/>
              </a:rPr>
              <a:t>cellules sanguines</a:t>
            </a:r>
            <a:r>
              <a:rPr lang="fr-FR" b="1" i="0" dirty="0">
                <a:solidFill>
                  <a:srgbClr val="303030"/>
                </a:solidFill>
                <a:effectLst/>
                <a:latin typeface="Raleway"/>
              </a:rPr>
              <a:t> de type globule blanc. </a:t>
            </a:r>
            <a:r>
              <a:rPr lang="fr-FR" b="0" i="0" dirty="0">
                <a:solidFill>
                  <a:srgbClr val="303030"/>
                </a:solidFill>
                <a:effectLst/>
                <a:latin typeface="Raleway"/>
              </a:rPr>
              <a:t>On les divise en trois catégories, </a:t>
            </a:r>
            <a:r>
              <a:rPr lang="fr-FR" b="1" i="0" dirty="0">
                <a:solidFill>
                  <a:srgbClr val="303030"/>
                </a:solidFill>
                <a:effectLst/>
                <a:latin typeface="Raleway"/>
              </a:rPr>
              <a:t>neutrophiles, basophiles et éosinophiles. </a:t>
            </a:r>
            <a:r>
              <a:rPr lang="fr-FR" b="0" i="0" dirty="0">
                <a:solidFill>
                  <a:srgbClr val="303030"/>
                </a:solidFill>
                <a:effectLst/>
                <a:latin typeface="Raleway"/>
              </a:rPr>
              <a:t>Ces leucocytes ont pour fonction d'intervenir en cas de réactions allergiques ou immunitaires comme de détruire les bactéries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19</a:t>
            </a:fld>
            <a:endParaRPr lang="fr-FR"/>
          </a:p>
        </p:txBody>
      </p:sp>
    </p:spTree>
    <p:extLst>
      <p:ext uri="{BB962C8B-B14F-4D97-AF65-F5344CB8AC3E}">
        <p14:creationId xmlns:p14="http://schemas.microsoft.com/office/powerpoint/2010/main" val="233245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303030"/>
                </a:solidFill>
                <a:effectLst/>
                <a:latin typeface="Raleway"/>
              </a:rPr>
              <a:t>Les granulocytes sont de</a:t>
            </a:r>
            <a:r>
              <a:rPr lang="fr-FR" b="1" i="0" dirty="0">
                <a:solidFill>
                  <a:srgbClr val="303030"/>
                </a:solidFill>
                <a:effectLst/>
                <a:latin typeface="Raleway"/>
              </a:rPr>
              <a:t>s </a:t>
            </a:r>
            <a:r>
              <a:rPr lang="fr-FR" b="1" i="0" u="sng" dirty="0">
                <a:solidFill>
                  <a:srgbClr val="303030"/>
                </a:solidFill>
                <a:effectLst/>
                <a:latin typeface="Raleway"/>
                <a:hlinkClick r:id="rId3" tooltip="Cellule sanguine"/>
              </a:rPr>
              <a:t>cellules sanguines</a:t>
            </a:r>
            <a:r>
              <a:rPr lang="fr-FR" b="1" i="0" dirty="0">
                <a:solidFill>
                  <a:srgbClr val="303030"/>
                </a:solidFill>
                <a:effectLst/>
                <a:latin typeface="Raleway"/>
              </a:rPr>
              <a:t> de type globule blanc. </a:t>
            </a:r>
            <a:r>
              <a:rPr lang="fr-FR" b="0" i="0" dirty="0">
                <a:solidFill>
                  <a:srgbClr val="303030"/>
                </a:solidFill>
                <a:effectLst/>
                <a:latin typeface="Raleway"/>
              </a:rPr>
              <a:t>On les divise en trois catégories, </a:t>
            </a:r>
            <a:r>
              <a:rPr lang="fr-FR" b="1" i="0" dirty="0">
                <a:solidFill>
                  <a:srgbClr val="303030"/>
                </a:solidFill>
                <a:effectLst/>
                <a:latin typeface="Raleway"/>
              </a:rPr>
              <a:t>neutrophiles, basophiles et éosinophiles. </a:t>
            </a:r>
            <a:r>
              <a:rPr lang="fr-FR" b="0" i="0" dirty="0">
                <a:solidFill>
                  <a:srgbClr val="303030"/>
                </a:solidFill>
                <a:effectLst/>
                <a:latin typeface="Raleway"/>
              </a:rPr>
              <a:t>Ces leucocytes ont pour fonction d'intervenir en cas de réactions allergiques ou immunitaires comme de détruire les bactéries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30978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Lors  d’ une réaction inflammatoire les cellules sanguines dites phagocytes  comme les macrophages sont attirées  sur le site d’inflammation  par</a:t>
            </a:r>
            <a:r>
              <a:rPr lang="ar-DZ" dirty="0"/>
              <a:t> </a:t>
            </a:r>
            <a:r>
              <a:rPr lang="fr-FR" dirty="0"/>
              <a:t>différents molécules </a:t>
            </a:r>
            <a:r>
              <a:rPr lang="fr-FR" dirty="0" err="1"/>
              <a:t>parmiles</a:t>
            </a:r>
            <a:r>
              <a:rPr lang="fr-FR" dirty="0"/>
              <a:t> </a:t>
            </a:r>
            <a:r>
              <a:rPr lang="fr-FR" dirty="0" err="1"/>
              <a:t>quellesles</a:t>
            </a:r>
            <a:r>
              <a:rPr lang="fr-FR" dirty="0"/>
              <a:t> </a:t>
            </a:r>
            <a:r>
              <a:rPr lang="fr-FR" dirty="0" err="1"/>
              <a:t>chimiokines</a:t>
            </a:r>
            <a:r>
              <a:rPr lang="fr-FR" dirty="0"/>
              <a:t> qui sont des cytokines  chimiotactiques  </a:t>
            </a:r>
            <a:r>
              <a:rPr lang="fr-FR" dirty="0" err="1"/>
              <a:t>cephénoménesd’attraction</a:t>
            </a:r>
            <a:r>
              <a:rPr lang="fr-FR" dirty="0"/>
              <a:t> est appelé chimiotactisme</a:t>
            </a:r>
            <a:r>
              <a:rPr lang="ar-DZ" dirty="0"/>
              <a:t>انجذاب</a:t>
            </a:r>
            <a:r>
              <a:rPr lang="ar-DZ" baseline="0" dirty="0"/>
              <a:t> كيميائي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35</a:t>
            </a:fld>
            <a:endParaRPr lang="fr-FR"/>
          </a:p>
        </p:txBody>
      </p:sp>
    </p:spTree>
    <p:extLst>
      <p:ext uri="{BB962C8B-B14F-4D97-AF65-F5344CB8AC3E}">
        <p14:creationId xmlns:p14="http://schemas.microsoft.com/office/powerpoint/2010/main" val="150480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Comment fonctionne la réponse immunitaire ?</a:t>
            </a:r>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43</a:t>
            </a:fld>
            <a:endParaRPr lang="fr-FR"/>
          </a:p>
        </p:txBody>
      </p:sp>
    </p:spTree>
    <p:extLst>
      <p:ext uri="{BB962C8B-B14F-4D97-AF65-F5344CB8AC3E}">
        <p14:creationId xmlns:p14="http://schemas.microsoft.com/office/powerpoint/2010/main" val="19751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C’est la première ligne de défense, on peut la définir comme:</a:t>
            </a:r>
          </a:p>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44</a:t>
            </a:fld>
            <a:endParaRPr lang="fr-FR"/>
          </a:p>
        </p:txBody>
      </p:sp>
    </p:spTree>
    <p:extLst>
      <p:ext uri="{BB962C8B-B14F-4D97-AF65-F5344CB8AC3E}">
        <p14:creationId xmlns:p14="http://schemas.microsoft.com/office/powerpoint/2010/main" val="121745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L’immunité innée met en jeu différents </a:t>
            </a:r>
            <a:r>
              <a:rPr lang="fr-FR" sz="1200" b="1" i="0" u="none" strike="noStrike" kern="1200" baseline="0" dirty="0">
                <a:solidFill>
                  <a:schemeClr val="tx1"/>
                </a:solidFill>
                <a:latin typeface="+mn-lt"/>
                <a:ea typeface="+mn-ea"/>
                <a:cs typeface="+mn-cs"/>
              </a:rPr>
              <a:t>modules de défense.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46</a:t>
            </a:fld>
            <a:endParaRPr lang="fr-FR"/>
          </a:p>
        </p:txBody>
      </p:sp>
    </p:spTree>
    <p:extLst>
      <p:ext uri="{BB962C8B-B14F-4D97-AF65-F5344CB8AC3E}">
        <p14:creationId xmlns:p14="http://schemas.microsoft.com/office/powerpoint/2010/main" val="15651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a:solidFill>
                  <a:srgbClr val="040C28"/>
                </a:solidFill>
                <a:effectLst/>
                <a:latin typeface="Google Sans"/>
              </a:rPr>
              <a:t>induire l'apoptose dans les cellules quiescentes, et augmenter au contraire la prolifération dans des cellules engagées dans un processus de construction tissulaire</a:t>
            </a:r>
            <a:r>
              <a:rPr lang="fr-FR" b="0" i="0" dirty="0">
                <a:solidFill>
                  <a:srgbClr val="202124"/>
                </a:solidFill>
                <a:effectLst/>
                <a:latin typeface="Google Sans"/>
              </a:rPr>
              <a:t> [18].</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78</a:t>
            </a:fld>
            <a:endParaRPr lang="fr-FR"/>
          </a:p>
        </p:txBody>
      </p:sp>
    </p:spTree>
    <p:extLst>
      <p:ext uri="{BB962C8B-B14F-4D97-AF65-F5344CB8AC3E}">
        <p14:creationId xmlns:p14="http://schemas.microsoft.com/office/powerpoint/2010/main" val="111359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19EF5D8-E3E2-4417-BACD-2BC1FB0ED94F}"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74791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9EF5D8-E3E2-4417-BACD-2BC1FB0ED94F}"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58263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9EF5D8-E3E2-4417-BACD-2BC1FB0ED94F}"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09578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9EF5D8-E3E2-4417-BACD-2BC1FB0ED94F}"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267311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19EF5D8-E3E2-4417-BACD-2BC1FB0ED94F}"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1994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9EF5D8-E3E2-4417-BACD-2BC1FB0ED94F}"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794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9EF5D8-E3E2-4417-BACD-2BC1FB0ED94F}" type="datetimeFigureOut">
              <a:rPr lang="fr-FR" smtClean="0"/>
              <a:t>15/05/2024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976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9EF5D8-E3E2-4417-BACD-2BC1FB0ED94F}" type="datetimeFigureOut">
              <a:rPr lang="fr-FR" smtClean="0"/>
              <a:t>15/05/2024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83415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9EF5D8-E3E2-4417-BACD-2BC1FB0ED94F}" type="datetimeFigureOut">
              <a:rPr lang="fr-FR" smtClean="0"/>
              <a:t>15/05/2024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224670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19EF5D8-E3E2-4417-BACD-2BC1FB0ED94F}"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24402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19EF5D8-E3E2-4417-BACD-2BC1FB0ED94F}"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78054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EF5D8-E3E2-4417-BACD-2BC1FB0ED94F}" type="datetimeFigureOut">
              <a:rPr lang="fr-FR" smtClean="0"/>
              <a:t>15/05/2024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FF380-B5EF-4E12-8AB9-CF3FDE37417A}" type="slidenum">
              <a:rPr lang="fr-FR" smtClean="0"/>
              <a:t>‹N°›</a:t>
            </a:fld>
            <a:endParaRPr lang="fr-FR"/>
          </a:p>
        </p:txBody>
      </p:sp>
    </p:spTree>
    <p:extLst>
      <p:ext uri="{BB962C8B-B14F-4D97-AF65-F5344CB8AC3E}">
        <p14:creationId xmlns:p14="http://schemas.microsoft.com/office/powerpoint/2010/main" val="641433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2590" t="3080" r="3594" b="4344"/>
          <a:stretch/>
        </p:blipFill>
        <p:spPr>
          <a:xfrm>
            <a:off x="6111008" y="1632095"/>
            <a:ext cx="6032711" cy="4312693"/>
          </a:xfrm>
          <a:prstGeom prst="rect">
            <a:avLst/>
          </a:prstGeom>
        </p:spPr>
      </p:pic>
      <p:pic>
        <p:nvPicPr>
          <p:cNvPr id="6" name="Image 5" descr="D:\mouna\image\Nouveau dossier (3)\1601042_776377912391704_1338383142_n.png"/>
          <p:cNvPicPr/>
          <p:nvPr/>
        </p:nvPicPr>
        <p:blipFill>
          <a:blip r:embed="rId3" cstate="print"/>
          <a:srcRect/>
          <a:stretch>
            <a:fillRect/>
          </a:stretch>
        </p:blipFill>
        <p:spPr bwMode="auto">
          <a:xfrm>
            <a:off x="10467833" y="269157"/>
            <a:ext cx="1455670" cy="1216012"/>
          </a:xfrm>
          <a:prstGeom prst="rect">
            <a:avLst/>
          </a:prstGeom>
          <a:ln w="28575">
            <a:solidFill>
              <a:srgbClr val="C00000"/>
            </a:solidFill>
          </a:ln>
          <a:effectLst>
            <a:glow rad="139700">
              <a:schemeClr val="accent2">
                <a:satMod val="175000"/>
                <a:alpha val="40000"/>
              </a:schemeClr>
            </a:glow>
            <a:outerShdw blurRad="190500" algn="tl" rotWithShape="0">
              <a:srgbClr val="000000">
                <a:alpha val="70000"/>
              </a:srgbClr>
            </a:outerShdw>
          </a:effectLst>
        </p:spPr>
      </p:pic>
      <p:sp>
        <p:nvSpPr>
          <p:cNvPr id="4" name="Rectangle 3"/>
          <p:cNvSpPr/>
          <p:nvPr/>
        </p:nvSpPr>
        <p:spPr>
          <a:xfrm>
            <a:off x="-140781" y="0"/>
            <a:ext cx="12503579" cy="1754326"/>
          </a:xfrm>
          <a:prstGeom prst="rect">
            <a:avLst/>
          </a:prstGeom>
        </p:spPr>
        <p:txBody>
          <a:bodyPr wrap="square">
            <a:spAutoFit/>
          </a:bodyPr>
          <a:lstStyle/>
          <a:p>
            <a:pPr algn="ctr">
              <a:lnSpc>
                <a:spcPct val="150000"/>
              </a:lnSpc>
            </a:pPr>
            <a:r>
              <a:rPr lang="fr-FR" b="1" i="0" u="none" strike="noStrike" baseline="0" dirty="0">
                <a:solidFill>
                  <a:srgbClr val="000000"/>
                </a:solidFill>
                <a:latin typeface="Times New Roman" panose="02020603050405020304" pitchFamily="18" charset="0"/>
              </a:rPr>
              <a:t>REPUBLIQUE DEMOCRATIQUE ALGERIENNE ET POPULAIRE </a:t>
            </a:r>
            <a:endParaRPr lang="fr-FR" b="0" i="0" u="none" strike="noStrike" baseline="0" dirty="0">
              <a:solidFill>
                <a:srgbClr val="000000"/>
              </a:solidFill>
              <a:latin typeface="Times New Roman" panose="02020603050405020304" pitchFamily="18" charset="0"/>
            </a:endParaRPr>
          </a:p>
          <a:p>
            <a:pPr algn="ctr">
              <a:lnSpc>
                <a:spcPct val="150000"/>
              </a:lnSpc>
            </a:pPr>
            <a:r>
              <a:rPr lang="fr-FR" b="1" i="0" u="none" strike="noStrike" baseline="0" dirty="0">
                <a:solidFill>
                  <a:srgbClr val="000000"/>
                </a:solidFill>
                <a:latin typeface="Times New Roman" panose="02020603050405020304" pitchFamily="18" charset="0"/>
              </a:rPr>
              <a:t>Ministère de l’enseignement supérieur et de la recherche scientifique </a:t>
            </a:r>
            <a:endParaRPr lang="fr-FR" b="0" i="0" u="none" strike="noStrike" baseline="0" dirty="0">
              <a:solidFill>
                <a:srgbClr val="000000"/>
              </a:solidFill>
              <a:latin typeface="Times New Roman" panose="02020603050405020304" pitchFamily="18" charset="0"/>
            </a:endParaRPr>
          </a:p>
          <a:p>
            <a:pPr algn="ctr">
              <a:lnSpc>
                <a:spcPct val="150000"/>
              </a:lnSpc>
            </a:pPr>
            <a:r>
              <a:rPr lang="fr-FR" b="1" dirty="0">
                <a:solidFill>
                  <a:srgbClr val="000000"/>
                </a:solidFill>
                <a:latin typeface="Times New Roman" panose="02020603050405020304" pitchFamily="18" charset="0"/>
              </a:rPr>
              <a:t>Centre universitaire </a:t>
            </a:r>
            <a:r>
              <a:rPr lang="fr-FR" b="1" dirty="0" err="1">
                <a:solidFill>
                  <a:srgbClr val="000000"/>
                </a:solidFill>
                <a:latin typeface="Times New Roman" panose="02020603050405020304" pitchFamily="18" charset="0"/>
              </a:rPr>
              <a:t>Abedelhafid</a:t>
            </a:r>
            <a:r>
              <a:rPr lang="fr-FR" b="1" dirty="0">
                <a:solidFill>
                  <a:srgbClr val="000000"/>
                </a:solidFill>
                <a:latin typeface="Times New Roman" panose="02020603050405020304" pitchFamily="18" charset="0"/>
              </a:rPr>
              <a:t> BOUSSOUF –Mila</a:t>
            </a:r>
          </a:p>
          <a:p>
            <a:pPr algn="ctr">
              <a:lnSpc>
                <a:spcPct val="150000"/>
              </a:lnSpc>
            </a:pPr>
            <a:r>
              <a:rPr lang="fr-FR" b="1" i="0" u="none" strike="noStrike" baseline="0" dirty="0">
                <a:solidFill>
                  <a:srgbClr val="000000"/>
                </a:solidFill>
                <a:latin typeface="Times New Roman" panose="02020603050405020304" pitchFamily="18" charset="0"/>
              </a:rPr>
              <a:t>Département:</a:t>
            </a:r>
            <a:r>
              <a:rPr lang="fr-FR" b="1" i="0" u="none" strike="noStrike" dirty="0">
                <a:solidFill>
                  <a:srgbClr val="000000"/>
                </a:solidFill>
                <a:latin typeface="Times New Roman" panose="02020603050405020304" pitchFamily="18" charset="0"/>
              </a:rPr>
              <a:t> Sciences Biologique et Agricole</a:t>
            </a:r>
            <a:endParaRPr lang="fr-FR" dirty="0"/>
          </a:p>
        </p:txBody>
      </p:sp>
      <p:sp>
        <p:nvSpPr>
          <p:cNvPr id="5" name="Rectangle 4"/>
          <p:cNvSpPr/>
          <p:nvPr/>
        </p:nvSpPr>
        <p:spPr>
          <a:xfrm>
            <a:off x="0" y="1743326"/>
            <a:ext cx="5213445" cy="1354217"/>
          </a:xfrm>
          <a:prstGeom prst="rect">
            <a:avLst/>
          </a:prstGeom>
        </p:spPr>
        <p:txBody>
          <a:bodyPr wrap="square">
            <a:spAutoFit/>
          </a:bodyPr>
          <a:lstStyle/>
          <a:p>
            <a:pPr algn="ctr"/>
            <a:r>
              <a:rPr lang="fr-FR" sz="2800" b="1" i="0" u="none" strike="noStrike" baseline="0" dirty="0">
                <a:solidFill>
                  <a:srgbClr val="C00000"/>
                </a:solidFill>
                <a:latin typeface="Times New Roman" panose="02020603050405020304" pitchFamily="18" charset="0"/>
              </a:rPr>
              <a:t>Interface système immunitaire / microorganismes</a:t>
            </a:r>
          </a:p>
          <a:p>
            <a:pPr algn="ctr"/>
            <a:endParaRPr lang="fr-FR" sz="2600" b="0" i="0" u="none" strike="noStrike" baseline="0" dirty="0">
              <a:solidFill>
                <a:srgbClr val="000000"/>
              </a:solidFill>
              <a:latin typeface="Times New Roman" panose="02020603050405020304" pitchFamily="18" charset="0"/>
            </a:endParaRPr>
          </a:p>
        </p:txBody>
      </p:sp>
      <p:sp>
        <p:nvSpPr>
          <p:cNvPr id="9" name="Rectangle 8"/>
          <p:cNvSpPr/>
          <p:nvPr/>
        </p:nvSpPr>
        <p:spPr>
          <a:xfrm>
            <a:off x="-387080" y="5822559"/>
            <a:ext cx="4817660" cy="1200329"/>
          </a:xfrm>
          <a:prstGeom prst="rect">
            <a:avLst/>
          </a:prstGeom>
        </p:spPr>
        <p:txBody>
          <a:bodyPr wrap="square">
            <a:spAutoFit/>
          </a:bodyPr>
          <a:lstStyle/>
          <a:p>
            <a:pPr algn="ctr"/>
            <a:r>
              <a:rPr lang="fr-FR" b="1" dirty="0">
                <a:solidFill>
                  <a:srgbClr val="000000"/>
                </a:solidFill>
                <a:latin typeface="Times New Roman" panose="02020603050405020304" pitchFamily="18" charset="0"/>
              </a:rPr>
              <a:t>Réalisé par:</a:t>
            </a:r>
          </a:p>
          <a:p>
            <a:pPr algn="ctr"/>
            <a:r>
              <a:rPr lang="fr-FR" b="1" i="0" u="none" strike="noStrike" baseline="0" dirty="0">
                <a:solidFill>
                  <a:srgbClr val="C00000"/>
                </a:solidFill>
                <a:latin typeface="Times New Roman" panose="02020603050405020304" pitchFamily="18" charset="0"/>
              </a:rPr>
              <a:t>Dr. KADJOUDJ</a:t>
            </a:r>
            <a:r>
              <a:rPr lang="fr-FR" b="1" i="0" u="none" strike="noStrike" dirty="0">
                <a:solidFill>
                  <a:srgbClr val="C00000"/>
                </a:solidFill>
                <a:latin typeface="Times New Roman" panose="02020603050405020304" pitchFamily="18" charset="0"/>
              </a:rPr>
              <a:t> Nadia </a:t>
            </a:r>
          </a:p>
          <a:p>
            <a:pPr algn="ctr"/>
            <a:r>
              <a:rPr lang="fr-FR" b="1" i="0" u="none" strike="noStrike" baseline="0" dirty="0">
                <a:solidFill>
                  <a:srgbClr val="000000"/>
                </a:solidFill>
                <a:latin typeface="Times New Roman" panose="02020603050405020304" pitchFamily="18" charset="0"/>
              </a:rPr>
              <a:t>Enseignante-chercheuse </a:t>
            </a:r>
            <a:endParaRPr lang="fr-FR" b="1" dirty="0">
              <a:solidFill>
                <a:srgbClr val="000000"/>
              </a:solidFill>
              <a:latin typeface="Times New Roman" panose="02020603050405020304" pitchFamily="18" charset="0"/>
            </a:endParaRPr>
          </a:p>
          <a:p>
            <a:pPr algn="ctr"/>
            <a:endParaRPr lang="fr-FR" b="1" i="0" u="none" strike="noStrike" baseline="0" dirty="0">
              <a:solidFill>
                <a:srgbClr val="000000"/>
              </a:solidFill>
              <a:latin typeface="Times New Roman" panose="02020603050405020304" pitchFamily="18" charset="0"/>
            </a:endParaRPr>
          </a:p>
        </p:txBody>
      </p:sp>
      <p:sp>
        <p:nvSpPr>
          <p:cNvPr id="11" name="Rectangle 10"/>
          <p:cNvSpPr/>
          <p:nvPr/>
        </p:nvSpPr>
        <p:spPr>
          <a:xfrm>
            <a:off x="222642" y="2759585"/>
            <a:ext cx="5669287" cy="2723823"/>
          </a:xfrm>
          <a:prstGeom prst="rect">
            <a:avLst/>
          </a:prstGeom>
        </p:spPr>
        <p:txBody>
          <a:bodyPr wrap="square">
            <a:spAutoFit/>
          </a:bodyPr>
          <a:lstStyle/>
          <a:p>
            <a:pPr>
              <a:lnSpc>
                <a:spcPct val="150000"/>
              </a:lnSpc>
            </a:pPr>
            <a:r>
              <a:rPr lang="fr-FR" sz="2400" b="1" i="1" u="none" strike="noStrike" baseline="0" dirty="0">
                <a:solidFill>
                  <a:srgbClr val="000000"/>
                </a:solidFill>
                <a:latin typeface="Times New Roman" panose="02020603050405020304" pitchFamily="18" charset="0"/>
              </a:rPr>
              <a:t>Informations sur le cours </a:t>
            </a:r>
            <a:r>
              <a:rPr lang="fr-FR" sz="2400" b="0" i="0" u="none" strike="noStrike" baseline="0" dirty="0">
                <a:solidFill>
                  <a:srgbClr val="000000"/>
                </a:solidFill>
                <a:latin typeface="Times New Roman" panose="02020603050405020304" pitchFamily="18" charset="0"/>
              </a:rPr>
              <a:t>	</a:t>
            </a:r>
          </a:p>
          <a:p>
            <a:pPr>
              <a:lnSpc>
                <a:spcPct val="150000"/>
              </a:lnSpc>
            </a:pPr>
            <a:r>
              <a:rPr lang="fr-FR" b="1" i="1" u="none" strike="noStrike" baseline="0" dirty="0">
                <a:solidFill>
                  <a:srgbClr val="000000"/>
                </a:solidFill>
                <a:latin typeface="Times New Roman" panose="02020603050405020304" pitchFamily="18" charset="0"/>
              </a:rPr>
              <a:t>Public cible</a:t>
            </a:r>
            <a:r>
              <a:rPr lang="fr-FR" b="0" i="1" u="none" strike="noStrike" baseline="0" dirty="0">
                <a:solidFill>
                  <a:srgbClr val="000000"/>
                </a:solidFill>
                <a:latin typeface="Times New Roman" panose="02020603050405020304" pitchFamily="18" charset="0"/>
              </a:rPr>
              <a:t>  </a:t>
            </a:r>
            <a:r>
              <a:rPr lang="fr-FR" b="0" i="0" u="none" strike="noStrike" baseline="0" dirty="0">
                <a:solidFill>
                  <a:srgbClr val="000000"/>
                </a:solidFill>
                <a:latin typeface="Times New Roman" panose="02020603050405020304" pitchFamily="18" charset="0"/>
              </a:rPr>
              <a:t>1er</a:t>
            </a:r>
            <a:r>
              <a:rPr lang="fr-FR" sz="800" dirty="0">
                <a:solidFill>
                  <a:srgbClr val="000000"/>
                </a:solidFill>
                <a:latin typeface="Times New Roman" panose="02020603050405020304" pitchFamily="18" charset="0"/>
              </a:rPr>
              <a:t> </a:t>
            </a:r>
            <a:r>
              <a:rPr lang="fr-FR" b="0" i="0" u="none" strike="noStrike" baseline="0" dirty="0">
                <a:solidFill>
                  <a:srgbClr val="000000"/>
                </a:solidFill>
                <a:latin typeface="Times New Roman" panose="02020603050405020304" pitchFamily="18" charset="0"/>
              </a:rPr>
              <a:t>année Master Microbiologie Appliquées 	</a:t>
            </a:r>
          </a:p>
          <a:p>
            <a:pPr>
              <a:lnSpc>
                <a:spcPct val="150000"/>
              </a:lnSpc>
            </a:pPr>
            <a:r>
              <a:rPr lang="fr-FR" b="1" i="1" u="none" strike="noStrike" baseline="0" dirty="0">
                <a:solidFill>
                  <a:srgbClr val="000000"/>
                </a:solidFill>
                <a:latin typeface="Times New Roman" panose="02020603050405020304" pitchFamily="18" charset="0"/>
              </a:rPr>
              <a:t>Crédit</a:t>
            </a:r>
            <a:r>
              <a:rPr lang="fr-FR" b="0" i="1" u="none" strike="noStrike" baseline="0" dirty="0">
                <a:solidFill>
                  <a:srgbClr val="000000"/>
                </a:solidFill>
                <a:latin typeface="Times New Roman" panose="02020603050405020304" pitchFamily="18" charset="0"/>
              </a:rPr>
              <a:t> </a:t>
            </a:r>
            <a:r>
              <a:rPr lang="fr-FR" b="0" i="0" u="none" strike="noStrike" baseline="0" dirty="0">
                <a:solidFill>
                  <a:srgbClr val="000000"/>
                </a:solidFill>
                <a:latin typeface="Times New Roman" panose="02020603050405020304" pitchFamily="18" charset="0"/>
              </a:rPr>
              <a:t>	 06 	</a:t>
            </a:r>
          </a:p>
          <a:p>
            <a:pPr>
              <a:lnSpc>
                <a:spcPct val="150000"/>
              </a:lnSpc>
            </a:pPr>
            <a:r>
              <a:rPr lang="fr-FR" b="1" i="1" u="none" strike="noStrike" baseline="0" dirty="0">
                <a:solidFill>
                  <a:srgbClr val="000000"/>
                </a:solidFill>
                <a:latin typeface="Times New Roman" panose="02020603050405020304" pitchFamily="18" charset="0"/>
              </a:rPr>
              <a:t>Coefficient </a:t>
            </a:r>
            <a:r>
              <a:rPr lang="fr-FR" dirty="0">
                <a:solidFill>
                  <a:srgbClr val="000000"/>
                </a:solidFill>
                <a:latin typeface="Times New Roman" panose="02020603050405020304" pitchFamily="18" charset="0"/>
              </a:rPr>
              <a:t>  </a:t>
            </a:r>
            <a:r>
              <a:rPr lang="fr-FR" b="0" i="0" u="none" strike="noStrike" baseline="0" dirty="0">
                <a:solidFill>
                  <a:srgbClr val="000000"/>
                </a:solidFill>
                <a:latin typeface="Times New Roman" panose="02020603050405020304" pitchFamily="18" charset="0"/>
              </a:rPr>
              <a:t>03 	</a:t>
            </a:r>
          </a:p>
          <a:p>
            <a:pPr>
              <a:lnSpc>
                <a:spcPct val="150000"/>
              </a:lnSpc>
            </a:pPr>
            <a:r>
              <a:rPr lang="fr-FR" b="1" i="1" u="none" strike="noStrike" baseline="0" dirty="0">
                <a:solidFill>
                  <a:srgbClr val="000000"/>
                </a:solidFill>
                <a:latin typeface="Times New Roman" panose="02020603050405020304" pitchFamily="18" charset="0"/>
              </a:rPr>
              <a:t>Durée des séances Cours</a:t>
            </a:r>
            <a:r>
              <a:rPr lang="fr-FR" b="1" i="0" u="none" strike="noStrike" baseline="0" dirty="0">
                <a:solidFill>
                  <a:srgbClr val="000000"/>
                </a:solidFill>
                <a:latin typeface="Times New Roman" panose="02020603050405020304" pitchFamily="18" charset="0"/>
              </a:rPr>
              <a:t>            </a:t>
            </a:r>
            <a:r>
              <a:rPr lang="fr-FR" b="0" i="0" u="none" strike="noStrike" baseline="0" dirty="0">
                <a:solidFill>
                  <a:srgbClr val="000000"/>
                </a:solidFill>
                <a:latin typeface="Times New Roman" panose="02020603050405020304" pitchFamily="18" charset="0"/>
              </a:rPr>
              <a:t>01h30 / séance </a:t>
            </a:r>
            <a:endParaRPr lang="fr-FR" b="0" i="1" u="none" strike="noStrike" baseline="0" dirty="0">
              <a:solidFill>
                <a:srgbClr val="000000"/>
              </a:solidFill>
              <a:latin typeface="Times New Roman" panose="02020603050405020304" pitchFamily="18" charset="0"/>
            </a:endParaRPr>
          </a:p>
          <a:p>
            <a:pPr>
              <a:lnSpc>
                <a:spcPct val="150000"/>
              </a:lnSpc>
            </a:pPr>
            <a:r>
              <a:rPr lang="fr-FR" b="0" i="1" u="none" strike="noStrike" baseline="0" dirty="0">
                <a:solidFill>
                  <a:srgbClr val="000000"/>
                </a:solidFill>
                <a:latin typeface="Times New Roman" panose="02020603050405020304" pitchFamily="18" charset="0"/>
              </a:rPr>
              <a:t>   </a:t>
            </a:r>
            <a:r>
              <a:rPr lang="fr-FR" b="1" i="1" u="none" strike="noStrike" baseline="0" dirty="0">
                <a:solidFill>
                  <a:srgbClr val="000000"/>
                </a:solidFill>
                <a:latin typeface="Times New Roman" panose="02020603050405020304" pitchFamily="18" charset="0"/>
              </a:rPr>
              <a:t>et TP </a:t>
            </a:r>
            <a:r>
              <a:rPr lang="fr-FR" b="0" i="0" u="none" strike="noStrike" baseline="0" dirty="0">
                <a:solidFill>
                  <a:srgbClr val="000000"/>
                </a:solidFill>
                <a:latin typeface="Times New Roman" panose="02020603050405020304" pitchFamily="18" charset="0"/>
              </a:rPr>
              <a:t>	                                     03h / séance 	</a:t>
            </a:r>
          </a:p>
        </p:txBody>
      </p:sp>
      <p:sp>
        <p:nvSpPr>
          <p:cNvPr id="12" name="Rectangle 11"/>
          <p:cNvSpPr/>
          <p:nvPr/>
        </p:nvSpPr>
        <p:spPr>
          <a:xfrm>
            <a:off x="4430580" y="6488668"/>
            <a:ext cx="3360856" cy="369332"/>
          </a:xfrm>
          <a:prstGeom prst="rect">
            <a:avLst/>
          </a:prstGeom>
        </p:spPr>
        <p:txBody>
          <a:bodyPr wrap="none">
            <a:spAutoFit/>
          </a:bodyPr>
          <a:lstStyle/>
          <a:p>
            <a:pPr algn="ctr"/>
            <a:r>
              <a:rPr lang="fr-FR" b="1" i="0" u="none" strike="noStrike" baseline="0" dirty="0">
                <a:solidFill>
                  <a:srgbClr val="000000"/>
                </a:solidFill>
                <a:latin typeface="Times New Roman" panose="02020603050405020304" pitchFamily="18" charset="0"/>
              </a:rPr>
              <a:t>Année universitaire : 2023/2024 </a:t>
            </a:r>
            <a:endParaRPr lang="fr-FR" dirty="0"/>
          </a:p>
        </p:txBody>
      </p:sp>
    </p:spTree>
    <p:extLst>
      <p:ext uri="{BB962C8B-B14F-4D97-AF65-F5344CB8AC3E}">
        <p14:creationId xmlns:p14="http://schemas.microsoft.com/office/powerpoint/2010/main" val="74582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05632" y="2551620"/>
            <a:ext cx="2874698" cy="707886"/>
          </a:xfrm>
          <a:prstGeom prst="rect">
            <a:avLst/>
          </a:prstGeom>
        </p:spPr>
        <p:txBody>
          <a:bodyPr wrap="none">
            <a:spAutoFit/>
          </a:bodyPr>
          <a:lstStyle/>
          <a:p>
            <a:r>
              <a:rPr lang="fr-FR" sz="2000" b="1" dirty="0">
                <a:solidFill>
                  <a:srgbClr val="000000"/>
                </a:solidFill>
                <a:latin typeface="Times New Roman" panose="02020603050405020304" pitchFamily="18" charset="0"/>
              </a:rPr>
              <a:t>Figure 03: Les organes </a:t>
            </a:r>
          </a:p>
          <a:p>
            <a:r>
              <a:rPr lang="fr-FR" sz="2000" b="1" dirty="0">
                <a:solidFill>
                  <a:srgbClr val="000000"/>
                </a:solidFill>
                <a:latin typeface="Times New Roman" panose="02020603050405020304" pitchFamily="18" charset="0"/>
              </a:rPr>
              <a:t>du système immunitaire </a:t>
            </a:r>
            <a:endParaRPr lang="fr-FR" sz="2000" b="1" dirty="0">
              <a:solidFill>
                <a:prstClr val="black"/>
              </a:solidFill>
            </a:endParaRPr>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007"/>
            <a:ext cx="8947155" cy="6918696"/>
          </a:xfrm>
          <a:prstGeom prst="rect">
            <a:avLst/>
          </a:prstGeom>
          <a:ln>
            <a:solidFill>
              <a:srgbClr val="00B050"/>
            </a:solidFill>
          </a:ln>
          <a:effectLst>
            <a:glow rad="139700">
              <a:schemeClr val="accent6">
                <a:satMod val="175000"/>
                <a:alpha val="40000"/>
              </a:schemeClr>
            </a:glow>
          </a:effectLst>
        </p:spPr>
      </p:pic>
      <p:sp>
        <p:nvSpPr>
          <p:cNvPr id="3" name="Ellipse 2"/>
          <p:cNvSpPr/>
          <p:nvPr/>
        </p:nvSpPr>
        <p:spPr>
          <a:xfrm>
            <a:off x="996287" y="2060812"/>
            <a:ext cx="1364776" cy="614149"/>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996287" y="5283957"/>
            <a:ext cx="1501553" cy="693762"/>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919416" y="1298242"/>
            <a:ext cx="1596788" cy="442982"/>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30072" y="416852"/>
            <a:ext cx="3016155" cy="881390"/>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919416" y="3209544"/>
            <a:ext cx="1323832" cy="516295"/>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724008" y="285222"/>
            <a:ext cx="3016155" cy="881390"/>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919416" y="4176215"/>
            <a:ext cx="1146412" cy="409433"/>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18578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5" y="500729"/>
            <a:ext cx="11041039" cy="6245620"/>
          </a:xfrm>
          <a:prstGeom prst="rect">
            <a:avLst/>
          </a:prstGeom>
        </p:spPr>
      </p:pic>
    </p:spTree>
    <p:extLst>
      <p:ext uri="{BB962C8B-B14F-4D97-AF65-F5344CB8AC3E}">
        <p14:creationId xmlns:p14="http://schemas.microsoft.com/office/powerpoint/2010/main" val="4993632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76" y="95038"/>
            <a:ext cx="9130352" cy="6762962"/>
          </a:xfrm>
          <a:prstGeom prst="rect">
            <a:avLst/>
          </a:prstGeom>
        </p:spPr>
      </p:pic>
    </p:spTree>
    <p:extLst>
      <p:ext uri="{BB962C8B-B14F-4D97-AF65-F5344CB8AC3E}">
        <p14:creationId xmlns:p14="http://schemas.microsoft.com/office/powerpoint/2010/main" val="37119985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30691" y="563787"/>
            <a:ext cx="7078638"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E. Induction de l’apoptose des cellules phagocytaires </a:t>
            </a:r>
          </a:p>
        </p:txBody>
      </p:sp>
      <p:sp>
        <p:nvSpPr>
          <p:cNvPr id="11" name="Rectangle 10"/>
          <p:cNvSpPr/>
          <p:nvPr/>
        </p:nvSpPr>
        <p:spPr>
          <a:xfrm>
            <a:off x="750627" y="1025452"/>
            <a:ext cx="10358651" cy="1200329"/>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pathogènes sont capables d’induire </a:t>
            </a:r>
            <a:r>
              <a:rPr lang="fr-FR" sz="2400" b="1" dirty="0">
                <a:solidFill>
                  <a:srgbClr val="FF33CC"/>
                </a:solidFill>
                <a:latin typeface="Times New Roman" panose="02020603050405020304" pitchFamily="18" charset="0"/>
                <a:cs typeface="Times New Roman" panose="02020603050405020304" pitchFamily="18" charset="0"/>
              </a:rPr>
              <a:t>l’apoptose</a:t>
            </a:r>
            <a:r>
              <a:rPr lang="fr-FR" sz="2400" dirty="0">
                <a:solidFill>
                  <a:srgbClr val="000000"/>
                </a:solidFill>
                <a:latin typeface="Times New Roman" panose="02020603050405020304" pitchFamily="18" charset="0"/>
                <a:cs typeface="Times New Roman" panose="02020603050405020304" pitchFamily="18" charset="0"/>
              </a:rPr>
              <a:t> des cellules grâce à des molécules qui vont agir comme des enzymes ou toxines.</a:t>
            </a:r>
          </a:p>
        </p:txBody>
      </p:sp>
      <p:sp>
        <p:nvSpPr>
          <p:cNvPr id="12" name="Chevron 11"/>
          <p:cNvSpPr/>
          <p:nvPr/>
        </p:nvSpPr>
        <p:spPr>
          <a:xfrm rot="20975465">
            <a:off x="12592" y="1257688"/>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2198385"/>
            <a:ext cx="11837158" cy="4659615"/>
          </a:xfrm>
          <a:prstGeom prst="rect">
            <a:avLst/>
          </a:prstGeom>
        </p:spPr>
      </p:pic>
    </p:spTree>
    <p:extLst>
      <p:ext uri="{BB962C8B-B14F-4D97-AF65-F5344CB8AC3E}">
        <p14:creationId xmlns:p14="http://schemas.microsoft.com/office/powerpoint/2010/main" val="30551206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30691" y="688230"/>
            <a:ext cx="3178991" cy="584775"/>
          </a:xfrm>
          <a:prstGeom prst="rect">
            <a:avLst/>
          </a:prstGeom>
          <a:solidFill>
            <a:srgbClr val="333300"/>
          </a:solidFill>
        </p:spPr>
        <p:txBody>
          <a:bodyPr wrap="square">
            <a:spAutoFit/>
          </a:bodyPr>
          <a:lstStyle/>
          <a:p>
            <a:pPr algn="just"/>
            <a:r>
              <a:rPr lang="fr-FR" sz="3200" b="1" dirty="0">
                <a:solidFill>
                  <a:srgbClr val="FF33CC"/>
                </a:solidFill>
                <a:latin typeface="Times New Roman" panose="02020603050405020304" pitchFamily="18" charset="0"/>
                <a:cs typeface="Times New Roman" panose="02020603050405020304" pitchFamily="18" charset="0"/>
              </a:rPr>
              <a:t>4. 2 Camouflage</a:t>
            </a:r>
          </a:p>
        </p:txBody>
      </p:sp>
      <p:sp>
        <p:nvSpPr>
          <p:cNvPr id="11" name="Rectangle 10"/>
          <p:cNvSpPr/>
          <p:nvPr/>
        </p:nvSpPr>
        <p:spPr>
          <a:xfrm>
            <a:off x="712829" y="1337311"/>
            <a:ext cx="11233419" cy="168796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 phénomène consiste à ne pas se faire reconnaître du système immunitaire par la présence des agents pathogènes. Trois procédés essentiels sont utilisés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12" name="Chevron 11"/>
          <p:cNvSpPr/>
          <p:nvPr/>
        </p:nvSpPr>
        <p:spPr>
          <a:xfrm rot="20975465">
            <a:off x="80658" y="159411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9" name="Rectangle 8"/>
          <p:cNvSpPr/>
          <p:nvPr/>
        </p:nvSpPr>
        <p:spPr>
          <a:xfrm>
            <a:off x="207860" y="3529195"/>
            <a:ext cx="11233419" cy="3231654"/>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La modification </a:t>
            </a:r>
            <a:r>
              <a:rPr lang="fr-FR" sz="2400" b="1" dirty="0">
                <a:solidFill>
                  <a:srgbClr val="000000"/>
                </a:solidFill>
                <a:latin typeface="Times New Roman" panose="02020603050405020304" pitchFamily="18" charset="0"/>
                <a:cs typeface="Times New Roman" panose="02020603050405020304" pitchFamily="18" charset="0"/>
              </a:rPr>
              <a:t>des </a:t>
            </a:r>
            <a:r>
              <a:rPr lang="fr-FR" sz="2400" b="1" dirty="0" err="1">
                <a:solidFill>
                  <a:srgbClr val="000000"/>
                </a:solidFill>
                <a:latin typeface="Times New Roman" panose="02020603050405020304" pitchFamily="18" charset="0"/>
                <a:cs typeface="Times New Roman" panose="02020603050405020304" pitchFamily="18" charset="0"/>
              </a:rPr>
              <a:t>épitopes</a:t>
            </a:r>
            <a:r>
              <a:rPr lang="fr-FR" sz="2400" b="1" dirty="0">
                <a:solidFill>
                  <a:srgbClr val="000000"/>
                </a:solidFill>
                <a:latin typeface="Times New Roman" panose="02020603050405020304" pitchFamily="18" charset="0"/>
                <a:cs typeface="Times New Roman" panose="02020603050405020304" pitchFamily="18" charset="0"/>
              </a:rPr>
              <a:t> par mutation </a:t>
            </a:r>
            <a:r>
              <a:rPr lang="fr-FR" sz="2400" dirty="0">
                <a:solidFill>
                  <a:srgbClr val="000000"/>
                </a:solidFill>
                <a:latin typeface="Times New Roman" panose="02020603050405020304" pitchFamily="18" charset="0"/>
                <a:cs typeface="Times New Roman" panose="02020603050405020304" pitchFamily="18" charset="0"/>
              </a:rPr>
              <a:t>(ou parfois par recombinaison génétique). Ce phénomène est reconnu beaucoup chez les virus à ARN.</a:t>
            </a:r>
          </a:p>
          <a:p>
            <a:pPr marL="342900" indent="-342900" algn="just">
              <a:lnSpc>
                <a:spcPct val="20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 Variation antigénique et génétique des souches.</a:t>
            </a:r>
          </a:p>
          <a:p>
            <a:pPr marL="342900" indent="-342900" algn="just">
              <a:lnSpc>
                <a:spcPct val="20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Commutation antigénique</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07860" y="2849844"/>
            <a:ext cx="6717375"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Variabilité génique ou antigénique</a:t>
            </a:r>
          </a:p>
        </p:txBody>
      </p:sp>
    </p:spTree>
    <p:extLst>
      <p:ext uri="{BB962C8B-B14F-4D97-AF65-F5344CB8AC3E}">
        <p14:creationId xmlns:p14="http://schemas.microsoft.com/office/powerpoint/2010/main" val="3157038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4" name="Rectangle 3"/>
          <p:cNvSpPr/>
          <p:nvPr/>
        </p:nvSpPr>
        <p:spPr>
          <a:xfrm>
            <a:off x="409434" y="1622779"/>
            <a:ext cx="11354936" cy="4524315"/>
          </a:xfrm>
          <a:prstGeom prst="rect">
            <a:avLst/>
          </a:prstGeom>
        </p:spPr>
        <p:txBody>
          <a:bodyPr wrap="square">
            <a:spAutoFit/>
          </a:bodyPr>
          <a:lstStyle/>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La production des composants de surfaces qui miment des Ag de l’hôte d’où la tolérance de l’agent pathogène par l’hôte.</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La production des molécules qui s’enrobent d’AC (</a:t>
            </a:r>
            <a:r>
              <a:rPr lang="fr-FR" sz="2400" dirty="0" err="1">
                <a:solidFill>
                  <a:srgbClr val="000000"/>
                </a:solidFill>
                <a:latin typeface="Times New Roman" panose="02020603050405020304" pitchFamily="18" charset="0"/>
                <a:cs typeface="Times New Roman" panose="02020603050405020304" pitchFamily="18" charset="0"/>
              </a:rPr>
              <a:t>exp</a:t>
            </a:r>
            <a:r>
              <a:rPr lang="fr-FR" sz="2400" dirty="0">
                <a:solidFill>
                  <a:srgbClr val="000000"/>
                </a:solidFill>
                <a:latin typeface="Times New Roman" panose="02020603050405020304" pitchFamily="18" charset="0"/>
                <a:cs typeface="Times New Roman" panose="02020603050405020304" pitchFamily="18" charset="0"/>
              </a:rPr>
              <a:t> : Protéine G des streptocoques fixe les </a:t>
            </a:r>
            <a:r>
              <a:rPr lang="fr-FR" sz="2400" dirty="0" err="1">
                <a:solidFill>
                  <a:srgbClr val="000000"/>
                </a:solidFill>
                <a:latin typeface="Times New Roman" panose="02020603050405020304" pitchFamily="18" charset="0"/>
                <a:cs typeface="Times New Roman" panose="02020603050405020304" pitchFamily="18" charset="0"/>
              </a:rPr>
              <a:t>Ig-G</a:t>
            </a:r>
            <a:r>
              <a:rPr lang="fr-FR" sz="2400" dirty="0">
                <a:solidFill>
                  <a:srgbClr val="000000"/>
                </a:solidFill>
                <a:latin typeface="Times New Roman" panose="02020603050405020304" pitchFamily="18" charset="0"/>
                <a:cs typeface="Times New Roman" panose="02020603050405020304" pitchFamily="18" charset="0"/>
              </a:rPr>
              <a:t> par leurs fragments </a:t>
            </a:r>
            <a:r>
              <a:rPr lang="fr-FR" sz="2400" dirty="0" err="1">
                <a:solidFill>
                  <a:srgbClr val="000000"/>
                </a:solidFill>
                <a:latin typeface="Times New Roman" panose="02020603050405020304" pitchFamily="18" charset="0"/>
                <a:cs typeface="Times New Roman" panose="02020603050405020304" pitchFamily="18" charset="0"/>
              </a:rPr>
              <a:t>Fc</a:t>
            </a:r>
            <a:r>
              <a:rPr lang="fr-FR" sz="2400" dirty="0">
                <a:solidFill>
                  <a:srgbClr val="000000"/>
                </a:solidFill>
                <a:latin typeface="Times New Roman" panose="02020603050405020304" pitchFamily="18" charset="0"/>
                <a:cs typeface="Times New Roman" panose="02020603050405020304" pitchFamily="18" charset="0"/>
              </a:rPr>
              <a:t>, les </a:t>
            </a:r>
            <a:r>
              <a:rPr lang="fr-FR" sz="2400" dirty="0" err="1">
                <a:solidFill>
                  <a:srgbClr val="000000"/>
                </a:solidFill>
                <a:latin typeface="Times New Roman" panose="02020603050405020304" pitchFamily="18" charset="0"/>
                <a:cs typeface="Times New Roman" panose="02020603050405020304" pitchFamily="18" charset="0"/>
              </a:rPr>
              <a:t>schistosomules</a:t>
            </a:r>
            <a:r>
              <a:rPr lang="fr-FR" sz="2400" dirty="0">
                <a:solidFill>
                  <a:srgbClr val="000000"/>
                </a:solidFill>
                <a:latin typeface="Times New Roman" panose="02020603050405020304" pitchFamily="18" charset="0"/>
                <a:cs typeface="Times New Roman" panose="02020603050405020304" pitchFamily="18" charset="0"/>
              </a:rPr>
              <a:t> peuvent se travestir en se recouvrant par glycolipides).</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Expression d’une protéine proche d’une protéine inhibitrice de l’organisme.</a:t>
            </a:r>
          </a:p>
        </p:txBody>
      </p:sp>
      <p:sp>
        <p:nvSpPr>
          <p:cNvPr id="13" name="Rectangle 12"/>
          <p:cNvSpPr/>
          <p:nvPr/>
        </p:nvSpPr>
        <p:spPr>
          <a:xfrm>
            <a:off x="276100" y="743359"/>
            <a:ext cx="667603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Variabilité génique ou antigénique</a:t>
            </a:r>
          </a:p>
        </p:txBody>
      </p:sp>
    </p:spTree>
    <p:extLst>
      <p:ext uri="{BB962C8B-B14F-4D97-AF65-F5344CB8AC3E}">
        <p14:creationId xmlns:p14="http://schemas.microsoft.com/office/powerpoint/2010/main" val="26479075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661384" y="673759"/>
            <a:ext cx="1034185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 Perturbation des processus de présentation antigénique</a:t>
            </a:r>
          </a:p>
        </p:txBody>
      </p:sp>
      <p:sp>
        <p:nvSpPr>
          <p:cNvPr id="11" name="Rectangle 10"/>
          <p:cNvSpPr/>
          <p:nvPr/>
        </p:nvSpPr>
        <p:spPr>
          <a:xfrm>
            <a:off x="793712" y="1585936"/>
            <a:ext cx="11233419" cy="3416320"/>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soit:</a:t>
            </a:r>
          </a:p>
          <a:p>
            <a:pPr marL="342900" indent="-342900" algn="just">
              <a:lnSpc>
                <a:spcPct val="150000"/>
              </a:lnSpc>
              <a:buFont typeface="Wingdings" panose="05000000000000000000" pitchFamily="2" charset="2"/>
              <a:buChar char="§"/>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 </a:t>
            </a:r>
            <a:r>
              <a:rPr lang="fr-FR" sz="2400" b="1" dirty="0" err="1">
                <a:solidFill>
                  <a:srgbClr val="000000"/>
                </a:solidFill>
                <a:latin typeface="Times New Roman" panose="02020603050405020304" pitchFamily="18" charset="0"/>
                <a:cs typeface="Times New Roman" panose="02020603050405020304" pitchFamily="18" charset="0"/>
              </a:rPr>
              <a:t>processing</a:t>
            </a:r>
            <a:r>
              <a:rPr lang="fr-FR" sz="2400" b="1" dirty="0">
                <a:solidFill>
                  <a:srgbClr val="000000"/>
                </a:solidFill>
                <a:latin typeface="Times New Roman" panose="02020603050405020304" pitchFamily="18" charset="0"/>
                <a:cs typeface="Times New Roman" panose="02020603050405020304" pitchFamily="18" charset="0"/>
              </a:rPr>
              <a:t> des antigènes et leur transport à la surface des cellules</a:t>
            </a:r>
            <a:r>
              <a:rPr lang="fr-FR" sz="2400" dirty="0">
                <a:solidFill>
                  <a:srgbClr val="000000"/>
                </a:solidFill>
                <a:latin typeface="Times New Roman" panose="02020603050405020304" pitchFamily="18" charset="0"/>
                <a:cs typeface="Times New Roman" panose="02020603050405020304" pitchFamily="18" charset="0"/>
              </a:rPr>
              <a:t> (infectées ou présentatrices d’antigène), </a:t>
            </a:r>
          </a:p>
          <a:p>
            <a:pPr marL="342900" indent="-342900" algn="just">
              <a:lnSpc>
                <a:spcPct val="150000"/>
              </a:lnSpc>
              <a:buFont typeface="Wingdings" panose="05000000000000000000" pitchFamily="2" charset="2"/>
              <a:buChar char="§"/>
            </a:pPr>
            <a:r>
              <a:rPr lang="fr-FR" sz="2400" b="1" dirty="0">
                <a:solidFill>
                  <a:srgbClr val="000000"/>
                </a:solidFill>
                <a:latin typeface="Times New Roman" panose="02020603050405020304" pitchFamily="18" charset="0"/>
                <a:cs typeface="Times New Roman" panose="02020603050405020304" pitchFamily="18" charset="0"/>
              </a:rPr>
              <a:t>L’expression des molécules du CMH (classe I ou II)</a:t>
            </a:r>
            <a:r>
              <a:rPr lang="fr-FR" sz="2400" dirty="0">
                <a:solidFill>
                  <a:srgbClr val="000000"/>
                </a:solidFill>
                <a:latin typeface="Times New Roman" panose="02020603050405020304" pitchFamily="18" charset="0"/>
                <a:cs typeface="Times New Roman" panose="02020603050405020304" pitchFamily="18" charset="0"/>
              </a:rPr>
              <a:t>, dont la </a:t>
            </a:r>
            <a:r>
              <a:rPr lang="fr-FR" sz="2400" dirty="0" err="1">
                <a:solidFill>
                  <a:srgbClr val="000000"/>
                </a:solidFill>
                <a:latin typeface="Times New Roman" panose="02020603050405020304" pitchFamily="18" charset="0"/>
                <a:cs typeface="Times New Roman" panose="02020603050405020304" pitchFamily="18" charset="0"/>
              </a:rPr>
              <a:t>co</a:t>
            </a:r>
            <a:r>
              <a:rPr lang="fr-FR" sz="2400" dirty="0">
                <a:solidFill>
                  <a:srgbClr val="000000"/>
                </a:solidFill>
                <a:latin typeface="Times New Roman" panose="02020603050405020304" pitchFamily="18" charset="0"/>
                <a:cs typeface="Times New Roman" panose="02020603050405020304" pitchFamily="18" charset="0"/>
              </a:rPr>
              <a:t>-expression est nécessaire à la bonne reconnaissance de ces antigènes viraux par l’immunité adaptative. Ce phénomène est très reconnu chez les </a:t>
            </a:r>
            <a:r>
              <a:rPr lang="fr-FR" sz="2400" b="1" dirty="0" err="1">
                <a:solidFill>
                  <a:srgbClr val="000000"/>
                </a:solidFill>
                <a:latin typeface="Times New Roman" panose="02020603050405020304" pitchFamily="18" charset="0"/>
                <a:cs typeface="Times New Roman" panose="02020603050405020304" pitchFamily="18" charset="0"/>
              </a:rPr>
              <a:t>herpèsvirus</a:t>
            </a:r>
            <a:r>
              <a:rPr lang="fr-FR" sz="2400" dirty="0">
                <a:solidFill>
                  <a:srgbClr val="000000"/>
                </a:solidFill>
                <a:latin typeface="Times New Roman" panose="02020603050405020304" pitchFamily="18" charset="0"/>
                <a:cs typeface="Times New Roman" panose="02020603050405020304" pitchFamily="18" charset="0"/>
              </a:rPr>
              <a:t>.</a:t>
            </a:r>
          </a:p>
        </p:txBody>
      </p:sp>
      <p:sp>
        <p:nvSpPr>
          <p:cNvPr id="12" name="Chevron 11"/>
          <p:cNvSpPr/>
          <p:nvPr/>
        </p:nvSpPr>
        <p:spPr>
          <a:xfrm rot="20975465">
            <a:off x="80657" y="188071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2561047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835831" y="609368"/>
            <a:ext cx="6264322"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 Latence des agents pathogènes</a:t>
            </a:r>
          </a:p>
        </p:txBody>
      </p:sp>
      <p:sp>
        <p:nvSpPr>
          <p:cNvPr id="11" name="Rectangle 10"/>
          <p:cNvSpPr/>
          <p:nvPr/>
        </p:nvSpPr>
        <p:spPr>
          <a:xfrm>
            <a:off x="835831" y="1302782"/>
            <a:ext cx="10778414" cy="3970318"/>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Après la primo-infection, certains pathogènes persistent dans la cellule, mais ils ne s’expriment pas, ou n’expriment qu’une partie de leurs informations génétiques.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Ainsi, ils ne produisent pas d’antigène et échappent donc aux défenses immunitaires. C’est le cas, notamment de quelques virus </a:t>
            </a:r>
            <a:r>
              <a:rPr lang="fr-FR" sz="2400" b="1" dirty="0">
                <a:solidFill>
                  <a:srgbClr val="000000"/>
                </a:solidFill>
                <a:latin typeface="Times New Roman" panose="02020603050405020304" pitchFamily="18" charset="0"/>
                <a:cs typeface="Times New Roman" panose="02020603050405020304" pitchFamily="18" charset="0"/>
              </a:rPr>
              <a:t>(</a:t>
            </a:r>
            <a:r>
              <a:rPr lang="fr-FR" sz="2400" b="1" dirty="0" err="1">
                <a:solidFill>
                  <a:srgbClr val="000000"/>
                </a:solidFill>
                <a:latin typeface="Times New Roman" panose="02020603050405020304" pitchFamily="18" charset="0"/>
                <a:cs typeface="Times New Roman" panose="02020603050405020304" pitchFamily="18" charset="0"/>
              </a:rPr>
              <a:t>herpèsvirus</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polyomavirus</a:t>
            </a:r>
            <a:r>
              <a:rPr lang="fr-FR" sz="2400" b="1" dirty="0">
                <a:solidFill>
                  <a:srgbClr val="000000"/>
                </a:solidFill>
                <a:latin typeface="Times New Roman" panose="02020603050405020304" pitchFamily="18" charset="0"/>
                <a:cs typeface="Times New Roman" panose="02020603050405020304" pitchFamily="18" charset="0"/>
              </a:rPr>
              <a:t>, du virus de l’hépatite B) </a:t>
            </a:r>
            <a:r>
              <a:rPr lang="fr-FR" sz="2400" dirty="0">
                <a:solidFill>
                  <a:srgbClr val="000000"/>
                </a:solidFill>
                <a:latin typeface="Times New Roman" panose="02020603050405020304" pitchFamily="18" charset="0"/>
                <a:cs typeface="Times New Roman" panose="02020603050405020304" pitchFamily="18" charset="0"/>
              </a:rPr>
              <a:t>et </a:t>
            </a:r>
            <a:r>
              <a:rPr lang="fr-FR" sz="2400" b="1" dirty="0">
                <a:solidFill>
                  <a:srgbClr val="000000"/>
                </a:solidFill>
                <a:latin typeface="Times New Roman" panose="02020603050405020304" pitchFamily="18" charset="0"/>
                <a:cs typeface="Times New Roman" panose="02020603050405020304" pitchFamily="18" charset="0"/>
              </a:rPr>
              <a:t>parasites</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Donc, le pathogène en phase de latence « survit en faisant le mort » et il est difficile ou impossible de le déloger.</a:t>
            </a:r>
          </a:p>
        </p:txBody>
      </p:sp>
      <p:sp>
        <p:nvSpPr>
          <p:cNvPr id="12" name="Chevron 11"/>
          <p:cNvSpPr/>
          <p:nvPr/>
        </p:nvSpPr>
        <p:spPr>
          <a:xfrm rot="20975465">
            <a:off x="80658" y="159411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7888713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781069" y="639678"/>
            <a:ext cx="7892284" cy="584775"/>
          </a:xfrm>
          <a:prstGeom prst="rect">
            <a:avLst/>
          </a:prstGeom>
          <a:solidFill>
            <a:srgbClr val="333300"/>
          </a:solidFill>
        </p:spPr>
        <p:txBody>
          <a:bodyPr wrap="square">
            <a:spAutoFit/>
          </a:bodyPr>
          <a:lstStyle/>
          <a:p>
            <a:pPr algn="just"/>
            <a:r>
              <a:rPr lang="fr-FR" sz="3200" b="1" dirty="0">
                <a:solidFill>
                  <a:srgbClr val="FF33CC"/>
                </a:solidFill>
                <a:latin typeface="Times New Roman" panose="02020603050405020304" pitchFamily="18" charset="0"/>
                <a:cs typeface="Times New Roman" panose="02020603050405020304" pitchFamily="18" charset="0"/>
              </a:rPr>
              <a:t>4. 3 Modification des réponses immunitaires</a:t>
            </a:r>
          </a:p>
        </p:txBody>
      </p:sp>
      <p:sp>
        <p:nvSpPr>
          <p:cNvPr id="11" name="Rectangle 10"/>
          <p:cNvSpPr/>
          <p:nvPr/>
        </p:nvSpPr>
        <p:spPr>
          <a:xfrm>
            <a:off x="781069" y="1363403"/>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détruire ou perturber directement les acteurs et mécanismes de la réponse immunitaire (innée ou adaptative) ou indirectement par la production des protéines capables de perturber le fonctionnement des facteurs cellulaires solubles impliqués dans l’immunité (les IFN, cytokines, le complément, etc.), ces protéines sont généralement homologues de protéines cellulaires de notre système de défense </a:t>
            </a:r>
            <a:r>
              <a:rPr lang="fr-FR" sz="2400" dirty="0" err="1">
                <a:solidFill>
                  <a:srgbClr val="000000"/>
                </a:solidFill>
                <a:latin typeface="Times New Roman" panose="02020603050405020304" pitchFamily="18" charset="0"/>
                <a:cs typeface="Times New Roman" panose="02020603050405020304" pitchFamily="18" charset="0"/>
              </a:rPr>
              <a:t>antipathogène</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jouant ainsi le rôle de leurres. </a:t>
            </a:r>
          </a:p>
          <a:p>
            <a:pPr marL="342900" indent="-342900" algn="just">
              <a:lnSpc>
                <a:spcPct val="150000"/>
              </a:lnSpc>
              <a:buFont typeface="Wingdings" panose="05000000000000000000" pitchFamily="2" charset="2"/>
              <a:buChar char="§"/>
            </a:pPr>
            <a:r>
              <a:rPr lang="fr-FR" sz="2400" dirty="0">
                <a:solidFill>
                  <a:srgbClr val="000000"/>
                </a:solidFill>
                <a:latin typeface="Times New Roman" panose="02020603050405020304" pitchFamily="18" charset="0"/>
                <a:cs typeface="Times New Roman" panose="02020603050405020304" pitchFamily="18" charset="0"/>
              </a:rPr>
              <a:t>Enfin, l’inhibition de l’apoptose des cellules infectées induites par l’immunité qui facilite ainsi la persistance de l’infection.</a:t>
            </a:r>
          </a:p>
        </p:txBody>
      </p:sp>
      <p:sp>
        <p:nvSpPr>
          <p:cNvPr id="12" name="Chevron 11"/>
          <p:cNvSpPr/>
          <p:nvPr/>
        </p:nvSpPr>
        <p:spPr>
          <a:xfrm rot="20975465">
            <a:off x="80658" y="1703297"/>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0271810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377252" y="806148"/>
            <a:ext cx="3142665" cy="646331"/>
          </a:xfrm>
          <a:prstGeom prst="rect">
            <a:avLst/>
          </a:prstGeom>
        </p:spPr>
        <p:txBody>
          <a:bodyPr wrap="square">
            <a:spAutoFit/>
          </a:bodyPr>
          <a:lstStyle/>
          <a:p>
            <a:pPr algn="just"/>
            <a:r>
              <a:rPr lang="fr-FR" sz="3600" b="1" dirty="0">
                <a:solidFill>
                  <a:srgbClr val="00B050"/>
                </a:solidFill>
                <a:latin typeface="Times New Roman" panose="02020603050405020304" pitchFamily="18" charset="0"/>
                <a:cs typeface="Times New Roman" panose="02020603050405020304" pitchFamily="18" charset="0"/>
              </a:rPr>
              <a:t>5. Conclusion</a:t>
            </a:r>
          </a:p>
        </p:txBody>
      </p:sp>
      <p:sp>
        <p:nvSpPr>
          <p:cNvPr id="11" name="Rectangle 10"/>
          <p:cNvSpPr/>
          <p:nvPr/>
        </p:nvSpPr>
        <p:spPr>
          <a:xfrm>
            <a:off x="508114" y="1757898"/>
            <a:ext cx="11233419" cy="3349956"/>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Les agents pathogènes peuvent manipuler et inhiber les défenses du système immunitaire à leur avantage à cause de nombreux mécanismes d’échappement et de résistance, tels que </a:t>
            </a:r>
            <a:r>
              <a:rPr lang="fr-FR" sz="2400" b="1" dirty="0">
                <a:solidFill>
                  <a:srgbClr val="FF33CC"/>
                </a:solidFill>
                <a:latin typeface="Times New Roman" panose="02020603050405020304" pitchFamily="18" charset="0"/>
              </a:rPr>
              <a:t>la production de molécules (toxines bactériennes, interférons viraux, tumeurs et produits parasitaires) </a:t>
            </a:r>
            <a:r>
              <a:rPr lang="fr-FR" sz="2400" b="1" dirty="0">
                <a:solidFill>
                  <a:srgbClr val="000000"/>
                </a:solidFill>
                <a:latin typeface="Times New Roman" panose="02020603050405020304" pitchFamily="18" charset="0"/>
              </a:rPr>
              <a:t>qui agissent au niveau stimulus ou effecteur de la réponse immunitaire pour l’induction de l’apoptose des cellules phagocytaires, la perturbation des processus de présentation antigénique, le camouflage, etc. </a:t>
            </a:r>
            <a:endParaRPr lang="fr-FR"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0730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Titre 1"/>
          <p:cNvSpPr txBox="1">
            <a:spLocks/>
          </p:cNvSpPr>
          <p:nvPr/>
        </p:nvSpPr>
        <p:spPr bwMode="auto">
          <a:xfrm>
            <a:off x="2279176" y="2483893"/>
            <a:ext cx="7874758" cy="1937982"/>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a:solidFill>
                  <a:srgbClr val="F79646">
                    <a:lumMod val="75000"/>
                  </a:srgbClr>
                </a:solidFill>
                <a:latin typeface="Comic Sans MS" pitchFamily="66" charset="0"/>
                <a:cs typeface="Times New Roman" pitchFamily="18" charset="0"/>
              </a:rPr>
              <a:t>Quelques exemples</a:t>
            </a:r>
          </a:p>
        </p:txBody>
      </p:sp>
    </p:spTree>
    <p:extLst>
      <p:ext uri="{BB962C8B-B14F-4D97-AF65-F5344CB8AC3E}">
        <p14:creationId xmlns:p14="http://schemas.microsoft.com/office/powerpoint/2010/main" val="165012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79" y="1159636"/>
            <a:ext cx="11725059" cy="4804435"/>
          </a:xfrm>
          <a:prstGeom prst="rect">
            <a:avLst/>
          </a:prstGeom>
        </p:spPr>
      </p:pic>
      <p:sp>
        <p:nvSpPr>
          <p:cNvPr id="4" name="Rectangle 3"/>
          <p:cNvSpPr/>
          <p:nvPr/>
        </p:nvSpPr>
        <p:spPr>
          <a:xfrm>
            <a:off x="859810" y="1828800"/>
            <a:ext cx="3057098" cy="696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710704" y="1828800"/>
            <a:ext cx="3057098" cy="69603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452465" y="1828800"/>
            <a:ext cx="3057098" cy="69603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57438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21681" y="1967071"/>
            <a:ext cx="4514262" cy="3970318"/>
          </a:xfrm>
          <a:prstGeom prst="rect">
            <a:avLst/>
          </a:prstGeom>
        </p:spPr>
        <p:txBody>
          <a:bodyPr wrap="square">
            <a:spAutoFit/>
          </a:bodyPr>
          <a:lstStyle/>
          <a:p>
            <a:pPr algn="just">
              <a:lnSpc>
                <a:spcPct val="150000"/>
              </a:lnSpc>
            </a:pPr>
            <a:r>
              <a:rPr lang="fr-FR" sz="2400" b="1" u="sng" dirty="0">
                <a:solidFill>
                  <a:srgbClr val="FF33CC"/>
                </a:solidFill>
                <a:latin typeface="Times New Roman" panose="02020603050405020304" pitchFamily="18" charset="0"/>
              </a:rPr>
              <a:t>Le cytomégalovirus (CMV) :</a:t>
            </a:r>
          </a:p>
          <a:p>
            <a:pPr algn="just">
              <a:lnSpc>
                <a:spcPct val="150000"/>
              </a:lnSpc>
            </a:pPr>
            <a:r>
              <a:rPr lang="fr-FR" sz="2400" b="1" dirty="0">
                <a:solidFill>
                  <a:srgbClr val="000000"/>
                </a:solidFill>
                <a:latin typeface="Times New Roman" panose="02020603050405020304" pitchFamily="18" charset="0"/>
              </a:rPr>
              <a:t>est un virus appartenant à la famille des </a:t>
            </a:r>
            <a:r>
              <a:rPr lang="fr-FR" sz="2400" b="1" dirty="0">
                <a:solidFill>
                  <a:srgbClr val="FF33CC"/>
                </a:solidFill>
                <a:latin typeface="Times New Roman" panose="02020603050405020304" pitchFamily="18" charset="0"/>
              </a:rPr>
              <a:t>Herpes</a:t>
            </a:r>
            <a:r>
              <a:rPr lang="fr-FR" sz="2400" b="1" dirty="0">
                <a:solidFill>
                  <a:srgbClr val="000000"/>
                </a:solidFill>
                <a:latin typeface="Times New Roman" panose="02020603050405020304" pitchFamily="18" charset="0"/>
              </a:rPr>
              <a:t>. Il est souvent </a:t>
            </a:r>
            <a:r>
              <a:rPr lang="fr-FR" sz="2400" b="1" dirty="0">
                <a:solidFill>
                  <a:srgbClr val="FF33CC"/>
                </a:solidFill>
                <a:latin typeface="Times New Roman" panose="02020603050405020304" pitchFamily="18" charset="0"/>
              </a:rPr>
              <a:t>asymptomatique</a:t>
            </a:r>
            <a:r>
              <a:rPr lang="fr-FR" sz="2400" b="1" dirty="0">
                <a:solidFill>
                  <a:srgbClr val="000000"/>
                </a:solidFill>
                <a:latin typeface="Times New Roman" panose="02020603050405020304" pitchFamily="18" charset="0"/>
              </a:rPr>
              <a:t> mais il est </a:t>
            </a:r>
            <a:r>
              <a:rPr lang="fr-FR" sz="2400" b="1" dirty="0">
                <a:solidFill>
                  <a:srgbClr val="FF33CC"/>
                </a:solidFill>
                <a:latin typeface="Times New Roman" panose="02020603050405020304" pitchFamily="18" charset="0"/>
              </a:rPr>
              <a:t>dangereux</a:t>
            </a:r>
            <a:r>
              <a:rPr lang="fr-FR" sz="2400" b="1" dirty="0">
                <a:solidFill>
                  <a:srgbClr val="000000"/>
                </a:solidFill>
                <a:latin typeface="Times New Roman" panose="02020603050405020304" pitchFamily="18" charset="0"/>
              </a:rPr>
              <a:t> </a:t>
            </a:r>
            <a:r>
              <a:rPr lang="fr-FR" sz="2400" b="1" dirty="0">
                <a:solidFill>
                  <a:srgbClr val="FF33CC"/>
                </a:solidFill>
                <a:latin typeface="Times New Roman" panose="02020603050405020304" pitchFamily="18" charset="0"/>
              </a:rPr>
              <a:t>en cas de grossesse </a:t>
            </a:r>
            <a:r>
              <a:rPr lang="fr-FR" sz="2400" b="1" dirty="0">
                <a:solidFill>
                  <a:srgbClr val="000000"/>
                </a:solidFill>
                <a:latin typeface="Times New Roman" panose="02020603050405020304" pitchFamily="18" charset="0"/>
              </a:rPr>
              <a:t>car il peut entraîner de graves complications pour le fœtus. </a:t>
            </a: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Echappement du CMV au système immunitaire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603" y="1333133"/>
            <a:ext cx="7169624" cy="5238194"/>
          </a:xfrm>
          <a:prstGeom prst="rect">
            <a:avLst/>
          </a:prstGeom>
        </p:spPr>
      </p:pic>
    </p:spTree>
    <p:extLst>
      <p:ext uri="{BB962C8B-B14F-4D97-AF65-F5344CB8AC3E}">
        <p14:creationId xmlns:p14="http://schemas.microsoft.com/office/powerpoint/2010/main" val="35857462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44341" y="1566829"/>
            <a:ext cx="11233419" cy="424731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Le cytomégalovirus est un virus de la même famille que celui du </a:t>
            </a:r>
            <a:r>
              <a:rPr lang="fr-FR" sz="2000" b="1" dirty="0">
                <a:solidFill>
                  <a:srgbClr val="FF33CC"/>
                </a:solidFill>
                <a:latin typeface="Times New Roman" panose="02020603050405020304" pitchFamily="18" charset="0"/>
                <a:cs typeface="Times New Roman" panose="02020603050405020304" pitchFamily="18" charset="0"/>
              </a:rPr>
              <a:t>bouton de fièvre</a:t>
            </a:r>
            <a:r>
              <a:rPr lang="fr-FR" sz="2000" b="1" dirty="0">
                <a:solidFill>
                  <a:srgbClr val="282828"/>
                </a:solidFill>
                <a:latin typeface="Times New Roman" panose="02020603050405020304" pitchFamily="18" charset="0"/>
                <a:cs typeface="Times New Roman" panose="02020603050405020304" pitchFamily="18" charset="0"/>
              </a:rPr>
              <a:t>, de l’herpès génital ou de la varicelle. L'infection par le cytomégalovirus est </a:t>
            </a:r>
            <a:r>
              <a:rPr lang="fr-FR" sz="2000" b="1" dirty="0">
                <a:solidFill>
                  <a:srgbClr val="FF33CC"/>
                </a:solidFill>
                <a:latin typeface="Times New Roman" panose="02020603050405020304" pitchFamily="18" charset="0"/>
                <a:cs typeface="Times New Roman" panose="02020603050405020304" pitchFamily="18" charset="0"/>
              </a:rPr>
              <a:t>le plus souvent bénigne</a:t>
            </a:r>
            <a:r>
              <a:rPr lang="fr-FR" sz="2000" b="1" dirty="0">
                <a:solidFill>
                  <a:srgbClr val="282828"/>
                </a:solidFill>
                <a:latin typeface="Times New Roman" panose="02020603050405020304" pitchFamily="18" charset="0"/>
                <a:cs typeface="Times New Roman" panose="02020603050405020304" pitchFamily="18" charset="0"/>
              </a:rPr>
              <a:t>. Les personnes dont le système immunitaire est affaibli par une maladie chronique ou par un traitement médicamenteux ont un risque plus élevé de développer </a:t>
            </a:r>
            <a:r>
              <a:rPr lang="fr-FR" sz="2000" b="1" dirty="0">
                <a:solidFill>
                  <a:srgbClr val="FF33CC"/>
                </a:solidFill>
                <a:latin typeface="Times New Roman" panose="02020603050405020304" pitchFamily="18" charset="0"/>
                <a:cs typeface="Times New Roman" panose="02020603050405020304" pitchFamily="18" charset="0"/>
              </a:rPr>
              <a:t>des symptômes sévères </a:t>
            </a:r>
            <a:r>
              <a:rPr lang="fr-FR" sz="2000" b="1" dirty="0">
                <a:solidFill>
                  <a:srgbClr val="282828"/>
                </a:solidFill>
                <a:latin typeface="Times New Roman" panose="02020603050405020304" pitchFamily="18" charset="0"/>
                <a:cs typeface="Times New Roman" panose="02020603050405020304" pitchFamily="18" charset="0"/>
              </a:rPr>
              <a:t>lors de cette infection. Chez la femme enceinte, cette infection est grave car elle peut affecter le développement du fœtus et entraîner des séquelles durables et handicapantes.</a:t>
            </a:r>
          </a:p>
          <a:p>
            <a:pPr algn="just">
              <a:lnSpc>
                <a:spcPct val="150000"/>
              </a:lnSpc>
            </a:pPr>
            <a:endParaRPr lang="fr-FR" sz="2000" b="1" dirty="0">
              <a:solidFill>
                <a:srgbClr val="282828"/>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Le cytomégalovirus (CMV) </a:t>
            </a:r>
            <a:r>
              <a:rPr lang="fr-FR" sz="2000" b="1" dirty="0">
                <a:solidFill>
                  <a:srgbClr val="FF33CC"/>
                </a:solidFill>
                <a:latin typeface="Times New Roman" panose="02020603050405020304" pitchFamily="18" charset="0"/>
                <a:cs typeface="Times New Roman" panose="02020603050405020304" pitchFamily="18" charset="0"/>
              </a:rPr>
              <a:t>est très contagieux </a:t>
            </a:r>
            <a:r>
              <a:rPr lang="fr-FR" sz="2000" b="1" dirty="0">
                <a:solidFill>
                  <a:srgbClr val="282828"/>
                </a:solidFill>
                <a:latin typeface="Times New Roman" panose="02020603050405020304" pitchFamily="18" charset="0"/>
                <a:cs typeface="Times New Roman" panose="02020603050405020304" pitchFamily="18" charset="0"/>
              </a:rPr>
              <a:t>mais peu résistant dans le milieu extérieur : il est détruit par le savon, l’eau de javel, les solutions désinfectantes et la chaleur (eau bouillante).</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L’infection à cytomégalovirus, qu’est-ce que c’est ?</a:t>
            </a:r>
          </a:p>
        </p:txBody>
      </p:sp>
    </p:spTree>
    <p:extLst>
      <p:ext uri="{BB962C8B-B14F-4D97-AF65-F5344CB8AC3E}">
        <p14:creationId xmlns:p14="http://schemas.microsoft.com/office/powerpoint/2010/main" val="19208843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1614" y="0"/>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Echappement du CMV au système immunitaire</a:t>
            </a:r>
          </a:p>
        </p:txBody>
      </p:sp>
      <p:sp>
        <p:nvSpPr>
          <p:cNvPr id="3" name="Rectangle 2"/>
          <p:cNvSpPr/>
          <p:nvPr/>
        </p:nvSpPr>
        <p:spPr>
          <a:xfrm>
            <a:off x="453693" y="5492613"/>
            <a:ext cx="11283381" cy="1338828"/>
          </a:xfrm>
          <a:prstGeom prst="rect">
            <a:avLst/>
          </a:prstGeom>
        </p:spPr>
        <p:txBody>
          <a:bodyPr wrap="square">
            <a:spAutoFit/>
          </a:bodyPr>
          <a:lstStyle/>
          <a:p>
            <a:pPr lvl="0" algn="ctr">
              <a:lnSpc>
                <a:spcPct val="150000"/>
              </a:lnSpc>
            </a:pPr>
            <a:r>
              <a:rPr lang="fr-FR" b="1" dirty="0">
                <a:solidFill>
                  <a:srgbClr val="000000"/>
                </a:solidFill>
                <a:latin typeface="Times New Roman" panose="02020603050405020304" pitchFamily="18" charset="0"/>
                <a:cs typeface="Times New Roman" panose="02020603050405020304" pitchFamily="18" charset="0"/>
              </a:rPr>
              <a:t>Figure: Infection à cytomégalovirus (CMV) d'une </a:t>
            </a:r>
            <a:r>
              <a:rPr lang="fr-FR" b="1" dirty="0" err="1">
                <a:solidFill>
                  <a:srgbClr val="000000"/>
                </a:solidFill>
                <a:latin typeface="Times New Roman" panose="02020603050405020304" pitchFamily="18" charset="0"/>
                <a:cs typeface="Times New Roman" panose="02020603050405020304" pitchFamily="18" charset="0"/>
              </a:rPr>
              <a:t>pneumocyte</a:t>
            </a:r>
            <a:r>
              <a:rPr lang="fr-FR" b="1" dirty="0">
                <a:solidFill>
                  <a:srgbClr val="000000"/>
                </a:solidFill>
                <a:latin typeface="Times New Roman" panose="02020603050405020304" pitchFamily="18" charset="0"/>
                <a:cs typeface="Times New Roman" panose="02020603050405020304" pitchFamily="18" charset="0"/>
              </a:rPr>
              <a:t>. </a:t>
            </a:r>
          </a:p>
          <a:p>
            <a:pPr lvl="0" algn="just">
              <a:lnSpc>
                <a:spcPct val="150000"/>
              </a:lnSpc>
            </a:pPr>
            <a:r>
              <a:rPr lang="fr-FR" b="1" dirty="0">
                <a:solidFill>
                  <a:srgbClr val="000000"/>
                </a:solidFill>
                <a:latin typeface="Times New Roman" panose="02020603050405020304" pitchFamily="18" charset="0"/>
                <a:cs typeface="Times New Roman" panose="02020603050405020304" pitchFamily="18" charset="0"/>
              </a:rPr>
              <a:t>La cellule centrale présente les noyaux considérablement élargis caractéristiques du CMV. L'histopathologie du poumon montre des </a:t>
            </a:r>
            <a:r>
              <a:rPr lang="fr-FR" b="1" dirty="0" err="1">
                <a:solidFill>
                  <a:srgbClr val="000000"/>
                </a:solidFill>
                <a:latin typeface="Times New Roman" panose="02020603050405020304" pitchFamily="18" charset="0"/>
                <a:cs typeface="Times New Roman" panose="02020603050405020304" pitchFamily="18" charset="0"/>
              </a:rPr>
              <a:t>pneumocytes</a:t>
            </a:r>
            <a:r>
              <a:rPr lang="fr-FR" b="1" dirty="0">
                <a:solidFill>
                  <a:srgbClr val="000000"/>
                </a:solidFill>
                <a:latin typeface="Times New Roman" panose="02020603050405020304" pitchFamily="18" charset="0"/>
                <a:cs typeface="Times New Roman" panose="02020603050405020304" pitchFamily="18" charset="0"/>
              </a:rPr>
              <a:t> </a:t>
            </a:r>
            <a:r>
              <a:rPr lang="fr-FR" b="1" dirty="0" err="1">
                <a:solidFill>
                  <a:srgbClr val="000000"/>
                </a:solidFill>
                <a:latin typeface="Times New Roman" panose="02020603050405020304" pitchFamily="18" charset="0"/>
                <a:cs typeface="Times New Roman" panose="02020603050405020304" pitchFamily="18" charset="0"/>
              </a:rPr>
              <a:t>cytomégaliques</a:t>
            </a:r>
            <a:r>
              <a:rPr lang="fr-FR" b="1" dirty="0">
                <a:solidFill>
                  <a:srgbClr val="000000"/>
                </a:solidFill>
                <a:latin typeface="Times New Roman" panose="02020603050405020304" pitchFamily="18" charset="0"/>
                <a:cs typeface="Times New Roman" panose="02020603050405020304" pitchFamily="18" charset="0"/>
              </a:rPr>
              <a:t> contenant une inclusion intranucléaire caractéristique.</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56" y="696036"/>
            <a:ext cx="7194866" cy="4796577"/>
          </a:xfrm>
          <a:prstGeom prst="rect">
            <a:avLst/>
          </a:prstGeom>
        </p:spPr>
      </p:pic>
    </p:spTree>
    <p:extLst>
      <p:ext uri="{BB962C8B-B14F-4D97-AF65-F5344CB8AC3E}">
        <p14:creationId xmlns:p14="http://schemas.microsoft.com/office/powerpoint/2010/main" val="33129559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57989" y="1263597"/>
            <a:ext cx="11233419" cy="5632311"/>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Le CMV n’existe que dans l’espèce humaine. Une personne infectée est contagieuse en raison de présence du CMV dans </a:t>
            </a:r>
            <a:r>
              <a:rPr lang="fr-FR" sz="2000" b="1" dirty="0">
                <a:solidFill>
                  <a:srgbClr val="FF33CC"/>
                </a:solidFill>
                <a:latin typeface="Times New Roman" panose="02020603050405020304" pitchFamily="18" charset="0"/>
                <a:cs typeface="Times New Roman" panose="02020603050405020304" pitchFamily="18" charset="0"/>
              </a:rPr>
              <a:t>l’urine, la salive, les larmes, les sécrétions nasales ou vaginales, le sperme, le lait maternel et le sang.</a:t>
            </a:r>
          </a:p>
          <a:p>
            <a:pPr marL="342900" indent="-342900" algn="just">
              <a:lnSpc>
                <a:spcPct val="150000"/>
              </a:lnSpc>
              <a:buFont typeface="Wingdings" panose="05000000000000000000" pitchFamily="2" charset="2"/>
              <a:buChar char="v"/>
            </a:pPr>
            <a:endParaRPr lang="fr-FR" sz="2000" b="1" dirty="0">
              <a:solidFill>
                <a:srgbClr val="282828"/>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La contamination par le CMV se fait donc par contact avec des sécrétions contenant du virus : échange de salive, rapport sexuel ou dépôt sur les mains de gouttelettes contaminées (salive, éternuement, urine, larmes, etc.). Une personne souffrant d’infection aiguë par le CMV est contagieuse pendant plusieurs jours à plusieurs semaines.</a:t>
            </a:r>
          </a:p>
          <a:p>
            <a:pPr marL="342900" indent="-342900" algn="just">
              <a:lnSpc>
                <a:spcPct val="150000"/>
              </a:lnSpc>
              <a:buFont typeface="Wingdings" panose="05000000000000000000" pitchFamily="2" charset="2"/>
              <a:buChar char="v"/>
            </a:pPr>
            <a:endParaRPr lang="fr-FR" sz="2000" b="1" dirty="0">
              <a:solidFill>
                <a:srgbClr val="282828"/>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La contamination d’une femme enceinte par le CMV n’a habituellement pas de conséquence pour la mère, mais celle-ci peut transmettre le virus au fœtus à travers le placenta si elle n’est pas immunisée.</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59105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Comment est-on contaminé par le cytomégalovirus ?</a:t>
            </a:r>
          </a:p>
        </p:txBody>
      </p:sp>
    </p:spTree>
    <p:extLst>
      <p:ext uri="{BB962C8B-B14F-4D97-AF65-F5344CB8AC3E}">
        <p14:creationId xmlns:p14="http://schemas.microsoft.com/office/powerpoint/2010/main" val="2627926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44341" y="1566829"/>
            <a:ext cx="11233419" cy="3416320"/>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 CMV est un organisme complexe possédant un génome </a:t>
            </a:r>
            <a:r>
              <a:rPr lang="fr-FR" sz="2400" b="1" dirty="0">
                <a:solidFill>
                  <a:srgbClr val="FF33CC"/>
                </a:solidFill>
                <a:latin typeface="Times New Roman" panose="02020603050405020304" pitchFamily="18" charset="0"/>
              </a:rPr>
              <a:t>codant pour plusieurs</a:t>
            </a:r>
          </a:p>
          <a:p>
            <a:pPr algn="just">
              <a:lnSpc>
                <a:spcPct val="150000"/>
              </a:lnSpc>
            </a:pPr>
            <a:r>
              <a:rPr lang="fr-FR" sz="2400" b="1" dirty="0">
                <a:solidFill>
                  <a:srgbClr val="FF33CC"/>
                </a:solidFill>
                <a:latin typeface="Times New Roman" panose="02020603050405020304" pitchFamily="18" charset="0"/>
              </a:rPr>
              <a:t>centaines de protéines</a:t>
            </a:r>
            <a:r>
              <a:rPr lang="fr-FR" sz="2400" b="1" dirty="0">
                <a:solidFill>
                  <a:srgbClr val="000000"/>
                </a:solidFill>
                <a:latin typeface="Times New Roman" panose="02020603050405020304" pitchFamily="18" charset="0"/>
              </a:rPr>
              <a:t>, un nombre remarquablement élevé pour un virus". L'existence du CMV remonte sans doute à plusieurs millions d'années. </a:t>
            </a:r>
          </a:p>
          <a:p>
            <a:pPr algn="just">
              <a:lnSpc>
                <a:spcPct val="150000"/>
              </a:lnSpc>
            </a:pPr>
            <a:r>
              <a:rPr lang="fr-FR" sz="2400" b="1" dirty="0">
                <a:solidFill>
                  <a:srgbClr val="000000"/>
                </a:solidFill>
                <a:latin typeface="Times New Roman" panose="02020603050405020304" pitchFamily="18" charset="0"/>
              </a:rPr>
              <a:t>Pendant cette période, le virus a développé de nombreux mécanismes d'adaptation lui permettant de persister malgré la réponse immunitaire de l'hôte et de se répandre dans la population (</a:t>
            </a:r>
            <a:r>
              <a:rPr lang="fr-FR" sz="2400" b="1" dirty="0" err="1">
                <a:solidFill>
                  <a:srgbClr val="000000"/>
                </a:solidFill>
                <a:latin typeface="Times New Roman" panose="02020603050405020304" pitchFamily="18" charset="0"/>
              </a:rPr>
              <a:t>Roegiers</a:t>
            </a:r>
            <a:r>
              <a:rPr lang="fr-FR" sz="2400" b="1" dirty="0">
                <a:solidFill>
                  <a:srgbClr val="000000"/>
                </a:solidFill>
                <a:latin typeface="Times New Roman" panose="02020603050405020304" pitchFamily="18" charset="0"/>
              </a:rPr>
              <a:t>, 2004).</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Echappement du CMV au système immunitaire</a:t>
            </a:r>
          </a:p>
        </p:txBody>
      </p:sp>
    </p:spTree>
    <p:extLst>
      <p:ext uri="{BB962C8B-B14F-4D97-AF65-F5344CB8AC3E}">
        <p14:creationId xmlns:p14="http://schemas.microsoft.com/office/powerpoint/2010/main" val="22171778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21681" y="1441690"/>
            <a:ext cx="11970319" cy="5078313"/>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Dans les pays industrialisés, environ 50 % de la population adulte est infectée par le</a:t>
            </a:r>
          </a:p>
          <a:p>
            <a:pPr algn="just">
              <a:lnSpc>
                <a:spcPct val="150000"/>
              </a:lnSpc>
            </a:pPr>
            <a:r>
              <a:rPr lang="fr-FR" sz="2400" b="1" dirty="0">
                <a:solidFill>
                  <a:srgbClr val="000000"/>
                </a:solidFill>
                <a:latin typeface="Times New Roman" panose="02020603050405020304" pitchFamily="18" charset="0"/>
              </a:rPr>
              <a:t>CMV alors que dans les pays tropicaux la majorité des enfants sont infectés avant l'âge d'un an. </a:t>
            </a:r>
          </a:p>
          <a:p>
            <a:pPr algn="just">
              <a:lnSpc>
                <a:spcPct val="150000"/>
              </a:lnSpc>
            </a:pPr>
            <a:r>
              <a:rPr lang="fr-FR" sz="2400" b="1" dirty="0">
                <a:solidFill>
                  <a:srgbClr val="000000"/>
                </a:solidFill>
                <a:latin typeface="Times New Roman" panose="02020603050405020304" pitchFamily="18" charset="0"/>
              </a:rPr>
              <a:t>Parmi les mécanismes développés par le virus pour échapper au système immunitaire,</a:t>
            </a:r>
          </a:p>
          <a:p>
            <a:pPr algn="just">
              <a:lnSpc>
                <a:spcPct val="150000"/>
              </a:lnSpc>
            </a:pPr>
            <a:r>
              <a:rPr lang="fr-FR" sz="2400" b="1" dirty="0">
                <a:solidFill>
                  <a:srgbClr val="000000"/>
                </a:solidFill>
                <a:latin typeface="Times New Roman" panose="02020603050405020304" pitchFamily="18" charset="0"/>
              </a:rPr>
              <a:t>beaucoup affectent </a:t>
            </a:r>
            <a:r>
              <a:rPr lang="fr-FR" sz="2400" b="1" dirty="0">
                <a:solidFill>
                  <a:srgbClr val="FF33CC"/>
                </a:solidFill>
                <a:latin typeface="Times New Roman" panose="02020603050405020304" pitchFamily="18" charset="0"/>
              </a:rPr>
              <a:t>la reconnaissance des cellules infectées par les lymphocytes T CD8, diminuant notamment l'expression des molécules CMH et la production de signaux </a:t>
            </a:r>
            <a:r>
              <a:rPr lang="fr-FR" sz="2400" b="1" dirty="0" err="1">
                <a:solidFill>
                  <a:srgbClr val="FF33CC"/>
                </a:solidFill>
                <a:latin typeface="Times New Roman" panose="02020603050405020304" pitchFamily="18" charset="0"/>
              </a:rPr>
              <a:t>costimulateurs</a:t>
            </a:r>
            <a:r>
              <a:rPr lang="fr-FR" sz="2400" b="1" dirty="0">
                <a:solidFill>
                  <a:srgbClr val="FF33CC"/>
                </a:solidFill>
                <a:latin typeface="Times New Roman" panose="02020603050405020304" pitchFamily="18" charset="0"/>
              </a:rPr>
              <a:t> par les cellules dendritiques.</a:t>
            </a:r>
            <a:r>
              <a:rPr lang="fr-FR" sz="2400" b="1" dirty="0">
                <a:solidFill>
                  <a:srgbClr val="000000"/>
                </a:solidFill>
                <a:latin typeface="Times New Roman" panose="02020603050405020304" pitchFamily="18" charset="0"/>
              </a:rPr>
              <a:t> Ces mécanismes d'échappement n'empêchent pas la réponse du système immunitaire mais permettent un état d'équilibre entre l'hôte et le parasite (</a:t>
            </a:r>
            <a:r>
              <a:rPr lang="fr-FR" sz="2400" b="1" dirty="0" err="1">
                <a:solidFill>
                  <a:srgbClr val="000000"/>
                </a:solidFill>
                <a:latin typeface="Times New Roman" panose="02020603050405020304" pitchFamily="18" charset="0"/>
              </a:rPr>
              <a:t>Roegiers</a:t>
            </a:r>
            <a:r>
              <a:rPr lang="fr-FR" sz="2400" b="1" dirty="0">
                <a:solidFill>
                  <a:srgbClr val="000000"/>
                </a:solidFill>
                <a:latin typeface="Times New Roman" panose="02020603050405020304" pitchFamily="18" charset="0"/>
              </a:rPr>
              <a:t>, 2004).</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Echappement du CMV au système immunitaire</a:t>
            </a:r>
          </a:p>
        </p:txBody>
      </p:sp>
    </p:spTree>
    <p:extLst>
      <p:ext uri="{BB962C8B-B14F-4D97-AF65-F5344CB8AC3E}">
        <p14:creationId xmlns:p14="http://schemas.microsoft.com/office/powerpoint/2010/main" val="23262075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17215" y="1559641"/>
            <a:ext cx="11233419"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Il est maintenant largement admis que le système immunitaire et le virus se disputent continuellement au cours du développement de l'infection par le VHC. Les preuves d'une mutation d'échappement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CMH de classe II font encore défaut. </a:t>
            </a:r>
          </a:p>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L'échappement des réponses CTL dues à des mutations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CMH de classe I peut survenir en raison de changements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altérant le traitement du </a:t>
            </a:r>
            <a:r>
              <a:rPr lang="fr-FR" sz="2400" b="1" dirty="0" err="1">
                <a:solidFill>
                  <a:srgbClr val="000000"/>
                </a:solidFill>
                <a:latin typeface="Times New Roman" panose="02020603050405020304" pitchFamily="18" charset="0"/>
              </a:rPr>
              <a:t>protéasome</a:t>
            </a:r>
            <a:r>
              <a:rPr lang="fr-FR" sz="2400" b="1" dirty="0">
                <a:solidFill>
                  <a:srgbClr val="000000"/>
                </a:solidFill>
                <a:latin typeface="Times New Roman" panose="02020603050405020304" pitchFamily="18" charset="0"/>
              </a:rPr>
              <a:t>, conduisant à la destruction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réduisant la liaison au CMH de classe 1 ou entraînant des altérations de la reconnaissance des CTL) (</a:t>
            </a:r>
            <a:r>
              <a:rPr lang="fr-FR" sz="2400" b="1" dirty="0" err="1">
                <a:solidFill>
                  <a:srgbClr val="000000"/>
                </a:solidFill>
                <a:latin typeface="Times New Roman" panose="02020603050405020304" pitchFamily="18" charset="0"/>
              </a:rPr>
              <a:t>Jirillo</a:t>
            </a:r>
            <a:r>
              <a:rPr lang="fr-FR" sz="2400" b="1" dirty="0">
                <a:solidFill>
                  <a:srgbClr val="000000"/>
                </a:solidFill>
                <a:latin typeface="Times New Roman" panose="02020603050405020304" pitchFamily="18" charset="0"/>
              </a:rPr>
              <a:t>, 2008).</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7215" y="724794"/>
            <a:ext cx="1068287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 Virus de l’hépatite C et échappement aux interférons</a:t>
            </a:r>
          </a:p>
        </p:txBody>
      </p:sp>
    </p:spTree>
    <p:extLst>
      <p:ext uri="{BB962C8B-B14F-4D97-AF65-F5344CB8AC3E}">
        <p14:creationId xmlns:p14="http://schemas.microsoft.com/office/powerpoint/2010/main" val="2969845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17215" y="1559641"/>
            <a:ext cx="11233419"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Il est maintenant largement admis que le système immunitaire et le virus se disputent continuellement au cours du développement de l'infection par le VHC. Les preuves d'une mutation d'échappement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CMH de classe II font encore défaut. </a:t>
            </a:r>
          </a:p>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L'échappement des réponses CTL dues à des mutations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CMH de classe I peut survenir en raison de changements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altérant le traitement du </a:t>
            </a:r>
            <a:r>
              <a:rPr lang="fr-FR" sz="2400" b="1" dirty="0" err="1">
                <a:solidFill>
                  <a:srgbClr val="000000"/>
                </a:solidFill>
                <a:latin typeface="Times New Roman" panose="02020603050405020304" pitchFamily="18" charset="0"/>
              </a:rPr>
              <a:t>protéasome</a:t>
            </a:r>
            <a:r>
              <a:rPr lang="fr-FR" sz="2400" b="1" dirty="0">
                <a:solidFill>
                  <a:srgbClr val="000000"/>
                </a:solidFill>
                <a:latin typeface="Times New Roman" panose="02020603050405020304" pitchFamily="18" charset="0"/>
              </a:rPr>
              <a:t>, conduisant à la destruction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réduisant la liaison au CMH de classe 1 ou entraînant des altérations de la reconnaissance des CTL) (</a:t>
            </a:r>
            <a:r>
              <a:rPr lang="fr-FR" sz="2400" b="1" dirty="0" err="1">
                <a:solidFill>
                  <a:srgbClr val="000000"/>
                </a:solidFill>
                <a:latin typeface="Times New Roman" panose="02020603050405020304" pitchFamily="18" charset="0"/>
              </a:rPr>
              <a:t>Jirillo</a:t>
            </a:r>
            <a:r>
              <a:rPr lang="fr-FR" sz="2400" b="1" dirty="0">
                <a:solidFill>
                  <a:srgbClr val="000000"/>
                </a:solidFill>
                <a:latin typeface="Times New Roman" panose="02020603050405020304" pitchFamily="18" charset="0"/>
              </a:rPr>
              <a:t>, 2008).</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7215" y="724794"/>
            <a:ext cx="1068287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 Virus de l’hépatite C et échappement aux interférons</a:t>
            </a:r>
          </a:p>
        </p:txBody>
      </p:sp>
    </p:spTree>
    <p:extLst>
      <p:ext uri="{BB962C8B-B14F-4D97-AF65-F5344CB8AC3E}">
        <p14:creationId xmlns:p14="http://schemas.microsoft.com/office/powerpoint/2010/main" val="35228489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17215" y="1559641"/>
            <a:ext cx="11233419" cy="4524315"/>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La protéase du VHC, NS3 / 4A, clive et inactive efficacement deux importantes</a:t>
            </a:r>
          </a:p>
          <a:p>
            <a:pPr algn="just">
              <a:lnSpc>
                <a:spcPct val="150000"/>
              </a:lnSpc>
            </a:pPr>
            <a:r>
              <a:rPr lang="fr-FR" sz="2400" b="1" dirty="0">
                <a:solidFill>
                  <a:srgbClr val="000000"/>
                </a:solidFill>
                <a:latin typeface="Times New Roman" panose="02020603050405020304" pitchFamily="18" charset="0"/>
              </a:rPr>
              <a:t>molécules de signalisation dans les voies sensorielles qui réagissent aux motifs moléculaires associés au VHC (PAMP) pour induire des interférons (IFN), à savoir, la protéine de signalisation mitochondriale antivirale (MAVS) et le récepteur Toll-IL-1 induisant l'IFN-β (TRIF). </a:t>
            </a:r>
          </a:p>
          <a:p>
            <a:pPr algn="just">
              <a:lnSpc>
                <a:spcPct val="150000"/>
              </a:lnSpc>
            </a:pPr>
            <a:r>
              <a:rPr lang="fr-FR" sz="2400" b="1" dirty="0">
                <a:solidFill>
                  <a:srgbClr val="000000"/>
                </a:solidFill>
                <a:latin typeface="Times New Roman" panose="02020603050405020304" pitchFamily="18" charset="0"/>
              </a:rPr>
              <a:t>En dépit de ce mécanisme d'échappement viral, le système immunitaire inné réagit fortement au VHC dans les premiers jours après l'infection. Les voies sensorielles, le type de l’IFN et la source cellulaire d'IFN sont inconnus (Acton, 2013).</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7215" y="724794"/>
            <a:ext cx="1068287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 Virus de l’hépatite C et échappement aux interférons</a:t>
            </a:r>
          </a:p>
        </p:txBody>
      </p:sp>
    </p:spTree>
    <p:extLst>
      <p:ext uri="{BB962C8B-B14F-4D97-AF65-F5344CB8AC3E}">
        <p14:creationId xmlns:p14="http://schemas.microsoft.com/office/powerpoint/2010/main" val="18556650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377252" y="806148"/>
            <a:ext cx="3142665" cy="646331"/>
          </a:xfrm>
          <a:prstGeom prst="rect">
            <a:avLst/>
          </a:prstGeom>
        </p:spPr>
        <p:txBody>
          <a:bodyPr wrap="square">
            <a:spAutoFit/>
          </a:bodyPr>
          <a:lstStyle/>
          <a:p>
            <a:pPr algn="just"/>
            <a:r>
              <a:rPr lang="fr-FR" sz="3600" b="1" dirty="0">
                <a:solidFill>
                  <a:srgbClr val="00B050"/>
                </a:solidFill>
                <a:latin typeface="Times New Roman" panose="02020603050405020304" pitchFamily="18" charset="0"/>
                <a:cs typeface="Times New Roman" panose="02020603050405020304" pitchFamily="18" charset="0"/>
              </a:rPr>
              <a:t>5. Conclusion</a:t>
            </a:r>
          </a:p>
        </p:txBody>
      </p:sp>
      <p:sp>
        <p:nvSpPr>
          <p:cNvPr id="11" name="Rectangle 10"/>
          <p:cNvSpPr/>
          <p:nvPr/>
        </p:nvSpPr>
        <p:spPr>
          <a:xfrm>
            <a:off x="508114" y="1757898"/>
            <a:ext cx="11233419" cy="3349956"/>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Les agents pathogènes peuvent manipuler et inhiber les défenses du système immunitaire à leur avantage à cause de nombreux mécanismes d’échappement et de résistance, tels que </a:t>
            </a:r>
            <a:r>
              <a:rPr lang="fr-FR" sz="2400" b="1" dirty="0">
                <a:solidFill>
                  <a:srgbClr val="FF33CC"/>
                </a:solidFill>
                <a:latin typeface="Times New Roman" panose="02020603050405020304" pitchFamily="18" charset="0"/>
              </a:rPr>
              <a:t>la production de molécules (toxines bactériennes, interférons viraux, tumeurs et produits parasitaires) </a:t>
            </a:r>
            <a:r>
              <a:rPr lang="fr-FR" sz="2400" b="1" dirty="0">
                <a:solidFill>
                  <a:srgbClr val="000000"/>
                </a:solidFill>
                <a:latin typeface="Times New Roman" panose="02020603050405020304" pitchFamily="18" charset="0"/>
              </a:rPr>
              <a:t>qui agissent au niveau stimulus ou effecteur de la réponse immunitaire pour l’induction de l’apoptose des cellules phagocytaires, la perturbation des processus de présentation antigénique, le camouflage, etc. </a:t>
            </a:r>
            <a:endParaRPr lang="fr-FR"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08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9" name="Rectangle 8"/>
          <p:cNvSpPr/>
          <p:nvPr/>
        </p:nvSpPr>
        <p:spPr>
          <a:xfrm>
            <a:off x="738414" y="600390"/>
            <a:ext cx="10538398" cy="523220"/>
          </a:xfrm>
          <a:prstGeom prst="rect">
            <a:avLst/>
          </a:prstGeom>
        </p:spPr>
        <p:txBody>
          <a:bodyPr wrap="none">
            <a:spAutoFit/>
          </a:bodyPr>
          <a:lstStyle/>
          <a:p>
            <a:pPr algn="ctr"/>
            <a:r>
              <a:rPr lang="fr-FR" sz="2800" b="1" i="1" u="sng" dirty="0">
                <a:solidFill>
                  <a:srgbClr val="FF0000"/>
                </a:solidFill>
                <a:latin typeface="Times New Roman" panose="02020603050405020304" pitchFamily="18" charset="0"/>
              </a:rPr>
              <a:t>4.2. Les effecteurs  (cellules et autres acteurs )du système immunitaire</a:t>
            </a:r>
          </a:p>
        </p:txBody>
      </p:sp>
      <p:sp>
        <p:nvSpPr>
          <p:cNvPr id="3" name="Rectangle 2"/>
          <p:cNvSpPr/>
          <p:nvPr/>
        </p:nvSpPr>
        <p:spPr>
          <a:xfrm>
            <a:off x="141865" y="1831496"/>
            <a:ext cx="11938288" cy="5170646"/>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Certaines </a:t>
            </a:r>
            <a:r>
              <a:rPr lang="fr-FR" sz="2000" b="1" i="0" dirty="0">
                <a:solidFill>
                  <a:srgbClr val="000000"/>
                </a:solidFill>
                <a:effectLst/>
                <a:latin typeface="Times New Roman" panose="02020603050405020304" pitchFamily="18" charset="0"/>
                <a:cs typeface="Times New Roman" panose="02020603050405020304" pitchFamily="18" charset="0"/>
              </a:rPr>
              <a:t>cellules immunocompétentes </a:t>
            </a:r>
            <a:r>
              <a:rPr lang="fr-FR" sz="2000" b="0" i="0" dirty="0">
                <a:solidFill>
                  <a:srgbClr val="000000"/>
                </a:solidFill>
                <a:effectLst/>
                <a:latin typeface="Times New Roman" panose="02020603050405020304" pitchFamily="18" charset="0"/>
                <a:cs typeface="Times New Roman" panose="02020603050405020304" pitchFamily="18" charset="0"/>
              </a:rPr>
              <a:t>ont été reconnues comme telles depuis longtemps : les lymphocytes, les granulocytes, les monocytes/macrophages et les cellules dendritiques. Ces cellules sont issues d'un précurseur commun, </a:t>
            </a:r>
            <a:r>
              <a:rPr lang="fr-FR" sz="2000" b="1" i="0" dirty="0">
                <a:solidFill>
                  <a:srgbClr val="FF33CC"/>
                </a:solidFill>
                <a:effectLst/>
                <a:latin typeface="Times New Roman" panose="02020603050405020304" pitchFamily="18" charset="0"/>
                <a:cs typeface="Times New Roman" panose="02020603050405020304" pitchFamily="18" charset="0"/>
              </a:rPr>
              <a:t>la cellule souche hématopoïétique pluripotente</a:t>
            </a:r>
            <a:r>
              <a:rPr lang="fr-FR" sz="2000" b="0" i="0" dirty="0">
                <a:solidFill>
                  <a:srgbClr val="000000"/>
                </a:solidFill>
                <a:effectLst/>
                <a:latin typeface="Times New Roman" panose="02020603050405020304" pitchFamily="18" charset="0"/>
                <a:cs typeface="Times New Roman" panose="02020603050405020304" pitchFamily="18" charset="0"/>
              </a:rPr>
              <a:t>, située dans la moelle osseuse, capable </a:t>
            </a:r>
            <a:r>
              <a:rPr lang="fr-FR" sz="2000" b="1" i="0" dirty="0">
                <a:solidFill>
                  <a:srgbClr val="000000"/>
                </a:solidFill>
                <a:effectLst/>
                <a:latin typeface="Times New Roman" panose="02020603050405020304" pitchFamily="18" charset="0"/>
                <a:cs typeface="Times New Roman" panose="02020603050405020304" pitchFamily="18" charset="0"/>
              </a:rPr>
              <a:t>d'</a:t>
            </a:r>
            <a:r>
              <a:rPr lang="fr-FR" sz="2000" b="1" i="0" dirty="0" err="1">
                <a:solidFill>
                  <a:srgbClr val="000000"/>
                </a:solidFill>
                <a:effectLst/>
                <a:latin typeface="Times New Roman" panose="02020603050405020304" pitchFamily="18" charset="0"/>
                <a:cs typeface="Times New Roman" panose="02020603050405020304" pitchFamily="18" charset="0"/>
              </a:rPr>
              <a:t>auto-renouvellement</a:t>
            </a:r>
            <a:r>
              <a:rPr lang="fr-FR" sz="2000" b="1" i="0" dirty="0">
                <a:solidFill>
                  <a:srgbClr val="000000"/>
                </a:solidFill>
                <a:effectLst/>
                <a:latin typeface="Times New Roman" panose="02020603050405020304" pitchFamily="18" charset="0"/>
                <a:cs typeface="Times New Roman" panose="02020603050405020304" pitchFamily="18" charset="0"/>
              </a:rPr>
              <a:t> </a:t>
            </a:r>
            <a:r>
              <a:rPr lang="fr-FR" sz="2000" b="0" i="0" dirty="0">
                <a:solidFill>
                  <a:srgbClr val="000000"/>
                </a:solidFill>
                <a:effectLst/>
                <a:latin typeface="Times New Roman" panose="02020603050405020304" pitchFamily="18" charset="0"/>
                <a:cs typeface="Times New Roman" panose="02020603050405020304" pitchFamily="18" charset="0"/>
              </a:rPr>
              <a:t>et </a:t>
            </a:r>
            <a:r>
              <a:rPr lang="fr-FR" sz="2000" b="1" i="0" dirty="0">
                <a:solidFill>
                  <a:srgbClr val="000000"/>
                </a:solidFill>
                <a:effectLst/>
                <a:latin typeface="Times New Roman" panose="02020603050405020304" pitchFamily="18" charset="0"/>
                <a:cs typeface="Times New Roman" panose="02020603050405020304" pitchFamily="18" charset="0"/>
              </a:rPr>
              <a:t>de différenciation </a:t>
            </a:r>
            <a:r>
              <a:rPr lang="fr-FR" sz="2000" b="0" i="0" dirty="0">
                <a:solidFill>
                  <a:srgbClr val="000000"/>
                </a:solidFill>
                <a:effectLst/>
                <a:latin typeface="Times New Roman" panose="02020603050405020304" pitchFamily="18" charset="0"/>
                <a:cs typeface="Times New Roman" panose="02020603050405020304" pitchFamily="18" charset="0"/>
              </a:rPr>
              <a:t>en cellules souches à plus haut niveau de différenciation puis en </a:t>
            </a:r>
            <a:r>
              <a:rPr lang="fr-FR" sz="2000" b="0" i="0" dirty="0" err="1">
                <a:solidFill>
                  <a:srgbClr val="000000"/>
                </a:solidFill>
                <a:effectLst/>
                <a:latin typeface="Times New Roman" panose="02020603050405020304" pitchFamily="18" charset="0"/>
                <a:cs typeface="Times New Roman" panose="02020603050405020304" pitchFamily="18" charset="0"/>
              </a:rPr>
              <a:t>progéniteurs</a:t>
            </a:r>
            <a:r>
              <a:rPr lang="fr-FR" sz="2000" b="0" i="0" dirty="0">
                <a:solidFill>
                  <a:srgbClr val="000000"/>
                </a:solidFill>
                <a:effectLst/>
                <a:latin typeface="Times New Roman" panose="02020603050405020304" pitchFamily="18" charset="0"/>
                <a:cs typeface="Times New Roman" panose="02020603050405020304" pitchFamily="18" charset="0"/>
              </a:rPr>
              <a:t>. Classiquement, les </a:t>
            </a:r>
            <a:r>
              <a:rPr lang="fr-FR" sz="2000" b="0" i="0" dirty="0" err="1">
                <a:solidFill>
                  <a:srgbClr val="000000"/>
                </a:solidFill>
                <a:effectLst/>
                <a:latin typeface="Times New Roman" panose="02020603050405020304" pitchFamily="18" charset="0"/>
                <a:cs typeface="Times New Roman" panose="02020603050405020304" pitchFamily="18" charset="0"/>
              </a:rPr>
              <a:t>progéniteurs</a:t>
            </a:r>
            <a:r>
              <a:rPr lang="fr-FR" sz="2000" b="0" i="0" dirty="0">
                <a:solidFill>
                  <a:srgbClr val="000000"/>
                </a:solidFill>
                <a:effectLst/>
                <a:latin typeface="Times New Roman" panose="02020603050405020304" pitchFamily="18" charset="0"/>
                <a:cs typeface="Times New Roman" panose="02020603050405020304" pitchFamily="18" charset="0"/>
              </a:rPr>
              <a:t> sont classés en deux familles :</a:t>
            </a:r>
          </a:p>
          <a:p>
            <a:pPr algn="just">
              <a:lnSpc>
                <a:spcPct val="150000"/>
              </a:lnSpc>
              <a:buFont typeface="Arial" panose="020B0604020202020204" pitchFamily="34" charset="0"/>
              <a:buChar char="•"/>
            </a:pPr>
            <a:r>
              <a:rPr lang="fr-FR" sz="2000" b="0" i="0" dirty="0">
                <a:solidFill>
                  <a:srgbClr val="FF0000"/>
                </a:solidFill>
                <a:effectLst/>
                <a:latin typeface="Times New Roman" panose="02020603050405020304" pitchFamily="18" charset="0"/>
                <a:cs typeface="Times New Roman" panose="02020603050405020304" pitchFamily="18" charset="0"/>
              </a:rPr>
              <a:t>●</a:t>
            </a:r>
            <a:r>
              <a:rPr lang="fr-FR" sz="2000" b="0" i="0" dirty="0">
                <a:solidFill>
                  <a:srgbClr val="000000"/>
                </a:solidFill>
                <a:effectLst/>
                <a:latin typeface="Times New Roman" panose="02020603050405020304" pitchFamily="18" charset="0"/>
                <a:cs typeface="Times New Roman" panose="02020603050405020304" pitchFamily="18" charset="0"/>
              </a:rPr>
              <a:t>ceux qui proviennent </a:t>
            </a:r>
            <a:r>
              <a:rPr lang="fr-FR" sz="2000" b="1" i="0" u="sng" dirty="0">
                <a:solidFill>
                  <a:srgbClr val="FF0000"/>
                </a:solidFill>
                <a:effectLst/>
                <a:latin typeface="Times New Roman" panose="02020603050405020304" pitchFamily="18" charset="0"/>
                <a:cs typeface="Times New Roman" panose="02020603050405020304" pitchFamily="18" charset="0"/>
              </a:rPr>
              <a:t>d'une cellule souche myéloïde </a:t>
            </a:r>
            <a:r>
              <a:rPr lang="fr-FR" sz="2000" b="0" i="0" dirty="0">
                <a:solidFill>
                  <a:srgbClr val="000000"/>
                </a:solidFill>
                <a:effectLst/>
                <a:latin typeface="Times New Roman" panose="02020603050405020304" pitchFamily="18" charset="0"/>
                <a:cs typeface="Times New Roman" panose="02020603050405020304" pitchFamily="18" charset="0"/>
              </a:rPr>
              <a:t>et donnent naissance </a:t>
            </a:r>
            <a:r>
              <a:rPr lang="fr-FR" sz="2000" b="1" i="0" dirty="0">
                <a:solidFill>
                  <a:srgbClr val="00B050"/>
                </a:solidFill>
                <a:effectLst/>
                <a:latin typeface="Times New Roman" panose="02020603050405020304" pitchFamily="18" charset="0"/>
                <a:cs typeface="Times New Roman" panose="02020603050405020304" pitchFamily="18" charset="0"/>
              </a:rPr>
              <a:t>aux granulocytes, aux monocytes/ macrophages, aux cellules dendritiques;</a:t>
            </a:r>
          </a:p>
          <a:p>
            <a:pPr algn="just">
              <a:lnSpc>
                <a:spcPct val="150000"/>
              </a:lnSpc>
              <a:buFont typeface="Arial" panose="020B0604020202020204" pitchFamily="34" charset="0"/>
              <a:buChar char="•"/>
            </a:pPr>
            <a:r>
              <a:rPr lang="fr-FR" sz="2000" b="0" i="0" dirty="0">
                <a:solidFill>
                  <a:srgbClr val="FF0000"/>
                </a:solidFill>
                <a:effectLst/>
                <a:latin typeface="Times New Roman" panose="02020603050405020304" pitchFamily="18" charset="0"/>
                <a:cs typeface="Times New Roman" panose="02020603050405020304" pitchFamily="18" charset="0"/>
              </a:rPr>
              <a:t>●</a:t>
            </a:r>
            <a:r>
              <a:rPr lang="fr-FR" sz="2000" b="0" i="0" dirty="0">
                <a:solidFill>
                  <a:srgbClr val="000000"/>
                </a:solidFill>
                <a:effectLst/>
                <a:latin typeface="Times New Roman" panose="02020603050405020304" pitchFamily="18" charset="0"/>
                <a:cs typeface="Times New Roman" panose="02020603050405020304" pitchFamily="18" charset="0"/>
              </a:rPr>
              <a:t>ceux qui proviennent </a:t>
            </a:r>
            <a:r>
              <a:rPr lang="fr-FR" sz="2000" b="1" i="0" u="sng" dirty="0">
                <a:solidFill>
                  <a:srgbClr val="FF0000"/>
                </a:solidFill>
                <a:effectLst/>
                <a:latin typeface="Times New Roman" panose="02020603050405020304" pitchFamily="18" charset="0"/>
                <a:cs typeface="Times New Roman" panose="02020603050405020304" pitchFamily="18" charset="0"/>
              </a:rPr>
              <a:t>d'une cellule souche lymphoïde </a:t>
            </a:r>
            <a:r>
              <a:rPr lang="fr-FR" sz="2000" b="0" i="0" dirty="0">
                <a:solidFill>
                  <a:srgbClr val="000000"/>
                </a:solidFill>
                <a:effectLst/>
                <a:latin typeface="Times New Roman" panose="02020603050405020304" pitchFamily="18" charset="0"/>
                <a:cs typeface="Times New Roman" panose="02020603050405020304" pitchFamily="18" charset="0"/>
              </a:rPr>
              <a:t>et donnent naissance aux </a:t>
            </a:r>
            <a:r>
              <a:rPr lang="fr-FR" sz="2000" b="1" i="0" dirty="0">
                <a:solidFill>
                  <a:srgbClr val="00B050"/>
                </a:solidFill>
                <a:effectLst/>
                <a:latin typeface="Times New Roman" panose="02020603050405020304" pitchFamily="18" charset="0"/>
                <a:cs typeface="Times New Roman" panose="02020603050405020304" pitchFamily="18" charset="0"/>
              </a:rPr>
              <a:t>lymphocytes  T,  B et NK (</a:t>
            </a:r>
            <a:r>
              <a:rPr lang="fr-FR" sz="2000" b="1" i="1" dirty="0">
                <a:solidFill>
                  <a:srgbClr val="00B050"/>
                </a:solidFill>
                <a:effectLst/>
                <a:latin typeface="Times New Roman" panose="02020603050405020304" pitchFamily="18" charset="0"/>
                <a:cs typeface="Times New Roman" panose="02020603050405020304" pitchFamily="18" charset="0"/>
              </a:rPr>
              <a:t>Natural Killers</a:t>
            </a:r>
            <a:r>
              <a:rPr lang="fr-FR" sz="2000" b="1" i="0" dirty="0">
                <a:solidFill>
                  <a:srgbClr val="00B050"/>
                </a:solidFill>
                <a:effectLst/>
                <a:latin typeface="Times New Roman" panose="02020603050405020304" pitchFamily="18" charset="0"/>
                <a:cs typeface="Times New Roman" panose="02020603050405020304" pitchFamily="18" charset="0"/>
              </a:rPr>
              <a:t>), aux ILC </a:t>
            </a:r>
            <a:r>
              <a:rPr lang="fr-FR" sz="2000" b="1" i="1" dirty="0">
                <a:solidFill>
                  <a:srgbClr val="00B050"/>
                </a:solidFill>
                <a:effectLst/>
                <a:latin typeface="Times New Roman" panose="02020603050405020304" pitchFamily="18" charset="0"/>
                <a:cs typeface="Times New Roman" panose="02020603050405020304" pitchFamily="18" charset="0"/>
              </a:rPr>
              <a:t>(</a:t>
            </a:r>
            <a:r>
              <a:rPr lang="fr-FR" sz="2000" b="1" i="1" dirty="0" err="1">
                <a:solidFill>
                  <a:srgbClr val="00B050"/>
                </a:solidFill>
                <a:effectLst/>
                <a:latin typeface="Times New Roman" panose="02020603050405020304" pitchFamily="18" charset="0"/>
                <a:cs typeface="Times New Roman" panose="02020603050405020304" pitchFamily="18" charset="0"/>
              </a:rPr>
              <a:t>Innate</a:t>
            </a:r>
            <a:r>
              <a:rPr lang="fr-FR" sz="2000" b="1" i="1" dirty="0">
                <a:solidFill>
                  <a:srgbClr val="00B050"/>
                </a:solidFill>
                <a:effectLst/>
                <a:latin typeface="Times New Roman" panose="02020603050405020304" pitchFamily="18" charset="0"/>
                <a:cs typeface="Times New Roman" panose="02020603050405020304" pitchFamily="18" charset="0"/>
              </a:rPr>
              <a:t> </a:t>
            </a:r>
            <a:r>
              <a:rPr lang="fr-FR" sz="2000" b="1" i="1" dirty="0" err="1">
                <a:solidFill>
                  <a:srgbClr val="00B050"/>
                </a:solidFill>
                <a:effectLst/>
                <a:latin typeface="Times New Roman" panose="02020603050405020304" pitchFamily="18" charset="0"/>
                <a:cs typeface="Times New Roman" panose="02020603050405020304" pitchFamily="18" charset="0"/>
              </a:rPr>
              <a:t>Lymphoid</a:t>
            </a:r>
            <a:r>
              <a:rPr lang="fr-FR" sz="2000" b="1" i="1" dirty="0">
                <a:solidFill>
                  <a:srgbClr val="00B050"/>
                </a:solidFill>
                <a:effectLst/>
                <a:latin typeface="Times New Roman" panose="02020603050405020304" pitchFamily="18" charset="0"/>
                <a:cs typeface="Times New Roman" panose="02020603050405020304" pitchFamily="18" charset="0"/>
              </a:rPr>
              <a:t> </a:t>
            </a:r>
            <a:r>
              <a:rPr lang="fr-FR" sz="2000" b="1" i="1" dirty="0" err="1">
                <a:solidFill>
                  <a:srgbClr val="00B050"/>
                </a:solidFill>
                <a:effectLst/>
                <a:latin typeface="Times New Roman" panose="02020603050405020304" pitchFamily="18" charset="0"/>
                <a:cs typeface="Times New Roman" panose="02020603050405020304" pitchFamily="18" charset="0"/>
              </a:rPr>
              <a:t>Cells</a:t>
            </a:r>
            <a:r>
              <a:rPr lang="fr-FR" sz="2000" b="1" i="0" dirty="0">
                <a:solidFill>
                  <a:srgbClr val="00B050"/>
                </a:solidFill>
                <a:effectLst/>
                <a:latin typeface="Times New Roman" panose="02020603050405020304" pitchFamily="18" charset="0"/>
                <a:cs typeface="Times New Roman" panose="02020603050405020304" pitchFamily="18" charset="0"/>
              </a:rPr>
              <a:t>), aux NKT (</a:t>
            </a:r>
            <a:r>
              <a:rPr lang="fr-FR" sz="2000" b="1" i="1" dirty="0">
                <a:solidFill>
                  <a:srgbClr val="00B050"/>
                </a:solidFill>
                <a:effectLst/>
                <a:latin typeface="Times New Roman" panose="02020603050405020304" pitchFamily="18" charset="0"/>
                <a:cs typeface="Times New Roman" panose="02020603050405020304" pitchFamily="18" charset="0"/>
              </a:rPr>
              <a:t>Natural Killer T </a:t>
            </a:r>
            <a:r>
              <a:rPr lang="fr-FR" sz="2000" b="1" i="1" dirty="0" err="1">
                <a:solidFill>
                  <a:srgbClr val="00B050"/>
                </a:solidFill>
                <a:effectLst/>
                <a:latin typeface="Times New Roman" panose="02020603050405020304" pitchFamily="18" charset="0"/>
                <a:cs typeface="Times New Roman" panose="02020603050405020304" pitchFamily="18" charset="0"/>
              </a:rPr>
              <a:t>cells</a:t>
            </a:r>
            <a:r>
              <a:rPr lang="fr-FR" sz="2000" b="1" i="0" dirty="0">
                <a:solidFill>
                  <a:srgbClr val="00B050"/>
                </a:solidFill>
                <a:effectLst/>
                <a:latin typeface="Times New Roman" panose="02020603050405020304" pitchFamily="18" charset="0"/>
                <a:cs typeface="Times New Roman" panose="02020603050405020304" pitchFamily="18" charset="0"/>
              </a:rPr>
              <a:t>).</a:t>
            </a: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Plus récemment, un rôle dans l'immunité a été reconnu à d'autres cellules telles que </a:t>
            </a:r>
            <a:r>
              <a:rPr lang="fr-FR" sz="2000" b="1" i="0" dirty="0">
                <a:solidFill>
                  <a:srgbClr val="FF33CC"/>
                </a:solidFill>
                <a:effectLst/>
                <a:latin typeface="Times New Roman" panose="02020603050405020304" pitchFamily="18" charset="0"/>
                <a:cs typeface="Times New Roman" panose="02020603050405020304" pitchFamily="18" charset="0"/>
              </a:rPr>
              <a:t>les cellules épithéliales</a:t>
            </a:r>
            <a:r>
              <a:rPr lang="fr-FR" sz="2000" b="0" i="0" dirty="0">
                <a:solidFill>
                  <a:srgbClr val="000000"/>
                </a:solidFill>
                <a:effectLst/>
                <a:latin typeface="Times New Roman" panose="02020603050405020304" pitchFamily="18" charset="0"/>
                <a:cs typeface="Times New Roman" panose="02020603050405020304" pitchFamily="18" charset="0"/>
              </a:rPr>
              <a:t>, </a:t>
            </a:r>
            <a:r>
              <a:rPr lang="fr-FR" sz="2000" b="1" i="0" dirty="0">
                <a:solidFill>
                  <a:srgbClr val="FF33CC"/>
                </a:solidFill>
                <a:effectLst/>
                <a:latin typeface="Times New Roman" panose="02020603050405020304" pitchFamily="18" charset="0"/>
                <a:cs typeface="Times New Roman" panose="02020603050405020304" pitchFamily="18" charset="0"/>
              </a:rPr>
              <a:t>les cellules endothéliales </a:t>
            </a:r>
            <a:r>
              <a:rPr lang="fr-FR" sz="2000" b="0" i="0" dirty="0">
                <a:solidFill>
                  <a:srgbClr val="000000"/>
                </a:solidFill>
                <a:effectLst/>
                <a:latin typeface="Times New Roman" panose="02020603050405020304" pitchFamily="18" charset="0"/>
                <a:cs typeface="Times New Roman" panose="02020603050405020304" pitchFamily="18" charset="0"/>
              </a:rPr>
              <a:t>ou même </a:t>
            </a:r>
            <a:r>
              <a:rPr lang="fr-FR" sz="2000" b="1" i="0" dirty="0">
                <a:solidFill>
                  <a:srgbClr val="FF33CC"/>
                </a:solidFill>
                <a:effectLst/>
                <a:latin typeface="Times New Roman" panose="02020603050405020304" pitchFamily="18" charset="0"/>
                <a:cs typeface="Times New Roman" panose="02020603050405020304" pitchFamily="18" charset="0"/>
              </a:rPr>
              <a:t>aux plaquettes</a:t>
            </a:r>
            <a:r>
              <a:rPr lang="fr-FR" sz="2000" b="0" i="0" dirty="0">
                <a:solidFill>
                  <a:srgbClr val="000000"/>
                </a:solidFill>
                <a:effectLst/>
                <a:latin typeface="Times New Roman" panose="02020603050405020304" pitchFamily="18" charset="0"/>
                <a:cs typeface="Times New Roman" panose="02020603050405020304" pitchFamily="18" charset="0"/>
              </a:rPr>
              <a:t>.</a:t>
            </a:r>
          </a:p>
        </p:txBody>
      </p:sp>
      <p:sp>
        <p:nvSpPr>
          <p:cNvPr id="11" name="Rectangle 10"/>
          <p:cNvSpPr/>
          <p:nvPr/>
        </p:nvSpPr>
        <p:spPr>
          <a:xfrm>
            <a:off x="94936" y="1123610"/>
            <a:ext cx="11985217" cy="707886"/>
          </a:xfrm>
          <a:prstGeom prst="rect">
            <a:avLst/>
          </a:prstGeom>
        </p:spPr>
        <p:txBody>
          <a:bodyPr wrap="square">
            <a:spAutoFit/>
          </a:bodyPr>
          <a:lstStyle/>
          <a:p>
            <a:pPr algn="ctr"/>
            <a:r>
              <a:rPr lang="fr-FR" sz="2000" b="0" i="0" u="none" strike="noStrike" baseline="0" dirty="0">
                <a:solidFill>
                  <a:srgbClr val="000000"/>
                </a:solidFill>
                <a:latin typeface="Times New Roman" panose="02020603050405020304" pitchFamily="18" charset="0"/>
                <a:cs typeface="Times New Roman" panose="02020603050405020304" pitchFamily="18" charset="0"/>
              </a:rPr>
              <a:t>L’activité de système immunitaire est basée sur les fonctions des effecteurs, ces derniers sont soit sous forme </a:t>
            </a:r>
            <a:r>
              <a:rPr lang="fr-FR" sz="2000" b="1" u="sng" strike="noStrike" baseline="0" dirty="0">
                <a:solidFill>
                  <a:srgbClr val="FF0000"/>
                </a:solidFill>
                <a:latin typeface="Times New Roman" panose="02020603050405020304" pitchFamily="18" charset="0"/>
                <a:cs typeface="Times New Roman" panose="02020603050405020304" pitchFamily="18" charset="0"/>
              </a:rPr>
              <a:t>solubles</a:t>
            </a:r>
            <a:r>
              <a:rPr lang="fr-FR" sz="2000" b="0" i="0" u="none" strike="noStrike" baseline="0" dirty="0">
                <a:solidFill>
                  <a:srgbClr val="000000"/>
                </a:solidFill>
                <a:latin typeface="Times New Roman" panose="02020603050405020304" pitchFamily="18" charset="0"/>
                <a:cs typeface="Times New Roman" panose="02020603050405020304" pitchFamily="18" charset="0"/>
              </a:rPr>
              <a:t> ou </a:t>
            </a:r>
            <a:r>
              <a:rPr lang="fr-FR" sz="2000" b="1" i="0" u="sng" strike="noStrike" baseline="0" dirty="0">
                <a:solidFill>
                  <a:srgbClr val="FF0000"/>
                </a:solidFill>
                <a:latin typeface="Times New Roman" panose="02020603050405020304" pitchFamily="18" charset="0"/>
                <a:cs typeface="Times New Roman" panose="02020603050405020304" pitchFamily="18" charset="0"/>
              </a:rPr>
              <a:t>des cellules</a:t>
            </a:r>
            <a:r>
              <a:rPr lang="fr-FR" sz="2000" b="0" i="0" u="none" strike="noStrike" baseline="0" dirty="0">
                <a:solidFill>
                  <a:srgbClr val="000000"/>
                </a:solidFill>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0277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377252" y="806148"/>
            <a:ext cx="3142665" cy="646331"/>
          </a:xfrm>
          <a:prstGeom prst="rect">
            <a:avLst/>
          </a:prstGeom>
        </p:spPr>
        <p:txBody>
          <a:bodyPr wrap="square">
            <a:spAutoFit/>
          </a:bodyPr>
          <a:lstStyle/>
          <a:p>
            <a:pPr algn="just"/>
            <a:r>
              <a:rPr lang="fr-FR" sz="3600" b="1" dirty="0">
                <a:solidFill>
                  <a:srgbClr val="00B050"/>
                </a:solidFill>
                <a:latin typeface="Times New Roman" panose="02020603050405020304" pitchFamily="18" charset="0"/>
                <a:cs typeface="Times New Roman" panose="02020603050405020304" pitchFamily="18" charset="0"/>
              </a:rPr>
              <a:t>5. Conclusion</a:t>
            </a:r>
          </a:p>
        </p:txBody>
      </p:sp>
      <p:sp>
        <p:nvSpPr>
          <p:cNvPr id="11" name="Rectangle 10"/>
          <p:cNvSpPr/>
          <p:nvPr/>
        </p:nvSpPr>
        <p:spPr>
          <a:xfrm>
            <a:off x="508114" y="1757898"/>
            <a:ext cx="11233419" cy="3349956"/>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Les agents pathogènes peuvent manipuler et inhiber les défenses du système immunitaire à leur avantage à cause de nombreux mécanismes d’échappement et de résistance, tels que </a:t>
            </a:r>
            <a:r>
              <a:rPr lang="fr-FR" sz="2400" b="1" dirty="0">
                <a:solidFill>
                  <a:srgbClr val="FF33CC"/>
                </a:solidFill>
                <a:latin typeface="Times New Roman" panose="02020603050405020304" pitchFamily="18" charset="0"/>
              </a:rPr>
              <a:t>la production de molécules (toxines bactériennes, interférons viraux, tumeurs et produits parasitaires) </a:t>
            </a:r>
            <a:r>
              <a:rPr lang="fr-FR" sz="2400" b="1" dirty="0">
                <a:solidFill>
                  <a:srgbClr val="000000"/>
                </a:solidFill>
                <a:latin typeface="Times New Roman" panose="02020603050405020304" pitchFamily="18" charset="0"/>
              </a:rPr>
              <a:t>qui agissent au niveau stimulus ou effecteur de la réponse immunitaire pour l’induction de l’apoptose des cellules phagocytaires, la perturbation des processus de présentation antigénique, le camouflage, etc. </a:t>
            </a:r>
            <a:endParaRPr lang="fr-FR"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9847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Titre 1"/>
          <p:cNvSpPr txBox="1">
            <a:spLocks/>
          </p:cNvSpPr>
          <p:nvPr/>
        </p:nvSpPr>
        <p:spPr bwMode="auto">
          <a:xfrm>
            <a:off x="450376" y="1774209"/>
            <a:ext cx="11327642" cy="3084394"/>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a:solidFill>
                  <a:srgbClr val="F79646">
                    <a:lumMod val="75000"/>
                  </a:srgbClr>
                </a:solidFill>
                <a:latin typeface="Comic Sans MS" pitchFamily="66" charset="0"/>
                <a:cs typeface="Times New Roman" pitchFamily="18" charset="0"/>
              </a:rPr>
              <a:t>Chapitre IV : Mécanismes moléculaires du pouvoir pathogène des microorganismes végétaux-défenses de la plante</a:t>
            </a:r>
          </a:p>
        </p:txBody>
      </p:sp>
    </p:spTree>
    <p:extLst>
      <p:ext uri="{BB962C8B-B14F-4D97-AF65-F5344CB8AC3E}">
        <p14:creationId xmlns:p14="http://schemas.microsoft.com/office/powerpoint/2010/main" val="131284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62451" y="1208275"/>
            <a:ext cx="11354936" cy="3970318"/>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a:t>
            </a:r>
            <a:r>
              <a:rPr lang="fr-FR" sz="2400" dirty="0" err="1">
                <a:solidFill>
                  <a:srgbClr val="000000"/>
                </a:solidFill>
                <a:latin typeface="Times New Roman" panose="02020603050405020304" pitchFamily="18" charset="0"/>
                <a:cs typeface="Times New Roman" panose="02020603050405020304" pitchFamily="18" charset="0"/>
              </a:rPr>
              <a:t>phytopathogènes</a:t>
            </a:r>
            <a:r>
              <a:rPr lang="fr-FR" sz="2400" dirty="0">
                <a:solidFill>
                  <a:srgbClr val="000000"/>
                </a:solidFill>
                <a:latin typeface="Times New Roman" panose="02020603050405020304" pitchFamily="18" charset="0"/>
                <a:cs typeface="Times New Roman" panose="02020603050405020304" pitchFamily="18" charset="0"/>
              </a:rPr>
              <a:t> sont des bio-</a:t>
            </a:r>
            <a:r>
              <a:rPr lang="fr-FR" sz="2400" dirty="0" err="1">
                <a:solidFill>
                  <a:srgbClr val="000000"/>
                </a:solidFill>
                <a:latin typeface="Times New Roman" panose="02020603050405020304" pitchFamily="18" charset="0"/>
                <a:cs typeface="Times New Roman" panose="02020603050405020304" pitchFamily="18" charset="0"/>
              </a:rPr>
              <a:t>microagresseurs</a:t>
            </a:r>
            <a:r>
              <a:rPr lang="fr-FR" sz="2400" dirty="0">
                <a:solidFill>
                  <a:srgbClr val="000000"/>
                </a:solidFill>
                <a:latin typeface="Times New Roman" panose="02020603050405020304" pitchFamily="18" charset="0"/>
                <a:cs typeface="Times New Roman" panose="02020603050405020304" pitchFamily="18" charset="0"/>
              </a:rPr>
              <a:t> ou quasi-vivants (bactérie, virus, mycète, etc.), susceptibles d’infecter des végétaux et d’y déclencher des maladies par un ensemble d’outils qui inhibent les mécanismes de défense induits chez les plantes.</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L’un de ses outils est les effecteurs de pathogénicité, permettant la mise en place de conditions favorables à l’infection </a:t>
            </a:r>
            <a:r>
              <a:rPr lang="fr-FR" sz="2400" b="1" dirty="0">
                <a:solidFill>
                  <a:srgbClr val="000000"/>
                </a:solidFill>
                <a:latin typeface="Times New Roman" panose="02020603050405020304" pitchFamily="18" charset="0"/>
                <a:cs typeface="Times New Roman" panose="02020603050405020304" pitchFamily="18" charset="0"/>
              </a:rPr>
              <a:t>(facteur de virulence)</a:t>
            </a:r>
            <a:r>
              <a:rPr lang="fr-FR" sz="2400" dirty="0">
                <a:solidFill>
                  <a:srgbClr val="000000"/>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Cependant, la reconnaissance de ces effecteurs par la plante, faisant de ces derniers un </a:t>
            </a:r>
            <a:r>
              <a:rPr lang="fr-FR" sz="2400" b="1" dirty="0">
                <a:solidFill>
                  <a:srgbClr val="000000"/>
                </a:solidFill>
                <a:latin typeface="Times New Roman" panose="02020603050405020304" pitchFamily="18" charset="0"/>
                <a:cs typeface="Times New Roman" panose="02020603050405020304" pitchFamily="18" charset="0"/>
              </a:rPr>
              <a:t>facteur d’</a:t>
            </a:r>
            <a:r>
              <a:rPr lang="fr-FR" sz="2400" b="1" dirty="0" err="1">
                <a:solidFill>
                  <a:srgbClr val="000000"/>
                </a:solidFill>
                <a:latin typeface="Times New Roman" panose="02020603050405020304" pitchFamily="18" charset="0"/>
                <a:cs typeface="Times New Roman" panose="02020603050405020304" pitchFamily="18" charset="0"/>
              </a:rPr>
              <a:t>avirulence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qui conduit à l’immunité de la plante.</a:t>
            </a:r>
          </a:p>
        </p:txBody>
      </p:sp>
      <p:sp>
        <p:nvSpPr>
          <p:cNvPr id="11" name="Rectangle 10"/>
          <p:cNvSpPr/>
          <p:nvPr/>
        </p:nvSpPr>
        <p:spPr>
          <a:xfrm>
            <a:off x="4034486" y="612408"/>
            <a:ext cx="312219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1. Introduction</a:t>
            </a:r>
          </a:p>
        </p:txBody>
      </p:sp>
      <p:sp>
        <p:nvSpPr>
          <p:cNvPr id="2" name="Rectangle 1"/>
          <p:cNvSpPr/>
          <p:nvPr/>
        </p:nvSpPr>
        <p:spPr>
          <a:xfrm>
            <a:off x="427362" y="5040794"/>
            <a:ext cx="11602871" cy="1661993"/>
          </a:xfrm>
          <a:prstGeom prst="rect">
            <a:avLst/>
          </a:prstGeom>
        </p:spPr>
        <p:txBody>
          <a:bodyPr wrap="square">
            <a:spAutoFit/>
          </a:bodyPr>
          <a:lstStyle/>
          <a:p>
            <a:endParaRPr lang="fr-FR" sz="1200" dirty="0">
              <a:solidFill>
                <a:srgbClr val="000000"/>
              </a:solidFill>
              <a:latin typeface="Symbol" panose="05050102010706020507" pitchFamily="18" charset="2"/>
            </a:endParaRPr>
          </a:p>
          <a:p>
            <a:pPr marL="342900" indent="-342900">
              <a:lnSpc>
                <a:spcPct val="150000"/>
              </a:lnSpc>
              <a:buFont typeface="Wingdings" panose="05000000000000000000" pitchFamily="2" charset="2"/>
              <a:buChar char="§"/>
            </a:pPr>
            <a:r>
              <a:rPr lang="fr-FR" sz="2000" b="1" dirty="0">
                <a:solidFill>
                  <a:srgbClr val="000000"/>
                </a:solidFill>
                <a:latin typeface="Times New Roman" panose="02020603050405020304" pitchFamily="18" charset="0"/>
              </a:rPr>
              <a:t>Comment la plante se protège-t-elle contre les pathogènes ? </a:t>
            </a:r>
            <a:endParaRPr lang="fr-FR" sz="2000" dirty="0">
              <a:solidFill>
                <a:srgbClr val="000000"/>
              </a:solidFill>
              <a:latin typeface="Times New Roman" panose="02020603050405020304" pitchFamily="18" charset="0"/>
            </a:endParaRPr>
          </a:p>
          <a:p>
            <a:pPr marL="342900" indent="-342900">
              <a:lnSpc>
                <a:spcPct val="150000"/>
              </a:lnSpc>
              <a:buFont typeface="Wingdings" panose="05000000000000000000" pitchFamily="2" charset="2"/>
              <a:buChar char="§"/>
            </a:pPr>
            <a:r>
              <a:rPr lang="fr-FR" sz="2000" b="1" dirty="0">
                <a:solidFill>
                  <a:srgbClr val="000000"/>
                </a:solidFill>
                <a:latin typeface="Times New Roman" panose="02020603050405020304" pitchFamily="18" charset="0"/>
              </a:rPr>
              <a:t>Quelles stratégies permettent à l'agent pathogène de tirer profit de l'hôte et d'inhiber les mécanismes de défense établis de la plante ?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738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83898" y="1618424"/>
            <a:ext cx="3982001" cy="5078313"/>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L’interaction entre les plantes et des agents pathogènes est caractérisée par </a:t>
            </a:r>
            <a:r>
              <a:rPr lang="fr-FR" sz="2400" b="1" dirty="0">
                <a:solidFill>
                  <a:srgbClr val="FF0000"/>
                </a:solidFill>
                <a:latin typeface="Times New Roman" panose="02020603050405020304" pitchFamily="18" charset="0"/>
                <a:cs typeface="Times New Roman" panose="02020603050405020304" pitchFamily="18" charset="0"/>
              </a:rPr>
              <a:t>un échange moléculaire complexe</a:t>
            </a:r>
            <a:r>
              <a:rPr lang="fr-FR" sz="2400" dirty="0">
                <a:solidFill>
                  <a:srgbClr val="000000"/>
                </a:solidFill>
                <a:latin typeface="Times New Roman" panose="02020603050405020304" pitchFamily="18" charset="0"/>
                <a:cs typeface="Times New Roman" panose="02020603050405020304" pitchFamily="18" charset="0"/>
              </a:rPr>
              <a:t> qui met en jeu des effecteurs de virulence et des récepteurs immunitaires végétaux capables de déclencher des réactions de défense.</a:t>
            </a:r>
          </a:p>
        </p:txBody>
      </p:sp>
      <p:sp>
        <p:nvSpPr>
          <p:cNvPr id="6" name="Rectangle 5"/>
          <p:cNvSpPr/>
          <p:nvPr/>
        </p:nvSpPr>
        <p:spPr>
          <a:xfrm>
            <a:off x="2429302" y="772338"/>
            <a:ext cx="7369791"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Interaction agent pathogène-plante</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3420" r="1886" b="1418"/>
          <a:stretch/>
        </p:blipFill>
        <p:spPr>
          <a:xfrm>
            <a:off x="4258101" y="1654729"/>
            <a:ext cx="7756073" cy="4907209"/>
          </a:xfrm>
          <a:prstGeom prst="rect">
            <a:avLst/>
          </a:prstGeom>
        </p:spPr>
      </p:pic>
    </p:spTree>
    <p:extLst>
      <p:ext uri="{BB962C8B-B14F-4D97-AF65-F5344CB8AC3E}">
        <p14:creationId xmlns:p14="http://schemas.microsoft.com/office/powerpoint/2010/main" val="39172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317043" y="661077"/>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mécanismes moléculaires qui régissent les interactions plantes-</a:t>
            </a:r>
            <a:r>
              <a:rPr lang="fr-FR" sz="2400" dirty="0" err="1">
                <a:solidFill>
                  <a:srgbClr val="000000"/>
                </a:solidFill>
                <a:latin typeface="Times New Roman" panose="02020603050405020304" pitchFamily="18" charset="0"/>
                <a:cs typeface="Times New Roman" panose="02020603050405020304" pitchFamily="18" charset="0"/>
              </a:rPr>
              <a:t>phytopathogènes</a:t>
            </a:r>
            <a:r>
              <a:rPr lang="fr-FR" sz="2400" dirty="0">
                <a:solidFill>
                  <a:srgbClr val="000000"/>
                </a:solidFill>
                <a:latin typeface="Times New Roman" panose="02020603050405020304" pitchFamily="18" charset="0"/>
                <a:cs typeface="Times New Roman" panose="02020603050405020304" pitchFamily="18" charset="0"/>
              </a:rPr>
              <a:t> pourraient s’organiser en trois étapes : </a:t>
            </a:r>
          </a:p>
        </p:txBody>
      </p:sp>
      <p:sp>
        <p:nvSpPr>
          <p:cNvPr id="9" name="Rectangle 8"/>
          <p:cNvSpPr/>
          <p:nvPr/>
        </p:nvSpPr>
        <p:spPr>
          <a:xfrm>
            <a:off x="317043" y="2082523"/>
            <a:ext cx="11480910" cy="1077218"/>
          </a:xfrm>
          <a:prstGeom prst="rect">
            <a:avLst/>
          </a:prstGeom>
          <a:solidFill>
            <a:srgbClr val="FFCCCC"/>
          </a:solidFill>
        </p:spPr>
        <p:txBody>
          <a:bodyPr wrap="square">
            <a:spAutoFit/>
          </a:bodyPr>
          <a:lstStyle/>
          <a:p>
            <a:pPr algn="just"/>
            <a:r>
              <a:rPr lang="fr-FR" sz="3200" b="1" dirty="0">
                <a:latin typeface="Times New Roman" panose="02020603050405020304" pitchFamily="18" charset="0"/>
                <a:cs typeface="Times New Roman" panose="02020603050405020304" pitchFamily="18" charset="0"/>
              </a:rPr>
              <a:t>A. Induction des défenses de la plante à la suite de la reconnaissance de l’agent pathogène ;</a:t>
            </a:r>
          </a:p>
        </p:txBody>
      </p:sp>
      <p:sp>
        <p:nvSpPr>
          <p:cNvPr id="11" name="Rectangle 10"/>
          <p:cNvSpPr/>
          <p:nvPr/>
        </p:nvSpPr>
        <p:spPr>
          <a:xfrm>
            <a:off x="317043" y="3664317"/>
            <a:ext cx="11480910" cy="1077218"/>
          </a:xfrm>
          <a:prstGeom prst="rect">
            <a:avLst/>
          </a:prstGeom>
          <a:solidFill>
            <a:srgbClr val="FFCCCC"/>
          </a:solidFill>
        </p:spPr>
        <p:txBody>
          <a:bodyPr wrap="square">
            <a:spAutoFit/>
          </a:bodyPr>
          <a:lstStyle/>
          <a:p>
            <a:pPr algn="just"/>
            <a:r>
              <a:rPr lang="fr-FR" sz="3200" b="1" dirty="0">
                <a:latin typeface="Times New Roman" panose="02020603050405020304" pitchFamily="18" charset="0"/>
                <a:cs typeface="Times New Roman" panose="02020603050405020304" pitchFamily="18" charset="0"/>
              </a:rPr>
              <a:t>B. Suppression de ces mécanismes de défense par les effecteurs de l’agent pathogène ;</a:t>
            </a:r>
          </a:p>
        </p:txBody>
      </p:sp>
      <p:sp>
        <p:nvSpPr>
          <p:cNvPr id="12" name="Rectangle 11"/>
          <p:cNvSpPr/>
          <p:nvPr/>
        </p:nvSpPr>
        <p:spPr>
          <a:xfrm>
            <a:off x="317043" y="5246111"/>
            <a:ext cx="11480910" cy="1569660"/>
          </a:xfrm>
          <a:prstGeom prst="rect">
            <a:avLst/>
          </a:prstGeom>
          <a:solidFill>
            <a:srgbClr val="FFCCCC"/>
          </a:solidFill>
        </p:spPr>
        <p:txBody>
          <a:bodyPr wrap="square">
            <a:spAutoFit/>
          </a:bodyPr>
          <a:lstStyle/>
          <a:p>
            <a:pPr algn="just"/>
            <a:r>
              <a:rPr lang="fr-FR" sz="3200" b="1" dirty="0">
                <a:latin typeface="Times New Roman" panose="02020603050405020304" pitchFamily="18" charset="0"/>
                <a:cs typeface="Times New Roman" panose="02020603050405020304" pitchFamily="18" charset="0"/>
              </a:rPr>
              <a:t>C. Induction de la résistance de la plante entraînée par la reconnaissance des effecteurs de l’agent pathogène ; c’est le modèle en </a:t>
            </a:r>
            <a:r>
              <a:rPr lang="fr-FR" sz="3200" b="1" dirty="0" err="1">
                <a:solidFill>
                  <a:srgbClr val="00B050"/>
                </a:solidFill>
                <a:latin typeface="Times New Roman" panose="02020603050405020304" pitchFamily="18" charset="0"/>
                <a:cs typeface="Times New Roman" panose="02020603050405020304" pitchFamily="18" charset="0"/>
              </a:rPr>
              <a:t>zig-zag</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6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450" t="2088" r="3522" b="2527"/>
          <a:stretch/>
        </p:blipFill>
        <p:spPr>
          <a:xfrm>
            <a:off x="941696" y="95535"/>
            <a:ext cx="9840036" cy="6237027"/>
          </a:xfrm>
          <a:prstGeom prst="rect">
            <a:avLst/>
          </a:prstGeom>
        </p:spPr>
      </p:pic>
      <p:sp>
        <p:nvSpPr>
          <p:cNvPr id="6" name="Rectangle 5"/>
          <p:cNvSpPr/>
          <p:nvPr/>
        </p:nvSpPr>
        <p:spPr>
          <a:xfrm>
            <a:off x="3199570" y="6332562"/>
            <a:ext cx="3467809" cy="400110"/>
          </a:xfrm>
          <a:prstGeom prst="rect">
            <a:avLst/>
          </a:prstGeom>
        </p:spPr>
        <p:txBody>
          <a:bodyPr wrap="none">
            <a:spAutoFit/>
          </a:bodyPr>
          <a:lstStyle/>
          <a:p>
            <a:r>
              <a:rPr lang="fr-FR" sz="2000" b="1" dirty="0">
                <a:solidFill>
                  <a:srgbClr val="000000"/>
                </a:solidFill>
                <a:latin typeface="Times New Roman" panose="02020603050405020304" pitchFamily="18" charset="0"/>
              </a:rPr>
              <a:t>Figure : Le modèle en </a:t>
            </a:r>
            <a:r>
              <a:rPr lang="fr-FR" sz="2000" b="1" dirty="0" err="1">
                <a:solidFill>
                  <a:srgbClr val="000000"/>
                </a:solidFill>
                <a:latin typeface="Times New Roman" panose="02020603050405020304" pitchFamily="18" charset="0"/>
              </a:rPr>
              <a:t>zig-zag</a:t>
            </a:r>
            <a:r>
              <a:rPr lang="fr-FR" sz="2000" b="1" dirty="0">
                <a:solidFill>
                  <a:srgbClr val="000000"/>
                </a:solidFill>
                <a:latin typeface="Times New Roman" panose="02020603050405020304" pitchFamily="18" charset="0"/>
              </a:rPr>
              <a:t>.</a:t>
            </a:r>
            <a:endParaRPr lang="fr-FR" sz="2000" b="1" dirty="0">
              <a:solidFill>
                <a:prstClr val="black"/>
              </a:solidFill>
            </a:endParaRPr>
          </a:p>
        </p:txBody>
      </p:sp>
    </p:spTree>
    <p:extLst>
      <p:ext uri="{BB962C8B-B14F-4D97-AF65-F5344CB8AC3E}">
        <p14:creationId xmlns:p14="http://schemas.microsoft.com/office/powerpoint/2010/main" val="25239252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330691" y="1125101"/>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Dans les premiers modèles de </a:t>
            </a:r>
            <a:r>
              <a:rPr lang="fr-FR" sz="2400" dirty="0" err="1">
                <a:solidFill>
                  <a:srgbClr val="000000"/>
                </a:solidFill>
                <a:latin typeface="Times New Roman" panose="02020603050405020304" pitchFamily="18" charset="0"/>
                <a:cs typeface="Times New Roman" panose="02020603050405020304" pitchFamily="18" charset="0"/>
              </a:rPr>
              <a:t>zig-zag</a:t>
            </a:r>
            <a:r>
              <a:rPr lang="fr-FR" sz="2400" dirty="0">
                <a:solidFill>
                  <a:srgbClr val="000000"/>
                </a:solidFill>
                <a:latin typeface="Times New Roman" panose="02020603050405020304" pitchFamily="18" charset="0"/>
                <a:cs typeface="Times New Roman" panose="02020603050405020304" pitchFamily="18" charset="0"/>
              </a:rPr>
              <a:t> décrits, les mécanismes de défense sont séparés en deux catégories selon la molécule de l’agent pathogène :</a:t>
            </a:r>
          </a:p>
        </p:txBody>
      </p:sp>
      <p:sp>
        <p:nvSpPr>
          <p:cNvPr id="6" name="Rectangle 5"/>
          <p:cNvSpPr/>
          <p:nvPr/>
        </p:nvSpPr>
        <p:spPr>
          <a:xfrm>
            <a:off x="4583023" y="663156"/>
            <a:ext cx="202512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Remarque</a:t>
            </a:r>
          </a:p>
        </p:txBody>
      </p:sp>
      <p:cxnSp>
        <p:nvCxnSpPr>
          <p:cNvPr id="9" name="Connecteur droit avec flèche 8">
            <a:extLst>
              <a:ext uri="{FF2B5EF4-FFF2-40B4-BE49-F238E27FC236}">
                <a16:creationId xmlns:a16="http://schemas.microsoft.com/office/drawing/2014/main" id="{DEAD5E26-EE96-6B63-98FF-63CC3E4F23F2}"/>
              </a:ext>
            </a:extLst>
          </p:cNvPr>
          <p:cNvCxnSpPr>
            <a:cxnSpLocks/>
          </p:cNvCxnSpPr>
          <p:nvPr/>
        </p:nvCxnSpPr>
        <p:spPr>
          <a:xfrm flipH="1">
            <a:off x="3640901" y="2602044"/>
            <a:ext cx="1842448" cy="1530387"/>
          </a:xfrm>
          <a:prstGeom prst="straightConnector1">
            <a:avLst/>
          </a:prstGeom>
          <a:noFill/>
          <a:ln w="76200" cap="flat" cmpd="sng" algn="ctr">
            <a:solidFill>
              <a:srgbClr val="FFC000"/>
            </a:solidFill>
            <a:prstDash val="solid"/>
            <a:tailEnd type="triangle"/>
          </a:ln>
          <a:effectLst/>
        </p:spPr>
      </p:cxnSp>
      <p:cxnSp>
        <p:nvCxnSpPr>
          <p:cNvPr id="11" name="Connecteur droit avec flèche 10">
            <a:extLst>
              <a:ext uri="{FF2B5EF4-FFF2-40B4-BE49-F238E27FC236}">
                <a16:creationId xmlns:a16="http://schemas.microsoft.com/office/drawing/2014/main" id="{FA799429-65C9-F4FC-36D2-B461C9E505B3}"/>
              </a:ext>
            </a:extLst>
          </p:cNvPr>
          <p:cNvCxnSpPr>
            <a:cxnSpLocks/>
          </p:cNvCxnSpPr>
          <p:nvPr/>
        </p:nvCxnSpPr>
        <p:spPr>
          <a:xfrm>
            <a:off x="5896090" y="2602044"/>
            <a:ext cx="1626541" cy="1530387"/>
          </a:xfrm>
          <a:prstGeom prst="straightConnector1">
            <a:avLst/>
          </a:prstGeom>
          <a:noFill/>
          <a:ln w="76200" cap="flat" cmpd="sng" algn="ctr">
            <a:solidFill>
              <a:srgbClr val="00B050"/>
            </a:solidFill>
            <a:prstDash val="solid"/>
            <a:tailEnd type="triangle"/>
          </a:ln>
          <a:effectLst/>
        </p:spPr>
      </p:cxnSp>
      <p:sp>
        <p:nvSpPr>
          <p:cNvPr id="12" name="Rectangle 11">
            <a:extLst>
              <a:ext uri="{FF2B5EF4-FFF2-40B4-BE49-F238E27FC236}">
                <a16:creationId xmlns:a16="http://schemas.microsoft.com/office/drawing/2014/main" id="{81A7E9A9-651A-97CF-710B-06D6D7CCA3FC}"/>
              </a:ext>
            </a:extLst>
          </p:cNvPr>
          <p:cNvSpPr/>
          <p:nvPr/>
        </p:nvSpPr>
        <p:spPr>
          <a:xfrm>
            <a:off x="996288" y="4259939"/>
            <a:ext cx="3998952" cy="2441112"/>
          </a:xfrm>
          <a:prstGeom prst="rect">
            <a:avLst/>
          </a:prstGeom>
          <a:noFill/>
          <a:ln w="38100" cap="flat" cmpd="sng" algn="ctr">
            <a:solidFill>
              <a:srgbClr val="FFC000"/>
            </a:solidFill>
            <a:prstDash val="solid"/>
          </a:ln>
          <a:effectLst/>
        </p:spPr>
        <p:txBody>
          <a:bodyPr rtlCol="0" anchor="ctr"/>
          <a:lstStyle/>
          <a:p>
            <a:pPr algn="ctr"/>
            <a:r>
              <a:rPr lang="fr-FR" sz="2400" b="1" dirty="0">
                <a:solidFill>
                  <a:srgbClr val="000000"/>
                </a:solidFill>
                <a:latin typeface="Times New Roman" panose="02020603050405020304" pitchFamily="18" charset="0"/>
              </a:rPr>
              <a:t>Immunité déclenchée par PAMP : </a:t>
            </a:r>
            <a:r>
              <a:rPr lang="fr-FR" sz="2400" dirty="0">
                <a:solidFill>
                  <a:srgbClr val="000000"/>
                </a:solidFill>
                <a:latin typeface="Times New Roman" panose="02020603050405020304" pitchFamily="18" charset="0"/>
              </a:rPr>
              <a:t>mécanismes de défense </a:t>
            </a:r>
            <a:r>
              <a:rPr lang="fr-FR" sz="2400" b="1" dirty="0">
                <a:solidFill>
                  <a:srgbClr val="FF0000"/>
                </a:solidFill>
                <a:latin typeface="Times New Roman" panose="02020603050405020304" pitchFamily="18" charset="0"/>
              </a:rPr>
              <a:t>générale</a:t>
            </a:r>
            <a:r>
              <a:rPr lang="fr-FR" sz="2400" dirty="0">
                <a:solidFill>
                  <a:srgbClr val="000000"/>
                </a:solidFill>
                <a:latin typeface="Times New Roman" panose="02020603050405020304" pitchFamily="18" charset="0"/>
              </a:rPr>
              <a:t> et de </a:t>
            </a:r>
            <a:r>
              <a:rPr lang="fr-FR" sz="2400" b="1" dirty="0">
                <a:solidFill>
                  <a:srgbClr val="FF0000"/>
                </a:solidFill>
                <a:latin typeface="Times New Roman" panose="02020603050405020304" pitchFamily="18" charset="0"/>
              </a:rPr>
              <a:t>faible intensité</a:t>
            </a:r>
            <a:r>
              <a:rPr lang="fr-FR" sz="2400" dirty="0">
                <a:solidFill>
                  <a:srgbClr val="000000"/>
                </a:solidFill>
                <a:latin typeface="Times New Roman" panose="02020603050405020304" pitchFamily="18" charset="0"/>
              </a:rPr>
              <a:t>. </a:t>
            </a:r>
          </a:p>
        </p:txBody>
      </p:sp>
      <p:sp>
        <p:nvSpPr>
          <p:cNvPr id="13" name="Rectangle 12">
            <a:extLst>
              <a:ext uri="{FF2B5EF4-FFF2-40B4-BE49-F238E27FC236}">
                <a16:creationId xmlns:a16="http://schemas.microsoft.com/office/drawing/2014/main" id="{A4997346-D2AD-B62F-76BE-6CED81770489}"/>
              </a:ext>
            </a:extLst>
          </p:cNvPr>
          <p:cNvSpPr/>
          <p:nvPr/>
        </p:nvSpPr>
        <p:spPr>
          <a:xfrm>
            <a:off x="5814570" y="4259939"/>
            <a:ext cx="3875340" cy="2441112"/>
          </a:xfrm>
          <a:prstGeom prst="rect">
            <a:avLst/>
          </a:prstGeom>
          <a:noFill/>
          <a:ln w="38100" cap="flat" cmpd="sng" algn="ctr">
            <a:solidFill>
              <a:srgbClr val="00B050"/>
            </a:solidFill>
            <a:prstDash val="solid"/>
          </a:ln>
          <a:effectLst/>
        </p:spPr>
        <p:txBody>
          <a:bodyPr rtlCol="0" anchor="ctr"/>
          <a:lstStyle/>
          <a:p>
            <a:pPr algn="ctr"/>
            <a:r>
              <a:rPr lang="fr-FR" sz="2400" b="1" dirty="0">
                <a:solidFill>
                  <a:srgbClr val="000000"/>
                </a:solidFill>
                <a:latin typeface="Times New Roman" panose="02020603050405020304" pitchFamily="18" charset="0"/>
              </a:rPr>
              <a:t>Immunité déclenchée par les effecteurs </a:t>
            </a:r>
            <a:r>
              <a:rPr lang="fr-FR" sz="2400" dirty="0">
                <a:solidFill>
                  <a:srgbClr val="000000"/>
                </a:solidFill>
                <a:latin typeface="Times New Roman" panose="02020603050405020304" pitchFamily="18" charset="0"/>
              </a:rPr>
              <a:t>: mécanismes de défense </a:t>
            </a:r>
            <a:r>
              <a:rPr lang="fr-FR" sz="2400" b="1" dirty="0">
                <a:solidFill>
                  <a:srgbClr val="FF0000"/>
                </a:solidFill>
                <a:latin typeface="Times New Roman" panose="02020603050405020304" pitchFamily="18" charset="0"/>
              </a:rPr>
              <a:t>ciblée</a:t>
            </a:r>
            <a:r>
              <a:rPr lang="fr-FR" sz="2400" dirty="0">
                <a:solidFill>
                  <a:srgbClr val="000000"/>
                </a:solidFill>
                <a:latin typeface="Times New Roman" panose="02020603050405020304" pitchFamily="18" charset="0"/>
              </a:rPr>
              <a:t> et </a:t>
            </a:r>
            <a:r>
              <a:rPr lang="fr-FR" sz="2400" b="1" dirty="0">
                <a:solidFill>
                  <a:srgbClr val="FF0000"/>
                </a:solidFill>
                <a:latin typeface="Times New Roman" panose="02020603050405020304" pitchFamily="18" charset="0"/>
              </a:rPr>
              <a:t>efficaces</a:t>
            </a:r>
            <a:r>
              <a:rPr lang="fr-FR" sz="2400" dirty="0">
                <a:solidFill>
                  <a:srgbClr val="000000"/>
                </a:solidFill>
                <a:latin typeface="Times New Roman" panose="02020603050405020304" pitchFamily="18" charset="0"/>
              </a:rPr>
              <a:t> pour lutter contre l’agent pathogène détecté. </a:t>
            </a:r>
          </a:p>
        </p:txBody>
      </p:sp>
    </p:spTree>
    <p:extLst>
      <p:ext uri="{BB962C8B-B14F-4D97-AF65-F5344CB8AC3E}">
        <p14:creationId xmlns:p14="http://schemas.microsoft.com/office/powerpoint/2010/main" val="20594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442950" y="652500"/>
            <a:ext cx="6769289" cy="584775"/>
          </a:xfrm>
          <a:prstGeom prst="rect">
            <a:avLst/>
          </a:prstGeom>
          <a:solidFill>
            <a:srgbClr val="FFCCCC"/>
          </a:solidFill>
        </p:spPr>
        <p:txBody>
          <a:bodyPr wrap="square">
            <a:spAutoFit/>
          </a:bodyPr>
          <a:lstStyle/>
          <a:p>
            <a:pPr lvl="0" algn="just"/>
            <a:r>
              <a:rPr lang="fr-FR" sz="3200" b="1" dirty="0">
                <a:solidFill>
                  <a:srgbClr val="00B050"/>
                </a:solidFill>
                <a:latin typeface="Times New Roman" panose="02020603050405020304" pitchFamily="18" charset="0"/>
                <a:cs typeface="Times New Roman" panose="02020603050405020304" pitchFamily="18" charset="0"/>
              </a:rPr>
              <a:t>2. Interaction agent pathogène-plante</a:t>
            </a:r>
          </a:p>
        </p:txBody>
      </p:sp>
      <p:sp>
        <p:nvSpPr>
          <p:cNvPr id="6" name="Rectangle 5"/>
          <p:cNvSpPr/>
          <p:nvPr/>
        </p:nvSpPr>
        <p:spPr>
          <a:xfrm>
            <a:off x="286604" y="1288840"/>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Les mécanismes impliqués par le système de défense de la plante peuvent être classés en deux catégories :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86604" y="2474370"/>
            <a:ext cx="8748214" cy="584775"/>
          </a:xfrm>
          <a:prstGeom prst="rect">
            <a:avLst/>
          </a:prstGeom>
          <a:noFill/>
        </p:spPr>
        <p:txBody>
          <a:bodyPr wrap="square">
            <a:spAutoFit/>
          </a:bodyPr>
          <a:lstStyle/>
          <a:p>
            <a:pPr lvl="0" algn="just"/>
            <a:r>
              <a:rPr lang="fr-FR" sz="3200" b="1" dirty="0">
                <a:solidFill>
                  <a:srgbClr val="FF33CC"/>
                </a:solidFill>
                <a:latin typeface="Times New Roman" panose="02020603050405020304" pitchFamily="18" charset="0"/>
                <a:cs typeface="Times New Roman" panose="02020603050405020304" pitchFamily="18" charset="0"/>
              </a:rPr>
              <a:t>3. 1 Mécanismes de défense préformés ou passifs</a:t>
            </a:r>
          </a:p>
        </p:txBody>
      </p:sp>
      <p:sp>
        <p:nvSpPr>
          <p:cNvPr id="11" name="Rectangle 10"/>
          <p:cNvSpPr/>
          <p:nvPr/>
        </p:nvSpPr>
        <p:spPr>
          <a:xfrm>
            <a:off x="150126" y="3110710"/>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Les végétaux développent des barrières de protection contre les infections de type physique et chimique mis en place avant tout contact avec le pathogène.</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0126" y="4437654"/>
            <a:ext cx="11354936" cy="2308324"/>
          </a:xfrm>
          <a:prstGeom prst="rect">
            <a:avLst/>
          </a:prstGeom>
        </p:spPr>
        <p:txBody>
          <a:bodyPr wrap="square">
            <a:spAutoFit/>
          </a:bodyPr>
          <a:lstStyle/>
          <a:p>
            <a:pPr lvl="0" algn="just">
              <a:lnSpc>
                <a:spcPct val="150000"/>
              </a:lnSpc>
            </a:pPr>
            <a:r>
              <a:rPr lang="fr-FR" sz="2400" b="1" u="sng" dirty="0">
                <a:solidFill>
                  <a:srgbClr val="FF33CC"/>
                </a:solidFill>
                <a:latin typeface="Times New Roman" panose="02020603050405020304" pitchFamily="18" charset="0"/>
              </a:rPr>
              <a:t>Ex.</a:t>
            </a:r>
            <a:r>
              <a:rPr lang="fr-FR" sz="2400" dirty="0">
                <a:solidFill>
                  <a:srgbClr val="000000"/>
                </a:solidFill>
                <a:latin typeface="Times New Roman" panose="02020603050405020304" pitchFamily="18" charset="0"/>
              </a:rPr>
              <a:t> </a:t>
            </a:r>
            <a:r>
              <a:rPr lang="fr-FR" sz="2400" b="1" dirty="0">
                <a:solidFill>
                  <a:srgbClr val="000000"/>
                </a:solidFill>
                <a:latin typeface="Times New Roman" panose="02020603050405020304" pitchFamily="18" charset="0"/>
              </a:rPr>
              <a:t>les barrières physiques </a:t>
            </a:r>
            <a:r>
              <a:rPr lang="fr-FR" sz="2400" dirty="0">
                <a:solidFill>
                  <a:srgbClr val="000000"/>
                </a:solidFill>
                <a:latin typeface="Times New Roman" panose="02020603050405020304" pitchFamily="18" charset="0"/>
              </a:rPr>
              <a:t>(cuticule et paroi cellulaire), </a:t>
            </a:r>
            <a:r>
              <a:rPr lang="fr-FR" sz="2400" b="1" dirty="0">
                <a:solidFill>
                  <a:srgbClr val="000000"/>
                </a:solidFill>
                <a:latin typeface="Times New Roman" panose="02020603050405020304" pitchFamily="18" charset="0"/>
              </a:rPr>
              <a:t>un bouclier naturel de molécules toxiques pour les pathogènes </a:t>
            </a:r>
            <a:r>
              <a:rPr lang="fr-FR" sz="2400" dirty="0">
                <a:solidFill>
                  <a:srgbClr val="000000"/>
                </a:solidFill>
                <a:latin typeface="Times New Roman" panose="02020603050405020304" pitchFamily="18" charset="0"/>
              </a:rPr>
              <a:t>(nombreux types de peptides antimicrobiens, des composés phénoliques à activité bactéricide ou fongicide, des molécules à fonction répulsive, etc.)..</a:t>
            </a:r>
            <a:endParaRPr lang="fr-F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9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1" grpId="0"/>
      <p:bldP spid="1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259308" y="721857"/>
            <a:ext cx="8748214" cy="584775"/>
          </a:xfrm>
          <a:prstGeom prst="rect">
            <a:avLst/>
          </a:prstGeom>
          <a:noFill/>
        </p:spPr>
        <p:txBody>
          <a:bodyPr wrap="square">
            <a:spAutoFit/>
          </a:bodyPr>
          <a:lstStyle/>
          <a:p>
            <a:pPr lvl="0" algn="just"/>
            <a:r>
              <a:rPr lang="fr-FR" sz="3200" b="1" dirty="0">
                <a:solidFill>
                  <a:srgbClr val="FF33CC"/>
                </a:solidFill>
                <a:latin typeface="Times New Roman" panose="02020603050405020304" pitchFamily="18" charset="0"/>
                <a:cs typeface="Times New Roman" panose="02020603050405020304" pitchFamily="18" charset="0"/>
              </a:rPr>
              <a:t>3. 2 Mécanismes de défense actifs ou induits</a:t>
            </a:r>
          </a:p>
        </p:txBody>
      </p:sp>
      <p:sp>
        <p:nvSpPr>
          <p:cNvPr id="11" name="Rectangle 10"/>
          <p:cNvSpPr/>
          <p:nvPr/>
        </p:nvSpPr>
        <p:spPr>
          <a:xfrm>
            <a:off x="150126" y="1350044"/>
            <a:ext cx="11354936" cy="1687963"/>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Il s'agit de la deuxième ligne de défense impliquant </a:t>
            </a:r>
            <a:r>
              <a:rPr lang="fr-FR" sz="2400" b="1" dirty="0">
                <a:solidFill>
                  <a:srgbClr val="FF33CC"/>
                </a:solidFill>
                <a:latin typeface="Times New Roman" panose="02020603050405020304" pitchFamily="18" charset="0"/>
              </a:rPr>
              <a:t>les gènes de résistance</a:t>
            </a:r>
            <a:r>
              <a:rPr lang="fr-FR" sz="2400" dirty="0">
                <a:solidFill>
                  <a:srgbClr val="000000"/>
                </a:solidFill>
                <a:latin typeface="Times New Roman" panose="02020603050405020304" pitchFamily="18" charset="0"/>
              </a:rPr>
              <a:t>, qui développent des réponses plus ciblées et moins générales. La défense induite est de deux types « hôtes » et « </a:t>
            </a:r>
            <a:r>
              <a:rPr lang="fr-FR" sz="2400" dirty="0" err="1">
                <a:solidFill>
                  <a:srgbClr val="000000"/>
                </a:solidFill>
                <a:latin typeface="Times New Roman" panose="02020603050405020304" pitchFamily="18" charset="0"/>
              </a:rPr>
              <a:t>non-hôtes</a:t>
            </a:r>
            <a:r>
              <a:rPr lang="fr-FR" sz="2400" dirty="0">
                <a:solidFill>
                  <a:srgbClr val="000000"/>
                </a:solidFill>
                <a:latin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6" y="3081419"/>
            <a:ext cx="11996382" cy="3776581"/>
          </a:xfrm>
          <a:prstGeom prst="rect">
            <a:avLst/>
          </a:prstGeom>
        </p:spPr>
      </p:pic>
    </p:spTree>
    <p:extLst>
      <p:ext uri="{BB962C8B-B14F-4D97-AF65-F5344CB8AC3E}">
        <p14:creationId xmlns:p14="http://schemas.microsoft.com/office/powerpoint/2010/main" val="10394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103" t="3705" r="2068" b="2019"/>
          <a:stretch/>
        </p:blipFill>
        <p:spPr>
          <a:xfrm>
            <a:off x="1378845" y="500729"/>
            <a:ext cx="9334087" cy="6033717"/>
          </a:xfrm>
          <a:prstGeom prst="rect">
            <a:avLst/>
          </a:prstGeom>
        </p:spPr>
      </p:pic>
      <p:sp>
        <p:nvSpPr>
          <p:cNvPr id="13" name="Rectangle 12"/>
          <p:cNvSpPr/>
          <p:nvPr/>
        </p:nvSpPr>
        <p:spPr>
          <a:xfrm>
            <a:off x="4141265" y="6508439"/>
            <a:ext cx="3809248" cy="400110"/>
          </a:xfrm>
          <a:prstGeom prst="rect">
            <a:avLst/>
          </a:prstGeom>
        </p:spPr>
        <p:txBody>
          <a:bodyPr wrap="none">
            <a:spAutoFit/>
          </a:bodyPr>
          <a:lstStyle/>
          <a:p>
            <a:r>
              <a:rPr lang="fr-FR" sz="2000" b="1" dirty="0">
                <a:solidFill>
                  <a:srgbClr val="000000"/>
                </a:solidFill>
                <a:latin typeface="Times New Roman" panose="02020603050405020304" pitchFamily="18" charset="0"/>
              </a:rPr>
              <a:t>Figure : Les défenses des plantes.</a:t>
            </a:r>
            <a:endParaRPr lang="fr-FR" sz="2000" b="1" dirty="0">
              <a:solidFill>
                <a:prstClr val="black"/>
              </a:solidFill>
            </a:endParaRPr>
          </a:p>
        </p:txBody>
      </p:sp>
    </p:spTree>
    <p:extLst>
      <p:ext uri="{BB962C8B-B14F-4D97-AF65-F5344CB8AC3E}">
        <p14:creationId xmlns:p14="http://schemas.microsoft.com/office/powerpoint/2010/main" val="302586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08"/>
            <a:ext cx="12170300" cy="6884007"/>
          </a:xfrm>
          <a:prstGeom prst="rect">
            <a:avLst/>
          </a:prstGeom>
        </p:spPr>
      </p:pic>
    </p:spTree>
    <p:extLst>
      <p:ext uri="{BB962C8B-B14F-4D97-AF65-F5344CB8AC3E}">
        <p14:creationId xmlns:p14="http://schemas.microsoft.com/office/powerpoint/2010/main" val="22938279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00729"/>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86603" y="607793"/>
            <a:ext cx="11655188" cy="584775"/>
          </a:xfrm>
          <a:prstGeom prst="rect">
            <a:avLst/>
          </a:prstGeom>
          <a:solidFill>
            <a:srgbClr val="FFCCCC"/>
          </a:solidFill>
        </p:spPr>
        <p:txBody>
          <a:bodyPr wrap="square">
            <a:spAutoFit/>
          </a:bodyPr>
          <a:lstStyle/>
          <a:p>
            <a:pPr lvl="0" algn="just"/>
            <a:r>
              <a:rPr lang="fr-FR" sz="3200" b="1" dirty="0">
                <a:solidFill>
                  <a:srgbClr val="00B050"/>
                </a:solidFill>
                <a:latin typeface="Times New Roman" panose="02020603050405020304" pitchFamily="18" charset="0"/>
                <a:cs typeface="Times New Roman" panose="02020603050405020304" pitchFamily="18" charset="0"/>
              </a:rPr>
              <a:t>4. Perception extracellulaire de l’agent pathogène par la plante</a:t>
            </a:r>
          </a:p>
        </p:txBody>
      </p:sp>
      <p:sp>
        <p:nvSpPr>
          <p:cNvPr id="6" name="Rectangle 5"/>
          <p:cNvSpPr/>
          <p:nvPr/>
        </p:nvSpPr>
        <p:spPr>
          <a:xfrm>
            <a:off x="0" y="1225689"/>
            <a:ext cx="4490112" cy="5632311"/>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Les plantes sont capables de percevoir la présence de l’agent pathogène en dehors de la cellule végétale ; soit: </a:t>
            </a:r>
          </a:p>
          <a:p>
            <a:pPr marL="342900" lvl="0" indent="-342900" algn="just">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par la reconnaissance simultanée de motifs spécifiques présents à la surface du microorganisme</a:t>
            </a:r>
            <a:r>
              <a:rPr lang="fr-FR" sz="2400" dirty="0">
                <a:solidFill>
                  <a:srgbClr val="000000"/>
                </a:solidFill>
                <a:latin typeface="Times New Roman" panose="02020603050405020304" pitchFamily="18" charset="0"/>
              </a:rPr>
              <a:t>, </a:t>
            </a:r>
          </a:p>
          <a:p>
            <a:pPr marL="342900" lvl="0" indent="-342900" algn="just">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par des effecteurs sécrétés par l’agent pathogène</a:t>
            </a:r>
            <a:r>
              <a:rPr lang="fr-FR" sz="2400" dirty="0">
                <a:solidFill>
                  <a:srgbClr val="000000"/>
                </a:solidFill>
                <a:latin typeface="Times New Roman" panose="02020603050405020304" pitchFamily="18" charset="0"/>
              </a:rPr>
              <a:t>.</a:t>
            </a:r>
            <a:endParaRPr lang="fr-FR" sz="2400" dirty="0">
              <a:solidFill>
                <a:srgbClr val="00000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112" y="1325639"/>
            <a:ext cx="7701888" cy="4936521"/>
          </a:xfrm>
          <a:prstGeom prst="rect">
            <a:avLst/>
          </a:prstGeom>
        </p:spPr>
      </p:pic>
    </p:spTree>
    <p:extLst>
      <p:ext uri="{BB962C8B-B14F-4D97-AF65-F5344CB8AC3E}">
        <p14:creationId xmlns:p14="http://schemas.microsoft.com/office/powerpoint/2010/main" val="26813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50126" y="1350044"/>
            <a:ext cx="11354936" cy="1754326"/>
          </a:xfrm>
          <a:prstGeom prst="rect">
            <a:avLst/>
          </a:prstGeom>
        </p:spPr>
        <p:txBody>
          <a:bodyPr wrap="square">
            <a:spAutoFit/>
          </a:bodyPr>
          <a:lstStyle/>
          <a:p>
            <a:pPr lvl="0" algn="just">
              <a:lnSpc>
                <a:spcPct val="150000"/>
              </a:lnSpc>
            </a:pPr>
            <a:r>
              <a:rPr lang="fr-FR" sz="2400" b="1" u="sng" dirty="0">
                <a:solidFill>
                  <a:srgbClr val="FF33CC"/>
                </a:solidFill>
                <a:latin typeface="Times New Roman" panose="02020603050405020304" pitchFamily="18" charset="0"/>
              </a:rPr>
              <a:t>Les </a:t>
            </a:r>
            <a:r>
              <a:rPr lang="fr-FR" sz="2400" b="1" u="sng" dirty="0" err="1">
                <a:solidFill>
                  <a:srgbClr val="FF33CC"/>
                </a:solidFill>
                <a:latin typeface="Times New Roman" panose="02020603050405020304" pitchFamily="18" charset="0"/>
              </a:rPr>
              <a:t>éliciteurs</a:t>
            </a:r>
            <a:r>
              <a:rPr lang="fr-FR" sz="2400" b="1" u="sng" dirty="0">
                <a:solidFill>
                  <a:srgbClr val="FF33CC"/>
                </a:solidFill>
                <a:latin typeface="Times New Roman" panose="02020603050405020304" pitchFamily="18" charset="0"/>
              </a:rPr>
              <a:t> </a:t>
            </a:r>
            <a:r>
              <a:rPr lang="fr-FR" sz="2400" dirty="0">
                <a:solidFill>
                  <a:srgbClr val="000000"/>
                </a:solidFill>
                <a:latin typeface="Times New Roman" panose="02020603050405020304" pitchFamily="18" charset="0"/>
              </a:rPr>
              <a:t>sont des molécules produites par un agent pathogène indispensable à leur mode de vie et très conservé d’une espèce à l’autre et qui n’existe pas chez la plante et donnent lieu à ses mécanismes de défense.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83023" y="663156"/>
            <a:ext cx="202512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Remarque</a:t>
            </a:r>
          </a:p>
        </p:txBody>
      </p:sp>
      <p:sp>
        <p:nvSpPr>
          <p:cNvPr id="9" name="Rectangle 8"/>
          <p:cNvSpPr/>
          <p:nvPr/>
        </p:nvSpPr>
        <p:spPr>
          <a:xfrm>
            <a:off x="150126" y="3206483"/>
            <a:ext cx="5655204"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2 La reconnaissance générale</a:t>
            </a:r>
          </a:p>
        </p:txBody>
      </p:sp>
      <p:sp>
        <p:nvSpPr>
          <p:cNvPr id="11" name="Rectangle 10"/>
          <p:cNvSpPr/>
          <p:nvPr/>
        </p:nvSpPr>
        <p:spPr>
          <a:xfrm>
            <a:off x="150126" y="4136462"/>
            <a:ext cx="11354936" cy="2308324"/>
          </a:xfrm>
          <a:prstGeom prst="rect">
            <a:avLst/>
          </a:prstGeom>
        </p:spPr>
        <p:txBody>
          <a:bodyPr wrap="square">
            <a:spAutoFit/>
          </a:bodyPr>
          <a:lstStyle/>
          <a:p>
            <a:pPr lvl="0" algn="just">
              <a:lnSpc>
                <a:spcPct val="150000"/>
              </a:lnSpc>
            </a:pPr>
            <a:r>
              <a:rPr lang="fr-FR" sz="2400" b="1" dirty="0">
                <a:solidFill>
                  <a:srgbClr val="FF33CC"/>
                </a:solidFill>
                <a:latin typeface="Times New Roman" panose="02020603050405020304" pitchFamily="18" charset="0"/>
              </a:rPr>
              <a:t>• PAMPs </a:t>
            </a:r>
            <a:r>
              <a:rPr lang="fr-FR" sz="2400" b="1" dirty="0">
                <a:solidFill>
                  <a:srgbClr val="333300"/>
                </a:solidFill>
                <a:latin typeface="Times New Roman" panose="02020603050405020304" pitchFamily="18" charset="0"/>
              </a:rPr>
              <a:t>sont des motifs sur la surface des agents </a:t>
            </a:r>
            <a:r>
              <a:rPr lang="fr-FR" sz="2400" b="1" dirty="0" err="1">
                <a:solidFill>
                  <a:srgbClr val="333300"/>
                </a:solidFill>
                <a:latin typeface="Times New Roman" panose="02020603050405020304" pitchFamily="18" charset="0"/>
              </a:rPr>
              <a:t>phytopathogènes</a:t>
            </a:r>
            <a:r>
              <a:rPr lang="fr-FR" sz="2400" b="1" dirty="0">
                <a:solidFill>
                  <a:srgbClr val="333300"/>
                </a:solidFill>
                <a:latin typeface="Times New Roman" panose="02020603050405020304" pitchFamily="18" charset="0"/>
              </a:rPr>
              <a:t>. Certaines sont capables d’induire des réactions nécrotiques et de défense chez l’hôte (la reconnaissance des motifs protéiques PAMPs (élicitions) induit à des réactions de défense de type mort cellulaire programmée chez la plupart des solanacées).</a:t>
            </a:r>
          </a:p>
        </p:txBody>
      </p:sp>
    </p:spTree>
    <p:extLst>
      <p:ext uri="{BB962C8B-B14F-4D97-AF65-F5344CB8AC3E}">
        <p14:creationId xmlns:p14="http://schemas.microsoft.com/office/powerpoint/2010/main" val="19618713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45743" y="721147"/>
            <a:ext cx="11145672" cy="2308324"/>
          </a:xfrm>
          <a:prstGeom prst="rect">
            <a:avLst/>
          </a:prstGeom>
        </p:spPr>
        <p:txBody>
          <a:bodyPr wrap="square">
            <a:spAutoFit/>
          </a:bodyPr>
          <a:lstStyle/>
          <a:p>
            <a:pPr lvl="0" algn="just">
              <a:lnSpc>
                <a:spcPct val="150000"/>
              </a:lnSpc>
            </a:pPr>
            <a:r>
              <a:rPr lang="fr-FR" sz="2400" b="1" dirty="0">
                <a:solidFill>
                  <a:srgbClr val="FF33CC"/>
                </a:solidFill>
                <a:latin typeface="Times New Roman" panose="02020603050405020304" pitchFamily="18" charset="0"/>
              </a:rPr>
              <a:t>• </a:t>
            </a:r>
            <a:r>
              <a:rPr lang="fr-FR" sz="2400" b="1" dirty="0" err="1">
                <a:solidFill>
                  <a:srgbClr val="FF33CC"/>
                </a:solidFill>
                <a:latin typeface="Times New Roman" panose="02020603050405020304" pitchFamily="18" charset="0"/>
              </a:rPr>
              <a:t>DAMPs</a:t>
            </a:r>
            <a:r>
              <a:rPr lang="fr-FR" sz="2400" b="1" dirty="0">
                <a:solidFill>
                  <a:srgbClr val="FF33CC"/>
                </a:solidFill>
                <a:latin typeface="Times New Roman" panose="02020603050405020304" pitchFamily="18" charset="0"/>
              </a:rPr>
              <a:t> </a:t>
            </a:r>
            <a:r>
              <a:rPr lang="fr-FR" sz="2400" b="1" dirty="0">
                <a:solidFill>
                  <a:srgbClr val="333300"/>
                </a:solidFill>
                <a:latin typeface="Times New Roman" panose="02020603050405020304" pitchFamily="18" charset="0"/>
              </a:rPr>
              <a:t>sont des molécules issues de la dégradation des composants de la cellule végétale ou du microorganisme (</a:t>
            </a:r>
            <a:r>
              <a:rPr lang="fr-FR" sz="2400" b="1" u="sng" dirty="0">
                <a:solidFill>
                  <a:srgbClr val="FF33CC"/>
                </a:solidFill>
                <a:latin typeface="Times New Roman" panose="02020603050405020304" pitchFamily="18" charset="0"/>
              </a:rPr>
              <a:t>ex.</a:t>
            </a:r>
            <a:r>
              <a:rPr lang="fr-FR" sz="2400" b="1" dirty="0">
                <a:solidFill>
                  <a:srgbClr val="333300"/>
                </a:solidFill>
                <a:latin typeface="Times New Roman" panose="02020603050405020304" pitchFamily="18" charset="0"/>
              </a:rPr>
              <a:t> les </a:t>
            </a:r>
            <a:r>
              <a:rPr lang="fr-FR" sz="2400" b="1" dirty="0" err="1">
                <a:solidFill>
                  <a:srgbClr val="333300"/>
                </a:solidFill>
                <a:latin typeface="Times New Roman" panose="02020603050405020304" pitchFamily="18" charset="0"/>
              </a:rPr>
              <a:t>chitinases</a:t>
            </a:r>
            <a:r>
              <a:rPr lang="fr-FR" sz="2400" b="1" dirty="0">
                <a:solidFill>
                  <a:srgbClr val="333300"/>
                </a:solidFill>
                <a:latin typeface="Times New Roman" panose="02020603050405020304" pitchFamily="18" charset="0"/>
              </a:rPr>
              <a:t> </a:t>
            </a:r>
            <a:r>
              <a:rPr lang="fr-FR" sz="2400" dirty="0">
                <a:solidFill>
                  <a:srgbClr val="333300"/>
                </a:solidFill>
                <a:latin typeface="Times New Roman" panose="02020603050405020304" pitchFamily="18" charset="0"/>
              </a:rPr>
              <a:t>sécrétées par la plante sont capables de dégrader la paroi des champignons et entraînent également la production de PAMPs qui pouvaient être perçue par la plante).</a:t>
            </a:r>
            <a:endParaRPr lang="fr-FR" sz="2400" dirty="0">
              <a:solidFill>
                <a:srgbClr val="3333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5743" y="3988791"/>
            <a:ext cx="11354936" cy="2308324"/>
          </a:xfrm>
          <a:prstGeom prst="rect">
            <a:avLst/>
          </a:prstGeom>
        </p:spPr>
        <p:txBody>
          <a:bodyPr wrap="square">
            <a:spAutoFit/>
          </a:bodyPr>
          <a:lstStyle/>
          <a:p>
            <a:pPr lvl="0" algn="just">
              <a:lnSpc>
                <a:spcPct val="150000"/>
              </a:lnSpc>
            </a:pPr>
            <a:r>
              <a:rPr lang="fr-FR" sz="2400" b="1" dirty="0">
                <a:solidFill>
                  <a:srgbClr val="333300"/>
                </a:solidFill>
                <a:latin typeface="Times New Roman" panose="02020603050405020304" pitchFamily="18" charset="0"/>
              </a:rPr>
              <a:t>Il y’a deux types d’</a:t>
            </a:r>
            <a:r>
              <a:rPr lang="fr-FR" sz="2400" b="1" dirty="0" err="1">
                <a:solidFill>
                  <a:srgbClr val="333300"/>
                </a:solidFill>
                <a:latin typeface="Times New Roman" panose="02020603050405020304" pitchFamily="18" charset="0"/>
              </a:rPr>
              <a:t>éliciteurs</a:t>
            </a:r>
            <a:r>
              <a:rPr lang="fr-FR" sz="2400" b="1" dirty="0">
                <a:solidFill>
                  <a:srgbClr val="333300"/>
                </a:solidFill>
                <a:latin typeface="Times New Roman" panose="02020603050405020304" pitchFamily="18" charset="0"/>
              </a:rPr>
              <a:t> généraux ;</a:t>
            </a:r>
          </a:p>
          <a:p>
            <a:pPr marL="342900" lvl="0" indent="-342900" algn="just">
              <a:lnSpc>
                <a:spcPct val="150000"/>
              </a:lnSpc>
              <a:buFont typeface="Arial" panose="020B0604020202020204" pitchFamily="34" charset="0"/>
              <a:buChar char="•"/>
            </a:pPr>
            <a:r>
              <a:rPr lang="fr-FR" sz="2400" b="1" dirty="0">
                <a:solidFill>
                  <a:srgbClr val="333300"/>
                </a:solidFill>
                <a:latin typeface="Times New Roman" panose="02020603050405020304" pitchFamily="18" charset="0"/>
              </a:rPr>
              <a:t> les exogènes </a:t>
            </a:r>
            <a:r>
              <a:rPr lang="fr-FR" sz="2400" dirty="0">
                <a:solidFill>
                  <a:srgbClr val="333300"/>
                </a:solidFill>
                <a:latin typeface="Times New Roman" panose="02020603050405020304" pitchFamily="18" charset="0"/>
              </a:rPr>
              <a:t>provenant directement de l’agent pathogène;</a:t>
            </a:r>
          </a:p>
          <a:p>
            <a:pPr marL="342900" lvl="0" indent="-342900" algn="just">
              <a:lnSpc>
                <a:spcPct val="150000"/>
              </a:lnSpc>
              <a:buFont typeface="Arial" panose="020B0604020202020204" pitchFamily="34" charset="0"/>
              <a:buChar char="•"/>
            </a:pPr>
            <a:r>
              <a:rPr lang="fr-FR" sz="2400" b="1" dirty="0">
                <a:solidFill>
                  <a:srgbClr val="333300"/>
                </a:solidFill>
                <a:latin typeface="Times New Roman" panose="02020603050405020304" pitchFamily="18" charset="0"/>
              </a:rPr>
              <a:t>les endogènes </a:t>
            </a:r>
            <a:r>
              <a:rPr lang="fr-FR" sz="2400" dirty="0">
                <a:solidFill>
                  <a:srgbClr val="333300"/>
                </a:solidFill>
                <a:latin typeface="Times New Roman" panose="02020603050405020304" pitchFamily="18" charset="0"/>
              </a:rPr>
              <a:t>provenant de la plante elle-même lors de la dégradation de la paroi cellulaire.</a:t>
            </a:r>
            <a:endParaRPr lang="fr-FR" sz="2400" dirty="0">
              <a:solidFill>
                <a:srgbClr val="3333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778640" y="3301903"/>
            <a:ext cx="202512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Remarque</a:t>
            </a:r>
          </a:p>
        </p:txBody>
      </p:sp>
    </p:spTree>
    <p:extLst>
      <p:ext uri="{BB962C8B-B14F-4D97-AF65-F5344CB8AC3E}">
        <p14:creationId xmlns:p14="http://schemas.microsoft.com/office/powerpoint/2010/main" val="28086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682388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2 4. 2 La reconnaissance spécifique</a:t>
            </a:r>
          </a:p>
        </p:txBody>
      </p:sp>
      <p:sp>
        <p:nvSpPr>
          <p:cNvPr id="6" name="Rectangle 5"/>
          <p:cNvSpPr/>
          <p:nvPr/>
        </p:nvSpPr>
        <p:spPr>
          <a:xfrm>
            <a:off x="-1" y="1529739"/>
            <a:ext cx="3985147" cy="4524315"/>
          </a:xfrm>
          <a:prstGeom prst="rect">
            <a:avLst/>
          </a:prstGeom>
        </p:spPr>
        <p:txBody>
          <a:bodyPr wrap="square">
            <a:spAutoFit/>
          </a:bodyPr>
          <a:lstStyle/>
          <a:p>
            <a:pPr algn="just">
              <a:lnSpc>
                <a:spcPct val="150000"/>
              </a:lnSpc>
            </a:pPr>
            <a:r>
              <a:rPr lang="fr-FR" sz="2400" b="1" dirty="0">
                <a:solidFill>
                  <a:srgbClr val="FF33CC"/>
                </a:solidFill>
                <a:latin typeface="Times New Roman" panose="02020603050405020304" pitchFamily="18" charset="0"/>
              </a:rPr>
              <a:t>• Gène pour gène </a:t>
            </a:r>
            <a:r>
              <a:rPr lang="fr-FR" sz="2400" dirty="0">
                <a:solidFill>
                  <a:srgbClr val="000000"/>
                </a:solidFill>
                <a:latin typeface="Times New Roman" panose="02020603050405020304" pitchFamily="18" charset="0"/>
              </a:rPr>
              <a:t>est une reconnaissance qui dépend d'un </a:t>
            </a:r>
            <a:r>
              <a:rPr lang="fr-FR" sz="2400" dirty="0" err="1">
                <a:solidFill>
                  <a:srgbClr val="000000"/>
                </a:solidFill>
                <a:latin typeface="Times New Roman" panose="02020603050405020304" pitchFamily="18" charset="0"/>
              </a:rPr>
              <a:t>éliciteur</a:t>
            </a:r>
            <a:r>
              <a:rPr lang="fr-FR" sz="2400" dirty="0">
                <a:solidFill>
                  <a:srgbClr val="000000"/>
                </a:solidFill>
                <a:latin typeface="Times New Roman" panose="02020603050405020304" pitchFamily="18" charset="0"/>
              </a:rPr>
              <a:t> exogène spécifique produit par le gène </a:t>
            </a:r>
            <a:r>
              <a:rPr lang="fr-FR" sz="2400" dirty="0" err="1">
                <a:solidFill>
                  <a:srgbClr val="000000"/>
                </a:solidFill>
                <a:latin typeface="Times New Roman" panose="02020603050405020304" pitchFamily="18" charset="0"/>
              </a:rPr>
              <a:t>avirulence</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Avr</a:t>
            </a:r>
            <a:r>
              <a:rPr lang="fr-FR" sz="2400" dirty="0">
                <a:solidFill>
                  <a:srgbClr val="000000"/>
                </a:solidFill>
                <a:latin typeface="Times New Roman" panose="02020603050405020304" pitchFamily="18" charset="0"/>
              </a:rPr>
              <a:t> et reconnu par récepteur de type protéine végétale codée par le gène de résistance R. </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5416" t="3511" r="2434" b="3405"/>
          <a:stretch/>
        </p:blipFill>
        <p:spPr>
          <a:xfrm>
            <a:off x="4503762" y="1279574"/>
            <a:ext cx="7495893" cy="5094291"/>
          </a:xfrm>
          <a:prstGeom prst="rect">
            <a:avLst/>
          </a:prstGeom>
        </p:spPr>
      </p:pic>
      <p:sp>
        <p:nvSpPr>
          <p:cNvPr id="3" name="Rectangle 2"/>
          <p:cNvSpPr/>
          <p:nvPr/>
        </p:nvSpPr>
        <p:spPr>
          <a:xfrm>
            <a:off x="4668996" y="6457613"/>
            <a:ext cx="7165423" cy="369332"/>
          </a:xfrm>
          <a:prstGeom prst="rect">
            <a:avLst/>
          </a:prstGeom>
        </p:spPr>
        <p:txBody>
          <a:bodyPr wrap="none">
            <a:spAutoFit/>
          </a:bodyPr>
          <a:lstStyle/>
          <a:p>
            <a:r>
              <a:rPr lang="fr-FR" b="1" dirty="0">
                <a:solidFill>
                  <a:srgbClr val="000000"/>
                </a:solidFill>
                <a:latin typeface="Times New Roman" panose="02020603050405020304" pitchFamily="18" charset="0"/>
              </a:rPr>
              <a:t>Figure : La reconnaissance générale et spécifique de l’agent pathogène.</a:t>
            </a:r>
            <a:endParaRPr lang="fr-FR" b="1" dirty="0"/>
          </a:p>
        </p:txBody>
      </p:sp>
    </p:spTree>
    <p:extLst>
      <p:ext uri="{BB962C8B-B14F-4D97-AF65-F5344CB8AC3E}">
        <p14:creationId xmlns:p14="http://schemas.microsoft.com/office/powerpoint/2010/main" val="12872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934871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Transduction et intégration des signaux de danger</a:t>
            </a:r>
          </a:p>
        </p:txBody>
      </p:sp>
      <p:sp>
        <p:nvSpPr>
          <p:cNvPr id="6" name="Rectangle 5"/>
          <p:cNvSpPr/>
          <p:nvPr/>
        </p:nvSpPr>
        <p:spPr>
          <a:xfrm>
            <a:off x="177421" y="1182539"/>
            <a:ext cx="11354936" cy="5632311"/>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La transduction du signal de danger déclenche des modifications métabolites intracellulaires qui se font à travers un réseau complexe et redondant pouvant faire intervenir </a:t>
            </a:r>
            <a:r>
              <a:rPr lang="fr-FR" sz="2400" b="1" dirty="0">
                <a:solidFill>
                  <a:srgbClr val="FF33CC"/>
                </a:solidFill>
                <a:latin typeface="Times New Roman" panose="02020603050405020304" pitchFamily="18" charset="0"/>
              </a:rPr>
              <a:t>des kinases</a:t>
            </a:r>
            <a:r>
              <a:rPr lang="fr-FR" sz="2400" dirty="0">
                <a:solidFill>
                  <a:srgbClr val="000000"/>
                </a:solidFill>
                <a:latin typeface="Times New Roman" panose="02020603050405020304" pitchFamily="18" charset="0"/>
              </a:rPr>
              <a:t>, </a:t>
            </a:r>
            <a:r>
              <a:rPr lang="fr-FR" sz="2400" b="1" dirty="0">
                <a:solidFill>
                  <a:srgbClr val="FF33CC"/>
                </a:solidFill>
                <a:latin typeface="Times New Roman" panose="02020603050405020304" pitchFamily="18" charset="0"/>
              </a:rPr>
              <a:t>des signaux calciques</a:t>
            </a:r>
            <a:r>
              <a:rPr lang="fr-FR" sz="2400" dirty="0">
                <a:solidFill>
                  <a:srgbClr val="000000"/>
                </a:solidFill>
                <a:latin typeface="Times New Roman" panose="02020603050405020304" pitchFamily="18" charset="0"/>
              </a:rPr>
              <a:t>, </a:t>
            </a:r>
            <a:r>
              <a:rPr lang="fr-FR" sz="2400" b="1" dirty="0">
                <a:solidFill>
                  <a:srgbClr val="FF33CC"/>
                </a:solidFill>
                <a:latin typeface="Times New Roman" panose="02020603050405020304" pitchFamily="18" charset="0"/>
              </a:rPr>
              <a:t>des espèces réactives de l’oxygène (ROS)</a:t>
            </a:r>
            <a:r>
              <a:rPr lang="fr-FR" sz="2400" dirty="0">
                <a:solidFill>
                  <a:srgbClr val="000000"/>
                </a:solidFill>
                <a:latin typeface="Times New Roman" panose="02020603050405020304" pitchFamily="18" charset="0"/>
              </a:rPr>
              <a:t>, ainsi que </a:t>
            </a:r>
            <a:r>
              <a:rPr lang="fr-FR" sz="2400" b="1" dirty="0">
                <a:solidFill>
                  <a:srgbClr val="FF33CC"/>
                </a:solidFill>
                <a:latin typeface="Times New Roman" panose="02020603050405020304" pitchFamily="18" charset="0"/>
              </a:rPr>
              <a:t>le trafic vésiculaire </a:t>
            </a:r>
            <a:r>
              <a:rPr lang="fr-FR" sz="2400" dirty="0">
                <a:latin typeface="Times New Roman" panose="02020603050405020304" pitchFamily="18" charset="0"/>
              </a:rPr>
              <a:t>et</a:t>
            </a:r>
            <a:r>
              <a:rPr lang="fr-FR" sz="2400" b="1" dirty="0">
                <a:solidFill>
                  <a:srgbClr val="FF33CC"/>
                </a:solidFill>
                <a:latin typeface="Times New Roman" panose="02020603050405020304" pitchFamily="18" charset="0"/>
              </a:rPr>
              <a:t> l’autophagie</a:t>
            </a:r>
            <a:r>
              <a:rPr lang="fr-FR" sz="2400" dirty="0">
                <a:solidFill>
                  <a:srgbClr val="000000"/>
                </a:solidFill>
                <a:latin typeface="Times New Roman" panose="02020603050405020304" pitchFamily="18" charset="0"/>
              </a:rPr>
              <a:t>. La complexité de ce système permettant ainsi à chaque cellule de la plante d’induire un signal de danger en réponse adaptée à la menace extérieure perçue. Chez certaines plantes phylogénétiques éloignées, l’intégration de ces signaux de danger induisant la transcription de nombreux gènes de défense. Dans la plupart des cas, ces gènes permettraient la production </a:t>
            </a:r>
            <a:r>
              <a:rPr lang="fr-FR" sz="2400" b="1" dirty="0">
                <a:solidFill>
                  <a:srgbClr val="000000"/>
                </a:solidFill>
                <a:latin typeface="Times New Roman" panose="02020603050405020304" pitchFamily="18" charset="0"/>
              </a:rPr>
              <a:t>de molécules antimicrobiennes</a:t>
            </a:r>
            <a:r>
              <a:rPr lang="fr-FR" sz="2400" dirty="0">
                <a:solidFill>
                  <a:srgbClr val="000000"/>
                </a:solidFill>
                <a:latin typeface="Times New Roman" panose="02020603050405020304" pitchFamily="18" charset="0"/>
              </a:rPr>
              <a:t>, la mise en place de mécanismes de défense comme </a:t>
            </a:r>
            <a:r>
              <a:rPr lang="fr-FR" sz="2400" b="1" dirty="0">
                <a:solidFill>
                  <a:srgbClr val="000000"/>
                </a:solidFill>
                <a:latin typeface="Times New Roman" panose="02020603050405020304" pitchFamily="18" charset="0"/>
              </a:rPr>
              <a:t>le dépôt de </a:t>
            </a:r>
            <a:r>
              <a:rPr lang="fr-FR" sz="2400" b="1" dirty="0" err="1">
                <a:solidFill>
                  <a:srgbClr val="000000"/>
                </a:solidFill>
                <a:latin typeface="Times New Roman" panose="02020603050405020304" pitchFamily="18" charset="0"/>
              </a:rPr>
              <a:t>callose</a:t>
            </a:r>
            <a:r>
              <a:rPr lang="fr-FR" sz="2400" dirty="0">
                <a:solidFill>
                  <a:srgbClr val="000000"/>
                </a:solidFill>
                <a:latin typeface="Times New Roman" panose="02020603050405020304" pitchFamily="18" charset="0"/>
              </a:rPr>
              <a:t>, ou des réponses de type </a:t>
            </a:r>
            <a:r>
              <a:rPr lang="fr-FR" sz="2400" b="1" dirty="0">
                <a:solidFill>
                  <a:srgbClr val="000000"/>
                </a:solidFill>
                <a:latin typeface="Times New Roman" panose="02020603050405020304" pitchFamily="18" charset="0"/>
              </a:rPr>
              <a:t>hypersensible </a:t>
            </a:r>
            <a:r>
              <a:rPr lang="fr-FR" sz="2400" dirty="0">
                <a:solidFill>
                  <a:srgbClr val="000000"/>
                </a:solidFill>
                <a:latin typeface="Times New Roman" panose="02020603050405020304" pitchFamily="18" charset="0"/>
              </a:rPr>
              <a:t>conduisant à la résistance de la plante.</a:t>
            </a:r>
            <a:endParaRPr lang="fr-F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390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348" t="3253" r="1348" b="2421"/>
          <a:stretch/>
        </p:blipFill>
        <p:spPr>
          <a:xfrm>
            <a:off x="1160060" y="0"/>
            <a:ext cx="9853684" cy="6332561"/>
          </a:xfrm>
          <a:prstGeom prst="rect">
            <a:avLst/>
          </a:prstGeom>
        </p:spPr>
      </p:pic>
      <p:sp>
        <p:nvSpPr>
          <p:cNvPr id="6" name="Rectangle 5"/>
          <p:cNvSpPr/>
          <p:nvPr/>
        </p:nvSpPr>
        <p:spPr>
          <a:xfrm>
            <a:off x="3841084" y="6359856"/>
            <a:ext cx="4965014" cy="400110"/>
          </a:xfrm>
          <a:prstGeom prst="rect">
            <a:avLst/>
          </a:prstGeom>
        </p:spPr>
        <p:txBody>
          <a:bodyPr wrap="none">
            <a:spAutoFit/>
          </a:bodyPr>
          <a:lstStyle/>
          <a:p>
            <a:r>
              <a:rPr lang="fr-FR" sz="2000" b="1" dirty="0">
                <a:solidFill>
                  <a:srgbClr val="000000"/>
                </a:solidFill>
                <a:latin typeface="Times New Roman" panose="02020603050405020304" pitchFamily="18" charset="0"/>
              </a:rPr>
              <a:t>Figure : </a:t>
            </a:r>
            <a:r>
              <a:rPr lang="fr-FR" sz="2000" dirty="0">
                <a:solidFill>
                  <a:srgbClr val="000000"/>
                </a:solidFill>
                <a:latin typeface="Times New Roman" panose="02020603050405020304" pitchFamily="18" charset="0"/>
              </a:rPr>
              <a:t>Activation des signaux moléculaires. </a:t>
            </a:r>
            <a:endParaRPr lang="fr-FR" sz="2000" b="1" dirty="0">
              <a:solidFill>
                <a:prstClr val="black"/>
              </a:solidFill>
            </a:endParaRPr>
          </a:p>
        </p:txBody>
      </p:sp>
    </p:spTree>
    <p:extLst>
      <p:ext uri="{BB962C8B-B14F-4D97-AF65-F5344CB8AC3E}">
        <p14:creationId xmlns:p14="http://schemas.microsoft.com/office/powerpoint/2010/main" val="11130943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702859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Les effecteurs du pouvoir pathogène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31" y="1305581"/>
            <a:ext cx="10604365" cy="4962207"/>
          </a:xfrm>
          <a:prstGeom prst="rect">
            <a:avLst/>
          </a:prstGeom>
        </p:spPr>
      </p:pic>
    </p:spTree>
    <p:extLst>
      <p:ext uri="{BB962C8B-B14F-4D97-AF65-F5344CB8AC3E}">
        <p14:creationId xmlns:p14="http://schemas.microsoft.com/office/powerpoint/2010/main" val="2307985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16946" y="597764"/>
            <a:ext cx="702859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Les effecteurs du pouvoir pathogène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76" y="1305581"/>
            <a:ext cx="8305138" cy="5439306"/>
          </a:xfrm>
          <a:prstGeom prst="rect">
            <a:avLst/>
          </a:prstGeom>
        </p:spPr>
      </p:pic>
    </p:spTree>
    <p:extLst>
      <p:ext uri="{BB962C8B-B14F-4D97-AF65-F5344CB8AC3E}">
        <p14:creationId xmlns:p14="http://schemas.microsoft.com/office/powerpoint/2010/main" val="4967089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16946" y="597764"/>
            <a:ext cx="702859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Les effecteurs du pouvoir pathogène</a:t>
            </a:r>
          </a:p>
        </p:txBody>
      </p:sp>
      <p:sp>
        <p:nvSpPr>
          <p:cNvPr id="2" name="Rectangle 1"/>
          <p:cNvSpPr/>
          <p:nvPr/>
        </p:nvSpPr>
        <p:spPr>
          <a:xfrm>
            <a:off x="441277" y="1455706"/>
            <a:ext cx="11377685" cy="4708981"/>
          </a:xfrm>
          <a:prstGeom prst="rect">
            <a:avLst/>
          </a:prstGeom>
        </p:spPr>
        <p:txBody>
          <a:bodyPr wrap="square">
            <a:spAutoFit/>
          </a:bodyPr>
          <a:lstStyle/>
          <a:p>
            <a:pPr algn="just">
              <a:lnSpc>
                <a:spcPct val="150000"/>
              </a:lnSpc>
            </a:pPr>
            <a:r>
              <a:rPr lang="fr-FR" sz="2000" b="1" u="sng" dirty="0">
                <a:latin typeface="Times New Roman" panose="02020603050405020304" pitchFamily="18" charset="0"/>
                <a:cs typeface="Times New Roman" panose="02020603050405020304" pitchFamily="18" charset="0"/>
              </a:rPr>
              <a:t>Les effecteurs </a:t>
            </a:r>
            <a:r>
              <a:rPr lang="fr-FR" sz="2000" b="1" u="sng" dirty="0" err="1">
                <a:latin typeface="Times New Roman" panose="02020603050405020304" pitchFamily="18" charset="0"/>
                <a:cs typeface="Times New Roman" panose="02020603050405020304" pitchFamily="18" charset="0"/>
              </a:rPr>
              <a:t>apoplastiques</a:t>
            </a:r>
            <a:endParaRPr lang="fr-FR" sz="2000" b="1" u="sng" dirty="0">
              <a:latin typeface="Times New Roman" panose="02020603050405020304" pitchFamily="18" charset="0"/>
              <a:cs typeface="Times New Roman" panose="02020603050405020304" pitchFamily="18" charset="0"/>
            </a:endParaRPr>
          </a:p>
          <a:p>
            <a:pPr algn="just">
              <a:lnSpc>
                <a:spcPct val="150000"/>
              </a:lnSpc>
            </a:pP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L’</a:t>
            </a:r>
            <a:r>
              <a:rPr lang="fr-FR" sz="2000" b="1" dirty="0" err="1">
                <a:latin typeface="Times New Roman" panose="02020603050405020304" pitchFamily="18" charset="0"/>
                <a:cs typeface="Times New Roman" panose="02020603050405020304" pitchFamily="18" charset="0"/>
              </a:rPr>
              <a:t>apoplaste</a:t>
            </a:r>
            <a:r>
              <a:rPr lang="fr-FR" sz="2000" b="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est la première zone à être colonisée par les champignons filamenteux, qu’ils soient pathogènes, </a:t>
            </a:r>
            <a:r>
              <a:rPr lang="fr-FR" sz="2000" dirty="0" err="1">
                <a:latin typeface="Times New Roman" panose="02020603050405020304" pitchFamily="18" charset="0"/>
                <a:cs typeface="Times New Roman" panose="02020603050405020304" pitchFamily="18" charset="0"/>
              </a:rPr>
              <a:t>endophytes</a:t>
            </a:r>
            <a:r>
              <a:rPr lang="fr-FR" sz="2000" dirty="0">
                <a:latin typeface="Times New Roman" panose="02020603050405020304" pitchFamily="18" charset="0"/>
                <a:cs typeface="Times New Roman" panose="02020603050405020304" pitchFamily="18" charset="0"/>
              </a:rPr>
              <a:t> ou mutualistes.</a:t>
            </a:r>
          </a:p>
          <a:p>
            <a:pPr algn="just">
              <a:lnSpc>
                <a:spcPct val="150000"/>
              </a:lnSpc>
            </a:pPr>
            <a:r>
              <a:rPr lang="fr-FR" sz="2000" dirty="0">
                <a:latin typeface="Times New Roman" panose="02020603050405020304" pitchFamily="18" charset="0"/>
                <a:cs typeface="Times New Roman" panose="02020603050405020304" pitchFamily="18" charset="0"/>
              </a:rPr>
              <a:t> Cette zone constitue une première ligne de défense et distingue les microorganismes étrangers en reconnaissant des PAMPs (Pathogen </a:t>
            </a:r>
            <a:r>
              <a:rPr lang="fr-FR" sz="2000" dirty="0" err="1">
                <a:latin typeface="Times New Roman" panose="02020603050405020304" pitchFamily="18" charset="0"/>
                <a:cs typeface="Times New Roman" panose="02020603050405020304" pitchFamily="18" charset="0"/>
              </a:rPr>
              <a:t>Associated</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Molecular</a:t>
            </a:r>
            <a:r>
              <a:rPr lang="fr-FR" sz="2000" dirty="0">
                <a:latin typeface="Times New Roman" panose="02020603050405020304" pitchFamily="18" charset="0"/>
                <a:cs typeface="Times New Roman" panose="02020603050405020304" pitchFamily="18" charset="0"/>
              </a:rPr>
              <a:t> Pattern) via les récepteurs PRR (Pattern Recognition </a:t>
            </a:r>
            <a:r>
              <a:rPr lang="fr-FR" sz="2000" dirty="0" err="1">
                <a:latin typeface="Times New Roman" panose="02020603050405020304" pitchFamily="18" charset="0"/>
                <a:cs typeface="Times New Roman" panose="02020603050405020304" pitchFamily="18" charset="0"/>
              </a:rPr>
              <a:t>Receptor</a:t>
            </a:r>
            <a:r>
              <a:rPr lang="fr-FR" sz="2000" dirty="0">
                <a:latin typeface="Times New Roman" panose="02020603050405020304" pitchFamily="18" charset="0"/>
                <a:cs typeface="Times New Roman" panose="02020603050405020304" pitchFamily="18" charset="0"/>
              </a:rPr>
              <a:t>,), déclenchant le PTI (PAMPs </a:t>
            </a:r>
            <a:r>
              <a:rPr lang="fr-FR" sz="2000" dirty="0" err="1">
                <a:latin typeface="Times New Roman" panose="02020603050405020304" pitchFamily="18" charset="0"/>
                <a:cs typeface="Times New Roman" panose="02020603050405020304" pitchFamily="18" charset="0"/>
              </a:rPr>
              <a:t>Triggered</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Immunity</a:t>
            </a:r>
            <a:r>
              <a:rPr lang="fr-FR" sz="2000" dirty="0">
                <a:latin typeface="Times New Roman" panose="02020603050405020304" pitchFamily="18" charset="0"/>
                <a:cs typeface="Times New Roman" panose="02020603050405020304" pitchFamily="18" charset="0"/>
              </a:rPr>
              <a:t>). Le PTI implique des réponses de défenses (notamment la production d’espèces réactives d’oxygènes) et la sécrétion de molécules inhibitrices PR (</a:t>
            </a:r>
            <a:r>
              <a:rPr lang="fr-FR" sz="2000" dirty="0" err="1">
                <a:latin typeface="Times New Roman" panose="02020603050405020304" pitchFamily="18" charset="0"/>
                <a:cs typeface="Times New Roman" panose="02020603050405020304" pitchFamily="18" charset="0"/>
              </a:rPr>
              <a:t>chitinases</a:t>
            </a:r>
            <a:r>
              <a:rPr lang="fr-FR" sz="2000" dirty="0">
                <a:latin typeface="Times New Roman" panose="02020603050405020304" pitchFamily="18" charset="0"/>
                <a:cs typeface="Times New Roman" panose="02020603050405020304" pitchFamily="18" charset="0"/>
              </a:rPr>
              <a:t>, protéases, beta </a:t>
            </a:r>
            <a:r>
              <a:rPr lang="fr-FR" sz="2000" dirty="0" err="1">
                <a:latin typeface="Times New Roman" panose="02020603050405020304" pitchFamily="18" charset="0"/>
                <a:cs typeface="Times New Roman" panose="02020603050405020304" pitchFamily="18" charset="0"/>
              </a:rPr>
              <a:t>glucanases</a:t>
            </a:r>
            <a:r>
              <a:rPr lang="fr-FR" sz="2000" dirty="0">
                <a:latin typeface="Times New Roman" panose="02020603050405020304" pitchFamily="18" charset="0"/>
                <a:cs typeface="Times New Roman" panose="02020603050405020304" pitchFamily="18" charset="0"/>
              </a:rPr>
              <a:t>). Ainsi, les microorganismes pathogènes, notamment les champignons filamenteux, produisent des effecteurs qualifiés d’</a:t>
            </a:r>
            <a:r>
              <a:rPr lang="fr-FR" sz="2000" dirty="0" err="1">
                <a:latin typeface="Times New Roman" panose="02020603050405020304" pitchFamily="18" charset="0"/>
                <a:cs typeface="Times New Roman" panose="02020603050405020304" pitchFamily="18" charset="0"/>
              </a:rPr>
              <a:t>apoplastiques</a:t>
            </a:r>
            <a:r>
              <a:rPr lang="fr-FR" sz="2000" dirty="0">
                <a:latin typeface="Times New Roman" panose="02020603050405020304" pitchFamily="18" charset="0"/>
                <a:cs typeface="Times New Roman" panose="02020603050405020304" pitchFamily="18" charset="0"/>
              </a:rPr>
              <a:t> pour inhiber ces réactions de défenses.</a:t>
            </a:r>
          </a:p>
        </p:txBody>
      </p:sp>
    </p:spTree>
    <p:extLst>
      <p:ext uri="{BB962C8B-B14F-4D97-AF65-F5344CB8AC3E}">
        <p14:creationId xmlns:p14="http://schemas.microsoft.com/office/powerpoint/2010/main" val="35095735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10167582"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6.1 Le rôle des effecteurs des agents pathogènes dans la virulence</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7421" y="1182539"/>
            <a:ext cx="11354936" cy="1687963"/>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À travers l’utilisation des effecteurs, les microorganismes </a:t>
            </a:r>
            <a:r>
              <a:rPr lang="fr-FR" sz="2400" dirty="0" err="1">
                <a:solidFill>
                  <a:srgbClr val="000000"/>
                </a:solidFill>
                <a:latin typeface="Times New Roman" panose="02020603050405020304" pitchFamily="18" charset="0"/>
              </a:rPr>
              <a:t>phytopathogènes</a:t>
            </a:r>
            <a:r>
              <a:rPr lang="fr-FR" sz="2400" dirty="0">
                <a:solidFill>
                  <a:srgbClr val="000000"/>
                </a:solidFill>
                <a:latin typeface="Times New Roman" panose="02020603050405020304" pitchFamily="18" charset="0"/>
              </a:rPr>
              <a:t> ont différentes stratégies permettant la remobilisation des nutriments de l’hôte et l’inhibition des mécanismes de défense mis en place par la plante.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7420" y="2761320"/>
            <a:ext cx="12014580" cy="4216539"/>
          </a:xfrm>
          <a:prstGeom prst="rect">
            <a:avLst/>
          </a:prstGeom>
        </p:spPr>
        <p:txBody>
          <a:bodyPr wrap="square">
            <a:spAutoFit/>
          </a:bodyPr>
          <a:lstStyle/>
          <a:p>
            <a:endParaRPr lang="fr-FR" sz="2800" dirty="0">
              <a:solidFill>
                <a:srgbClr val="000000"/>
              </a:solidFill>
              <a:latin typeface="Symbol" panose="05050102010706020507" pitchFamily="18" charset="2"/>
            </a:endParaRPr>
          </a:p>
          <a:p>
            <a:pPr marL="342900" indent="-342900">
              <a:buFont typeface="Wingdings" panose="05000000000000000000" pitchFamily="2" charset="2"/>
              <a:buChar char="v"/>
            </a:pPr>
            <a:r>
              <a:rPr lang="fr-FR" sz="2400" b="1" dirty="0">
                <a:solidFill>
                  <a:srgbClr val="00B050"/>
                </a:solidFill>
                <a:latin typeface="Times New Roman" panose="02020603050405020304" pitchFamily="18" charset="0"/>
              </a:rPr>
              <a:t>Dégradation des parois végétales : </a:t>
            </a:r>
            <a:r>
              <a:rPr lang="fr-FR" sz="2400" dirty="0">
                <a:solidFill>
                  <a:srgbClr val="000000"/>
                </a:solidFill>
                <a:latin typeface="Times New Roman" panose="02020603050405020304" pitchFamily="18" charset="0"/>
              </a:rPr>
              <a:t>(</a:t>
            </a:r>
            <a:r>
              <a:rPr lang="fr-FR" sz="2400" b="1" u="sng" dirty="0">
                <a:solidFill>
                  <a:srgbClr val="FF33CC"/>
                </a:solidFill>
                <a:latin typeface="Times New Roman" panose="02020603050405020304" pitchFamily="18" charset="0"/>
              </a:rPr>
              <a:t>ex. </a:t>
            </a:r>
            <a:r>
              <a:rPr lang="fr-FR" sz="2400" dirty="0" err="1">
                <a:solidFill>
                  <a:srgbClr val="000000"/>
                </a:solidFill>
                <a:latin typeface="Times New Roman" panose="02020603050405020304" pitchFamily="18" charset="0"/>
              </a:rPr>
              <a:t>Cell</a:t>
            </a:r>
            <a:r>
              <a:rPr lang="fr-FR" sz="2400" dirty="0">
                <a:solidFill>
                  <a:srgbClr val="000000"/>
                </a:solidFill>
                <a:latin typeface="Times New Roman" panose="02020603050405020304" pitchFamily="18" charset="0"/>
              </a:rPr>
              <a:t> Wall </a:t>
            </a:r>
            <a:r>
              <a:rPr lang="fr-FR" sz="2400" dirty="0" err="1">
                <a:solidFill>
                  <a:srgbClr val="000000"/>
                </a:solidFill>
                <a:latin typeface="Times New Roman" panose="02020603050405020304" pitchFamily="18" charset="0"/>
              </a:rPr>
              <a:t>Degrading</a:t>
            </a:r>
            <a:r>
              <a:rPr lang="fr-FR" sz="2400" dirty="0">
                <a:solidFill>
                  <a:srgbClr val="000000"/>
                </a:solidFill>
                <a:latin typeface="Times New Roman" panose="02020603050405020304" pitchFamily="18" charset="0"/>
              </a:rPr>
              <a:t> Enzymes (CWDE), identifié chez les bactéries et les champignons). </a:t>
            </a:r>
          </a:p>
          <a:p>
            <a:endParaRPr lang="fr-F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fr-FR" sz="2400" dirty="0">
                <a:solidFill>
                  <a:srgbClr val="00B050"/>
                </a:solidFill>
                <a:latin typeface="Times New Roman" panose="02020603050405020304" pitchFamily="18" charset="0"/>
              </a:rPr>
              <a:t> </a:t>
            </a:r>
            <a:r>
              <a:rPr lang="fr-FR" sz="2400" b="1" dirty="0">
                <a:solidFill>
                  <a:srgbClr val="00B050"/>
                </a:solidFill>
                <a:latin typeface="Times New Roman" panose="02020603050405020304" pitchFamily="18" charset="0"/>
              </a:rPr>
              <a:t>Inhibition directe des molécules et enzymes de défense de la plante : </a:t>
            </a:r>
            <a:r>
              <a:rPr lang="fr-FR" sz="2400" dirty="0">
                <a:solidFill>
                  <a:srgbClr val="000000"/>
                </a:solidFill>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protéases, enzymes dégradant la paroi, hydrolases par des effecteurs de type protéases). </a:t>
            </a:r>
          </a:p>
          <a:p>
            <a:pPr marL="342900" indent="-342900">
              <a:buFont typeface="Wingdings" panose="05000000000000000000" pitchFamily="2" charset="2"/>
              <a:buChar char="v"/>
            </a:pPr>
            <a:endParaRPr lang="fr-F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fr-FR" sz="2400" b="1" dirty="0">
                <a:solidFill>
                  <a:srgbClr val="00B050"/>
                </a:solidFill>
                <a:latin typeface="Times New Roman" panose="02020603050405020304" pitchFamily="18" charset="0"/>
              </a:rPr>
              <a:t>Inhibition des mécanismes de défense de l’hôte : Jeu de cache-cache : </a:t>
            </a:r>
            <a:r>
              <a:rPr lang="fr-FR" sz="2400" b="1" dirty="0">
                <a:solidFill>
                  <a:srgbClr val="000000"/>
                </a:solidFill>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la modification des motifs protéiques de type PAMPs, la dégradation ou le camouflage des PAMPs aux « yeux » de la plante par des effecteurs </a:t>
            </a:r>
            <a:r>
              <a:rPr lang="fr-FR" sz="2400" dirty="0" err="1">
                <a:solidFill>
                  <a:srgbClr val="000000"/>
                </a:solidFill>
                <a:latin typeface="Times New Roman" panose="02020603050405020304" pitchFamily="18" charset="0"/>
              </a:rPr>
              <a:t>apoplastiques</a:t>
            </a:r>
            <a:r>
              <a:rPr lang="fr-FR" sz="2400" dirty="0">
                <a:solidFill>
                  <a:srgbClr val="000000"/>
                </a:solidFill>
                <a:latin typeface="Times New Roman" panose="02020603050405020304" pitchFamily="18" charset="0"/>
              </a:rPr>
              <a:t>). </a:t>
            </a:r>
          </a:p>
          <a:p>
            <a:pPr marL="342900" indent="-342900">
              <a:buFont typeface="Wingdings" panose="05000000000000000000" pitchFamily="2" charset="2"/>
              <a:buChar char="v"/>
            </a:pPr>
            <a:endParaRPr lang="fr-F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7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08"/>
            <a:ext cx="12192000" cy="6884007"/>
          </a:xfrm>
          <a:prstGeom prst="rect">
            <a:avLst/>
          </a:prstGeom>
        </p:spPr>
      </p:pic>
      <p:sp>
        <p:nvSpPr>
          <p:cNvPr id="3" name="Rectangle 2"/>
          <p:cNvSpPr/>
          <p:nvPr/>
        </p:nvSpPr>
        <p:spPr>
          <a:xfrm>
            <a:off x="0" y="5152029"/>
            <a:ext cx="3442108" cy="1705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baseline="0" dirty="0">
                <a:solidFill>
                  <a:schemeClr val="tx1"/>
                </a:solidFill>
                <a:latin typeface="Times New Roman" panose="02020603050405020304" pitchFamily="18" charset="0"/>
              </a:rPr>
              <a:t>Figure 05 : L’origine des cellules du système immunitaire. </a:t>
            </a:r>
          </a:p>
        </p:txBody>
      </p:sp>
    </p:spTree>
    <p:extLst>
      <p:ext uri="{BB962C8B-B14F-4D97-AF65-F5344CB8AC3E}">
        <p14:creationId xmlns:p14="http://schemas.microsoft.com/office/powerpoint/2010/main" val="9152251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91068" y="691798"/>
            <a:ext cx="11614246" cy="5755422"/>
          </a:xfrm>
          <a:prstGeom prst="rect">
            <a:avLst/>
          </a:prstGeom>
        </p:spPr>
        <p:txBody>
          <a:bodyPr wrap="square">
            <a:spAutoFit/>
          </a:bodyPr>
          <a:lstStyle/>
          <a:p>
            <a:endParaRPr lang="fr-FR" sz="2800" dirty="0">
              <a:solidFill>
                <a:srgbClr val="000000"/>
              </a:solidFill>
              <a:latin typeface="Symbol" panose="05050102010706020507" pitchFamily="18" charset="2"/>
            </a:endParaRPr>
          </a:p>
          <a:p>
            <a:pPr marL="342900" indent="-342900" algn="just">
              <a:buFont typeface="Wingdings" panose="05000000000000000000" pitchFamily="2" charset="2"/>
              <a:buChar char="v"/>
            </a:pPr>
            <a:r>
              <a:rPr lang="fr-FR" sz="2400" b="1" dirty="0">
                <a:solidFill>
                  <a:srgbClr val="00B050"/>
                </a:solidFill>
                <a:latin typeface="Times New Roman" panose="02020603050405020304" pitchFamily="18" charset="0"/>
              </a:rPr>
              <a:t>Inhibition des signaux de danger chez l’hôte : </a:t>
            </a:r>
            <a:r>
              <a:rPr lang="fr-FR" sz="2400" b="1" dirty="0">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latin typeface="Times New Roman" panose="02020603050405020304" pitchFamily="18" charset="0"/>
              </a:rPr>
              <a:t> </a:t>
            </a:r>
            <a:r>
              <a:rPr lang="fr-FR" sz="2400" dirty="0">
                <a:latin typeface="Times New Roman" panose="02020603050405020304" pitchFamily="18" charset="0"/>
              </a:rPr>
              <a:t>l’effecteur cytoplasmique </a:t>
            </a:r>
            <a:r>
              <a:rPr lang="fr-FR" sz="2400" dirty="0" err="1">
                <a:latin typeface="Times New Roman" panose="02020603050405020304" pitchFamily="18" charset="0"/>
              </a:rPr>
              <a:t>AvrPtoB</a:t>
            </a:r>
            <a:r>
              <a:rPr lang="fr-FR" sz="2400" dirty="0">
                <a:latin typeface="Times New Roman" panose="02020603050405020304" pitchFamily="18" charset="0"/>
              </a:rPr>
              <a:t> de </a:t>
            </a:r>
            <a:r>
              <a:rPr lang="fr-FR" sz="2400" i="1" dirty="0">
                <a:solidFill>
                  <a:srgbClr val="FF33CC"/>
                </a:solidFill>
                <a:latin typeface="Times New Roman" panose="02020603050405020304" pitchFamily="18" charset="0"/>
              </a:rPr>
              <a:t>Pseudomonas </a:t>
            </a:r>
            <a:r>
              <a:rPr lang="fr-FR" sz="2400" i="1" dirty="0" err="1">
                <a:solidFill>
                  <a:srgbClr val="FF33CC"/>
                </a:solidFill>
                <a:latin typeface="Times New Roman" panose="02020603050405020304" pitchFamily="18" charset="0"/>
              </a:rPr>
              <a:t>syringae</a:t>
            </a:r>
            <a:r>
              <a:rPr lang="fr-FR" sz="2400" i="1" dirty="0">
                <a:solidFill>
                  <a:srgbClr val="FF33CC"/>
                </a:solidFill>
                <a:latin typeface="Times New Roman" panose="02020603050405020304" pitchFamily="18" charset="0"/>
              </a:rPr>
              <a:t> </a:t>
            </a:r>
            <a:r>
              <a:rPr lang="fr-FR" sz="2400" dirty="0">
                <a:latin typeface="Times New Roman" panose="02020603050405020304" pitchFamily="18" charset="0"/>
              </a:rPr>
              <a:t>facilite la dégradation par le </a:t>
            </a:r>
            <a:r>
              <a:rPr lang="fr-FR" sz="2400" dirty="0" err="1">
                <a:latin typeface="Times New Roman" panose="02020603050405020304" pitchFamily="18" charset="0"/>
              </a:rPr>
              <a:t>protéasome</a:t>
            </a:r>
            <a:r>
              <a:rPr lang="fr-FR" sz="2400" dirty="0">
                <a:latin typeface="Times New Roman" panose="02020603050405020304" pitchFamily="18" charset="0"/>
              </a:rPr>
              <a:t> du PRR FLS2. La transduction du signal se fait majoritairement par cascades de protéines MAP kinases qui peuvent être inhibées par déphosphorylation, les effecteurs PexRD2 et Avr3a sont capables de supprimer la mort cellulaire induite par la reconnaissance de l’agent pathogène).</a:t>
            </a:r>
          </a:p>
          <a:p>
            <a:pPr algn="just"/>
            <a:endParaRPr lang="fr-FR" sz="2400" dirty="0">
              <a:latin typeface="Times New Roman" panose="02020603050405020304" pitchFamily="18" charset="0"/>
            </a:endParaRPr>
          </a:p>
          <a:p>
            <a:pPr marL="342900" indent="-342900" algn="just">
              <a:buFont typeface="Wingdings" panose="05000000000000000000" pitchFamily="2" charset="2"/>
              <a:buChar char="v"/>
            </a:pPr>
            <a:r>
              <a:rPr lang="fr-FR" sz="2400" b="1" dirty="0">
                <a:solidFill>
                  <a:srgbClr val="00B050"/>
                </a:solidFill>
                <a:latin typeface="Times New Roman" panose="02020603050405020304" pitchFamily="18" charset="0"/>
              </a:rPr>
              <a:t>Manipulation de l’hôte : </a:t>
            </a:r>
            <a:r>
              <a:rPr lang="fr-FR" sz="2400" b="1" dirty="0">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latin typeface="Times New Roman" panose="02020603050405020304" pitchFamily="18" charset="0"/>
              </a:rPr>
              <a:t> </a:t>
            </a:r>
            <a:r>
              <a:rPr lang="fr-FR" sz="2400" dirty="0">
                <a:latin typeface="Times New Roman" panose="02020603050405020304" pitchFamily="18" charset="0"/>
              </a:rPr>
              <a:t>la plupart des effecteurs de type TAL (Transcription </a:t>
            </a:r>
            <a:r>
              <a:rPr lang="fr-FR" sz="2400" dirty="0" err="1">
                <a:latin typeface="Times New Roman" panose="02020603050405020304" pitchFamily="18" charset="0"/>
              </a:rPr>
              <a:t>Activator-Like</a:t>
            </a:r>
            <a:r>
              <a:rPr lang="fr-FR" sz="2400" dirty="0">
                <a:latin typeface="Times New Roman" panose="02020603050405020304" pitchFamily="18" charset="0"/>
              </a:rPr>
              <a:t>) identifiés aujourd’hui stimulent le développement de l’agent pathogène en activant la transcription de gènes de la plante, appelés « gènes de sensibilité », qui interviennent dans la remobilisation des ressources de l’hôte au profit du microorganisme).</a:t>
            </a:r>
          </a:p>
          <a:p>
            <a:r>
              <a:rPr lang="fr-FR" sz="1600" b="1" dirty="0">
                <a:solidFill>
                  <a:srgbClr val="000000"/>
                </a:solidFill>
                <a:latin typeface="Times New Roman" panose="02020603050405020304" pitchFamily="18" charset="0"/>
              </a:rPr>
              <a:t> </a:t>
            </a:r>
            <a:endParaRPr lang="fr-FR" sz="2400" dirty="0">
              <a:latin typeface="Times New Roman" panose="02020603050405020304" pitchFamily="18" charset="0"/>
            </a:endParaRPr>
          </a:p>
          <a:p>
            <a:pPr marL="342900" indent="-342900">
              <a:buFont typeface="Wingdings" panose="05000000000000000000" pitchFamily="2" charset="2"/>
              <a:buChar char="v"/>
            </a:pPr>
            <a:r>
              <a:rPr lang="fr-FR" sz="2400" b="1" dirty="0">
                <a:solidFill>
                  <a:srgbClr val="00B050"/>
                </a:solidFill>
                <a:latin typeface="Times New Roman" panose="02020603050405020304" pitchFamily="18" charset="0"/>
              </a:rPr>
              <a:t>Inhibition des réponses de défense de la plante utilisant le transport vésiculaire : </a:t>
            </a:r>
            <a:r>
              <a:rPr lang="fr-FR" sz="2400" dirty="0">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latin typeface="Times New Roman" panose="02020603050405020304" pitchFamily="18" charset="0"/>
              </a:rPr>
              <a:t> </a:t>
            </a:r>
            <a:r>
              <a:rPr lang="fr-FR" sz="2400" dirty="0">
                <a:latin typeface="Times New Roman" panose="02020603050405020304" pitchFamily="18" charset="0"/>
              </a:rPr>
              <a:t>le trafic vésiculaire par les effecteurs de </a:t>
            </a:r>
            <a:r>
              <a:rPr lang="fr-FR" sz="2400" i="1" dirty="0">
                <a:latin typeface="Times New Roman" panose="02020603050405020304" pitchFamily="18" charset="0"/>
              </a:rPr>
              <a:t>Pseudomonas </a:t>
            </a:r>
            <a:r>
              <a:rPr lang="fr-FR" sz="2400" i="1" dirty="0" err="1">
                <a:latin typeface="Times New Roman" panose="02020603050405020304" pitchFamily="18" charset="0"/>
              </a:rPr>
              <a:t>syringae</a:t>
            </a:r>
            <a:r>
              <a:rPr lang="fr-FR" sz="2400" i="1" dirty="0">
                <a:latin typeface="Times New Roman" panose="02020603050405020304" pitchFamily="18" charset="0"/>
              </a:rPr>
              <a:t> </a:t>
            </a:r>
            <a:r>
              <a:rPr lang="fr-FR" sz="2400" dirty="0" err="1">
                <a:latin typeface="Times New Roman" panose="02020603050405020304" pitchFamily="18" charset="0"/>
              </a:rPr>
              <a:t>AvrE</a:t>
            </a:r>
            <a:r>
              <a:rPr lang="fr-FR" sz="2400" dirty="0">
                <a:latin typeface="Times New Roman" panose="02020603050405020304" pitchFamily="18" charset="0"/>
              </a:rPr>
              <a:t> et HopM1) </a:t>
            </a:r>
          </a:p>
          <a:p>
            <a:pPr marL="342900" indent="-342900" algn="just">
              <a:lnSpc>
                <a:spcPct val="150000"/>
              </a:lnSpc>
              <a:buFont typeface="Wingdings" panose="05000000000000000000" pitchFamily="2" charset="2"/>
              <a:buChar char="v"/>
            </a:pPr>
            <a:endParaRPr lang="fr-FR" sz="2400" dirty="0">
              <a:latin typeface="Times New Roman" panose="02020603050405020304" pitchFamily="18" charset="0"/>
            </a:endParaRPr>
          </a:p>
        </p:txBody>
      </p:sp>
    </p:spTree>
    <p:extLst>
      <p:ext uri="{BB962C8B-B14F-4D97-AF65-F5344CB8AC3E}">
        <p14:creationId xmlns:p14="http://schemas.microsoft.com/office/powerpoint/2010/main" val="27981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66905"/>
            <a:ext cx="6987654"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6.2 Localisation subcellulaire des effecteurs</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7421" y="1068776"/>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 contexte spatio-temporel dans lequel les effecteurs exercent leur activité biologique est essentiel pour sa fonction dans la virulence de l’agent pathogène.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7421" y="2202741"/>
            <a:ext cx="11791667" cy="4339650"/>
          </a:xfrm>
          <a:prstGeom prst="rect">
            <a:avLst/>
          </a:prstGeom>
        </p:spPr>
        <p:txBody>
          <a:bodyPr wrap="square">
            <a:spAutoFit/>
          </a:bodyPr>
          <a:lstStyle/>
          <a:p>
            <a:pPr>
              <a:lnSpc>
                <a:spcPct val="150000"/>
              </a:lnSpc>
            </a:pPr>
            <a:r>
              <a:rPr lang="fr-FR" sz="2400" b="1" u="sng" dirty="0">
                <a:solidFill>
                  <a:srgbClr val="FF33CC"/>
                </a:solidFill>
                <a:latin typeface="Times New Roman" panose="02020603050405020304" pitchFamily="18" charset="0"/>
              </a:rPr>
              <a:t>Exemples : </a:t>
            </a:r>
            <a:endParaRPr lang="fr-FR" sz="2000" b="1" u="sng" dirty="0">
              <a:solidFill>
                <a:srgbClr val="FF33CC"/>
              </a:solidFill>
              <a:latin typeface="Times New Roman" panose="02020603050405020304" pitchFamily="18" charset="0"/>
            </a:endParaRPr>
          </a:p>
          <a:p>
            <a:pPr>
              <a:lnSpc>
                <a:spcPct val="150000"/>
              </a:lnSpc>
            </a:pPr>
            <a:r>
              <a:rPr lang="fr-FR" sz="2000" b="1" dirty="0">
                <a:solidFill>
                  <a:srgbClr val="000000"/>
                </a:solidFill>
                <a:latin typeface="Times New Roman" panose="02020603050405020304" pitchFamily="18" charset="0"/>
              </a:rPr>
              <a:t>• La localisation d’effecteurs de type CRN dans différents compartiments nucléaires de la plante suggère un rôle dans la régulation de l’expression des gènes de l’hôte ; </a:t>
            </a:r>
          </a:p>
          <a:p>
            <a:pPr>
              <a:lnSpc>
                <a:spcPct val="150000"/>
              </a:lnSpc>
            </a:pPr>
            <a:r>
              <a:rPr lang="fr-FR" sz="2000" b="1" dirty="0">
                <a:solidFill>
                  <a:srgbClr val="000000"/>
                </a:solidFill>
                <a:latin typeface="Times New Roman" panose="02020603050405020304" pitchFamily="18" charset="0"/>
              </a:rPr>
              <a:t>• Le rôle de certains effecteurs présents dans de petites vésicules intracellulaires issues de l’appareil de Golgi inhibe la sécrétion de molécules antimicrobiennes en ciblant le trafic vésiculaire de la plante ; </a:t>
            </a:r>
          </a:p>
          <a:p>
            <a:pPr>
              <a:lnSpc>
                <a:spcPct val="150000"/>
              </a:lnSpc>
            </a:pPr>
            <a:r>
              <a:rPr lang="fr-FR" sz="2000" b="1" dirty="0">
                <a:solidFill>
                  <a:srgbClr val="000000"/>
                </a:solidFill>
                <a:latin typeface="Times New Roman" panose="02020603050405020304" pitchFamily="18" charset="0"/>
              </a:rPr>
              <a:t>• La localisation d’un effecteur dans le tonoplaste de la plante généralement augmente la sensibilité de l’hôte ; </a:t>
            </a:r>
          </a:p>
          <a:p>
            <a:pPr>
              <a:lnSpc>
                <a:spcPct val="150000"/>
              </a:lnSpc>
            </a:pPr>
            <a:r>
              <a:rPr lang="fr-FR" sz="2000" b="1" dirty="0">
                <a:solidFill>
                  <a:srgbClr val="000000"/>
                </a:solidFill>
                <a:latin typeface="Times New Roman" panose="02020603050405020304" pitchFamily="18" charset="0"/>
              </a:rPr>
              <a:t>• D’autres effecteurs ciblent les mitochondries ou les chloroplastes de la plante. Alors que d’autres ciblent la membrane plasmique pour inhiber l’initiation du signal de danger ; </a:t>
            </a:r>
          </a:p>
        </p:txBody>
      </p:sp>
    </p:spTree>
    <p:extLst>
      <p:ext uri="{BB962C8B-B14F-4D97-AF65-F5344CB8AC3E}">
        <p14:creationId xmlns:p14="http://schemas.microsoft.com/office/powerpoint/2010/main" val="29692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1182308"/>
            <a:ext cx="11354936" cy="5011949"/>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rPr>
              <a:t>De façon générale, ces exemples illustrent bien l’importance de la localisation subcellulaire des effecteurs dans leurs rôles en tant que facteurs de virulence ou d’</a:t>
            </a:r>
            <a:r>
              <a:rPr lang="fr-FR" sz="2400" dirty="0" err="1">
                <a:solidFill>
                  <a:srgbClr val="000000"/>
                </a:solidFill>
                <a:latin typeface="Times New Roman" panose="02020603050405020304" pitchFamily="18" charset="0"/>
              </a:rPr>
              <a:t>avirulence</a:t>
            </a:r>
            <a:r>
              <a:rPr lang="fr-FR" sz="2400" dirty="0">
                <a:solidFill>
                  <a:srgbClr val="000000"/>
                </a:solidFill>
                <a:latin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rPr>
              <a:t>À la fin, la plupart des </a:t>
            </a:r>
            <a:r>
              <a:rPr lang="fr-FR" sz="2400" dirty="0" err="1">
                <a:solidFill>
                  <a:srgbClr val="000000"/>
                </a:solidFill>
                <a:latin typeface="Times New Roman" panose="02020603050405020304" pitchFamily="18" charset="0"/>
              </a:rPr>
              <a:t>phytopathogènes</a:t>
            </a:r>
            <a:r>
              <a:rPr lang="fr-FR" sz="2400" dirty="0">
                <a:solidFill>
                  <a:srgbClr val="000000"/>
                </a:solidFill>
                <a:latin typeface="Times New Roman" panose="02020603050405020304" pitchFamily="18" charset="0"/>
              </a:rPr>
              <a:t> sécrètent des effecteurs dans le milieu </a:t>
            </a:r>
            <a:r>
              <a:rPr lang="fr-FR" sz="2400" dirty="0" err="1">
                <a:solidFill>
                  <a:srgbClr val="000000"/>
                </a:solidFill>
                <a:latin typeface="Times New Roman" panose="02020603050405020304" pitchFamily="18" charset="0"/>
              </a:rPr>
              <a:t>apoplastique</a:t>
            </a:r>
            <a:r>
              <a:rPr lang="fr-FR" sz="2400" dirty="0">
                <a:solidFill>
                  <a:srgbClr val="000000"/>
                </a:solidFill>
                <a:latin typeface="Times New Roman" panose="02020603050405020304" pitchFamily="18" charset="0"/>
              </a:rPr>
              <a:t>, dont certains entrent à l’intérieur de la cellule végétale. L’ensemble de ces protéines a pour but de créer un environnement favorable au développement de l’agent pathogène. Lorsque l’action des effecteurs induit la sensibilité de la plante, ces protéines jouent le rôle de facteurs de virulence et induisent l’</a:t>
            </a:r>
            <a:r>
              <a:rPr lang="fr-FR" sz="2400" dirty="0" err="1">
                <a:solidFill>
                  <a:srgbClr val="000000"/>
                </a:solidFill>
                <a:latin typeface="Times New Roman" panose="02020603050405020304" pitchFamily="18" charset="0"/>
              </a:rPr>
              <a:t>Effector-Triggered-Susceptibility</a:t>
            </a:r>
            <a:r>
              <a:rPr lang="fr-FR" sz="2400" dirty="0">
                <a:solidFill>
                  <a:srgbClr val="000000"/>
                </a:solidFill>
                <a:latin typeface="Times New Roman" panose="02020603050405020304" pitchFamily="18" charset="0"/>
              </a:rPr>
              <a:t> (ETS). Cependant, ces effecteurs peuvent être reconnus par la plante, induisant à leur tour des mécanismes de défense.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7421" y="566905"/>
            <a:ext cx="6987654"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6.2 Localisation subcellulaire des effecteurs</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2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11150222"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rPr>
              <a:t>6.3 Appréhension intracellulaire des effecteurs cytoplasmiques de l’agent pathogène</a:t>
            </a:r>
            <a:endParaRPr lang="fr-FR" sz="24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059429"/>
            <a:ext cx="12014579" cy="1754326"/>
          </a:xfrm>
          <a:prstGeom prst="rect">
            <a:avLst/>
          </a:prstGeom>
        </p:spPr>
        <p:txBody>
          <a:bodyPr wrap="square">
            <a:spAutoFit/>
          </a:bodyPr>
          <a:lstStyle/>
          <a:p>
            <a:pPr lvl="0" algn="just"/>
            <a:r>
              <a:rPr lang="fr-FR" sz="2400" dirty="0">
                <a:solidFill>
                  <a:srgbClr val="000000"/>
                </a:solidFill>
                <a:latin typeface="Times New Roman" panose="02020603050405020304" pitchFamily="18" charset="0"/>
              </a:rPr>
              <a:t>Les effecteurs cytoplasmiques peuvent être perçus directement ou non par la plante pour induire la mise en place d’un second niveau de mécanismes de défense qui font passer les effecteurs du facteur de virulence à celui de facteur d’</a:t>
            </a:r>
            <a:r>
              <a:rPr lang="fr-FR" sz="2400" dirty="0" err="1">
                <a:solidFill>
                  <a:srgbClr val="000000"/>
                </a:solidFill>
                <a:latin typeface="Times New Roman" panose="02020603050405020304" pitchFamily="18" charset="0"/>
              </a:rPr>
              <a:t>avirulence</a:t>
            </a:r>
            <a:r>
              <a:rPr lang="fr-FR" sz="2400" dirty="0">
                <a:solidFill>
                  <a:srgbClr val="000000"/>
                </a:solidFill>
                <a:latin typeface="Times New Roman" panose="02020603050405020304" pitchFamily="18" charset="0"/>
              </a:rPr>
              <a:t>.</a:t>
            </a:r>
          </a:p>
          <a:p>
            <a:pPr lvl="0" algn="just">
              <a:lnSpc>
                <a:spcPct val="150000"/>
              </a:lnSpc>
            </a:pPr>
            <a:endParaRPr lang="fr-FR" sz="2400" i="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2310248"/>
            <a:ext cx="12310281" cy="4401205"/>
          </a:xfrm>
          <a:prstGeom prst="rect">
            <a:avLst/>
          </a:prstGeom>
        </p:spPr>
        <p:txBody>
          <a:bodyPr wrap="square">
            <a:spAutoFit/>
          </a:bodyPr>
          <a:lstStyle/>
          <a:p>
            <a:pPr marL="457200" indent="-457200">
              <a:buFont typeface="Wingdings" panose="05000000000000000000" pitchFamily="2" charset="2"/>
              <a:buChar char="v"/>
            </a:pPr>
            <a:r>
              <a:rPr lang="fr-FR" sz="2800" b="1" dirty="0">
                <a:solidFill>
                  <a:srgbClr val="000000"/>
                </a:solidFill>
                <a:latin typeface="Times New Roman" panose="02020603050405020304" pitchFamily="18" charset="0"/>
                <a:cs typeface="Times New Roman" panose="02020603050405020304" pitchFamily="18" charset="0"/>
              </a:rPr>
              <a:t>Gènes de résistance de la plante</a:t>
            </a:r>
            <a:endParaRPr lang="fr-FR" sz="3200" dirty="0">
              <a:solidFill>
                <a:srgbClr val="000000"/>
              </a:solidFill>
              <a:latin typeface="Times New Roman" panose="02020603050405020304" pitchFamily="18" charset="0"/>
            </a:endParaRPr>
          </a:p>
          <a:p>
            <a:r>
              <a:rPr lang="fr-FR" sz="2800" dirty="0">
                <a:solidFill>
                  <a:srgbClr val="000000"/>
                </a:solidFill>
                <a:latin typeface="Times New Roman" panose="02020603050405020304" pitchFamily="18" charset="0"/>
              </a:rPr>
              <a:t>Certaines plantes sont capables de reconnaître les effecteurs cytoplasmiques comme du « non soi » grâce à des protéines de résistance (R). Cette reconnaissance peut être </a:t>
            </a:r>
            <a:r>
              <a:rPr lang="fr-FR" sz="2800" b="1" dirty="0">
                <a:solidFill>
                  <a:srgbClr val="FF33CC"/>
                </a:solidFill>
                <a:latin typeface="Times New Roman" panose="02020603050405020304" pitchFamily="18" charset="0"/>
              </a:rPr>
              <a:t>directe</a:t>
            </a:r>
            <a:r>
              <a:rPr lang="fr-FR" sz="2800" dirty="0">
                <a:solidFill>
                  <a:srgbClr val="000000"/>
                </a:solidFill>
                <a:latin typeface="Times New Roman" panose="02020603050405020304" pitchFamily="18" charset="0"/>
              </a:rPr>
              <a:t> (</a:t>
            </a:r>
            <a:r>
              <a:rPr lang="fr-FR" sz="2800" b="1" u="sng" dirty="0">
                <a:solidFill>
                  <a:srgbClr val="FF33CC"/>
                </a:solidFill>
                <a:latin typeface="Times New Roman" panose="02020603050405020304" pitchFamily="18" charset="0"/>
              </a:rPr>
              <a:t>ex. </a:t>
            </a:r>
            <a:r>
              <a:rPr lang="fr-FR" sz="2800" dirty="0">
                <a:solidFill>
                  <a:srgbClr val="000000"/>
                </a:solidFill>
                <a:latin typeface="Times New Roman" panose="02020603050405020304" pitchFamily="18" charset="0"/>
              </a:rPr>
              <a:t>la protéine de résistance R3a qui interagit physiquement avec l’effecteur de </a:t>
            </a:r>
            <a:r>
              <a:rPr lang="fr-FR" sz="2800" i="1" dirty="0">
                <a:solidFill>
                  <a:srgbClr val="000000"/>
                </a:solidFill>
                <a:latin typeface="Times New Roman" panose="02020603050405020304" pitchFamily="18" charset="0"/>
              </a:rPr>
              <a:t>Phytophthora </a:t>
            </a:r>
            <a:r>
              <a:rPr lang="fr-FR" sz="2800" i="1" dirty="0" err="1">
                <a:solidFill>
                  <a:srgbClr val="000000"/>
                </a:solidFill>
                <a:latin typeface="Times New Roman" panose="02020603050405020304" pitchFamily="18" charset="0"/>
              </a:rPr>
              <a:t>infestans</a:t>
            </a:r>
            <a:r>
              <a:rPr lang="fr-FR" sz="2800" i="1" dirty="0">
                <a:solidFill>
                  <a:srgbClr val="000000"/>
                </a:solidFill>
                <a:latin typeface="Times New Roman" panose="02020603050405020304" pitchFamily="18" charset="0"/>
              </a:rPr>
              <a:t> </a:t>
            </a:r>
            <a:r>
              <a:rPr lang="fr-FR" sz="2800" dirty="0">
                <a:solidFill>
                  <a:srgbClr val="000000"/>
                </a:solidFill>
                <a:latin typeface="Times New Roman" panose="02020603050405020304" pitchFamily="18" charset="0"/>
              </a:rPr>
              <a:t>Avr3a permet à la pomme de terre de résister à l’infection) ou </a:t>
            </a:r>
            <a:r>
              <a:rPr lang="fr-FR" sz="2800" b="1" dirty="0">
                <a:solidFill>
                  <a:srgbClr val="FF33CC"/>
                </a:solidFill>
                <a:latin typeface="Times New Roman" panose="02020603050405020304" pitchFamily="18" charset="0"/>
              </a:rPr>
              <a:t>indirecte</a:t>
            </a:r>
            <a:r>
              <a:rPr lang="fr-FR" sz="2800" dirty="0">
                <a:solidFill>
                  <a:srgbClr val="000000"/>
                </a:solidFill>
                <a:latin typeface="Times New Roman" panose="02020603050405020304" pitchFamily="18" charset="0"/>
              </a:rPr>
              <a:t> (</a:t>
            </a:r>
            <a:r>
              <a:rPr lang="fr-FR" sz="2800" b="1" u="sng" dirty="0">
                <a:solidFill>
                  <a:srgbClr val="FF33CC"/>
                </a:solidFill>
                <a:latin typeface="Times New Roman" panose="02020603050405020304" pitchFamily="18" charset="0"/>
              </a:rPr>
              <a:t>ex.</a:t>
            </a:r>
            <a:r>
              <a:rPr lang="fr-FR" sz="2800" dirty="0">
                <a:solidFill>
                  <a:srgbClr val="000000"/>
                </a:solidFill>
                <a:latin typeface="Times New Roman" panose="02020603050405020304" pitchFamily="18" charset="0"/>
              </a:rPr>
              <a:t> modèle de garde où la protéine de résistance « gardien » perçoit la modification qu’un effecteur induit sur des protéines ou un processus cellulaire de la plante qui sont dits « gardés ». Les points forts du modèle de garde sont qu’une seule protéine de résistance peut percevoir l’action de plusieurs effecteurs sur une même cible gardée. </a:t>
            </a:r>
          </a:p>
        </p:txBody>
      </p:sp>
    </p:spTree>
    <p:extLst>
      <p:ext uri="{BB962C8B-B14F-4D97-AF65-F5344CB8AC3E}">
        <p14:creationId xmlns:p14="http://schemas.microsoft.com/office/powerpoint/2010/main" val="18640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4449"/>
            <a:ext cx="12145447" cy="5029200"/>
          </a:xfrm>
          <a:prstGeom prst="rect">
            <a:avLst/>
          </a:prstGeom>
        </p:spPr>
      </p:pic>
      <p:sp>
        <p:nvSpPr>
          <p:cNvPr id="6" name="Rectangle 5"/>
          <p:cNvSpPr/>
          <p:nvPr/>
        </p:nvSpPr>
        <p:spPr>
          <a:xfrm>
            <a:off x="1684668" y="6317370"/>
            <a:ext cx="9307548" cy="400110"/>
          </a:xfrm>
          <a:prstGeom prst="rect">
            <a:avLst/>
          </a:prstGeom>
        </p:spPr>
        <p:txBody>
          <a:bodyPr wrap="none">
            <a:spAutoFit/>
          </a:bodyPr>
          <a:lstStyle/>
          <a:p>
            <a:r>
              <a:rPr lang="fr-FR" sz="2000" b="1" dirty="0">
                <a:solidFill>
                  <a:srgbClr val="000000"/>
                </a:solidFill>
                <a:latin typeface="Times New Roman" panose="02020603050405020304" pitchFamily="18" charset="0"/>
              </a:rPr>
              <a:t>Figure : </a:t>
            </a:r>
            <a:r>
              <a:rPr lang="fr-FR" sz="2000" dirty="0">
                <a:solidFill>
                  <a:srgbClr val="000000"/>
                </a:solidFill>
                <a:latin typeface="Times New Roman" panose="02020603050405020304" pitchFamily="18" charset="0"/>
              </a:rPr>
              <a:t>La réponse immunitaire de la pomme de terre vis-à-vis </a:t>
            </a:r>
            <a:r>
              <a:rPr lang="fr-FR" sz="2000" i="1" dirty="0">
                <a:solidFill>
                  <a:srgbClr val="000000"/>
                </a:solidFill>
                <a:latin typeface="Times New Roman" panose="02020603050405020304" pitchFamily="18" charset="0"/>
              </a:rPr>
              <a:t>Phytophthora </a:t>
            </a:r>
            <a:r>
              <a:rPr lang="fr-FR" sz="2000" i="1" dirty="0" err="1">
                <a:solidFill>
                  <a:srgbClr val="000000"/>
                </a:solidFill>
                <a:latin typeface="Times New Roman" panose="02020603050405020304" pitchFamily="18" charset="0"/>
              </a:rPr>
              <a:t>infestans</a:t>
            </a:r>
            <a:r>
              <a:rPr lang="fr-FR" sz="2000" i="1" dirty="0">
                <a:solidFill>
                  <a:srgbClr val="000000"/>
                </a:solidFill>
                <a:latin typeface="Times New Roman" panose="02020603050405020304" pitchFamily="18" charset="0"/>
              </a:rPr>
              <a:t>. </a:t>
            </a:r>
            <a:endParaRPr lang="fr-FR" sz="2000" b="1" dirty="0">
              <a:solidFill>
                <a:prstClr val="black"/>
              </a:solidFill>
            </a:endParaRPr>
          </a:p>
        </p:txBody>
      </p:sp>
    </p:spTree>
    <p:extLst>
      <p:ext uri="{BB962C8B-B14F-4D97-AF65-F5344CB8AC3E}">
        <p14:creationId xmlns:p14="http://schemas.microsoft.com/office/powerpoint/2010/main" val="36796850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61416" y="699812"/>
            <a:ext cx="11068334" cy="3970318"/>
          </a:xfrm>
          <a:prstGeom prst="rect">
            <a:avLst/>
          </a:prstGeom>
        </p:spPr>
        <p:txBody>
          <a:bodyPr wrap="square">
            <a:spAutoFit/>
          </a:bodyPr>
          <a:lstStyle/>
          <a:p>
            <a:pPr marL="457200" indent="-457200" algn="just">
              <a:buFont typeface="Wingdings" panose="05000000000000000000" pitchFamily="2" charset="2"/>
              <a:buChar char="v"/>
            </a:pPr>
            <a:r>
              <a:rPr lang="fr-FR" sz="2800" b="1" dirty="0">
                <a:solidFill>
                  <a:srgbClr val="000000"/>
                </a:solidFill>
                <a:latin typeface="Times New Roman" panose="02020603050405020304" pitchFamily="18" charset="0"/>
                <a:cs typeface="Times New Roman" panose="02020603050405020304" pitchFamily="18" charset="0"/>
              </a:rPr>
              <a:t>La mise en place des défenses de la plante : </a:t>
            </a:r>
            <a:r>
              <a:rPr lang="fr-FR" sz="2800" dirty="0">
                <a:solidFill>
                  <a:srgbClr val="000000"/>
                </a:solidFill>
                <a:latin typeface="Times New Roman" panose="02020603050405020304" pitchFamily="18" charset="0"/>
                <a:cs typeface="Times New Roman" panose="02020603050405020304" pitchFamily="18" charset="0"/>
              </a:rPr>
              <a:t>Une plante est résistante lorsqu’elle est capable d’intégrer l’ensemble des signaux de danger pour mettre en place une réponse adaptée, c’est-à-dire rapide, transitoire, ciblée et efficace contre l’agent pathogène présent et localisé au point d’infection. Du fait de leur phénotype visible, les mécanismes de résistances de type réaction hypersensible (HR), permettent l’identification de nombreux gènes d’</a:t>
            </a:r>
            <a:r>
              <a:rPr lang="fr-FR" sz="2800" dirty="0" err="1">
                <a:solidFill>
                  <a:srgbClr val="000000"/>
                </a:solidFill>
                <a:latin typeface="Times New Roman" panose="02020603050405020304" pitchFamily="18" charset="0"/>
                <a:cs typeface="Times New Roman" panose="02020603050405020304" pitchFamily="18" charset="0"/>
              </a:rPr>
              <a:t>avirulence</a:t>
            </a:r>
            <a:r>
              <a:rPr lang="fr-FR" sz="2800" dirty="0">
                <a:solidFill>
                  <a:srgbClr val="000000"/>
                </a:solidFill>
                <a:latin typeface="Times New Roman" panose="02020603050405020304" pitchFamily="18" charset="0"/>
                <a:cs typeface="Times New Roman" panose="02020603050405020304" pitchFamily="18" charset="0"/>
              </a:rPr>
              <a:t>. Cette réaction se traduit par une mort cellulaire programmée, restreinte aux zones de contacts avec l’agent pathogène, stoppant ainsi son développement.</a:t>
            </a:r>
            <a:endParaRPr lang="fr-FR"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1161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95183" y="617962"/>
            <a:ext cx="7042245"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7. </a:t>
            </a:r>
            <a:r>
              <a:rPr lang="fr-FR" sz="2800" b="1" dirty="0" err="1">
                <a:solidFill>
                  <a:srgbClr val="00B050"/>
                </a:solidFill>
                <a:latin typeface="Times New Roman" panose="02020603050405020304" pitchFamily="18" charset="0"/>
              </a:rPr>
              <a:t>Co-évolution</a:t>
            </a:r>
            <a:r>
              <a:rPr lang="fr-FR" sz="2800" b="1" dirty="0">
                <a:solidFill>
                  <a:srgbClr val="00B050"/>
                </a:solidFill>
                <a:latin typeface="Times New Roman" panose="02020603050405020304" pitchFamily="18" charset="0"/>
              </a:rPr>
              <a:t> plantes-agents pathogènes</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55024" y="5218963"/>
            <a:ext cx="4073893" cy="523220"/>
          </a:xfrm>
          <a:prstGeom prst="rect">
            <a:avLst/>
          </a:prstGeom>
          <a:solidFill>
            <a:srgbClr val="FFCCCC"/>
          </a:solidFill>
        </p:spPr>
        <p:txBody>
          <a:bodyPr wrap="square">
            <a:spAutoFit/>
          </a:bodyPr>
          <a:lstStyle/>
          <a:p>
            <a:pPr algn="just"/>
            <a:r>
              <a:rPr lang="fr-FR" sz="2800" b="1" dirty="0">
                <a:solidFill>
                  <a:srgbClr val="000000"/>
                </a:solidFill>
                <a:latin typeface="Times New Roman" panose="02020603050405020304" pitchFamily="18" charset="0"/>
              </a:rPr>
              <a:t>7.1 Côté </a:t>
            </a:r>
            <a:r>
              <a:rPr lang="fr-FR" sz="2800" b="1" dirty="0" err="1">
                <a:solidFill>
                  <a:srgbClr val="000000"/>
                </a:solidFill>
                <a:latin typeface="Times New Roman" panose="02020603050405020304" pitchFamily="18" charset="0"/>
              </a:rPr>
              <a:t>phytopathogène</a:t>
            </a:r>
            <a:r>
              <a:rPr lang="fr-FR" sz="2800" b="1" dirty="0">
                <a:solidFill>
                  <a:srgbClr val="000000"/>
                </a:solidFill>
                <a:latin typeface="Times New Roman" panose="02020603050405020304" pitchFamily="18" charset="0"/>
              </a:rPr>
              <a:t> </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7617726" y="5218963"/>
            <a:ext cx="2552131" cy="523220"/>
          </a:xfrm>
          <a:prstGeom prst="rect">
            <a:avLst/>
          </a:prstGeom>
          <a:solidFill>
            <a:srgbClr val="FFCCCC"/>
          </a:solidFill>
        </p:spPr>
        <p:txBody>
          <a:bodyPr wrap="square">
            <a:spAutoFit/>
          </a:bodyPr>
          <a:lstStyle/>
          <a:p>
            <a:pPr algn="just"/>
            <a:r>
              <a:rPr lang="fr-FR" sz="2800" b="1" dirty="0">
                <a:solidFill>
                  <a:srgbClr val="000000"/>
                </a:solidFill>
                <a:latin typeface="Times New Roman" panose="02020603050405020304" pitchFamily="18" charset="0"/>
              </a:rPr>
              <a:t>7.2Côté plante </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395183" y="1284422"/>
            <a:ext cx="7629098" cy="2308324"/>
          </a:xfrm>
          <a:prstGeom prst="rect">
            <a:avLst/>
          </a:prstGeom>
        </p:spPr>
        <p:txBody>
          <a:bodyPr wrap="square">
            <a:spAutoFit/>
          </a:bodyPr>
          <a:lstStyle/>
          <a:p>
            <a:pPr lvl="0" algn="ctr">
              <a:lnSpc>
                <a:spcPct val="150000"/>
              </a:lnSpc>
            </a:pPr>
            <a:r>
              <a:rPr lang="fr-FR" sz="2400" dirty="0">
                <a:solidFill>
                  <a:srgbClr val="000000"/>
                </a:solidFill>
                <a:latin typeface="Times New Roman" panose="02020603050405020304" pitchFamily="18" charset="0"/>
              </a:rPr>
              <a:t>Au cours de l’évolution, des stratégies visent à modifier le nombre et la nature des effecteurs secrétés mis en place par les agents pathogènes pour faire face à la reconnaissance et la défense de la plante.</a:t>
            </a:r>
            <a:endParaRPr lang="fr-FR" sz="2400" i="1" dirty="0">
              <a:solidFill>
                <a:srgbClr val="000000"/>
              </a:solidFill>
              <a:latin typeface="Times New Roman" panose="02020603050405020304" pitchFamily="18" charset="0"/>
              <a:cs typeface="Times New Roman" panose="02020603050405020304" pitchFamily="18" charset="0"/>
            </a:endParaRPr>
          </a:p>
        </p:txBody>
      </p:sp>
      <p:sp>
        <p:nvSpPr>
          <p:cNvPr id="2" name="Flèche courbée vers la droite 1"/>
          <p:cNvSpPr/>
          <p:nvPr/>
        </p:nvSpPr>
        <p:spPr>
          <a:xfrm>
            <a:off x="2074899" y="3234519"/>
            <a:ext cx="2292861" cy="1693946"/>
          </a:xfrm>
          <a:prstGeom prst="curvedRightArrow">
            <a:avLst/>
          </a:prstGeom>
          <a:solidFill>
            <a:srgbClr val="00B050"/>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Flèche courbée vers la gauche 2"/>
          <p:cNvSpPr/>
          <p:nvPr/>
        </p:nvSpPr>
        <p:spPr>
          <a:xfrm>
            <a:off x="7915701" y="3289110"/>
            <a:ext cx="2247333" cy="1639355"/>
          </a:xfrm>
          <a:prstGeom prst="curvedLeftArrow">
            <a:avLst/>
          </a:prstGeom>
          <a:solidFill>
            <a:srgbClr val="00B050"/>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152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p:bldP spid="2" grpId="0" animBg="1"/>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070970" y="522893"/>
            <a:ext cx="3531375" cy="461665"/>
          </a:xfrm>
          <a:prstGeom prst="rect">
            <a:avLst/>
          </a:prstGeom>
          <a:solidFill>
            <a:srgbClr val="FFCCCC"/>
          </a:solidFill>
        </p:spPr>
        <p:txBody>
          <a:bodyPr wrap="square">
            <a:spAutoFit/>
          </a:bodyPr>
          <a:lstStyle/>
          <a:p>
            <a:pPr algn="just"/>
            <a:r>
              <a:rPr lang="fr-FR" sz="2400" b="1" dirty="0">
                <a:solidFill>
                  <a:srgbClr val="000000"/>
                </a:solidFill>
                <a:latin typeface="Times New Roman" panose="02020603050405020304" pitchFamily="18" charset="0"/>
              </a:rPr>
              <a:t>7.1 Côté </a:t>
            </a:r>
            <a:r>
              <a:rPr lang="fr-FR" sz="2400" b="1" dirty="0" err="1">
                <a:solidFill>
                  <a:srgbClr val="000000"/>
                </a:solidFill>
                <a:latin typeface="Times New Roman" panose="02020603050405020304" pitchFamily="18" charset="0"/>
              </a:rPr>
              <a:t>phytopathogène</a:t>
            </a:r>
            <a:r>
              <a:rPr lang="fr-FR" sz="2400" b="1" dirty="0">
                <a:solidFill>
                  <a:srgbClr val="000000"/>
                </a:solidFill>
                <a:latin typeface="Times New Roman" panose="02020603050405020304" pitchFamily="18" charset="0"/>
              </a:rPr>
              <a:t> </a:t>
            </a:r>
            <a:endParaRPr lang="fr-FR" sz="2400" b="1" dirty="0">
              <a:solidFill>
                <a:srgbClr val="00B05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494744" y="1573703"/>
            <a:ext cx="3145712"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FF33CC"/>
                </a:solidFill>
                <a:latin typeface="Times New Roman" pitchFamily="18" charset="0"/>
                <a:ea typeface="Calibri" pitchFamily="34" charset="0"/>
                <a:cs typeface="Times New Roman" pitchFamily="18" charset="0"/>
              </a:rPr>
              <a:t>La première stratégie</a:t>
            </a:r>
            <a:endParaRPr kumimoji="0" lang="fr-FR" sz="2400" b="0" i="0" u="none" strike="noStrike" kern="0" cap="none" spc="0" normalizeH="0" baseline="0" noProof="0" dirty="0">
              <a:ln>
                <a:noFill/>
              </a:ln>
              <a:solidFill>
                <a:srgbClr val="FF33CC"/>
              </a:solidFill>
              <a:effectLst/>
              <a:uLnTx/>
              <a:uFillTx/>
              <a:latin typeface="Arial" pitchFamily="34" charset="0"/>
              <a:cs typeface="Arial" pitchFamily="34" charset="0"/>
            </a:endParaRPr>
          </a:p>
        </p:txBody>
      </p:sp>
      <p:sp>
        <p:nvSpPr>
          <p:cNvPr id="9" name="Flèche droite à entaille 8"/>
          <p:cNvSpPr/>
          <p:nvPr/>
        </p:nvSpPr>
        <p:spPr>
          <a:xfrm rot="8501240">
            <a:off x="4151145" y="1314144"/>
            <a:ext cx="1897139"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Flèche droite à entaille 10"/>
          <p:cNvSpPr/>
          <p:nvPr/>
        </p:nvSpPr>
        <p:spPr>
          <a:xfrm rot="978082">
            <a:off x="5847460" y="1335411"/>
            <a:ext cx="2023931" cy="366840"/>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4"/>
          <p:cNvSpPr>
            <a:spLocks noChangeArrowheads="1"/>
          </p:cNvSpPr>
          <p:nvPr/>
        </p:nvSpPr>
        <p:spPr bwMode="auto">
          <a:xfrm>
            <a:off x="8073262" y="1620799"/>
            <a:ext cx="3601799"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B050"/>
                </a:solidFill>
                <a:latin typeface="Times New Roman" pitchFamily="18" charset="0"/>
                <a:ea typeface="Calibri" pitchFamily="34" charset="0"/>
                <a:cs typeface="Times New Roman" pitchFamily="18" charset="0"/>
              </a:rPr>
              <a:t>La deuxième stratégie</a:t>
            </a:r>
            <a:endParaRPr kumimoji="0" lang="fr-FR" sz="2400" b="0" i="0" u="none" strike="noStrike" kern="0" cap="none" spc="0" normalizeH="0" baseline="0" noProof="0" dirty="0">
              <a:ln>
                <a:noFill/>
              </a:ln>
              <a:solidFill>
                <a:srgbClr val="00B050"/>
              </a:solidFill>
              <a:effectLst/>
              <a:uLnTx/>
              <a:uFillTx/>
              <a:latin typeface="Arial" pitchFamily="34" charset="0"/>
              <a:cs typeface="Arial" pitchFamily="34" charset="0"/>
            </a:endParaRPr>
          </a:p>
        </p:txBody>
      </p:sp>
      <p:sp>
        <p:nvSpPr>
          <p:cNvPr id="13" name="Rectangle 12"/>
          <p:cNvSpPr/>
          <p:nvPr/>
        </p:nvSpPr>
        <p:spPr>
          <a:xfrm>
            <a:off x="6209732" y="2308444"/>
            <a:ext cx="5687422" cy="4378957"/>
          </a:xfrm>
          <a:prstGeom prst="rect">
            <a:avLst/>
          </a:prstGeom>
          <a:solidFill>
            <a:schemeClr val="bg1"/>
          </a:solidFill>
          <a:ln w="38100">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tx1"/>
                </a:solidFill>
                <a:latin typeface="Times New Roman" panose="02020603050405020304" pitchFamily="18" charset="0"/>
                <a:cs typeface="Times New Roman" panose="02020603050405020304" pitchFamily="18" charset="0"/>
              </a:rPr>
              <a:t>permet d’inhiber les mécanismes de défense induits chez les plantes par la production des effecteurs affichant de nouvelles fonctions adaptées à la suppression des mécanismes de défense de l’hôte :</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En activant la transcription de gènes préexistants dans le génome de l’agent pathogène ;</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En acquérant du matériel génétique des autres microorganismes ;</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En créant de nouveaux effecteurs par mutations ou recombinaisons génétiques.</a:t>
            </a:r>
          </a:p>
        </p:txBody>
      </p:sp>
      <p:sp>
        <p:nvSpPr>
          <p:cNvPr id="14" name="Rectangle 13"/>
          <p:cNvSpPr/>
          <p:nvPr/>
        </p:nvSpPr>
        <p:spPr>
          <a:xfrm>
            <a:off x="185639" y="2267501"/>
            <a:ext cx="5273465" cy="4419901"/>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Times New Roman" panose="02020603050405020304" pitchFamily="18" charset="0"/>
                <a:cs typeface="Times New Roman" panose="02020603050405020304" pitchFamily="18" charset="0"/>
              </a:rPr>
              <a:t>vise à échapper à la vigilance de la plante en supprimant la reconnaissance des effecteurs de l’agent pathogène par :</a:t>
            </a:r>
          </a:p>
          <a:p>
            <a:pPr algn="just">
              <a:lnSpc>
                <a:spcPct val="150000"/>
              </a:lnSpc>
            </a:pPr>
            <a:r>
              <a:rPr lang="fr-FR" sz="2000" b="1" dirty="0">
                <a:solidFill>
                  <a:schemeClr val="tx1"/>
                </a:solidFill>
                <a:latin typeface="Times New Roman" panose="02020603050405020304" pitchFamily="18" charset="0"/>
                <a:cs typeface="Times New Roman" panose="02020603050405020304" pitchFamily="18" charset="0"/>
              </a:rPr>
              <a:t>➢ </a:t>
            </a:r>
            <a:r>
              <a:rPr lang="fr-FR" sz="2000" dirty="0">
                <a:solidFill>
                  <a:schemeClr val="tx1"/>
                </a:solidFill>
                <a:latin typeface="Times New Roman" panose="02020603050405020304" pitchFamily="18" charset="0"/>
                <a:cs typeface="Times New Roman" panose="02020603050405020304" pitchFamily="18" charset="0"/>
              </a:rPr>
              <a:t>Inhibition de l’expression de ces gènes.</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a:t>
            </a:r>
            <a:r>
              <a:rPr lang="fr-FR" sz="2000" dirty="0" err="1">
                <a:solidFill>
                  <a:schemeClr val="tx1"/>
                </a:solidFill>
                <a:latin typeface="Times New Roman" panose="02020603050405020304" pitchFamily="18" charset="0"/>
                <a:cs typeface="Times New Roman" panose="02020603050405020304" pitchFamily="18" charset="0"/>
              </a:rPr>
              <a:t>Délétant</a:t>
            </a:r>
            <a:r>
              <a:rPr lang="fr-FR" sz="2000" dirty="0">
                <a:solidFill>
                  <a:schemeClr val="tx1"/>
                </a:solidFill>
                <a:latin typeface="Times New Roman" panose="02020603050405020304" pitchFamily="18" charset="0"/>
                <a:cs typeface="Times New Roman" panose="02020603050405020304" pitchFamily="18" charset="0"/>
              </a:rPr>
              <a:t> totalement ou partiellement de leur génome.</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Modification de séquence protéique des effecteurs secrétés afin de ne plus être reconnus par la plante.</a:t>
            </a:r>
          </a:p>
        </p:txBody>
      </p:sp>
    </p:spTree>
    <p:extLst>
      <p:ext uri="{BB962C8B-B14F-4D97-AF65-F5344CB8AC3E}">
        <p14:creationId xmlns:p14="http://schemas.microsoft.com/office/powerpoint/2010/main" val="34462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2" grpId="0" animBg="1"/>
      <p:bldP spid="13" grpId="0" animBg="1"/>
      <p:bldP spid="1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856633" y="550512"/>
            <a:ext cx="2201837" cy="461665"/>
          </a:xfrm>
          <a:prstGeom prst="rect">
            <a:avLst/>
          </a:prstGeom>
          <a:solidFill>
            <a:srgbClr val="FFCCCC"/>
          </a:solidFill>
        </p:spPr>
        <p:txBody>
          <a:bodyPr wrap="square">
            <a:spAutoFit/>
          </a:bodyPr>
          <a:lstStyle/>
          <a:p>
            <a:pPr algn="just"/>
            <a:r>
              <a:rPr lang="fr-FR" sz="2400" b="1" dirty="0">
                <a:solidFill>
                  <a:srgbClr val="000000"/>
                </a:solidFill>
                <a:latin typeface="Times New Roman" panose="02020603050405020304" pitchFamily="18" charset="0"/>
              </a:rPr>
              <a:t>7.2 Côté plante </a:t>
            </a:r>
            <a:endParaRPr lang="fr-FR" sz="24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1027" y="1241945"/>
            <a:ext cx="11896298" cy="5443667"/>
          </a:xfrm>
          <a:prstGeom prst="rect">
            <a:avLst/>
          </a:prstGeom>
          <a:solidFill>
            <a:schemeClr val="bg1"/>
          </a:solidFill>
          <a:ln w="38100">
            <a:solidFill>
              <a:schemeClr val="accent1">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cs typeface="Times New Roman" panose="02020603050405020304" pitchFamily="18" charset="0"/>
              </a:rPr>
              <a:t>Les mécanismes de plasticité génomique assurent continuellement la production d’une grande variété de protéines de résistance potentiellement capable de percevoir les nouveaux effecteurs produits par l’agent pathogène. Ces gènes de résistances polymorphes par :</a:t>
            </a:r>
          </a:p>
          <a:p>
            <a:pPr algn="ctr">
              <a:lnSpc>
                <a:spcPct val="150000"/>
              </a:lnSpc>
            </a:pPr>
            <a:r>
              <a:rPr lang="fr-FR" sz="2400" dirty="0">
                <a:solidFill>
                  <a:schemeClr val="tx1"/>
                </a:solidFill>
                <a:latin typeface="Times New Roman" panose="02020603050405020304" pitchFamily="18" charset="0"/>
                <a:cs typeface="Times New Roman" panose="02020603050405020304" pitchFamily="18" charset="0"/>
              </a:rPr>
              <a:t>➢ Les recombinaisons non homologues conduisant à la diversification (fusion, duplication), à la suppression et la création des gènes de résistance de plantes.</a:t>
            </a:r>
          </a:p>
          <a:p>
            <a:pPr algn="ctr">
              <a:lnSpc>
                <a:spcPct val="150000"/>
              </a:lnSpc>
            </a:pPr>
            <a:r>
              <a:rPr lang="fr-FR" sz="2400" dirty="0">
                <a:solidFill>
                  <a:schemeClr val="tx1"/>
                </a:solidFill>
                <a:latin typeface="Times New Roman" panose="02020603050405020304" pitchFamily="18" charset="0"/>
                <a:cs typeface="Times New Roman" panose="02020603050405020304" pitchFamily="18" charset="0"/>
              </a:rPr>
              <a:t>L’échappement à l’action des effecteurs de l’agent pathogène par :</a:t>
            </a:r>
          </a:p>
          <a:p>
            <a:pPr algn="ctr">
              <a:lnSpc>
                <a:spcPct val="150000"/>
              </a:lnSpc>
            </a:pPr>
            <a:r>
              <a:rPr lang="fr-FR" sz="2400" dirty="0">
                <a:solidFill>
                  <a:schemeClr val="tx1"/>
                </a:solidFill>
                <a:latin typeface="Times New Roman" panose="02020603050405020304" pitchFamily="18" charset="0"/>
                <a:cs typeface="Times New Roman" panose="02020603050405020304" pitchFamily="18" charset="0"/>
              </a:rPr>
              <a:t>➢ La modification des motifs protéiques de la plante ciblée.</a:t>
            </a:r>
          </a:p>
          <a:p>
            <a:pPr algn="ctr">
              <a:lnSpc>
                <a:spcPct val="150000"/>
              </a:lnSpc>
            </a:pPr>
            <a:r>
              <a:rPr lang="fr-FR" sz="2400" dirty="0">
                <a:solidFill>
                  <a:schemeClr val="tx1"/>
                </a:solidFill>
                <a:latin typeface="Times New Roman" panose="02020603050405020304" pitchFamily="18" charset="0"/>
                <a:cs typeface="Times New Roman" panose="02020603050405020304" pitchFamily="18" charset="0"/>
              </a:rPr>
              <a:t>Lorsque les effecteurs agissent comme un facteur de transcription, l’activation de la transcription du gène de sensibilité dans la plante peut être modifiée après le changement de promoteur de ce gène, entraînant une diminution de la virulence du pathogène. </a:t>
            </a:r>
          </a:p>
        </p:txBody>
      </p:sp>
    </p:spTree>
    <p:extLst>
      <p:ext uri="{BB962C8B-B14F-4D97-AF65-F5344CB8AC3E}">
        <p14:creationId xmlns:p14="http://schemas.microsoft.com/office/powerpoint/2010/main" val="16564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8837" y="630965"/>
            <a:ext cx="7513091"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8. La durabilité des résistances chez les plantes</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837" y="1284422"/>
            <a:ext cx="11354936" cy="5078313"/>
          </a:xfrm>
          <a:prstGeom prst="rect">
            <a:avLst/>
          </a:prstGeom>
        </p:spPr>
        <p:txBody>
          <a:bodyPr wrap="square">
            <a:spAutoFit/>
          </a:bodyPr>
          <a:lstStyle/>
          <a:p>
            <a:pPr>
              <a:lnSpc>
                <a:spcPct val="150000"/>
              </a:lnSpc>
            </a:pPr>
            <a:r>
              <a:rPr lang="fr-FR" sz="2400" dirty="0">
                <a:solidFill>
                  <a:srgbClr val="000000"/>
                </a:solidFill>
                <a:latin typeface="Times New Roman" panose="02020603050405020304" pitchFamily="18" charset="0"/>
              </a:rPr>
              <a:t>Une résistance durable est une résistance efficace pendant une longue période où elle dépend du mode d’interaction (direct ou non) entre les protéines de virulence de l’agent pathogène et les protéines de résistance de la plante. </a:t>
            </a:r>
          </a:p>
          <a:p>
            <a:pPr>
              <a:lnSpc>
                <a:spcPct val="150000"/>
              </a:lnSpc>
            </a:pPr>
            <a:r>
              <a:rPr lang="fr-FR" sz="2400" dirty="0">
                <a:solidFill>
                  <a:srgbClr val="000000"/>
                </a:solidFill>
                <a:latin typeface="Times New Roman" panose="02020603050405020304" pitchFamily="18" charset="0"/>
              </a:rPr>
              <a:t>La durabilité d’une résistance vis-à-vis d’un microorganisme </a:t>
            </a:r>
            <a:r>
              <a:rPr lang="fr-FR" sz="2400" dirty="0" err="1">
                <a:solidFill>
                  <a:srgbClr val="000000"/>
                </a:solidFill>
                <a:latin typeface="Times New Roman" panose="02020603050405020304" pitchFamily="18" charset="0"/>
              </a:rPr>
              <a:t>phytopathogène</a:t>
            </a:r>
            <a:r>
              <a:rPr lang="fr-FR" sz="2400" dirty="0">
                <a:solidFill>
                  <a:srgbClr val="000000"/>
                </a:solidFill>
                <a:latin typeface="Times New Roman" panose="02020603050405020304" pitchFamily="18" charset="0"/>
              </a:rPr>
              <a:t> dépend de trois critères biologiques : </a:t>
            </a:r>
          </a:p>
          <a:p>
            <a:pPr>
              <a:lnSpc>
                <a:spcPct val="150000"/>
              </a:lnSpc>
            </a:pPr>
            <a:r>
              <a:rPr lang="fr-FR" sz="2400" b="1" dirty="0">
                <a:solidFill>
                  <a:srgbClr val="000000"/>
                </a:solidFill>
                <a:latin typeface="Times New Roman" panose="02020603050405020304" pitchFamily="18" charset="0"/>
              </a:rPr>
              <a:t>1. Le potentiel adaptatif de l’agent pathogène ; </a:t>
            </a:r>
          </a:p>
          <a:p>
            <a:pPr>
              <a:lnSpc>
                <a:spcPct val="150000"/>
              </a:lnSpc>
            </a:pPr>
            <a:r>
              <a:rPr lang="fr-FR" sz="2400" b="1" dirty="0">
                <a:solidFill>
                  <a:srgbClr val="000000"/>
                </a:solidFill>
                <a:latin typeface="Times New Roman" panose="02020603050405020304" pitchFamily="18" charset="0"/>
              </a:rPr>
              <a:t>2. Le coût sur la valeur adaptative ou « fitness » de l’agent pathogène ; </a:t>
            </a:r>
          </a:p>
          <a:p>
            <a:pPr>
              <a:lnSpc>
                <a:spcPct val="150000"/>
              </a:lnSpc>
            </a:pPr>
            <a:r>
              <a:rPr lang="fr-FR" sz="2400" b="1" dirty="0">
                <a:solidFill>
                  <a:srgbClr val="000000"/>
                </a:solidFill>
                <a:latin typeface="Times New Roman" panose="02020603050405020304" pitchFamily="18" charset="0"/>
              </a:rPr>
              <a:t>3. La pression de sélection pour engendrer cette résistance sur l’agent pathogène (quantitative et qualitative). </a:t>
            </a:r>
          </a:p>
        </p:txBody>
      </p:sp>
    </p:spTree>
    <p:extLst>
      <p:ext uri="{BB962C8B-B14F-4D97-AF65-F5344CB8AC3E}">
        <p14:creationId xmlns:p14="http://schemas.microsoft.com/office/powerpoint/2010/main" val="137536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860083" y="1023949"/>
            <a:ext cx="11105201" cy="2400657"/>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On classe habituellement les cellules immunitaires en cellules de </a:t>
            </a:r>
            <a:r>
              <a:rPr lang="fr-FR" sz="2000" b="1" i="0" dirty="0">
                <a:solidFill>
                  <a:srgbClr val="000000"/>
                </a:solidFill>
                <a:effectLst/>
                <a:latin typeface="Times New Roman" panose="02020603050405020304" pitchFamily="18" charset="0"/>
                <a:cs typeface="Times New Roman" panose="02020603050405020304" pitchFamily="18" charset="0"/>
              </a:rPr>
              <a:t>l'immunité innée </a:t>
            </a:r>
            <a:r>
              <a:rPr lang="fr-FR" sz="2000" b="0" i="0" dirty="0">
                <a:solidFill>
                  <a:srgbClr val="000000"/>
                </a:solidFill>
                <a:effectLst/>
                <a:latin typeface="Times New Roman" panose="02020603050405020304" pitchFamily="18" charset="0"/>
                <a:cs typeface="Times New Roman" panose="02020603050405020304" pitchFamily="18" charset="0"/>
              </a:rPr>
              <a:t>et en cellules de </a:t>
            </a:r>
            <a:r>
              <a:rPr lang="fr-FR" sz="2000" b="1" i="0" dirty="0">
                <a:solidFill>
                  <a:srgbClr val="000000"/>
                </a:solidFill>
                <a:effectLst/>
                <a:latin typeface="Times New Roman" panose="02020603050405020304" pitchFamily="18" charset="0"/>
                <a:cs typeface="Times New Roman" panose="02020603050405020304" pitchFamily="18" charset="0"/>
              </a:rPr>
              <a:t>l'immunité adaptative</a:t>
            </a:r>
            <a:r>
              <a:rPr lang="fr-FR" sz="2000" b="0" i="0" dirty="0">
                <a:solidFill>
                  <a:srgbClr val="000000"/>
                </a:solidFill>
                <a:effectLst/>
                <a:latin typeface="Times New Roman" panose="02020603050405020304" pitchFamily="18" charset="0"/>
                <a:cs typeface="Times New Roman" panose="02020603050405020304" pitchFamily="18" charset="0"/>
              </a:rPr>
              <a:t>. Les cellules de l'immunité innée sont capables de s'activer rapidement, mais ne mettent pas en place de réponse mémoire, ou bien de façon limitée. Au contraire, les cellules de l'immunité adaptative s'activent avec un délai plus long, suite à la reconnaissance de leurs antigènes spécifiques, mais sont capables de mettre en place une réponse mémoire.</a:t>
            </a:r>
            <a:endParaRPr lang="fr-FR"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74030" y="3534013"/>
            <a:ext cx="10634794" cy="3323987"/>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En plus des acteurs de type cellulaire, le système immunitaire comprend de nombreuses molécules solubles présentes dans la circulation, dans les espaces </a:t>
            </a:r>
            <a:r>
              <a:rPr lang="fr-FR" sz="2000" b="0" i="0" dirty="0" err="1">
                <a:solidFill>
                  <a:srgbClr val="000000"/>
                </a:solidFill>
                <a:effectLst/>
                <a:latin typeface="Times New Roman" panose="02020603050405020304" pitchFamily="18" charset="0"/>
                <a:cs typeface="Times New Roman" panose="02020603050405020304" pitchFamily="18" charset="0"/>
              </a:rPr>
              <a:t>extra-cellulaires</a:t>
            </a:r>
            <a:r>
              <a:rPr lang="fr-FR" sz="2000" b="0" i="0" dirty="0">
                <a:solidFill>
                  <a:srgbClr val="000000"/>
                </a:solidFill>
                <a:effectLst/>
                <a:latin typeface="Times New Roman" panose="02020603050405020304" pitchFamily="18" charset="0"/>
                <a:cs typeface="Times New Roman" panose="02020603050405020304" pitchFamily="18" charset="0"/>
              </a:rPr>
              <a:t> ou associées aux membranes. Parmi elles, </a:t>
            </a:r>
            <a:r>
              <a:rPr lang="fr-FR" sz="2000" b="1" i="0" dirty="0">
                <a:solidFill>
                  <a:srgbClr val="FF0000"/>
                </a:solidFill>
                <a:effectLst/>
                <a:latin typeface="Times New Roman" panose="02020603050405020304" pitchFamily="18" charset="0"/>
                <a:cs typeface="Times New Roman" panose="02020603050405020304" pitchFamily="18" charset="0"/>
              </a:rPr>
              <a:t>les protéines de la phase aiguë de l'inflammation</a:t>
            </a:r>
            <a:r>
              <a:rPr lang="fr-FR" sz="2000" b="0" i="0" dirty="0">
                <a:solidFill>
                  <a:srgbClr val="000000"/>
                </a:solidFill>
                <a:effectLst/>
                <a:latin typeface="Times New Roman" panose="02020603050405020304" pitchFamily="18" charset="0"/>
                <a:cs typeface="Times New Roman" panose="02020603050405020304" pitchFamily="18" charset="0"/>
              </a:rPr>
              <a:t> et </a:t>
            </a:r>
            <a:r>
              <a:rPr lang="fr-FR" sz="2000" b="1" i="0" dirty="0">
                <a:solidFill>
                  <a:srgbClr val="FF0000"/>
                </a:solidFill>
                <a:effectLst/>
                <a:latin typeface="Times New Roman" panose="02020603050405020304" pitchFamily="18" charset="0"/>
                <a:cs typeface="Times New Roman" panose="02020603050405020304" pitchFamily="18" charset="0"/>
              </a:rPr>
              <a:t>le système du complément </a:t>
            </a:r>
            <a:r>
              <a:rPr lang="fr-FR" sz="2000" b="0" i="0" dirty="0">
                <a:solidFill>
                  <a:srgbClr val="000000"/>
                </a:solidFill>
                <a:effectLst/>
                <a:latin typeface="Times New Roman" panose="02020603050405020304" pitchFamily="18" charset="0"/>
                <a:cs typeface="Times New Roman" panose="02020603050405020304" pitchFamily="18" charset="0"/>
              </a:rPr>
              <a:t>jouent un rôle primordial dans la défense contre les microbes. En parallèle, </a:t>
            </a:r>
            <a:r>
              <a:rPr lang="fr-FR" sz="2000" b="1" i="0" dirty="0">
                <a:solidFill>
                  <a:srgbClr val="FF0000"/>
                </a:solidFill>
                <a:effectLst/>
                <a:latin typeface="Times New Roman" panose="02020603050405020304" pitchFamily="18" charset="0"/>
                <a:cs typeface="Times New Roman" panose="02020603050405020304" pitchFamily="18" charset="0"/>
              </a:rPr>
              <a:t>les cytokines </a:t>
            </a:r>
            <a:r>
              <a:rPr lang="fr-FR" sz="2000" b="0" i="0" dirty="0">
                <a:solidFill>
                  <a:srgbClr val="000000"/>
                </a:solidFill>
                <a:effectLst/>
                <a:latin typeface="Times New Roman" panose="02020603050405020304" pitchFamily="18" charset="0"/>
                <a:cs typeface="Times New Roman" panose="02020603050405020304" pitchFamily="18" charset="0"/>
              </a:rPr>
              <a:t>constituent un extraordinaire système de communication entre les cellules, qu'elles soient immunitaires ou non. Enfin </a:t>
            </a:r>
            <a:r>
              <a:rPr lang="fr-FR" sz="2000" b="1" i="0" dirty="0">
                <a:solidFill>
                  <a:srgbClr val="FF0000"/>
                </a:solidFill>
                <a:effectLst/>
                <a:latin typeface="Times New Roman" panose="02020603050405020304" pitchFamily="18" charset="0"/>
                <a:cs typeface="Times New Roman" panose="02020603050405020304" pitchFamily="18" charset="0"/>
              </a:rPr>
              <a:t>les </a:t>
            </a:r>
            <a:r>
              <a:rPr lang="fr-FR" sz="2000" b="1" i="0" dirty="0" err="1">
                <a:solidFill>
                  <a:srgbClr val="FF0000"/>
                </a:solidFill>
                <a:effectLst/>
                <a:latin typeface="Times New Roman" panose="02020603050405020304" pitchFamily="18" charset="0"/>
                <a:cs typeface="Times New Roman" panose="02020603050405020304" pitchFamily="18" charset="0"/>
              </a:rPr>
              <a:t>chimiokines</a:t>
            </a:r>
            <a:r>
              <a:rPr lang="fr-FR" sz="2000" b="0" i="0" dirty="0">
                <a:solidFill>
                  <a:srgbClr val="000000"/>
                </a:solidFill>
                <a:effectLst/>
                <a:latin typeface="Times New Roman" panose="02020603050405020304" pitchFamily="18" charset="0"/>
                <a:cs typeface="Times New Roman" panose="02020603050405020304" pitchFamily="18" charset="0"/>
              </a:rPr>
              <a:t>, qui sont des cytokines particulières, orchestrent la migration et le recrutement des cellules dans des sites spécifiques de l'organisme.</a:t>
            </a:r>
            <a:endParaRPr lang="fr-FR"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738414" y="500729"/>
            <a:ext cx="10538398" cy="523220"/>
          </a:xfrm>
          <a:prstGeom prst="rect">
            <a:avLst/>
          </a:prstGeom>
        </p:spPr>
        <p:txBody>
          <a:bodyPr wrap="none">
            <a:spAutoFit/>
          </a:bodyPr>
          <a:lstStyle/>
          <a:p>
            <a:pPr algn="ctr"/>
            <a:r>
              <a:rPr lang="fr-FR" sz="2800" b="1" i="1" u="sng" dirty="0">
                <a:solidFill>
                  <a:srgbClr val="FF0000"/>
                </a:solidFill>
                <a:latin typeface="Times New Roman" panose="02020603050405020304" pitchFamily="18" charset="0"/>
              </a:rPr>
              <a:t>4.2. Les effecteurs  (cellules et autres acteurs )du système immunitaire</a:t>
            </a:r>
          </a:p>
        </p:txBody>
      </p:sp>
      <p:sp>
        <p:nvSpPr>
          <p:cNvPr id="11" name="Chevron 10"/>
          <p:cNvSpPr/>
          <p:nvPr/>
        </p:nvSpPr>
        <p:spPr>
          <a:xfrm rot="20975465">
            <a:off x="235963" y="1126465"/>
            <a:ext cx="500066" cy="379188"/>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Chevron 11"/>
          <p:cNvSpPr/>
          <p:nvPr/>
        </p:nvSpPr>
        <p:spPr>
          <a:xfrm rot="20975465">
            <a:off x="266737" y="3724399"/>
            <a:ext cx="500066" cy="325544"/>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086565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66131" y="1434547"/>
            <a:ext cx="11662011" cy="4524315"/>
          </a:xfrm>
          <a:prstGeom prst="rect">
            <a:avLst/>
          </a:prstGeom>
        </p:spPr>
        <p:txBody>
          <a:bodyPr wrap="square">
            <a:spAutoFit/>
          </a:bodyPr>
          <a:lstStyle/>
          <a:p>
            <a:pPr>
              <a:lnSpc>
                <a:spcPct val="150000"/>
              </a:lnSpc>
            </a:pPr>
            <a:r>
              <a:rPr lang="fr-FR" sz="2400" dirty="0">
                <a:solidFill>
                  <a:srgbClr val="000000"/>
                </a:solidFill>
                <a:latin typeface="Times New Roman" panose="02020603050405020304" pitchFamily="18" charset="0"/>
              </a:rPr>
              <a:t>La résistance vis-à-vis d’un microorganisme </a:t>
            </a:r>
            <a:r>
              <a:rPr lang="fr-FR" sz="2400" dirty="0" err="1">
                <a:solidFill>
                  <a:srgbClr val="000000"/>
                </a:solidFill>
                <a:latin typeface="Times New Roman" panose="02020603050405020304" pitchFamily="18" charset="0"/>
              </a:rPr>
              <a:t>phytopathogène</a:t>
            </a:r>
            <a:r>
              <a:rPr lang="fr-FR" sz="2400" dirty="0">
                <a:solidFill>
                  <a:srgbClr val="000000"/>
                </a:solidFill>
                <a:latin typeface="Times New Roman" panose="02020603050405020304" pitchFamily="18" charset="0"/>
              </a:rPr>
              <a:t> peut être :</a:t>
            </a:r>
          </a:p>
          <a:p>
            <a:pPr>
              <a:lnSpc>
                <a:spcPct val="150000"/>
              </a:lnSpc>
            </a:pPr>
            <a:r>
              <a:rPr lang="fr-FR" sz="2400" dirty="0">
                <a:solidFill>
                  <a:srgbClr val="000000"/>
                </a:solidFill>
                <a:latin typeface="Times New Roman" panose="02020603050405020304" pitchFamily="18" charset="0"/>
              </a:rPr>
              <a:t> </a:t>
            </a:r>
          </a:p>
          <a:p>
            <a:pPr>
              <a:lnSpc>
                <a:spcPct val="150000"/>
              </a:lnSpc>
            </a:pPr>
            <a:r>
              <a:rPr lang="fr-FR" sz="2400" b="1" u="sng" dirty="0">
                <a:solidFill>
                  <a:srgbClr val="FF33CC"/>
                </a:solidFill>
                <a:latin typeface="Times New Roman" panose="02020603050405020304" pitchFamily="18" charset="0"/>
              </a:rPr>
              <a:t>• Résistance qualitative:</a:t>
            </a:r>
            <a:r>
              <a:rPr lang="fr-FR" sz="2400" b="1" dirty="0">
                <a:solidFill>
                  <a:srgbClr val="FF33CC"/>
                </a:solidFill>
                <a:latin typeface="Times New Roman" panose="02020603050405020304" pitchFamily="18" charset="0"/>
              </a:rPr>
              <a:t> </a:t>
            </a:r>
            <a:r>
              <a:rPr lang="fr-FR" sz="2400" dirty="0">
                <a:solidFill>
                  <a:srgbClr val="000000"/>
                </a:solidFill>
                <a:latin typeface="Times New Roman" panose="02020603050405020304" pitchFamily="18" charset="0"/>
              </a:rPr>
              <a:t>repose principalement sur l’activation de mécanismes de défense à la suite de la reconnaissance des agents pathogènes ; </a:t>
            </a:r>
          </a:p>
          <a:p>
            <a:pPr>
              <a:lnSpc>
                <a:spcPct val="150000"/>
              </a:lnSpc>
            </a:pPr>
            <a:endParaRPr lang="fr-FR" sz="2400" dirty="0">
              <a:solidFill>
                <a:srgbClr val="000000"/>
              </a:solidFill>
              <a:latin typeface="Times New Roman" panose="02020603050405020304" pitchFamily="18" charset="0"/>
            </a:endParaRPr>
          </a:p>
          <a:p>
            <a:pPr>
              <a:lnSpc>
                <a:spcPct val="150000"/>
              </a:lnSpc>
            </a:pPr>
            <a:r>
              <a:rPr lang="fr-FR" sz="2400" u="sng" dirty="0">
                <a:solidFill>
                  <a:srgbClr val="FF33CC"/>
                </a:solidFill>
                <a:latin typeface="Times New Roman" panose="02020603050405020304" pitchFamily="18" charset="0"/>
              </a:rPr>
              <a:t>• </a:t>
            </a:r>
            <a:r>
              <a:rPr lang="fr-FR" sz="2400" b="1" u="sng" dirty="0">
                <a:solidFill>
                  <a:srgbClr val="FF33CC"/>
                </a:solidFill>
                <a:latin typeface="Times New Roman" panose="02020603050405020304" pitchFamily="18" charset="0"/>
              </a:rPr>
              <a:t>Résistance quantitative:</a:t>
            </a:r>
            <a:r>
              <a:rPr lang="fr-FR" sz="2400" b="1" dirty="0">
                <a:solidFill>
                  <a:srgbClr val="FF33CC"/>
                </a:solidFill>
                <a:latin typeface="Times New Roman" panose="02020603050405020304" pitchFamily="18" charset="0"/>
              </a:rPr>
              <a:t> </a:t>
            </a:r>
            <a:r>
              <a:rPr lang="fr-FR" sz="2400" dirty="0">
                <a:solidFill>
                  <a:srgbClr val="000000"/>
                </a:solidFill>
                <a:latin typeface="Times New Roman" panose="02020603050405020304" pitchFamily="18" charset="0"/>
              </a:rPr>
              <a:t>repose sur des mécanismes préformés plus compliqués à contourner et entraînant une augmentation du temps de latence des agents pathogènes qui induit à une diminution de l’efficacité d’infection, de colonisation et de dissémination. </a:t>
            </a:r>
          </a:p>
        </p:txBody>
      </p:sp>
      <p:sp>
        <p:nvSpPr>
          <p:cNvPr id="9" name="Rectangle 8"/>
          <p:cNvSpPr/>
          <p:nvPr/>
        </p:nvSpPr>
        <p:spPr>
          <a:xfrm>
            <a:off x="238837" y="630965"/>
            <a:ext cx="7513091"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8. La durabilité des résistances chez les plantes</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3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909783" y="1166397"/>
            <a:ext cx="2040339"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cs typeface="Times New Roman" panose="02020603050405020304" pitchFamily="18" charset="0"/>
              </a:rPr>
              <a:t>Conclusion</a:t>
            </a:r>
          </a:p>
        </p:txBody>
      </p:sp>
      <p:sp>
        <p:nvSpPr>
          <p:cNvPr id="6" name="Rectangle 5"/>
          <p:cNvSpPr/>
          <p:nvPr/>
        </p:nvSpPr>
        <p:spPr>
          <a:xfrm>
            <a:off x="388962" y="2000443"/>
            <a:ext cx="11354936" cy="3349956"/>
          </a:xfrm>
          <a:prstGeom prst="rect">
            <a:avLst/>
          </a:prstGeom>
          <a:ln w="28575">
            <a:solidFill>
              <a:schemeClr val="tx1"/>
            </a:solidFill>
          </a:ln>
        </p:spPr>
        <p:txBody>
          <a:bodyPr wrap="square">
            <a:spAutoFit/>
          </a:bodyPr>
          <a:lstStyle/>
          <a:p>
            <a:pPr algn="ctr">
              <a:lnSpc>
                <a:spcPct val="150000"/>
              </a:lnSpc>
            </a:pPr>
            <a:r>
              <a:rPr lang="fr-FR" sz="2400" b="1" dirty="0">
                <a:solidFill>
                  <a:srgbClr val="000000"/>
                </a:solidFill>
                <a:latin typeface="Times New Roman" panose="02020603050405020304" pitchFamily="18" charset="0"/>
              </a:rPr>
              <a:t>La défense des plantes contre les microorganismes pathogènes commence par la reconnaissance de leur présence à travers un complexe moléculaire (PAMPs ou </a:t>
            </a:r>
            <a:r>
              <a:rPr lang="fr-FR" sz="2400" b="1" dirty="0" err="1">
                <a:solidFill>
                  <a:srgbClr val="000000"/>
                </a:solidFill>
                <a:latin typeface="Times New Roman" panose="02020603050405020304" pitchFamily="18" charset="0"/>
              </a:rPr>
              <a:t>DAMPs</a:t>
            </a:r>
            <a:r>
              <a:rPr lang="fr-FR" sz="2400" b="1" dirty="0">
                <a:solidFill>
                  <a:srgbClr val="000000"/>
                </a:solidFill>
                <a:latin typeface="Times New Roman" panose="02020603050405020304" pitchFamily="18" charset="0"/>
              </a:rPr>
              <a:t>) avec ses PRR ou un modèle gène pour gène permettant la mise en jeu de nombreux mécanismes de défense, alors que les microorganismes </a:t>
            </a:r>
            <a:r>
              <a:rPr lang="fr-FR" sz="2400" b="1" dirty="0" err="1">
                <a:solidFill>
                  <a:srgbClr val="000000"/>
                </a:solidFill>
                <a:latin typeface="Times New Roman" panose="02020603050405020304" pitchFamily="18" charset="0"/>
              </a:rPr>
              <a:t>phytopathogènes</a:t>
            </a:r>
            <a:r>
              <a:rPr lang="fr-FR" sz="2400" b="1" dirty="0">
                <a:solidFill>
                  <a:srgbClr val="000000"/>
                </a:solidFill>
                <a:latin typeface="Times New Roman" panose="02020603050405020304" pitchFamily="18" charset="0"/>
              </a:rPr>
              <a:t> ont différentes stratégies permettant la remobilisation des nutriments de l’hôte et l’inhibition des mécanismes de défense mis en place par la plante. </a:t>
            </a:r>
          </a:p>
        </p:txBody>
      </p:sp>
    </p:spTree>
    <p:extLst>
      <p:ext uri="{BB962C8B-B14F-4D97-AF65-F5344CB8AC3E}">
        <p14:creationId xmlns:p14="http://schemas.microsoft.com/office/powerpoint/2010/main" val="93178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767763" y="399480"/>
            <a:ext cx="11318752" cy="5724644"/>
          </a:xfrm>
          <a:prstGeom prst="rect">
            <a:avLst/>
          </a:prstGeom>
        </p:spPr>
        <p:txBody>
          <a:bodyPr wrap="square">
            <a:spAutoFit/>
          </a:bodyPr>
          <a:lstStyle/>
          <a:p>
            <a:pPr marL="457200" indent="-457200" algn="ctr">
              <a:lnSpc>
                <a:spcPct val="150000"/>
              </a:lnSpc>
              <a:buAutoNum type="alphaUcPeriod"/>
            </a:pPr>
            <a:r>
              <a:rPr lang="fr-FR" sz="2400" b="1" i="1" u="sng" dirty="0">
                <a:solidFill>
                  <a:srgbClr val="FF0000"/>
                </a:solidFill>
                <a:effectLst/>
                <a:latin typeface="Times New Roman" panose="02020603050405020304" pitchFamily="18" charset="0"/>
                <a:cs typeface="Times New Roman" panose="02020603050405020304" pitchFamily="18" charset="0"/>
              </a:rPr>
              <a:t>Les acteurs de l'ante-immunité</a:t>
            </a: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cellules-barrière en contact direct avec l'environnement extérieur où les circulations sanguine et lymphatique sont, contrairement à ce que l'on pourrait penser, très actives du point de vue immunitaire. Par exemple, </a:t>
            </a:r>
            <a:r>
              <a:rPr lang="fr-FR" sz="2000" b="1" i="0" u="sng" dirty="0">
                <a:solidFill>
                  <a:srgbClr val="FF0000"/>
                </a:solidFill>
                <a:effectLst/>
                <a:latin typeface="Times New Roman" panose="02020603050405020304" pitchFamily="18" charset="0"/>
                <a:cs typeface="Times New Roman" panose="02020603050405020304" pitchFamily="18" charset="0"/>
              </a:rPr>
              <a:t>les cellules épithéliales</a:t>
            </a:r>
            <a:r>
              <a:rPr lang="fr-FR" sz="2000" b="0" i="0" dirty="0">
                <a:solidFill>
                  <a:srgbClr val="000000"/>
                </a:solidFill>
                <a:effectLst/>
                <a:latin typeface="Times New Roman" panose="02020603050405020304" pitchFamily="18" charset="0"/>
                <a:cs typeface="Times New Roman" panose="02020603050405020304" pitchFamily="18" charset="0"/>
              </a:rPr>
              <a:t>, en plus de leur rôle de protection mécanique, participent à la réponse immunitaire innée car elles sont capables de sécréter </a:t>
            </a:r>
            <a:r>
              <a:rPr lang="fr-FR" sz="2000" b="1" i="0" dirty="0">
                <a:solidFill>
                  <a:srgbClr val="FF0000"/>
                </a:solidFill>
                <a:effectLst/>
                <a:latin typeface="Times New Roman" panose="02020603050405020304" pitchFamily="18" charset="0"/>
                <a:cs typeface="Times New Roman" panose="02020603050405020304" pitchFamily="18" charset="0"/>
              </a:rPr>
              <a:t>des peptides antimicrobiens</a:t>
            </a:r>
            <a:r>
              <a:rPr lang="fr-FR" sz="2000" b="0" i="0" dirty="0">
                <a:solidFill>
                  <a:srgbClr val="000000"/>
                </a:solidFill>
                <a:effectLst/>
                <a:latin typeface="Times New Roman" panose="02020603050405020304" pitchFamily="18" charset="0"/>
                <a:cs typeface="Times New Roman" panose="02020603050405020304" pitchFamily="18" charset="0"/>
              </a:rPr>
              <a:t>. Ce sont également des cellules sentinelles susceptibles </a:t>
            </a:r>
            <a:r>
              <a:rPr lang="fr-FR" sz="2000" b="1" i="0" dirty="0">
                <a:solidFill>
                  <a:srgbClr val="FF0000"/>
                </a:solidFill>
                <a:effectLst/>
                <a:latin typeface="Times New Roman" panose="02020603050405020304" pitchFamily="18" charset="0"/>
                <a:cs typeface="Times New Roman" panose="02020603050405020304" pitchFamily="18" charset="0"/>
              </a:rPr>
              <a:t>de produire des cytokines et des </a:t>
            </a:r>
            <a:r>
              <a:rPr lang="fr-FR" sz="2000" b="1" i="0" dirty="0" err="1">
                <a:solidFill>
                  <a:srgbClr val="FF0000"/>
                </a:solidFill>
                <a:effectLst/>
                <a:latin typeface="Times New Roman" panose="02020603050405020304" pitchFamily="18" charset="0"/>
                <a:cs typeface="Times New Roman" panose="02020603050405020304" pitchFamily="18" charset="0"/>
              </a:rPr>
              <a:t>chimiokines</a:t>
            </a:r>
            <a:r>
              <a:rPr lang="fr-FR" sz="2000" b="1" i="0"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000000"/>
                </a:solidFill>
                <a:effectLst/>
                <a:latin typeface="Times New Roman" panose="02020603050405020304" pitchFamily="18" charset="0"/>
                <a:cs typeface="Times New Roman" panose="02020603050405020304" pitchFamily="18" charset="0"/>
              </a:rPr>
              <a:t>en présence de signaux de danger. </a:t>
            </a:r>
            <a:r>
              <a:rPr lang="fr-FR" sz="2000" b="1" i="0" dirty="0">
                <a:solidFill>
                  <a:srgbClr val="FF0000"/>
                </a:solidFill>
                <a:effectLst/>
                <a:latin typeface="Times New Roman" panose="02020603050405020304" pitchFamily="18" charset="0"/>
                <a:cs typeface="Times New Roman" panose="02020603050405020304" pitchFamily="18" charset="0"/>
              </a:rPr>
              <a:t>Elles sont de plus impliquées dans la sécrétion des immunoglobulines </a:t>
            </a:r>
            <a:r>
              <a:rPr lang="fr-FR" sz="2000" b="0" i="0" dirty="0">
                <a:solidFill>
                  <a:srgbClr val="000000"/>
                </a:solidFill>
                <a:effectLst/>
                <a:latin typeface="Times New Roman" panose="02020603050405020304" pitchFamily="18" charset="0"/>
                <a:cs typeface="Times New Roman" panose="02020603050405020304" pitchFamily="18" charset="0"/>
              </a:rPr>
              <a:t>(</a:t>
            </a:r>
            <a:r>
              <a:rPr lang="fr-FR" sz="2000" b="0" i="0" dirty="0" err="1">
                <a:solidFill>
                  <a:srgbClr val="000000"/>
                </a:solidFill>
                <a:effectLst/>
                <a:latin typeface="Times New Roman" panose="02020603050405020304" pitchFamily="18" charset="0"/>
                <a:cs typeface="Times New Roman" panose="02020603050405020304" pitchFamily="18" charset="0"/>
              </a:rPr>
              <a:t>IgA</a:t>
            </a:r>
            <a:r>
              <a:rPr lang="fr-FR" sz="2000" b="0" i="0" dirty="0">
                <a:solidFill>
                  <a:srgbClr val="000000"/>
                </a:solidFill>
                <a:effectLst/>
                <a:latin typeface="Times New Roman" panose="02020603050405020304" pitchFamily="18" charset="0"/>
                <a:cs typeface="Times New Roman" panose="02020603050405020304" pitchFamily="18" charset="0"/>
              </a:rPr>
              <a:t> sécrétoires notamment) ou dans leur absorption (</a:t>
            </a:r>
            <a:r>
              <a:rPr lang="fr-FR" sz="2000" b="0" i="0" dirty="0" err="1">
                <a:solidFill>
                  <a:srgbClr val="000000"/>
                </a:solidFill>
                <a:effectLst/>
                <a:latin typeface="Times New Roman" panose="02020603050405020304" pitchFamily="18" charset="0"/>
                <a:cs typeface="Times New Roman" panose="02020603050405020304" pitchFamily="18" charset="0"/>
              </a:rPr>
              <a:t>IgG</a:t>
            </a:r>
            <a:r>
              <a:rPr lang="fr-FR" sz="2000" b="0" i="0" dirty="0">
                <a:solidFill>
                  <a:srgbClr val="000000"/>
                </a:solidFill>
                <a:effectLst/>
                <a:latin typeface="Times New Roman" panose="02020603050405020304" pitchFamily="18" charset="0"/>
                <a:cs typeface="Times New Roman" panose="02020603050405020304" pitchFamily="18" charset="0"/>
              </a:rPr>
              <a:t>). </a:t>
            </a:r>
          </a:p>
          <a:p>
            <a:pPr algn="just">
              <a:lnSpc>
                <a:spcPct val="150000"/>
              </a:lnSpc>
            </a:pPr>
            <a:r>
              <a:rPr lang="fr-FR" sz="2000" b="1" i="0" u="sng" dirty="0">
                <a:solidFill>
                  <a:srgbClr val="FF0000"/>
                </a:solidFill>
                <a:effectLst/>
                <a:latin typeface="Times New Roman" panose="02020603050405020304" pitchFamily="18" charset="0"/>
                <a:cs typeface="Times New Roman" panose="02020603050405020304" pitchFamily="18" charset="0"/>
              </a:rPr>
              <a:t>Les cellules endothéliales </a:t>
            </a:r>
            <a:r>
              <a:rPr lang="fr-FR" sz="2000" b="0" i="0" dirty="0">
                <a:solidFill>
                  <a:srgbClr val="000000"/>
                </a:solidFill>
                <a:effectLst/>
                <a:latin typeface="Times New Roman" panose="02020603050405020304" pitchFamily="18" charset="0"/>
                <a:cs typeface="Times New Roman" panose="02020603050405020304" pitchFamily="18" charset="0"/>
              </a:rPr>
              <a:t>sont également des cellules sentinelles capables de produire des cytokines et </a:t>
            </a:r>
            <a:r>
              <a:rPr lang="fr-FR" sz="2000" b="0" i="0" dirty="0" err="1">
                <a:solidFill>
                  <a:srgbClr val="000000"/>
                </a:solidFill>
                <a:effectLst/>
                <a:latin typeface="Times New Roman" panose="02020603050405020304" pitchFamily="18" charset="0"/>
                <a:cs typeface="Times New Roman" panose="02020603050405020304" pitchFamily="18" charset="0"/>
              </a:rPr>
              <a:t>chimiokines</a:t>
            </a:r>
            <a:r>
              <a:rPr lang="fr-FR" sz="2000" b="0" i="0" dirty="0">
                <a:solidFill>
                  <a:srgbClr val="000000"/>
                </a:solidFill>
                <a:effectLst/>
                <a:latin typeface="Times New Roman" panose="02020603050405020304" pitchFamily="18" charset="0"/>
                <a:cs typeface="Times New Roman" panose="02020603050405020304" pitchFamily="18" charset="0"/>
              </a:rPr>
              <a:t> en présence de signaux de danger afin d'initier une réponse inflammatoire. Ces cellules adhésives interviennent de plus activement dans la diapédèse, l'une des premières phases de l'inflammation correspondant à la migration des cellules immunitaires de la circulation sanguine vers les tissus. </a:t>
            </a:r>
          </a:p>
        </p:txBody>
      </p:sp>
      <p:sp>
        <p:nvSpPr>
          <p:cNvPr id="6" name="Chevron 5"/>
          <p:cNvSpPr/>
          <p:nvPr/>
        </p:nvSpPr>
        <p:spPr>
          <a:xfrm rot="20975465">
            <a:off x="243216" y="1113331"/>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Chevron 8"/>
          <p:cNvSpPr/>
          <p:nvPr/>
        </p:nvSpPr>
        <p:spPr>
          <a:xfrm rot="20975465">
            <a:off x="243217" y="433647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13650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09934" y="1707193"/>
            <a:ext cx="10508776" cy="3416320"/>
          </a:xfrm>
          <a:prstGeom prst="rect">
            <a:avLst/>
          </a:prstGeom>
        </p:spPr>
        <p:txBody>
          <a:bodyPr wrap="square">
            <a:spAutoFit/>
          </a:bodyPr>
          <a:lstStyle/>
          <a:p>
            <a:pPr algn="just">
              <a:lnSpc>
                <a:spcPct val="150000"/>
              </a:lnSpc>
            </a:pPr>
            <a:r>
              <a:rPr lang="fr-FR" b="0" i="0" dirty="0">
                <a:solidFill>
                  <a:srgbClr val="000000"/>
                </a:solidFill>
                <a:effectLst/>
                <a:latin typeface="Times New Roman" panose="02020603050405020304" pitchFamily="18" charset="0"/>
                <a:cs typeface="Times New Roman" panose="02020603050405020304" pitchFamily="18" charset="0"/>
              </a:rPr>
              <a:t>Enfin</a:t>
            </a:r>
            <a:r>
              <a:rPr lang="fr-FR" b="1" i="0" dirty="0">
                <a:solidFill>
                  <a:srgbClr val="000000"/>
                </a:solidFill>
                <a:effectLst/>
                <a:latin typeface="Times New Roman" panose="02020603050405020304" pitchFamily="18" charset="0"/>
                <a:cs typeface="Times New Roman" panose="02020603050405020304" pitchFamily="18" charset="0"/>
              </a:rPr>
              <a:t> </a:t>
            </a:r>
            <a:r>
              <a:rPr lang="fr-FR" b="1" i="0" dirty="0">
                <a:solidFill>
                  <a:srgbClr val="FF0000"/>
                </a:solidFill>
                <a:effectLst/>
                <a:latin typeface="Times New Roman" panose="02020603050405020304" pitchFamily="18" charset="0"/>
                <a:cs typeface="Times New Roman" panose="02020603050405020304" pitchFamily="18" charset="0"/>
              </a:rPr>
              <a:t>les plaquettes</a:t>
            </a:r>
            <a:r>
              <a:rPr lang="fr-FR" b="0" i="0" dirty="0">
                <a:solidFill>
                  <a:srgbClr val="000000"/>
                </a:solidFill>
                <a:effectLst/>
                <a:latin typeface="Times New Roman" panose="02020603050405020304" pitchFamily="18" charset="0"/>
                <a:cs typeface="Times New Roman" panose="02020603050405020304" pitchFamily="18" charset="0"/>
              </a:rPr>
              <a:t>, éléments </a:t>
            </a:r>
            <a:r>
              <a:rPr lang="fr-FR" b="1" i="0" dirty="0">
                <a:solidFill>
                  <a:srgbClr val="FF0000"/>
                </a:solidFill>
                <a:effectLst/>
                <a:latin typeface="Times New Roman" panose="02020603050405020304" pitchFamily="18" charset="0"/>
                <a:cs typeface="Times New Roman" panose="02020603050405020304" pitchFamily="18" charset="0"/>
              </a:rPr>
              <a:t>anucléés</a:t>
            </a:r>
            <a:r>
              <a:rPr lang="fr-FR" b="0" i="0" dirty="0">
                <a:solidFill>
                  <a:srgbClr val="000000"/>
                </a:solidFill>
                <a:effectLst/>
                <a:latin typeface="Times New Roman" panose="02020603050405020304" pitchFamily="18" charset="0"/>
                <a:cs typeface="Times New Roman" panose="02020603050405020304" pitchFamily="18" charset="0"/>
              </a:rPr>
              <a:t> dérivant des mégacaryocytes de la moelle osseuse, présentent des similitudes avec les cellules endothéliales car elles contiennent des granules de stockage de cytokines, </a:t>
            </a:r>
            <a:r>
              <a:rPr lang="fr-FR" b="0" i="0" dirty="0" err="1">
                <a:solidFill>
                  <a:srgbClr val="000000"/>
                </a:solidFill>
                <a:effectLst/>
                <a:latin typeface="Times New Roman" panose="02020603050405020304" pitchFamily="18" charset="0"/>
                <a:cs typeface="Times New Roman" panose="02020603050405020304" pitchFamily="18" charset="0"/>
              </a:rPr>
              <a:t>chimiokines</a:t>
            </a:r>
            <a:r>
              <a:rPr lang="fr-FR" b="0" i="0" dirty="0">
                <a:solidFill>
                  <a:srgbClr val="000000"/>
                </a:solidFill>
                <a:effectLst/>
                <a:latin typeface="Times New Roman" panose="02020603050405020304" pitchFamily="18" charset="0"/>
                <a:cs typeface="Times New Roman" panose="02020603050405020304" pitchFamily="18" charset="0"/>
              </a:rPr>
              <a:t> et autres médiateurs solubles. Elles peuvent ainsi avoir une action pro-inflammatoire et jouer un autre rôle qu'hémostatique.</a:t>
            </a:r>
          </a:p>
          <a:p>
            <a:pPr algn="just">
              <a:lnSpc>
                <a:spcPct val="150000"/>
              </a:lnSpc>
            </a:pPr>
            <a:r>
              <a:rPr lang="fr-FR" b="0" i="0" dirty="0">
                <a:solidFill>
                  <a:srgbClr val="000000"/>
                </a:solidFill>
                <a:effectLst/>
                <a:latin typeface="Times New Roman" panose="02020603050405020304" pitchFamily="18" charset="0"/>
                <a:cs typeface="Times New Roman" panose="02020603050405020304" pitchFamily="18" charset="0"/>
              </a:rPr>
              <a:t>Au-delà des cellules, un grand nombre de facteurs mécaniques sont importants pour la protection de l'organisme, tels que </a:t>
            </a:r>
            <a:r>
              <a:rPr lang="fr-FR" b="1" i="0" dirty="0">
                <a:solidFill>
                  <a:srgbClr val="FF0000"/>
                </a:solidFill>
                <a:effectLst/>
                <a:latin typeface="Times New Roman" panose="02020603050405020304" pitchFamily="18" charset="0"/>
                <a:cs typeface="Times New Roman" panose="02020603050405020304" pitchFamily="18" charset="0"/>
              </a:rPr>
              <a:t>la sécrétion de mucus </a:t>
            </a:r>
            <a:r>
              <a:rPr lang="fr-FR" b="0" i="0" dirty="0">
                <a:solidFill>
                  <a:srgbClr val="000000"/>
                </a:solidFill>
                <a:effectLst/>
                <a:latin typeface="Times New Roman" panose="02020603050405020304" pitchFamily="18" charset="0"/>
                <a:cs typeface="Times New Roman" panose="02020603050405020304" pitchFamily="18" charset="0"/>
              </a:rPr>
              <a:t>ou de </a:t>
            </a:r>
            <a:r>
              <a:rPr lang="fr-FR" b="1" i="0" dirty="0">
                <a:solidFill>
                  <a:srgbClr val="FF0000"/>
                </a:solidFill>
                <a:effectLst/>
                <a:latin typeface="Times New Roman" panose="02020603050405020304" pitchFamily="18" charset="0"/>
                <a:cs typeface="Times New Roman" panose="02020603050405020304" pitchFamily="18" charset="0"/>
              </a:rPr>
              <a:t>divers fluides </a:t>
            </a:r>
            <a:r>
              <a:rPr lang="fr-FR" b="0" i="0" dirty="0">
                <a:solidFill>
                  <a:srgbClr val="000000"/>
                </a:solidFill>
                <a:effectLst/>
                <a:latin typeface="Times New Roman" panose="02020603050405020304" pitchFamily="18" charset="0"/>
                <a:cs typeface="Times New Roman" panose="02020603050405020304" pitchFamily="18" charset="0"/>
              </a:rPr>
              <a:t>qui peuvent être mis en mouvement par des épithéliums ciliés. </a:t>
            </a:r>
            <a:r>
              <a:rPr lang="fr-FR" b="1" i="0" dirty="0">
                <a:solidFill>
                  <a:srgbClr val="FF0000"/>
                </a:solidFill>
                <a:effectLst/>
                <a:latin typeface="Times New Roman" panose="02020603050405020304" pitchFamily="18" charset="0"/>
                <a:cs typeface="Times New Roman" panose="02020603050405020304" pitchFamily="18" charset="0"/>
              </a:rPr>
              <a:t>La flore commensale </a:t>
            </a:r>
            <a:r>
              <a:rPr lang="fr-FR" b="0" i="0" dirty="0">
                <a:solidFill>
                  <a:srgbClr val="000000"/>
                </a:solidFill>
                <a:effectLst/>
                <a:latin typeface="Times New Roman" panose="02020603050405020304" pitchFamily="18" charset="0"/>
                <a:cs typeface="Times New Roman" panose="02020603050405020304" pitchFamily="18" charset="0"/>
              </a:rPr>
              <a:t>joue également un rôle important afin de limiter la prolifération des agents pathogènes</a:t>
            </a:r>
          </a:p>
        </p:txBody>
      </p:sp>
      <p:sp>
        <p:nvSpPr>
          <p:cNvPr id="3" name="Rectangle 2"/>
          <p:cNvSpPr/>
          <p:nvPr/>
        </p:nvSpPr>
        <p:spPr>
          <a:xfrm>
            <a:off x="4312693" y="873128"/>
            <a:ext cx="2420856" cy="461665"/>
          </a:xfrm>
          <a:prstGeom prst="rect">
            <a:avLst/>
          </a:prstGeom>
        </p:spPr>
        <p:txBody>
          <a:bodyPr wrap="none">
            <a:spAutoFit/>
          </a:bodyPr>
          <a:lstStyle/>
          <a:p>
            <a:pPr marL="342900" indent="-342900">
              <a:buFont typeface="Wingdings" panose="05000000000000000000" pitchFamily="2" charset="2"/>
              <a:buChar char="v"/>
            </a:pPr>
            <a:r>
              <a:rPr lang="fr-FR" sz="2400" b="1" i="1" u="sng" dirty="0">
                <a:solidFill>
                  <a:srgbClr val="FF0000"/>
                </a:solidFill>
                <a:latin typeface="Times New Roman" panose="02020603050405020304" pitchFamily="18" charset="0"/>
                <a:cs typeface="Times New Roman" panose="02020603050405020304" pitchFamily="18" charset="0"/>
              </a:rPr>
              <a:t>L</a:t>
            </a:r>
            <a:r>
              <a:rPr lang="fr-FR" sz="2400" b="1" i="1" u="sng" dirty="0">
                <a:solidFill>
                  <a:srgbClr val="FF0000"/>
                </a:solidFill>
                <a:effectLst/>
                <a:latin typeface="Times New Roman" panose="02020603050405020304" pitchFamily="18" charset="0"/>
                <a:cs typeface="Times New Roman" panose="02020603050405020304" pitchFamily="18" charset="0"/>
              </a:rPr>
              <a:t>es plaquettes</a:t>
            </a:r>
            <a:endParaRPr lang="fr-FR" sz="2400" b="1" i="1" u="sng" dirty="0">
              <a:solidFill>
                <a:srgbClr val="FF0000"/>
              </a:solidFill>
            </a:endParaRPr>
          </a:p>
        </p:txBody>
      </p:sp>
      <p:sp>
        <p:nvSpPr>
          <p:cNvPr id="9" name="Chevron 8"/>
          <p:cNvSpPr/>
          <p:nvPr/>
        </p:nvSpPr>
        <p:spPr>
          <a:xfrm rot="20975465">
            <a:off x="275422" y="1901448"/>
            <a:ext cx="500066" cy="244542"/>
          </a:xfrm>
          <a:prstGeom prst="chevron">
            <a:avLst>
              <a:gd name="adj" fmla="val 51300"/>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25710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3031477" y="584140"/>
            <a:ext cx="5468164" cy="523220"/>
          </a:xfrm>
          <a:prstGeom prst="rect">
            <a:avLst/>
          </a:prstGeom>
        </p:spPr>
        <p:txBody>
          <a:bodyPr wrap="none">
            <a:spAutoFit/>
          </a:bodyPr>
          <a:lstStyle/>
          <a:p>
            <a:pPr algn="just"/>
            <a:r>
              <a:rPr lang="fr-FR" sz="2800" b="1" i="1" u="sng" dirty="0">
                <a:solidFill>
                  <a:srgbClr val="FF0000"/>
                </a:solidFill>
                <a:effectLst/>
                <a:latin typeface="Times New Roman" panose="02020603050405020304" pitchFamily="18" charset="0"/>
                <a:cs typeface="Times New Roman" panose="02020603050405020304" pitchFamily="18" charset="0"/>
              </a:rPr>
              <a:t>B. Les acteurs de l'immunité innée</a:t>
            </a:r>
          </a:p>
        </p:txBody>
      </p:sp>
      <p:sp>
        <p:nvSpPr>
          <p:cNvPr id="3" name="Rectangle 2"/>
          <p:cNvSpPr/>
          <p:nvPr/>
        </p:nvSpPr>
        <p:spPr>
          <a:xfrm>
            <a:off x="848569" y="1068022"/>
            <a:ext cx="11321731" cy="2585323"/>
          </a:xfrm>
          <a:prstGeom prst="rect">
            <a:avLst/>
          </a:prstGeom>
        </p:spPr>
        <p:txBody>
          <a:bodyPr wrap="square">
            <a:spAutoFit/>
          </a:bodyPr>
          <a:lstStyle/>
          <a:p>
            <a:pPr algn="just">
              <a:lnSpc>
                <a:spcPct val="150000"/>
              </a:lnSpc>
            </a:pPr>
            <a:r>
              <a:rPr lang="fr-FR" b="0" i="0" dirty="0">
                <a:solidFill>
                  <a:srgbClr val="000000"/>
                </a:solidFill>
                <a:effectLst/>
                <a:latin typeface="Times New Roman" panose="02020603050405020304" pitchFamily="18" charset="0"/>
                <a:cs typeface="Times New Roman" panose="02020603050405020304" pitchFamily="18" charset="0"/>
              </a:rPr>
              <a:t>Parmi les cellules de </a:t>
            </a:r>
            <a:r>
              <a:rPr lang="fr-FR" b="1" i="0" dirty="0">
                <a:solidFill>
                  <a:srgbClr val="FF0000"/>
                </a:solidFill>
                <a:effectLst/>
                <a:latin typeface="Times New Roman" panose="02020603050405020304" pitchFamily="18" charset="0"/>
                <a:cs typeface="Times New Roman" panose="02020603050405020304" pitchFamily="18" charset="0"/>
              </a:rPr>
              <a:t>l'immunité innée</a:t>
            </a:r>
            <a:r>
              <a:rPr lang="fr-FR" b="0" i="0" dirty="0">
                <a:solidFill>
                  <a:srgbClr val="000000"/>
                </a:solidFill>
                <a:effectLst/>
                <a:latin typeface="Times New Roman" panose="02020603050405020304" pitchFamily="18" charset="0"/>
                <a:cs typeface="Times New Roman" panose="02020603050405020304" pitchFamily="18" charset="0"/>
              </a:rPr>
              <a:t>, </a:t>
            </a:r>
            <a:r>
              <a:rPr lang="fr-FR" b="1" i="0" dirty="0">
                <a:solidFill>
                  <a:srgbClr val="00B050"/>
                </a:solidFill>
                <a:effectLst/>
                <a:latin typeface="Times New Roman" panose="02020603050405020304" pitchFamily="18" charset="0"/>
                <a:cs typeface="Times New Roman" panose="02020603050405020304" pitchFamily="18" charset="0"/>
              </a:rPr>
              <a:t>les granulocytes neutrophiles</a:t>
            </a:r>
            <a:r>
              <a:rPr lang="fr-FR" b="0" i="0" dirty="0">
                <a:solidFill>
                  <a:srgbClr val="000000"/>
                </a:solidFill>
                <a:effectLst/>
                <a:latin typeface="Times New Roman" panose="02020603050405020304" pitchFamily="18" charset="0"/>
                <a:cs typeface="Times New Roman" panose="02020603050405020304" pitchFamily="18" charset="0"/>
              </a:rPr>
              <a:t>, </a:t>
            </a:r>
            <a:r>
              <a:rPr lang="fr-FR" b="1" i="0" dirty="0">
                <a:solidFill>
                  <a:srgbClr val="00B050"/>
                </a:solidFill>
                <a:effectLst/>
                <a:latin typeface="Times New Roman" panose="02020603050405020304" pitchFamily="18" charset="0"/>
                <a:cs typeface="Times New Roman" panose="02020603050405020304" pitchFamily="18" charset="0"/>
              </a:rPr>
              <a:t>monocytes/macrophages</a:t>
            </a:r>
            <a:r>
              <a:rPr lang="fr-FR" b="0" i="0" dirty="0">
                <a:solidFill>
                  <a:srgbClr val="000000"/>
                </a:solidFill>
                <a:effectLst/>
                <a:latin typeface="Times New Roman" panose="02020603050405020304" pitchFamily="18" charset="0"/>
                <a:cs typeface="Times New Roman" panose="02020603050405020304" pitchFamily="18" charset="0"/>
              </a:rPr>
              <a:t> et </a:t>
            </a:r>
            <a:r>
              <a:rPr lang="fr-FR" b="1" i="0" dirty="0">
                <a:solidFill>
                  <a:srgbClr val="00B050"/>
                </a:solidFill>
                <a:effectLst/>
                <a:latin typeface="Times New Roman" panose="02020603050405020304" pitchFamily="18" charset="0"/>
                <a:cs typeface="Times New Roman" panose="02020603050405020304" pitchFamily="18" charset="0"/>
              </a:rPr>
              <a:t>cellules dendritiques </a:t>
            </a:r>
            <a:r>
              <a:rPr lang="fr-FR" b="0" i="0" dirty="0">
                <a:solidFill>
                  <a:srgbClr val="000000"/>
                </a:solidFill>
                <a:effectLst/>
                <a:latin typeface="Times New Roman" panose="02020603050405020304" pitchFamily="18" charset="0"/>
                <a:cs typeface="Times New Roman" panose="02020603050405020304" pitchFamily="18" charset="0"/>
              </a:rPr>
              <a:t>phagocytent et identifient les éléments étrangers sur lesquels elles reconnaissent des molécules représentatives des grandes familles d'agents microbiens, les PAMPs (</a:t>
            </a:r>
            <a:r>
              <a:rPr lang="fr-FR" b="0" i="1" dirty="0" err="1">
                <a:solidFill>
                  <a:srgbClr val="000000"/>
                </a:solidFill>
                <a:effectLst/>
                <a:latin typeface="Times New Roman" panose="02020603050405020304" pitchFamily="18" charset="0"/>
                <a:cs typeface="Times New Roman" panose="02020603050405020304" pitchFamily="18" charset="0"/>
              </a:rPr>
              <a:t>PathogenAssociated</a:t>
            </a:r>
            <a:r>
              <a:rPr lang="fr-FR" b="0" i="1" dirty="0">
                <a:solidFill>
                  <a:srgbClr val="000000"/>
                </a:solidFill>
                <a:effectLst/>
                <a:latin typeface="Times New Roman" panose="02020603050405020304" pitchFamily="18" charset="0"/>
                <a:cs typeface="Times New Roman" panose="02020603050405020304" pitchFamily="18" charset="0"/>
              </a:rPr>
              <a:t> </a:t>
            </a:r>
            <a:r>
              <a:rPr lang="fr-FR" b="0" i="1" dirty="0" err="1">
                <a:solidFill>
                  <a:srgbClr val="000000"/>
                </a:solidFill>
                <a:effectLst/>
                <a:latin typeface="Times New Roman" panose="02020603050405020304" pitchFamily="18" charset="0"/>
                <a:cs typeface="Times New Roman" panose="02020603050405020304" pitchFamily="18" charset="0"/>
              </a:rPr>
              <a:t>Molecular</a:t>
            </a:r>
            <a:r>
              <a:rPr lang="fr-FR" b="0" i="1" dirty="0">
                <a:solidFill>
                  <a:srgbClr val="000000"/>
                </a:solidFill>
                <a:effectLst/>
                <a:latin typeface="Times New Roman" panose="02020603050405020304" pitchFamily="18" charset="0"/>
                <a:cs typeface="Times New Roman" panose="02020603050405020304" pitchFamily="18" charset="0"/>
              </a:rPr>
              <a:t> Pattern</a:t>
            </a:r>
            <a:r>
              <a:rPr lang="fr-FR" b="0" i="0" dirty="0">
                <a:solidFill>
                  <a:srgbClr val="000000"/>
                </a:solidFill>
                <a:effectLst/>
                <a:latin typeface="Times New Roman" panose="02020603050405020304" pitchFamily="18" charset="0"/>
                <a:cs typeface="Times New Roman" panose="02020603050405020304" pitchFamily="18" charset="0"/>
              </a:rPr>
              <a:t>), mais aussi des molécules associées au stress cellulaire, les </a:t>
            </a:r>
            <a:r>
              <a:rPr lang="fr-FR" b="0" i="0" dirty="0" err="1">
                <a:solidFill>
                  <a:srgbClr val="000000"/>
                </a:solidFill>
                <a:effectLst/>
                <a:latin typeface="Times New Roman" panose="02020603050405020304" pitchFamily="18" charset="0"/>
                <a:cs typeface="Times New Roman" panose="02020603050405020304" pitchFamily="18" charset="0"/>
              </a:rPr>
              <a:t>DAMPs</a:t>
            </a:r>
            <a:r>
              <a:rPr lang="fr-FR" b="0" i="0" dirty="0">
                <a:solidFill>
                  <a:srgbClr val="000000"/>
                </a:solidFill>
                <a:effectLst/>
                <a:latin typeface="Times New Roman" panose="02020603050405020304" pitchFamily="18" charset="0"/>
                <a:cs typeface="Times New Roman" panose="02020603050405020304" pitchFamily="18" charset="0"/>
              </a:rPr>
              <a:t> (</a:t>
            </a:r>
            <a:r>
              <a:rPr lang="fr-FR" b="0" i="1" dirty="0">
                <a:solidFill>
                  <a:srgbClr val="000000"/>
                </a:solidFill>
                <a:effectLst/>
                <a:latin typeface="Times New Roman" panose="02020603050405020304" pitchFamily="18" charset="0"/>
                <a:cs typeface="Times New Roman" panose="02020603050405020304" pitchFamily="18" charset="0"/>
              </a:rPr>
              <a:t>Danger </a:t>
            </a:r>
            <a:r>
              <a:rPr lang="fr-FR" b="0" i="1" dirty="0" err="1">
                <a:solidFill>
                  <a:srgbClr val="000000"/>
                </a:solidFill>
                <a:effectLst/>
                <a:latin typeface="Times New Roman" panose="02020603050405020304" pitchFamily="18" charset="0"/>
                <a:cs typeface="Times New Roman" panose="02020603050405020304" pitchFamily="18" charset="0"/>
              </a:rPr>
              <a:t>Associated</a:t>
            </a:r>
            <a:r>
              <a:rPr lang="fr-FR" b="0" i="1" dirty="0">
                <a:solidFill>
                  <a:srgbClr val="000000"/>
                </a:solidFill>
                <a:effectLst/>
                <a:latin typeface="Times New Roman" panose="02020603050405020304" pitchFamily="18" charset="0"/>
                <a:cs typeface="Times New Roman" panose="02020603050405020304" pitchFamily="18" charset="0"/>
              </a:rPr>
              <a:t> </a:t>
            </a:r>
            <a:r>
              <a:rPr lang="fr-FR" b="0" i="1" dirty="0" err="1">
                <a:solidFill>
                  <a:srgbClr val="000000"/>
                </a:solidFill>
                <a:effectLst/>
                <a:latin typeface="Times New Roman" panose="02020603050405020304" pitchFamily="18" charset="0"/>
                <a:cs typeface="Times New Roman" panose="02020603050405020304" pitchFamily="18" charset="0"/>
              </a:rPr>
              <a:t>Molecular</a:t>
            </a:r>
            <a:r>
              <a:rPr lang="fr-FR" b="0" i="1" dirty="0">
                <a:solidFill>
                  <a:srgbClr val="000000"/>
                </a:solidFill>
                <a:effectLst/>
                <a:latin typeface="Times New Roman" panose="02020603050405020304" pitchFamily="18" charset="0"/>
                <a:cs typeface="Times New Roman" panose="02020603050405020304" pitchFamily="18" charset="0"/>
              </a:rPr>
              <a:t> Pattern</a:t>
            </a:r>
            <a:r>
              <a:rPr lang="fr-FR" b="0" i="0" dirty="0">
                <a:solidFill>
                  <a:srgbClr val="000000"/>
                </a:solidFill>
                <a:effectLst/>
                <a:latin typeface="Times New Roman" panose="02020603050405020304" pitchFamily="18" charset="0"/>
                <a:cs typeface="Times New Roman" panose="02020603050405020304" pitchFamily="18" charset="0"/>
              </a:rPr>
              <a:t>), grâce à leurs </a:t>
            </a:r>
            <a:r>
              <a:rPr lang="fr-FR" b="0" i="0" dirty="0" err="1">
                <a:solidFill>
                  <a:srgbClr val="000000"/>
                </a:solidFill>
                <a:effectLst/>
                <a:latin typeface="Times New Roman" panose="02020603050405020304" pitchFamily="18" charset="0"/>
                <a:cs typeface="Times New Roman" panose="02020603050405020304" pitchFamily="18" charset="0"/>
              </a:rPr>
              <a:t>immunorécepteurs</a:t>
            </a:r>
            <a:r>
              <a:rPr lang="fr-FR" b="0" i="0" dirty="0">
                <a:solidFill>
                  <a:srgbClr val="000000"/>
                </a:solidFill>
                <a:effectLst/>
                <a:latin typeface="Times New Roman" panose="02020603050405020304" pitchFamily="18" charset="0"/>
                <a:cs typeface="Times New Roman" panose="02020603050405020304" pitchFamily="18" charset="0"/>
              </a:rPr>
              <a:t> appelés PRR (</a:t>
            </a:r>
            <a:r>
              <a:rPr lang="fr-FR" b="0" i="1" dirty="0">
                <a:solidFill>
                  <a:srgbClr val="000000"/>
                </a:solidFill>
                <a:effectLst/>
                <a:latin typeface="Times New Roman" panose="02020603050405020304" pitchFamily="18" charset="0"/>
                <a:cs typeface="Times New Roman" panose="02020603050405020304" pitchFamily="18" charset="0"/>
              </a:rPr>
              <a:t>Pattern Recognition </a:t>
            </a:r>
            <a:r>
              <a:rPr lang="fr-FR" b="0" i="1" dirty="0" err="1">
                <a:solidFill>
                  <a:srgbClr val="000000"/>
                </a:solidFill>
                <a:effectLst/>
                <a:latin typeface="Times New Roman" panose="02020603050405020304" pitchFamily="18" charset="0"/>
                <a:cs typeface="Times New Roman" panose="02020603050405020304" pitchFamily="18" charset="0"/>
              </a:rPr>
              <a:t>Receptors</a:t>
            </a:r>
            <a:r>
              <a:rPr lang="fr-FR" b="0" i="0" dirty="0">
                <a:solidFill>
                  <a:srgbClr val="000000"/>
                </a:solidFill>
                <a:effectLst/>
                <a:latin typeface="Times New Roman" panose="02020603050405020304" pitchFamily="18" charset="0"/>
                <a:cs typeface="Times New Roman" panose="02020603050405020304" pitchFamily="18" charset="0"/>
              </a:rPr>
              <a:t>). </a:t>
            </a:r>
            <a:r>
              <a:rPr lang="fr-FR" b="1" i="0" dirty="0">
                <a:solidFill>
                  <a:srgbClr val="00B050"/>
                </a:solidFill>
                <a:effectLst/>
                <a:latin typeface="Times New Roman" panose="02020603050405020304" pitchFamily="18" charset="0"/>
                <a:cs typeface="Times New Roman" panose="02020603050405020304" pitchFamily="18" charset="0"/>
              </a:rPr>
              <a:t>Les lymphocytes  NK </a:t>
            </a:r>
            <a:r>
              <a:rPr lang="fr-FR" b="0" i="0" dirty="0">
                <a:solidFill>
                  <a:srgbClr val="000000"/>
                </a:solidFill>
                <a:effectLst/>
                <a:latin typeface="Times New Roman" panose="02020603050405020304" pitchFamily="18" charset="0"/>
                <a:cs typeface="Times New Roman" panose="02020603050405020304" pitchFamily="18" charset="0"/>
              </a:rPr>
              <a:t>font également partie de l'immunité innée et détruisent les cellules infectées par des virus ou les cellules tumorales.</a:t>
            </a: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3063009" y="3474551"/>
            <a:ext cx="6096000" cy="1061829"/>
          </a:xfrm>
          <a:prstGeom prst="rect">
            <a:avLst/>
          </a:prstGeom>
        </p:spPr>
        <p:txBody>
          <a:bodyPr>
            <a:spAutoFit/>
          </a:bodyPr>
          <a:lstStyle/>
          <a:p>
            <a:pPr algn="ctr">
              <a:lnSpc>
                <a:spcPct val="150000"/>
              </a:lnSpc>
            </a:pPr>
            <a:r>
              <a:rPr lang="fr-FR" sz="2400" b="1" i="0" dirty="0">
                <a:solidFill>
                  <a:srgbClr val="FF0000"/>
                </a:solidFill>
                <a:effectLst/>
                <a:latin typeface="Times New Roman" panose="02020603050405020304" pitchFamily="18" charset="0"/>
                <a:cs typeface="Times New Roman" panose="02020603050405020304" pitchFamily="18" charset="0"/>
              </a:rPr>
              <a:t>1. Les granulocytes</a:t>
            </a:r>
            <a:endParaRPr lang="fr-FR" sz="2400" b="0" i="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pPr>
            <a:r>
              <a:rPr lang="fr-FR" b="0" i="0" dirty="0">
                <a:solidFill>
                  <a:srgbClr val="000000"/>
                </a:solidFill>
                <a:effectLst/>
                <a:latin typeface="Times New Roman" panose="02020603050405020304" pitchFamily="18" charset="0"/>
                <a:cs typeface="Times New Roman" panose="02020603050405020304" pitchFamily="18" charset="0"/>
              </a:rPr>
              <a:t>Les granulocytes se divisent en trois lignées distinctes :</a:t>
            </a:r>
          </a:p>
        </p:txBody>
      </p:sp>
      <p:sp>
        <p:nvSpPr>
          <p:cNvPr id="9" name="Rectangle 4"/>
          <p:cNvSpPr>
            <a:spLocks noChangeArrowheads="1"/>
          </p:cNvSpPr>
          <p:nvPr/>
        </p:nvSpPr>
        <p:spPr bwMode="auto">
          <a:xfrm>
            <a:off x="2089630" y="5339097"/>
            <a:ext cx="2240719"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Neutrophiles</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1" name="Flèche droite à entaille 10"/>
          <p:cNvSpPr/>
          <p:nvPr/>
        </p:nvSpPr>
        <p:spPr>
          <a:xfrm rot="7978042">
            <a:off x="4387848" y="4889284"/>
            <a:ext cx="1219429" cy="409371"/>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5400000">
            <a:off x="5443030" y="5320758"/>
            <a:ext cx="1335959" cy="343031"/>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lèche droite à entaille 12"/>
          <p:cNvSpPr/>
          <p:nvPr/>
        </p:nvSpPr>
        <p:spPr>
          <a:xfrm rot="1989815">
            <a:off x="6545664" y="4883745"/>
            <a:ext cx="1399748" cy="435744"/>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4"/>
          <p:cNvSpPr>
            <a:spLocks noChangeArrowheads="1"/>
          </p:cNvSpPr>
          <p:nvPr/>
        </p:nvSpPr>
        <p:spPr bwMode="auto">
          <a:xfrm>
            <a:off x="4806493" y="6217334"/>
            <a:ext cx="2487787"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Eosinophiles</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5" name="Rectangle 4"/>
          <p:cNvSpPr>
            <a:spLocks noChangeArrowheads="1"/>
          </p:cNvSpPr>
          <p:nvPr/>
        </p:nvSpPr>
        <p:spPr bwMode="auto">
          <a:xfrm>
            <a:off x="7891670" y="5666854"/>
            <a:ext cx="2003033"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Basophiles.</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6" name="Chevron 15"/>
          <p:cNvSpPr/>
          <p:nvPr/>
        </p:nvSpPr>
        <p:spPr>
          <a:xfrm rot="20975465">
            <a:off x="243216" y="1204555"/>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44817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4" name="Rectangle 3"/>
          <p:cNvSpPr/>
          <p:nvPr/>
        </p:nvSpPr>
        <p:spPr>
          <a:xfrm>
            <a:off x="1054514" y="1455468"/>
            <a:ext cx="10859981" cy="2862322"/>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a:t>
            </a:r>
            <a:r>
              <a:rPr lang="fr-FR" sz="2000" b="1" i="0" dirty="0">
                <a:solidFill>
                  <a:srgbClr val="000000"/>
                </a:solidFill>
                <a:effectLst/>
                <a:latin typeface="Times New Roman" panose="02020603050405020304" pitchFamily="18" charset="0"/>
                <a:cs typeface="Times New Roman" panose="02020603050405020304" pitchFamily="18" charset="0"/>
              </a:rPr>
              <a:t>granulocytes neutrophiles </a:t>
            </a:r>
            <a:r>
              <a:rPr lang="fr-FR" sz="2000" b="0" i="0" dirty="0">
                <a:solidFill>
                  <a:srgbClr val="000000"/>
                </a:solidFill>
                <a:effectLst/>
                <a:latin typeface="Times New Roman" panose="02020603050405020304" pitchFamily="18" charset="0"/>
                <a:cs typeface="Times New Roman" panose="02020603050405020304" pitchFamily="18" charset="0"/>
              </a:rPr>
              <a:t>sont les plus nombreux dans la circulation sanguine et sont reconnaissables par leur noyau </a:t>
            </a:r>
            <a:r>
              <a:rPr lang="fr-FR" sz="2000" b="1" i="0" dirty="0">
                <a:solidFill>
                  <a:srgbClr val="000000"/>
                </a:solidFill>
                <a:effectLst/>
                <a:latin typeface="Times New Roman" panose="02020603050405020304" pitchFamily="18" charset="0"/>
                <a:cs typeface="Times New Roman" panose="02020603050405020304" pitchFamily="18" charset="0"/>
              </a:rPr>
              <a:t>polylobé</a:t>
            </a:r>
            <a:r>
              <a:rPr lang="fr-FR" sz="2000" b="0" i="0" dirty="0">
                <a:solidFill>
                  <a:srgbClr val="000000"/>
                </a:solidFill>
                <a:effectLst/>
                <a:latin typeface="Times New Roman" panose="02020603050405020304" pitchFamily="18" charset="0"/>
                <a:cs typeface="Times New Roman" panose="02020603050405020304" pitchFamily="18" charset="0"/>
              </a:rPr>
              <a:t>. Ils jouent un rôle majeur dans la défense </a:t>
            </a:r>
            <a:r>
              <a:rPr lang="fr-FR" sz="2000" b="1" i="0" dirty="0">
                <a:solidFill>
                  <a:srgbClr val="FF0000"/>
                </a:solidFill>
                <a:effectLst/>
                <a:latin typeface="Times New Roman" panose="02020603050405020304" pitchFamily="18" charset="0"/>
                <a:cs typeface="Times New Roman" panose="02020603050405020304" pitchFamily="18" charset="0"/>
              </a:rPr>
              <a:t>antimicrobienne et dans l'inflammation aiguë </a:t>
            </a:r>
            <a:r>
              <a:rPr lang="fr-FR" sz="2000" b="0" i="0" dirty="0">
                <a:solidFill>
                  <a:srgbClr val="000000"/>
                </a:solidFill>
                <a:effectLst/>
                <a:latin typeface="Times New Roman" panose="02020603050405020304" pitchFamily="18" charset="0"/>
                <a:cs typeface="Times New Roman" panose="02020603050405020304" pitchFamily="18" charset="0"/>
              </a:rPr>
              <a:t>par leur </a:t>
            </a:r>
            <a:r>
              <a:rPr lang="fr-FR" sz="2000" b="1" i="0" dirty="0">
                <a:solidFill>
                  <a:srgbClr val="FF0000"/>
                </a:solidFill>
                <a:effectLst/>
                <a:latin typeface="Times New Roman" panose="02020603050405020304" pitchFamily="18" charset="0"/>
                <a:cs typeface="Times New Roman" panose="02020603050405020304" pitchFamily="18" charset="0"/>
              </a:rPr>
              <a:t>fonction de cellules phagocytaires</a:t>
            </a:r>
            <a:r>
              <a:rPr lang="fr-FR" sz="2000" b="0" i="0" dirty="0">
                <a:solidFill>
                  <a:srgbClr val="000000"/>
                </a:solidFill>
                <a:effectLst/>
                <a:latin typeface="Times New Roman" panose="02020603050405020304" pitchFamily="18" charset="0"/>
                <a:cs typeface="Times New Roman" panose="02020603050405020304" pitchFamily="18" charset="0"/>
              </a:rPr>
              <a:t> et le contenu de leurs granules cytoplasmiques (plus de 100 enzymes différentes).</a:t>
            </a: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956055" y="793432"/>
            <a:ext cx="4170565" cy="461665"/>
          </a:xfrm>
          <a:prstGeom prst="rect">
            <a:avLst/>
          </a:prstGeom>
        </p:spPr>
        <p:txBody>
          <a:bodyPr wrap="none">
            <a:spAutoFit/>
          </a:bodyPr>
          <a:lstStyle/>
          <a:p>
            <a:r>
              <a:rPr lang="fr-FR" sz="2400" b="1" i="1" u="sng" dirty="0">
                <a:solidFill>
                  <a:srgbClr val="FF0000"/>
                </a:solidFill>
                <a:latin typeface="Times New Roman" panose="02020603050405020304" pitchFamily="18" charset="0"/>
                <a:cs typeface="Times New Roman" panose="02020603050405020304" pitchFamily="18" charset="0"/>
              </a:rPr>
              <a:t>Les granulocytes neutrophiles </a:t>
            </a:r>
          </a:p>
        </p:txBody>
      </p:sp>
      <p:sp>
        <p:nvSpPr>
          <p:cNvPr id="9" name="Chevron 8"/>
          <p:cNvSpPr/>
          <p:nvPr/>
        </p:nvSpPr>
        <p:spPr>
          <a:xfrm rot="20975465">
            <a:off x="386591" y="1680238"/>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997" y="3316256"/>
            <a:ext cx="5269160" cy="3541744"/>
          </a:xfrm>
          <a:prstGeom prst="rect">
            <a:avLst/>
          </a:prstGeom>
        </p:spPr>
      </p:pic>
    </p:spTree>
    <p:extLst>
      <p:ext uri="{BB962C8B-B14F-4D97-AF65-F5344CB8AC3E}">
        <p14:creationId xmlns:p14="http://schemas.microsoft.com/office/powerpoint/2010/main" val="65398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286602" y="500729"/>
            <a:ext cx="11883697" cy="6186309"/>
          </a:xfrm>
          <a:prstGeom prst="rect">
            <a:avLst/>
          </a:prstGeom>
        </p:spPr>
        <p:txBody>
          <a:bodyPr wrap="square">
            <a:spAutoFit/>
          </a:bodyPr>
          <a:lstStyle/>
          <a:p>
            <a:pPr algn="ctr">
              <a:lnSpc>
                <a:spcPct val="150000"/>
              </a:lnSpc>
            </a:pPr>
            <a:r>
              <a:rPr lang="fr-FR" sz="2400" b="1" i="1" u="sng" dirty="0">
                <a:solidFill>
                  <a:srgbClr val="FF0000"/>
                </a:solidFill>
                <a:effectLst/>
                <a:latin typeface="Times New Roman" panose="02020603050405020304" pitchFamily="18" charset="0"/>
                <a:cs typeface="Times New Roman" panose="02020603050405020304" pitchFamily="18" charset="0"/>
              </a:rPr>
              <a:t>I. Introduction</a:t>
            </a: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 système immunitaire est constitué d'un ensemble complexe d'organes individualisés et de tissus entre lesquels circulent en permanence des </a:t>
            </a:r>
            <a:r>
              <a:rPr lang="fr-FR" sz="2000" b="1" i="0" dirty="0">
                <a:solidFill>
                  <a:srgbClr val="000000"/>
                </a:solidFill>
                <a:effectLst/>
                <a:latin typeface="Times New Roman" panose="02020603050405020304" pitchFamily="18" charset="0"/>
                <a:cs typeface="Times New Roman" panose="02020603050405020304" pitchFamily="18" charset="0"/>
              </a:rPr>
              <a:t>cellules de l'immunité innée </a:t>
            </a:r>
            <a:r>
              <a:rPr lang="fr-FR" sz="2000" b="0" i="0" dirty="0">
                <a:solidFill>
                  <a:srgbClr val="000000"/>
                </a:solidFill>
                <a:effectLst/>
                <a:latin typeface="Times New Roman" panose="02020603050405020304" pitchFamily="18" charset="0"/>
                <a:cs typeface="Times New Roman" panose="02020603050405020304" pitchFamily="18" charset="0"/>
              </a:rPr>
              <a:t>et </a:t>
            </a:r>
            <a:r>
              <a:rPr lang="fr-FR" sz="2000" b="1" i="0" dirty="0">
                <a:solidFill>
                  <a:srgbClr val="000000"/>
                </a:solidFill>
                <a:effectLst/>
                <a:latin typeface="Times New Roman" panose="02020603050405020304" pitchFamily="18" charset="0"/>
                <a:cs typeface="Times New Roman" panose="02020603050405020304" pitchFamily="18" charset="0"/>
              </a:rPr>
              <a:t>de l'immunité adaptative</a:t>
            </a:r>
            <a:r>
              <a:rPr lang="fr-FR" sz="2000" b="0" i="0" dirty="0">
                <a:solidFill>
                  <a:srgbClr val="000000"/>
                </a:solidFill>
                <a:effectLst/>
                <a:latin typeface="Times New Roman" panose="02020603050405020304" pitchFamily="18" charset="0"/>
                <a:cs typeface="Times New Roman" panose="02020603050405020304" pitchFamily="18" charset="0"/>
              </a:rPr>
              <a:t>. Cette organisation en réseau de communication confère au système immunitaire trois propriétés essentielles :</a:t>
            </a:r>
          </a:p>
          <a:p>
            <a:pPr algn="just">
              <a:lnSpc>
                <a:spcPct val="150000"/>
              </a:lnSpc>
              <a:buFont typeface="Arial" panose="020B0604020202020204" pitchFamily="34" charset="0"/>
              <a:buChar char="•"/>
            </a:pPr>
            <a:r>
              <a:rPr lang="fr-FR" sz="2000" b="0" i="0" dirty="0">
                <a:solidFill>
                  <a:srgbClr val="FF0000"/>
                </a:solidFill>
                <a:effectLst/>
                <a:latin typeface="Times New Roman" panose="02020603050405020304" pitchFamily="18" charset="0"/>
                <a:cs typeface="Times New Roman" panose="02020603050405020304" pitchFamily="18" charset="0"/>
              </a:rPr>
              <a:t>● </a:t>
            </a:r>
            <a:r>
              <a:rPr lang="fr-FR" sz="2000" b="1" i="0" dirty="0">
                <a:solidFill>
                  <a:srgbClr val="FF0000"/>
                </a:solidFill>
                <a:effectLst/>
                <a:latin typeface="Times New Roman" panose="02020603050405020304" pitchFamily="18" charset="0"/>
                <a:cs typeface="Times New Roman" panose="02020603050405020304" pitchFamily="18" charset="0"/>
              </a:rPr>
              <a:t>Une importante capacité d'échange d'informations, par contacts membranaires intercellulaires ou par libération de médiateurs solubles. </a:t>
            </a:r>
            <a:r>
              <a:rPr lang="fr-FR" sz="2000" b="0" i="0" dirty="0">
                <a:solidFill>
                  <a:srgbClr val="000000"/>
                </a:solidFill>
                <a:effectLst/>
                <a:latin typeface="Times New Roman" panose="02020603050405020304" pitchFamily="18" charset="0"/>
                <a:cs typeface="Times New Roman" panose="02020603050405020304" pitchFamily="18" charset="0"/>
              </a:rPr>
              <a:t>Ces échanges ont lieu entre des acteurs du système immunitaire (par exemple des interactions entre les cellules de l'immunité innée et celles de l'immunité adaptative), mais également avec d'autres systèmes (par exemple des échanges neuro-</a:t>
            </a:r>
            <a:r>
              <a:rPr lang="fr-FR" sz="2000" b="0" i="0" dirty="0" err="1">
                <a:solidFill>
                  <a:srgbClr val="000000"/>
                </a:solidFill>
                <a:effectLst/>
                <a:latin typeface="Times New Roman" panose="02020603050405020304" pitchFamily="18" charset="0"/>
                <a:cs typeface="Times New Roman" panose="02020603050405020304" pitchFamily="18" charset="0"/>
              </a:rPr>
              <a:t>immuno</a:t>
            </a:r>
            <a:r>
              <a:rPr lang="fr-FR" sz="2000" b="0" i="0" dirty="0">
                <a:solidFill>
                  <a:srgbClr val="000000"/>
                </a:solidFill>
                <a:effectLst/>
                <a:latin typeface="Times New Roman" panose="02020603050405020304" pitchFamily="18" charset="0"/>
                <a:cs typeface="Times New Roman" panose="02020603050405020304" pitchFamily="18" charset="0"/>
              </a:rPr>
              <a:t>-endocriniens);</a:t>
            </a:r>
          </a:p>
          <a:p>
            <a:pPr algn="just">
              <a:lnSpc>
                <a:spcPct val="150000"/>
              </a:lnSpc>
              <a:buFont typeface="Arial" panose="020B0604020202020204" pitchFamily="34" charset="0"/>
              <a:buChar char="•"/>
            </a:pPr>
            <a:r>
              <a:rPr lang="fr-FR" sz="2000" b="0" i="0" dirty="0">
                <a:solidFill>
                  <a:srgbClr val="FF0000"/>
                </a:solidFill>
                <a:effectLst/>
                <a:latin typeface="Times New Roman" panose="02020603050405020304" pitchFamily="18" charset="0"/>
                <a:cs typeface="Times New Roman" panose="02020603050405020304" pitchFamily="18" charset="0"/>
              </a:rPr>
              <a:t>● </a:t>
            </a:r>
            <a:r>
              <a:rPr lang="fr-FR" sz="2000" b="1" i="0" dirty="0">
                <a:solidFill>
                  <a:srgbClr val="FF0000"/>
                </a:solidFill>
                <a:effectLst/>
                <a:latin typeface="Times New Roman" panose="02020603050405020304" pitchFamily="18" charset="0"/>
                <a:cs typeface="Times New Roman" panose="02020603050405020304" pitchFamily="18" charset="0"/>
              </a:rPr>
              <a:t>Un bras effecteur performant capable de protéger l'intégrité de l'organisme </a:t>
            </a:r>
            <a:r>
              <a:rPr lang="fr-FR" sz="2000" b="0" i="0" dirty="0">
                <a:solidFill>
                  <a:srgbClr val="FF0000"/>
                </a:solidFill>
                <a:effectLst/>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r>
              <a:rPr lang="fr-FR" sz="2000" b="0" i="0" dirty="0">
                <a:solidFill>
                  <a:srgbClr val="FF0000"/>
                </a:solidFill>
                <a:effectLst/>
                <a:latin typeface="Times New Roman" panose="02020603050405020304" pitchFamily="18" charset="0"/>
                <a:cs typeface="Times New Roman" panose="02020603050405020304" pitchFamily="18" charset="0"/>
              </a:rPr>
              <a:t>● </a:t>
            </a:r>
            <a:r>
              <a:rPr lang="fr-FR" sz="2000" b="1" i="0" dirty="0">
                <a:solidFill>
                  <a:srgbClr val="FF0000"/>
                </a:solidFill>
                <a:effectLst/>
                <a:latin typeface="Times New Roman" panose="02020603050405020304" pitchFamily="18" charset="0"/>
                <a:cs typeface="Times New Roman" panose="02020603050405020304" pitchFamily="18" charset="0"/>
              </a:rPr>
              <a:t>Une forte régulation qui est cruciale pour préserver, à tout moment et à tout endroit, l'équilibre du système immunitaire ou homéostasie et garantir une réponse immunitaire adaptée</a:t>
            </a:r>
            <a:r>
              <a:rPr lang="fr-FR" sz="2000" b="0" i="0" dirty="0">
                <a:solidFill>
                  <a:srgbClr val="FF0000"/>
                </a:solidFill>
                <a:effectLst/>
                <a:latin typeface="Times New Roman" panose="02020603050405020304" pitchFamily="18" charset="0"/>
                <a:cs typeface="Times New Roman" panose="02020603050405020304" pitchFamily="18" charset="0"/>
              </a:rPr>
              <a:t>.</a:t>
            </a: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La perturbation de l'un de ces systèmes est à l'origine de dérèglements pathologiques comme </a:t>
            </a:r>
            <a:r>
              <a:rPr lang="fr-FR" sz="2000" b="1" i="0" dirty="0">
                <a:solidFill>
                  <a:srgbClr val="000000"/>
                </a:solidFill>
                <a:effectLst/>
                <a:latin typeface="Times New Roman" panose="02020603050405020304" pitchFamily="18" charset="0"/>
                <a:cs typeface="Times New Roman" panose="02020603050405020304" pitchFamily="18" charset="0"/>
              </a:rPr>
              <a:t>les déficits immunitaires,</a:t>
            </a:r>
            <a:r>
              <a:rPr lang="fr-FR" sz="2000" b="0" i="0" dirty="0">
                <a:solidFill>
                  <a:srgbClr val="000000"/>
                </a:solidFill>
                <a:effectLst/>
                <a:latin typeface="Times New Roman" panose="02020603050405020304" pitchFamily="18" charset="0"/>
                <a:cs typeface="Times New Roman" panose="02020603050405020304" pitchFamily="18" charset="0"/>
              </a:rPr>
              <a:t> </a:t>
            </a:r>
            <a:r>
              <a:rPr lang="fr-FR" sz="2000" b="1" i="0" dirty="0">
                <a:solidFill>
                  <a:srgbClr val="000000"/>
                </a:solidFill>
                <a:effectLst/>
                <a:latin typeface="Times New Roman" panose="02020603050405020304" pitchFamily="18" charset="0"/>
                <a:cs typeface="Times New Roman" panose="02020603050405020304" pitchFamily="18" charset="0"/>
              </a:rPr>
              <a:t>les maladies auto-immunes </a:t>
            </a:r>
            <a:r>
              <a:rPr lang="fr-FR" sz="2000" b="0" i="0" dirty="0">
                <a:solidFill>
                  <a:srgbClr val="000000"/>
                </a:solidFill>
                <a:effectLst/>
                <a:latin typeface="Times New Roman" panose="02020603050405020304" pitchFamily="18" charset="0"/>
                <a:cs typeface="Times New Roman" panose="02020603050405020304" pitchFamily="18" charset="0"/>
              </a:rPr>
              <a:t>ou </a:t>
            </a:r>
            <a:r>
              <a:rPr lang="fr-FR" sz="2000" b="1" i="0" dirty="0">
                <a:solidFill>
                  <a:srgbClr val="000000"/>
                </a:solidFill>
                <a:effectLst/>
                <a:latin typeface="Times New Roman" panose="02020603050405020304" pitchFamily="18" charset="0"/>
                <a:cs typeface="Times New Roman" panose="02020603050405020304" pitchFamily="18" charset="0"/>
              </a:rPr>
              <a:t>les états d'hypersensibilité</a:t>
            </a:r>
            <a:r>
              <a:rPr lang="fr-FR" sz="2000" b="0" i="0"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4272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4" name="Rectangle 3"/>
          <p:cNvSpPr/>
          <p:nvPr/>
        </p:nvSpPr>
        <p:spPr>
          <a:xfrm>
            <a:off x="1593985" y="1255097"/>
            <a:ext cx="8894704" cy="3323987"/>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 Les neutrophiles sont également capables d'effectuer </a:t>
            </a:r>
            <a:r>
              <a:rPr lang="fr-FR" sz="2000" b="1" dirty="0">
                <a:solidFill>
                  <a:srgbClr val="FF0000"/>
                </a:solidFill>
                <a:latin typeface="Times New Roman" panose="02020603050405020304" pitchFamily="18" charset="0"/>
                <a:cs typeface="Times New Roman" panose="02020603050405020304" pitchFamily="18" charset="0"/>
              </a:rPr>
              <a:t>la </a:t>
            </a:r>
            <a:r>
              <a:rPr lang="fr-FR" sz="2000" b="1" dirty="0" err="1">
                <a:solidFill>
                  <a:srgbClr val="FF0000"/>
                </a:solidFill>
                <a:latin typeface="Times New Roman" panose="02020603050405020304" pitchFamily="18" charset="0"/>
                <a:cs typeface="Times New Roman" panose="02020603050405020304" pitchFamily="18" charset="0"/>
              </a:rPr>
              <a:t>nétose</a:t>
            </a:r>
            <a:r>
              <a:rPr lang="fr-FR" sz="2000" b="1" dirty="0">
                <a:solidFill>
                  <a:srgbClr val="FF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qui est un processus cellulaire libérant des fibres composées d'ADN et de protéines, et dont la fonction est de piéger des micro-organismes pathogènes. Sous l'effet de facteurs chimiotactiques, les granulocytes neutrophiles sont les premières cellules de l'immunité innée à être recrutées dans les tissus en cas </a:t>
            </a:r>
            <a:r>
              <a:rPr lang="fr-FR" sz="2000" b="1" dirty="0">
                <a:solidFill>
                  <a:srgbClr val="FF0000"/>
                </a:solidFill>
                <a:latin typeface="Times New Roman" panose="02020603050405020304" pitchFamily="18" charset="0"/>
                <a:cs typeface="Times New Roman" panose="02020603050405020304" pitchFamily="18" charset="0"/>
              </a:rPr>
              <a:t>d'infection bactérienne</a:t>
            </a:r>
            <a:r>
              <a:rPr lang="fr-FR" sz="2000" dirty="0">
                <a:solidFill>
                  <a:srgbClr val="000000"/>
                </a:solidFill>
                <a:latin typeface="Times New Roman" panose="02020603050405020304" pitchFamily="18" charset="0"/>
                <a:cs typeface="Times New Roman" panose="02020603050405020304" pitchFamily="18" charset="0"/>
              </a:rPr>
              <a:t>, où elles y auront une durée de vie très brève.</a:t>
            </a:r>
            <a:endParaRPr lang="fr-FR" sz="20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56055" y="793432"/>
            <a:ext cx="4170565" cy="461665"/>
          </a:xfrm>
          <a:prstGeom prst="rect">
            <a:avLst/>
          </a:prstGeom>
        </p:spPr>
        <p:txBody>
          <a:bodyPr wrap="none">
            <a:spAutoFit/>
          </a:bodyPr>
          <a:lstStyle/>
          <a:p>
            <a:r>
              <a:rPr lang="fr-FR" sz="2400" b="1" i="1" u="sng" dirty="0">
                <a:solidFill>
                  <a:srgbClr val="FF0000"/>
                </a:solidFill>
                <a:latin typeface="Times New Roman" panose="02020603050405020304" pitchFamily="18" charset="0"/>
                <a:cs typeface="Times New Roman" panose="02020603050405020304" pitchFamily="18" charset="0"/>
              </a:rPr>
              <a:t>Les granulocytes neutrophiles </a:t>
            </a:r>
          </a:p>
        </p:txBody>
      </p:sp>
      <p:sp>
        <p:nvSpPr>
          <p:cNvPr id="11" name="Chevron 10"/>
          <p:cNvSpPr/>
          <p:nvPr/>
        </p:nvSpPr>
        <p:spPr>
          <a:xfrm rot="20975465">
            <a:off x="741435" y="1955488"/>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296507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973540" y="1397485"/>
            <a:ext cx="6812588" cy="5078313"/>
          </a:xfrm>
          <a:prstGeom prst="rect">
            <a:avLst/>
          </a:prstGeom>
        </p:spPr>
        <p:txBody>
          <a:bodyPr wrap="square">
            <a:spAutoFit/>
          </a:bodyPr>
          <a:lstStyle/>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Les </a:t>
            </a:r>
            <a:r>
              <a:rPr lang="fr-FR" sz="2400" b="1" i="0" dirty="0">
                <a:solidFill>
                  <a:srgbClr val="000000"/>
                </a:solidFill>
                <a:effectLst/>
                <a:latin typeface="Times New Roman" panose="02020603050405020304" pitchFamily="18" charset="0"/>
                <a:cs typeface="Times New Roman" panose="02020603050405020304" pitchFamily="18" charset="0"/>
              </a:rPr>
              <a:t>granulocytes éosinophiles </a:t>
            </a:r>
            <a:r>
              <a:rPr lang="fr-FR" sz="2400" b="0" i="0" dirty="0">
                <a:solidFill>
                  <a:srgbClr val="000000"/>
                </a:solidFill>
                <a:effectLst/>
                <a:latin typeface="Times New Roman" panose="02020603050405020304" pitchFamily="18" charset="0"/>
                <a:cs typeface="Times New Roman" panose="02020603050405020304" pitchFamily="18" charset="0"/>
              </a:rPr>
              <a:t>ont un noyau </a:t>
            </a:r>
            <a:r>
              <a:rPr lang="fr-FR" sz="2400" b="1" i="0" dirty="0">
                <a:solidFill>
                  <a:srgbClr val="FF0000"/>
                </a:solidFill>
                <a:effectLst/>
                <a:latin typeface="Times New Roman" panose="02020603050405020304" pitchFamily="18" charset="0"/>
                <a:cs typeface="Times New Roman" panose="02020603050405020304" pitchFamily="18" charset="0"/>
              </a:rPr>
              <a:t>bilobé</a:t>
            </a:r>
            <a:r>
              <a:rPr lang="fr-FR" sz="2400" b="0" i="0" dirty="0">
                <a:solidFill>
                  <a:srgbClr val="000000"/>
                </a:solidFill>
                <a:effectLst/>
                <a:latin typeface="Times New Roman" panose="02020603050405020304" pitchFamily="18" charset="0"/>
                <a:cs typeface="Times New Roman" panose="02020603050405020304" pitchFamily="18" charset="0"/>
              </a:rPr>
              <a:t> et </a:t>
            </a:r>
            <a:r>
              <a:rPr lang="fr-FR" sz="2400" b="1" i="0" dirty="0">
                <a:solidFill>
                  <a:srgbClr val="FF0000"/>
                </a:solidFill>
                <a:effectLst/>
                <a:latin typeface="Times New Roman" panose="02020603050405020304" pitchFamily="18" charset="0"/>
                <a:cs typeface="Times New Roman" panose="02020603050405020304" pitchFamily="18" charset="0"/>
              </a:rPr>
              <a:t>des granulations colorées spécifiquement en rouge orangé </a:t>
            </a:r>
            <a:r>
              <a:rPr lang="fr-FR" sz="2400" b="0" i="0" dirty="0">
                <a:solidFill>
                  <a:srgbClr val="000000"/>
                </a:solidFill>
                <a:effectLst/>
                <a:latin typeface="Times New Roman" panose="02020603050405020304" pitchFamily="18" charset="0"/>
                <a:cs typeface="Times New Roman" panose="02020603050405020304" pitchFamily="18" charset="0"/>
              </a:rPr>
              <a:t>par les techniques habituellement utilisées. Ceci est dû au caractère basique des composants cytotoxiques et pro-inflammatoires qu'elles contiennent. Ces cellules sont retrouvées principalement dans les tissus et possèdent un rôle capital dans </a:t>
            </a:r>
            <a:r>
              <a:rPr lang="fr-FR" sz="2400" b="1" i="0" dirty="0">
                <a:solidFill>
                  <a:srgbClr val="FF0000"/>
                </a:solidFill>
                <a:effectLst/>
                <a:latin typeface="Times New Roman" panose="02020603050405020304" pitchFamily="18" charset="0"/>
                <a:cs typeface="Times New Roman" panose="02020603050405020304" pitchFamily="18" charset="0"/>
              </a:rPr>
              <a:t>les défenses antiparasitaires </a:t>
            </a:r>
            <a:r>
              <a:rPr lang="fr-FR" sz="2400" b="0" i="0" dirty="0">
                <a:solidFill>
                  <a:srgbClr val="000000"/>
                </a:solidFill>
                <a:effectLst/>
                <a:latin typeface="Times New Roman" panose="02020603050405020304" pitchFamily="18" charset="0"/>
                <a:cs typeface="Times New Roman" panose="02020603050405020304" pitchFamily="18" charset="0"/>
              </a:rPr>
              <a:t>et </a:t>
            </a:r>
            <a:r>
              <a:rPr lang="fr-FR" sz="2400" b="1" i="0" dirty="0">
                <a:solidFill>
                  <a:srgbClr val="FF0000"/>
                </a:solidFill>
                <a:effectLst/>
                <a:latin typeface="Times New Roman" panose="02020603050405020304" pitchFamily="18" charset="0"/>
                <a:cs typeface="Times New Roman" panose="02020603050405020304" pitchFamily="18" charset="0"/>
              </a:rPr>
              <a:t>certaines réactions d'hypersensibilité.</a:t>
            </a:r>
            <a:endParaRPr lang="fr-FR" sz="2400" b="1" dirty="0">
              <a:solidFill>
                <a:srgbClr val="FF0000"/>
              </a:solidFill>
              <a:latin typeface="Times New Roman" panose="02020603050405020304" pitchFamily="18" charset="0"/>
              <a:cs typeface="Times New Roman" panose="02020603050405020304" pitchFamily="18" charset="0"/>
            </a:endParaRPr>
          </a:p>
        </p:txBody>
      </p:sp>
      <p:sp>
        <p:nvSpPr>
          <p:cNvPr id="6" name="Chevron 5"/>
          <p:cNvSpPr/>
          <p:nvPr/>
        </p:nvSpPr>
        <p:spPr>
          <a:xfrm rot="20975465">
            <a:off x="243215" y="1584304"/>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460905" y="833785"/>
            <a:ext cx="4325223" cy="523220"/>
          </a:xfrm>
          <a:prstGeom prst="rect">
            <a:avLst/>
          </a:prstGeom>
        </p:spPr>
        <p:txBody>
          <a:bodyPr wrap="none">
            <a:spAutoFit/>
          </a:bodyPr>
          <a:lstStyle/>
          <a:p>
            <a:pPr algn="just"/>
            <a:r>
              <a:rPr lang="fr-FR" sz="2400" b="1" i="1" u="sng" dirty="0">
                <a:solidFill>
                  <a:srgbClr val="FF0000"/>
                </a:solidFill>
                <a:latin typeface="Times New Roman" panose="02020603050405020304" pitchFamily="18" charset="0"/>
                <a:cs typeface="Times New Roman" panose="02020603050405020304" pitchFamily="18" charset="0"/>
              </a:rPr>
              <a:t>Les </a:t>
            </a:r>
            <a:r>
              <a:rPr lang="fr-FR" sz="2800" b="1" i="1" u="sng" dirty="0">
                <a:solidFill>
                  <a:srgbClr val="FF0000"/>
                </a:solidFill>
                <a:latin typeface="Times New Roman" panose="02020603050405020304" pitchFamily="18" charset="0"/>
                <a:cs typeface="Times New Roman" panose="02020603050405020304" pitchFamily="18" charset="0"/>
              </a:rPr>
              <a:t>granulocytes</a:t>
            </a:r>
            <a:r>
              <a:rPr lang="fr-FR" sz="2400" b="1" i="1" u="sng" dirty="0">
                <a:solidFill>
                  <a:srgbClr val="FF0000"/>
                </a:solidFill>
                <a:latin typeface="Times New Roman" panose="02020603050405020304" pitchFamily="18" charset="0"/>
                <a:cs typeface="Times New Roman" panose="02020603050405020304" pitchFamily="18" charset="0"/>
              </a:rPr>
              <a:t> éosinophiles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181" y="1541734"/>
            <a:ext cx="3854603" cy="4083137"/>
          </a:xfrm>
          <a:prstGeom prst="rect">
            <a:avLst/>
          </a:prstGeom>
        </p:spPr>
      </p:pic>
    </p:spTree>
    <p:extLst>
      <p:ext uri="{BB962C8B-B14F-4D97-AF65-F5344CB8AC3E}">
        <p14:creationId xmlns:p14="http://schemas.microsoft.com/office/powerpoint/2010/main" val="1953052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96370" y="1824181"/>
            <a:ext cx="6096000" cy="4247317"/>
          </a:xfrm>
          <a:prstGeom prst="rect">
            <a:avLst/>
          </a:prstGeom>
        </p:spPr>
        <p:txBody>
          <a:bodyPr>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a:t>
            </a:r>
            <a:r>
              <a:rPr lang="fr-FR" sz="2000" b="1" i="0" dirty="0">
                <a:solidFill>
                  <a:srgbClr val="000000"/>
                </a:solidFill>
                <a:effectLst/>
                <a:latin typeface="Times New Roman" panose="02020603050405020304" pitchFamily="18" charset="0"/>
                <a:cs typeface="Times New Roman" panose="02020603050405020304" pitchFamily="18" charset="0"/>
              </a:rPr>
              <a:t>granulocytes basophiles </a:t>
            </a:r>
            <a:r>
              <a:rPr lang="fr-FR" sz="2000" b="0" i="0" dirty="0">
                <a:solidFill>
                  <a:srgbClr val="000000"/>
                </a:solidFill>
                <a:effectLst/>
                <a:latin typeface="Times New Roman" panose="02020603050405020304" pitchFamily="18" charset="0"/>
                <a:cs typeface="Times New Roman" panose="02020603050405020304" pitchFamily="18" charset="0"/>
              </a:rPr>
              <a:t>ont un noyau </a:t>
            </a:r>
            <a:r>
              <a:rPr lang="fr-FR" sz="2000" b="1" i="0" dirty="0">
                <a:solidFill>
                  <a:srgbClr val="FF0000"/>
                </a:solidFill>
                <a:effectLst/>
                <a:latin typeface="Times New Roman" panose="02020603050405020304" pitchFamily="18" charset="0"/>
                <a:cs typeface="Times New Roman" panose="02020603050405020304" pitchFamily="18" charset="0"/>
              </a:rPr>
              <a:t>bilobé</a:t>
            </a:r>
            <a:r>
              <a:rPr lang="fr-FR" sz="2000" b="0" i="0" dirty="0">
                <a:solidFill>
                  <a:srgbClr val="000000"/>
                </a:solidFill>
                <a:effectLst/>
                <a:latin typeface="Times New Roman" panose="02020603050405020304" pitchFamily="18" charset="0"/>
                <a:cs typeface="Times New Roman" panose="02020603050405020304" pitchFamily="18" charset="0"/>
              </a:rPr>
              <a:t> </a:t>
            </a:r>
            <a:r>
              <a:rPr lang="fr-FR" sz="2000" b="1" i="0" dirty="0">
                <a:solidFill>
                  <a:srgbClr val="FF0000"/>
                </a:solidFill>
                <a:effectLst/>
                <a:latin typeface="Times New Roman" panose="02020603050405020304" pitchFamily="18" charset="0"/>
                <a:cs typeface="Times New Roman" panose="02020603050405020304" pitchFamily="18" charset="0"/>
              </a:rPr>
              <a:t>peu visible</a:t>
            </a:r>
            <a:r>
              <a:rPr lang="fr-FR" sz="2000" b="0" i="0" dirty="0">
                <a:solidFill>
                  <a:srgbClr val="000000"/>
                </a:solidFill>
                <a:effectLst/>
                <a:latin typeface="Times New Roman" panose="02020603050405020304" pitchFamily="18" charset="0"/>
                <a:cs typeface="Times New Roman" panose="02020603050405020304" pitchFamily="18" charset="0"/>
              </a:rPr>
              <a:t> du fait de l'abondance de leurs granulations métachromatiques contenant de </a:t>
            </a:r>
            <a:r>
              <a:rPr lang="fr-FR" sz="2000" b="1" i="0" dirty="0">
                <a:solidFill>
                  <a:srgbClr val="FF0000"/>
                </a:solidFill>
                <a:effectLst/>
                <a:latin typeface="Times New Roman" panose="02020603050405020304" pitchFamily="18" charset="0"/>
                <a:cs typeface="Times New Roman" panose="02020603050405020304" pitchFamily="18" charset="0"/>
              </a:rPr>
              <a:t>l'histamine</a:t>
            </a:r>
            <a:r>
              <a:rPr lang="fr-FR" sz="2000" b="0" i="0" dirty="0">
                <a:solidFill>
                  <a:srgbClr val="000000"/>
                </a:solidFill>
                <a:effectLst/>
                <a:latin typeface="Times New Roman" panose="02020603050405020304" pitchFamily="18" charset="0"/>
                <a:cs typeface="Times New Roman" panose="02020603050405020304" pitchFamily="18" charset="0"/>
              </a:rPr>
              <a:t> ainsi que des éléments très acides, cytotoxiques et pro-inflammatoires. Leur équivalent tissulaire est le mastocytes, </a:t>
            </a:r>
            <a:r>
              <a:rPr lang="fr-FR" sz="2000" b="1" i="0" dirty="0">
                <a:solidFill>
                  <a:srgbClr val="FF0000"/>
                </a:solidFill>
                <a:effectLst/>
                <a:latin typeface="Times New Roman" panose="02020603050405020304" pitchFamily="18" charset="0"/>
                <a:cs typeface="Times New Roman" panose="02020603050405020304" pitchFamily="18" charset="0"/>
              </a:rPr>
              <a:t>présent en abondance dans les muqueuses</a:t>
            </a:r>
            <a:r>
              <a:rPr lang="fr-FR" sz="2000" b="0" i="0" dirty="0">
                <a:solidFill>
                  <a:srgbClr val="000000"/>
                </a:solidFill>
                <a:effectLst/>
                <a:latin typeface="Times New Roman" panose="02020603050405020304" pitchFamily="18" charset="0"/>
                <a:cs typeface="Times New Roman" panose="02020603050405020304" pitchFamily="18" charset="0"/>
              </a:rPr>
              <a:t>, et ils ont un rôle au cours de l'initiation de la réaction inflammatoire. </a:t>
            </a: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basophiles et les mastocytes ont aussi un rôle important dans les hypersensibilités immédiates.</a:t>
            </a:r>
            <a:endParaRPr lang="fr-FR" sz="2000" dirty="0">
              <a:latin typeface="Times New Roman" panose="02020603050405020304" pitchFamily="18" charset="0"/>
              <a:cs typeface="Times New Roman" panose="02020603050405020304" pitchFamily="18" charset="0"/>
            </a:endParaRPr>
          </a:p>
        </p:txBody>
      </p:sp>
      <p:sp>
        <p:nvSpPr>
          <p:cNvPr id="6" name="Chevron 5"/>
          <p:cNvSpPr/>
          <p:nvPr/>
        </p:nvSpPr>
        <p:spPr>
          <a:xfrm rot="20975465">
            <a:off x="338751" y="1955182"/>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668761" y="748679"/>
            <a:ext cx="3903633" cy="579967"/>
          </a:xfrm>
          <a:prstGeom prst="rect">
            <a:avLst/>
          </a:prstGeom>
        </p:spPr>
        <p:txBody>
          <a:bodyPr wrap="none">
            <a:spAutoFit/>
          </a:bodyPr>
          <a:lstStyle/>
          <a:p>
            <a:pPr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Les granulocytes basophiles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94" y="1576596"/>
            <a:ext cx="4242682" cy="5020509"/>
          </a:xfrm>
          <a:prstGeom prst="rect">
            <a:avLst/>
          </a:prstGeom>
        </p:spPr>
      </p:pic>
    </p:spTree>
    <p:extLst>
      <p:ext uri="{BB962C8B-B14F-4D97-AF65-F5344CB8AC3E}">
        <p14:creationId xmlns:p14="http://schemas.microsoft.com/office/powerpoint/2010/main" val="99322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767763" y="1199629"/>
            <a:ext cx="7973616" cy="5632311"/>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monocytes ont également un cytoplasme </a:t>
            </a:r>
            <a:r>
              <a:rPr lang="fr-FR" sz="2000" b="1" i="0" dirty="0">
                <a:solidFill>
                  <a:srgbClr val="FF0000"/>
                </a:solidFill>
                <a:effectLst/>
                <a:latin typeface="Times New Roman" panose="02020603050405020304" pitchFamily="18" charset="0"/>
                <a:cs typeface="Times New Roman" panose="02020603050405020304" pitchFamily="18" charset="0"/>
              </a:rPr>
              <a:t>granuleux </a:t>
            </a:r>
            <a:r>
              <a:rPr lang="fr-FR" sz="2000" b="0" i="0" dirty="0">
                <a:solidFill>
                  <a:srgbClr val="000000"/>
                </a:solidFill>
                <a:effectLst/>
                <a:latin typeface="Times New Roman" panose="02020603050405020304" pitchFamily="18" charset="0"/>
                <a:cs typeface="Times New Roman" panose="02020603050405020304" pitchFamily="18" charset="0"/>
              </a:rPr>
              <a:t>contenant de nombreuses enzymes. Moins nombreux que les granulocytes, ils circulent dans le sang et adhèrent aux parois vasculaires avant de migrer dans les tissus en réponse à certains facteurs chimiotactiques, où ils </a:t>
            </a:r>
            <a:r>
              <a:rPr lang="fr-FR" sz="2000" b="1" i="0" dirty="0">
                <a:solidFill>
                  <a:srgbClr val="FF0000"/>
                </a:solidFill>
                <a:effectLst/>
                <a:latin typeface="Times New Roman" panose="02020603050405020304" pitchFamily="18" charset="0"/>
                <a:cs typeface="Times New Roman" panose="02020603050405020304" pitchFamily="18" charset="0"/>
              </a:rPr>
              <a:t>s'y différencieront en macrophages</a:t>
            </a:r>
            <a:r>
              <a:rPr lang="fr-FR" sz="2000" b="0" i="0" dirty="0">
                <a:solidFill>
                  <a:srgbClr val="000000"/>
                </a:solidFill>
                <a:effectLst/>
                <a:latin typeface="Times New Roman" panose="02020603050405020304" pitchFamily="18" charset="0"/>
                <a:cs typeface="Times New Roman" panose="02020603050405020304" pitchFamily="18" charset="0"/>
              </a:rPr>
              <a:t>. </a:t>
            </a:r>
          </a:p>
          <a:p>
            <a:pPr algn="just">
              <a:lnSpc>
                <a:spcPct val="150000"/>
              </a:lnSpc>
            </a:pPr>
            <a:endParaRPr lang="fr-FR" sz="2000"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Ce sont des cellules essentiellement </a:t>
            </a:r>
            <a:r>
              <a:rPr lang="fr-FR" sz="2000" b="1" i="0" dirty="0">
                <a:solidFill>
                  <a:srgbClr val="FF0000"/>
                </a:solidFill>
                <a:effectLst/>
                <a:latin typeface="Times New Roman" panose="02020603050405020304" pitchFamily="18" charset="0"/>
                <a:cs typeface="Times New Roman" panose="02020603050405020304" pitchFamily="18" charset="0"/>
              </a:rPr>
              <a:t>phagocytaires</a:t>
            </a:r>
            <a:r>
              <a:rPr lang="fr-FR" sz="2000" b="0" i="0" dirty="0">
                <a:solidFill>
                  <a:srgbClr val="000000"/>
                </a:solidFill>
                <a:effectLst/>
                <a:latin typeface="Times New Roman" panose="02020603050405020304" pitchFamily="18" charset="0"/>
                <a:cs typeface="Times New Roman" panose="02020603050405020304" pitchFamily="18" charset="0"/>
              </a:rPr>
              <a:t>, capables de capter des éléments de tailles diverses (antigènes particulaires, macromolécules, agents microbiens, cellules ou débris cellulaires) avant de les détruire puis de les présenter aux cellules de l'immunité adaptative. </a:t>
            </a:r>
            <a:r>
              <a:rPr lang="fr-FR" sz="2000" b="1" i="0" dirty="0">
                <a:solidFill>
                  <a:srgbClr val="FF0000"/>
                </a:solidFill>
                <a:effectLst/>
                <a:latin typeface="Times New Roman" panose="02020603050405020304" pitchFamily="18" charset="0"/>
                <a:cs typeface="Times New Roman" panose="02020603050405020304" pitchFamily="18" charset="0"/>
              </a:rPr>
              <a:t>Ils produisent également de nombreuses cytokines </a:t>
            </a:r>
            <a:r>
              <a:rPr lang="fr-FR" sz="2000" b="0" i="0" dirty="0">
                <a:solidFill>
                  <a:srgbClr val="000000"/>
                </a:solidFill>
                <a:effectLst/>
                <a:latin typeface="Times New Roman" panose="02020603050405020304" pitchFamily="18" charset="0"/>
                <a:cs typeface="Times New Roman" panose="02020603050405020304" pitchFamily="18" charset="0"/>
              </a:rPr>
              <a:t>importantes à toutes les étapes de la réponse immunitaire, y compris dans la phase de réparation tissulaire.</a:t>
            </a:r>
          </a:p>
        </p:txBody>
      </p:sp>
      <p:sp>
        <p:nvSpPr>
          <p:cNvPr id="6" name="Chevron 5"/>
          <p:cNvSpPr/>
          <p:nvPr/>
        </p:nvSpPr>
        <p:spPr>
          <a:xfrm rot="20975465">
            <a:off x="122315" y="1422919"/>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707889" y="467611"/>
            <a:ext cx="4239494" cy="579967"/>
          </a:xfrm>
          <a:prstGeom prst="rect">
            <a:avLst/>
          </a:prstGeom>
        </p:spPr>
        <p:txBody>
          <a:bodyPr wrap="none">
            <a:spAutoFit/>
          </a:bodyPr>
          <a:lstStyle/>
          <a:p>
            <a:pPr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2. Les monocytes/macrophages</a:t>
            </a:r>
            <a:endParaRPr lang="fr-FR" sz="2400" i="1" u="sng" dirty="0">
              <a:solidFill>
                <a:srgbClr val="FF0000"/>
              </a:solidFill>
              <a:latin typeface="Times New Roman" panose="02020603050405020304" pitchFamily="18" charset="0"/>
              <a:cs typeface="Times New Roman" panose="02020603050405020304" pitchFamily="18" charset="0"/>
            </a:endParaRPr>
          </a:p>
        </p:txBody>
      </p:sp>
      <p:sp>
        <p:nvSpPr>
          <p:cNvPr id="9" name="Chevron 8"/>
          <p:cNvSpPr/>
          <p:nvPr/>
        </p:nvSpPr>
        <p:spPr>
          <a:xfrm rot="20975465">
            <a:off x="178836" y="4058353"/>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379" y="1782034"/>
            <a:ext cx="3339760" cy="3920588"/>
          </a:xfrm>
          <a:prstGeom prst="rect">
            <a:avLst/>
          </a:prstGeom>
        </p:spPr>
      </p:pic>
    </p:spTree>
    <p:extLst>
      <p:ext uri="{BB962C8B-B14F-4D97-AF65-F5344CB8AC3E}">
        <p14:creationId xmlns:p14="http://schemas.microsoft.com/office/powerpoint/2010/main" val="25353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28130" y="1362827"/>
            <a:ext cx="7447129" cy="5170646"/>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a:t>
            </a:r>
            <a:r>
              <a:rPr lang="fr-FR" sz="2000" b="1" i="0" dirty="0">
                <a:solidFill>
                  <a:srgbClr val="000000"/>
                </a:solidFill>
                <a:effectLst/>
                <a:latin typeface="Times New Roman" panose="02020603050405020304" pitchFamily="18" charset="0"/>
                <a:cs typeface="Times New Roman" panose="02020603050405020304" pitchFamily="18" charset="0"/>
              </a:rPr>
              <a:t>cellules dendritiques </a:t>
            </a:r>
            <a:r>
              <a:rPr lang="fr-FR" sz="2000" b="0" i="0" dirty="0">
                <a:solidFill>
                  <a:srgbClr val="000000"/>
                </a:solidFill>
                <a:effectLst/>
                <a:latin typeface="Times New Roman" panose="02020603050405020304" pitchFamily="18" charset="0"/>
                <a:cs typeface="Times New Roman" panose="02020603050405020304" pitchFamily="18" charset="0"/>
              </a:rPr>
              <a:t>sont localisées dans de nombreux tissus et organes dans un état immature ayant une importante capacité de </a:t>
            </a:r>
            <a:r>
              <a:rPr lang="fr-FR" sz="2000" b="1" i="0" dirty="0">
                <a:solidFill>
                  <a:srgbClr val="FF0000"/>
                </a:solidFill>
                <a:effectLst/>
                <a:latin typeface="Times New Roman" panose="02020603050405020304" pitchFamily="18" charset="0"/>
                <a:cs typeface="Times New Roman" panose="02020603050405020304" pitchFamily="18" charset="0"/>
              </a:rPr>
              <a:t>capture d'antigènes</a:t>
            </a:r>
            <a:r>
              <a:rPr lang="fr-FR" sz="2000" b="0" i="0" dirty="0">
                <a:solidFill>
                  <a:srgbClr val="000000"/>
                </a:solidFill>
                <a:effectLst/>
                <a:latin typeface="Times New Roman" panose="02020603050405020304" pitchFamily="18" charset="0"/>
                <a:cs typeface="Times New Roman" panose="02020603050405020304" pitchFamily="18" charset="0"/>
              </a:rPr>
              <a:t>. À l'inverse, lorsqu'elles quittent les tissus et migrent vers les tissus lymphoïdes, elles subissent un processus de maturation qui leur fait perdre cette capacité au profit de l'acquisition d'une propriété </a:t>
            </a:r>
            <a:r>
              <a:rPr lang="fr-FR" sz="2000" b="1" i="0" dirty="0">
                <a:solidFill>
                  <a:srgbClr val="FF0000"/>
                </a:solidFill>
                <a:effectLst/>
                <a:latin typeface="Times New Roman" panose="02020603050405020304" pitchFamily="18" charset="0"/>
                <a:cs typeface="Times New Roman" panose="02020603050405020304" pitchFamily="18" charset="0"/>
              </a:rPr>
              <a:t>de présentation des antigènes aux lymphocytes T</a:t>
            </a:r>
            <a:r>
              <a:rPr lang="fr-FR" sz="2000" b="0" i="0" dirty="0">
                <a:solidFill>
                  <a:srgbClr val="000000"/>
                </a:solidFill>
                <a:effectLst/>
                <a:latin typeface="Times New Roman" panose="02020603050405020304" pitchFamily="18" charset="0"/>
                <a:cs typeface="Times New Roman" panose="02020603050405020304" pitchFamily="18" charset="0"/>
              </a:rPr>
              <a:t>. Ce sont </a:t>
            </a:r>
            <a:r>
              <a:rPr lang="fr-FR" sz="2000" b="1" i="0" dirty="0">
                <a:solidFill>
                  <a:srgbClr val="FF0000"/>
                </a:solidFill>
                <a:effectLst/>
                <a:latin typeface="Times New Roman" panose="02020603050405020304" pitchFamily="18" charset="0"/>
                <a:cs typeface="Times New Roman" panose="02020603050405020304" pitchFamily="18" charset="0"/>
              </a:rPr>
              <a:t>les Cellules présentatrices d'antigènes (CPA) </a:t>
            </a:r>
            <a:r>
              <a:rPr lang="fr-FR" sz="2000" b="0" i="0" dirty="0">
                <a:solidFill>
                  <a:srgbClr val="000000"/>
                </a:solidFill>
                <a:effectLst/>
                <a:latin typeface="Times New Roman" panose="02020603050405020304" pitchFamily="18" charset="0"/>
                <a:cs typeface="Times New Roman" panose="02020603050405020304" pitchFamily="18" charset="0"/>
              </a:rPr>
              <a:t>les plus importantes car elles sont capables d'activer des lymphocytes T naïfs, et jouent ainsi un rôle majeur dans </a:t>
            </a:r>
            <a:r>
              <a:rPr lang="fr-FR" sz="2000" b="1" i="0" dirty="0">
                <a:solidFill>
                  <a:srgbClr val="FF0000"/>
                </a:solidFill>
                <a:effectLst/>
                <a:latin typeface="Times New Roman" panose="02020603050405020304" pitchFamily="18" charset="0"/>
                <a:cs typeface="Times New Roman" panose="02020603050405020304" pitchFamily="18" charset="0"/>
              </a:rPr>
              <a:t>l'initiation de la réponse immunitaire adaptative</a:t>
            </a:r>
            <a:r>
              <a:rPr lang="fr-FR" sz="2000" b="0" i="0" dirty="0">
                <a:solidFill>
                  <a:srgbClr val="000000"/>
                </a:solidFill>
                <a:effectLst/>
                <a:latin typeface="Times New Roman" panose="02020603050405020304" pitchFamily="18" charset="0"/>
                <a:cs typeface="Times New Roman" panose="02020603050405020304" pitchFamily="18" charset="0"/>
              </a:rPr>
              <a:t>. Il existe plusieurs types de cellules dendritiques qui possèdent des propriétés différentes.</a:t>
            </a:r>
          </a:p>
        </p:txBody>
      </p:sp>
      <p:sp>
        <p:nvSpPr>
          <p:cNvPr id="6" name="Chevron 5"/>
          <p:cNvSpPr/>
          <p:nvPr/>
        </p:nvSpPr>
        <p:spPr>
          <a:xfrm rot="20975465">
            <a:off x="311455" y="1532102"/>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4047671" y="572001"/>
            <a:ext cx="3618298" cy="579967"/>
          </a:xfrm>
          <a:prstGeom prst="rect">
            <a:avLst/>
          </a:prstGeom>
        </p:spPr>
        <p:txBody>
          <a:bodyPr wrap="non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3. Les cellules dendritiques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259" y="910585"/>
            <a:ext cx="3695041" cy="5622888"/>
          </a:xfrm>
          <a:prstGeom prst="rect">
            <a:avLst/>
          </a:prstGeom>
        </p:spPr>
      </p:pic>
    </p:spTree>
    <p:extLst>
      <p:ext uri="{BB962C8B-B14F-4D97-AF65-F5344CB8AC3E}">
        <p14:creationId xmlns:p14="http://schemas.microsoft.com/office/powerpoint/2010/main" val="421730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165880" y="1664544"/>
            <a:ext cx="6096000" cy="3785652"/>
          </a:xfrm>
          <a:prstGeom prst="rect">
            <a:avLst/>
          </a:prstGeom>
        </p:spPr>
        <p:txBody>
          <a:bodyPr>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a:t>
            </a:r>
            <a:r>
              <a:rPr lang="fr-FR" sz="2000" b="1" i="0" dirty="0">
                <a:solidFill>
                  <a:srgbClr val="000000"/>
                </a:solidFill>
                <a:effectLst/>
                <a:latin typeface="Times New Roman" panose="02020603050405020304" pitchFamily="18" charset="0"/>
                <a:cs typeface="Times New Roman" panose="02020603050405020304" pitchFamily="18" charset="0"/>
              </a:rPr>
              <a:t>lymphocytes  NK</a:t>
            </a:r>
            <a:r>
              <a:rPr lang="fr-FR" sz="2000" b="0" i="0" dirty="0">
                <a:solidFill>
                  <a:srgbClr val="000000"/>
                </a:solidFill>
                <a:effectLst/>
                <a:latin typeface="Times New Roman" panose="02020603050405020304" pitchFamily="18" charset="0"/>
                <a:cs typeface="Times New Roman" panose="02020603050405020304" pitchFamily="18" charset="0"/>
              </a:rPr>
              <a:t> ou cellules </a:t>
            </a:r>
            <a:r>
              <a:rPr lang="fr-FR" sz="2000" b="1" i="1" dirty="0">
                <a:solidFill>
                  <a:srgbClr val="FF0000"/>
                </a:solidFill>
                <a:effectLst/>
                <a:latin typeface="Times New Roman" panose="02020603050405020304" pitchFamily="18" charset="0"/>
                <a:cs typeface="Times New Roman" panose="02020603050405020304" pitchFamily="18" charset="0"/>
              </a:rPr>
              <a:t>Natural Killer</a:t>
            </a:r>
            <a:r>
              <a:rPr lang="fr-FR" sz="2000" b="0" i="0" dirty="0">
                <a:solidFill>
                  <a:srgbClr val="000000"/>
                </a:solidFill>
                <a:effectLst/>
                <a:latin typeface="Times New Roman" panose="02020603050405020304" pitchFamily="18" charset="0"/>
                <a:cs typeface="Times New Roman" panose="02020603050405020304" pitchFamily="18" charset="0"/>
              </a:rPr>
              <a:t> sont des cellules </a:t>
            </a:r>
            <a:r>
              <a:rPr lang="fr-FR" sz="2000" b="1" i="0" dirty="0">
                <a:solidFill>
                  <a:srgbClr val="FF0000"/>
                </a:solidFill>
                <a:effectLst/>
                <a:latin typeface="Times New Roman" panose="02020603050405020304" pitchFamily="18" charset="0"/>
                <a:cs typeface="Times New Roman" panose="02020603050405020304" pitchFamily="18" charset="0"/>
              </a:rPr>
              <a:t>cytotoxiques</a:t>
            </a:r>
            <a:r>
              <a:rPr lang="fr-FR" sz="2000" b="0" i="0" dirty="0">
                <a:solidFill>
                  <a:srgbClr val="000000"/>
                </a:solidFill>
                <a:effectLst/>
                <a:latin typeface="Times New Roman" panose="02020603050405020304" pitchFamily="18" charset="0"/>
                <a:cs typeface="Times New Roman" panose="02020603050405020304" pitchFamily="18" charset="0"/>
              </a:rPr>
              <a:t> localisées dans le sang et les organes lymphoïdes périphériques. Ils reconnaissent et détruisent les cellules infectées, endommagées ou ciblées par des anticorps de type  </a:t>
            </a:r>
            <a:r>
              <a:rPr lang="fr-FR" sz="2000" b="0" i="0" dirty="0" err="1">
                <a:solidFill>
                  <a:srgbClr val="000000"/>
                </a:solidFill>
                <a:effectLst/>
                <a:latin typeface="Times New Roman" panose="02020603050405020304" pitchFamily="18" charset="0"/>
                <a:cs typeface="Times New Roman" panose="02020603050405020304" pitchFamily="18" charset="0"/>
              </a:rPr>
              <a:t>IgG</a:t>
            </a:r>
            <a:r>
              <a:rPr lang="fr-FR" sz="2000" b="0" i="0" dirty="0">
                <a:solidFill>
                  <a:srgbClr val="000000"/>
                </a:solidFill>
                <a:effectLst/>
                <a:latin typeface="Times New Roman" panose="02020603050405020304" pitchFamily="18" charset="0"/>
                <a:cs typeface="Times New Roman" panose="02020603050405020304" pitchFamily="18" charset="0"/>
              </a:rPr>
              <a:t>. Ce dernier mécanisme est appelé </a:t>
            </a:r>
            <a:r>
              <a:rPr lang="fr-FR" sz="2000" b="1" i="0" dirty="0" err="1">
                <a:solidFill>
                  <a:srgbClr val="FF0000"/>
                </a:solidFill>
                <a:effectLst/>
                <a:latin typeface="Times New Roman" panose="02020603050405020304" pitchFamily="18" charset="0"/>
                <a:cs typeface="Times New Roman" panose="02020603050405020304" pitchFamily="18" charset="0"/>
              </a:rPr>
              <a:t>cytotoxicité</a:t>
            </a:r>
            <a:r>
              <a:rPr lang="fr-FR" sz="2000" b="1" i="0" dirty="0">
                <a:solidFill>
                  <a:srgbClr val="FF0000"/>
                </a:solidFill>
                <a:effectLst/>
                <a:latin typeface="Times New Roman" panose="02020603050405020304" pitchFamily="18" charset="0"/>
                <a:cs typeface="Times New Roman" panose="02020603050405020304" pitchFamily="18" charset="0"/>
              </a:rPr>
              <a:t> </a:t>
            </a:r>
            <a:r>
              <a:rPr lang="fr-FR" sz="2000" b="1" i="0" dirty="0" err="1">
                <a:solidFill>
                  <a:srgbClr val="FF0000"/>
                </a:solidFill>
                <a:effectLst/>
                <a:latin typeface="Times New Roman" panose="02020603050405020304" pitchFamily="18" charset="0"/>
                <a:cs typeface="Times New Roman" panose="02020603050405020304" pitchFamily="18" charset="0"/>
              </a:rPr>
              <a:t>médiée</a:t>
            </a:r>
            <a:r>
              <a:rPr lang="fr-FR" sz="2000" b="1" i="0"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000000"/>
                </a:solidFill>
                <a:effectLst/>
                <a:latin typeface="Times New Roman" panose="02020603050405020304" pitchFamily="18" charset="0"/>
                <a:cs typeface="Times New Roman" panose="02020603050405020304" pitchFamily="18" charset="0"/>
              </a:rPr>
              <a:t>par les anticorps. Ils ont également une grande capacité de sécrétion de cytokines comme l'IFN-γ.</a:t>
            </a: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430382" y="792653"/>
            <a:ext cx="3831498" cy="579967"/>
          </a:xfrm>
          <a:prstGeom prst="rect">
            <a:avLst/>
          </a:prstGeom>
        </p:spPr>
        <p:txBody>
          <a:bodyPr wrap="non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4. Les cellules Natural Killer</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673" y="1664544"/>
            <a:ext cx="4477375" cy="3591426"/>
          </a:xfrm>
          <a:prstGeom prst="rect">
            <a:avLst/>
          </a:prstGeom>
        </p:spPr>
      </p:pic>
      <p:sp>
        <p:nvSpPr>
          <p:cNvPr id="5" name="Rectangle 4"/>
          <p:cNvSpPr/>
          <p:nvPr/>
        </p:nvSpPr>
        <p:spPr>
          <a:xfrm>
            <a:off x="9076860" y="5454935"/>
            <a:ext cx="1217000" cy="369332"/>
          </a:xfrm>
          <a:prstGeom prst="rect">
            <a:avLst/>
          </a:prstGeom>
        </p:spPr>
        <p:txBody>
          <a:bodyPr wrap="none">
            <a:spAutoFit/>
          </a:bodyPr>
          <a:lstStyle/>
          <a:p>
            <a:r>
              <a:rPr lang="fr-FR" b="1" u="sng" dirty="0">
                <a:latin typeface="Times New Roman" panose="02020603050405020304" pitchFamily="18" charset="0"/>
                <a:cs typeface="Times New Roman" panose="02020603050405020304" pitchFamily="18" charset="0"/>
              </a:rPr>
              <a:t>cellule NK</a:t>
            </a:r>
            <a:endParaRPr lang="fr-FR" dirty="0"/>
          </a:p>
        </p:txBody>
      </p:sp>
    </p:spTree>
    <p:extLst>
      <p:ext uri="{BB962C8B-B14F-4D97-AF65-F5344CB8AC3E}">
        <p14:creationId xmlns:p14="http://schemas.microsoft.com/office/powerpoint/2010/main" val="3597023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979717" y="1073809"/>
            <a:ext cx="8262581" cy="4247317"/>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Ces cellules appartiennent à l'immunité innée ou sont à l'interface entre immunité innée et adaptative. </a:t>
            </a:r>
            <a:r>
              <a:rPr lang="fr-FR" sz="2000" b="1" i="0" dirty="0">
                <a:solidFill>
                  <a:srgbClr val="FF0000"/>
                </a:solidFill>
                <a:effectLst/>
                <a:latin typeface="Times New Roman" panose="02020603050405020304" pitchFamily="18" charset="0"/>
                <a:cs typeface="Times New Roman" panose="02020603050405020304" pitchFamily="18" charset="0"/>
              </a:rPr>
              <a:t>Les lymphocytes  T γ/δ</a:t>
            </a:r>
            <a:r>
              <a:rPr lang="fr-FR" sz="2000" b="1" i="0" dirty="0">
                <a:solidFill>
                  <a:srgbClr val="000000"/>
                </a:solidFill>
                <a:effectLst/>
                <a:latin typeface="Times New Roman" panose="02020603050405020304" pitchFamily="18" charset="0"/>
                <a:cs typeface="Times New Roman" panose="02020603050405020304" pitchFamily="18" charset="0"/>
              </a:rPr>
              <a:t> </a:t>
            </a:r>
            <a:r>
              <a:rPr lang="fr-FR" sz="2000" b="0" i="0" dirty="0">
                <a:solidFill>
                  <a:srgbClr val="000000"/>
                </a:solidFill>
                <a:effectLst/>
                <a:latin typeface="Times New Roman" panose="02020603050405020304" pitchFamily="18" charset="0"/>
                <a:cs typeface="Times New Roman" panose="02020603050405020304" pitchFamily="18" charset="0"/>
              </a:rPr>
              <a:t>sont très proches des cellules NK, mais possèdent la particularité </a:t>
            </a:r>
            <a:r>
              <a:rPr lang="fr-FR" sz="2000" b="1" i="0" dirty="0">
                <a:solidFill>
                  <a:srgbClr val="FF0000"/>
                </a:solidFill>
                <a:effectLst/>
                <a:latin typeface="Times New Roman" panose="02020603050405020304" pitchFamily="18" charset="0"/>
                <a:cs typeface="Times New Roman" panose="02020603050405020304" pitchFamily="18" charset="0"/>
              </a:rPr>
              <a:t>d'exprimer un TCR </a:t>
            </a:r>
            <a:r>
              <a:rPr lang="fr-FR" sz="2000" b="0" i="0" dirty="0">
                <a:solidFill>
                  <a:srgbClr val="000000"/>
                </a:solidFill>
                <a:effectLst/>
                <a:latin typeface="Times New Roman" panose="02020603050405020304" pitchFamily="18" charset="0"/>
                <a:cs typeface="Times New Roman" panose="02020603050405020304" pitchFamily="18" charset="0"/>
              </a:rPr>
              <a:t>(</a:t>
            </a:r>
            <a:r>
              <a:rPr lang="fr-FR" sz="2000" b="0" i="1" dirty="0">
                <a:solidFill>
                  <a:srgbClr val="000000"/>
                </a:solidFill>
                <a:effectLst/>
                <a:latin typeface="Times New Roman" panose="02020603050405020304" pitchFamily="18" charset="0"/>
                <a:cs typeface="Times New Roman" panose="02020603050405020304" pitchFamily="18" charset="0"/>
              </a:rPr>
              <a:t>T </a:t>
            </a:r>
            <a:r>
              <a:rPr lang="fr-FR" sz="2000" b="0" i="1" dirty="0" err="1">
                <a:solidFill>
                  <a:srgbClr val="000000"/>
                </a:solidFill>
                <a:effectLst/>
                <a:latin typeface="Times New Roman" panose="02020603050405020304" pitchFamily="18" charset="0"/>
                <a:cs typeface="Times New Roman" panose="02020603050405020304" pitchFamily="18" charset="0"/>
              </a:rPr>
              <a:t>Cell</a:t>
            </a:r>
            <a:r>
              <a:rPr lang="fr-FR" sz="2000" b="0" i="1" dirty="0">
                <a:solidFill>
                  <a:srgbClr val="000000"/>
                </a:solidFill>
                <a:effectLst/>
                <a:latin typeface="Times New Roman" panose="02020603050405020304" pitchFamily="18" charset="0"/>
                <a:cs typeface="Times New Roman" panose="02020603050405020304" pitchFamily="18" charset="0"/>
              </a:rPr>
              <a:t> </a:t>
            </a:r>
            <a:r>
              <a:rPr lang="fr-FR" sz="2000" b="0" i="1" dirty="0" err="1">
                <a:solidFill>
                  <a:srgbClr val="000000"/>
                </a:solidFill>
                <a:effectLst/>
                <a:latin typeface="Times New Roman" panose="02020603050405020304" pitchFamily="18" charset="0"/>
                <a:cs typeface="Times New Roman" panose="02020603050405020304" pitchFamily="18" charset="0"/>
              </a:rPr>
              <a:t>Receptor</a:t>
            </a:r>
            <a:r>
              <a:rPr lang="fr-FR" sz="2000" b="0" i="0" dirty="0">
                <a:solidFill>
                  <a:srgbClr val="000000"/>
                </a:solidFill>
                <a:effectLst/>
                <a:latin typeface="Times New Roman" panose="02020603050405020304" pitchFamily="18" charset="0"/>
                <a:cs typeface="Times New Roman" panose="02020603050405020304" pitchFamily="18" charset="0"/>
              </a:rPr>
              <a:t>) reconnaissant des ligands variés différents du CMH. </a:t>
            </a: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b="1" i="0" dirty="0">
                <a:solidFill>
                  <a:srgbClr val="FF0000"/>
                </a:solidFill>
                <a:effectLst/>
                <a:latin typeface="Times New Roman" panose="02020603050405020304" pitchFamily="18" charset="0"/>
                <a:cs typeface="Times New Roman" panose="02020603050405020304" pitchFamily="18" charset="0"/>
              </a:rPr>
              <a:t>Les cellules NK- T</a:t>
            </a:r>
            <a:r>
              <a:rPr lang="fr-FR" sz="2000" b="1" i="0" dirty="0">
                <a:solidFill>
                  <a:srgbClr val="000000"/>
                </a:solidFill>
                <a:effectLst/>
                <a:latin typeface="Times New Roman" panose="02020603050405020304" pitchFamily="18" charset="0"/>
                <a:cs typeface="Times New Roman" panose="02020603050405020304" pitchFamily="18" charset="0"/>
              </a:rPr>
              <a:t> </a:t>
            </a:r>
            <a:r>
              <a:rPr lang="fr-FR" sz="2000" b="0" i="0" dirty="0">
                <a:solidFill>
                  <a:srgbClr val="000000"/>
                </a:solidFill>
                <a:effectLst/>
                <a:latin typeface="Times New Roman" panose="02020603050405020304" pitchFamily="18" charset="0"/>
                <a:cs typeface="Times New Roman" panose="02020603050405020304" pitchFamily="18" charset="0"/>
              </a:rPr>
              <a:t>présentes dans les épithéliums et les tissus lymphoïdes reconnaissent des lipides microbiens associés à la molécule CD1 via leur TCR semi-invariant. </a:t>
            </a:r>
            <a:r>
              <a:rPr lang="fr-FR" sz="2000" b="1" i="0" dirty="0">
                <a:solidFill>
                  <a:srgbClr val="000000"/>
                </a:solidFill>
                <a:effectLst/>
                <a:latin typeface="Times New Roman" panose="02020603050405020304" pitchFamily="18" charset="0"/>
                <a:cs typeface="Times New Roman" panose="02020603050405020304" pitchFamily="18" charset="0"/>
              </a:rPr>
              <a:t>Les MAIT</a:t>
            </a:r>
            <a:r>
              <a:rPr lang="fr-FR" sz="2000" b="0" i="0" dirty="0">
                <a:solidFill>
                  <a:srgbClr val="000000"/>
                </a:solidFill>
                <a:effectLst/>
                <a:latin typeface="Times New Roman" panose="02020603050405020304" pitchFamily="18" charset="0"/>
                <a:cs typeface="Times New Roman" panose="02020603050405020304" pitchFamily="18" charset="0"/>
              </a:rPr>
              <a:t> (</a:t>
            </a:r>
            <a:r>
              <a:rPr lang="fr-FR" sz="2000" b="0" i="1" dirty="0" err="1">
                <a:solidFill>
                  <a:srgbClr val="000000"/>
                </a:solidFill>
                <a:effectLst/>
                <a:latin typeface="Times New Roman" panose="02020603050405020304" pitchFamily="18" charset="0"/>
                <a:cs typeface="Times New Roman" panose="02020603050405020304" pitchFamily="18" charset="0"/>
              </a:rPr>
              <a:t>Mucosal-Associated</a:t>
            </a:r>
            <a:r>
              <a:rPr lang="fr-FR" sz="2000" b="0" i="1" dirty="0">
                <a:solidFill>
                  <a:srgbClr val="000000"/>
                </a:solidFill>
                <a:effectLst/>
                <a:latin typeface="Times New Roman" panose="02020603050405020304" pitchFamily="18" charset="0"/>
                <a:cs typeface="Times New Roman" panose="02020603050405020304" pitchFamily="18" charset="0"/>
              </a:rPr>
              <a:t> Invariant T </a:t>
            </a:r>
            <a:r>
              <a:rPr lang="fr-FR" sz="2000" b="0" i="1" dirty="0" err="1">
                <a:solidFill>
                  <a:srgbClr val="000000"/>
                </a:solidFill>
                <a:effectLst/>
                <a:latin typeface="Times New Roman" panose="02020603050405020304" pitchFamily="18" charset="0"/>
                <a:cs typeface="Times New Roman" panose="02020603050405020304" pitchFamily="18" charset="0"/>
              </a:rPr>
              <a:t>cells</a:t>
            </a:r>
            <a:r>
              <a:rPr lang="fr-FR" sz="2000" b="0" i="0" dirty="0">
                <a:solidFill>
                  <a:srgbClr val="000000"/>
                </a:solidFill>
                <a:effectLst/>
                <a:latin typeface="Times New Roman" panose="02020603050405020304" pitchFamily="18" charset="0"/>
                <a:cs typeface="Times New Roman" panose="02020603050405020304" pitchFamily="18" charset="0"/>
              </a:rPr>
              <a:t>) sont une sous-population de lymphocytes T à TCR semi-invariant localisés dans les muqueuses et possédant des propriétés antimicrobiennes. </a:t>
            </a:r>
          </a:p>
        </p:txBody>
      </p:sp>
      <p:sp>
        <p:nvSpPr>
          <p:cNvPr id="6" name="Chevron 5"/>
          <p:cNvSpPr/>
          <p:nvPr/>
        </p:nvSpPr>
        <p:spPr>
          <a:xfrm rot="20975465">
            <a:off x="1112887" y="13028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274865" y="378214"/>
            <a:ext cx="6426239" cy="579967"/>
          </a:xfrm>
          <a:prstGeom prst="rect">
            <a:avLst/>
          </a:prstGeom>
        </p:spPr>
        <p:txBody>
          <a:bodyPr wrap="squar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5. Les cellules lymphoïdes non conventionnelles</a:t>
            </a:r>
            <a:endParaRPr lang="fr-FR" sz="2400" i="1" u="sng"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007" y="5669396"/>
            <a:ext cx="12191999" cy="1015663"/>
          </a:xfrm>
          <a:prstGeom prst="rect">
            <a:avLst/>
          </a:prstGeom>
        </p:spPr>
        <p:txBody>
          <a:bodyPr wrap="square">
            <a:spAutoFit/>
          </a:bodyPr>
          <a:lstStyle/>
          <a:p>
            <a:pPr lvl="0" algn="ctr">
              <a:lnSpc>
                <a:spcPct val="150000"/>
              </a:lnSpc>
            </a:pPr>
            <a:r>
              <a:rPr lang="fr-FR" sz="2000" b="1" i="1" dirty="0">
                <a:solidFill>
                  <a:srgbClr val="000000"/>
                </a:solidFill>
                <a:latin typeface="Times New Roman" panose="02020603050405020304" pitchFamily="18" charset="0"/>
                <a:cs typeface="Times New Roman" panose="02020603050405020304" pitchFamily="18" charset="0"/>
              </a:rPr>
              <a:t>Les cellules lymphoïdes innées (ILC) sont des effecteurs tissulaires jouant un rôle important dans </a:t>
            </a:r>
            <a:r>
              <a:rPr lang="fr-FR" sz="2000" b="1" i="1" dirty="0">
                <a:solidFill>
                  <a:srgbClr val="92D050"/>
                </a:solidFill>
                <a:latin typeface="Times New Roman" panose="02020603050405020304" pitchFamily="18" charset="0"/>
                <a:cs typeface="Times New Roman" panose="02020603050405020304" pitchFamily="18" charset="0"/>
              </a:rPr>
              <a:t>la défense contre les micro-organismes </a:t>
            </a:r>
            <a:r>
              <a:rPr lang="fr-FR" sz="2000" b="1" i="1" dirty="0">
                <a:solidFill>
                  <a:srgbClr val="000000"/>
                </a:solidFill>
                <a:latin typeface="Times New Roman" panose="02020603050405020304" pitchFamily="18" charset="0"/>
                <a:cs typeface="Times New Roman" panose="02020603050405020304" pitchFamily="18" charset="0"/>
              </a:rPr>
              <a:t>ainsi que </a:t>
            </a:r>
            <a:r>
              <a:rPr lang="fr-FR" sz="2000" b="1" i="1" dirty="0">
                <a:solidFill>
                  <a:srgbClr val="92D050"/>
                </a:solidFill>
                <a:latin typeface="Times New Roman" panose="02020603050405020304" pitchFamily="18" charset="0"/>
                <a:cs typeface="Times New Roman" panose="02020603050405020304" pitchFamily="18" charset="0"/>
              </a:rPr>
              <a:t>dans l'homéostasie tissulaire </a:t>
            </a:r>
            <a:r>
              <a:rPr lang="fr-FR" sz="2000" b="1" i="1" dirty="0">
                <a:solidFill>
                  <a:srgbClr val="000000"/>
                </a:solidFill>
                <a:latin typeface="Times New Roman" panose="02020603050405020304" pitchFamily="18" charset="0"/>
                <a:cs typeface="Times New Roman" panose="02020603050405020304" pitchFamily="18" charset="0"/>
              </a:rPr>
              <a:t>et </a:t>
            </a:r>
            <a:r>
              <a:rPr lang="fr-FR" sz="2000" b="1" i="1" dirty="0">
                <a:solidFill>
                  <a:srgbClr val="92D050"/>
                </a:solidFill>
                <a:latin typeface="Times New Roman" panose="02020603050405020304" pitchFamily="18" charset="0"/>
                <a:cs typeface="Times New Roman" panose="02020603050405020304" pitchFamily="18" charset="0"/>
              </a:rPr>
              <a:t>les phénomènes inflammatoires</a:t>
            </a:r>
            <a:r>
              <a:rPr lang="fr-FR" sz="2000" b="1" i="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2257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64525" y="2834087"/>
            <a:ext cx="5040425" cy="3323987"/>
          </a:xfrm>
          <a:prstGeom prst="rect">
            <a:avLst/>
          </a:prstGeom>
        </p:spPr>
        <p:txBody>
          <a:bodyPr wrap="square">
            <a:spAutoFit/>
          </a:bodyPr>
          <a:lstStyle/>
          <a:p>
            <a:pPr algn="just">
              <a:lnSpc>
                <a:spcPct val="150000"/>
              </a:lnSpc>
            </a:pPr>
            <a:endParaRPr lang="fr-FR" sz="2000"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 lymphocytes B et les lymphocytes T ont une morphologie similaire, avec un rapport nucléo-cytoplasmique élevé sans granulation. Ils sont capables de reconnaître spécifiquement des antigènes</a:t>
            </a:r>
            <a:r>
              <a:rPr lang="fr-FR" sz="2000" b="0" i="1" dirty="0">
                <a:solidFill>
                  <a:srgbClr val="000000"/>
                </a:solidFill>
                <a:effectLst/>
                <a:latin typeface="Times New Roman" panose="02020603050405020304" pitchFamily="18" charset="0"/>
                <a:cs typeface="Times New Roman" panose="02020603050405020304" pitchFamily="18" charset="0"/>
              </a:rPr>
              <a:t> via </a:t>
            </a:r>
            <a:r>
              <a:rPr lang="fr-FR" sz="2000" b="0" i="0" dirty="0">
                <a:solidFill>
                  <a:srgbClr val="000000"/>
                </a:solidFill>
                <a:effectLst/>
                <a:latin typeface="Times New Roman" panose="02020603050405020304" pitchFamily="18" charset="0"/>
                <a:cs typeface="Times New Roman" panose="02020603050405020304" pitchFamily="18" charset="0"/>
              </a:rPr>
              <a:t>leurs </a:t>
            </a:r>
            <a:r>
              <a:rPr lang="fr-FR" sz="2000" b="0" i="0" dirty="0" err="1">
                <a:solidFill>
                  <a:srgbClr val="000000"/>
                </a:solidFill>
                <a:effectLst/>
                <a:latin typeface="Times New Roman" panose="02020603050405020304" pitchFamily="18" charset="0"/>
                <a:cs typeface="Times New Roman" panose="02020603050405020304" pitchFamily="18" charset="0"/>
              </a:rPr>
              <a:t>immunorécepteurs</a:t>
            </a:r>
            <a:r>
              <a:rPr lang="fr-FR" sz="2000" b="0" i="0" dirty="0">
                <a:solidFill>
                  <a:srgbClr val="000000"/>
                </a:solidFill>
                <a:effectLst/>
                <a:latin typeface="Times New Roman" panose="02020603050405020304" pitchFamily="18" charset="0"/>
                <a:cs typeface="Times New Roman" panose="02020603050405020304" pitchFamily="18" charset="0"/>
              </a:rPr>
              <a:t> de type BCR (B-</a:t>
            </a:r>
            <a:r>
              <a:rPr lang="fr-FR" sz="2000" b="0" i="0" dirty="0" err="1">
                <a:solidFill>
                  <a:srgbClr val="000000"/>
                </a:solidFill>
                <a:effectLst/>
                <a:latin typeface="Times New Roman" panose="02020603050405020304" pitchFamily="18" charset="0"/>
                <a:cs typeface="Times New Roman" panose="02020603050405020304" pitchFamily="18" charset="0"/>
              </a:rPr>
              <a:t>Cell</a:t>
            </a:r>
            <a:r>
              <a:rPr lang="fr-FR" sz="2000" b="0" i="0" dirty="0">
                <a:solidFill>
                  <a:srgbClr val="000000"/>
                </a:solidFill>
                <a:effectLst/>
                <a:latin typeface="Times New Roman" panose="02020603050405020304" pitchFamily="18" charset="0"/>
                <a:cs typeface="Times New Roman" panose="02020603050405020304" pitchFamily="18" charset="0"/>
              </a:rPr>
              <a:t> </a:t>
            </a:r>
            <a:r>
              <a:rPr lang="fr-FR" sz="2000" b="0" i="0" dirty="0" err="1">
                <a:solidFill>
                  <a:srgbClr val="000000"/>
                </a:solidFill>
                <a:effectLst/>
                <a:latin typeface="Times New Roman" panose="02020603050405020304" pitchFamily="18" charset="0"/>
                <a:cs typeface="Times New Roman" panose="02020603050405020304" pitchFamily="18" charset="0"/>
              </a:rPr>
              <a:t>Receptor</a:t>
            </a:r>
            <a:r>
              <a:rPr lang="fr-FR" sz="2000" b="0" i="0" dirty="0">
                <a:solidFill>
                  <a:srgbClr val="000000"/>
                </a:solidFill>
                <a:effectLst/>
                <a:latin typeface="Times New Roman" panose="02020603050405020304" pitchFamily="18" charset="0"/>
                <a:cs typeface="Times New Roman" panose="02020603050405020304" pitchFamily="18" charset="0"/>
              </a:rPr>
              <a:t>) ou TCR. </a:t>
            </a:r>
          </a:p>
        </p:txBody>
      </p:sp>
      <p:sp>
        <p:nvSpPr>
          <p:cNvPr id="6" name="Chevron 5"/>
          <p:cNvSpPr/>
          <p:nvPr/>
        </p:nvSpPr>
        <p:spPr>
          <a:xfrm rot="20975465">
            <a:off x="202273" y="147751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274865" y="592750"/>
            <a:ext cx="5178543" cy="579967"/>
          </a:xfrm>
          <a:prstGeom prst="rect">
            <a:avLst/>
          </a:prstGeom>
        </p:spPr>
        <p:txBody>
          <a:bodyPr wrap="squar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C. Les acteurs de l'immunité adaptative</a:t>
            </a:r>
          </a:p>
        </p:txBody>
      </p:sp>
      <p:sp>
        <p:nvSpPr>
          <p:cNvPr id="9" name="Chevron 8"/>
          <p:cNvSpPr/>
          <p:nvPr/>
        </p:nvSpPr>
        <p:spPr>
          <a:xfrm rot="20975465">
            <a:off x="337553" y="3517111"/>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799" y="2915631"/>
            <a:ext cx="5570410" cy="3577884"/>
          </a:xfrm>
          <a:prstGeom prst="rect">
            <a:avLst/>
          </a:prstGeom>
        </p:spPr>
      </p:pic>
      <p:sp>
        <p:nvSpPr>
          <p:cNvPr id="5" name="Rectangle 4"/>
          <p:cNvSpPr/>
          <p:nvPr/>
        </p:nvSpPr>
        <p:spPr>
          <a:xfrm>
            <a:off x="1064525" y="1264738"/>
            <a:ext cx="10549719" cy="1477328"/>
          </a:xfrm>
          <a:prstGeom prst="rect">
            <a:avLst/>
          </a:prstGeom>
        </p:spPr>
        <p:txBody>
          <a:bodyPr wrap="square">
            <a:spAutoFit/>
          </a:bodyPr>
          <a:lstStyle/>
          <a:p>
            <a:pPr lvl="0"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Il s'agit principalement des </a:t>
            </a:r>
            <a:r>
              <a:rPr lang="fr-FR" sz="2000" b="1" dirty="0">
                <a:solidFill>
                  <a:srgbClr val="FF0000"/>
                </a:solidFill>
                <a:latin typeface="Times New Roman" panose="02020603050405020304" pitchFamily="18" charset="0"/>
                <a:cs typeface="Times New Roman" panose="02020603050405020304" pitchFamily="18" charset="0"/>
              </a:rPr>
              <a:t>lymphocytes  B et T</a:t>
            </a:r>
            <a:r>
              <a:rPr lang="fr-FR" sz="2000" dirty="0">
                <a:solidFill>
                  <a:srgbClr val="000000"/>
                </a:solidFill>
                <a:latin typeface="Times New Roman" panose="02020603050405020304" pitchFamily="18" charset="0"/>
                <a:cs typeface="Times New Roman" panose="02020603050405020304" pitchFamily="18" charset="0"/>
              </a:rPr>
              <a:t>, les lymphocytes B étant responsables de la réponse immunitaire humorale (production d'anticorps) et les lymphocytes T des réponses cellulaires (auxiliaire, cytotoxique ou régulatrice).</a:t>
            </a:r>
          </a:p>
        </p:txBody>
      </p:sp>
    </p:spTree>
    <p:extLst>
      <p:ext uri="{BB962C8B-B14F-4D97-AF65-F5344CB8AC3E}">
        <p14:creationId xmlns:p14="http://schemas.microsoft.com/office/powerpoint/2010/main" val="148852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440364" y="2577517"/>
            <a:ext cx="11341289" cy="3730317"/>
          </a:xfrm>
          <a:prstGeom prst="rect">
            <a:avLst/>
          </a:prstGeom>
        </p:spPr>
        <p:txBody>
          <a:bodyPr wrap="square">
            <a:spAutoFit/>
          </a:bodyPr>
          <a:lstStyle/>
          <a:p>
            <a:pPr algn="just">
              <a:lnSpc>
                <a:spcPct val="150000"/>
              </a:lnSpc>
            </a:pPr>
            <a:r>
              <a:rPr lang="fr-FR" sz="2000" b="1" dirty="0">
                <a:solidFill>
                  <a:srgbClr val="FF0000"/>
                </a:solidFill>
                <a:latin typeface="Times New Roman" panose="02020603050405020304" pitchFamily="18" charset="0"/>
                <a:cs typeface="Times New Roman" panose="02020603050405020304" pitchFamily="18" charset="0"/>
              </a:rPr>
              <a:t>E</a:t>
            </a:r>
            <a:r>
              <a:rPr lang="fr-FR" sz="2000" b="1" i="0" dirty="0">
                <a:solidFill>
                  <a:srgbClr val="FF0000"/>
                </a:solidFill>
                <a:effectLst/>
                <a:latin typeface="Times New Roman" panose="02020603050405020304" pitchFamily="18" charset="0"/>
                <a:cs typeface="Times New Roman" panose="02020603050405020304" pitchFamily="18" charset="0"/>
              </a:rPr>
              <a:t>xemple</a:t>
            </a:r>
            <a:endParaRPr lang="fr-FR" sz="2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 parmi les lymphocytes  T, on distingue deux sous-populations majeures : </a:t>
            </a:r>
            <a:r>
              <a:rPr lang="fr-FR" sz="2000" b="1" i="0" dirty="0">
                <a:solidFill>
                  <a:srgbClr val="FF0000"/>
                </a:solidFill>
                <a:effectLst/>
                <a:latin typeface="Times New Roman" panose="02020603050405020304" pitchFamily="18" charset="0"/>
                <a:cs typeface="Times New Roman" panose="02020603050405020304" pitchFamily="18" charset="0"/>
              </a:rPr>
              <a:t>les lymphocytes T auxiliaires </a:t>
            </a:r>
            <a:r>
              <a:rPr lang="fr-FR" sz="2000" b="0" i="0" dirty="0">
                <a:solidFill>
                  <a:srgbClr val="000000"/>
                </a:solidFill>
                <a:effectLst/>
                <a:latin typeface="Times New Roman" panose="02020603050405020304" pitchFamily="18" charset="0"/>
                <a:cs typeface="Times New Roman" panose="02020603050405020304" pitchFamily="18" charset="0"/>
              </a:rPr>
              <a:t>ou </a:t>
            </a:r>
            <a:r>
              <a:rPr lang="fr-FR" sz="2000" b="1" i="1" dirty="0" err="1">
                <a:solidFill>
                  <a:srgbClr val="FF0000"/>
                </a:solidFill>
                <a:effectLst/>
                <a:latin typeface="Times New Roman" panose="02020603050405020304" pitchFamily="18" charset="0"/>
                <a:cs typeface="Times New Roman" panose="02020603050405020304" pitchFamily="18" charset="0"/>
              </a:rPr>
              <a:t>helpers</a:t>
            </a:r>
            <a:r>
              <a:rPr lang="fr-FR" sz="2000" b="1" i="1" dirty="0">
                <a:solidFill>
                  <a:srgbClr val="FF0000"/>
                </a:solidFill>
                <a:effectLst/>
                <a:latin typeface="Times New Roman" panose="02020603050405020304" pitchFamily="18" charset="0"/>
                <a:cs typeface="Times New Roman" panose="02020603050405020304" pitchFamily="18" charset="0"/>
              </a:rPr>
              <a:t> </a:t>
            </a:r>
            <a:r>
              <a:rPr lang="fr-FR" sz="2000" b="1" i="0" dirty="0">
                <a:solidFill>
                  <a:srgbClr val="FF0000"/>
                </a:solidFill>
                <a:effectLst/>
                <a:latin typeface="Times New Roman" panose="02020603050405020304" pitchFamily="18" charset="0"/>
                <a:cs typeface="Times New Roman" panose="02020603050405020304" pitchFamily="18" charset="0"/>
              </a:rPr>
              <a:t>(Th) </a:t>
            </a:r>
            <a:r>
              <a:rPr lang="fr-FR" sz="2000" b="0" i="0" dirty="0">
                <a:solidFill>
                  <a:srgbClr val="000000"/>
                </a:solidFill>
                <a:effectLst/>
                <a:latin typeface="Times New Roman" panose="02020603050405020304" pitchFamily="18" charset="0"/>
                <a:cs typeface="Times New Roman" panose="02020603050405020304" pitchFamily="18" charset="0"/>
              </a:rPr>
              <a:t>et </a:t>
            </a:r>
            <a:r>
              <a:rPr lang="fr-FR" sz="2000" b="1" i="0" dirty="0">
                <a:solidFill>
                  <a:srgbClr val="FF0000"/>
                </a:solidFill>
                <a:effectLst/>
                <a:latin typeface="Times New Roman" panose="02020603050405020304" pitchFamily="18" charset="0"/>
                <a:cs typeface="Times New Roman" panose="02020603050405020304" pitchFamily="18" charset="0"/>
              </a:rPr>
              <a:t>les lymphocytes T cytotoxiques</a:t>
            </a:r>
            <a:r>
              <a:rPr lang="fr-FR" sz="2000" b="0" i="0" dirty="0">
                <a:solidFill>
                  <a:srgbClr val="000000"/>
                </a:solidFill>
                <a:effectLst/>
                <a:latin typeface="Times New Roman" panose="02020603050405020304" pitchFamily="18" charset="0"/>
                <a:cs typeface="Times New Roman" panose="02020603050405020304" pitchFamily="18" charset="0"/>
              </a:rPr>
              <a:t>. Les lymphocytes  T auxiliaires sécrètent des cytokines et sont responsables de l'organisation des réponses immunitaires  innées et adaptatives. Les lymphocytes  T cytotoxiques provoquent la mort des cellules présentant des antigènes étrangers (dans le cas d'une infection virale ou d'autres pathogènes </a:t>
            </a:r>
            <a:r>
              <a:rPr lang="fr-FR" sz="2000" b="0" i="0" dirty="0" err="1">
                <a:solidFill>
                  <a:srgbClr val="000000"/>
                </a:solidFill>
                <a:effectLst/>
                <a:latin typeface="Times New Roman" panose="02020603050405020304" pitchFamily="18" charset="0"/>
                <a:cs typeface="Times New Roman" panose="02020603050405020304" pitchFamily="18" charset="0"/>
              </a:rPr>
              <a:t>intra-cellulaires</a:t>
            </a:r>
            <a:r>
              <a:rPr lang="fr-FR" sz="2000" b="0" i="0" dirty="0">
                <a:solidFill>
                  <a:srgbClr val="000000"/>
                </a:solidFill>
                <a:effectLst/>
                <a:latin typeface="Times New Roman" panose="02020603050405020304" pitchFamily="18" charset="0"/>
                <a:cs typeface="Times New Roman" panose="02020603050405020304" pitchFamily="18" charset="0"/>
              </a:rPr>
              <a:t>) ou des antigènes du soi anormaux en termes qualitatif et/ou quantitatif (dans le cas d'une cellule tumorale). Il existe également </a:t>
            </a:r>
            <a:r>
              <a:rPr lang="fr-FR" sz="2000" b="1" i="0" dirty="0">
                <a:solidFill>
                  <a:srgbClr val="FF0000"/>
                </a:solidFill>
                <a:effectLst/>
                <a:latin typeface="Times New Roman" panose="02020603050405020304" pitchFamily="18" charset="0"/>
                <a:cs typeface="Times New Roman" panose="02020603050405020304" pitchFamily="18" charset="0"/>
              </a:rPr>
              <a:t>des lymphocytes T régulateurs </a:t>
            </a:r>
            <a:r>
              <a:rPr lang="fr-FR" sz="2000" b="0" i="0" dirty="0">
                <a:solidFill>
                  <a:srgbClr val="000000"/>
                </a:solidFill>
                <a:effectLst/>
                <a:latin typeface="Times New Roman" panose="02020603050405020304" pitchFamily="18" charset="0"/>
                <a:cs typeface="Times New Roman" panose="02020603050405020304" pitchFamily="18" charset="0"/>
              </a:rPr>
              <a:t>exerçant des fonctions de régulation et d'inhibition des réponses immunitaires.</a:t>
            </a:r>
            <a:endParaRPr lang="fr-FR" sz="2000" dirty="0">
              <a:latin typeface="Times New Roman" panose="02020603050405020304" pitchFamily="18" charset="0"/>
              <a:cs typeface="Times New Roman" panose="02020603050405020304" pitchFamily="18" charset="0"/>
            </a:endParaRPr>
          </a:p>
        </p:txBody>
      </p:sp>
      <p:sp>
        <p:nvSpPr>
          <p:cNvPr id="6" name="Chevron 5"/>
          <p:cNvSpPr/>
          <p:nvPr/>
        </p:nvSpPr>
        <p:spPr>
          <a:xfrm rot="20975465">
            <a:off x="190330" y="79129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890740" y="677005"/>
            <a:ext cx="10890913" cy="1883657"/>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Le BCR se lie à l'antigène natif alors que le TCR se lie à des antigènes apprêtés et présentés sous forme de peptide associé aux molécules du CMH. Il existe des sous-populations fonctionnelles de lymphocytes T et B définies par leur phénotype, c'est-à-dire un ensemble de caractéristiques moléculaires membranaires, et des propriétés fonctionnelles différentes.</a:t>
            </a:r>
          </a:p>
        </p:txBody>
      </p:sp>
    </p:spTree>
    <p:extLst>
      <p:ext uri="{BB962C8B-B14F-4D97-AF65-F5344CB8AC3E}">
        <p14:creationId xmlns:p14="http://schemas.microsoft.com/office/powerpoint/2010/main" val="309855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983" y="-26007"/>
            <a:ext cx="6081124" cy="6853762"/>
          </a:xfrm>
          <a:prstGeom prst="rect">
            <a:avLst/>
          </a:prstGeom>
        </p:spPr>
      </p:pic>
    </p:spTree>
    <p:extLst>
      <p:ext uri="{BB962C8B-B14F-4D97-AF65-F5344CB8AC3E}">
        <p14:creationId xmlns:p14="http://schemas.microsoft.com/office/powerpoint/2010/main" val="133634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a:solidFill>
                  <a:srgbClr val="000000"/>
                </a:solidFill>
                <a:latin typeface="Times New Roman" panose="02020603050405020304" pitchFamily="18" charset="0"/>
              </a:rPr>
              <a:t>Chapitre I : Rappels et notions de base </a:t>
            </a:r>
            <a:endParaRPr lang="fr-FR" sz="2000" b="0" i="0" u="none" strike="noStrike" baseline="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11" name="Rectangle 10"/>
          <p:cNvSpPr/>
          <p:nvPr/>
        </p:nvSpPr>
        <p:spPr>
          <a:xfrm>
            <a:off x="2958988" y="433254"/>
            <a:ext cx="6092052" cy="707886"/>
          </a:xfrm>
          <a:prstGeom prst="rect">
            <a:avLst/>
          </a:prstGeom>
        </p:spPr>
        <p:txBody>
          <a:bodyPr wrap="none">
            <a:spAutoFit/>
          </a:bodyPr>
          <a:lstStyle/>
          <a:p>
            <a:r>
              <a:rPr lang="fr-FR" sz="4000" b="1" i="1" u="sng" strike="noStrike" baseline="0" dirty="0">
                <a:solidFill>
                  <a:srgbClr val="FF0000"/>
                </a:solidFill>
                <a:latin typeface="Times New Roman" panose="02020603050405020304" pitchFamily="18" charset="0"/>
              </a:rPr>
              <a:t>1. Le système immunitaire </a:t>
            </a:r>
            <a:endParaRPr lang="fr-FR" sz="4000" i="1" u="sng" dirty="0">
              <a:solidFill>
                <a:srgbClr val="FF0000"/>
              </a:solidFill>
            </a:endParaRPr>
          </a:p>
        </p:txBody>
      </p:sp>
      <p:sp>
        <p:nvSpPr>
          <p:cNvPr id="12" name="Rectangle 11"/>
          <p:cNvSpPr/>
          <p:nvPr/>
        </p:nvSpPr>
        <p:spPr>
          <a:xfrm>
            <a:off x="103680" y="949285"/>
            <a:ext cx="11802669" cy="1384995"/>
          </a:xfrm>
          <a:prstGeom prst="rect">
            <a:avLst/>
          </a:prstGeom>
        </p:spPr>
        <p:txBody>
          <a:bodyPr wrap="square">
            <a:spAutoFit/>
          </a:bodyPr>
          <a:lstStyle/>
          <a:p>
            <a:pPr>
              <a:lnSpc>
                <a:spcPct val="150000"/>
              </a:lnSpc>
            </a:pPr>
            <a:r>
              <a:rPr lang="fr-FR" sz="2400" b="1" u="sng" strike="noStrike" baseline="0" dirty="0">
                <a:solidFill>
                  <a:srgbClr val="FF0000"/>
                </a:solidFill>
                <a:latin typeface="Times New Roman" panose="02020603050405020304" pitchFamily="18" charset="0"/>
              </a:rPr>
              <a:t>Définition </a:t>
            </a:r>
            <a:endParaRPr lang="fr-FR" sz="2400" b="0" u="sng" strike="noStrike" baseline="0" dirty="0">
              <a:solidFill>
                <a:srgbClr val="FF0000"/>
              </a:solidFill>
              <a:latin typeface="Times New Roman" panose="02020603050405020304" pitchFamily="18" charset="0"/>
            </a:endParaRPr>
          </a:p>
          <a:p>
            <a:r>
              <a:rPr lang="fr-FR" sz="2400" b="0" i="0" u="none" strike="noStrike" baseline="0" dirty="0">
                <a:latin typeface="Times New Roman" panose="02020603050405020304" pitchFamily="18" charset="0"/>
              </a:rPr>
              <a:t>Le système immunitaire est composé d’un ensemble de cellules et de molécules qui permettent à un organisme de maintenir son intégrité et assurent leur défense lorsqu’il perçoit une menace. </a:t>
            </a:r>
            <a:endParaRPr lang="fr-FR" sz="2400"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08" y="2334280"/>
            <a:ext cx="10345003" cy="4199305"/>
          </a:xfrm>
          <a:prstGeom prst="rect">
            <a:avLst/>
          </a:prstGeom>
        </p:spPr>
      </p:pic>
    </p:spTree>
    <p:extLst>
      <p:ext uri="{BB962C8B-B14F-4D97-AF65-F5344CB8AC3E}">
        <p14:creationId xmlns:p14="http://schemas.microsoft.com/office/powerpoint/2010/main" val="354149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105841" y="1009135"/>
            <a:ext cx="10221802" cy="4191981"/>
          </a:xfrm>
          <a:prstGeom prst="rect">
            <a:avLst/>
          </a:prstGeom>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Au-delà de leur rôle de précurseur des plasmocytes, cellules principalement présentes dans la moelle osseuse ayant pour fonction </a:t>
            </a:r>
            <a:r>
              <a:rPr lang="fr-FR" sz="2000" b="1" i="0" dirty="0">
                <a:solidFill>
                  <a:srgbClr val="FF0000"/>
                </a:solidFill>
                <a:effectLst/>
                <a:latin typeface="Times New Roman" panose="02020603050405020304" pitchFamily="18" charset="0"/>
                <a:cs typeface="Times New Roman" panose="02020603050405020304" pitchFamily="18" charset="0"/>
              </a:rPr>
              <a:t>la production des anticorps </a:t>
            </a:r>
            <a:r>
              <a:rPr lang="fr-FR" sz="2000" b="1" i="0" dirty="0">
                <a:solidFill>
                  <a:srgbClr val="92D050"/>
                </a:solidFill>
                <a:effectLst/>
                <a:latin typeface="Times New Roman" panose="02020603050405020304" pitchFamily="18" charset="0"/>
                <a:cs typeface="Times New Roman" panose="02020603050405020304" pitchFamily="18" charset="0"/>
              </a:rPr>
              <a:t>en grande quantité </a:t>
            </a:r>
            <a:r>
              <a:rPr lang="fr-FR" sz="2000" b="0" i="0" dirty="0">
                <a:solidFill>
                  <a:srgbClr val="000000"/>
                </a:solidFill>
                <a:effectLst/>
                <a:latin typeface="Times New Roman" panose="02020603050405020304" pitchFamily="18" charset="0"/>
                <a:cs typeface="Times New Roman" panose="02020603050405020304" pitchFamily="18" charset="0"/>
              </a:rPr>
              <a:t>et </a:t>
            </a:r>
            <a:r>
              <a:rPr lang="fr-FR" sz="2000" b="1" i="0" dirty="0">
                <a:solidFill>
                  <a:srgbClr val="92D050"/>
                </a:solidFill>
                <a:effectLst/>
                <a:latin typeface="Times New Roman" panose="02020603050405020304" pitchFamily="18" charset="0"/>
                <a:cs typeface="Times New Roman" panose="02020603050405020304" pitchFamily="18" charset="0"/>
              </a:rPr>
              <a:t>pendant une longue durée</a:t>
            </a:r>
            <a:r>
              <a:rPr lang="fr-FR" sz="2000" b="0" i="0" dirty="0">
                <a:solidFill>
                  <a:srgbClr val="000000"/>
                </a:solidFill>
                <a:effectLst/>
                <a:latin typeface="Times New Roman" panose="02020603050405020304" pitchFamily="18" charset="0"/>
                <a:cs typeface="Times New Roman" panose="02020603050405020304" pitchFamily="18" charset="0"/>
              </a:rPr>
              <a:t>, les lymphocytes B ont également un rôle de CPA aux lymphocytes  T. Cette propriété est à la base de la coopération cellulaire entre les lymphocytes T et B afin de réguler l'activation de ces derniers et ainsi la production des anticorps. </a:t>
            </a: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Au décours des réponses immunitaires, les lymphocytes B comme les lymphocytes  T donnent naissance à des cellules mémoires à durée de vie longue dont le rôle est de répondre plus efficacement à une nouvelle exposition à un antigène donné (réponse secondaire).</a:t>
            </a:r>
            <a:endParaRPr lang="fr-FR" sz="2000" dirty="0">
              <a:latin typeface="Times New Roman" panose="02020603050405020304" pitchFamily="18" charset="0"/>
              <a:cs typeface="Times New Roman" panose="02020603050405020304" pitchFamily="18" charset="0"/>
            </a:endParaRPr>
          </a:p>
        </p:txBody>
      </p:sp>
      <p:sp>
        <p:nvSpPr>
          <p:cNvPr id="6" name="Chevron 5"/>
          <p:cNvSpPr/>
          <p:nvPr/>
        </p:nvSpPr>
        <p:spPr>
          <a:xfrm rot="20975465">
            <a:off x="243216" y="1204555"/>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Chevron 8"/>
          <p:cNvSpPr/>
          <p:nvPr/>
        </p:nvSpPr>
        <p:spPr>
          <a:xfrm rot="20975465">
            <a:off x="412256" y="400462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33675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818" y="627797"/>
            <a:ext cx="7828991" cy="6123058"/>
          </a:xfrm>
          <a:prstGeom prst="rect">
            <a:avLst/>
          </a:prstGeom>
        </p:spPr>
      </p:pic>
    </p:spTree>
    <p:extLst>
      <p:ext uri="{BB962C8B-B14F-4D97-AF65-F5344CB8AC3E}">
        <p14:creationId xmlns:p14="http://schemas.microsoft.com/office/powerpoint/2010/main" val="2696577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25860" y="390454"/>
            <a:ext cx="12170299" cy="6463308"/>
          </a:xfrm>
          <a:prstGeom prst="rect">
            <a:avLst/>
          </a:prstGeom>
        </p:spPr>
        <p:txBody>
          <a:bodyPr wrap="square">
            <a:spAutoFit/>
          </a:bodyPr>
          <a:lstStyle/>
          <a:p>
            <a:pPr algn="ctr">
              <a:lnSpc>
                <a:spcPct val="150000"/>
              </a:lnSpc>
            </a:pPr>
            <a:r>
              <a:rPr lang="fr-FR" sz="2800" b="1" i="1" u="sng" dirty="0">
                <a:solidFill>
                  <a:srgbClr val="FF0000"/>
                </a:solidFill>
                <a:effectLst/>
                <a:latin typeface="Times New Roman" panose="02020603050405020304" pitchFamily="18" charset="0"/>
                <a:cs typeface="Times New Roman" panose="02020603050405020304" pitchFamily="18" charset="0"/>
              </a:rPr>
              <a:t>À retenir</a:t>
            </a:r>
          </a:p>
          <a:p>
            <a:pPr algn="just">
              <a:lnSpc>
                <a:spcPct val="150000"/>
              </a:lnSpc>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●La majorité des cellules de l'immunité sont d'origine hématopoïétique.</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●Les granulocytes, les monocytes/macrophages, les cellules dendritiques et les lymphocytes  NK sont les principales cellules de l'immunité innée.</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●Les lymphocytes T et B sont les cellules de l'immunité adaptative.</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●Les cellules dendritiques, les monocytes/macrophages et les lymphocytes B sont des cellules présentatrices d'antigène aux lymphocytes T.</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●Les cellules épithéliales, les cellules endothéliales et les plaquettes constituent d'autres cellules immunocompétentes.</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●D'autres acteurs non cellulaires ont une grande importance dans la protection de l'intégrité de l'organisme.</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●La moelle osseuse et le thymus sont les organes lymphoïdes primaires.</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●La rate et les ganglions lymphatiques sont des organes lymphoïdes secondaires systémiques.</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●Le tissu lymphoïde associé aux muqueuses comprend les organes lymphoïdes secondaires muqueux.</a:t>
            </a:r>
          </a:p>
          <a:p>
            <a:pPr algn="just">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●Les organes lymphoïdes secondaires sont le site des réactions immunitaires.</a:t>
            </a:r>
          </a:p>
        </p:txBody>
      </p:sp>
    </p:spTree>
    <p:extLst>
      <p:ext uri="{BB962C8B-B14F-4D97-AF65-F5344CB8AC3E}">
        <p14:creationId xmlns:p14="http://schemas.microsoft.com/office/powerpoint/2010/main" val="3885281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Titre 1"/>
          <p:cNvSpPr txBox="1">
            <a:spLocks/>
          </p:cNvSpPr>
          <p:nvPr/>
        </p:nvSpPr>
        <p:spPr bwMode="auto">
          <a:xfrm>
            <a:off x="919137" y="2497541"/>
            <a:ext cx="10383743" cy="1920896"/>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a:solidFill>
                  <a:srgbClr val="F79646">
                    <a:lumMod val="75000"/>
                  </a:srgbClr>
                </a:solidFill>
                <a:latin typeface="Comic Sans MS" pitchFamily="66" charset="0"/>
                <a:cs typeface="Times New Roman" pitchFamily="18" charset="0"/>
              </a:rPr>
              <a:t>4.1.  Les médiateurs de système immunitaire</a:t>
            </a:r>
          </a:p>
        </p:txBody>
      </p:sp>
    </p:spTree>
    <p:extLst>
      <p:ext uri="{BB962C8B-B14F-4D97-AF65-F5344CB8AC3E}">
        <p14:creationId xmlns:p14="http://schemas.microsoft.com/office/powerpoint/2010/main" val="1296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2959344" y="631089"/>
            <a:ext cx="6718506" cy="523220"/>
          </a:xfrm>
          <a:prstGeom prst="rect">
            <a:avLst/>
          </a:prstGeom>
        </p:spPr>
        <p:txBody>
          <a:bodyPr wrap="none">
            <a:spAutoFit/>
          </a:bodyPr>
          <a:lstStyle/>
          <a:p>
            <a:r>
              <a:rPr lang="fr-FR" sz="2800" b="1" i="1" u="sng" dirty="0">
                <a:solidFill>
                  <a:srgbClr val="FF0000"/>
                </a:solidFill>
                <a:latin typeface="Times New Roman" panose="02020603050405020304" pitchFamily="18" charset="0"/>
              </a:rPr>
              <a:t>4.1.  Les médiateurs de système immunitaire</a:t>
            </a:r>
            <a:endParaRPr lang="fr-FR" sz="2800" i="1" u="sng" dirty="0">
              <a:solidFill>
                <a:srgbClr val="FF0000"/>
              </a:solidFill>
            </a:endParaRPr>
          </a:p>
        </p:txBody>
      </p:sp>
      <p:sp>
        <p:nvSpPr>
          <p:cNvPr id="9" name="Rectangle 8"/>
          <p:cNvSpPr/>
          <p:nvPr/>
        </p:nvSpPr>
        <p:spPr>
          <a:xfrm>
            <a:off x="1183256" y="1187108"/>
            <a:ext cx="10581113" cy="1477328"/>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Ce sont des molécules impliquées dans la réponse immunitaire qui permettent </a:t>
            </a:r>
            <a:r>
              <a:rPr lang="fr-FR" sz="2000" b="1" dirty="0">
                <a:solidFill>
                  <a:srgbClr val="FF0000"/>
                </a:solidFill>
                <a:latin typeface="Times New Roman" panose="02020603050405020304" pitchFamily="18" charset="0"/>
                <a:cs typeface="Times New Roman" panose="02020603050405020304" pitchFamily="18" charset="0"/>
              </a:rPr>
              <a:t>la communication </a:t>
            </a:r>
            <a:r>
              <a:rPr lang="fr-FR" sz="2000" dirty="0">
                <a:solidFill>
                  <a:srgbClr val="000000"/>
                </a:solidFill>
                <a:latin typeface="Times New Roman" panose="02020603050405020304" pitchFamily="18" charset="0"/>
                <a:cs typeface="Times New Roman" panose="02020603050405020304" pitchFamily="18" charset="0"/>
              </a:rPr>
              <a:t>entre les cellules et </a:t>
            </a:r>
            <a:r>
              <a:rPr lang="fr-FR" sz="2000" b="1" dirty="0">
                <a:solidFill>
                  <a:srgbClr val="FF0000"/>
                </a:solidFill>
                <a:latin typeface="Times New Roman" panose="02020603050405020304" pitchFamily="18" charset="0"/>
                <a:cs typeface="Times New Roman" panose="02020603050405020304" pitchFamily="18" charset="0"/>
              </a:rPr>
              <a:t>l’élimination des agents pathogènes</a:t>
            </a:r>
            <a:r>
              <a:rPr lang="fr-FR" sz="2000" dirty="0">
                <a:solidFill>
                  <a:srgbClr val="000000"/>
                </a:solidFill>
                <a:latin typeface="Times New Roman" panose="02020603050405020304" pitchFamily="18" charset="0"/>
                <a:cs typeface="Times New Roman" panose="02020603050405020304" pitchFamily="18" charset="0"/>
              </a:rPr>
              <a:t>, et sont représentées par l’ensemble des récepteurs et des molécules solubles exerçant différentes fonctions. </a:t>
            </a:r>
          </a:p>
        </p:txBody>
      </p:sp>
      <p:sp>
        <p:nvSpPr>
          <p:cNvPr id="11" name="Chevron 10"/>
          <p:cNvSpPr/>
          <p:nvPr/>
        </p:nvSpPr>
        <p:spPr>
          <a:xfrm rot="20975465">
            <a:off x="461580" y="1327385"/>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 name="Rectangle 3"/>
          <p:cNvSpPr/>
          <p:nvPr/>
        </p:nvSpPr>
        <p:spPr>
          <a:xfrm>
            <a:off x="3048000" y="2631632"/>
            <a:ext cx="2492990" cy="707886"/>
          </a:xfrm>
          <a:prstGeom prst="rect">
            <a:avLst/>
          </a:prstGeom>
        </p:spPr>
        <p:txBody>
          <a:bodyPr wrap="square">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a) Les compléments </a:t>
            </a:r>
            <a:endParaRPr lang="fr-FR" sz="2000" dirty="0">
              <a:solidFill>
                <a:srgbClr val="FF0000"/>
              </a:solidFill>
              <a:latin typeface="Times New Roman" panose="02020603050405020304" pitchFamily="18" charset="0"/>
            </a:endParaRPr>
          </a:p>
        </p:txBody>
      </p:sp>
      <p:sp>
        <p:nvSpPr>
          <p:cNvPr id="6" name="Rectangle 5"/>
          <p:cNvSpPr/>
          <p:nvPr/>
        </p:nvSpPr>
        <p:spPr>
          <a:xfrm>
            <a:off x="3063009" y="3147478"/>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b) Les cytokines </a:t>
            </a:r>
            <a:endParaRPr lang="fr-FR" sz="2000" dirty="0">
              <a:solidFill>
                <a:srgbClr val="FF0000"/>
              </a:solidFill>
              <a:latin typeface="Times New Roman" panose="02020603050405020304" pitchFamily="18" charset="0"/>
            </a:endParaRPr>
          </a:p>
        </p:txBody>
      </p:sp>
      <p:sp>
        <p:nvSpPr>
          <p:cNvPr id="12" name="Rectangle 11"/>
          <p:cNvSpPr/>
          <p:nvPr/>
        </p:nvSpPr>
        <p:spPr>
          <a:xfrm>
            <a:off x="3063009" y="3770406"/>
            <a:ext cx="6096000" cy="707886"/>
          </a:xfrm>
          <a:prstGeom prst="rect">
            <a:avLst/>
          </a:prstGeom>
        </p:spPr>
        <p:txBody>
          <a:bodyPr>
            <a:spAutoFit/>
          </a:bodyPr>
          <a:lstStyle/>
          <a:p>
            <a:endParaRPr lang="fr-FR" sz="2000" dirty="0">
              <a:solidFill>
                <a:srgbClr val="000000"/>
              </a:solidFill>
              <a:latin typeface="Times New Roman" panose="02020603050405020304" pitchFamily="18" charset="0"/>
            </a:endParaRPr>
          </a:p>
          <a:p>
            <a:r>
              <a:rPr lang="fr-FR" b="1" dirty="0">
                <a:solidFill>
                  <a:srgbClr val="FF0000"/>
                </a:solidFill>
                <a:latin typeface="Times New Roman" panose="02020603050405020304" pitchFamily="18" charset="0"/>
              </a:rPr>
              <a:t>c) </a:t>
            </a:r>
            <a:r>
              <a:rPr lang="fr-FR" sz="2000" b="1" dirty="0">
                <a:solidFill>
                  <a:srgbClr val="FF0000"/>
                </a:solidFill>
                <a:latin typeface="Times New Roman" panose="02020603050405020304" pitchFamily="18" charset="0"/>
              </a:rPr>
              <a:t>Les</a:t>
            </a:r>
            <a:r>
              <a:rPr lang="fr-FR" b="1" dirty="0">
                <a:solidFill>
                  <a:srgbClr val="FF0000"/>
                </a:solidFill>
                <a:latin typeface="Times New Roman" panose="02020603050405020304" pitchFamily="18" charset="0"/>
              </a:rPr>
              <a:t> </a:t>
            </a:r>
            <a:r>
              <a:rPr lang="fr-FR" b="1" dirty="0" err="1">
                <a:solidFill>
                  <a:srgbClr val="FF0000"/>
                </a:solidFill>
                <a:latin typeface="Times New Roman" panose="02020603050405020304" pitchFamily="18" charset="0"/>
              </a:rPr>
              <a:t>chimiokines</a:t>
            </a:r>
            <a:r>
              <a:rPr lang="fr-FR" b="1" dirty="0">
                <a:solidFill>
                  <a:srgbClr val="FF0000"/>
                </a:solidFill>
                <a:latin typeface="Times New Roman" panose="02020603050405020304" pitchFamily="18" charset="0"/>
              </a:rPr>
              <a:t> </a:t>
            </a:r>
            <a:endParaRPr lang="fr-FR" dirty="0">
              <a:solidFill>
                <a:srgbClr val="FF0000"/>
              </a:solidFill>
              <a:latin typeface="Times New Roman" panose="02020603050405020304" pitchFamily="18" charset="0"/>
            </a:endParaRPr>
          </a:p>
        </p:txBody>
      </p:sp>
      <p:sp>
        <p:nvSpPr>
          <p:cNvPr id="13" name="Rectangle 12"/>
          <p:cNvSpPr/>
          <p:nvPr/>
        </p:nvSpPr>
        <p:spPr>
          <a:xfrm>
            <a:off x="3072107" y="4286252"/>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d) Les interférons </a:t>
            </a:r>
            <a:endParaRPr lang="fr-FR" sz="2000" dirty="0">
              <a:solidFill>
                <a:srgbClr val="FF0000"/>
              </a:solidFill>
              <a:latin typeface="Times New Roman" panose="02020603050405020304" pitchFamily="18" charset="0"/>
            </a:endParaRPr>
          </a:p>
        </p:txBody>
      </p:sp>
      <p:sp>
        <p:nvSpPr>
          <p:cNvPr id="14" name="Rectangle 13"/>
          <p:cNvSpPr/>
          <p:nvPr/>
        </p:nvSpPr>
        <p:spPr>
          <a:xfrm>
            <a:off x="3048000" y="4769294"/>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e) Les protéines de la phase aigüe </a:t>
            </a:r>
            <a:endParaRPr lang="fr-FR" sz="2000" dirty="0">
              <a:solidFill>
                <a:srgbClr val="FF0000"/>
              </a:solidFill>
              <a:latin typeface="Times New Roman" panose="02020603050405020304" pitchFamily="18" charset="0"/>
            </a:endParaRPr>
          </a:p>
        </p:txBody>
      </p:sp>
      <p:sp>
        <p:nvSpPr>
          <p:cNvPr id="16" name="Rectangle 15"/>
          <p:cNvSpPr/>
          <p:nvPr/>
        </p:nvSpPr>
        <p:spPr>
          <a:xfrm>
            <a:off x="3048000" y="5318914"/>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g) Peptides antibiotiques </a:t>
            </a:r>
            <a:endParaRPr lang="fr-FR" sz="2000" dirty="0">
              <a:solidFill>
                <a:srgbClr val="FF0000"/>
              </a:solidFill>
              <a:latin typeface="Times New Roman" panose="02020603050405020304" pitchFamily="18" charset="0"/>
            </a:endParaRPr>
          </a:p>
        </p:txBody>
      </p:sp>
      <p:sp>
        <p:nvSpPr>
          <p:cNvPr id="17" name="Accolade ouvrante 16"/>
          <p:cNvSpPr/>
          <p:nvPr/>
        </p:nvSpPr>
        <p:spPr>
          <a:xfrm>
            <a:off x="2347828" y="2892357"/>
            <a:ext cx="473755" cy="3286111"/>
          </a:xfrm>
          <a:prstGeom prst="leftBrace">
            <a:avLst>
              <a:gd name="adj1" fmla="val 8333"/>
              <a:gd name="adj2" fmla="val 45432"/>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05924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4" y="1582657"/>
            <a:ext cx="9997989" cy="4653646"/>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Sont des </a:t>
            </a:r>
            <a:r>
              <a:rPr lang="fr-FR" sz="2000" b="1" dirty="0">
                <a:solidFill>
                  <a:srgbClr val="FF0000"/>
                </a:solidFill>
                <a:latin typeface="Times New Roman" panose="02020603050405020304" pitchFamily="18" charset="0"/>
                <a:cs typeface="Times New Roman" panose="02020603050405020304" pitchFamily="18" charset="0"/>
              </a:rPr>
              <a:t>composants plasmiques </a:t>
            </a:r>
            <a:r>
              <a:rPr lang="fr-FR" sz="2000" dirty="0">
                <a:solidFill>
                  <a:srgbClr val="000000"/>
                </a:solidFill>
                <a:latin typeface="Times New Roman" panose="02020603050405020304" pitchFamily="18" charset="0"/>
                <a:cs typeface="Times New Roman" panose="02020603050405020304" pitchFamily="18" charset="0"/>
              </a:rPr>
              <a:t>de la réponse immunitaire innée secrétée par </a:t>
            </a:r>
            <a:r>
              <a:rPr lang="fr-FR" sz="2000" b="1" dirty="0">
                <a:solidFill>
                  <a:srgbClr val="FF0000"/>
                </a:solidFill>
                <a:latin typeface="Times New Roman" panose="02020603050405020304" pitchFamily="18" charset="0"/>
                <a:cs typeface="Times New Roman" panose="02020603050405020304" pitchFamily="18" charset="0"/>
              </a:rPr>
              <a:t>le foie </a:t>
            </a:r>
            <a:r>
              <a:rPr lang="fr-FR" sz="2000" dirty="0">
                <a:solidFill>
                  <a:srgbClr val="000000"/>
                </a:solidFill>
                <a:latin typeface="Times New Roman" panose="02020603050405020304" pitchFamily="18" charset="0"/>
                <a:cs typeface="Times New Roman" panose="02020603050405020304" pitchFamily="18" charset="0"/>
              </a:rPr>
              <a:t>et </a:t>
            </a:r>
            <a:r>
              <a:rPr lang="fr-FR" sz="2000" b="1" dirty="0">
                <a:solidFill>
                  <a:srgbClr val="FF0000"/>
                </a:solidFill>
                <a:latin typeface="Times New Roman" panose="02020603050405020304" pitchFamily="18" charset="0"/>
                <a:cs typeface="Times New Roman" panose="02020603050405020304" pitchFamily="18" charset="0"/>
              </a:rPr>
              <a:t>les monocytes</a:t>
            </a:r>
            <a:r>
              <a:rPr lang="fr-FR" sz="2000" dirty="0">
                <a:solidFill>
                  <a:srgbClr val="000000"/>
                </a:solidFill>
                <a:latin typeface="Times New Roman" panose="02020603050405020304" pitchFamily="18" charset="0"/>
                <a:cs typeface="Times New Roman" panose="02020603050405020304" pitchFamily="18" charset="0"/>
              </a:rPr>
              <a:t>, et sont soit solubles, soit liés aux membranes cellulaires. Leur activation se fait en cascade selon trois voies (classique avec la participation des anticorps, alterne par certains polysaccharides bactériens en l’absence d’anticorps et </a:t>
            </a:r>
            <a:r>
              <a:rPr lang="fr-FR" sz="2000" dirty="0" err="1">
                <a:solidFill>
                  <a:srgbClr val="000000"/>
                </a:solidFill>
                <a:latin typeface="Times New Roman" panose="02020603050405020304" pitchFamily="18" charset="0"/>
                <a:cs typeface="Times New Roman" panose="02020603050405020304" pitchFamily="18" charset="0"/>
              </a:rPr>
              <a:t>lectines</a:t>
            </a:r>
            <a:r>
              <a:rPr lang="fr-FR" sz="2000" dirty="0">
                <a:solidFill>
                  <a:srgbClr val="000000"/>
                </a:solidFill>
                <a:latin typeface="Times New Roman" panose="02020603050405020304" pitchFamily="18" charset="0"/>
                <a:cs typeface="Times New Roman" panose="02020603050405020304" pitchFamily="18" charset="0"/>
              </a:rPr>
              <a:t> par la liaison d’une protéine au mannose des parois de certaines bactéries) pour donner un complexe d’attaque membranaire qui lyse l’agent pathogène. </a:t>
            </a:r>
          </a:p>
          <a:p>
            <a:pPr marL="342900" indent="-342900" algn="just">
              <a:lnSpc>
                <a:spcPct val="150000"/>
              </a:lnSpc>
              <a:buFont typeface="Wingdings" panose="05000000000000000000" pitchFamily="2" charset="2"/>
              <a:buChar char="§"/>
            </a:pPr>
            <a:r>
              <a:rPr lang="fr-FR" sz="2000" dirty="0">
                <a:solidFill>
                  <a:srgbClr val="000000"/>
                </a:solidFill>
                <a:latin typeface="Times New Roman" panose="02020603050405020304" pitchFamily="18" charset="0"/>
                <a:cs typeface="Times New Roman" panose="02020603050405020304" pitchFamily="18" charset="0"/>
              </a:rPr>
              <a:t>Impliqués dans le chimiotactisme (</a:t>
            </a:r>
            <a:r>
              <a:rPr lang="fr-FR" sz="2000" dirty="0" err="1">
                <a:solidFill>
                  <a:srgbClr val="000000"/>
                </a:solidFill>
                <a:latin typeface="Times New Roman" panose="02020603050405020304" pitchFamily="18" charset="0"/>
                <a:cs typeface="Times New Roman" panose="02020603050405020304" pitchFamily="18" charset="0"/>
              </a:rPr>
              <a:t>anaphylatoxines</a:t>
            </a:r>
            <a:r>
              <a:rPr lang="fr-FR" sz="2000" dirty="0">
                <a:solidFill>
                  <a:srgbClr val="000000"/>
                </a:solidFill>
                <a:latin typeface="Times New Roman" panose="02020603050405020304" pitchFamily="18" charset="0"/>
                <a:cs typeface="Times New Roman" panose="02020603050405020304" pitchFamily="18" charset="0"/>
              </a:rPr>
              <a:t>) </a:t>
            </a:r>
          </a:p>
          <a:p>
            <a:pPr marL="342900" indent="-342900" algn="just">
              <a:lnSpc>
                <a:spcPct val="150000"/>
              </a:lnSpc>
              <a:buFont typeface="Wingdings" panose="05000000000000000000" pitchFamily="2" charset="2"/>
              <a:buChar char="§"/>
            </a:pPr>
            <a:r>
              <a:rPr lang="fr-FR" sz="2000" dirty="0">
                <a:solidFill>
                  <a:srgbClr val="000000"/>
                </a:solidFill>
                <a:latin typeface="Times New Roman" panose="02020603050405020304" pitchFamily="18" charset="0"/>
                <a:cs typeface="Times New Roman" panose="02020603050405020304" pitchFamily="18" charset="0"/>
              </a:rPr>
              <a:t>l’initiation de l’inflammation (activation des mastocytes)</a:t>
            </a:r>
          </a:p>
          <a:p>
            <a:pPr marL="342900" indent="-342900" algn="just">
              <a:lnSpc>
                <a:spcPct val="150000"/>
              </a:lnSpc>
              <a:buFont typeface="Wingdings" panose="05000000000000000000" pitchFamily="2" charset="2"/>
              <a:buChar char="§"/>
            </a:pPr>
            <a:r>
              <a:rPr lang="fr-FR" sz="2000" dirty="0">
                <a:solidFill>
                  <a:srgbClr val="000000"/>
                </a:solidFill>
                <a:latin typeface="Times New Roman" panose="02020603050405020304" pitchFamily="18" charset="0"/>
                <a:cs typeface="Times New Roman" panose="02020603050405020304" pitchFamily="18" charset="0"/>
              </a:rPr>
              <a:t>Facilitent la liaison des phagocytes et des érythrocytes pour activer </a:t>
            </a:r>
            <a:r>
              <a:rPr lang="fr-FR" sz="2000" dirty="0" err="1">
                <a:solidFill>
                  <a:srgbClr val="000000"/>
                </a:solidFill>
                <a:latin typeface="Times New Roman" panose="02020603050405020304" pitchFamily="18" charset="0"/>
                <a:cs typeface="Times New Roman" panose="02020603050405020304" pitchFamily="18" charset="0"/>
              </a:rPr>
              <a:t>opsonisation</a:t>
            </a:r>
            <a:r>
              <a:rPr lang="fr-FR" sz="2000" dirty="0">
                <a:solidFill>
                  <a:srgbClr val="000000"/>
                </a:solidFill>
                <a:latin typeface="Times New Roman" panose="02020603050405020304" pitchFamily="18" charset="0"/>
                <a:cs typeface="Times New Roman" panose="02020603050405020304" pitchFamily="18" charset="0"/>
              </a:rPr>
              <a:t> </a:t>
            </a:r>
          </a:p>
          <a:p>
            <a:pPr marL="342900" indent="-342900" algn="just">
              <a:lnSpc>
                <a:spcPct val="150000"/>
              </a:lnSpc>
              <a:buFont typeface="Wingdings" panose="05000000000000000000" pitchFamily="2" charset="2"/>
              <a:buChar char="§"/>
            </a:pPr>
            <a:r>
              <a:rPr lang="fr-FR" sz="2000" dirty="0">
                <a:solidFill>
                  <a:srgbClr val="000000"/>
                </a:solidFill>
                <a:latin typeface="Times New Roman" panose="02020603050405020304" pitchFamily="18" charset="0"/>
                <a:cs typeface="Times New Roman" panose="02020603050405020304" pitchFamily="18" charset="0"/>
              </a:rPr>
              <a:t>Intervenant dans la lyse des microbes</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768926" y="523758"/>
            <a:ext cx="3536546" cy="830997"/>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a) Les compléments</a:t>
            </a:r>
          </a:p>
        </p:txBody>
      </p:sp>
    </p:spTree>
    <p:extLst>
      <p:ext uri="{BB962C8B-B14F-4D97-AF65-F5344CB8AC3E}">
        <p14:creationId xmlns:p14="http://schemas.microsoft.com/office/powerpoint/2010/main" val="2428616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4" y="1639657"/>
            <a:ext cx="9997989" cy="2862322"/>
          </a:xfrm>
          <a:prstGeom prst="rect">
            <a:avLst/>
          </a:prstGeom>
        </p:spPr>
        <p:txBody>
          <a:bodyPr wrap="square">
            <a:spAutoFit/>
          </a:bodyPr>
          <a:lstStyle/>
          <a:p>
            <a:pPr algn="just">
              <a:lnSpc>
                <a:spcPct val="150000"/>
              </a:lnSpc>
            </a:pPr>
            <a:r>
              <a:rPr lang="fr-FR" sz="2000" b="1" dirty="0">
                <a:solidFill>
                  <a:srgbClr val="000000"/>
                </a:solidFill>
                <a:latin typeface="Times New Roman" panose="02020603050405020304" pitchFamily="18" charset="0"/>
                <a:cs typeface="Times New Roman" panose="02020603050405020304" pitchFamily="18" charset="0"/>
              </a:rPr>
              <a:t>Les cytokines (IL-2, IL-4, IL-7, IL-9, IL-13, IL-15, IL-21, TNFα, INFƔ, etc.)</a:t>
            </a:r>
            <a:r>
              <a:rPr lang="fr-FR" sz="2000" dirty="0">
                <a:solidFill>
                  <a:srgbClr val="000000"/>
                </a:solidFill>
                <a:latin typeface="Times New Roman" panose="02020603050405020304" pitchFamily="18" charset="0"/>
                <a:cs typeface="Times New Roman" panose="02020603050405020304" pitchFamily="18" charset="0"/>
              </a:rPr>
              <a:t> sont des </a:t>
            </a:r>
            <a:r>
              <a:rPr lang="fr-FR" sz="2000" b="1" dirty="0">
                <a:solidFill>
                  <a:srgbClr val="FF0000"/>
                </a:solidFill>
                <a:latin typeface="Times New Roman" panose="02020603050405020304" pitchFamily="18" charset="0"/>
                <a:cs typeface="Times New Roman" panose="02020603050405020304" pitchFamily="18" charset="0"/>
              </a:rPr>
              <a:t>glycoprotéines</a:t>
            </a:r>
            <a:r>
              <a:rPr lang="fr-FR" sz="2000" dirty="0">
                <a:solidFill>
                  <a:srgbClr val="000000"/>
                </a:solidFill>
                <a:latin typeface="Times New Roman" panose="02020603050405020304" pitchFamily="18" charset="0"/>
                <a:cs typeface="Times New Roman" panose="02020603050405020304" pitchFamily="18" charset="0"/>
              </a:rPr>
              <a:t> de faible masse moléculaire à une demi-vie très courte, qui assurent </a:t>
            </a:r>
            <a:r>
              <a:rPr lang="fr-FR" sz="2000" b="1" dirty="0">
                <a:solidFill>
                  <a:srgbClr val="FF0000"/>
                </a:solidFill>
                <a:latin typeface="Times New Roman" panose="02020603050405020304" pitchFamily="18" charset="0"/>
                <a:cs typeface="Times New Roman" panose="02020603050405020304" pitchFamily="18" charset="0"/>
              </a:rPr>
              <a:t>les communications entre les cellules</a:t>
            </a:r>
            <a:r>
              <a:rPr lang="fr-FR" sz="2000" dirty="0">
                <a:solidFill>
                  <a:srgbClr val="000000"/>
                </a:solidFill>
                <a:latin typeface="Times New Roman" panose="02020603050405020304" pitchFamily="18" charset="0"/>
                <a:cs typeface="Times New Roman" panose="02020603050405020304" pitchFamily="18" charset="0"/>
              </a:rPr>
              <a:t> du système immunitaire par la présence à la de la cellule cible de récepteurs spécifiques.</a:t>
            </a: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 Ils contrôlent de nombreux évènements biologiques et jouent un rôle clé lors de la réponse immunitaire en fonction de la nature du signal détecté (synergique ou antagoniste).</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4087924" y="523758"/>
            <a:ext cx="2898550"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b) Les cytokines</a:t>
            </a:r>
          </a:p>
        </p:txBody>
      </p:sp>
    </p:spTree>
    <p:extLst>
      <p:ext uri="{BB962C8B-B14F-4D97-AF65-F5344CB8AC3E}">
        <p14:creationId xmlns:p14="http://schemas.microsoft.com/office/powerpoint/2010/main" val="253088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438834" y="1487122"/>
            <a:ext cx="9997989" cy="4708981"/>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Sont des </a:t>
            </a:r>
            <a:r>
              <a:rPr lang="fr-FR" sz="2000" b="1" dirty="0">
                <a:solidFill>
                  <a:srgbClr val="FF0000"/>
                </a:solidFill>
                <a:latin typeface="Times New Roman" panose="02020603050405020304" pitchFamily="18" charset="0"/>
                <a:cs typeface="Times New Roman" panose="02020603050405020304" pitchFamily="18" charset="0"/>
              </a:rPr>
              <a:t>médiateurs protéiques solubles </a:t>
            </a:r>
            <a:r>
              <a:rPr lang="fr-FR" sz="2000" dirty="0">
                <a:solidFill>
                  <a:srgbClr val="000000"/>
                </a:solidFill>
                <a:latin typeface="Times New Roman" panose="02020603050405020304" pitchFamily="18" charset="0"/>
                <a:cs typeface="Times New Roman" panose="02020603050405020304" pitchFamily="18" charset="0"/>
              </a:rPr>
              <a:t>produites par plusieurs types des cellules après stimulation par des signaux de dangers.</a:t>
            </a:r>
            <a:endParaRPr lang="ar-DZ"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La principale activité des </a:t>
            </a:r>
            <a:r>
              <a:rPr lang="fr-FR" sz="2000" dirty="0" err="1">
                <a:solidFill>
                  <a:srgbClr val="000000"/>
                </a:solidFill>
                <a:latin typeface="Times New Roman" panose="02020603050405020304" pitchFamily="18" charset="0"/>
                <a:cs typeface="Times New Roman" panose="02020603050405020304" pitchFamily="18" charset="0"/>
              </a:rPr>
              <a:t>chimiokines</a:t>
            </a:r>
            <a:r>
              <a:rPr lang="fr-FR" sz="2000" dirty="0">
                <a:solidFill>
                  <a:srgbClr val="000000"/>
                </a:solidFill>
                <a:latin typeface="Times New Roman" panose="02020603050405020304" pitchFamily="18" charset="0"/>
                <a:cs typeface="Times New Roman" panose="02020603050405020304" pitchFamily="18" charset="0"/>
              </a:rPr>
              <a:t> et de leurs récepteurs est </a:t>
            </a:r>
            <a:r>
              <a:rPr lang="fr-FR" sz="2000" b="1" dirty="0">
                <a:solidFill>
                  <a:srgbClr val="FF0000"/>
                </a:solidFill>
                <a:latin typeface="Times New Roman" panose="02020603050405020304" pitchFamily="18" charset="0"/>
                <a:cs typeface="Times New Roman" panose="02020603050405020304" pitchFamily="18" charset="0"/>
              </a:rPr>
              <a:t>le rangement de la réponse immunitaire et de l'inflammation</a:t>
            </a:r>
            <a:r>
              <a:rPr lang="fr-FR" sz="2000" dirty="0">
                <a:solidFill>
                  <a:srgbClr val="000000"/>
                </a:solidFill>
                <a:latin typeface="Times New Roman" panose="02020603050405020304" pitchFamily="18" charset="0"/>
                <a:cs typeface="Times New Roman" panose="02020603050405020304" pitchFamily="18" charset="0"/>
              </a:rPr>
              <a:t>, mais elles peuvent contribuer à d’autres fonctions biologiques de leur hôte, de </a:t>
            </a:r>
            <a:r>
              <a:rPr lang="fr-FR" sz="2000" b="1" dirty="0">
                <a:solidFill>
                  <a:srgbClr val="FF0000"/>
                </a:solidFill>
                <a:latin typeface="Times New Roman" panose="02020603050405020304" pitchFamily="18" charset="0"/>
                <a:cs typeface="Times New Roman" panose="02020603050405020304" pitchFamily="18" charset="0"/>
              </a:rPr>
              <a:t>l'homéostasie</a:t>
            </a:r>
            <a:r>
              <a:rPr lang="fr-FR" sz="2000" dirty="0">
                <a:solidFill>
                  <a:srgbClr val="000000"/>
                </a:solidFill>
                <a:latin typeface="Times New Roman" panose="02020603050405020304" pitchFamily="18" charset="0"/>
                <a:cs typeface="Times New Roman" panose="02020603050405020304" pitchFamily="18" charset="0"/>
              </a:rPr>
              <a:t> à </a:t>
            </a:r>
            <a:r>
              <a:rPr lang="fr-FR" sz="2000" b="1" dirty="0">
                <a:solidFill>
                  <a:srgbClr val="FF0000"/>
                </a:solidFill>
                <a:latin typeface="Times New Roman" panose="02020603050405020304" pitchFamily="18" charset="0"/>
                <a:cs typeface="Times New Roman" panose="02020603050405020304" pitchFamily="18" charset="0"/>
              </a:rPr>
              <a:t>la croissance des organes </a:t>
            </a:r>
            <a:r>
              <a:rPr lang="fr-FR" sz="2000" dirty="0">
                <a:solidFill>
                  <a:srgbClr val="000000"/>
                </a:solidFill>
                <a:latin typeface="Times New Roman" panose="02020603050405020304" pitchFamily="18" charset="0"/>
                <a:cs typeface="Times New Roman" panose="02020603050405020304" pitchFamily="18" charset="0"/>
              </a:rPr>
              <a:t>et à </a:t>
            </a:r>
            <a:r>
              <a:rPr lang="fr-FR" sz="2000" b="1" dirty="0">
                <a:solidFill>
                  <a:srgbClr val="FF0000"/>
                </a:solidFill>
                <a:latin typeface="Times New Roman" panose="02020603050405020304" pitchFamily="18" charset="0"/>
                <a:cs typeface="Times New Roman" panose="02020603050405020304" pitchFamily="18" charset="0"/>
              </a:rPr>
              <a:t>la cicatrisation des plaies</a:t>
            </a:r>
            <a:r>
              <a:rPr lang="fr-FR" sz="2000" dirty="0">
                <a:solidFill>
                  <a:srgbClr val="000000"/>
                </a:solidFill>
                <a:latin typeface="Times New Roman" panose="02020603050405020304" pitchFamily="18" charset="0"/>
                <a:cs typeface="Times New Roman" panose="02020603050405020304" pitchFamily="18" charset="0"/>
              </a:rPr>
              <a:t>. Alors qu'ils sont absolument essentiels pour de nombreux agents pathogènes. Dans le cas du cancer, ils contribuent à la formation tumorale à la métastase, par angiogenèse. Par conséquent, ils sont impliqués dans la </a:t>
            </a:r>
            <a:r>
              <a:rPr lang="fr-FR" sz="2000" dirty="0" err="1">
                <a:solidFill>
                  <a:srgbClr val="000000"/>
                </a:solidFill>
                <a:latin typeface="Times New Roman" panose="02020603050405020304" pitchFamily="18" charset="0"/>
                <a:cs typeface="Times New Roman" panose="02020603050405020304" pitchFamily="18" charset="0"/>
              </a:rPr>
              <a:t>chimiotaxie</a:t>
            </a:r>
            <a:r>
              <a:rPr lang="fr-FR" sz="2000" dirty="0">
                <a:solidFill>
                  <a:srgbClr val="000000"/>
                </a:solidFill>
                <a:latin typeface="Times New Roman" panose="02020603050405020304" pitchFamily="18" charset="0"/>
                <a:cs typeface="Times New Roman" panose="02020603050405020304" pitchFamily="18" charset="0"/>
              </a:rPr>
              <a:t>, mais conduisent également à l'adhésion, la </a:t>
            </a:r>
            <a:r>
              <a:rPr lang="fr-FR" sz="2000" dirty="0" err="1">
                <a:solidFill>
                  <a:srgbClr val="000000"/>
                </a:solidFill>
                <a:latin typeface="Times New Roman" panose="02020603050405020304" pitchFamily="18" charset="0"/>
                <a:cs typeface="Times New Roman" panose="02020603050405020304" pitchFamily="18" charset="0"/>
              </a:rPr>
              <a:t>dégranulation</a:t>
            </a:r>
            <a:r>
              <a:rPr lang="fr-FR" sz="2000" dirty="0">
                <a:solidFill>
                  <a:srgbClr val="000000"/>
                </a:solidFill>
                <a:latin typeface="Times New Roman" panose="02020603050405020304" pitchFamily="18" charset="0"/>
                <a:cs typeface="Times New Roman" panose="02020603050405020304" pitchFamily="18" charset="0"/>
              </a:rPr>
              <a:t> ou la prolifération de l'agent pathogène. Donc, une </a:t>
            </a:r>
            <a:r>
              <a:rPr lang="fr-FR" sz="2000" dirty="0" err="1">
                <a:solidFill>
                  <a:srgbClr val="000000"/>
                </a:solidFill>
                <a:latin typeface="Times New Roman" panose="02020603050405020304" pitchFamily="18" charset="0"/>
                <a:cs typeface="Times New Roman" panose="02020603050405020304" pitchFamily="18" charset="0"/>
              </a:rPr>
              <a:t>chimiokine</a:t>
            </a:r>
            <a:r>
              <a:rPr lang="fr-FR" sz="2000" dirty="0">
                <a:solidFill>
                  <a:srgbClr val="000000"/>
                </a:solidFill>
                <a:latin typeface="Times New Roman" panose="02020603050405020304" pitchFamily="18" charset="0"/>
                <a:cs typeface="Times New Roman" panose="02020603050405020304" pitchFamily="18" charset="0"/>
              </a:rPr>
              <a:t> est un ligand, un agoniste et une </a:t>
            </a:r>
            <a:r>
              <a:rPr lang="fr-FR" sz="2000" dirty="0" err="1">
                <a:solidFill>
                  <a:srgbClr val="000000"/>
                </a:solidFill>
                <a:latin typeface="Times New Roman" panose="02020603050405020304" pitchFamily="18" charset="0"/>
                <a:cs typeface="Times New Roman" panose="02020603050405020304" pitchFamily="18" charset="0"/>
              </a:rPr>
              <a:t>chimiokine</a:t>
            </a:r>
            <a:r>
              <a:rPr lang="fr-FR" sz="2000" dirty="0">
                <a:solidFill>
                  <a:srgbClr val="000000"/>
                </a:solidFill>
                <a:latin typeface="Times New Roman" panose="02020603050405020304" pitchFamily="18" charset="0"/>
                <a:cs typeface="Times New Roman" panose="02020603050405020304" pitchFamily="18" charset="0"/>
              </a:rPr>
              <a:t>.</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611706" y="166422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860297" y="523758"/>
            <a:ext cx="3353803"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c) Les </a:t>
            </a:r>
            <a:r>
              <a:rPr lang="fr-FR" sz="3200" b="1" i="1" u="sng" dirty="0" err="1">
                <a:solidFill>
                  <a:srgbClr val="FF0000"/>
                </a:solidFill>
                <a:latin typeface="Times New Roman" panose="02020603050405020304" pitchFamily="18" charset="0"/>
                <a:cs typeface="Times New Roman" panose="02020603050405020304" pitchFamily="18" charset="0"/>
              </a:rPr>
              <a:t>chimiokines</a:t>
            </a:r>
            <a:endParaRPr lang="fr-FR"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945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4" y="1541714"/>
            <a:ext cx="9997989" cy="3785652"/>
          </a:xfrm>
          <a:prstGeom prst="rect">
            <a:avLst/>
          </a:prstGeom>
        </p:spPr>
        <p:txBody>
          <a:bodyPr wrap="square">
            <a:spAutoFit/>
          </a:bodyPr>
          <a:lstStyle/>
          <a:p>
            <a:pPr algn="just">
              <a:lnSpc>
                <a:spcPct val="200000"/>
              </a:lnSpc>
            </a:pPr>
            <a:r>
              <a:rPr lang="fr-FR" sz="2000" dirty="0">
                <a:solidFill>
                  <a:srgbClr val="000000"/>
                </a:solidFill>
                <a:latin typeface="Times New Roman" panose="02020603050405020304" pitchFamily="18" charset="0"/>
                <a:cs typeface="Times New Roman" panose="02020603050405020304" pitchFamily="18" charset="0"/>
              </a:rPr>
              <a:t>Sont des </a:t>
            </a:r>
            <a:r>
              <a:rPr lang="fr-FR" sz="2000" b="1" dirty="0">
                <a:solidFill>
                  <a:srgbClr val="FF0000"/>
                </a:solidFill>
                <a:latin typeface="Times New Roman" panose="02020603050405020304" pitchFamily="18" charset="0"/>
                <a:cs typeface="Times New Roman" panose="02020603050405020304" pitchFamily="18" charset="0"/>
              </a:rPr>
              <a:t>protéines naturelles </a:t>
            </a:r>
            <a:r>
              <a:rPr lang="fr-FR" sz="2000" dirty="0">
                <a:solidFill>
                  <a:srgbClr val="000000"/>
                </a:solidFill>
                <a:latin typeface="Times New Roman" panose="02020603050405020304" pitchFamily="18" charset="0"/>
                <a:cs typeface="Times New Roman" panose="02020603050405020304" pitchFamily="18" charset="0"/>
              </a:rPr>
              <a:t>fabriquées par les cellules de l’organisme et exercent des effets variés sur les cellules du système immunitaire. </a:t>
            </a:r>
          </a:p>
          <a:p>
            <a:pPr algn="just">
              <a:lnSpc>
                <a:spcPct val="200000"/>
              </a:lnSpc>
            </a:pPr>
            <a:r>
              <a:rPr lang="fr-FR" sz="2000" dirty="0">
                <a:solidFill>
                  <a:srgbClr val="000000"/>
                </a:solidFill>
                <a:latin typeface="Times New Roman" panose="02020603050405020304" pitchFamily="18" charset="0"/>
                <a:cs typeface="Times New Roman" panose="02020603050405020304" pitchFamily="18" charset="0"/>
              </a:rPr>
              <a:t>En particulier, </a:t>
            </a:r>
            <a:r>
              <a:rPr lang="fr-FR" sz="2000" b="1" dirty="0">
                <a:solidFill>
                  <a:srgbClr val="FF0000"/>
                </a:solidFill>
                <a:latin typeface="Times New Roman" panose="02020603050405020304" pitchFamily="18" charset="0"/>
                <a:cs typeface="Times New Roman" panose="02020603050405020304" pitchFamily="18" charset="0"/>
              </a:rPr>
              <a:t>ils activent les macrophages (phagocytose) </a:t>
            </a:r>
            <a:r>
              <a:rPr lang="fr-FR" sz="2000" dirty="0">
                <a:solidFill>
                  <a:srgbClr val="000000"/>
                </a:solidFill>
                <a:latin typeface="Times New Roman" panose="02020603050405020304" pitchFamily="18" charset="0"/>
                <a:cs typeface="Times New Roman" panose="02020603050405020304" pitchFamily="18" charset="0"/>
              </a:rPr>
              <a:t>et </a:t>
            </a:r>
            <a:r>
              <a:rPr lang="fr-FR" sz="2000" b="1" dirty="0">
                <a:solidFill>
                  <a:srgbClr val="FF0000"/>
                </a:solidFill>
                <a:latin typeface="Times New Roman" panose="02020603050405020304" pitchFamily="18" charset="0"/>
                <a:cs typeface="Times New Roman" panose="02020603050405020304" pitchFamily="18" charset="0"/>
              </a:rPr>
              <a:t>des cellules tueuses naturelles NK</a:t>
            </a:r>
            <a:r>
              <a:rPr lang="fr-FR" sz="2000" dirty="0">
                <a:solidFill>
                  <a:srgbClr val="000000"/>
                </a:solidFill>
                <a:latin typeface="Times New Roman" panose="02020603050405020304" pitchFamily="18" charset="0"/>
                <a:cs typeface="Times New Roman" panose="02020603050405020304" pitchFamily="18" charset="0"/>
              </a:rPr>
              <a:t>. En outre, ce sont des glycoprotéines de classes I et II impliquées dans le complexe du CMH, ainsi des peptides étrangers (microbiens et viraux) sont présentés aux cellules T où ils ont des propriétés antivirales, antiprolifératives et </a:t>
            </a:r>
            <a:r>
              <a:rPr lang="fr-FR" sz="2000" dirty="0" err="1">
                <a:solidFill>
                  <a:srgbClr val="000000"/>
                </a:solidFill>
                <a:latin typeface="Times New Roman" panose="02020603050405020304" pitchFamily="18" charset="0"/>
                <a:cs typeface="Times New Roman" panose="02020603050405020304" pitchFamily="18" charset="0"/>
              </a:rPr>
              <a:t>antifibrotiques</a:t>
            </a:r>
            <a:r>
              <a:rPr lang="fr-FR" sz="2000" dirty="0">
                <a:solidFill>
                  <a:srgbClr val="000000"/>
                </a:solidFill>
                <a:latin typeface="Times New Roman" panose="02020603050405020304" pitchFamily="18" charset="0"/>
                <a:cs typeface="Times New Roman" panose="02020603050405020304" pitchFamily="18" charset="0"/>
              </a:rPr>
              <a:t>.</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939646" y="523758"/>
            <a:ext cx="3195105" cy="830997"/>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d) Les interférons</a:t>
            </a:r>
          </a:p>
        </p:txBody>
      </p:sp>
    </p:spTree>
    <p:extLst>
      <p:ext uri="{BB962C8B-B14F-4D97-AF65-F5344CB8AC3E}">
        <p14:creationId xmlns:p14="http://schemas.microsoft.com/office/powerpoint/2010/main" val="233610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3" y="1163105"/>
            <a:ext cx="10775187" cy="1477328"/>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sont des </a:t>
            </a:r>
            <a:r>
              <a:rPr lang="fr-FR" sz="2000" b="1" dirty="0">
                <a:solidFill>
                  <a:srgbClr val="FF0000"/>
                </a:solidFill>
                <a:latin typeface="Times New Roman" panose="02020603050405020304" pitchFamily="18" charset="0"/>
                <a:cs typeface="Times New Roman" panose="02020603050405020304" pitchFamily="18" charset="0"/>
              </a:rPr>
              <a:t>protéines inflammatoires </a:t>
            </a:r>
            <a:r>
              <a:rPr lang="fr-FR" sz="2000" dirty="0">
                <a:solidFill>
                  <a:srgbClr val="000000"/>
                </a:solidFill>
                <a:latin typeface="Times New Roman" panose="02020603050405020304" pitchFamily="18" charset="0"/>
                <a:cs typeface="Times New Roman" panose="02020603050405020304" pitchFamily="18" charset="0"/>
              </a:rPr>
              <a:t>synthétisées par le foie sous l’influence des cytokines. Elles contribuent à la réponse du système immunitaire par l’</a:t>
            </a:r>
            <a:r>
              <a:rPr lang="fr-FR" sz="2000" dirty="0" err="1">
                <a:solidFill>
                  <a:srgbClr val="000000"/>
                </a:solidFill>
                <a:latin typeface="Times New Roman" panose="02020603050405020304" pitchFamily="18" charset="0"/>
                <a:cs typeface="Times New Roman" panose="02020603050405020304" pitchFamily="18" charset="0"/>
              </a:rPr>
              <a:t>opsonisation</a:t>
            </a:r>
            <a:r>
              <a:rPr lang="fr-FR" sz="2000" dirty="0">
                <a:solidFill>
                  <a:srgbClr val="000000"/>
                </a:solidFill>
                <a:latin typeface="Times New Roman" panose="02020603050405020304" pitchFamily="18" charset="0"/>
                <a:cs typeface="Times New Roman" panose="02020603050405020304" pitchFamily="18" charset="0"/>
              </a:rPr>
              <a:t> et activation du complément (C-</a:t>
            </a:r>
            <a:r>
              <a:rPr lang="fr-FR" sz="2000" dirty="0" err="1">
                <a:solidFill>
                  <a:srgbClr val="000000"/>
                </a:solidFill>
                <a:latin typeface="Times New Roman" panose="02020603050405020304" pitchFamily="18" charset="0"/>
                <a:cs typeface="Times New Roman" panose="02020603050405020304" pitchFamily="18" charset="0"/>
              </a:rPr>
              <a:t>Reactive</a:t>
            </a:r>
            <a:r>
              <a:rPr lang="fr-FR" sz="2000" dirty="0">
                <a:solidFill>
                  <a:srgbClr val="000000"/>
                </a:solidFill>
                <a:latin typeface="Times New Roman" panose="02020603050405020304" pitchFamily="18" charset="0"/>
                <a:cs typeface="Times New Roman" panose="02020603050405020304" pitchFamily="18" charset="0"/>
              </a:rPr>
              <a:t> protéine (CRR), protéine amyloïde sérique (SAA) </a:t>
            </a:r>
            <a:r>
              <a:rPr lang="fr-FR" sz="2000" dirty="0" err="1">
                <a:solidFill>
                  <a:srgbClr val="000000"/>
                </a:solidFill>
                <a:latin typeface="Times New Roman" panose="02020603050405020304" pitchFamily="18" charset="0"/>
                <a:cs typeface="Times New Roman" panose="02020603050405020304" pitchFamily="18" charset="0"/>
              </a:rPr>
              <a:t>lectine</a:t>
            </a:r>
            <a:r>
              <a:rPr lang="fr-FR" sz="2000" dirty="0">
                <a:solidFill>
                  <a:srgbClr val="000000"/>
                </a:solidFill>
                <a:latin typeface="Times New Roman" panose="02020603050405020304" pitchFamily="18" charset="0"/>
                <a:cs typeface="Times New Roman" panose="02020603050405020304" pitchFamily="18" charset="0"/>
              </a:rPr>
              <a:t> liant le mannose (MBL).</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93342" y="1327386"/>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2719029" y="299182"/>
            <a:ext cx="5886548"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e) Les protéines de la phase aigüe</a:t>
            </a:r>
          </a:p>
        </p:txBody>
      </p:sp>
      <p:sp>
        <p:nvSpPr>
          <p:cNvPr id="11" name="Rectangle 10"/>
          <p:cNvSpPr/>
          <p:nvPr/>
        </p:nvSpPr>
        <p:spPr>
          <a:xfrm>
            <a:off x="5084795" y="2850147"/>
            <a:ext cx="2829621"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f) Les anticorps</a:t>
            </a:r>
          </a:p>
        </p:txBody>
      </p:sp>
      <p:sp>
        <p:nvSpPr>
          <p:cNvPr id="12" name="Rectangle 11"/>
          <p:cNvSpPr/>
          <p:nvPr/>
        </p:nvSpPr>
        <p:spPr>
          <a:xfrm>
            <a:off x="1112013" y="3725222"/>
            <a:ext cx="10775188" cy="3323987"/>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Les anticorps (</a:t>
            </a:r>
            <a:r>
              <a:rPr lang="fr-FR" sz="2000" dirty="0" err="1">
                <a:solidFill>
                  <a:srgbClr val="000000"/>
                </a:solidFill>
                <a:latin typeface="Times New Roman" panose="02020603050405020304" pitchFamily="18" charset="0"/>
                <a:cs typeface="Times New Roman" panose="02020603050405020304" pitchFamily="18" charset="0"/>
              </a:rPr>
              <a:t>IgG</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IgM</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IgA</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IgE</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IgD</a:t>
            </a:r>
            <a:r>
              <a:rPr lang="fr-FR" sz="2000" dirty="0">
                <a:solidFill>
                  <a:srgbClr val="000000"/>
                </a:solidFill>
                <a:latin typeface="Times New Roman" panose="02020603050405020304" pitchFamily="18" charset="0"/>
                <a:cs typeface="Times New Roman" panose="02020603050405020304" pitchFamily="18" charset="0"/>
              </a:rPr>
              <a:t>) sont des </a:t>
            </a:r>
            <a:r>
              <a:rPr lang="fr-FR" sz="2000" b="1" dirty="0">
                <a:solidFill>
                  <a:srgbClr val="FF0000"/>
                </a:solidFill>
                <a:latin typeface="Times New Roman" panose="02020603050405020304" pitchFamily="18" charset="0"/>
                <a:cs typeface="Times New Roman" panose="02020603050405020304" pitchFamily="18" charset="0"/>
              </a:rPr>
              <a:t>immunoglobulines </a:t>
            </a:r>
            <a:r>
              <a:rPr lang="fr-FR" sz="2000" dirty="0">
                <a:solidFill>
                  <a:srgbClr val="000000"/>
                </a:solidFill>
                <a:latin typeface="Times New Roman" panose="02020603050405020304" pitchFamily="18" charset="0"/>
                <a:cs typeface="Times New Roman" panose="02020603050405020304" pitchFamily="18" charset="0"/>
              </a:rPr>
              <a:t>de structure monomère semblable, qui se caractérise par la présence de deux chaines lourdes identiques ( 3ou 5 domaines constats) et de deux d’autres, légères (1 domaine variable et 1 constant), elles participent à la réponse immunitaire par </a:t>
            </a:r>
            <a:r>
              <a:rPr lang="fr-FR" sz="2000" b="1" dirty="0">
                <a:solidFill>
                  <a:srgbClr val="FF0000"/>
                </a:solidFill>
                <a:latin typeface="Times New Roman" panose="02020603050405020304" pitchFamily="18" charset="0"/>
                <a:cs typeface="Times New Roman" panose="02020603050405020304" pitchFamily="18" charset="0"/>
              </a:rPr>
              <a:t>la fixation sur les antigènes </a:t>
            </a:r>
            <a:r>
              <a:rPr lang="fr-FR" sz="2000" dirty="0">
                <a:solidFill>
                  <a:srgbClr val="000000"/>
                </a:solidFill>
                <a:latin typeface="Times New Roman" panose="02020603050405020304" pitchFamily="18" charset="0"/>
                <a:cs typeface="Times New Roman" panose="02020603050405020304" pitchFamily="18" charset="0"/>
              </a:rPr>
              <a:t>et les empêchent d’exercer leur effet pathogène (neutralisation), </a:t>
            </a:r>
            <a:r>
              <a:rPr lang="fr-FR" sz="2000" b="1" dirty="0">
                <a:solidFill>
                  <a:srgbClr val="FF0000"/>
                </a:solidFill>
                <a:latin typeface="Times New Roman" panose="02020603050405020304" pitchFamily="18" charset="0"/>
                <a:cs typeface="Times New Roman" panose="02020603050405020304" pitchFamily="18" charset="0"/>
              </a:rPr>
              <a:t>facilitent la phagocytose </a:t>
            </a:r>
            <a:r>
              <a:rPr lang="fr-FR" sz="2000" dirty="0">
                <a:solidFill>
                  <a:srgbClr val="000000"/>
                </a:solidFill>
                <a:latin typeface="Times New Roman" panose="02020603050405020304" pitchFamily="18" charset="0"/>
                <a:cs typeface="Times New Roman" panose="02020603050405020304" pitchFamily="18" charset="0"/>
              </a:rPr>
              <a:t>et </a:t>
            </a:r>
            <a:r>
              <a:rPr lang="fr-FR" sz="2000" b="1" dirty="0">
                <a:solidFill>
                  <a:srgbClr val="FF0000"/>
                </a:solidFill>
                <a:latin typeface="Times New Roman" panose="02020603050405020304" pitchFamily="18" charset="0"/>
                <a:cs typeface="Times New Roman" panose="02020603050405020304" pitchFamily="18" charset="0"/>
              </a:rPr>
              <a:t>la </a:t>
            </a:r>
            <a:r>
              <a:rPr lang="fr-FR" sz="2000" b="1" dirty="0" err="1">
                <a:solidFill>
                  <a:srgbClr val="FF0000"/>
                </a:solidFill>
                <a:latin typeface="Times New Roman" panose="02020603050405020304" pitchFamily="18" charset="0"/>
                <a:cs typeface="Times New Roman" panose="02020603050405020304" pitchFamily="18" charset="0"/>
              </a:rPr>
              <a:t>cytotoxicité</a:t>
            </a:r>
            <a:r>
              <a:rPr lang="fr-FR" sz="2000" b="1" dirty="0">
                <a:solidFill>
                  <a:srgbClr val="FF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a:t>
            </a:r>
            <a:r>
              <a:rPr lang="fr-FR" sz="2000" dirty="0" err="1">
                <a:solidFill>
                  <a:srgbClr val="000000"/>
                </a:solidFill>
                <a:latin typeface="Times New Roman" panose="02020603050405020304" pitchFamily="18" charset="0"/>
                <a:cs typeface="Times New Roman" panose="02020603050405020304" pitchFamily="18" charset="0"/>
              </a:rPr>
              <a:t>opsonisation</a:t>
            </a:r>
            <a:r>
              <a:rPr lang="fr-FR" sz="2000" dirty="0">
                <a:solidFill>
                  <a:srgbClr val="000000"/>
                </a:solidFill>
                <a:latin typeface="Times New Roman" panose="02020603050405020304" pitchFamily="18" charset="0"/>
                <a:cs typeface="Times New Roman" panose="02020603050405020304" pitchFamily="18" charset="0"/>
              </a:rPr>
              <a:t>), la liaison et l’activation du complément, l’activation des mastocytes et basophiles (inflammation), etc.</a:t>
            </a:r>
          </a:p>
          <a:p>
            <a:pPr algn="just">
              <a:lnSpc>
                <a:spcPct val="150000"/>
              </a:lnSpc>
            </a:pP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13" name="Chevron 12"/>
          <p:cNvSpPr/>
          <p:nvPr/>
        </p:nvSpPr>
        <p:spPr>
          <a:xfrm rot="20975465">
            <a:off x="393342" y="3939313"/>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54220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a:solidFill>
                  <a:srgbClr val="000000"/>
                </a:solidFill>
                <a:latin typeface="Times New Roman" panose="02020603050405020304" pitchFamily="18" charset="0"/>
              </a:rPr>
              <a:t>Chapitre I : Rappels et notions de base </a:t>
            </a:r>
            <a:endParaRPr lang="fr-FR" sz="2000" b="0" i="0" u="none" strike="noStrike" baseline="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9" name="Titre 1"/>
          <p:cNvSpPr txBox="1">
            <a:spLocks/>
          </p:cNvSpPr>
          <p:nvPr/>
        </p:nvSpPr>
        <p:spPr bwMode="auto">
          <a:xfrm>
            <a:off x="3274865" y="748943"/>
            <a:ext cx="4790179" cy="1096558"/>
          </a:xfrm>
          <a:prstGeom prst="rect">
            <a:avLst/>
          </a:prstGeom>
          <a:noFill/>
          <a:ln w="15240" cap="flat" cmpd="sng" algn="ctr">
            <a:solidFill>
              <a:srgbClr val="FFFF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Aft>
                <a:spcPct val="35000"/>
              </a:spcAft>
            </a:pPr>
            <a:r>
              <a:rPr lang="fr-FR" sz="4000" b="1" i="1" dirty="0">
                <a:solidFill>
                  <a:srgbClr val="FF0000"/>
                </a:solidFill>
                <a:latin typeface="Comic Sans MS" panose="030F0702030302020204" pitchFamily="66" charset="0"/>
                <a:cs typeface="Times New Roman" panose="02020603050405020304" pitchFamily="18" charset="0"/>
              </a:rPr>
              <a:t>Objectifs</a:t>
            </a:r>
          </a:p>
        </p:txBody>
      </p:sp>
      <p:sp>
        <p:nvSpPr>
          <p:cNvPr id="11" name="Chevron 10"/>
          <p:cNvSpPr/>
          <p:nvPr/>
        </p:nvSpPr>
        <p:spPr>
          <a:xfrm rot="20975465">
            <a:off x="716571" y="5615295"/>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Chevron 11"/>
          <p:cNvSpPr/>
          <p:nvPr/>
        </p:nvSpPr>
        <p:spPr>
          <a:xfrm rot="20975465">
            <a:off x="716572" y="4625037"/>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Chevron 12"/>
          <p:cNvSpPr/>
          <p:nvPr/>
        </p:nvSpPr>
        <p:spPr>
          <a:xfrm rot="20975465">
            <a:off x="728323" y="3543945"/>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1587060" y="2176484"/>
            <a:ext cx="8770927" cy="584775"/>
          </a:xfrm>
          <a:prstGeom prst="rect">
            <a:avLst/>
          </a:prstGeom>
        </p:spPr>
        <p:txBody>
          <a:bodyPr wrap="none">
            <a:spAutoFit/>
          </a:bodyPr>
          <a:lstStyle/>
          <a:p>
            <a:r>
              <a:rPr lang="fr-FR" sz="3200" b="1" i="0" u="none" strike="noStrike" baseline="0" dirty="0">
                <a:solidFill>
                  <a:srgbClr val="000000"/>
                </a:solidFill>
                <a:latin typeface="Times New Roman" panose="02020603050405020304" pitchFamily="18" charset="0"/>
              </a:rPr>
              <a:t>Les principaux objectifs de système immunitaire </a:t>
            </a:r>
            <a:endParaRPr lang="fr-FR" sz="3200" dirty="0"/>
          </a:p>
        </p:txBody>
      </p:sp>
      <p:sp>
        <p:nvSpPr>
          <p:cNvPr id="3" name="Rectangle 2"/>
          <p:cNvSpPr/>
          <p:nvPr/>
        </p:nvSpPr>
        <p:spPr>
          <a:xfrm>
            <a:off x="1471038" y="3086211"/>
            <a:ext cx="8397831" cy="830997"/>
          </a:xfrm>
          <a:prstGeom prst="rect">
            <a:avLst/>
          </a:prstGeom>
        </p:spPr>
        <p:txBody>
          <a:bodyPr wrap="square">
            <a:spAutoFit/>
          </a:bodyPr>
          <a:lstStyle/>
          <a:p>
            <a:endParaRPr lang="fr-FR" sz="2400" b="1" i="0" u="none" strike="noStrike" baseline="0" dirty="0">
              <a:solidFill>
                <a:srgbClr val="000000"/>
              </a:solidFill>
              <a:latin typeface="Times New Roman" panose="02020603050405020304" pitchFamily="18" charset="0"/>
              <a:cs typeface="Times New Roman" panose="02020603050405020304" pitchFamily="18" charset="0"/>
            </a:endParaRPr>
          </a:p>
          <a:p>
            <a:r>
              <a:rPr lang="fr-FR" sz="2400" b="1" i="0" u="none" strike="noStrike" baseline="0" dirty="0">
                <a:solidFill>
                  <a:srgbClr val="000000"/>
                </a:solidFill>
                <a:latin typeface="Times New Roman" panose="02020603050405020304" pitchFamily="18" charset="0"/>
                <a:cs typeface="Times New Roman" panose="02020603050405020304" pitchFamily="18" charset="0"/>
              </a:rPr>
              <a:t>Lutter contre un agent infectieux étranger à l’organisme. </a:t>
            </a:r>
          </a:p>
        </p:txBody>
      </p:sp>
      <p:sp>
        <p:nvSpPr>
          <p:cNvPr id="14" name="Rectangle 13"/>
          <p:cNvSpPr/>
          <p:nvPr/>
        </p:nvSpPr>
        <p:spPr>
          <a:xfrm>
            <a:off x="1471038" y="4121887"/>
            <a:ext cx="9002973" cy="830997"/>
          </a:xfrm>
          <a:prstGeom prst="rect">
            <a:avLst/>
          </a:prstGeom>
        </p:spPr>
        <p:txBody>
          <a:bodyPr wrap="square">
            <a:spAutoFit/>
          </a:bodyPr>
          <a:lstStyle/>
          <a:p>
            <a:endParaRPr lang="fr-FR" sz="2400" b="1" i="0" u="none" strike="noStrike" baseline="0" dirty="0">
              <a:solidFill>
                <a:srgbClr val="000000"/>
              </a:solidFill>
              <a:latin typeface="Times New Roman" panose="02020603050405020304" pitchFamily="18" charset="0"/>
              <a:cs typeface="Times New Roman" panose="02020603050405020304" pitchFamily="18" charset="0"/>
            </a:endParaRPr>
          </a:p>
          <a:p>
            <a:r>
              <a:rPr lang="fr-FR" sz="2400" b="1" i="0" u="none" strike="noStrike" baseline="0" dirty="0">
                <a:solidFill>
                  <a:srgbClr val="000000"/>
                </a:solidFill>
                <a:latin typeface="Times New Roman" panose="02020603050405020304" pitchFamily="18" charset="0"/>
                <a:cs typeface="Times New Roman" panose="02020603050405020304" pitchFamily="18" charset="0"/>
              </a:rPr>
              <a:t>Lutter contre la transplantation (pris comme un agent infectieux). </a:t>
            </a:r>
          </a:p>
        </p:txBody>
      </p:sp>
      <p:sp>
        <p:nvSpPr>
          <p:cNvPr id="15" name="Rectangle 14"/>
          <p:cNvSpPr/>
          <p:nvPr/>
        </p:nvSpPr>
        <p:spPr>
          <a:xfrm>
            <a:off x="1471038" y="5157563"/>
            <a:ext cx="6096000" cy="830997"/>
          </a:xfrm>
          <a:prstGeom prst="rect">
            <a:avLst/>
          </a:prstGeom>
        </p:spPr>
        <p:txBody>
          <a:bodyPr>
            <a:spAutoFit/>
          </a:bodyPr>
          <a:lstStyle/>
          <a:p>
            <a:endParaRPr lang="fr-FR" sz="2400" b="1" i="0" u="none" strike="noStrike" baseline="0" dirty="0">
              <a:solidFill>
                <a:srgbClr val="000000"/>
              </a:solidFill>
              <a:latin typeface="Times New Roman" panose="02020603050405020304" pitchFamily="18" charset="0"/>
              <a:cs typeface="Times New Roman" panose="02020603050405020304" pitchFamily="18" charset="0"/>
            </a:endParaRPr>
          </a:p>
          <a:p>
            <a:r>
              <a:rPr lang="fr-FR" sz="2400" b="1" i="0" u="none" strike="noStrike" baseline="0" dirty="0">
                <a:solidFill>
                  <a:srgbClr val="000000"/>
                </a:solidFill>
                <a:latin typeface="Times New Roman" panose="02020603050405020304" pitchFamily="18" charset="0"/>
                <a:cs typeface="Times New Roman" panose="02020603050405020304" pitchFamily="18" charset="0"/>
              </a:rPr>
              <a:t>Lutter contre une cellule tumorale. </a:t>
            </a:r>
          </a:p>
        </p:txBody>
      </p:sp>
    </p:spTree>
    <p:extLst>
      <p:ext uri="{BB962C8B-B14F-4D97-AF65-F5344CB8AC3E}">
        <p14:creationId xmlns:p14="http://schemas.microsoft.com/office/powerpoint/2010/main" val="101897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275061" y="1473476"/>
            <a:ext cx="9997989" cy="1477328"/>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Sont des </a:t>
            </a:r>
            <a:r>
              <a:rPr lang="fr-FR" sz="2000" b="1" dirty="0">
                <a:solidFill>
                  <a:srgbClr val="FF0000"/>
                </a:solidFill>
                <a:latin typeface="Times New Roman" panose="02020603050405020304" pitchFamily="18" charset="0"/>
                <a:cs typeface="Times New Roman" panose="02020603050405020304" pitchFamily="18" charset="0"/>
              </a:rPr>
              <a:t>antibiotiques naturels </a:t>
            </a:r>
            <a:r>
              <a:rPr lang="fr-FR" sz="2000" dirty="0">
                <a:solidFill>
                  <a:srgbClr val="000000"/>
                </a:solidFill>
                <a:latin typeface="Times New Roman" panose="02020603050405020304" pitchFamily="18" charset="0"/>
                <a:cs typeface="Times New Roman" panose="02020603050405020304" pitchFamily="18" charset="0"/>
              </a:rPr>
              <a:t>de petits peptides de 12 à 45 acides aminés, qui jouent un rôle direct dans diverses pathologies, notamment la mucoviscidose. Ils sont secrétés par les cellules épithéliales et les phagocytes.</a:t>
            </a:r>
          </a:p>
        </p:txBody>
      </p:sp>
      <p:sp>
        <p:nvSpPr>
          <p:cNvPr id="6" name="Chevron 5"/>
          <p:cNvSpPr/>
          <p:nvPr/>
        </p:nvSpPr>
        <p:spPr>
          <a:xfrm rot="20975465">
            <a:off x="516171" y="1641284"/>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370580" y="523758"/>
            <a:ext cx="4333238"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g) Peptides antibiotiques</a:t>
            </a:r>
          </a:p>
        </p:txBody>
      </p:sp>
    </p:spTree>
    <p:extLst>
      <p:ext uri="{BB962C8B-B14F-4D97-AF65-F5344CB8AC3E}">
        <p14:creationId xmlns:p14="http://schemas.microsoft.com/office/powerpoint/2010/main" val="924066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232539" y="2292340"/>
            <a:ext cx="9744501" cy="3785652"/>
          </a:xfrm>
          <a:prstGeom prst="rect">
            <a:avLst/>
          </a:prstGeom>
        </p:spPr>
        <p:txBody>
          <a:bodyPr wrap="square">
            <a:spAutoFit/>
          </a:bodyPr>
          <a:lstStyle/>
          <a:p>
            <a:pPr algn="ctr">
              <a:lnSpc>
                <a:spcPct val="150000"/>
              </a:lnSpc>
            </a:pPr>
            <a:r>
              <a:rPr lang="fr-FR" sz="4000" dirty="0">
                <a:solidFill>
                  <a:srgbClr val="000000"/>
                </a:solidFill>
                <a:latin typeface="Times New Roman" panose="02020603050405020304" pitchFamily="18" charset="0"/>
                <a:cs typeface="Times New Roman" panose="02020603050405020304" pitchFamily="18" charset="0"/>
              </a:rPr>
              <a:t>Le groupe composé </a:t>
            </a:r>
            <a:r>
              <a:rPr lang="fr-FR" sz="4000" b="1" dirty="0">
                <a:solidFill>
                  <a:srgbClr val="FF0000"/>
                </a:solidFill>
                <a:latin typeface="Times New Roman" panose="02020603050405020304" pitchFamily="18" charset="0"/>
                <a:cs typeface="Times New Roman" panose="02020603050405020304" pitchFamily="18" charset="0"/>
              </a:rPr>
              <a:t>d'organes lymphoïdes</a:t>
            </a:r>
            <a:r>
              <a:rPr lang="fr-FR" sz="4000" dirty="0">
                <a:solidFill>
                  <a:srgbClr val="000000"/>
                </a:solidFill>
                <a:latin typeface="Times New Roman" panose="02020603050405020304" pitchFamily="18" charset="0"/>
                <a:cs typeface="Times New Roman" panose="02020603050405020304" pitchFamily="18" charset="0"/>
              </a:rPr>
              <a:t>, </a:t>
            </a:r>
            <a:r>
              <a:rPr lang="fr-FR" sz="4000" b="1" dirty="0">
                <a:solidFill>
                  <a:srgbClr val="FF0000"/>
                </a:solidFill>
                <a:latin typeface="Times New Roman" panose="02020603050405020304" pitchFamily="18" charset="0"/>
                <a:cs typeface="Times New Roman" panose="02020603050405020304" pitchFamily="18" charset="0"/>
              </a:rPr>
              <a:t>de cellules immunocompétentes </a:t>
            </a:r>
            <a:r>
              <a:rPr lang="fr-FR" sz="4000" dirty="0">
                <a:solidFill>
                  <a:srgbClr val="000000"/>
                </a:solidFill>
                <a:latin typeface="Times New Roman" panose="02020603050405020304" pitchFamily="18" charset="0"/>
                <a:cs typeface="Times New Roman" panose="02020603050405020304" pitchFamily="18" charset="0"/>
              </a:rPr>
              <a:t>et </a:t>
            </a:r>
            <a:r>
              <a:rPr lang="fr-FR" sz="4000" b="1" dirty="0">
                <a:solidFill>
                  <a:srgbClr val="FF0000"/>
                </a:solidFill>
                <a:latin typeface="Times New Roman" panose="02020603050405020304" pitchFamily="18" charset="0"/>
                <a:cs typeface="Times New Roman" panose="02020603050405020304" pitchFamily="18" charset="0"/>
              </a:rPr>
              <a:t>des substances actives</a:t>
            </a:r>
            <a:r>
              <a:rPr lang="fr-FR" sz="4000" dirty="0">
                <a:solidFill>
                  <a:srgbClr val="000000"/>
                </a:solidFill>
                <a:latin typeface="Times New Roman" panose="02020603050405020304" pitchFamily="18" charset="0"/>
                <a:cs typeface="Times New Roman" panose="02020603050405020304" pitchFamily="18" charset="0"/>
              </a:rPr>
              <a:t> qu’elles produisent s’appelle le système immunitaire.</a:t>
            </a:r>
            <a:endParaRPr lang="fr-FR" sz="40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Titre 1"/>
          <p:cNvSpPr txBox="1">
            <a:spLocks/>
          </p:cNvSpPr>
          <p:nvPr/>
        </p:nvSpPr>
        <p:spPr bwMode="auto">
          <a:xfrm>
            <a:off x="3835020" y="723331"/>
            <a:ext cx="4539541" cy="1130403"/>
          </a:xfrm>
          <a:prstGeom prst="rect">
            <a:avLst/>
          </a:prstGeom>
          <a:noFill/>
          <a:ln w="15240" cap="flat" cmpd="sng" algn="ctr">
            <a:solidFill>
              <a:srgbClr val="FFFF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6000" b="1" i="1" dirty="0">
                <a:solidFill>
                  <a:srgbClr val="F79646">
                    <a:lumMod val="75000"/>
                  </a:srgbClr>
                </a:solidFill>
                <a:latin typeface="Comic Sans MS" pitchFamily="66" charset="0"/>
                <a:cs typeface="Times New Roman" pitchFamily="18" charset="0"/>
              </a:rPr>
              <a:t>Conclusion</a:t>
            </a:r>
          </a:p>
        </p:txBody>
      </p:sp>
    </p:spTree>
    <p:extLst>
      <p:ext uri="{BB962C8B-B14F-4D97-AF65-F5344CB8AC3E}">
        <p14:creationId xmlns:p14="http://schemas.microsoft.com/office/powerpoint/2010/main" val="21367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Titre 1"/>
          <p:cNvSpPr txBox="1">
            <a:spLocks/>
          </p:cNvSpPr>
          <p:nvPr/>
        </p:nvSpPr>
        <p:spPr bwMode="auto">
          <a:xfrm>
            <a:off x="919137" y="2497541"/>
            <a:ext cx="10383743" cy="1920896"/>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a:solidFill>
                  <a:srgbClr val="F79646">
                    <a:lumMod val="75000"/>
                  </a:srgbClr>
                </a:solidFill>
                <a:latin typeface="Comic Sans MS" pitchFamily="66" charset="0"/>
                <a:cs typeface="Times New Roman" pitchFamily="18" charset="0"/>
              </a:rPr>
              <a:t>Chapitre II : La réponse immunitaire</a:t>
            </a:r>
          </a:p>
        </p:txBody>
      </p:sp>
    </p:spTree>
    <p:extLst>
      <p:ext uri="{BB962C8B-B14F-4D97-AF65-F5344CB8AC3E}">
        <p14:creationId xmlns:p14="http://schemas.microsoft.com/office/powerpoint/2010/main" val="2660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5060882" y="440202"/>
            <a:ext cx="2100255" cy="646331"/>
          </a:xfrm>
          <a:prstGeom prst="rect">
            <a:avLst/>
          </a:prstGeom>
        </p:spPr>
        <p:txBody>
          <a:bodyPr wrap="none">
            <a:spAutoFit/>
          </a:bodyPr>
          <a:lstStyle/>
          <a:p>
            <a:pPr lvl="0" algn="ctr">
              <a:lnSpc>
                <a:spcPct val="150000"/>
              </a:lnSpc>
            </a:pPr>
            <a:r>
              <a:rPr lang="fr-FR" sz="2400" b="1" i="1" u="sng" dirty="0">
                <a:solidFill>
                  <a:srgbClr val="FF33CC"/>
                </a:solidFill>
                <a:latin typeface="Times New Roman" panose="02020603050405020304" pitchFamily="18" charset="0"/>
                <a:cs typeface="Times New Roman" panose="02020603050405020304" pitchFamily="18" charset="0"/>
              </a:rPr>
              <a:t>1. Introduction</a:t>
            </a:r>
          </a:p>
        </p:txBody>
      </p:sp>
      <p:sp>
        <p:nvSpPr>
          <p:cNvPr id="9" name="Rectangle 8"/>
          <p:cNvSpPr/>
          <p:nvPr/>
        </p:nvSpPr>
        <p:spPr>
          <a:xfrm>
            <a:off x="122831" y="940931"/>
            <a:ext cx="11709778" cy="2862322"/>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Les fonctions du système immunitaire jouent un rôle essentiel dans la protection de l’organisme en possédant les mécanismes biologiques qui permettent la reconnaissance de ce qui lui appartient, </a:t>
            </a:r>
            <a:r>
              <a:rPr lang="fr-FR" sz="2000" b="1" dirty="0">
                <a:solidFill>
                  <a:srgbClr val="FF33CC"/>
                </a:solidFill>
                <a:latin typeface="Times New Roman" panose="02020603050405020304" pitchFamily="18" charset="0"/>
                <a:cs typeface="Times New Roman" panose="02020603050405020304" pitchFamily="18" charset="0"/>
              </a:rPr>
              <a:t>la tolérance à son égard </a:t>
            </a:r>
            <a:r>
              <a:rPr lang="fr-FR" sz="2000" b="1" dirty="0">
                <a:solidFill>
                  <a:srgbClr val="000000"/>
                </a:solidFill>
                <a:latin typeface="Times New Roman" panose="02020603050405020304" pitchFamily="18" charset="0"/>
                <a:cs typeface="Times New Roman" panose="02020603050405020304" pitchFamily="18" charset="0"/>
              </a:rPr>
              <a:t>&amp;</a:t>
            </a:r>
            <a:r>
              <a:rPr lang="fr-FR" sz="2000" dirty="0">
                <a:solidFill>
                  <a:srgbClr val="000000"/>
                </a:solidFill>
                <a:latin typeface="Times New Roman" panose="02020603050405020304" pitchFamily="18" charset="0"/>
                <a:cs typeface="Times New Roman" panose="02020603050405020304" pitchFamily="18" charset="0"/>
              </a:rPr>
              <a:t> </a:t>
            </a:r>
            <a:r>
              <a:rPr lang="fr-FR" sz="2000" b="1" dirty="0">
                <a:solidFill>
                  <a:srgbClr val="FF33CC"/>
                </a:solidFill>
                <a:latin typeface="Times New Roman" panose="02020603050405020304" pitchFamily="18" charset="0"/>
                <a:cs typeface="Times New Roman" panose="02020603050405020304" pitchFamily="18" charset="0"/>
              </a:rPr>
              <a:t>le rejet de ce qui lui est étranger</a:t>
            </a:r>
            <a:r>
              <a:rPr lang="fr-FR" sz="2000" dirty="0">
                <a:solidFill>
                  <a:srgbClr val="000000"/>
                </a:solidFill>
                <a:latin typeface="Times New Roman" panose="02020603050405020304" pitchFamily="18" charset="0"/>
                <a:cs typeface="Times New Roman" panose="02020603050405020304" pitchFamily="18" charset="0"/>
              </a:rPr>
              <a:t>. </a:t>
            </a:r>
          </a:p>
          <a:p>
            <a:pPr marL="342900" indent="-342900" algn="just">
              <a:lnSpc>
                <a:spcPct val="150000"/>
              </a:lnSpc>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En effet, les substances étrangères peuvent être </a:t>
            </a:r>
            <a:r>
              <a:rPr lang="fr-FR" sz="2000" b="1" dirty="0">
                <a:solidFill>
                  <a:srgbClr val="FF33CC"/>
                </a:solidFill>
                <a:latin typeface="Times New Roman" panose="02020603050405020304" pitchFamily="18" charset="0"/>
                <a:cs typeface="Times New Roman" panose="02020603050405020304" pitchFamily="18" charset="0"/>
              </a:rPr>
              <a:t>exogènes</a:t>
            </a:r>
            <a:r>
              <a:rPr lang="fr-FR" sz="2000" dirty="0">
                <a:solidFill>
                  <a:srgbClr val="000000"/>
                </a:solidFill>
                <a:latin typeface="Times New Roman" panose="02020603050405020304" pitchFamily="18" charset="0"/>
                <a:cs typeface="Times New Roman" panose="02020603050405020304" pitchFamily="18" charset="0"/>
              </a:rPr>
              <a:t> </a:t>
            </a:r>
            <a:r>
              <a:rPr lang="fr-FR" sz="2000" b="1" dirty="0">
                <a:solidFill>
                  <a:srgbClr val="FF33CC"/>
                </a:solidFill>
                <a:latin typeface="Times New Roman" panose="02020603050405020304" pitchFamily="18" charset="0"/>
                <a:cs typeface="Times New Roman" panose="02020603050405020304" pitchFamily="18" charset="0"/>
              </a:rPr>
              <a:t>(ex. germes pathogènes) </a:t>
            </a:r>
            <a:r>
              <a:rPr lang="fr-FR" sz="2000" dirty="0">
                <a:solidFill>
                  <a:srgbClr val="000000"/>
                </a:solidFill>
                <a:latin typeface="Times New Roman" panose="02020603050405020304" pitchFamily="18" charset="0"/>
                <a:cs typeface="Times New Roman" panose="02020603050405020304" pitchFamily="18" charset="0"/>
              </a:rPr>
              <a:t>ou </a:t>
            </a:r>
            <a:r>
              <a:rPr lang="fr-FR" sz="2000" b="1" dirty="0">
                <a:solidFill>
                  <a:srgbClr val="FF33CC"/>
                </a:solidFill>
                <a:latin typeface="Times New Roman" panose="02020603050405020304" pitchFamily="18" charset="0"/>
                <a:cs typeface="Times New Roman" panose="02020603050405020304" pitchFamily="18" charset="0"/>
              </a:rPr>
              <a:t>endogènes (cellules tumorales). </a:t>
            </a:r>
            <a:r>
              <a:rPr lang="fr-FR" sz="2000" dirty="0">
                <a:solidFill>
                  <a:srgbClr val="000000"/>
                </a:solidFill>
                <a:latin typeface="Times New Roman" panose="02020603050405020304" pitchFamily="18" charset="0"/>
                <a:cs typeface="Times New Roman" panose="02020603050405020304" pitchFamily="18" charset="0"/>
              </a:rPr>
              <a:t>L’ensemble des conséquences de cette reconnaissance aboutit à la réponse immunitaire. Cette dernière fonctionne par deux catégories de mécanisation étroitement intriquées:</a:t>
            </a:r>
          </a:p>
        </p:txBody>
      </p:sp>
      <p:cxnSp>
        <p:nvCxnSpPr>
          <p:cNvPr id="11" name="Connecteur droit avec flèche 10">
            <a:extLst>
              <a:ext uri="{FF2B5EF4-FFF2-40B4-BE49-F238E27FC236}">
                <a16:creationId xmlns:a16="http://schemas.microsoft.com/office/drawing/2014/main" id="{DEAD5E26-EE96-6B63-98FF-63CC3E4F23F2}"/>
              </a:ext>
            </a:extLst>
          </p:cNvPr>
          <p:cNvCxnSpPr>
            <a:cxnSpLocks/>
          </p:cNvCxnSpPr>
          <p:nvPr/>
        </p:nvCxnSpPr>
        <p:spPr>
          <a:xfrm flipH="1">
            <a:off x="1746913" y="3803047"/>
            <a:ext cx="1842448" cy="1530387"/>
          </a:xfrm>
          <a:prstGeom prst="straightConnector1">
            <a:avLst/>
          </a:prstGeom>
          <a:noFill/>
          <a:ln w="76200" cap="flat" cmpd="sng" algn="ctr">
            <a:solidFill>
              <a:srgbClr val="FFC000"/>
            </a:solidFill>
            <a:prstDash val="solid"/>
            <a:tailEnd type="triangle"/>
          </a:ln>
          <a:effectLst/>
        </p:spPr>
      </p:cxnSp>
      <p:cxnSp>
        <p:nvCxnSpPr>
          <p:cNvPr id="12" name="Connecteur droit avec flèche 11">
            <a:extLst>
              <a:ext uri="{FF2B5EF4-FFF2-40B4-BE49-F238E27FC236}">
                <a16:creationId xmlns:a16="http://schemas.microsoft.com/office/drawing/2014/main" id="{FA799429-65C9-F4FC-36D2-B461C9E505B3}"/>
              </a:ext>
            </a:extLst>
          </p:cNvPr>
          <p:cNvCxnSpPr>
            <a:cxnSpLocks/>
          </p:cNvCxnSpPr>
          <p:nvPr/>
        </p:nvCxnSpPr>
        <p:spPr>
          <a:xfrm>
            <a:off x="4002102" y="3803047"/>
            <a:ext cx="1626541" cy="1530387"/>
          </a:xfrm>
          <a:prstGeom prst="straightConnector1">
            <a:avLst/>
          </a:prstGeom>
          <a:noFill/>
          <a:ln w="76200" cap="flat" cmpd="sng" algn="ctr">
            <a:solidFill>
              <a:srgbClr val="00B050"/>
            </a:solidFill>
            <a:prstDash val="solid"/>
            <a:tailEnd type="triangle"/>
          </a:ln>
          <a:effectLst/>
        </p:spPr>
      </p:cxnSp>
      <p:sp>
        <p:nvSpPr>
          <p:cNvPr id="13" name="Rectangle 12">
            <a:extLst>
              <a:ext uri="{FF2B5EF4-FFF2-40B4-BE49-F238E27FC236}">
                <a16:creationId xmlns:a16="http://schemas.microsoft.com/office/drawing/2014/main" id="{81A7E9A9-651A-97CF-710B-06D6D7CCA3FC}"/>
              </a:ext>
            </a:extLst>
          </p:cNvPr>
          <p:cNvSpPr/>
          <p:nvPr/>
        </p:nvSpPr>
        <p:spPr>
          <a:xfrm>
            <a:off x="173612" y="5460942"/>
            <a:ext cx="2927639" cy="996285"/>
          </a:xfrm>
          <a:prstGeom prst="rect">
            <a:avLst/>
          </a:prstGeom>
          <a:noFill/>
          <a:ln w="38100" cap="flat" cmpd="sng" algn="ctr">
            <a:solidFill>
              <a:srgbClr val="FFC000"/>
            </a:solidFill>
            <a:prstDash val="solid"/>
          </a:ln>
          <a:effectLst/>
        </p:spPr>
        <p:txBody>
          <a:bodyPr rtlCol="0" anchor="ctr"/>
          <a:lstStyle/>
          <a:p>
            <a:pPr lvl="0">
              <a:defRPr/>
            </a:pPr>
            <a:r>
              <a:rPr lang="fr-FR" sz="2000" b="1" i="1" kern="0" dirty="0">
                <a:latin typeface="Times New Roman" panose="02020603050405020304" pitchFamily="18" charset="0"/>
                <a:cs typeface="Times New Roman" panose="02020603050405020304" pitchFamily="18" charset="0"/>
              </a:rPr>
              <a:t>Immunité non spécifique (naturel ou innée)  </a:t>
            </a:r>
            <a:endParaRPr kumimoji="0" lang="fr-FR" sz="20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4997346-D2AD-B62F-76BE-6CED81770489}"/>
              </a:ext>
            </a:extLst>
          </p:cNvPr>
          <p:cNvSpPr/>
          <p:nvPr/>
        </p:nvSpPr>
        <p:spPr>
          <a:xfrm>
            <a:off x="3920582" y="5460942"/>
            <a:ext cx="2863595" cy="996285"/>
          </a:xfrm>
          <a:prstGeom prst="rect">
            <a:avLst/>
          </a:prstGeom>
          <a:noFill/>
          <a:ln w="38100" cap="flat" cmpd="sng" algn="ctr">
            <a:solidFill>
              <a:srgbClr val="00B050"/>
            </a:solidFill>
            <a:prstDash val="solid"/>
          </a:ln>
          <a:effectLst/>
        </p:spPr>
        <p:txBody>
          <a:bodyPr rtlCol="0" anchor="ctr"/>
          <a:lstStyle/>
          <a:p>
            <a:pPr lvl="0" algn="ctr">
              <a:defRPr/>
            </a:pPr>
            <a:r>
              <a:rPr lang="fr-FR" sz="2000" b="1" i="1" kern="0" dirty="0">
                <a:latin typeface="Times New Roman" panose="02020603050405020304" pitchFamily="18" charset="0"/>
                <a:ea typeface="Calibri" panose="020F0502020204030204" pitchFamily="34" charset="0"/>
              </a:rPr>
              <a:t>Immunité spécifique(acquise ou adaptative)  </a:t>
            </a:r>
            <a:endParaRPr kumimoji="0" lang="fr-FR" sz="20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5" name="Rectangle 24"/>
          <p:cNvSpPr/>
          <p:nvPr/>
        </p:nvSpPr>
        <p:spPr>
          <a:xfrm>
            <a:off x="7603508" y="4457343"/>
            <a:ext cx="4412777" cy="2400657"/>
          </a:xfrm>
          <a:prstGeom prst="rect">
            <a:avLst/>
          </a:prstGeom>
        </p:spPr>
        <p:txBody>
          <a:bodyPr wrap="square">
            <a:spAutoFit/>
          </a:bodyPr>
          <a:lstStyle/>
          <a:p>
            <a:pPr lvl="0" algn="ctr">
              <a:lnSpc>
                <a:spcPct val="150000"/>
              </a:lnSpc>
            </a:pPr>
            <a:r>
              <a:rPr lang="fr-FR" sz="2000" dirty="0">
                <a:solidFill>
                  <a:srgbClr val="000000"/>
                </a:solidFill>
                <a:latin typeface="Times New Roman" panose="02020603050405020304" pitchFamily="18" charset="0"/>
                <a:cs typeface="Times New Roman" panose="02020603050405020304" pitchFamily="18" charset="0"/>
              </a:rPr>
              <a:t>capable d’une mémoire immunologique dans le but d'empêcher l'entrée des germes, de les éliminer au plus vite et de contrôler leur reproduction (immunité anti-infectieuse).</a:t>
            </a:r>
          </a:p>
        </p:txBody>
      </p:sp>
      <p:cxnSp>
        <p:nvCxnSpPr>
          <p:cNvPr id="37" name="Connecteur droit avec flèche 36">
            <a:extLst>
              <a:ext uri="{FF2B5EF4-FFF2-40B4-BE49-F238E27FC236}">
                <a16:creationId xmlns:a16="http://schemas.microsoft.com/office/drawing/2014/main" id="{D193F7DB-5325-6E62-D660-DB85D7D38582}"/>
              </a:ext>
            </a:extLst>
          </p:cNvPr>
          <p:cNvCxnSpPr>
            <a:cxnSpLocks/>
          </p:cNvCxnSpPr>
          <p:nvPr/>
        </p:nvCxnSpPr>
        <p:spPr>
          <a:xfrm flipV="1">
            <a:off x="7007248" y="5841242"/>
            <a:ext cx="596260" cy="1364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5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Rectangle 5"/>
          <p:cNvSpPr/>
          <p:nvPr/>
        </p:nvSpPr>
        <p:spPr>
          <a:xfrm>
            <a:off x="1977875" y="523758"/>
            <a:ext cx="2593980" cy="579967"/>
          </a:xfrm>
          <a:prstGeom prst="rect">
            <a:avLst/>
          </a:prstGeom>
        </p:spPr>
        <p:txBody>
          <a:bodyPr wrap="none">
            <a:spAutoFit/>
          </a:bodyPr>
          <a:lstStyle/>
          <a:p>
            <a:pPr lvl="0" algn="ctr">
              <a:lnSpc>
                <a:spcPct val="150000"/>
              </a:lnSpc>
            </a:pPr>
            <a:r>
              <a:rPr lang="fr-FR" sz="2400" b="1" i="1" u="sng" dirty="0">
                <a:solidFill>
                  <a:srgbClr val="FF33CC"/>
                </a:solidFill>
                <a:latin typeface="Times New Roman" panose="02020603050405020304" pitchFamily="18" charset="0"/>
                <a:cs typeface="Times New Roman" panose="02020603050405020304" pitchFamily="18" charset="0"/>
              </a:rPr>
              <a:t>2. Immunité innée </a:t>
            </a:r>
          </a:p>
        </p:txBody>
      </p:sp>
      <p:sp>
        <p:nvSpPr>
          <p:cNvPr id="9" name="Rectangle 8"/>
          <p:cNvSpPr/>
          <p:nvPr/>
        </p:nvSpPr>
        <p:spPr>
          <a:xfrm>
            <a:off x="269853" y="813741"/>
            <a:ext cx="5080069" cy="6093976"/>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 L’ensemble </a:t>
            </a:r>
            <a:r>
              <a:rPr lang="fr-FR" sz="2000" b="1" dirty="0">
                <a:solidFill>
                  <a:srgbClr val="FF33CC"/>
                </a:solidFill>
                <a:latin typeface="Times New Roman" panose="02020603050405020304" pitchFamily="18" charset="0"/>
                <a:cs typeface="Times New Roman" panose="02020603050405020304" pitchFamily="18" charset="0"/>
              </a:rPr>
              <a:t>des moyens de lutte anti-infectieuse </a:t>
            </a:r>
            <a:r>
              <a:rPr lang="fr-FR" sz="2000" dirty="0">
                <a:solidFill>
                  <a:srgbClr val="000000"/>
                </a:solidFill>
                <a:latin typeface="Times New Roman" panose="02020603050405020304" pitchFamily="18" charset="0"/>
                <a:cs typeface="Times New Roman" panose="02020603050405020304" pitchFamily="18" charset="0"/>
              </a:rPr>
              <a:t>dus à des effecteurs préexistants opérationnels dès la naissance, qui fonctionnent sans nécessité d'un apprentissage ou de mémorisation. Autrefois dite non spécifique par rapport à l’immunité adaptative parce qu’une même cellule ou une même molécule peut reconnaitre ou détruire des cibles différentes (large spectre), dont elle est capable de reconnaitre toute substance étrangère potentiellement dangereuse et produire une réponse adaptée.</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922" y="790712"/>
            <a:ext cx="6974006" cy="6067289"/>
          </a:xfrm>
          <a:prstGeom prst="rect">
            <a:avLst/>
          </a:prstGeom>
        </p:spPr>
      </p:pic>
    </p:spTree>
    <p:extLst>
      <p:ext uri="{BB962C8B-B14F-4D97-AF65-F5344CB8AC3E}">
        <p14:creationId xmlns:p14="http://schemas.microsoft.com/office/powerpoint/2010/main" val="2609601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97290"/>
            <a:ext cx="12050713" cy="3790486"/>
          </a:xfrm>
          <a:prstGeom prst="rect">
            <a:avLst/>
          </a:prstGeom>
        </p:spPr>
      </p:pic>
      <p:sp>
        <p:nvSpPr>
          <p:cNvPr id="9" name="Rectangle 8"/>
          <p:cNvSpPr/>
          <p:nvPr/>
        </p:nvSpPr>
        <p:spPr>
          <a:xfrm>
            <a:off x="4557302" y="769042"/>
            <a:ext cx="2593980" cy="579967"/>
          </a:xfrm>
          <a:prstGeom prst="rect">
            <a:avLst/>
          </a:prstGeom>
        </p:spPr>
        <p:txBody>
          <a:bodyPr wrap="none">
            <a:spAutoFit/>
          </a:bodyPr>
          <a:lstStyle/>
          <a:p>
            <a:pPr lvl="0" algn="ctr">
              <a:lnSpc>
                <a:spcPct val="150000"/>
              </a:lnSpc>
            </a:pPr>
            <a:r>
              <a:rPr lang="fr-FR" sz="2400" b="1" i="1" u="sng" dirty="0">
                <a:solidFill>
                  <a:srgbClr val="FF33CC"/>
                </a:solidFill>
                <a:latin typeface="Times New Roman" panose="02020603050405020304" pitchFamily="18" charset="0"/>
                <a:cs typeface="Times New Roman" panose="02020603050405020304" pitchFamily="18" charset="0"/>
              </a:rPr>
              <a:t>2. Immunité innée </a:t>
            </a:r>
          </a:p>
        </p:txBody>
      </p:sp>
    </p:spTree>
    <p:extLst>
      <p:ext uri="{BB962C8B-B14F-4D97-AF65-F5344CB8AC3E}">
        <p14:creationId xmlns:p14="http://schemas.microsoft.com/office/powerpoint/2010/main" val="3722613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3274865" y="500729"/>
            <a:ext cx="5388013" cy="579967"/>
          </a:xfrm>
          <a:prstGeom prst="rect">
            <a:avLst/>
          </a:prstGeom>
        </p:spPr>
        <p:txBody>
          <a:bodyPr wrap="none">
            <a:spAutoFit/>
          </a:bodyPr>
          <a:lstStyle/>
          <a:p>
            <a:pPr lvl="0" algn="ctr">
              <a:lnSpc>
                <a:spcPct val="150000"/>
              </a:lnSpc>
            </a:pPr>
            <a:r>
              <a:rPr lang="fr-FR" sz="2400" b="1" i="1" u="sng" dirty="0">
                <a:solidFill>
                  <a:srgbClr val="FF33CC"/>
                </a:solidFill>
                <a:latin typeface="Times New Roman" panose="02020603050405020304" pitchFamily="18" charset="0"/>
                <a:cs typeface="Times New Roman" panose="02020603050405020304" pitchFamily="18" charset="0"/>
              </a:rPr>
              <a:t>2. 1 Premières barrières anti-infectieuses</a:t>
            </a:r>
          </a:p>
        </p:txBody>
      </p:sp>
      <p:sp>
        <p:nvSpPr>
          <p:cNvPr id="6" name="Rectangle 5"/>
          <p:cNvSpPr/>
          <p:nvPr/>
        </p:nvSpPr>
        <p:spPr>
          <a:xfrm>
            <a:off x="-1" y="523758"/>
            <a:ext cx="12152419" cy="1454244"/>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 </a:t>
            </a:r>
            <a:r>
              <a:rPr lang="fr-FR" sz="1900" dirty="0">
                <a:solidFill>
                  <a:srgbClr val="000000"/>
                </a:solidFill>
                <a:latin typeface="Times New Roman" panose="02020603050405020304" pitchFamily="18" charset="0"/>
                <a:cs typeface="Times New Roman" panose="02020603050405020304" pitchFamily="18" charset="0"/>
              </a:rPr>
              <a:t>Modules constitutifs (les surfaces corporelles et les épithéliums internes) sont dits barrières </a:t>
            </a:r>
            <a:r>
              <a:rPr lang="fr-FR" sz="1900" b="1" dirty="0" err="1">
                <a:solidFill>
                  <a:srgbClr val="FF33CC"/>
                </a:solidFill>
                <a:latin typeface="Times New Roman" panose="02020603050405020304" pitchFamily="18" charset="0"/>
                <a:cs typeface="Times New Roman" panose="02020603050405020304" pitchFamily="18" charset="0"/>
              </a:rPr>
              <a:t>cutanéo-muqueuses</a:t>
            </a:r>
            <a:r>
              <a:rPr lang="fr-FR" sz="1900" dirty="0">
                <a:solidFill>
                  <a:srgbClr val="000000"/>
                </a:solidFill>
                <a:latin typeface="Times New Roman" panose="02020603050405020304" pitchFamily="18" charset="0"/>
                <a:cs typeface="Times New Roman" panose="02020603050405020304" pitchFamily="18" charset="0"/>
              </a:rPr>
              <a:t> parce qu’elles empêchent l’adhésion des agents pathogènes par des mécanismes physiques, chimiques ou biologiques.</a:t>
            </a:r>
            <a:endParaRPr lang="fr-FR" sz="1900" b="0" i="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556272845"/>
              </p:ext>
            </p:extLst>
          </p:nvPr>
        </p:nvGraphicFramePr>
        <p:xfrm>
          <a:off x="0" y="1978002"/>
          <a:ext cx="11859906" cy="4754880"/>
        </p:xfrm>
        <a:graphic>
          <a:graphicData uri="http://schemas.openxmlformats.org/drawingml/2006/table">
            <a:tbl>
              <a:tblPr firstRow="1" bandRow="1">
                <a:tableStyleId>{616DA210-FB5B-4158-B5E0-FEB733F419BA}</a:tableStyleId>
              </a:tblPr>
              <a:tblGrid>
                <a:gridCol w="4271750">
                  <a:extLst>
                    <a:ext uri="{9D8B030D-6E8A-4147-A177-3AD203B41FA5}">
                      <a16:colId xmlns:a16="http://schemas.microsoft.com/office/drawing/2014/main" val="20000"/>
                    </a:ext>
                  </a:extLst>
                </a:gridCol>
                <a:gridCol w="3862316">
                  <a:extLst>
                    <a:ext uri="{9D8B030D-6E8A-4147-A177-3AD203B41FA5}">
                      <a16:colId xmlns:a16="http://schemas.microsoft.com/office/drawing/2014/main" val="20001"/>
                    </a:ext>
                  </a:extLst>
                </a:gridCol>
                <a:gridCol w="3725840">
                  <a:extLst>
                    <a:ext uri="{9D8B030D-6E8A-4147-A177-3AD203B41FA5}">
                      <a16:colId xmlns:a16="http://schemas.microsoft.com/office/drawing/2014/main" val="20002"/>
                    </a:ext>
                  </a:extLst>
                </a:gridCol>
              </a:tblGrid>
              <a:tr h="376647">
                <a:tc>
                  <a:txBody>
                    <a:bodyPr/>
                    <a:lstStyle/>
                    <a:p>
                      <a:pPr algn="just">
                        <a:lnSpc>
                          <a:spcPct val="150000"/>
                        </a:lnSpc>
                      </a:pPr>
                      <a:r>
                        <a:rPr lang="fr-FR" sz="2000" dirty="0">
                          <a:latin typeface="Times New Roman" panose="02020603050405020304" pitchFamily="18" charset="0"/>
                          <a:cs typeface="Times New Roman" panose="02020603050405020304" pitchFamily="18" charset="0"/>
                        </a:rPr>
                        <a:t>A. Barrière physique</a:t>
                      </a:r>
                    </a:p>
                  </a:txBody>
                  <a:tcPr/>
                </a:tc>
                <a:tc>
                  <a:txBody>
                    <a:bodyPr/>
                    <a:lstStyle/>
                    <a:p>
                      <a:pPr algn="just">
                        <a:lnSpc>
                          <a:spcPct val="150000"/>
                        </a:lnSpc>
                      </a:pPr>
                      <a:r>
                        <a:rPr lang="fr-FR" sz="2000" dirty="0">
                          <a:latin typeface="Times New Roman" panose="02020603050405020304" pitchFamily="18" charset="0"/>
                          <a:cs typeface="Times New Roman" panose="02020603050405020304" pitchFamily="18" charset="0"/>
                        </a:rPr>
                        <a:t>B. Barrière chimique</a:t>
                      </a:r>
                    </a:p>
                  </a:txBody>
                  <a:tcPr/>
                </a:tc>
                <a:tc>
                  <a:txBody>
                    <a:bodyPr/>
                    <a:lstStyle/>
                    <a:p>
                      <a:pPr algn="just">
                        <a:lnSpc>
                          <a:spcPct val="150000"/>
                        </a:lnSpc>
                      </a:pPr>
                      <a:r>
                        <a:rPr lang="fr-FR" sz="2000" dirty="0">
                          <a:latin typeface="Times New Roman" panose="02020603050405020304" pitchFamily="18" charset="0"/>
                          <a:cs typeface="Times New Roman" panose="02020603050405020304" pitchFamily="18" charset="0"/>
                        </a:rPr>
                        <a:t>C. Barrières biologiques</a:t>
                      </a:r>
                    </a:p>
                  </a:txBody>
                  <a:tcPr/>
                </a:tc>
                <a:extLst>
                  <a:ext uri="{0D108BD9-81ED-4DB2-BD59-A6C34878D82A}">
                    <a16:rowId xmlns:a16="http://schemas.microsoft.com/office/drawing/2014/main" val="10000"/>
                  </a:ext>
                </a:extLst>
              </a:tr>
              <a:tr h="3993494">
                <a:tc>
                  <a:txBody>
                    <a:bodyPr/>
                    <a:lstStyle/>
                    <a:p>
                      <a:pPr algn="just">
                        <a:lnSpc>
                          <a:spcPct val="150000"/>
                        </a:lnSpc>
                      </a:pPr>
                      <a:r>
                        <a:rPr lang="fr-FR" sz="2000" b="1" dirty="0">
                          <a:solidFill>
                            <a:srgbClr val="FF33CC"/>
                          </a:solidFill>
                          <a:latin typeface="Times New Roman" panose="02020603050405020304" pitchFamily="18" charset="0"/>
                          <a:cs typeface="Times New Roman" panose="02020603050405020304" pitchFamily="18" charset="0"/>
                        </a:rPr>
                        <a:t>La peau </a:t>
                      </a:r>
                      <a:r>
                        <a:rPr lang="fr-FR" sz="2000" dirty="0">
                          <a:latin typeface="Times New Roman" panose="02020603050405020304" pitchFamily="18" charset="0"/>
                          <a:cs typeface="Times New Roman" panose="02020603050405020304" pitchFamily="18" charset="0"/>
                        </a:rPr>
                        <a:t>et </a:t>
                      </a:r>
                      <a:r>
                        <a:rPr lang="fr-FR" sz="2000" b="1" dirty="0">
                          <a:solidFill>
                            <a:srgbClr val="FF33CC"/>
                          </a:solidFill>
                          <a:latin typeface="Times New Roman" panose="02020603050405020304" pitchFamily="18" charset="0"/>
                          <a:cs typeface="Times New Roman" panose="02020603050405020304" pitchFamily="18" charset="0"/>
                        </a:rPr>
                        <a:t>les muqueuses </a:t>
                      </a:r>
                      <a:r>
                        <a:rPr lang="fr-FR" sz="2000" dirty="0">
                          <a:latin typeface="Times New Roman" panose="02020603050405020304" pitchFamily="18" charset="0"/>
                          <a:cs typeface="Times New Roman" panose="02020603050405020304" pitchFamily="18" charset="0"/>
                        </a:rPr>
                        <a:t>sont des barrières mécaniques entre le milieu interne et le mode extérieur contenant les pathogènes grâce à leurs faibles perméabilités, la desquamation de la peau, les sécrétions des liquides visqueux (mucus) les cils vibratiles, etc.</a:t>
                      </a:r>
                    </a:p>
                  </a:txBody>
                  <a:tcPr/>
                </a:tc>
                <a:tc>
                  <a:txBody>
                    <a:bodyPr/>
                    <a:lstStyle/>
                    <a:p>
                      <a:pPr algn="just">
                        <a:lnSpc>
                          <a:spcPct val="150000"/>
                        </a:lnSpc>
                      </a:pPr>
                      <a:r>
                        <a:rPr lang="fr-FR" sz="2000" b="1" i="0" u="none" strike="noStrike" baseline="0" dirty="0">
                          <a:solidFill>
                            <a:srgbClr val="FF33CC"/>
                          </a:solidFill>
                          <a:latin typeface="Times New Roman" panose="02020603050405020304" pitchFamily="18" charset="0"/>
                          <a:cs typeface="Times New Roman" panose="02020603050405020304" pitchFamily="18" charset="0"/>
                        </a:rPr>
                        <a:t>Les surfaces épithéliales </a:t>
                      </a:r>
                      <a:r>
                        <a:rPr lang="fr-FR" sz="2000" b="0" i="0" u="none" strike="noStrike" baseline="0" dirty="0">
                          <a:solidFill>
                            <a:srgbClr val="000000"/>
                          </a:solidFill>
                          <a:latin typeface="Times New Roman" panose="02020603050405020304" pitchFamily="18" charset="0"/>
                          <a:cs typeface="Times New Roman" panose="02020603050405020304" pitchFamily="18" charset="0"/>
                        </a:rPr>
                        <a:t>produisent des protéines et des peptides antimicrobiens qui inhibent la croissance bactérienne, comme les lysozymes, les acides lactiques de la sueur, HCI gastrique, les sels biliaires, les enzymes protéolytiques, etc. </a:t>
                      </a:r>
                    </a:p>
                    <a:p>
                      <a:pPr algn="just">
                        <a:lnSpc>
                          <a:spcPct val="150000"/>
                        </a:lnSpc>
                      </a:pPr>
                      <a:endParaRPr lang="fr-FR" sz="20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fr-FR"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La plupart des surfaces épithéliales sont associées à une </a:t>
                      </a:r>
                      <a:r>
                        <a:rPr lang="fr-FR" sz="2000" b="1" i="0" u="none" strike="noStrike" kern="1200" baseline="0" dirty="0">
                          <a:solidFill>
                            <a:srgbClr val="FF33CC"/>
                          </a:solidFill>
                          <a:latin typeface="Times New Roman" panose="02020603050405020304" pitchFamily="18" charset="0"/>
                          <a:ea typeface="+mn-ea"/>
                          <a:cs typeface="Times New Roman" panose="02020603050405020304" pitchFamily="18" charset="0"/>
                        </a:rPr>
                        <a:t>flore commensale </a:t>
                      </a:r>
                      <a:r>
                        <a:rPr lang="fr-FR"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(un ensemble de bactéries se situant sur la peau et les muqueuses), qui sont en concurrence avec les pathogènes ainsi qu’elles peuvent dans certains cas produire des substances antimicrobiennes</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105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4206245" y="769042"/>
            <a:ext cx="3296095" cy="646331"/>
          </a:xfrm>
          <a:prstGeom prst="rect">
            <a:avLst/>
          </a:prstGeom>
        </p:spPr>
        <p:txBody>
          <a:bodyPr wrap="none">
            <a:spAutoFit/>
          </a:bodyPr>
          <a:lstStyle/>
          <a:p>
            <a:pPr lvl="0" algn="ctr">
              <a:lnSpc>
                <a:spcPct val="150000"/>
              </a:lnSpc>
            </a:pPr>
            <a:r>
              <a:rPr lang="fr-FR" sz="2400" b="1" i="1" u="sng" dirty="0">
                <a:solidFill>
                  <a:srgbClr val="FF33CC"/>
                </a:solidFill>
                <a:latin typeface="Times New Roman" panose="02020603050405020304" pitchFamily="18" charset="0"/>
                <a:cs typeface="Times New Roman" panose="02020603050405020304" pitchFamily="18" charset="0"/>
              </a:rPr>
              <a:t>2.2 Danger et récepteurs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48" y="1265248"/>
            <a:ext cx="11026687" cy="3275865"/>
          </a:xfrm>
          <a:prstGeom prst="rect">
            <a:avLst/>
          </a:prstGeom>
        </p:spPr>
      </p:pic>
    </p:spTree>
    <p:extLst>
      <p:ext uri="{BB962C8B-B14F-4D97-AF65-F5344CB8AC3E}">
        <p14:creationId xmlns:p14="http://schemas.microsoft.com/office/powerpoint/2010/main" val="520262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71" y="1856096"/>
            <a:ext cx="11737075" cy="4831308"/>
          </a:xfrm>
          <a:prstGeom prst="rect">
            <a:avLst/>
          </a:prstGeom>
        </p:spPr>
      </p:pic>
      <p:sp>
        <p:nvSpPr>
          <p:cNvPr id="6" name="Rectangle 5"/>
          <p:cNvSpPr/>
          <p:nvPr/>
        </p:nvSpPr>
        <p:spPr>
          <a:xfrm>
            <a:off x="3921668" y="755394"/>
            <a:ext cx="3810659" cy="661207"/>
          </a:xfrm>
          <a:prstGeom prst="rect">
            <a:avLst/>
          </a:prstGeom>
        </p:spPr>
        <p:txBody>
          <a:bodyPr wrap="none">
            <a:spAutoFit/>
          </a:bodyPr>
          <a:lstStyle/>
          <a:p>
            <a:pPr lvl="0" algn="ctr">
              <a:lnSpc>
                <a:spcPct val="150000"/>
              </a:lnSpc>
            </a:pPr>
            <a:r>
              <a:rPr lang="fr-FR" sz="2800" b="1" i="1" u="sng" dirty="0">
                <a:solidFill>
                  <a:srgbClr val="FF33CC"/>
                </a:solidFill>
                <a:latin typeface="Times New Roman" panose="02020603050405020304" pitchFamily="18" charset="0"/>
                <a:cs typeface="Times New Roman" panose="02020603050405020304" pitchFamily="18" charset="0"/>
              </a:rPr>
              <a:t>2.2 Danger et récepteurs</a:t>
            </a:r>
          </a:p>
        </p:txBody>
      </p:sp>
    </p:spTree>
    <p:extLst>
      <p:ext uri="{BB962C8B-B14F-4D97-AF65-F5344CB8AC3E}">
        <p14:creationId xmlns:p14="http://schemas.microsoft.com/office/powerpoint/2010/main" val="3576311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849649" y="1092207"/>
            <a:ext cx="10778243" cy="4985980"/>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Les microorganismes et les cellules endommagées de l’hôte ont des structures spécifiques, appelées </a:t>
            </a:r>
            <a:r>
              <a:rPr lang="fr-FR" sz="2400" dirty="0">
                <a:latin typeface="Times New Roman" panose="02020603050405020304" pitchFamily="18" charset="0"/>
                <a:cs typeface="Times New Roman" panose="02020603050405020304" pitchFamily="18" charset="0"/>
              </a:rPr>
              <a:t>les</a:t>
            </a:r>
            <a:r>
              <a:rPr lang="fr-FR" sz="2400" b="1" dirty="0">
                <a:solidFill>
                  <a:srgbClr val="FF33CC"/>
                </a:solidFill>
                <a:latin typeface="Times New Roman" panose="02020603050405020304" pitchFamily="18" charset="0"/>
                <a:cs typeface="Times New Roman" panose="02020603050405020304" pitchFamily="18" charset="0"/>
              </a:rPr>
              <a:t> PAMPs </a:t>
            </a:r>
            <a:r>
              <a:rPr lang="fr-FR" sz="2400" dirty="0">
                <a:solidFill>
                  <a:srgbClr val="000000"/>
                </a:solidFill>
                <a:latin typeface="Times New Roman" panose="02020603050405020304" pitchFamily="18" charset="0"/>
                <a:cs typeface="Times New Roman" panose="02020603050405020304" pitchFamily="18" charset="0"/>
              </a:rPr>
              <a:t>(motifs moléculaires associés aux pathogènes) et les </a:t>
            </a:r>
            <a:r>
              <a:rPr lang="fr-FR" sz="2400" b="1" dirty="0" err="1">
                <a:solidFill>
                  <a:srgbClr val="FF33CC"/>
                </a:solidFill>
                <a:latin typeface="Times New Roman" panose="02020603050405020304" pitchFamily="18" charset="0"/>
                <a:cs typeface="Times New Roman" panose="02020603050405020304" pitchFamily="18" charset="0"/>
              </a:rPr>
              <a:t>DAMPs</a:t>
            </a:r>
            <a:r>
              <a:rPr lang="fr-FR" sz="2400" dirty="0">
                <a:solidFill>
                  <a:srgbClr val="000000"/>
                </a:solidFill>
                <a:latin typeface="Times New Roman" panose="02020603050405020304" pitchFamily="18" charset="0"/>
                <a:cs typeface="Times New Roman" panose="02020603050405020304" pitchFamily="18" charset="0"/>
              </a:rPr>
              <a:t> (motifs moléculaires associés aux dégâts cellulaires), qui leur permettent d'être reconnus par des récepteurs de reconnaissance de motifs moléculaires </a:t>
            </a:r>
            <a:r>
              <a:rPr lang="fr-FR" sz="2400" b="1" dirty="0">
                <a:solidFill>
                  <a:srgbClr val="FF33CC"/>
                </a:solidFill>
                <a:latin typeface="Times New Roman" panose="02020603050405020304" pitchFamily="18" charset="0"/>
                <a:cs typeface="Times New Roman" panose="02020603050405020304" pitchFamily="18" charset="0"/>
              </a:rPr>
              <a:t>(PRR) </a:t>
            </a:r>
            <a:r>
              <a:rPr lang="fr-FR" sz="2400" dirty="0">
                <a:solidFill>
                  <a:srgbClr val="000000"/>
                </a:solidFill>
                <a:latin typeface="Times New Roman" panose="02020603050405020304" pitchFamily="18" charset="0"/>
                <a:cs typeface="Times New Roman" panose="02020603050405020304" pitchFamily="18" charset="0"/>
              </a:rPr>
              <a:t>exprimés par des cellules immunitaires, mais aussi par d'autres cellules.</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Donc, les PAMPs (encore appelé </a:t>
            </a:r>
            <a:r>
              <a:rPr lang="fr-FR" sz="2400" dirty="0" err="1">
                <a:solidFill>
                  <a:srgbClr val="000000"/>
                </a:solidFill>
                <a:latin typeface="Times New Roman" panose="02020603050405020304" pitchFamily="18" charset="0"/>
                <a:cs typeface="Times New Roman" panose="02020603050405020304" pitchFamily="18" charset="0"/>
              </a:rPr>
              <a:t>MAMPs</a:t>
            </a:r>
            <a:r>
              <a:rPr lang="fr-FR" sz="2400" dirty="0">
                <a:solidFill>
                  <a:srgbClr val="000000"/>
                </a:solidFill>
                <a:latin typeface="Times New Roman" panose="02020603050405020304" pitchFamily="18" charset="0"/>
                <a:cs typeface="Times New Roman" panose="02020603050405020304" pitchFamily="18" charset="0"/>
              </a:rPr>
              <a:t>) et les </a:t>
            </a:r>
            <a:r>
              <a:rPr lang="fr-FR" sz="2400" dirty="0" err="1">
                <a:solidFill>
                  <a:srgbClr val="000000"/>
                </a:solidFill>
                <a:latin typeface="Times New Roman" panose="02020603050405020304" pitchFamily="18" charset="0"/>
                <a:cs typeface="Times New Roman" panose="02020603050405020304" pitchFamily="18" charset="0"/>
              </a:rPr>
              <a:t>DAMPs</a:t>
            </a:r>
            <a:r>
              <a:rPr lang="fr-FR" sz="2400" dirty="0">
                <a:solidFill>
                  <a:srgbClr val="000000"/>
                </a:solidFill>
                <a:latin typeface="Times New Roman" panose="02020603050405020304" pitchFamily="18" charset="0"/>
                <a:cs typeface="Times New Roman" panose="02020603050405020304" pitchFamily="18" charset="0"/>
              </a:rPr>
              <a:t> sont les signaux de danger exprimés conduisant à la réponse inflammatoire.</a:t>
            </a:r>
            <a:endParaRPr lang="fr-FR"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839781" y="761603"/>
            <a:ext cx="3810659" cy="661207"/>
          </a:xfrm>
          <a:prstGeom prst="rect">
            <a:avLst/>
          </a:prstGeom>
        </p:spPr>
        <p:txBody>
          <a:bodyPr wrap="none">
            <a:spAutoFit/>
          </a:bodyPr>
          <a:lstStyle/>
          <a:p>
            <a:pPr lvl="0" algn="ctr">
              <a:lnSpc>
                <a:spcPct val="150000"/>
              </a:lnSpc>
            </a:pPr>
            <a:r>
              <a:rPr lang="fr-FR" sz="2800" b="1" i="1" u="sng" dirty="0">
                <a:solidFill>
                  <a:srgbClr val="FF33CC"/>
                </a:solidFill>
                <a:latin typeface="Times New Roman" panose="02020603050405020304" pitchFamily="18" charset="0"/>
                <a:cs typeface="Times New Roman" panose="02020603050405020304" pitchFamily="18" charset="0"/>
              </a:rPr>
              <a:t>2.2 Danger et récepteurs</a:t>
            </a:r>
          </a:p>
        </p:txBody>
      </p:sp>
      <p:sp>
        <p:nvSpPr>
          <p:cNvPr id="9" name="Chevron 8"/>
          <p:cNvSpPr/>
          <p:nvPr/>
        </p:nvSpPr>
        <p:spPr>
          <a:xfrm rot="20975465">
            <a:off x="325102" y="1873297"/>
            <a:ext cx="500066" cy="316545"/>
          </a:xfrm>
          <a:prstGeom prst="chevron">
            <a:avLst/>
          </a:prstGeom>
          <a:solidFill>
            <a:srgbClr val="FF33CC"/>
          </a:solidFill>
          <a:ln>
            <a:solidFill>
              <a:srgbClr val="FFFF00"/>
            </a:solid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Chevron 10"/>
          <p:cNvSpPr/>
          <p:nvPr/>
        </p:nvSpPr>
        <p:spPr>
          <a:xfrm rot="20975465">
            <a:off x="325102" y="5028205"/>
            <a:ext cx="500066" cy="316545"/>
          </a:xfrm>
          <a:prstGeom prst="chevron">
            <a:avLst/>
          </a:prstGeom>
          <a:solidFill>
            <a:srgbClr val="FF33CC"/>
          </a:solidFill>
          <a:ln>
            <a:solidFill>
              <a:srgbClr val="FFFF00"/>
            </a:solid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21958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068" y="629793"/>
            <a:ext cx="9789859" cy="646331"/>
          </a:xfrm>
          <a:prstGeom prst="rect">
            <a:avLst/>
          </a:prstGeom>
        </p:spPr>
        <p:txBody>
          <a:bodyPr wrap="none">
            <a:spAutoFit/>
          </a:bodyPr>
          <a:lstStyle/>
          <a:p>
            <a:r>
              <a:rPr lang="fr-FR" sz="3600" b="1" i="1" u="sng" strike="noStrike" baseline="0" dirty="0">
                <a:solidFill>
                  <a:srgbClr val="FF0000"/>
                </a:solidFill>
                <a:latin typeface="Times New Roman" panose="02020603050405020304" pitchFamily="18" charset="0"/>
              </a:rPr>
              <a:t>2. Les facteurs influençant le système immunitaire</a:t>
            </a:r>
            <a:endParaRPr lang="fr-FR" sz="3600" i="1" u="sng" dirty="0">
              <a:solidFill>
                <a:srgbClr val="FF0000"/>
              </a:solidFill>
            </a:endParaRPr>
          </a:p>
        </p:txBody>
      </p:sp>
      <p:sp>
        <p:nvSpPr>
          <p:cNvPr id="6" name="Rectangle 5"/>
          <p:cNvSpPr/>
          <p:nvPr/>
        </p:nvSpPr>
        <p:spPr>
          <a:xfrm>
            <a:off x="457508" y="1539671"/>
            <a:ext cx="11307001" cy="1200329"/>
          </a:xfrm>
          <a:prstGeom prst="rect">
            <a:avLst/>
          </a:prstGeom>
        </p:spPr>
        <p:txBody>
          <a:bodyPr wrap="square">
            <a:spAutoFit/>
          </a:bodyPr>
          <a:lstStyle/>
          <a:p>
            <a:pPr algn="just"/>
            <a:r>
              <a:rPr lang="fr-FR" sz="2400" i="0" u="none" strike="noStrike" baseline="0" dirty="0">
                <a:solidFill>
                  <a:srgbClr val="000000"/>
                </a:solidFill>
                <a:latin typeface="Times New Roman" panose="02020603050405020304" pitchFamily="18" charset="0"/>
              </a:rPr>
              <a:t>La capacité globale de notre système immunitaire, bien qu'efficace, dépend de nombreux facteurs qui l'influenceront, en bien ou en mal, et qui entreront ainsi en concurrence avec notre capacité à nous protéger et à rester en bonne santé.</a:t>
            </a:r>
            <a:endParaRPr lang="fr-FR" sz="2400" dirty="0"/>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a:solidFill>
                  <a:srgbClr val="000000"/>
                </a:solidFill>
                <a:latin typeface="Times New Roman" panose="02020603050405020304" pitchFamily="18" charset="0"/>
              </a:rPr>
              <a:t>Chapitre I : Rappels et notions de base </a:t>
            </a:r>
            <a:endParaRPr lang="fr-FR" sz="2000" b="0" i="0" u="none" strike="noStrike" baseline="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9" name="Rectangle 4"/>
          <p:cNvSpPr>
            <a:spLocks noChangeArrowheads="1"/>
          </p:cNvSpPr>
          <p:nvPr/>
        </p:nvSpPr>
        <p:spPr bwMode="auto">
          <a:xfrm>
            <a:off x="2037008" y="4229259"/>
            <a:ext cx="2071432"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a:latin typeface="Times New Roman" pitchFamily="18" charset="0"/>
                <a:ea typeface="Calibri" pitchFamily="34" charset="0"/>
                <a:cs typeface="Times New Roman" pitchFamily="18" charset="0"/>
              </a:rPr>
              <a:t>Génétiques</a:t>
            </a:r>
            <a:endParaRPr lang="fr-FR" sz="2400" b="1" kern="0" dirty="0">
              <a:latin typeface="Arial" pitchFamily="34" charset="0"/>
              <a:cs typeface="Arial" pitchFamily="34" charset="0"/>
            </a:endParaRPr>
          </a:p>
        </p:txBody>
      </p:sp>
      <p:sp>
        <p:nvSpPr>
          <p:cNvPr id="11" name="Flèche droite à entaille 10"/>
          <p:cNvSpPr/>
          <p:nvPr/>
        </p:nvSpPr>
        <p:spPr>
          <a:xfrm rot="7978042">
            <a:off x="4057626" y="3603312"/>
            <a:ext cx="1483582" cy="409371"/>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2" name="Flèche droite à entaille 11"/>
          <p:cNvSpPr/>
          <p:nvPr/>
        </p:nvSpPr>
        <p:spPr>
          <a:xfrm rot="7538947">
            <a:off x="4381267" y="4018063"/>
            <a:ext cx="1972699" cy="433712"/>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3" name="Flèche droite à entaille 12"/>
          <p:cNvSpPr/>
          <p:nvPr/>
        </p:nvSpPr>
        <p:spPr>
          <a:xfrm rot="1179642">
            <a:off x="6403531" y="3615340"/>
            <a:ext cx="1817322" cy="435744"/>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4" name="Flèche droite à entaille 13"/>
          <p:cNvSpPr/>
          <p:nvPr/>
        </p:nvSpPr>
        <p:spPr>
          <a:xfrm rot="2571501">
            <a:off x="5740432" y="4027434"/>
            <a:ext cx="1935716" cy="391413"/>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5" name="Rectangle 4"/>
          <p:cNvSpPr>
            <a:spLocks noChangeArrowheads="1"/>
          </p:cNvSpPr>
          <p:nvPr/>
        </p:nvSpPr>
        <p:spPr bwMode="auto">
          <a:xfrm>
            <a:off x="2906973" y="5092235"/>
            <a:ext cx="2783872"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dirty="0">
                <a:latin typeface="Times New Roman" panose="02020603050405020304" pitchFamily="18" charset="0"/>
              </a:rPr>
              <a:t>Environnementaux </a:t>
            </a:r>
            <a:endParaRPr lang="fr-FR" sz="2400" b="1" kern="0" dirty="0">
              <a:latin typeface="Arial" pitchFamily="34" charset="0"/>
              <a:cs typeface="Arial" pitchFamily="34" charset="0"/>
            </a:endParaRPr>
          </a:p>
        </p:txBody>
      </p:sp>
      <p:sp>
        <p:nvSpPr>
          <p:cNvPr id="16" name="Rectangle 4"/>
          <p:cNvSpPr>
            <a:spLocks noChangeArrowheads="1"/>
          </p:cNvSpPr>
          <p:nvPr/>
        </p:nvSpPr>
        <p:spPr bwMode="auto">
          <a:xfrm>
            <a:off x="6047428" y="5130156"/>
            <a:ext cx="2724985"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dirty="0">
                <a:latin typeface="Times New Roman" panose="02020603050405020304" pitchFamily="18" charset="0"/>
              </a:rPr>
              <a:t>Comportementaux </a:t>
            </a:r>
            <a:endParaRPr lang="fr-FR" sz="2400" b="1" kern="0" dirty="0">
              <a:latin typeface="Arial" pitchFamily="34" charset="0"/>
              <a:cs typeface="Arial" pitchFamily="34" charset="0"/>
            </a:endParaRPr>
          </a:p>
        </p:txBody>
      </p:sp>
      <p:sp>
        <p:nvSpPr>
          <p:cNvPr id="17" name="Rectangle 4"/>
          <p:cNvSpPr>
            <a:spLocks noChangeArrowheads="1"/>
          </p:cNvSpPr>
          <p:nvPr/>
        </p:nvSpPr>
        <p:spPr bwMode="auto">
          <a:xfrm>
            <a:off x="7961794" y="4344101"/>
            <a:ext cx="2484706"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a:latin typeface="Times New Roman" pitchFamily="18" charset="0"/>
                <a:ea typeface="Calibri" pitchFamily="34" charset="0"/>
                <a:cs typeface="Times New Roman" pitchFamily="18" charset="0"/>
              </a:rPr>
              <a:t>Médicamenteux</a:t>
            </a:r>
            <a:endParaRPr lang="fr-FR" sz="2400" b="1" kern="0" dirty="0">
              <a:latin typeface="Arial" pitchFamily="34" charset="0"/>
              <a:cs typeface="Arial" pitchFamily="34" charset="0"/>
            </a:endParaRPr>
          </a:p>
        </p:txBody>
      </p:sp>
    </p:spTree>
    <p:extLst>
      <p:ext uri="{BB962C8B-B14F-4D97-AF65-F5344CB8AC3E}">
        <p14:creationId xmlns:p14="http://schemas.microsoft.com/office/powerpoint/2010/main" val="1719584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19" y="539783"/>
            <a:ext cx="10444864" cy="5823968"/>
          </a:xfrm>
          <a:prstGeom prst="rect">
            <a:avLst/>
          </a:prstGeom>
        </p:spPr>
      </p:pic>
      <p:sp>
        <p:nvSpPr>
          <p:cNvPr id="4" name="Rectangle 3"/>
          <p:cNvSpPr/>
          <p:nvPr/>
        </p:nvSpPr>
        <p:spPr>
          <a:xfrm>
            <a:off x="2624920" y="6235136"/>
            <a:ext cx="6096000" cy="461665"/>
          </a:xfrm>
          <a:prstGeom prst="rect">
            <a:avLst/>
          </a:prstGeom>
        </p:spPr>
        <p:txBody>
          <a:bodyPr>
            <a:spAutoFit/>
          </a:bodyPr>
          <a:lstStyle/>
          <a:p>
            <a:r>
              <a:rPr lang="fr-FR" sz="2400" b="1" dirty="0">
                <a:solidFill>
                  <a:srgbClr val="000000"/>
                </a:solidFill>
                <a:latin typeface="Times New Roman" panose="02020603050405020304" pitchFamily="18" charset="0"/>
                <a:cs typeface="Times New Roman" panose="02020603050405020304" pitchFamily="18" charset="0"/>
              </a:rPr>
              <a:t>Figure  :</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Activation de la cellule immunitaire</a:t>
            </a:r>
            <a:r>
              <a:rPr lang="fr-FR" sz="2400" dirty="0">
                <a:solidFill>
                  <a:srgbClr val="000000"/>
                </a:solidFill>
                <a:latin typeface="Times New Roman" panose="02020603050405020304" pitchFamily="18" charset="0"/>
                <a:cs typeface="Times New Roman" panose="02020603050405020304" pitchFamily="18" charset="0"/>
              </a:rPr>
              <a:t>.</a:t>
            </a:r>
            <a:endParaRPr lang="fr-FR" dirty="0"/>
          </a:p>
        </p:txBody>
      </p:sp>
    </p:spTree>
    <p:extLst>
      <p:ext uri="{BB962C8B-B14F-4D97-AF65-F5344CB8AC3E}">
        <p14:creationId xmlns:p14="http://schemas.microsoft.com/office/powerpoint/2010/main" val="294003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96" y="812763"/>
            <a:ext cx="11969104" cy="5806401"/>
          </a:xfrm>
          <a:prstGeom prst="rect">
            <a:avLst/>
          </a:prstGeom>
        </p:spPr>
      </p:pic>
    </p:spTree>
    <p:extLst>
      <p:ext uri="{BB962C8B-B14F-4D97-AF65-F5344CB8AC3E}">
        <p14:creationId xmlns:p14="http://schemas.microsoft.com/office/powerpoint/2010/main" val="1513507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144191" y="609667"/>
            <a:ext cx="10114564" cy="523220"/>
          </a:xfrm>
          <a:prstGeom prst="rect">
            <a:avLst/>
          </a:prstGeom>
        </p:spPr>
        <p:txBody>
          <a:bodyPr wrap="non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Les résultats de la reconnaissance entre PAMP ou DAMP et PRR</a:t>
            </a:r>
            <a:endParaRPr lang="fr-FR" sz="2800" b="1" i="1" u="sng" dirty="0">
              <a:solidFill>
                <a:srgbClr val="FF33CC"/>
              </a:solidFill>
            </a:endParaRPr>
          </a:p>
        </p:txBody>
      </p:sp>
      <p:sp>
        <p:nvSpPr>
          <p:cNvPr id="5" name="Rectangle 4"/>
          <p:cNvSpPr/>
          <p:nvPr/>
        </p:nvSpPr>
        <p:spPr>
          <a:xfrm>
            <a:off x="645993" y="1739822"/>
            <a:ext cx="10490579" cy="3416320"/>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Les résultats de la reconnaissance entre PAMP ou DAMP et PRR</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Une fois reconnu (interaction PRR-PAMP), l’agent infectieux sera </a:t>
            </a:r>
            <a:r>
              <a:rPr lang="fr-FR" sz="2400" b="1" dirty="0">
                <a:solidFill>
                  <a:srgbClr val="FF33CC"/>
                </a:solidFill>
                <a:latin typeface="Times New Roman" panose="02020603050405020304" pitchFamily="18" charset="0"/>
                <a:cs typeface="Times New Roman" panose="02020603050405020304" pitchFamily="18" charset="0"/>
              </a:rPr>
              <a:t>phagocyté</a:t>
            </a:r>
            <a:r>
              <a:rPr lang="fr-FR" sz="2400" dirty="0">
                <a:solidFill>
                  <a:srgbClr val="000000"/>
                </a:solidFill>
                <a:latin typeface="Times New Roman" panose="02020603050405020304" pitchFamily="18" charset="0"/>
                <a:cs typeface="Times New Roman" panose="02020603050405020304" pitchFamily="18" charset="0"/>
              </a:rPr>
              <a:t> par une cellule phagocytaire qui sera à l’origine de la formation </a:t>
            </a:r>
            <a:r>
              <a:rPr lang="fr-FR" sz="2400" b="1" dirty="0">
                <a:solidFill>
                  <a:srgbClr val="FF33CC"/>
                </a:solidFill>
                <a:latin typeface="Times New Roman" panose="02020603050405020304" pitchFamily="18" charset="0"/>
                <a:cs typeface="Times New Roman" panose="02020603050405020304" pitchFamily="18" charset="0"/>
              </a:rPr>
              <a:t>du signal danger</a:t>
            </a:r>
            <a:r>
              <a:rPr lang="fr-FR" sz="2400" dirty="0">
                <a:solidFill>
                  <a:srgbClr val="000000"/>
                </a:solidFill>
                <a:latin typeface="Times New Roman" panose="02020603050405020304" pitchFamily="18" charset="0"/>
                <a:cs typeface="Times New Roman" panose="02020603050405020304" pitchFamily="18" charset="0"/>
              </a:rPr>
              <a:t>, et </a:t>
            </a:r>
            <a:r>
              <a:rPr lang="fr-FR" sz="2400" b="1" dirty="0">
                <a:solidFill>
                  <a:srgbClr val="FF33CC"/>
                </a:solidFill>
                <a:latin typeface="Times New Roman" panose="02020603050405020304" pitchFamily="18" charset="0"/>
                <a:cs typeface="Times New Roman" panose="02020603050405020304" pitchFamily="18" charset="0"/>
              </a:rPr>
              <a:t>qui activera ainsi la réaction inflammatoire </a:t>
            </a:r>
            <a:r>
              <a:rPr lang="fr-FR" sz="2400" dirty="0">
                <a:solidFill>
                  <a:srgbClr val="000000"/>
                </a:solidFill>
                <a:latin typeface="Times New Roman" panose="02020603050405020304" pitchFamily="18" charset="0"/>
                <a:cs typeface="Times New Roman" panose="02020603050405020304" pitchFamily="18" charset="0"/>
              </a:rPr>
              <a:t>à l’endroit où elle est entrée en contact avec l’agent pathogène. L’activation de la réaction inflammatoire se fera grâce à des cytokines.</a:t>
            </a:r>
          </a:p>
        </p:txBody>
      </p:sp>
    </p:spTree>
    <p:extLst>
      <p:ext uri="{BB962C8B-B14F-4D97-AF65-F5344CB8AC3E}">
        <p14:creationId xmlns:p14="http://schemas.microsoft.com/office/powerpoint/2010/main" val="2509912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191" y="1022515"/>
            <a:ext cx="9785445" cy="5835485"/>
          </a:xfrm>
          <a:prstGeom prst="rect">
            <a:avLst/>
          </a:prstGeom>
        </p:spPr>
      </p:pic>
      <p:sp>
        <p:nvSpPr>
          <p:cNvPr id="6" name="Rectangle 5"/>
          <p:cNvSpPr/>
          <p:nvPr/>
        </p:nvSpPr>
        <p:spPr>
          <a:xfrm>
            <a:off x="1144191" y="609667"/>
            <a:ext cx="10114564" cy="523220"/>
          </a:xfrm>
          <a:prstGeom prst="rect">
            <a:avLst/>
          </a:prstGeom>
        </p:spPr>
        <p:txBody>
          <a:bodyPr wrap="non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Les résultats de la reconnaissance entre PAMP ou DAMP et PRR</a:t>
            </a:r>
            <a:endParaRPr lang="fr-FR" sz="2800" b="1" i="1" u="sng" dirty="0">
              <a:solidFill>
                <a:srgbClr val="FF33CC"/>
              </a:solidFill>
            </a:endParaRPr>
          </a:p>
        </p:txBody>
      </p:sp>
    </p:spTree>
    <p:extLst>
      <p:ext uri="{BB962C8B-B14F-4D97-AF65-F5344CB8AC3E}">
        <p14:creationId xmlns:p14="http://schemas.microsoft.com/office/powerpoint/2010/main" val="1683594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4324119" y="523758"/>
            <a:ext cx="2868093" cy="523220"/>
          </a:xfrm>
          <a:prstGeom prst="rect">
            <a:avLst/>
          </a:prstGeom>
        </p:spPr>
        <p:txBody>
          <a:bodyPr wrap="non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2. 3 Inflammation</a:t>
            </a:r>
            <a:endParaRPr lang="fr-FR" sz="2800" b="1" i="1" u="sng" dirty="0">
              <a:solidFill>
                <a:srgbClr val="FF33CC"/>
              </a:solidFill>
            </a:endParaRPr>
          </a:p>
        </p:txBody>
      </p:sp>
      <p:sp>
        <p:nvSpPr>
          <p:cNvPr id="6" name="Rectangle 5"/>
          <p:cNvSpPr/>
          <p:nvPr/>
        </p:nvSpPr>
        <p:spPr>
          <a:xfrm>
            <a:off x="394871" y="916083"/>
            <a:ext cx="11432276" cy="830997"/>
          </a:xfrm>
          <a:prstGeom prst="rect">
            <a:avLst/>
          </a:prstGeom>
        </p:spPr>
        <p:txBody>
          <a:bodyPr wrap="square">
            <a:spAutoFit/>
          </a:bodyPr>
          <a:lstStyle/>
          <a:p>
            <a:pPr lvl="0" algn="just"/>
            <a:r>
              <a:rPr lang="fr-FR" sz="2400" dirty="0">
                <a:solidFill>
                  <a:srgbClr val="000000"/>
                </a:solidFill>
                <a:latin typeface="Times New Roman" panose="02020603050405020304" pitchFamily="18" charset="0"/>
                <a:cs typeface="Times New Roman" panose="02020603050405020304" pitchFamily="18" charset="0"/>
              </a:rPr>
              <a:t>• L’ensemble des phénomènes provoqués par l’entrée de l'agent constitue l’inflammation, dont le but est d’orienter les effecteurs du système immunitaire vers le site d'attaque.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1" y="1877831"/>
            <a:ext cx="10263116" cy="4980169"/>
          </a:xfrm>
          <a:prstGeom prst="rect">
            <a:avLst/>
          </a:prstGeom>
        </p:spPr>
      </p:pic>
    </p:spTree>
    <p:extLst>
      <p:ext uri="{BB962C8B-B14F-4D97-AF65-F5344CB8AC3E}">
        <p14:creationId xmlns:p14="http://schemas.microsoft.com/office/powerpoint/2010/main" val="2195020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a:solidFill>
                <a:srgbClr val="000000"/>
              </a:solidFill>
              <a:latin typeface="Times New Roman" panose="02020603050405020304" pitchFamily="18" charset="0"/>
            </a:endParaRPr>
          </a:p>
          <a:p>
            <a:pPr algn="ctr"/>
            <a:r>
              <a:rPr lang="fr-FR" b="1" i="1" dirty="0">
                <a:solidFill>
                  <a:srgbClr val="000000"/>
                </a:solidFill>
                <a:latin typeface="Times New Roman" panose="02020603050405020304" pitchFamily="18" charset="0"/>
              </a:rPr>
              <a:t>Chapitre II : La réponse immunitaire</a:t>
            </a:r>
          </a:p>
          <a:p>
            <a:pPr algn="ctr"/>
            <a:r>
              <a:rPr lang="fr-FR" sz="2000" b="1" i="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Tree>
    <p:extLst>
      <p:ext uri="{BB962C8B-B14F-4D97-AF65-F5344CB8AC3E}">
        <p14:creationId xmlns:p14="http://schemas.microsoft.com/office/powerpoint/2010/main" val="867583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608214" y="482843"/>
            <a:ext cx="9054082" cy="954107"/>
          </a:xfrm>
          <a:prstGeom prst="rect">
            <a:avLst/>
          </a:prstGeom>
        </p:spPr>
        <p:txBody>
          <a:bodyPr wrap="none">
            <a:spAutoFit/>
          </a:bodyPr>
          <a:lstStyle/>
          <a:p>
            <a:pPr algn="ctr"/>
            <a:r>
              <a:rPr lang="fr-FR" sz="2800" b="1" i="1" u="sng" dirty="0">
                <a:solidFill>
                  <a:srgbClr val="FF33CC"/>
                </a:solidFill>
                <a:latin typeface="Times New Roman" panose="02020603050405020304" pitchFamily="18" charset="0"/>
                <a:cs typeface="Times New Roman" panose="02020603050405020304" pitchFamily="18" charset="0"/>
              </a:rPr>
              <a:t>Les grandes catégories des agents infectieux ou pathogènes </a:t>
            </a:r>
          </a:p>
          <a:p>
            <a:pPr algn="ctr"/>
            <a:r>
              <a:rPr lang="fr-FR" sz="2800" b="1" i="1" u="sng" dirty="0">
                <a:solidFill>
                  <a:srgbClr val="FF33CC"/>
                </a:solidFill>
                <a:latin typeface="Times New Roman" panose="02020603050405020304" pitchFamily="18" charset="0"/>
                <a:cs typeface="Times New Roman" panose="02020603050405020304" pitchFamily="18" charset="0"/>
              </a:rPr>
              <a:t>et leurs pouvoirs pathogènes</a:t>
            </a:r>
            <a:endParaRPr lang="fr-FR" sz="2800" b="1" i="1" u="sng" dirty="0">
              <a:solidFill>
                <a:srgbClr val="FF33CC"/>
              </a:solidFill>
            </a:endParaRPr>
          </a:p>
        </p:txBody>
      </p:sp>
      <p:sp>
        <p:nvSpPr>
          <p:cNvPr id="9" name="Rectangle 8"/>
          <p:cNvSpPr/>
          <p:nvPr/>
        </p:nvSpPr>
        <p:spPr>
          <a:xfrm>
            <a:off x="632346" y="2133890"/>
            <a:ext cx="10490579" cy="2241960"/>
          </a:xfrm>
          <a:prstGeom prst="rect">
            <a:avLst/>
          </a:prstGeom>
        </p:spPr>
        <p:txBody>
          <a:bodyPr wrap="square">
            <a:spAutoFit/>
          </a:bodyPr>
          <a:lstStyle/>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Dans notre environnement, il existe un grand nombre de microorganismes, en contact permanent avec notre organisme. Quand un agent infectieux pénètre dans l'organisme, il lui transmet une maladie infectieuse. L'agent infectieux peut être une bactérie, un champignon, un virus ou un parasite, etc.</a:t>
            </a:r>
          </a:p>
        </p:txBody>
      </p:sp>
    </p:spTree>
    <p:extLst>
      <p:ext uri="{BB962C8B-B14F-4D97-AF65-F5344CB8AC3E}">
        <p14:creationId xmlns:p14="http://schemas.microsoft.com/office/powerpoint/2010/main" val="3337721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232078" y="842328"/>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bactéries</a:t>
            </a:r>
            <a:endParaRPr lang="fr-FR" sz="3200" dirty="0"/>
          </a:p>
        </p:txBody>
      </p:sp>
      <p:sp>
        <p:nvSpPr>
          <p:cNvPr id="6" name="Rectangle 5"/>
          <p:cNvSpPr/>
          <p:nvPr/>
        </p:nvSpPr>
        <p:spPr>
          <a:xfrm>
            <a:off x="741527" y="1579266"/>
            <a:ext cx="10313159" cy="3970318"/>
          </a:xfrm>
          <a:prstGeom prst="rect">
            <a:avLst/>
          </a:prstGeom>
        </p:spPr>
        <p:txBody>
          <a:bodyPr wrap="square">
            <a:spAutoFit/>
          </a:bodyPr>
          <a:lstStyle/>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Les bactéries pathogènes sont des espèces responsables d’une maladie (choléra, tuberculose méningite, etc.). Leurs pouvoirs pathogènes dépendent de l’espèce bactérienne responsable de l’infection ce qui conditionne la maladie (</a:t>
            </a:r>
            <a:r>
              <a:rPr lang="fr-FR" sz="2400" dirty="0">
                <a:solidFill>
                  <a:srgbClr val="FF33CC"/>
                </a:solidFill>
                <a:latin typeface="Times New Roman" panose="02020603050405020304" pitchFamily="18" charset="0"/>
                <a:cs typeface="Times New Roman" panose="02020603050405020304" pitchFamily="18" charset="0"/>
              </a:rPr>
              <a:t>le choléra </a:t>
            </a:r>
            <a:r>
              <a:rPr lang="fr-FR" sz="2400"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Vibrio</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cholerae</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Ainsi pour un même pouvoir pathogène, il peut y avoir des souches plus ou moins virulentes (quelques bactéries suffisent pour développer une infection avec </a:t>
            </a:r>
            <a:r>
              <a:rPr lang="fr-FR" sz="2400" b="1" i="1" dirty="0" err="1">
                <a:solidFill>
                  <a:srgbClr val="000000"/>
                </a:solidFill>
                <a:latin typeface="Times New Roman" panose="02020603050405020304" pitchFamily="18" charset="0"/>
                <a:cs typeface="Times New Roman" panose="02020603050405020304" pitchFamily="18" charset="0"/>
              </a:rPr>
              <a:t>Shigella</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dysenteriae</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alors que plusieurs milliers sont nécessaires avec </a:t>
            </a:r>
            <a:r>
              <a:rPr lang="fr-FR" sz="2400" b="1" i="1" dirty="0" err="1">
                <a:solidFill>
                  <a:srgbClr val="000000"/>
                </a:solidFill>
                <a:latin typeface="Times New Roman" panose="02020603050405020304" pitchFamily="18" charset="0"/>
                <a:cs typeface="Times New Roman" panose="02020603050405020304" pitchFamily="18" charset="0"/>
              </a:rPr>
              <a:t>Shigella</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flexneri</a:t>
            </a:r>
            <a:r>
              <a:rPr lang="fr-FR" sz="24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2317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4232078" y="842328"/>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bactéries</a:t>
            </a:r>
            <a:endParaRPr lang="fr-FR" sz="3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95" y="1427103"/>
            <a:ext cx="10886960" cy="5145206"/>
          </a:xfrm>
          <a:prstGeom prst="rect">
            <a:avLst/>
          </a:prstGeom>
        </p:spPr>
      </p:pic>
    </p:spTree>
    <p:extLst>
      <p:ext uri="{BB962C8B-B14F-4D97-AF65-F5344CB8AC3E}">
        <p14:creationId xmlns:p14="http://schemas.microsoft.com/office/powerpoint/2010/main" val="3340725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3931827" y="719498"/>
            <a:ext cx="3866764"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A. Pouvoir pathogène</a:t>
            </a:r>
            <a:endParaRPr lang="fr-FR" sz="3200" dirty="0">
              <a:solidFill>
                <a:srgbClr val="FF33CC"/>
              </a:solidFill>
            </a:endParaRPr>
          </a:p>
        </p:txBody>
      </p:sp>
      <p:sp>
        <p:nvSpPr>
          <p:cNvPr id="9" name="Rectangle 4"/>
          <p:cNvSpPr>
            <a:spLocks noChangeArrowheads="1"/>
          </p:cNvSpPr>
          <p:nvPr/>
        </p:nvSpPr>
        <p:spPr bwMode="auto">
          <a:xfrm>
            <a:off x="648366" y="2579710"/>
            <a:ext cx="2240719"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Adhésion</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1" name="Flèche droite à entaille 10"/>
          <p:cNvSpPr/>
          <p:nvPr/>
        </p:nvSpPr>
        <p:spPr>
          <a:xfrm rot="7978042">
            <a:off x="4142189" y="1685251"/>
            <a:ext cx="1219429"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5400000">
            <a:off x="5197371" y="2116725"/>
            <a:ext cx="1335959" cy="34303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lèche droite à entaille 12"/>
          <p:cNvSpPr/>
          <p:nvPr/>
        </p:nvSpPr>
        <p:spPr>
          <a:xfrm rot="1989815">
            <a:off x="6300005" y="1679712"/>
            <a:ext cx="1399748" cy="43574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4"/>
          <p:cNvSpPr>
            <a:spLocks noChangeArrowheads="1"/>
          </p:cNvSpPr>
          <p:nvPr/>
        </p:nvSpPr>
        <p:spPr bwMode="auto">
          <a:xfrm>
            <a:off x="4656892" y="3041375"/>
            <a:ext cx="2487787" cy="461665"/>
          </a:xfrm>
          <a:prstGeom prst="rect">
            <a:avLst/>
          </a:prstGeom>
          <a:noFill/>
          <a:ln w="9525">
            <a:solidFill>
              <a:schemeClr val="accent1">
                <a:lumMod val="75000"/>
              </a:schemeClr>
            </a:solidFill>
            <a:miter lim="800000"/>
            <a:headEnd/>
            <a:tailEnd/>
          </a:ln>
          <a:effectLst>
            <a:glow rad="101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Invasion</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5" name="Rectangle 4"/>
          <p:cNvSpPr>
            <a:spLocks noChangeArrowheads="1"/>
          </p:cNvSpPr>
          <p:nvPr/>
        </p:nvSpPr>
        <p:spPr bwMode="auto">
          <a:xfrm>
            <a:off x="9033718" y="2586726"/>
            <a:ext cx="2003033"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Sécrétions</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3" name="Rectangle 2"/>
          <p:cNvSpPr/>
          <p:nvPr/>
        </p:nvSpPr>
        <p:spPr>
          <a:xfrm>
            <a:off x="8305436" y="3281042"/>
            <a:ext cx="3459598" cy="3156668"/>
          </a:xfrm>
          <a:prstGeom prst="rect">
            <a:avLst/>
          </a:prstGeom>
          <a:solidFill>
            <a:schemeClr val="bg1"/>
          </a:solidFill>
          <a:ln w="38100">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a:solidFill>
                  <a:schemeClr val="tx1"/>
                </a:solidFill>
                <a:latin typeface="Times New Roman" panose="02020603050405020304" pitchFamily="18" charset="0"/>
                <a:cs typeface="Times New Roman" panose="02020603050405020304" pitchFamily="18" charset="0"/>
              </a:rPr>
              <a:t>La bactérie adhère, colonise et se multiplie au niveau d’hôte dont elle peut ou pas provoquer une inflammation à ce niveau, dans ce cas la production d’une toxine est l’essentiel du pouvoir pathogène dont les effets peuvent s’exercer à distance. </a:t>
            </a:r>
          </a:p>
        </p:txBody>
      </p:sp>
      <p:sp>
        <p:nvSpPr>
          <p:cNvPr id="16" name="Rectangle 15"/>
          <p:cNvSpPr/>
          <p:nvPr/>
        </p:nvSpPr>
        <p:spPr>
          <a:xfrm>
            <a:off x="3919108" y="3700630"/>
            <a:ext cx="3879483" cy="2737080"/>
          </a:xfrm>
          <a:prstGeom prst="rect">
            <a:avLst/>
          </a:prstGeom>
          <a:solidFill>
            <a:schemeClr val="bg1"/>
          </a:solidFill>
          <a:ln w="38100">
            <a:solidFill>
              <a:schemeClr val="accent1">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cs typeface="Times New Roman" panose="02020603050405020304" pitchFamily="18" charset="0"/>
              </a:rPr>
              <a:t>Pénétration des bactéries </a:t>
            </a:r>
          </a:p>
          <a:p>
            <a:pPr algn="ctr"/>
            <a:r>
              <a:rPr lang="fr-FR" sz="2400" b="1" dirty="0">
                <a:solidFill>
                  <a:schemeClr val="tx1"/>
                </a:solidFill>
                <a:latin typeface="Times New Roman" panose="02020603050405020304" pitchFamily="18" charset="0"/>
                <a:cs typeface="Times New Roman" panose="02020603050405020304" pitchFamily="18" charset="0"/>
              </a:rPr>
              <a:t>dans les cellules de l’hôte.</a:t>
            </a:r>
          </a:p>
        </p:txBody>
      </p:sp>
      <p:sp>
        <p:nvSpPr>
          <p:cNvPr id="17" name="Rectangle 16"/>
          <p:cNvSpPr/>
          <p:nvPr/>
        </p:nvSpPr>
        <p:spPr>
          <a:xfrm>
            <a:off x="41318" y="3281042"/>
            <a:ext cx="3454817" cy="2569581"/>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a:solidFill>
                  <a:schemeClr val="tx1"/>
                </a:solidFill>
                <a:latin typeface="Times New Roman" panose="02020603050405020304" pitchFamily="18" charset="0"/>
                <a:cs typeface="Times New Roman" panose="02020603050405020304" pitchFamily="18" charset="0"/>
              </a:rPr>
              <a:t>A l’aide de </a:t>
            </a:r>
            <a:r>
              <a:rPr lang="fr-FR" sz="2000" b="1" dirty="0" err="1">
                <a:solidFill>
                  <a:srgbClr val="FF33CC"/>
                </a:solidFill>
                <a:latin typeface="Times New Roman" panose="02020603050405020304" pitchFamily="18" charset="0"/>
                <a:cs typeface="Times New Roman" panose="02020603050405020304" pitchFamily="18" charset="0"/>
              </a:rPr>
              <a:t>pili</a:t>
            </a:r>
            <a:r>
              <a:rPr lang="fr-FR" sz="2000" b="1" dirty="0">
                <a:solidFill>
                  <a:srgbClr val="FF33CC"/>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a:t>
            </a:r>
            <a:r>
              <a:rPr lang="fr-FR" sz="2000" b="1" dirty="0" err="1">
                <a:solidFill>
                  <a:schemeClr val="tx1"/>
                </a:solidFill>
                <a:latin typeface="Times New Roman" panose="02020603050405020304" pitchFamily="18" charset="0"/>
                <a:cs typeface="Times New Roman" panose="02020603050405020304" pitchFamily="18" charset="0"/>
              </a:rPr>
              <a:t>Fimbriae</a:t>
            </a:r>
            <a:r>
              <a:rPr lang="fr-FR" sz="2000" b="1" dirty="0">
                <a:solidFill>
                  <a:schemeClr val="tx1"/>
                </a:solidFill>
                <a:latin typeface="Times New Roman" panose="02020603050405020304" pitchFamily="18" charset="0"/>
                <a:cs typeface="Times New Roman" panose="02020603050405020304" pitchFamily="18" charset="0"/>
              </a:rPr>
              <a:t>) ou d’</a:t>
            </a:r>
            <a:r>
              <a:rPr lang="fr-FR" sz="2000" b="1" dirty="0" err="1">
                <a:solidFill>
                  <a:schemeClr val="tx1"/>
                </a:solidFill>
                <a:latin typeface="Times New Roman" panose="02020603050405020304" pitchFamily="18" charset="0"/>
                <a:cs typeface="Times New Roman" panose="02020603050405020304" pitchFamily="18" charset="0"/>
              </a:rPr>
              <a:t>adhésines</a:t>
            </a:r>
            <a:r>
              <a:rPr lang="fr-FR" sz="2000" b="1" dirty="0">
                <a:solidFill>
                  <a:schemeClr val="tx1"/>
                </a:solidFill>
                <a:latin typeface="Times New Roman" panose="02020603050405020304" pitchFamily="18" charset="0"/>
                <a:cs typeface="Times New Roman" panose="02020603050405020304" pitchFamily="18" charset="0"/>
              </a:rPr>
              <a:t> non </a:t>
            </a:r>
            <a:r>
              <a:rPr lang="fr-FR" sz="2000" b="1" dirty="0" err="1">
                <a:solidFill>
                  <a:schemeClr val="tx1"/>
                </a:solidFill>
                <a:latin typeface="Times New Roman" panose="02020603050405020304" pitchFamily="18" charset="0"/>
                <a:cs typeface="Times New Roman" panose="02020603050405020304" pitchFamily="18" charset="0"/>
              </a:rPr>
              <a:t>fimbrillaires</a:t>
            </a:r>
            <a:r>
              <a:rPr lang="fr-FR" sz="2000" b="1" dirty="0">
                <a:solidFill>
                  <a:schemeClr val="tx1"/>
                </a:solidFill>
                <a:latin typeface="Times New Roman" panose="02020603050405020304" pitchFamily="18" charset="0"/>
                <a:cs typeface="Times New Roman" panose="02020603050405020304" pitchFamily="18" charset="0"/>
              </a:rPr>
              <a:t>. Ce sont des molécules qui vont interagir avec un récepteur sur les cellules de l’hôte.</a:t>
            </a:r>
          </a:p>
        </p:txBody>
      </p:sp>
    </p:spTree>
    <p:extLst>
      <p:ext uri="{BB962C8B-B14F-4D97-AF65-F5344CB8AC3E}">
        <p14:creationId xmlns:p14="http://schemas.microsoft.com/office/powerpoint/2010/main" val="340121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a:solidFill>
                  <a:srgbClr val="000000"/>
                </a:solidFill>
                <a:latin typeface="Times New Roman" panose="02020603050405020304" pitchFamily="18" charset="0"/>
              </a:rPr>
              <a:t>Chapitre I : Rappels et notions de base </a:t>
            </a:r>
            <a:endParaRPr lang="fr-FR" sz="2000" b="0" i="0" u="none" strike="noStrike" baseline="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pic>
        <p:nvPicPr>
          <p:cNvPr id="2" name="Image 1"/>
          <p:cNvPicPr>
            <a:picLocks noChangeAspect="1"/>
          </p:cNvPicPr>
          <p:nvPr/>
        </p:nvPicPr>
        <p:blipFill>
          <a:blip r:embed="rId2"/>
          <a:stretch>
            <a:fillRect/>
          </a:stretch>
        </p:blipFill>
        <p:spPr>
          <a:xfrm>
            <a:off x="1637432" y="568135"/>
            <a:ext cx="9280477" cy="5699239"/>
          </a:xfrm>
          <a:prstGeom prst="rect">
            <a:avLst/>
          </a:prstGeom>
          <a:ln w="28575">
            <a:solidFill>
              <a:srgbClr val="FF0000"/>
            </a:solidFill>
          </a:ln>
        </p:spPr>
      </p:pic>
      <p:sp>
        <p:nvSpPr>
          <p:cNvPr id="9" name="Rectangle 8"/>
          <p:cNvSpPr/>
          <p:nvPr/>
        </p:nvSpPr>
        <p:spPr>
          <a:xfrm>
            <a:off x="1187355" y="6334780"/>
            <a:ext cx="10571030" cy="523220"/>
          </a:xfrm>
          <a:prstGeom prst="rect">
            <a:avLst/>
          </a:prstGeom>
        </p:spPr>
        <p:txBody>
          <a:bodyPr wrap="square">
            <a:spAutoFit/>
          </a:bodyPr>
          <a:lstStyle/>
          <a:p>
            <a:pPr algn="ctr"/>
            <a:r>
              <a:rPr lang="fr-FR" sz="2800" b="1" dirty="0">
                <a:solidFill>
                  <a:srgbClr val="000000"/>
                </a:solidFill>
                <a:latin typeface="Times New Roman" panose="02020603050405020304" pitchFamily="18" charset="0"/>
              </a:rPr>
              <a:t>Figure 01: </a:t>
            </a:r>
            <a:r>
              <a:rPr lang="fr-FR" sz="2800" i="0" u="none" strike="noStrike" baseline="0" dirty="0">
                <a:solidFill>
                  <a:srgbClr val="000000"/>
                </a:solidFill>
                <a:latin typeface="Times New Roman" panose="02020603050405020304" pitchFamily="18" charset="0"/>
              </a:rPr>
              <a:t>. Les facteurs influençant le système immunitaire</a:t>
            </a:r>
          </a:p>
        </p:txBody>
      </p:sp>
    </p:spTree>
    <p:extLst>
      <p:ext uri="{BB962C8B-B14F-4D97-AF65-F5344CB8AC3E}">
        <p14:creationId xmlns:p14="http://schemas.microsoft.com/office/powerpoint/2010/main" val="82961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62890" y="2738078"/>
            <a:ext cx="1761444" cy="523220"/>
          </a:xfrm>
          <a:prstGeom prst="rect">
            <a:avLst/>
          </a:prstGeom>
        </p:spPr>
        <p:txBody>
          <a:bodyPr wrap="non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L’invasion</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958" t="-1391" r="3294" b="1391"/>
          <a:stretch/>
        </p:blipFill>
        <p:spPr>
          <a:xfrm>
            <a:off x="1924334" y="500729"/>
            <a:ext cx="10211976" cy="6347504"/>
          </a:xfrm>
          <a:prstGeom prst="rect">
            <a:avLst/>
          </a:prstGeom>
        </p:spPr>
      </p:pic>
    </p:spTree>
    <p:extLst>
      <p:ext uri="{BB962C8B-B14F-4D97-AF65-F5344CB8AC3E}">
        <p14:creationId xmlns:p14="http://schemas.microsoft.com/office/powerpoint/2010/main" val="77378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4760891" y="605765"/>
            <a:ext cx="2569934"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sécrétions</a:t>
            </a:r>
          </a:p>
        </p:txBody>
      </p:sp>
      <p:sp>
        <p:nvSpPr>
          <p:cNvPr id="9" name="Rectangle 4"/>
          <p:cNvSpPr>
            <a:spLocks noChangeArrowheads="1"/>
          </p:cNvSpPr>
          <p:nvPr/>
        </p:nvSpPr>
        <p:spPr bwMode="auto">
          <a:xfrm>
            <a:off x="648366" y="2579710"/>
            <a:ext cx="2240719"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FF33CC"/>
                </a:solidFill>
                <a:latin typeface="Times New Roman" pitchFamily="18" charset="0"/>
                <a:ea typeface="Calibri" pitchFamily="34" charset="0"/>
                <a:cs typeface="Times New Roman" pitchFamily="18" charset="0"/>
              </a:rPr>
              <a:t>Les toxines A-B</a:t>
            </a:r>
            <a:endParaRPr kumimoji="0" lang="fr-FR" sz="2400" b="0" i="0" u="none" strike="noStrike" kern="0" cap="none" spc="0" normalizeH="0" baseline="0" noProof="0" dirty="0">
              <a:ln>
                <a:noFill/>
              </a:ln>
              <a:solidFill>
                <a:srgbClr val="FF33CC"/>
              </a:solidFill>
              <a:effectLst/>
              <a:uLnTx/>
              <a:uFillTx/>
              <a:latin typeface="Arial" pitchFamily="34" charset="0"/>
              <a:cs typeface="Arial" pitchFamily="34" charset="0"/>
            </a:endParaRPr>
          </a:p>
        </p:txBody>
      </p:sp>
      <p:sp>
        <p:nvSpPr>
          <p:cNvPr id="11" name="Flèche droite à entaille 10"/>
          <p:cNvSpPr/>
          <p:nvPr/>
        </p:nvSpPr>
        <p:spPr>
          <a:xfrm rot="8564045">
            <a:off x="3373335" y="1793659"/>
            <a:ext cx="2491075"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5400000">
            <a:off x="5246136" y="2023812"/>
            <a:ext cx="1077076" cy="34303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lèche droite à entaille 12"/>
          <p:cNvSpPr/>
          <p:nvPr/>
        </p:nvSpPr>
        <p:spPr>
          <a:xfrm rot="1416622">
            <a:off x="5814226" y="1795479"/>
            <a:ext cx="2488326" cy="43574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4"/>
          <p:cNvSpPr>
            <a:spLocks noChangeArrowheads="1"/>
          </p:cNvSpPr>
          <p:nvPr/>
        </p:nvSpPr>
        <p:spPr bwMode="auto">
          <a:xfrm>
            <a:off x="4345947" y="3007766"/>
            <a:ext cx="3238096" cy="830997"/>
          </a:xfrm>
          <a:prstGeom prst="rect">
            <a:avLst/>
          </a:prstGeom>
          <a:noFill/>
          <a:ln w="9525">
            <a:solidFill>
              <a:schemeClr val="accent1">
                <a:lumMod val="75000"/>
              </a:schemeClr>
            </a:solidFill>
            <a:miter lim="800000"/>
            <a:headEnd/>
            <a:tailEnd/>
          </a:ln>
          <a:effectLst>
            <a:glow rad="101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70C0"/>
                </a:solidFill>
                <a:latin typeface="Times New Roman" pitchFamily="18" charset="0"/>
                <a:ea typeface="Calibri" pitchFamily="34" charset="0"/>
                <a:cs typeface="Times New Roman" pitchFamily="18" charset="0"/>
              </a:rPr>
              <a:t>Les toxines formant des pores</a:t>
            </a:r>
            <a:endParaRPr kumimoji="0" lang="fr-FR" sz="2400" b="0" i="0" u="none" strike="noStrike" kern="0" cap="none" spc="0" normalizeH="0" baseline="0" noProof="0" dirty="0">
              <a:ln>
                <a:noFill/>
              </a:ln>
              <a:solidFill>
                <a:srgbClr val="0070C0"/>
              </a:solidFill>
              <a:effectLst/>
              <a:uLnTx/>
              <a:uFillTx/>
              <a:latin typeface="Arial" pitchFamily="34" charset="0"/>
              <a:cs typeface="Arial" pitchFamily="34" charset="0"/>
            </a:endParaRPr>
          </a:p>
        </p:txBody>
      </p:sp>
      <p:sp>
        <p:nvSpPr>
          <p:cNvPr id="15" name="Rectangle 4"/>
          <p:cNvSpPr>
            <a:spLocks noChangeArrowheads="1"/>
          </p:cNvSpPr>
          <p:nvPr/>
        </p:nvSpPr>
        <p:spPr bwMode="auto">
          <a:xfrm>
            <a:off x="9135477" y="2210378"/>
            <a:ext cx="2348515" cy="830997"/>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B050"/>
                </a:solidFill>
                <a:latin typeface="Times New Roman" pitchFamily="18" charset="0"/>
                <a:ea typeface="Calibri" pitchFamily="34" charset="0"/>
                <a:cs typeface="Times New Roman" pitchFamily="18" charset="0"/>
              </a:rPr>
              <a:t>Les enzymes hydrolytiques</a:t>
            </a:r>
            <a:endParaRPr kumimoji="0" lang="fr-FR" sz="2400" b="0" i="0" u="none" strike="noStrike" kern="0" cap="none" spc="0" normalizeH="0" baseline="0" noProof="0" dirty="0">
              <a:ln>
                <a:noFill/>
              </a:ln>
              <a:solidFill>
                <a:srgbClr val="00B050"/>
              </a:solidFill>
              <a:effectLst/>
              <a:uLnTx/>
              <a:uFillTx/>
              <a:latin typeface="Arial" pitchFamily="34" charset="0"/>
              <a:cs typeface="Arial" pitchFamily="34" charset="0"/>
            </a:endParaRPr>
          </a:p>
        </p:txBody>
      </p:sp>
      <p:sp>
        <p:nvSpPr>
          <p:cNvPr id="16" name="Rectangle 15"/>
          <p:cNvSpPr/>
          <p:nvPr/>
        </p:nvSpPr>
        <p:spPr>
          <a:xfrm>
            <a:off x="8433855" y="3423264"/>
            <a:ext cx="3459598" cy="3156668"/>
          </a:xfrm>
          <a:prstGeom prst="rect">
            <a:avLst/>
          </a:prstGeom>
          <a:solidFill>
            <a:schemeClr val="bg1"/>
          </a:solidFill>
          <a:ln w="38100">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a:solidFill>
                  <a:schemeClr val="tx1"/>
                </a:solidFill>
                <a:latin typeface="Times New Roman" panose="02020603050405020304" pitchFamily="18" charset="0"/>
                <a:cs typeface="Times New Roman" panose="02020603050405020304" pitchFamily="18" charset="0"/>
              </a:rPr>
              <a:t>Ce type des enzymes participe à la formation des lésions au siège de la multiplication bactérienne. </a:t>
            </a:r>
          </a:p>
          <a:p>
            <a:pPr algn="just"/>
            <a:r>
              <a:rPr lang="fr-FR" sz="2000" b="1" dirty="0">
                <a:solidFill>
                  <a:schemeClr val="tx1"/>
                </a:solidFill>
                <a:latin typeface="Times New Roman" panose="02020603050405020304" pitchFamily="18" charset="0"/>
                <a:cs typeface="Times New Roman" panose="02020603050405020304" pitchFamily="18" charset="0"/>
              </a:rPr>
              <a:t>Exemple:</a:t>
            </a:r>
          </a:p>
          <a:p>
            <a:pPr algn="just"/>
            <a:r>
              <a:rPr lang="fr-FR" sz="2000" b="1" dirty="0">
                <a:solidFill>
                  <a:srgbClr val="FF33CC"/>
                </a:solidFill>
                <a:latin typeface="Times New Roman" panose="02020603050405020304" pitchFamily="18" charset="0"/>
                <a:cs typeface="Times New Roman" panose="02020603050405020304" pitchFamily="18" charset="0"/>
              </a:rPr>
              <a:t>protéases</a:t>
            </a:r>
            <a:r>
              <a:rPr lang="fr-FR" sz="2000" b="1" dirty="0">
                <a:solidFill>
                  <a:schemeClr val="tx1"/>
                </a:solidFill>
                <a:latin typeface="Times New Roman" panose="02020603050405020304" pitchFamily="18" charset="0"/>
                <a:cs typeface="Times New Roman" panose="02020603050405020304" pitchFamily="18" charset="0"/>
              </a:rPr>
              <a:t>, </a:t>
            </a:r>
          </a:p>
          <a:p>
            <a:pPr algn="just"/>
            <a:r>
              <a:rPr lang="fr-FR" sz="2000" b="1" dirty="0" err="1">
                <a:solidFill>
                  <a:srgbClr val="FF33CC"/>
                </a:solidFill>
                <a:latin typeface="Times New Roman" panose="02020603050405020304" pitchFamily="18" charset="0"/>
                <a:cs typeface="Times New Roman" panose="02020603050405020304" pitchFamily="18" charset="0"/>
              </a:rPr>
              <a:t>DNAses</a:t>
            </a:r>
            <a:r>
              <a:rPr lang="fr-FR" sz="2000" b="1" dirty="0">
                <a:solidFill>
                  <a:schemeClr val="tx1"/>
                </a:solidFill>
                <a:latin typeface="Times New Roman" panose="02020603050405020304" pitchFamily="18" charset="0"/>
                <a:cs typeface="Times New Roman" panose="02020603050405020304" pitchFamily="18" charset="0"/>
              </a:rPr>
              <a:t>, </a:t>
            </a:r>
          </a:p>
          <a:p>
            <a:pPr algn="just"/>
            <a:r>
              <a:rPr lang="fr-FR" sz="2000" b="1" dirty="0">
                <a:solidFill>
                  <a:srgbClr val="FF33CC"/>
                </a:solidFill>
                <a:latin typeface="Times New Roman" panose="02020603050405020304" pitchFamily="18" charset="0"/>
                <a:cs typeface="Times New Roman" panose="02020603050405020304" pitchFamily="18" charset="0"/>
              </a:rPr>
              <a:t>collagénases</a:t>
            </a:r>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967807" y="4036434"/>
            <a:ext cx="3879483" cy="2737080"/>
          </a:xfrm>
          <a:prstGeom prst="rect">
            <a:avLst/>
          </a:prstGeom>
          <a:solidFill>
            <a:schemeClr val="bg1"/>
          </a:solidFill>
          <a:ln w="38100">
            <a:solidFill>
              <a:schemeClr val="accent1">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Une famille de toxines est responsable de la formation de pores conduisant à la lyse cellulaire.</a:t>
            </a:r>
          </a:p>
          <a:p>
            <a:r>
              <a:rPr lang="fr-FR" sz="2000" b="1" dirty="0">
                <a:solidFill>
                  <a:schemeClr val="tx1"/>
                </a:solidFill>
                <a:latin typeface="Times New Roman" panose="02020603050405020304" pitchFamily="18" charset="0"/>
                <a:cs typeface="Times New Roman" panose="02020603050405020304" pitchFamily="18" charset="0"/>
              </a:rPr>
              <a:t>Exemple: </a:t>
            </a:r>
          </a:p>
          <a:p>
            <a:pPr algn="ctr"/>
            <a:r>
              <a:rPr lang="fr-FR" sz="2000" b="1" dirty="0">
                <a:solidFill>
                  <a:srgbClr val="FF33CC"/>
                </a:solidFill>
                <a:latin typeface="Times New Roman" panose="02020603050405020304" pitchFamily="18" charset="0"/>
                <a:cs typeface="Times New Roman" panose="02020603050405020304" pitchFamily="18" charset="0"/>
              </a:rPr>
              <a:t>l’hémolysine</a:t>
            </a:r>
            <a:r>
              <a:rPr lang="fr-FR" sz="2000" b="1" dirty="0">
                <a:solidFill>
                  <a:schemeClr val="tx1"/>
                </a:solidFill>
                <a:latin typeface="Times New Roman" panose="02020603050405020304" pitchFamily="18" charset="0"/>
                <a:cs typeface="Times New Roman" panose="02020603050405020304" pitchFamily="18" charset="0"/>
              </a:rPr>
              <a:t> </a:t>
            </a:r>
            <a:r>
              <a:rPr lang="fr-FR" sz="2000" b="1" i="1" dirty="0">
                <a:solidFill>
                  <a:schemeClr val="tx1"/>
                </a:solidFill>
                <a:latin typeface="Times New Roman" panose="02020603050405020304" pitchFamily="18" charset="0"/>
                <a:cs typeface="Times New Roman" panose="02020603050405020304" pitchFamily="18" charset="0"/>
              </a:rPr>
              <a:t>d’Escherichia coli</a:t>
            </a:r>
            <a:r>
              <a:rPr lang="fr-FR" sz="2000" b="1" dirty="0">
                <a:solidFill>
                  <a:schemeClr val="tx1"/>
                </a:solidFill>
                <a:latin typeface="Times New Roman" panose="02020603050405020304" pitchFamily="18" charset="0"/>
                <a:cs typeface="Times New Roman" panose="02020603050405020304" pitchFamily="18" charset="0"/>
              </a:rPr>
              <a:t>.</a:t>
            </a:r>
          </a:p>
        </p:txBody>
      </p:sp>
      <p:sp>
        <p:nvSpPr>
          <p:cNvPr id="18" name="Rectangle 17"/>
          <p:cNvSpPr/>
          <p:nvPr/>
        </p:nvSpPr>
        <p:spPr>
          <a:xfrm>
            <a:off x="41318" y="3281042"/>
            <a:ext cx="3454817" cy="3576958"/>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tx1"/>
                </a:solidFill>
                <a:latin typeface="Times New Roman" panose="02020603050405020304" pitchFamily="18" charset="0"/>
                <a:cs typeface="Times New Roman" panose="02020603050405020304" pitchFamily="18" charset="0"/>
              </a:rPr>
              <a:t>Ce type de toxines à deux composants, </a:t>
            </a:r>
            <a:r>
              <a:rPr lang="fr-FR" sz="2000" b="1" dirty="0">
                <a:solidFill>
                  <a:srgbClr val="FF33CC"/>
                </a:solidFill>
                <a:latin typeface="Times New Roman" panose="02020603050405020304" pitchFamily="18" charset="0"/>
                <a:cs typeface="Times New Roman" panose="02020603050405020304" pitchFamily="18" charset="0"/>
              </a:rPr>
              <a:t>la sous-unité B </a:t>
            </a:r>
            <a:r>
              <a:rPr lang="fr-FR" sz="2000" b="1" dirty="0">
                <a:solidFill>
                  <a:schemeClr val="tx1"/>
                </a:solidFill>
                <a:latin typeface="Times New Roman" panose="02020603050405020304" pitchFamily="18" charset="0"/>
                <a:cs typeface="Times New Roman" panose="02020603050405020304" pitchFamily="18" charset="0"/>
              </a:rPr>
              <a:t>qui se varie d’une toxine à l’autre est responsable de l’interaction avec les cellules de l’hôte </a:t>
            </a:r>
            <a:r>
              <a:rPr lang="fr-FR" sz="2000" b="1" dirty="0">
                <a:solidFill>
                  <a:srgbClr val="FF33CC"/>
                </a:solidFill>
                <a:latin typeface="Times New Roman" panose="02020603050405020304" pitchFamily="18" charset="0"/>
                <a:cs typeface="Times New Roman" panose="02020603050405020304" pitchFamily="18" charset="0"/>
              </a:rPr>
              <a:t>(spécificités tissulaires) </a:t>
            </a:r>
            <a:r>
              <a:rPr lang="fr-FR" sz="2000" b="1" dirty="0">
                <a:solidFill>
                  <a:schemeClr val="tx1"/>
                </a:solidFill>
                <a:latin typeface="Times New Roman" panose="02020603050405020304" pitchFamily="18" charset="0"/>
                <a:cs typeface="Times New Roman" panose="02020603050405020304" pitchFamily="18" charset="0"/>
              </a:rPr>
              <a:t>et </a:t>
            </a:r>
            <a:r>
              <a:rPr lang="fr-FR" sz="2000" b="1" dirty="0">
                <a:solidFill>
                  <a:srgbClr val="FF33CC"/>
                </a:solidFill>
                <a:latin typeface="Times New Roman" panose="02020603050405020304" pitchFamily="18" charset="0"/>
                <a:cs typeface="Times New Roman" panose="02020603050405020304" pitchFamily="18" charset="0"/>
              </a:rPr>
              <a:t>la sous-unité A </a:t>
            </a:r>
            <a:r>
              <a:rPr lang="fr-FR" sz="2000" b="1" dirty="0">
                <a:solidFill>
                  <a:schemeClr val="tx1"/>
                </a:solidFill>
                <a:latin typeface="Times New Roman" panose="02020603050405020304" pitchFamily="18" charset="0"/>
                <a:cs typeface="Times New Roman" panose="02020603050405020304" pitchFamily="18" charset="0"/>
              </a:rPr>
              <a:t>qui est conservée et contient l’activité enzymatique </a:t>
            </a:r>
            <a:r>
              <a:rPr lang="fr-FR" sz="2000" b="1" dirty="0">
                <a:solidFill>
                  <a:srgbClr val="FF33CC"/>
                </a:solidFill>
                <a:latin typeface="Times New Roman" panose="02020603050405020304" pitchFamily="18" charset="0"/>
                <a:cs typeface="Times New Roman" panose="02020603050405020304" pitchFamily="18" charset="0"/>
              </a:rPr>
              <a:t>(toxique)</a:t>
            </a:r>
            <a:r>
              <a:rPr lang="fr-FR" sz="2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6012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053" y="0"/>
            <a:ext cx="12192000" cy="461665"/>
          </a:xfrm>
          <a:prstGeom prst="rect">
            <a:avLst/>
          </a:prstGeom>
        </p:spPr>
        <p:txBody>
          <a:bodyPr wrap="square">
            <a:spAutoFit/>
          </a:bodyPr>
          <a:lstStyle/>
          <a:p>
            <a:r>
              <a:rPr lang="fr-FR" sz="2400" b="1" i="1" u="sng" dirty="0">
                <a:solidFill>
                  <a:srgbClr val="FF33CC"/>
                </a:solidFill>
                <a:latin typeface="Times New Roman" panose="02020603050405020304" pitchFamily="18" charset="0"/>
                <a:cs typeface="Times New Roman" panose="02020603050405020304" pitchFamily="18" charset="0"/>
              </a:rPr>
              <a:t>B. Mécanismes de défense  antibactérienne et mécanismes   d’échappement des bactéries</a:t>
            </a:r>
            <a:endParaRPr lang="fr-FR" sz="2400" b="1" i="1" u="sng" dirty="0">
              <a:solidFill>
                <a:srgbClr val="FF33CC"/>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11" y="461665"/>
            <a:ext cx="11034844" cy="6396335"/>
          </a:xfrm>
          <a:prstGeom prst="rect">
            <a:avLst/>
          </a:prstGeom>
        </p:spPr>
      </p:pic>
    </p:spTree>
    <p:extLst>
      <p:ext uri="{BB962C8B-B14F-4D97-AF65-F5344CB8AC3E}">
        <p14:creationId xmlns:p14="http://schemas.microsoft.com/office/powerpoint/2010/main" val="1166708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Chevron 5"/>
          <p:cNvSpPr/>
          <p:nvPr/>
        </p:nvSpPr>
        <p:spPr>
          <a:xfrm rot="20975465">
            <a:off x="156202" y="94103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Chevron 10"/>
          <p:cNvSpPr/>
          <p:nvPr/>
        </p:nvSpPr>
        <p:spPr>
          <a:xfrm rot="20975465">
            <a:off x="160765" y="315356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Chevron 13"/>
          <p:cNvSpPr/>
          <p:nvPr/>
        </p:nvSpPr>
        <p:spPr>
          <a:xfrm rot="20975465">
            <a:off x="160764" y="537969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5" name="Rectangle 14"/>
          <p:cNvSpPr/>
          <p:nvPr/>
        </p:nvSpPr>
        <p:spPr>
          <a:xfrm>
            <a:off x="695326" y="671691"/>
            <a:ext cx="11353787" cy="6186309"/>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Certaines bactéries sécrètent des molécules d’adhésion leur permettant de s’attacher à des composants de surface afin d’entrer dans une cellule non phagocytaire </a:t>
            </a:r>
            <a:r>
              <a:rPr lang="fr-FR" sz="2400" i="1" dirty="0">
                <a:solidFill>
                  <a:srgbClr val="FF33CC"/>
                </a:solidFill>
                <a:latin typeface="Times New Roman" panose="02020603050405020304" pitchFamily="18" charset="0"/>
                <a:cs typeface="Times New Roman" panose="02020603050405020304" pitchFamily="18" charset="0"/>
              </a:rPr>
              <a:t>(</a:t>
            </a:r>
            <a:r>
              <a:rPr lang="fr-FR" sz="2400" b="1" i="1" dirty="0" err="1">
                <a:solidFill>
                  <a:srgbClr val="FF33CC"/>
                </a:solidFill>
                <a:latin typeface="Times New Roman" panose="02020603050405020304" pitchFamily="18" charset="0"/>
                <a:cs typeface="Times New Roman" panose="02020603050405020304" pitchFamily="18" charset="0"/>
              </a:rPr>
              <a:t>Bordetella</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pertusis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et Bactéries </a:t>
            </a:r>
            <a:r>
              <a:rPr lang="fr-FR" sz="2400" dirty="0">
                <a:solidFill>
                  <a:srgbClr val="000000"/>
                </a:solidFill>
                <a:latin typeface="Times New Roman" panose="02020603050405020304" pitchFamily="18" charset="0"/>
                <a:cs typeface="Times New Roman" panose="02020603050405020304" pitchFamily="18" charset="0"/>
              </a:rPr>
              <a:t>Gram –).</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Certaines bactéries peuvent échapper à la fixation sur les phagocytes en synthétisant des capsules ou des sucres qui rendent l’adhérence aux cellules phagocytaires très difficile (</a:t>
            </a:r>
            <a:r>
              <a:rPr lang="fr-FR" sz="2400" b="1" i="1" dirty="0">
                <a:solidFill>
                  <a:srgbClr val="FF33CC"/>
                </a:solidFill>
                <a:latin typeface="Times New Roman" panose="02020603050405020304" pitchFamily="18" charset="0"/>
                <a:cs typeface="Times New Roman" panose="02020603050405020304" pitchFamily="18" charset="0"/>
              </a:rPr>
              <a:t>Streptococcus </a:t>
            </a:r>
            <a:r>
              <a:rPr lang="fr-FR" sz="2400" b="1" i="1" dirty="0" err="1">
                <a:solidFill>
                  <a:srgbClr val="FF33CC"/>
                </a:solidFill>
                <a:latin typeface="Times New Roman" panose="02020603050405020304" pitchFamily="18" charset="0"/>
                <a:cs typeface="Times New Roman" panose="02020603050405020304" pitchFamily="18" charset="0"/>
              </a:rPr>
              <a:t>pneumoniae</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et </a:t>
            </a:r>
            <a:r>
              <a:rPr lang="fr-FR" sz="2400" b="1" i="1" dirty="0" err="1">
                <a:solidFill>
                  <a:srgbClr val="FF33CC"/>
                </a:solidFill>
                <a:latin typeface="Times New Roman" panose="02020603050405020304" pitchFamily="18" charset="0"/>
                <a:cs typeface="Times New Roman" panose="02020603050405020304" pitchFamily="18" charset="0"/>
              </a:rPr>
              <a:t>Neisseria</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gonorrhoeae</a:t>
            </a:r>
            <a:r>
              <a:rPr lang="fr-FR" sz="2400" dirty="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Certaines bactéries peuvent éviter et déstabiliser l’activation du complément en sécrétant des enzymes comme </a:t>
            </a:r>
            <a:r>
              <a:rPr lang="fr-FR" sz="2400" b="1" dirty="0">
                <a:solidFill>
                  <a:srgbClr val="FF33CC"/>
                </a:solidFill>
                <a:latin typeface="Times New Roman" panose="02020603050405020304" pitchFamily="18" charset="0"/>
                <a:cs typeface="Times New Roman" panose="02020603050405020304" pitchFamily="18" charset="0"/>
              </a:rPr>
              <a:t>l’</a:t>
            </a:r>
            <a:r>
              <a:rPr lang="fr-FR" sz="2400" b="1" dirty="0" err="1">
                <a:solidFill>
                  <a:srgbClr val="FF33CC"/>
                </a:solidFill>
                <a:latin typeface="Times New Roman" panose="02020603050405020304" pitchFamily="18" charset="0"/>
                <a:cs typeface="Times New Roman" panose="02020603050405020304" pitchFamily="18" charset="0"/>
              </a:rPr>
              <a:t>élastase</a:t>
            </a:r>
            <a:r>
              <a:rPr lang="fr-FR" sz="2400" dirty="0">
                <a:solidFill>
                  <a:srgbClr val="000000"/>
                </a:solidFill>
                <a:latin typeface="Times New Roman" panose="02020603050405020304" pitchFamily="18" charset="0"/>
                <a:cs typeface="Times New Roman" panose="02020603050405020304" pitchFamily="18" charset="0"/>
              </a:rPr>
              <a:t> dans le cas des </a:t>
            </a:r>
            <a:r>
              <a:rPr lang="fr-FR" sz="2400" b="1" i="1" dirty="0">
                <a:solidFill>
                  <a:srgbClr val="FF33CC"/>
                </a:solidFill>
                <a:latin typeface="Times New Roman" panose="02020603050405020304" pitchFamily="18" charset="0"/>
                <a:cs typeface="Times New Roman" panose="02020603050405020304" pitchFamily="18" charset="0"/>
              </a:rPr>
              <a:t>Pseudomonas</a:t>
            </a:r>
            <a:r>
              <a:rPr lang="fr-FR" sz="2400" dirty="0">
                <a:solidFill>
                  <a:srgbClr val="000000"/>
                </a:solidFill>
                <a:latin typeface="Times New Roman" panose="02020603050405020304" pitchFamily="18" charset="0"/>
                <a:cs typeface="Times New Roman" panose="02020603050405020304" pitchFamily="18" charset="0"/>
              </a:rPr>
              <a:t> qui inactive les </a:t>
            </a:r>
            <a:r>
              <a:rPr lang="fr-FR" sz="2400" dirty="0" err="1">
                <a:solidFill>
                  <a:srgbClr val="000000"/>
                </a:solidFill>
                <a:latin typeface="Times New Roman" panose="02020603050405020304" pitchFamily="18" charset="0"/>
                <a:cs typeface="Times New Roman" panose="02020603050405020304" pitchFamily="18" charset="0"/>
              </a:rPr>
              <a:t>anaphylatoxines</a:t>
            </a:r>
            <a:r>
              <a:rPr lang="fr-FR" sz="2400" dirty="0">
                <a:solidFill>
                  <a:srgbClr val="000000"/>
                </a:solidFill>
                <a:latin typeface="Times New Roman" panose="02020603050405020304" pitchFamily="18" charset="0"/>
                <a:cs typeface="Times New Roman" panose="02020603050405020304" pitchFamily="18" charset="0"/>
              </a:rPr>
              <a:t> C3a et C5a entraînant la diminution de la réaction inflammatoire localisée.</a:t>
            </a:r>
          </a:p>
        </p:txBody>
      </p:sp>
    </p:spTree>
    <p:extLst>
      <p:ext uri="{BB962C8B-B14F-4D97-AF65-F5344CB8AC3E}">
        <p14:creationId xmlns:p14="http://schemas.microsoft.com/office/powerpoint/2010/main" val="3094827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Chevron 4"/>
          <p:cNvSpPr/>
          <p:nvPr/>
        </p:nvSpPr>
        <p:spPr>
          <a:xfrm rot="20975465">
            <a:off x="222123" y="933741"/>
            <a:ext cx="500066" cy="162966"/>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Chevron 5"/>
          <p:cNvSpPr/>
          <p:nvPr/>
        </p:nvSpPr>
        <p:spPr>
          <a:xfrm rot="20975465">
            <a:off x="248555" y="349631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988339" y="744528"/>
            <a:ext cx="11048987" cy="5632311"/>
          </a:xfrm>
          <a:prstGeom prst="rect">
            <a:avLst/>
          </a:prstGeom>
        </p:spPr>
        <p:txBody>
          <a:bodyPr wrap="square">
            <a:spAutoFit/>
          </a:bodyPr>
          <a:lstStyle/>
          <a:p>
            <a:pPr lvl="0" algn="just"/>
            <a:r>
              <a:rPr lang="fr-FR" sz="2400" dirty="0">
                <a:solidFill>
                  <a:srgbClr val="000000"/>
                </a:solidFill>
                <a:latin typeface="Times New Roman" panose="02020603050405020304" pitchFamily="18" charset="0"/>
                <a:cs typeface="Times New Roman" panose="02020603050405020304" pitchFamily="18" charset="0"/>
              </a:rPr>
              <a:t>Certaines bactéries sécrètent des enzymes qui empêchent la fusion entre phagosome et lysosome ou lysent la vacuole de phagocytose (</a:t>
            </a:r>
            <a:r>
              <a:rPr lang="fr-FR" sz="2400" b="1" i="1" dirty="0" err="1">
                <a:solidFill>
                  <a:srgbClr val="FF33CC"/>
                </a:solidFill>
                <a:latin typeface="Times New Roman" panose="02020603050405020304" pitchFamily="18" charset="0"/>
                <a:cs typeface="Times New Roman" panose="02020603050405020304" pitchFamily="18" charset="0"/>
              </a:rPr>
              <a:t>Mycobacterium</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tuberculosis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et </a:t>
            </a:r>
            <a:r>
              <a:rPr lang="fr-FR" sz="2400" b="1" i="1" dirty="0">
                <a:solidFill>
                  <a:srgbClr val="FF33CC"/>
                </a:solidFill>
                <a:latin typeface="Times New Roman" panose="02020603050405020304" pitchFamily="18" charset="0"/>
                <a:cs typeface="Times New Roman" panose="02020603050405020304" pitchFamily="18" charset="0"/>
              </a:rPr>
              <a:t>Listeria </a:t>
            </a:r>
            <a:r>
              <a:rPr lang="fr-FR" sz="2400" b="1" i="1" dirty="0" err="1">
                <a:solidFill>
                  <a:srgbClr val="FF33CC"/>
                </a:solidFill>
                <a:latin typeface="Times New Roman" panose="02020603050405020304" pitchFamily="18" charset="0"/>
                <a:cs typeface="Times New Roman" panose="02020603050405020304" pitchFamily="18" charset="0"/>
              </a:rPr>
              <a:t>monocytogenes</a:t>
            </a:r>
            <a:r>
              <a:rPr lang="fr-FR" sz="2400" dirty="0">
                <a:solidFill>
                  <a:srgbClr val="000000"/>
                </a:solidFill>
                <a:latin typeface="Times New Roman" panose="02020603050405020304" pitchFamily="18" charset="0"/>
                <a:cs typeface="Times New Roman" panose="02020603050405020304" pitchFamily="18" charset="0"/>
              </a:rPr>
              <a:t>).</a:t>
            </a:r>
          </a:p>
          <a:p>
            <a:pPr lvl="0" algn="just"/>
            <a:endParaRPr lang="fr-FR" sz="2400" dirty="0">
              <a:solidFill>
                <a:srgbClr val="000000"/>
              </a:solidFill>
              <a:latin typeface="Times New Roman" panose="02020603050405020304" pitchFamily="18" charset="0"/>
              <a:cs typeface="Times New Roman" panose="02020603050405020304" pitchFamily="18" charset="0"/>
            </a:endParaRPr>
          </a:p>
          <a:p>
            <a:pPr lvl="0" algn="just"/>
            <a:r>
              <a:rPr lang="fr-FR" sz="2400" dirty="0">
                <a:solidFill>
                  <a:srgbClr val="000000"/>
                </a:solidFill>
                <a:latin typeface="Times New Roman" panose="02020603050405020304" pitchFamily="18" charset="0"/>
                <a:cs typeface="Times New Roman" panose="02020603050405020304" pitchFamily="18" charset="0"/>
              </a:rPr>
              <a:t>Certaines bactéries neutralisent l’activité de ces molécules bactériolytiques.</a:t>
            </a:r>
          </a:p>
          <a:p>
            <a:pPr lvl="0" algn="just"/>
            <a:endParaRPr lang="fr-FR" sz="2400" dirty="0">
              <a:solidFill>
                <a:srgbClr val="000000"/>
              </a:solidFill>
              <a:latin typeface="Times New Roman" panose="02020603050405020304" pitchFamily="18" charset="0"/>
              <a:cs typeface="Times New Roman" panose="02020603050405020304" pitchFamily="18" charset="0"/>
            </a:endParaRPr>
          </a:p>
          <a:p>
            <a:pPr lvl="0" algn="just"/>
            <a:endParaRPr lang="fr-FR" sz="2400" dirty="0">
              <a:solidFill>
                <a:srgbClr val="000000"/>
              </a:solidFill>
              <a:latin typeface="Times New Roman" panose="02020603050405020304" pitchFamily="18" charset="0"/>
              <a:cs typeface="Times New Roman" panose="02020603050405020304" pitchFamily="18" charset="0"/>
            </a:endParaRPr>
          </a:p>
          <a:p>
            <a:pPr lvl="0" algn="just"/>
            <a:r>
              <a:rPr lang="fr-FR" sz="2400" dirty="0">
                <a:solidFill>
                  <a:srgbClr val="000000"/>
                </a:solidFill>
                <a:latin typeface="Times New Roman" panose="02020603050405020304" pitchFamily="18" charset="0"/>
                <a:cs typeface="Times New Roman" panose="02020603050405020304" pitchFamily="18" charset="0"/>
              </a:rPr>
              <a:t>Certaines bactéries se multiplieront dans le cytoplasme des phagocytes et induisent l’apoptose de la cellule hôte en sortant des vacuoles de phagocytose.</a:t>
            </a:r>
          </a:p>
          <a:p>
            <a:pPr lvl="0" algn="just"/>
            <a:endParaRPr lang="fr-FR" sz="2400" dirty="0">
              <a:solidFill>
                <a:srgbClr val="000000"/>
              </a:solidFill>
              <a:latin typeface="Times New Roman" panose="02020603050405020304" pitchFamily="18" charset="0"/>
              <a:cs typeface="Times New Roman" panose="02020603050405020304" pitchFamily="18" charset="0"/>
            </a:endParaRPr>
          </a:p>
          <a:p>
            <a:pPr lvl="0" algn="just"/>
            <a:endParaRPr lang="fr-FR" sz="2400" dirty="0">
              <a:solidFill>
                <a:srgbClr val="000000"/>
              </a:solidFill>
              <a:latin typeface="Times New Roman" panose="02020603050405020304" pitchFamily="18" charset="0"/>
              <a:cs typeface="Times New Roman" panose="02020603050405020304" pitchFamily="18" charset="0"/>
            </a:endParaRPr>
          </a:p>
          <a:p>
            <a:pPr lvl="0" algn="just"/>
            <a:r>
              <a:rPr lang="fr-FR" sz="2400" dirty="0">
                <a:solidFill>
                  <a:srgbClr val="000000"/>
                </a:solidFill>
                <a:latin typeface="Times New Roman" panose="02020603050405020304" pitchFamily="18" charset="0"/>
                <a:cs typeface="Times New Roman" panose="02020603050405020304" pitchFamily="18" charset="0"/>
              </a:rPr>
              <a:t>Certaines bactéries ont acquis un revêtement externe très résistant aux enzymes et aux métabolites de l’oxygène comme le cas des bactéries </a:t>
            </a:r>
            <a:r>
              <a:rPr lang="fr-FR" sz="2400" b="1" dirty="0">
                <a:solidFill>
                  <a:srgbClr val="FF33CC"/>
                </a:solidFill>
                <a:latin typeface="Times New Roman" panose="02020603050405020304" pitchFamily="18" charset="0"/>
                <a:cs typeface="Times New Roman" panose="02020603050405020304" pitchFamily="18" charset="0"/>
              </a:rPr>
              <a:t>Gram +</a:t>
            </a:r>
            <a:r>
              <a:rPr lang="fr-FR" sz="2400" dirty="0">
                <a:solidFill>
                  <a:srgbClr val="000000"/>
                </a:solidFill>
                <a:latin typeface="Times New Roman" panose="02020603050405020304" pitchFamily="18" charset="0"/>
                <a:cs typeface="Times New Roman" panose="02020603050405020304" pitchFamily="18" charset="0"/>
              </a:rPr>
              <a:t> qui ont une couche épaisse de </a:t>
            </a:r>
            <a:r>
              <a:rPr lang="fr-FR" sz="2400" b="1" dirty="0" err="1">
                <a:solidFill>
                  <a:srgbClr val="FF33CC"/>
                </a:solidFill>
                <a:latin typeface="Times New Roman" panose="02020603050405020304" pitchFamily="18" charset="0"/>
                <a:cs typeface="Times New Roman" panose="02020603050405020304" pitchFamily="18" charset="0"/>
              </a:rPr>
              <a:t>peptidoglycan</a:t>
            </a:r>
            <a:r>
              <a:rPr lang="fr-FR" sz="2400" dirty="0">
                <a:solidFill>
                  <a:srgbClr val="000000"/>
                </a:solidFill>
                <a:latin typeface="Times New Roman" panose="02020603050405020304" pitchFamily="18" charset="0"/>
                <a:cs typeface="Times New Roman" panose="02020603050405020304" pitchFamily="18" charset="0"/>
              </a:rPr>
              <a:t> qui sert à l’empêchement de l’insertion du complexe lytique dans la membrane bactérienne.</a:t>
            </a:r>
          </a:p>
        </p:txBody>
      </p:sp>
      <p:sp>
        <p:nvSpPr>
          <p:cNvPr id="11" name="Chevron 10"/>
          <p:cNvSpPr/>
          <p:nvPr/>
        </p:nvSpPr>
        <p:spPr>
          <a:xfrm rot="20975465">
            <a:off x="241583" y="2414470"/>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Chevron 11"/>
          <p:cNvSpPr/>
          <p:nvPr/>
        </p:nvSpPr>
        <p:spPr>
          <a:xfrm rot="20975465">
            <a:off x="248555" y="4889787"/>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332835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129554" y="855644"/>
            <a:ext cx="4938981" cy="461665"/>
          </a:xfrm>
          <a:prstGeom prst="rect">
            <a:avLst/>
          </a:prstGeom>
        </p:spPr>
        <p:txBody>
          <a:bodyPr wrap="none">
            <a:spAutoFit/>
          </a:bodyPr>
          <a:lstStyle/>
          <a:p>
            <a:r>
              <a:rPr lang="fr-FR" sz="2400" b="1" i="1" u="sng" dirty="0">
                <a:solidFill>
                  <a:srgbClr val="FF33CC"/>
                </a:solidFill>
                <a:latin typeface="Times New Roman" panose="02020603050405020304" pitchFamily="18" charset="0"/>
              </a:rPr>
              <a:t>Exemple 1</a:t>
            </a:r>
            <a:r>
              <a:rPr lang="fr-FR" sz="2400" b="1" i="1" dirty="0">
                <a:solidFill>
                  <a:srgbClr val="FF33CC"/>
                </a:solidFill>
                <a:latin typeface="Times New Roman" panose="02020603050405020304" pitchFamily="18" charset="0"/>
                <a:cs typeface="Times New Roman" panose="02020603050405020304" pitchFamily="18" charset="0"/>
              </a:rPr>
              <a:t>:Salmonella </a:t>
            </a:r>
            <a:r>
              <a:rPr lang="fr-FR" sz="2400" b="1" i="1" dirty="0" err="1">
                <a:solidFill>
                  <a:srgbClr val="FF33CC"/>
                </a:solidFill>
                <a:latin typeface="Times New Roman" panose="02020603050405020304" pitchFamily="18" charset="0"/>
                <a:cs typeface="Times New Roman" panose="02020603050405020304" pitchFamily="18" charset="0"/>
              </a:rPr>
              <a:t>Typhimurium</a:t>
            </a:r>
            <a:r>
              <a:rPr lang="fr-FR" sz="2400" b="1" i="1" dirty="0">
                <a:solidFill>
                  <a:srgbClr val="FF33CC"/>
                </a:solidFill>
                <a:latin typeface="Times New Roman" panose="02020603050405020304" pitchFamily="18" charset="0"/>
                <a:cs typeface="Times New Roman" panose="02020603050405020304" pitchFamily="18" charset="0"/>
              </a:rPr>
              <a:t> </a:t>
            </a:r>
            <a:endParaRPr lang="fr-FR" dirty="0"/>
          </a:p>
        </p:txBody>
      </p:sp>
      <p:sp>
        <p:nvSpPr>
          <p:cNvPr id="9" name="Rectangle 8"/>
          <p:cNvSpPr/>
          <p:nvPr/>
        </p:nvSpPr>
        <p:spPr>
          <a:xfrm>
            <a:off x="353754" y="1698231"/>
            <a:ext cx="10490579" cy="3349956"/>
          </a:xfrm>
          <a:prstGeom prst="rect">
            <a:avLst/>
          </a:prstGeom>
        </p:spPr>
        <p:txBody>
          <a:bodyPr wrap="square">
            <a:spAutoFit/>
          </a:bodyPr>
          <a:lstStyle/>
          <a:p>
            <a:pPr lvl="0" algn="just">
              <a:lnSpc>
                <a:spcPct val="150000"/>
              </a:lnSpc>
            </a:pPr>
            <a:r>
              <a:rPr lang="fr-FR" sz="2400" b="1" i="1" dirty="0">
                <a:solidFill>
                  <a:srgbClr val="FF33CC"/>
                </a:solidFill>
                <a:latin typeface="Times New Roman" panose="02020603050405020304" pitchFamily="18" charset="0"/>
                <a:cs typeface="Times New Roman" panose="02020603050405020304" pitchFamily="18" charset="0"/>
              </a:rPr>
              <a:t>Salmonella </a:t>
            </a:r>
            <a:r>
              <a:rPr lang="fr-FR" sz="2400" b="1" i="1" dirty="0" err="1">
                <a:solidFill>
                  <a:srgbClr val="FF33CC"/>
                </a:solidFill>
                <a:latin typeface="Times New Roman" panose="02020603050405020304" pitchFamily="18" charset="0"/>
                <a:cs typeface="Times New Roman" panose="02020603050405020304" pitchFamily="18" charset="0"/>
              </a:rPr>
              <a:t>Typhimurium</a:t>
            </a:r>
            <a:r>
              <a:rPr lang="fr-FR" sz="2400" b="1" i="1" dirty="0">
                <a:solidFill>
                  <a:srgbClr val="FF33CC"/>
                </a:solidFill>
                <a:latin typeface="Times New Roman" panose="02020603050405020304" pitchFamily="18" charset="0"/>
                <a:cs typeface="Times New Roman" panose="02020603050405020304" pitchFamily="18" charset="0"/>
              </a:rPr>
              <a:t> (STM) </a:t>
            </a:r>
            <a:r>
              <a:rPr lang="fr-FR" sz="2400" dirty="0">
                <a:solidFill>
                  <a:srgbClr val="000000"/>
                </a:solidFill>
                <a:latin typeface="Times New Roman" panose="02020603050405020304" pitchFamily="18" charset="0"/>
                <a:cs typeface="Times New Roman" panose="02020603050405020304" pitchFamily="18" charset="0"/>
              </a:rPr>
              <a:t>est une bactérie qui possède des flagelles qui lui permettent de se déplacer, mais aussi un moyen de détection d’un corps étranger au système immunitaire.</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Certaines souches de ces bactéries sont capables de supprimer ou muter leurs flagelles au bon moment alors que d’autre expriment des surfaces muqueuses causant des infections chroniques de l’intestin.</a:t>
            </a:r>
          </a:p>
        </p:txBody>
      </p:sp>
    </p:spTree>
    <p:extLst>
      <p:ext uri="{BB962C8B-B14F-4D97-AF65-F5344CB8AC3E}">
        <p14:creationId xmlns:p14="http://schemas.microsoft.com/office/powerpoint/2010/main" val="870665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279679" y="813216"/>
            <a:ext cx="4759636" cy="461665"/>
          </a:xfrm>
          <a:prstGeom prst="rect">
            <a:avLst/>
          </a:prstGeom>
        </p:spPr>
        <p:txBody>
          <a:bodyPr wrap="none">
            <a:spAutoFit/>
          </a:bodyPr>
          <a:lstStyle/>
          <a:p>
            <a:r>
              <a:rPr lang="fr-FR" sz="2400" b="1" i="1" u="sng" dirty="0">
                <a:solidFill>
                  <a:srgbClr val="FF33CC"/>
                </a:solidFill>
                <a:latin typeface="Times New Roman" panose="02020603050405020304" pitchFamily="18" charset="0"/>
              </a:rPr>
              <a:t>Exemple 2:Listeria </a:t>
            </a:r>
            <a:r>
              <a:rPr lang="fr-FR" sz="2400" b="1" i="1" u="sng" dirty="0" err="1">
                <a:solidFill>
                  <a:srgbClr val="FF33CC"/>
                </a:solidFill>
                <a:latin typeface="Times New Roman" panose="02020603050405020304" pitchFamily="18" charset="0"/>
              </a:rPr>
              <a:t>monocytogenes</a:t>
            </a:r>
            <a:r>
              <a:rPr lang="fr-FR" sz="2400" b="1" i="1" u="sng" dirty="0">
                <a:solidFill>
                  <a:srgbClr val="FF33CC"/>
                </a:solidFill>
                <a:latin typeface="Times New Roman" panose="02020603050405020304" pitchFamily="18" charset="0"/>
              </a:rPr>
              <a:t> </a:t>
            </a:r>
            <a:r>
              <a:rPr lang="fr-FR" b="1" dirty="0">
                <a:solidFill>
                  <a:srgbClr val="000000"/>
                </a:solidFill>
                <a:latin typeface="Times New Roman" panose="02020603050405020304" pitchFamily="18" charset="0"/>
              </a:rPr>
              <a:t> </a:t>
            </a:r>
            <a:endParaRPr lang="fr-FR" dirty="0">
              <a:solidFill>
                <a:prstClr val="black"/>
              </a:solidFill>
            </a:endParaRPr>
          </a:p>
        </p:txBody>
      </p:sp>
      <p:sp>
        <p:nvSpPr>
          <p:cNvPr id="9" name="Rectangle 8"/>
          <p:cNvSpPr/>
          <p:nvPr/>
        </p:nvSpPr>
        <p:spPr>
          <a:xfrm>
            <a:off x="113730" y="1587368"/>
            <a:ext cx="11964539" cy="5078313"/>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Certaines souches « </a:t>
            </a:r>
            <a:r>
              <a:rPr lang="fr-FR" sz="2400" dirty="0" err="1">
                <a:latin typeface="Times New Roman" panose="02020603050405020304" pitchFamily="18" charset="0"/>
                <a:cs typeface="Times New Roman" panose="02020603050405020304" pitchFamily="18" charset="0"/>
              </a:rPr>
              <a:t>hypervirulentes</a:t>
            </a:r>
            <a:r>
              <a:rPr lang="fr-FR" sz="2400" dirty="0">
                <a:latin typeface="Times New Roman" panose="02020603050405020304" pitchFamily="18" charset="0"/>
                <a:cs typeface="Times New Roman" panose="02020603050405020304" pitchFamily="18" charset="0"/>
              </a:rPr>
              <a:t> » de </a:t>
            </a:r>
            <a:r>
              <a:rPr lang="fr-FR" sz="2400" b="1" i="1" dirty="0">
                <a:solidFill>
                  <a:srgbClr val="FF33CC"/>
                </a:solidFill>
                <a:latin typeface="Times New Roman" panose="02020603050405020304" pitchFamily="18" charset="0"/>
                <a:cs typeface="Times New Roman" panose="02020603050405020304" pitchFamily="18" charset="0"/>
              </a:rPr>
              <a:t>Listeria </a:t>
            </a:r>
            <a:r>
              <a:rPr lang="fr-FR" sz="2400" b="1" i="1" dirty="0" err="1">
                <a:solidFill>
                  <a:srgbClr val="FF33CC"/>
                </a:solidFill>
                <a:latin typeface="Times New Roman" panose="02020603050405020304" pitchFamily="18" charset="0"/>
                <a:cs typeface="Times New Roman" panose="02020603050405020304" pitchFamily="18" charset="0"/>
              </a:rPr>
              <a:t>monocytogenes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ont une capacité accrue </a:t>
            </a:r>
            <a:r>
              <a:rPr lang="fr-FR" sz="2400" b="1" dirty="0">
                <a:latin typeface="Times New Roman" panose="02020603050405020304" pitchFamily="18" charset="0"/>
                <a:cs typeface="Times New Roman" panose="02020603050405020304" pitchFamily="18" charset="0"/>
              </a:rPr>
              <a:t>à infecter le système nerveux central</a:t>
            </a:r>
            <a:r>
              <a:rPr lang="fr-FR" sz="2400" dirty="0">
                <a:latin typeface="Times New Roman" panose="02020603050405020304" pitchFamily="18" charset="0"/>
                <a:cs typeface="Times New Roman" panose="02020603050405020304" pitchFamily="18" charset="0"/>
              </a:rPr>
              <a:t>. Des scientifiques de l’Institut Pasteur, d’Université Paris Cité, de l’Inserm et de l’AP-HP ont décrit un mécanisme qui permet aux cellules infectées par </a:t>
            </a:r>
            <a:r>
              <a:rPr lang="fr-FR" sz="2400" i="1" dirty="0">
                <a:latin typeface="Times New Roman" panose="02020603050405020304" pitchFamily="18" charset="0"/>
                <a:cs typeface="Times New Roman" panose="02020603050405020304" pitchFamily="18" charset="0"/>
              </a:rPr>
              <a:t>Listeria </a:t>
            </a:r>
            <a:r>
              <a:rPr lang="fr-FR" sz="2400" i="1" dirty="0" err="1">
                <a:latin typeface="Times New Roman" panose="02020603050405020304" pitchFamily="18" charset="0"/>
                <a:cs typeface="Times New Roman" panose="02020603050405020304" pitchFamily="18" charset="0"/>
              </a:rPr>
              <a:t>monocytogenes</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de survivre à l’action du système immunitaire.</a:t>
            </a:r>
          </a:p>
          <a:p>
            <a:pPr algn="just">
              <a:lnSpc>
                <a:spcPct val="150000"/>
              </a:lnSpc>
            </a:pPr>
            <a:endParaRPr lang="fr-FR" sz="24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 Les cellules infectées circulant dans le sang ont ainsi une probabilité accrue d’adhérer aux cellules de la paroi des vaisseaux cérébraux et de les infecter à leur tour. Ceci permet aux bactéries de traverser la barrière hématoencéphalique et d’atteindre le cerveau. Cette étude sera publiée dans Nature, le 16 mars 2022.</a:t>
            </a:r>
          </a:p>
        </p:txBody>
      </p:sp>
    </p:spTree>
    <p:extLst>
      <p:ext uri="{BB962C8B-B14F-4D97-AF65-F5344CB8AC3E}">
        <p14:creationId xmlns:p14="http://schemas.microsoft.com/office/powerpoint/2010/main" val="227779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927140" y="466095"/>
            <a:ext cx="1447832" cy="461665"/>
          </a:xfrm>
          <a:prstGeom prst="rect">
            <a:avLst/>
          </a:prstGeom>
        </p:spPr>
        <p:txBody>
          <a:bodyPr wrap="none">
            <a:spAutoFit/>
          </a:bodyPr>
          <a:lstStyle/>
          <a:p>
            <a:r>
              <a:rPr lang="fr-FR" sz="2400" b="1" i="1" u="sng" dirty="0">
                <a:solidFill>
                  <a:srgbClr val="FF33CC"/>
                </a:solidFill>
                <a:latin typeface="Times New Roman" panose="02020603050405020304" pitchFamily="18" charset="0"/>
                <a:cs typeface="Times New Roman" panose="02020603050405020304" pitchFamily="18" charset="0"/>
              </a:rPr>
              <a:t>Exemple2</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12" y="988401"/>
            <a:ext cx="9886221" cy="4824988"/>
          </a:xfrm>
          <a:prstGeom prst="rect">
            <a:avLst/>
          </a:prstGeom>
        </p:spPr>
      </p:pic>
      <p:sp>
        <p:nvSpPr>
          <p:cNvPr id="6" name="Rectangle 5"/>
          <p:cNvSpPr/>
          <p:nvPr/>
        </p:nvSpPr>
        <p:spPr>
          <a:xfrm>
            <a:off x="0" y="5934670"/>
            <a:ext cx="12192000" cy="923330"/>
          </a:xfrm>
          <a:prstGeom prst="rect">
            <a:avLst/>
          </a:prstGeom>
        </p:spPr>
        <p:txBody>
          <a:bodyPr wrap="square">
            <a:spAutoFit/>
          </a:bodyPr>
          <a:lstStyle/>
          <a:p>
            <a:pPr algn="ctr"/>
            <a:r>
              <a:rPr lang="fr-FR" b="1" i="1" dirty="0">
                <a:latin typeface="Times New Roman" panose="02020603050405020304" pitchFamily="18" charset="0"/>
                <a:cs typeface="Times New Roman" panose="02020603050405020304" pitchFamily="18" charset="0"/>
              </a:rPr>
              <a:t>Section d’un vaisseau cérébral de modèle animal infecté, contenant des monocytes infectés adhérant aux cellules endothéliales. </a:t>
            </a:r>
            <a:r>
              <a:rPr lang="fr-FR" b="1" i="1" dirty="0">
                <a:solidFill>
                  <a:srgbClr val="FF0000"/>
                </a:solidFill>
                <a:latin typeface="Times New Roman" panose="02020603050405020304" pitchFamily="18" charset="0"/>
                <a:cs typeface="Times New Roman" panose="02020603050405020304" pitchFamily="18" charset="0"/>
              </a:rPr>
              <a:t>Listeria est marquée en rouge</a:t>
            </a:r>
            <a:r>
              <a:rPr lang="fr-FR" b="1" i="1" dirty="0">
                <a:latin typeface="Times New Roman" panose="02020603050405020304" pitchFamily="18" charset="0"/>
                <a:cs typeface="Times New Roman" panose="02020603050405020304" pitchFamily="18" charset="0"/>
              </a:rPr>
              <a:t>, </a:t>
            </a:r>
            <a:r>
              <a:rPr lang="fr-FR" b="1" i="1" dirty="0">
                <a:solidFill>
                  <a:srgbClr val="00FF00"/>
                </a:solidFill>
                <a:latin typeface="Times New Roman" panose="02020603050405020304" pitchFamily="18" charset="0"/>
                <a:cs typeface="Times New Roman" panose="02020603050405020304" pitchFamily="18" charset="0"/>
              </a:rPr>
              <a:t>l’actine en blanc </a:t>
            </a:r>
            <a:r>
              <a:rPr lang="fr-FR" b="1" i="1" dirty="0">
                <a:latin typeface="Times New Roman" panose="02020603050405020304" pitchFamily="18" charset="0"/>
                <a:cs typeface="Times New Roman" panose="02020603050405020304" pitchFamily="18" charset="0"/>
              </a:rPr>
              <a:t>(y compris les comètes d’actine propulsant Listeria), </a:t>
            </a:r>
            <a:r>
              <a:rPr lang="fr-FR" b="1" i="1" dirty="0">
                <a:solidFill>
                  <a:srgbClr val="0070C0"/>
                </a:solidFill>
                <a:latin typeface="Times New Roman" panose="02020603050405020304" pitchFamily="18" charset="0"/>
                <a:cs typeface="Times New Roman" panose="02020603050405020304" pitchFamily="18" charset="0"/>
              </a:rPr>
              <a:t>les noyaux en bleu </a:t>
            </a:r>
            <a:r>
              <a:rPr lang="fr-FR" b="1" i="1" dirty="0">
                <a:latin typeface="Times New Roman" panose="02020603050405020304" pitchFamily="18" charset="0"/>
                <a:cs typeface="Times New Roman" panose="02020603050405020304" pitchFamily="18" charset="0"/>
              </a:rPr>
              <a:t>et les </a:t>
            </a:r>
            <a:r>
              <a:rPr lang="fr-FR" b="1" i="1" dirty="0">
                <a:solidFill>
                  <a:srgbClr val="00B050"/>
                </a:solidFill>
                <a:latin typeface="Times New Roman" panose="02020603050405020304" pitchFamily="18" charset="0"/>
                <a:cs typeface="Times New Roman" panose="02020603050405020304" pitchFamily="18" charset="0"/>
              </a:rPr>
              <a:t>macrophages en vert</a:t>
            </a:r>
            <a:r>
              <a:rPr lang="fr-FR" b="1" i="1" dirty="0">
                <a:latin typeface="Times New Roman" panose="02020603050405020304" pitchFamily="18" charset="0"/>
                <a:cs typeface="Times New Roman" panose="02020603050405020304" pitchFamily="18" charset="0"/>
              </a:rPr>
              <a:t>. © Unité Biologie des infections – Institut Pasteur</a:t>
            </a:r>
            <a:endParaRPr lang="fr-FR" dirty="0"/>
          </a:p>
        </p:txBody>
      </p:sp>
    </p:spTree>
    <p:extLst>
      <p:ext uri="{BB962C8B-B14F-4D97-AF65-F5344CB8AC3E}">
        <p14:creationId xmlns:p14="http://schemas.microsoft.com/office/powerpoint/2010/main" val="831373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27461" y="632025"/>
            <a:ext cx="11964539" cy="6186309"/>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L’équipe de recherche a ensuite montré qu</a:t>
            </a:r>
            <a:r>
              <a:rPr lang="fr-FR" sz="2400" dirty="0">
                <a:solidFill>
                  <a:srgbClr val="FF33CC"/>
                </a:solidFill>
                <a:latin typeface="Times New Roman" panose="02020603050405020304" pitchFamily="18" charset="0"/>
                <a:cs typeface="Times New Roman" panose="02020603050405020304" pitchFamily="18" charset="0"/>
              </a:rPr>
              <a:t>’</a:t>
            </a:r>
            <a:r>
              <a:rPr lang="fr-FR" sz="2400" dirty="0" err="1">
                <a:solidFill>
                  <a:srgbClr val="FF33CC"/>
                </a:solidFill>
                <a:latin typeface="Times New Roman" panose="02020603050405020304" pitchFamily="18" charset="0"/>
                <a:cs typeface="Times New Roman" panose="02020603050405020304" pitchFamily="18" charset="0"/>
              </a:rPr>
              <a:t>InlB</a:t>
            </a:r>
            <a:r>
              <a:rPr lang="fr-FR" sz="2400" dirty="0">
                <a:solidFill>
                  <a:srgbClr val="FF33CC"/>
                </a:solidFill>
                <a:latin typeface="Times New Roman" panose="02020603050405020304" pitchFamily="18" charset="0"/>
                <a:cs typeface="Times New Roman" panose="02020603050405020304" pitchFamily="18" charset="0"/>
              </a:rPr>
              <a:t>, une protéine de surface </a:t>
            </a:r>
            <a:r>
              <a:rPr lang="fr-FR" sz="2400" dirty="0">
                <a:latin typeface="Times New Roman" panose="02020603050405020304" pitchFamily="18" charset="0"/>
                <a:cs typeface="Times New Roman" panose="02020603050405020304" pitchFamily="18" charset="0"/>
              </a:rPr>
              <a:t>de </a:t>
            </a:r>
            <a:r>
              <a:rPr lang="fr-FR" sz="2400" i="1" dirty="0">
                <a:latin typeface="Times New Roman" panose="02020603050405020304" pitchFamily="18" charset="0"/>
                <a:cs typeface="Times New Roman" panose="02020603050405020304" pitchFamily="18" charset="0"/>
              </a:rPr>
              <a:t>Listeria </a:t>
            </a:r>
            <a:r>
              <a:rPr lang="fr-FR" sz="2400" i="1" dirty="0" err="1">
                <a:latin typeface="Times New Roman" panose="02020603050405020304" pitchFamily="18" charset="0"/>
                <a:cs typeface="Times New Roman" panose="02020603050405020304" pitchFamily="18" charset="0"/>
              </a:rPr>
              <a:t>monocytogenes</a:t>
            </a:r>
            <a:r>
              <a:rPr lang="fr-FR" sz="2400" dirty="0">
                <a:latin typeface="Times New Roman" panose="02020603050405020304" pitchFamily="18" charset="0"/>
                <a:cs typeface="Times New Roman" panose="02020603050405020304" pitchFamily="18" charset="0"/>
              </a:rPr>
              <a:t>, permet à </a:t>
            </a:r>
            <a:r>
              <a:rPr lang="fr-FR" sz="2400" dirty="0">
                <a:solidFill>
                  <a:srgbClr val="FF33CC"/>
                </a:solidFill>
                <a:latin typeface="Times New Roman" panose="02020603050405020304" pitchFamily="18" charset="0"/>
                <a:cs typeface="Times New Roman" panose="02020603050405020304" pitchFamily="18" charset="0"/>
              </a:rPr>
              <a:t>la bactérie d’échapper au système immunitaire </a:t>
            </a:r>
            <a:r>
              <a:rPr lang="fr-FR" sz="2400" dirty="0">
                <a:latin typeface="Times New Roman" panose="02020603050405020304" pitchFamily="18" charset="0"/>
                <a:cs typeface="Times New Roman" panose="02020603050405020304" pitchFamily="18" charset="0"/>
              </a:rPr>
              <a:t>et de survivre dans la niche protectrice que constitue le monocyte infecté. En effet, l’interaction entre la protéine </a:t>
            </a:r>
            <a:r>
              <a:rPr lang="fr-FR" sz="2400" dirty="0" err="1">
                <a:latin typeface="Times New Roman" panose="02020603050405020304" pitchFamily="18" charset="0"/>
                <a:cs typeface="Times New Roman" panose="02020603050405020304" pitchFamily="18" charset="0"/>
              </a:rPr>
              <a:t>InlB</a:t>
            </a:r>
            <a:r>
              <a:rPr lang="fr-FR" sz="2400" dirty="0">
                <a:latin typeface="Times New Roman" panose="02020603050405020304" pitchFamily="18" charset="0"/>
                <a:cs typeface="Times New Roman" panose="02020603050405020304" pitchFamily="18" charset="0"/>
              </a:rPr>
              <a:t> et son récepteur cellulaire c-Met entraîne le blocage de la mort cellulaire induite par les lymphocytes T cytotoxiques ciblant spécifiquement les cellules infectées par Listeria. Grâce à </a:t>
            </a:r>
            <a:r>
              <a:rPr lang="fr-FR" sz="2400" dirty="0" err="1">
                <a:latin typeface="Times New Roman" panose="02020603050405020304" pitchFamily="18" charset="0"/>
                <a:cs typeface="Times New Roman" panose="02020603050405020304" pitchFamily="18" charset="0"/>
              </a:rPr>
              <a:t>InlB</a:t>
            </a:r>
            <a:r>
              <a:rPr lang="fr-FR" sz="2400" dirty="0">
                <a:latin typeface="Times New Roman" panose="02020603050405020304" pitchFamily="18" charset="0"/>
                <a:cs typeface="Times New Roman" panose="02020603050405020304" pitchFamily="18" charset="0"/>
              </a:rPr>
              <a:t>, les cellules infectées peuvent donc survivre aux lymphocytes T cytotoxiques.</a:t>
            </a:r>
          </a:p>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 mécanisme permet de prolonger la durée de vie des cellules infectées, ce qui se traduit par une augmentation du nombre de monocytes infectés dans le sang et favorise la propagation de la bactérie aux tissus de l’hôte, dont le cerveau. Cette propriété favorise également la persistance de Listeria dans le tissu intestinal, son excrétion fécale et sa transmission à l’environnement. </a:t>
            </a:r>
          </a:p>
        </p:txBody>
      </p:sp>
    </p:spTree>
    <p:extLst>
      <p:ext uri="{BB962C8B-B14F-4D97-AF65-F5344CB8AC3E}">
        <p14:creationId xmlns:p14="http://schemas.microsoft.com/office/powerpoint/2010/main" val="3353386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27461" y="632025"/>
            <a:ext cx="11964539" cy="5078313"/>
          </a:xfrm>
          <a:prstGeom prst="rect">
            <a:avLst/>
          </a:prstGeom>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Ainsi, </a:t>
            </a:r>
            <a:r>
              <a:rPr lang="fr-FR" sz="2400" b="1" dirty="0">
                <a:solidFill>
                  <a:srgbClr val="FF33CC"/>
                </a:solidFill>
                <a:latin typeface="Times New Roman" panose="02020603050405020304" pitchFamily="18" charset="0"/>
                <a:cs typeface="Times New Roman" panose="02020603050405020304" pitchFamily="18" charset="0"/>
              </a:rPr>
              <a:t>la Listeria est responsable d’un mécanisme d’échappement immunitaire</a:t>
            </a:r>
            <a:r>
              <a:rPr lang="fr-FR" sz="2400" dirty="0">
                <a:latin typeface="Times New Roman" panose="02020603050405020304" pitchFamily="18" charset="0"/>
                <a:cs typeface="Times New Roman" panose="02020603050405020304" pitchFamily="18" charset="0"/>
              </a:rPr>
              <a:t>.</a:t>
            </a:r>
          </a:p>
          <a:p>
            <a:pPr algn="just">
              <a:lnSpc>
                <a:spcPct val="150000"/>
              </a:lnSpc>
            </a:pPr>
            <a:endParaRPr lang="fr-FR" sz="24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Cette nouvelle étude apporte des explications sur les mécanismes qui permettent à la Listeria d’envahir le cerveau et de provoquer des formes sévères voire mortelles de listériose. </a:t>
            </a:r>
          </a:p>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Par ailleurs, les chercheurs suspectent que </a:t>
            </a:r>
            <a:r>
              <a:rPr lang="fr-FR" sz="2400" b="1" dirty="0">
                <a:solidFill>
                  <a:srgbClr val="FF33CC"/>
                </a:solidFill>
                <a:latin typeface="Times New Roman" panose="02020603050405020304" pitchFamily="18" charset="0"/>
                <a:cs typeface="Times New Roman" panose="02020603050405020304" pitchFamily="18" charset="0"/>
              </a:rPr>
              <a:t>des mécanismes similaires </a:t>
            </a:r>
            <a:r>
              <a:rPr lang="fr-FR" sz="2400" dirty="0">
                <a:latin typeface="Times New Roman" panose="02020603050405020304" pitchFamily="18" charset="0"/>
                <a:cs typeface="Times New Roman" panose="02020603050405020304" pitchFamily="18" charset="0"/>
              </a:rPr>
              <a:t>pourraient être à l’origine des formes cérébrales graves d’infection par </a:t>
            </a:r>
            <a:r>
              <a:rPr lang="fr-FR" sz="2400" b="1" i="1" dirty="0" err="1">
                <a:solidFill>
                  <a:srgbClr val="FF33CC"/>
                </a:solidFill>
                <a:latin typeface="Times New Roman" panose="02020603050405020304" pitchFamily="18" charset="0"/>
                <a:cs typeface="Times New Roman" panose="02020603050405020304" pitchFamily="18" charset="0"/>
              </a:rPr>
              <a:t>Toxoplasma</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gondii</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t>
            </a:r>
            <a:r>
              <a:rPr lang="fr-FR" sz="2400" dirty="0">
                <a:solidFill>
                  <a:srgbClr val="92D050"/>
                </a:solidFill>
                <a:latin typeface="Times New Roman" panose="02020603050405020304" pitchFamily="18" charset="0"/>
                <a:cs typeface="Times New Roman" panose="02020603050405020304" pitchFamily="18" charset="0"/>
              </a:rPr>
              <a:t>toxoplasmose</a:t>
            </a:r>
            <a:r>
              <a:rPr lang="fr-FR" sz="2400" dirty="0">
                <a:latin typeface="Times New Roman" panose="02020603050405020304" pitchFamily="18" charset="0"/>
                <a:cs typeface="Times New Roman" panose="02020603050405020304" pitchFamily="18" charset="0"/>
              </a:rPr>
              <a:t>) ou de </a:t>
            </a:r>
            <a:r>
              <a:rPr lang="fr-FR" sz="2400" b="1" i="1" dirty="0" err="1">
                <a:solidFill>
                  <a:srgbClr val="FF33CC"/>
                </a:solidFill>
                <a:latin typeface="Times New Roman" panose="02020603050405020304" pitchFamily="18" charset="0"/>
                <a:cs typeface="Times New Roman" panose="02020603050405020304" pitchFamily="18" charset="0"/>
              </a:rPr>
              <a:t>Mycobacterium</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tuberculosis</a:t>
            </a:r>
            <a:r>
              <a:rPr lang="fr-FR" sz="2400" dirty="0">
                <a:latin typeface="Times New Roman" panose="02020603050405020304" pitchFamily="18" charset="0"/>
                <a:cs typeface="Times New Roman" panose="02020603050405020304" pitchFamily="18" charset="0"/>
              </a:rPr>
              <a:t> (</a:t>
            </a:r>
            <a:r>
              <a:rPr lang="fr-FR" sz="2400" dirty="0">
                <a:solidFill>
                  <a:srgbClr val="00FF00"/>
                </a:solidFill>
                <a:latin typeface="Times New Roman" panose="02020603050405020304" pitchFamily="18" charset="0"/>
                <a:cs typeface="Times New Roman" panose="02020603050405020304" pitchFamily="18" charset="0"/>
              </a:rPr>
              <a:t>tuberculose pulmonaire</a:t>
            </a:r>
            <a:r>
              <a:rPr lang="fr-FR" sz="2400" dirty="0">
                <a:latin typeface="Times New Roman" panose="02020603050405020304" pitchFamily="18" charset="0"/>
                <a:cs typeface="Times New Roman" panose="02020603050405020304" pitchFamily="18" charset="0"/>
              </a:rPr>
              <a:t>). </a:t>
            </a:r>
          </a:p>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Ainsi, leur compréhension ouvrirait une porte vers la mise au point de nouvelles stratégies thérapeutiques contre ces infections graves.</a:t>
            </a:r>
          </a:p>
        </p:txBody>
      </p:sp>
    </p:spTree>
    <p:extLst>
      <p:ext uri="{BB962C8B-B14F-4D97-AF65-F5344CB8AC3E}">
        <p14:creationId xmlns:p14="http://schemas.microsoft.com/office/powerpoint/2010/main" val="231780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146" y="1465505"/>
            <a:ext cx="10870552" cy="4524315"/>
          </a:xfrm>
          <a:prstGeom prst="rect">
            <a:avLst/>
          </a:prstGeom>
        </p:spPr>
        <p:txBody>
          <a:bodyPr wrap="square">
            <a:spAutoFit/>
          </a:bodyPr>
          <a:lstStyle/>
          <a:p>
            <a:pPr marL="342900" indent="-342900" algn="just">
              <a:buFont typeface="Wingdings" panose="05000000000000000000" pitchFamily="2" charset="2"/>
              <a:buChar char="q"/>
            </a:pPr>
            <a:r>
              <a:rPr lang="fr-FR" sz="2400" b="1" dirty="0">
                <a:latin typeface="Times New Roman" panose="02020603050405020304" pitchFamily="18" charset="0"/>
              </a:rPr>
              <a:t>L’exposition à un agent infectieux ne conduit pas toujours à une infection voire à une maladie cette dernière dépend de l’immunité innée seule ou associée à l’immunité adaptative, vu que les signes (ou phénotypes) biologiques et/ou cliniques généralement sont détectés après l’établissement de l’infection et l'engagement d’une réponse immune. </a:t>
            </a:r>
          </a:p>
          <a:p>
            <a:pPr algn="just"/>
            <a:endParaRPr lang="fr-FR" sz="2400" b="1" dirty="0">
              <a:latin typeface="Times New Roman" panose="02020603050405020304" pitchFamily="18" charset="0"/>
            </a:endParaRPr>
          </a:p>
          <a:p>
            <a:pPr algn="just"/>
            <a:endParaRPr lang="fr-FR" sz="2400" b="1" dirty="0">
              <a:latin typeface="Times New Roman" panose="02020603050405020304" pitchFamily="18" charset="0"/>
            </a:endParaRPr>
          </a:p>
          <a:p>
            <a:pPr marL="342900" indent="-342900" algn="just">
              <a:buFont typeface="Wingdings" panose="05000000000000000000" pitchFamily="2" charset="2"/>
              <a:buChar char="q"/>
            </a:pPr>
            <a:r>
              <a:rPr lang="fr-FR" sz="2400" b="1" dirty="0">
                <a:latin typeface="Times New Roman" panose="02020603050405020304" pitchFamily="18" charset="0"/>
              </a:rPr>
              <a:t>Ce processus complexe de l’exposition à l’agent infectieux jusqu’au développement d’une infection est sous la dépendance du contrôle de l’hôte (génétiques ou non-génétiques) et de l’environnement (microbiens ou mode d’exposition). Ces facteurs peuvent avoir un impact au niveau de l’exposition et à chaque stade de l’infection. </a:t>
            </a:r>
            <a:endParaRPr lang="fr-FR" sz="2400" b="1" dirty="0"/>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9" name="Rectangle 8"/>
          <p:cNvSpPr/>
          <p:nvPr/>
        </p:nvSpPr>
        <p:spPr>
          <a:xfrm>
            <a:off x="416146" y="665092"/>
            <a:ext cx="11157155" cy="523220"/>
          </a:xfrm>
          <a:prstGeom prst="rect">
            <a:avLst/>
          </a:prstGeom>
        </p:spPr>
        <p:txBody>
          <a:bodyPr wrap="square">
            <a:spAutoFit/>
          </a:bodyPr>
          <a:lstStyle/>
          <a:p>
            <a:r>
              <a:rPr lang="fr-FR" sz="2800" b="1" dirty="0">
                <a:solidFill>
                  <a:srgbClr val="FF0000"/>
                </a:solidFill>
                <a:latin typeface="Times New Roman" panose="02020603050405020304" pitchFamily="18" charset="0"/>
              </a:rPr>
              <a:t>3</a:t>
            </a:r>
            <a:r>
              <a:rPr lang="fr-FR" sz="2800" b="1" i="0" u="none" strike="noStrike" baseline="0" dirty="0">
                <a:solidFill>
                  <a:srgbClr val="FF0000"/>
                </a:solidFill>
                <a:latin typeface="Times New Roman" panose="02020603050405020304" pitchFamily="18" charset="0"/>
              </a:rPr>
              <a:t>. </a:t>
            </a:r>
            <a:r>
              <a:rPr lang="fr-FR" sz="2800" b="1" i="1" u="sng" strike="noStrike" baseline="0" dirty="0">
                <a:solidFill>
                  <a:srgbClr val="FF0000"/>
                </a:solidFill>
                <a:latin typeface="Times New Roman" panose="02020603050405020304" pitchFamily="18" charset="0"/>
              </a:rPr>
              <a:t>Étape des interactions hôte - environnement au cours d’une infection </a:t>
            </a:r>
            <a:endParaRPr lang="fr-FR" sz="2800" i="1" u="sng" dirty="0">
              <a:solidFill>
                <a:srgbClr val="FF0000"/>
              </a:solidFill>
            </a:endParaRPr>
          </a:p>
        </p:txBody>
      </p:sp>
    </p:spTree>
    <p:extLst>
      <p:ext uri="{BB962C8B-B14F-4D97-AF65-F5344CB8AC3E}">
        <p14:creationId xmlns:p14="http://schemas.microsoft.com/office/powerpoint/2010/main" val="1331816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26736"/>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760890" y="414200"/>
            <a:ext cx="172515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virus</a:t>
            </a:r>
          </a:p>
        </p:txBody>
      </p:sp>
      <p:sp>
        <p:nvSpPr>
          <p:cNvPr id="6" name="Rectangle 5"/>
          <p:cNvSpPr/>
          <p:nvPr/>
        </p:nvSpPr>
        <p:spPr>
          <a:xfrm>
            <a:off x="66059" y="937632"/>
            <a:ext cx="11964539" cy="2241960"/>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 sont des </a:t>
            </a:r>
            <a:r>
              <a:rPr lang="fr-FR" sz="2400" b="1" dirty="0">
                <a:solidFill>
                  <a:srgbClr val="FF33CC"/>
                </a:solidFill>
                <a:latin typeface="Times New Roman" panose="02020603050405020304" pitchFamily="18" charset="0"/>
                <a:cs typeface="Times New Roman" panose="02020603050405020304" pitchFamily="18" charset="0"/>
              </a:rPr>
              <a:t>agents infectieux </a:t>
            </a:r>
            <a:r>
              <a:rPr lang="fr-FR" sz="2400" dirty="0">
                <a:latin typeface="Times New Roman" panose="02020603050405020304" pitchFamily="18" charset="0"/>
                <a:cs typeface="Times New Roman" panose="02020603050405020304" pitchFamily="18" charset="0"/>
              </a:rPr>
              <a:t>très simples différents des bactéries ou des parasites incapables de se multiplier indépendamment des cellules, dont la structure se résume à deux ou trois éléments. Le matériel génétique (ADN ou ARN) est protégé par une capside qui assure son transfert éventuel entre les cellules.</a:t>
            </a: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9" y="3111191"/>
            <a:ext cx="10025744" cy="3678408"/>
          </a:xfrm>
          <a:prstGeom prst="rect">
            <a:avLst/>
          </a:prstGeom>
        </p:spPr>
      </p:pic>
    </p:spTree>
    <p:extLst>
      <p:ext uri="{BB962C8B-B14F-4D97-AF65-F5344CB8AC3E}">
        <p14:creationId xmlns:p14="http://schemas.microsoft.com/office/powerpoint/2010/main" val="3828809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26736"/>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760890" y="414200"/>
            <a:ext cx="1338828" cy="461665"/>
          </a:xfrm>
          <a:prstGeom prst="rect">
            <a:avLst/>
          </a:prstGeom>
        </p:spPr>
        <p:txBody>
          <a:bodyPr wrap="none">
            <a:spAutoFit/>
          </a:bodyPr>
          <a:lstStyle/>
          <a:p>
            <a:r>
              <a:rPr lang="fr-FR" sz="2400" b="1" i="1" u="sng" dirty="0">
                <a:solidFill>
                  <a:srgbClr val="FF33CC"/>
                </a:solidFill>
                <a:latin typeface="Times New Roman" panose="02020603050405020304" pitchFamily="18" charset="0"/>
                <a:cs typeface="Times New Roman" panose="02020603050405020304" pitchFamily="18" charset="0"/>
              </a:rPr>
              <a:t>Les virus</a:t>
            </a:r>
          </a:p>
        </p:txBody>
      </p:sp>
      <p:sp>
        <p:nvSpPr>
          <p:cNvPr id="9" name="Rectangle 4"/>
          <p:cNvSpPr>
            <a:spLocks noChangeArrowheads="1"/>
          </p:cNvSpPr>
          <p:nvPr/>
        </p:nvSpPr>
        <p:spPr bwMode="auto">
          <a:xfrm>
            <a:off x="1948703" y="1666325"/>
            <a:ext cx="2604854"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Les virus « nu »</a:t>
            </a:r>
            <a:endParaRPr lang="fr-FR" sz="2400" kern="0" dirty="0">
              <a:solidFill>
                <a:srgbClr val="C00000"/>
              </a:solidFill>
              <a:latin typeface="Arial" pitchFamily="34" charset="0"/>
              <a:cs typeface="Arial" pitchFamily="34" charset="0"/>
            </a:endParaRPr>
          </a:p>
        </p:txBody>
      </p:sp>
      <p:sp>
        <p:nvSpPr>
          <p:cNvPr id="11" name="Flèche droite à entaille 10"/>
          <p:cNvSpPr/>
          <p:nvPr/>
        </p:nvSpPr>
        <p:spPr>
          <a:xfrm rot="7978042">
            <a:off x="3653397" y="1015192"/>
            <a:ext cx="789381" cy="304568"/>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fontAlgn="base">
              <a:spcBef>
                <a:spcPct val="0"/>
              </a:spcBef>
              <a:spcAft>
                <a:spcPct val="0"/>
              </a:spcAft>
              <a:defRPr/>
            </a:pPr>
            <a:endParaRPr lang="fr-FR" kern="0" dirty="0">
              <a:solidFill>
                <a:prstClr val="white"/>
              </a:solidFill>
            </a:endParaRPr>
          </a:p>
        </p:txBody>
      </p:sp>
      <p:sp>
        <p:nvSpPr>
          <p:cNvPr id="12" name="Flèche droite à entaille 11"/>
          <p:cNvSpPr/>
          <p:nvPr/>
        </p:nvSpPr>
        <p:spPr>
          <a:xfrm rot="1989815">
            <a:off x="6493032" y="1037767"/>
            <a:ext cx="743848" cy="29471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fontAlgn="base">
              <a:spcBef>
                <a:spcPct val="0"/>
              </a:spcBef>
              <a:spcAft>
                <a:spcPct val="0"/>
              </a:spcAft>
              <a:defRPr/>
            </a:pPr>
            <a:endParaRPr lang="fr-FR" kern="0" dirty="0">
              <a:solidFill>
                <a:prstClr val="white"/>
              </a:solidFill>
            </a:endParaRPr>
          </a:p>
        </p:txBody>
      </p:sp>
      <p:sp>
        <p:nvSpPr>
          <p:cNvPr id="13" name="Rectangle 4"/>
          <p:cNvSpPr>
            <a:spLocks noChangeArrowheads="1"/>
          </p:cNvSpPr>
          <p:nvPr/>
        </p:nvSpPr>
        <p:spPr bwMode="auto">
          <a:xfrm>
            <a:off x="6473005" y="1674457"/>
            <a:ext cx="2892730"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Les virus enveloppés</a:t>
            </a:r>
            <a:endParaRPr lang="fr-FR" sz="2400" kern="0" dirty="0">
              <a:solidFill>
                <a:srgbClr val="C00000"/>
              </a:solidFill>
              <a:latin typeface="Arial" pitchFamily="34" charset="0"/>
              <a:cs typeface="Arial"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493" y="2298646"/>
            <a:ext cx="8243248" cy="4571117"/>
          </a:xfrm>
          <a:prstGeom prst="rect">
            <a:avLst/>
          </a:prstGeom>
        </p:spPr>
      </p:pic>
    </p:spTree>
    <p:extLst>
      <p:ext uri="{BB962C8B-B14F-4D97-AF65-F5344CB8AC3E}">
        <p14:creationId xmlns:p14="http://schemas.microsoft.com/office/powerpoint/2010/main" val="11995481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3559888" y="500729"/>
            <a:ext cx="4985660"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Pouvoir pathogène des virus</a:t>
            </a:r>
          </a:p>
        </p:txBody>
      </p:sp>
      <p:pic>
        <p:nvPicPr>
          <p:cNvPr id="2" name="Image 1"/>
          <p:cNvPicPr>
            <a:picLocks noChangeAspect="1"/>
          </p:cNvPicPr>
          <p:nvPr/>
        </p:nvPicPr>
        <p:blipFill>
          <a:blip r:embed="rId2"/>
          <a:stretch>
            <a:fillRect/>
          </a:stretch>
        </p:blipFill>
        <p:spPr>
          <a:xfrm>
            <a:off x="122765" y="1831269"/>
            <a:ext cx="11859905" cy="4818254"/>
          </a:xfrm>
          <a:prstGeom prst="rect">
            <a:avLst/>
          </a:prstGeom>
        </p:spPr>
      </p:pic>
      <p:sp>
        <p:nvSpPr>
          <p:cNvPr id="9" name="Rectangle 8"/>
          <p:cNvSpPr/>
          <p:nvPr/>
        </p:nvSpPr>
        <p:spPr>
          <a:xfrm>
            <a:off x="580925" y="1246494"/>
            <a:ext cx="9111558" cy="461665"/>
          </a:xfrm>
          <a:prstGeom prst="rect">
            <a:avLst/>
          </a:prstGeom>
        </p:spPr>
        <p:txBody>
          <a:bodyPr wrap="square">
            <a:spAutoFit/>
          </a:bodyPr>
          <a:lstStyle/>
          <a:p>
            <a:r>
              <a:rPr lang="fr-FR" sz="2400" b="1" dirty="0">
                <a:solidFill>
                  <a:prstClr val="black"/>
                </a:solidFill>
                <a:latin typeface="Times New Roman" panose="02020603050405020304" pitchFamily="18" charset="0"/>
                <a:cs typeface="Times New Roman" panose="02020603050405020304" pitchFamily="18" charset="0"/>
              </a:rPr>
              <a:t>Les étapes du pouvoir pathogène des virus:</a:t>
            </a:r>
            <a:endParaRPr lang="fr-FR" b="1" dirty="0"/>
          </a:p>
        </p:txBody>
      </p:sp>
    </p:spTree>
    <p:extLst>
      <p:ext uri="{BB962C8B-B14F-4D97-AF65-F5344CB8AC3E}">
        <p14:creationId xmlns:p14="http://schemas.microsoft.com/office/powerpoint/2010/main" val="1831767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125" t="1078" r="2758" b="2255"/>
          <a:stretch/>
        </p:blipFill>
        <p:spPr>
          <a:xfrm>
            <a:off x="4603829" y="-10535"/>
            <a:ext cx="7133245" cy="6868535"/>
          </a:xfrm>
          <a:prstGeom prst="rect">
            <a:avLst/>
          </a:prstGeom>
        </p:spPr>
      </p:pic>
      <p:sp>
        <p:nvSpPr>
          <p:cNvPr id="6" name="Rectangle 5"/>
          <p:cNvSpPr/>
          <p:nvPr/>
        </p:nvSpPr>
        <p:spPr>
          <a:xfrm>
            <a:off x="15914" y="141629"/>
            <a:ext cx="4587914" cy="523220"/>
          </a:xfrm>
          <a:prstGeom prst="rect">
            <a:avLst/>
          </a:prstGeom>
        </p:spPr>
        <p:txBody>
          <a:bodyPr wrap="square">
            <a:spAutoFit/>
          </a:bodyPr>
          <a:lstStyle/>
          <a:p>
            <a:pPr algn="ctr"/>
            <a:r>
              <a:rPr lang="fr-FR" sz="2800" b="1" i="1" u="sng" dirty="0">
                <a:solidFill>
                  <a:srgbClr val="FF33CC"/>
                </a:solidFill>
                <a:latin typeface="Times New Roman" panose="02020603050405020304" pitchFamily="18" charset="0"/>
                <a:cs typeface="Times New Roman" panose="02020603050405020304" pitchFamily="18" charset="0"/>
              </a:rPr>
              <a:t>Pouvoir pathogène des virus</a:t>
            </a:r>
          </a:p>
        </p:txBody>
      </p:sp>
      <p:sp>
        <p:nvSpPr>
          <p:cNvPr id="3" name="Rectangle 2"/>
          <p:cNvSpPr/>
          <p:nvPr/>
        </p:nvSpPr>
        <p:spPr>
          <a:xfrm>
            <a:off x="-48597" y="6457890"/>
            <a:ext cx="4652427" cy="400110"/>
          </a:xfrm>
          <a:prstGeom prst="rect">
            <a:avLst/>
          </a:prstGeom>
        </p:spPr>
        <p:txBody>
          <a:bodyPr wrap="none">
            <a:spAutoFit/>
          </a:bodyPr>
          <a:lstStyle/>
          <a:p>
            <a:r>
              <a:rPr lang="fr-FR" sz="2000" b="1" dirty="0">
                <a:solidFill>
                  <a:srgbClr val="000000"/>
                </a:solidFill>
                <a:latin typeface="Times New Roman" panose="02020603050405020304" pitchFamily="18" charset="0"/>
              </a:rPr>
              <a:t>Figure : </a:t>
            </a:r>
            <a:r>
              <a:rPr lang="fr-FR" sz="2000" dirty="0">
                <a:solidFill>
                  <a:srgbClr val="000000"/>
                </a:solidFill>
                <a:latin typeface="Times New Roman" panose="02020603050405020304" pitchFamily="18" charset="0"/>
              </a:rPr>
              <a:t>Les étapes d’une infection virale. </a:t>
            </a:r>
            <a:endParaRPr lang="fr-FR" sz="2000" dirty="0"/>
          </a:p>
        </p:txBody>
      </p:sp>
      <p:sp>
        <p:nvSpPr>
          <p:cNvPr id="9" name="Rectangle 8"/>
          <p:cNvSpPr/>
          <p:nvPr/>
        </p:nvSpPr>
        <p:spPr>
          <a:xfrm>
            <a:off x="256040" y="1210907"/>
            <a:ext cx="3975890" cy="1341847"/>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a:solidFill>
                  <a:schemeClr val="tx1"/>
                </a:solidFill>
                <a:latin typeface="Times New Roman" panose="02020603050405020304" pitchFamily="18" charset="0"/>
                <a:cs typeface="Times New Roman" panose="02020603050405020304" pitchFamily="18" charset="0"/>
              </a:rPr>
              <a:t>• Les voies de dissémination sont par sang (virémie) ou par la cellule infectée.</a:t>
            </a:r>
          </a:p>
        </p:txBody>
      </p:sp>
      <p:sp>
        <p:nvSpPr>
          <p:cNvPr id="5" name="Rectangle 4"/>
          <p:cNvSpPr/>
          <p:nvPr/>
        </p:nvSpPr>
        <p:spPr>
          <a:xfrm>
            <a:off x="256040" y="3262364"/>
            <a:ext cx="3975890" cy="1323439"/>
          </a:xfrm>
          <a:prstGeom prst="rect">
            <a:avLst/>
          </a:prstGeom>
        </p:spPr>
        <p:txBody>
          <a:bodyPr wrap="square">
            <a:spAutoFit/>
          </a:bodyPr>
          <a:lstStyle/>
          <a:p>
            <a:pPr lvl="0" algn="just"/>
            <a:r>
              <a:rPr lang="fr-FR" sz="2000" b="1" dirty="0">
                <a:solidFill>
                  <a:srgbClr val="FF33CC"/>
                </a:solidFill>
                <a:latin typeface="Times New Roman" panose="02020603050405020304" pitchFamily="18" charset="0"/>
                <a:cs typeface="Times New Roman" panose="02020603050405020304" pitchFamily="18" charset="0"/>
              </a:rPr>
              <a:t>Remarque :</a:t>
            </a:r>
            <a:r>
              <a:rPr lang="fr-FR" sz="2000" b="1" dirty="0">
                <a:solidFill>
                  <a:prstClr val="black"/>
                </a:solidFill>
                <a:latin typeface="Times New Roman" panose="02020603050405020304" pitchFamily="18" charset="0"/>
                <a:cs typeface="Times New Roman" panose="02020603050405020304" pitchFamily="18" charset="0"/>
              </a:rPr>
              <a:t> le pouvoir pathogène des virions est variable en fonction des cellules cibles et la nature du cycle virale.</a:t>
            </a:r>
          </a:p>
        </p:txBody>
      </p:sp>
    </p:spTree>
    <p:extLst>
      <p:ext uri="{BB962C8B-B14F-4D97-AF65-F5344CB8AC3E}">
        <p14:creationId xmlns:p14="http://schemas.microsoft.com/office/powerpoint/2010/main" val="3096882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188" y="3428999"/>
            <a:ext cx="4775859" cy="400110"/>
          </a:xfrm>
          <a:prstGeom prst="rect">
            <a:avLst/>
          </a:prstGeom>
        </p:spPr>
        <p:txBody>
          <a:bodyPr wrap="none">
            <a:spAutoFit/>
          </a:bodyPr>
          <a:lstStyle/>
          <a:p>
            <a:r>
              <a:rPr lang="fr-FR" sz="2000" b="1" dirty="0">
                <a:solidFill>
                  <a:srgbClr val="000000"/>
                </a:solidFill>
                <a:latin typeface="Times New Roman" panose="02020603050405020304" pitchFamily="18" charset="0"/>
              </a:rPr>
              <a:t>Figure : Les étapes d’une infection virale</a:t>
            </a:r>
            <a:endParaRPr lang="fr-FR" sz="2000" b="1" dirty="0">
              <a:solidFill>
                <a:prstClr val="black"/>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01" y="-39533"/>
            <a:ext cx="6105099" cy="6937065"/>
          </a:xfrm>
          <a:prstGeom prst="rect">
            <a:avLst/>
          </a:prstGeom>
        </p:spPr>
      </p:pic>
    </p:spTree>
    <p:extLst>
      <p:ext uri="{BB962C8B-B14F-4D97-AF65-F5344CB8AC3E}">
        <p14:creationId xmlns:p14="http://schemas.microsoft.com/office/powerpoint/2010/main" val="1099038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Chevron 10"/>
          <p:cNvSpPr/>
          <p:nvPr/>
        </p:nvSpPr>
        <p:spPr>
          <a:xfrm rot="20975465">
            <a:off x="490702" y="1529485"/>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Chevron 11"/>
          <p:cNvSpPr/>
          <p:nvPr/>
        </p:nvSpPr>
        <p:spPr>
          <a:xfrm rot="20975465">
            <a:off x="490703" y="5366051"/>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3" name="Rectangle 12"/>
          <p:cNvSpPr/>
          <p:nvPr/>
        </p:nvSpPr>
        <p:spPr>
          <a:xfrm>
            <a:off x="1330656" y="668997"/>
            <a:ext cx="10301331" cy="5632311"/>
          </a:xfrm>
          <a:prstGeom prst="rect">
            <a:avLst/>
          </a:prstGeom>
        </p:spPr>
        <p:txBody>
          <a:bodyPr wrap="square">
            <a:spAutoFit/>
          </a:bodyPr>
          <a:lstStyle/>
          <a:p>
            <a:pPr lvl="0"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Le pouvoir pathogène suivant la multiplication virale peut induire à :</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La mort de la cellule, </a:t>
            </a:r>
            <a:r>
              <a:rPr lang="fr-FR" sz="2400" dirty="0">
                <a:solidFill>
                  <a:srgbClr val="000000"/>
                </a:solidFill>
                <a:latin typeface="Times New Roman" panose="02020603050405020304" pitchFamily="18" charset="0"/>
                <a:cs typeface="Times New Roman" panose="02020603050405020304" pitchFamily="18" charset="0"/>
              </a:rPr>
              <a:t>car les synthèses cellulaires ont été gravement perturbées par le virus (infection lytique).</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L’infection latente (cellule tolère l’infection) : </a:t>
            </a:r>
            <a:r>
              <a:rPr lang="fr-FR" sz="2400" dirty="0">
                <a:solidFill>
                  <a:srgbClr val="000000"/>
                </a:solidFill>
                <a:latin typeface="Times New Roman" panose="02020603050405020304" pitchFamily="18" charset="0"/>
                <a:cs typeface="Times New Roman" panose="02020603050405020304" pitchFamily="18" charset="0"/>
              </a:rPr>
              <a:t>les deux génomes, viral et cellulaire se partagent le potentiel de synthèse de la cellule selon un </a:t>
            </a:r>
            <a:r>
              <a:rPr lang="fr-FR" sz="2400" b="1" dirty="0">
                <a:solidFill>
                  <a:srgbClr val="FF33CC"/>
                </a:solidFill>
                <a:latin typeface="Times New Roman" panose="02020603050405020304" pitchFamily="18" charset="0"/>
                <a:cs typeface="Times New Roman" panose="02020603050405020304" pitchFamily="18" charset="0"/>
              </a:rPr>
              <a:t>« compromis » </a:t>
            </a:r>
            <a:r>
              <a:rPr lang="fr-FR" sz="2400" dirty="0">
                <a:solidFill>
                  <a:srgbClr val="000000"/>
                </a:solidFill>
                <a:latin typeface="Times New Roman" panose="02020603050405020304" pitchFamily="18" charset="0"/>
                <a:cs typeface="Times New Roman" panose="02020603050405020304" pitchFamily="18" charset="0"/>
              </a:rPr>
              <a:t>acceptable de métabolismes.</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La transformation cellulaire maligne </a:t>
            </a:r>
            <a:r>
              <a:rPr lang="fr-FR" sz="2400" dirty="0">
                <a:solidFill>
                  <a:srgbClr val="000000"/>
                </a:solidFill>
                <a:latin typeface="Times New Roman" panose="02020603050405020304" pitchFamily="18" charset="0"/>
                <a:cs typeface="Times New Roman" panose="02020603050405020304" pitchFamily="18" charset="0"/>
              </a:rPr>
              <a:t>= la cellule infectée se multiplie de façon anarchique.</a:t>
            </a:r>
          </a:p>
        </p:txBody>
      </p:sp>
      <p:sp>
        <p:nvSpPr>
          <p:cNvPr id="14" name="Chevron 13"/>
          <p:cNvSpPr/>
          <p:nvPr/>
        </p:nvSpPr>
        <p:spPr>
          <a:xfrm rot="20975465">
            <a:off x="490703" y="3179623"/>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20847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519325" y="474722"/>
            <a:ext cx="7173158" cy="523220"/>
          </a:xfrm>
          <a:prstGeom prst="rect">
            <a:avLst/>
          </a:prstGeom>
        </p:spPr>
        <p:txBody>
          <a:bodyPr wrap="squar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B. Mécanismes d’échappement des virus</a:t>
            </a:r>
            <a:endParaRPr lang="fr-FR" sz="2800" b="1" i="1" u="sng" dirty="0">
              <a:solidFill>
                <a:srgbClr val="FF33CC"/>
              </a:solidFill>
            </a:endParaRPr>
          </a:p>
        </p:txBody>
      </p:sp>
      <p:sp>
        <p:nvSpPr>
          <p:cNvPr id="6" name="Chevron 5"/>
          <p:cNvSpPr/>
          <p:nvPr/>
        </p:nvSpPr>
        <p:spPr>
          <a:xfrm rot="20975465">
            <a:off x="107514" y="1298000"/>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Chevron 8"/>
          <p:cNvSpPr/>
          <p:nvPr/>
        </p:nvSpPr>
        <p:spPr>
          <a:xfrm rot="20975465">
            <a:off x="98100" y="3445275"/>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Chevron 10"/>
          <p:cNvSpPr/>
          <p:nvPr/>
        </p:nvSpPr>
        <p:spPr>
          <a:xfrm rot="20975465">
            <a:off x="98100" y="561013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Rectangle 11"/>
          <p:cNvSpPr/>
          <p:nvPr/>
        </p:nvSpPr>
        <p:spPr>
          <a:xfrm>
            <a:off x="710029" y="972473"/>
            <a:ext cx="11353787" cy="5632311"/>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les mécanismes de la présentation antigénique (certains virus peuvent altérer l’apprêtent antigénique, retenir les CMH à l’intérieur de la cellule ou provoquer la surexpression de la molécule </a:t>
            </a:r>
            <a:r>
              <a:rPr lang="fr-FR" sz="2400" dirty="0" err="1">
                <a:solidFill>
                  <a:srgbClr val="000000"/>
                </a:solidFill>
                <a:latin typeface="Times New Roman" panose="02020603050405020304" pitchFamily="18" charset="0"/>
                <a:cs typeface="Times New Roman" panose="02020603050405020304" pitchFamily="18" charset="0"/>
              </a:rPr>
              <a:t>Fas</a:t>
            </a:r>
            <a:r>
              <a:rPr lang="fr-FR" sz="2400" dirty="0">
                <a:solidFill>
                  <a:srgbClr val="000000"/>
                </a:solidFill>
                <a:latin typeface="Times New Roman" panose="02020603050405020304" pitchFamily="18" charset="0"/>
                <a:cs typeface="Times New Roman" panose="02020603050405020304" pitchFamily="18" charset="0"/>
              </a:rPr>
              <a:t>-L) ;</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En produisant des molécules homologues aux cytokines régulatrices ou d’autres qui s’attachent à la région </a:t>
            </a:r>
            <a:r>
              <a:rPr lang="fr-FR" sz="2400" dirty="0" err="1">
                <a:solidFill>
                  <a:srgbClr val="000000"/>
                </a:solidFill>
                <a:latin typeface="Times New Roman" panose="02020603050405020304" pitchFamily="18" charset="0"/>
                <a:cs typeface="Times New Roman" panose="02020603050405020304" pitchFamily="18" charset="0"/>
              </a:rPr>
              <a:t>Fc</a:t>
            </a:r>
            <a:r>
              <a:rPr lang="fr-FR" sz="2400" dirty="0">
                <a:solidFill>
                  <a:srgbClr val="000000"/>
                </a:solidFill>
                <a:latin typeface="Times New Roman" panose="02020603050405020304" pitchFamily="18" charset="0"/>
                <a:cs typeface="Times New Roman" panose="02020603050405020304" pitchFamily="18" charset="0"/>
              </a:rPr>
              <a:t> des anticorps où certains virus ont des récepteurs pour les anticorps (</a:t>
            </a:r>
            <a:r>
              <a:rPr lang="fr-FR" sz="2400" dirty="0" err="1">
                <a:solidFill>
                  <a:srgbClr val="000000"/>
                </a:solidFill>
                <a:latin typeface="Times New Roman" panose="02020603050405020304" pitchFamily="18" charset="0"/>
                <a:cs typeface="Times New Roman" panose="02020603050405020304" pitchFamily="18" charset="0"/>
              </a:rPr>
              <a:t>Fc</a:t>
            </a:r>
            <a:r>
              <a:rPr lang="fr-FR" sz="2400" dirty="0">
                <a:solidFill>
                  <a:srgbClr val="000000"/>
                </a:solidFill>
                <a:latin typeface="Times New Roman" panose="02020603050405020304" pitchFamily="18" charset="0"/>
                <a:cs typeface="Times New Roman" panose="02020603050405020304" pitchFamily="18" charset="0"/>
              </a:rPr>
              <a:t>) ;</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 système du compliment par la production des molécules ayant l’aptitude de se fixer sur le C3b et C4b ;</a:t>
            </a:r>
          </a:p>
        </p:txBody>
      </p:sp>
    </p:spTree>
    <p:extLst>
      <p:ext uri="{BB962C8B-B14F-4D97-AF65-F5344CB8AC3E}">
        <p14:creationId xmlns:p14="http://schemas.microsoft.com/office/powerpoint/2010/main" val="180059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519325" y="474722"/>
            <a:ext cx="7173158" cy="523220"/>
          </a:xfrm>
          <a:prstGeom prst="rect">
            <a:avLst/>
          </a:prstGeom>
        </p:spPr>
        <p:txBody>
          <a:bodyPr wrap="squar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B. Mécanismes d’échappement des virus</a:t>
            </a:r>
            <a:endParaRPr lang="fr-FR" sz="2800" b="1" i="1" u="sng" dirty="0">
              <a:solidFill>
                <a:srgbClr val="FF33CC"/>
              </a:solidFill>
            </a:endParaRPr>
          </a:p>
        </p:txBody>
      </p:sp>
      <p:sp>
        <p:nvSpPr>
          <p:cNvPr id="6" name="Chevron 5"/>
          <p:cNvSpPr/>
          <p:nvPr/>
        </p:nvSpPr>
        <p:spPr>
          <a:xfrm rot="20975465">
            <a:off x="289428" y="156824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9" name="Chevron 8"/>
          <p:cNvSpPr/>
          <p:nvPr/>
        </p:nvSpPr>
        <p:spPr>
          <a:xfrm rot="20975465">
            <a:off x="289930" y="4305083"/>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2" name="Rectangle 11"/>
          <p:cNvSpPr/>
          <p:nvPr/>
        </p:nvSpPr>
        <p:spPr>
          <a:xfrm>
            <a:off x="969181" y="1225689"/>
            <a:ext cx="10822486" cy="5632311"/>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interférant avec les fonctions ou l’homéostasie des cellules du système immunitaire en servant des médiateurs solubles ou membranaires de la réponse immunitaire (cytokines, </a:t>
            </a:r>
            <a:r>
              <a:rPr lang="fr-FR" sz="2400" dirty="0" err="1">
                <a:solidFill>
                  <a:srgbClr val="000000"/>
                </a:solidFill>
                <a:latin typeface="Times New Roman" panose="02020603050405020304" pitchFamily="18" charset="0"/>
                <a:cs typeface="Times New Roman" panose="02020603050405020304" pitchFamily="18" charset="0"/>
              </a:rPr>
              <a:t>chimiokines</a:t>
            </a:r>
            <a:r>
              <a:rPr lang="fr-FR" sz="2400" dirty="0">
                <a:solidFill>
                  <a:srgbClr val="000000"/>
                </a:solidFill>
                <a:latin typeface="Times New Roman" panose="02020603050405020304" pitchFamily="18" charset="0"/>
                <a:cs typeface="Times New Roman" panose="02020603050405020304" pitchFamily="18" charset="0"/>
              </a:rPr>
              <a:t> et ligands des récepteurs membranaires des cellules effectrices)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les réponses antivirales liées à l'interféron, conduisant à l'induction de la phosphorylation de la protéine eIF-2 qui inhibe la synthèse des protéines virales et cellulaires ou par l'utilisation de protéines qui inhibent la transcription des gènes antiviraux induite par l'interféron de type I ou par l'</a:t>
            </a:r>
            <a:r>
              <a:rPr lang="fr-FR" sz="2400" dirty="0" err="1">
                <a:solidFill>
                  <a:srgbClr val="000000"/>
                </a:solidFill>
                <a:latin typeface="Times New Roman" panose="02020603050405020304" pitchFamily="18" charset="0"/>
                <a:cs typeface="Times New Roman" panose="02020603050405020304" pitchFamily="18" charset="0"/>
              </a:rPr>
              <a:t>IFNγ</a:t>
            </a:r>
            <a:r>
              <a:rPr lang="fr-FR" sz="2400" dirty="0">
                <a:solidFill>
                  <a:srgbClr val="000000"/>
                </a:solidFill>
                <a:latin typeface="Times New Roman" panose="02020603050405020304" pitchFamily="18" charset="0"/>
                <a:cs typeface="Times New Roman" panose="02020603050405020304" pitchFamily="18" charset="0"/>
              </a:rPr>
              <a:t> (une protéine du virus glandulaire E1A) ;</a:t>
            </a:r>
          </a:p>
        </p:txBody>
      </p:sp>
    </p:spTree>
    <p:extLst>
      <p:ext uri="{BB962C8B-B14F-4D97-AF65-F5344CB8AC3E}">
        <p14:creationId xmlns:p14="http://schemas.microsoft.com/office/powerpoint/2010/main" val="1530784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519325" y="474722"/>
            <a:ext cx="7173158" cy="523220"/>
          </a:xfrm>
          <a:prstGeom prst="rect">
            <a:avLst/>
          </a:prstGeom>
        </p:spPr>
        <p:txBody>
          <a:bodyPr wrap="squar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B. Mécanismes d’échappement des virus</a:t>
            </a:r>
            <a:endParaRPr lang="fr-FR" sz="2800" b="1" i="1" u="sng" dirty="0">
              <a:solidFill>
                <a:srgbClr val="FF33CC"/>
              </a:solidFill>
            </a:endParaRPr>
          </a:p>
        </p:txBody>
      </p:sp>
      <p:sp>
        <p:nvSpPr>
          <p:cNvPr id="6" name="Chevron 5"/>
          <p:cNvSpPr/>
          <p:nvPr/>
        </p:nvSpPr>
        <p:spPr>
          <a:xfrm rot="20975465">
            <a:off x="265565" y="1404921"/>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9" name="Chevron 8"/>
          <p:cNvSpPr/>
          <p:nvPr/>
        </p:nvSpPr>
        <p:spPr>
          <a:xfrm rot="20975465">
            <a:off x="265063" y="368873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1" name="Chevron 10"/>
          <p:cNvSpPr/>
          <p:nvPr/>
        </p:nvSpPr>
        <p:spPr>
          <a:xfrm rot="20975465">
            <a:off x="258354" y="5282592"/>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2" name="Rectangle 11"/>
          <p:cNvSpPr/>
          <p:nvPr/>
        </p:nvSpPr>
        <p:spPr>
          <a:xfrm>
            <a:off x="942041" y="1105689"/>
            <a:ext cx="10685851" cy="507831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produisant des molécules capables d’inhiber les mécanismes de l’inflammation (</a:t>
            </a:r>
            <a:r>
              <a:rPr lang="fr-FR" sz="2400" b="1" dirty="0">
                <a:solidFill>
                  <a:srgbClr val="FF33CC"/>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Serpine</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Like</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Proteins</a:t>
            </a:r>
            <a:r>
              <a:rPr lang="fr-FR" sz="2400" b="1" dirty="0">
                <a:solidFill>
                  <a:srgbClr val="000000"/>
                </a:solidFill>
                <a:latin typeface="Times New Roman" panose="02020603050405020304" pitchFamily="18" charset="0"/>
                <a:cs typeface="Times New Roman" panose="02020603050405020304" pitchFamily="18" charset="0"/>
              </a:rPr>
              <a:t> dans le cas des </a:t>
            </a:r>
            <a:r>
              <a:rPr lang="fr-FR" sz="2400" b="1" dirty="0" err="1">
                <a:solidFill>
                  <a:srgbClr val="000000"/>
                </a:solidFill>
                <a:latin typeface="Times New Roman" panose="02020603050405020304" pitchFamily="18" charset="0"/>
                <a:cs typeface="Times New Roman" panose="02020603050405020304" pitchFamily="18" charset="0"/>
              </a:rPr>
              <a:t>Poxvirus</a:t>
            </a:r>
            <a:r>
              <a:rPr lang="fr-FR" sz="2400" b="1" dirty="0">
                <a:solidFill>
                  <a:srgbClr val="000000"/>
                </a:solidFill>
                <a:latin typeface="Times New Roman" panose="02020603050405020304" pitchFamily="18" charset="0"/>
                <a:cs typeface="Times New Roman" panose="02020603050405020304" pitchFamily="18" charset="0"/>
              </a:rPr>
              <a:t> et Glycoprotéine dans le cas de la glycoprotéine)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mutations des virus leur permettent d'échapper aux effets spécifiques de l'immunité antivirale.</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Apoptose (</a:t>
            </a:r>
            <a:r>
              <a:rPr lang="fr-FR" sz="2400" b="1" dirty="0">
                <a:solidFill>
                  <a:srgbClr val="FF33CC"/>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une expression élevée du complexe CD95/CD95L conduit à une lyse cellulaire via le système </a:t>
            </a:r>
            <a:r>
              <a:rPr lang="fr-FR" sz="2400" b="1" dirty="0" err="1">
                <a:solidFill>
                  <a:srgbClr val="000000"/>
                </a:solidFill>
                <a:latin typeface="Times New Roman" panose="02020603050405020304" pitchFamily="18" charset="0"/>
                <a:cs typeface="Times New Roman" panose="02020603050405020304" pitchFamily="18" charset="0"/>
              </a:rPr>
              <a:t>Fas</a:t>
            </a:r>
            <a:r>
              <a:rPr lang="fr-FR" sz="2400" b="1" dirty="0">
                <a:solidFill>
                  <a:srgbClr val="000000"/>
                </a:solidFill>
                <a:latin typeface="Times New Roman" panose="02020603050405020304" pitchFamily="18" charset="0"/>
                <a:cs typeface="Times New Roman" panose="02020603050405020304" pitchFamily="18" charset="0"/>
              </a:rPr>
              <a:t> dans le cas de cellules T infectées par le VIH).</a:t>
            </a:r>
          </a:p>
        </p:txBody>
      </p:sp>
    </p:spTree>
    <p:extLst>
      <p:ext uri="{BB962C8B-B14F-4D97-AF65-F5344CB8AC3E}">
        <p14:creationId xmlns:p14="http://schemas.microsoft.com/office/powerpoint/2010/main" val="2313747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569821" y="474722"/>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parasites</a:t>
            </a:r>
          </a:p>
        </p:txBody>
      </p:sp>
      <p:sp>
        <p:nvSpPr>
          <p:cNvPr id="2" name="Rectangle 1"/>
          <p:cNvSpPr/>
          <p:nvPr/>
        </p:nvSpPr>
        <p:spPr>
          <a:xfrm>
            <a:off x="1013997" y="1280068"/>
            <a:ext cx="10645252" cy="3416320"/>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 sont des organismes vivants appartenant au règne animal qui vivent aux dépens d’un autre organisme durant une partie, voire la totalité de leur vie. S’ils vivent parfois en bonne entente avec lui, ils peuvent aussi provoquer des maladies plus ou moins graves (lésions cellulaires, détournement d’un nutriment) que l’on appelle parasitoses. Leur transmission se fait essentiellement par contact (ingestion de nourriture souillée, interhumaine) ou à l’aide d’un vecteur (moustique, mouche. etc.).</a:t>
            </a:r>
          </a:p>
        </p:txBody>
      </p:sp>
      <p:pic>
        <p:nvPicPr>
          <p:cNvPr id="3" name="Image 2"/>
          <p:cNvPicPr>
            <a:picLocks noChangeAspect="1"/>
          </p:cNvPicPr>
          <p:nvPr/>
        </p:nvPicPr>
        <p:blipFill>
          <a:blip r:embed="rId2"/>
          <a:stretch>
            <a:fillRect/>
          </a:stretch>
        </p:blipFill>
        <p:spPr>
          <a:xfrm>
            <a:off x="-173387" y="1181894"/>
            <a:ext cx="1402202" cy="1109568"/>
          </a:xfrm>
          <a:prstGeom prst="rect">
            <a:avLst/>
          </a:prstGeom>
        </p:spPr>
      </p:pic>
    </p:spTree>
    <p:extLst>
      <p:ext uri="{BB962C8B-B14F-4D97-AF65-F5344CB8AC3E}">
        <p14:creationId xmlns:p14="http://schemas.microsoft.com/office/powerpoint/2010/main" val="180347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02" y="705740"/>
            <a:ext cx="11540413" cy="4735773"/>
          </a:xfrm>
          <a:prstGeom prst="rect">
            <a:avLst/>
          </a:prstGeom>
        </p:spPr>
      </p:pic>
      <p:sp>
        <p:nvSpPr>
          <p:cNvPr id="11" name="Rectangle 10"/>
          <p:cNvSpPr/>
          <p:nvPr/>
        </p:nvSpPr>
        <p:spPr>
          <a:xfrm>
            <a:off x="340802" y="5441513"/>
            <a:ext cx="11540413" cy="954107"/>
          </a:xfrm>
          <a:prstGeom prst="rect">
            <a:avLst/>
          </a:prstGeom>
        </p:spPr>
        <p:txBody>
          <a:bodyPr wrap="square">
            <a:spAutoFit/>
          </a:bodyPr>
          <a:lstStyle/>
          <a:p>
            <a:pPr algn="ctr"/>
            <a:r>
              <a:rPr lang="fr-FR" sz="2800" b="1" dirty="0">
                <a:solidFill>
                  <a:srgbClr val="000000"/>
                </a:solidFill>
                <a:latin typeface="Times New Roman" panose="02020603050405020304" pitchFamily="18" charset="0"/>
              </a:rPr>
              <a:t>Figure 02: </a:t>
            </a:r>
            <a:r>
              <a:rPr lang="fr-FR" sz="2800" i="0" u="none" strike="noStrike" baseline="0" dirty="0">
                <a:solidFill>
                  <a:srgbClr val="000000"/>
                </a:solidFill>
                <a:latin typeface="Times New Roman" panose="02020603050405020304" pitchFamily="18" charset="0"/>
              </a:rPr>
              <a:t>Étape des interactions hôte - environnement au cours d’une infection </a:t>
            </a:r>
            <a:endParaRPr lang="fr-FR" sz="2800" dirty="0">
              <a:solidFill>
                <a:prstClr val="black"/>
              </a:solidFill>
            </a:endParaRPr>
          </a:p>
        </p:txBody>
      </p:sp>
    </p:spTree>
    <p:extLst>
      <p:ext uri="{BB962C8B-B14F-4D97-AF65-F5344CB8AC3E}">
        <p14:creationId xmlns:p14="http://schemas.microsoft.com/office/powerpoint/2010/main" val="42921244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4"/>
          <p:cNvSpPr>
            <a:spLocks noChangeArrowheads="1"/>
          </p:cNvSpPr>
          <p:nvPr/>
        </p:nvSpPr>
        <p:spPr bwMode="auto">
          <a:xfrm>
            <a:off x="1784363" y="2356056"/>
            <a:ext cx="2377433" cy="1200329"/>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anose="02020603050405020304" pitchFamily="18" charset="0"/>
                <a:ea typeface="Calibri" pitchFamily="34" charset="0"/>
                <a:cs typeface="Times New Roman" pitchFamily="18" charset="0"/>
              </a:rPr>
              <a:t>Les protozoaires</a:t>
            </a:r>
          </a:p>
          <a:p>
            <a:pPr lvl="0" algn="ctr" fontAlgn="base">
              <a:spcBef>
                <a:spcPct val="0"/>
              </a:spcBef>
              <a:spcAft>
                <a:spcPct val="0"/>
              </a:spcAft>
              <a:defRPr/>
            </a:pPr>
            <a:r>
              <a:rPr lang="fr-FR" sz="2400" b="1" dirty="0">
                <a:solidFill>
                  <a:prstClr val="black"/>
                </a:solidFill>
                <a:latin typeface="Times New Roman" panose="02020603050405020304" pitchFamily="18" charset="0"/>
                <a:cs typeface="Times New Roman" panose="02020603050405020304" pitchFamily="18" charset="0"/>
              </a:rPr>
              <a:t>toxoplasmose, paludisme</a:t>
            </a:r>
            <a:endParaRPr kumimoji="0" lang="fr-FR"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9" name="Flèche droite à entaille 8"/>
          <p:cNvSpPr/>
          <p:nvPr/>
        </p:nvSpPr>
        <p:spPr>
          <a:xfrm rot="7978042">
            <a:off x="4142189" y="1685251"/>
            <a:ext cx="1219429"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Flèche droite à entaille 10"/>
          <p:cNvSpPr/>
          <p:nvPr/>
        </p:nvSpPr>
        <p:spPr>
          <a:xfrm rot="5400000">
            <a:off x="5197371" y="2116725"/>
            <a:ext cx="1335959" cy="34303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1989815">
            <a:off x="6300005" y="1679712"/>
            <a:ext cx="1399748" cy="43574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4"/>
          <p:cNvSpPr>
            <a:spLocks noChangeArrowheads="1"/>
          </p:cNvSpPr>
          <p:nvPr/>
        </p:nvSpPr>
        <p:spPr bwMode="auto">
          <a:xfrm>
            <a:off x="4621456" y="3294439"/>
            <a:ext cx="2487787" cy="1569660"/>
          </a:xfrm>
          <a:prstGeom prst="rect">
            <a:avLst/>
          </a:prstGeom>
          <a:noFill/>
          <a:ln w="9525">
            <a:solidFill>
              <a:schemeClr val="accent1">
                <a:lumMod val="75000"/>
              </a:schemeClr>
            </a:solidFill>
            <a:miter lim="800000"/>
            <a:headEnd/>
            <a:tailEnd/>
          </a:ln>
          <a:effectLst>
            <a:glow rad="101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algn="ctr"/>
            <a:r>
              <a:rPr lang="fr-FR" sz="2400" b="1" kern="0" dirty="0">
                <a:solidFill>
                  <a:srgbClr val="C00000"/>
                </a:solidFill>
                <a:latin typeface="Times New Roman" panose="02020603050405020304" pitchFamily="18" charset="0"/>
                <a:ea typeface="Calibri" pitchFamily="34" charset="0"/>
                <a:cs typeface="Times New Roman" pitchFamily="18" charset="0"/>
              </a:rPr>
              <a:t>Les métazoaires</a:t>
            </a:r>
            <a:endParaRPr lang="fr-FR" sz="2400" b="1" dirty="0">
              <a:solidFill>
                <a:srgbClr val="000000"/>
              </a:solidFill>
              <a:latin typeface="Times New Roman" panose="02020603050405020304" pitchFamily="18" charset="0"/>
              <a:cs typeface="Times New Roman" panose="02020603050405020304" pitchFamily="18" charset="0"/>
            </a:endParaRPr>
          </a:p>
          <a:p>
            <a:pPr algn="ctr"/>
            <a:r>
              <a:rPr lang="fr-FR" sz="2400" b="1" dirty="0">
                <a:solidFill>
                  <a:srgbClr val="000000"/>
                </a:solidFill>
                <a:latin typeface="Times New Roman" panose="02020603050405020304" pitchFamily="18" charset="0"/>
                <a:cs typeface="Times New Roman" panose="02020603050405020304" pitchFamily="18" charset="0"/>
              </a:rPr>
              <a:t>taenia </a:t>
            </a:r>
          </a:p>
          <a:p>
            <a:pPr lvl="0" algn="ctr" fontAlgn="base">
              <a:spcBef>
                <a:spcPct val="0"/>
              </a:spcBef>
              <a:spcAft>
                <a:spcPct val="0"/>
              </a:spcAft>
              <a:defRPr/>
            </a:pPr>
            <a:endParaRPr lang="fr-FR" sz="2400" b="1" kern="0" dirty="0">
              <a:solidFill>
                <a:srgbClr val="C00000"/>
              </a:solidFill>
              <a:latin typeface="Times New Roman" pitchFamily="18" charset="0"/>
              <a:ea typeface="Calibri" pitchFamily="34" charset="0"/>
              <a:cs typeface="Times New Roman" pitchFamily="18" charset="0"/>
            </a:endParaRPr>
          </a:p>
          <a:p>
            <a:pPr lvl="0" algn="ctr" fontAlgn="base">
              <a:spcBef>
                <a:spcPct val="0"/>
              </a:spcBef>
              <a:spcAft>
                <a:spcPct val="0"/>
              </a:spcAft>
              <a:defRPr/>
            </a:pPr>
            <a:endParaRPr kumimoji="0" lang="fr-FR"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4" name="Rectangle 4"/>
          <p:cNvSpPr>
            <a:spLocks noChangeArrowheads="1"/>
          </p:cNvSpPr>
          <p:nvPr/>
        </p:nvSpPr>
        <p:spPr bwMode="auto">
          <a:xfrm>
            <a:off x="7873658" y="2878890"/>
            <a:ext cx="2430401" cy="1569660"/>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anose="02020603050405020304" pitchFamily="18" charset="0"/>
                <a:ea typeface="Calibri" pitchFamily="34" charset="0"/>
                <a:cs typeface="Times New Roman" pitchFamily="18" charset="0"/>
              </a:rPr>
              <a:t>Les arthropodes</a:t>
            </a:r>
          </a:p>
          <a:p>
            <a:pPr lvl="0" algn="ctr" fontAlgn="base">
              <a:spcBef>
                <a:spcPct val="0"/>
              </a:spcBef>
              <a:spcAft>
                <a:spcPct val="0"/>
              </a:spcAft>
              <a:defRPr/>
            </a:pPr>
            <a:r>
              <a:rPr lang="fr-FR" sz="2400" b="1" kern="0" dirty="0">
                <a:latin typeface="Times New Roman" panose="02020603050405020304" pitchFamily="18" charset="0"/>
                <a:cs typeface="Times New Roman" panose="02020603050405020304" pitchFamily="18" charset="0"/>
              </a:rPr>
              <a:t>arachnides, insectes  </a:t>
            </a:r>
          </a:p>
          <a:p>
            <a:pPr lvl="0" algn="ctr" fontAlgn="base">
              <a:spcBef>
                <a:spcPct val="0"/>
              </a:spcBef>
              <a:spcAft>
                <a:spcPct val="0"/>
              </a:spcAft>
              <a:defRPr/>
            </a:pPr>
            <a:r>
              <a:rPr lang="fr-FR" sz="2400" b="1" kern="0" dirty="0">
                <a:latin typeface="Times New Roman" panose="02020603050405020304" pitchFamily="18" charset="0"/>
                <a:cs typeface="Times New Roman" panose="02020603050405020304" pitchFamily="18" charset="0"/>
              </a:rPr>
              <a:t>poux</a:t>
            </a:r>
            <a:endParaRPr kumimoji="0" lang="fr-FR"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4569821" y="474722"/>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parasites</a:t>
            </a:r>
          </a:p>
        </p:txBody>
      </p:sp>
    </p:spTree>
    <p:extLst>
      <p:ext uri="{BB962C8B-B14F-4D97-AF65-F5344CB8AC3E}">
        <p14:creationId xmlns:p14="http://schemas.microsoft.com/office/powerpoint/2010/main" val="21256461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66922"/>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48956" y="363117"/>
            <a:ext cx="3980577" cy="1077218"/>
          </a:xfrm>
          <a:prstGeom prst="rect">
            <a:avLst/>
          </a:prstGeom>
        </p:spPr>
        <p:txBody>
          <a:bodyPr wrap="non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pathogène </a:t>
            </a:r>
          </a:p>
          <a:p>
            <a:pPr algn="ctr"/>
            <a:r>
              <a:rPr lang="fr-FR" sz="3200" b="1" i="1" u="sng" dirty="0">
                <a:solidFill>
                  <a:srgbClr val="FF33CC"/>
                </a:solidFill>
                <a:latin typeface="Times New Roman" panose="02020603050405020304" pitchFamily="18" charset="0"/>
                <a:cs typeface="Times New Roman" panose="02020603050405020304" pitchFamily="18" charset="0"/>
              </a:rPr>
              <a:t>des parasites</a:t>
            </a:r>
          </a:p>
        </p:txBody>
      </p:sp>
      <p:sp>
        <p:nvSpPr>
          <p:cNvPr id="6" name="Rectangle 5"/>
          <p:cNvSpPr/>
          <p:nvPr/>
        </p:nvSpPr>
        <p:spPr>
          <a:xfrm>
            <a:off x="174264" y="1364502"/>
            <a:ext cx="4049322" cy="5632311"/>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 pouvoir pathogène des parasites est conditionné par le type de l’espèce :</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u="sng" dirty="0">
                <a:solidFill>
                  <a:srgbClr val="000000"/>
                </a:solidFill>
                <a:latin typeface="Times New Roman" panose="02020603050405020304" pitchFamily="18" charset="0"/>
                <a:cs typeface="Times New Roman" panose="02020603050405020304" pitchFamily="18" charset="0"/>
              </a:rPr>
              <a:t>Pour les unicellulaires, </a:t>
            </a:r>
            <a:r>
              <a:rPr lang="fr-FR" sz="2400" dirty="0">
                <a:solidFill>
                  <a:srgbClr val="000000"/>
                </a:solidFill>
                <a:latin typeface="Times New Roman" panose="02020603050405020304" pitchFamily="18" charset="0"/>
                <a:cs typeface="Times New Roman" panose="02020603050405020304" pitchFamily="18" charset="0"/>
              </a:rPr>
              <a:t>dépends de leur multiplication intracellulaire et son site.</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u="sng" dirty="0">
                <a:solidFill>
                  <a:srgbClr val="000000"/>
                </a:solidFill>
                <a:latin typeface="Times New Roman" panose="02020603050405020304" pitchFamily="18" charset="0"/>
                <a:cs typeface="Times New Roman" panose="02020603050405020304" pitchFamily="18" charset="0"/>
              </a:rPr>
              <a:t>Pour les pluricellulaires </a:t>
            </a:r>
            <a:r>
              <a:rPr lang="fr-FR" sz="2400" dirty="0">
                <a:solidFill>
                  <a:srgbClr val="000000"/>
                </a:solidFill>
                <a:latin typeface="Times New Roman" panose="02020603050405020304" pitchFamily="18" charset="0"/>
                <a:cs typeface="Times New Roman" panose="02020603050405020304" pitchFamily="18" charset="0"/>
              </a:rPr>
              <a:t>liée au cycle de migration dans l’organisme à la phase initiale et au site de fixation.</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971" y="500729"/>
            <a:ext cx="7438029" cy="6311522"/>
          </a:xfrm>
          <a:prstGeom prst="rect">
            <a:avLst/>
          </a:prstGeom>
        </p:spPr>
      </p:pic>
    </p:spTree>
    <p:extLst>
      <p:ext uri="{BB962C8B-B14F-4D97-AF65-F5344CB8AC3E}">
        <p14:creationId xmlns:p14="http://schemas.microsoft.com/office/powerpoint/2010/main" val="429327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1068587" y="1403943"/>
            <a:ext cx="10645252" cy="4524315"/>
          </a:xfrm>
          <a:prstGeom prst="rect">
            <a:avLst/>
          </a:prstGeom>
        </p:spPr>
        <p:txBody>
          <a:bodyPr wrap="square">
            <a:spAutoFit/>
          </a:bodyPr>
          <a:lstStyle/>
          <a:p>
            <a:pPr lvl="0"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Les mécanismes de la pathogénicité des parasites sont exprimés par :</a:t>
            </a: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Spoliation</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traumatisme</a:t>
            </a:r>
            <a:r>
              <a:rPr lang="fr-FR" sz="2400" dirty="0">
                <a:solidFill>
                  <a:srgbClr val="000000"/>
                </a:solidFill>
                <a:latin typeface="Times New Roman" panose="02020603050405020304" pitchFamily="18" charset="0"/>
                <a:cs typeface="Times New Roman" panose="02020603050405020304" pitchFamily="18" charset="0"/>
              </a:rPr>
              <a:t> et point de départ de surinfections (inflammation), mécanique (Rupture de cellules, occlusion intestinale ou des canaux biliaires, obstruction lymphatique, envahissement d'un tissu sain), </a:t>
            </a: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Toxicité</a:t>
            </a:r>
            <a:r>
              <a:rPr lang="fr-FR" sz="2400" dirty="0">
                <a:solidFill>
                  <a:srgbClr val="000000"/>
                </a:solidFill>
                <a:latin typeface="Times New Roman" panose="02020603050405020304" pitchFamily="18" charset="0"/>
                <a:cs typeface="Times New Roman" panose="02020603050405020304" pitchFamily="18" charset="0"/>
              </a:rPr>
              <a:t> (l’émission d’excrétion toxique), </a:t>
            </a: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Action immunodépressive du parasite sur son hôte</a:t>
            </a:r>
            <a:r>
              <a:rPr lang="fr-FR" sz="2400" dirty="0">
                <a:solidFill>
                  <a:srgbClr val="000000"/>
                </a:solidFill>
                <a:latin typeface="Times New Roman" panose="02020603050405020304" pitchFamily="18" charset="0"/>
                <a:cs typeface="Times New Roman" panose="02020603050405020304" pitchFamily="18" charset="0"/>
              </a:rPr>
              <a:t>, </a:t>
            </a: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Mécanisme allergique </a:t>
            </a:r>
            <a:r>
              <a:rPr lang="fr-FR" sz="2400" dirty="0">
                <a:solidFill>
                  <a:srgbClr val="000000"/>
                </a:solidFill>
                <a:latin typeface="Times New Roman" panose="02020603050405020304" pitchFamily="18" charset="0"/>
                <a:cs typeface="Times New Roman" panose="02020603050405020304" pitchFamily="18" charset="0"/>
              </a:rPr>
              <a:t>(Ascaridiose, onchocercose) </a:t>
            </a:r>
          </a:p>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Immunopathologique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(Hémolyse dans le cas de paludisme).</a:t>
            </a:r>
          </a:p>
        </p:txBody>
      </p:sp>
      <p:sp>
        <p:nvSpPr>
          <p:cNvPr id="9" name="Rectangle 8"/>
          <p:cNvSpPr/>
          <p:nvPr/>
        </p:nvSpPr>
        <p:spPr>
          <a:xfrm>
            <a:off x="2059643" y="585652"/>
            <a:ext cx="693423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pathogène des parasites</a:t>
            </a:r>
          </a:p>
        </p:txBody>
      </p:sp>
      <p:sp>
        <p:nvSpPr>
          <p:cNvPr id="11" name="Chevron 10"/>
          <p:cNvSpPr/>
          <p:nvPr/>
        </p:nvSpPr>
        <p:spPr>
          <a:xfrm rot="20975465">
            <a:off x="265565" y="169152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3066975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1068587" y="1403943"/>
            <a:ext cx="10645252" cy="3970318"/>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Les mécanismes de la pathogénicité des parasites sont exprimés par :</a:t>
            </a:r>
          </a:p>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Spoliation</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traumatisme</a:t>
            </a:r>
            <a:r>
              <a:rPr lang="fr-FR" sz="2400" dirty="0">
                <a:solidFill>
                  <a:srgbClr val="000000"/>
                </a:solidFill>
                <a:latin typeface="Times New Roman" panose="02020603050405020304" pitchFamily="18" charset="0"/>
                <a:cs typeface="Times New Roman" panose="02020603050405020304" pitchFamily="18" charset="0"/>
              </a:rPr>
              <a:t> et point de départ de surinfections (inflammation), mécanique (Rupture de cellules, occlusion intestinale ou des canaux biliaires, obstruction lymphatique, envahissement d'un tissu sain), </a:t>
            </a:r>
            <a:r>
              <a:rPr lang="fr-FR" sz="2400" b="1" dirty="0">
                <a:solidFill>
                  <a:srgbClr val="000000"/>
                </a:solidFill>
                <a:latin typeface="Times New Roman" panose="02020603050405020304" pitchFamily="18" charset="0"/>
                <a:cs typeface="Times New Roman" panose="02020603050405020304" pitchFamily="18" charset="0"/>
              </a:rPr>
              <a:t>toxicité</a:t>
            </a:r>
            <a:r>
              <a:rPr lang="fr-FR" sz="2400" dirty="0">
                <a:solidFill>
                  <a:srgbClr val="000000"/>
                </a:solidFill>
                <a:latin typeface="Times New Roman" panose="02020603050405020304" pitchFamily="18" charset="0"/>
                <a:cs typeface="Times New Roman" panose="02020603050405020304" pitchFamily="18" charset="0"/>
              </a:rPr>
              <a:t> (l’émission d’excrétion toxique), </a:t>
            </a:r>
            <a:r>
              <a:rPr lang="fr-FR" sz="2400" b="1" dirty="0">
                <a:solidFill>
                  <a:srgbClr val="000000"/>
                </a:solidFill>
                <a:latin typeface="Times New Roman" panose="02020603050405020304" pitchFamily="18" charset="0"/>
                <a:cs typeface="Times New Roman" panose="02020603050405020304" pitchFamily="18" charset="0"/>
              </a:rPr>
              <a:t>action immunodépressive du parasite sur son hôte</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mécanisme allergique </a:t>
            </a:r>
            <a:r>
              <a:rPr lang="fr-FR" sz="2400" dirty="0">
                <a:solidFill>
                  <a:srgbClr val="000000"/>
                </a:solidFill>
                <a:latin typeface="Times New Roman" panose="02020603050405020304" pitchFamily="18" charset="0"/>
                <a:cs typeface="Times New Roman" panose="02020603050405020304" pitchFamily="18" charset="0"/>
              </a:rPr>
              <a:t>(Ascaridiose, onchocercose) ou </a:t>
            </a:r>
            <a:r>
              <a:rPr lang="fr-FR" sz="2400" b="1" dirty="0" err="1">
                <a:solidFill>
                  <a:srgbClr val="000000"/>
                </a:solidFill>
                <a:latin typeface="Times New Roman" panose="02020603050405020304" pitchFamily="18" charset="0"/>
                <a:cs typeface="Times New Roman" panose="02020603050405020304" pitchFamily="18" charset="0"/>
              </a:rPr>
              <a:t>immunopathologique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(Hémolyse dans le cas de paludisme).</a:t>
            </a:r>
          </a:p>
        </p:txBody>
      </p:sp>
      <p:sp>
        <p:nvSpPr>
          <p:cNvPr id="9" name="Rectangle 8"/>
          <p:cNvSpPr/>
          <p:nvPr/>
        </p:nvSpPr>
        <p:spPr>
          <a:xfrm>
            <a:off x="2059643" y="585652"/>
            <a:ext cx="693423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pathogène des parasites</a:t>
            </a:r>
          </a:p>
        </p:txBody>
      </p:sp>
      <p:sp>
        <p:nvSpPr>
          <p:cNvPr id="11" name="Chevron 10"/>
          <p:cNvSpPr/>
          <p:nvPr/>
        </p:nvSpPr>
        <p:spPr>
          <a:xfrm rot="20975465">
            <a:off x="265565" y="169152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10243309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986701" y="1059497"/>
            <a:ext cx="10645252" cy="5632311"/>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Les parasites échappent aux mécanismes immunitaires de l'hôte en adoptant des mécanismes spécifiques qui diffèrent d'un parasite à l'autre, tels que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se camouflant dans le cytoplasme des cellules (</a:t>
            </a:r>
            <a:r>
              <a:rPr lang="fr-FR" sz="2400" b="1" i="1" dirty="0" err="1">
                <a:solidFill>
                  <a:srgbClr val="000000"/>
                </a:solidFill>
                <a:latin typeface="Times New Roman" panose="02020603050405020304" pitchFamily="18" charset="0"/>
                <a:cs typeface="Times New Roman" panose="02020603050405020304" pitchFamily="18" charset="0"/>
              </a:rPr>
              <a:t>Trypanosoma</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cruzi</a:t>
            </a:r>
            <a:r>
              <a:rPr lang="fr-FR" sz="2400" dirty="0">
                <a:solidFill>
                  <a:srgbClr val="000000"/>
                </a:solidFill>
                <a:latin typeface="Times New Roman" panose="02020603050405020304" pitchFamily="18" charset="0"/>
                <a:cs typeface="Times New Roman" panose="02020603050405020304" pitchFamily="18" charset="0"/>
              </a:rPr>
              <a:t>, </a:t>
            </a:r>
            <a:r>
              <a:rPr lang="fr-FR" sz="2400" b="1" i="1" dirty="0">
                <a:solidFill>
                  <a:srgbClr val="000000"/>
                </a:solidFill>
                <a:latin typeface="Times New Roman" panose="02020603050405020304" pitchFamily="18" charset="0"/>
                <a:cs typeface="Times New Roman" panose="02020603050405020304" pitchFamily="18" charset="0"/>
              </a:rPr>
              <a:t>Leishmania</a:t>
            </a:r>
            <a:r>
              <a:rPr lang="fr-FR" sz="2400" dirty="0">
                <a:solidFill>
                  <a:srgbClr val="000000"/>
                </a:solidFill>
                <a:latin typeface="Times New Roman" panose="02020603050405020304" pitchFamily="18" charset="0"/>
                <a:cs typeface="Times New Roman" panose="02020603050405020304" pitchFamily="18" charset="0"/>
              </a:rPr>
              <a:t> et stades intracellulaires des </a:t>
            </a:r>
            <a:r>
              <a:rPr lang="fr-FR" sz="2400" b="1" i="1" dirty="0">
                <a:solidFill>
                  <a:srgbClr val="000000"/>
                </a:solidFill>
                <a:latin typeface="Times New Roman" panose="02020603050405020304" pitchFamily="18" charset="0"/>
                <a:cs typeface="Times New Roman" panose="02020603050405020304" pitchFamily="18" charset="0"/>
              </a:rPr>
              <a:t>Plasmodium</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la fusion entre la vacuole et les lysosomes (</a:t>
            </a:r>
            <a:r>
              <a:rPr lang="fr-FR" sz="2400" b="1" dirty="0" err="1">
                <a:solidFill>
                  <a:srgbClr val="000000"/>
                </a:solidFill>
                <a:latin typeface="Times New Roman" panose="02020603050405020304" pitchFamily="18" charset="0"/>
                <a:cs typeface="Times New Roman" panose="02020603050405020304" pitchFamily="18" charset="0"/>
              </a:rPr>
              <a:t>Toxoplasma</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gondii</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ou </a:t>
            </a:r>
            <a:r>
              <a:rPr lang="fr-FR" sz="2400" b="1" dirty="0">
                <a:solidFill>
                  <a:srgbClr val="000000"/>
                </a:solidFill>
                <a:latin typeface="Times New Roman" panose="02020603050405020304" pitchFamily="18" charset="0"/>
                <a:cs typeface="Times New Roman" panose="02020603050405020304" pitchFamily="18" charset="0"/>
              </a:rPr>
              <a:t>Leishmania</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migrant des vacuoles vers le cytoplasme (</a:t>
            </a:r>
            <a:r>
              <a:rPr lang="fr-FR" sz="2400" b="1" dirty="0" err="1">
                <a:solidFill>
                  <a:srgbClr val="000000"/>
                </a:solidFill>
                <a:latin typeface="Times New Roman" panose="02020603050405020304" pitchFamily="18" charset="0"/>
                <a:cs typeface="Times New Roman" panose="02020603050405020304" pitchFamily="18" charset="0"/>
              </a:rPr>
              <a:t>Trypanosoma</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cruzi</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résistant aux enzymes des lysosomes (</a:t>
            </a:r>
            <a:r>
              <a:rPr lang="fr-FR" sz="2400" b="1" dirty="0">
                <a:solidFill>
                  <a:srgbClr val="000000"/>
                </a:solidFill>
                <a:latin typeface="Times New Roman" panose="02020603050405020304" pitchFamily="18" charset="0"/>
                <a:cs typeface="Times New Roman" panose="02020603050405020304" pitchFamily="18" charset="0"/>
              </a:rPr>
              <a:t>Leishmania</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utilisant des molécules pour éviter l’effet des radicaux libres oxygénés (</a:t>
            </a:r>
            <a:r>
              <a:rPr lang="fr-FR" sz="2400" dirty="0" err="1">
                <a:solidFill>
                  <a:srgbClr val="000000"/>
                </a:solidFill>
                <a:latin typeface="Times New Roman" panose="02020603050405020304" pitchFamily="18" charset="0"/>
                <a:cs typeface="Times New Roman" panose="02020603050405020304" pitchFamily="18" charset="0"/>
              </a:rPr>
              <a:t>lipophosphoglycan</a:t>
            </a:r>
            <a:r>
              <a:rPr lang="fr-FR" sz="2400" dirty="0">
                <a:solidFill>
                  <a:srgbClr val="000000"/>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1330656" y="474722"/>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parasites</a:t>
            </a:r>
          </a:p>
        </p:txBody>
      </p:sp>
      <p:sp>
        <p:nvSpPr>
          <p:cNvPr id="11" name="Chevron 10"/>
          <p:cNvSpPr/>
          <p:nvPr/>
        </p:nvSpPr>
        <p:spPr>
          <a:xfrm rot="20975465">
            <a:off x="417224" y="514440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2" name="Chevron 11"/>
          <p:cNvSpPr/>
          <p:nvPr/>
        </p:nvSpPr>
        <p:spPr>
          <a:xfrm rot="20975465">
            <a:off x="417224" y="4626960"/>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3" name="Chevron 12"/>
          <p:cNvSpPr/>
          <p:nvPr/>
        </p:nvSpPr>
        <p:spPr>
          <a:xfrm rot="20975465">
            <a:off x="417965" y="3497577"/>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417965" y="245733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435502" y="575634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1265476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831202" y="1927924"/>
            <a:ext cx="11233419" cy="507831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diminuant l’expression du CMH et de la molécule de </a:t>
            </a:r>
            <a:r>
              <a:rPr lang="fr-FR" sz="2400" dirty="0" err="1">
                <a:solidFill>
                  <a:srgbClr val="000000"/>
                </a:solidFill>
                <a:latin typeface="Times New Roman" panose="02020603050405020304" pitchFamily="18" charset="0"/>
                <a:cs typeface="Times New Roman" panose="02020603050405020304" pitchFamily="18" charset="0"/>
              </a:rPr>
              <a:t>co</a:t>
            </a:r>
            <a:r>
              <a:rPr lang="fr-FR" sz="2400" dirty="0">
                <a:solidFill>
                  <a:srgbClr val="000000"/>
                </a:solidFill>
                <a:latin typeface="Times New Roman" panose="02020603050405020304" pitchFamily="18" charset="0"/>
                <a:cs typeface="Times New Roman" panose="02020603050405020304" pitchFamily="18" charset="0"/>
              </a:rPr>
              <a:t>-stimulation B7 pour inhiber la stimulation des lymphocytes T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supprimant et en mutant Ag reconnu par AC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produisant des molécules qui inhibent et/ ou dégradent les compléments afin de l’inactives (</a:t>
            </a:r>
            <a:r>
              <a:rPr lang="fr-FR" sz="2400" dirty="0">
                <a:solidFill>
                  <a:srgbClr val="FF33CC"/>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les protéines sécrétées par les trypanosomes pour dégrader C3b et d'autres protéines qui ont la capacité de se lier au complément C9 plutôt que sa polymérisation</a:t>
            </a:r>
            <a:r>
              <a:rPr lang="fr-FR" sz="2400" dirty="0">
                <a:solidFill>
                  <a:srgbClr val="000000"/>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parasites</a:t>
            </a:r>
          </a:p>
        </p:txBody>
      </p:sp>
      <p:sp>
        <p:nvSpPr>
          <p:cNvPr id="13" name="Chevron 12"/>
          <p:cNvSpPr/>
          <p:nvPr/>
        </p:nvSpPr>
        <p:spPr>
          <a:xfrm rot="20975465">
            <a:off x="176020" y="388712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74407" y="501936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2" name="Rectangle 1"/>
          <p:cNvSpPr/>
          <p:nvPr/>
        </p:nvSpPr>
        <p:spPr>
          <a:xfrm>
            <a:off x="0" y="968727"/>
            <a:ext cx="12064621" cy="830997"/>
          </a:xfrm>
          <a:prstGeom prst="rect">
            <a:avLst/>
          </a:prstGeom>
        </p:spPr>
        <p:txBody>
          <a:bodyPr wrap="square">
            <a:spAutoFit/>
          </a:bodyPr>
          <a:lstStyle/>
          <a:p>
            <a:pPr lvl="0" algn="just"/>
            <a:r>
              <a:rPr lang="fr-FR" sz="2400" b="1" dirty="0">
                <a:solidFill>
                  <a:srgbClr val="000000"/>
                </a:solidFill>
                <a:latin typeface="Times New Roman" panose="02020603050405020304" pitchFamily="18" charset="0"/>
                <a:cs typeface="Times New Roman" panose="02020603050405020304" pitchFamily="18" charset="0"/>
              </a:rPr>
              <a:t>Les parasites échappent aux mécanismes immunitaires de l'hôte en adoptant des mécanismes spécifiques qui diffèrent d'un parasite à l'autre, tels que :</a:t>
            </a:r>
          </a:p>
        </p:txBody>
      </p:sp>
    </p:spTree>
    <p:extLst>
      <p:ext uri="{BB962C8B-B14F-4D97-AF65-F5344CB8AC3E}">
        <p14:creationId xmlns:p14="http://schemas.microsoft.com/office/powerpoint/2010/main" val="30884438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685533" y="1982515"/>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la variation antigénique ou par acquisition d’Ag de l’hôte, ou encore la dissimulation par masquage ou recouvrement antigénique (</a:t>
            </a:r>
            <a:r>
              <a:rPr lang="fr-FR" sz="2400" b="1" dirty="0">
                <a:solidFill>
                  <a:srgbClr val="FF33CC"/>
                </a:solidFill>
                <a:latin typeface="Times New Roman" panose="02020603050405020304" pitchFamily="18" charset="0"/>
                <a:cs typeface="Times New Roman" panose="02020603050405020304" pitchFamily="18" charset="0"/>
              </a:rPr>
              <a:t>ex. </a:t>
            </a:r>
            <a:r>
              <a:rPr lang="fr-FR" sz="2400" b="1" dirty="0">
                <a:solidFill>
                  <a:srgbClr val="000000"/>
                </a:solidFill>
                <a:latin typeface="Times New Roman" panose="02020603050405020304" pitchFamily="18" charset="0"/>
                <a:cs typeface="Times New Roman" panose="02020603050405020304" pitchFamily="18" charset="0"/>
              </a:rPr>
              <a:t>la variation des surfaces glycoprotéines antigéniques chez les trypanosomes africains ou les plasmodiums</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En modifiant la réponse immunitaire par la présentation incomplète de l'antigène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La désactivation ou le blocage des fonctions phagocytoses par la production des molécules inhibitrices comme la prostaglandine E2 ou le </a:t>
            </a:r>
            <a:r>
              <a:rPr lang="fr-FR" sz="2400" dirty="0" err="1">
                <a:solidFill>
                  <a:srgbClr val="000000"/>
                </a:solidFill>
                <a:latin typeface="Times New Roman" panose="02020603050405020304" pitchFamily="18" charset="0"/>
                <a:cs typeface="Times New Roman" panose="02020603050405020304" pitchFamily="18" charset="0"/>
              </a:rPr>
              <a:t>TGFß</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En indiquant une réponse lymphocytaire spécifique à activité suppressive par le blocage de l'interféron γ par </a:t>
            </a:r>
            <a:r>
              <a:rPr lang="fr-FR" sz="2400" dirty="0" err="1">
                <a:solidFill>
                  <a:srgbClr val="000000"/>
                </a:solidFill>
                <a:latin typeface="Times New Roman" panose="02020603050405020304" pitchFamily="18" charset="0"/>
                <a:cs typeface="Times New Roman" panose="02020603050405020304" pitchFamily="18" charset="0"/>
              </a:rPr>
              <a:t>TGFß</a:t>
            </a:r>
            <a:r>
              <a:rPr lang="fr-FR" sz="2400" dirty="0">
                <a:solidFill>
                  <a:srgbClr val="000000"/>
                </a:solidFill>
                <a:latin typeface="Times New Roman" panose="02020603050405020304" pitchFamily="18" charset="0"/>
                <a:cs typeface="Times New Roman" panose="02020603050405020304" pitchFamily="18" charset="0"/>
              </a:rPr>
              <a:t> ou l'IL10 (</a:t>
            </a:r>
            <a:r>
              <a:rPr lang="fr-FR" sz="2400" dirty="0" err="1">
                <a:solidFill>
                  <a:srgbClr val="000000"/>
                </a:solidFill>
                <a:latin typeface="Times New Roman" panose="02020603050405020304" pitchFamily="18" charset="0"/>
                <a:cs typeface="Times New Roman" panose="02020603050405020304" pitchFamily="18" charset="0"/>
              </a:rPr>
              <a:t>Schistosoma</a:t>
            </a:r>
            <a:r>
              <a:rPr lang="fr-FR" sz="2400" dirty="0">
                <a:solidFill>
                  <a:srgbClr val="000000"/>
                </a:solidFill>
                <a:latin typeface="Times New Roman" panose="02020603050405020304" pitchFamily="18" charset="0"/>
                <a:cs typeface="Times New Roman" panose="02020603050405020304" pitchFamily="18" charset="0"/>
              </a:rPr>
              <a:t> </a:t>
            </a:r>
            <a:r>
              <a:rPr lang="fr-FR" sz="2400" dirty="0" err="1">
                <a:solidFill>
                  <a:srgbClr val="000000"/>
                </a:solidFill>
                <a:latin typeface="Times New Roman" panose="02020603050405020304" pitchFamily="18" charset="0"/>
                <a:cs typeface="Times New Roman" panose="02020603050405020304" pitchFamily="18" charset="0"/>
              </a:rPr>
              <a:t>mansoni</a:t>
            </a:r>
            <a:r>
              <a:rPr lang="fr-FR" sz="2400" dirty="0">
                <a:solidFill>
                  <a:srgbClr val="000000"/>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parasites</a:t>
            </a:r>
          </a:p>
        </p:txBody>
      </p:sp>
      <p:sp>
        <p:nvSpPr>
          <p:cNvPr id="13" name="Chevron 12"/>
          <p:cNvSpPr/>
          <p:nvPr/>
        </p:nvSpPr>
        <p:spPr>
          <a:xfrm rot="20975465">
            <a:off x="125214" y="391840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125214" y="4504081"/>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2" name="Rectangle 1"/>
          <p:cNvSpPr/>
          <p:nvPr/>
        </p:nvSpPr>
        <p:spPr>
          <a:xfrm>
            <a:off x="0" y="968727"/>
            <a:ext cx="12064621"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parasites échappent aux mécanismes immunitaires de l'hôte en adoptant des mécanismes spécifiques qui diffèrent d'un parasite à l'autre, tels que :</a:t>
            </a:r>
          </a:p>
        </p:txBody>
      </p:sp>
      <p:sp>
        <p:nvSpPr>
          <p:cNvPr id="11" name="Chevron 10"/>
          <p:cNvSpPr/>
          <p:nvPr/>
        </p:nvSpPr>
        <p:spPr>
          <a:xfrm rot="20975465">
            <a:off x="74407" y="55657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7405912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634727" y="1235501"/>
            <a:ext cx="11233419" cy="507831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 sont des eucaryotes d’origine végétale, connus sous le nom de </a:t>
            </a:r>
            <a:r>
              <a:rPr lang="fr-FR" sz="2400" b="1" dirty="0" err="1">
                <a:solidFill>
                  <a:srgbClr val="FF33CC"/>
                </a:solidFill>
                <a:latin typeface="Times New Roman" panose="02020603050405020304" pitchFamily="18" charset="0"/>
                <a:cs typeface="Times New Roman" panose="02020603050405020304" pitchFamily="18" charset="0"/>
              </a:rPr>
              <a:t>fungi</a:t>
            </a:r>
            <a:r>
              <a:rPr lang="fr-FR" sz="2400" dirty="0">
                <a:solidFill>
                  <a:srgbClr val="000000"/>
                </a:solidFill>
                <a:latin typeface="Times New Roman" panose="02020603050405020304" pitchFamily="18" charset="0"/>
                <a:cs typeface="Times New Roman" panose="02020603050405020304" pitchFamily="18" charset="0"/>
              </a:rPr>
              <a:t>. Ils sont responsables de maladies appelées </a:t>
            </a:r>
            <a:r>
              <a:rPr lang="fr-FR" sz="2400" b="1" dirty="0">
                <a:solidFill>
                  <a:srgbClr val="FF33CC"/>
                </a:solidFill>
                <a:latin typeface="Times New Roman" panose="02020603050405020304" pitchFamily="18" charset="0"/>
                <a:cs typeface="Times New Roman" panose="02020603050405020304" pitchFamily="18" charset="0"/>
              </a:rPr>
              <a:t>mycoses</a:t>
            </a:r>
            <a:r>
              <a:rPr lang="fr-FR" sz="2400" dirty="0">
                <a:solidFill>
                  <a:srgbClr val="000000"/>
                </a:solidFill>
                <a:latin typeface="Times New Roman" panose="02020603050405020304" pitchFamily="18" charset="0"/>
                <a:cs typeface="Times New Roman" panose="02020603050405020304" pitchFamily="18" charset="0"/>
              </a:rPr>
              <a:t>. La plupart du temps, ces agents vivent en ubiquité dans l’environnement et se propagent par diffusion de spores dans l’air.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champignons se transmettent </a:t>
            </a:r>
            <a:r>
              <a:rPr lang="fr-FR" sz="2400" b="1" dirty="0">
                <a:solidFill>
                  <a:srgbClr val="000000"/>
                </a:solidFill>
                <a:latin typeface="Times New Roman" panose="02020603050405020304" pitchFamily="18" charset="0"/>
                <a:cs typeface="Times New Roman" panose="02020603050405020304" pitchFamily="18" charset="0"/>
              </a:rPr>
              <a:t>par inoculation </a:t>
            </a:r>
            <a:r>
              <a:rPr lang="fr-FR" sz="2400" dirty="0">
                <a:solidFill>
                  <a:srgbClr val="000000"/>
                </a:solidFill>
                <a:latin typeface="Times New Roman" panose="02020603050405020304" pitchFamily="18" charset="0"/>
                <a:cs typeface="Times New Roman" panose="02020603050405020304" pitchFamily="18" charset="0"/>
              </a:rPr>
              <a:t>(lésion cutanée), </a:t>
            </a:r>
            <a:r>
              <a:rPr lang="fr-FR" sz="2400" b="1" dirty="0">
                <a:solidFill>
                  <a:srgbClr val="000000"/>
                </a:solidFill>
                <a:latin typeface="Times New Roman" panose="02020603050405020304" pitchFamily="18" charset="0"/>
                <a:cs typeface="Times New Roman" panose="02020603050405020304" pitchFamily="18" charset="0"/>
              </a:rPr>
              <a:t>par inhalation </a:t>
            </a:r>
            <a:r>
              <a:rPr lang="fr-FR" sz="2400" dirty="0">
                <a:solidFill>
                  <a:srgbClr val="000000"/>
                </a:solidFill>
                <a:latin typeface="Times New Roman" panose="02020603050405020304" pitchFamily="18" charset="0"/>
                <a:cs typeface="Times New Roman" panose="02020603050405020304" pitchFamily="18" charset="0"/>
              </a:rPr>
              <a:t>de spores/moisissures ou </a:t>
            </a:r>
            <a:r>
              <a:rPr lang="fr-FR" sz="2400" b="1" dirty="0">
                <a:solidFill>
                  <a:srgbClr val="000000"/>
                </a:solidFill>
                <a:latin typeface="Times New Roman" panose="02020603050405020304" pitchFamily="18" charset="0"/>
                <a:cs typeface="Times New Roman" panose="02020603050405020304" pitchFamily="18" charset="0"/>
              </a:rPr>
              <a:t>par contact </a:t>
            </a:r>
            <a:r>
              <a:rPr lang="fr-FR" sz="2400" dirty="0">
                <a:solidFill>
                  <a:srgbClr val="000000"/>
                </a:solidFill>
                <a:latin typeface="Times New Roman" panose="02020603050405020304" pitchFamily="18" charset="0"/>
                <a:cs typeface="Times New Roman" panose="02020603050405020304" pitchFamily="18" charset="0"/>
              </a:rPr>
              <a:t>d’une personne ou d’un animal infecté. Ils peuvent lyser des cellules chez un individu dont l’immunité est normale, voire, être opportuniste chez des sujets immunodéprimés.</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Les champignons</a:t>
            </a:r>
          </a:p>
        </p:txBody>
      </p:sp>
      <p:sp>
        <p:nvSpPr>
          <p:cNvPr id="13" name="Chevron 12"/>
          <p:cNvSpPr/>
          <p:nvPr/>
        </p:nvSpPr>
        <p:spPr>
          <a:xfrm rot="20975465">
            <a:off x="99810" y="431418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99810" y="1512408"/>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15534555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958581" y="1494231"/>
            <a:ext cx="11233419" cy="2862322"/>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Il en existe plusieurs types, dont les plus connus sont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Les levures : </a:t>
            </a:r>
            <a:r>
              <a:rPr lang="fr-FR" sz="2400" i="1" dirty="0">
                <a:solidFill>
                  <a:srgbClr val="000000"/>
                </a:solidFill>
                <a:latin typeface="Times New Roman" panose="02020603050405020304" pitchFamily="18" charset="0"/>
                <a:cs typeface="Times New Roman" panose="02020603050405020304" pitchFamily="18" charset="0"/>
              </a:rPr>
              <a:t>candidas, </a:t>
            </a:r>
            <a:r>
              <a:rPr lang="fr-FR" sz="2400" i="1" dirty="0" err="1">
                <a:solidFill>
                  <a:srgbClr val="000000"/>
                </a:solidFill>
                <a:latin typeface="Times New Roman" panose="02020603050405020304" pitchFamily="18" charset="0"/>
                <a:cs typeface="Times New Roman" panose="02020603050405020304" pitchFamily="18" charset="0"/>
              </a:rPr>
              <a:t>malassezia</a:t>
            </a:r>
            <a:r>
              <a:rPr lang="fr-FR" sz="2400" i="1" dirty="0">
                <a:solidFill>
                  <a:srgbClr val="000000"/>
                </a:solidFill>
                <a:latin typeface="Times New Roman" panose="02020603050405020304" pitchFamily="18" charset="0"/>
                <a:cs typeface="Times New Roman" panose="02020603050405020304" pitchFamily="18" charset="0"/>
              </a:rPr>
              <a:t>, </a:t>
            </a:r>
            <a:r>
              <a:rPr lang="fr-FR" sz="2400" i="1" dirty="0" err="1">
                <a:solidFill>
                  <a:srgbClr val="000000"/>
                </a:solidFill>
                <a:latin typeface="Times New Roman" panose="02020603050405020304" pitchFamily="18" charset="0"/>
                <a:cs typeface="Times New Roman" panose="02020603050405020304" pitchFamily="18" charset="0"/>
              </a:rPr>
              <a:t>cryptococcus</a:t>
            </a:r>
            <a:r>
              <a:rPr lang="fr-FR" sz="2400" dirty="0">
                <a:solidFill>
                  <a:srgbClr val="000000"/>
                </a:solidFill>
                <a:latin typeface="Times New Roman" panose="02020603050405020304" pitchFamily="18" charset="0"/>
                <a:cs typeface="Times New Roman" panose="02020603050405020304" pitchFamily="18" charset="0"/>
              </a:rPr>
              <a:t>, etc.</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Les </a:t>
            </a:r>
            <a:r>
              <a:rPr lang="fr-FR" sz="2400" b="1" dirty="0" err="1">
                <a:solidFill>
                  <a:srgbClr val="FF33CC"/>
                </a:solidFill>
                <a:latin typeface="Times New Roman" panose="02020603050405020304" pitchFamily="18" charset="0"/>
                <a:cs typeface="Times New Roman" panose="02020603050405020304" pitchFamily="18" charset="0"/>
              </a:rPr>
              <a:t>dermatophytes</a:t>
            </a:r>
            <a:r>
              <a:rPr lang="fr-FR" sz="2400" b="1" dirty="0">
                <a:solidFill>
                  <a:srgbClr val="FF33CC"/>
                </a:solidFill>
                <a:latin typeface="Times New Roman" panose="02020603050405020304" pitchFamily="18" charset="0"/>
                <a:cs typeface="Times New Roman" panose="02020603050405020304" pitchFamily="18" charset="0"/>
              </a:rPr>
              <a:t> : </a:t>
            </a:r>
            <a:r>
              <a:rPr lang="fr-FR" sz="2400" i="1" dirty="0">
                <a:solidFill>
                  <a:srgbClr val="000000"/>
                </a:solidFill>
                <a:latin typeface="Times New Roman" panose="02020603050405020304" pitchFamily="18" charset="0"/>
                <a:cs typeface="Times New Roman" panose="02020603050405020304" pitchFamily="18" charset="0"/>
              </a:rPr>
              <a:t>trichophyton, </a:t>
            </a:r>
            <a:r>
              <a:rPr lang="fr-FR" sz="2400" i="1" dirty="0" err="1">
                <a:solidFill>
                  <a:srgbClr val="000000"/>
                </a:solidFill>
                <a:latin typeface="Times New Roman" panose="02020603050405020304" pitchFamily="18" charset="0"/>
                <a:cs typeface="Times New Roman" panose="02020603050405020304" pitchFamily="18" charset="0"/>
              </a:rPr>
              <a:t>microsporum</a:t>
            </a:r>
            <a:r>
              <a:rPr lang="fr-FR" sz="2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Les moisissures : </a:t>
            </a:r>
            <a:r>
              <a:rPr lang="fr-FR" sz="2400" i="1" dirty="0">
                <a:solidFill>
                  <a:srgbClr val="000000"/>
                </a:solidFill>
                <a:latin typeface="Times New Roman" panose="02020603050405020304" pitchFamily="18" charset="0"/>
                <a:cs typeface="Times New Roman" panose="02020603050405020304" pitchFamily="18" charset="0"/>
              </a:rPr>
              <a:t>aspergillus</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Autres : </a:t>
            </a:r>
            <a:r>
              <a:rPr lang="fr-FR" sz="2400" i="1" dirty="0" err="1">
                <a:solidFill>
                  <a:srgbClr val="000000"/>
                </a:solidFill>
                <a:latin typeface="Times New Roman" panose="02020603050405020304" pitchFamily="18" charset="0"/>
                <a:cs typeface="Times New Roman" panose="02020603050405020304" pitchFamily="18" charset="0"/>
              </a:rPr>
              <a:t>Pneumocytis</a:t>
            </a:r>
            <a:r>
              <a:rPr lang="fr-FR" sz="2400" i="1" dirty="0">
                <a:solidFill>
                  <a:srgbClr val="000000"/>
                </a:solidFill>
                <a:latin typeface="Times New Roman" panose="02020603050405020304" pitchFamily="18" charset="0"/>
                <a:cs typeface="Times New Roman" panose="02020603050405020304" pitchFamily="18" charset="0"/>
              </a:rPr>
              <a:t> </a:t>
            </a:r>
            <a:r>
              <a:rPr lang="fr-FR" sz="2400" i="1" dirty="0" err="1">
                <a:solidFill>
                  <a:srgbClr val="000000"/>
                </a:solidFill>
                <a:latin typeface="Times New Roman" panose="02020603050405020304" pitchFamily="18" charset="0"/>
                <a:cs typeface="Times New Roman" panose="02020603050405020304" pitchFamily="18" charset="0"/>
              </a:rPr>
              <a:t>jiroveci</a:t>
            </a:r>
            <a:endParaRPr lang="fr-FR" sz="2400" i="1" dirty="0">
              <a:solidFill>
                <a:srgbClr val="000000"/>
              </a:solidFill>
              <a:latin typeface="Times New Roman" panose="02020603050405020304" pitchFamily="18" charset="0"/>
              <a:cs typeface="Times New Roman" panose="02020603050405020304" pitchFamily="18" charset="0"/>
            </a:endParaRPr>
          </a:p>
        </p:txBody>
      </p:sp>
      <p:sp>
        <p:nvSpPr>
          <p:cNvPr id="14" name="Chevron 13"/>
          <p:cNvSpPr/>
          <p:nvPr/>
        </p:nvSpPr>
        <p:spPr>
          <a:xfrm rot="20975465">
            <a:off x="257907" y="183432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pic>
        <p:nvPicPr>
          <p:cNvPr id="3" name="Image 2"/>
          <p:cNvPicPr>
            <a:picLocks noChangeAspect="1"/>
          </p:cNvPicPr>
          <p:nvPr/>
        </p:nvPicPr>
        <p:blipFill>
          <a:blip r:embed="rId2"/>
          <a:stretch>
            <a:fillRect/>
          </a:stretch>
        </p:blipFill>
        <p:spPr>
          <a:xfrm>
            <a:off x="1330656" y="706370"/>
            <a:ext cx="8602202" cy="859611"/>
          </a:xfrm>
          <a:prstGeom prst="rect">
            <a:avLst/>
          </a:prstGeom>
        </p:spPr>
      </p:pic>
    </p:spTree>
    <p:extLst>
      <p:ext uri="{BB962C8B-B14F-4D97-AF65-F5344CB8AC3E}">
        <p14:creationId xmlns:p14="http://schemas.microsoft.com/office/powerpoint/2010/main" val="1463561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pathogène des </a:t>
            </a:r>
            <a:r>
              <a:rPr lang="fr-FR" sz="3200" b="1" i="1" u="sng" dirty="0" err="1">
                <a:solidFill>
                  <a:srgbClr val="FF33CC"/>
                </a:solidFill>
                <a:latin typeface="Times New Roman" panose="02020603050405020304" pitchFamily="18" charset="0"/>
                <a:cs typeface="Times New Roman" panose="02020603050405020304" pitchFamily="18" charset="0"/>
              </a:rPr>
              <a:t>champignions</a:t>
            </a:r>
            <a:endParaRPr lang="fr-FR" sz="3200" b="1" i="1" u="sng" dirty="0">
              <a:solidFill>
                <a:srgbClr val="FF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mycosiques ont des pouvoirs pathogènes multifactoriels et variables selon l’espèce et les cellules cibles ainsi que l’état de l’hôte. Il fonctionne à travers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2209399"/>
            <a:ext cx="11655188" cy="4648601"/>
          </a:xfrm>
          <a:prstGeom prst="rect">
            <a:avLst/>
          </a:prstGeom>
        </p:spPr>
      </p:pic>
    </p:spTree>
    <p:extLst>
      <p:ext uri="{BB962C8B-B14F-4D97-AF65-F5344CB8AC3E}">
        <p14:creationId xmlns:p14="http://schemas.microsoft.com/office/powerpoint/2010/main" val="294967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6864" y="691217"/>
            <a:ext cx="8430513" cy="646331"/>
          </a:xfrm>
          <a:prstGeom prst="rect">
            <a:avLst/>
          </a:prstGeom>
        </p:spPr>
        <p:txBody>
          <a:bodyPr wrap="none">
            <a:spAutoFit/>
          </a:bodyPr>
          <a:lstStyle/>
          <a:p>
            <a:r>
              <a:rPr lang="fr-FR" sz="3600" b="1" i="1" u="sng" dirty="0">
                <a:solidFill>
                  <a:srgbClr val="FF0000"/>
                </a:solidFill>
                <a:latin typeface="Times New Roman" panose="02020603050405020304" pitchFamily="18" charset="0"/>
              </a:rPr>
              <a:t>4. Les composants du système immunitaire </a:t>
            </a:r>
            <a:endParaRPr lang="fr-FR" sz="3600" i="1" u="sng" dirty="0">
              <a:solidFill>
                <a:srgbClr val="FF0000"/>
              </a:solidFill>
            </a:endParaRPr>
          </a:p>
        </p:txBody>
      </p:sp>
      <p:sp>
        <p:nvSpPr>
          <p:cNvPr id="5" name="Rectangle 4"/>
          <p:cNvSpPr/>
          <p:nvPr/>
        </p:nvSpPr>
        <p:spPr>
          <a:xfrm>
            <a:off x="520259" y="1559137"/>
            <a:ext cx="6303329" cy="523220"/>
          </a:xfrm>
          <a:prstGeom prst="rect">
            <a:avLst/>
          </a:prstGeom>
        </p:spPr>
        <p:txBody>
          <a:bodyPr wrap="none">
            <a:spAutoFit/>
          </a:bodyPr>
          <a:lstStyle/>
          <a:p>
            <a:r>
              <a:rPr lang="fr-FR" sz="2800" b="1" i="1" u="sng" dirty="0">
                <a:solidFill>
                  <a:srgbClr val="FF0000"/>
                </a:solidFill>
                <a:latin typeface="Times New Roman" panose="02020603050405020304" pitchFamily="18" charset="0"/>
              </a:rPr>
              <a:t>4.1. Les organes du système immunitaire </a:t>
            </a:r>
            <a:endParaRPr lang="fr-FR" sz="2800" i="1" u="sng" dirty="0">
              <a:solidFill>
                <a:srgbClr val="FF0000"/>
              </a:solidFill>
            </a:endParaRPr>
          </a:p>
        </p:txBody>
      </p:sp>
      <p:sp>
        <p:nvSpPr>
          <p:cNvPr id="6" name="Rectangle 5"/>
          <p:cNvSpPr/>
          <p:nvPr/>
        </p:nvSpPr>
        <p:spPr>
          <a:xfrm>
            <a:off x="520259" y="2303946"/>
            <a:ext cx="10870552" cy="3785652"/>
          </a:xfrm>
          <a:prstGeom prst="rect">
            <a:avLst/>
          </a:prstGeom>
        </p:spPr>
        <p:txBody>
          <a:bodyPr wrap="square">
            <a:spAutoFit/>
          </a:bodyPr>
          <a:lstStyle/>
          <a:p>
            <a:pPr algn="just"/>
            <a:r>
              <a:rPr lang="fr-FR" sz="2400" dirty="0">
                <a:solidFill>
                  <a:srgbClr val="000000"/>
                </a:solidFill>
                <a:latin typeface="Times New Roman" panose="02020603050405020304" pitchFamily="18" charset="0"/>
              </a:rPr>
              <a:t>Toutes les cellules prennent naissance au niveau de ce qu’on appelle </a:t>
            </a:r>
            <a:r>
              <a:rPr lang="fr-FR" sz="2400" b="1" dirty="0">
                <a:solidFill>
                  <a:srgbClr val="000000"/>
                </a:solidFill>
                <a:latin typeface="Times New Roman" panose="02020603050405020304" pitchFamily="18" charset="0"/>
              </a:rPr>
              <a:t>les organes lymphoïdes primaires </a:t>
            </a:r>
            <a:r>
              <a:rPr lang="fr-FR" sz="2400" b="1" u="sng" dirty="0">
                <a:solidFill>
                  <a:srgbClr val="FF0000"/>
                </a:solidFill>
                <a:latin typeface="Times New Roman" panose="02020603050405020304" pitchFamily="18" charset="0"/>
              </a:rPr>
              <a:t>‘moelle osseuse’ </a:t>
            </a:r>
            <a:r>
              <a:rPr lang="fr-FR" sz="2400" dirty="0">
                <a:solidFill>
                  <a:srgbClr val="000000"/>
                </a:solidFill>
                <a:latin typeface="Cambria" panose="02040503050406030204" pitchFamily="18" charset="0"/>
              </a:rPr>
              <a:t>d’où </a:t>
            </a:r>
            <a:r>
              <a:rPr lang="fr-FR" sz="2400" dirty="0">
                <a:solidFill>
                  <a:srgbClr val="000000"/>
                </a:solidFill>
                <a:latin typeface="Times New Roman" panose="02020603050405020304" pitchFamily="18" charset="0"/>
              </a:rPr>
              <a:t>certains lymphocytes vont ensuite subir une </a:t>
            </a:r>
            <a:r>
              <a:rPr lang="fr-FR" sz="2400" b="1" dirty="0">
                <a:solidFill>
                  <a:srgbClr val="000000"/>
                </a:solidFill>
                <a:latin typeface="Times New Roman" panose="02020603050405020304" pitchFamily="18" charset="0"/>
              </a:rPr>
              <a:t>maturation</a:t>
            </a:r>
            <a:r>
              <a:rPr lang="fr-FR" sz="2400" dirty="0">
                <a:solidFill>
                  <a:srgbClr val="000000"/>
                </a:solidFill>
                <a:latin typeface="Times New Roman" panose="02020603050405020304" pitchFamily="18" charset="0"/>
              </a:rPr>
              <a:t> au niveau du </a:t>
            </a:r>
            <a:r>
              <a:rPr lang="fr-FR" sz="2400" b="1" u="sng" dirty="0">
                <a:solidFill>
                  <a:srgbClr val="FF0000"/>
                </a:solidFill>
                <a:latin typeface="Times New Roman" panose="02020603050405020304" pitchFamily="18" charset="0"/>
              </a:rPr>
              <a:t>‘thymus’ </a:t>
            </a:r>
            <a:r>
              <a:rPr lang="fr-FR" sz="2400" dirty="0">
                <a:solidFill>
                  <a:srgbClr val="000000"/>
                </a:solidFill>
                <a:latin typeface="Times New Roman" panose="02020603050405020304" pitchFamily="18" charset="0"/>
              </a:rPr>
              <a:t>qui sont les lymphocytes T. Ces organes sont en dehors des voies de pénétration et de circulation des antigènes avec une caractérisation intense de division mitotique qui donne les différentes cellules immunitaires. Après cette pré-étape de maturation, les effecteurs du système immunitaire se logés dans </a:t>
            </a:r>
            <a:r>
              <a:rPr lang="fr-FR" sz="2400" b="1" dirty="0">
                <a:solidFill>
                  <a:srgbClr val="000000"/>
                </a:solidFill>
                <a:latin typeface="Times New Roman" panose="02020603050405020304" pitchFamily="18" charset="0"/>
              </a:rPr>
              <a:t>des organes lymphoïdes secondaires </a:t>
            </a:r>
            <a:r>
              <a:rPr lang="fr-FR" sz="2400" dirty="0">
                <a:solidFill>
                  <a:srgbClr val="000000"/>
                </a:solidFill>
                <a:latin typeface="Times New Roman" panose="02020603050405020304" pitchFamily="18" charset="0"/>
              </a:rPr>
              <a:t>ou </a:t>
            </a:r>
            <a:r>
              <a:rPr lang="fr-FR" sz="2400" b="1" dirty="0">
                <a:solidFill>
                  <a:srgbClr val="000000"/>
                </a:solidFill>
                <a:latin typeface="Times New Roman" panose="02020603050405020304" pitchFamily="18" charset="0"/>
              </a:rPr>
              <a:t>tissus lymphoïdes </a:t>
            </a:r>
            <a:r>
              <a:rPr lang="fr-FR" sz="2400" dirty="0">
                <a:solidFill>
                  <a:srgbClr val="000000"/>
                </a:solidFill>
                <a:latin typeface="Times New Roman" panose="02020603050405020304" pitchFamily="18" charset="0"/>
              </a:rPr>
              <a:t>(les premiers sites de contact entre les lymphocytes et l'antigène conduisant à leur activation et à l'administration des cellules effectrices et mémoires) assurant une veille de l’organisme sur différents sites anatomiques. </a:t>
            </a:r>
            <a:endParaRPr lang="fr-FR" sz="2400" dirty="0">
              <a:solidFill>
                <a:prstClr val="black"/>
              </a:solidFill>
            </a:endParaRPr>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Tree>
    <p:extLst>
      <p:ext uri="{BB962C8B-B14F-4D97-AF65-F5344CB8AC3E}">
        <p14:creationId xmlns:p14="http://schemas.microsoft.com/office/powerpoint/2010/main" val="21427937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136176" y="500729"/>
            <a:ext cx="1020170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champignons pathogènes</a:t>
            </a: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mécanismes d'échappement des champignons pathogènes aux défenses de l'hôte combinent ceux précédemment évoqués des bactéries, virus ou parasites </a:t>
            </a:r>
          </a:p>
        </p:txBody>
      </p:sp>
      <p:sp>
        <p:nvSpPr>
          <p:cNvPr id="11" name="Rectangle 10"/>
          <p:cNvSpPr/>
          <p:nvPr/>
        </p:nvSpPr>
        <p:spPr>
          <a:xfrm>
            <a:off x="808363" y="2030382"/>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les mutations et la pression de sélection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En résistant à la destruction et l’élimination par les compléments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les mécanismes de la présentation antigénique (Dissimulation, recouvrement, diversion ou la perturbation de la communication antigénique)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modifiant des réponses immunitaires ;</a:t>
            </a:r>
          </a:p>
        </p:txBody>
      </p:sp>
      <p:sp>
        <p:nvSpPr>
          <p:cNvPr id="12" name="Chevron 11"/>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3" name="Chevron 12"/>
          <p:cNvSpPr/>
          <p:nvPr/>
        </p:nvSpPr>
        <p:spPr>
          <a:xfrm rot="20975465">
            <a:off x="176021" y="343338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0" y="457694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176019" y="610659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7153081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pathogène des </a:t>
            </a:r>
            <a:r>
              <a:rPr lang="fr-FR" sz="3200" b="1" i="1" u="sng" dirty="0" err="1">
                <a:solidFill>
                  <a:srgbClr val="FF33CC"/>
                </a:solidFill>
                <a:latin typeface="Times New Roman" panose="02020603050405020304" pitchFamily="18" charset="0"/>
                <a:cs typeface="Times New Roman" panose="02020603050405020304" pitchFamily="18" charset="0"/>
              </a:rPr>
              <a:t>champignions</a:t>
            </a:r>
            <a:endParaRPr lang="fr-FR" sz="3200" b="1" i="1" u="sng" dirty="0">
              <a:solidFill>
                <a:srgbClr val="FF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mycosiques ont des pouvoirs pathogènes multifactoriels et variables selon l’espèce et les cellules cibles ainsi que l’état de l’hôte. Il fonctionne à travers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2209399"/>
            <a:ext cx="11655188" cy="4648601"/>
          </a:xfrm>
          <a:prstGeom prst="rect">
            <a:avLst/>
          </a:prstGeom>
        </p:spPr>
      </p:pic>
    </p:spTree>
    <p:extLst>
      <p:ext uri="{BB962C8B-B14F-4D97-AF65-F5344CB8AC3E}">
        <p14:creationId xmlns:p14="http://schemas.microsoft.com/office/powerpoint/2010/main" val="40699611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136176" y="500729"/>
            <a:ext cx="1020170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champignons pathogènes</a:t>
            </a: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mécanismes d'échappement des champignons pathogènes aux défenses de l'hôte combinent ceux précédemment évoqués des bactéries, virus ou parasites </a:t>
            </a:r>
          </a:p>
        </p:txBody>
      </p:sp>
      <p:sp>
        <p:nvSpPr>
          <p:cNvPr id="11" name="Rectangle 10"/>
          <p:cNvSpPr/>
          <p:nvPr/>
        </p:nvSpPr>
        <p:spPr>
          <a:xfrm>
            <a:off x="808363" y="2030382"/>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les mutations et la pression de sélection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En résistant à la destruction et l’élimination par les compléments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les mécanismes de la présentation antigénique (Dissimulation, recouvrement, diversion ou la perturbation de la communication antigénique) ;</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modifiant des réponses immunitaires ;</a:t>
            </a:r>
          </a:p>
        </p:txBody>
      </p:sp>
      <p:sp>
        <p:nvSpPr>
          <p:cNvPr id="12" name="Chevron 11"/>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3" name="Chevron 12"/>
          <p:cNvSpPr/>
          <p:nvPr/>
        </p:nvSpPr>
        <p:spPr>
          <a:xfrm rot="20975465">
            <a:off x="176021" y="343338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0" y="457694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176019" y="610659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8711935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043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426052" y="577815"/>
            <a:ext cx="11188021" cy="1200329"/>
          </a:xfrm>
          <a:prstGeom prst="rect">
            <a:avLst/>
          </a:prstGeom>
          <a:solidFill>
            <a:schemeClr val="bg1">
              <a:lumMod val="85000"/>
            </a:schemeClr>
          </a:solidFill>
        </p:spPr>
        <p:txBody>
          <a:bodyPr wrap="square">
            <a:spAutoFit/>
          </a:bodyPr>
          <a:lstStyle/>
          <a:p>
            <a:pPr algn="ctr"/>
            <a:r>
              <a:rPr lang="fr-FR" sz="3600" b="1" i="1" u="sng" dirty="0">
                <a:solidFill>
                  <a:srgbClr val="FF0000"/>
                </a:solidFill>
                <a:latin typeface="Times New Roman" panose="02020603050405020304" pitchFamily="18" charset="0"/>
                <a:cs typeface="Times New Roman" panose="02020603050405020304" pitchFamily="18" charset="0"/>
              </a:rPr>
              <a:t>4. Quelques exemples de la résistance et l’échappement des microorganismes à la réponse immunitaire</a:t>
            </a:r>
          </a:p>
        </p:txBody>
      </p:sp>
      <p:sp>
        <p:nvSpPr>
          <p:cNvPr id="2" name="Rectangle 1"/>
          <p:cNvSpPr/>
          <p:nvPr/>
        </p:nvSpPr>
        <p:spPr>
          <a:xfrm>
            <a:off x="555792" y="2050014"/>
            <a:ext cx="8158562" cy="584775"/>
          </a:xfrm>
          <a:prstGeom prst="rect">
            <a:avLst/>
          </a:prstGeom>
        </p:spPr>
        <p:txBody>
          <a:bodyPr wrap="square">
            <a:spAutoFit/>
          </a:bodyPr>
          <a:lstStyle/>
          <a:p>
            <a:pPr algn="just"/>
            <a:r>
              <a:rPr lang="fr-FR" sz="3200" b="1" dirty="0">
                <a:solidFill>
                  <a:srgbClr val="FF33CC"/>
                </a:solidFill>
                <a:latin typeface="Times New Roman" panose="02020603050405020304" pitchFamily="18" charset="0"/>
              </a:rPr>
              <a:t>4. 1 Résistance/échappement à la phagocytose </a:t>
            </a:r>
            <a:endParaRPr lang="fr-FR" sz="3200" b="1" dirty="0">
              <a:solidFill>
                <a:srgbClr val="FF33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85532" y="2703720"/>
            <a:ext cx="11188021" cy="1754326"/>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a:t>
            </a:r>
            <a:r>
              <a:rPr lang="fr-FR" sz="2400" dirty="0" err="1">
                <a:solidFill>
                  <a:srgbClr val="000000"/>
                </a:solidFill>
                <a:latin typeface="Times New Roman" panose="02020603050405020304" pitchFamily="18" charset="0"/>
                <a:cs typeface="Times New Roman" panose="02020603050405020304" pitchFamily="18" charset="0"/>
              </a:rPr>
              <a:t>micropathogènes</a:t>
            </a:r>
            <a:r>
              <a:rPr lang="fr-FR" sz="2400" dirty="0">
                <a:solidFill>
                  <a:srgbClr val="000000"/>
                </a:solidFill>
                <a:latin typeface="Times New Roman" panose="02020603050405020304" pitchFamily="18" charset="0"/>
                <a:cs typeface="Times New Roman" panose="02020603050405020304" pitchFamily="18" charset="0"/>
              </a:rPr>
              <a:t> manipulent la capacité de phagocytaire de leur hôte par plusieurs mécanismes afin soit </a:t>
            </a:r>
            <a:r>
              <a:rPr lang="fr-FR" sz="2400" b="1" dirty="0">
                <a:solidFill>
                  <a:srgbClr val="FF0000"/>
                </a:solidFill>
                <a:latin typeface="Times New Roman" panose="02020603050405020304" pitchFamily="18" charset="0"/>
                <a:cs typeface="Times New Roman" panose="02020603050405020304" pitchFamily="18" charset="0"/>
              </a:rPr>
              <a:t>de l'inhiber</a:t>
            </a:r>
            <a:r>
              <a:rPr lang="fr-FR" sz="2400" dirty="0">
                <a:solidFill>
                  <a:srgbClr val="000000"/>
                </a:solidFill>
                <a:latin typeface="Times New Roman" panose="02020603050405020304" pitchFamily="18" charset="0"/>
                <a:cs typeface="Times New Roman" panose="02020603050405020304" pitchFamily="18" charset="0"/>
              </a:rPr>
              <a:t>, soit </a:t>
            </a:r>
            <a:r>
              <a:rPr lang="fr-FR" sz="2400" b="1" dirty="0">
                <a:solidFill>
                  <a:srgbClr val="FF0000"/>
                </a:solidFill>
                <a:latin typeface="Times New Roman" panose="02020603050405020304" pitchFamily="18" charset="0"/>
                <a:cs typeface="Times New Roman" panose="02020603050405020304" pitchFamily="18" charset="0"/>
              </a:rPr>
              <a:t>de la tourner à leur avantage</a:t>
            </a:r>
            <a:r>
              <a:rPr lang="fr-FR" sz="2400" dirty="0">
                <a:solidFill>
                  <a:srgbClr val="000000"/>
                </a:solidFill>
                <a:latin typeface="Times New Roman" panose="02020603050405020304" pitchFamily="18" charset="0"/>
                <a:cs typeface="Times New Roman" panose="02020603050405020304" pitchFamily="18" charset="0"/>
              </a:rPr>
              <a:t> (cas des bactéries intracellulaires).</a:t>
            </a:r>
          </a:p>
        </p:txBody>
      </p:sp>
      <p:sp>
        <p:nvSpPr>
          <p:cNvPr id="13" name="Chevron 12"/>
          <p:cNvSpPr/>
          <p:nvPr/>
        </p:nvSpPr>
        <p:spPr>
          <a:xfrm rot="20975465">
            <a:off x="46279" y="300170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6" name="Rectangle 15"/>
          <p:cNvSpPr/>
          <p:nvPr/>
        </p:nvSpPr>
        <p:spPr>
          <a:xfrm>
            <a:off x="426052" y="4819364"/>
            <a:ext cx="8158562"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rPr>
              <a:t>A. Évitement de contact avec les phagocytes </a:t>
            </a:r>
            <a:endParaRPr lang="fr-FR" sz="3200" b="1" dirty="0">
              <a:solidFill>
                <a:srgbClr val="00B05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26052" y="5269653"/>
            <a:ext cx="11188021" cy="892552"/>
          </a:xfrm>
          <a:prstGeom prst="rect">
            <a:avLst/>
          </a:prstGeom>
        </p:spPr>
        <p:txBody>
          <a:bodyPr wrap="square">
            <a:spAutoFit/>
          </a:bodyPr>
          <a:lstStyle/>
          <a:p>
            <a:endParaRPr lang="fr-FR" sz="2800" dirty="0">
              <a:solidFill>
                <a:srgbClr val="000000"/>
              </a:solidFill>
              <a:latin typeface="Times New Roman" panose="02020603050405020304" pitchFamily="18" charset="0"/>
            </a:endParaRPr>
          </a:p>
          <a:p>
            <a:r>
              <a:rPr lang="fr-FR" sz="2400" dirty="0">
                <a:solidFill>
                  <a:srgbClr val="000000"/>
                </a:solidFill>
                <a:latin typeface="Times New Roman" panose="02020603050405020304" pitchFamily="18" charset="0"/>
              </a:rPr>
              <a:t>Il y’a quatre stratégies principales sont mises en œuvre par les microorganismes  </a:t>
            </a:r>
          </a:p>
        </p:txBody>
      </p:sp>
    </p:spTree>
    <p:extLst>
      <p:ext uri="{BB962C8B-B14F-4D97-AF65-F5344CB8AC3E}">
        <p14:creationId xmlns:p14="http://schemas.microsoft.com/office/powerpoint/2010/main" val="34783637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5450" t="7727" r="17945" b="8312"/>
          <a:stretch/>
        </p:blipFill>
        <p:spPr>
          <a:xfrm>
            <a:off x="4832696" y="500729"/>
            <a:ext cx="7311032" cy="6275702"/>
          </a:xfrm>
          <a:prstGeom prst="rect">
            <a:avLst/>
          </a:prstGeom>
        </p:spPr>
      </p:pic>
      <p:sp>
        <p:nvSpPr>
          <p:cNvPr id="6" name="Rectangle 5"/>
          <p:cNvSpPr/>
          <p:nvPr/>
        </p:nvSpPr>
        <p:spPr>
          <a:xfrm>
            <a:off x="391228" y="1150070"/>
            <a:ext cx="4535912" cy="1077218"/>
          </a:xfrm>
          <a:prstGeom prst="rect">
            <a:avLst/>
          </a:prstGeom>
          <a:solidFill>
            <a:srgbClr val="FFCCCC"/>
          </a:solidFill>
        </p:spPr>
        <p:txBody>
          <a:bodyPr wrap="square">
            <a:spAutoFit/>
          </a:bodyPr>
          <a:lstStyle/>
          <a:p>
            <a:pPr marL="514350" indent="-514350" algn="ctr">
              <a:buAutoNum type="alphaUcPeriod"/>
            </a:pPr>
            <a:r>
              <a:rPr lang="fr-FR" sz="3200" b="1" dirty="0">
                <a:solidFill>
                  <a:srgbClr val="00B050"/>
                </a:solidFill>
                <a:latin typeface="Times New Roman" panose="02020603050405020304" pitchFamily="18" charset="0"/>
              </a:rPr>
              <a:t>Évitement de contact </a:t>
            </a:r>
          </a:p>
          <a:p>
            <a:pPr algn="ctr"/>
            <a:r>
              <a:rPr lang="fr-FR" sz="3200" b="1" dirty="0">
                <a:solidFill>
                  <a:srgbClr val="00B050"/>
                </a:solidFill>
                <a:latin typeface="Times New Roman" panose="02020603050405020304" pitchFamily="18" charset="0"/>
              </a:rPr>
              <a:t>avec les phagocytes </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0259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00729"/>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166572" y="663160"/>
            <a:ext cx="4353637"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B. Inhibition de la phagocytose</a:t>
            </a:r>
          </a:p>
        </p:txBody>
      </p:sp>
      <p:sp>
        <p:nvSpPr>
          <p:cNvPr id="11" name="Rectangle 10"/>
          <p:cNvSpPr/>
          <p:nvPr/>
        </p:nvSpPr>
        <p:spPr>
          <a:xfrm>
            <a:off x="77861" y="1198319"/>
            <a:ext cx="11233419" cy="1754326"/>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l’injection de substances toxiques bloque des protéines intracellulaires de la cellule hôte intervenant dans les fonctions de phagocytose telles que </a:t>
            </a:r>
            <a:r>
              <a:rPr lang="fr-FR" sz="2400" b="1" dirty="0">
                <a:solidFill>
                  <a:srgbClr val="000000"/>
                </a:solidFill>
                <a:latin typeface="Times New Roman" panose="02020603050405020304" pitchFamily="18" charset="0"/>
                <a:cs typeface="Times New Roman" panose="02020603050405020304" pitchFamily="18" charset="0"/>
              </a:rPr>
              <a:t>l’actine</a:t>
            </a:r>
            <a:r>
              <a:rPr lang="fr-FR" sz="2400" dirty="0">
                <a:solidFill>
                  <a:srgbClr val="000000"/>
                </a:solidFill>
                <a:latin typeface="Times New Roman" panose="02020603050405020304" pitchFamily="18" charset="0"/>
                <a:cs typeface="Times New Roman" panose="02020603050405020304" pitchFamily="18" charset="0"/>
              </a:rPr>
              <a:t> et </a:t>
            </a:r>
            <a:r>
              <a:rPr lang="fr-FR" sz="2400" b="1" dirty="0">
                <a:solidFill>
                  <a:srgbClr val="000000"/>
                </a:solidFill>
                <a:latin typeface="Times New Roman" panose="02020603050405020304" pitchFamily="18" charset="0"/>
                <a:cs typeface="Times New Roman" panose="02020603050405020304" pitchFamily="18" charset="0"/>
              </a:rPr>
              <a:t>des protéines de régulation du cytosquelette</a:t>
            </a:r>
            <a:r>
              <a:rPr lang="fr-FR" sz="2400" dirty="0">
                <a:solidFill>
                  <a:srgbClr val="000000"/>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166572" y="3312341"/>
            <a:ext cx="5415362"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C. Inhibition de l’internalisation</a:t>
            </a:r>
          </a:p>
        </p:txBody>
      </p:sp>
      <p:sp>
        <p:nvSpPr>
          <p:cNvPr id="17" name="Rectangle 16"/>
          <p:cNvSpPr/>
          <p:nvPr/>
        </p:nvSpPr>
        <p:spPr>
          <a:xfrm>
            <a:off x="77861" y="3774006"/>
            <a:ext cx="11233419" cy="2862322"/>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Certaines bactéries portent des substances </a:t>
            </a:r>
            <a:r>
              <a:rPr lang="fr-FR" sz="2400" b="1" dirty="0" err="1">
                <a:solidFill>
                  <a:srgbClr val="000000"/>
                </a:solidFill>
                <a:latin typeface="Times New Roman" panose="02020603050405020304" pitchFamily="18" charset="0"/>
                <a:cs typeface="Times New Roman" panose="02020603050405020304" pitchFamily="18" charset="0"/>
              </a:rPr>
              <a:t>antiphagocytaires</a:t>
            </a:r>
            <a:r>
              <a:rPr lang="fr-FR" sz="2400" dirty="0">
                <a:solidFill>
                  <a:srgbClr val="000000"/>
                </a:solidFill>
                <a:latin typeface="Times New Roman" panose="02020603050405020304" pitchFamily="18" charset="0"/>
                <a:cs typeface="Times New Roman" panose="02020603050405020304" pitchFamily="18" charset="0"/>
              </a:rPr>
              <a:t> à leur surface, capables d’inhiber leur internalisation par la cellule phagocytaire (</a:t>
            </a:r>
            <a:r>
              <a:rPr lang="fr-FR" sz="2400" b="1" dirty="0">
                <a:solidFill>
                  <a:srgbClr val="000000"/>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les capsules </a:t>
            </a:r>
            <a:r>
              <a:rPr lang="fr-FR" sz="2400" dirty="0">
                <a:solidFill>
                  <a:srgbClr val="000000"/>
                </a:solidFill>
                <a:latin typeface="Times New Roman" panose="02020603050405020304" pitchFamily="18" charset="0"/>
                <a:cs typeface="Times New Roman" panose="02020603050405020304" pitchFamily="18" charset="0"/>
              </a:rPr>
              <a:t>chez </a:t>
            </a:r>
            <a:r>
              <a:rPr lang="fr-FR" sz="2400" b="1" i="1" dirty="0" err="1">
                <a:solidFill>
                  <a:srgbClr val="FF33CC"/>
                </a:solidFill>
                <a:latin typeface="Times New Roman" panose="02020603050405020304" pitchFamily="18" charset="0"/>
                <a:cs typeface="Times New Roman" panose="02020603050405020304" pitchFamily="18" charset="0"/>
              </a:rPr>
              <a:t>Haemophilus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influenzae</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la protéine M et les </a:t>
            </a:r>
            <a:r>
              <a:rPr lang="fr-FR" sz="2400" b="1" dirty="0" err="1">
                <a:solidFill>
                  <a:srgbClr val="000000"/>
                </a:solidFill>
                <a:latin typeface="Times New Roman" panose="02020603050405020304" pitchFamily="18" charset="0"/>
                <a:cs typeface="Times New Roman" panose="02020603050405020304" pitchFamily="18" charset="0"/>
              </a:rPr>
              <a:t>fimbriae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chez </a:t>
            </a:r>
            <a:r>
              <a:rPr lang="fr-FR" sz="2400" b="1" dirty="0">
                <a:solidFill>
                  <a:srgbClr val="FF33CC"/>
                </a:solidFill>
                <a:latin typeface="Times New Roman" panose="02020603050405020304" pitchFamily="18" charset="0"/>
                <a:cs typeface="Times New Roman" panose="02020603050405020304" pitchFamily="18" charset="0"/>
              </a:rPr>
              <a:t>les Streptococcus</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les</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polysaccharides de surface </a:t>
            </a:r>
            <a:r>
              <a:rPr lang="fr-FR" sz="2400" dirty="0">
                <a:solidFill>
                  <a:srgbClr val="000000"/>
                </a:solidFill>
                <a:latin typeface="Times New Roman" panose="02020603050405020304" pitchFamily="18" charset="0"/>
                <a:cs typeface="Times New Roman" panose="02020603050405020304" pitchFamily="18" charset="0"/>
              </a:rPr>
              <a:t>(biofilm) chez les </a:t>
            </a:r>
            <a:r>
              <a:rPr lang="fr-FR" sz="2400" b="1" i="1" dirty="0">
                <a:solidFill>
                  <a:srgbClr val="FF33CC"/>
                </a:solidFill>
                <a:latin typeface="Times New Roman" panose="02020603050405020304" pitchFamily="18" charset="0"/>
                <a:cs typeface="Times New Roman" panose="02020603050405020304" pitchFamily="18" charset="0"/>
              </a:rPr>
              <a:t>Pseudomonas </a:t>
            </a:r>
            <a:r>
              <a:rPr lang="fr-FR" sz="2400" b="1" i="1" dirty="0" err="1">
                <a:solidFill>
                  <a:srgbClr val="FF33CC"/>
                </a:solidFill>
                <a:latin typeface="Times New Roman" panose="02020603050405020304" pitchFamily="18" charset="0"/>
                <a:cs typeface="Times New Roman" panose="02020603050405020304" pitchFamily="18" charset="0"/>
              </a:rPr>
              <a:t>aeruginosa</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l’antigène K</a:t>
            </a:r>
            <a:r>
              <a:rPr lang="fr-FR" sz="2400" dirty="0">
                <a:solidFill>
                  <a:srgbClr val="000000"/>
                </a:solidFill>
                <a:latin typeface="Times New Roman" panose="02020603050405020304" pitchFamily="18" charset="0"/>
                <a:cs typeface="Times New Roman" panose="02020603050405020304" pitchFamily="18" charset="0"/>
              </a:rPr>
              <a:t> chez </a:t>
            </a:r>
            <a:r>
              <a:rPr lang="fr-FR" sz="2400" b="1" dirty="0">
                <a:solidFill>
                  <a:srgbClr val="FF33CC"/>
                </a:solidFill>
                <a:latin typeface="Times New Roman" panose="02020603050405020304" pitchFamily="18" charset="0"/>
                <a:cs typeface="Times New Roman" panose="02020603050405020304" pitchFamily="18" charset="0"/>
              </a:rPr>
              <a:t>E. coli</a:t>
            </a:r>
            <a:r>
              <a:rPr lang="fr-FR" sz="2400" dirty="0">
                <a:solidFill>
                  <a:srgbClr val="000000"/>
                </a:solidFill>
                <a:latin typeface="Times New Roman" panose="02020603050405020304" pitchFamily="18" charset="0"/>
                <a:cs typeface="Times New Roman" panose="02020603050405020304" pitchFamily="18" charset="0"/>
              </a:rPr>
              <a:t> ou </a:t>
            </a:r>
            <a:r>
              <a:rPr lang="fr-FR" sz="2400" b="1" dirty="0">
                <a:solidFill>
                  <a:srgbClr val="000000"/>
                </a:solidFill>
                <a:latin typeface="Times New Roman" panose="02020603050405020304" pitchFamily="18" charset="0"/>
                <a:cs typeface="Times New Roman" panose="02020603050405020304" pitchFamily="18" charset="0"/>
              </a:rPr>
              <a:t>l’antigène Vi </a:t>
            </a:r>
            <a:r>
              <a:rPr lang="fr-FR" sz="2400" dirty="0">
                <a:solidFill>
                  <a:srgbClr val="000000"/>
                </a:solidFill>
                <a:latin typeface="Times New Roman" panose="02020603050405020304" pitchFamily="18" charset="0"/>
                <a:cs typeface="Times New Roman" panose="02020603050405020304" pitchFamily="18" charset="0"/>
              </a:rPr>
              <a:t>chez </a:t>
            </a:r>
            <a:r>
              <a:rPr lang="fr-FR" sz="2400" b="1" i="1" dirty="0">
                <a:solidFill>
                  <a:srgbClr val="FF33CC"/>
                </a:solidFill>
                <a:latin typeface="Times New Roman" panose="02020603050405020304" pitchFamily="18" charset="0"/>
                <a:cs typeface="Times New Roman" panose="02020603050405020304" pitchFamily="18" charset="0"/>
              </a:rPr>
              <a:t>Salmonella </a:t>
            </a:r>
            <a:r>
              <a:rPr lang="fr-FR" sz="2400" b="1" i="1" dirty="0" err="1">
                <a:solidFill>
                  <a:srgbClr val="FF33CC"/>
                </a:solidFill>
                <a:latin typeface="Times New Roman" panose="02020603050405020304" pitchFamily="18" charset="0"/>
                <a:cs typeface="Times New Roman" panose="02020603050405020304" pitchFamily="18" charset="0"/>
              </a:rPr>
              <a:t>typhi</a:t>
            </a:r>
            <a:r>
              <a:rPr lang="fr-FR" sz="2400" dirty="0">
                <a:solidFill>
                  <a:srgbClr val="000000"/>
                </a:solidFill>
                <a:latin typeface="Times New Roman" panose="02020603050405020304" pitchFamily="18" charset="0"/>
                <a:cs typeface="Times New Roman" panose="02020603050405020304" pitchFamily="18" charset="0"/>
              </a:rPr>
              <a:t>, etc.)</a:t>
            </a:r>
          </a:p>
        </p:txBody>
      </p:sp>
    </p:spTree>
    <p:extLst>
      <p:ext uri="{BB962C8B-B14F-4D97-AF65-F5344CB8AC3E}">
        <p14:creationId xmlns:p14="http://schemas.microsoft.com/office/powerpoint/2010/main" val="32822225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272956" y="841117"/>
            <a:ext cx="4394580"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D. Survie dans les phagocytes</a:t>
            </a:r>
          </a:p>
        </p:txBody>
      </p:sp>
      <p:sp>
        <p:nvSpPr>
          <p:cNvPr id="11" name="Rectangle 10"/>
          <p:cNvSpPr/>
          <p:nvPr/>
        </p:nvSpPr>
        <p:spPr>
          <a:xfrm>
            <a:off x="685534" y="1337396"/>
            <a:ext cx="11233419" cy="113396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c’est la stratégie d’échappement la plus couramment utilisée par les microorganismes, plusieurs tactiques sont utilisées :</a:t>
            </a:r>
          </a:p>
        </p:txBody>
      </p:sp>
      <p:sp>
        <p:nvSpPr>
          <p:cNvPr id="12" name="Chevron 11"/>
          <p:cNvSpPr/>
          <p:nvPr/>
        </p:nvSpPr>
        <p:spPr>
          <a:xfrm rot="20975465">
            <a:off x="80658" y="159411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921414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59" y="0"/>
            <a:ext cx="9853683" cy="6931079"/>
          </a:xfrm>
          <a:prstGeom prst="rect">
            <a:avLst/>
          </a:prstGeom>
        </p:spPr>
      </p:pic>
    </p:spTree>
    <p:extLst>
      <p:ext uri="{BB962C8B-B14F-4D97-AF65-F5344CB8AC3E}">
        <p14:creationId xmlns:p14="http://schemas.microsoft.com/office/powerpoint/2010/main" val="2073523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26" y="0"/>
            <a:ext cx="10369744" cy="6196083"/>
          </a:xfrm>
          <a:prstGeom prst="rect">
            <a:avLst/>
          </a:prstGeom>
        </p:spPr>
      </p:pic>
      <p:sp>
        <p:nvSpPr>
          <p:cNvPr id="9" name="Rectangle 8"/>
          <p:cNvSpPr/>
          <p:nvPr/>
        </p:nvSpPr>
        <p:spPr>
          <a:xfrm>
            <a:off x="1271631" y="6396335"/>
            <a:ext cx="9544334" cy="461665"/>
          </a:xfrm>
          <a:prstGeom prst="rect">
            <a:avLst/>
          </a:prstGeom>
        </p:spPr>
        <p:txBody>
          <a:bodyPr wrap="square">
            <a:spAutoFit/>
          </a:bodyPr>
          <a:lstStyle/>
          <a:p>
            <a:pPr algn="ctr"/>
            <a:r>
              <a:rPr lang="fr-FR" sz="2400" b="1" i="1" dirty="0">
                <a:latin typeface="Times New Roman" panose="02020603050405020304" pitchFamily="18" charset="0"/>
                <a:cs typeface="Times New Roman" panose="02020603050405020304" pitchFamily="18" charset="0"/>
              </a:rPr>
              <a:t>Figure  : L’inhibition de la maturation des phagosomes.</a:t>
            </a:r>
            <a:endParaRPr lang="fr-FR" sz="2400" dirty="0"/>
          </a:p>
        </p:txBody>
      </p:sp>
    </p:spTree>
    <p:extLst>
      <p:ext uri="{BB962C8B-B14F-4D97-AF65-F5344CB8AC3E}">
        <p14:creationId xmlns:p14="http://schemas.microsoft.com/office/powerpoint/2010/main" val="1216009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14280</Words>
  <Application>Microsoft Office PowerPoint</Application>
  <PresentationFormat>Grand écran</PresentationFormat>
  <Paragraphs>1062</Paragraphs>
  <Slides>151</Slides>
  <Notes>25</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151</vt:i4>
      </vt:variant>
    </vt:vector>
  </HeadingPairs>
  <TitlesOfParts>
    <vt:vector size="166" baseType="lpstr">
      <vt:lpstr>-apple-system</vt:lpstr>
      <vt:lpstr>arial</vt:lpstr>
      <vt:lpstr>arial</vt:lpstr>
      <vt:lpstr>Calibri</vt:lpstr>
      <vt:lpstr>Calibri Light</vt:lpstr>
      <vt:lpstr>Cambria</vt:lpstr>
      <vt:lpstr>Century Schoolbook</vt:lpstr>
      <vt:lpstr>Comic Sans MS</vt:lpstr>
      <vt:lpstr>Google Sans</vt:lpstr>
      <vt:lpstr>Raleway</vt:lpstr>
      <vt:lpstr>Roboto</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leblogosd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Nadia</dc:creator>
  <cp:lastModifiedBy>La Casa</cp:lastModifiedBy>
  <cp:revision>313</cp:revision>
  <dcterms:created xsi:type="dcterms:W3CDTF">2024-01-30T20:33:50Z</dcterms:created>
  <dcterms:modified xsi:type="dcterms:W3CDTF">2024-05-15T11:39:37Z</dcterms:modified>
</cp:coreProperties>
</file>