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6" r:id="rId12"/>
    <p:sldId id="268" r:id="rId13"/>
    <p:sldId id="269" r:id="rId14"/>
    <p:sldId id="270" r:id="rId15"/>
    <p:sldId id="271" r:id="rId16"/>
    <p:sldId id="264" r:id="rId17"/>
    <p:sldId id="273" r:id="rId18"/>
    <p:sldId id="272"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ACB3276-EE7A-4FCC-A457-87F6ED8D8F61}" type="datetimeFigureOut">
              <a:rPr lang="fr-FR" smtClean="0"/>
              <a:t>27/04/2024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251227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CB3276-EE7A-4FCC-A457-87F6ED8D8F61}" type="datetimeFigureOut">
              <a:rPr lang="fr-FR" smtClean="0"/>
              <a:t>27/04/2024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244900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CB3276-EE7A-4FCC-A457-87F6ED8D8F61}" type="datetimeFigureOut">
              <a:rPr lang="fr-FR" smtClean="0"/>
              <a:t>27/04/2024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434827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ACB3276-EE7A-4FCC-A457-87F6ED8D8F61}" type="datetimeFigureOut">
              <a:rPr lang="fr-FR" smtClean="0"/>
              <a:t>27/04/2024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395372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ACB3276-EE7A-4FCC-A457-87F6ED8D8F61}" type="datetimeFigureOut">
              <a:rPr lang="fr-FR" smtClean="0"/>
              <a:t>27/04/2024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375598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ACB3276-EE7A-4FCC-A457-87F6ED8D8F61}" type="datetimeFigureOut">
              <a:rPr lang="fr-FR" smtClean="0"/>
              <a:t>27/04/2024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219978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ACB3276-EE7A-4FCC-A457-87F6ED8D8F61}" type="datetimeFigureOut">
              <a:rPr lang="fr-FR" smtClean="0"/>
              <a:t>27/04/2024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59912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ACB3276-EE7A-4FCC-A457-87F6ED8D8F61}" type="datetimeFigureOut">
              <a:rPr lang="fr-FR" smtClean="0"/>
              <a:t>27/04/2024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1816823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CB3276-EE7A-4FCC-A457-87F6ED8D8F61}" type="datetimeFigureOut">
              <a:rPr lang="fr-FR" smtClean="0"/>
              <a:t>27/04/2024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3477636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CB3276-EE7A-4FCC-A457-87F6ED8D8F61}" type="datetimeFigureOut">
              <a:rPr lang="fr-FR" smtClean="0"/>
              <a:t>27/04/2024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286149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ACB3276-EE7A-4FCC-A457-87F6ED8D8F61}" type="datetimeFigureOut">
              <a:rPr lang="fr-FR" smtClean="0"/>
              <a:t>27/04/2024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0DAECA-3FA3-429C-AEEC-652C5EDEE2FD}" type="slidenum">
              <a:rPr lang="fr-FR" smtClean="0"/>
              <a:t>‹N°›</a:t>
            </a:fld>
            <a:endParaRPr lang="fr-FR"/>
          </a:p>
        </p:txBody>
      </p:sp>
    </p:spTree>
    <p:extLst>
      <p:ext uri="{BB962C8B-B14F-4D97-AF65-F5344CB8AC3E}">
        <p14:creationId xmlns:p14="http://schemas.microsoft.com/office/powerpoint/2010/main" val="108835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3276-EE7A-4FCC-A457-87F6ED8D8F61}" type="datetimeFigureOut">
              <a:rPr lang="fr-FR" smtClean="0"/>
              <a:t>27/04/2024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DAECA-3FA3-429C-AEEC-652C5EDEE2FD}" type="slidenum">
              <a:rPr lang="fr-FR" smtClean="0"/>
              <a:t>‹N°›</a:t>
            </a:fld>
            <a:endParaRPr lang="fr-FR"/>
          </a:p>
        </p:txBody>
      </p:sp>
    </p:spTree>
    <p:extLst>
      <p:ext uri="{BB962C8B-B14F-4D97-AF65-F5344CB8AC3E}">
        <p14:creationId xmlns:p14="http://schemas.microsoft.com/office/powerpoint/2010/main" val="176129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1634" y="295408"/>
            <a:ext cx="4778467" cy="916982"/>
          </a:xfrm>
          <a:prstGeom prst="rect">
            <a:avLst/>
          </a:prstGeom>
        </p:spPr>
        <p:txBody>
          <a:bodyPr wrap="square">
            <a:spAutoFit/>
          </a:bodyPr>
          <a:lstStyle/>
          <a:p>
            <a:pPr algn="just">
              <a:lnSpc>
                <a:spcPct val="150000"/>
              </a:lnSpc>
              <a:spcAft>
                <a:spcPts val="800"/>
              </a:spcAft>
            </a:pPr>
            <a:r>
              <a:rPr lang="en-US" sz="4000" b="1" dirty="0" smtClean="0">
                <a:effectLst/>
                <a:latin typeface="Times New Roman" panose="02020603050405020304" pitchFamily="18" charset="0"/>
                <a:ea typeface="Calibri" panose="020F0502020204030204" pitchFamily="34" charset="0"/>
                <a:cs typeface="Arial" panose="020B0604020202020204" pitchFamily="34" charset="0"/>
              </a:rPr>
              <a:t>Gametogenesis</a:t>
            </a:r>
            <a:endParaRPr lang="fr-FR"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956178" y="1212390"/>
            <a:ext cx="9125803" cy="1315873"/>
          </a:xfrm>
          <a:prstGeom prst="rect">
            <a:avLst/>
          </a:prstGeom>
        </p:spPr>
        <p:txBody>
          <a:bodyPr wrap="square">
            <a:spAutoFit/>
          </a:bodyPr>
          <a:lstStyle/>
          <a:p>
            <a:pPr indent="449580" algn="just">
              <a:lnSpc>
                <a:spcPct val="150000"/>
              </a:lnSpc>
              <a:spcAft>
                <a:spcPts val="800"/>
              </a:spcAft>
            </a:pPr>
            <a:r>
              <a:rPr lang="en-US" sz="2800" dirty="0" smtClean="0">
                <a:effectLst/>
                <a:latin typeface="Times New Roman" panose="02020603050405020304" pitchFamily="18" charset="0"/>
                <a:ea typeface="Calibri" panose="020F0502020204030204" pitchFamily="34" charset="0"/>
                <a:cs typeface="Arial" panose="020B0604020202020204" pitchFamily="34" charset="0"/>
              </a:rPr>
              <a:t>It is the formation of gamete male (</a:t>
            </a:r>
            <a:r>
              <a:rPr lang="en-US" sz="2800" dirty="0" err="1" smtClean="0">
                <a:effectLst/>
                <a:latin typeface="Times New Roman" panose="02020603050405020304" pitchFamily="18" charset="0"/>
                <a:ea typeface="Calibri" panose="020F0502020204030204" pitchFamily="34" charset="0"/>
                <a:cs typeface="Arial" panose="020B0604020202020204" pitchFamily="34" charset="0"/>
              </a:rPr>
              <a:t>microgametogenesis</a:t>
            </a:r>
            <a:r>
              <a:rPr lang="en-US" sz="2800" dirty="0" smtClean="0">
                <a:effectLst/>
                <a:latin typeface="Times New Roman" panose="02020603050405020304" pitchFamily="18" charset="0"/>
                <a:ea typeface="Calibri" panose="020F0502020204030204" pitchFamily="34" charset="0"/>
                <a:cs typeface="Arial" panose="020B0604020202020204" pitchFamily="34" charset="0"/>
              </a:rPr>
              <a:t>) and gamete female (</a:t>
            </a:r>
            <a:r>
              <a:rPr lang="en-US" sz="2800" dirty="0" err="1" smtClean="0">
                <a:effectLst/>
                <a:latin typeface="Times New Roman" panose="02020603050405020304" pitchFamily="18" charset="0"/>
                <a:ea typeface="Calibri" panose="020F0502020204030204" pitchFamily="34" charset="0"/>
                <a:cs typeface="Arial" panose="020B0604020202020204" pitchFamily="34" charset="0"/>
              </a:rPr>
              <a:t>megagametogenesis</a:t>
            </a:r>
            <a:r>
              <a:rPr lang="en-US" sz="2800" dirty="0" smtClean="0">
                <a:effectLst/>
                <a:latin typeface="Times New Roman" panose="02020603050405020304" pitchFamily="18" charset="0"/>
                <a:ea typeface="Calibri" panose="020F0502020204030204" pitchFamily="34" charset="0"/>
                <a:cs typeface="Arial" panose="020B0604020202020204" pitchFamily="34" charset="0"/>
              </a:rPr>
              <a:t>) in reproductive part.</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956178" y="2708290"/>
            <a:ext cx="9125803" cy="2410916"/>
          </a:xfrm>
          <a:prstGeom prst="rect">
            <a:avLst/>
          </a:prstGeom>
        </p:spPr>
        <p:txBody>
          <a:bodyPr wrap="square">
            <a:spAutoFit/>
          </a:bodyPr>
          <a:lstStyle/>
          <a:p>
            <a:pPr marL="342900" lvl="0" indent="-342900" algn="just">
              <a:lnSpc>
                <a:spcPct val="150000"/>
              </a:lnSpc>
              <a:spcAft>
                <a:spcPts val="800"/>
              </a:spcAft>
              <a:buFont typeface="+mj-lt"/>
              <a:buAutoNum type="alphaUcPeriod"/>
            </a:pP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Definition</a:t>
            </a:r>
            <a:endParaRPr lang="fr-FR" sz="2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pPr>
            <a:r>
              <a:rPr lang="en-US" sz="2400" dirty="0" smtClean="0">
                <a:effectLst/>
                <a:latin typeface="Times New Roman" panose="02020603050405020304" pitchFamily="18" charset="0"/>
                <a:ea typeface="Calibri" panose="020F0502020204030204" pitchFamily="34" charset="0"/>
              </a:rPr>
              <a:t>Pollen grain is a tiny substance produced by flowers. These grains can have various shapes. They produce and contain male reproductive cells, and enable their movement.</a:t>
            </a:r>
            <a:endParaRPr lang="fr-FR" sz="2400" dirty="0"/>
          </a:p>
        </p:txBody>
      </p:sp>
    </p:spTree>
    <p:extLst>
      <p:ext uri="{BB962C8B-B14F-4D97-AF65-F5344CB8AC3E}">
        <p14:creationId xmlns:p14="http://schemas.microsoft.com/office/powerpoint/2010/main" val="383698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8960"/>
            <a:ext cx="12192000" cy="6866960"/>
          </a:xfrm>
          <a:prstGeom prst="rect">
            <a:avLst/>
          </a:prstGeom>
        </p:spPr>
      </p:pic>
    </p:spTree>
    <p:extLst>
      <p:ext uri="{BB962C8B-B14F-4D97-AF65-F5344CB8AC3E}">
        <p14:creationId xmlns:p14="http://schemas.microsoft.com/office/powerpoint/2010/main" val="304429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40" y="109181"/>
            <a:ext cx="12083666" cy="6578221"/>
          </a:xfrm>
          <a:prstGeom prst="rect">
            <a:avLst/>
          </a:prstGeom>
        </p:spPr>
      </p:pic>
    </p:spTree>
    <p:extLst>
      <p:ext uri="{BB962C8B-B14F-4D97-AF65-F5344CB8AC3E}">
        <p14:creationId xmlns:p14="http://schemas.microsoft.com/office/powerpoint/2010/main" val="281691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39282" y="218364"/>
            <a:ext cx="11980724" cy="6237027"/>
          </a:xfrm>
          <a:prstGeom prst="rect">
            <a:avLst/>
          </a:prstGeom>
        </p:spPr>
      </p:pic>
    </p:spTree>
    <p:extLst>
      <p:ext uri="{BB962C8B-B14F-4D97-AF65-F5344CB8AC3E}">
        <p14:creationId xmlns:p14="http://schemas.microsoft.com/office/powerpoint/2010/main" val="360973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24" y="0"/>
            <a:ext cx="9416955" cy="1457130"/>
          </a:xfrm>
          <a:prstGeom prst="rect">
            <a:avLst/>
          </a:prstGeom>
        </p:spPr>
        <p:txBody>
          <a:bodyPr wrap="square">
            <a:spAutoFit/>
          </a:bodyPr>
          <a:lstStyle/>
          <a:p>
            <a:pPr algn="just">
              <a:lnSpc>
                <a:spcPct val="200000"/>
              </a:lnSpc>
            </a:pPr>
            <a:r>
              <a:rPr lang="en-US" sz="2400" b="0" i="0" u="none" strike="noStrike" baseline="0" dirty="0" smtClean="0">
                <a:solidFill>
                  <a:srgbClr val="000000"/>
                </a:solidFill>
                <a:latin typeface="Symbol" panose="05050102010706020507" pitchFamily="18" charset="2"/>
              </a:rPr>
              <a:t> </a:t>
            </a:r>
            <a:r>
              <a:rPr lang="en-US" sz="2400" b="1" i="0" u="none" strike="noStrike" baseline="0" dirty="0" smtClean="0">
                <a:solidFill>
                  <a:srgbClr val="000000"/>
                </a:solidFill>
                <a:latin typeface="Times New Roman" panose="02020603050405020304" pitchFamily="18" charset="0"/>
              </a:rPr>
              <a:t>FRUIT: </a:t>
            </a:r>
            <a:r>
              <a:rPr lang="en-US" sz="2400" i="0" u="none" strike="noStrike" baseline="0" dirty="0" smtClean="0">
                <a:solidFill>
                  <a:srgbClr val="000000"/>
                </a:solidFill>
                <a:latin typeface="Times New Roman" panose="02020603050405020304" pitchFamily="18" charset="0"/>
              </a:rPr>
              <a:t>development of </a:t>
            </a:r>
            <a:r>
              <a:rPr lang="en-US" sz="2400" b="0" i="0" u="none" strike="noStrike" baseline="0" dirty="0" smtClean="0">
                <a:solidFill>
                  <a:srgbClr val="000000"/>
                </a:solidFill>
                <a:latin typeface="Times New Roman" panose="02020603050405020304" pitchFamily="18" charset="0"/>
              </a:rPr>
              <a:t>The ovary matures into a fruit after </a:t>
            </a:r>
            <a:r>
              <a:rPr lang="en-US" sz="2400" b="0" i="0" u="none" strike="noStrike" baseline="0" dirty="0" err="1" smtClean="0">
                <a:solidFill>
                  <a:srgbClr val="000000"/>
                </a:solidFill>
                <a:latin typeface="Times New Roman" panose="02020603050405020304" pitchFamily="18" charset="0"/>
              </a:rPr>
              <a:t>fertilisation</a:t>
            </a:r>
            <a:r>
              <a:rPr lang="en-US" sz="2400" b="0" i="0" u="none" strike="noStrike" baseline="0" dirty="0" smtClean="0">
                <a:solidFill>
                  <a:srgbClr val="000000"/>
                </a:solidFill>
                <a:latin typeface="Times New Roman" panose="02020603050405020304" pitchFamily="18" charset="0"/>
              </a:rPr>
              <a:t>. There are two types of fruits formed: </a:t>
            </a:r>
          </a:p>
        </p:txBody>
      </p:sp>
      <p:pic>
        <p:nvPicPr>
          <p:cNvPr id="3" name="Image 2"/>
          <p:cNvPicPr>
            <a:picLocks noChangeAspect="1"/>
          </p:cNvPicPr>
          <p:nvPr/>
        </p:nvPicPr>
        <p:blipFill>
          <a:blip r:embed="rId2"/>
          <a:stretch>
            <a:fillRect/>
          </a:stretch>
        </p:blipFill>
        <p:spPr>
          <a:xfrm>
            <a:off x="908511" y="1637731"/>
            <a:ext cx="10746140" cy="4148919"/>
          </a:xfrm>
          <a:prstGeom prst="rect">
            <a:avLst/>
          </a:prstGeom>
        </p:spPr>
      </p:pic>
      <p:pic>
        <p:nvPicPr>
          <p:cNvPr id="4" name="Image 3"/>
          <p:cNvPicPr>
            <a:picLocks noChangeAspect="1"/>
          </p:cNvPicPr>
          <p:nvPr/>
        </p:nvPicPr>
        <p:blipFill>
          <a:blip r:embed="rId3"/>
          <a:stretch>
            <a:fillRect/>
          </a:stretch>
        </p:blipFill>
        <p:spPr>
          <a:xfrm>
            <a:off x="9054326" y="809243"/>
            <a:ext cx="2600325" cy="1476375"/>
          </a:xfrm>
          <a:prstGeom prst="rect">
            <a:avLst/>
          </a:prstGeom>
        </p:spPr>
      </p:pic>
    </p:spTree>
    <p:extLst>
      <p:ext uri="{BB962C8B-B14F-4D97-AF65-F5344CB8AC3E}">
        <p14:creationId xmlns:p14="http://schemas.microsoft.com/office/powerpoint/2010/main" val="419125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65303" y="750129"/>
            <a:ext cx="11598409" cy="4204008"/>
          </a:xfrm>
          <a:prstGeom prst="rect">
            <a:avLst/>
          </a:prstGeom>
        </p:spPr>
      </p:pic>
    </p:spTree>
    <p:extLst>
      <p:ext uri="{BB962C8B-B14F-4D97-AF65-F5344CB8AC3E}">
        <p14:creationId xmlns:p14="http://schemas.microsoft.com/office/powerpoint/2010/main" val="253889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4924" y="0"/>
            <a:ext cx="10872717" cy="3046988"/>
          </a:xfrm>
          <a:prstGeom prst="rect">
            <a:avLst/>
          </a:prstGeom>
        </p:spPr>
        <p:txBody>
          <a:bodyPr wrap="square">
            <a:spAutoFit/>
          </a:bodyPr>
          <a:lstStyle/>
          <a:p>
            <a:endParaRPr lang="fr-FR" sz="2400" b="0" i="0" u="none" strike="noStrike" baseline="0" dirty="0" smtClean="0">
              <a:solidFill>
                <a:srgbClr val="000000"/>
              </a:solidFill>
              <a:latin typeface="Times New Roman" panose="02020603050405020304" pitchFamily="18" charset="0"/>
            </a:endParaRPr>
          </a:p>
          <a:p>
            <a:r>
              <a:rPr lang="fr-FR" sz="2400" b="1" i="0" u="none" strike="noStrike" baseline="0" dirty="0" smtClean="0">
                <a:solidFill>
                  <a:srgbClr val="000000"/>
                </a:solidFill>
                <a:latin typeface="Times New Roman" panose="02020603050405020304" pitchFamily="18" charset="0"/>
              </a:rPr>
              <a:t>SEED </a:t>
            </a:r>
            <a:endParaRPr lang="fr-FR" sz="2400" b="0" i="0" u="none" strike="noStrike" baseline="0" dirty="0" smtClean="0">
              <a:solidFill>
                <a:srgbClr val="000000"/>
              </a:solidFill>
              <a:latin typeface="Times New Roman" panose="02020603050405020304" pitchFamily="18" charset="0"/>
            </a:endParaRPr>
          </a:p>
          <a:p>
            <a:r>
              <a:rPr lang="en-US" sz="2400" b="0" i="0" u="none" strike="noStrike" baseline="0" dirty="0" smtClean="0">
                <a:solidFill>
                  <a:srgbClr val="000000"/>
                </a:solidFill>
                <a:latin typeface="Times New Roman" panose="02020603050405020304" pitchFamily="18" charset="0"/>
              </a:rPr>
              <a:t>The ovules in the ovary develop into the seeds. The seeds are basically of two types:</a:t>
            </a:r>
          </a:p>
          <a:p>
            <a:pPr algn="just"/>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Albuminous</a:t>
            </a:r>
            <a:r>
              <a:rPr lang="en-US" sz="2400" b="1" dirty="0">
                <a:latin typeface="Times New Roman" panose="02020603050405020304" pitchFamily="18" charset="0"/>
                <a:cs typeface="Times New Roman" panose="02020603050405020304" pitchFamily="18" charset="0"/>
              </a:rPr>
              <a:t> or Endospermic: </a:t>
            </a:r>
            <a:r>
              <a:rPr lang="en-US" sz="2400" dirty="0">
                <a:latin typeface="Times New Roman" panose="02020603050405020304" pitchFamily="18" charset="0"/>
                <a:cs typeface="Times New Roman" panose="02020603050405020304" pitchFamily="18" charset="0"/>
              </a:rPr>
              <a:t>These seeds that have a large amount of endosperm. Example: Wheat, Maize, Onion </a:t>
            </a:r>
          </a:p>
          <a:p>
            <a:pPr algn="just"/>
            <a:r>
              <a:rPr lang="en-US" sz="2400" b="1" dirty="0">
                <a:latin typeface="Times New Roman" panose="02020603050405020304" pitchFamily="18" charset="0"/>
                <a:cs typeface="Times New Roman" panose="02020603050405020304" pitchFamily="18" charset="0"/>
              </a:rPr>
              <a:t>○ Non-</a:t>
            </a:r>
            <a:r>
              <a:rPr lang="en-US" sz="2400" b="1" dirty="0" err="1">
                <a:latin typeface="Times New Roman" panose="02020603050405020304" pitchFamily="18" charset="0"/>
                <a:cs typeface="Times New Roman" panose="02020603050405020304" pitchFamily="18" charset="0"/>
              </a:rPr>
              <a:t>Albuminous</a:t>
            </a:r>
            <a:r>
              <a:rPr lang="en-US" sz="2400" b="1" dirty="0">
                <a:latin typeface="Times New Roman" panose="02020603050405020304" pitchFamily="18" charset="0"/>
                <a:cs typeface="Times New Roman" panose="02020603050405020304" pitchFamily="18" charset="0"/>
              </a:rPr>
              <a:t> or Non–Endospermic</a:t>
            </a:r>
            <a:r>
              <a:rPr lang="en-US" sz="2400" dirty="0">
                <a:latin typeface="Times New Roman" panose="02020603050405020304" pitchFamily="18" charset="0"/>
                <a:cs typeface="Times New Roman" panose="02020603050405020304" pitchFamily="18" charset="0"/>
              </a:rPr>
              <a:t>: These are the seeds in which the endosperm is used up during the course of development. They store food in their cotyledons. </a:t>
            </a:r>
            <a:r>
              <a:rPr lang="en-US" sz="2400" b="0" i="0" u="none" strike="noStrike" baseline="0" dirty="0" smtClean="0">
                <a:solidFill>
                  <a:srgbClr val="000000"/>
                </a:solidFill>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454923" y="3046987"/>
            <a:ext cx="11417173" cy="3299222"/>
          </a:xfrm>
          <a:prstGeom prst="rect">
            <a:avLst/>
          </a:prstGeom>
        </p:spPr>
      </p:pic>
    </p:spTree>
    <p:extLst>
      <p:ext uri="{BB962C8B-B14F-4D97-AF65-F5344CB8AC3E}">
        <p14:creationId xmlns:p14="http://schemas.microsoft.com/office/powerpoint/2010/main" val="339614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12" y="0"/>
            <a:ext cx="6096000" cy="677108"/>
          </a:xfrm>
          <a:prstGeom prst="rect">
            <a:avLst/>
          </a:prstGeom>
        </p:spPr>
        <p:txBody>
          <a:bodyPr>
            <a:spAutoFit/>
          </a:bodyPr>
          <a:lstStyle/>
          <a:p>
            <a:endParaRPr lang="fr-FR" b="0" i="0" u="none" strike="noStrike" baseline="0" dirty="0" smtClean="0">
              <a:solidFill>
                <a:srgbClr val="000000"/>
              </a:solidFill>
              <a:latin typeface="Times New Roman" panose="02020603050405020304" pitchFamily="18" charset="0"/>
            </a:endParaRPr>
          </a:p>
          <a:p>
            <a:r>
              <a:rPr lang="en-US" sz="2000" b="1" i="0" u="none" strike="noStrike" baseline="0" dirty="0" smtClean="0">
                <a:solidFill>
                  <a:srgbClr val="000000"/>
                </a:solidFill>
                <a:latin typeface="Times New Roman" panose="02020603050405020304" pitchFamily="18" charset="0"/>
              </a:rPr>
              <a:t>2. NOTION OF DEVELOPMENT CYCLE </a:t>
            </a:r>
            <a:endParaRPr lang="en-US" sz="2000" b="0" i="0" u="none" strike="noStrike" baseline="0" dirty="0" smtClean="0">
              <a:solidFill>
                <a:srgbClr val="000000"/>
              </a:solidFill>
              <a:latin typeface="Times New Roman" panose="02020603050405020304" pitchFamily="18" charset="0"/>
            </a:endParaRPr>
          </a:p>
        </p:txBody>
      </p:sp>
      <p:sp>
        <p:nvSpPr>
          <p:cNvPr id="3" name="Rectangle 2"/>
          <p:cNvSpPr/>
          <p:nvPr/>
        </p:nvSpPr>
        <p:spPr>
          <a:xfrm>
            <a:off x="441277" y="677108"/>
            <a:ext cx="11145672" cy="5632311"/>
          </a:xfrm>
          <a:prstGeom prst="rect">
            <a:avLst/>
          </a:prstGeom>
        </p:spPr>
        <p:txBody>
          <a:bodyPr wrap="square">
            <a:spAutoFit/>
          </a:bodyPr>
          <a:lstStyle/>
          <a:p>
            <a:pPr algn="just">
              <a:lnSpc>
                <a:spcPct val="150000"/>
              </a:lnSpc>
            </a:pPr>
            <a:r>
              <a:rPr lang="fr-FR" sz="2000" b="1" i="0" u="none" strike="noStrike" baseline="0" dirty="0" smtClean="0">
                <a:solidFill>
                  <a:srgbClr val="000000"/>
                </a:solidFill>
                <a:latin typeface="Times New Roman" panose="02020603050405020304" pitchFamily="18" charset="0"/>
              </a:rPr>
              <a:t>A. Germination </a:t>
            </a:r>
            <a:endParaRPr lang="fr-FR" sz="2000" b="0" i="0" u="none" strike="noStrike" baseline="0" dirty="0" smtClean="0">
              <a:solidFill>
                <a:srgbClr val="000000"/>
              </a:solidFill>
              <a:latin typeface="Times New Roman" panose="02020603050405020304" pitchFamily="18" charset="0"/>
            </a:endParaRPr>
          </a:p>
          <a:p>
            <a:pPr algn="just">
              <a:lnSpc>
                <a:spcPct val="150000"/>
              </a:lnSpc>
            </a:pPr>
            <a:r>
              <a:rPr lang="en-US" sz="2000" b="0" i="0" u="none" strike="noStrike" baseline="0" dirty="0" smtClean="0">
                <a:solidFill>
                  <a:srgbClr val="000000"/>
                </a:solidFill>
                <a:latin typeface="Times New Roman" panose="02020603050405020304" pitchFamily="18" charset="0"/>
              </a:rPr>
              <a:t>Germination is a process by which the embryo in the seed becomes activated and begins to grow into a new seedling.</a:t>
            </a:r>
          </a:p>
          <a:p>
            <a:pPr marL="342900" indent="-342900" algn="just">
              <a:lnSpc>
                <a:spcPct val="150000"/>
              </a:lnSpc>
              <a:buFont typeface="Arial" panose="020B0604020202020204" pitchFamily="34" charset="0"/>
              <a:buChar char="•"/>
            </a:pPr>
            <a:r>
              <a:rPr lang="en-US" sz="2000" b="1" i="0" u="none" strike="noStrike" baseline="0" dirty="0" smtClean="0">
                <a:solidFill>
                  <a:srgbClr val="000000"/>
                </a:solidFill>
                <a:latin typeface="Times New Roman" panose="02020603050405020304" pitchFamily="18" charset="0"/>
              </a:rPr>
              <a:t>absorption of water </a:t>
            </a:r>
            <a:r>
              <a:rPr lang="en-US" sz="2000" b="0" i="0" u="none" strike="noStrike" baseline="0" dirty="0" smtClean="0">
                <a:solidFill>
                  <a:srgbClr val="000000"/>
                </a:solidFill>
                <a:latin typeface="Times New Roman" panose="02020603050405020304" pitchFamily="18" charset="0"/>
              </a:rPr>
              <a:t>(When conditions are right, water is absorbed very rapidly through the </a:t>
            </a:r>
            <a:r>
              <a:rPr lang="en-US" sz="2000" b="0" i="0" u="none" strike="noStrike" baseline="0" dirty="0" err="1" smtClean="0">
                <a:solidFill>
                  <a:srgbClr val="000000"/>
                </a:solidFill>
                <a:latin typeface="Times New Roman" panose="02020603050405020304" pitchFamily="18" charset="0"/>
              </a:rPr>
              <a:t>micropyle</a:t>
            </a:r>
            <a:r>
              <a:rPr lang="en-US" sz="2000" b="0" i="0" u="none" strike="noStrike" baseline="0" dirty="0" smtClean="0">
                <a:solidFill>
                  <a:srgbClr val="000000"/>
                </a:solidFill>
                <a:latin typeface="Times New Roman" panose="02020603050405020304" pitchFamily="18" charset="0"/>
              </a:rPr>
              <a:t>).</a:t>
            </a:r>
          </a:p>
          <a:p>
            <a:pPr marL="342900" indent="-342900" algn="just">
              <a:lnSpc>
                <a:spcPct val="150000"/>
              </a:lnSpc>
              <a:buFont typeface="Arial" panose="020B0604020202020204" pitchFamily="34" charset="0"/>
              <a:buChar char="•"/>
            </a:pPr>
            <a:r>
              <a:rPr lang="en-US" sz="2000" b="1" dirty="0" smtClean="0">
                <a:solidFill>
                  <a:srgbClr val="000000"/>
                </a:solidFill>
                <a:latin typeface="Times New Roman" panose="02020603050405020304" pitchFamily="18" charset="0"/>
              </a:rPr>
              <a:t>Phase of germination </a:t>
            </a:r>
            <a:r>
              <a:rPr lang="en-US" sz="2000" b="1" i="0" u="none" strike="noStrike" baseline="0" dirty="0" smtClean="0">
                <a:solidFill>
                  <a:srgbClr val="000000"/>
                </a:solidFill>
                <a:latin typeface="Times New Roman" panose="02020603050405020304" pitchFamily="18" charset="0"/>
              </a:rPr>
              <a:t> </a:t>
            </a:r>
            <a:r>
              <a:rPr lang="en-US" sz="2000" b="0" i="0" u="none" strike="noStrike" baseline="0" dirty="0" smtClean="0">
                <a:solidFill>
                  <a:srgbClr val="000000"/>
                </a:solidFill>
                <a:latin typeface="Times New Roman" panose="02020603050405020304" pitchFamily="18" charset="0"/>
              </a:rPr>
              <a:t>The moisture triggers an increase in cellular respiration, Metabolic activity surges, Proteins are synthesized and Gibberellins stimulate the production of enzymes. The enzyme protease breaks down stored proteins into amino acids. The sugars and amino acids are directed towards cell division, growth, and differentiation sites at the root and shoot meristems or tips. Metabolic processes increase.</a:t>
            </a:r>
            <a:r>
              <a:rPr lang="en-US" sz="2000" b="0" i="0" u="none" strike="noStrike" baseline="0" dirty="0" smtClean="0">
                <a:solidFill>
                  <a:srgbClr val="000000"/>
                </a:solidFill>
                <a:latin typeface="Times New Roman" panose="02020603050405020304" pitchFamily="18" charset="0"/>
              </a:rPr>
              <a:t> The swelling of cells causes the seed coat to rupture. The primary root or radicle emerges downward, and the stem grows upwards. </a:t>
            </a:r>
            <a:endParaRPr lang="en-US" sz="2000" b="0" i="0" u="none" strike="noStrike" baseline="0" dirty="0" smtClean="0">
              <a:solidFill>
                <a:srgbClr val="000000"/>
              </a:solidFill>
              <a:latin typeface="Times New Roman" panose="02020603050405020304" pitchFamily="18" charset="0"/>
            </a:endParaRPr>
          </a:p>
          <a:p>
            <a:pPr marL="342900" indent="-342900" algn="just">
              <a:lnSpc>
                <a:spcPct val="150000"/>
              </a:lnSpc>
              <a:buFont typeface="Arial" panose="020B0604020202020204" pitchFamily="34" charset="0"/>
              <a:buChar char="•"/>
            </a:pPr>
            <a:r>
              <a:rPr lang="en-US" sz="2000" b="1" dirty="0" smtClean="0">
                <a:solidFill>
                  <a:srgbClr val="000000"/>
                </a:solidFill>
                <a:latin typeface="Times New Roman" panose="02020603050405020304" pitchFamily="18" charset="0"/>
              </a:rPr>
              <a:t>PHASE 3 ELONGATION OF RADICAL, </a:t>
            </a:r>
            <a:r>
              <a:rPr lang="en-US" sz="2000" b="0" i="0" u="none" strike="noStrike" baseline="0" dirty="0" smtClean="0">
                <a:solidFill>
                  <a:srgbClr val="000000"/>
                </a:solidFill>
                <a:latin typeface="Times New Roman" panose="02020603050405020304" pitchFamily="18" charset="0"/>
              </a:rPr>
              <a:t>The shoot begins manufacturing food through photosynthesis and the roots absorb water and nutrients.</a:t>
            </a:r>
            <a:endParaRPr lang="fr-FR" sz="2000" dirty="0"/>
          </a:p>
        </p:txBody>
      </p:sp>
    </p:spTree>
    <p:extLst>
      <p:ext uri="{BB962C8B-B14F-4D97-AF65-F5344CB8AC3E}">
        <p14:creationId xmlns:p14="http://schemas.microsoft.com/office/powerpoint/2010/main" val="225243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ermi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420" y="1478531"/>
            <a:ext cx="7432580" cy="428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19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 Life Cycle Study Guide - Inspirit Learning In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7707" y="0"/>
            <a:ext cx="5944974" cy="635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04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de Merci Pour Votre Attention – Téléchargement gratuit sur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0"/>
            <a:ext cx="12192000" cy="688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0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onlinesciencenotes.com/wp-content/uploads/2021/05/pollen-grain-formatioon.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23928" cy="6858000"/>
          </a:xfrm>
          <a:prstGeom prst="rect">
            <a:avLst/>
          </a:prstGeom>
          <a:noFill/>
          <a:ln>
            <a:noFill/>
          </a:ln>
        </p:spPr>
      </p:pic>
    </p:spTree>
    <p:extLst>
      <p:ext uri="{BB962C8B-B14F-4D97-AF65-F5344CB8AC3E}">
        <p14:creationId xmlns:p14="http://schemas.microsoft.com/office/powerpoint/2010/main" val="417942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exual Reproduction in Flowering Plants :: lcbiology"/>
          <p:cNvPicPr/>
          <p:nvPr/>
        </p:nvPicPr>
        <p:blipFill>
          <a:blip r:embed="rId2">
            <a:extLst>
              <a:ext uri="{28A0092B-C50C-407E-A947-70E740481C1C}">
                <a14:useLocalDpi xmlns:a14="http://schemas.microsoft.com/office/drawing/2010/main" val="0"/>
              </a:ext>
            </a:extLst>
          </a:blip>
          <a:srcRect/>
          <a:stretch>
            <a:fillRect/>
          </a:stretch>
        </p:blipFill>
        <p:spPr bwMode="auto">
          <a:xfrm>
            <a:off x="2101755" y="0"/>
            <a:ext cx="7929349" cy="6741994"/>
          </a:xfrm>
          <a:prstGeom prst="rect">
            <a:avLst/>
          </a:prstGeom>
          <a:noFill/>
          <a:ln>
            <a:noFill/>
          </a:ln>
        </p:spPr>
      </p:pic>
    </p:spTree>
    <p:extLst>
      <p:ext uri="{BB962C8B-B14F-4D97-AF65-F5344CB8AC3E}">
        <p14:creationId xmlns:p14="http://schemas.microsoft.com/office/powerpoint/2010/main" val="114822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Gametogenesis in Plants: Formation of Male &amp; Female Gametes, Example |  Human anatomy and physiology, Biology, Male"/>
          <p:cNvPicPr/>
          <p:nvPr/>
        </p:nvPicPr>
        <p:blipFill>
          <a:blip r:embed="rId2">
            <a:extLst>
              <a:ext uri="{28A0092B-C50C-407E-A947-70E740481C1C}">
                <a14:useLocalDpi xmlns:a14="http://schemas.microsoft.com/office/drawing/2010/main" val="0"/>
              </a:ext>
            </a:extLst>
          </a:blip>
          <a:srcRect/>
          <a:stretch>
            <a:fillRect/>
          </a:stretch>
        </p:blipFill>
        <p:spPr bwMode="auto">
          <a:xfrm>
            <a:off x="1542197" y="177421"/>
            <a:ext cx="8557146" cy="6496334"/>
          </a:xfrm>
          <a:prstGeom prst="rect">
            <a:avLst/>
          </a:prstGeom>
          <a:noFill/>
          <a:ln>
            <a:noFill/>
          </a:ln>
        </p:spPr>
      </p:pic>
    </p:spTree>
    <p:extLst>
      <p:ext uri="{BB962C8B-B14F-4D97-AF65-F5344CB8AC3E}">
        <p14:creationId xmlns:p14="http://schemas.microsoft.com/office/powerpoint/2010/main" val="178646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5" y="476910"/>
            <a:ext cx="10658901" cy="4447371"/>
          </a:xfrm>
          <a:prstGeom prst="rect">
            <a:avLst/>
          </a:prstGeom>
        </p:spPr>
        <p:txBody>
          <a:bodyPr wrap="square">
            <a:spAutoFit/>
          </a:bodyPr>
          <a:lstStyle/>
          <a:p>
            <a:pPr marL="342900" lvl="0" indent="-342900" algn="just">
              <a:lnSpc>
                <a:spcPct val="150000"/>
              </a:lnSpc>
              <a:spcAft>
                <a:spcPts val="800"/>
              </a:spcAft>
              <a:buFont typeface="+mj-lt"/>
              <a:buAutoNum type="arabicPeriod" startAt="2"/>
            </a:pPr>
            <a:r>
              <a:rPr lang="fr-FR" dirty="0" smtClean="0">
                <a:effectLst/>
                <a:latin typeface="Times New Roman" panose="02020603050405020304" pitchFamily="18" charset="0"/>
                <a:ea typeface="Calibri" panose="020F0502020204030204" pitchFamily="34" charset="0"/>
                <a:cs typeface="Arial" panose="020B0604020202020204" pitchFamily="34" charset="0"/>
              </a:rPr>
              <a:t> </a:t>
            </a:r>
            <a:r>
              <a:rPr lang="en-US" b="1" dirty="0" smtClean="0">
                <a:effectLst/>
                <a:latin typeface="Times New Roman" panose="02020603050405020304" pitchFamily="18" charset="0"/>
                <a:ea typeface="Calibri" panose="020F0502020204030204" pitchFamily="34" charset="0"/>
                <a:cs typeface="Arial" panose="020B0604020202020204" pitchFamily="34" charset="0"/>
              </a:rPr>
              <a:t>THE POLLINATION</a:t>
            </a: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cs typeface="Arial" panose="020B0604020202020204" pitchFamily="34" charset="0"/>
              </a:rPr>
              <a:t>It is the transport of pollen from the organs to reproduce the files in the organs Reproduction of females</a:t>
            </a:r>
          </a:p>
          <a:p>
            <a:pPr marL="285750" indent="-285750" algn="just">
              <a:lnSpc>
                <a:spcPct val="150000"/>
              </a:lnSpc>
              <a:spcAft>
                <a:spcPts val="800"/>
              </a:spcAft>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cs typeface="Arial" panose="020B0604020202020204" pitchFamily="34" charset="0"/>
              </a:rPr>
              <a:t>This transport can be used in different ways: by the vent, by the animals (</a:t>
            </a:r>
            <a:r>
              <a:rPr lang="en-US" dirty="0" err="1" smtClean="0">
                <a:effectLst/>
                <a:latin typeface="Times New Roman" panose="02020603050405020304" pitchFamily="18" charset="0"/>
                <a:ea typeface="Calibri" panose="020F0502020204030204" pitchFamily="34" charset="0"/>
                <a:cs typeface="Arial" panose="020B0604020202020204" pitchFamily="34" charset="0"/>
              </a:rPr>
              <a:t>tels</a:t>
            </a:r>
            <a:r>
              <a:rPr lang="en-US" dirty="0" smtClean="0">
                <a:effectLst/>
                <a:latin typeface="Times New Roman" panose="02020603050405020304" pitchFamily="18" charset="0"/>
                <a:ea typeface="Calibri" panose="020F0502020204030204" pitchFamily="34" charset="0"/>
                <a:cs typeface="Arial" panose="020B0604020202020204" pitchFamily="34" charset="0"/>
              </a:rPr>
              <a:t> of the insects) or by other people. </a:t>
            </a:r>
          </a:p>
          <a:p>
            <a:pPr marL="285750" indent="-285750" algn="just">
              <a:lnSpc>
                <a:spcPct val="150000"/>
              </a:lnSpc>
              <a:spcAft>
                <a:spcPts val="800"/>
              </a:spcAft>
              <a:buFont typeface="Arial" panose="020B0604020202020204" pitchFamily="34" charset="0"/>
              <a:buChar char="•"/>
            </a:pPr>
            <a:r>
              <a:rPr lang="en-US" dirty="0" smtClean="0">
                <a:effectLst/>
                <a:latin typeface="Times New Roman" panose="02020603050405020304" pitchFamily="18" charset="0"/>
                <a:ea typeface="Calibri" panose="020F0502020204030204" pitchFamily="34" charset="0"/>
                <a:cs typeface="Arial" panose="020B0604020202020204" pitchFamily="34" charset="0"/>
              </a:rPr>
              <a:t>The plant parts and flowers are incapable of former grains and fruits in the absence of Pollination,</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Types of</a:t>
            </a: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r>
              <a:rPr lang="en-US" b="1" dirty="0" smtClean="0">
                <a:effectLst/>
                <a:latin typeface="Times New Roman" panose="02020603050405020304" pitchFamily="18" charset="0"/>
                <a:ea typeface="Calibri" panose="020F0502020204030204" pitchFamily="34" charset="0"/>
                <a:cs typeface="Arial" panose="020B0604020202020204" pitchFamily="34" charset="0"/>
              </a:rPr>
              <a:t>pollination</a:t>
            </a:r>
            <a:r>
              <a:rPr lang="en-US" dirty="0" smtClean="0">
                <a:effectLst/>
                <a:latin typeface="Times New Roman" panose="02020603050405020304" pitchFamily="18" charset="0"/>
                <a:ea typeface="Calibri" panose="020F0502020204030204" pitchFamily="34" charset="0"/>
                <a:cs typeface="Arial" panose="020B0604020202020204" pitchFamily="34" charset="0"/>
              </a:rPr>
              <a:t>:</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The pollen transport can be used:</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dirty="0" smtClean="0">
                <a:effectLst/>
                <a:latin typeface="Times New Roman" panose="02020603050405020304" pitchFamily="18" charset="0"/>
                <a:ea typeface="Calibri" panose="020F0502020204030204" pitchFamily="34" charset="0"/>
                <a:cs typeface="Arial" panose="020B0604020202020204" pitchFamily="34" charset="0"/>
              </a:rPr>
              <a:t>Enter the reproduction organs of a mother’s fleur</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US" dirty="0" smtClean="0">
                <a:effectLst/>
                <a:latin typeface="Times New Roman" panose="02020603050405020304" pitchFamily="18" charset="0"/>
                <a:ea typeface="Calibri" panose="020F0502020204030204" pitchFamily="34" charset="0"/>
                <a:cs typeface="Arial" panose="020B0604020202020204" pitchFamily="34" charset="0"/>
              </a:rPr>
              <a:t>There are different types of flowers on the same plant</a:t>
            </a:r>
            <a:endParaRPr lang="fr-FR" sz="14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n-US" dirty="0" smtClean="0">
                <a:effectLst/>
                <a:latin typeface="Times New Roman" panose="02020603050405020304" pitchFamily="18" charset="0"/>
                <a:ea typeface="Calibri" panose="020F0502020204030204" pitchFamily="34" charset="0"/>
                <a:cs typeface="Arial" panose="020B0604020202020204" pitchFamily="34" charset="0"/>
              </a:rPr>
              <a:t>Different types of plant flours</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829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167" y="0"/>
            <a:ext cx="9194042" cy="2308324"/>
          </a:xfrm>
          <a:prstGeom prst="rect">
            <a:avLst/>
          </a:prstGeom>
        </p:spPr>
        <p:txBody>
          <a:bodyPr wrap="square">
            <a:spAutoFit/>
          </a:bodyPr>
          <a:lstStyle/>
          <a:p>
            <a:pPr algn="just">
              <a:lnSpc>
                <a:spcPct val="150000"/>
              </a:lnSpc>
            </a:pPr>
            <a:endParaRPr lang="fr-FR" sz="2400" b="0" i="0" u="none" strike="noStrike" baseline="0" dirty="0" smtClean="0">
              <a:solidFill>
                <a:srgbClr val="000000"/>
              </a:solidFill>
              <a:latin typeface="Times New Roman" panose="02020603050405020304" pitchFamily="18" charset="0"/>
            </a:endParaRPr>
          </a:p>
          <a:p>
            <a:pPr algn="just">
              <a:lnSpc>
                <a:spcPct val="150000"/>
              </a:lnSpc>
            </a:pPr>
            <a:r>
              <a:rPr lang="en-US" sz="2400" b="1" i="0" u="none" strike="noStrike" baseline="0" dirty="0" smtClean="0">
                <a:solidFill>
                  <a:srgbClr val="000000"/>
                </a:solidFill>
                <a:latin typeface="Times New Roman" panose="02020603050405020304" pitchFamily="18" charset="0"/>
              </a:rPr>
              <a:t> 2, Fertilization </a:t>
            </a:r>
            <a:r>
              <a:rPr lang="en-US" sz="2400" b="0" i="0" u="none" strike="noStrike" baseline="0" dirty="0" smtClean="0">
                <a:solidFill>
                  <a:srgbClr val="000000"/>
                </a:solidFill>
                <a:latin typeface="Times New Roman" panose="02020603050405020304" pitchFamily="18" charset="0"/>
              </a:rPr>
              <a:t>generally describes the fusion of haploid gametes (pollen grain and ovary) to initiate the development of a new diploid organism. </a:t>
            </a:r>
            <a:endParaRPr lang="fr-FR" sz="2400" dirty="0"/>
          </a:p>
        </p:txBody>
      </p:sp>
      <p:sp>
        <p:nvSpPr>
          <p:cNvPr id="3" name="Rectangle 2"/>
          <p:cNvSpPr/>
          <p:nvPr/>
        </p:nvSpPr>
        <p:spPr>
          <a:xfrm>
            <a:off x="1724167" y="1863608"/>
            <a:ext cx="9194042" cy="1938992"/>
          </a:xfrm>
          <a:prstGeom prst="rect">
            <a:avLst/>
          </a:prstGeom>
        </p:spPr>
        <p:txBody>
          <a:bodyPr wrap="square">
            <a:spAutoFit/>
          </a:bodyPr>
          <a:lstStyle/>
          <a:p>
            <a:pPr algn="just">
              <a:lnSpc>
                <a:spcPct val="150000"/>
              </a:lnSpc>
            </a:pPr>
            <a:endParaRPr lang="fr-FR" sz="2400" b="0" i="0" u="none" strike="noStrike" baseline="0" dirty="0" smtClean="0">
              <a:solidFill>
                <a:srgbClr val="000000"/>
              </a:solidFill>
              <a:latin typeface="Times New Roman" panose="02020603050405020304" pitchFamily="18" charset="0"/>
            </a:endParaRPr>
          </a:p>
          <a:p>
            <a:pPr algn="just">
              <a:lnSpc>
                <a:spcPct val="150000"/>
              </a:lnSpc>
            </a:pPr>
            <a:r>
              <a:rPr lang="en-US" sz="2400" b="0" i="0" u="none" strike="noStrike" baseline="0" dirty="0" smtClean="0">
                <a:solidFill>
                  <a:srgbClr val="000000"/>
                </a:solidFill>
                <a:latin typeface="Times New Roman" panose="02020603050405020304" pitchFamily="18" charset="0"/>
              </a:rPr>
              <a:t> </a:t>
            </a:r>
            <a:r>
              <a:rPr lang="en-US" sz="2800" b="1" i="0" u="none" strike="noStrike" baseline="0" dirty="0" smtClean="0">
                <a:solidFill>
                  <a:srgbClr val="000000"/>
                </a:solidFill>
                <a:latin typeface="Times New Roman" panose="02020603050405020304" pitchFamily="18" charset="0"/>
              </a:rPr>
              <a:t>Pollination </a:t>
            </a:r>
            <a:r>
              <a:rPr lang="en-US" sz="2800" b="0" i="0" u="none" strike="noStrike" baseline="0" dirty="0" smtClean="0">
                <a:solidFill>
                  <a:srgbClr val="000000"/>
                </a:solidFill>
                <a:latin typeface="Times New Roman" panose="02020603050405020304" pitchFamily="18" charset="0"/>
              </a:rPr>
              <a:t>is the act of transferring pollen grains from the male anther of a flower to the female stigma. </a:t>
            </a:r>
            <a:endParaRPr lang="fr-FR" sz="2800" dirty="0"/>
          </a:p>
        </p:txBody>
      </p:sp>
      <p:sp>
        <p:nvSpPr>
          <p:cNvPr id="4" name="Rectangle 3"/>
          <p:cNvSpPr/>
          <p:nvPr/>
        </p:nvSpPr>
        <p:spPr>
          <a:xfrm>
            <a:off x="1724167" y="4171932"/>
            <a:ext cx="9194042" cy="1133965"/>
          </a:xfrm>
          <a:prstGeom prst="rect">
            <a:avLst/>
          </a:prstGeom>
        </p:spPr>
        <p:txBody>
          <a:bodyPr wrap="square">
            <a:spAutoFit/>
          </a:bodyPr>
          <a:lstStyle/>
          <a:p>
            <a:pPr>
              <a:lnSpc>
                <a:spcPct val="150000"/>
              </a:lnSpc>
            </a:pPr>
            <a:r>
              <a:rPr lang="fr-FR" sz="2400" b="1" dirty="0" smtClean="0">
                <a:latin typeface="Times New Roman" panose="02020603050405020304" pitchFamily="18" charset="0"/>
                <a:cs typeface="Times New Roman" panose="02020603050405020304" pitchFamily="18" charset="0"/>
              </a:rPr>
              <a:t>Double fertilisation </a:t>
            </a:r>
            <a:r>
              <a:rPr lang="fr-FR" sz="2400" dirty="0" smtClean="0">
                <a:latin typeface="Times New Roman" panose="02020603050405020304" pitchFamily="18" charset="0"/>
                <a:cs typeface="Times New Roman" panose="02020603050405020304" pitchFamily="18" charset="0"/>
              </a:rPr>
              <a:t> </a:t>
            </a:r>
            <a:r>
              <a:rPr lang="en-US" sz="2400" b="0" i="0" u="none" strike="noStrike" baseline="0" dirty="0" smtClean="0">
                <a:solidFill>
                  <a:srgbClr val="000000"/>
                </a:solidFill>
                <a:latin typeface="Times New Roman" panose="02020603050405020304" pitchFamily="18" charset="0"/>
                <a:cs typeface="Times New Roman" panose="02020603050405020304" pitchFamily="18" charset="0"/>
              </a:rPr>
              <a:t>This process is unique to angiosperms. It comprises of two phenomenon: </a:t>
            </a:r>
            <a:r>
              <a:rPr lang="en-US" sz="2400" b="0" i="0" u="none" strike="noStrike" baseline="0" dirty="0" err="1" smtClean="0">
                <a:solidFill>
                  <a:srgbClr val="000000"/>
                </a:solidFill>
                <a:latin typeface="Times New Roman" panose="02020603050405020304" pitchFamily="18" charset="0"/>
                <a:cs typeface="Times New Roman" panose="02020603050405020304" pitchFamily="18" charset="0"/>
              </a:rPr>
              <a:t>Syngamy</a:t>
            </a:r>
            <a:r>
              <a:rPr lang="en-US" sz="2400" b="0" i="0" u="none" strike="noStrike" baseline="0" dirty="0" smtClean="0">
                <a:solidFill>
                  <a:srgbClr val="000000"/>
                </a:solidFill>
                <a:latin typeface="Times New Roman" panose="02020603050405020304" pitchFamily="18" charset="0"/>
                <a:cs typeface="Times New Roman" panose="02020603050405020304" pitchFamily="18" charset="0"/>
              </a:rPr>
              <a:t> and Triple fusion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13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1697" y="0"/>
            <a:ext cx="12164004" cy="6858000"/>
          </a:xfrm>
          <a:prstGeom prst="rect">
            <a:avLst/>
          </a:prstGeom>
        </p:spPr>
      </p:pic>
    </p:spTree>
    <p:extLst>
      <p:ext uri="{BB962C8B-B14F-4D97-AF65-F5344CB8AC3E}">
        <p14:creationId xmlns:p14="http://schemas.microsoft.com/office/powerpoint/2010/main" val="247103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835" y="313899"/>
            <a:ext cx="10668002" cy="2215991"/>
          </a:xfrm>
          <a:prstGeom prst="rect">
            <a:avLst/>
          </a:prstGeom>
        </p:spPr>
        <p:txBody>
          <a:bodyPr wrap="square">
            <a:spAutoFit/>
          </a:bodyPr>
          <a:lstStyle/>
          <a:p>
            <a:pPr algn="just">
              <a:lnSpc>
                <a:spcPct val="150000"/>
              </a:lnSpc>
            </a:pPr>
            <a:endParaRPr lang="fr-FR" sz="2000" b="0" i="0" u="none" strike="noStrike" baseline="0" dirty="0" smtClean="0">
              <a:solidFill>
                <a:srgbClr val="000000"/>
              </a:solidFill>
              <a:latin typeface="Times New Roman" panose="02020603050405020304" pitchFamily="18" charset="0"/>
            </a:endParaRPr>
          </a:p>
          <a:p>
            <a:pPr algn="just">
              <a:lnSpc>
                <a:spcPct val="150000"/>
              </a:lnSpc>
            </a:pPr>
            <a:r>
              <a:rPr lang="fr-FR" sz="2400" b="1" i="0" u="none" strike="noStrike" baseline="0" dirty="0" smtClean="0">
                <a:solidFill>
                  <a:srgbClr val="000000"/>
                </a:solidFill>
                <a:latin typeface="Times New Roman" panose="02020603050405020304" pitchFamily="18" charset="0"/>
              </a:rPr>
              <a:t>C. POST FERTILISATION: STRUCTURE AND EVENTS </a:t>
            </a:r>
            <a:endParaRPr lang="fr-FR" sz="2400" b="0" i="0" u="none" strike="noStrike" baseline="0" dirty="0" smtClean="0">
              <a:solidFill>
                <a:srgbClr val="000000"/>
              </a:solidFill>
              <a:latin typeface="Times New Roman" panose="02020603050405020304" pitchFamily="18" charset="0"/>
            </a:endParaRPr>
          </a:p>
          <a:p>
            <a:pPr algn="just">
              <a:lnSpc>
                <a:spcPct val="150000"/>
              </a:lnSpc>
            </a:pPr>
            <a:r>
              <a:rPr lang="en-US" sz="2400" b="0" i="0" u="none" strike="noStrike" baseline="0" dirty="0" smtClean="0">
                <a:solidFill>
                  <a:srgbClr val="000000"/>
                </a:solidFill>
                <a:latin typeface="Times New Roman" panose="02020603050405020304" pitchFamily="18" charset="0"/>
              </a:rPr>
              <a:t>After </a:t>
            </a:r>
            <a:r>
              <a:rPr lang="en-US" sz="2400" b="0" i="0" u="none" strike="noStrike" baseline="0" dirty="0" err="1" smtClean="0">
                <a:solidFill>
                  <a:srgbClr val="000000"/>
                </a:solidFill>
                <a:latin typeface="Times New Roman" panose="02020603050405020304" pitchFamily="18" charset="0"/>
              </a:rPr>
              <a:t>fertilisation</a:t>
            </a:r>
            <a:r>
              <a:rPr lang="en-US" sz="2400" b="0" i="0" u="none" strike="noStrike" baseline="0" dirty="0" smtClean="0">
                <a:solidFill>
                  <a:srgbClr val="000000"/>
                </a:solidFill>
                <a:latin typeface="Times New Roman" panose="02020603050405020304" pitchFamily="18" charset="0"/>
              </a:rPr>
              <a:t>, the zygote divides to form the embryo and the endosperm develops further </a:t>
            </a:r>
            <a:endParaRPr lang="fr-FR" sz="2400" dirty="0"/>
          </a:p>
        </p:txBody>
      </p:sp>
      <p:sp>
        <p:nvSpPr>
          <p:cNvPr id="3" name="Rectangle 2"/>
          <p:cNvSpPr/>
          <p:nvPr/>
        </p:nvSpPr>
        <p:spPr>
          <a:xfrm>
            <a:off x="1000835" y="2697918"/>
            <a:ext cx="10668002" cy="3970318"/>
          </a:xfrm>
          <a:prstGeom prst="rect">
            <a:avLst/>
          </a:prstGeom>
        </p:spPr>
        <p:txBody>
          <a:bodyPr wrap="square">
            <a:spAutoFit/>
          </a:bodyPr>
          <a:lstStyle/>
          <a:p>
            <a:pPr algn="just">
              <a:lnSpc>
                <a:spcPct val="150000"/>
              </a:lnSpc>
            </a:pPr>
            <a:r>
              <a:rPr lang="fr-FR" sz="2400" b="0" i="0" u="none" strike="noStrike" baseline="0" dirty="0" smtClean="0">
                <a:solidFill>
                  <a:srgbClr val="000000"/>
                </a:solidFill>
                <a:latin typeface="Times New Roman" panose="02020603050405020304" pitchFamily="18" charset="0"/>
                <a:cs typeface="Times New Roman" panose="02020603050405020304" pitchFamily="18" charset="0"/>
              </a:rPr>
              <a:t>① </a:t>
            </a:r>
            <a:r>
              <a:rPr lang="fr-FR" sz="2400" b="1" i="0" u="none" strike="noStrike" baseline="0" dirty="0" err="1" smtClean="0">
                <a:solidFill>
                  <a:srgbClr val="000000"/>
                </a:solidFill>
                <a:latin typeface="Times New Roman" panose="02020603050405020304" pitchFamily="18" charset="0"/>
                <a:cs typeface="Times New Roman" panose="02020603050405020304" pitchFamily="18" charset="0"/>
              </a:rPr>
              <a:t>Endosperm</a:t>
            </a:r>
            <a:r>
              <a:rPr lang="fr-FR" sz="2400" b="1" i="0" u="none" strike="noStrike" baseline="0" dirty="0" smtClean="0">
                <a:solidFill>
                  <a:srgbClr val="000000"/>
                </a:solidFill>
                <a:latin typeface="Times New Roman" panose="02020603050405020304" pitchFamily="18" charset="0"/>
                <a:cs typeface="Times New Roman" panose="02020603050405020304" pitchFamily="18" charset="0"/>
              </a:rPr>
              <a:t> </a:t>
            </a:r>
          </a:p>
          <a:p>
            <a:pPr algn="just">
              <a:lnSpc>
                <a:spcPct val="150000"/>
              </a:lnSpc>
            </a:pPr>
            <a:r>
              <a:rPr lang="en-US" sz="2400" b="0" i="0" u="none" strike="noStrike" baseline="0" dirty="0" smtClean="0">
                <a:solidFill>
                  <a:srgbClr val="000000"/>
                </a:solidFill>
                <a:latin typeface="Times New Roman" panose="02020603050405020304" pitchFamily="18" charset="0"/>
                <a:cs typeface="Times New Roman" panose="02020603050405020304" pitchFamily="18" charset="0"/>
              </a:rPr>
              <a:t>The endosperm formed is a triploid structure (n3). Its development proceeds the development of the embryo. The endosperm provides nutrition to the developing embryo. On the basis of development, the Endosperm can be of the following types </a:t>
            </a:r>
          </a:p>
          <a:p>
            <a:pPr algn="just">
              <a:lnSpc>
                <a:spcPct val="150000"/>
              </a:lnSpc>
            </a:pPr>
            <a:r>
              <a:rPr lang="en-US" sz="2400" b="0" i="0" u="none" strike="noStrike" baseline="0" dirty="0" smtClean="0">
                <a:solidFill>
                  <a:srgbClr val="000000"/>
                </a:solidFill>
                <a:latin typeface="Times New Roman" panose="02020603050405020304" pitchFamily="18" charset="0"/>
                <a:cs typeface="Times New Roman" panose="02020603050405020304" pitchFamily="18" charset="0"/>
              </a:rPr>
              <a:t> </a:t>
            </a:r>
            <a:r>
              <a:rPr lang="en-US" sz="2400" b="1" i="0" u="none" strike="noStrike" baseline="0" dirty="0" smtClean="0">
                <a:solidFill>
                  <a:srgbClr val="000000"/>
                </a:solidFill>
                <a:latin typeface="Times New Roman" panose="02020603050405020304" pitchFamily="18" charset="0"/>
                <a:cs typeface="Times New Roman" panose="02020603050405020304" pitchFamily="18" charset="0"/>
              </a:rPr>
              <a:t>Nuclear Endosperm: </a:t>
            </a:r>
            <a:r>
              <a:rPr lang="en-US" sz="2400" b="0" i="0" u="none" strike="noStrike" baseline="0" dirty="0" smtClean="0">
                <a:solidFill>
                  <a:srgbClr val="000000"/>
                </a:solidFill>
                <a:latin typeface="Times New Roman" panose="02020603050405020304" pitchFamily="18" charset="0"/>
                <a:cs typeface="Times New Roman" panose="02020603050405020304" pitchFamily="18" charset="0"/>
              </a:rPr>
              <a:t>The division of the primary endosperm nucleus where the nuclear divisions are not accompanied by the wall formation. This leads to the formation of a structure that has many nuclei suspended in the sap.</a:t>
            </a:r>
            <a:endParaRPr lang="en-US" sz="2400" b="0" i="0" u="none" strike="noStrike" baseline="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88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905" y="136478"/>
            <a:ext cx="10122089" cy="5150449"/>
          </a:xfrm>
          <a:prstGeom prst="rect">
            <a:avLst/>
          </a:prstGeom>
        </p:spPr>
        <p:txBody>
          <a:bodyPr wrap="square">
            <a:spAutoFit/>
          </a:bodyPr>
          <a:lstStyle/>
          <a:p>
            <a:pPr algn="just">
              <a:lnSpc>
                <a:spcPct val="200000"/>
              </a:lnSpc>
            </a:pPr>
            <a:endParaRPr lang="fr-FR" sz="2400" b="0" i="0" u="none" strike="noStrike" baseline="0" dirty="0" smtClean="0">
              <a:solidFill>
                <a:srgbClr val="000000"/>
              </a:solidFill>
              <a:latin typeface="Times New Roman" panose="02020603050405020304" pitchFamily="18" charset="0"/>
            </a:endParaRPr>
          </a:p>
          <a:p>
            <a:pPr algn="just">
              <a:lnSpc>
                <a:spcPct val="200000"/>
              </a:lnSpc>
            </a:pPr>
            <a:r>
              <a:rPr lang="en-US" sz="2400" b="1" i="0" u="none" strike="noStrike" baseline="0" dirty="0" smtClean="0">
                <a:solidFill>
                  <a:srgbClr val="000000"/>
                </a:solidFill>
                <a:latin typeface="Times New Roman" panose="02020603050405020304" pitchFamily="18" charset="0"/>
              </a:rPr>
              <a:t>Cellular Endosperm: </a:t>
            </a:r>
            <a:r>
              <a:rPr lang="en-US" sz="2400" b="0" i="0" u="none" strike="noStrike" baseline="0" dirty="0" smtClean="0">
                <a:solidFill>
                  <a:srgbClr val="000000"/>
                </a:solidFill>
                <a:latin typeface="Times New Roman" panose="02020603050405020304" pitchFamily="18" charset="0"/>
              </a:rPr>
              <a:t>The division of the primary endosperm nucleus results in the formation of multinucleate condition with regular wall formation. In coconut, the water is actually free nuclear endosperm, while, the white kernel is the cellular Endosperm. </a:t>
            </a:r>
          </a:p>
          <a:p>
            <a:pPr algn="just">
              <a:lnSpc>
                <a:spcPct val="200000"/>
              </a:lnSpc>
            </a:pPr>
            <a:r>
              <a:rPr lang="en-US" sz="2400" b="0" i="0" u="none" strike="noStrike" baseline="0" dirty="0" smtClean="0">
                <a:solidFill>
                  <a:srgbClr val="000000"/>
                </a:solidFill>
                <a:latin typeface="Times New Roman" panose="02020603050405020304" pitchFamily="18" charset="0"/>
              </a:rPr>
              <a:t> </a:t>
            </a:r>
            <a:r>
              <a:rPr lang="en-US" sz="2400" b="1" i="0" u="none" strike="noStrike" baseline="0" dirty="0" err="1" smtClean="0">
                <a:solidFill>
                  <a:srgbClr val="000000"/>
                </a:solidFill>
                <a:latin typeface="Times New Roman" panose="02020603050405020304" pitchFamily="18" charset="0"/>
              </a:rPr>
              <a:t>Helobial</a:t>
            </a:r>
            <a:r>
              <a:rPr lang="en-US" sz="2400" b="1" i="0" u="none" strike="noStrike" baseline="0" dirty="0" smtClean="0">
                <a:solidFill>
                  <a:srgbClr val="000000"/>
                </a:solidFill>
                <a:latin typeface="Times New Roman" panose="02020603050405020304" pitchFamily="18" charset="0"/>
              </a:rPr>
              <a:t> Endosperm: </a:t>
            </a:r>
            <a:r>
              <a:rPr lang="en-US" sz="2400" b="0" i="0" u="none" strike="noStrike" baseline="0" dirty="0" smtClean="0">
                <a:solidFill>
                  <a:srgbClr val="000000"/>
                </a:solidFill>
                <a:latin typeface="Times New Roman" panose="02020603050405020304" pitchFamily="18" charset="0"/>
              </a:rPr>
              <a:t>It is found mostly in the monocotyledons. Half the endosperm is cellular and half is free nuclear. </a:t>
            </a:r>
            <a:endParaRPr lang="en-US" sz="2400" b="0" i="0" u="none" strike="noStrike" baseline="0"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192717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647</Words>
  <Application>Microsoft Office PowerPoint</Application>
  <PresentationFormat>Grand écran</PresentationFormat>
  <Paragraphs>40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Arial</vt:lpstr>
      <vt:lpstr>Calibri</vt:lpstr>
      <vt:lpstr>Calibri Light</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41</cp:revision>
  <dcterms:created xsi:type="dcterms:W3CDTF">2024-04-27T08:51:40Z</dcterms:created>
  <dcterms:modified xsi:type="dcterms:W3CDTF">2024-04-27T10:52:00Z</dcterms:modified>
</cp:coreProperties>
</file>