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0"/>
  </p:notesMasterIdLst>
  <p:sldIdLst>
    <p:sldId id="409" r:id="rId2"/>
    <p:sldId id="410" r:id="rId3"/>
    <p:sldId id="416" r:id="rId4"/>
    <p:sldId id="403" r:id="rId5"/>
    <p:sldId id="411" r:id="rId6"/>
    <p:sldId id="412" r:id="rId7"/>
    <p:sldId id="413" r:id="rId8"/>
    <p:sldId id="414"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00" autoAdjust="0"/>
    <p:restoredTop sz="83425" autoAdjust="0"/>
  </p:normalViewPr>
  <p:slideViewPr>
    <p:cSldViewPr snapToGrid="0" showGuides="1">
      <p:cViewPr varScale="1">
        <p:scale>
          <a:sx n="60" d="100"/>
          <a:sy n="60" d="100"/>
        </p:scale>
        <p:origin x="1344" y="7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07/03/2021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974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33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1027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4286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0302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43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07/03/2021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07/03/2021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07/03/2021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07/03/2021</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066591"/>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02 : </a:t>
            </a:r>
          </a:p>
          <a:p>
            <a:pPr algn="ctr" defTabSz="457200">
              <a:lnSpc>
                <a:spcPct val="150000"/>
              </a:lnSpc>
              <a:defRPr sz="1800" b="0" i="0" u="none" strike="noStrike" kern="0" cap="none" spc="0" baseline="0">
                <a:solidFill>
                  <a:srgbClr val="000000"/>
                </a:solidFill>
                <a:uFillTx/>
              </a:defRPr>
            </a:pPr>
            <a:r>
              <a:rPr lang="fr-FR" sz="4800" b="1" kern="0" dirty="0">
                <a:solidFill>
                  <a:schemeClr val="bg1"/>
                </a:solidFill>
                <a:latin typeface="Verdana" panose="020B0604030504040204" pitchFamily="34" charset="0"/>
                <a:ea typeface="Verdana" panose="020B0604030504040204" pitchFamily="34" charset="0"/>
              </a:rPr>
              <a:t>CONCEPTION DU MÉMOIRE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737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178510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 </a:t>
            </a:r>
          </a:p>
          <a:p>
            <a:pPr algn="ctr"/>
            <a:r>
              <a:rPr lang="fr-FR" sz="4400" b="1" i="1" dirty="0">
                <a:solidFill>
                  <a:schemeClr val="bg1"/>
                </a:solidFill>
                <a:latin typeface="Verdana" panose="020B0604030504040204" pitchFamily="34" charset="0"/>
                <a:ea typeface="Verdana" panose="020B0604030504040204" pitchFamily="34" charset="0"/>
              </a:rPr>
              <a:t>PLAN </a:t>
            </a:r>
            <a:r>
              <a:rPr lang="fr-FR" sz="4400" b="1" i="1">
                <a:solidFill>
                  <a:schemeClr val="bg1"/>
                </a:solidFill>
                <a:latin typeface="Verdana" panose="020B0604030504040204" pitchFamily="34" charset="0"/>
                <a:ea typeface="Verdana" panose="020B0604030504040204" pitchFamily="34" charset="0"/>
              </a:rPr>
              <a:t>ET ÉTAPES </a:t>
            </a:r>
            <a:r>
              <a:rPr lang="fr-FR" sz="4400" b="1" i="1" dirty="0">
                <a:solidFill>
                  <a:schemeClr val="bg1"/>
                </a:solidFill>
                <a:latin typeface="Verdana" panose="020B0604030504040204" pitchFamily="34" charset="0"/>
                <a:ea typeface="Verdana" panose="020B0604030504040204" pitchFamily="34" charset="0"/>
              </a:rPr>
              <a:t>D’UN MÉMOIRE </a:t>
            </a:r>
            <a:endParaRPr lang="fr-FR" sz="44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0008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C322EE6E-FBF7-49F7-ACC3-EDAAB63211D6}"/>
              </a:ext>
            </a:extLst>
          </p:cNvPr>
          <p:cNvSpPr/>
          <p:nvPr/>
        </p:nvSpPr>
        <p:spPr>
          <a:xfrm>
            <a:off x="139148" y="642639"/>
            <a:ext cx="11913704" cy="2308324"/>
          </a:xfrm>
          <a:prstGeom prst="rect">
            <a:avLst/>
          </a:prstGeom>
        </p:spPr>
        <p:txBody>
          <a:bodyPr wrap="square">
            <a:spAutoFit/>
          </a:bodyPr>
          <a:lstStyle/>
          <a:p>
            <a:pPr marL="342900" lvl="0" indent="-342900">
              <a:lnSpc>
                <a:spcPct val="150000"/>
              </a:lnSpc>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Un mémoire soulève une problématique et tente d’y répondre.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Ainsi, la manière de poser le problème implique la manière de le résoudre.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mémoire est destiné à être lu, c’est-à-dire que contrairement à la soutenance, le lecteur a la possibilité de revenir en arrière pour réfléchir au plan, chercher une information, vérifier un calcul.</a:t>
            </a:r>
            <a:endParaRPr lang="fr-FR" dirty="0">
              <a:latin typeface="Verdana" panose="020B0604030504040204" pitchFamily="34" charset="0"/>
              <a:ea typeface="Verdana" panose="020B0604030504040204" pitchFamily="34" charset="0"/>
              <a:cs typeface="Times New Roman" panose="02020603050405020304" pitchFamily="18" charset="0"/>
            </a:endParaRPr>
          </a:p>
          <a:p>
            <a:r>
              <a:rPr lang="fr-FR" dirty="0">
                <a:solidFill>
                  <a:srgbClr val="000000"/>
                </a:solidFill>
                <a:latin typeface="Verdana" panose="020B0604030504040204" pitchFamily="34" charset="0"/>
                <a:ea typeface="Verdana" panose="020B0604030504040204" pitchFamily="34" charset="0"/>
              </a:rPr>
              <a:t>Par ailleurs, il est important de rappeler qu’il très difficile de tromper un lecteur attentif dans sa lecture.</a:t>
            </a:r>
            <a:endParaRPr lang="fr-FR" dirty="0">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40C1A62A-4C7A-4D2E-8A2A-8A0645EEF772}"/>
              </a:ext>
            </a:extLst>
          </p:cNvPr>
          <p:cNvSpPr/>
          <p:nvPr/>
        </p:nvSpPr>
        <p:spPr>
          <a:xfrm>
            <a:off x="139148" y="2946952"/>
            <a:ext cx="4496744" cy="451790"/>
          </a:xfrm>
          <a:prstGeom prst="rect">
            <a:avLst/>
          </a:prstGeom>
        </p:spPr>
        <p:txBody>
          <a:bodyPr wrap="none">
            <a:spAutoFit/>
          </a:bodyPr>
          <a:lstStyle/>
          <a:p>
            <a:pPr lvl="1" algn="just">
              <a:lnSpc>
                <a:spcPct val="150000"/>
              </a:lnSpc>
              <a:spcAft>
                <a:spcPts val="1000"/>
              </a:spcAft>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1.1. La structure de mémoire </a:t>
            </a:r>
            <a:endParaRPr lang="fr-FR" sz="16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5D87CE3-EE3C-49EA-AFDD-C6F1A989B0A0}"/>
              </a:ext>
            </a:extLst>
          </p:cNvPr>
          <p:cNvSpPr/>
          <p:nvPr/>
        </p:nvSpPr>
        <p:spPr>
          <a:xfrm>
            <a:off x="119270" y="3429000"/>
            <a:ext cx="11913704" cy="2113784"/>
          </a:xfrm>
          <a:prstGeom prst="rect">
            <a:avLst/>
          </a:prstGeom>
        </p:spPr>
        <p:txBody>
          <a:bodyPr wrap="square">
            <a:spAutoFit/>
          </a:bodyPr>
          <a:lstStyle/>
          <a:p>
            <a:pPr marL="342900" lvl="0" indent="-342900" algn="just">
              <a:lnSpc>
                <a:spcPct val="150000"/>
              </a:lnSpc>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Le titre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titre doit indiquer brièvement le contenu du mémoire.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préciser que le mémoire est soumis dans le cadre du votre programme, le nom des universités et la date.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mentionner votre nom et nom de directeur de mémoire. </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225342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1000"/>
                                        <p:tgtEl>
                                          <p:spTgt spid="5">
                                            <p:txEl>
                                              <p:pRg st="0" end="0"/>
                                            </p:txEl>
                                          </p:spTgt>
                                        </p:tgtEl>
                                      </p:cBhvr>
                                    </p:animEffect>
                                    <p:anim calcmode="lin" valueType="num">
                                      <p:cBhvr>
                                        <p:cTn id="4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1" end="1"/>
                                            </p:txEl>
                                          </p:spTgt>
                                        </p:tgtEl>
                                        <p:attrNameLst>
                                          <p:attrName>style.visibility</p:attrName>
                                        </p:attrNameLst>
                                      </p:cBhvr>
                                      <p:to>
                                        <p:strVal val="visible"/>
                                      </p:to>
                                    </p:set>
                                    <p:animEffect transition="in" filter="fade">
                                      <p:cBhvr>
                                        <p:cTn id="49" dur="1000"/>
                                        <p:tgtEl>
                                          <p:spTgt spid="5">
                                            <p:txEl>
                                              <p:pRg st="1" end="1"/>
                                            </p:txEl>
                                          </p:spTgt>
                                        </p:tgtEl>
                                      </p:cBhvr>
                                    </p:animEffect>
                                    <p:anim calcmode="lin" valueType="num">
                                      <p:cBhvr>
                                        <p:cTn id="5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2" end="2"/>
                                            </p:txEl>
                                          </p:spTgt>
                                        </p:tgtEl>
                                        <p:attrNameLst>
                                          <p:attrName>style.visibility</p:attrName>
                                        </p:attrNameLst>
                                      </p:cBhvr>
                                      <p:to>
                                        <p:strVal val="visible"/>
                                      </p:to>
                                    </p:set>
                                    <p:animEffect transition="in" filter="fade">
                                      <p:cBhvr>
                                        <p:cTn id="56" dur="1000"/>
                                        <p:tgtEl>
                                          <p:spTgt spid="5">
                                            <p:txEl>
                                              <p:pRg st="2" end="2"/>
                                            </p:txEl>
                                          </p:spTgt>
                                        </p:tgtEl>
                                      </p:cBhvr>
                                    </p:animEffect>
                                    <p:anim calcmode="lin" valueType="num">
                                      <p:cBhvr>
                                        <p:cTn id="5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3" end="3"/>
                                            </p:txEl>
                                          </p:spTgt>
                                        </p:tgtEl>
                                        <p:attrNameLst>
                                          <p:attrName>style.visibility</p:attrName>
                                        </p:attrNameLst>
                                      </p:cBhvr>
                                      <p:to>
                                        <p:strVal val="visible"/>
                                      </p:to>
                                    </p:set>
                                    <p:animEffect transition="in" filter="fade">
                                      <p:cBhvr>
                                        <p:cTn id="63" dur="1000"/>
                                        <p:tgtEl>
                                          <p:spTgt spid="5">
                                            <p:txEl>
                                              <p:pRg st="3" end="3"/>
                                            </p:txEl>
                                          </p:spTgt>
                                        </p:tgtEl>
                                      </p:cBhvr>
                                    </p:animEffect>
                                    <p:anim calcmode="lin" valueType="num">
                                      <p:cBhvr>
                                        <p:cTn id="6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341956D5-77D6-4F82-927F-6597C660D793}"/>
              </a:ext>
            </a:extLst>
          </p:cNvPr>
          <p:cNvSpPr/>
          <p:nvPr/>
        </p:nvSpPr>
        <p:spPr>
          <a:xfrm>
            <a:off x="119270" y="642639"/>
            <a:ext cx="11913704" cy="5853269"/>
          </a:xfrm>
          <a:prstGeom prst="rect">
            <a:avLst/>
          </a:prstGeom>
        </p:spPr>
        <p:txBody>
          <a:bodyPr wrap="square">
            <a:spAutoFit/>
          </a:bodyPr>
          <a:lstStyle/>
          <a:p>
            <a:pPr marL="342900" lvl="0" indent="-342900" algn="just">
              <a:lnSpc>
                <a:spcPct val="150000"/>
              </a:lnSpc>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Les remerciements :</a:t>
            </a:r>
            <a:endParaRPr lang="fr-FR"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Cette section comporte les noms des personnes qui ont aidé le candidat à rédiger le mémoire.</a:t>
            </a:r>
          </a:p>
          <a:p>
            <a:pPr marL="342900" lvl="0" indent="-342900" algn="just">
              <a:lnSpc>
                <a:spcPct val="150000"/>
              </a:lnSpc>
              <a:spcAft>
                <a:spcPts val="0"/>
              </a:spcAft>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Le résumé (1 page)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Bref exposé du sujet traité, des objectifs visés, des hypothèses émises, des méthodes expérimentales utilisées et de l'analyse des résultats obtenus.</a:t>
            </a: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Présentation des principales conclusions de la recherche</a:t>
            </a:r>
          </a:p>
          <a:p>
            <a:pPr marL="342900" lvl="0" indent="-342900" algn="just">
              <a:lnSpc>
                <a:spcPct val="150000"/>
              </a:lnSpc>
              <a:spcAft>
                <a:spcPts val="0"/>
              </a:spcAft>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Abstract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Traduction en Anglais du résumé</a:t>
            </a:r>
          </a:p>
          <a:p>
            <a:pPr marL="342900" lvl="0" indent="-342900" algn="just">
              <a:lnSpc>
                <a:spcPct val="150000"/>
              </a:lnSpc>
              <a:spcAft>
                <a:spcPts val="0"/>
              </a:spcAft>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 </a:t>
            </a:r>
            <a:r>
              <a:rPr lang="ar-SA" b="1" i="1" dirty="0">
                <a:latin typeface="Verdana" panose="020B0604030504040204" pitchFamily="34" charset="0"/>
                <a:ea typeface="Verdana" panose="020B0604030504040204" pitchFamily="34" charset="0"/>
                <a:cs typeface="Times New Roman" panose="02020603050405020304" pitchFamily="18" charset="0"/>
              </a:rPr>
              <a:t>الخلاصة </a:t>
            </a:r>
            <a:r>
              <a:rPr lang="fr-FR" b="1" i="1" dirty="0">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Traduction en Arabe du résumé</a:t>
            </a:r>
          </a:p>
          <a:p>
            <a:pPr marL="342900" lvl="0" indent="-342900" algn="just">
              <a:lnSpc>
                <a:spcPct val="150000"/>
              </a:lnSpc>
              <a:spcAft>
                <a:spcPts val="0"/>
              </a:spcAft>
              <a:buFont typeface="Symbol" panose="05050102010706020507" pitchFamily="18"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La table des matières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Est paginée et détaillée avec des niveaux.</a:t>
            </a:r>
          </a:p>
          <a:p>
            <a:pPr marL="285750" lvl="0" indent="-285750" algn="just">
              <a:lnSpc>
                <a:spcPct val="150000"/>
              </a:lnSpc>
              <a:buFont typeface="Arial" panose="020B0604020202020204" pitchFamily="34" charset="0"/>
              <a:buChar char="•"/>
            </a:pPr>
            <a:r>
              <a:rPr lang="fr-FR" b="1" i="1" dirty="0">
                <a:latin typeface="Verdana" panose="020B0604030504040204" pitchFamily="34" charset="0"/>
                <a:ea typeface="Verdana" panose="020B0604030504040204" pitchFamily="34" charset="0"/>
              </a:rPr>
              <a:t>List des figures :</a:t>
            </a:r>
            <a:endParaRPr lang="fr-FR" dirty="0">
              <a:latin typeface="Verdana" panose="020B0604030504040204" pitchFamily="34" charset="0"/>
              <a:ea typeface="Verdana" panose="020B0604030504040204" pitchFamily="34" charset="0"/>
            </a:endParaRP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Détails de toutes les figures (numérotation et titre)</a:t>
            </a:r>
          </a:p>
        </p:txBody>
      </p:sp>
    </p:spTree>
    <p:extLst>
      <p:ext uri="{BB962C8B-B14F-4D97-AF65-F5344CB8AC3E}">
        <p14:creationId xmlns:p14="http://schemas.microsoft.com/office/powerpoint/2010/main" val="103837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1000"/>
                                        <p:tgtEl>
                                          <p:spTgt spid="3">
                                            <p:txEl>
                                              <p:pRg st="8" end="8"/>
                                            </p:txEl>
                                          </p:spTgt>
                                        </p:tgtEl>
                                      </p:cBhvr>
                                    </p:animEffect>
                                    <p:anim calcmode="lin" valueType="num">
                                      <p:cBhvr>
                                        <p:cTn id="6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Effect transition="in" filter="fade">
                                      <p:cBhvr>
                                        <p:cTn id="68" dur="1000"/>
                                        <p:tgtEl>
                                          <p:spTgt spid="3">
                                            <p:txEl>
                                              <p:pRg st="9" end="9"/>
                                            </p:txEl>
                                          </p:spTgt>
                                        </p:tgtEl>
                                      </p:cBhvr>
                                    </p:animEffect>
                                    <p:anim calcmode="lin" valueType="num">
                                      <p:cBhvr>
                                        <p:cTn id="6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9" end="9"/>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1000"/>
                                        <p:tgtEl>
                                          <p:spTgt spid="3">
                                            <p:txEl>
                                              <p:pRg st="10" end="10"/>
                                            </p:txEl>
                                          </p:spTgt>
                                        </p:tgtEl>
                                      </p:cBhvr>
                                    </p:animEffect>
                                    <p:anim calcmode="lin" valueType="num">
                                      <p:cBhvr>
                                        <p:cTn id="7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3">
                                            <p:txEl>
                                              <p:pRg st="11" end="11"/>
                                            </p:txEl>
                                          </p:spTgt>
                                        </p:tgtEl>
                                        <p:attrNameLst>
                                          <p:attrName>style.visibility</p:attrName>
                                        </p:attrNameLst>
                                      </p:cBhvr>
                                      <p:to>
                                        <p:strVal val="visible"/>
                                      </p:to>
                                    </p:set>
                                    <p:animEffect transition="in" filter="fade">
                                      <p:cBhvr>
                                        <p:cTn id="80" dur="1000"/>
                                        <p:tgtEl>
                                          <p:spTgt spid="3">
                                            <p:txEl>
                                              <p:pRg st="11" end="11"/>
                                            </p:txEl>
                                          </p:spTgt>
                                        </p:tgtEl>
                                      </p:cBhvr>
                                    </p:animEffect>
                                    <p:anim calcmode="lin" valueType="num">
                                      <p:cBhvr>
                                        <p:cTn id="8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83" presetID="42" presetClass="entr" presetSubtype="0" fill="hold" nodeType="with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Effect transition="in" filter="fade">
                                      <p:cBhvr>
                                        <p:cTn id="85" dur="1000"/>
                                        <p:tgtEl>
                                          <p:spTgt spid="3">
                                            <p:txEl>
                                              <p:pRg st="12" end="12"/>
                                            </p:txEl>
                                          </p:spTgt>
                                        </p:tgtEl>
                                      </p:cBhvr>
                                    </p:animEffect>
                                    <p:anim calcmode="lin" valueType="num">
                                      <p:cBhvr>
                                        <p:cTn id="8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7"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03262BF7-9157-410E-B9E9-210D7C273DD9}"/>
              </a:ext>
            </a:extLst>
          </p:cNvPr>
          <p:cNvSpPr/>
          <p:nvPr/>
        </p:nvSpPr>
        <p:spPr>
          <a:xfrm>
            <a:off x="119270" y="642639"/>
            <a:ext cx="11913704" cy="6268767"/>
          </a:xfrm>
          <a:prstGeom prst="rect">
            <a:avLst/>
          </a:prstGeom>
        </p:spPr>
        <p:txBody>
          <a:bodyPr wrap="square">
            <a:spAutoFit/>
          </a:bodyPr>
          <a:lstStyle/>
          <a:p>
            <a:pPr marL="342900" lvl="0" indent="-342900" algn="just">
              <a:lnSpc>
                <a:spcPct val="150000"/>
              </a:lnSpc>
              <a:buFont typeface="Symbol" panose="05050102010706020507" pitchFamily="18" charset="2"/>
              <a:buChar char=""/>
            </a:pPr>
            <a:r>
              <a:rPr lang="fr-FR"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Liste des tableaux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Détails de toutes les tableaux (numérotation et titre)</a:t>
            </a:r>
          </a:p>
          <a:p>
            <a:pPr marL="342900" lvl="0" indent="-342900">
              <a:lnSpc>
                <a:spcPct val="150000"/>
              </a:lnSpc>
              <a:spcAft>
                <a:spcPts val="0"/>
              </a:spcAft>
              <a:buFont typeface="Symbol" panose="05050102010706020507" pitchFamily="18" charset="2"/>
              <a:buChar char=""/>
            </a:pPr>
            <a:r>
              <a:rPr lang="fr-FR"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Introduction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Problématique :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des grandes questions posées par le sujet. Ce sont celles auxquelles vous allez chercher à répondre.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Délimitation du champ de l'étude. Ce que vous ne traiterez pas. Ce que l'on ne pourra pas vous reprocher de ne pas avoir traité.</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Contraintes pratiques rencontrées</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b="1" i="1" dirty="0">
                <a:latin typeface="Verdana" panose="020B0604030504040204" pitchFamily="34" charset="0"/>
                <a:ea typeface="Verdana" panose="020B0604030504040204" pitchFamily="34" charset="0"/>
                <a:cs typeface="Times New Roman" panose="02020603050405020304" pitchFamily="18" charset="0"/>
              </a:rPr>
              <a:t>Motivation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Motivation pour le choix du sujet</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Intérêt du sujet</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b="1" i="1" dirty="0">
                <a:solidFill>
                  <a:srgbClr val="000000"/>
                </a:solidFill>
                <a:latin typeface="Verdana" panose="020B0604030504040204" pitchFamily="34" charset="0"/>
                <a:ea typeface="Verdana" panose="020B0604030504040204" pitchFamily="34" charset="0"/>
                <a:cs typeface="Times New Roman" panose="02020603050405020304" pitchFamily="18" charset="0"/>
              </a:rPr>
              <a:t>Objectives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du but du travail</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Méthode pour la vérification et validation des objectifs</a:t>
            </a: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912715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fade">
                                      <p:cBhvr>
                                        <p:cTn id="75" dur="1000"/>
                                        <p:tgtEl>
                                          <p:spTgt spid="3">
                                            <p:txEl>
                                              <p:pRg st="12" end="12"/>
                                            </p:txEl>
                                          </p:spTgt>
                                        </p:tgtEl>
                                      </p:cBhvr>
                                    </p:animEffect>
                                    <p:anim calcmode="lin" valueType="num">
                                      <p:cBhvr>
                                        <p:cTn id="7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F9C727E7-AE96-4050-8C61-0434D74832C0}"/>
              </a:ext>
            </a:extLst>
          </p:cNvPr>
          <p:cNvSpPr/>
          <p:nvPr/>
        </p:nvSpPr>
        <p:spPr>
          <a:xfrm>
            <a:off x="119270" y="642639"/>
            <a:ext cx="11913704" cy="5981509"/>
          </a:xfrm>
          <a:prstGeom prst="rect">
            <a:avLst/>
          </a:prstGeom>
        </p:spPr>
        <p:txBody>
          <a:bodyPr wrap="square">
            <a:spAutoFit/>
          </a:bodyPr>
          <a:lstStyle/>
          <a:p>
            <a:pPr marL="342900" lvl="0" indent="-342900" algn="just">
              <a:lnSpc>
                <a:spcPct val="150000"/>
              </a:lnSpc>
              <a:spcAft>
                <a:spcPts val="0"/>
              </a:spcAft>
              <a:buFont typeface="Wingdings" panose="05000000000000000000" pitchFamily="2" charset="2"/>
              <a:buChar char=""/>
            </a:pPr>
            <a:r>
              <a:rPr lang="fr-FR"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Contribution</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Description claire de la contribution de votre travail</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Environnement de stage (ou de travail)</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150000"/>
              </a:lnSpc>
              <a:spcAft>
                <a:spcPts val="1000"/>
              </a:spcAft>
              <a:buFont typeface="Courier New" panose="02070309020205020404" pitchFamily="49" charset="0"/>
              <a:buChar char="o"/>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Présentation en quelques lignes du lieu de stage ou de travail</a:t>
            </a:r>
          </a:p>
          <a:p>
            <a:pPr marL="285750" lvl="0" indent="-285750" algn="just">
              <a:lnSpc>
                <a:spcPct val="150000"/>
              </a:lnSpc>
              <a:buFont typeface="Wingdings" panose="05000000000000000000" pitchFamily="2" charset="2"/>
              <a:buChar char="Ø"/>
            </a:pPr>
            <a:r>
              <a:rPr lang="fr-FR" b="1" i="1" dirty="0">
                <a:latin typeface="Verdana" panose="020B0604030504040204" pitchFamily="34" charset="0"/>
                <a:ea typeface="Verdana" panose="020B0604030504040204" pitchFamily="34" charset="0"/>
              </a:rPr>
              <a:t>Les hypothèses :</a:t>
            </a:r>
            <a:endParaRPr lang="fr-FR" dirty="0">
              <a:latin typeface="Verdana" panose="020B0604030504040204" pitchFamily="34" charset="0"/>
              <a:ea typeface="Verdana" panose="020B0604030504040204" pitchFamily="34" charset="0"/>
            </a:endParaRPr>
          </a:p>
          <a:p>
            <a:pPr marL="285750" lvl="0" indent="-285750" algn="just">
              <a:lnSpc>
                <a:spcPct val="150000"/>
              </a:lnSpc>
              <a:buFont typeface="Arial" panose="020B0604020202020204" pitchFamily="34" charset="0"/>
              <a:buChar char="•"/>
            </a:pPr>
            <a:r>
              <a:rPr lang="fr-FR" b="1" i="1" dirty="0">
                <a:latin typeface="Verdana" panose="020B0604030504040204" pitchFamily="34" charset="0"/>
                <a:ea typeface="Verdana" panose="020B0604030504040204" pitchFamily="34" charset="0"/>
              </a:rPr>
              <a:t>Méthodologie :</a:t>
            </a:r>
            <a:endParaRPr lang="fr-FR" dirty="0">
              <a:latin typeface="Verdana" panose="020B0604030504040204" pitchFamily="34" charset="0"/>
              <a:ea typeface="Verdana" panose="020B0604030504040204" pitchFamily="34" charset="0"/>
            </a:endParaRPr>
          </a:p>
          <a:p>
            <a:pPr algn="just">
              <a:lnSpc>
                <a:spcPct val="150000"/>
              </a:lnSpc>
            </a:pPr>
            <a:r>
              <a:rPr lang="fr-FR" dirty="0">
                <a:latin typeface="Verdana" panose="020B0604030504040204" pitchFamily="34" charset="0"/>
                <a:ea typeface="Verdana" panose="020B0604030504040204" pitchFamily="34" charset="0"/>
              </a:rPr>
              <a:t>Présentation de la méthode/outil utilisés pour résoudre le problème posé</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Justification du choix de la méthode.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Description de la méthode.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Mise en œuvre des hypothèses.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Description de la solution du problème.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Description des conditions expérimentales.</a:t>
            </a:r>
          </a:p>
          <a:p>
            <a:pPr marL="285750" lvl="0" indent="-285750" algn="just">
              <a:lnSpc>
                <a:spcPct val="150000"/>
              </a:lnSpc>
              <a:buFont typeface="Arial" panose="020B0604020202020204" pitchFamily="34" charset="0"/>
              <a:buChar char="•"/>
            </a:pPr>
            <a:r>
              <a:rPr lang="fr-FR" b="1" i="1" dirty="0">
                <a:latin typeface="Verdana" panose="020B0604030504040204" pitchFamily="34" charset="0"/>
                <a:ea typeface="Verdana" panose="020B0604030504040204" pitchFamily="34" charset="0"/>
              </a:rPr>
              <a:t>Etat de littérature spécialisé / Revue de la bibliographie/Travaux concernés :</a:t>
            </a:r>
            <a:endParaRPr lang="fr-FR" dirty="0">
              <a:latin typeface="Verdana" panose="020B0604030504040204" pitchFamily="34" charset="0"/>
              <a:ea typeface="Verdana" panose="020B0604030504040204" pitchFamily="34" charset="0"/>
            </a:endParaRPr>
          </a:p>
          <a:p>
            <a:pPr algn="just">
              <a:lnSpc>
                <a:spcPct val="150000"/>
              </a:lnSpc>
            </a:pPr>
            <a:r>
              <a:rPr lang="fr-FR" dirty="0">
                <a:latin typeface="Verdana" panose="020B0604030504040204" pitchFamily="34" charset="0"/>
                <a:ea typeface="Verdana" panose="020B0604030504040204" pitchFamily="34" charset="0"/>
              </a:rPr>
              <a:t>Ce chapitre doit être plus qu'une simple bibliographie :</a:t>
            </a:r>
          </a:p>
        </p:txBody>
      </p:sp>
    </p:spTree>
    <p:extLst>
      <p:ext uri="{BB962C8B-B14F-4D97-AF65-F5344CB8AC3E}">
        <p14:creationId xmlns:p14="http://schemas.microsoft.com/office/powerpoint/2010/main" val="377045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1000"/>
                                        <p:tgtEl>
                                          <p:spTgt spid="3">
                                            <p:txEl>
                                              <p:pRg st="11" end="11"/>
                                            </p:txEl>
                                          </p:spTgt>
                                        </p:tgtEl>
                                      </p:cBhvr>
                                    </p:animEffect>
                                    <p:anim calcmode="lin" valueType="num">
                                      <p:cBhvr>
                                        <p:cTn id="6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fade">
                                      <p:cBhvr>
                                        <p:cTn id="75" dur="1000"/>
                                        <p:tgtEl>
                                          <p:spTgt spid="3">
                                            <p:txEl>
                                              <p:pRg st="12" end="12"/>
                                            </p:txEl>
                                          </p:spTgt>
                                        </p:tgtEl>
                                      </p:cBhvr>
                                    </p:animEffect>
                                    <p:anim calcmode="lin" valueType="num">
                                      <p:cBhvr>
                                        <p:cTn id="7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Effect transition="in" filter="fade">
                                      <p:cBhvr>
                                        <p:cTn id="80" dur="1000"/>
                                        <p:tgtEl>
                                          <p:spTgt spid="3">
                                            <p:txEl>
                                              <p:pRg st="13" end="13"/>
                                            </p:txEl>
                                          </p:spTgt>
                                        </p:tgtEl>
                                      </p:cBhvr>
                                    </p:animEffect>
                                    <p:anim calcmode="lin" valueType="num">
                                      <p:cBhvr>
                                        <p:cTn id="8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6135A25D-1CCD-4FDF-8411-5F46ADC0A7B2}"/>
              </a:ext>
            </a:extLst>
          </p:cNvPr>
          <p:cNvSpPr/>
          <p:nvPr/>
        </p:nvSpPr>
        <p:spPr>
          <a:xfrm>
            <a:off x="119270" y="642639"/>
            <a:ext cx="11913704" cy="6268767"/>
          </a:xfrm>
          <a:prstGeom prst="rect">
            <a:avLst/>
          </a:prstGeom>
        </p:spPr>
        <p:txBody>
          <a:bodyPr wrap="square">
            <a:spAutoFit/>
          </a:bodyPr>
          <a:lstStyle/>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Présentation des travaux antérieurs.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Critique des travaux antérieurs.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Description du lien entre le sujet traité dans le mémoire et les travaux antérieurs.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Formulation du problème théorique.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Présentation des hypothèses explicatives.</a:t>
            </a:r>
          </a:p>
          <a:p>
            <a:pPr marL="285750" lvl="0" indent="-285750" algn="just">
              <a:lnSpc>
                <a:spcPct val="150000"/>
              </a:lnSpc>
              <a:buFont typeface="Arial" panose="020B0604020202020204" pitchFamily="34" charset="0"/>
              <a:buChar char="•"/>
            </a:pPr>
            <a:r>
              <a:rPr lang="fr-FR" b="1" i="1" dirty="0">
                <a:latin typeface="Verdana" panose="020B0604030504040204" pitchFamily="34" charset="0"/>
                <a:ea typeface="Verdana" panose="020B0604030504040204" pitchFamily="34" charset="0"/>
              </a:rPr>
              <a:t>Résultats :</a:t>
            </a:r>
            <a:endParaRPr lang="fr-FR" dirty="0">
              <a:latin typeface="Verdana" panose="020B0604030504040204" pitchFamily="34" charset="0"/>
              <a:ea typeface="Verdana" panose="020B0604030504040204" pitchFamily="34" charset="0"/>
            </a:endParaRP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Présentation des résultats.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Analyse des résultats.</a:t>
            </a:r>
          </a:p>
          <a:p>
            <a:pPr marL="285750" lvl="0" indent="-285750">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Interprétation des résultats.</a:t>
            </a:r>
          </a:p>
          <a:p>
            <a:pPr marL="285750" lvl="0" indent="-285750">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Comparaison avec les résultats d'autres études.</a:t>
            </a:r>
          </a:p>
          <a:p>
            <a:pPr marL="285750" lvl="0" indent="-285750" algn="just">
              <a:lnSpc>
                <a:spcPct val="150000"/>
              </a:lnSpc>
              <a:buFont typeface="Arial" panose="020B0604020202020204" pitchFamily="34" charset="0"/>
              <a:buChar char="•"/>
            </a:pPr>
            <a:r>
              <a:rPr lang="fr-FR" b="1" i="1" dirty="0">
                <a:latin typeface="Verdana" panose="020B0604030504040204" pitchFamily="34" charset="0"/>
                <a:ea typeface="Verdana" panose="020B0604030504040204" pitchFamily="34" charset="0"/>
              </a:rPr>
              <a:t>Conclusion / Discussion / Recommandation/ perspectives :</a:t>
            </a:r>
            <a:endParaRPr lang="fr-FR" dirty="0">
              <a:latin typeface="Verdana" panose="020B0604030504040204" pitchFamily="34" charset="0"/>
              <a:ea typeface="Verdana" panose="020B0604030504040204" pitchFamily="34" charset="0"/>
            </a:endParaRP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Rappel de l’objet du travail</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Synthèse des résultats les plus importants</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Recommandation personnelle sur la recherche et autocritique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La conclusion est souvent très brève.</a:t>
            </a:r>
          </a:p>
        </p:txBody>
      </p:sp>
    </p:spTree>
    <p:extLst>
      <p:ext uri="{BB962C8B-B14F-4D97-AF65-F5344CB8AC3E}">
        <p14:creationId xmlns:p14="http://schemas.microsoft.com/office/powerpoint/2010/main" val="3856468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Effect transition="in" filter="fade">
                                      <p:cBhvr>
                                        <p:cTn id="54" dur="1000"/>
                                        <p:tgtEl>
                                          <p:spTgt spid="3">
                                            <p:txEl>
                                              <p:pRg st="9" end="9"/>
                                            </p:txEl>
                                          </p:spTgt>
                                        </p:tgtEl>
                                      </p:cBhvr>
                                    </p:animEffect>
                                    <p:anim calcmode="lin" valueType="num">
                                      <p:cBhvr>
                                        <p:cTn id="5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1000"/>
                                        <p:tgtEl>
                                          <p:spTgt spid="3">
                                            <p:txEl>
                                              <p:pRg st="10" end="10"/>
                                            </p:txEl>
                                          </p:spTgt>
                                        </p:tgtEl>
                                      </p:cBhvr>
                                    </p:animEffect>
                                    <p:anim calcmode="lin" valueType="num">
                                      <p:cBhvr>
                                        <p:cTn id="6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1" end="11"/>
                                            </p:txEl>
                                          </p:spTgt>
                                        </p:tgtEl>
                                        <p:attrNameLst>
                                          <p:attrName>style.visibility</p:attrName>
                                        </p:attrNameLst>
                                      </p:cBhvr>
                                      <p:to>
                                        <p:strVal val="visible"/>
                                      </p:to>
                                    </p:set>
                                    <p:animEffect transition="in" filter="fade">
                                      <p:cBhvr>
                                        <p:cTn id="66" dur="1000"/>
                                        <p:tgtEl>
                                          <p:spTgt spid="3">
                                            <p:txEl>
                                              <p:pRg st="11" end="11"/>
                                            </p:txEl>
                                          </p:spTgt>
                                        </p:tgtEl>
                                      </p:cBhvr>
                                    </p:animEffect>
                                    <p:anim calcmode="lin" valueType="num">
                                      <p:cBhvr>
                                        <p:cTn id="6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2" end="12"/>
                                            </p:txEl>
                                          </p:spTgt>
                                        </p:tgtEl>
                                        <p:attrNameLst>
                                          <p:attrName>style.visibility</p:attrName>
                                        </p:attrNameLst>
                                      </p:cBhvr>
                                      <p:to>
                                        <p:strVal val="visible"/>
                                      </p:to>
                                    </p:set>
                                    <p:animEffect transition="in" filter="fade">
                                      <p:cBhvr>
                                        <p:cTn id="71" dur="1000"/>
                                        <p:tgtEl>
                                          <p:spTgt spid="3">
                                            <p:txEl>
                                              <p:pRg st="12" end="12"/>
                                            </p:txEl>
                                          </p:spTgt>
                                        </p:tgtEl>
                                      </p:cBhvr>
                                    </p:animEffect>
                                    <p:anim calcmode="lin" valueType="num">
                                      <p:cBhvr>
                                        <p:cTn id="7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3">
                                            <p:txEl>
                                              <p:pRg st="13" end="13"/>
                                            </p:txEl>
                                          </p:spTgt>
                                        </p:tgtEl>
                                        <p:attrNameLst>
                                          <p:attrName>style.visibility</p:attrName>
                                        </p:attrNameLst>
                                      </p:cBhvr>
                                      <p:to>
                                        <p:strVal val="visible"/>
                                      </p:to>
                                    </p:set>
                                    <p:animEffect transition="in" filter="fade">
                                      <p:cBhvr>
                                        <p:cTn id="76" dur="1000"/>
                                        <p:tgtEl>
                                          <p:spTgt spid="3">
                                            <p:txEl>
                                              <p:pRg st="13" end="13"/>
                                            </p:txEl>
                                          </p:spTgt>
                                        </p:tgtEl>
                                      </p:cBhvr>
                                    </p:animEffect>
                                    <p:anim calcmode="lin" valueType="num">
                                      <p:cBhvr>
                                        <p:cTn id="77"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3">
                                            <p:txEl>
                                              <p:pRg st="14" end="14"/>
                                            </p:txEl>
                                          </p:spTgt>
                                        </p:tgtEl>
                                        <p:attrNameLst>
                                          <p:attrName>style.visibility</p:attrName>
                                        </p:attrNameLst>
                                      </p:cBhvr>
                                      <p:to>
                                        <p:strVal val="visible"/>
                                      </p:to>
                                    </p:set>
                                    <p:animEffect transition="in" filter="fade">
                                      <p:cBhvr>
                                        <p:cTn id="81" dur="1000"/>
                                        <p:tgtEl>
                                          <p:spTgt spid="3">
                                            <p:txEl>
                                              <p:pRg st="14" end="14"/>
                                            </p:txEl>
                                          </p:spTgt>
                                        </p:tgtEl>
                                      </p:cBhvr>
                                    </p:animEffect>
                                    <p:anim calcmode="lin" valueType="num">
                                      <p:cBhvr>
                                        <p:cTn id="8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01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PLAN ET ÉTAPE D’UN MÉMOIRE </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83ACA6DE-5190-4F66-906E-1F522AE2EC30}"/>
              </a:ext>
            </a:extLst>
          </p:cNvPr>
          <p:cNvSpPr/>
          <p:nvPr/>
        </p:nvSpPr>
        <p:spPr>
          <a:xfrm>
            <a:off x="119270" y="642639"/>
            <a:ext cx="11913703" cy="5437771"/>
          </a:xfrm>
          <a:prstGeom prst="rect">
            <a:avLst/>
          </a:prstGeom>
        </p:spPr>
        <p:txBody>
          <a:bodyPr wrap="square">
            <a:spAutoFit/>
          </a:bodyPr>
          <a:lstStyle/>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Il convient également d’ouvrir le débat sur une question plus large.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Elle ne doit pas se confondre avec le résumé du mémoire prévu au tout début du mémoire.</a:t>
            </a:r>
          </a:p>
          <a:p>
            <a:pPr lvl="0" algn="just">
              <a:lnSpc>
                <a:spcPct val="150000"/>
              </a:lnSpc>
            </a:pPr>
            <a:r>
              <a:rPr lang="fr-FR" dirty="0">
                <a:latin typeface="Verdana" panose="020B0604030504040204" pitchFamily="34" charset="0"/>
                <a:ea typeface="Verdana" panose="020B0604030504040204" pitchFamily="34" charset="0"/>
              </a:rPr>
              <a:t>• </a:t>
            </a:r>
            <a:r>
              <a:rPr lang="fr-FR" b="1" i="1" dirty="0">
                <a:latin typeface="Verdana" panose="020B0604030504040204" pitchFamily="34" charset="0"/>
                <a:ea typeface="Verdana" panose="020B0604030504040204" pitchFamily="34" charset="0"/>
              </a:rPr>
              <a:t>Bibliographie (les références bibliographiques) :</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C’est une partie importante du mémoire.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Tous les travaux cités dans le corps du mémoire doivent comporter une référence dans la bibliographie et, réciproquement, tous les ouvrages cités en bibliographie doivent être mentionnés dans le corps du mémoire.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Elle est le reflet du travail réalisé et vient compléter les informations données en référence.</a:t>
            </a:r>
          </a:p>
          <a:p>
            <a:pPr lvl="0" algn="just">
              <a:lnSpc>
                <a:spcPct val="150000"/>
              </a:lnSpc>
            </a:pPr>
            <a:r>
              <a:rPr lang="fr-FR" i="1" dirty="0">
                <a:latin typeface="Verdana" panose="020B0604030504040204" pitchFamily="34" charset="0"/>
                <a:ea typeface="Verdana" panose="020B0604030504040204" pitchFamily="34" charset="0"/>
              </a:rPr>
              <a:t>•</a:t>
            </a:r>
            <a:r>
              <a:rPr lang="fr-FR" b="1" i="1" dirty="0">
                <a:latin typeface="Verdana" panose="020B0604030504040204" pitchFamily="34" charset="0"/>
                <a:ea typeface="Verdana" panose="020B0604030504040204" pitchFamily="34" charset="0"/>
              </a:rPr>
              <a:t> Annexe :</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Il convient de mettre en annexe les documents Longs, utiles (documents supports, tableaux, graphiques, logiciel, etc…) et qui permettent d’expliquer la démonstration qui est faite.</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L’annexe doit être référencé dans le texte</a:t>
            </a:r>
          </a:p>
          <a:p>
            <a:pPr lvl="0" algn="just">
              <a:lnSpc>
                <a:spcPct val="150000"/>
              </a:lnSpc>
            </a:pPr>
            <a:endParaRPr lang="fr-FR"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586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2021</TotalTime>
  <Words>723</Words>
  <Application>Microsoft Office PowerPoint</Application>
  <PresentationFormat>Grand écran</PresentationFormat>
  <Paragraphs>89</Paragraphs>
  <Slides>8</Slides>
  <Notes>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Calibri Light</vt:lpstr>
      <vt:lpstr>Courier New</vt:lpstr>
      <vt:lpstr>Symbol</vt:lpstr>
      <vt:lpstr>Verdana</vt:lpstr>
      <vt:lpstr>Wingdings</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155</cp:revision>
  <dcterms:created xsi:type="dcterms:W3CDTF">2018-10-25T16:10:57Z</dcterms:created>
  <dcterms:modified xsi:type="dcterms:W3CDTF">2021-03-07T10:34:15Z</dcterms:modified>
</cp:coreProperties>
</file>