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10"/>
  </p:notesMasterIdLst>
  <p:sldIdLst>
    <p:sldId id="409" r:id="rId2"/>
    <p:sldId id="410" r:id="rId3"/>
    <p:sldId id="416" r:id="rId4"/>
    <p:sldId id="403" r:id="rId5"/>
    <p:sldId id="411" r:id="rId6"/>
    <p:sldId id="412" r:id="rId7"/>
    <p:sldId id="413" r:id="rId8"/>
    <p:sldId id="414"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CC0066"/>
    <a:srgbClr val="339933"/>
    <a:srgbClr val="CC0000"/>
    <a:srgbClr val="993300"/>
    <a:srgbClr val="FFCC00"/>
    <a:srgbClr val="A50021"/>
    <a:srgbClr val="FF0000"/>
    <a:srgbClr val="FFCC99"/>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00" autoAdjust="0"/>
    <p:restoredTop sz="83425" autoAdjust="0"/>
  </p:normalViewPr>
  <p:slideViewPr>
    <p:cSldViewPr snapToGrid="0" showGuides="1">
      <p:cViewPr varScale="1">
        <p:scale>
          <a:sx n="60" d="100"/>
          <a:sy n="60" d="100"/>
        </p:scale>
        <p:origin x="1344" y="78"/>
      </p:cViewPr>
      <p:guideLst>
        <p:guide orient="horz" pos="2183"/>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3A0632-E480-48B5-B931-A36A1A6C60DC}" type="datetimeFigureOut">
              <a:rPr lang="fr-FR" smtClean="0"/>
              <a:t>07/03/2021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79DEAE-846F-4343-A1E3-56725A21F705}" type="slidenum">
              <a:rPr lang="fr-FR" smtClean="0"/>
              <a:t>‹N°›</a:t>
            </a:fld>
            <a:endParaRPr lang="fr-FR"/>
          </a:p>
        </p:txBody>
      </p:sp>
    </p:spTree>
    <p:extLst>
      <p:ext uri="{BB962C8B-B14F-4D97-AF65-F5344CB8AC3E}">
        <p14:creationId xmlns:p14="http://schemas.microsoft.com/office/powerpoint/2010/main" val="666544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9744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38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1027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4286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0302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DFAD25E-82FC-49B0-BEBB-8C7576AC02EA}"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30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02108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039470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186734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51277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E0594867-E5C2-4EAD-9613-D3D464AAAC64}" type="datetimeFigureOut">
              <a:rPr lang="fr-FR" smtClean="0"/>
              <a:t>07/03/2021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719986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1666857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0594867-E5C2-4EAD-9613-D3D464AAAC64}" type="datetimeFigureOut">
              <a:rPr lang="fr-FR" smtClean="0"/>
              <a:t>07/03/2021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779130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E0594867-E5C2-4EAD-9613-D3D464AAAC64}" type="datetimeFigureOut">
              <a:rPr lang="fr-FR" smtClean="0"/>
              <a:t>07/03/2021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027902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594867-E5C2-4EAD-9613-D3D464AAAC64}" type="datetimeFigureOut">
              <a:rPr lang="fr-FR" smtClean="0"/>
              <a:t>07/03/2021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670265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239824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E0594867-E5C2-4EAD-9613-D3D464AAAC64}" type="datetimeFigureOut">
              <a:rPr lang="fr-FR" smtClean="0"/>
              <a:t>07/03/2021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7087AC-F73A-4C62-8BA6-A2A10B68B1EA}" type="slidenum">
              <a:rPr lang="fr-FR" smtClean="0"/>
              <a:t>‹N°›</a:t>
            </a:fld>
            <a:endParaRPr lang="fr-FR"/>
          </a:p>
        </p:txBody>
      </p:sp>
    </p:spTree>
    <p:extLst>
      <p:ext uri="{BB962C8B-B14F-4D97-AF65-F5344CB8AC3E}">
        <p14:creationId xmlns:p14="http://schemas.microsoft.com/office/powerpoint/2010/main" val="379776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594867-E5C2-4EAD-9613-D3D464AAAC64}" type="datetimeFigureOut">
              <a:rPr lang="fr-FR" smtClean="0"/>
              <a:t>07/03/2021</a:t>
            </a:fld>
            <a:endParaRPr lang="fr-F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7087AC-F73A-4C62-8BA6-A2A10B68B1EA}" type="slidenum">
              <a:rPr lang="fr-FR" smtClean="0"/>
              <a:t>‹N°›</a:t>
            </a:fld>
            <a:endParaRPr lang="fr-FR"/>
          </a:p>
        </p:txBody>
      </p:sp>
    </p:spTree>
    <p:extLst>
      <p:ext uri="{BB962C8B-B14F-4D97-AF65-F5344CB8AC3E}">
        <p14:creationId xmlns:p14="http://schemas.microsoft.com/office/powerpoint/2010/main" val="3958770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87CE2D-0C53-4592-9BCE-738FB8ED7DBA}"/>
              </a:ext>
            </a:extLst>
          </p:cNvPr>
          <p:cNvSpPr/>
          <p:nvPr/>
        </p:nvSpPr>
        <p:spPr>
          <a:xfrm>
            <a:off x="419686" y="1841706"/>
            <a:ext cx="11352628" cy="2066591"/>
          </a:xfrm>
          <a:prstGeom prst="rect">
            <a:avLst/>
          </a:prstGeom>
        </p:spPr>
        <p:txBody>
          <a:bodyPr wrap="square">
            <a:spAutoFit/>
          </a:bodyPr>
          <a:lstStyle/>
          <a:p>
            <a:pPr algn="ctr" defTabSz="457200">
              <a:lnSpc>
                <a:spcPct val="150000"/>
              </a:lnSpc>
              <a:defRPr sz="1800" b="0" i="0" u="none" strike="noStrike" kern="0" cap="none" spc="0" baseline="0">
                <a:solidFill>
                  <a:srgbClr val="000000"/>
                </a:solidFill>
                <a:uFillTx/>
              </a:defRPr>
            </a:pPr>
            <a:r>
              <a:rPr lang="fr-FR" sz="44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PARTIE  02 : </a:t>
            </a:r>
          </a:p>
          <a:p>
            <a:pPr algn="ctr" defTabSz="457200">
              <a:lnSpc>
                <a:spcPct val="150000"/>
              </a:lnSpc>
              <a:defRPr sz="1800" b="0" i="0" u="none" strike="noStrike" kern="0" cap="none" spc="0" baseline="0">
                <a:solidFill>
                  <a:srgbClr val="000000"/>
                </a:solidFill>
                <a:uFillTx/>
              </a:defRPr>
            </a:pPr>
            <a:r>
              <a:rPr lang="fr-FR" sz="4800" b="1" kern="0" dirty="0">
                <a:solidFill>
                  <a:schemeClr val="bg1"/>
                </a:solidFill>
                <a:latin typeface="Verdana" panose="020B0604030504040204" pitchFamily="34" charset="0"/>
                <a:ea typeface="Verdana" panose="020B0604030504040204" pitchFamily="34" charset="0"/>
              </a:rPr>
              <a:t>CONCEPTION DU MÉMOIRE </a:t>
            </a:r>
            <a:endParaRPr lang="fr-FR" altLang="fr-FR" sz="4800" b="1" kern="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87375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87CE2D-0C53-4592-9BCE-738FB8ED7DBA}"/>
              </a:ext>
            </a:extLst>
          </p:cNvPr>
          <p:cNvSpPr/>
          <p:nvPr/>
        </p:nvSpPr>
        <p:spPr>
          <a:xfrm>
            <a:off x="419686" y="1841706"/>
            <a:ext cx="11352628" cy="1785104"/>
          </a:xfrm>
          <a:prstGeom prst="rect">
            <a:avLst/>
          </a:prstGeom>
        </p:spPr>
        <p:txBody>
          <a:bodyPr wrap="square">
            <a:spAutoFit/>
          </a:bodyPr>
          <a:lstStyle/>
          <a:p>
            <a:pPr algn="ctr" defTabSz="457200">
              <a:lnSpc>
                <a:spcPct val="150000"/>
              </a:lnSpc>
              <a:defRPr sz="1800" b="0" i="0" u="none" strike="noStrike" kern="0" cap="none" spc="0" baseline="0">
                <a:solidFill>
                  <a:srgbClr val="000000"/>
                </a:solidFill>
                <a:uFillTx/>
              </a:defRPr>
            </a:pPr>
            <a:r>
              <a:rPr lang="fr-FR" sz="44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01 : </a:t>
            </a:r>
          </a:p>
          <a:p>
            <a:pPr algn="ctr"/>
            <a:r>
              <a:rPr lang="fr-FR" sz="4400" b="1" i="1" dirty="0">
                <a:solidFill>
                  <a:schemeClr val="bg1"/>
                </a:solidFill>
                <a:latin typeface="Verdana" panose="020B0604030504040204" pitchFamily="34" charset="0"/>
                <a:ea typeface="Verdana" panose="020B0604030504040204" pitchFamily="34" charset="0"/>
              </a:rPr>
              <a:t>PLAN </a:t>
            </a:r>
            <a:r>
              <a:rPr lang="fr-FR" sz="4400" b="1" i="1">
                <a:solidFill>
                  <a:schemeClr val="bg1"/>
                </a:solidFill>
                <a:latin typeface="Verdana" panose="020B0604030504040204" pitchFamily="34" charset="0"/>
                <a:ea typeface="Verdana" panose="020B0604030504040204" pitchFamily="34" charset="0"/>
              </a:rPr>
              <a:t>ET ÉTAPES </a:t>
            </a:r>
            <a:r>
              <a:rPr lang="fr-FR" sz="4400" b="1" i="1" dirty="0">
                <a:solidFill>
                  <a:schemeClr val="bg1"/>
                </a:solidFill>
                <a:latin typeface="Verdana" panose="020B0604030504040204" pitchFamily="34" charset="0"/>
                <a:ea typeface="Verdana" panose="020B0604030504040204" pitchFamily="34" charset="0"/>
              </a:rPr>
              <a:t>D’UN MÉMOIRE </a:t>
            </a:r>
            <a:endParaRPr lang="fr-FR" sz="44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00008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01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PLAN ET ÉTAPE D’UN MÉMOIRE </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C322EE6E-FBF7-49F7-ACC3-EDAAB63211D6}"/>
              </a:ext>
            </a:extLst>
          </p:cNvPr>
          <p:cNvSpPr/>
          <p:nvPr/>
        </p:nvSpPr>
        <p:spPr>
          <a:xfrm>
            <a:off x="139148" y="642639"/>
            <a:ext cx="11913704" cy="2308324"/>
          </a:xfrm>
          <a:prstGeom prst="rect">
            <a:avLst/>
          </a:prstGeom>
        </p:spPr>
        <p:txBody>
          <a:bodyPr wrap="square">
            <a:spAutoFit/>
          </a:bodyPr>
          <a:lstStyle/>
          <a:p>
            <a:pPr marL="342900" lvl="0" indent="-342900">
              <a:lnSpc>
                <a:spcPct val="150000"/>
              </a:lnSpc>
              <a:buFont typeface="Wingdings" panose="05000000000000000000" pitchFamily="2" charset="2"/>
              <a:buChar char=""/>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Un mémoire soulève une problématique et tente d’y répondre.</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Ainsi, la manière de poser le problème implique la manière de le résoudre.</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Le mémoire est destiné à être lu, c’est-à-dire que contrairement à la soutenance, le lecteur a la possibilité de revenir en arrière pour réfléchir au plan, chercher une information, vérifier un calcul.</a:t>
            </a:r>
            <a:endParaRPr lang="fr-FR" dirty="0">
              <a:latin typeface="Verdana" panose="020B0604030504040204" pitchFamily="34" charset="0"/>
              <a:ea typeface="Verdana" panose="020B0604030504040204" pitchFamily="34" charset="0"/>
              <a:cs typeface="Times New Roman" panose="02020603050405020304" pitchFamily="18" charset="0"/>
            </a:endParaRPr>
          </a:p>
          <a:p>
            <a:r>
              <a:rPr lang="fr-FR" dirty="0">
                <a:solidFill>
                  <a:srgbClr val="000000"/>
                </a:solidFill>
                <a:latin typeface="Verdana" panose="020B0604030504040204" pitchFamily="34" charset="0"/>
                <a:ea typeface="Verdana" panose="020B0604030504040204" pitchFamily="34" charset="0"/>
              </a:rPr>
              <a:t>Par ailleurs, il est important de rappeler qu’il très difficile de tromper un lecteur attentif dans sa lecture.</a:t>
            </a:r>
            <a:endParaRPr lang="fr-FR" dirty="0">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40C1A62A-4C7A-4D2E-8A2A-8A0645EEF772}"/>
              </a:ext>
            </a:extLst>
          </p:cNvPr>
          <p:cNvSpPr/>
          <p:nvPr/>
        </p:nvSpPr>
        <p:spPr>
          <a:xfrm>
            <a:off x="139148" y="2946952"/>
            <a:ext cx="4496744" cy="451790"/>
          </a:xfrm>
          <a:prstGeom prst="rect">
            <a:avLst/>
          </a:prstGeom>
        </p:spPr>
        <p:txBody>
          <a:bodyPr wrap="none">
            <a:spAutoFit/>
          </a:bodyPr>
          <a:lstStyle/>
          <a:p>
            <a:pPr lvl="1" algn="just">
              <a:lnSpc>
                <a:spcPct val="150000"/>
              </a:lnSpc>
              <a:spcAft>
                <a:spcPts val="1000"/>
              </a:spcAft>
            </a:pPr>
            <a:r>
              <a:rPr lang="fr-FR" b="1" dirty="0">
                <a:solidFill>
                  <a:srgbClr val="0000FF"/>
                </a:solidFill>
                <a:latin typeface="Verdana" panose="020B0604030504040204" pitchFamily="34" charset="0"/>
                <a:ea typeface="Verdana" panose="020B0604030504040204" pitchFamily="34" charset="0"/>
                <a:cs typeface="Times New Roman" panose="02020603050405020304" pitchFamily="18" charset="0"/>
              </a:rPr>
              <a:t>1.1. La structure de mémoire </a:t>
            </a:r>
            <a:endParaRPr lang="fr-FR" sz="1600" dirty="0">
              <a:solidFill>
                <a:srgbClr val="0000FF"/>
              </a:solidFill>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95D87CE3-EE3C-49EA-AFDD-C6F1A989B0A0}"/>
              </a:ext>
            </a:extLst>
          </p:cNvPr>
          <p:cNvSpPr/>
          <p:nvPr/>
        </p:nvSpPr>
        <p:spPr>
          <a:xfrm>
            <a:off x="119270" y="3429000"/>
            <a:ext cx="11913704" cy="2113784"/>
          </a:xfrm>
          <a:prstGeom prst="rect">
            <a:avLst/>
          </a:prstGeom>
        </p:spPr>
        <p:txBody>
          <a:bodyPr wrap="square">
            <a:spAutoFit/>
          </a:bodyPr>
          <a:lstStyle/>
          <a:p>
            <a:pPr marL="342900" lvl="0" indent="-342900" algn="just">
              <a:lnSpc>
                <a:spcPct val="150000"/>
              </a:lnSpc>
              <a:buFont typeface="Symbol" panose="05050102010706020507" pitchFamily="18" charset="2"/>
              <a:buChar char=""/>
            </a:pPr>
            <a:r>
              <a:rPr lang="fr-FR" b="1" i="1" dirty="0">
                <a:latin typeface="Verdana" panose="020B0604030504040204" pitchFamily="34" charset="0"/>
                <a:ea typeface="Verdana" panose="020B0604030504040204" pitchFamily="34" charset="0"/>
                <a:cs typeface="Times New Roman" panose="02020603050405020304" pitchFamily="18" charset="0"/>
              </a:rPr>
              <a:t>Le titre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Le titre doit indiquer brièvement le contenu du mémoire.</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Il faut préciser que le mémoire est soumis dans le cadre du votre programme, le nom des universités et la date.</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Il faut mentionner votre nom et nom de directeur de mémoire. </a:t>
            </a:r>
            <a:endParaRPr lang="fr-FR"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225342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0" end="0"/>
                                            </p:txEl>
                                          </p:spTgt>
                                        </p:tgtEl>
                                        <p:attrNameLst>
                                          <p:attrName>style.visibility</p:attrName>
                                        </p:attrNameLst>
                                      </p:cBhvr>
                                      <p:to>
                                        <p:strVal val="visible"/>
                                      </p:to>
                                    </p:set>
                                    <p:animEffect transition="in" filter="fade">
                                      <p:cBhvr>
                                        <p:cTn id="42" dur="1000"/>
                                        <p:tgtEl>
                                          <p:spTgt spid="5">
                                            <p:txEl>
                                              <p:pRg st="0" end="0"/>
                                            </p:txEl>
                                          </p:spTgt>
                                        </p:tgtEl>
                                      </p:cBhvr>
                                    </p:animEffect>
                                    <p:anim calcmode="lin" valueType="num">
                                      <p:cBhvr>
                                        <p:cTn id="43"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1" end="1"/>
                                            </p:txEl>
                                          </p:spTgt>
                                        </p:tgtEl>
                                        <p:attrNameLst>
                                          <p:attrName>style.visibility</p:attrName>
                                        </p:attrNameLst>
                                      </p:cBhvr>
                                      <p:to>
                                        <p:strVal val="visible"/>
                                      </p:to>
                                    </p:set>
                                    <p:animEffect transition="in" filter="fade">
                                      <p:cBhvr>
                                        <p:cTn id="49" dur="1000"/>
                                        <p:tgtEl>
                                          <p:spTgt spid="5">
                                            <p:txEl>
                                              <p:pRg st="1" end="1"/>
                                            </p:txEl>
                                          </p:spTgt>
                                        </p:tgtEl>
                                      </p:cBhvr>
                                    </p:animEffect>
                                    <p:anim calcmode="lin" valueType="num">
                                      <p:cBhvr>
                                        <p:cTn id="5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5">
                                            <p:txEl>
                                              <p:pRg st="2" end="2"/>
                                            </p:txEl>
                                          </p:spTgt>
                                        </p:tgtEl>
                                        <p:attrNameLst>
                                          <p:attrName>style.visibility</p:attrName>
                                        </p:attrNameLst>
                                      </p:cBhvr>
                                      <p:to>
                                        <p:strVal val="visible"/>
                                      </p:to>
                                    </p:set>
                                    <p:animEffect transition="in" filter="fade">
                                      <p:cBhvr>
                                        <p:cTn id="56" dur="1000"/>
                                        <p:tgtEl>
                                          <p:spTgt spid="5">
                                            <p:txEl>
                                              <p:pRg st="2" end="2"/>
                                            </p:txEl>
                                          </p:spTgt>
                                        </p:tgtEl>
                                      </p:cBhvr>
                                    </p:animEffect>
                                    <p:anim calcmode="lin" valueType="num">
                                      <p:cBhvr>
                                        <p:cTn id="57"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8"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5">
                                            <p:txEl>
                                              <p:pRg st="3" end="3"/>
                                            </p:txEl>
                                          </p:spTgt>
                                        </p:tgtEl>
                                        <p:attrNameLst>
                                          <p:attrName>style.visibility</p:attrName>
                                        </p:attrNameLst>
                                      </p:cBhvr>
                                      <p:to>
                                        <p:strVal val="visible"/>
                                      </p:to>
                                    </p:set>
                                    <p:animEffect transition="in" filter="fade">
                                      <p:cBhvr>
                                        <p:cTn id="63" dur="1000"/>
                                        <p:tgtEl>
                                          <p:spTgt spid="5">
                                            <p:txEl>
                                              <p:pRg st="3" end="3"/>
                                            </p:txEl>
                                          </p:spTgt>
                                        </p:tgtEl>
                                      </p:cBhvr>
                                    </p:animEffect>
                                    <p:anim calcmode="lin" valueType="num">
                                      <p:cBhvr>
                                        <p:cTn id="64"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65"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01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PLAN ET ÉTAPE D’UN MÉMOIRE </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341956D5-77D6-4F82-927F-6597C660D793}"/>
              </a:ext>
            </a:extLst>
          </p:cNvPr>
          <p:cNvSpPr/>
          <p:nvPr/>
        </p:nvSpPr>
        <p:spPr>
          <a:xfrm>
            <a:off x="119270" y="642639"/>
            <a:ext cx="11913704" cy="5853269"/>
          </a:xfrm>
          <a:prstGeom prst="rect">
            <a:avLst/>
          </a:prstGeom>
        </p:spPr>
        <p:txBody>
          <a:bodyPr wrap="square">
            <a:spAutoFit/>
          </a:bodyPr>
          <a:lstStyle/>
          <a:p>
            <a:pPr marL="342900" lvl="0" indent="-342900" algn="just">
              <a:lnSpc>
                <a:spcPct val="150000"/>
              </a:lnSpc>
              <a:buFont typeface="Symbol" panose="05050102010706020507" pitchFamily="18" charset="2"/>
              <a:buChar char=""/>
            </a:pPr>
            <a:r>
              <a:rPr lang="fr-FR" b="1" i="1" dirty="0">
                <a:latin typeface="Verdana" panose="020B0604030504040204" pitchFamily="34" charset="0"/>
                <a:ea typeface="Verdana" panose="020B0604030504040204" pitchFamily="34" charset="0"/>
                <a:cs typeface="Times New Roman" panose="02020603050405020304" pitchFamily="18" charset="0"/>
              </a:rPr>
              <a:t>Les remerciements :</a:t>
            </a:r>
            <a:endParaRPr lang="fr-FR" dirty="0">
              <a:latin typeface="Verdana" panose="020B0604030504040204" pitchFamily="34" charset="0"/>
              <a:ea typeface="Verdana" panose="020B0604030504040204" pitchFamily="34" charset="0"/>
              <a:cs typeface="Times New Roman" panose="02020603050405020304" pitchFamily="18" charset="0"/>
            </a:endParaRPr>
          </a:p>
          <a:p>
            <a:pPr algn="just">
              <a:lnSpc>
                <a:spcPct val="150000"/>
              </a:lnSpc>
              <a:spcAft>
                <a:spcPts val="0"/>
              </a:spcAft>
            </a:pPr>
            <a:r>
              <a:rPr lang="fr-FR" dirty="0">
                <a:latin typeface="Verdana" panose="020B0604030504040204" pitchFamily="34" charset="0"/>
                <a:ea typeface="Verdana" panose="020B0604030504040204" pitchFamily="34" charset="0"/>
                <a:cs typeface="Times New Roman" panose="02020603050405020304" pitchFamily="18" charset="0"/>
              </a:rPr>
              <a:t>Cette section comporte les noms des personnes qui ont aidé le candidat à rédiger le mémoire.</a:t>
            </a:r>
          </a:p>
          <a:p>
            <a:pPr marL="342900" lvl="0" indent="-342900" algn="just">
              <a:lnSpc>
                <a:spcPct val="150000"/>
              </a:lnSpc>
              <a:spcAft>
                <a:spcPts val="0"/>
              </a:spcAft>
              <a:buFont typeface="Symbol" panose="05050102010706020507" pitchFamily="18" charset="2"/>
              <a:buChar char=""/>
            </a:pPr>
            <a:r>
              <a:rPr lang="fr-FR" b="1" i="1" dirty="0">
                <a:latin typeface="Verdana" panose="020B0604030504040204" pitchFamily="34" charset="0"/>
                <a:ea typeface="Verdana" panose="020B0604030504040204" pitchFamily="34" charset="0"/>
                <a:cs typeface="Times New Roman" panose="02020603050405020304" pitchFamily="18" charset="0"/>
              </a:rPr>
              <a:t>Le résumé (1 page)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Bref exposé du sujet traité, des objectifs visés, des hypothèses émises, des méthodes expérimentales utilisées et de l'analyse des résultats obtenus.</a:t>
            </a:r>
          </a:p>
          <a:p>
            <a:pPr marL="342900" lvl="0" indent="-342900" algn="just">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Présentation des principales conclusions de la recherche</a:t>
            </a:r>
          </a:p>
          <a:p>
            <a:pPr marL="342900" lvl="0" indent="-342900" algn="just">
              <a:lnSpc>
                <a:spcPct val="150000"/>
              </a:lnSpc>
              <a:spcAft>
                <a:spcPts val="0"/>
              </a:spcAft>
              <a:buFont typeface="Symbol" panose="05050102010706020507" pitchFamily="18" charset="2"/>
              <a:buChar char=""/>
            </a:pPr>
            <a:r>
              <a:rPr lang="fr-FR" b="1" i="1" dirty="0">
                <a:latin typeface="Verdana" panose="020B0604030504040204" pitchFamily="34" charset="0"/>
                <a:ea typeface="Verdana" panose="020B0604030504040204" pitchFamily="34" charset="0"/>
                <a:cs typeface="Times New Roman" panose="02020603050405020304" pitchFamily="18" charset="0"/>
              </a:rPr>
              <a:t>Abstract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Traduction en Anglais du résumé</a:t>
            </a:r>
          </a:p>
          <a:p>
            <a:pPr marL="342900" lvl="0" indent="-342900" algn="just">
              <a:lnSpc>
                <a:spcPct val="150000"/>
              </a:lnSpc>
              <a:spcAft>
                <a:spcPts val="0"/>
              </a:spcAft>
              <a:buFont typeface="Symbol" panose="05050102010706020507" pitchFamily="18" charset="2"/>
              <a:buChar char=""/>
            </a:pPr>
            <a:r>
              <a:rPr lang="fr-FR" b="1" i="1" dirty="0">
                <a:latin typeface="Verdana" panose="020B0604030504040204" pitchFamily="34" charset="0"/>
                <a:ea typeface="Verdana" panose="020B0604030504040204" pitchFamily="34" charset="0"/>
                <a:cs typeface="Times New Roman" panose="02020603050405020304" pitchFamily="18" charset="0"/>
              </a:rPr>
              <a:t> </a:t>
            </a:r>
            <a:r>
              <a:rPr lang="ar-SA" b="1" i="1" dirty="0">
                <a:latin typeface="Verdana" panose="020B0604030504040204" pitchFamily="34" charset="0"/>
                <a:ea typeface="Verdana" panose="020B0604030504040204" pitchFamily="34" charset="0"/>
                <a:cs typeface="Times New Roman" panose="02020603050405020304" pitchFamily="18" charset="0"/>
              </a:rPr>
              <a:t>الخلاصة </a:t>
            </a:r>
            <a:r>
              <a:rPr lang="fr-FR" b="1" i="1" dirty="0">
                <a:latin typeface="Verdana" panose="020B0604030504040204" pitchFamily="34" charset="0"/>
                <a:ea typeface="Verdana" panose="020B0604030504040204" pitchFamily="34" charset="0"/>
                <a:cs typeface="Times New Roman" panose="02020603050405020304" pitchFamily="18" charset="0"/>
              </a:rPr>
              <a:t>:</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Traduction en Arabe du résumé</a:t>
            </a:r>
          </a:p>
          <a:p>
            <a:pPr marL="342900" lvl="0" indent="-342900" algn="just">
              <a:lnSpc>
                <a:spcPct val="150000"/>
              </a:lnSpc>
              <a:spcAft>
                <a:spcPts val="0"/>
              </a:spcAft>
              <a:buFont typeface="Symbol" panose="05050102010706020507" pitchFamily="18" charset="2"/>
              <a:buChar char=""/>
            </a:pPr>
            <a:r>
              <a:rPr lang="fr-FR" b="1" i="1" dirty="0">
                <a:latin typeface="Verdana" panose="020B0604030504040204" pitchFamily="34" charset="0"/>
                <a:ea typeface="Verdana" panose="020B0604030504040204" pitchFamily="34" charset="0"/>
                <a:cs typeface="Times New Roman" panose="02020603050405020304" pitchFamily="18" charset="0"/>
              </a:rPr>
              <a:t>La table des matières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Est paginée et détaillée avec des niveaux.</a:t>
            </a:r>
          </a:p>
          <a:p>
            <a:pPr marL="285750" lvl="0" indent="-285750" algn="just">
              <a:lnSpc>
                <a:spcPct val="150000"/>
              </a:lnSpc>
              <a:buFont typeface="Arial" panose="020B0604020202020204" pitchFamily="34" charset="0"/>
              <a:buChar char="•"/>
            </a:pPr>
            <a:r>
              <a:rPr lang="fr-FR" b="1" i="1" dirty="0">
                <a:latin typeface="Verdana" panose="020B0604030504040204" pitchFamily="34" charset="0"/>
                <a:ea typeface="Verdana" panose="020B0604030504040204" pitchFamily="34" charset="0"/>
              </a:rPr>
              <a:t>List des figures :</a:t>
            </a:r>
            <a:endParaRPr lang="fr-FR" dirty="0">
              <a:latin typeface="Verdana" panose="020B0604030504040204" pitchFamily="34" charset="0"/>
              <a:ea typeface="Verdana" panose="020B0604030504040204" pitchFamily="34" charset="0"/>
            </a:endParaRP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Détails de toutes les figures (numérotation et titre)</a:t>
            </a:r>
          </a:p>
        </p:txBody>
      </p:sp>
    </p:spTree>
    <p:extLst>
      <p:ext uri="{BB962C8B-B14F-4D97-AF65-F5344CB8AC3E}">
        <p14:creationId xmlns:p14="http://schemas.microsoft.com/office/powerpoint/2010/main" val="1038373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Effect transition="in" filter="fade">
                                      <p:cBhvr>
                                        <p:cTn id="61" dur="1000"/>
                                        <p:tgtEl>
                                          <p:spTgt spid="3">
                                            <p:txEl>
                                              <p:pRg st="8" end="8"/>
                                            </p:txEl>
                                          </p:spTgt>
                                        </p:tgtEl>
                                      </p:cBhvr>
                                    </p:animEffect>
                                    <p:anim calcmode="lin" valueType="num">
                                      <p:cBhvr>
                                        <p:cTn id="6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Effect transition="in" filter="fade">
                                      <p:cBhvr>
                                        <p:cTn id="68" dur="1000"/>
                                        <p:tgtEl>
                                          <p:spTgt spid="3">
                                            <p:txEl>
                                              <p:pRg st="9" end="9"/>
                                            </p:txEl>
                                          </p:spTgt>
                                        </p:tgtEl>
                                      </p:cBhvr>
                                    </p:animEffect>
                                    <p:anim calcmode="lin" valueType="num">
                                      <p:cBhvr>
                                        <p:cTn id="6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9" end="9"/>
                                            </p:txEl>
                                          </p:spTgt>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Effect transition="in" filter="fade">
                                      <p:cBhvr>
                                        <p:cTn id="73" dur="1000"/>
                                        <p:tgtEl>
                                          <p:spTgt spid="3">
                                            <p:txEl>
                                              <p:pRg st="10" end="10"/>
                                            </p:txEl>
                                          </p:spTgt>
                                        </p:tgtEl>
                                      </p:cBhvr>
                                    </p:animEffect>
                                    <p:anim calcmode="lin" valueType="num">
                                      <p:cBhvr>
                                        <p:cTn id="7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5"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3">
                                            <p:txEl>
                                              <p:pRg st="11" end="11"/>
                                            </p:txEl>
                                          </p:spTgt>
                                        </p:tgtEl>
                                        <p:attrNameLst>
                                          <p:attrName>style.visibility</p:attrName>
                                        </p:attrNameLst>
                                      </p:cBhvr>
                                      <p:to>
                                        <p:strVal val="visible"/>
                                      </p:to>
                                    </p:set>
                                    <p:animEffect transition="in" filter="fade">
                                      <p:cBhvr>
                                        <p:cTn id="80" dur="1000"/>
                                        <p:tgtEl>
                                          <p:spTgt spid="3">
                                            <p:txEl>
                                              <p:pRg st="11" end="11"/>
                                            </p:txEl>
                                          </p:spTgt>
                                        </p:tgtEl>
                                      </p:cBhvr>
                                    </p:animEffect>
                                    <p:anim calcmode="lin" valueType="num">
                                      <p:cBhvr>
                                        <p:cTn id="81"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2"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Effect transition="in" filter="fade">
                                      <p:cBhvr>
                                        <p:cTn id="85" dur="1000"/>
                                        <p:tgtEl>
                                          <p:spTgt spid="3">
                                            <p:txEl>
                                              <p:pRg st="12" end="12"/>
                                            </p:txEl>
                                          </p:spTgt>
                                        </p:tgtEl>
                                      </p:cBhvr>
                                    </p:animEffect>
                                    <p:anim calcmode="lin" valueType="num">
                                      <p:cBhvr>
                                        <p:cTn id="86"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87"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01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PLAN ET ÉTAPE D’UN MÉMOIRE </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03262BF7-9157-410E-B9E9-210D7C273DD9}"/>
              </a:ext>
            </a:extLst>
          </p:cNvPr>
          <p:cNvSpPr/>
          <p:nvPr/>
        </p:nvSpPr>
        <p:spPr>
          <a:xfrm>
            <a:off x="119270" y="642639"/>
            <a:ext cx="11913704" cy="6268767"/>
          </a:xfrm>
          <a:prstGeom prst="rect">
            <a:avLst/>
          </a:prstGeom>
        </p:spPr>
        <p:txBody>
          <a:bodyPr wrap="square">
            <a:spAutoFit/>
          </a:bodyPr>
          <a:lstStyle/>
          <a:p>
            <a:pPr marL="342900" lvl="0" indent="-342900" algn="just">
              <a:lnSpc>
                <a:spcPct val="150000"/>
              </a:lnSpc>
              <a:buFont typeface="Symbol" panose="05050102010706020507" pitchFamily="18" charset="2"/>
              <a:buChar char=""/>
            </a:pPr>
            <a:r>
              <a:rPr lang="fr-FR" b="1"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Liste des tableaux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fr-FR" dirty="0">
                <a:latin typeface="Verdana" panose="020B0604030504040204" pitchFamily="34" charset="0"/>
                <a:ea typeface="Verdana" panose="020B0604030504040204" pitchFamily="34" charset="0"/>
                <a:cs typeface="Times New Roman" panose="02020603050405020304" pitchFamily="18" charset="0"/>
              </a:rPr>
              <a:t>Détails de toutes les tableaux (numérotation et titre)</a:t>
            </a:r>
          </a:p>
          <a:p>
            <a:pPr marL="342900" lvl="0" indent="-342900">
              <a:lnSpc>
                <a:spcPct val="150000"/>
              </a:lnSpc>
              <a:spcAft>
                <a:spcPts val="0"/>
              </a:spcAft>
              <a:buFont typeface="Symbol" panose="05050102010706020507" pitchFamily="18" charset="2"/>
              <a:buChar char=""/>
            </a:pPr>
            <a:r>
              <a:rPr lang="fr-FR" b="1"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Introduction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r>
              <a:rPr lang="fr-FR" b="1"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Problématique :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50000"/>
              </a:lnSpc>
              <a:spcAft>
                <a:spcPts val="0"/>
              </a:spcAft>
              <a:buFont typeface="Courier New" panose="02070309020205020404" pitchFamily="49" charset="0"/>
              <a:buChar char="o"/>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Définition des grandes questions posées par le sujet. Ce sont celles auxquelles vous allez chercher à répondre.</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50000"/>
              </a:lnSpc>
              <a:spcAft>
                <a:spcPts val="0"/>
              </a:spcAft>
              <a:buFont typeface="Courier New" panose="02070309020205020404" pitchFamily="49" charset="0"/>
              <a:buChar char="o"/>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Délimitation du champ de l'étude. Ce que vous ne traiterez pas. Ce que l'on ne pourra pas vous reprocher de ne pas avoir traité.</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742950" lvl="1" indent="-285750" algn="just">
              <a:lnSpc>
                <a:spcPct val="150000"/>
              </a:lnSpc>
              <a:spcAft>
                <a:spcPts val="0"/>
              </a:spcAft>
              <a:buFont typeface="Courier New" panose="02070309020205020404" pitchFamily="49" charset="0"/>
              <a:buChar char="o"/>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Contraintes pratiques rencontrées</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r>
              <a:rPr lang="fr-FR" b="1" i="1" dirty="0">
                <a:latin typeface="Verdana" panose="020B0604030504040204" pitchFamily="34" charset="0"/>
                <a:ea typeface="Verdana" panose="020B0604030504040204" pitchFamily="34" charset="0"/>
                <a:cs typeface="Times New Roman" panose="02020603050405020304" pitchFamily="18" charset="0"/>
              </a:rPr>
              <a:t>Motivation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742950" lvl="1" indent="-285750" algn="just">
              <a:lnSpc>
                <a:spcPct val="150000"/>
              </a:lnSpc>
              <a:spcAft>
                <a:spcPts val="0"/>
              </a:spcAft>
              <a:buFont typeface="Courier New" panose="02070309020205020404" pitchFamily="49" charset="0"/>
              <a:buChar char="o"/>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Motivation pour le choix du sujet</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742950" lvl="1" indent="-285750" algn="just">
              <a:lnSpc>
                <a:spcPct val="150000"/>
              </a:lnSpc>
              <a:spcAft>
                <a:spcPts val="0"/>
              </a:spcAft>
              <a:buFont typeface="Courier New" panose="02070309020205020404" pitchFamily="49" charset="0"/>
              <a:buChar char="o"/>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Intérêt du sujet</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50000"/>
              </a:lnSpc>
              <a:spcAft>
                <a:spcPts val="0"/>
              </a:spcAft>
              <a:buFont typeface="Wingdings" panose="05000000000000000000" pitchFamily="2" charset="2"/>
              <a:buChar char=""/>
            </a:pPr>
            <a:r>
              <a:rPr lang="fr-FR" b="1"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Objectives :</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50000"/>
              </a:lnSpc>
              <a:spcAft>
                <a:spcPts val="0"/>
              </a:spcAft>
              <a:buFont typeface="Courier New" panose="02070309020205020404" pitchFamily="49" charset="0"/>
              <a:buChar char="o"/>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Définition du but du travail</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742950" lvl="1" indent="-285750" algn="just">
              <a:lnSpc>
                <a:spcPct val="150000"/>
              </a:lnSpc>
              <a:spcAft>
                <a:spcPts val="0"/>
              </a:spcAft>
              <a:buFont typeface="Courier New" panose="02070309020205020404" pitchFamily="49" charset="0"/>
              <a:buChar char="o"/>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Méthode pour la vérification et validation des objectifs</a:t>
            </a:r>
            <a:endParaRPr lang="fr-FR" dirty="0">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912715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1000"/>
                                        <p:tgtEl>
                                          <p:spTgt spid="3">
                                            <p:txEl>
                                              <p:pRg st="8" end="8"/>
                                            </p:txEl>
                                          </p:spTgt>
                                        </p:tgtEl>
                                      </p:cBhvr>
                                    </p:animEffect>
                                    <p:anim calcmode="lin" valueType="num">
                                      <p:cBhvr>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fade">
                                      <p:cBhvr>
                                        <p:cTn id="58" dur="1000"/>
                                        <p:tgtEl>
                                          <p:spTgt spid="3">
                                            <p:txEl>
                                              <p:pRg st="9" end="9"/>
                                            </p:txEl>
                                          </p:spTgt>
                                        </p:tgtEl>
                                      </p:cBhvr>
                                    </p:animEffect>
                                    <p:anim calcmode="lin" valueType="num">
                                      <p:cBhvr>
                                        <p:cTn id="5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3">
                                            <p:txEl>
                                              <p:pRg st="10" end="10"/>
                                            </p:txEl>
                                          </p:spTgt>
                                        </p:tgtEl>
                                        <p:attrNameLst>
                                          <p:attrName>style.visibility</p:attrName>
                                        </p:attrNameLst>
                                      </p:cBhvr>
                                      <p:to>
                                        <p:strVal val="visible"/>
                                      </p:to>
                                    </p:set>
                                    <p:animEffect transition="in" filter="fade">
                                      <p:cBhvr>
                                        <p:cTn id="65" dur="1000"/>
                                        <p:tgtEl>
                                          <p:spTgt spid="3">
                                            <p:txEl>
                                              <p:pRg st="10" end="10"/>
                                            </p:txEl>
                                          </p:spTgt>
                                        </p:tgtEl>
                                      </p:cBhvr>
                                    </p:animEffect>
                                    <p:anim calcmode="lin" valueType="num">
                                      <p:cBhvr>
                                        <p:cTn id="66"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7"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3">
                                            <p:txEl>
                                              <p:pRg st="11" end="11"/>
                                            </p:txEl>
                                          </p:spTgt>
                                        </p:tgtEl>
                                        <p:attrNameLst>
                                          <p:attrName>style.visibility</p:attrName>
                                        </p:attrNameLst>
                                      </p:cBhvr>
                                      <p:to>
                                        <p:strVal val="visible"/>
                                      </p:to>
                                    </p:set>
                                    <p:animEffect transition="in" filter="fade">
                                      <p:cBhvr>
                                        <p:cTn id="70" dur="1000"/>
                                        <p:tgtEl>
                                          <p:spTgt spid="3">
                                            <p:txEl>
                                              <p:pRg st="11" end="11"/>
                                            </p:txEl>
                                          </p:spTgt>
                                        </p:tgtEl>
                                      </p:cBhvr>
                                    </p:animEffect>
                                    <p:anim calcmode="lin" valueType="num">
                                      <p:cBhvr>
                                        <p:cTn id="71"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3">
                                            <p:txEl>
                                              <p:pRg st="12" end="12"/>
                                            </p:txEl>
                                          </p:spTgt>
                                        </p:tgtEl>
                                        <p:attrNameLst>
                                          <p:attrName>style.visibility</p:attrName>
                                        </p:attrNameLst>
                                      </p:cBhvr>
                                      <p:to>
                                        <p:strVal val="visible"/>
                                      </p:to>
                                    </p:set>
                                    <p:animEffect transition="in" filter="fade">
                                      <p:cBhvr>
                                        <p:cTn id="75" dur="1000"/>
                                        <p:tgtEl>
                                          <p:spTgt spid="3">
                                            <p:txEl>
                                              <p:pRg st="12" end="12"/>
                                            </p:txEl>
                                          </p:spTgt>
                                        </p:tgtEl>
                                      </p:cBhvr>
                                    </p:animEffect>
                                    <p:anim calcmode="lin" valueType="num">
                                      <p:cBhvr>
                                        <p:cTn id="76"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7"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01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PLAN ET ÉTAPE D’UN MÉMOIRE </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F9C727E7-AE96-4050-8C61-0434D74832C0}"/>
              </a:ext>
            </a:extLst>
          </p:cNvPr>
          <p:cNvSpPr/>
          <p:nvPr/>
        </p:nvSpPr>
        <p:spPr>
          <a:xfrm>
            <a:off x="119270" y="642639"/>
            <a:ext cx="11913704" cy="5981509"/>
          </a:xfrm>
          <a:prstGeom prst="rect">
            <a:avLst/>
          </a:prstGeom>
        </p:spPr>
        <p:txBody>
          <a:bodyPr wrap="square">
            <a:spAutoFit/>
          </a:bodyPr>
          <a:lstStyle/>
          <a:p>
            <a:pPr marL="342900" lvl="0" indent="-342900" algn="just">
              <a:lnSpc>
                <a:spcPct val="150000"/>
              </a:lnSpc>
              <a:spcAft>
                <a:spcPts val="0"/>
              </a:spcAft>
              <a:buFont typeface="Wingdings" panose="05000000000000000000" pitchFamily="2" charset="2"/>
              <a:buChar char=""/>
            </a:pPr>
            <a:r>
              <a:rPr lang="fr-FR" b="1" dirty="0">
                <a:solidFill>
                  <a:srgbClr val="000000"/>
                </a:solidFill>
                <a:latin typeface="Verdana" panose="020B0604030504040204" pitchFamily="34" charset="0"/>
                <a:ea typeface="Verdana" panose="020B0604030504040204" pitchFamily="34" charset="0"/>
                <a:cs typeface="Times New Roman" panose="02020603050405020304" pitchFamily="18" charset="0"/>
              </a:rPr>
              <a:t>Contribution</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742950" lvl="1" indent="-285750" algn="just">
              <a:lnSpc>
                <a:spcPct val="150000"/>
              </a:lnSpc>
              <a:spcAft>
                <a:spcPts val="0"/>
              </a:spcAft>
              <a:buFont typeface="Courier New" panose="02070309020205020404" pitchFamily="49" charset="0"/>
              <a:buChar char="o"/>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Description claire de la contribution de votre travail</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742950" lvl="1" indent="-285750" algn="just">
              <a:lnSpc>
                <a:spcPct val="150000"/>
              </a:lnSpc>
              <a:spcAft>
                <a:spcPts val="0"/>
              </a:spcAft>
              <a:buFont typeface="Courier New" panose="02070309020205020404" pitchFamily="49" charset="0"/>
              <a:buChar char="o"/>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Environnement de stage (ou de travail)</a:t>
            </a:r>
            <a:endParaRPr lang="fr-FR" dirty="0">
              <a:latin typeface="Verdana" panose="020B0604030504040204" pitchFamily="34" charset="0"/>
              <a:ea typeface="Verdana" panose="020B0604030504040204" pitchFamily="34" charset="0"/>
              <a:cs typeface="Times New Roman" panose="02020603050405020304" pitchFamily="18" charset="0"/>
            </a:endParaRPr>
          </a:p>
          <a:p>
            <a:pPr marL="742950" lvl="1" indent="-285750" algn="just">
              <a:lnSpc>
                <a:spcPct val="150000"/>
              </a:lnSpc>
              <a:spcAft>
                <a:spcPts val="1000"/>
              </a:spcAft>
              <a:buFont typeface="Courier New" panose="02070309020205020404" pitchFamily="49" charset="0"/>
              <a:buChar char="o"/>
            </a:pPr>
            <a:r>
              <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rPr>
              <a:t>Présentation en quelques lignes du lieu de stage ou de travail</a:t>
            </a:r>
          </a:p>
          <a:p>
            <a:pPr marL="285750" lvl="0" indent="-285750" algn="just">
              <a:lnSpc>
                <a:spcPct val="150000"/>
              </a:lnSpc>
              <a:buFont typeface="Wingdings" panose="05000000000000000000" pitchFamily="2" charset="2"/>
              <a:buChar char="Ø"/>
            </a:pPr>
            <a:r>
              <a:rPr lang="fr-FR" b="1" i="1" dirty="0">
                <a:latin typeface="Verdana" panose="020B0604030504040204" pitchFamily="34" charset="0"/>
                <a:ea typeface="Verdana" panose="020B0604030504040204" pitchFamily="34" charset="0"/>
              </a:rPr>
              <a:t>Les hypothèses :</a:t>
            </a:r>
            <a:endParaRPr lang="fr-FR" dirty="0">
              <a:latin typeface="Verdana" panose="020B0604030504040204" pitchFamily="34" charset="0"/>
              <a:ea typeface="Verdana" panose="020B0604030504040204" pitchFamily="34" charset="0"/>
            </a:endParaRPr>
          </a:p>
          <a:p>
            <a:pPr marL="285750" lvl="0" indent="-285750" algn="just">
              <a:lnSpc>
                <a:spcPct val="150000"/>
              </a:lnSpc>
              <a:buFont typeface="Arial" panose="020B0604020202020204" pitchFamily="34" charset="0"/>
              <a:buChar char="•"/>
            </a:pPr>
            <a:r>
              <a:rPr lang="fr-FR" b="1" i="1" dirty="0">
                <a:latin typeface="Verdana" panose="020B0604030504040204" pitchFamily="34" charset="0"/>
                <a:ea typeface="Verdana" panose="020B0604030504040204" pitchFamily="34" charset="0"/>
              </a:rPr>
              <a:t>Méthodologie :</a:t>
            </a:r>
            <a:endParaRPr lang="fr-FR" dirty="0">
              <a:latin typeface="Verdana" panose="020B0604030504040204" pitchFamily="34" charset="0"/>
              <a:ea typeface="Verdana" panose="020B0604030504040204" pitchFamily="34" charset="0"/>
            </a:endParaRPr>
          </a:p>
          <a:p>
            <a:pPr algn="just">
              <a:lnSpc>
                <a:spcPct val="150000"/>
              </a:lnSpc>
            </a:pPr>
            <a:r>
              <a:rPr lang="fr-FR" dirty="0">
                <a:latin typeface="Verdana" panose="020B0604030504040204" pitchFamily="34" charset="0"/>
                <a:ea typeface="Verdana" panose="020B0604030504040204" pitchFamily="34" charset="0"/>
              </a:rPr>
              <a:t>Présentation de la méthode/outil utilisés pour résoudre le problème posé</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Justification du choix de la méthode.</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Description de la méthode.</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Mise en œuvre des hypothèses.</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Description de la solution du problème.</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Description des conditions expérimentales.</a:t>
            </a:r>
          </a:p>
          <a:p>
            <a:pPr marL="285750" lvl="0" indent="-285750" algn="just">
              <a:lnSpc>
                <a:spcPct val="150000"/>
              </a:lnSpc>
              <a:buFont typeface="Arial" panose="020B0604020202020204" pitchFamily="34" charset="0"/>
              <a:buChar char="•"/>
            </a:pPr>
            <a:r>
              <a:rPr lang="fr-FR" b="1" i="1" dirty="0">
                <a:latin typeface="Verdana" panose="020B0604030504040204" pitchFamily="34" charset="0"/>
                <a:ea typeface="Verdana" panose="020B0604030504040204" pitchFamily="34" charset="0"/>
              </a:rPr>
              <a:t>Etat de littérature spécialisé / Revue de la bibliographie/Travaux concernés :</a:t>
            </a:r>
            <a:endParaRPr lang="fr-FR" dirty="0">
              <a:latin typeface="Verdana" panose="020B0604030504040204" pitchFamily="34" charset="0"/>
              <a:ea typeface="Verdana" panose="020B0604030504040204" pitchFamily="34" charset="0"/>
            </a:endParaRPr>
          </a:p>
          <a:p>
            <a:pPr algn="just">
              <a:lnSpc>
                <a:spcPct val="150000"/>
              </a:lnSpc>
            </a:pPr>
            <a:r>
              <a:rPr lang="fr-FR" dirty="0">
                <a:latin typeface="Verdana" panose="020B0604030504040204" pitchFamily="34" charset="0"/>
                <a:ea typeface="Verdana" panose="020B0604030504040204" pitchFamily="34" charset="0"/>
              </a:rPr>
              <a:t>Ce chapitre doit être plus qu'une simple bibliographie :</a:t>
            </a:r>
          </a:p>
        </p:txBody>
      </p:sp>
    </p:spTree>
    <p:extLst>
      <p:ext uri="{BB962C8B-B14F-4D97-AF65-F5344CB8AC3E}">
        <p14:creationId xmlns:p14="http://schemas.microsoft.com/office/powerpoint/2010/main" val="377045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1" presetID="42" presetClass="entr" presetSubtype="0" fill="hold"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1000"/>
                                        <p:tgtEl>
                                          <p:spTgt spid="3">
                                            <p:txEl>
                                              <p:pRg st="8" end="8"/>
                                            </p:txEl>
                                          </p:spTgt>
                                        </p:tgtEl>
                                      </p:cBhvr>
                                    </p:animEffect>
                                    <p:anim calcmode="lin" valueType="num">
                                      <p:cBhvr>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Effect transition="in" filter="fade">
                                      <p:cBhvr>
                                        <p:cTn id="58" dur="1000"/>
                                        <p:tgtEl>
                                          <p:spTgt spid="3">
                                            <p:txEl>
                                              <p:pRg st="9" end="9"/>
                                            </p:txEl>
                                          </p:spTgt>
                                        </p:tgtEl>
                                      </p:cBhvr>
                                    </p:animEffect>
                                    <p:anim calcmode="lin" valueType="num">
                                      <p:cBhvr>
                                        <p:cTn id="5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9" end="9"/>
                                            </p:txEl>
                                          </p:spTgt>
                                        </p:tgtEl>
                                        <p:attrNameLst>
                                          <p:attrName>ppt_y</p:attrName>
                                        </p:attrNameLst>
                                      </p:cBhvr>
                                      <p:tavLst>
                                        <p:tav tm="0">
                                          <p:val>
                                            <p:strVal val="#ppt_y+.1"/>
                                          </p:val>
                                        </p:tav>
                                        <p:tav tm="100000">
                                          <p:val>
                                            <p:strVal val="#ppt_y"/>
                                          </p:val>
                                        </p:tav>
                                      </p:tavLst>
                                    </p:anim>
                                  </p:childTnLst>
                                </p:cTn>
                              </p:par>
                              <p:par>
                                <p:cTn id="61" presetID="42" presetClass="entr" presetSubtype="0" fill="hold" nodeType="with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Effect transition="in" filter="fade">
                                      <p:cBhvr>
                                        <p:cTn id="63" dur="1000"/>
                                        <p:tgtEl>
                                          <p:spTgt spid="3">
                                            <p:txEl>
                                              <p:pRg st="10" end="10"/>
                                            </p:txEl>
                                          </p:spTgt>
                                        </p:tgtEl>
                                      </p:cBhvr>
                                    </p:animEffect>
                                    <p:anim calcmode="lin" valueType="num">
                                      <p:cBhvr>
                                        <p:cTn id="6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3">
                                            <p:txEl>
                                              <p:pRg st="11" end="11"/>
                                            </p:txEl>
                                          </p:spTgt>
                                        </p:tgtEl>
                                        <p:attrNameLst>
                                          <p:attrName>style.visibility</p:attrName>
                                        </p:attrNameLst>
                                      </p:cBhvr>
                                      <p:to>
                                        <p:strVal val="visible"/>
                                      </p:to>
                                    </p:set>
                                    <p:animEffect transition="in" filter="fade">
                                      <p:cBhvr>
                                        <p:cTn id="68" dur="1000"/>
                                        <p:tgtEl>
                                          <p:spTgt spid="3">
                                            <p:txEl>
                                              <p:pRg st="11" end="11"/>
                                            </p:txEl>
                                          </p:spTgt>
                                        </p:tgtEl>
                                      </p:cBhvr>
                                    </p:animEffect>
                                    <p:anim calcmode="lin" valueType="num">
                                      <p:cBhvr>
                                        <p:cTn id="69"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70"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3">
                                            <p:txEl>
                                              <p:pRg st="12" end="12"/>
                                            </p:txEl>
                                          </p:spTgt>
                                        </p:tgtEl>
                                        <p:attrNameLst>
                                          <p:attrName>style.visibility</p:attrName>
                                        </p:attrNameLst>
                                      </p:cBhvr>
                                      <p:to>
                                        <p:strVal val="visible"/>
                                      </p:to>
                                    </p:set>
                                    <p:animEffect transition="in" filter="fade">
                                      <p:cBhvr>
                                        <p:cTn id="75" dur="1000"/>
                                        <p:tgtEl>
                                          <p:spTgt spid="3">
                                            <p:txEl>
                                              <p:pRg st="12" end="12"/>
                                            </p:txEl>
                                          </p:spTgt>
                                        </p:tgtEl>
                                      </p:cBhvr>
                                    </p:animEffect>
                                    <p:anim calcmode="lin" valueType="num">
                                      <p:cBhvr>
                                        <p:cTn id="76"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7"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3">
                                            <p:txEl>
                                              <p:pRg st="13" end="13"/>
                                            </p:txEl>
                                          </p:spTgt>
                                        </p:tgtEl>
                                        <p:attrNameLst>
                                          <p:attrName>style.visibility</p:attrName>
                                        </p:attrNameLst>
                                      </p:cBhvr>
                                      <p:to>
                                        <p:strVal val="visible"/>
                                      </p:to>
                                    </p:set>
                                    <p:animEffect transition="in" filter="fade">
                                      <p:cBhvr>
                                        <p:cTn id="80" dur="1000"/>
                                        <p:tgtEl>
                                          <p:spTgt spid="3">
                                            <p:txEl>
                                              <p:pRg st="13" end="13"/>
                                            </p:txEl>
                                          </p:spTgt>
                                        </p:tgtEl>
                                      </p:cBhvr>
                                    </p:animEffect>
                                    <p:anim calcmode="lin" valueType="num">
                                      <p:cBhvr>
                                        <p:cTn id="81"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82"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01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PLAN ET ÉTAPE D’UN MÉMOIRE </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6135A25D-1CCD-4FDF-8411-5F46ADC0A7B2}"/>
              </a:ext>
            </a:extLst>
          </p:cNvPr>
          <p:cNvSpPr/>
          <p:nvPr/>
        </p:nvSpPr>
        <p:spPr>
          <a:xfrm>
            <a:off x="119270" y="642639"/>
            <a:ext cx="11913704" cy="6268767"/>
          </a:xfrm>
          <a:prstGeom prst="rect">
            <a:avLst/>
          </a:prstGeom>
        </p:spPr>
        <p:txBody>
          <a:bodyPr wrap="square">
            <a:spAutoFit/>
          </a:bodyPr>
          <a:lstStyle/>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Présentation des travaux antérieurs.</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Critique des travaux antérieurs.</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Description du lien entre le sujet traité dans le mémoire et les travaux antérieurs.</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Formulation du problème théorique.</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Présentation des hypothèses explicatives.</a:t>
            </a:r>
          </a:p>
          <a:p>
            <a:pPr marL="285750" lvl="0" indent="-285750" algn="just">
              <a:lnSpc>
                <a:spcPct val="150000"/>
              </a:lnSpc>
              <a:buFont typeface="Arial" panose="020B0604020202020204" pitchFamily="34" charset="0"/>
              <a:buChar char="•"/>
            </a:pPr>
            <a:r>
              <a:rPr lang="fr-FR" b="1" i="1" dirty="0">
                <a:latin typeface="Verdana" panose="020B0604030504040204" pitchFamily="34" charset="0"/>
                <a:ea typeface="Verdana" panose="020B0604030504040204" pitchFamily="34" charset="0"/>
              </a:rPr>
              <a:t>Résultats :</a:t>
            </a:r>
            <a:endParaRPr lang="fr-FR" dirty="0">
              <a:latin typeface="Verdana" panose="020B0604030504040204" pitchFamily="34" charset="0"/>
              <a:ea typeface="Verdana" panose="020B0604030504040204" pitchFamily="34" charset="0"/>
            </a:endParaRP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Présentation des résultats.</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Analyse des résultats.</a:t>
            </a:r>
          </a:p>
          <a:p>
            <a:pPr marL="285750" lvl="0" indent="-285750">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Interprétation des résultats.</a:t>
            </a:r>
          </a:p>
          <a:p>
            <a:pPr marL="285750" lvl="0" indent="-285750">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Comparaison avec les résultats d'autres études.</a:t>
            </a:r>
          </a:p>
          <a:p>
            <a:pPr marL="285750" lvl="0" indent="-285750" algn="just">
              <a:lnSpc>
                <a:spcPct val="150000"/>
              </a:lnSpc>
              <a:buFont typeface="Arial" panose="020B0604020202020204" pitchFamily="34" charset="0"/>
              <a:buChar char="•"/>
            </a:pPr>
            <a:r>
              <a:rPr lang="fr-FR" b="1" i="1" dirty="0">
                <a:latin typeface="Verdana" panose="020B0604030504040204" pitchFamily="34" charset="0"/>
                <a:ea typeface="Verdana" panose="020B0604030504040204" pitchFamily="34" charset="0"/>
              </a:rPr>
              <a:t>Conclusion / Discussion / Recommandation/ perspectives :</a:t>
            </a:r>
            <a:endParaRPr lang="fr-FR" dirty="0">
              <a:latin typeface="Verdana" panose="020B0604030504040204" pitchFamily="34" charset="0"/>
              <a:ea typeface="Verdana" panose="020B0604030504040204" pitchFamily="34" charset="0"/>
            </a:endParaRP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Rappel de l’objet du travail</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Synthèse des résultats les plus importants</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Recommandation personnelle sur la recherche et autocritique</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La conclusion est souvent très brève.</a:t>
            </a:r>
          </a:p>
        </p:txBody>
      </p:sp>
    </p:spTree>
    <p:extLst>
      <p:ext uri="{BB962C8B-B14F-4D97-AF65-F5344CB8AC3E}">
        <p14:creationId xmlns:p14="http://schemas.microsoft.com/office/powerpoint/2010/main" val="3856468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Effect transition="in" filter="fade">
                                      <p:cBhvr>
                                        <p:cTn id="61" dur="1000"/>
                                        <p:tgtEl>
                                          <p:spTgt spid="3">
                                            <p:txEl>
                                              <p:pRg st="10" end="10"/>
                                            </p:txEl>
                                          </p:spTgt>
                                        </p:tgtEl>
                                      </p:cBhvr>
                                    </p:animEffect>
                                    <p:anim calcmode="lin" valueType="num">
                                      <p:cBhvr>
                                        <p:cTn id="62"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
                                            <p:txEl>
                                              <p:pRg st="11" end="11"/>
                                            </p:txEl>
                                          </p:spTgt>
                                        </p:tgtEl>
                                        <p:attrNameLst>
                                          <p:attrName>style.visibility</p:attrName>
                                        </p:attrNameLst>
                                      </p:cBhvr>
                                      <p:to>
                                        <p:strVal val="visible"/>
                                      </p:to>
                                    </p:set>
                                    <p:animEffect transition="in" filter="fade">
                                      <p:cBhvr>
                                        <p:cTn id="66" dur="1000"/>
                                        <p:tgtEl>
                                          <p:spTgt spid="3">
                                            <p:txEl>
                                              <p:pRg st="11" end="11"/>
                                            </p:txEl>
                                          </p:spTgt>
                                        </p:tgtEl>
                                      </p:cBhvr>
                                    </p:animEffect>
                                    <p:anim calcmode="lin" valueType="num">
                                      <p:cBhvr>
                                        <p:cTn id="67"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3">
                                            <p:txEl>
                                              <p:pRg st="12" end="12"/>
                                            </p:txEl>
                                          </p:spTgt>
                                        </p:tgtEl>
                                        <p:attrNameLst>
                                          <p:attrName>style.visibility</p:attrName>
                                        </p:attrNameLst>
                                      </p:cBhvr>
                                      <p:to>
                                        <p:strVal val="visible"/>
                                      </p:to>
                                    </p:set>
                                    <p:animEffect transition="in" filter="fade">
                                      <p:cBhvr>
                                        <p:cTn id="71" dur="1000"/>
                                        <p:tgtEl>
                                          <p:spTgt spid="3">
                                            <p:txEl>
                                              <p:pRg st="12" end="12"/>
                                            </p:txEl>
                                          </p:spTgt>
                                        </p:tgtEl>
                                      </p:cBhvr>
                                    </p:animEffect>
                                    <p:anim calcmode="lin" valueType="num">
                                      <p:cBhvr>
                                        <p:cTn id="7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74" presetID="42" presetClass="entr" presetSubtype="0" fill="hold" nodeType="withEffect">
                                  <p:stCondLst>
                                    <p:cond delay="0"/>
                                  </p:stCondLst>
                                  <p:childTnLst>
                                    <p:set>
                                      <p:cBhvr>
                                        <p:cTn id="75" dur="1" fill="hold">
                                          <p:stCondLst>
                                            <p:cond delay="0"/>
                                          </p:stCondLst>
                                        </p:cTn>
                                        <p:tgtEl>
                                          <p:spTgt spid="3">
                                            <p:txEl>
                                              <p:pRg st="13" end="13"/>
                                            </p:txEl>
                                          </p:spTgt>
                                        </p:tgtEl>
                                        <p:attrNameLst>
                                          <p:attrName>style.visibility</p:attrName>
                                        </p:attrNameLst>
                                      </p:cBhvr>
                                      <p:to>
                                        <p:strVal val="visible"/>
                                      </p:to>
                                    </p:set>
                                    <p:animEffect transition="in" filter="fade">
                                      <p:cBhvr>
                                        <p:cTn id="76" dur="1000"/>
                                        <p:tgtEl>
                                          <p:spTgt spid="3">
                                            <p:txEl>
                                              <p:pRg st="13" end="13"/>
                                            </p:txEl>
                                          </p:spTgt>
                                        </p:tgtEl>
                                      </p:cBhvr>
                                    </p:animEffect>
                                    <p:anim calcmode="lin" valueType="num">
                                      <p:cBhvr>
                                        <p:cTn id="77"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78"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79" presetID="42" presetClass="entr" presetSubtype="0" fill="hold" nodeType="withEffect">
                                  <p:stCondLst>
                                    <p:cond delay="0"/>
                                  </p:stCondLst>
                                  <p:childTnLst>
                                    <p:set>
                                      <p:cBhvr>
                                        <p:cTn id="80" dur="1" fill="hold">
                                          <p:stCondLst>
                                            <p:cond delay="0"/>
                                          </p:stCondLst>
                                        </p:cTn>
                                        <p:tgtEl>
                                          <p:spTgt spid="3">
                                            <p:txEl>
                                              <p:pRg st="14" end="14"/>
                                            </p:txEl>
                                          </p:spTgt>
                                        </p:tgtEl>
                                        <p:attrNameLst>
                                          <p:attrName>style.visibility</p:attrName>
                                        </p:attrNameLst>
                                      </p:cBhvr>
                                      <p:to>
                                        <p:strVal val="visible"/>
                                      </p:to>
                                    </p:set>
                                    <p:animEffect transition="in" filter="fade">
                                      <p:cBhvr>
                                        <p:cTn id="81" dur="1000"/>
                                        <p:tgtEl>
                                          <p:spTgt spid="3">
                                            <p:txEl>
                                              <p:pRg st="14" end="14"/>
                                            </p:txEl>
                                          </p:spTgt>
                                        </p:tgtEl>
                                      </p:cBhvr>
                                    </p:animEffect>
                                    <p:anim calcmode="lin" valueType="num">
                                      <p:cBhvr>
                                        <p:cTn id="82"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83"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24E4A7F7-C6EB-4BC7-86A6-A02DFEB9A83E}"/>
              </a:ext>
            </a:extLst>
          </p:cNvPr>
          <p:cNvSpPr>
            <a:spLocks noChangeArrowheads="1"/>
          </p:cNvSpPr>
          <p:nvPr/>
        </p:nvSpPr>
        <p:spPr bwMode="auto">
          <a:xfrm>
            <a:off x="119270" y="98589"/>
            <a:ext cx="11913704" cy="544050"/>
          </a:xfrm>
          <a:prstGeom prst="flowChartAlternateProcess">
            <a:avLst/>
          </a:prstGeom>
          <a:solidFill>
            <a:srgbClr val="C00000"/>
          </a:solidFill>
          <a:ln w="38100" cmpd="dbl">
            <a:solidFill>
              <a:srgbClr val="FFC000"/>
            </a:solidFill>
            <a:miter lim="800000"/>
            <a:headEnd/>
            <a:tailEnd/>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lnSpc>
                <a:spcPct val="150000"/>
              </a:lnSpc>
              <a:defRPr sz="1800" b="0" i="0" u="none" strike="noStrike" kern="0" cap="none" spc="0" baseline="0">
                <a:solidFill>
                  <a:srgbClr val="000000"/>
                </a:solidFill>
                <a:uFillTx/>
              </a:defRPr>
            </a:pPr>
            <a:r>
              <a:rPr lang="fr-FR" sz="2000" b="1" u="sng" kern="0" dirty="0">
                <a:solidFill>
                  <a:schemeClr val="bg1"/>
                </a:solidFill>
                <a:latin typeface="Verdana" panose="020B0604030504040204" pitchFamily="34" charset="0"/>
                <a:ea typeface="Verdana" panose="020B0604030504040204" pitchFamily="34" charset="0"/>
                <a:cs typeface="Verdana" panose="020B0604030504040204" pitchFamily="34" charset="0"/>
              </a:rPr>
              <a:t>CHAPITRE 01 :</a:t>
            </a:r>
            <a:r>
              <a:rPr lang="fr-FR" sz="2000" b="1" kern="0" dirty="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fr-FR" sz="2000" b="1" i="1" dirty="0">
                <a:solidFill>
                  <a:schemeClr val="bg1"/>
                </a:solidFill>
                <a:latin typeface="Verdana" panose="020B0604030504040204" pitchFamily="34" charset="0"/>
                <a:ea typeface="Verdana" panose="020B0604030504040204" pitchFamily="34" charset="0"/>
              </a:rPr>
              <a:t>PLAN ET ÉTAPE D’UN MÉMOIRE </a:t>
            </a:r>
            <a:endParaRPr lang="fr-FR" sz="2000" dirty="0">
              <a:solidFill>
                <a:schemeClr val="bg1"/>
              </a:solidFill>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83ACA6DE-5190-4F66-906E-1F522AE2EC30}"/>
              </a:ext>
            </a:extLst>
          </p:cNvPr>
          <p:cNvSpPr/>
          <p:nvPr/>
        </p:nvSpPr>
        <p:spPr>
          <a:xfrm>
            <a:off x="119270" y="642639"/>
            <a:ext cx="11913703" cy="5437771"/>
          </a:xfrm>
          <a:prstGeom prst="rect">
            <a:avLst/>
          </a:prstGeom>
        </p:spPr>
        <p:txBody>
          <a:bodyPr wrap="square">
            <a:spAutoFit/>
          </a:bodyPr>
          <a:lstStyle/>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Il convient également d’ouvrir le débat sur une question plus large.</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Elle ne doit pas se confondre avec le résumé du mémoire prévu au tout début du mémoire.</a:t>
            </a:r>
          </a:p>
          <a:p>
            <a:pPr lvl="0" algn="just">
              <a:lnSpc>
                <a:spcPct val="150000"/>
              </a:lnSpc>
            </a:pPr>
            <a:r>
              <a:rPr lang="fr-FR" dirty="0">
                <a:latin typeface="Verdana" panose="020B0604030504040204" pitchFamily="34" charset="0"/>
                <a:ea typeface="Verdana" panose="020B0604030504040204" pitchFamily="34" charset="0"/>
              </a:rPr>
              <a:t>• </a:t>
            </a:r>
            <a:r>
              <a:rPr lang="fr-FR" b="1" i="1" dirty="0">
                <a:latin typeface="Verdana" panose="020B0604030504040204" pitchFamily="34" charset="0"/>
                <a:ea typeface="Verdana" panose="020B0604030504040204" pitchFamily="34" charset="0"/>
              </a:rPr>
              <a:t>Bibliographie (les références bibliographiques) :</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C’est une partie importante du mémoire.</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Tous les travaux cités dans le corps du mémoire doivent comporter une référence dans la bibliographie et, réciproquement, tous les ouvrages cités en bibliographie doivent être mentionnés dans le corps du mémoire.</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Elle est le reflet du travail réalisé et vient compléter les informations données en référence.</a:t>
            </a:r>
          </a:p>
          <a:p>
            <a:pPr lvl="0" algn="just">
              <a:lnSpc>
                <a:spcPct val="150000"/>
              </a:lnSpc>
            </a:pPr>
            <a:r>
              <a:rPr lang="fr-FR" i="1" dirty="0">
                <a:latin typeface="Verdana" panose="020B0604030504040204" pitchFamily="34" charset="0"/>
                <a:ea typeface="Verdana" panose="020B0604030504040204" pitchFamily="34" charset="0"/>
              </a:rPr>
              <a:t>•</a:t>
            </a:r>
            <a:r>
              <a:rPr lang="fr-FR" b="1" i="1" dirty="0">
                <a:latin typeface="Verdana" panose="020B0604030504040204" pitchFamily="34" charset="0"/>
                <a:ea typeface="Verdana" panose="020B0604030504040204" pitchFamily="34" charset="0"/>
              </a:rPr>
              <a:t> Annexe :</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Il convient de mettre en annexe les documents Longs, utiles (documents supports, tableaux, graphiques, logiciel, etc…) et qui permettent d’expliquer la démonstration qui est faite.</a:t>
            </a:r>
          </a:p>
          <a:p>
            <a:pPr marL="285750" lvl="0" indent="-285750" algn="just">
              <a:lnSpc>
                <a:spcPct val="150000"/>
              </a:lnSpc>
              <a:buFont typeface="Wingdings" panose="05000000000000000000" pitchFamily="2" charset="2"/>
              <a:buChar char="Ø"/>
            </a:pPr>
            <a:r>
              <a:rPr lang="fr-FR" dirty="0">
                <a:latin typeface="Verdana" panose="020B0604030504040204" pitchFamily="34" charset="0"/>
                <a:ea typeface="Verdana" panose="020B0604030504040204" pitchFamily="34" charset="0"/>
              </a:rPr>
              <a:t>L’annexe doit être référencé dans le texte</a:t>
            </a:r>
          </a:p>
          <a:p>
            <a:pPr lvl="0" algn="just">
              <a:lnSpc>
                <a:spcPct val="150000"/>
              </a:lnSpc>
            </a:pPr>
            <a:endParaRPr lang="fr-FR"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5865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2021</TotalTime>
  <Words>723</Words>
  <Application>Microsoft Office PowerPoint</Application>
  <PresentationFormat>Grand écran</PresentationFormat>
  <Paragraphs>89</Paragraphs>
  <Slides>8</Slides>
  <Notes>6</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8</vt:i4>
      </vt:variant>
    </vt:vector>
  </HeadingPairs>
  <TitlesOfParts>
    <vt:vector size="16" baseType="lpstr">
      <vt:lpstr>Arial</vt:lpstr>
      <vt:lpstr>Calibri</vt:lpstr>
      <vt:lpstr>Calibri Light</vt:lpstr>
      <vt:lpstr>Courier New</vt:lpstr>
      <vt:lpstr>Symbol</vt:lpstr>
      <vt:lpstr>Verdana</vt:lpstr>
      <vt:lpstr>Wingdings</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Sarah</dc:creator>
  <cp:lastModifiedBy>sarah.sahnoune@gmail.com</cp:lastModifiedBy>
  <cp:revision>155</cp:revision>
  <dcterms:created xsi:type="dcterms:W3CDTF">2018-10-25T16:10:57Z</dcterms:created>
  <dcterms:modified xsi:type="dcterms:W3CDTF">2021-03-07T10:34:15Z</dcterms:modified>
</cp:coreProperties>
</file>