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6"/>
  </p:notesMasterIdLst>
  <p:sldIdLst>
    <p:sldId id="419" r:id="rId2"/>
    <p:sldId id="420" r:id="rId3"/>
    <p:sldId id="421" r:id="rId4"/>
    <p:sldId id="42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  <a:srgbClr val="339933"/>
    <a:srgbClr val="CC0000"/>
    <a:srgbClr val="993300"/>
    <a:srgbClr val="FFCC00"/>
    <a:srgbClr val="A50021"/>
    <a:srgbClr val="FF0000"/>
    <a:srgbClr val="FFCC99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00" autoAdjust="0"/>
    <p:restoredTop sz="83425" autoAdjust="0"/>
  </p:normalViewPr>
  <p:slideViewPr>
    <p:cSldViewPr snapToGrid="0" showGuides="1">
      <p:cViewPr varScale="1">
        <p:scale>
          <a:sx n="54" d="100"/>
          <a:sy n="54" d="100"/>
        </p:scale>
        <p:origin x="-1464" y="-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66821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3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06 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COMMENT ÉVITER LE PLAGIAT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02: CONCEPTION DU MÉMOIRE)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547455"/>
            <a:ext cx="10026527" cy="4800600"/>
          </a:xfrm>
        </p:spPr>
        <p:txBody>
          <a:bodyPr>
            <a:normAutofit lnSpcReduction="10000"/>
          </a:bodyPr>
          <a:lstStyle/>
          <a:p>
            <a:pPr algn="just">
              <a:buFont typeface="Wingdings 2" pitchFamily="18" charset="2"/>
              <a:buNone/>
            </a:pPr>
            <a:r>
              <a:rPr lang="fr-FR" b="1" dirty="0" smtClean="0">
                <a:solidFill>
                  <a:srgbClr val="00B050"/>
                </a:solidFill>
                <a:latin typeface="+mj-lt"/>
              </a:rPr>
              <a:t>1. Généralités sur le Plagiat</a:t>
            </a:r>
          </a:p>
          <a:p>
            <a:pPr algn="just">
              <a:buFont typeface="Wingdings 2" pitchFamily="18" charset="2"/>
              <a:buNone/>
            </a:pPr>
            <a:endParaRPr lang="ar-DZ" sz="1600" b="1" dirty="0" smtClean="0">
              <a:solidFill>
                <a:srgbClr val="00B050"/>
              </a:solidFill>
              <a:latin typeface="+mj-lt"/>
              <a:ea typeface="Majalla UI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Le plagiat se produit lorsque des </a:t>
            </a:r>
            <a:r>
              <a:rPr lang="fr-FR" b="1" dirty="0" smtClean="0">
                <a:latin typeface="+mj-lt"/>
              </a:rPr>
              <a:t>personnes présentent un travail comme étant le leur</a:t>
            </a:r>
            <a:r>
              <a:rPr lang="fr-FR" dirty="0" smtClean="0">
                <a:latin typeface="+mj-lt"/>
              </a:rPr>
              <a:t>, en réalité qu’il provient d’une autre personne.</a:t>
            </a:r>
            <a:endParaRPr lang="ar-DZ" dirty="0" smtClean="0">
              <a:latin typeface="+mj-lt"/>
              <a:ea typeface="Majalla UI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>
              <a:latin typeface="+mj-lt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De manière ordinaire, le plagiat est une </a:t>
            </a:r>
            <a:r>
              <a:rPr lang="fr-FR" b="1" dirty="0" smtClean="0">
                <a:latin typeface="+mj-lt"/>
              </a:rPr>
              <a:t>violation de la propriété intellectuelle.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>
              <a:latin typeface="+mj-lt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Le </a:t>
            </a:r>
            <a:r>
              <a:rPr lang="fr-FR" b="1" dirty="0" smtClean="0">
                <a:latin typeface="+mj-lt"/>
              </a:rPr>
              <a:t>plagiat</a:t>
            </a:r>
            <a:r>
              <a:rPr lang="fr-FR" dirty="0" smtClean="0">
                <a:latin typeface="+mj-lt"/>
              </a:rPr>
              <a:t> est la </a:t>
            </a:r>
            <a:r>
              <a:rPr lang="fr-FR" b="1" dirty="0" smtClean="0">
                <a:latin typeface="+mj-lt"/>
              </a:rPr>
              <a:t>fraude la plus fréquente</a:t>
            </a:r>
            <a:r>
              <a:rPr lang="fr-FR" dirty="0" smtClean="0">
                <a:latin typeface="+mj-lt"/>
              </a:rPr>
              <a:t>. 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100148"/>
            <a:ext cx="9657251" cy="5283071"/>
          </a:xfrm>
        </p:spPr>
        <p:txBody>
          <a:bodyPr>
            <a:normAutofit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fr-FR" b="1" dirty="0" smtClean="0">
                <a:solidFill>
                  <a:srgbClr val="00B050"/>
                </a:solidFill>
                <a:latin typeface="+mj-lt"/>
              </a:rPr>
              <a:t>2. Différentes formes du Plagiat</a:t>
            </a:r>
          </a:p>
          <a:p>
            <a:pPr algn="just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fr-FR" sz="3600" dirty="0" smtClean="0">
                <a:latin typeface="+mj-lt"/>
              </a:rPr>
              <a:t>On trouve </a:t>
            </a: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05 formes </a:t>
            </a:r>
            <a:r>
              <a:rPr lang="fr-FR" sz="3600" dirty="0" smtClean="0">
                <a:latin typeface="+mj-lt"/>
              </a:rPr>
              <a:t>de plagiat: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A. Le plagiat direct.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B. Payer pour le travail de quelqu’un d’autre.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C. L’auto-plagiat.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D. Paraphraser sans citer la source.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E. Le plagiat « copier-coller ».</a:t>
            </a:r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" pitchFamily="2" charset="2"/>
              <a:buChar char="q"/>
              <a:defRPr/>
            </a:pPr>
            <a:endParaRPr lang="fr-FR" sz="28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354015" y="1100148"/>
            <a:ext cx="9917723" cy="5494083"/>
          </a:xfrm>
        </p:spPr>
        <p:txBody>
          <a:bodyPr>
            <a:normAutofit fontScale="47500" lnSpcReduction="20000"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fr-FR" sz="6700" b="1" dirty="0" smtClean="0">
                <a:solidFill>
                  <a:srgbClr val="00B050"/>
                </a:solidFill>
                <a:latin typeface="+mj-lt"/>
              </a:rPr>
              <a:t>3. Comment éviter le plagiat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Enregistrez directement </a:t>
            </a: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 la </a:t>
            </a: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source.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44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Dans une thèse ou un mémoire, vous allez utiliser plusieurs sources. Pour garder une vue d’ensemble, il est important d’enregistrer les sources que vous utilisez au fur et à mesure. Vous pourrez ensuite retrouver facilement vos sources et n’oublierez pas les sources utilisées. Pour la gestion des sources, vous pouvez utiliser un logiciel de gestion bibliographiques.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Citer et mentionnez la référence de la source </a:t>
            </a:r>
            <a:r>
              <a:rPr lang="fr-FR" sz="44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suivant le style de citation que vous devez utiliser dans la bibliographie (liste de références).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Paraphrasez de la bonne manière.</a:t>
            </a:r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" pitchFamily="2" charset="2"/>
              <a:buChar char="q"/>
              <a:defRPr/>
            </a:pPr>
            <a:endParaRPr lang="fr-FR" sz="28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2242</TotalTime>
  <Words>92</Words>
  <Application>Microsoft Office PowerPoint</Application>
  <PresentationFormat>Personnalisé</PresentationFormat>
  <Paragraphs>35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      CHAPITRE 6. COMMENT ÉVITER LE PLAGIAT  </vt:lpstr>
      <vt:lpstr>      CHAPITRE 6. COMMENT ÉVITER LE PLAGIAT  </vt:lpstr>
      <vt:lpstr>      CHAPITRE 6. COMMENT ÉVITER LE PLAGIAT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229</cp:revision>
  <dcterms:created xsi:type="dcterms:W3CDTF">2018-10-25T16:10:57Z</dcterms:created>
  <dcterms:modified xsi:type="dcterms:W3CDTF">2022-11-29T08:19:28Z</dcterms:modified>
</cp:coreProperties>
</file>