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0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8" r:id="rId13"/>
    <p:sldId id="269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D3409-3A01-4E8B-A517-987FA1D99114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C4135-8434-4729-A12B-5C410D11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70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C4135-8434-4729-A12B-5C410D11ED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06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00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017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265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9094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960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246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048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2587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94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6266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791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992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334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273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5461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76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54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38025E7-1CE8-445B-8378-42532EBF6297}" type="datetimeFigureOut">
              <a:rPr lang="fr-FR" smtClean="0"/>
              <a:pPr/>
              <a:t>01/10/2023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807E5-0538-4DE9-87E1-120162B5FDC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91097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Acide_ribonucl%C3%A9ique" TargetMode="External"/><Relationship Id="rId2" Type="http://schemas.openxmlformats.org/officeDocument/2006/relationships/hyperlink" Target="https://fr.wikipedia.org/wiki/Prot%C3%A9in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124744"/>
            <a:ext cx="8319868" cy="2160240"/>
          </a:xfrm>
          <a:prstGeom prst="fra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4800" b="1" cap="none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stellar" panose="020A0402060406010301" pitchFamily="18" charset="0"/>
                <a:cs typeface="Times New Roman" pitchFamily="18" charset="0"/>
              </a:rPr>
              <a:t>Généralités sur les enzymes</a:t>
            </a:r>
            <a:endParaRPr lang="fr-FR" sz="4800" b="1" cap="none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astellar" panose="020A0402060406010301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3501008"/>
            <a:ext cx="6120680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0"/>
            <a:ext cx="91344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" y="2714621"/>
            <a:ext cx="9134475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" y="0"/>
            <a:ext cx="9086850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210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71975"/>
            <a:ext cx="91440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0" y="0"/>
            <a:ext cx="92011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6" y="2786058"/>
            <a:ext cx="9172576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25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62325"/>
            <a:ext cx="916305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5" y="0"/>
            <a:ext cx="917257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91025"/>
            <a:ext cx="91630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42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91821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35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8100" y="3857628"/>
            <a:ext cx="918210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78876"/>
            <a:ext cx="7183634" cy="96005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itchFamily="66" charset="0"/>
              </a:rPr>
              <a:t>Généralités sur les enzymes</a:t>
            </a:r>
            <a:endParaRPr lang="fr-F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268760"/>
            <a:ext cx="8280920" cy="47525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000" dirty="0" smtClean="0">
                <a:latin typeface="Comic Sans MS" pitchFamily="66" charset="0"/>
                <a:cs typeface="Times New Roman" pitchFamily="18" charset="0"/>
              </a:rPr>
              <a:t>1730: La digestion est un phénomène plus chimique que mécanique </a:t>
            </a:r>
          </a:p>
          <a:p>
            <a:r>
              <a:rPr lang="fr-FR" sz="2000" dirty="0" smtClean="0">
                <a:latin typeface="Comic Sans MS" pitchFamily="66" charset="0"/>
                <a:cs typeface="Times New Roman" pitchFamily="18" charset="0"/>
              </a:rPr>
              <a:t>1850: Pasteur démontra que la fermentation du sucre en alcool par la levure est catalysée par une substance qui existe dans la levure </a:t>
            </a:r>
          </a:p>
          <a:p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En</a:t>
            </a:r>
            <a:r>
              <a:rPr lang="fr-FR" sz="2000" dirty="0" smtClean="0">
                <a:solidFill>
                  <a:srgbClr val="92D050"/>
                </a:solidFill>
                <a:latin typeface="Comic Sans MS" pitchFamily="66" charset="0"/>
                <a:cs typeface="Times New Roman" pitchFamily="18" charset="0"/>
              </a:rPr>
              <a:t>zyme</a:t>
            </a:r>
            <a:r>
              <a:rPr lang="fr-FR" sz="2000" dirty="0" smtClean="0">
                <a:latin typeface="Comic Sans MS" pitchFamily="66" charset="0"/>
                <a:cs typeface="Times New Roman" pitchFamily="18" charset="0"/>
              </a:rPr>
              <a:t> : </a:t>
            </a: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en</a:t>
            </a:r>
            <a:r>
              <a:rPr lang="fr-FR" sz="2000" dirty="0" smtClean="0">
                <a:latin typeface="Comic Sans MS" pitchFamily="66" charset="0"/>
                <a:cs typeface="Times New Roman" pitchFamily="18" charset="0"/>
              </a:rPr>
              <a:t> = dans,</a:t>
            </a:r>
            <a:r>
              <a:rPr lang="fr-FR" sz="2000" dirty="0" smtClean="0">
                <a:solidFill>
                  <a:srgbClr val="92D05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fr-FR" sz="2000" dirty="0" err="1" smtClean="0">
                <a:solidFill>
                  <a:srgbClr val="92D050"/>
                </a:solidFill>
                <a:latin typeface="Comic Sans MS" pitchFamily="66" charset="0"/>
                <a:cs typeface="Times New Roman" pitchFamily="18" charset="0"/>
              </a:rPr>
              <a:t>zyme</a:t>
            </a:r>
            <a:r>
              <a:rPr lang="fr-FR" sz="2000" dirty="0" smtClean="0">
                <a:latin typeface="Comic Sans MS" pitchFamily="66" charset="0"/>
                <a:cs typeface="Times New Roman" pitchFamily="18" charset="0"/>
              </a:rPr>
              <a:t>: levure </a:t>
            </a:r>
          </a:p>
          <a:p>
            <a:r>
              <a:rPr lang="fr-FR" sz="2000" dirty="0" smtClean="0">
                <a:latin typeface="Comic Sans MS" pitchFamily="66" charset="0"/>
                <a:cs typeface="Times New Roman" pitchFamily="18" charset="0"/>
              </a:rPr>
              <a:t>1897: Buchner a extrait de la levure les premières enzymes</a:t>
            </a:r>
          </a:p>
          <a:p>
            <a:r>
              <a:rPr lang="fr-FR" sz="2000" dirty="0" smtClean="0">
                <a:latin typeface="Comic Sans MS" pitchFamily="66" charset="0"/>
                <a:cs typeface="Times New Roman" pitchFamily="18" charset="0"/>
              </a:rPr>
              <a:t> 1929: La 1ère enzyme purifiée et cristallisée est l’</a:t>
            </a:r>
            <a:r>
              <a:rPr lang="fr-FR" sz="2000" dirty="0" err="1" smtClean="0">
                <a:latin typeface="Comic Sans MS" pitchFamily="66" charset="0"/>
                <a:cs typeface="Times New Roman" pitchFamily="18" charset="0"/>
              </a:rPr>
              <a:t>uréase</a:t>
            </a:r>
            <a:endParaRPr lang="fr-FR" sz="2000" dirty="0" smtClean="0">
              <a:latin typeface="Comic Sans MS" pitchFamily="66" charset="0"/>
              <a:cs typeface="Times New Roman" pitchFamily="18" charset="0"/>
            </a:endParaRPr>
          </a:p>
          <a:p>
            <a:endParaRPr lang="fr-FR" sz="2000" dirty="0" smtClean="0">
              <a:latin typeface="Comic Sans MS" pitchFamily="66" charset="0"/>
              <a:cs typeface="Times New Roman" pitchFamily="18" charset="0"/>
            </a:endParaRPr>
          </a:p>
          <a:p>
            <a:endParaRPr lang="fr-FR" sz="2000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fr-FR" sz="2000" dirty="0" smtClean="0">
                <a:latin typeface="Comic Sans MS" pitchFamily="66" charset="0"/>
                <a:cs typeface="Times New Roman" pitchFamily="18" charset="0"/>
              </a:rPr>
              <a:t>Urée                   </a:t>
            </a:r>
            <a:r>
              <a:rPr lang="fr-FR" sz="2000" dirty="0" err="1" smtClean="0">
                <a:latin typeface="Comic Sans MS" pitchFamily="66" charset="0"/>
                <a:cs typeface="Times New Roman" pitchFamily="18" charset="0"/>
              </a:rPr>
              <a:t>uréase</a:t>
            </a:r>
            <a:r>
              <a:rPr lang="fr-FR" sz="2000" dirty="0" smtClean="0">
                <a:latin typeface="Comic Sans MS" pitchFamily="66" charset="0"/>
                <a:cs typeface="Times New Roman" pitchFamily="18" charset="0"/>
              </a:rPr>
              <a:t>                CO2+2 NH3</a:t>
            </a:r>
          </a:p>
          <a:p>
            <a:pPr>
              <a:buNone/>
            </a:pPr>
            <a:endParaRPr lang="fr-FR" sz="2000" dirty="0"/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2143108" y="5357826"/>
            <a:ext cx="250033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 des enzymes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214422"/>
            <a:ext cx="8643998" cy="535785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1.Les </a:t>
            </a:r>
            <a:r>
              <a:rPr lang="fr-FR" b="1" dirty="0" smtClean="0">
                <a:solidFill>
                  <a:srgbClr val="FF0000"/>
                </a:solidFill>
              </a:rPr>
              <a:t>enzymes</a:t>
            </a:r>
            <a:r>
              <a:rPr lang="fr-FR" dirty="0" smtClean="0"/>
              <a:t> sont des </a:t>
            </a:r>
            <a:r>
              <a:rPr lang="fr-FR" dirty="0" smtClean="0">
                <a:solidFill>
                  <a:srgbClr val="FF0000"/>
                </a:solidFill>
              </a:rPr>
              <a:t>protéines</a:t>
            </a:r>
            <a:r>
              <a:rPr lang="fr-FR" dirty="0" smtClean="0"/>
              <a:t> (ou parfois des acides ribonucléiques comme les </a:t>
            </a:r>
            <a:r>
              <a:rPr lang="fr-FR" dirty="0" err="1" smtClean="0"/>
              <a:t>ribozome</a:t>
            </a:r>
            <a:r>
              <a:rPr lang="fr-FR" dirty="0" smtClean="0"/>
              <a:t> c'est-à-dire composés de </a:t>
            </a:r>
            <a:r>
              <a:rPr lang="fr-FR" dirty="0" smtClean="0">
                <a:hlinkClick r:id="rId2" tooltip="Protéine"/>
              </a:rPr>
              <a:t>protéines</a:t>
            </a:r>
            <a:r>
              <a:rPr lang="fr-FR" dirty="0" smtClean="0"/>
              <a:t> et d'</a:t>
            </a:r>
            <a:r>
              <a:rPr lang="fr-FR" u="sng" dirty="0" smtClean="0">
                <a:hlinkClick r:id="rId3"/>
              </a:rPr>
              <a:t>ARN</a:t>
            </a:r>
            <a:r>
              <a:rPr lang="fr-FR" dirty="0" smtClean="0"/>
              <a:t>) dont le rôle est de </a:t>
            </a:r>
            <a:r>
              <a:rPr lang="fr-FR" dirty="0" smtClean="0">
                <a:solidFill>
                  <a:srgbClr val="FF0000"/>
                </a:solidFill>
              </a:rPr>
              <a:t>catalyser</a:t>
            </a:r>
            <a:r>
              <a:rPr lang="fr-FR" dirty="0" smtClean="0"/>
              <a:t> les réactions chimiques du vivant. </a:t>
            </a:r>
          </a:p>
          <a:p>
            <a:pPr>
              <a:buNone/>
            </a:pPr>
            <a:r>
              <a:rPr lang="fr-FR" dirty="0" smtClean="0"/>
              <a:t>2. Protéines </a:t>
            </a:r>
            <a:r>
              <a:rPr lang="fr-FR" dirty="0" smtClean="0">
                <a:solidFill>
                  <a:srgbClr val="FF0000"/>
                </a:solidFill>
              </a:rPr>
              <a:t>globulaires</a:t>
            </a:r>
            <a:r>
              <a:rPr lang="fr-FR" dirty="0" smtClean="0"/>
              <a:t> de poids moléculaire élevé . Existence de protéines enzymatiques de structures </a:t>
            </a:r>
            <a:r>
              <a:rPr lang="fr-FR" dirty="0" smtClean="0">
                <a:solidFill>
                  <a:srgbClr val="FF0000"/>
                </a:solidFill>
              </a:rPr>
              <a:t>tertiaires,</a:t>
            </a:r>
            <a:r>
              <a:rPr lang="fr-FR" dirty="0" smtClean="0"/>
              <a:t> D’autres de structures </a:t>
            </a:r>
            <a:r>
              <a:rPr lang="fr-FR" dirty="0" smtClean="0">
                <a:solidFill>
                  <a:srgbClr val="FF0000"/>
                </a:solidFill>
              </a:rPr>
              <a:t>quaternaires</a:t>
            </a:r>
            <a:r>
              <a:rPr lang="fr-FR" dirty="0" smtClean="0"/>
              <a:t>. Dans tous les cas grande importance de la structure spatiale Native (notion de site actif).</a:t>
            </a:r>
          </a:p>
          <a:p>
            <a:pPr>
              <a:buNone/>
            </a:pPr>
            <a:r>
              <a:rPr lang="fr-FR" dirty="0" smtClean="0"/>
              <a:t>3. Biomolécule de nature </a:t>
            </a:r>
            <a:r>
              <a:rPr lang="fr-FR" dirty="0" smtClean="0">
                <a:solidFill>
                  <a:srgbClr val="FF0000"/>
                </a:solidFill>
              </a:rPr>
              <a:t>protéique</a:t>
            </a:r>
            <a:r>
              <a:rPr lang="fr-FR" dirty="0" smtClean="0"/>
              <a:t> ayant un pouvoir </a:t>
            </a:r>
            <a:r>
              <a:rPr lang="fr-FR" dirty="0" smtClean="0">
                <a:solidFill>
                  <a:srgbClr val="FF0000"/>
                </a:solidFill>
              </a:rPr>
              <a:t>catalytique</a:t>
            </a:r>
            <a:r>
              <a:rPr lang="fr-FR" dirty="0" smtClean="0"/>
              <a:t> élevé et douée de </a:t>
            </a:r>
            <a:r>
              <a:rPr lang="fr-FR" dirty="0" smtClean="0">
                <a:solidFill>
                  <a:srgbClr val="FF0000"/>
                </a:solidFill>
              </a:rPr>
              <a:t>spécificité</a:t>
            </a:r>
            <a:r>
              <a:rPr lang="fr-FR" dirty="0" smtClean="0"/>
              <a:t> et peut être </a:t>
            </a:r>
            <a:r>
              <a:rPr lang="fr-FR" dirty="0" smtClean="0">
                <a:solidFill>
                  <a:srgbClr val="FF0000"/>
                </a:solidFill>
              </a:rPr>
              <a:t>régulée.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7869560" cy="540838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fr-FR" dirty="0" smtClean="0"/>
              <a:t>Notion du catalyseur : </a:t>
            </a:r>
          </a:p>
          <a:p>
            <a:pPr marL="514350" indent="-514350">
              <a:buAutoNum type="arabicPeriod"/>
            </a:pPr>
            <a:r>
              <a:rPr lang="fr-FR" dirty="0" smtClean="0">
                <a:solidFill>
                  <a:srgbClr val="FF0000"/>
                </a:solidFill>
              </a:rPr>
              <a:t>Il augmente la vitesse de la réaction </a:t>
            </a:r>
            <a:r>
              <a:rPr lang="fr-FR" dirty="0" smtClean="0"/>
              <a:t>(jusqu’à plusieurs millions de fois) </a:t>
            </a:r>
          </a:p>
          <a:p>
            <a:pPr marL="514350" indent="-514350">
              <a:buAutoNum type="arabicPeriod"/>
            </a:pPr>
            <a:r>
              <a:rPr lang="fr-FR" dirty="0" smtClean="0">
                <a:solidFill>
                  <a:srgbClr val="FF0000"/>
                </a:solidFill>
              </a:rPr>
              <a:t>Il ne modifie pas l’état final d’équilibre de la réaction</a:t>
            </a:r>
            <a:r>
              <a:rPr lang="fr-FR" dirty="0" smtClean="0"/>
              <a:t> (</a:t>
            </a:r>
            <a:r>
              <a:rPr lang="fr-FR" dirty="0" err="1" smtClean="0"/>
              <a:t>Keq</a:t>
            </a:r>
            <a:r>
              <a:rPr lang="fr-FR" dirty="0" smtClean="0"/>
              <a:t> sans </a:t>
            </a:r>
            <a:r>
              <a:rPr lang="fr-FR" dirty="0" err="1" smtClean="0"/>
              <a:t>Enz</a:t>
            </a:r>
            <a:r>
              <a:rPr lang="fr-FR" dirty="0" smtClean="0"/>
              <a:t> =</a:t>
            </a:r>
            <a:r>
              <a:rPr lang="fr-FR" dirty="0" err="1" smtClean="0"/>
              <a:t>Keq</a:t>
            </a:r>
            <a:r>
              <a:rPr lang="fr-FR" dirty="0" smtClean="0"/>
              <a:t> avec </a:t>
            </a:r>
            <a:r>
              <a:rPr lang="fr-FR" dirty="0" err="1" smtClean="0"/>
              <a:t>Enz</a:t>
            </a:r>
            <a:r>
              <a:rPr lang="fr-FR" dirty="0" smtClean="0"/>
              <a:t>) </a:t>
            </a:r>
          </a:p>
          <a:p>
            <a:pPr marL="514350" indent="-514350">
              <a:buAutoNum type="arabicPeriod"/>
            </a:pPr>
            <a:r>
              <a:rPr lang="fr-FR" dirty="0" smtClean="0">
                <a:solidFill>
                  <a:srgbClr val="FF0000"/>
                </a:solidFill>
              </a:rPr>
              <a:t>Il n’est pas modifié lors de la réaction </a:t>
            </a:r>
            <a:r>
              <a:rPr lang="fr-FR" dirty="0" smtClean="0"/>
              <a:t>(on le retrouve intacte à la fin de réaction) </a:t>
            </a:r>
          </a:p>
          <a:p>
            <a:pPr marL="514350" indent="-514350">
              <a:buAutoNum type="arabicPeriod"/>
            </a:pPr>
            <a:r>
              <a:rPr lang="fr-FR" dirty="0" smtClean="0">
                <a:solidFill>
                  <a:srgbClr val="FF0000"/>
                </a:solidFill>
              </a:rPr>
              <a:t>Il agit à des concentrations très faibles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PROPRIETÉ S ET CARACTÉ RISTIQUES DES ENZYMES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• Spécificité réactionnelle </a:t>
            </a:r>
            <a:r>
              <a:rPr lang="fr-FR" dirty="0" smtClean="0"/>
              <a:t>: chaque enzyme ne catalyse qu’une seule réaction (ou un groupe de réactions du même type). 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• Spécificité de substrat </a:t>
            </a:r>
            <a:r>
              <a:rPr lang="fr-FR" dirty="0" smtClean="0"/>
              <a:t>: « reconnaissance » du substrat par l’architecture spatiale de l’enzyme.</a:t>
            </a:r>
          </a:p>
          <a:p>
            <a:pPr>
              <a:buNone/>
            </a:pPr>
            <a:r>
              <a:rPr lang="fr-FR" dirty="0" smtClean="0"/>
              <a:t>La Molécule qui entre dans une réaction pour y être transformée grâce à l’action catalytique d’une enzyme. Toutes les molécules qui entrent dans une réaction enzymatique et sont définitivement modifiées sont appelées substrats.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12776"/>
            <a:ext cx="7958118" cy="45114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fr-FR" dirty="0" smtClean="0">
                <a:solidFill>
                  <a:srgbClr val="FF0000"/>
                </a:solidFill>
              </a:rPr>
              <a:t>Le substrat </a:t>
            </a:r>
            <a:r>
              <a:rPr lang="fr-FR" dirty="0" smtClean="0"/>
              <a:t>: Molécule qui entre dans une réaction pour y être transformée grâce à l’action catalytique d’une enzyme. Toutes les molécules qui entrent dans une réaction enzymatique et sont définitivement modifiées.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>
                <a:solidFill>
                  <a:srgbClr val="FF0000"/>
                </a:solidFill>
              </a:rPr>
              <a:t>Le produit </a:t>
            </a:r>
            <a:r>
              <a:rPr lang="fr-FR" dirty="0" smtClean="0"/>
              <a:t>: La Molécule qui apparaît au cours d’une réaction catalysée par une enzyme. La nouvelle molécule qui résulte de cette transformation. 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>
                <a:solidFill>
                  <a:srgbClr val="FF0000"/>
                </a:solidFill>
              </a:rPr>
              <a:t>Le Ligand </a:t>
            </a:r>
            <a:r>
              <a:rPr lang="fr-FR" dirty="0" smtClean="0"/>
              <a:t>: Corps chimique ayant une liaison spécifique avec une enzyme. Pour chaque ligand, il existe au moins un site de fixation sur la protéine qui le reçoit.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963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14620"/>
            <a:ext cx="9134475" cy="398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" y="2914650"/>
            <a:ext cx="911542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06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809875"/>
            <a:ext cx="91440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352</TotalTime>
  <Words>316</Words>
  <Application>Microsoft Office PowerPoint</Application>
  <PresentationFormat>On-screen Show (4:3)</PresentationFormat>
  <Paragraphs>28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Castellar</vt:lpstr>
      <vt:lpstr>Century Gothic</vt:lpstr>
      <vt:lpstr>Comic Sans MS</vt:lpstr>
      <vt:lpstr>Times New Roman</vt:lpstr>
      <vt:lpstr>Wingdings</vt:lpstr>
      <vt:lpstr>Wingdings 3</vt:lpstr>
      <vt:lpstr>Ion</vt:lpstr>
      <vt:lpstr>PowerPoint Presentation</vt:lpstr>
      <vt:lpstr>Généralités sur les enzymes</vt:lpstr>
      <vt:lpstr>Définition des enzymes</vt:lpstr>
      <vt:lpstr>PowerPoint Presentation</vt:lpstr>
      <vt:lpstr>PROPRIETÉ S ET CARACTÉ RISTIQUES DES ENZYMES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Rappel de la cinétique enzymatique  2.1. Définition et généralités</dc:title>
  <dc:creator>pc-car</dc:creator>
  <cp:lastModifiedBy>MEHDI 90</cp:lastModifiedBy>
  <cp:revision>34</cp:revision>
  <dcterms:created xsi:type="dcterms:W3CDTF">2022-03-12T20:43:39Z</dcterms:created>
  <dcterms:modified xsi:type="dcterms:W3CDTF">2023-10-01T20:24:45Z</dcterms:modified>
</cp:coreProperties>
</file>