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99" r:id="rId3"/>
    <p:sldId id="313" r:id="rId4"/>
    <p:sldId id="314" r:id="rId5"/>
    <p:sldId id="316" r:id="rId6"/>
    <p:sldId id="317" r:id="rId7"/>
    <p:sldId id="319" r:id="rId8"/>
    <p:sldId id="323" r:id="rId9"/>
    <p:sldId id="324" r:id="rId10"/>
    <p:sldId id="325" r:id="rId11"/>
    <p:sldId id="312" r:id="rId12"/>
    <p:sldId id="321" r:id="rId13"/>
    <p:sldId id="326" r:id="rId14"/>
    <p:sldId id="327" r:id="rId15"/>
    <p:sldId id="328" r:id="rId16"/>
    <p:sldId id="329" r:id="rId17"/>
    <p:sldId id="310" r:id="rId18"/>
    <p:sldId id="320" r:id="rId19"/>
    <p:sldId id="322"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88"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3CEC7-26EF-45EA-A47C-6D2AF645374C}" type="datetimeFigureOut">
              <a:rPr lang="fr-FR" smtClean="0"/>
              <a:pPr/>
              <a:t>19/11/2018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7F7E0-21AA-4646-BD12-193B0FD6D57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77F7E0-21AA-4646-BD12-193B0FD6D57C}"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AFC574DC-ABE7-4CD0-87D1-A4077B8CAB42}" type="datetime1">
              <a:rPr lang="fr-FR" smtClean="0"/>
              <a:pPr/>
              <a:t>19/11/2018</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‹N°›</a:t>
            </a:fld>
            <a:endParaRPr lang="fr-BE"/>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D539946-2EF5-4913-B8FA-2FBF56E2807E}" type="datetime1">
              <a:rPr lang="fr-FR" smtClean="0"/>
              <a:pPr/>
              <a:t>19/11/2018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C54866B-0573-4B7A-81EB-4D009C0CE89E}" type="datetime1">
              <a:rPr lang="fr-FR" smtClean="0"/>
              <a:pPr/>
              <a:t>19/11/2018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06FED8B-D395-46C3-8C79-6A6F811EF4B3}" type="datetime1">
              <a:rPr lang="fr-FR" smtClean="0"/>
              <a:pPr/>
              <a:t>19/11/2018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7704A89-4F67-4A6C-8F34-0BA427A200A1}" type="datetime1">
              <a:rPr lang="fr-FR" smtClean="0"/>
              <a:pPr/>
              <a:t>19/11/2018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7924800" y="6416675"/>
            <a:ext cx="762000" cy="365125"/>
          </a:xfrm>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60391E6-FB9A-4AFD-99FB-090CB9541926}" type="datetime1">
              <a:rPr lang="fr-FR" smtClean="0"/>
              <a:pPr/>
              <a:t>19/11/2018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B6434D0-C7EF-44F4-9209-B8573ED0BF31}" type="datetime1">
              <a:rPr lang="fr-FR" smtClean="0"/>
              <a:pPr/>
              <a:t>19/11/2018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A5FF9A2-852A-4DE3-95AC-DEC382CE25CA}" type="datetime1">
              <a:rPr lang="fr-FR" smtClean="0"/>
              <a:pPr/>
              <a:t>19/11/2018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6D5ABC-489C-48B2-A947-0F23FCC57F5E}" type="datetime1">
              <a:rPr lang="fr-FR" smtClean="0"/>
              <a:pPr/>
              <a:t>19/11/2018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0E4D3E6-2659-4971-A087-82470C98A309}" type="datetime1">
              <a:rPr lang="fr-FR" smtClean="0"/>
              <a:pPr/>
              <a:t>19/11/2018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5F3DA3A-A307-420A-B464-890F20A63E1D}" type="datetime1">
              <a:rPr lang="fr-FR" smtClean="0"/>
              <a:pPr/>
              <a:t>19/11/2018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D78C4E1-7F8D-43BD-979F-B5160CABDC04}" type="datetime1">
              <a:rPr lang="fr-FR" smtClean="0"/>
              <a:pPr/>
              <a:t>19/11/2018</a:t>
            </a:fld>
            <a:endParaRPr lang="fr-BE"/>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BE"/>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4000" b="1" u="sng" dirty="0" smtClean="0"/>
              <a:t>Design graphique et</a:t>
            </a:r>
            <a:br>
              <a:rPr lang="fr-FR" sz="4000" b="1" u="sng" dirty="0" smtClean="0"/>
            </a:br>
            <a:r>
              <a:rPr lang="fr-FR" sz="4000" u="sng" dirty="0" smtClean="0"/>
              <a:t>applications multimédias</a:t>
            </a:r>
            <a:endParaRPr lang="fr-FR" sz="4000" b="1" u="sng"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a:t>
            </a:fld>
            <a:endParaRPr lang="fr-BE"/>
          </a:p>
        </p:txBody>
      </p:sp>
      <p:sp>
        <p:nvSpPr>
          <p:cNvPr id="3" name="Sous-titre 2"/>
          <p:cNvSpPr>
            <a:spLocks noGrp="1"/>
          </p:cNvSpPr>
          <p:nvPr>
            <p:ph type="subTitle" idx="1"/>
          </p:nvPr>
        </p:nvSpPr>
        <p:spPr/>
        <p:txBody>
          <a:bodyPr>
            <a:noAutofit/>
          </a:bodyPr>
          <a:lstStyle/>
          <a:p>
            <a:endParaRPr lang="fr-FR" sz="3600" dirty="0" smtClean="0"/>
          </a:p>
          <a:p>
            <a:pPr>
              <a:spcBef>
                <a:spcPct val="0"/>
              </a:spcBef>
            </a:pPr>
            <a:r>
              <a:rPr lang="fr-FR" sz="3600" b="1" cap="all" dirty="0" smtClean="0">
                <a:ln w="6350">
                  <a:noFill/>
                </a:ln>
                <a:solidFill>
                  <a:schemeClr val="accent1">
                    <a:lumMod val="75000"/>
                  </a:schemeClr>
                </a:solidFill>
                <a:effectLst>
                  <a:outerShdw blurRad="127000" dist="200000" dir="2700000" algn="tl" rotWithShape="0">
                    <a:srgbClr val="000000">
                      <a:alpha val="30000"/>
                    </a:srgbClr>
                  </a:outerShdw>
                </a:effectLst>
                <a:latin typeface="+mj-lt"/>
                <a:ea typeface="+mj-ea"/>
                <a:cs typeface="+mj-cs"/>
              </a:rPr>
              <a:t>Chapitre 01: </a:t>
            </a:r>
          </a:p>
          <a:p>
            <a:pPr>
              <a:spcBef>
                <a:spcPct val="0"/>
              </a:spcBef>
            </a:pPr>
            <a:r>
              <a:rPr lang="fr-FR" sz="3600" b="1" cap="all" dirty="0" smtClean="0">
                <a:ln w="6350">
                  <a:noFill/>
                </a:ln>
                <a:solidFill>
                  <a:schemeClr val="accent1">
                    <a:lumMod val="75000"/>
                  </a:schemeClr>
                </a:solidFill>
                <a:effectLst>
                  <a:outerShdw blurRad="127000" dist="200000" dir="2700000" algn="tl" rotWithShape="0">
                    <a:srgbClr val="000000">
                      <a:alpha val="30000"/>
                    </a:srgbClr>
                  </a:outerShdw>
                </a:effectLst>
                <a:latin typeface="+mj-lt"/>
                <a:ea typeface="+mj-ea"/>
                <a:cs typeface="+mj-cs"/>
              </a:rPr>
              <a:t>Les Illustrations</a:t>
            </a:r>
            <a:endParaRPr lang="fr-FR" sz="3600" b="1" cap="all" dirty="0">
              <a:ln w="6350">
                <a:noFill/>
              </a:ln>
              <a:solidFill>
                <a:schemeClr val="accent1">
                  <a:lumMod val="75000"/>
                </a:schemeClr>
              </a:solidFill>
              <a:effectLst>
                <a:outerShdw blurRad="127000" dist="200000" dir="27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Illustrations</a:t>
            </a:r>
            <a:endParaRPr lang="fr-FR" dirty="0"/>
          </a:p>
        </p:txBody>
      </p:sp>
      <p:sp>
        <p:nvSpPr>
          <p:cNvPr id="3" name="Espace réservé du contenu 2"/>
          <p:cNvSpPr>
            <a:spLocks noGrp="1"/>
          </p:cNvSpPr>
          <p:nvPr>
            <p:ph idx="1"/>
          </p:nvPr>
        </p:nvSpPr>
        <p:spPr/>
        <p:txBody>
          <a:bodyPr/>
          <a:lstStyle/>
          <a:p>
            <a:r>
              <a:rPr lang="fr-FR" dirty="0" smtClean="0"/>
              <a:t>Illustration médicale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a:t>
            </a:fld>
            <a:endParaRPr lang="fr-BE"/>
          </a:p>
        </p:txBody>
      </p:sp>
      <p:pic>
        <p:nvPicPr>
          <p:cNvPr id="6146" name="Picture 2" descr="Résultat de recherche d'images"/>
          <p:cNvPicPr>
            <a:picLocks noChangeAspect="1" noChangeArrowheads="1"/>
          </p:cNvPicPr>
          <p:nvPr/>
        </p:nvPicPr>
        <p:blipFill>
          <a:blip r:embed="rId2"/>
          <a:srcRect/>
          <a:stretch>
            <a:fillRect/>
          </a:stretch>
        </p:blipFill>
        <p:spPr bwMode="auto">
          <a:xfrm>
            <a:off x="2143108" y="2214554"/>
            <a:ext cx="6488127" cy="4055080"/>
          </a:xfrm>
          <a:prstGeom prst="rect">
            <a:avLst/>
          </a:prstGeom>
          <a:noFill/>
        </p:spPr>
      </p:pic>
      <p:pic>
        <p:nvPicPr>
          <p:cNvPr id="30724" name="Picture 4" descr="Résultat de recherche d'images"/>
          <p:cNvPicPr>
            <a:picLocks noChangeAspect="1" noChangeArrowheads="1"/>
          </p:cNvPicPr>
          <p:nvPr/>
        </p:nvPicPr>
        <p:blipFill>
          <a:blip r:embed="rId3"/>
          <a:srcRect/>
          <a:stretch>
            <a:fillRect/>
          </a:stretch>
        </p:blipFill>
        <p:spPr bwMode="auto">
          <a:xfrm>
            <a:off x="214282" y="2214554"/>
            <a:ext cx="3376265" cy="241644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Charte graphique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La </a:t>
            </a:r>
            <a:r>
              <a:rPr lang="fr-FR" b="1" dirty="0" smtClean="0">
                <a:solidFill>
                  <a:srgbClr val="FFC000"/>
                </a:solidFill>
              </a:rPr>
              <a:t>charte graphique</a:t>
            </a:r>
            <a:r>
              <a:rPr lang="fr-FR" dirty="0" smtClean="0">
                <a:solidFill>
                  <a:srgbClr val="FFC000"/>
                </a:solidFill>
              </a:rPr>
              <a:t> </a:t>
            </a:r>
            <a:r>
              <a:rPr lang="fr-FR" dirty="0" smtClean="0"/>
              <a:t>dont la dénomination correcte est </a:t>
            </a:r>
            <a:r>
              <a:rPr lang="fr-FR" b="1" dirty="0" smtClean="0"/>
              <a:t>cahier des normes graphiques</a:t>
            </a:r>
            <a:r>
              <a:rPr lang="fr-FR" dirty="0" smtClean="0"/>
              <a:t> est un document de travail qui contient l'ensemble des règles fondamentales d'utilisation des signes graphiques qui constituent l'identité graphique d'une organisation, d'un projet, d'une entreprise. Le terme vient du latin </a:t>
            </a:r>
            <a:r>
              <a:rPr lang="fr-FR" i="1" dirty="0" err="1" smtClean="0"/>
              <a:t>charta</a:t>
            </a:r>
            <a:r>
              <a:rPr lang="fr-FR" dirty="0" smtClean="0"/>
              <a:t> qui signifie « papier » et qui en français a pris le sens de « loi, règle fondamentale ».</a:t>
            </a:r>
          </a:p>
          <a:p>
            <a:r>
              <a:rPr lang="fr-FR" b="1" dirty="0" smtClean="0">
                <a:solidFill>
                  <a:srgbClr val="FFC000"/>
                </a:solidFill>
              </a:rPr>
              <a:t>But et intérêts de la charte graphique</a:t>
            </a:r>
          </a:p>
          <a:p>
            <a:pPr>
              <a:buNone/>
            </a:pPr>
            <a:r>
              <a:rPr lang="fr-FR" dirty="0" smtClean="0"/>
              <a:t>       Le but de la charte graphique est de conserver une cohérence graphique dans les réalisations graphiques d'une même organisation, projet ou entreprise quels que soient les différents intervenants de la production (graphiste, directeur artistique…).</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a:t>
            </a:fld>
            <a:endParaRPr lang="fr-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Eléments d’une charte graphique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 </a:t>
            </a:r>
            <a:r>
              <a:rPr lang="fr-FR" i="1" dirty="0" smtClean="0"/>
              <a:t>une charte graphique</a:t>
            </a:r>
            <a:r>
              <a:rPr lang="fr-FR" dirty="0" smtClean="0"/>
              <a:t> complète s’applique à définir :</a:t>
            </a:r>
          </a:p>
          <a:p>
            <a:r>
              <a:rPr lang="fr-FR" dirty="0" smtClean="0"/>
              <a:t>Le logotype</a:t>
            </a:r>
          </a:p>
          <a:p>
            <a:r>
              <a:rPr lang="fr-FR" dirty="0" smtClean="0"/>
              <a:t>Les couleurs</a:t>
            </a:r>
          </a:p>
          <a:p>
            <a:r>
              <a:rPr lang="fr-FR" dirty="0" smtClean="0"/>
              <a:t>Le logotype en couleurs selon la nature du fond</a:t>
            </a:r>
          </a:p>
          <a:p>
            <a:r>
              <a:rPr lang="fr-FR" dirty="0" smtClean="0"/>
              <a:t>Le positionnement du logotype dans une surface</a:t>
            </a:r>
          </a:p>
          <a:p>
            <a:r>
              <a:rPr lang="fr-FR" dirty="0" smtClean="0"/>
              <a:t>La typographie</a:t>
            </a:r>
            <a:endParaRPr lang="fr-FR" dirty="0" smtClean="0"/>
          </a:p>
          <a:p>
            <a:r>
              <a:rPr lang="fr-FR" dirty="0" smtClean="0"/>
              <a:t>La construction de modèles de :</a:t>
            </a:r>
          </a:p>
          <a:p>
            <a:pPr lvl="1"/>
            <a:r>
              <a:rPr lang="fr-FR" dirty="0" smtClean="0"/>
              <a:t>carte de visite</a:t>
            </a:r>
          </a:p>
          <a:p>
            <a:pPr lvl="1"/>
            <a:r>
              <a:rPr lang="fr-FR" dirty="0" smtClean="0"/>
              <a:t>tête de lettre</a:t>
            </a:r>
          </a:p>
          <a:p>
            <a:pPr lvl="1"/>
            <a:r>
              <a:rPr lang="fr-FR" dirty="0" smtClean="0"/>
              <a:t>carte de correspondance</a:t>
            </a:r>
          </a:p>
          <a:p>
            <a:pPr lvl="1"/>
            <a:r>
              <a:rPr lang="fr-FR" dirty="0" smtClean="0"/>
              <a:t>enveloppes</a:t>
            </a:r>
          </a:p>
          <a:p>
            <a:pPr lvl="1"/>
            <a:r>
              <a:rPr lang="fr-FR" dirty="0" smtClean="0"/>
              <a:t>cartes de vœux</a:t>
            </a:r>
          </a:p>
          <a:p>
            <a:pPr lvl="1"/>
            <a:r>
              <a:rPr lang="fr-FR" dirty="0" smtClean="0"/>
              <a:t>Brochures</a:t>
            </a:r>
          </a:p>
          <a:p>
            <a:pPr lvl="1"/>
            <a:r>
              <a:rPr lang="fr-FR" dirty="0" smtClean="0"/>
              <a:t>Emballage des produits</a:t>
            </a:r>
          </a:p>
          <a:p>
            <a:pPr lvl="1"/>
            <a:r>
              <a:rPr lang="fr-FR" dirty="0" smtClean="0"/>
              <a:t>Autres types de modèles, selon les demandes du client.</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a:t>
            </a:fld>
            <a:endParaRPr lang="fr-B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Choix des couleurs</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sz="2600" dirty="0" smtClean="0"/>
              <a:t>La couleur est essentielle à la vie. C’est probablement l’</a:t>
            </a:r>
            <a:r>
              <a:rPr lang="fr-FR" sz="2600" b="1" dirty="0" smtClean="0"/>
              <a:t>élément graphique qui a le plus d’impact sur l’inconscient en matière de design</a:t>
            </a:r>
            <a:r>
              <a:rPr lang="fr-FR" sz="2600" dirty="0" smtClean="0"/>
              <a:t>. Elle peut transmettre une émotion, attirer l’attention et même envoyer un message avant même de prendre connaissance du contenu. Pourquoi est-ce si difficile de choisir une couleur? Parce que l’appréciation de la couleur est très subjective. </a:t>
            </a:r>
          </a:p>
          <a:p>
            <a:pPr algn="just"/>
            <a:r>
              <a:rPr lang="fr-FR" sz="2600" dirty="0" smtClean="0"/>
              <a:t>Que ce soit pour un logo, une mise en page ou un emballage, le choix des couleurs est un élément essentiel au message à transmettre. </a:t>
            </a:r>
            <a:r>
              <a:rPr lang="fr-FR" sz="2600" b="1" dirty="0" smtClean="0"/>
              <a:t>85%</a:t>
            </a:r>
            <a:r>
              <a:rPr lang="fr-FR" sz="2600" dirty="0" smtClean="0"/>
              <a:t> des consommateurs affirment que la couleur est un élément important dans leur décision d’achat. </a:t>
            </a:r>
          </a:p>
          <a:p>
            <a:pPr algn="just"/>
            <a:r>
              <a:rPr lang="fr-FR" sz="2600" dirty="0" smtClean="0"/>
              <a:t>La couleur permet aussi d’augmenter de </a:t>
            </a:r>
            <a:r>
              <a:rPr lang="fr-FR" sz="2600" b="1" dirty="0" smtClean="0"/>
              <a:t>80%</a:t>
            </a:r>
            <a:r>
              <a:rPr lang="fr-FR" sz="2600" dirty="0" smtClean="0"/>
              <a:t> la reconnaissance d’une marque chez le consommateur .</a:t>
            </a:r>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Choix des couleurs</a:t>
            </a:r>
            <a:endParaRPr lang="fr-FR" dirty="0"/>
          </a:p>
        </p:txBody>
      </p:sp>
      <p:sp>
        <p:nvSpPr>
          <p:cNvPr id="3" name="Espace réservé du contenu 2"/>
          <p:cNvSpPr>
            <a:spLocks noGrp="1"/>
          </p:cNvSpPr>
          <p:nvPr>
            <p:ph idx="1"/>
          </p:nvPr>
        </p:nvSpPr>
        <p:spPr/>
        <p:txBody>
          <a:bodyPr/>
          <a:lstStyle/>
          <a:p>
            <a:r>
              <a:rPr lang="fr-FR" dirty="0" smtClean="0"/>
              <a:t>Comment choisir vos couleurs ?</a:t>
            </a:r>
          </a:p>
          <a:p>
            <a:r>
              <a:rPr lang="fr-FR" dirty="0" smtClean="0"/>
              <a:t>Chaque couleur est associée à une émotion particulière. En voici les plus courantes :</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14</a:t>
            </a:fld>
            <a:endParaRPr lang="fr-BE"/>
          </a:p>
        </p:txBody>
      </p:sp>
      <p:pic>
        <p:nvPicPr>
          <p:cNvPr id="1026" name="Picture 2" descr="C:\Users\Sami\Desktop\colors.jpg"/>
          <p:cNvPicPr>
            <a:picLocks noChangeAspect="1" noChangeArrowheads="1"/>
          </p:cNvPicPr>
          <p:nvPr/>
        </p:nvPicPr>
        <p:blipFill>
          <a:blip r:embed="rId2"/>
          <a:srcRect/>
          <a:stretch>
            <a:fillRect/>
          </a:stretch>
        </p:blipFill>
        <p:spPr bwMode="auto">
          <a:xfrm>
            <a:off x="857224" y="3214686"/>
            <a:ext cx="7143800" cy="340624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Palette de nuance de couleur</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15</a:t>
            </a:fld>
            <a:endParaRPr lang="fr-BE"/>
          </a:p>
        </p:txBody>
      </p:sp>
      <p:pic>
        <p:nvPicPr>
          <p:cNvPr id="3075" name="Picture 3"/>
          <p:cNvPicPr>
            <a:picLocks noChangeAspect="1" noChangeArrowheads="1"/>
          </p:cNvPicPr>
          <p:nvPr/>
        </p:nvPicPr>
        <p:blipFill>
          <a:blip r:embed="rId2"/>
          <a:srcRect/>
          <a:stretch>
            <a:fillRect/>
          </a:stretch>
        </p:blipFill>
        <p:spPr bwMode="auto">
          <a:xfrm>
            <a:off x="571472" y="1428736"/>
            <a:ext cx="8072494" cy="504530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Création d’une palette de couleur</a:t>
            </a:r>
            <a:endParaRPr lang="fr-FR" sz="36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16</a:t>
            </a:fld>
            <a:endParaRPr lang="fr-BE"/>
          </a:p>
        </p:txBody>
      </p:sp>
      <p:pic>
        <p:nvPicPr>
          <p:cNvPr id="2050" name="Picture 2"/>
          <p:cNvPicPr>
            <a:picLocks noChangeAspect="1" noChangeArrowheads="1"/>
          </p:cNvPicPr>
          <p:nvPr/>
        </p:nvPicPr>
        <p:blipFill>
          <a:blip r:embed="rId2"/>
          <a:srcRect/>
          <a:stretch>
            <a:fillRect/>
          </a:stretch>
        </p:blipFill>
        <p:spPr bwMode="auto">
          <a:xfrm>
            <a:off x="357158" y="1214422"/>
            <a:ext cx="8534412" cy="533400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 Charte graphique</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17</a:t>
            </a:fld>
            <a:endParaRPr lang="fr-BE"/>
          </a:p>
        </p:txBody>
      </p:sp>
      <p:pic>
        <p:nvPicPr>
          <p:cNvPr id="36866" name="Picture 2" descr="Résultat de recherche d'images"/>
          <p:cNvPicPr>
            <a:picLocks noChangeAspect="1" noChangeArrowheads="1"/>
          </p:cNvPicPr>
          <p:nvPr/>
        </p:nvPicPr>
        <p:blipFill>
          <a:blip r:embed="rId2"/>
          <a:srcRect/>
          <a:stretch>
            <a:fillRect/>
          </a:stretch>
        </p:blipFill>
        <p:spPr bwMode="auto">
          <a:xfrm>
            <a:off x="1285852" y="1643050"/>
            <a:ext cx="6215106" cy="454901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 Charte graphique</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18</a:t>
            </a:fld>
            <a:endParaRPr lang="fr-BE"/>
          </a:p>
        </p:txBody>
      </p:sp>
      <p:pic>
        <p:nvPicPr>
          <p:cNvPr id="27650" name="Picture 2" descr="Résultat de recherche d'images"/>
          <p:cNvPicPr>
            <a:picLocks noChangeAspect="1" noChangeArrowheads="1"/>
          </p:cNvPicPr>
          <p:nvPr/>
        </p:nvPicPr>
        <p:blipFill>
          <a:blip r:embed="rId2"/>
          <a:srcRect/>
          <a:stretch>
            <a:fillRect/>
          </a:stretch>
        </p:blipFill>
        <p:spPr bwMode="auto">
          <a:xfrm>
            <a:off x="571472" y="1714470"/>
            <a:ext cx="8001088" cy="45006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 Charte graphique</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19</a:t>
            </a:fld>
            <a:endParaRPr lang="fr-BE"/>
          </a:p>
        </p:txBody>
      </p:sp>
      <p:pic>
        <p:nvPicPr>
          <p:cNvPr id="29698" name="Picture 2" descr="charte graphique maroc 1"/>
          <p:cNvPicPr>
            <a:picLocks noChangeAspect="1" noChangeArrowheads="1"/>
          </p:cNvPicPr>
          <p:nvPr/>
        </p:nvPicPr>
        <p:blipFill>
          <a:blip r:embed="rId2"/>
          <a:srcRect/>
          <a:stretch>
            <a:fillRect/>
          </a:stretch>
        </p:blipFill>
        <p:spPr bwMode="auto">
          <a:xfrm>
            <a:off x="500034" y="1785926"/>
            <a:ext cx="8072495" cy="386326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Illustrations</a:t>
            </a:r>
            <a:endParaRPr lang="fr-FR" dirty="0"/>
          </a:p>
        </p:txBody>
      </p:sp>
      <p:sp>
        <p:nvSpPr>
          <p:cNvPr id="3" name="Espace réservé du contenu 2"/>
          <p:cNvSpPr>
            <a:spLocks noGrp="1"/>
          </p:cNvSpPr>
          <p:nvPr>
            <p:ph idx="1"/>
          </p:nvPr>
        </p:nvSpPr>
        <p:spPr>
          <a:xfrm>
            <a:off x="785786" y="1600200"/>
            <a:ext cx="7715304" cy="4900634"/>
          </a:xfrm>
        </p:spPr>
        <p:txBody>
          <a:bodyPr>
            <a:noAutofit/>
          </a:bodyPr>
          <a:lstStyle/>
          <a:p>
            <a:pPr algn="just">
              <a:buNone/>
            </a:pPr>
            <a:r>
              <a:rPr lang="fr-FR" sz="3200" dirty="0" smtClean="0">
                <a:solidFill>
                  <a:schemeClr val="accent1">
                    <a:lumMod val="60000"/>
                    <a:lumOff val="40000"/>
                  </a:schemeClr>
                </a:solidFill>
              </a:rPr>
              <a:t>illustration</a:t>
            </a:r>
            <a:r>
              <a:rPr lang="fr-FR" sz="3200" dirty="0" smtClean="0"/>
              <a:t> : Une illustration est une décoration, interprétation ou explication visuelle d'un texte, d’un concept ou processus, conçu pour une intégration dans les médias publiés, tels que des affiches, des dépliants, des magazines, des livres, du matériel pédagogique, des animations, des jeux vidéo et des films.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Domaine de l’illustration</a:t>
            </a:r>
            <a:endParaRPr lang="fr-FR" dirty="0"/>
          </a:p>
        </p:txBody>
      </p:sp>
      <p:sp>
        <p:nvSpPr>
          <p:cNvPr id="3" name="Espace réservé du contenu 2"/>
          <p:cNvSpPr>
            <a:spLocks noGrp="1"/>
          </p:cNvSpPr>
          <p:nvPr>
            <p:ph idx="1"/>
          </p:nvPr>
        </p:nvSpPr>
        <p:spPr/>
        <p:txBody>
          <a:bodyPr>
            <a:normAutofit/>
          </a:bodyPr>
          <a:lstStyle/>
          <a:p>
            <a:r>
              <a:rPr lang="fr-FR" dirty="0" smtClean="0"/>
              <a:t>Illustration archéologique </a:t>
            </a:r>
          </a:p>
          <a:p>
            <a:r>
              <a:rPr lang="fr-FR" dirty="0" smtClean="0"/>
              <a:t>Illustration du livre </a:t>
            </a:r>
          </a:p>
          <a:p>
            <a:r>
              <a:rPr lang="fr-FR" dirty="0" smtClean="0"/>
              <a:t>Illustration botanique </a:t>
            </a:r>
          </a:p>
          <a:p>
            <a:r>
              <a:rPr lang="fr-FR" dirty="0" smtClean="0"/>
              <a:t>illustration de mode </a:t>
            </a:r>
          </a:p>
          <a:p>
            <a:r>
              <a:rPr lang="fr-FR" dirty="0" smtClean="0"/>
              <a:t>Illustration technique  </a:t>
            </a:r>
          </a:p>
          <a:p>
            <a:r>
              <a:rPr lang="fr-FR" dirty="0" smtClean="0"/>
              <a:t>Illustration médicale </a:t>
            </a:r>
          </a:p>
          <a:p>
            <a:r>
              <a:rPr lang="fr-FR" dirty="0" smtClean="0"/>
              <a:t>Illustration narrative </a:t>
            </a:r>
          </a:p>
          <a:p>
            <a:r>
              <a:rPr lang="fr-FR" dirty="0" smtClean="0"/>
              <a:t>Livres d'images </a:t>
            </a:r>
          </a:p>
          <a:p>
            <a:r>
              <a:rPr lang="fr-FR" dirty="0" smtClean="0"/>
              <a:t>Illustration scientifique </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exemples</a:t>
            </a:r>
            <a:endParaRPr lang="fr-FR" dirty="0"/>
          </a:p>
        </p:txBody>
      </p:sp>
      <p:sp>
        <p:nvSpPr>
          <p:cNvPr id="3" name="Espace réservé du contenu 2"/>
          <p:cNvSpPr>
            <a:spLocks noGrp="1"/>
          </p:cNvSpPr>
          <p:nvPr>
            <p:ph idx="1"/>
          </p:nvPr>
        </p:nvSpPr>
        <p:spPr>
          <a:xfrm>
            <a:off x="457200" y="1600200"/>
            <a:ext cx="8229600" cy="828668"/>
          </a:xfrm>
        </p:spPr>
        <p:txBody>
          <a:bodyPr/>
          <a:lstStyle/>
          <a:p>
            <a:r>
              <a:rPr lang="fr-FR" dirty="0" smtClean="0"/>
              <a:t>Illustration botanique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a:t>
            </a:fld>
            <a:endParaRPr lang="fr-BE"/>
          </a:p>
        </p:txBody>
      </p:sp>
      <p:pic>
        <p:nvPicPr>
          <p:cNvPr id="1026" name="Picture 2" descr="https://upload.wikimedia.org/wikipedia/commons/a/af/Botanical_illustration_of_Lilium_superbum.jpg"/>
          <p:cNvPicPr>
            <a:picLocks noChangeAspect="1" noChangeArrowheads="1"/>
          </p:cNvPicPr>
          <p:nvPr/>
        </p:nvPicPr>
        <p:blipFill>
          <a:blip r:embed="rId2"/>
          <a:srcRect/>
          <a:stretch>
            <a:fillRect/>
          </a:stretch>
        </p:blipFill>
        <p:spPr bwMode="auto">
          <a:xfrm>
            <a:off x="214282" y="2357430"/>
            <a:ext cx="2796153" cy="4071966"/>
          </a:xfrm>
          <a:prstGeom prst="rect">
            <a:avLst/>
          </a:prstGeom>
          <a:noFill/>
        </p:spPr>
      </p:pic>
      <p:pic>
        <p:nvPicPr>
          <p:cNvPr id="1028" name="Picture 4" descr="Résultat de recherche d'images"/>
          <p:cNvPicPr>
            <a:picLocks noChangeAspect="1" noChangeArrowheads="1"/>
          </p:cNvPicPr>
          <p:nvPr/>
        </p:nvPicPr>
        <p:blipFill>
          <a:blip r:embed="rId3"/>
          <a:srcRect/>
          <a:stretch>
            <a:fillRect/>
          </a:stretch>
        </p:blipFill>
        <p:spPr bwMode="auto">
          <a:xfrm>
            <a:off x="3143240" y="2357430"/>
            <a:ext cx="2571768" cy="4077789"/>
          </a:xfrm>
          <a:prstGeom prst="rect">
            <a:avLst/>
          </a:prstGeom>
          <a:noFill/>
        </p:spPr>
      </p:pic>
      <p:pic>
        <p:nvPicPr>
          <p:cNvPr id="1030" name="Picture 6" descr="Résultat de recherche d'images"/>
          <p:cNvPicPr>
            <a:picLocks noChangeAspect="1" noChangeArrowheads="1"/>
          </p:cNvPicPr>
          <p:nvPr/>
        </p:nvPicPr>
        <p:blipFill>
          <a:blip r:embed="rId4"/>
          <a:srcRect/>
          <a:stretch>
            <a:fillRect/>
          </a:stretch>
        </p:blipFill>
        <p:spPr bwMode="auto">
          <a:xfrm>
            <a:off x="5871699" y="2357430"/>
            <a:ext cx="3058019" cy="405623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exemples</a:t>
            </a:r>
            <a:endParaRPr lang="fr-FR" dirty="0"/>
          </a:p>
        </p:txBody>
      </p:sp>
      <p:sp>
        <p:nvSpPr>
          <p:cNvPr id="3" name="Espace réservé du contenu 2"/>
          <p:cNvSpPr>
            <a:spLocks noGrp="1"/>
          </p:cNvSpPr>
          <p:nvPr>
            <p:ph idx="1"/>
          </p:nvPr>
        </p:nvSpPr>
        <p:spPr>
          <a:xfrm>
            <a:off x="457200" y="1600200"/>
            <a:ext cx="8229600" cy="828668"/>
          </a:xfrm>
        </p:spPr>
        <p:txBody>
          <a:bodyPr/>
          <a:lstStyle/>
          <a:p>
            <a:r>
              <a:rPr lang="fr-FR" dirty="0" smtClean="0"/>
              <a:t>Illustration  narrative dans un livre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a:t>
            </a:fld>
            <a:endParaRPr lang="fr-BE"/>
          </a:p>
        </p:txBody>
      </p:sp>
      <p:pic>
        <p:nvPicPr>
          <p:cNvPr id="24578" name="Picture 2" descr="Résultat de recherche d'images"/>
          <p:cNvPicPr>
            <a:picLocks noChangeAspect="1" noChangeArrowheads="1"/>
          </p:cNvPicPr>
          <p:nvPr/>
        </p:nvPicPr>
        <p:blipFill>
          <a:blip r:embed="rId2"/>
          <a:srcRect/>
          <a:stretch>
            <a:fillRect/>
          </a:stretch>
        </p:blipFill>
        <p:spPr bwMode="auto">
          <a:xfrm>
            <a:off x="428596" y="2857496"/>
            <a:ext cx="4620709" cy="3201672"/>
          </a:xfrm>
          <a:prstGeom prst="rect">
            <a:avLst/>
          </a:prstGeom>
          <a:noFill/>
        </p:spPr>
      </p:pic>
      <p:pic>
        <p:nvPicPr>
          <p:cNvPr id="24580" name="Picture 4" descr="Résultat de recherche d'images"/>
          <p:cNvPicPr>
            <a:picLocks noChangeAspect="1" noChangeArrowheads="1"/>
          </p:cNvPicPr>
          <p:nvPr/>
        </p:nvPicPr>
        <p:blipFill>
          <a:blip r:embed="rId3"/>
          <a:srcRect/>
          <a:stretch>
            <a:fillRect/>
          </a:stretch>
        </p:blipFill>
        <p:spPr bwMode="auto">
          <a:xfrm>
            <a:off x="5214942" y="2285992"/>
            <a:ext cx="3071834" cy="38827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exemples</a:t>
            </a:r>
            <a:endParaRPr lang="fr-FR" dirty="0"/>
          </a:p>
        </p:txBody>
      </p:sp>
      <p:sp>
        <p:nvSpPr>
          <p:cNvPr id="3" name="Espace réservé du contenu 2"/>
          <p:cNvSpPr>
            <a:spLocks noGrp="1"/>
          </p:cNvSpPr>
          <p:nvPr>
            <p:ph idx="1"/>
          </p:nvPr>
        </p:nvSpPr>
        <p:spPr>
          <a:xfrm>
            <a:off x="457200" y="1600200"/>
            <a:ext cx="8229600" cy="828668"/>
          </a:xfrm>
        </p:spPr>
        <p:txBody>
          <a:bodyPr/>
          <a:lstStyle/>
          <a:p>
            <a:r>
              <a:rPr lang="fr-FR" dirty="0" smtClean="0"/>
              <a:t>Illustration  de mode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pic>
        <p:nvPicPr>
          <p:cNvPr id="25602" name="Picture 2" descr="Résultat de recherche d'images"/>
          <p:cNvPicPr>
            <a:picLocks noChangeAspect="1" noChangeArrowheads="1"/>
          </p:cNvPicPr>
          <p:nvPr/>
        </p:nvPicPr>
        <p:blipFill>
          <a:blip r:embed="rId2"/>
          <a:srcRect/>
          <a:stretch>
            <a:fillRect/>
          </a:stretch>
        </p:blipFill>
        <p:spPr bwMode="auto">
          <a:xfrm>
            <a:off x="1285852" y="2285992"/>
            <a:ext cx="5915808" cy="41434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L’Illustration contemporaine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illustration contemporaine utilise de vaste techniques d’illustration , y compris le dessin, la peinture, la gravure, montage photo, le multimédia, la modélisation 3D…..etc.</a:t>
            </a:r>
          </a:p>
          <a:p>
            <a:r>
              <a:rPr lang="fr-FR" dirty="0" smtClean="0"/>
              <a:t>L’illustration est une discipline du design graphique</a:t>
            </a:r>
          </a:p>
          <a:p>
            <a:r>
              <a:rPr lang="fr-FR" dirty="0" smtClean="0"/>
              <a:t>Le </a:t>
            </a:r>
            <a:r>
              <a:rPr lang="fr-FR" i="1" dirty="0" smtClean="0"/>
              <a:t> </a:t>
            </a:r>
            <a:r>
              <a:rPr lang="fr-FR" b="1" i="1" dirty="0" smtClean="0">
                <a:solidFill>
                  <a:srgbClr val="FFC000"/>
                </a:solidFill>
              </a:rPr>
              <a:t>design graphique </a:t>
            </a:r>
            <a:r>
              <a:rPr lang="fr-FR" dirty="0" smtClean="0"/>
              <a:t> est une discipline qui consiste à créer, choisir et utiliser des éléments graphiques (dessins, caractères typographiques, photos, couleurs, etc.) pour élaborer un objet de communication et/ou de culture. C'est une manière de représenter dans le but de promouvoir, d'informer ou d'instruire.</a:t>
            </a:r>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a:t>
            </a:fld>
            <a:endParaRPr lang="fr-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exemples</a:t>
            </a:r>
            <a:endParaRPr lang="fr-FR" dirty="0"/>
          </a:p>
        </p:txBody>
      </p:sp>
      <p:sp>
        <p:nvSpPr>
          <p:cNvPr id="3" name="Espace réservé du contenu 2"/>
          <p:cNvSpPr>
            <a:spLocks noGrp="1"/>
          </p:cNvSpPr>
          <p:nvPr>
            <p:ph idx="1"/>
          </p:nvPr>
        </p:nvSpPr>
        <p:spPr>
          <a:xfrm>
            <a:off x="457200" y="1428736"/>
            <a:ext cx="8229600" cy="828668"/>
          </a:xfrm>
        </p:spPr>
        <p:txBody>
          <a:bodyPr/>
          <a:lstStyle/>
          <a:p>
            <a:r>
              <a:rPr lang="fr-FR" dirty="0" smtClean="0"/>
              <a:t>Illustration technique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a:t>
            </a:fld>
            <a:endParaRPr lang="fr-BE"/>
          </a:p>
        </p:txBody>
      </p:sp>
      <p:pic>
        <p:nvPicPr>
          <p:cNvPr id="11266" name="Picture 2" descr="Résultat de recherche d'images"/>
          <p:cNvPicPr>
            <a:picLocks noChangeAspect="1" noChangeArrowheads="1"/>
          </p:cNvPicPr>
          <p:nvPr/>
        </p:nvPicPr>
        <p:blipFill>
          <a:blip r:embed="rId2"/>
          <a:srcRect/>
          <a:stretch>
            <a:fillRect/>
          </a:stretch>
        </p:blipFill>
        <p:spPr bwMode="auto">
          <a:xfrm>
            <a:off x="1357290" y="2071677"/>
            <a:ext cx="6286544" cy="4444235"/>
          </a:xfrm>
          <a:prstGeom prst="rect">
            <a:avLst/>
          </a:prstGeom>
          <a:noFill/>
        </p:spPr>
      </p:pic>
      <p:pic>
        <p:nvPicPr>
          <p:cNvPr id="11268" name="Picture 4" descr="Résultat de recherche d'images"/>
          <p:cNvPicPr>
            <a:picLocks noChangeAspect="1" noChangeArrowheads="1"/>
          </p:cNvPicPr>
          <p:nvPr/>
        </p:nvPicPr>
        <p:blipFill>
          <a:blip r:embed="rId3" cstate="print"/>
          <a:srcRect/>
          <a:stretch>
            <a:fillRect/>
          </a:stretch>
        </p:blipFill>
        <p:spPr bwMode="auto">
          <a:xfrm>
            <a:off x="5500694" y="4750228"/>
            <a:ext cx="2123960" cy="175060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Résultat de recherche d'images"/>
          <p:cNvPicPr>
            <a:picLocks noChangeAspect="1" noChangeArrowheads="1"/>
          </p:cNvPicPr>
          <p:nvPr/>
        </p:nvPicPr>
        <p:blipFill>
          <a:blip r:embed="rId2"/>
          <a:srcRect/>
          <a:stretch>
            <a:fillRect/>
          </a:stretch>
        </p:blipFill>
        <p:spPr bwMode="auto">
          <a:xfrm>
            <a:off x="95252" y="2857496"/>
            <a:ext cx="4762500" cy="2686051"/>
          </a:xfrm>
          <a:prstGeom prst="rect">
            <a:avLst/>
          </a:prstGeom>
          <a:noFill/>
        </p:spPr>
      </p:pic>
      <p:sp>
        <p:nvSpPr>
          <p:cNvPr id="2" name="Titre 1"/>
          <p:cNvSpPr>
            <a:spLocks noGrp="1"/>
          </p:cNvSpPr>
          <p:nvPr>
            <p:ph type="title"/>
          </p:nvPr>
        </p:nvSpPr>
        <p:spPr/>
        <p:txBody>
          <a:bodyPr/>
          <a:lstStyle/>
          <a:p>
            <a:r>
              <a:rPr lang="fr-FR" dirty="0" smtClean="0"/>
              <a:t>Quelques exemples</a:t>
            </a:r>
            <a:endParaRPr lang="fr-FR" dirty="0"/>
          </a:p>
        </p:txBody>
      </p:sp>
      <p:sp>
        <p:nvSpPr>
          <p:cNvPr id="3" name="Espace réservé du contenu 2"/>
          <p:cNvSpPr>
            <a:spLocks noGrp="1"/>
          </p:cNvSpPr>
          <p:nvPr>
            <p:ph idx="1"/>
          </p:nvPr>
        </p:nvSpPr>
        <p:spPr>
          <a:xfrm>
            <a:off x="457200" y="1600200"/>
            <a:ext cx="8229600" cy="828668"/>
          </a:xfrm>
        </p:spPr>
        <p:txBody>
          <a:bodyPr/>
          <a:lstStyle/>
          <a:p>
            <a:r>
              <a:rPr lang="fr-FR" dirty="0" smtClean="0"/>
              <a:t>Illustration  scientifique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a:t>
            </a:fld>
            <a:endParaRPr lang="fr-BE"/>
          </a:p>
        </p:txBody>
      </p:sp>
      <p:pic>
        <p:nvPicPr>
          <p:cNvPr id="26628" name="Picture 4" descr="Résultat de recherche d'images"/>
          <p:cNvPicPr>
            <a:picLocks noChangeAspect="1" noChangeArrowheads="1"/>
          </p:cNvPicPr>
          <p:nvPr/>
        </p:nvPicPr>
        <p:blipFill>
          <a:blip r:embed="rId3"/>
          <a:srcRect/>
          <a:stretch>
            <a:fillRect/>
          </a:stretch>
        </p:blipFill>
        <p:spPr bwMode="auto">
          <a:xfrm>
            <a:off x="4556581" y="2571744"/>
            <a:ext cx="4444575" cy="335758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959</TotalTime>
  <Words>287</Words>
  <PresentationFormat>Affichage à l'écran (4:3)</PresentationFormat>
  <Paragraphs>86</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Apex</vt:lpstr>
      <vt:lpstr>Design graphique et applications multimédias</vt:lpstr>
      <vt:lpstr>Illustrations</vt:lpstr>
      <vt:lpstr>Domaine de l’illustration</vt:lpstr>
      <vt:lpstr>Quelques exemples</vt:lpstr>
      <vt:lpstr>Quelques exemples</vt:lpstr>
      <vt:lpstr>Quelques exemples</vt:lpstr>
      <vt:lpstr>L’Illustration contemporaine</vt:lpstr>
      <vt:lpstr>Quelques exemples</vt:lpstr>
      <vt:lpstr>Quelques exemples</vt:lpstr>
      <vt:lpstr>Exemple: Illustrations</vt:lpstr>
      <vt:lpstr>Charte graphique</vt:lpstr>
      <vt:lpstr>Eléments d’une charte graphique</vt:lpstr>
      <vt:lpstr>Choix des couleurs</vt:lpstr>
      <vt:lpstr>Choix des couleurs</vt:lpstr>
      <vt:lpstr>Palette de nuance de couleur</vt:lpstr>
      <vt:lpstr>Création d’une palette de couleur</vt:lpstr>
      <vt:lpstr>Exemple : Charte graphique</vt:lpstr>
      <vt:lpstr>Exemple : Charte graphique</vt:lpstr>
      <vt:lpstr>Exemple : Charte graphique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Infographie</dc:title>
  <cp:lastModifiedBy>pc</cp:lastModifiedBy>
  <cp:revision>308</cp:revision>
  <dcterms:modified xsi:type="dcterms:W3CDTF">2018-11-19T07:42:27Z</dcterms:modified>
</cp:coreProperties>
</file>