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4" r:id="rId2"/>
    <p:sldId id="334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F4AEC-66A1-44E0-B9AF-DB31ABE63A5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1121CE04-5E59-4A22-8C9E-1B2575D65EB4}">
      <dgm:prSet phldrT="[نص]"/>
      <dgm:spPr/>
      <dgm:t>
        <a:bodyPr/>
        <a:lstStyle/>
        <a:p>
          <a:pPr rtl="1"/>
          <a:r>
            <a:rPr lang="ar-DZ" dirty="0" smtClean="0"/>
            <a:t>ادخال البيانات الكمية</a:t>
          </a:r>
          <a:endParaRPr lang="ar-DZ" dirty="0"/>
        </a:p>
      </dgm:t>
    </dgm:pt>
    <dgm:pt modelId="{B7DB9624-BD43-4EAA-A910-B760EE306790}" type="par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D7D7C079-F98C-483A-BEEF-AA3BB5A966B8}" type="sib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E86F39FC-70C7-47B6-9A99-D76745C27944}">
      <dgm:prSet phldrT="[نص]"/>
      <dgm:spPr/>
      <dgm:t>
        <a:bodyPr/>
        <a:lstStyle/>
        <a:p>
          <a:pPr rtl="1"/>
          <a:r>
            <a:rPr lang="ar-DZ" dirty="0" smtClean="0"/>
            <a:t>ادخال بيانات الاستبيان</a:t>
          </a:r>
          <a:endParaRPr lang="ar-DZ" dirty="0"/>
        </a:p>
      </dgm:t>
    </dgm:pt>
    <dgm:pt modelId="{482A9848-2884-4332-8B55-BB7CF9C9A11C}" type="parTrans" cxnId="{EF0DD916-862B-4EE2-9B01-BB0DBC8040AD}">
      <dgm:prSet/>
      <dgm:spPr/>
      <dgm:t>
        <a:bodyPr/>
        <a:lstStyle/>
        <a:p>
          <a:pPr rtl="1"/>
          <a:endParaRPr lang="ar-DZ"/>
        </a:p>
      </dgm:t>
    </dgm:pt>
    <dgm:pt modelId="{DFCF8285-3B8A-469B-93C4-F232F9131800}" type="sibTrans" cxnId="{EF0DD916-862B-4EE2-9B01-BB0DBC8040AD}">
      <dgm:prSet/>
      <dgm:spPr/>
      <dgm:t>
        <a:bodyPr/>
        <a:lstStyle/>
        <a:p>
          <a:pPr rtl="1"/>
          <a:endParaRPr lang="ar-DZ"/>
        </a:p>
      </dgm:t>
    </dgm:pt>
    <dgm:pt modelId="{C9188023-D27E-4ABE-895D-91B137A11095}" type="pres">
      <dgm:prSet presAssocID="{F52F4AEC-66A1-44E0-B9AF-DB31ABE63A5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50CE801-9A0C-4FC4-A27D-01B2FB4DAA23}" type="pres">
      <dgm:prSet presAssocID="{F52F4AEC-66A1-44E0-B9AF-DB31ABE63A5E}" presName="dummyMaxCanvas" presStyleCnt="0">
        <dgm:presLayoutVars/>
      </dgm:prSet>
      <dgm:spPr/>
    </dgm:pt>
    <dgm:pt modelId="{5E0EC2F9-28A4-492D-915A-DD8758C1B9B2}" type="pres">
      <dgm:prSet presAssocID="{F52F4AEC-66A1-44E0-B9AF-DB31ABE63A5E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FD7CDA-5F36-46E3-9C5D-FABB565807A9}" type="pres">
      <dgm:prSet presAssocID="{F52F4AEC-66A1-44E0-B9AF-DB31ABE63A5E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CFCCFE-AD30-4935-9E06-3C3F5875392B}" type="pres">
      <dgm:prSet presAssocID="{F52F4AEC-66A1-44E0-B9AF-DB31ABE63A5E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29CA79-F10D-4E08-AB80-E1250A6988C6}" type="pres">
      <dgm:prSet presAssocID="{F52F4AEC-66A1-44E0-B9AF-DB31ABE63A5E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AFE714-B504-4513-B674-618FE8A0EE42}" type="pres">
      <dgm:prSet presAssocID="{F52F4AEC-66A1-44E0-B9AF-DB31ABE63A5E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2D14936-FC73-4B4F-B494-A5F9F4A341E7}" type="presOf" srcId="{F52F4AEC-66A1-44E0-B9AF-DB31ABE63A5E}" destId="{C9188023-D27E-4ABE-895D-91B137A11095}" srcOrd="0" destOrd="0" presId="urn:microsoft.com/office/officeart/2005/8/layout/vProcess5"/>
    <dgm:cxn modelId="{AB8CEA1A-3F6F-40F7-9A28-A961E85CB7A8}" type="presOf" srcId="{E86F39FC-70C7-47B6-9A99-D76745C27944}" destId="{FDAFE714-B504-4513-B674-618FE8A0EE42}" srcOrd="1" destOrd="0" presId="urn:microsoft.com/office/officeart/2005/8/layout/vProcess5"/>
    <dgm:cxn modelId="{3221E17A-FDCA-470A-9D76-4C81DC93D3C6}" type="presOf" srcId="{1121CE04-5E59-4A22-8C9E-1B2575D65EB4}" destId="{5E0EC2F9-28A4-492D-915A-DD8758C1B9B2}" srcOrd="0" destOrd="0" presId="urn:microsoft.com/office/officeart/2005/8/layout/vProcess5"/>
    <dgm:cxn modelId="{1176D272-EBAE-4747-872C-3B6942696B41}" type="presOf" srcId="{D7D7C079-F98C-483A-BEEF-AA3BB5A966B8}" destId="{85CFCCFE-AD30-4935-9E06-3C3F5875392B}" srcOrd="0" destOrd="0" presId="urn:microsoft.com/office/officeart/2005/8/layout/vProcess5"/>
    <dgm:cxn modelId="{CC7EDB36-3706-426D-8518-075AAB472B23}" srcId="{F52F4AEC-66A1-44E0-B9AF-DB31ABE63A5E}" destId="{1121CE04-5E59-4A22-8C9E-1B2575D65EB4}" srcOrd="0" destOrd="0" parTransId="{B7DB9624-BD43-4EAA-A910-B760EE306790}" sibTransId="{D7D7C079-F98C-483A-BEEF-AA3BB5A966B8}"/>
    <dgm:cxn modelId="{FA09CA65-4E7F-43E3-91E2-746DA1E142A5}" type="presOf" srcId="{E86F39FC-70C7-47B6-9A99-D76745C27944}" destId="{3EFD7CDA-5F36-46E3-9C5D-FABB565807A9}" srcOrd="0" destOrd="0" presId="urn:microsoft.com/office/officeart/2005/8/layout/vProcess5"/>
    <dgm:cxn modelId="{EF0DD916-862B-4EE2-9B01-BB0DBC8040AD}" srcId="{F52F4AEC-66A1-44E0-B9AF-DB31ABE63A5E}" destId="{E86F39FC-70C7-47B6-9A99-D76745C27944}" srcOrd="1" destOrd="0" parTransId="{482A9848-2884-4332-8B55-BB7CF9C9A11C}" sibTransId="{DFCF8285-3B8A-469B-93C4-F232F9131800}"/>
    <dgm:cxn modelId="{F041A82B-D9B1-420F-828A-D3E7EA5BCFDE}" type="presOf" srcId="{1121CE04-5E59-4A22-8C9E-1B2575D65EB4}" destId="{B429CA79-F10D-4E08-AB80-E1250A6988C6}" srcOrd="1" destOrd="0" presId="urn:microsoft.com/office/officeart/2005/8/layout/vProcess5"/>
    <dgm:cxn modelId="{6595E57B-C141-4A89-8213-A2185474ADDC}" type="presParOf" srcId="{C9188023-D27E-4ABE-895D-91B137A11095}" destId="{C50CE801-9A0C-4FC4-A27D-01B2FB4DAA23}" srcOrd="0" destOrd="0" presId="urn:microsoft.com/office/officeart/2005/8/layout/vProcess5"/>
    <dgm:cxn modelId="{FBBEF033-C5F1-4A9B-82C5-EEF8E125DA5D}" type="presParOf" srcId="{C9188023-D27E-4ABE-895D-91B137A11095}" destId="{5E0EC2F9-28A4-492D-915A-DD8758C1B9B2}" srcOrd="1" destOrd="0" presId="urn:microsoft.com/office/officeart/2005/8/layout/vProcess5"/>
    <dgm:cxn modelId="{D0D40C01-7F2F-44DD-BCB5-A0EF843E0625}" type="presParOf" srcId="{C9188023-D27E-4ABE-895D-91B137A11095}" destId="{3EFD7CDA-5F36-46E3-9C5D-FABB565807A9}" srcOrd="2" destOrd="0" presId="urn:microsoft.com/office/officeart/2005/8/layout/vProcess5"/>
    <dgm:cxn modelId="{D08A6FB1-4733-458D-A488-1C20B48CB557}" type="presParOf" srcId="{C9188023-D27E-4ABE-895D-91B137A11095}" destId="{85CFCCFE-AD30-4935-9E06-3C3F5875392B}" srcOrd="3" destOrd="0" presId="urn:microsoft.com/office/officeart/2005/8/layout/vProcess5"/>
    <dgm:cxn modelId="{16424293-87F0-4564-96E0-A282CE6C0491}" type="presParOf" srcId="{C9188023-D27E-4ABE-895D-91B137A11095}" destId="{B429CA79-F10D-4E08-AB80-E1250A6988C6}" srcOrd="4" destOrd="0" presId="urn:microsoft.com/office/officeart/2005/8/layout/vProcess5"/>
    <dgm:cxn modelId="{FE54341E-863E-4D09-9203-2D1207A7DA7E}" type="presParOf" srcId="{C9188023-D27E-4ABE-895D-91B137A11095}" destId="{FDAFE714-B504-4513-B674-618FE8A0EE4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0EC2F9-28A4-492D-915A-DD8758C1B9B2}">
      <dsp:nvSpPr>
        <dsp:cNvPr id="0" name=""/>
        <dsp:cNvSpPr/>
      </dsp:nvSpPr>
      <dsp:spPr>
        <a:xfrm>
          <a:off x="0" y="0"/>
          <a:ext cx="7317159" cy="1434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/>
            <a:t>ادخال البيانات الكمية</a:t>
          </a:r>
          <a:endParaRPr lang="ar-DZ" sz="4000" kern="1200" dirty="0"/>
        </a:p>
      </dsp:txBody>
      <dsp:txXfrm>
        <a:off x="0" y="0"/>
        <a:ext cx="5918715" cy="1434302"/>
      </dsp:txXfrm>
    </dsp:sp>
    <dsp:sp modelId="{3EFD7CDA-5F36-46E3-9C5D-FABB565807A9}">
      <dsp:nvSpPr>
        <dsp:cNvPr id="0" name=""/>
        <dsp:cNvSpPr/>
      </dsp:nvSpPr>
      <dsp:spPr>
        <a:xfrm>
          <a:off x="1291263" y="1753035"/>
          <a:ext cx="7317159" cy="1434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/>
            <a:t>ادخال بيانات الاستبيان</a:t>
          </a:r>
          <a:endParaRPr lang="ar-DZ" sz="4000" kern="1200" dirty="0"/>
        </a:p>
      </dsp:txBody>
      <dsp:txXfrm>
        <a:off x="1291263" y="1753035"/>
        <a:ext cx="5093599" cy="1434302"/>
      </dsp:txXfrm>
    </dsp:sp>
    <dsp:sp modelId="{85CFCCFE-AD30-4935-9E06-3C3F5875392B}">
      <dsp:nvSpPr>
        <dsp:cNvPr id="0" name=""/>
        <dsp:cNvSpPr/>
      </dsp:nvSpPr>
      <dsp:spPr>
        <a:xfrm>
          <a:off x="6384863" y="1127520"/>
          <a:ext cx="932296" cy="93229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3600" kern="1200"/>
        </a:p>
      </dsp:txBody>
      <dsp:txXfrm>
        <a:off x="6384863" y="1127520"/>
        <a:ext cx="932296" cy="932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2249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58794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416337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69617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177095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870063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04305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74048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24174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41072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03942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27621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7166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8862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29830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64867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220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3023164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="" xmlns:a16="http://schemas.microsoft.com/office/drawing/2014/main" id="{EB5FF8FA-989E-4657-B4C7-C00BEC38C4EB}"/>
              </a:ext>
            </a:extLst>
          </p:cNvPr>
          <p:cNvSpPr txBox="1"/>
          <p:nvPr/>
        </p:nvSpPr>
        <p:spPr>
          <a:xfrm>
            <a:off x="3640318" y="2006943"/>
            <a:ext cx="3896951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مقياس 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الأدوات الاحصائية لتحليل البيانات</a:t>
            </a:r>
            <a:endParaRPr lang="ar-DZ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endParaRPr lang="ar-DZ" sz="2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DZ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دروس موجهة لطلبة السنة الثالثة 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محاسبة وجباية</a:t>
            </a:r>
            <a:endParaRPr lang="ar-DZ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D75AB301-0AF0-4BA6-9884-D1C985D26209}"/>
              </a:ext>
            </a:extLst>
          </p:cNvPr>
          <p:cNvSpPr txBox="1"/>
          <p:nvPr/>
        </p:nvSpPr>
        <p:spPr>
          <a:xfrm>
            <a:off x="3189514" y="5642010"/>
            <a:ext cx="57607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b="1" dirty="0"/>
              <a:t>الموسم الجامعي: 2023-2024</a:t>
            </a:r>
          </a:p>
        </p:txBody>
      </p:sp>
    </p:spTree>
    <p:extLst>
      <p:ext uri="{BB962C8B-B14F-4D97-AF65-F5344CB8AC3E}">
        <p14:creationId xmlns="" xmlns:p14="http://schemas.microsoft.com/office/powerpoint/2010/main" val="324670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5F427E49-0A44-4879-B85D-782D8F5DD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35" y="1852752"/>
            <a:ext cx="10554788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9770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SY" altLang="ar-DZ" sz="2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4" name="Espace réservé du texte 5"/>
          <p:cNvSpPr txBox="1">
            <a:spLocks/>
          </p:cNvSpPr>
          <p:nvPr/>
        </p:nvSpPr>
        <p:spPr>
          <a:xfrm>
            <a:off x="1685109" y="222069"/>
            <a:ext cx="9627325" cy="1580606"/>
          </a:xfrm>
          <a:prstGeom prst="rect">
            <a:avLst/>
          </a:prstGeom>
        </p:spPr>
        <p:txBody>
          <a:bodyPr/>
          <a:lstStyle/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/>
              <a:defRPr/>
            </a:pPr>
            <a:r>
              <a:rPr kumimoji="0" lang="ar-D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ادخال </a:t>
            </a:r>
            <a:r>
              <a:rPr kumimoji="0" lang="ar-D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المتغيرات:</a:t>
            </a:r>
            <a:endParaRPr kumimoji="0" lang="ar-D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/>
              <a:defRPr/>
            </a:pPr>
            <a:r>
              <a:rPr kumimoji="0" lang="ar-D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نضغط على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</a:t>
            </a:r>
            <a:r>
              <a:rPr kumimoji="0" lang="fr-F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</a:t>
            </a:r>
            <a:r>
              <a:rPr kumimoji="0" lang="ar-D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ثم ندخل اجابات الافراد كما هو موضح في الشكل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766" y="1267097"/>
            <a:ext cx="11116491" cy="535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 advTm="69990">
        <p15:prstTrans prst="drape" invX="1"/>
      </p:transition>
    </mc:Choice>
    <mc:Fallback>
      <p:transition spd="slow" advTm="699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="" xmlns:a16="http://schemas.microsoft.com/office/drawing/2014/main" id="{CB2414EF-5D45-42BB-90CA-71BEC395E363}"/>
              </a:ext>
            </a:extLst>
          </p:cNvPr>
          <p:cNvSpPr txBox="1"/>
          <p:nvPr/>
        </p:nvSpPr>
        <p:spPr>
          <a:xfrm>
            <a:off x="2730137" y="1149531"/>
            <a:ext cx="73021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خطة الدرس </a:t>
            </a: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الثالث</a:t>
            </a:r>
            <a:endParaRPr kumimoji="0" lang="ar-DZ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رسم تخطيطي 2">
            <a:extLst>
              <a:ext uri="{FF2B5EF4-FFF2-40B4-BE49-F238E27FC236}">
                <a16:creationId xmlns="" xmlns:a16="http://schemas.microsoft.com/office/drawing/2014/main" id="{68B56FD2-71BB-4FD6-984A-21025E461605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335595480"/>
              </p:ext>
            </p:extLst>
          </p:nvPr>
        </p:nvGraphicFramePr>
        <p:xfrm>
          <a:off x="1998617" y="2259874"/>
          <a:ext cx="8608423" cy="318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0171900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 advTm="17284">
        <p14:gallery dir="r"/>
      </p:transition>
    </mc:Choice>
    <mc:Fallback>
      <p:transition spd="slow" advTm="1728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="" xmlns:a16="http://schemas.microsoft.com/office/drawing/2014/main" id="{6CFD77F9-EE2B-4F5C-84CB-A8CA8C30115B}"/>
              </a:ext>
            </a:extLst>
          </p:cNvPr>
          <p:cNvSpPr/>
          <p:nvPr/>
        </p:nvSpPr>
        <p:spPr>
          <a:xfrm>
            <a:off x="692330" y="1123406"/>
            <a:ext cx="57084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endParaRPr kumimoji="0" lang="ar-DZ" sz="3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ادخال بيانات كمية 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quantitative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فيتم ادخال مختلف القيم في سنوات متعددة او لدول مختلفة مثل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معدل </a:t>
            </a:r>
            <a:r>
              <a:rPr kumimoji="0" lang="ar-DZ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البطالة،التضخم،الاجور....</a:t>
            </a:r>
            <a:endParaRPr kumimoji="0" lang="ar-D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ادخال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بيانات </a:t>
            </a: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الاستبيان</a:t>
            </a:r>
            <a:r>
              <a:rPr kumimoji="0" lang="ar-DZ" sz="32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:يتم من خلال ادراج اجابات الافراد حالة بحالة</a:t>
            </a:r>
            <a:endParaRPr kumimoji="0" lang="ar-DZ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="" xmlns:a16="http://schemas.microsoft.com/office/drawing/2014/main" id="{A8776967-A88F-4290-93C7-F87B090CB3EF}"/>
              </a:ext>
            </a:extLst>
          </p:cNvPr>
          <p:cNvSpPr/>
          <p:nvPr/>
        </p:nvSpPr>
        <p:spPr>
          <a:xfrm>
            <a:off x="6152606" y="2468880"/>
            <a:ext cx="53688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ادخال البيانات: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يعني ادراج القيم المختلفة </a:t>
            </a:r>
            <a:r>
              <a:rPr kumimoji="0" lang="ar-DZ" sz="28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للمتغيرات </a:t>
            </a:r>
            <a:r>
              <a:rPr kumimoji="0" lang="ar-DZ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(للبيانات الكمية أو بيانات الاستبيان</a:t>
            </a:r>
            <a:r>
              <a:rPr kumimoji="0" lang="ar-DZ" sz="28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)</a:t>
            </a:r>
            <a:endParaRPr kumimoji="0" lang="ar-DZ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8905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Tm="237757">
        <p14:prism dir="r"/>
      </p:transition>
    </mc:Choice>
    <mc:Fallback>
      <p:transition spd="slow" advTm="23775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7085012" y="470262"/>
            <a:ext cx="3657600" cy="1534886"/>
          </a:xfrm>
        </p:spPr>
        <p:txBody>
          <a:bodyPr>
            <a:normAutofit fontScale="90000"/>
          </a:bodyPr>
          <a:lstStyle/>
          <a:p>
            <a:pPr marL="0" indent="0" algn="r"/>
            <a:r>
              <a:rPr lang="ar-DZ" b="1" dirty="0" smtClean="0"/>
              <a:t>1- ادخال البيانات الكمية:يتضمن مرحلتين</a:t>
            </a:r>
            <a:br>
              <a:rPr lang="ar-DZ" b="1" dirty="0" smtClean="0"/>
            </a:br>
            <a:r>
              <a:rPr lang="ar-DZ" b="1" dirty="0" smtClean="0"/>
              <a:t>ادخال المتغيرات</a:t>
            </a:r>
            <a:br>
              <a:rPr lang="ar-DZ" b="1" dirty="0" smtClean="0"/>
            </a:br>
            <a:r>
              <a:rPr lang="ar-DZ" b="1" dirty="0" smtClean="0"/>
              <a:t>ادخال البيانات</a:t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="" xmlns:a16="http://schemas.microsoft.com/office/drawing/2014/main" id="{0EC8CD8D-63FE-43D3-B016-F945E85B1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6" y="685800"/>
            <a:ext cx="5434149" cy="3193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DZ" dirty="0" smtClean="0"/>
              <a:t>مثال:نريد ادخال البيانات البيانات الموضحة في الجدول </a:t>
            </a:r>
            <a:r>
              <a:rPr lang="ar-DZ" dirty="0" err="1" smtClean="0"/>
              <a:t>التالي“</a:t>
            </a:r>
            <a:endParaRPr lang="ar-DZ" dirty="0" smtClean="0"/>
          </a:p>
          <a:p>
            <a:pPr marL="0" indent="0">
              <a:buNone/>
            </a:pPr>
            <a:endParaRPr lang="ar-DZ" b="1" dirty="0" smtClean="0"/>
          </a:p>
          <a:p>
            <a:pPr marL="0" indent="0">
              <a:buNone/>
            </a:pPr>
            <a:endParaRPr lang="ar-DZ" b="1" dirty="0" smtClean="0"/>
          </a:p>
          <a:p>
            <a:pPr marL="0" indent="0"/>
            <a:endParaRPr lang="ar-DZ" b="1" dirty="0" smtClean="0"/>
          </a:p>
          <a:p>
            <a:pPr marL="0" indent="0"/>
            <a:endParaRPr lang="ar-DZ" b="1" dirty="0" smtClean="0"/>
          </a:p>
          <a:p>
            <a:pPr marL="0" indent="0">
              <a:buNone/>
            </a:pPr>
            <a:endParaRPr lang="ar-DZ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half" idx="2"/>
          </p:nvPr>
        </p:nvSpPr>
        <p:spPr>
          <a:xfrm>
            <a:off x="783771" y="2939143"/>
            <a:ext cx="11103429" cy="2939143"/>
          </a:xfrm>
        </p:spPr>
        <p:txBody>
          <a:bodyPr/>
          <a:lstStyle/>
          <a:p>
            <a:r>
              <a:rPr lang="ar-DZ" dirty="0" smtClean="0"/>
              <a:t>إدخال </a:t>
            </a:r>
            <a:r>
              <a:rPr lang="ar-DZ" dirty="0" err="1" smtClean="0"/>
              <a:t>المتغيرات:</a:t>
            </a:r>
            <a:endParaRPr lang="ar-DZ" dirty="0" smtClean="0"/>
          </a:p>
          <a:p>
            <a:r>
              <a:rPr lang="ar-DZ" dirty="0" smtClean="0"/>
              <a:t>نضغط على</a:t>
            </a:r>
            <a:r>
              <a:rPr lang="fr-FR" dirty="0" smtClean="0"/>
              <a:t> (affichage des variable )variable </a:t>
            </a:r>
            <a:r>
              <a:rPr lang="fr-FR" dirty="0" err="1" smtClean="0"/>
              <a:t>view</a:t>
            </a:r>
            <a:r>
              <a:rPr lang="ar-DZ" dirty="0" smtClean="0"/>
              <a:t> ثم ندخل خصائص المتغيرات،كما يلي</a:t>
            </a:r>
          </a:p>
          <a:p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731520" y="1645920"/>
          <a:ext cx="4898575" cy="1136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325"/>
                <a:gridCol w="445325"/>
                <a:gridCol w="445325"/>
                <a:gridCol w="445325"/>
                <a:gridCol w="445325"/>
                <a:gridCol w="445325"/>
                <a:gridCol w="445325"/>
                <a:gridCol w="445325"/>
                <a:gridCol w="445325"/>
                <a:gridCol w="445325"/>
                <a:gridCol w="445325"/>
              </a:tblGrid>
              <a:tr h="668511"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100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85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80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75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75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80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80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90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المبيعات</a:t>
                      </a:r>
                      <a:endParaRPr lang="fr-FR" sz="1100" dirty="0"/>
                    </a:p>
                  </a:txBody>
                  <a:tcPr vert="vert" anchor="ctr"/>
                </a:tc>
              </a:tr>
              <a:tr h="467958"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74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62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64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62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64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66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68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60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72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1100" dirty="0" smtClean="0"/>
                        <a:t>الارباح</a:t>
                      </a:r>
                      <a:endParaRPr lang="fr-FR" sz="1100" dirty="0"/>
                    </a:p>
                  </a:txBody>
                  <a:tcPr vert="vert" anchor="ctr"/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954" y="3618411"/>
            <a:ext cx="11207933" cy="126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401986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Tm="46098">
        <p14:prism dir="r"/>
      </p:transition>
    </mc:Choice>
    <mc:Fallback>
      <p:transition spd="slow" advTm="4609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half" idx="2"/>
          </p:nvPr>
        </p:nvSpPr>
        <p:spPr>
          <a:xfrm>
            <a:off x="7537267" y="2129246"/>
            <a:ext cx="3931921" cy="1580606"/>
          </a:xfrm>
        </p:spPr>
        <p:txBody>
          <a:bodyPr/>
          <a:lstStyle/>
          <a:p>
            <a:r>
              <a:rPr lang="ar-DZ" dirty="0" smtClean="0"/>
              <a:t>ادخال </a:t>
            </a:r>
            <a:r>
              <a:rPr lang="ar-DZ" dirty="0" err="1" smtClean="0"/>
              <a:t>البيانات:</a:t>
            </a:r>
            <a:endParaRPr lang="ar-DZ" dirty="0" smtClean="0"/>
          </a:p>
          <a:p>
            <a:r>
              <a:rPr lang="ar-DZ" dirty="0" smtClean="0"/>
              <a:t>ثم نضغط على </a:t>
            </a:r>
            <a:r>
              <a:rPr lang="fr-FR" dirty="0" smtClean="0"/>
              <a:t>Data </a:t>
            </a:r>
            <a:r>
              <a:rPr lang="fr-FR" dirty="0" err="1" smtClean="0"/>
              <a:t>view</a:t>
            </a:r>
            <a:r>
              <a:rPr lang="ar-DZ" dirty="0" smtClean="0"/>
              <a:t> ثم ندخل مختلف قيم </a:t>
            </a:r>
            <a:r>
              <a:rPr lang="ar-DZ" dirty="0" err="1" smtClean="0"/>
              <a:t>المتغيريين</a:t>
            </a:r>
            <a:r>
              <a:rPr lang="ar-DZ" dirty="0" smtClean="0"/>
              <a:t> كما هو موضح في الشكل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136469"/>
            <a:ext cx="6487296" cy="399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03078392"/>
      </p:ext>
    </p:extLst>
  </p:cSld>
  <p:clrMapOvr>
    <a:masterClrMapping/>
  </p:clrMapOvr>
  <p:transition spd="slow" advTm="140444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84211" y="685800"/>
            <a:ext cx="9935891" cy="3324497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ar-DZ" dirty="0" smtClean="0"/>
              <a:t>2- ادخال بيانات </a:t>
            </a:r>
            <a:r>
              <a:rPr lang="ar-DZ" dirty="0" smtClean="0"/>
              <a:t>الاستبيان:</a:t>
            </a:r>
            <a:r>
              <a:rPr lang="ar-DZ" dirty="0" smtClean="0">
                <a:solidFill>
                  <a:schemeClr val="bg1"/>
                </a:solidFill>
              </a:rPr>
              <a:t>قبل </a:t>
            </a:r>
            <a:r>
              <a:rPr lang="ar-DZ" dirty="0" smtClean="0">
                <a:solidFill>
                  <a:schemeClr val="bg1"/>
                </a:solidFill>
              </a:rPr>
              <a:t>ادخال بيانات الاستبيان يتم</a:t>
            </a:r>
            <a:r>
              <a:rPr lang="ar-SA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ترميز أسئلة الاستبيان وتشفير </a:t>
            </a:r>
            <a:r>
              <a:rPr lang="ar-DZ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الاجابات</a:t>
            </a:r>
            <a:endParaRPr lang="en-US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itchFamily="2" charset="2"/>
              <a:buChar char="ü"/>
              <a:defRPr/>
            </a:pPr>
            <a:r>
              <a:rPr lang="ar-SA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ترميز الأسئلة:</a:t>
            </a:r>
            <a:r>
              <a:rPr lang="ar-SA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تتمثل عملية ترميز الأسئلة بكل بساطة في تحويل الأسئلة إلى رموز تختصرها ويمكن اعتماد الحروف والأرقام لتنفيذ ذلك، حيث يفضل استخدام حرف خاص بكل قسم من أقسام الاستبيان،</a:t>
            </a:r>
            <a:endParaRPr lang="ar-DZ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itchFamily="2" charset="2"/>
              <a:buChar char="ü"/>
              <a:defRPr/>
            </a:pPr>
            <a:r>
              <a:rPr lang="ar-DZ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تشفير الاجابات</a:t>
            </a:r>
            <a:r>
              <a:rPr lang="ar-SA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DZ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DZ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تحويل</a:t>
            </a:r>
            <a:r>
              <a:rPr lang="ar-SA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DZ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إجابات</a:t>
            </a:r>
            <a:r>
              <a:rPr lang="ar-SA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القسم </a:t>
            </a:r>
            <a:r>
              <a:rPr lang="ar-DZ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إلى</a:t>
            </a:r>
            <a:r>
              <a:rPr lang="ar-SA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أرقام</a:t>
            </a:r>
            <a:r>
              <a:rPr lang="ar-DZ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DZ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defRPr/>
            </a:pPr>
            <a:r>
              <a:rPr lang="ar-DZ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نأخذ الاستبيان التالي كمثال</a:t>
            </a:r>
            <a:endParaRPr lang="en-US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0616620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 advTm="38604">
        <p14:prism dir="r" isInverted="1"/>
      </p:transition>
    </mc:Choice>
    <mc:Fallback>
      <p:transition spd="slow" advTm="3860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="" xmlns:a16="http://schemas.microsoft.com/office/drawing/2014/main" id="{BF742A7B-574F-446B-B5DD-A8E213222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" y="1473926"/>
            <a:ext cx="55626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DZ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7" name="Rectangle 5">
            <a:extLst>
              <a:ext uri="{FF2B5EF4-FFF2-40B4-BE49-F238E27FC236}">
                <a16:creationId xmlns="" xmlns:a16="http://schemas.microsoft.com/office/drawing/2014/main" id="{DB81A385-2C7C-4C82-9084-2A67E905F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" y="705395"/>
            <a:ext cx="9875520" cy="451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9770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en-US" alt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032000" y="966651"/>
          <a:ext cx="8127999" cy="4689569"/>
        </p:xfrm>
        <a:graphic>
          <a:graphicData uri="http://schemas.openxmlformats.org/drawingml/2006/table">
            <a:tbl>
              <a:tblPr/>
              <a:tblGrid>
                <a:gridCol w="4467337"/>
                <a:gridCol w="1219836"/>
                <a:gridCol w="1220413"/>
                <a:gridCol w="1220413"/>
              </a:tblGrid>
              <a:tr h="27585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Sakkal Majalla"/>
                        </a:rPr>
                        <a:t>السؤال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Sakkal Majalla"/>
                        </a:rPr>
                        <a:t>ترميز السؤال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Sakkal Majalla"/>
                        </a:rPr>
                        <a:t>ترميز القسم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300">
                        <a:solidFill>
                          <a:srgbClr val="FFFFFF"/>
                        </a:solidFill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الجنس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A1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b="1">
                          <a:latin typeface="Calibri"/>
                          <a:ea typeface="Calibri"/>
                          <a:cs typeface="Sakkal Majalla"/>
                        </a:rPr>
                        <a:t>قسم البيانات الشخصية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1">
                          <a:latin typeface="Sakkal Majalla"/>
                          <a:ea typeface="Calibri"/>
                          <a:cs typeface="Arial"/>
                        </a:rPr>
                        <a:t>A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b="1">
                          <a:latin typeface="Calibri"/>
                          <a:ea typeface="Calibri"/>
                          <a:cs typeface="Sakkal Majalla"/>
                        </a:rPr>
                        <a:t>ترميز الأسئلة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 anchor="ctr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العمر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A2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الخبرة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A3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المنصب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A4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المؤهل العلمي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A5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نظر إليك بنظرات عدائية أو حدق بك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B1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DZ" sz="1300" b="1">
                          <a:latin typeface="Calibri"/>
                          <a:ea typeface="Calibri"/>
                          <a:cs typeface="Sakkal Majalla"/>
                        </a:rPr>
                        <a:t>القسم الثاني:  عدم الالتزام في مكان العمل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FR" sz="1300" b="1">
                          <a:latin typeface="Sakkal Majalla"/>
                          <a:ea typeface="Calibri"/>
                          <a:cs typeface="Arial"/>
                        </a:rPr>
                        <a:t>B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قام بمقاطعتك أثناء حديثك ليتحدث هو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B2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قيمك أقل مما تستحق 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B3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صرخ عليك أو شتمك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B4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أدلى بملاحظات مهينة أو غير محترمة عنك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B5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تجاهلك أو لم يرد عليك (على سبيل المثال عاملك بأسلوب المعاملة الصامتة)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B6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غالبا ما أفكر في ترك العمل بالمستشفى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Sakkal Majalla"/>
                          <a:ea typeface="Calibri"/>
                          <a:cs typeface="Arial"/>
                        </a:rPr>
                        <a:t>C1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300" b="1">
                          <a:latin typeface="Calibri"/>
                          <a:ea typeface="Calibri"/>
                          <a:cs typeface="Sakkal Majalla"/>
                        </a:rPr>
                        <a:t>القسم الثالث:</a:t>
                      </a:r>
                      <a:r>
                        <a:rPr lang="ar-SA" sz="1300" b="1">
                          <a:latin typeface="Calibri"/>
                          <a:ea typeface="Calibri"/>
                          <a:cs typeface="Sakkal Majalla"/>
                        </a:rPr>
                        <a:t>نية ترك العمل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1">
                          <a:latin typeface="Sakkal Majalla"/>
                          <a:ea typeface="Calibri"/>
                          <a:cs typeface="Arial"/>
                        </a:rPr>
                        <a:t>C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يعتبر بقائي في عملي الحالي أمرا ضروريا لقلة الخيارات الأخرى أمامي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C2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أنا ابحث الآن عن عمل في مؤسسة أخرى بشكل جدي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C3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1300">
                          <a:latin typeface="Calibri"/>
                          <a:ea typeface="Calibri"/>
                          <a:cs typeface="Sakkal Majalla"/>
                        </a:rPr>
                        <a:t>سوف اترك العمل في هذه المستشفى فورا حصولي على عمل آخر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latin typeface="Sakkal Majalla"/>
                          <a:ea typeface="Calibri"/>
                          <a:cs typeface="Arial"/>
                        </a:rPr>
                        <a:t>C4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585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300">
                          <a:latin typeface="Calibri"/>
                          <a:ea typeface="Calibri"/>
                          <a:cs typeface="Sakkal Majalla"/>
                        </a:rPr>
                        <a:t>لن أخسر كثيرا إن تركت عملي الحالي بالمستشفى</a:t>
                      </a:r>
                      <a:endParaRPr lang="fr-FR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latin typeface="Sakkal Majalla"/>
                          <a:ea typeface="Calibri"/>
                          <a:cs typeface="Arial"/>
                        </a:rPr>
                        <a:t>C5</a:t>
                      </a:r>
                      <a:endParaRPr lang="fr-FR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2408" marR="6240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 advTm="34957">
        <p14:prism dir="r" isInverted="1"/>
      </p:transition>
    </mc:Choice>
    <mc:Fallback>
      <p:transition spd="slow" advTm="3495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="" xmlns:a16="http://schemas.microsoft.com/office/drawing/2014/main" id="{651733C8-106D-48A6-9257-BF71F735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3941" y="504005"/>
            <a:ext cx="624840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647700" indent="-6477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DZ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="" xmlns:a16="http://schemas.microsoft.com/office/drawing/2014/main" id="{082A2512-DD22-48B4-8BED-B5E661080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090" y="1705786"/>
            <a:ext cx="10620103" cy="3681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CFE7FF"/>
              </a:buClr>
              <a:buSzPct val="60000"/>
              <a:buFont typeface="Wingdings" panose="05000000000000000000" pitchFamily="2" charset="2"/>
              <a:buChar char="¤"/>
              <a:tabLst/>
              <a:defRPr/>
            </a:pPr>
            <a:endParaRPr kumimoji="0" lang="ar-SY" alt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9531" y="630414"/>
          <a:ext cx="9731828" cy="550420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36076"/>
                <a:gridCol w="1236076"/>
                <a:gridCol w="1136900"/>
                <a:gridCol w="1502254"/>
                <a:gridCol w="1540174"/>
                <a:gridCol w="1540174"/>
                <a:gridCol w="1540174"/>
              </a:tblGrid>
              <a:tr h="203184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/>
                        <a:t>تشفير الاجابات</a:t>
                      </a:r>
                      <a:endParaRPr lang="fr-FR" sz="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5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4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3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2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1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ترميز السؤال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ترميز القسم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</a:tr>
              <a:tr h="20318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أنثى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ذكر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A1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قسم البيانات الشخصية</a:t>
                      </a:r>
                      <a:endParaRPr lang="fr-FR" sz="900"/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A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</a:tr>
              <a:tr h="20318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أكثر من 45 سنة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من 36-45 سنة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أقل من 35 سنة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/>
                        <a:t>A2</a:t>
                      </a:r>
                      <a:endParaRPr lang="fr-FR" sz="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أكثر من10 سنة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5-10 سنوات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أقل من 5 سنوات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A3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مخبري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مساعد ممرض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ممرض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طبيب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A4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Sakkal Majalla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دراسات عليا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جامعي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شهادة تكوين مهني 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مستوى الثانوية فأقل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A5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02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DZ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B1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DZ" sz="1200"/>
                        <a:t>القسم الثاني:  عدم الالتزام في مكان العمل</a:t>
                      </a:r>
                      <a:endParaRPr lang="fr-FR" sz="900"/>
                    </a:p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fr-FR" sz="1200"/>
                        <a:t>B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B2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B3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B4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B5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31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بشكل متكرر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أكثر من 4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مرتين أو 3 مرات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48710" algn="l"/>
                        </a:tabLst>
                      </a:pPr>
                      <a:r>
                        <a:rPr lang="ar-DZ" sz="1200"/>
                        <a:t>مرة واحدة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/>
                        <a:t>أبدا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B6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0046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محايد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/>
                        <a:t>C1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/>
                        <a:t>القسم الثالث:</a:t>
                      </a:r>
                      <a:r>
                        <a:rPr lang="ar-SA" sz="1200" dirty="0"/>
                        <a:t>نية ترك العمل</a:t>
                      </a:r>
                      <a:endParaRPr lang="fr-FR" sz="900" dirty="0"/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/>
                        <a:t>C</a:t>
                      </a:r>
                      <a:endParaRPr lang="fr-FR" sz="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</a:tr>
              <a:tr h="530046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محايد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C2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0046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محايد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C3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0046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محايد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/>
                        <a:t>C4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0046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غير 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محايد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DZ" sz="1200"/>
                        <a:t>موافق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/>
                        <a:t>موافق بقوة</a:t>
                      </a:r>
                      <a:endParaRPr lang="fr-FR" sz="9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/>
                        <a:t>C5</a:t>
                      </a:r>
                      <a:endParaRPr lang="fr-FR" sz="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6791" marR="56791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 advTm="66051">
        <p14:prism dir="r" isInverted="1"/>
      </p:transition>
    </mc:Choice>
    <mc:Fallback>
      <p:transition spd="slow" advTm="6605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="" xmlns:a16="http://schemas.microsoft.com/office/drawing/2014/main" id="{55DBA7EF-F822-4DA0-BA09-827FA6CFD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8663" y="619398"/>
            <a:ext cx="773463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ادخال</a:t>
            </a:r>
            <a:r>
              <a:rPr kumimoji="0" lang="ar-DZ" altLang="ar-DZ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ar-DZ" altLang="ar-DZ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المتغيرات:</a:t>
            </a:r>
            <a:endParaRPr kumimoji="0" lang="ar-DZ" altLang="ar-DZ" sz="32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DZ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="" xmlns:a16="http://schemas.microsoft.com/office/drawing/2014/main" id="{3BA2257B-FA18-4E86-BCB7-B87AC95F8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1" y="1524000"/>
            <a:ext cx="105678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FE7FF"/>
              </a:buClr>
              <a:buSzPct val="60000"/>
              <a:buFont typeface="Wingdings" panose="05000000000000000000" pitchFamily="2" charset="2"/>
              <a:buChar char="¤"/>
              <a:tabLst/>
              <a:defRPr/>
            </a:pPr>
            <a:endParaRPr kumimoji="0" lang="en-US" altLang="ar-DZ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903" y="1054966"/>
            <a:ext cx="99538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dirty="0" smtClean="0"/>
              <a:t>نضغط على</a:t>
            </a:r>
            <a:r>
              <a:rPr lang="fr-FR" dirty="0" smtClean="0"/>
              <a:t> (affichage des variable )variable </a:t>
            </a:r>
            <a:r>
              <a:rPr lang="fr-FR" dirty="0" err="1" smtClean="0"/>
              <a:t>view</a:t>
            </a:r>
            <a:r>
              <a:rPr lang="ar-DZ" dirty="0" smtClean="0"/>
              <a:t> ثم ندخل خصائص المتغيرات،كما يلي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696" y="1776549"/>
            <a:ext cx="11286309" cy="441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Tm="82126">
        <p14:prism dir="r"/>
      </p:transition>
    </mc:Choice>
    <mc:Fallback>
      <p:transition spd="slow" advTm="8212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83</TotalTime>
  <Words>573</Words>
  <Application>Microsoft Office PowerPoint</Application>
  <PresentationFormat>Personnalisé</PresentationFormat>
  <Paragraphs>195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شريحة</vt:lpstr>
      <vt:lpstr>Diapositive 1</vt:lpstr>
      <vt:lpstr>Diapositive 2</vt:lpstr>
      <vt:lpstr>Diapositive 3</vt:lpstr>
      <vt:lpstr>1- ادخال البيانات الكمية:يتضمن مرحلتين ادخال المتغيرات ادخال البيانات 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Elbey</dc:creator>
  <cp:lastModifiedBy>windows</cp:lastModifiedBy>
  <cp:revision>40</cp:revision>
  <dcterms:created xsi:type="dcterms:W3CDTF">2023-11-05T08:03:29Z</dcterms:created>
  <dcterms:modified xsi:type="dcterms:W3CDTF">2023-12-06T18:13:46Z</dcterms:modified>
</cp:coreProperties>
</file>