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8" r:id="rId3"/>
    <p:sldId id="349" r:id="rId4"/>
    <p:sldId id="314" r:id="rId5"/>
    <p:sldId id="343" r:id="rId6"/>
    <p:sldId id="319" r:id="rId7"/>
    <p:sldId id="337" r:id="rId8"/>
    <p:sldId id="315" r:id="rId9"/>
    <p:sldId id="360" r:id="rId10"/>
    <p:sldId id="364" r:id="rId11"/>
    <p:sldId id="365" r:id="rId12"/>
    <p:sldId id="316" r:id="rId13"/>
    <p:sldId id="361" r:id="rId14"/>
    <p:sldId id="362" r:id="rId15"/>
    <p:sldId id="363" r:id="rId16"/>
    <p:sldId id="351" r:id="rId17"/>
    <p:sldId id="366" r:id="rId18"/>
    <p:sldId id="352" r:id="rId19"/>
    <p:sldId id="353" r:id="rId20"/>
    <p:sldId id="368" r:id="rId21"/>
    <p:sldId id="344" r:id="rId22"/>
    <p:sldId id="369" r:id="rId23"/>
    <p:sldId id="335" r:id="rId24"/>
    <p:sldId id="338" r:id="rId25"/>
    <p:sldId id="334" r:id="rId26"/>
    <p:sldId id="323" r:id="rId27"/>
    <p:sldId id="321" r:id="rId28"/>
    <p:sldId id="354" r:id="rId29"/>
    <p:sldId id="322" r:id="rId30"/>
    <p:sldId id="348" r:id="rId31"/>
    <p:sldId id="355" r:id="rId32"/>
    <p:sldId id="356" r:id="rId33"/>
    <p:sldId id="357" r:id="rId34"/>
    <p:sldId id="324" r:id="rId35"/>
    <p:sldId id="340" r:id="rId36"/>
    <p:sldId id="341" r:id="rId37"/>
    <p:sldId id="325" r:id="rId38"/>
    <p:sldId id="327" r:id="rId39"/>
    <p:sldId id="326" r:id="rId40"/>
    <p:sldId id="331" r:id="rId41"/>
    <p:sldId id="332" r:id="rId42"/>
    <p:sldId id="333" r:id="rId43"/>
    <p:sldId id="35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>
      <p:cViewPr>
        <p:scale>
          <a:sx n="100" d="100"/>
          <a:sy n="100" d="100"/>
        </p:scale>
        <p:origin x="-40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391E6-FB9A-4AFD-99FB-090CB9541926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F3DA3A-A307-420A-B464-890F20A63E1D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10/12/2018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572560" cy="3467120"/>
          </a:xfrm>
        </p:spPr>
        <p:txBody>
          <a:bodyPr>
            <a:noAutofit/>
          </a:bodyPr>
          <a:lstStyle/>
          <a:p>
            <a:r>
              <a:rPr lang="fr-FR" sz="3600" smtClean="0">
                <a:solidFill>
                  <a:schemeClr val="tx1"/>
                </a:solidFill>
              </a:rPr>
              <a:t>Chapitre </a:t>
            </a:r>
            <a:r>
              <a:rPr lang="fr-FR" sz="5000" smtClean="0">
                <a:solidFill>
                  <a:schemeClr val="tx1"/>
                </a:solidFill>
              </a:rPr>
              <a:t>04</a:t>
            </a:r>
            <a:r>
              <a:rPr lang="fr-FR" sz="3600" smtClean="0">
                <a:solidFill>
                  <a:schemeClr val="tx1"/>
                </a:solidFill>
              </a:rPr>
              <a:t>: </a:t>
            </a:r>
            <a:endParaRPr lang="fr-FR" sz="3600" dirty="0" smtClean="0">
              <a:solidFill>
                <a:schemeClr val="tx1"/>
              </a:solidFill>
            </a:endParaRPr>
          </a:p>
          <a:p>
            <a:r>
              <a:rPr lang="fr-FR" sz="4000" cap="none" dirty="0" smtClean="0"/>
              <a:t>Cours01: </a:t>
            </a:r>
          </a:p>
          <a:p>
            <a:r>
              <a:rPr lang="fr-FR" sz="3200" cap="small" dirty="0" smtClean="0">
                <a:solidFill>
                  <a:srgbClr val="ED7013"/>
                </a:solidFill>
              </a:rPr>
              <a:t>Courbes et surfaces</a:t>
            </a:r>
            <a:endParaRPr lang="fr-FR" sz="4000" i="1" cap="none" dirty="0">
              <a:solidFill>
                <a:srgbClr val="ED701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Synthèse d’image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7" y="1560837"/>
            <a:ext cx="7437461" cy="4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7" y="1456548"/>
            <a:ext cx="6523057" cy="48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770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9084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1" y="1374235"/>
            <a:ext cx="7723214" cy="498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Les surfaces quadriques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929486" cy="47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ctr">
              <a:buClr>
                <a:schemeClr val="accent1"/>
              </a:buClr>
              <a:buSzPct val="85000"/>
              <a:buNone/>
            </a:pPr>
            <a:endParaRPr lang="fr-FR" sz="1900" dirty="0" smtClean="0"/>
          </a:p>
          <a:p>
            <a:pPr marL="274320" lvl="1" algn="ctr">
              <a:buClr>
                <a:schemeClr val="accent1"/>
              </a:buClr>
              <a:buSzPct val="85000"/>
              <a:buNone/>
            </a:pPr>
            <a:endParaRPr lang="fr-FR" sz="1900" dirty="0" smtClean="0"/>
          </a:p>
          <a:p>
            <a:pPr marL="274320" lvl="1" algn="ctr">
              <a:buClr>
                <a:schemeClr val="accent1"/>
              </a:buClr>
              <a:buSzPct val="85000"/>
              <a:buNone/>
            </a:pPr>
            <a:endParaRPr lang="fr-FR" sz="1900" dirty="0" smtClean="0"/>
          </a:p>
          <a:p>
            <a:pPr marL="274320" lvl="1" algn="ctr">
              <a:buClr>
                <a:schemeClr val="accent1"/>
              </a:buClr>
              <a:buSzPct val="85000"/>
              <a:buNone/>
            </a:pPr>
            <a:endParaRPr lang="fr-FR" sz="1900" dirty="0" smtClean="0"/>
          </a:p>
          <a:p>
            <a:pPr marL="274320" lvl="1" algn="ctr">
              <a:buClr>
                <a:schemeClr val="accent1"/>
              </a:buClr>
              <a:buSzPct val="85000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b) Approximation polygonale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Polygone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544762"/>
          </a:xfrm>
        </p:spPr>
        <p:txBody>
          <a:bodyPr/>
          <a:lstStyle/>
          <a:p>
            <a:r>
              <a:rPr lang="fr-FR" dirty="0" smtClean="0"/>
              <a:t>Un polygone est une figure géométrique plane, formée d'une suite cyclique de segments consécutifs et délimitant une portion du plan.</a:t>
            </a:r>
          </a:p>
          <a:p>
            <a:endParaRPr lang="fr-FR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50107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://t1.gstatic.com/images?q=tbn:ANd9GcRnHPVdVnmXrj5LvHsyvsRD5HiY69HLoBY10xprw7Yj4ctHxe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00372"/>
            <a:ext cx="285751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Approximation polygonale des surfaces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2357454"/>
          </a:xfrm>
        </p:spPr>
        <p:txBody>
          <a:bodyPr/>
          <a:lstStyle/>
          <a:p>
            <a:r>
              <a:rPr lang="fr-FR" dirty="0" smtClean="0"/>
              <a:t>La jonction des polygones (généralement des triangles) forme des surfaces non planes: </a:t>
            </a:r>
            <a:r>
              <a:rPr lang="fr-FR" dirty="0" smtClean="0">
                <a:solidFill>
                  <a:srgbClr val="FF0000"/>
                </a:solidFill>
              </a:rPr>
              <a:t>Le maillage polygonale</a:t>
            </a:r>
            <a:r>
              <a:rPr lang="fr-FR" dirty="0" smtClean="0"/>
              <a:t>.</a:t>
            </a:r>
          </a:p>
        </p:txBody>
      </p:sp>
      <p:pic>
        <p:nvPicPr>
          <p:cNvPr id="9" name="Picture 2" descr="http://codeflow.org/entries/2010/nov/07/opengl-4-tessellation/me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4066"/>
            <a:ext cx="5500726" cy="343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Approximation polygonale des surfaces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/>
              <a:t>Approximation d’une surface </a:t>
            </a:r>
            <a:r>
              <a:rPr lang="fr-FR" dirty="0" smtClean="0"/>
              <a:t>: Augmenter le nombre de polygones (maillage plus fin)  pour mieux approximer la surface:</a:t>
            </a:r>
          </a:p>
          <a:p>
            <a:pPr lvl="1"/>
            <a:r>
              <a:rPr lang="fr-FR" dirty="0" smtClean="0"/>
              <a:t> diminue l’erreur de représentation</a:t>
            </a:r>
          </a:p>
          <a:p>
            <a:pPr lvl="1"/>
            <a:r>
              <a:rPr lang="fr-FR" dirty="0" smtClean="0"/>
              <a:t>  augmente le nombre de points à manipuler pour modifier la surface.</a:t>
            </a:r>
          </a:p>
          <a:p>
            <a:endParaRPr lang="fr-FR" dirty="0"/>
          </a:p>
        </p:txBody>
      </p:sp>
      <p:pic>
        <p:nvPicPr>
          <p:cNvPr id="5" name="Picture 2" descr="Nemcik_DSP_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94914"/>
            <a:ext cx="7286676" cy="246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des objets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390"/>
          </a:xfrm>
        </p:spPr>
        <p:txBody>
          <a:bodyPr/>
          <a:lstStyle/>
          <a:p>
            <a:r>
              <a:rPr lang="fr-FR" dirty="0" smtClean="0"/>
              <a:t>La représentation des objets de formes géométriques  simples et planes (carreau, cube, cercle, plan, droite…. ) se réalise facilement en 2D ou en 3D par </a:t>
            </a:r>
            <a:r>
              <a:rPr lang="fr-FR" dirty="0" smtClean="0"/>
              <a:t>de </a:t>
            </a:r>
            <a:r>
              <a:rPr lang="fr-FR" dirty="0" smtClean="0"/>
              <a:t>simples fonctions.</a:t>
            </a:r>
          </a:p>
        </p:txBody>
      </p:sp>
      <p:pic>
        <p:nvPicPr>
          <p:cNvPr id="67588" name="Picture 4" descr="http://www.marris.org/asymptote/Solides/fig_ua01_281009_unit_solid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9"/>
            <a:ext cx="2857520" cy="2643205"/>
          </a:xfrm>
          <a:prstGeom prst="rect">
            <a:avLst/>
          </a:prstGeom>
          <a:noFill/>
        </p:spPr>
      </p:pic>
      <p:pic>
        <p:nvPicPr>
          <p:cNvPr id="67590" name="Picture 6" descr="Figure fig_pb01_191108_c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581275" cy="2705100"/>
          </a:xfrm>
          <a:prstGeom prst="rect">
            <a:avLst/>
          </a:prstGeom>
          <a:noFill/>
        </p:spPr>
      </p:pic>
      <p:pic>
        <p:nvPicPr>
          <p:cNvPr id="67592" name="Picture 8" descr="Figure fig_py03_251011_pyrami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479706"/>
            <a:ext cx="2643206" cy="266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Approximation polygonale des surfaces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/>
              <a:t>Inconvénients :</a:t>
            </a:r>
          </a:p>
          <a:p>
            <a:pPr lvl="1"/>
            <a:r>
              <a:rPr lang="fr-FR" dirty="0" smtClean="0"/>
              <a:t>Mauvaise utilisation de l’espace : les sommets partagés sont dupliqués,</a:t>
            </a:r>
          </a:p>
          <a:p>
            <a:pPr lvl="1"/>
            <a:r>
              <a:rPr lang="fr-FR" dirty="0" smtClean="0"/>
              <a:t>Difficulté pour établir des relations entre les sommets voisins (côtés incidents, ...).</a:t>
            </a:r>
          </a:p>
          <a:p>
            <a:pPr lvl="1"/>
            <a:r>
              <a:rPr lang="fr-FR" dirty="0" smtClean="0"/>
              <a:t>Elle nécessite un nombre de points importants pour obtenir une bonne précision de la surface.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Représentation </a:t>
            </a:r>
            <a:r>
              <a:rPr lang="fr-FR" sz="3600" b="1" dirty="0" smtClean="0">
                <a:solidFill>
                  <a:srgbClr val="FF0000"/>
                </a:solidFill>
              </a:rPr>
              <a:t>paramétrique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paramétrique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approximations polygonales sont des approximations linéaires par morceaux (1er degré).</a:t>
            </a:r>
          </a:p>
          <a:p>
            <a:pPr lvl="1"/>
            <a:r>
              <a:rPr lang="fr-FR" dirty="0" smtClean="0"/>
              <a:t>Elles nécessitent un nombre de points importants pour obtenir une bonne précision.</a:t>
            </a:r>
          </a:p>
          <a:p>
            <a:r>
              <a:rPr lang="fr-FR" dirty="0" smtClean="0"/>
              <a:t>Une autre approche consiste à utiliser des </a:t>
            </a:r>
            <a:r>
              <a:rPr lang="fr-FR" b="1" dirty="0" smtClean="0"/>
              <a:t>modèles d’ordre supérieurs</a:t>
            </a:r>
            <a:r>
              <a:rPr lang="fr-FR" dirty="0" smtClean="0"/>
              <a:t> pour représenter les courbes et surfaces.</a:t>
            </a:r>
          </a:p>
          <a:p>
            <a:r>
              <a:rPr lang="fr-FR" dirty="0" smtClean="0"/>
              <a:t>Les représentations paramétriques répondent à ce besoin et apportent un gain :</a:t>
            </a:r>
          </a:p>
          <a:p>
            <a:pPr lvl="1"/>
            <a:r>
              <a:rPr lang="fr-FR" dirty="0" smtClean="0"/>
              <a:t>En espace mémoire; </a:t>
            </a:r>
          </a:p>
          <a:p>
            <a:pPr lvl="1"/>
            <a:r>
              <a:rPr lang="fr-FR" dirty="0" smtClean="0"/>
              <a:t>Ainsi qu’en possibilité de manipulations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Représentation </a:t>
            </a:r>
            <a:r>
              <a:rPr lang="fr-FR" sz="3200" b="1" dirty="0" smtClean="0"/>
              <a:t>paramétrique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/>
          </a:bodyPr>
          <a:lstStyle/>
          <a:p>
            <a:r>
              <a:rPr lang="fr-FR" dirty="0" smtClean="0"/>
              <a:t>Les courbes paramétriques :</a:t>
            </a:r>
          </a:p>
          <a:p>
            <a:pPr lvl="1"/>
            <a:r>
              <a:rPr lang="fr-FR" dirty="0" smtClean="0"/>
              <a:t> α(</a:t>
            </a:r>
            <a:r>
              <a:rPr lang="fr-FR" i="1" dirty="0" smtClean="0"/>
              <a:t>t</a:t>
            </a:r>
            <a:r>
              <a:rPr lang="fr-FR" dirty="0" smtClean="0"/>
              <a:t>) = (x(</a:t>
            </a:r>
            <a:r>
              <a:rPr lang="fr-FR" i="1" dirty="0" smtClean="0"/>
              <a:t>t</a:t>
            </a:r>
            <a:r>
              <a:rPr lang="fr-FR" dirty="0" smtClean="0"/>
              <a:t>),y(</a:t>
            </a:r>
            <a:r>
              <a:rPr lang="fr-FR" i="1" dirty="0" smtClean="0"/>
              <a:t>t</a:t>
            </a:r>
            <a:r>
              <a:rPr lang="fr-FR" dirty="0" smtClean="0"/>
              <a:t>)) : surface plane</a:t>
            </a:r>
          </a:p>
          <a:p>
            <a:pPr lvl="1"/>
            <a:r>
              <a:rPr lang="fr-FR" dirty="0" smtClean="0"/>
              <a:t>α(</a:t>
            </a:r>
            <a:r>
              <a:rPr lang="fr-FR" i="1" dirty="0" smtClean="0"/>
              <a:t>t</a:t>
            </a:r>
            <a:r>
              <a:rPr lang="fr-FR" dirty="0" smtClean="0"/>
              <a:t>) = (x(</a:t>
            </a:r>
            <a:r>
              <a:rPr lang="fr-FR" i="1" dirty="0" smtClean="0"/>
              <a:t>t</a:t>
            </a:r>
            <a:r>
              <a:rPr lang="fr-FR" dirty="0" smtClean="0"/>
              <a:t>),y(</a:t>
            </a:r>
            <a:r>
              <a:rPr lang="fr-FR" i="1" dirty="0" smtClean="0"/>
              <a:t>t</a:t>
            </a:r>
            <a:r>
              <a:rPr lang="fr-FR" dirty="0" smtClean="0"/>
              <a:t>), z(</a:t>
            </a:r>
            <a:r>
              <a:rPr lang="fr-FR" i="1" dirty="0" smtClean="0"/>
              <a:t>t</a:t>
            </a:r>
            <a:r>
              <a:rPr lang="fr-FR" dirty="0" smtClean="0"/>
              <a:t>)) ) : surface gauche</a:t>
            </a: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285720" y="3143248"/>
            <a:ext cx="8646796" cy="235745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2800" dirty="0" smtClean="0"/>
              <a:t>On utilise en général des courbes de degré 3 (cubiques).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2800" dirty="0" smtClean="0"/>
              <a:t>Dans le contexte du traitement ou de la synthèse d’images, on cherche à interpoler ou approximer une courbe à partir d’un nombre fini de points.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2800" dirty="0" smtClean="0"/>
              <a:t>On utilise pour cela les courbes de la forme :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357454" cy="15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357826"/>
            <a:ext cx="5391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2285992"/>
            <a:ext cx="8503920" cy="381305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sz="2800" b="1" dirty="0" smtClean="0"/>
              <a:t>Cette définition englobe une famille de courbes dont en particulier :</a:t>
            </a:r>
          </a:p>
          <a:p>
            <a:pPr lvl="1"/>
            <a:r>
              <a:rPr lang="fr-FR" sz="2800" dirty="0" smtClean="0"/>
              <a:t>Les </a:t>
            </a:r>
            <a:r>
              <a:rPr lang="fr-FR" sz="2800" dirty="0" err="1" smtClean="0"/>
              <a:t>splines</a:t>
            </a:r>
            <a:endParaRPr lang="fr-FR" sz="2800" dirty="0" smtClean="0"/>
          </a:p>
          <a:p>
            <a:pPr lvl="1"/>
            <a:r>
              <a:rPr lang="fr-FR" sz="2800" dirty="0" smtClean="0"/>
              <a:t>Courbes et surfaces B-</a:t>
            </a:r>
            <a:r>
              <a:rPr lang="fr-FR" sz="2800" dirty="0" err="1" smtClean="0"/>
              <a:t>Splines</a:t>
            </a:r>
            <a:endParaRPr lang="fr-FR" sz="2800" dirty="0" smtClean="0"/>
          </a:p>
          <a:p>
            <a:pPr lvl="1"/>
            <a:r>
              <a:rPr lang="fr-FR" sz="2800" dirty="0" smtClean="0"/>
              <a:t>Courbes et surfaces de Bézier</a:t>
            </a:r>
          </a:p>
          <a:p>
            <a:pPr lvl="1"/>
            <a:r>
              <a:rPr lang="fr-FR" sz="2800" dirty="0" smtClean="0"/>
              <a:t>Courbes NURBS</a:t>
            </a:r>
          </a:p>
          <a:p>
            <a:pPr lvl="1"/>
            <a:r>
              <a:rPr lang="fr-FR" sz="2800" dirty="0" smtClean="0"/>
              <a:t>T-</a:t>
            </a:r>
            <a:r>
              <a:rPr lang="fr-FR" sz="2800" dirty="0" err="1" smtClean="0"/>
              <a:t>splines</a:t>
            </a:r>
            <a:endParaRPr lang="fr-FR" sz="2800" dirty="0" smtClean="0"/>
          </a:p>
          <a:p>
            <a:endParaRPr lang="fr-F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95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2047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2497500" y="1500174"/>
            <a:ext cx="5003458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 smtClean="0"/>
              <a:t>: fonctions de pondérations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 smtClean="0"/>
              <a:t>: sont les points de données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fr-FR" b="1" dirty="0" smtClean="0"/>
              <a:t>Représentation </a:t>
            </a:r>
            <a:r>
              <a:rPr lang="fr-FR" sz="3200" b="1" dirty="0" smtClean="0"/>
              <a:t>paramétrique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splines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Courbe polynômiale par morceaux.</a:t>
            </a:r>
          </a:p>
          <a:p>
            <a:r>
              <a:rPr lang="fr-FR" dirty="0" smtClean="0"/>
              <a:t>Pour chaque morceau on définit:</a:t>
            </a:r>
          </a:p>
          <a:p>
            <a:pPr lvl="1"/>
            <a:r>
              <a:rPr lang="fr-FR" dirty="0" smtClean="0"/>
              <a:t>Ordre ou degré des polynômes</a:t>
            </a:r>
          </a:p>
          <a:p>
            <a:pPr lvl="1"/>
            <a:r>
              <a:rPr lang="fr-FR" dirty="0" smtClean="0"/>
              <a:t>Plage du paramètre</a:t>
            </a:r>
          </a:p>
          <a:p>
            <a:pPr lvl="1"/>
            <a:r>
              <a:rPr lang="fr-FR" dirty="0" smtClean="0"/>
              <a:t>Ordre de continuité aux jonctions.</a:t>
            </a:r>
          </a:p>
          <a:p>
            <a:r>
              <a:rPr lang="fr-FR" dirty="0" smtClean="0"/>
              <a:t>Chaque morceau peut s’écrire sous la forme:</a:t>
            </a:r>
            <a:endParaRPr lang="fr-FR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40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14488"/>
            <a:ext cx="282895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Splines</a:t>
            </a:r>
            <a:r>
              <a:rPr lang="fr-FR" dirty="0" smtClean="0"/>
              <a:t> cubiques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/>
          <a:lstStyle/>
          <a:p>
            <a:r>
              <a:rPr lang="fr-FR" dirty="0" smtClean="0"/>
              <a:t>Une courbe est obtenue en assemblant plusieurs segments, représentés par des points (nœuds) et des vecteurs tangents.</a:t>
            </a:r>
            <a:endParaRPr lang="fr-F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3114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Surfaces B-</a:t>
            </a:r>
            <a:r>
              <a:rPr lang="fr-FR" dirty="0" err="1" smtClean="0"/>
              <a:t>Splines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259406"/>
          </a:xfrm>
        </p:spPr>
        <p:txBody>
          <a:bodyPr>
            <a:normAutofit/>
          </a:bodyPr>
          <a:lstStyle/>
          <a:p>
            <a:r>
              <a:rPr lang="fr-FR" dirty="0" smtClean="0"/>
              <a:t>Représentation par un ensemble de portion élémentaire de surface (carreau ou patch), définis par le type de la surface support et les équations des quatre courbes </a:t>
            </a:r>
            <a:r>
              <a:rPr lang="fr-FR" dirty="0" err="1" smtClean="0"/>
              <a:t>splines</a:t>
            </a:r>
            <a:r>
              <a:rPr lang="fr-FR" dirty="0" smtClean="0"/>
              <a:t> frontières.</a:t>
            </a:r>
          </a:p>
          <a:p>
            <a:r>
              <a:rPr lang="fr-FR" dirty="0" smtClean="0"/>
              <a:t>Propriétés souhaitées :</a:t>
            </a:r>
          </a:p>
          <a:p>
            <a:pPr lvl="1"/>
            <a:r>
              <a:rPr lang="fr-FR" dirty="0" smtClean="0"/>
              <a:t>une modification aisée de l’allure </a:t>
            </a:r>
          </a:p>
          <a:p>
            <a:pPr lvl="1">
              <a:buNone/>
            </a:pPr>
            <a:r>
              <a:rPr lang="fr-FR" dirty="0" smtClean="0"/>
              <a:t> des surfaces (modifier un point ne </a:t>
            </a:r>
          </a:p>
          <a:p>
            <a:pPr lvl="1">
              <a:buNone/>
            </a:pPr>
            <a:r>
              <a:rPr lang="fr-FR" dirty="0" smtClean="0"/>
              <a:t>  change pas toute la courbe) </a:t>
            </a:r>
          </a:p>
          <a:p>
            <a:pPr lvl="1"/>
            <a:r>
              <a:rPr lang="fr-FR" dirty="0" smtClean="0"/>
              <a:t>un calcul rapide (interactivité)</a:t>
            </a:r>
            <a:endParaRPr lang="fr-FR" dirty="0"/>
          </a:p>
        </p:txBody>
      </p:sp>
      <p:pic>
        <p:nvPicPr>
          <p:cNvPr id="5" name="Picture 2" descr="http://www.cs.berkeley.edu/~sequin/CS284/IMGS/BSplinePatc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429023" cy="288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Surfaces B-</a:t>
            </a:r>
            <a:r>
              <a:rPr lang="fr-FR" dirty="0" err="1" smtClean="0"/>
              <a:t>Splines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59142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sz="2400" b="1" dirty="0" smtClean="0"/>
              <a:t>B-</a:t>
            </a:r>
            <a:r>
              <a:rPr lang="fr-FR" sz="2400" b="1" dirty="0" err="1" smtClean="0"/>
              <a:t>Splines</a:t>
            </a:r>
            <a:r>
              <a:rPr lang="fr-FR" dirty="0" smtClean="0"/>
              <a:t> fournissent un contrôle local sur la courbe en utilisant des fonctions de base à support compact.  </a:t>
            </a:r>
          </a:p>
          <a:p>
            <a:r>
              <a:rPr lang="fr-FR" dirty="0" smtClean="0"/>
              <a:t>La courbe est moins sensible à la modification d'un seul point de contrôle.</a:t>
            </a:r>
            <a:endParaRPr lang="fr-FR" dirty="0"/>
          </a:p>
        </p:txBody>
      </p:sp>
      <p:pic>
        <p:nvPicPr>
          <p:cNvPr id="99330" name="Picture 2" descr="http://t0.gstatic.com/images?q=tbn:ANd9GcRBpB472YYwg4gkM7hi6Es-mY4BdzPecy_Yz4dH6cvZfWe7avS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6101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Surfaces B-</a:t>
            </a:r>
            <a:r>
              <a:rPr lang="fr-FR" dirty="0" err="1" smtClean="0"/>
              <a:t>Splines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44696"/>
          </a:xfrm>
        </p:spPr>
        <p:txBody>
          <a:bodyPr/>
          <a:lstStyle/>
          <a:p>
            <a:r>
              <a:rPr lang="fr-FR" dirty="0" smtClean="0"/>
              <a:t>Exemple de surface b-</a:t>
            </a:r>
            <a:r>
              <a:rPr lang="fr-FR" dirty="0" err="1" smtClean="0"/>
              <a:t>splines</a:t>
            </a:r>
            <a:r>
              <a:rPr lang="fr-FR" dirty="0" smtClean="0"/>
              <a:t> avec 4x4 = 16 points de contrôle :</a:t>
            </a:r>
            <a:endParaRPr lang="fr-F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2356"/>
            <a:ext cx="3857652" cy="27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amirshahrokhi.christopherconnock.com/wp-content/uploads/Picking-up-Diag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071966" cy="252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des objets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16596"/>
          </a:xfrm>
        </p:spPr>
        <p:txBody>
          <a:bodyPr/>
          <a:lstStyle/>
          <a:p>
            <a:r>
              <a:rPr lang="fr-FR" dirty="0" smtClean="0"/>
              <a:t>Mais comment représenter des formes plus complexes?</a:t>
            </a:r>
          </a:p>
          <a:p>
            <a:endParaRPr lang="fr-FR" dirty="0"/>
          </a:p>
        </p:txBody>
      </p:sp>
      <p:pic>
        <p:nvPicPr>
          <p:cNvPr id="84994" name="Picture 2" descr="http://codeflow.org/entries/2010/nov/07/opengl-4-tessellation/me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42111"/>
            <a:ext cx="4214842" cy="2630062"/>
          </a:xfrm>
          <a:prstGeom prst="rect">
            <a:avLst/>
          </a:prstGeom>
          <a:noFill/>
        </p:spPr>
      </p:pic>
      <p:pic>
        <p:nvPicPr>
          <p:cNvPr id="84996" name="Picture 4" descr="http://1.bp.blogspot.com/_3WiFkLPdchc/TO7KctaKrBI/AAAAAAAABOc/iHqQJo6K5CU/s1600/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1" y="3372885"/>
            <a:ext cx="3643305" cy="255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Surfaces B-</a:t>
            </a:r>
            <a:r>
              <a:rPr lang="fr-FR" dirty="0" err="1" smtClean="0"/>
              <a:t>Splines</a:t>
            </a:r>
            <a:r>
              <a:rPr lang="fr-FR" dirty="0" smtClean="0"/>
              <a:t>:  Exemple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4102" name="Picture 6" descr="http://www.sizlopedia.com/wp-content/uploads/ble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15172" cy="481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Non-Uniform Rational B-</a:t>
            </a:r>
            <a:r>
              <a:rPr lang="fr-FR" dirty="0" err="1" smtClean="0"/>
              <a:t>Splines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NURBS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NURBS (Non-Uniform Rational B-</a:t>
            </a:r>
            <a:r>
              <a:rPr lang="fr-FR" dirty="0" err="1" smtClean="0"/>
              <a:t>Splines</a:t>
            </a:r>
            <a:r>
              <a:rPr lang="fr-FR" dirty="0" smtClean="0"/>
              <a:t>) : on introduit une coordonnée homogène supplémentaire pour chaque point de contrôle. </a:t>
            </a:r>
          </a:p>
          <a:p>
            <a:r>
              <a:rPr lang="fr-FR" dirty="0" smtClean="0"/>
              <a:t>On définit une nouvelle classe de courbes qui sont une généralisation des B-</a:t>
            </a:r>
            <a:r>
              <a:rPr lang="fr-FR" dirty="0" err="1" smtClean="0"/>
              <a:t>Splines</a:t>
            </a:r>
            <a:r>
              <a:rPr lang="fr-FR" dirty="0" smtClean="0"/>
              <a:t>, et qui permettent de représenter de façon exacte les coniques.</a:t>
            </a:r>
          </a:p>
        </p:txBody>
      </p:sp>
      <p:sp>
        <p:nvSpPr>
          <p:cNvPr id="105474" name="AutoShape 2" descr="data:image/jpeg;base64,/9j/4AAQSkZJRgABAQAAAQABAAD/2wCEAAkGBhQSEBUTExQUFRQWFxcVFRcXFhsXGBocFhcVFhgaFxgYHCYgFx0kGhgZIi8gIycpLiwtFh8yNTAqNSYrLCkBCQoKDgwOGg8PGi4hGyUqKiwsLjQwNCkvLS40KTE1MCk1LC8tLDUpLDQsMTQsLCktLDU0NSwvLDQwKS01KTUwKv/AABEIAJ8BPQMBIgACEQEDEQH/xAAbAAEAAgMBAQAAAAAAAAAAAAAAAwUCBAYBB//EAEQQAAIBBAAEAwQFCgQFBAMAAAECEQADEiEEBSIxE0FRBjJhcSNCgZGhFBUzUmJykrHB0YKy4fBDU3Oi0mOTwvEWs+L/xAAYAQEBAQEBAAAAAAAAAAAAAAAAAgEDBP/EADIRAQABAgIHBgQHAQAAAAAAAAABAhEDEiExQVFhcZETMoGhsfBCweHxBBQzUlOSsiL/2gAMAwEAAhEDEQA/AL2lKUCleirq7y7hw6w8qbgU9Q7G5cEk+QCqN+eQPnQUlKsLvLkCMwuCQFOMrOwpI0dkEka9PPcejgVYoo0SjM0MGEqpYAHyJjfkJ+BoK6lXCcrsgmboYDLsQJgXIA336VPocgKiucqQXTbNzYAJJgbLgRs/qHL8KCspVxb5TakTeXepka6lE+96E/d5eUZ5Svhs6uTCF41qFQw2+8sRr9X40FXSrP8AN6MyBTEqxIBDGUTLvkVhiDHb4jVS2+VWQd3Qw6uxAmA8Dv30DPYzFBT0q1/M6+IUzJxTMmAPrhQDJ10sGM+sVjc5baCk+LlCk6x3HkJM/hQVlKsuE5YrplnuHJUQD0z6+R9fKe1ZHlVsKx8UGM4gjqC+JESdE4DW/fFBV0q1s8stEODdAK3QimRsEhctnsJn7O9Y8s4S2w+kgb75gTsCInWt9vt1BCspU/F21DDH9VSwmcWI6lB84/32qCgUpSgUpSgUpSgUpSgVJYsF2CrskwKjrK3cKkMpggyCKDZPLH0YBBBKsDogLnrzPT8PnXv5puwTj277HllMmYEYNMnyrD843NdXaY0IGShCAI0MRECpr/ObjAiQoIIIAG8i5JM+Zzb76CL823MWYqQFBJn9khSPnJ7fOpLnJroAOMyQBB/WFuO/xuKPnNYXea3WUqzyDM6H1jkfL1r0c3uj6/bYkKRrCNEeWC/d86Dz82XMS2PaJEjLas4MfuqT6/Csfze4bFhiQCxk9gsyTE9oOu9TcXx7i5cAMAsR2HZQ1sRrXQSNetQvzBywYtsAqNCIMyIiCNnUUEr8luiNDc9jMROzG4MaPxFYHld0d0YfOB6juT8Dr4Gs7fOLo+tPvdwPrT5jcSZjt2qN+ZXDMt376Xfffbvs777oIb9kozKe6kqY3sGDUdZ3bpZix2SST5bOz2rCgUpSgUpSgV6DXlKD0GhNeUoFe5eVeUoJ5+i/x/8Ax3/P8ahqZ/0a/vP/AJbVQUHs15SlB7NeUpQKUpQKUpQKUpQKUpQKUpQKUpQKUpQKUpQKGlSWBLqP2h/MUGfHfpX/AH3/AMxqCs7xlm+Z/nWFApSlApSlApSlApSlAqRbUqWlQBHvMF7mABPesFWTA71S815mCrEENbW6qrvTBUuC4SfRvE0fQD0khdMpBgiD8a8rnOD5nctN4aulxdlUdljHe1OQK9jpT3B0aueB5pbuwBKu2MK3nmJXF+xkbAOJPkDQbVKzuWivvAj5gj+dYUE7/o1/ef8Ay2qgrZv2ittJBE5t95Cf/A/fWr4wDAaJyAPYx5kRILPAPT2XRcqO4SrYYiQpj1ivfyZ/1W+xSa5XmXG2r+Ra5ce4GKqPABgnBFVR431cD0/ETuQY7vDBRbUeNbkAuw4YgEkFvPiIBwAMCd676Ada1hgJKsB6lSP6VHVFwF5VTxLN24XZ4CAFbmCwXCAOxYwRsRJtmNBq2+W87W4ALhVWgdfZGmILT+jJ/hPlGpCypXrLBg6NeUClKUClKUClKUHoE15rIqGQsJlVdGYY6MqrEiPPWq53nvNy1w2LbQqyLpB2zblJH1R2I8zIOhuHmduL90jRF24QRogi40EEbB+NB1FKpuT88LEWrp6zpHP1/wBlv2vQ/W7d/euaBSlKBSsb11UUu5CqolmPYD4/0HcnQk1w/H82u8a+CjG1s4zGSgjqukmAO2uwnzO6DpuJ9pLKOUlmIJDYrMEGCCTG/lUnBe0llriDrWWUCV1tvhMfb61UcRbtqytHiM1u2ZMhPcVSYEMxJUmSR73Y968N9T3s2vs8QH7/ABKDqnYEkggiTsb86xqg4O5haY2JDLcBNtyIYXFIMOI2CiwSBsxstibfguOW6srojTKdMp9GHlQbFKUoFKUoFKUoFKyC6LEwqjJmgmB8htj6KNk6FRXuZvZRi6LbIVmKuiXHAUwxKspbIKchj9FK++0HINfm/GeHaO4Z5QH0BgMdbJ6goA82+EVz/GgrYRfdLXLiwVBJIWyozUtC9YZexiG8xXnNOPa9xHUPrBUCqofw7U3HhQoXbAknRMe7DRUvE2DZXhwWtoyWTeKBGdgSbr4koD0lcSQWUDNvQ0GjfuJ1sC8qUsrmFYKNzALGYVCI7dfpWXLGRLykNbi0vi7DJkQpuAnAssF2RGmTC+RFR8HatOlq2bsO7ksDbJA91Rk2XkMySB2IPlW2t3h3sPnfvYvcUIFshgAs3GENdHm1vc/zMBhwPNLyjoclyVCg3EVWh2ZoDFJDsSvutiFgEai1s+1WKdQW88whRraZHR/4bPjrtkplmUE9yK634ILoBfuKo8MY2bSPLdJgEXGJPWYJEQR5iNEuI6ZCJbyHiX1MZ7HRbClgHKHQJDW9gkRQdZxPtg7KQSqpLKGEG4cX8QlEa5ikZRkxOx0hjAFBwXFm5cDuUgW7x6sgoXwiiKEJ2pY9zPvkmJ1ovclU6hC2gELdS9Ukrbt9rcB9xMNbmQTW1y1em8VHiBeHILNrE3XVYG4BD3Cdk9idRoNNryshlrjyxJGljEQjdm1DMMdRHftU5QC7f0ZRGVYIEEFLPodCZER7o7V54h+jDsFXZMEgMjXMWWLYgAFX123rynCy8JdYMQSyKDJnZZu/fspoJuNGdrhreWQhiqsOrrussBh22mhIA16mslv+KbhbouGAjwFJz6RmqAZkqD1rDdgcgSQvp12VyUhLSdQMdybyY5Yt/wARV8jonXeq51i3jjBJ0H7aElVOoPUp8vnvYdFynnTIyWbwJLQV8yqliA8xBtkkQJ7dsfdN+HB91lYeRVgwPlII+OvmCO9cdwN4KbyuMltWyVKjrUzbsBlPoEdnmO7EiCQwxt8wfhlVixu22LvOWKNClba2Qu7fWWkaHSAQQwUh2lKgt86sBAxDuAXFzYRhihZRjBxY9I6gAZO1xIrYS6HQMEKdboVLF/cx6gTbQwZ7FdFTQeUqLi+JFu21xpxQAmNkyyqAPjLDvVQfbThx9W99yf8AnQXlVftFzbwLXSYu3JW3Hdf1n+GMgD9pgfqmveH9pLTqW8O+qBWY3GRQnSDGwxmWhdTthXI8TxrcRdNxvki/qqCYH4yT5kk0GxyzhpKqO7EKJ9WMb+01Z8bcyu3GHZndh/iYn+ta/KV+mtf9S3/nWtxuXXJJK4iT75Fv/ORNBW8RYkVe2OfKmCXpB8K2fE22RKKTmIJmZ6h9o8zpNy5//T/961/51lzHlN3G19FcP0Z7IT/xrx8hruPvoOjsdYm2Q4iZTr18cZj7f6GtDmXOrVhSWbI9gqQxJIJAJBxXQ8z27A9q5M8rZiQLbEjuAhJHlsASKntcowt3Bd6B0NAg3NGAMJ6ZzO2jt59q511ZYjnHnNnPEryRE8YjrMR82nxvGXeMeWhbSGQPqWwdSxAlmMRPc9lAGqzV9YJIt9482I+s8dz6Dsvl5k4XXygAYoPdWZ79yT9Zj6/AAQABUtpK6Oix4katHyNpR/CXQ/ipqMCpuI9yz/0z/wDvv1EKCWwk27w/YB/huW/71rWuMZWDTDjQcydfqXP1k+MZLqJAArd4MaujzNpo/wALW3P/AGqx+yq67boOu4TiRcWQIPZh6GASPQ6III0QQRoipq5fk3MXTK3IjEspaYHhy5Ux9Urnv6syJ909FwnFi4sjRGmU91MTBjXYggjRBBEg0E1KUoFY3ryopZjCiJPzIUAepJIAH+prziOJS0jXLrBLa+8x+PZVH1mPkv8AIAkcvzXnZuot5CEUEEIHk27crk939a5mqFWTErkIgwFC4432kUoptAKBjiWJJycSGIxGLBSr57Am2FI63qg4i6XBYyQqlixKOcbZI25BTJrsj62wsIOmNWzeDYwyw7QkOgZLZdrjlrc3DbGWZBCnTPIYOtS2eXeK2KIWJYkhLb3GFpFILLkAoJ7EYglrdsjZ2GKS0omTMVx8NBlL3TJBdpLHHzjuoPlJ3Ob9LXyotY2vCsJMMSFhFwlyNraYlSCIyBAmtvk/s7xTulx+G4lxL3nUqLah7eb21wYQQWmFxH6XR3FSWfYHjCBnw9tA3vtduqAJCjKVulgScukqQCRrZgKdeIKXSy3VGNoKWRXKqWIUgAImHW7MABiDrckV5xbS9gFvEAU3nOEyCS5lJXIC1bUnYkEiRFX1z2EvujC7e4JHZ8pLZXCDkTNxElpLdm/UER573Hex6XCZ420VxCIDwzyoCqoMqR1QPlLHVBx1xmuhVzv3SzMLeUSCAo7l3hZc5AEaVDIjXl9CPEaBbyZAPG63ggsGDY7jEbVNi5+zXX//AIaC1stzBG8MQMrF1pGRbYZyOxxjtCip+C9kuBsAS9/iCrZBP0VsnUMY6uwHnv4UHK8FwN3iblxbI8ZiUQkAAYjs5EwqjwxJJjqHma67gvZmxbV/yi+zs6Jba3w8BAEa2xGbCDJtiYA7n4Gty5xpxwRVt25nw7ahVk+Zj3j8TNa1BknAcGpGPC5Y6HiXnaBkW0BHmxJma2+H463bBCcLwizExZ7xMTv4n760qUGxxf5PfB/KOHViQQHQhHUEAALCwQo7BpiqLjfYgtvhrgvLMixeOFz4hSCFbsPdKz6SKtaUHF8Vwr2VurctvbYvbUW2GDLLPcxtn0JQERqUXRgE6tjiPCfsCMVe4IBy+je4MgRKN1wXU6BM6JB+jPxedvwryreteaPvyjpb3kI8iDqqPjvYdHybhLhDEQLF0gNuAVt3iYYQW6W/qaDlrKm2obh5YBhIY+IxcriLdxT0spuJbIb3HgayUW1+hX+GS2fDtqERBiFE6Mlnmdkm4zkkk7Ncjyjlt23x3C2rlvF1uIcCuJxa4ytmO4kmZWUbJZjuOruXMmLepJ38TNBoc8LjhnwwkvbXrFsqR1MR9L091U+vTrzrk3vXl967atDuRb8IsfiqWdE/EkDW2Gq6D2sxNq2rXFSXZtqzE4qqgjEGB1v89elcwOHsjvdZv3Lev4nZSD/hI/oEnDXS/jbcjwdl2Lux8SyJdj3IGgOwHbuSZeD4DpDMQiHsSJLfuKNt89D4zqp+X8QiJdKJ2tgZOQ5k3bQHRGIGvMMR6+ms3EFjkxLE9yTJ+80Fvy3iwt22La4/SIMj1OeofWiF/wAIHzNalxuo/OseWv8ATWv+pb/zrUbv1H5mglLVPxZhbUa+jPb/AK1+tMNUt3iZVBHugiZGwWJ7eUFj99ZMxC6cOqrVBc4lyAC7kDsCxIHloEwKwsrpx5YH8GU/zpXtq6oLAkbUjv8AaNfZ+NcsbuOOLhV10TFMTM6J82oEqUQO+q3eF5Rcf6uA9XEfcvc/hV3wXJ0t795v1m/oOy/z+NXmvqevsoo/Um3CNf08dPBVrwly6tvBSAqEFn6Ru5cfQ7kQw8vWthPZ9vrXAP3Un8WO/uFXVKZb65+R20U9ymI5xm9bx0iFUnJWWStwElWXqTUMpU+6RuDVfxHKrq7Khh6oZ/7TB+6a6WlMu6fn6nb379MT4Zf82878nI8vjxrZ8s1U/JjiZ+wmRUPL+Oay4BPu9MmRoHaPonGZgwShMiQWVup4zlVu7thDfrDR+31+2a53m3KLiszkBlJLEoIAkkmV+qPwpmmNbYwqa/0507p1+G/14OpscSriVOvs8wD5SDojYJB8iRUlcfyLmhtOEaCjGJ30ye432mZHxJ9Z7Cspqm80z7h4aapzTRVrj0962zw3MHtgquMEzDKrbiJ6gY1Uv53uelv/ANq3/wCNaNK6Oqw/Pt3yKgxEi2gP2ELrsPurF+d3z3uv9hj+UVo0oJrvGOxlncntJYn+ZqGlKCfFPCknrLwPSABP2kn/ALT9kFVvMeJJ0pghgBHk2L3EP8QU/eO9Tcv44OB5ZAso9IMMv+EnX7JU95gNylKUClKUClKUClKUClKUGyOPYqFbFwu0zAYo0QGtsdoflWtSlBU8+5M3EFIZVCKRsEklmkn7oH2H1qrHsa//ADV/hNdVSpml3pxppi1o6Ocs+yzqrL4iQ4UHpMiGVtb+FZL7Jf8Aqn+D/wDquhpWZI49W/mKtkU/1ifWJVFn2aRSDnckEEQVEEGQfdqdOQ2R3Ut+8xP2xMVYUpkp96T8zix3Zty/59LNUcqsj/hW/wCAH8SKkbgrZAUohA7AqIHyEaqalblp3Jn8Rizpmqestb82Wv8AlW/4F/tUHNOXg8PcW2qqwUskALDL1rB8uoDdWFeg1eHPZ1xXTGmJumvGxK4tVVMxzRcNxAuIrjs6q48tMAw/nUlRcLwq20VEEKogCZ18zUtbXlzTl1bOTmUpSpClKUClKUFVzH2et3JK/Rt6gdJ+Y/qIra5XfL2lJ33E+TQYyX4GJHw+EGouL+mc2R7g/TH1BAItfNlMkjsv7wqwAqqsGmiIq+KfKPrr5b7qrrnEmJq0zG3byvt2a92ixSlKlJSlKBWNx4BPoCfuE1lUHG3IX5kA/IHJv+0Ggo7t8jxmna3rMHv7gvgH8J+2sOHJW41te+Ra1+99UfEOvT8clPlNRWZNm55sXtn7QnEn7ASIntJrXvOZtq6lXcKJnpEHESfI4qGJBOiNUHWcDxguoHH2j0PmKnrmuE5mFZb4M27nTcgazWZaPKfej4uI6ddKpnt59qD2vK2bPCOGBA2CD3HkfnUl/gfpGVdgT5gD7JI15UuiuumjvS0wKkPDNJGJMEgx1QRog4zselLoFuzcdmxOOKEDKCzJbyAB2RnoepkTEVyh4O27TbuozFTifE8KcFCkiVOUsr6UkwsxvRUTE6nTUrn+E4riwUW47pmcU8RReVjMSHYFCo1sMfMxExeDmNp7mC9LHajuGgsvSZO+k9P3egMmqI+zba0vkfX+v+n3154S+vn318P9aj18aSPQ/f8A6VNpeOMLEj45noz8MZR3EetFtCASYn/X+1YZD0/nTP4D8f700rmjEtomdm7jxStZEd+3f8f9K8W0PX09PSo8/l9wpmf9gUtKYwsa0xn99EvgrrqH+4rw2YP2SP8A7qPxD6n768ypaWxhY22v35e9yb8n1O/9zr8PxrxrQ9fh+JFQ0pad7YwcW95xPL7pvBGhPc/0FFtD1/3r+5+6oaUtLexxP3z0TeEvr6enw/v+FeBBPqI9aipW2bGDXF71zKZEWBJ+e/if9KxdRuPUR9omo6UsRg1RVNWebbvH3CbwgfOO3n8prIWl9fTz/dn+Z+6telZbimfw+J/JJSlKp6yo+IyxOGOcdOU4z8Y7/KpKVsTabiHhOFFtAok+ZJ2zE7LMfMk7JqalKVVTVMzOsKUpWBSlKBVbzgkwo74tHzcrbH4M33VfXOYcLwxAuupvKM3QkFdhsbbDFsTqWMSuvIzXMe0HtNav+K1u3aVdWxE9lRmuCHtIVbrUCQSHb9mgq+HYtYvNBVCLChmLEQTfYMoAOjKiBrczs1q3rROlxONlMlO5lFGl+sRkCPQwfKtjhXP5LfFwwY4bERvG2WAkCMRDps98p3JNQXsH8QgkQlsdagbVrSeRY+6GOt6PfchHyl0RimJKXFGctHhsGKox17oJ2wmFuecQej9meYIw8PxkiYtl5SQBLCT0wPUMw+MFZob9lhkTLFLYAZJzBYKpEDZI8VpDxIVhI7U4ZnTNUdSIgoFtlTIFxybTN5HZZCdbABUAB9IfkXEJsW2MdisNvyIifvqDiSPFYM6oDmwDsLZIEsYDxGvPQHmapuS88bFXtOEjIOJxEBbZNw23JbJl1kOlcQB4YBJg5pzG8yk4g3L7YNsrgC1u1cQmC4lr6ZA7Csu5AoyYidaDjONNwcRcXBxGKSSyhVgatkAFslBDEaxK9WO6uxYckMEvBEssA2BnYaGWNbzEQfwqbl9p34d7gyzItl/DU5bu3gsKpAVccYiBArOxybiHDN+TcRibVtRFtyTibA0cfMIT21RrDkRKXbZXCfCvPAlMwlu9it2BjcU4RBmQT2kk6JsypuWRicgbqKCTFsAkqpllPUARlAx6SBONovLyhum4LyheHaBdUwGuIlvEvAgAuRELED41VIPpLYxYshnpcFz1hvo2GjAUgD1bW6DpuTc58VvCuYi8B67aCFbIGCGz12EnRAbvakVwtpSym4ig8STsZ7uFRLBVx1cgjokEm22OQYoem4TniWbqWOJyZFAteMMgWZUDEuWU9xJWYOOPeCwCzpW3zB+GVWZHYlQxxZgCStq9ew9zT4WpIIAEnqJABkfhLZ4cXA7LcmDZfHxFkkDIKZQkCYYAjsQCCKDQpSlApSlApSlApSlApSlApSlApSlApSlApSlApSlApSlArcsL4Vl+JYSE1bB7F5GzrYXuR3PlMEVFwnDZtswoBZ2/VVdk1Qc09omv3wltCbIAVVxDYJIJLMbbd2UtM7xIIywNBoXOf8Rfvm7PhqnWQ0uoC7ObEsrxnsSpBdIEMyitvcSGHYuSGNtepgpDe8Wc5OgRTGUxLTrZ2uPdVLkpsNcdjGzizAFigAOLqok4Swud8gDrDhjBsgtiWt2mjcxBctddViGbSgR1HuBkwR8RcUi6bpYXSbalASp0rh8yw2QyJOjBPnW1cuFzecWAUu3woLl1Klw7Isqyr7pJ38PKvUctcDSFL3ifFtL1d7Tky5AXThtHujCACWPvL+GZ3t3Ape4Xa4cc7j/RhS+IhbcoQXC5bDqvVqQ3XS2RfJQnK+tqFvAKVXO5kGweAVUEkHUkaBMxX+HVgjO10Frj3Dnbt31JunZYKxnpS4fc1sgnGBuWeUv+S2gVMql98VNkN9JjZU4h8myC/HYO+04FLs3FFlCEi2R4NoOTbtWrI0QDkPHOog5EQQaDc4fiMMghGbpJAuBCzXLiq4RrQFu2S4uAMQXliBCxXO8Nwv5TcFpLzAM1u27MsllbO4IgB3wZGHq7BT3irjINbLMWwcdQuYG4HIGNy2w6UZ81JaHIy126YfzY/GXipRPHBY6mGQjiLrNtpA8VwCxYTkuUaUhEt4JwjpZkWy9kPBUMSRdJzuAEScQIEhY7HqJ1uJvZeIUlg624KhztSshiRo+etV3HCcq4SxZNq4DxLNizkMUtgqriEiOkF3jFQII8xXqNYUynC2RuQWL3GnvLMzde/X5UHMWGZBeIcoRYtgLmwJOdhdi50nRMAGIBEbrXCq+IWLVxEPdQLbQbj5G3JKnFplMhJEBRBruRzdSCH4fh2DQHHhqMgCCAdHsRr5n4RVcX7P2Lm+Hb8naCuDw1tgRiYYghWidkSZ97ZoOOs8tXxrNpw6h7ircIOXQHkFCv6QAGcpyGokVFxd4XLq3nW2LhN69bGZTIs7sviMrAAhwcWBAMtlDMWrphwV2xdspessbclYZclJLuytbcZAMM0OW/cILHECqC7wYILWcruaA3Doujl2LM8Ie6hVyUAHIght0G5wnEutsI63JQKqlS111KC3iualGcAsyi2JKMYABOL9Fy3hTasGYAuuHxXS9ClZUEA7zxnU+GCVDZTzKXVa2Qtu4uL9ZttuzCsyqjBsscbWOckwIQsItr1v5MbVq1bMAqk4q2ap4jvcCq8DJQrLB+6OwDClKUClKUClKUClKUClKUClKUClKUClKUClKUClKUCvQJ0NmvK9BoLjiOVjAcOysZKveIIC9IzxJUhwFBXqX9c6PlRcd7NKiKbNy4CxlhacgwULBnW7Kyq7IUz7gIYAVYfni9/wA25/Gf70/PF7/m3P4z/eg5fg/Zq+Ftt4DSHVkUW2KeFac+GGa1Kq7OMjixaMZ6cp3+X+x3EeIh8C7l9JDMFRsSuNt/Ex6LilsoJ3HuiJq4bmt4iDduR++f71A/EMRBZiPQsT/Og0eH9ir4wFzwrQ8N1Y3Ch8NiMQACzA22UxiAQMQQEYlhuH2eWVN3jR+jwZba3LmDSD0OSMx3gsIXQUAEisaUGXF+y/COAF4m4CFtIMkhfozkxJxO2JZjrbH7axv+zDXGW4b1t3BLB1vMAhLs4cm7cztTCAi3sw2xqlKCUck4dQS95mfrA8Jdql3LO0LjxknUQMgSMie50Dqim3aUohjKWyd8RiC7ekAQohRGhUVKBSlKBSlKDZ4bj3QFQZQ6ZGGSEehU6rS4j2ftXWzsXPya6SpxbduVAgo31DInq+sSST2qSlBWcXy24rTxBew4PWFChWR2fOI7k+O+gGjIkqxlauL9lkxtvGVu3atmDIlLSKYMCdjvFTcPzN0GMhk/UcB0/hPb7I71BfvF2LN3Jk/6fCgj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5476" name="Picture 4" descr="http://t3.gstatic.com/images?q=tbn:ANd9GcSu0FYPP35bgFngVa252SstH5oOSnQrMc3AR19E_pQevkh3Ne2aYCXhKAPn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256"/>
            <a:ext cx="413037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NURBS : Propriétés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terme rationnel utilisé dans la dénomination des NURBS signifie qu’une courbe NURBS est la projection dans l’espace cartésien IR3 d’une courbe B-</a:t>
            </a:r>
            <a:r>
              <a:rPr lang="fr-FR" dirty="0" err="1" smtClean="0"/>
              <a:t>spline</a:t>
            </a:r>
            <a:r>
              <a:rPr lang="fr-FR" dirty="0" smtClean="0"/>
              <a:t> non-uniforme définie dans l’espace homogène IR4 .</a:t>
            </a:r>
          </a:p>
          <a:p>
            <a:r>
              <a:rPr lang="fr-FR" dirty="0" smtClean="0"/>
              <a:t>Propriétés</a:t>
            </a:r>
          </a:p>
          <a:p>
            <a:pPr lvl="1"/>
            <a:r>
              <a:rPr lang="fr-FR" dirty="0" smtClean="0"/>
              <a:t>Continuité</a:t>
            </a:r>
          </a:p>
          <a:p>
            <a:pPr lvl="1"/>
            <a:r>
              <a:rPr lang="fr-FR" dirty="0" smtClean="0"/>
              <a:t>Invariance par projection parallèle ou  perspective.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NURBS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/>
          <a:lstStyle/>
          <a:p>
            <a:r>
              <a:rPr lang="fr-FR" dirty="0" smtClean="0"/>
              <a:t>NURBS : très utilisées en CAO</a:t>
            </a:r>
            <a:endParaRPr lang="fr-F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85699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Courbes de Bézier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05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Courbes de Bézier développées chez Renault (années 60 et 70).</a:t>
            </a:r>
          </a:p>
          <a:p>
            <a:r>
              <a:rPr lang="fr-FR" dirty="0" smtClean="0"/>
              <a:t>Idée principale :</a:t>
            </a:r>
          </a:p>
          <a:p>
            <a:pPr lvl="1"/>
            <a:r>
              <a:rPr lang="fr-FR" dirty="0" smtClean="0"/>
              <a:t>Remplacer les vecteurs tangents par des  points de </a:t>
            </a:r>
            <a:r>
              <a:rPr lang="fr-FR" smtClean="0"/>
              <a:t>contrôle </a:t>
            </a:r>
            <a:r>
              <a:rPr lang="fr-FR" smtClean="0"/>
              <a:t>ex</a:t>
            </a:r>
            <a:r>
              <a:rPr lang="fr-FR" smtClean="0"/>
              <a:t>ternes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 L’ensemble ordonné des points de contrôle forment le polygone de contrôle.</a:t>
            </a:r>
          </a:p>
          <a:p>
            <a:pPr lvl="1">
              <a:buNone/>
            </a:pPr>
            <a:endParaRPr lang="fr-F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067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Courbes de Bézier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/>
          <a:lstStyle/>
          <a:p>
            <a:r>
              <a:rPr lang="fr-FR" dirty="0" smtClean="0"/>
              <a:t>Les points P</a:t>
            </a:r>
            <a:r>
              <a:rPr lang="fr-FR" baseline="-25000" dirty="0" smtClean="0"/>
              <a:t>i </a:t>
            </a:r>
            <a:r>
              <a:rPr lang="fr-FR" dirty="0" smtClean="0"/>
              <a:t> contrôlent la forme de la courbe:</a:t>
            </a:r>
            <a:endParaRPr lang="fr-FR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647964"/>
            <a:ext cx="8277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Surfaces de Bézier (3D)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044960"/>
          </a:xfrm>
        </p:spPr>
        <p:txBody>
          <a:bodyPr/>
          <a:lstStyle/>
          <a:p>
            <a:r>
              <a:rPr lang="fr-FR" dirty="0" smtClean="0"/>
              <a:t>Réseau de courbes (maillage)</a:t>
            </a:r>
          </a:p>
          <a:p>
            <a:r>
              <a:rPr lang="fr-FR" dirty="0" smtClean="0"/>
              <a:t>Conséquence fondamentale : Le réseau de points de contrôle est un réseau régulier de points </a:t>
            </a:r>
          </a:p>
          <a:p>
            <a:pPr lvl="1"/>
            <a:r>
              <a:rPr lang="fr-FR" dirty="0" smtClean="0"/>
              <a:t>le réseau forme un maillage de type quadrilatère </a:t>
            </a:r>
          </a:p>
          <a:p>
            <a:pPr lvl="1"/>
            <a:r>
              <a:rPr lang="fr-FR" dirty="0" smtClean="0"/>
              <a:t>le réseau correspond à un système de double indice .</a:t>
            </a:r>
          </a:p>
          <a:p>
            <a:pPr lvl="1"/>
            <a:r>
              <a:rPr lang="fr-FR" dirty="0" smtClean="0"/>
              <a:t>les points peuvent se ranger dans une matrice (2,2) pleine.</a:t>
            </a:r>
          </a:p>
          <a:p>
            <a:pPr lvl="1"/>
            <a:r>
              <a:rPr lang="fr-FR" dirty="0" smtClean="0"/>
              <a:t>le réseau de points de contrôle donne l’allure de la surface.</a:t>
            </a:r>
            <a:endParaRPr lang="fr-F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572008"/>
            <a:ext cx="4214842" cy="175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Surfaces de Bézier (3D)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44696"/>
          </a:xfrm>
        </p:spPr>
        <p:txBody>
          <a:bodyPr>
            <a:normAutofit/>
          </a:bodyPr>
          <a:lstStyle/>
          <a:p>
            <a:r>
              <a:rPr lang="fr-FR" dirty="0" smtClean="0"/>
              <a:t>Les surfaces de Bézier sont toujours incluses à l'intérieur du polygone de contrôle :</a:t>
            </a:r>
            <a:endParaRPr lang="fr-F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80" y="2500306"/>
            <a:ext cx="8420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Surfaces de Bézier (3D)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>
            <a:normAutofit/>
          </a:bodyPr>
          <a:lstStyle/>
          <a:p>
            <a:r>
              <a:rPr lang="fr-FR" dirty="0" smtClean="0"/>
              <a:t>Points de contrôle et déformations</a:t>
            </a:r>
          </a:p>
          <a:p>
            <a:pPr lvl="1"/>
            <a:r>
              <a:rPr lang="fr-FR" dirty="0" smtClean="0"/>
              <a:t>Pour déformer un modèle, il suffit d'agir sur les points de contrôle.</a:t>
            </a:r>
          </a:p>
          <a:p>
            <a:pPr lvl="1"/>
            <a:r>
              <a:rPr lang="fr-FR" dirty="0" smtClean="0"/>
              <a:t>Le déplacement d'un point de contrôle  modifie la surface  mais conserve le lissage (aspect continu) de celle-ci.</a:t>
            </a:r>
            <a:endParaRPr lang="fr-FR" dirty="0"/>
          </a:p>
        </p:txBody>
      </p:sp>
      <p:pic>
        <p:nvPicPr>
          <p:cNvPr id="7" name="Picture 4" descr="http://amirshahrokhi.christopherconnock.com/wp-content/uploads/Picking-up-Diag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912310" cy="2428892"/>
          </a:xfrm>
          <a:prstGeom prst="rect">
            <a:avLst/>
          </a:prstGeom>
          <a:noFill/>
        </p:spPr>
      </p:pic>
      <p:pic>
        <p:nvPicPr>
          <p:cNvPr id="30722" name="Picture 2" descr="http://nonifier.ovh.org/bezier/surface_bezier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4000528" cy="277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Surfaces de Bézier (3D)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Entre chaque points de contrôle, on divise les patches en polygones pour assurer un meilleur rendu.</a:t>
            </a:r>
          </a:p>
          <a:p>
            <a:r>
              <a:rPr lang="fr-FR" dirty="0" smtClean="0"/>
              <a:t>Le nombre de patches dans la surface augmente le réalisme de la surface :</a:t>
            </a:r>
            <a:endParaRPr lang="fr-F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5786478" cy="320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/>
                </a:solidFill>
              </a:rPr>
              <a:t>Courbes et surfaces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50059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2400" b="1" dirty="0" smtClean="0"/>
              <a:t>Deux types de représentation des surfaces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Représentation explicite/implicite</a:t>
            </a:r>
          </a:p>
          <a:p>
            <a:pPr marL="731520" lvl="1" indent="-457200">
              <a:buFont typeface="+mj-lt"/>
              <a:buAutoNum type="alphaLcParenR"/>
            </a:pPr>
            <a:r>
              <a:rPr lang="fr-FR" sz="1900" dirty="0" smtClean="0"/>
              <a:t>Les surfaces  algébriques: les quadriques;</a:t>
            </a:r>
          </a:p>
          <a:p>
            <a:pPr marL="731520" lvl="1" indent="-457200">
              <a:buFont typeface="+mj-lt"/>
              <a:buAutoNum type="alphaLcParenR"/>
            </a:pPr>
            <a:r>
              <a:rPr lang="fr-FR" sz="1900" dirty="0" smtClean="0"/>
              <a:t>Approximation polygonale.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Représentation paramétrique</a:t>
            </a:r>
          </a:p>
          <a:p>
            <a:pPr lvl="1"/>
            <a:r>
              <a:rPr lang="fr-FR" sz="1900" dirty="0" smtClean="0"/>
              <a:t>Les </a:t>
            </a:r>
            <a:r>
              <a:rPr lang="fr-FR" sz="1900" dirty="0" err="1" smtClean="0"/>
              <a:t>splines</a:t>
            </a:r>
            <a:endParaRPr lang="fr-FR" sz="1900" dirty="0" smtClean="0"/>
          </a:p>
          <a:p>
            <a:pPr lvl="1"/>
            <a:r>
              <a:rPr lang="fr-FR" sz="1900" dirty="0" smtClean="0"/>
              <a:t>Courbes et surfaces B-</a:t>
            </a:r>
            <a:r>
              <a:rPr lang="fr-FR" sz="1900" dirty="0" err="1" smtClean="0"/>
              <a:t>Splinaires</a:t>
            </a:r>
            <a:endParaRPr lang="fr-FR" sz="1900" dirty="0" smtClean="0"/>
          </a:p>
          <a:p>
            <a:pPr lvl="1"/>
            <a:r>
              <a:rPr lang="fr-FR" sz="1900" dirty="0" smtClean="0"/>
              <a:t>Courbes et surfaces de Bézier</a:t>
            </a:r>
          </a:p>
          <a:p>
            <a:pPr lvl="1"/>
            <a:r>
              <a:rPr lang="fr-FR" sz="1900" dirty="0" smtClean="0"/>
              <a:t>Courbes NURBS</a:t>
            </a:r>
          </a:p>
          <a:p>
            <a:pPr lvl="1"/>
            <a:r>
              <a:rPr lang="fr-FR" sz="1900" dirty="0" smtClean="0"/>
              <a:t>T-</a:t>
            </a:r>
            <a:r>
              <a:rPr lang="fr-FR" sz="1900" dirty="0" err="1" smtClean="0"/>
              <a:t>splines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T-</a:t>
            </a:r>
            <a:r>
              <a:rPr lang="fr-FR" dirty="0" err="1" smtClean="0"/>
              <a:t>splines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59010"/>
          </a:xfrm>
        </p:spPr>
        <p:txBody>
          <a:bodyPr/>
          <a:lstStyle/>
          <a:p>
            <a:r>
              <a:rPr lang="fr-FR" dirty="0" smtClean="0"/>
              <a:t>Autre type de courbes apparu en 2003 (</a:t>
            </a:r>
            <a:r>
              <a:rPr lang="fr-FR" dirty="0" err="1" smtClean="0"/>
              <a:t>Sederberg</a:t>
            </a:r>
            <a:r>
              <a:rPr lang="fr-FR" dirty="0" smtClean="0"/>
              <a:t>).</a:t>
            </a:r>
          </a:p>
          <a:p>
            <a:r>
              <a:rPr lang="fr-FR" dirty="0" smtClean="0"/>
              <a:t>Permet les jonctions en T dans les surfaces</a:t>
            </a:r>
            <a:endParaRPr lang="fr-F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801" y="2714620"/>
            <a:ext cx="7419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T-</a:t>
            </a:r>
            <a:r>
              <a:rPr lang="fr-FR" dirty="0" err="1" smtClean="0"/>
              <a:t>splines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/>
          <a:lstStyle/>
          <a:p>
            <a:r>
              <a:rPr lang="fr-FR" dirty="0" smtClean="0"/>
              <a:t>Exemple T-</a:t>
            </a:r>
            <a:r>
              <a:rPr lang="fr-FR" dirty="0" err="1" smtClean="0"/>
              <a:t>splines</a:t>
            </a:r>
            <a:endParaRPr lang="fr-FR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91" y="2428868"/>
            <a:ext cx="606744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T-</a:t>
            </a:r>
            <a:r>
              <a:rPr lang="fr-FR" dirty="0" err="1" smtClean="0"/>
              <a:t>splines</a:t>
            </a:r>
            <a:r>
              <a:rPr lang="fr-FR" dirty="0" smtClean="0"/>
              <a:t> vs NURBS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T-</a:t>
            </a:r>
            <a:r>
              <a:rPr lang="fr-FR" dirty="0" err="1" smtClean="0"/>
              <a:t>splines</a:t>
            </a:r>
            <a:r>
              <a:rPr lang="fr-FR" dirty="0" smtClean="0"/>
              <a:t> vs NURBS</a:t>
            </a:r>
            <a:endParaRPr lang="fr-FR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20020"/>
            <a:ext cx="7643866" cy="43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6000" b="1" dirty="0" smtClean="0">
                <a:solidFill>
                  <a:srgbClr val="FF0000"/>
                </a:solidFill>
              </a:rPr>
              <a:t>Fin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a) Représentation explicite / implicite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Représentation explicite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2259142"/>
          </a:xfrm>
        </p:spPr>
        <p:txBody>
          <a:bodyPr>
            <a:normAutofit/>
          </a:bodyPr>
          <a:lstStyle/>
          <a:p>
            <a:r>
              <a:rPr lang="fr-FR" dirty="0" smtClean="0"/>
              <a:t>Représentation explicite d’une courbe</a:t>
            </a:r>
          </a:p>
          <a:p>
            <a:pPr lvl="1"/>
            <a:r>
              <a:rPr lang="fr-FR" dirty="0" smtClean="0"/>
              <a:t> Forme explicite d’une courbe en 2D:  y = f(x)</a:t>
            </a:r>
          </a:p>
          <a:p>
            <a:pPr lvl="1"/>
            <a:r>
              <a:rPr lang="fr-FR" dirty="0" smtClean="0"/>
              <a:t> Forme explicite d’une surface:  z = f(x, y)</a:t>
            </a:r>
          </a:p>
          <a:p>
            <a:r>
              <a:rPr lang="fr-FR" dirty="0" smtClean="0"/>
              <a:t>Une courbe de ce type est également nommée graphique d'une fonction réelle. 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85720" y="3813064"/>
            <a:ext cx="8503920" cy="75894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droite : y = 2x – 3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Y=3x</a:t>
            </a:r>
            <a:r>
              <a:rPr kumimoji="0" lang="fr-FR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-x+2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img.over-blog.com/300x260/3/26/58/25/affine1-copi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375" y="4555520"/>
            <a:ext cx="1990648" cy="1731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18435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explicite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955676"/>
            <a:ext cx="8503920" cy="4116530"/>
          </a:xfrm>
        </p:spPr>
        <p:txBody>
          <a:bodyPr/>
          <a:lstStyle/>
          <a:p>
            <a:r>
              <a:rPr lang="fr-FR" dirty="0" smtClean="0"/>
              <a:t>Avantages </a:t>
            </a:r>
          </a:p>
          <a:p>
            <a:pPr lvl="1"/>
            <a:r>
              <a:rPr lang="fr-FR" dirty="0" smtClean="0"/>
              <a:t>la simplicité </a:t>
            </a:r>
          </a:p>
          <a:p>
            <a:pPr lvl="1"/>
            <a:r>
              <a:rPr lang="fr-FR" dirty="0" smtClean="0"/>
              <a:t>l’accès direct à z connaissant x et y</a:t>
            </a:r>
          </a:p>
          <a:p>
            <a:r>
              <a:rPr lang="fr-FR" dirty="0" smtClean="0"/>
              <a:t>Inconvénients (majeurs)</a:t>
            </a:r>
          </a:p>
          <a:p>
            <a:pPr lvl="1"/>
            <a:r>
              <a:rPr lang="fr-FR" dirty="0" smtClean="0"/>
              <a:t>Une rotation altère la définition   de la courbe :</a:t>
            </a:r>
          </a:p>
          <a:p>
            <a:pPr lvl="2"/>
            <a:r>
              <a:rPr lang="fr-FR" dirty="0" smtClean="0"/>
              <a:t> modification du domaine de variation </a:t>
            </a:r>
            <a:r>
              <a:rPr lang="fr-FR" dirty="0" smtClean="0">
                <a:solidFill>
                  <a:srgbClr val="FF0000"/>
                </a:solidFill>
              </a:rPr>
              <a:t>(b) </a:t>
            </a:r>
          </a:p>
          <a:p>
            <a:pPr lvl="2"/>
            <a:r>
              <a:rPr lang="fr-FR" dirty="0" smtClean="0"/>
              <a:t>non représentable par le même type d’équation</a:t>
            </a:r>
            <a:r>
              <a:rPr lang="fr-FR" dirty="0" smtClean="0">
                <a:solidFill>
                  <a:srgbClr val="FF0000"/>
                </a:solidFill>
              </a:rPr>
              <a:t>  (c) </a:t>
            </a:r>
            <a:endParaRPr lang="fr-FR" dirty="0" smtClean="0"/>
          </a:p>
          <a:p>
            <a:pPr lvl="1"/>
            <a:r>
              <a:rPr lang="fr-FR" dirty="0" smtClean="0"/>
              <a:t>Il n’existe pas toujours une représentation explicite pour toutes les courbes et  surfaces.</a:t>
            </a:r>
          </a:p>
          <a:p>
            <a:pPr lvl="1"/>
            <a:endParaRPr lang="fr-F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38277"/>
            <a:ext cx="2867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implicite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Représentation implicite d’une courbe</a:t>
            </a:r>
          </a:p>
          <a:p>
            <a:pPr lvl="1"/>
            <a:r>
              <a:rPr lang="fr-FR" dirty="0" smtClean="0"/>
              <a:t>Forme implicite d’une courbe en 2D:  f(x, y) = 0</a:t>
            </a:r>
          </a:p>
          <a:p>
            <a:pPr lvl="1"/>
            <a:r>
              <a:rPr lang="fr-FR" dirty="0" smtClean="0"/>
              <a:t> Forme implicite d’une surface en 3D:  f(x, y, z) = 0</a:t>
            </a:r>
          </a:p>
          <a:p>
            <a:pPr lvl="2"/>
            <a:r>
              <a:rPr lang="fr-FR" dirty="0" err="1" smtClean="0"/>
              <a:t>ax</a:t>
            </a:r>
            <a:r>
              <a:rPr lang="fr-FR" dirty="0" smtClean="0"/>
              <a:t> + by +cz + d = 0    est l’équation d’un plan</a:t>
            </a:r>
          </a:p>
          <a:p>
            <a:pPr lvl="2"/>
            <a:r>
              <a:rPr lang="fr-FR" dirty="0" smtClean="0"/>
              <a:t>x</a:t>
            </a:r>
            <a:r>
              <a:rPr lang="fr-FR" baseline="30000" dirty="0" smtClean="0"/>
              <a:t>2</a:t>
            </a:r>
            <a:r>
              <a:rPr lang="fr-FR" dirty="0" smtClean="0"/>
              <a:t> + y</a:t>
            </a:r>
            <a:r>
              <a:rPr lang="fr-FR" baseline="30000" dirty="0" smtClean="0"/>
              <a:t>2</a:t>
            </a:r>
            <a:r>
              <a:rPr lang="fr-FR" dirty="0" smtClean="0"/>
              <a:t> + z</a:t>
            </a:r>
            <a:r>
              <a:rPr lang="fr-FR" baseline="30000" dirty="0" smtClean="0"/>
              <a:t>2</a:t>
            </a:r>
            <a:r>
              <a:rPr lang="fr-FR" dirty="0" smtClean="0"/>
              <a:t> –r</a:t>
            </a:r>
            <a:r>
              <a:rPr lang="fr-FR" baseline="30000" dirty="0" smtClean="0"/>
              <a:t>2</a:t>
            </a:r>
            <a:r>
              <a:rPr lang="fr-FR" dirty="0" smtClean="0"/>
              <a:t> = 0    est  l’équation d’une sphère de  rayon </a:t>
            </a:r>
            <a:r>
              <a:rPr lang="fr-FR" b="1" dirty="0" smtClean="0"/>
              <a:t>r </a:t>
            </a:r>
            <a:r>
              <a:rPr lang="fr-FR" dirty="0" smtClean="0"/>
              <a:t>centrée à l’origine .</a:t>
            </a:r>
          </a:p>
          <a:p>
            <a:pPr lvl="1"/>
            <a:r>
              <a:rPr lang="fr-FR" dirty="0" smtClean="0"/>
              <a:t>Cette représentation est généralement , meilleure que la représentation explicite.</a:t>
            </a:r>
          </a:p>
          <a:p>
            <a:pPr lvl="1"/>
            <a:r>
              <a:rPr lang="fr-FR" dirty="0" smtClean="0"/>
              <a:t>Mais c’est difficile de représenter certains courbes sous une forme  implicite.</a:t>
            </a:r>
          </a:p>
          <a:p>
            <a:pPr lvl="2"/>
            <a:r>
              <a:rPr lang="fr-FR" b="1" dirty="0" smtClean="0"/>
              <a:t>Solution</a:t>
            </a:r>
            <a:r>
              <a:rPr lang="fr-FR" dirty="0" smtClean="0"/>
              <a:t> : représentation  par l’ Intersection de deux surfaces:  f(x, y, z) = 0 et g(x, y, z) = 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Représentation implicite/</a:t>
            </a:r>
            <a:r>
              <a:rPr lang="fr-FR" sz="3600" dirty="0" smtClean="0"/>
              <a:t>explicites</a:t>
            </a:r>
            <a:r>
              <a:rPr lang="fr-FR" dirty="0" smtClean="0"/>
              <a:t> :Exemples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25940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813903" cy="484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055802" cy="1473324"/>
          </a:xfrm>
        </p:spPr>
        <p:txBody>
          <a:bodyPr>
            <a:normAutofit fontScale="92500"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Les surfaces quadriques</a:t>
            </a:r>
          </a:p>
          <a:p>
            <a:pPr>
              <a:buNone/>
            </a:pPr>
            <a:r>
              <a:rPr lang="fr-FR" sz="2000" dirty="0" smtClean="0"/>
              <a:t>Équations algébriques implicites/explicites des quadriques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2398</TotalTime>
  <Words>1278</Words>
  <PresentationFormat>Affichage à l'écran (4:3)</PresentationFormat>
  <Paragraphs>256</Paragraphs>
  <Slides>43</Slides>
  <Notes>43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Civil</vt:lpstr>
      <vt:lpstr>Synthèse d’image</vt:lpstr>
      <vt:lpstr>Représentation des objets</vt:lpstr>
      <vt:lpstr>Représentation des objets</vt:lpstr>
      <vt:lpstr>Courbes et surfaces</vt:lpstr>
      <vt:lpstr>Diapositive 5</vt:lpstr>
      <vt:lpstr>Représentation explicite</vt:lpstr>
      <vt:lpstr>Représentation explicite</vt:lpstr>
      <vt:lpstr>Représentation implicite</vt:lpstr>
      <vt:lpstr>Représentation implicite/explicites :Exemples</vt:lpstr>
      <vt:lpstr>Exemples : Les surfaces quadriques</vt:lpstr>
      <vt:lpstr>Exemples : Les surfaces quadriques</vt:lpstr>
      <vt:lpstr>Exemples : Les surfaces quadriques</vt:lpstr>
      <vt:lpstr>Exemples : Les surfaces quadriques</vt:lpstr>
      <vt:lpstr>Exemples : Les surfaces quadriques</vt:lpstr>
      <vt:lpstr>Exemples : Les surfaces quadriques</vt:lpstr>
      <vt:lpstr>Diapositive 16</vt:lpstr>
      <vt:lpstr>Polygone</vt:lpstr>
      <vt:lpstr>Approximation polygonale des surfaces</vt:lpstr>
      <vt:lpstr>Approximation polygonale des surfaces</vt:lpstr>
      <vt:lpstr>Approximation polygonale des surfaces</vt:lpstr>
      <vt:lpstr>Diapositive 21</vt:lpstr>
      <vt:lpstr>Représentation paramétrique</vt:lpstr>
      <vt:lpstr>Représentation paramétrique</vt:lpstr>
      <vt:lpstr>Représentation paramétrique</vt:lpstr>
      <vt:lpstr>Les splines</vt:lpstr>
      <vt:lpstr>Les Splines cubiques</vt:lpstr>
      <vt:lpstr>Les Surfaces B-Splines </vt:lpstr>
      <vt:lpstr>Les Surfaces B-Splines  </vt:lpstr>
      <vt:lpstr>Les Surfaces B-Splines </vt:lpstr>
      <vt:lpstr>Les Surfaces B-Splines:  Exemple</vt:lpstr>
      <vt:lpstr>Non-Uniform Rational B-Splines (NURBS)</vt:lpstr>
      <vt:lpstr>NURBS : Propriétés </vt:lpstr>
      <vt:lpstr>NURBS</vt:lpstr>
      <vt:lpstr>Courbes de Bézier</vt:lpstr>
      <vt:lpstr>Courbes de Bézier</vt:lpstr>
      <vt:lpstr>Surfaces de Bézier (3D)</vt:lpstr>
      <vt:lpstr>Surfaces de Bézier (3D)</vt:lpstr>
      <vt:lpstr>Surfaces de Bézier (3D)</vt:lpstr>
      <vt:lpstr>Surfaces de Bézier (3D)</vt:lpstr>
      <vt:lpstr>T-splines</vt:lpstr>
      <vt:lpstr>T-splines</vt:lpstr>
      <vt:lpstr>T-splines vs NURBS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pc</cp:lastModifiedBy>
  <cp:revision>576</cp:revision>
  <dcterms:modified xsi:type="dcterms:W3CDTF">2018-12-10T08:13:30Z</dcterms:modified>
</cp:coreProperties>
</file>