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2" r:id="rId5"/>
    <p:sldId id="261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89862-042D-4256-BA1B-004059F4C870}" type="datetimeFigureOut">
              <a:rPr lang="fr-FR" smtClean="0"/>
              <a:pPr/>
              <a:t>28/11/2021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D685A-F856-44D7-B81A-972E8F551D4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89862-042D-4256-BA1B-004059F4C870}" type="datetimeFigureOut">
              <a:rPr lang="fr-FR" smtClean="0"/>
              <a:pPr/>
              <a:t>28/11/2021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D685A-F856-44D7-B81A-972E8F551D4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89862-042D-4256-BA1B-004059F4C870}" type="datetimeFigureOut">
              <a:rPr lang="fr-FR" smtClean="0"/>
              <a:pPr/>
              <a:t>28/11/2021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D685A-F856-44D7-B81A-972E8F551D4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89862-042D-4256-BA1B-004059F4C870}" type="datetimeFigureOut">
              <a:rPr lang="fr-FR" smtClean="0"/>
              <a:pPr/>
              <a:t>28/11/2021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D685A-F856-44D7-B81A-972E8F551D4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89862-042D-4256-BA1B-004059F4C870}" type="datetimeFigureOut">
              <a:rPr lang="fr-FR" smtClean="0"/>
              <a:pPr/>
              <a:t>28/11/2021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D685A-F856-44D7-B81A-972E8F551D4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89862-042D-4256-BA1B-004059F4C870}" type="datetimeFigureOut">
              <a:rPr lang="fr-FR" smtClean="0"/>
              <a:pPr/>
              <a:t>28/11/2021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D685A-F856-44D7-B81A-972E8F551D4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89862-042D-4256-BA1B-004059F4C870}" type="datetimeFigureOut">
              <a:rPr lang="fr-FR" smtClean="0"/>
              <a:pPr/>
              <a:t>28/11/2021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D685A-F856-44D7-B81A-972E8F551D4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89862-042D-4256-BA1B-004059F4C870}" type="datetimeFigureOut">
              <a:rPr lang="fr-FR" smtClean="0"/>
              <a:pPr/>
              <a:t>28/11/2021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D685A-F856-44D7-B81A-972E8F551D4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89862-042D-4256-BA1B-004059F4C870}" type="datetimeFigureOut">
              <a:rPr lang="fr-FR" smtClean="0"/>
              <a:pPr/>
              <a:t>28/11/2021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D685A-F856-44D7-B81A-972E8F551D4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89862-042D-4256-BA1B-004059F4C870}" type="datetimeFigureOut">
              <a:rPr lang="fr-FR" smtClean="0"/>
              <a:pPr/>
              <a:t>28/11/2021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D685A-F856-44D7-B81A-972E8F551D4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89862-042D-4256-BA1B-004059F4C870}" type="datetimeFigureOut">
              <a:rPr lang="fr-FR" smtClean="0"/>
              <a:pPr/>
              <a:t>28/11/2021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D685A-F856-44D7-B81A-972E8F551D4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289862-042D-4256-BA1B-004059F4C870}" type="datetimeFigureOut">
              <a:rPr lang="fr-FR" smtClean="0"/>
              <a:pPr/>
              <a:t>28/11/2021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2D685A-F856-44D7-B81A-972E8F551D4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42852"/>
            <a:ext cx="9144000" cy="6715148"/>
          </a:xfrm>
        </p:spPr>
        <p:txBody>
          <a:bodyPr>
            <a:normAutofit fontScale="25000" lnSpcReduction="20000"/>
          </a:bodyPr>
          <a:lstStyle/>
          <a:p>
            <a:r>
              <a:rPr lang="fr-FR" sz="7400" b="1" i="1" dirty="0">
                <a:latin typeface="Times New Roman" pitchFamily="18" charset="0"/>
                <a:cs typeface="Times New Roman" pitchFamily="18" charset="0"/>
              </a:rPr>
              <a:t>Repérez les marqueurs de relation adéquats, ensuite, précisez le lien logique qu'ils expriment.</a:t>
            </a:r>
            <a:endParaRPr lang="fr-FR" sz="8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56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>
              <a:buNone/>
            </a:pPr>
            <a:r>
              <a:rPr lang="fr-FR" sz="5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fr-FR" sz="56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fr-FR" sz="8000" dirty="0" smtClean="0">
                <a:latin typeface="Times New Roman" pitchFamily="18" charset="0"/>
                <a:cs typeface="Times New Roman" pitchFamily="18" charset="0"/>
              </a:rPr>
              <a:t>Pano </a:t>
            </a:r>
            <a:r>
              <a:rPr lang="fr-FR" sz="8000" dirty="0">
                <a:latin typeface="Times New Roman" pitchFamily="18" charset="0"/>
                <a:cs typeface="Times New Roman" pitchFamily="18" charset="0"/>
              </a:rPr>
              <a:t>observe que les messages sont souvent raccourcis </a:t>
            </a:r>
            <a:r>
              <a:rPr lang="fr-FR" sz="80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8000" b="1" dirty="0">
                <a:latin typeface="Times New Roman" pitchFamily="18" charset="0"/>
                <a:cs typeface="Times New Roman" pitchFamily="18" charset="0"/>
              </a:rPr>
              <a:t>en raison de, car,</a:t>
            </a:r>
            <a:r>
              <a:rPr lang="fr-FR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8000" b="1" dirty="0">
                <a:latin typeface="Times New Roman" pitchFamily="18" charset="0"/>
                <a:cs typeface="Times New Roman" pitchFamily="18" charset="0"/>
              </a:rPr>
              <a:t>pour </a:t>
            </a:r>
            <a:r>
              <a:rPr lang="fr-FR" sz="8000" b="1" dirty="0" smtClean="0">
                <a:latin typeface="Times New Roman" pitchFamily="18" charset="0"/>
                <a:cs typeface="Times New Roman" pitchFamily="18" charset="0"/>
              </a:rPr>
              <a:t>que) </a:t>
            </a:r>
            <a:r>
              <a:rPr lang="fr-FR" sz="8000" dirty="0" smtClean="0">
                <a:latin typeface="Times New Roman" pitchFamily="18" charset="0"/>
                <a:cs typeface="Times New Roman" pitchFamily="18" charset="0"/>
              </a:rPr>
              <a:t>contraintes </a:t>
            </a:r>
            <a:r>
              <a:rPr lang="fr-FR" sz="8000" dirty="0">
                <a:latin typeface="Times New Roman" pitchFamily="18" charset="0"/>
                <a:cs typeface="Times New Roman" pitchFamily="18" charset="0"/>
              </a:rPr>
              <a:t>matérielles de l’outil de </a:t>
            </a:r>
            <a:r>
              <a:rPr lang="fr-FR" sz="8000" dirty="0" smtClean="0">
                <a:latin typeface="Times New Roman" pitchFamily="18" charset="0"/>
                <a:cs typeface="Times New Roman" pitchFamily="18" charset="0"/>
              </a:rPr>
              <a:t>communication.</a:t>
            </a:r>
          </a:p>
          <a:p>
            <a:pPr algn="just">
              <a:buNone/>
            </a:pPr>
            <a:endParaRPr lang="fr-FR" sz="8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fr-FR" sz="8000" dirty="0" smtClean="0">
                <a:latin typeface="Times New Roman" pitchFamily="18" charset="0"/>
                <a:cs typeface="Times New Roman" pitchFamily="18" charset="0"/>
              </a:rPr>
              <a:t>	2. Il </a:t>
            </a:r>
            <a:r>
              <a:rPr lang="fr-FR" sz="8000" dirty="0">
                <a:latin typeface="Times New Roman" pitchFamily="18" charset="0"/>
                <a:cs typeface="Times New Roman" pitchFamily="18" charset="0"/>
              </a:rPr>
              <a:t>s’agit d’un champ de recherche prometteur pour la psycholinguistique et les sciences cognitives, </a:t>
            </a:r>
            <a:r>
              <a:rPr lang="fr-FR" sz="80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8000" b="1" dirty="0">
                <a:latin typeface="Times New Roman" pitchFamily="18" charset="0"/>
                <a:cs typeface="Times New Roman" pitchFamily="18" charset="0"/>
              </a:rPr>
              <a:t>et, en dépit de, probablement, puisque)</a:t>
            </a:r>
            <a:r>
              <a:rPr lang="fr-FR" sz="8000" dirty="0">
                <a:latin typeface="Times New Roman" pitchFamily="18" charset="0"/>
                <a:cs typeface="Times New Roman" pitchFamily="18" charset="0"/>
              </a:rPr>
              <a:t> les </a:t>
            </a:r>
            <a:r>
              <a:rPr lang="fr-FR" sz="8000" dirty="0" smtClean="0">
                <a:latin typeface="Times New Roman" pitchFamily="18" charset="0"/>
                <a:cs typeface="Times New Roman" pitchFamily="18" charset="0"/>
              </a:rPr>
              <a:t>processus mis </a:t>
            </a:r>
            <a:r>
              <a:rPr lang="fr-FR" sz="8000">
                <a:latin typeface="Times New Roman" pitchFamily="18" charset="0"/>
                <a:cs typeface="Times New Roman" pitchFamily="18" charset="0"/>
              </a:rPr>
              <a:t>en </a:t>
            </a:r>
            <a:r>
              <a:rPr lang="fr-FR" sz="8000" smtClean="0">
                <a:latin typeface="Times New Roman" pitchFamily="18" charset="0"/>
                <a:cs typeface="Times New Roman" pitchFamily="18" charset="0"/>
              </a:rPr>
              <a:t>jeu concernent </a:t>
            </a:r>
            <a:r>
              <a:rPr lang="fr-FR" sz="8000" dirty="0">
                <a:latin typeface="Times New Roman" pitchFamily="18" charset="0"/>
                <a:cs typeface="Times New Roman" pitchFamily="18" charset="0"/>
              </a:rPr>
              <a:t>aussi bien la perception et la reconnaissance des </a:t>
            </a:r>
            <a:r>
              <a:rPr lang="fr-FR" sz="8000" dirty="0" smtClean="0">
                <a:latin typeface="Times New Roman" pitchFamily="18" charset="0"/>
                <a:cs typeface="Times New Roman" pitchFamily="18" charset="0"/>
              </a:rPr>
              <a:t>mots.</a:t>
            </a:r>
          </a:p>
          <a:p>
            <a:pPr algn="just">
              <a:buNone/>
            </a:pPr>
            <a:endParaRPr lang="fr-FR" sz="8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fr-FR" sz="8000" dirty="0" smtClean="0">
                <a:latin typeface="Times New Roman" pitchFamily="18" charset="0"/>
                <a:cs typeface="Times New Roman" pitchFamily="18" charset="0"/>
              </a:rPr>
              <a:t>	3. Les </a:t>
            </a:r>
            <a:r>
              <a:rPr lang="fr-FR" sz="8000" dirty="0">
                <a:latin typeface="Times New Roman" pitchFamily="18" charset="0"/>
                <a:cs typeface="Times New Roman" pitchFamily="18" charset="0"/>
              </a:rPr>
              <a:t>procédés expressifs sont largement utilisés </a:t>
            </a:r>
            <a:r>
              <a:rPr lang="fr-FR" sz="80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8000" b="1" dirty="0">
                <a:latin typeface="Times New Roman" pitchFamily="18" charset="0"/>
                <a:cs typeface="Times New Roman" pitchFamily="18" charset="0"/>
              </a:rPr>
              <a:t>à l’égard de, au même titre que, pour, durant) </a:t>
            </a:r>
            <a:r>
              <a:rPr lang="fr-FR" sz="8000" dirty="0">
                <a:latin typeface="Times New Roman" pitchFamily="18" charset="0"/>
                <a:cs typeface="Times New Roman" pitchFamily="18" charset="0"/>
              </a:rPr>
              <a:t>les abréviations.  </a:t>
            </a:r>
            <a:endParaRPr lang="fr-FR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fr-FR" sz="8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fr-FR" sz="8000" b="1" dirty="0" smtClean="0">
                <a:latin typeface="Times New Roman" pitchFamily="18" charset="0"/>
                <a:cs typeface="Times New Roman" pitchFamily="18" charset="0"/>
              </a:rPr>
              <a:t>	4. (</a:t>
            </a:r>
            <a:r>
              <a:rPr lang="fr-FR" sz="8000" b="1" dirty="0">
                <a:latin typeface="Times New Roman" pitchFamily="18" charset="0"/>
                <a:cs typeface="Times New Roman" pitchFamily="18" charset="0"/>
              </a:rPr>
              <a:t>de la même manière que, à l’image de, contrairement à, semblablement à)</a:t>
            </a:r>
            <a:r>
              <a:rPr lang="fr-FR" sz="8000" dirty="0">
                <a:latin typeface="Times New Roman" pitchFamily="18" charset="0"/>
                <a:cs typeface="Times New Roman" pitchFamily="18" charset="0"/>
              </a:rPr>
              <a:t>  la parole, il n’y a pas d’intonation au niveau des messages électroniques. </a:t>
            </a:r>
            <a:r>
              <a:rPr lang="fr-FR" sz="80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8000" b="1" dirty="0">
                <a:latin typeface="Times New Roman" pitchFamily="18" charset="0"/>
                <a:cs typeface="Times New Roman" pitchFamily="18" charset="0"/>
              </a:rPr>
              <a:t>par conséquent, de surcroit, dans la mesure où)</a:t>
            </a:r>
            <a:r>
              <a:rPr lang="fr-FR" sz="8000" dirty="0">
                <a:latin typeface="Times New Roman" pitchFamily="18" charset="0"/>
                <a:cs typeface="Times New Roman" pitchFamily="18" charset="0"/>
              </a:rPr>
              <a:t>, le scripteur utilise les majuscules </a:t>
            </a:r>
            <a:r>
              <a:rPr lang="fr-FR" sz="80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8000" b="1" dirty="0">
                <a:latin typeface="Times New Roman" pitchFamily="18" charset="0"/>
                <a:cs typeface="Times New Roman" pitchFamily="18" charset="0"/>
              </a:rPr>
              <a:t>autrement dit, ou, de peur que, par exemple)</a:t>
            </a:r>
            <a:r>
              <a:rPr lang="fr-FR" sz="8000" dirty="0">
                <a:latin typeface="Times New Roman" pitchFamily="18" charset="0"/>
                <a:cs typeface="Times New Roman" pitchFamily="18" charset="0"/>
              </a:rPr>
              <a:t> les étirements graphiques pour marquer le ton de sa voix  </a:t>
            </a:r>
          </a:p>
          <a:p>
            <a:pPr algn="just">
              <a:buNone/>
            </a:pPr>
            <a:r>
              <a:rPr lang="fr-FR" sz="80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>
              <a:buNone/>
            </a:pPr>
            <a:r>
              <a:rPr lang="fr-FR" sz="8000" dirty="0" smtClean="0">
                <a:latin typeface="Times New Roman" pitchFamily="18" charset="0"/>
                <a:cs typeface="Times New Roman" pitchFamily="18" charset="0"/>
              </a:rPr>
              <a:t>	5. Nous </a:t>
            </a:r>
            <a:r>
              <a:rPr lang="fr-FR" sz="8000" dirty="0">
                <a:latin typeface="Times New Roman" pitchFamily="18" charset="0"/>
                <a:cs typeface="Times New Roman" pitchFamily="18" charset="0"/>
              </a:rPr>
              <a:t>avons relevé une série d’abréviations </a:t>
            </a:r>
            <a:r>
              <a:rPr lang="fr-FR" sz="80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8000" b="1" dirty="0">
                <a:latin typeface="Times New Roman" pitchFamily="18" charset="0"/>
                <a:cs typeface="Times New Roman" pitchFamily="18" charset="0"/>
              </a:rPr>
              <a:t>en outre, à l’instar de, c'est-à-dire, à ce propos) </a:t>
            </a:r>
            <a:r>
              <a:rPr lang="fr-FR" sz="8000" dirty="0">
                <a:latin typeface="Times New Roman" pitchFamily="18" charset="0"/>
                <a:cs typeface="Times New Roman" pitchFamily="18" charset="0"/>
              </a:rPr>
              <a:t>« tjrs », « </a:t>
            </a:r>
            <a:r>
              <a:rPr lang="fr-FR" sz="8000" dirty="0" err="1">
                <a:latin typeface="Times New Roman" pitchFamily="18" charset="0"/>
                <a:cs typeface="Times New Roman" pitchFamily="18" charset="0"/>
              </a:rPr>
              <a:t>bcp</a:t>
            </a:r>
            <a:r>
              <a:rPr lang="fr-FR" sz="8000" dirty="0">
                <a:latin typeface="Times New Roman" pitchFamily="18" charset="0"/>
                <a:cs typeface="Times New Roman" pitchFamily="18" charset="0"/>
              </a:rPr>
              <a:t> », « </a:t>
            </a:r>
            <a:r>
              <a:rPr lang="fr-FR" sz="8000" dirty="0" err="1">
                <a:latin typeface="Times New Roman" pitchFamily="18" charset="0"/>
                <a:cs typeface="Times New Roman" pitchFamily="18" charset="0"/>
              </a:rPr>
              <a:t>tte</a:t>
            </a:r>
            <a:r>
              <a:rPr lang="fr-FR" sz="8000" dirty="0">
                <a:latin typeface="Times New Roman" pitchFamily="18" charset="0"/>
                <a:cs typeface="Times New Roman" pitchFamily="18" charset="0"/>
              </a:rPr>
              <a:t> », « b1 », etc. </a:t>
            </a:r>
          </a:p>
          <a:p>
            <a:pPr algn="just">
              <a:buNone/>
            </a:pPr>
            <a:r>
              <a:rPr lang="fr-FR" sz="8000" b="1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>
              <a:buNone/>
            </a:pPr>
            <a:r>
              <a:rPr lang="fr-FR" sz="8000" b="1" dirty="0" smtClean="0">
                <a:latin typeface="Times New Roman" pitchFamily="18" charset="0"/>
                <a:cs typeface="Times New Roman" pitchFamily="18" charset="0"/>
              </a:rPr>
              <a:t>  	6. (</a:t>
            </a:r>
            <a:r>
              <a:rPr lang="fr-FR" sz="8000" b="1" dirty="0">
                <a:latin typeface="Times New Roman" pitchFamily="18" charset="0"/>
                <a:cs typeface="Times New Roman" pitchFamily="18" charset="0"/>
              </a:rPr>
              <a:t>de plus, évidemment, en somme, en particulier), </a:t>
            </a:r>
            <a:r>
              <a:rPr lang="fr-FR" sz="8000" dirty="0">
                <a:latin typeface="Times New Roman" pitchFamily="18" charset="0"/>
                <a:cs typeface="Times New Roman" pitchFamily="18" charset="0"/>
              </a:rPr>
              <a:t>nous pouvons conclure que l’écriture électronique a un impact significatif sur les compétences orthographiques des adolescents. </a:t>
            </a:r>
          </a:p>
          <a:p>
            <a:pPr algn="just">
              <a:buNone/>
            </a:pPr>
            <a:r>
              <a:rPr lang="fr-FR" sz="7200" b="1" i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fr-FR" sz="7200" dirty="0">
              <a:latin typeface="Times New Roman" pitchFamily="18" charset="0"/>
              <a:cs typeface="Times New Roman" pitchFamily="18" charset="0"/>
            </a:endParaRPr>
          </a:p>
          <a:p>
            <a:endParaRPr lang="fr-FR" sz="4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25000" lnSpcReduction="20000"/>
          </a:bodyPr>
          <a:lstStyle/>
          <a:p>
            <a:pPr algn="just">
              <a:buNone/>
            </a:pPr>
            <a:r>
              <a:rPr lang="fr-FR" sz="48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fr-FR" sz="8000" b="1" i="1" dirty="0" smtClean="0">
                <a:latin typeface="Times New Roman" pitchFamily="18" charset="0"/>
                <a:cs typeface="Times New Roman" pitchFamily="18" charset="0"/>
              </a:rPr>
              <a:t>Evitez </a:t>
            </a:r>
            <a:r>
              <a:rPr lang="fr-FR" sz="8000" b="1" i="1" dirty="0">
                <a:latin typeface="Times New Roman" pitchFamily="18" charset="0"/>
                <a:cs typeface="Times New Roman" pitchFamily="18" charset="0"/>
              </a:rPr>
              <a:t>la répétition dans les phrases suivantes en utilisant une anaphore appropriée </a:t>
            </a:r>
            <a:endParaRPr lang="fr-FR" sz="4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fr-FR" sz="4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fr-FR" sz="8000" dirty="0" smtClean="0">
                <a:latin typeface="Times New Roman" pitchFamily="18" charset="0"/>
                <a:cs typeface="Times New Roman" pitchFamily="18" charset="0"/>
              </a:rPr>
              <a:t>Quant </a:t>
            </a:r>
            <a:r>
              <a:rPr lang="fr-FR" sz="8000" dirty="0">
                <a:latin typeface="Times New Roman" pitchFamily="18" charset="0"/>
                <a:cs typeface="Times New Roman" pitchFamily="18" charset="0"/>
              </a:rPr>
              <a:t>à la nature des procédés, </a:t>
            </a:r>
            <a:r>
              <a:rPr lang="fr-FR" sz="8000" dirty="0" smtClean="0"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fr-FR" sz="8000" dirty="0">
                <a:latin typeface="Times New Roman" pitchFamily="18" charset="0"/>
                <a:cs typeface="Times New Roman" pitchFamily="18" charset="0"/>
              </a:rPr>
              <a:t>nature dépend largement des conventions orthographiques de la langue.</a:t>
            </a:r>
          </a:p>
          <a:p>
            <a:pPr algn="just">
              <a:buNone/>
            </a:pPr>
            <a:r>
              <a:rPr lang="fr-FR" sz="80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>
              <a:buNone/>
            </a:pPr>
            <a:r>
              <a:rPr lang="fr-FR" sz="8000" dirty="0" smtClean="0">
                <a:latin typeface="Times New Roman" pitchFamily="18" charset="0"/>
                <a:cs typeface="Times New Roman" pitchFamily="18" charset="0"/>
              </a:rPr>
              <a:t>	Les </a:t>
            </a:r>
            <a:r>
              <a:rPr lang="fr-FR" sz="8000" dirty="0">
                <a:latin typeface="Times New Roman" pitchFamily="18" charset="0"/>
                <a:cs typeface="Times New Roman" pitchFamily="18" charset="0"/>
              </a:rPr>
              <a:t>observateurs estiment que le niveau orthographique des élèves se dégrade de plus en plus. Le fait que le niveau orthographique se dégrade de plus en plus </a:t>
            </a:r>
            <a:r>
              <a:rPr lang="fr-FR" sz="8000" dirty="0" smtClean="0">
                <a:latin typeface="Times New Roman" pitchFamily="18" charset="0"/>
                <a:cs typeface="Times New Roman" pitchFamily="18" charset="0"/>
              </a:rPr>
              <a:t>serait lié (e), </a:t>
            </a:r>
            <a:r>
              <a:rPr lang="fr-FR" sz="8000" dirty="0">
                <a:latin typeface="Times New Roman" pitchFamily="18" charset="0"/>
                <a:cs typeface="Times New Roman" pitchFamily="18" charset="0"/>
              </a:rPr>
              <a:t>selon eux, à l’utilisation abusive du langage </a:t>
            </a:r>
            <a:r>
              <a:rPr lang="fr-FR" sz="8000" dirty="0" err="1">
                <a:latin typeface="Times New Roman" pitchFamily="18" charset="0"/>
                <a:cs typeface="Times New Roman" pitchFamily="18" charset="0"/>
              </a:rPr>
              <a:t>sms</a:t>
            </a:r>
            <a:r>
              <a:rPr lang="fr-FR" sz="8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fr-FR" sz="8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fr-FR" sz="80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>
              <a:buNone/>
            </a:pPr>
            <a:r>
              <a:rPr lang="fr-FR" sz="8000" dirty="0" smtClean="0">
                <a:latin typeface="Times New Roman" pitchFamily="18" charset="0"/>
                <a:cs typeface="Times New Roman" pitchFamily="18" charset="0"/>
              </a:rPr>
              <a:t>	Cette </a:t>
            </a:r>
            <a:r>
              <a:rPr lang="fr-FR" sz="8000" dirty="0">
                <a:latin typeface="Times New Roman" pitchFamily="18" charset="0"/>
                <a:cs typeface="Times New Roman" pitchFamily="18" charset="0"/>
              </a:rPr>
              <a:t>année, 70 % des candidats ont décroché le baccalauréat, 70 % </a:t>
            </a:r>
            <a:r>
              <a:rPr lang="fr-FR" sz="8000" dirty="0" smtClean="0">
                <a:latin typeface="Times New Roman" pitchFamily="18" charset="0"/>
                <a:cs typeface="Times New Roman" pitchFamily="18" charset="0"/>
              </a:rPr>
              <a:t>est </a:t>
            </a:r>
            <a:r>
              <a:rPr lang="fr-FR" sz="8000" dirty="0">
                <a:latin typeface="Times New Roman" pitchFamily="18" charset="0"/>
                <a:cs typeface="Times New Roman" pitchFamily="18" charset="0"/>
              </a:rPr>
              <a:t>largement supérieur par rapport à (…) </a:t>
            </a:r>
            <a:r>
              <a:rPr lang="fr-FR" sz="8000" dirty="0" smtClean="0"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fr-FR" sz="8000" dirty="0">
                <a:latin typeface="Times New Roman" pitchFamily="18" charset="0"/>
                <a:cs typeface="Times New Roman" pitchFamily="18" charset="0"/>
              </a:rPr>
              <a:t>l’année  dernière. </a:t>
            </a:r>
          </a:p>
          <a:p>
            <a:pPr lvl="1" algn="just"/>
            <a:endParaRPr lang="fr-FR" sz="8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fr-FR" sz="8000" dirty="0" smtClean="0">
                <a:latin typeface="Times New Roman" pitchFamily="18" charset="0"/>
                <a:cs typeface="Times New Roman" pitchFamily="18" charset="0"/>
              </a:rPr>
              <a:t>	Jacques </a:t>
            </a:r>
            <a:r>
              <a:rPr lang="fr-FR" sz="8000" dirty="0">
                <a:latin typeface="Times New Roman" pitchFamily="18" charset="0"/>
                <a:cs typeface="Times New Roman" pitchFamily="18" charset="0"/>
              </a:rPr>
              <a:t>Anis nous livre une grille d’analyse synthétique des abréviations. Cependant, Aurélia </a:t>
            </a:r>
            <a:r>
              <a:rPr lang="fr-FR" sz="8000" dirty="0" err="1">
                <a:latin typeface="Times New Roman" pitchFamily="18" charset="0"/>
                <a:cs typeface="Times New Roman" pitchFamily="18" charset="0"/>
              </a:rPr>
              <a:t>Dejond</a:t>
            </a:r>
            <a:r>
              <a:rPr lang="fr-FR" sz="8000" dirty="0">
                <a:latin typeface="Times New Roman" pitchFamily="18" charset="0"/>
                <a:cs typeface="Times New Roman" pitchFamily="18" charset="0"/>
              </a:rPr>
              <a:t> propose une typologie plus détaillée que la typologie de Jacques </a:t>
            </a:r>
            <a:r>
              <a:rPr lang="fr-FR" sz="8000" dirty="0" smtClean="0">
                <a:latin typeface="Times New Roman" pitchFamily="18" charset="0"/>
                <a:cs typeface="Times New Roman" pitchFamily="18" charset="0"/>
              </a:rPr>
              <a:t>Anis.</a:t>
            </a:r>
            <a:endParaRPr lang="fr-FR" sz="8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fr-FR" sz="8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fr-FR" sz="80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>
              <a:buNone/>
            </a:pPr>
            <a:r>
              <a:rPr lang="fr-FR" sz="8000" dirty="0" smtClean="0">
                <a:latin typeface="Times New Roman" pitchFamily="18" charset="0"/>
                <a:cs typeface="Times New Roman" pitchFamily="18" charset="0"/>
              </a:rPr>
              <a:t>	Le </a:t>
            </a:r>
            <a:r>
              <a:rPr lang="fr-FR" sz="8000" dirty="0">
                <a:latin typeface="Times New Roman" pitchFamily="18" charset="0"/>
                <a:cs typeface="Times New Roman" pitchFamily="18" charset="0"/>
              </a:rPr>
              <a:t>chapitre suivant présente quelques théories, sur ces quelques théories se fondent nos </a:t>
            </a:r>
            <a:r>
              <a:rPr lang="fr-FR" sz="8000" dirty="0" smtClean="0">
                <a:latin typeface="Times New Roman" pitchFamily="18" charset="0"/>
                <a:cs typeface="Times New Roman" pitchFamily="18" charset="0"/>
              </a:rPr>
              <a:t>analyses.</a:t>
            </a:r>
          </a:p>
          <a:p>
            <a:pPr algn="just">
              <a:buNone/>
            </a:pPr>
            <a:endParaRPr lang="fr-FR" sz="8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fr-FR" sz="8000" dirty="0" smtClean="0">
                <a:latin typeface="Times New Roman" pitchFamily="18" charset="0"/>
                <a:cs typeface="Times New Roman" pitchFamily="18" charset="0"/>
              </a:rPr>
              <a:t> 	Le </a:t>
            </a:r>
            <a:r>
              <a:rPr lang="fr-FR" sz="8000" dirty="0">
                <a:latin typeface="Times New Roman" pitchFamily="18" charset="0"/>
                <a:cs typeface="Times New Roman" pitchFamily="18" charset="0"/>
              </a:rPr>
              <a:t>juge a travaillé sur l’affaire de corruption de la ville d’Alger. L’affaire de corruption de la ville d’Alger</a:t>
            </a:r>
            <a:r>
              <a:rPr lang="fr-FR" sz="8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8000" dirty="0">
                <a:latin typeface="Times New Roman" pitchFamily="18" charset="0"/>
                <a:cs typeface="Times New Roman" pitchFamily="18" charset="0"/>
              </a:rPr>
              <a:t>s’avère très compliquée. </a:t>
            </a:r>
            <a:endParaRPr lang="fr-FR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fr-FR" sz="8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fr-FR" sz="8000" dirty="0" smtClean="0">
                <a:latin typeface="Times New Roman" pitchFamily="18" charset="0"/>
                <a:cs typeface="Times New Roman" pitchFamily="18" charset="0"/>
              </a:rPr>
              <a:t>	La </a:t>
            </a:r>
            <a:r>
              <a:rPr lang="fr-FR" sz="8000" dirty="0">
                <a:latin typeface="Times New Roman" pitchFamily="18" charset="0"/>
                <a:cs typeface="Times New Roman" pitchFamily="18" charset="0"/>
              </a:rPr>
              <a:t>norme locutoire est un système d’éléments linguistiques, la fonction de la norme locutoire est de réagir à un stimulus donné. </a:t>
            </a:r>
            <a:endParaRPr lang="fr-FR" sz="4800" dirty="0">
              <a:latin typeface="Times New Roman" pitchFamily="18" charset="0"/>
              <a:cs typeface="Times New Roman" pitchFamily="18" charset="0"/>
            </a:endParaRPr>
          </a:p>
          <a:p>
            <a:endParaRPr lang="fr-FR" b="1" i="1" dirty="0" smtClean="0"/>
          </a:p>
          <a:p>
            <a:pPr>
              <a:buNone/>
            </a:pPr>
            <a:r>
              <a:rPr lang="fr-FR" b="1" i="1" dirty="0"/>
              <a:t> </a:t>
            </a:r>
            <a:endParaRPr lang="fr-FR" dirty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14282" y="1643050"/>
            <a:ext cx="842968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dirty="0" smtClean="0">
                <a:latin typeface="Times New Roman" pitchFamily="18" charset="0"/>
                <a:cs typeface="Times New Roman" pitchFamily="18" charset="0"/>
              </a:rPr>
              <a:t>Corrigé des exercices</a:t>
            </a:r>
            <a:endParaRPr lang="fr-FR" sz="8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285728"/>
            <a:ext cx="8929718" cy="6215106"/>
          </a:xfrm>
        </p:spPr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fr-FR" sz="2000" dirty="0" smtClean="0"/>
              <a:t>	1.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Pano observe que les messages sont souvent raccourcis               contraintes matérielles de l’outil de communication</a:t>
            </a:r>
            <a:endParaRPr lang="fr-FR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	2. Il s’agit d’un champ de recherche prometteur pour la psycholinguistique et les sciences cognitives,                           les </a:t>
            </a:r>
            <a:r>
              <a:rPr lang="fr-FR" smtClean="0">
                <a:latin typeface="Times New Roman" pitchFamily="18" charset="0"/>
                <a:cs typeface="Times New Roman" pitchFamily="18" charset="0"/>
              </a:rPr>
              <a:t>processus </a:t>
            </a:r>
            <a:r>
              <a:rPr lang="fr-FR" smtClean="0">
                <a:latin typeface="Times New Roman" pitchFamily="18" charset="0"/>
                <a:cs typeface="Times New Roman" pitchFamily="18" charset="0"/>
              </a:rPr>
              <a:t>mis en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jeu concernent aussi bien la perception et la reconnaissance des mots.</a:t>
            </a:r>
          </a:p>
          <a:p>
            <a:pPr algn="just">
              <a:buNone/>
            </a:pP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	3. Les procédés expressifs sont largement utilisés                             les abréviations.  </a:t>
            </a:r>
            <a:endParaRPr lang="fr-FR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	4.                                          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la parole, il n’y a pas d’intonation au niveau des messages électroniques.                            ,             le scripteur utilise les majuscules                         les étirements graphiques pour marquer le ton de sa voix.  </a:t>
            </a:r>
          </a:p>
          <a:p>
            <a:pPr algn="just">
              <a:buNone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>
              <a:buNone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	5. Nous avons relevé une série d’abréviations                        « tjrs », « 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bcp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 », « 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tte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 », « b1 », etc. </a:t>
            </a:r>
          </a:p>
          <a:p>
            <a:pPr algn="just">
              <a:buNone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>
              <a:buNone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 	6.                                  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nous pouvons conclure que l’écriture électronique a un impact significatif sur les compétences orthographiques des adolescents. </a:t>
            </a:r>
          </a:p>
        </p:txBody>
      </p:sp>
      <p:sp>
        <p:nvSpPr>
          <p:cNvPr id="4" name="Rectangle 3"/>
          <p:cNvSpPr/>
          <p:nvPr/>
        </p:nvSpPr>
        <p:spPr>
          <a:xfrm>
            <a:off x="6423140" y="273586"/>
            <a:ext cx="14350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en raison de 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00" y="50004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(cause)</a:t>
            </a:r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2500298" y="1357298"/>
            <a:ext cx="10118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puisque 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357554" y="1357298"/>
            <a:ext cx="9348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(cause) 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6286512" y="2214554"/>
            <a:ext cx="21431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Au même titre que</a:t>
            </a:r>
            <a:r>
              <a:rPr lang="fr-F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28794" y="2500306"/>
            <a:ext cx="16658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(comparaison) </a:t>
            </a:r>
            <a:endParaRPr lang="fr-FR" dirty="0"/>
          </a:p>
        </p:txBody>
      </p:sp>
      <p:sp>
        <p:nvSpPr>
          <p:cNvPr id="10" name="Rectangle 9"/>
          <p:cNvSpPr/>
          <p:nvPr/>
        </p:nvSpPr>
        <p:spPr>
          <a:xfrm>
            <a:off x="2000232" y="3059668"/>
            <a:ext cx="18283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Contrairement</a:t>
            </a:r>
            <a:r>
              <a:rPr lang="fr-F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à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14348" y="3059668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(opposition)</a:t>
            </a:r>
            <a:endParaRPr lang="fr-FR" dirty="0"/>
          </a:p>
        </p:txBody>
      </p:sp>
      <p:sp>
        <p:nvSpPr>
          <p:cNvPr id="12" name="Rectangle 11"/>
          <p:cNvSpPr/>
          <p:nvPr/>
        </p:nvSpPr>
        <p:spPr>
          <a:xfrm>
            <a:off x="3143240" y="3345420"/>
            <a:ext cx="33544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Par conséquent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(conséquence)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1643042" y="3559734"/>
            <a:ext cx="4283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ou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000232" y="3571876"/>
            <a:ext cx="14606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(alternative) </a:t>
            </a:r>
            <a:endParaRPr lang="fr-FR" dirty="0"/>
          </a:p>
        </p:txBody>
      </p:sp>
      <p:sp>
        <p:nvSpPr>
          <p:cNvPr id="15" name="Rectangle 14"/>
          <p:cNvSpPr/>
          <p:nvPr/>
        </p:nvSpPr>
        <p:spPr>
          <a:xfrm>
            <a:off x="5357818" y="4429132"/>
            <a:ext cx="14180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à l’instar de</a:t>
            </a:r>
            <a:r>
              <a:rPr lang="fr-F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428860" y="4714884"/>
            <a:ext cx="14285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(illustration)</a:t>
            </a:r>
            <a:endParaRPr lang="fr-FR" b="1" dirty="0"/>
          </a:p>
        </p:txBody>
      </p:sp>
      <p:sp>
        <p:nvSpPr>
          <p:cNvPr id="17" name="Rectangle 16"/>
          <p:cNvSpPr/>
          <p:nvPr/>
        </p:nvSpPr>
        <p:spPr>
          <a:xfrm>
            <a:off x="650392" y="5274246"/>
            <a:ext cx="14350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(conclusion) </a:t>
            </a:r>
            <a:endParaRPr lang="fr-FR" dirty="0"/>
          </a:p>
        </p:txBody>
      </p:sp>
      <p:sp>
        <p:nvSpPr>
          <p:cNvPr id="18" name="Rectangle 17"/>
          <p:cNvSpPr/>
          <p:nvPr/>
        </p:nvSpPr>
        <p:spPr>
          <a:xfrm>
            <a:off x="1928794" y="5274246"/>
            <a:ext cx="12747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En somme,</a:t>
            </a:r>
            <a:endParaRPr lang="fr-FR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25000" lnSpcReduction="20000"/>
          </a:bodyPr>
          <a:lstStyle/>
          <a:p>
            <a:pPr algn="just">
              <a:buNone/>
            </a:pPr>
            <a:r>
              <a:rPr lang="fr-FR" sz="48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fr-FR" sz="8000" b="1" i="1" dirty="0" smtClean="0">
                <a:latin typeface="Times New Roman" pitchFamily="18" charset="0"/>
                <a:cs typeface="Times New Roman" pitchFamily="18" charset="0"/>
              </a:rPr>
              <a:t>Evitez </a:t>
            </a:r>
            <a:r>
              <a:rPr lang="fr-FR" sz="8000" b="1" i="1" dirty="0">
                <a:latin typeface="Times New Roman" pitchFamily="18" charset="0"/>
                <a:cs typeface="Times New Roman" pitchFamily="18" charset="0"/>
              </a:rPr>
              <a:t>la répétition dans les phrases suivantes en utilisant une anaphore appropriée </a:t>
            </a:r>
            <a:endParaRPr lang="fr-FR" sz="4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fr-FR" sz="4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fr-FR" sz="8000" dirty="0" smtClean="0">
                <a:latin typeface="Times New Roman" pitchFamily="18" charset="0"/>
                <a:cs typeface="Times New Roman" pitchFamily="18" charset="0"/>
              </a:rPr>
              <a:t>Quant </a:t>
            </a:r>
            <a:r>
              <a:rPr lang="fr-FR" sz="8000" dirty="0">
                <a:latin typeface="Times New Roman" pitchFamily="18" charset="0"/>
                <a:cs typeface="Times New Roman" pitchFamily="18" charset="0"/>
              </a:rPr>
              <a:t>à la nature des procédés, </a:t>
            </a:r>
            <a:r>
              <a:rPr lang="fr-FR" sz="8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fr-FR" sz="8000" dirty="0">
                <a:latin typeface="Times New Roman" pitchFamily="18" charset="0"/>
                <a:cs typeface="Times New Roman" pitchFamily="18" charset="0"/>
              </a:rPr>
              <a:t>dépend largement des conventions orthographiques de la langue.</a:t>
            </a:r>
          </a:p>
          <a:p>
            <a:pPr algn="just">
              <a:buNone/>
            </a:pPr>
            <a:r>
              <a:rPr lang="fr-FR" sz="80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>
              <a:buNone/>
            </a:pPr>
            <a:r>
              <a:rPr lang="fr-FR" sz="8000" dirty="0" smtClean="0">
                <a:latin typeface="Times New Roman" pitchFamily="18" charset="0"/>
                <a:cs typeface="Times New Roman" pitchFamily="18" charset="0"/>
              </a:rPr>
              <a:t>	Les </a:t>
            </a:r>
            <a:r>
              <a:rPr lang="fr-FR" sz="8000" dirty="0">
                <a:latin typeface="Times New Roman" pitchFamily="18" charset="0"/>
                <a:cs typeface="Times New Roman" pitchFamily="18" charset="0"/>
              </a:rPr>
              <a:t>observateurs estiment que le niveau orthographique des élèves se dégrade de plus en plus. Le fait que le niveau orthographique se </a:t>
            </a:r>
            <a:r>
              <a:rPr lang="fr-FR" sz="8000" dirty="0" smtClean="0">
                <a:latin typeface="Times New Roman" pitchFamily="18" charset="0"/>
                <a:cs typeface="Times New Roman" pitchFamily="18" charset="0"/>
              </a:rPr>
              <a:t>dégrade </a:t>
            </a:r>
            <a:r>
              <a:rPr lang="fr-FR" sz="8000" dirty="0">
                <a:latin typeface="Times New Roman" pitchFamily="18" charset="0"/>
                <a:cs typeface="Times New Roman" pitchFamily="18" charset="0"/>
              </a:rPr>
              <a:t>de plus en plus </a:t>
            </a:r>
            <a:r>
              <a:rPr lang="fr-FR" sz="8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serait lié (e), </a:t>
            </a:r>
            <a:r>
              <a:rPr lang="fr-FR" sz="8000" dirty="0">
                <a:latin typeface="Times New Roman" pitchFamily="18" charset="0"/>
                <a:cs typeface="Times New Roman" pitchFamily="18" charset="0"/>
              </a:rPr>
              <a:t>selon eux, à l’utilisation abusive du langage </a:t>
            </a:r>
            <a:r>
              <a:rPr lang="fr-FR" sz="8000" dirty="0" err="1">
                <a:latin typeface="Times New Roman" pitchFamily="18" charset="0"/>
                <a:cs typeface="Times New Roman" pitchFamily="18" charset="0"/>
              </a:rPr>
              <a:t>sms</a:t>
            </a:r>
            <a:r>
              <a:rPr lang="fr-FR" sz="8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fr-FR" sz="8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fr-FR" sz="80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>
              <a:buNone/>
            </a:pPr>
            <a:r>
              <a:rPr lang="fr-FR" sz="8000" dirty="0" smtClean="0">
                <a:latin typeface="Times New Roman" pitchFamily="18" charset="0"/>
                <a:cs typeface="Times New Roman" pitchFamily="18" charset="0"/>
              </a:rPr>
              <a:t>	Cette </a:t>
            </a:r>
            <a:r>
              <a:rPr lang="fr-FR" sz="8000" dirty="0">
                <a:latin typeface="Times New Roman" pitchFamily="18" charset="0"/>
                <a:cs typeface="Times New Roman" pitchFamily="18" charset="0"/>
              </a:rPr>
              <a:t>année, 70 % des candidats ont décroché le baccalauréat, 70 % </a:t>
            </a:r>
            <a:r>
              <a:rPr lang="fr-FR" sz="8000" dirty="0" smtClean="0">
                <a:latin typeface="Times New Roman" pitchFamily="18" charset="0"/>
                <a:cs typeface="Times New Roman" pitchFamily="18" charset="0"/>
              </a:rPr>
              <a:t>                                             </a:t>
            </a:r>
          </a:p>
          <a:p>
            <a:pPr algn="just">
              <a:buNone/>
            </a:pPr>
            <a:r>
              <a:rPr lang="fr-FR" sz="8000" dirty="0" smtClean="0">
                <a:latin typeface="Times New Roman" pitchFamily="18" charset="0"/>
                <a:cs typeface="Times New Roman" pitchFamily="18" charset="0"/>
              </a:rPr>
              <a:t>     est </a:t>
            </a:r>
            <a:r>
              <a:rPr lang="fr-FR" sz="8000" dirty="0">
                <a:latin typeface="Times New Roman" pitchFamily="18" charset="0"/>
                <a:cs typeface="Times New Roman" pitchFamily="18" charset="0"/>
              </a:rPr>
              <a:t>largement supérieur par rapport à (…) </a:t>
            </a:r>
            <a:r>
              <a:rPr lang="fr-FR" sz="8000" dirty="0" smtClean="0">
                <a:latin typeface="Times New Roman" pitchFamily="18" charset="0"/>
                <a:cs typeface="Times New Roman" pitchFamily="18" charset="0"/>
              </a:rPr>
              <a:t>        de </a:t>
            </a:r>
            <a:r>
              <a:rPr lang="fr-FR" sz="8000" dirty="0">
                <a:latin typeface="Times New Roman" pitchFamily="18" charset="0"/>
                <a:cs typeface="Times New Roman" pitchFamily="18" charset="0"/>
              </a:rPr>
              <a:t>l’année  dernière. </a:t>
            </a:r>
          </a:p>
          <a:p>
            <a:pPr lvl="1" algn="just">
              <a:buNone/>
            </a:pPr>
            <a:endParaRPr lang="fr-FR" sz="8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fr-FR" sz="8000" dirty="0" smtClean="0">
                <a:latin typeface="Times New Roman" pitchFamily="18" charset="0"/>
                <a:cs typeface="Times New Roman" pitchFamily="18" charset="0"/>
              </a:rPr>
              <a:t>	Jacques </a:t>
            </a:r>
            <a:r>
              <a:rPr lang="fr-FR" sz="8000" dirty="0">
                <a:latin typeface="Times New Roman" pitchFamily="18" charset="0"/>
                <a:cs typeface="Times New Roman" pitchFamily="18" charset="0"/>
              </a:rPr>
              <a:t>Anis nous livre une grille d’analyse synthétique des abréviations. Cependant, Aurélia </a:t>
            </a:r>
            <a:r>
              <a:rPr lang="fr-FR" sz="8000" dirty="0" err="1">
                <a:latin typeface="Times New Roman" pitchFamily="18" charset="0"/>
                <a:cs typeface="Times New Roman" pitchFamily="18" charset="0"/>
              </a:rPr>
              <a:t>Dejond</a:t>
            </a:r>
            <a:r>
              <a:rPr lang="fr-FR" sz="8000" dirty="0">
                <a:latin typeface="Times New Roman" pitchFamily="18" charset="0"/>
                <a:cs typeface="Times New Roman" pitchFamily="18" charset="0"/>
              </a:rPr>
              <a:t> propose une typologie plus détaillée que la typologie de Jacques Anis </a:t>
            </a:r>
          </a:p>
          <a:p>
            <a:pPr algn="just">
              <a:buNone/>
            </a:pPr>
            <a:r>
              <a:rPr lang="fr-FR" sz="8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fr-FR" sz="80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>
              <a:buNone/>
            </a:pPr>
            <a:r>
              <a:rPr lang="fr-FR" sz="8000" dirty="0" smtClean="0">
                <a:latin typeface="Times New Roman" pitchFamily="18" charset="0"/>
                <a:cs typeface="Times New Roman" pitchFamily="18" charset="0"/>
              </a:rPr>
              <a:t>	Le </a:t>
            </a:r>
            <a:r>
              <a:rPr lang="fr-FR" sz="8000" dirty="0">
                <a:latin typeface="Times New Roman" pitchFamily="18" charset="0"/>
                <a:cs typeface="Times New Roman" pitchFamily="18" charset="0"/>
              </a:rPr>
              <a:t>chapitre suivant présente quelques théories, sur ces quelques théories se fondent nos </a:t>
            </a:r>
            <a:r>
              <a:rPr lang="fr-FR" sz="8000" dirty="0" smtClean="0">
                <a:latin typeface="Times New Roman" pitchFamily="18" charset="0"/>
                <a:cs typeface="Times New Roman" pitchFamily="18" charset="0"/>
              </a:rPr>
              <a:t>analyses. </a:t>
            </a:r>
            <a:endParaRPr lang="fr-FR" sz="8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fr-FR" sz="8000" dirty="0" smtClean="0">
                <a:latin typeface="Times New Roman" pitchFamily="18" charset="0"/>
                <a:cs typeface="Times New Roman" pitchFamily="18" charset="0"/>
              </a:rPr>
              <a:t> 	Le </a:t>
            </a:r>
            <a:r>
              <a:rPr lang="fr-FR" sz="8000" dirty="0">
                <a:latin typeface="Times New Roman" pitchFamily="18" charset="0"/>
                <a:cs typeface="Times New Roman" pitchFamily="18" charset="0"/>
              </a:rPr>
              <a:t>juge a travaillé sur l’affaire de corruption de la ville d’Alger. L’affaire de corruption de la ville d’Alger</a:t>
            </a:r>
            <a:r>
              <a:rPr lang="fr-FR" sz="8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8000" dirty="0">
                <a:latin typeface="Times New Roman" pitchFamily="18" charset="0"/>
                <a:cs typeface="Times New Roman" pitchFamily="18" charset="0"/>
              </a:rPr>
              <a:t>s’avère très compliquée. </a:t>
            </a:r>
            <a:endParaRPr lang="fr-FR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fr-FR" sz="8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fr-FR" sz="8000" dirty="0" smtClean="0">
                <a:latin typeface="Times New Roman" pitchFamily="18" charset="0"/>
                <a:cs typeface="Times New Roman" pitchFamily="18" charset="0"/>
              </a:rPr>
              <a:t>	La </a:t>
            </a:r>
            <a:r>
              <a:rPr lang="fr-FR" sz="8000" dirty="0">
                <a:latin typeface="Times New Roman" pitchFamily="18" charset="0"/>
                <a:cs typeface="Times New Roman" pitchFamily="18" charset="0"/>
              </a:rPr>
              <a:t>norme locutoire est un système d’éléments linguistiques, la fonction de la norme locutoire est de réagir à un stimulus donné. </a:t>
            </a:r>
            <a:endParaRPr lang="fr-FR" sz="4800" dirty="0">
              <a:latin typeface="Times New Roman" pitchFamily="18" charset="0"/>
              <a:cs typeface="Times New Roman" pitchFamily="18" charset="0"/>
            </a:endParaRPr>
          </a:p>
          <a:p>
            <a:endParaRPr lang="fr-FR" b="1" i="1" dirty="0" smtClean="0"/>
          </a:p>
          <a:p>
            <a:pPr>
              <a:buNone/>
            </a:pPr>
            <a:r>
              <a:rPr lang="fr-FR" b="1" i="1" dirty="0"/>
              <a:t> </a:t>
            </a:r>
            <a:endParaRPr lang="fr-FR" dirty="0"/>
          </a:p>
          <a:p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4429124" y="467005"/>
            <a:ext cx="7040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elle 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85786" y="2143116"/>
            <a:ext cx="80724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(cela/ cette dégradation/ cette régression, détérioration, affaiblissement, baisse)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229029" y="2428868"/>
            <a:ext cx="21105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(taux/pourcentage) 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82341" y="2773916"/>
            <a:ext cx="7040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celui</a:t>
            </a:r>
            <a:r>
              <a:rPr lang="fr-F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820025" y="3857628"/>
            <a:ext cx="10374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la sienne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857356" y="4714884"/>
            <a:ext cx="14949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ur lesquelles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950392" y="5286388"/>
            <a:ext cx="27109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Ce dossier/sujet/ scandale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940295" y="6143644"/>
            <a:ext cx="17748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Dont la fonction</a:t>
            </a:r>
            <a:endParaRPr lang="fr-FR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94</Words>
  <Application>Microsoft Office PowerPoint</Application>
  <PresentationFormat>Affichage à l'écran (4:3)</PresentationFormat>
  <Paragraphs>81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Thème Office</vt:lpstr>
      <vt:lpstr>Diapositive 1</vt:lpstr>
      <vt:lpstr>Diapositive 2</vt:lpstr>
      <vt:lpstr>Diapositive 3</vt:lpstr>
      <vt:lpstr>Diapositive 4</vt:lpstr>
      <vt:lpstr>Diapositive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mr</dc:creator>
  <cp:lastModifiedBy>mr</cp:lastModifiedBy>
  <cp:revision>13</cp:revision>
  <dcterms:created xsi:type="dcterms:W3CDTF">2021-02-04T13:58:47Z</dcterms:created>
  <dcterms:modified xsi:type="dcterms:W3CDTF">2021-11-28T08:54:44Z</dcterms:modified>
</cp:coreProperties>
</file>