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6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328CA-5A27-4403-A426-834E7F75B23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0AEAC-E409-4D44-BA73-FB85FBC3A4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978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0AEAC-E409-4D44-BA73-FB85FBC3A4F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931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86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9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47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95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06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27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96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712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77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70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57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496DD-677F-4178-84E9-D2C553C8050C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1A89-CD32-424F-97F3-924AFBE16D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59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32468" y="3632033"/>
            <a:ext cx="821485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Introduction au calcul anélastique des structures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828367" y="2875623"/>
            <a:ext cx="31020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CHAPITRE I</a:t>
            </a:r>
            <a:endParaRPr lang="fr-FR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4" name="Imag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7" y="144759"/>
            <a:ext cx="1057531" cy="1020363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941" y="144758"/>
            <a:ext cx="1057531" cy="10203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392409" y="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République algérienne démocratique et populaire</a:t>
            </a: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Ministère de l'enseignement supérieur</a:t>
            </a:r>
          </a:p>
          <a:p>
            <a:pPr algn="ctr">
              <a:spcAft>
                <a:spcPts val="0"/>
              </a:spcAft>
              <a:tabLst>
                <a:tab pos="2637155" algn="ctr"/>
                <a:tab pos="5274310" algn="r"/>
                <a:tab pos="2637155" algn="ctr"/>
              </a:tabLs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Université de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Abdelhafid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Boussouf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-Mila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005347" y="1324830"/>
            <a:ext cx="10574593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1981200" algn="l"/>
                <a:tab pos="4048125" algn="l"/>
              </a:tabLst>
            </a:pPr>
            <a:r>
              <a:rPr lang="fr-FR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Faculté de sciences et Technologies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1981200" algn="l"/>
              </a:tabLst>
            </a:pPr>
            <a:r>
              <a:rPr lang="fr-FR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Département de sciences et techniques	 					</a:t>
            </a:r>
            <a:r>
              <a:rPr lang="fr-FR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Présenté </a:t>
            </a:r>
            <a:r>
              <a:rPr lang="fr-FR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 :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1981200" algn="l"/>
              </a:tabLst>
            </a:pPr>
            <a:r>
              <a:rPr lang="fr-FR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2eme </a:t>
            </a:r>
            <a:r>
              <a:rPr lang="fr-FR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année Master-structures                                                                                                         Dr. BELGHIAT </a:t>
            </a:r>
            <a:r>
              <a:rPr lang="fr-FR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Choayb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06591" y="5987534"/>
            <a:ext cx="3067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Année universitaire </a:t>
            </a: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2020-2021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38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 rot="16200000">
            <a:off x="-1445342" y="1877217"/>
            <a:ext cx="3672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fr-FR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54611" y="633808"/>
            <a:ext cx="9512707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fissuration ou l’endommagement est un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phénomène inévitable qui se produit dans les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matériaux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structures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conduisant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parfois à des ruptures brutales sans préavis.</a:t>
            </a:r>
          </a:p>
        </p:txBody>
      </p:sp>
      <p:sp>
        <p:nvSpPr>
          <p:cNvPr id="4" name="Rectangle 3"/>
          <p:cNvSpPr/>
          <p:nvPr/>
        </p:nvSpPr>
        <p:spPr>
          <a:xfrm>
            <a:off x="1998407" y="2594381"/>
            <a:ext cx="9512707" cy="1039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méthode de conception élastique ne tient que les propriétés élastiques des matériaux en compte en négligeant tous ce qui est au-delà du domaine élastique. Par conséquent, cette analyse représente un traitement non économique ni optimal de matériau.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98407" y="4982587"/>
            <a:ext cx="9512708" cy="1355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L’analyse plastique est capable de déterminer par précision la charge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provoquant l’endommagement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Elle est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alors connue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 la méthode de conception de la charge ultime. Elle démontre également une économie remarquable en ce qui concerne le poids et les sections de matériaux par rapport à ceux conçus par la conception élastique.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522772" y="1548208"/>
            <a:ext cx="10051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 cause de l’incertitude à l’époque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585452" y="3896016"/>
            <a:ext cx="10051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Avec le développement des ordinateurs et l’apparence des modèles numériques sophistiqués.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1585452" y="538566"/>
            <a:ext cx="10051024" cy="914400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1585452" y="2581271"/>
            <a:ext cx="10051024" cy="105281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1585452" y="4982587"/>
            <a:ext cx="10051024" cy="1384996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1342103" y="302651"/>
            <a:ext cx="10530349" cy="6378367"/>
          </a:xfrm>
          <a:prstGeom prst="roundRect">
            <a:avLst>
              <a:gd name="adj" fmla="val 6655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6334432" y="1917540"/>
            <a:ext cx="427703" cy="568489"/>
          </a:xfrm>
          <a:prstGeom prst="down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e bas 12"/>
          <p:cNvSpPr/>
          <p:nvPr/>
        </p:nvSpPr>
        <p:spPr>
          <a:xfrm>
            <a:off x="6334432" y="4297820"/>
            <a:ext cx="427703" cy="568489"/>
          </a:xfrm>
          <a:prstGeom prst="down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20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2648222" y="2907688"/>
            <a:ext cx="6150081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15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L’expérience de traction simple </a:t>
            </a:r>
            <a:r>
              <a:rPr lang="fr-FR" sz="215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</a:t>
            </a:r>
            <a:r>
              <a:rPr lang="fr-FR" sz="215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limites d’élasticité</a:t>
            </a:r>
          </a:p>
        </p:txBody>
      </p:sp>
      <p:sp>
        <p:nvSpPr>
          <p:cNvPr id="4" name="Rectangle 3"/>
          <p:cNvSpPr/>
          <p:nvPr/>
        </p:nvSpPr>
        <p:spPr>
          <a:xfrm>
            <a:off x="1283111" y="385096"/>
            <a:ext cx="1055984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 comprendre le comportement macroscopique d’un matériau, on se adresse aux tests uni-axiaux sur des éprouvettes normalisées. Ces tests représentent les essais les plus simples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 offrent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état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sollicitation plus en moins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uniforme.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882" y="1785685"/>
            <a:ext cx="5918338" cy="42300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283110" y="1929220"/>
            <a:ext cx="4306321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résultats de ces test se représentent aux diagrammes « Effort-Allongement » et grâce a l’uniformité de sollicitation au trière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centrale,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diagrammes contraintes-déformations peuvent être construits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83110" y="4261381"/>
            <a:ext cx="43063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Dans ce qui suit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diagramme contraintes-déformations relevé depuis une expérience de traction simple sur une éprouvette en acier inoxydable est illustré.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179871" y="199412"/>
            <a:ext cx="10825315" cy="6378367"/>
          </a:xfrm>
          <a:prstGeom prst="roundRect">
            <a:avLst>
              <a:gd name="adj" fmla="val 6655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04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78129" y="1006800"/>
            <a:ext cx="6223819" cy="28621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943897" y="878309"/>
            <a:ext cx="4684730" cy="1039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L’existence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d’un seuil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</a:t>
            </a:r>
            <a:r>
              <a:rPr lang="fr-FR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(Point A)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à partir duquel le comportement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devient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irréversible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34401" y="1864663"/>
            <a:ext cx="4694225" cy="1987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décharge d’une éprouvette déjà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chargée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 delà de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s’effectue selon le chemin BC et non BAO. Apres la décharge totale, on constat une déformation permanente correspond au segment OC ce qu’on appel une déformation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plastique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943897" y="361303"/>
            <a:ext cx="32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constate ce qui suit: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943897" y="3868942"/>
            <a:ext cx="110612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 un nouveau cycle de charge restant inférieure à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 </a:t>
            </a:r>
            <a:r>
              <a:rPr lang="fr-FR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σ</a:t>
            </a:r>
            <a:r>
              <a:rPr lang="fr-FR" b="1" i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B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,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comportement demeure réversible tout au long de CB. </a:t>
            </a:r>
          </a:p>
        </p:txBody>
      </p:sp>
      <p:sp>
        <p:nvSpPr>
          <p:cNvPr id="8" name="Rectangle 7"/>
          <p:cNvSpPr/>
          <p:nvPr/>
        </p:nvSpPr>
        <p:spPr>
          <a:xfrm>
            <a:off x="943897" y="4255471"/>
            <a:ext cx="11061289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Dans le cas où </a:t>
            </a:r>
            <a:r>
              <a:rPr lang="fr-FR" b="1" i="1" dirty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σ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dépasse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 </a:t>
            </a:r>
            <a:r>
              <a:rPr lang="fr-FR" b="1" i="1" dirty="0">
                <a:solidFill>
                  <a:srgbClr val="000000"/>
                </a:solidFill>
                <a:ea typeface="Century Schoolbook" panose="02040604050505020304" pitchFamily="18" charset="0"/>
                <a:cs typeface="Century Schoolbook" panose="02040604050505020304" pitchFamily="18" charset="0"/>
              </a:rPr>
              <a:t>σ</a:t>
            </a:r>
            <a:r>
              <a:rPr lang="fr-FR" b="1" i="1" baseline="-25000" dirty="0">
                <a:solidFill>
                  <a:srgbClr val="000000"/>
                </a:solidFill>
                <a:ea typeface="Century Schoolbook" panose="02040604050505020304" pitchFamily="18" charset="0"/>
                <a:cs typeface="Century Schoolbook" panose="02040604050505020304" pitchFamily="18" charset="0"/>
              </a:rPr>
              <a:t>B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le point figuratif suit la courbe de première charge au-delà de B. Ainsi lors de la nouvelle charge effectuée à partir de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C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, </a:t>
            </a:r>
            <a:r>
              <a:rPr lang="fr-FR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σ</a:t>
            </a:r>
            <a:r>
              <a:rPr lang="fr-FR" b="1" baseline="-25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B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ea typeface="Century Schoolbook" panose="02040604050505020304" pitchFamily="18" charset="0"/>
                <a:cs typeface="Century Schoolbook" panose="02040604050505020304" pitchFamily="18" charset="0"/>
              </a:rPr>
              <a:t>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apparaît comme le nouveau seuil.</a:t>
            </a:r>
          </a:p>
        </p:txBody>
      </p:sp>
      <p:sp>
        <p:nvSpPr>
          <p:cNvPr id="9" name="Rectangle 8"/>
          <p:cNvSpPr/>
          <p:nvPr/>
        </p:nvSpPr>
        <p:spPr>
          <a:xfrm rot="16200000">
            <a:off x="-2648222" y="2907688"/>
            <a:ext cx="6150081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15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L’expérience de traction simple </a:t>
            </a:r>
            <a:r>
              <a:rPr lang="fr-FR" sz="215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</a:t>
            </a:r>
            <a:r>
              <a:rPr lang="fr-FR" sz="215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limites d’élasticité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43897" y="199412"/>
            <a:ext cx="11061289" cy="6456480"/>
          </a:xfrm>
          <a:prstGeom prst="roundRect">
            <a:avLst>
              <a:gd name="adj" fmla="val 6655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934402" y="4902954"/>
            <a:ext cx="109675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σ</a:t>
            </a:r>
            <a:r>
              <a:rPr lang="fr-FR" b="1" i="1" baseline="-25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0</a:t>
            </a:r>
            <a:r>
              <a:rPr lang="fr-FR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est </a:t>
            </a:r>
            <a:r>
              <a:rPr lang="fr-F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appelée </a:t>
            </a:r>
            <a:r>
              <a:rPr lang="fr-FR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limite initiale d’élasticité</a:t>
            </a:r>
            <a:r>
              <a:rPr lang="fr-F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 ou </a:t>
            </a:r>
            <a:r>
              <a:rPr lang="fr-FR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seuil initial de plasticité</a:t>
            </a:r>
            <a:r>
              <a:rPr lang="fr-FR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.</a:t>
            </a:r>
            <a:r>
              <a:rPr lang="fr-F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 </a:t>
            </a:r>
            <a:endParaRPr lang="fr-FR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entury Schoolbook" panose="02040604050505020304" pitchFamily="18" charset="0"/>
              <a:cs typeface="Century Schoolbook" panose="020406040505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σ</a:t>
            </a:r>
            <a:r>
              <a:rPr lang="fr-FR" baseline="-25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B</a:t>
            </a:r>
            <a:r>
              <a:rPr lang="fr-F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 après un cycle de charge est </a:t>
            </a:r>
            <a:r>
              <a:rPr lang="fr-F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la </a:t>
            </a:r>
            <a:r>
              <a:rPr lang="fr-FR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limite actuelle d’élasticité</a:t>
            </a:r>
            <a:r>
              <a:rPr lang="fr-F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 ou </a:t>
            </a:r>
            <a:r>
              <a:rPr lang="fr-FR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seuil actuel de </a:t>
            </a:r>
            <a:r>
              <a:rPr lang="fr-FR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plasticité</a:t>
            </a:r>
            <a:r>
              <a:rPr lang="fr-FR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.</a:t>
            </a:r>
            <a:r>
              <a:rPr lang="fr-FR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 </a:t>
            </a:r>
            <a:endParaRPr lang="fr-FR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entury Schoolbook" panose="02040604050505020304" pitchFamily="18" charset="0"/>
              <a:cs typeface="Century Schoolbook" panose="020406040505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Ce comportement est </a:t>
            </a:r>
            <a:r>
              <a:rPr lang="fr-F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parfois appelé « Principe de Coulomb ». </a:t>
            </a:r>
            <a:endParaRPr lang="fr-FR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entury Schoolbook" panose="02040604050505020304" pitchFamily="18" charset="0"/>
              <a:cs typeface="Century Schoolbook" panose="020406040505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La </a:t>
            </a:r>
            <a:r>
              <a:rPr lang="fr-F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déformation permanente après </a:t>
            </a:r>
            <a:r>
              <a:rPr lang="fr-F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la décharge est définie par </a:t>
            </a:r>
            <a:r>
              <a:rPr lang="fr-FR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la déformation plastique </a:t>
            </a:r>
            <a:r>
              <a:rPr lang="fr-FR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ε</a:t>
            </a:r>
            <a:r>
              <a:rPr lang="fr-FR" b="1" i="1" baseline="30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p</a:t>
            </a:r>
            <a:r>
              <a:rPr lang="fr-FR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entury Schoolbook" panose="02040604050505020304" pitchFamily="18" charset="0"/>
                <a:cs typeface="Century Schoolbook" panose="02040604050505020304" pitchFamily="18" charset="0"/>
              </a:rPr>
              <a:t>.</a:t>
            </a:r>
            <a:endParaRPr lang="fr-F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49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601800" y="2860875"/>
            <a:ext cx="2005677" cy="4231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15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Théorie de base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3613" y="337766"/>
            <a:ext cx="10471815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L’application d’une charge sur une poutre provoque une déformation instantanée, durant l’accroissement de la charge, une zone d’endommagement se développe à la première section critique, mais en raison de la ductilité de l'acier, le moment à cette section reste constant. A ce moment, la structure invite ses parties moins sollicitées à supporter la charge accrue. A savoir, après que la limite élastique soit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atteinte,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structure continue a se déformer sous une charge constante. </a:t>
            </a:r>
          </a:p>
        </p:txBody>
      </p:sp>
      <p:pic>
        <p:nvPicPr>
          <p:cNvPr id="4" name="Image 3"/>
          <p:cNvPicPr/>
          <p:nvPr/>
        </p:nvPicPr>
        <p:blipFill rotWithShape="1">
          <a:blip r:embed="rId3"/>
          <a:srcRect l="20033" t="29360" r="11424" b="11259"/>
          <a:stretch/>
        </p:blipFill>
        <p:spPr bwMode="auto">
          <a:xfrm>
            <a:off x="7285244" y="3983053"/>
            <a:ext cx="3839958" cy="2210282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53613" y="2507591"/>
            <a:ext cx="103681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Cette conception est basée sur la capacité portante finale de la structure (Résistance maximale), cette charge limite est à déterminer par l’intermédiaire de la contrainte plastique d'acier.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3613" y="3946465"/>
            <a:ext cx="5879230" cy="2126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matériau parfaitement plastique suit la loi de Hooke  jusqu'à la limite de la proportionnalité.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comportement en traction et en compression est symétrique.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 conséquent, les contraintes d’écoulement sont également égales. 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943897" y="199412"/>
            <a:ext cx="11061289" cy="6437362"/>
          </a:xfrm>
          <a:prstGeom prst="roundRect">
            <a:avLst>
              <a:gd name="adj" fmla="val 6655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1096298" y="3760839"/>
            <a:ext cx="10761404" cy="2654710"/>
          </a:xfrm>
          <a:prstGeom prst="roundRect">
            <a:avLst>
              <a:gd name="adj" fmla="val 6655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1096297" y="361160"/>
            <a:ext cx="10761405" cy="3159336"/>
          </a:xfrm>
          <a:prstGeom prst="roundRect">
            <a:avLst>
              <a:gd name="adj" fmla="val 6655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56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2680274" y="2882520"/>
            <a:ext cx="6188233" cy="4231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15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Comportement d’une structure sous charge variable</a:t>
            </a:r>
            <a:r>
              <a:rPr lang="fr-F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236621" y="479595"/>
            <a:ext cx="217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isostatique</a:t>
            </a:r>
          </a:p>
        </p:txBody>
      </p:sp>
      <p:pic>
        <p:nvPicPr>
          <p:cNvPr id="4" name="Image 3"/>
          <p:cNvPicPr/>
          <p:nvPr/>
        </p:nvPicPr>
        <p:blipFill rotWithShape="1">
          <a:blip r:embed="rId3"/>
          <a:srcRect l="14876" t="27107" r="17851" b="13168"/>
          <a:stretch/>
        </p:blipFill>
        <p:spPr bwMode="auto">
          <a:xfrm>
            <a:off x="8320746" y="1006418"/>
            <a:ext cx="3279852" cy="2103594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37220" y="1081917"/>
            <a:ext cx="70835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L’analyse plastique du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treillis (isostatique)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permet de déduire la charge de ruine W</a:t>
            </a:r>
            <a:r>
              <a:rPr lang="fr-FR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 ?  qui provoque l’écoulement plastique des barres de treillis.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1344543" y="1858048"/>
                <a:ext cx="3128549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fr-FR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fr-FR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fr-FR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  <m:r>
                        <a:rPr lang="fr-FR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fr-FR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  </m:t>
                      </m:r>
                      <m:sSub>
                        <m:sSubPr>
                          <m:ctrlP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𝑂𝐵</m:t>
                          </m:r>
                        </m:sub>
                      </m:sSub>
                      <m:r>
                        <a:rPr lang="fr-FR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1,22 </m:t>
                          </m:r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𝑂𝐶</m:t>
                          </m:r>
                        </m:sub>
                      </m:sSub>
                    </m:oMath>
                  </m:oMathPara>
                </a14:m>
                <a:endParaRPr lang="fr-F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543" y="1858048"/>
                <a:ext cx="3128549" cy="6707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1344543" y="2439251"/>
                <a:ext cx="4556825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fr-FR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fr-FR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fr-FR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  <m:r>
                        <a:rPr lang="fr-FR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fr-FR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  </m:t>
                      </m:r>
                      <m:sSub>
                        <m:sSubPr>
                          <m:ctrlP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𝑂𝐵</m:t>
                          </m:r>
                        </m:sub>
                      </m:sSub>
                      <m:func>
                        <m:funcPr>
                          <m:ctrlPr>
                            <a:rPr lang="fr-FR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i="0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45°</m:t>
                          </m:r>
                        </m:e>
                      </m:func>
                      <m:r>
                        <a:rPr lang="fr-FR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func>
                        <m:funcPr>
                          <m:ctrlPr>
                            <a:rPr lang="fr-FR" i="1" dirty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dirty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30</m:t>
                          </m:r>
                          <m:r>
                            <a:rPr lang="fr-FR" i="1" dirty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°</m:t>
                          </m:r>
                        </m:e>
                      </m:func>
                      <m:r>
                        <a:rPr lang="fr-FR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fr-F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543" y="2439251"/>
                <a:ext cx="4556825" cy="6707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ZoneTexte 9"/>
          <p:cNvSpPr txBox="1"/>
          <p:nvPr/>
        </p:nvSpPr>
        <p:spPr>
          <a:xfrm>
            <a:off x="1237220" y="3055146"/>
            <a:ext cx="3229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 remplacement on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obtient: 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4188234" y="3055146"/>
            <a:ext cx="3802693" cy="369332"/>
            <a:chOff x="4623361" y="3382633"/>
            <a:chExt cx="3802693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/>
                <p:cNvSpPr/>
                <p:nvPr/>
              </p:nvSpPr>
              <p:spPr>
                <a:xfrm>
                  <a:off x="4623361" y="3382633"/>
                  <a:ext cx="174060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𝑂𝐵</m:t>
                            </m:r>
                          </m:sub>
                        </m:sSub>
                        <m:r>
                          <a:rPr lang="fr-FR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0,896 </m:t>
                        </m:r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3361" y="3382633"/>
                  <a:ext cx="174060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/>
                <p:cNvSpPr/>
                <p:nvPr/>
              </p:nvSpPr>
              <p:spPr>
                <a:xfrm>
                  <a:off x="6693785" y="3382633"/>
                  <a:ext cx="173226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𝑂𝐶</m:t>
                            </m:r>
                          </m:sub>
                        </m:s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=0,733 </m:t>
                        </m:r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3785" y="3382633"/>
                  <a:ext cx="1732269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ZoneTexte 10"/>
            <p:cNvSpPr txBox="1"/>
            <p:nvPr/>
          </p:nvSpPr>
          <p:spPr>
            <a:xfrm>
              <a:off x="6363966" y="3382633"/>
              <a:ext cx="5301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et</a:t>
              </a:r>
              <a:endPara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1237220" y="3657468"/>
            <a:ext cx="6567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Supposant que la barre OB a une section A et la barre OC possède une section de 2A les contraintes dans les barres alors soient: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6" name="Groupe 15"/>
          <p:cNvGrpSpPr/>
          <p:nvPr/>
        </p:nvGrpSpPr>
        <p:grpSpPr>
          <a:xfrm>
            <a:off x="1749465" y="4436910"/>
            <a:ext cx="4931687" cy="374969"/>
            <a:chOff x="1517013" y="4676689"/>
            <a:chExt cx="4931687" cy="3749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1517013" y="4682326"/>
                  <a:ext cx="189725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fr-FR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𝑂𝐶</m:t>
                          </m:r>
                        </m:sub>
                      </m:sSub>
                      <m:r>
                        <a:rPr lang="fr-FR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</m:t>
                      </m:r>
                      <m:r>
                        <a:rPr lang="fr-FR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366</m:t>
                      </m:r>
                      <m:r>
                        <a:rPr lang="fr-FR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</m:oMath>
                  </a14:m>
                  <a:r>
                    <a:rPr lang="fr-FR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/A</a:t>
                  </a:r>
                  <a:endPara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17013" y="4682326"/>
                  <a:ext cx="1897251" cy="369332"/>
                </a:xfrm>
                <a:prstGeom prst="rect">
                  <a:avLst/>
                </a:prstGeom>
                <a:blipFill>
                  <a:blip r:embed="rId8"/>
                  <a:stretch>
                    <a:fillRect t="-10000" r="-3537" b="-3333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4543114" y="4676689"/>
                  <a:ext cx="19055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fr-FR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  <m:r>
                            <a:rPr lang="fr-FR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fr-FR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</m:t>
                      </m:r>
                      <m:r>
                        <a:rPr lang="fr-FR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896</m:t>
                      </m:r>
                      <m:r>
                        <a:rPr lang="fr-FR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</m:oMath>
                  </a14:m>
                  <a:r>
                    <a:rPr lang="fr-FR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/A</a:t>
                  </a:r>
                  <a:endPara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43114" y="4676689"/>
                  <a:ext cx="1905586" cy="369332"/>
                </a:xfrm>
                <a:prstGeom prst="rect">
                  <a:avLst/>
                </a:prstGeom>
                <a:blipFill>
                  <a:blip r:embed="rId9"/>
                  <a:stretch>
                    <a:fillRect t="-10000" r="-3514" b="-3333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ZoneTexte 14"/>
            <p:cNvSpPr txBox="1"/>
            <p:nvPr/>
          </p:nvSpPr>
          <p:spPr>
            <a:xfrm>
              <a:off x="3741393" y="4676689"/>
              <a:ext cx="5301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et</a:t>
              </a:r>
              <a:endPara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9" name="Image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05178" y="3521599"/>
            <a:ext cx="3795420" cy="27704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1236621" y="4859392"/>
                <a:ext cx="6753707" cy="15211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La contrainte dans les deux barres augment avec l’accroissement de la charge W jusque la barre la plus sollicitée atteint son limite d’élasticité (la barre OB dans ce cas). Il est possible a ce moment de déterminer la charge correspond a cet état en mettant la contrainte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𝑂𝐵</m:t>
                        </m:r>
                      </m:sub>
                    </m:sSub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fr-FR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ce qui donne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r-FR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fr-FR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=1,115 </m:t>
                    </m:r>
                    <m:r>
                      <a:rPr lang="fr-FR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fr-FR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endParaRPr lang="fr-F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621" y="4859392"/>
                <a:ext cx="6753707" cy="1521186"/>
              </a:xfrm>
              <a:prstGeom prst="rect">
                <a:avLst/>
              </a:prstGeom>
              <a:blipFill>
                <a:blip r:embed="rId11"/>
                <a:stretch>
                  <a:fillRect l="-812" t="-2400" r="-1173" b="-56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à coins arrondis 20"/>
          <p:cNvSpPr/>
          <p:nvPr/>
        </p:nvSpPr>
        <p:spPr>
          <a:xfrm>
            <a:off x="943897" y="199412"/>
            <a:ext cx="11061289" cy="6437362"/>
          </a:xfrm>
          <a:prstGeom prst="roundRect">
            <a:avLst>
              <a:gd name="adj" fmla="val 6655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73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2680274" y="2882520"/>
            <a:ext cx="6188233" cy="4231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15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Comportement d’une structure sous charge variable</a:t>
            </a:r>
            <a:r>
              <a:rPr lang="fr-F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237220" y="268120"/>
            <a:ext cx="2449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hyperstatique</a:t>
            </a:r>
            <a:endParaRPr lang="fr-FR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1287893" y="691387"/>
                <a:ext cx="2055627" cy="5217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fr-FR" sz="140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fr-FR" sz="140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4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fr-FR" sz="14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  <m:r>
                            <a:rPr lang="fr-FR" sz="1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  <m:r>
                        <a:rPr lang="fr-FR" sz="14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fr-FR" sz="14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  </m:t>
                      </m:r>
                      <m:sSub>
                        <m:sSubPr>
                          <m:ctrlPr>
                            <a:rPr lang="fr-FR" sz="1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sz="1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𝑂𝐵</m:t>
                          </m:r>
                        </m:sub>
                      </m:sSub>
                      <m:r>
                        <a:rPr lang="fr-FR" sz="14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1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1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sz="14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𝑂𝐷</m:t>
                          </m:r>
                        </m:sub>
                      </m:sSub>
                    </m:oMath>
                  </m:oMathPara>
                </a14:m>
                <a:endParaRPr lang="fr-FR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7893" y="691387"/>
                <a:ext cx="2055627" cy="521746"/>
              </a:xfrm>
              <a:prstGeom prst="rect">
                <a:avLst/>
              </a:prstGeom>
              <a:blipFill>
                <a:blip r:embed="rId4"/>
                <a:stretch>
                  <a:fillRect l="-31454" t="-145349" r="-2671" b="-2127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3609358" y="655978"/>
                <a:ext cx="4617290" cy="5962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fr-FR" sz="160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fr-FR" sz="160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6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fr-FR" sz="1600" b="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  <m:r>
                            <a:rPr lang="fr-FR" sz="1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  <m:r>
                        <a:rPr lang="fr-FR" sz="16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fr-FR" sz="16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  </m:t>
                      </m:r>
                      <m:sSub>
                        <m:sSubPr>
                          <m:ctrlPr>
                            <a:rPr lang="fr-FR" sz="1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sz="1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𝑂𝐵</m:t>
                          </m:r>
                        </m:sub>
                      </m:sSub>
                      <m:func>
                        <m:funcPr>
                          <m:ctrlPr>
                            <a:rPr lang="fr-FR" sz="160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sz="1600" i="0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sz="1600" b="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45°</m:t>
                          </m:r>
                        </m:e>
                      </m:func>
                      <m:r>
                        <a:rPr lang="fr-FR" sz="16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1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sz="1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  <m:r>
                            <a:rPr lang="fr-FR" sz="1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fr-FR" sz="16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1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fr-FR" sz="1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  <m:r>
                            <a:rPr lang="fr-FR" sz="1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func>
                        <m:funcPr>
                          <m:ctrlPr>
                            <a:rPr lang="fr-FR" sz="1600" i="1" dirty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sz="1600" dirty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r-FR" sz="1600" i="1" dirty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45°</m:t>
                          </m:r>
                        </m:e>
                      </m:func>
                      <m:r>
                        <a:rPr lang="fr-FR" sz="16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16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fr-FR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358" y="655978"/>
                <a:ext cx="4617290" cy="5962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ZoneTexte 11"/>
          <p:cNvSpPr txBox="1"/>
          <p:nvPr/>
        </p:nvSpPr>
        <p:spPr>
          <a:xfrm>
            <a:off x="1229603" y="1214226"/>
            <a:ext cx="6997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Tellement la structure est hyperstatique on est en besoin de chercher une autre équation afin de déterminer les inconnues de système. On travail sur le déplacement du point O due par déformation vertical comme la suite:</a:t>
            </a:r>
            <a:endParaRPr lang="fr-F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1283907" y="5379091"/>
                <a:ext cx="6942741" cy="11687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1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L’écoulement commence dans la barre OC pour une valeur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60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6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r-FR" sz="16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fr-FR" sz="16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1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=1,707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6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6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sz="1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fr-FR" sz="1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le déformation de cette barre a ce moment correspond à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60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𝑂𝐶</m:t>
                        </m:r>
                      </m:sub>
                    </m:sSub>
                  </m:oMath>
                </a14:m>
                <a:r>
                  <a:rPr lang="fr-FR" sz="1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fr-FR" sz="16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/</m:t>
                    </m:r>
                    <m:r>
                      <a:rPr lang="fr-FR" sz="1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fr-FR" sz="1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avec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600" i="1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𝑂𝐵</m:t>
                        </m:r>
                      </m:sub>
                    </m:sSub>
                  </m:oMath>
                </a14:m>
                <a:r>
                  <a:rPr lang="fr-FR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600" i="1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𝑂𝐷</m:t>
                        </m:r>
                      </m:sub>
                    </m:sSub>
                  </m:oMath>
                </a14:m>
                <a:r>
                  <a:rPr lang="fr-FR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fr-FR" sz="1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fr-FR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/</m:t>
                    </m:r>
                    <m:r>
                      <a:rPr lang="fr-FR" sz="16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fr-FR" sz="1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</a:t>
                </a:r>
                <a:endParaRPr lang="fr-FR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fr-FR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3907" y="5379091"/>
                <a:ext cx="6942741" cy="1168781"/>
              </a:xfrm>
              <a:prstGeom prst="rect">
                <a:avLst/>
              </a:prstGeom>
              <a:blipFill>
                <a:blip r:embed="rId6"/>
                <a:stretch>
                  <a:fillRect l="-615" t="-1042" r="-7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Imag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18178" y="2489447"/>
            <a:ext cx="3419547" cy="218125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897500" y="2128503"/>
                <a:ext cx="119096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func>
                        <m:funcPr>
                          <m:ctrlPr>
                            <a:rPr lang="fr-FR" sz="1600" i="1" dirty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sz="1600" dirty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l-GR" sz="1600" i="1" dirty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ϴ</m:t>
                          </m:r>
                        </m:e>
                      </m:func>
                      <m:r>
                        <a:rPr lang="fr-FR" sz="1600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16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</m:oMath>
                  </m:oMathPara>
                </a14:m>
                <a:endParaRPr lang="fr-FR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7500" y="2128503"/>
                <a:ext cx="1190967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ZoneTexte 22"/>
          <p:cNvSpPr txBox="1"/>
          <p:nvPr/>
        </p:nvSpPr>
        <p:spPr>
          <a:xfrm>
            <a:off x="1237220" y="2144156"/>
            <a:ext cx="27080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D’après la figure ci-contre:</a:t>
            </a:r>
            <a:endParaRPr lang="fr-F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2284966" y="3132512"/>
                <a:ext cx="5607002" cy="11101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sz="160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1600" i="1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𝜖𝜀</m:t>
                                </m:r>
                                <m:r>
                                  <m:rPr>
                                    <m:nor/>
                                  </m:rPr>
                                  <a:rPr lang="fr-FR" sz="1600" dirty="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</a:rPr>
                                  <m:t> </m:t>
                                </m:r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↔</m:t>
                                </m:r>
                                <m:r>
                                  <m:rPr>
                                    <m:nor/>
                                  </m:rPr>
                                  <a:rPr lang="fr-FR" sz="1600" dirty="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  <m:t>𝐹</m:t>
                                        </m:r>
                                      </m:e>
                                      <m:sub>
                                        <m: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  <m:t>𝑂𝐵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den>
                                </m:f>
                                <m:r>
                                  <a:rPr lang="fr-FR" sz="1600" i="1" dirty="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𝜖</m:t>
                                </m:r>
                                <m:f>
                                  <m:fPr>
                                    <m:ctrlP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∆</m:t>
                                    </m:r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𝐿</m:t>
                                    </m:r>
                                  </m:num>
                                  <m:den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den>
                                </m:f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↔</m:t>
                                </m:r>
                                <m:sSub>
                                  <m:sSubPr>
                                    <m:ctrlP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𝑂𝐵</m:t>
                                    </m:r>
                                  </m:sub>
                                </m:sSub>
                                <m:r>
                                  <a:rPr lang="fr-FR" sz="1600" dirty="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𝜖</m:t>
                                    </m:r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𝛿</m:t>
                                    </m:r>
                                    <m:func>
                                      <m:funcPr>
                                        <m:ctrlP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fr-FR" sz="1600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  <m:t>𝐿</m:t>
                                        </m:r>
                                      </m:num>
                                      <m:den>
                                        <m:func>
                                          <m:funcPr>
                                            <m:ctrlPr>
                                              <a:rPr lang="fr-FR" sz="1600" i="1" dirty="0">
                                                <a:effectLst>
                                                  <a:outerShdw blurRad="38100" dist="38100" dir="2700000" algn="tl">
                                                    <a:srgbClr val="000000">
                                                      <a:alpha val="43137"/>
                                                    </a:srgbClr>
                                                  </a:outerShdw>
                                                </a:effectLst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fr-FR" sz="1600" dirty="0">
                                                <a:effectLst>
                                                  <a:outerShdw blurRad="38100" dist="38100" dir="2700000" algn="tl">
                                                    <a:srgbClr val="000000">
                                                      <a:alpha val="43137"/>
                                                    </a:srgbClr>
                                                  </a:outerShdw>
                                                </a:effectLst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sin</m:t>
                                            </m:r>
                                          </m:fName>
                                          <m:e>
                                            <m:r>
                                              <a:rPr lang="fr-FR" sz="1600" i="1" dirty="0">
                                                <a:effectLst>
                                                  <a:outerShdw blurRad="38100" dist="38100" dir="2700000" algn="tl">
                                                    <a:srgbClr val="000000">
                                                      <a:alpha val="43137"/>
                                                    </a:srgbClr>
                                                  </a:outerShdw>
                                                </a:effectLst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𝜃</m:t>
                                            </m:r>
                                          </m:e>
                                        </m:func>
                                      </m:den>
                                    </m:f>
                                  </m:den>
                                </m:f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↔</m:t>
                                </m:r>
                                <m:sSub>
                                  <m:sSubPr>
                                    <m:ctrlP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𝑂𝐵</m:t>
                                    </m:r>
                                  </m:sub>
                                </m:sSub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𝑂𝐷</m:t>
                                    </m:r>
                                  </m:sub>
                                </m:sSub>
                                <m:r>
                                  <a:rPr lang="fr-FR" sz="160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𝜖</m:t>
                                    </m:r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𝛿</m:t>
                                    </m:r>
                                  </m:num>
                                  <m:den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𝐿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𝜖𝜀</m:t>
                                </m:r>
                                <m:r>
                                  <m:rPr>
                                    <m:nor/>
                                  </m:rPr>
                                  <a:rPr lang="fr-FR" sz="1600" dirty="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</a:rPr>
                                  <m:t> </m:t>
                                </m:r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↔</m:t>
                                </m:r>
                                <m:r>
                                  <m:rPr>
                                    <m:nor/>
                                  </m:rPr>
                                  <a:rPr lang="fr-FR" sz="1600" dirty="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  <m:t>𝐹</m:t>
                                        </m:r>
                                      </m:e>
                                      <m:sub>
                                        <m:r>
                                          <a:rPr lang="fr-FR" sz="1600" i="1" dirty="0">
                                            <a:effectLst>
                                              <a:outerShdw blurRad="38100" dist="38100" dir="2700000" algn="tl">
                                                <a:srgbClr val="000000">
                                                  <a:alpha val="43137"/>
                                                </a:srgbClr>
                                              </a:outerShdw>
                                            </a:effectLst>
                                            <a:latin typeface="Cambria Math" panose="02040503050406030204" pitchFamily="18" charset="0"/>
                                          </a:rPr>
                                          <m:t>𝑂𝐶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den>
                                </m:f>
                                <m:r>
                                  <a:rPr lang="fr-FR" sz="1600" i="1" dirty="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𝜖</m:t>
                                </m:r>
                                <m:f>
                                  <m:fPr>
                                    <m:ctrlP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∆</m:t>
                                    </m:r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𝐿</m:t>
                                    </m:r>
                                  </m:num>
                                  <m:den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den>
                                </m:f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↔</m:t>
                                </m:r>
                                <m:sSub>
                                  <m:sSubPr>
                                    <m:ctrlP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𝑂𝐶</m:t>
                                    </m:r>
                                  </m:sub>
                                </m:sSub>
                                <m:r>
                                  <a:rPr lang="fr-FR" sz="1600" dirty="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𝜖</m:t>
                                    </m:r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𝛿</m:t>
                                    </m:r>
                                  </m:num>
                                  <m:den>
                                    <m:r>
                                      <a:rPr lang="fr-FR" sz="1600" i="1" dirty="0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den>
                                </m:f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↔</m:t>
                                </m:r>
                                <m:sSub>
                                  <m:sSubPr>
                                    <m:ctrlP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𝑂𝐵</m:t>
                                    </m:r>
                                  </m:sub>
                                </m:sSub>
                                <m:r>
                                  <a:rPr lang="fr-FR" sz="1600" i="1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 2</m:t>
                                    </m:r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𝑂𝐷</m:t>
                                    </m:r>
                                  </m:sub>
                                </m:sSub>
                                <m:r>
                                  <a:rPr lang="fr-FR" sz="1600"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fr-FR" sz="1600" i="1">
                                        <a:effectLst>
                                          <a:outerShdw blurRad="38100" dist="38100" dir="2700000" algn="tl">
                                            <a:srgbClr val="000000">
                                              <a:alpha val="43137"/>
                                            </a:srgbClr>
                                          </a:outerShdw>
                                        </a:effectLst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𝑂𝐶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4966" y="3132512"/>
                <a:ext cx="5607002" cy="1110112"/>
              </a:xfrm>
              <a:prstGeom prst="rect">
                <a:avLst/>
              </a:prstGeom>
              <a:blipFill>
                <a:blip r:embed="rId9"/>
                <a:stretch>
                  <a:fillRect r="-1630" b="-60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ZoneTexte 29"/>
          <p:cNvSpPr txBox="1"/>
          <p:nvPr/>
        </p:nvSpPr>
        <p:spPr>
          <a:xfrm>
            <a:off x="1237220" y="2688438"/>
            <a:ext cx="4938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utilisant la loi de </a:t>
            </a:r>
            <a:r>
              <a:rPr lang="fr-FR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Hook</a:t>
            </a:r>
            <a:r>
              <a:rPr lang="fr-F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obtient:</a:t>
            </a:r>
            <a:endParaRPr lang="fr-F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oupe 31"/>
          <p:cNvGrpSpPr/>
          <p:nvPr/>
        </p:nvGrpSpPr>
        <p:grpSpPr>
          <a:xfrm>
            <a:off x="1283907" y="4530937"/>
            <a:ext cx="6647156" cy="764254"/>
            <a:chOff x="1265813" y="4371332"/>
            <a:chExt cx="6857260" cy="764254"/>
          </a:xfrm>
        </p:grpSpPr>
        <p:grpSp>
          <p:nvGrpSpPr>
            <p:cNvPr id="16" name="Groupe 15"/>
            <p:cNvGrpSpPr/>
            <p:nvPr/>
          </p:nvGrpSpPr>
          <p:grpSpPr>
            <a:xfrm>
              <a:off x="3500069" y="4769064"/>
              <a:ext cx="4623004" cy="366522"/>
              <a:chOff x="-295408" y="5093657"/>
              <a:chExt cx="4623004" cy="36652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Rectangle 12"/>
                  <p:cNvSpPr/>
                  <p:nvPr/>
                </p:nvSpPr>
                <p:spPr>
                  <a:xfrm>
                    <a:off x="-295408" y="5121625"/>
                    <a:ext cx="2382807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fr-FR" sz="160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60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fr-FR" sz="1600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fr-FR" sz="16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fr-FR" sz="1600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600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fr-FR" sz="1600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fr-FR" sz="16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  <m:r>
                          <a:rPr lang="fr-FR" sz="1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</m:t>
                        </m:r>
                        <m:r>
                          <a:rPr lang="fr-FR" sz="1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292</m:t>
                        </m:r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oMath>
                    </a14:m>
                    <a:r>
                      <a:rPr lang="fr-FR" sz="16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/A</a:t>
                    </a:r>
                    <a:endParaRPr lang="fr-FR" sz="16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13" name="Rectangle 1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-295408" y="5121625"/>
                    <a:ext cx="2382807" cy="33855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t="-7143" r="-1319" b="-28571"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Rectangle 13"/>
                  <p:cNvSpPr/>
                  <p:nvPr/>
                </p:nvSpPr>
                <p:spPr>
                  <a:xfrm>
                    <a:off x="2568884" y="5093657"/>
                    <a:ext cx="1758712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fr-FR" sz="160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60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fr-FR" sz="1600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fr-FR" sz="16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=0,</m:t>
                        </m:r>
                        <m:r>
                          <a:rPr lang="fr-FR" sz="1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585</m:t>
                        </m:r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fr-FR" sz="16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oMath>
                    </a14:m>
                    <a:r>
                      <a:rPr lang="fr-FR" sz="16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/A</a:t>
                    </a:r>
                    <a:endParaRPr lang="fr-FR" sz="16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14" name="Rectangle 1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68884" y="5093657"/>
                    <a:ext cx="1758712" cy="338554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t="-7273" r="-2500" b="-30909"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" name="ZoneTexte 14"/>
              <p:cNvSpPr txBox="1"/>
              <p:nvPr/>
            </p:nvSpPr>
            <p:spPr>
              <a:xfrm>
                <a:off x="2101684" y="5111359"/>
                <a:ext cx="53019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et</a:t>
                </a:r>
                <a:endParaRPr lang="fr-FR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/>
                <p:cNvSpPr/>
                <p:nvPr/>
              </p:nvSpPr>
              <p:spPr>
                <a:xfrm>
                  <a:off x="1265813" y="4371332"/>
                  <a:ext cx="4104279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r-FR" sz="16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Remplacant à l’équation </a:t>
                  </a:r>
                  <a14:m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fr-FR" sz="1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fr-FR" sz="1600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1600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fr-FR" sz="1600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  <m:r>
                            <a:rPr lang="fr-FR" sz="16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=0</m:t>
                          </m:r>
                          <m:r>
                            <a:rPr lang="fr-FR" sz="1600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a14:m>
                  <a:r>
                    <a:rPr lang="fr-FR" sz="16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on obtient:</a:t>
                  </a:r>
                  <a:endParaRPr lang="fr-FR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31" name="Rectangle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65813" y="4371332"/>
                  <a:ext cx="4104279" cy="338554"/>
                </a:xfrm>
                <a:prstGeom prst="rect">
                  <a:avLst/>
                </a:prstGeom>
                <a:blipFill>
                  <a:blip r:embed="rId12"/>
                  <a:stretch>
                    <a:fillRect l="-1074" t="-108929" r="-307" b="-175000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3" name="ZoneTexte 32"/>
          <p:cNvSpPr txBox="1"/>
          <p:nvPr/>
        </p:nvSpPr>
        <p:spPr>
          <a:xfrm>
            <a:off x="3330156" y="764288"/>
            <a:ext cx="5301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</a:t>
            </a:r>
            <a:endParaRPr lang="fr-F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" name="Image 20"/>
          <p:cNvPicPr/>
          <p:nvPr/>
        </p:nvPicPr>
        <p:blipFill rotWithShape="1">
          <a:blip r:embed="rId13"/>
          <a:srcRect l="15206" t="29311" r="14876" b="10083"/>
          <a:stretch/>
        </p:blipFill>
        <p:spPr bwMode="auto">
          <a:xfrm>
            <a:off x="8318179" y="691387"/>
            <a:ext cx="3180530" cy="1877941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0" name="Rectangle à coins arrondis 39"/>
          <p:cNvSpPr/>
          <p:nvPr/>
        </p:nvSpPr>
        <p:spPr>
          <a:xfrm>
            <a:off x="943897" y="199412"/>
            <a:ext cx="11061289" cy="6437362"/>
          </a:xfrm>
          <a:prstGeom prst="roundRect">
            <a:avLst>
              <a:gd name="adj" fmla="val 6655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342026" y="4337653"/>
            <a:ext cx="33718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12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1237218" y="2071313"/>
                <a:ext cx="6954404" cy="1140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L’écoulement commence dans les barres OB et OD pour une valeur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fr-FR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fr-FR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=2,414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fr-FR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Les barres OB et OD se déforment avec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𝑂𝐵</m:t>
                        </m:r>
                      </m:sub>
                    </m:sSub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𝑂𝐷</m:t>
                        </m:r>
                      </m:sub>
                    </m:sSub>
                    <m:r>
                      <a:rPr lang="fr-FR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</m:den>
                    </m:f>
                  </m:oMath>
                </a14:m>
                <a:r>
                  <a:rPr lang="fr-FR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et la barre OC avec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𝑂𝐶</m:t>
                        </m:r>
                      </m:sub>
                    </m:sSub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1,414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</m:den>
                    </m:f>
                    <m:r>
                      <a:rPr lang="fr-FR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fr-F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218" y="2071313"/>
                <a:ext cx="6954404" cy="1140312"/>
              </a:xfrm>
              <a:prstGeom prst="rect">
                <a:avLst/>
              </a:prstGeom>
              <a:blipFill>
                <a:blip r:embed="rId3"/>
                <a:stretch>
                  <a:fillRect l="-789" t="-3209" r="-1139" b="-53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237218" y="1388773"/>
                <a:ext cx="6954404" cy="391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fr-FR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fr-FR" i="1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nary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  </m:t>
                    </m:r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𝑂𝐵</m:t>
                        </m:r>
                      </m:sub>
                    </m:sSub>
                    <m:func>
                      <m:funcPr>
                        <m:ctrlPr>
                          <a:rPr lang="fr-FR" i="1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r-FR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fr-FR" i="1" dirty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45°</m:t>
                        </m:r>
                      </m:e>
                    </m:func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fr-FR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-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fr-FR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𝑂𝐵</m:t>
                        </m:r>
                      </m:sub>
                    </m:sSub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  <m:r>
                          <a:rPr lang="fr-FR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fr-FR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=0,707(</m:t>
                    </m:r>
                    <m:r>
                      <a:rPr lang="fr-FR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  <m:r>
                      <m:rPr>
                        <m:nor/>
                      </m:rPr>
                      <a: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m:t>− </m:t>
                    </m:r>
                    <m:r>
                      <m:rPr>
                        <m:nor/>
                      </m:rPr>
                      <a: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m:t>A</m:t>
                    </m:r>
                    <m:r>
                      <m:rPr>
                        <m:nor/>
                      </m:rPr>
                      <a:rPr lang="fr-F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m:t> </m:t>
                    </m:r>
                    <m:sSub>
                      <m:sSubPr>
                        <m:ctrlP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fr-FR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218" y="1388773"/>
                <a:ext cx="6954404" cy="391261"/>
              </a:xfrm>
              <a:prstGeom prst="rect">
                <a:avLst/>
              </a:prstGeom>
              <a:blipFill>
                <a:blip r:embed="rId4"/>
                <a:stretch>
                  <a:fillRect l="-4908" t="-114063" b="-1781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oneTexte 3"/>
          <p:cNvSpPr txBox="1"/>
          <p:nvPr/>
        </p:nvSpPr>
        <p:spPr>
          <a:xfrm>
            <a:off x="1237217" y="446752"/>
            <a:ext cx="10553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 la plastification de la barre OC, le système devient isostatique avec une résistance constante de la barre OC (degré d’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hyperstaticité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diminue par un). Le point O sera maintenu par les barre OB et OD seulement.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-2680274" y="2882520"/>
            <a:ext cx="6188233" cy="4231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15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Comportement d’une structure sous charge variable</a:t>
            </a:r>
            <a:r>
              <a:rPr lang="fr-F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943897" y="199412"/>
            <a:ext cx="11061289" cy="6437362"/>
          </a:xfrm>
          <a:prstGeom prst="roundRect">
            <a:avLst>
              <a:gd name="adj" fmla="val 6655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3891" y="1205469"/>
            <a:ext cx="3629025" cy="230505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237218" y="3458670"/>
            <a:ext cx="1378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Conclusions:</a:t>
            </a:r>
            <a:endParaRPr lang="fr-FR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427746" y="3950370"/>
            <a:ext cx="1036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Dans une structure isostatique, la ruine se produit lorsque l’élément le plus sollicité atteinte son limite d’élasticité.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427746" y="4848430"/>
            <a:ext cx="9721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charge de ruine ne dépond que de la géométrie et le matériau des barres dans un même exemple.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427746" y="5746490"/>
            <a:ext cx="9721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degré d’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hyperstaticité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diminue par un (1) lorsque un élément atteint l’écoulement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454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6F6F6F"/>
      </a:dk1>
      <a:lt1>
        <a:sysClr val="window" lastClr="1B1B1B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6F6F6F"/>
      </a:dk1>
      <a:lt1>
        <a:sysClr val="window" lastClr="1B1B1B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8089</TotalTime>
  <Words>887</Words>
  <Application>Microsoft Office PowerPoint</Application>
  <PresentationFormat>Grand écran</PresentationFormat>
  <Paragraphs>71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Century Schoolbook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Hossem</dc:creator>
  <cp:lastModifiedBy>Hossem</cp:lastModifiedBy>
  <cp:revision>81</cp:revision>
  <dcterms:created xsi:type="dcterms:W3CDTF">2020-10-13T21:39:59Z</dcterms:created>
  <dcterms:modified xsi:type="dcterms:W3CDTF">2020-12-06T11:33:34Z</dcterms:modified>
</cp:coreProperties>
</file>