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4"/>
  </p:notesMasterIdLst>
  <p:sldIdLst>
    <p:sldId id="262" r:id="rId2"/>
    <p:sldId id="282" r:id="rId3"/>
    <p:sldId id="263" r:id="rId4"/>
    <p:sldId id="273" r:id="rId5"/>
    <p:sldId id="261" r:id="rId6"/>
    <p:sldId id="264" r:id="rId7"/>
    <p:sldId id="260" r:id="rId8"/>
    <p:sldId id="265" r:id="rId9"/>
    <p:sldId id="257" r:id="rId10"/>
    <p:sldId id="267" r:id="rId11"/>
    <p:sldId id="280" r:id="rId12"/>
    <p:sldId id="281" r:id="rId13"/>
    <p:sldId id="268" r:id="rId14"/>
    <p:sldId id="278" r:id="rId15"/>
    <p:sldId id="279" r:id="rId16"/>
    <p:sldId id="269" r:id="rId17"/>
    <p:sldId id="284" r:id="rId18"/>
    <p:sldId id="283" r:id="rId19"/>
    <p:sldId id="270" r:id="rId20"/>
    <p:sldId id="275" r:id="rId21"/>
    <p:sldId id="276"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00AF79-7C7D-4731-8B5B-934848D1426A}" v="2808" dt="2022-08-09T16:49:24.521"/>
    <p1510:client id="{291C1513-B37C-4774-A14C-FA3A5654E748}" v="18" dt="2023-11-28T21:33:04.930"/>
    <p1510:client id="{4E729402-E539-4A7F-A52A-42BC7ED86845}" v="890" dt="2022-09-24T08:41:01.984"/>
    <p1510:client id="{55E6BC29-68B1-45B6-8742-E8FA62C2A9AB}" v="734" dt="2022-11-27T10:30:07.348"/>
    <p1510:client id="{740AC176-3389-4CAA-AFEB-8768BDDB0154}" v="1212" dt="2022-08-08T14:42:55.496"/>
    <p1510:client id="{7A7AD24A-CCE6-4910-B075-8587C82B98A6}" v="241" dt="2022-11-27T20:20:11.337"/>
    <p1510:client id="{82C027A3-A0C2-49F2-ACB6-B01796A11831}" v="73" dt="2022-09-17T10:51:34.501"/>
    <p1510:client id="{B6B9F940-BC22-4E93-8623-578F4937F042}" v="1243" dt="2022-09-17T10:41:32.927"/>
    <p1510:client id="{F28B5F5E-06CC-4F15-867D-5AB1D7F1864F}" v="301" dt="2022-09-28T09:43:01.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13E92-2896-4BCD-9416-93FE900108CE}" type="datetimeFigureOut">
              <a:t>28/11/2023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773D74-980D-41B6-A61B-15BE11853BDA}" type="slidenum">
              <a:t>‹N°›</a:t>
            </a:fld>
            <a:endParaRPr lang="fr-FR"/>
          </a:p>
        </p:txBody>
      </p:sp>
    </p:spTree>
    <p:extLst>
      <p:ext uri="{BB962C8B-B14F-4D97-AF65-F5344CB8AC3E}">
        <p14:creationId xmlns:p14="http://schemas.microsoft.com/office/powerpoint/2010/main" val="1239599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a:t>
            </a:fld>
            <a:endParaRPr lang="fr-FR"/>
          </a:p>
        </p:txBody>
      </p:sp>
    </p:spTree>
    <p:extLst>
      <p:ext uri="{BB962C8B-B14F-4D97-AF65-F5344CB8AC3E}">
        <p14:creationId xmlns:p14="http://schemas.microsoft.com/office/powerpoint/2010/main" val="3264557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28/11/2023</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28/11/2023</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dirty="0">
                <a:latin typeface="Times New Roman"/>
                <a:cs typeface="Times New Roman"/>
              </a:rPr>
              <a:t>Chapitre 4 :</a:t>
            </a:r>
            <a:br>
              <a:rPr lang="fr-FR" sz="4000" dirty="0">
                <a:latin typeface="Times New Roman"/>
                <a:cs typeface="Times New Roman"/>
              </a:rPr>
            </a:br>
            <a:r>
              <a:rPr lang="fr-FR" sz="4000" dirty="0">
                <a:latin typeface="Times New Roman"/>
                <a:cs typeface="Times New Roman"/>
              </a:rPr>
              <a:t> Algorithmique textuelle </a:t>
            </a:r>
          </a:p>
        </p:txBody>
      </p:sp>
    </p:spTree>
    <p:extLst>
      <p:ext uri="{BB962C8B-B14F-4D97-AF65-F5344CB8AC3E}">
        <p14:creationId xmlns:p14="http://schemas.microsoft.com/office/powerpoint/2010/main" val="1596448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6261" y="3037305"/>
            <a:ext cx="11115806" cy="2871456"/>
          </a:xfrm>
        </p:spPr>
        <p:txBody>
          <a:bodyPr vert="horz" lIns="91440" tIns="45720" rIns="91440" bIns="45720" rtlCol="0" anchor="t">
            <a:noAutofit/>
          </a:bodyPr>
          <a:lstStyle/>
          <a:p>
            <a:pPr marL="514350" indent="-514350" algn="just">
              <a:lnSpc>
                <a:spcPct val="80000"/>
              </a:lnSpc>
              <a:buAutoNum type="arabicPeriod"/>
            </a:pPr>
            <a:r>
              <a:rPr lang="fr-FR" sz="2800" dirty="0">
                <a:latin typeface="Times"/>
                <a:cs typeface="Times"/>
              </a:rPr>
              <a:t>Distance de Levenshtein entre deux chaines de caractères s1 et s2 représente le cout minimal des opération élémentaires qu'on doit effectuer afin de transformer s1 en s2.</a:t>
            </a:r>
          </a:p>
          <a:p>
            <a:pPr marL="514350" indent="-514350" algn="just">
              <a:lnSpc>
                <a:spcPct val="80000"/>
              </a:lnSpc>
              <a:buAutoNum type="arabicPeriod"/>
            </a:pPr>
            <a:r>
              <a:rPr lang="fr-FR" sz="2800" dirty="0">
                <a:latin typeface="Times"/>
                <a:cs typeface="Times"/>
              </a:rPr>
              <a:t>Les opérations élémentaires sont : l'insertion d'un caractère, la suppression d'un caractère ou la substitution d'un caractère par un autre.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a:xfrm>
            <a:off x="609600" y="401828"/>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1492355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514350" indent="-514350" algn="just">
              <a:lnSpc>
                <a:spcPct val="80000"/>
              </a:lnSpc>
              <a:buAutoNum type="arabicPeriod"/>
            </a:pPr>
            <a:r>
              <a:rPr lang="fr-FR" sz="2800" b="1" dirty="0">
                <a:latin typeface="Times"/>
                <a:cs typeface="Times"/>
              </a:rPr>
              <a:t>La Distance de Levenshtein </a:t>
            </a:r>
            <a:r>
              <a:rPr lang="fr-FR" sz="2800" dirty="0">
                <a:latin typeface="Times"/>
                <a:cs typeface="Times"/>
              </a:rPr>
              <a:t>est basée sur un calcul matriciel : </a:t>
            </a:r>
            <a:endParaRPr lang="fr-FR" dirty="0"/>
          </a:p>
          <a:p>
            <a:pPr marL="0" indent="0" algn="just">
              <a:lnSpc>
                <a:spcPct val="80000"/>
              </a:lnSpc>
              <a:buNone/>
            </a:pPr>
            <a:r>
              <a:rPr lang="fr-FR" sz="2800" dirty="0">
                <a:latin typeface="Times"/>
                <a:cs typeface="Times"/>
              </a:rPr>
              <a:t> Soit la matrice </a:t>
            </a:r>
            <a:r>
              <a:rPr lang="fr-FR" sz="2800" dirty="0" err="1">
                <a:latin typeface="Times"/>
                <a:cs typeface="Times"/>
              </a:rPr>
              <a:t>MDlev</a:t>
            </a:r>
            <a:r>
              <a:rPr lang="fr-FR" sz="2800" dirty="0">
                <a:latin typeface="Times"/>
                <a:cs typeface="Times"/>
              </a:rPr>
              <a:t> de taille (|s1| +1) × (|s2| + 1)</a:t>
            </a:r>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[i, 0] = i, pour i = 0...|s1|; </a:t>
            </a:r>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[0, j] = j, pour j = 0...|s2|;</a:t>
            </a:r>
            <a:endParaRPr lang="fr-FR" dirty="0"/>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[i, j] = min(</a:t>
            </a:r>
            <a:r>
              <a:rPr lang="fr-FR" sz="2800" dirty="0" err="1">
                <a:latin typeface="Times"/>
                <a:cs typeface="Times"/>
              </a:rPr>
              <a:t>MDLev</a:t>
            </a:r>
            <a:r>
              <a:rPr lang="fr-FR" sz="2800" dirty="0">
                <a:latin typeface="Times"/>
                <a:cs typeface="Times"/>
              </a:rPr>
              <a:t> [i -1, j] + 1, </a:t>
            </a:r>
            <a:r>
              <a:rPr lang="fr-FR" sz="2800" dirty="0" err="1">
                <a:latin typeface="Times"/>
                <a:cs typeface="Times"/>
              </a:rPr>
              <a:t>MDLev</a:t>
            </a:r>
            <a:r>
              <a:rPr lang="fr-FR" sz="2800" dirty="0">
                <a:latin typeface="Times"/>
                <a:cs typeface="Times"/>
              </a:rPr>
              <a:t> [i, j - 1] + 1, </a:t>
            </a:r>
            <a:r>
              <a:rPr lang="fr-FR" sz="2800" dirty="0" err="1">
                <a:latin typeface="Times"/>
                <a:cs typeface="Times"/>
              </a:rPr>
              <a:t>MDLev</a:t>
            </a:r>
            <a:r>
              <a:rPr lang="fr-FR" sz="2800" dirty="0">
                <a:latin typeface="Times"/>
                <a:cs typeface="Times"/>
              </a:rPr>
              <a:t> [i, j] + CS);</a:t>
            </a:r>
            <a:endParaRPr lang="fr-FR" dirty="0"/>
          </a:p>
          <a:p>
            <a:pPr marL="0" indent="0" algn="just">
              <a:lnSpc>
                <a:spcPct val="80000"/>
              </a:lnSpc>
              <a:buNone/>
            </a:pPr>
            <a:r>
              <a:rPr lang="fr-FR" sz="2800" dirty="0">
                <a:latin typeface="Times"/>
                <a:cs typeface="Times"/>
              </a:rPr>
              <a:t> Où : </a:t>
            </a:r>
          </a:p>
          <a:p>
            <a:pPr marL="0" indent="0" algn="just">
              <a:lnSpc>
                <a:spcPct val="80000"/>
              </a:lnSpc>
              <a:buNone/>
            </a:pPr>
            <a:r>
              <a:rPr lang="fr-FR" sz="2800" dirty="0">
                <a:latin typeface="Times"/>
                <a:cs typeface="Times"/>
              </a:rPr>
              <a:t> CS : le cout de substitution, qui est égale à 0 si s1[i] == s2[j] et est égale à 1 sinon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11</a:t>
            </a:fld>
            <a:endParaRPr lang="en-GB"/>
          </a:p>
        </p:txBody>
      </p:sp>
      <p:sp>
        <p:nvSpPr>
          <p:cNvPr id="4" name="Titre 3"/>
          <p:cNvSpPr>
            <a:spLocks noGrp="1"/>
          </p:cNvSpPr>
          <p:nvPr>
            <p:ph type="title"/>
          </p:nvPr>
        </p:nvSpPr>
        <p:spPr>
          <a:xfrm>
            <a:off x="609600" y="465328"/>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900160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3217222"/>
            <a:ext cx="11115806" cy="934706"/>
          </a:xfrm>
        </p:spPr>
        <p:txBody>
          <a:bodyPr vert="horz" lIns="91440" tIns="45720" rIns="91440" bIns="45720" rtlCol="0" anchor="t">
            <a:noAutofit/>
          </a:bodyPr>
          <a:lstStyle/>
          <a:p>
            <a:pPr marL="457200" indent="-457200" algn="just">
              <a:lnSpc>
                <a:spcPct val="80000"/>
              </a:lnSpc>
              <a:buFont typeface="Wingdings" pitchFamily="18" charset="2"/>
              <a:buChar char="Ø"/>
            </a:pPr>
            <a:r>
              <a:rPr lang="fr-FR" sz="2800" dirty="0">
                <a:latin typeface="Times"/>
                <a:cs typeface="Times"/>
              </a:rPr>
              <a:t>Alors, la distance de Levenshtein entre s1 et s2, </a:t>
            </a:r>
            <a:r>
              <a:rPr lang="fr-FR" sz="2800" dirty="0" err="1">
                <a:latin typeface="Times"/>
                <a:cs typeface="Times"/>
              </a:rPr>
              <a:t>DLev</a:t>
            </a:r>
            <a:r>
              <a:rPr lang="fr-FR" sz="2800" dirty="0">
                <a:latin typeface="Times"/>
                <a:cs typeface="Times"/>
              </a:rPr>
              <a:t>(s1, s2) est égale à </a:t>
            </a:r>
            <a:r>
              <a:rPr lang="fr-FR" sz="2800" dirty="0" err="1">
                <a:latin typeface="Times"/>
                <a:cs typeface="Times"/>
              </a:rPr>
              <a:t>MDlev</a:t>
            </a:r>
            <a:r>
              <a:rPr lang="fr-FR" sz="2800" dirty="0">
                <a:latin typeface="Times"/>
                <a:cs typeface="Times"/>
              </a:rPr>
              <a:t>[|s1|, |s2|];  </a:t>
            </a:r>
            <a:endParaRPr lang="fr-FR" dirty="0">
              <a:latin typeface="Candara"/>
              <a:cs typeface="Times"/>
            </a:endParaRPr>
          </a:p>
          <a:p>
            <a:pPr marL="0" indent="0" algn="just">
              <a:lnSpc>
                <a:spcPct val="80000"/>
              </a:lnSpc>
              <a:buNone/>
            </a:pPr>
            <a:endParaRPr lang="fr-FR" sz="280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12</a:t>
            </a:fld>
            <a:endParaRPr lang="en-GB"/>
          </a:p>
        </p:txBody>
      </p:sp>
      <p:sp>
        <p:nvSpPr>
          <p:cNvPr id="4" name="Titre 3"/>
          <p:cNvSpPr>
            <a:spLocks noGrp="1"/>
          </p:cNvSpPr>
          <p:nvPr>
            <p:ph type="title"/>
          </p:nvPr>
        </p:nvSpPr>
        <p:spPr>
          <a:xfrm>
            <a:off x="609600" y="549995"/>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49917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716" y="2741786"/>
            <a:ext cx="11115806" cy="2871456"/>
          </a:xfrm>
        </p:spPr>
        <p:txBody>
          <a:bodyPr vert="horz" lIns="91440" tIns="45720" rIns="91440" bIns="45720" rtlCol="0" anchor="t">
            <a:noAutofit/>
          </a:bodyPr>
          <a:lstStyle/>
          <a:p>
            <a:pPr marL="0" indent="0" algn="just">
              <a:lnSpc>
                <a:spcPct val="80000"/>
              </a:lnSpc>
              <a:buNone/>
            </a:pPr>
            <a:r>
              <a:rPr lang="fr-FR" sz="2800" b="1" dirty="0">
                <a:latin typeface="Times"/>
                <a:cs typeface="Times"/>
              </a:rPr>
              <a:t>La Distance de </a:t>
            </a:r>
            <a:r>
              <a:rPr lang="fr-FR" sz="2800" b="1" dirty="0" err="1">
                <a:latin typeface="Times"/>
                <a:cs typeface="Times"/>
              </a:rPr>
              <a:t>Jaro</a:t>
            </a:r>
            <a:r>
              <a:rPr lang="fr-FR" sz="2800" b="1" dirty="0">
                <a:latin typeface="Times"/>
                <a:cs typeface="Times"/>
              </a:rPr>
              <a:t>-Winkler :</a:t>
            </a:r>
            <a:endParaRPr lang="fr-FR" b="1" dirty="0"/>
          </a:p>
          <a:p>
            <a:pPr marL="0" indent="0" algn="just">
              <a:lnSpc>
                <a:spcPct val="80000"/>
              </a:lnSpc>
              <a:buNone/>
            </a:pPr>
            <a:r>
              <a:rPr lang="fr-FR" sz="2800" dirty="0">
                <a:latin typeface="Times"/>
                <a:cs typeface="Times"/>
              </a:rPr>
              <a:t>Pour calculer la distance de </a:t>
            </a:r>
            <a:r>
              <a:rPr lang="fr-FR" sz="2800" dirty="0" err="1">
                <a:latin typeface="Times"/>
                <a:cs typeface="Times"/>
              </a:rPr>
              <a:t>Jaro</a:t>
            </a:r>
            <a:r>
              <a:rPr lang="fr-FR" sz="2800" dirty="0">
                <a:latin typeface="Times"/>
                <a:cs typeface="Times"/>
              </a:rPr>
              <a:t>-Winkler, au début, on doit calculer la distance de </a:t>
            </a:r>
            <a:r>
              <a:rPr lang="fr-FR" sz="2800" dirty="0" err="1">
                <a:latin typeface="Times"/>
                <a:cs typeface="Times"/>
              </a:rPr>
              <a:t>Jaro</a:t>
            </a:r>
            <a:r>
              <a:rPr lang="fr-FR" sz="2800" dirty="0">
                <a:latin typeface="Times"/>
                <a:cs typeface="Times"/>
              </a:rPr>
              <a:t>.</a:t>
            </a:r>
          </a:p>
          <a:p>
            <a:pPr marL="0" indent="0" algn="just">
              <a:lnSpc>
                <a:spcPct val="80000"/>
              </a:lnSpc>
              <a:buNone/>
            </a:pPr>
            <a:r>
              <a:rPr lang="fr-FR" sz="2800" b="1" dirty="0">
                <a:latin typeface="Times"/>
                <a:cs typeface="Times"/>
              </a:rPr>
              <a:t>I) La distance de </a:t>
            </a:r>
            <a:r>
              <a:rPr lang="fr-FR" sz="2800" b="1" dirty="0" err="1">
                <a:latin typeface="Times"/>
                <a:cs typeface="Times"/>
              </a:rPr>
              <a:t>Jaro</a:t>
            </a:r>
            <a:r>
              <a:rPr lang="fr-FR" sz="2800" dirty="0">
                <a:latin typeface="Times"/>
                <a:cs typeface="Times"/>
              </a:rPr>
              <a:t> :</a:t>
            </a:r>
          </a:p>
          <a:p>
            <a:pPr marL="0" indent="0" algn="just">
              <a:lnSpc>
                <a:spcPct val="80000"/>
              </a:lnSpc>
              <a:buNone/>
            </a:pPr>
            <a:r>
              <a:rPr lang="fr-FR" sz="2800" dirty="0">
                <a:latin typeface="Times"/>
                <a:cs typeface="Times"/>
              </a:rPr>
              <a:t>DJ(s1, s2) = 1/3 × (m/|s1| + m/|s2| + (m-t)/m), dont :</a:t>
            </a:r>
          </a:p>
          <a:p>
            <a:pPr marL="457200" indent="-457200" algn="just">
              <a:lnSpc>
                <a:spcPct val="80000"/>
              </a:lnSpc>
              <a:buFont typeface="Arial" pitchFamily="18" charset="2"/>
              <a:buChar char="•"/>
            </a:pPr>
            <a:r>
              <a:rPr lang="fr-FR" sz="2800" dirty="0">
                <a:latin typeface="Times"/>
                <a:cs typeface="Times"/>
              </a:rPr>
              <a:t>m : représente le nombre de caractères correspondants.</a:t>
            </a:r>
            <a:endParaRPr lang="fr-FR" dirty="0"/>
          </a:p>
          <a:p>
            <a:pPr marL="457200" indent="-457200" algn="just">
              <a:lnSpc>
                <a:spcPct val="80000"/>
              </a:lnSpc>
              <a:buFont typeface="Arial" pitchFamily="18" charset="2"/>
              <a:buChar char="•"/>
            </a:pPr>
            <a:r>
              <a:rPr lang="fr-FR" sz="2800" dirty="0">
                <a:latin typeface="Times"/>
                <a:cs typeface="Times"/>
              </a:rPr>
              <a:t>t : représente le nombre de transpositions.</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13</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1205725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25575" cy="4121917"/>
          </a:xfrm>
        </p:spPr>
        <p:txBody>
          <a:bodyPr vert="horz" lIns="91440" tIns="45720" rIns="91440" bIns="45720" rtlCol="0" anchor="t">
            <a:noAutofit/>
          </a:bodyPr>
          <a:lstStyle/>
          <a:p>
            <a:pPr marL="457200" indent="-457200" algn="just">
              <a:lnSpc>
                <a:spcPct val="80000"/>
              </a:lnSpc>
              <a:buFont typeface="Arial" pitchFamily="18" charset="2"/>
              <a:buChar char="•"/>
            </a:pPr>
            <a:r>
              <a:rPr lang="fr-FR" sz="2800" dirty="0">
                <a:latin typeface="Times"/>
                <a:cs typeface="Times"/>
              </a:rPr>
              <a:t>Selon </a:t>
            </a:r>
            <a:r>
              <a:rPr lang="fr-FR" sz="2800" dirty="0" err="1">
                <a:latin typeface="Times"/>
                <a:cs typeface="Times"/>
              </a:rPr>
              <a:t>Jaro</a:t>
            </a:r>
            <a:r>
              <a:rPr lang="fr-FR" sz="2800" dirty="0">
                <a:latin typeface="Times"/>
                <a:cs typeface="Times"/>
              </a:rPr>
              <a:t>, on dit que deux caractères (s1[x] et s2[y]) sont correspondants si : (1) S1[x] == s2[y] et (2) la différences entre les positions x et y (en valeur absolue) ne dépasse pas </a:t>
            </a:r>
            <a:r>
              <a:rPr lang="fr-FR" sz="2800" dirty="0">
                <a:latin typeface="Times"/>
                <a:ea typeface="+mn-lt"/>
                <a:cs typeface="Times"/>
              </a:rPr>
              <a:t>α</a:t>
            </a:r>
            <a:r>
              <a:rPr lang="fr-FR" sz="2800" dirty="0">
                <a:latin typeface="Times"/>
                <a:cs typeface="Times"/>
              </a:rPr>
              <a:t> :</a:t>
            </a:r>
            <a:endParaRPr lang="fr-FR" dirty="0">
              <a:latin typeface="Candara"/>
              <a:cs typeface="Times"/>
            </a:endParaRPr>
          </a:p>
          <a:p>
            <a:pPr marL="0" indent="0" algn="just">
              <a:lnSpc>
                <a:spcPct val="80000"/>
              </a:lnSpc>
              <a:buNone/>
            </a:pPr>
            <a:r>
              <a:rPr lang="fr-FR" sz="2800" dirty="0">
                <a:latin typeface="Times"/>
                <a:ea typeface="+mn-lt"/>
                <a:cs typeface="Times"/>
              </a:rPr>
              <a:t>α </a:t>
            </a:r>
            <a:r>
              <a:rPr lang="fr-FR" sz="2800" dirty="0">
                <a:latin typeface="Times"/>
                <a:cs typeface="Times"/>
              </a:rPr>
              <a:t>= entier(max(|s1|, |s2|)/2) -1 (entier retourne la valeur entière d'un nombre)</a:t>
            </a:r>
            <a:endParaRPr lang="fr-FR"/>
          </a:p>
          <a:p>
            <a:pPr marL="457200" indent="-457200" algn="just">
              <a:lnSpc>
                <a:spcPct val="80000"/>
              </a:lnSpc>
              <a:buFont typeface="Arial" pitchFamily="18" charset="2"/>
              <a:buChar char="•"/>
            </a:pPr>
            <a:r>
              <a:rPr lang="fr-FR" sz="2800" dirty="0">
                <a:latin typeface="Times"/>
                <a:cs typeface="Times"/>
              </a:rPr>
              <a:t>En plus, le nombre de transpositions </a:t>
            </a:r>
            <a:r>
              <a:rPr lang="fr-FR" sz="2800" b="1" i="1" dirty="0">
                <a:latin typeface="Times"/>
                <a:cs typeface="Times"/>
              </a:rPr>
              <a:t>t</a:t>
            </a:r>
            <a:r>
              <a:rPr lang="fr-FR" sz="2800" dirty="0">
                <a:latin typeface="Times"/>
                <a:cs typeface="Times"/>
              </a:rPr>
              <a:t> est le nombre de fois où le </a:t>
            </a:r>
            <a:r>
              <a:rPr lang="fr-FR" sz="2800" dirty="0" err="1">
                <a:latin typeface="Times"/>
                <a:cs typeface="Times"/>
              </a:rPr>
              <a:t>i-ème</a:t>
            </a:r>
            <a:r>
              <a:rPr lang="fr-FR" sz="2800" dirty="0">
                <a:latin typeface="Times"/>
                <a:cs typeface="Times"/>
              </a:rPr>
              <a:t> caractère de s1' n'est égale pas le </a:t>
            </a:r>
            <a:r>
              <a:rPr lang="fr-FR" sz="2800" dirty="0" err="1">
                <a:latin typeface="Times"/>
                <a:cs typeface="Times"/>
              </a:rPr>
              <a:t>i-ème</a:t>
            </a:r>
            <a:r>
              <a:rPr lang="fr-FR" sz="2800" dirty="0">
                <a:latin typeface="Times"/>
                <a:cs typeface="Times"/>
              </a:rPr>
              <a:t> caractère de s2' divisé par 2. s1' est le reste de la chaine s1 en gardant seulement les caractères correspondants (la même définition pour s2').</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14</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2286589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gn="just">
              <a:lnSpc>
                <a:spcPct val="80000"/>
              </a:lnSpc>
              <a:buNone/>
            </a:pPr>
            <a:r>
              <a:rPr lang="fr-FR" sz="2800" dirty="0">
                <a:latin typeface="Times"/>
                <a:cs typeface="Times"/>
              </a:rPr>
              <a:t>II) En considérant de la distance </a:t>
            </a:r>
            <a:r>
              <a:rPr lang="fr-FR" sz="2800" dirty="0" err="1">
                <a:latin typeface="Times"/>
                <a:cs typeface="Times"/>
              </a:rPr>
              <a:t>Jaro</a:t>
            </a:r>
            <a:r>
              <a:rPr lang="fr-FR" sz="2800" dirty="0">
                <a:latin typeface="Times"/>
                <a:cs typeface="Times"/>
              </a:rPr>
              <a:t>, Winkler calcule la distance entre deux chaines de caractères comme suit :</a:t>
            </a:r>
            <a:endParaRPr lang="fr-FR" dirty="0">
              <a:latin typeface="Candara"/>
              <a:cs typeface="Times"/>
            </a:endParaRPr>
          </a:p>
          <a:p>
            <a:pPr marL="0" indent="0" algn="just">
              <a:lnSpc>
                <a:spcPct val="80000"/>
              </a:lnSpc>
              <a:buNone/>
            </a:pPr>
            <a:r>
              <a:rPr lang="fr-FR" sz="2800" dirty="0">
                <a:latin typeface="Times"/>
                <a:cs typeface="Times"/>
              </a:rPr>
              <a:t>           DJW(s1, s2) = DJ(s1, s2) + (</a:t>
            </a:r>
            <a:r>
              <a:rPr lang="fr-FR" sz="2800" dirty="0">
                <a:ea typeface="+mn-lt"/>
                <a:cs typeface="+mn-lt"/>
              </a:rPr>
              <a:t>β</a:t>
            </a:r>
            <a:r>
              <a:rPr lang="fr-FR" sz="2800" dirty="0">
                <a:latin typeface="Candara"/>
                <a:cs typeface="Times"/>
              </a:rPr>
              <a:t> </a:t>
            </a:r>
            <a:r>
              <a:rPr lang="fr-FR" sz="2800" dirty="0">
                <a:latin typeface="Times"/>
                <a:cs typeface="Times"/>
              </a:rPr>
              <a:t>× p × (1 - DJ(s1, s2))) où :</a:t>
            </a:r>
          </a:p>
          <a:p>
            <a:pPr marL="457200" indent="-457200" algn="just">
              <a:lnSpc>
                <a:spcPct val="80000"/>
              </a:lnSpc>
              <a:buFont typeface="Arial" pitchFamily="18" charset="2"/>
              <a:buChar char="•"/>
            </a:pPr>
            <a:r>
              <a:rPr lang="fr-FR" sz="2800" dirty="0">
                <a:ea typeface="+mn-lt"/>
                <a:cs typeface="+mn-lt"/>
              </a:rPr>
              <a:t>β </a:t>
            </a:r>
            <a:r>
              <a:rPr lang="fr-FR" sz="2800" dirty="0">
                <a:latin typeface="Times"/>
                <a:cs typeface="Times"/>
              </a:rPr>
              <a:t>est la longueur de préfixe commun entre s1 et s2 (β ≤ 4)</a:t>
            </a:r>
          </a:p>
          <a:p>
            <a:pPr marL="457200" indent="-457200" algn="just">
              <a:lnSpc>
                <a:spcPct val="80000"/>
              </a:lnSpc>
              <a:buFont typeface="Arial" pitchFamily="18" charset="2"/>
              <a:buChar char="•"/>
            </a:pPr>
            <a:r>
              <a:rPr lang="fr-FR" sz="2800" dirty="0">
                <a:latin typeface="Times"/>
                <a:cs typeface="Times"/>
              </a:rPr>
              <a:t>p est un paramètre (donné par l'utilisateur) qui permet de favoriser les chaînes qui possèdent un préfixe commun (augmenter la similarité entre les chaines qui possèdent un préfixe commun)</a:t>
            </a:r>
            <a:endParaRPr lang="fr-FR" dirty="0"/>
          </a:p>
          <a:p>
            <a:pPr marL="0" indent="0" algn="just">
              <a:lnSpc>
                <a:spcPct val="80000"/>
              </a:lnSpc>
              <a:buNone/>
            </a:pPr>
            <a:r>
              <a:rPr lang="fr-FR" sz="2800" dirty="0">
                <a:latin typeface="Times"/>
                <a:cs typeface="Times"/>
              </a:rPr>
              <a:t>     =&gt; Winkler a proposé de mettre p = 0.1</a:t>
            </a:r>
          </a:p>
          <a:p>
            <a:pPr marL="0" indent="0" algn="just">
              <a:lnSpc>
                <a:spcPct val="80000"/>
              </a:lnSpc>
              <a:buNone/>
            </a:pPr>
            <a:r>
              <a:rPr lang="fr-FR" sz="2800" dirty="0">
                <a:latin typeface="Times"/>
                <a:cs typeface="Times"/>
              </a:rPr>
              <a:t>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15</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161995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5587" y="2961105"/>
            <a:ext cx="11670372" cy="2236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L'alignement de séquences est un processus qui a comme but de chercher les sous-séquences de similarité dans deux ou plusieurs séquences.</a:t>
            </a:r>
          </a:p>
          <a:p>
            <a:pPr marL="457200" indent="-457200">
              <a:lnSpc>
                <a:spcPct val="80000"/>
              </a:lnSpc>
              <a:buFont typeface="Arial" pitchFamily="18" charset="2"/>
              <a:buChar char="•"/>
            </a:pPr>
            <a:r>
              <a:rPr lang="fr-FR" sz="2800" dirty="0">
                <a:latin typeface="Times"/>
                <a:cs typeface="Times New Roman"/>
              </a:rPr>
              <a:t>Nous pouvons appliquer l'alignement sur plus de deux séquences (alignement multiple), mais on s'intéresse ici par l'alignement de deux séquences.</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endParaRPr lang="fr-FR" dirty="0"/>
          </a:p>
        </p:txBody>
      </p:sp>
    </p:spTree>
    <p:extLst>
      <p:ext uri="{BB962C8B-B14F-4D97-AF65-F5344CB8AC3E}">
        <p14:creationId xmlns:p14="http://schemas.microsoft.com/office/powerpoint/2010/main" val="361244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3464122"/>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On distingue principalement deux types d'alignement de séquences : alignement local et alignement global.</a:t>
            </a:r>
          </a:p>
          <a:p>
            <a:pPr marL="457200" indent="-457200">
              <a:lnSpc>
                <a:spcPct val="80000"/>
              </a:lnSpc>
              <a:buFont typeface="Arial" pitchFamily="18" charset="2"/>
              <a:buChar char="•"/>
            </a:pPr>
            <a:r>
              <a:rPr lang="fr-FR" sz="2800" dirty="0">
                <a:latin typeface="Times"/>
                <a:cs typeface="Times New Roman"/>
              </a:rPr>
              <a:t>(1) L'alignement global : consiste à aligner les séquences sur la totalité de leur longueur. Dans le cas où les longueurs des séquences sont différentes, on insère des </a:t>
            </a:r>
            <a:r>
              <a:rPr lang="fr-FR" sz="2800" dirty="0">
                <a:solidFill>
                  <a:srgbClr val="00B0F0"/>
                </a:solidFill>
                <a:latin typeface="Times"/>
                <a:cs typeface="Times New Roman"/>
              </a:rPr>
              <a:t>"-"</a:t>
            </a:r>
            <a:r>
              <a:rPr lang="fr-FR" sz="2800" dirty="0">
                <a:latin typeface="Times"/>
                <a:cs typeface="Times New Roman"/>
              </a:rPr>
              <a:t> dans les séquences les plus petites pour aligner leurs extimités.</a:t>
            </a:r>
          </a:p>
          <a:p>
            <a:pPr marL="457200" indent="-457200">
              <a:lnSpc>
                <a:spcPct val="80000"/>
              </a:lnSpc>
              <a:buFont typeface="Arial" pitchFamily="18" charset="2"/>
              <a:buChar char="•"/>
            </a:pPr>
            <a:r>
              <a:rPr lang="fr-FR" sz="2800" dirty="0">
                <a:latin typeface="Times"/>
                <a:cs typeface="Times New Roman"/>
              </a:rPr>
              <a:t>(2) L'alignement local : consiste à </a:t>
            </a:r>
            <a:r>
              <a:rPr lang="fr-FR" sz="2800" dirty="0">
                <a:latin typeface="Times"/>
                <a:cs typeface="Times"/>
              </a:rPr>
              <a:t>aligner les séquences en</a:t>
            </a:r>
            <a:r>
              <a:rPr lang="fr-FR" sz="2800" dirty="0">
                <a:latin typeface="Times"/>
                <a:cs typeface="Times New Roman"/>
              </a:rPr>
              <a:t> cherchant les parties (segments) où il y a une forte similarité.</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Types d'alignement </a:t>
            </a:r>
            <a:endParaRPr lang="fr-FR" dirty="0"/>
          </a:p>
        </p:txBody>
      </p:sp>
    </p:spTree>
    <p:extLst>
      <p:ext uri="{BB962C8B-B14F-4D97-AF65-F5344CB8AC3E}">
        <p14:creationId xmlns:p14="http://schemas.microsoft.com/office/powerpoint/2010/main" val="1211932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9753" y="2389605"/>
            <a:ext cx="11818539" cy="2871456"/>
          </a:xfrm>
        </p:spPr>
        <p:txBody>
          <a:bodyPr vert="horz" lIns="91440" tIns="45720" rIns="91440" bIns="45720" rtlCol="0" anchor="t">
            <a:noAutofit/>
          </a:bodyPr>
          <a:lstStyle/>
          <a:p>
            <a:pPr marL="457200" indent="-457200">
              <a:lnSpc>
                <a:spcPct val="80000"/>
              </a:lnSpc>
              <a:buFont typeface="Arial" pitchFamily="18" charset="2"/>
              <a:buChar char="•"/>
            </a:pPr>
            <a:endParaRPr lang="fr-FR" sz="2800" dirty="0">
              <a:latin typeface="Times"/>
              <a:cs typeface="Times New Roman"/>
            </a:endParaRPr>
          </a:p>
          <a:p>
            <a:pPr marL="457200" indent="-457200">
              <a:lnSpc>
                <a:spcPct val="80000"/>
              </a:lnSpc>
              <a:buFont typeface="Arial" pitchFamily="18" charset="2"/>
              <a:buChar char="•"/>
            </a:pPr>
            <a:r>
              <a:rPr lang="fr-FR" sz="2800" dirty="0">
                <a:latin typeface="Times"/>
                <a:cs typeface="Times"/>
              </a:rPr>
              <a:t>Dans ce cours on s'intéresse à l'alignement local</a:t>
            </a:r>
            <a:r>
              <a:rPr lang="fr-FR" sz="2800" dirty="0">
                <a:latin typeface="Times"/>
                <a:cs typeface="Times New Roman"/>
              </a:rPr>
              <a:t> de deux chaines et nous allons étudier l'algorithme </a:t>
            </a:r>
            <a:r>
              <a:rPr lang="fr-FR" sz="2800" dirty="0">
                <a:latin typeface="Times"/>
                <a:cs typeface="Times"/>
              </a:rPr>
              <a:t>de Smith-Waterman.  </a:t>
            </a:r>
          </a:p>
          <a:p>
            <a:pPr marL="457200" indent="-457200">
              <a:lnSpc>
                <a:spcPct val="80000"/>
              </a:lnSpc>
              <a:buFont typeface="Arial" pitchFamily="18" charset="2"/>
              <a:buChar char="•"/>
            </a:pPr>
            <a:r>
              <a:rPr lang="fr-FR" sz="2800" dirty="0">
                <a:latin typeface="Times"/>
                <a:cs typeface="Times"/>
              </a:rPr>
              <a:t>L'algorithme de Smith-Waterman est un algorithme connu dans la littérature de l'algorithmique du texte qui cherche à trouver le meilleur alignement (alignement local) possible entre deux chaines de caractères (en utilisant une fonction de score).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Types d'alignement </a:t>
            </a:r>
            <a:endParaRPr lang="fr-FR" dirty="0"/>
          </a:p>
        </p:txBody>
      </p:sp>
    </p:spTree>
    <p:extLst>
      <p:ext uri="{BB962C8B-B14F-4D97-AF65-F5344CB8AC3E}">
        <p14:creationId xmlns:p14="http://schemas.microsoft.com/office/powerpoint/2010/main" val="712585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38870" y="3066694"/>
            <a:ext cx="11865594" cy="182370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a:rPr>
              <a:t>Soit s1 et s2  deux chaines à aligner. On trouve principalement deux étapes dans cet algorithme:    1) La construction de la matrice M de taille (|s1| +1 ×  s2| + 1) des scores  d'alignement partiel</a:t>
            </a:r>
          </a:p>
          <a:p>
            <a:pPr marL="0" indent="0">
              <a:lnSpc>
                <a:spcPct val="80000"/>
              </a:lnSpc>
              <a:buNone/>
            </a:pPr>
            <a:r>
              <a:rPr lang="fr-FR" sz="2800" dirty="0">
                <a:latin typeface="Times"/>
                <a:cs typeface="Times"/>
              </a:rPr>
              <a:t>     2) Extraire et construire le meilleur l'alignement à partir de la matrice M</a:t>
            </a: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19</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352892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46942" y="2167406"/>
            <a:ext cx="7092950" cy="3155941"/>
          </a:xfrm>
        </p:spPr>
        <p:txBody>
          <a:bodyPr>
            <a:normAutofit/>
          </a:bodyPr>
          <a:lstStyle/>
          <a:p>
            <a:pPr algn="l"/>
            <a:r>
              <a:rPr lang="fr-FR" sz="4000" dirty="0">
                <a:latin typeface="Times New Roman"/>
                <a:cs typeface="Times New Roman"/>
              </a:rPr>
              <a:t> </a:t>
            </a:r>
            <a:br>
              <a:rPr lang="fr-FR" sz="4000" dirty="0">
                <a:latin typeface="Times New Roman"/>
                <a:cs typeface="Times New Roman"/>
              </a:rPr>
            </a:br>
            <a:r>
              <a:rPr lang="fr-FR" sz="2800" dirty="0">
                <a:latin typeface="Times New Roman"/>
                <a:cs typeface="Times New Roman"/>
              </a:rPr>
              <a:t>1. Introduction</a:t>
            </a:r>
            <a:br>
              <a:rPr lang="fr-FR" sz="2800" dirty="0">
                <a:latin typeface="Times New Roman"/>
                <a:cs typeface="Times New Roman"/>
              </a:rPr>
            </a:br>
            <a:r>
              <a:rPr lang="fr-FR" sz="2800" dirty="0">
                <a:latin typeface="Times New Roman"/>
                <a:cs typeface="Times New Roman"/>
              </a:rPr>
              <a:t>2. Recherche d'un motif</a:t>
            </a:r>
            <a:br>
              <a:rPr lang="fr-FR" sz="2800" dirty="0">
                <a:latin typeface="Times New Roman"/>
                <a:cs typeface="Times New Roman"/>
              </a:rPr>
            </a:br>
            <a:r>
              <a:rPr lang="fr-FR" sz="2800" dirty="0">
                <a:latin typeface="Times New Roman"/>
                <a:cs typeface="Times New Roman"/>
              </a:rPr>
              <a:t>3. Mesures de similarité</a:t>
            </a:r>
            <a:br>
              <a:rPr lang="fr-FR" sz="2800" dirty="0">
                <a:latin typeface="Times New Roman"/>
                <a:cs typeface="Times New Roman"/>
              </a:rPr>
            </a:br>
            <a:r>
              <a:rPr lang="fr-FR" sz="2800" dirty="0">
                <a:latin typeface="Times New Roman"/>
                <a:cs typeface="Times New Roman"/>
              </a:rPr>
              <a:t>4. Alignement de séquences</a:t>
            </a:r>
            <a:br>
              <a:rPr lang="fr-FR" sz="4000" dirty="0">
                <a:latin typeface="Times New Roman"/>
                <a:cs typeface="Times New Roman"/>
              </a:rPr>
            </a:br>
            <a:endParaRPr lang="fr-FR" sz="4000">
              <a:ea typeface="+mj-lt"/>
              <a:cs typeface="+mj-lt"/>
            </a:endParaRPr>
          </a:p>
          <a:p>
            <a:endParaRPr lang="fr-FR" sz="4000" dirty="0">
              <a:latin typeface="Times New Roman"/>
              <a:cs typeface="Times New Roman"/>
            </a:endParaRPr>
          </a:p>
        </p:txBody>
      </p:sp>
      <p:sp>
        <p:nvSpPr>
          <p:cNvPr id="3" name="ZoneTexte 2">
            <a:extLst>
              <a:ext uri="{FF2B5EF4-FFF2-40B4-BE49-F238E27FC236}">
                <a16:creationId xmlns:a16="http://schemas.microsoft.com/office/drawing/2014/main" id="{B16D86A4-6E69-747E-A0F4-A2D15EF74BD5}"/>
              </a:ext>
            </a:extLst>
          </p:cNvPr>
          <p:cNvSpPr txBox="1"/>
          <p:nvPr/>
        </p:nvSpPr>
        <p:spPr>
          <a:xfrm>
            <a:off x="5391150" y="1020233"/>
            <a:ext cx="18965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3600" dirty="0">
                <a:solidFill>
                  <a:srgbClr val="FFFFFF"/>
                </a:solidFill>
                <a:latin typeface="Times New Roman"/>
              </a:rPr>
              <a:t>Plan</a:t>
            </a:r>
            <a:endParaRPr lang="fr-FR" sz="3600" dirty="0"/>
          </a:p>
        </p:txBody>
      </p:sp>
    </p:spTree>
    <p:extLst>
      <p:ext uri="{BB962C8B-B14F-4D97-AF65-F5344CB8AC3E}">
        <p14:creationId xmlns:p14="http://schemas.microsoft.com/office/powerpoint/2010/main" val="3805660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5995" y="2660538"/>
            <a:ext cx="11887331" cy="1823706"/>
          </a:xfrm>
        </p:spPr>
        <p:txBody>
          <a:bodyPr vert="horz" lIns="91440" tIns="45720" rIns="91440" bIns="45720" rtlCol="0" anchor="t">
            <a:noAutofit/>
          </a:bodyPr>
          <a:lstStyle/>
          <a:p>
            <a:pPr marL="0" indent="0">
              <a:lnSpc>
                <a:spcPct val="80000"/>
              </a:lnSpc>
              <a:buNone/>
            </a:pPr>
            <a:r>
              <a:rPr lang="fr-FR" sz="2800" dirty="0">
                <a:latin typeface="Times"/>
                <a:cs typeface="Times New Roman"/>
              </a:rPr>
              <a:t>1) La construction de la matrice </a:t>
            </a:r>
            <a:r>
              <a:rPr lang="fr-FR" sz="2800" b="1" i="1" dirty="0">
                <a:latin typeface="Times"/>
                <a:cs typeface="Times New Roman"/>
              </a:rPr>
              <a:t>M</a:t>
            </a:r>
            <a:r>
              <a:rPr lang="fr-FR" sz="2800" dirty="0">
                <a:latin typeface="Times"/>
                <a:cs typeface="Times New Roman"/>
              </a:rPr>
              <a:t> des scores d'alignement partiel :</a:t>
            </a:r>
            <a:endParaRPr lang="fr-FR" dirty="0"/>
          </a:p>
          <a:p>
            <a:pPr marL="0" indent="0">
              <a:lnSpc>
                <a:spcPct val="80000"/>
              </a:lnSpc>
              <a:buNone/>
            </a:pPr>
            <a:r>
              <a:rPr lang="fr-FR" sz="2800" dirty="0">
                <a:latin typeface="Times"/>
                <a:cs typeface="Times New Roman"/>
              </a:rPr>
              <a:t> Soit </a:t>
            </a:r>
            <a:r>
              <a:rPr lang="fr-FR" sz="2800" dirty="0" err="1">
                <a:latin typeface="Times"/>
                <a:cs typeface="Times New Roman"/>
              </a:rPr>
              <a:t>D une</a:t>
            </a:r>
            <a:r>
              <a:rPr lang="fr-FR" sz="2800" dirty="0">
                <a:latin typeface="Times"/>
                <a:cs typeface="Times New Roman"/>
              </a:rPr>
              <a:t> matrice de similarité où D[c1, c2] représente le score d'aligner le caractère c1 avec le caractère c2 (donnée par l'utilisateur).</a:t>
            </a:r>
          </a:p>
          <a:p>
            <a:pPr marL="457200" indent="-457200">
              <a:lnSpc>
                <a:spcPct val="80000"/>
              </a:lnSpc>
              <a:buFont typeface="Arial" pitchFamily="18" charset="2"/>
              <a:buChar char="•"/>
            </a:pPr>
            <a:r>
              <a:rPr lang="fr-FR" sz="2800" dirty="0">
                <a:latin typeface="Times"/>
                <a:cs typeface="Times New Roman"/>
              </a:rPr>
              <a:t> La matrice </a:t>
            </a:r>
            <a:r>
              <a:rPr lang="fr-FR" sz="2800" b="1" i="1" dirty="0">
                <a:latin typeface="Times"/>
                <a:cs typeface="Times"/>
              </a:rPr>
              <a:t>M</a:t>
            </a:r>
            <a:r>
              <a:rPr lang="fr-FR" sz="2800" dirty="0">
                <a:latin typeface="Times"/>
                <a:cs typeface="Times New Roman"/>
              </a:rPr>
              <a:t> est construite comme suit :</a:t>
            </a:r>
            <a:endParaRPr lang="fr-FR" sz="2800" b="1" i="1" dirty="0">
              <a:latin typeface="Times"/>
              <a:cs typeface="Times New Roman"/>
            </a:endParaRPr>
          </a:p>
          <a:p>
            <a:pPr marL="0" indent="0">
              <a:lnSpc>
                <a:spcPct val="80000"/>
              </a:lnSpc>
              <a:buNone/>
            </a:pPr>
            <a:r>
              <a:rPr lang="fr-FR" sz="2800" dirty="0">
                <a:latin typeface="Times"/>
                <a:cs typeface="Times New Roman"/>
              </a:rPr>
              <a:t> M(i, j) = Max(0, (M(i-1, j) + Δ), (M(i, j-1) + </a:t>
            </a:r>
            <a:r>
              <a:rPr lang="fr-FR" sz="2800" dirty="0">
                <a:latin typeface="Times"/>
                <a:cs typeface="Times"/>
              </a:rPr>
              <a:t>Δ), (M(i-1,j-1) + D[s1[i],s2[j]]))</a:t>
            </a:r>
            <a:endParaRPr lang="fr-FR" sz="2800" b="1" i="1" dirty="0">
              <a:latin typeface="Times"/>
              <a:cs typeface="Times New Roman"/>
            </a:endParaRPr>
          </a:p>
          <a:p>
            <a:pPr marL="0" indent="0">
              <a:lnSpc>
                <a:spcPct val="80000"/>
              </a:lnSpc>
              <a:buNone/>
            </a:pPr>
            <a:r>
              <a:rPr lang="fr-FR" sz="2800" dirty="0">
                <a:latin typeface="Times"/>
                <a:cs typeface="Times New Roman"/>
              </a:rPr>
              <a:t> Où Δ est une pénalité qu'on associe à un "-".</a:t>
            </a: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20</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78492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2118981"/>
          </a:xfrm>
        </p:spPr>
        <p:txBody>
          <a:bodyPr vert="horz" lIns="91440" tIns="45720" rIns="91440" bIns="45720" rtlCol="0" anchor="t">
            <a:noAutofit/>
          </a:bodyPr>
          <a:lstStyle/>
          <a:p>
            <a:pPr marL="0" indent="0">
              <a:lnSpc>
                <a:spcPct val="80000"/>
              </a:lnSpc>
              <a:buNone/>
            </a:pPr>
            <a:r>
              <a:rPr lang="fr-FR" sz="2800" dirty="0">
                <a:latin typeface="Times"/>
                <a:cs typeface="Times New Roman"/>
              </a:rPr>
              <a:t> 2) Après la construction de la matrice </a:t>
            </a:r>
            <a:r>
              <a:rPr lang="fr-FR" sz="2800" b="1" i="1" dirty="0">
                <a:latin typeface="Times"/>
                <a:cs typeface="Times New Roman"/>
              </a:rPr>
              <a:t>M, </a:t>
            </a:r>
            <a:r>
              <a:rPr lang="fr-FR" sz="2800" dirty="0">
                <a:latin typeface="Times"/>
                <a:cs typeface="Times New Roman"/>
              </a:rPr>
              <a:t>nous construisons le meilleur alignement comme suit :</a:t>
            </a:r>
          </a:p>
          <a:p>
            <a:pPr marL="0" indent="0">
              <a:lnSpc>
                <a:spcPct val="80000"/>
              </a:lnSpc>
              <a:buNone/>
            </a:pPr>
            <a:r>
              <a:rPr lang="fr-FR" sz="2800" dirty="0">
                <a:latin typeface="Times"/>
                <a:cs typeface="Times New Roman"/>
              </a:rPr>
              <a:t> 1. Chercher le plus grande score dans M, on l'appelle M(</a:t>
            </a:r>
            <a:r>
              <a:rPr lang="fr-FR" sz="2800" dirty="0" err="1">
                <a:latin typeface="Times"/>
                <a:cs typeface="Times New Roman"/>
              </a:rPr>
              <a:t>x,y</a:t>
            </a:r>
            <a:r>
              <a:rPr lang="fr-FR" sz="2800" dirty="0">
                <a:latin typeface="Times"/>
                <a:cs typeface="Times New Roman"/>
              </a:rPr>
              <a:t>). </a:t>
            </a:r>
          </a:p>
          <a:p>
            <a:pPr marL="0" indent="0">
              <a:lnSpc>
                <a:spcPct val="80000"/>
              </a:lnSpc>
              <a:buNone/>
            </a:pPr>
            <a:r>
              <a:rPr lang="fr-FR" sz="2800" dirty="0">
                <a:latin typeface="Times"/>
                <a:cs typeface="Times New Roman"/>
              </a:rPr>
              <a:t> 2. Ensuite il faut remonter dans la matrice pour savoir par quel chemin on est arrivé à ce score.</a:t>
            </a:r>
            <a:endParaRPr lang="fr-FR" dirty="0"/>
          </a:p>
          <a:p>
            <a:pPr marL="0" indent="0">
              <a:lnSpc>
                <a:spcPct val="80000"/>
              </a:lnSpc>
              <a:buNone/>
            </a:pPr>
            <a:r>
              <a:rPr lang="fr-FR" sz="2800" dirty="0">
                <a:latin typeface="Times"/>
                <a:cs typeface="Times New Roman"/>
              </a:rPr>
              <a:t>  </a:t>
            </a:r>
            <a:endParaRPr lang="fr-FR" dirty="0"/>
          </a:p>
          <a:p>
            <a:pPr marL="0" indent="0">
              <a:lnSpc>
                <a:spcPct val="80000"/>
              </a:lnSpc>
              <a:buNone/>
            </a:pPr>
            <a:r>
              <a:rPr lang="fr-FR" sz="2800" dirty="0">
                <a:latin typeface="Times"/>
                <a:cs typeface="Times New Roman"/>
              </a:rPr>
              <a:t>  </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21</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3893534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72220" y="2479563"/>
            <a:ext cx="11553956" cy="3633456"/>
          </a:xfrm>
        </p:spPr>
        <p:txBody>
          <a:bodyPr vert="horz" lIns="91440" tIns="45720" rIns="91440" bIns="45720" rtlCol="0" anchor="t">
            <a:noAutofit/>
          </a:bodyPr>
          <a:lstStyle/>
          <a:p>
            <a:pPr marL="0" indent="0">
              <a:lnSpc>
                <a:spcPct val="80000"/>
              </a:lnSpc>
              <a:buNone/>
            </a:pPr>
            <a:r>
              <a:rPr lang="fr-FR" sz="2800" dirty="0">
                <a:latin typeface="Times"/>
                <a:cs typeface="Times New Roman"/>
              </a:rPr>
              <a:t> 1. Déterminer x et y tel que M(x, y) est la plus grande valeur dans M</a:t>
            </a:r>
            <a:endParaRPr lang="fr-FR" dirty="0"/>
          </a:p>
          <a:p>
            <a:pPr marL="0" indent="0">
              <a:lnSpc>
                <a:spcPct val="80000"/>
              </a:lnSpc>
              <a:buNone/>
            </a:pPr>
            <a:r>
              <a:rPr lang="fr-FR" sz="2800" dirty="0">
                <a:latin typeface="Times"/>
                <a:cs typeface="Times New Roman"/>
              </a:rPr>
              <a:t> 2. </a:t>
            </a:r>
            <a:r>
              <a:rPr lang="fr-FR" sz="2800" dirty="0" err="1">
                <a:latin typeface="Times"/>
                <a:cs typeface="Times New Roman"/>
              </a:rPr>
              <a:t>Tantque</a:t>
            </a:r>
            <a:r>
              <a:rPr lang="fr-FR" sz="2800" dirty="0">
                <a:latin typeface="Times"/>
                <a:cs typeface="Times New Roman"/>
              </a:rPr>
              <a:t> M(x, y) ≠ 0 faire </a:t>
            </a:r>
            <a:endParaRPr lang="fr-FR" dirty="0"/>
          </a:p>
          <a:p>
            <a:pPr marL="0" indent="0">
              <a:lnSpc>
                <a:spcPct val="80000"/>
              </a:lnSpc>
              <a:buNone/>
            </a:pPr>
            <a:r>
              <a:rPr lang="fr-FR" sz="2800" dirty="0">
                <a:solidFill>
                  <a:srgbClr val="FF0000"/>
                </a:solidFill>
                <a:latin typeface="Times"/>
                <a:cs typeface="Times New Roman"/>
              </a:rPr>
              <a:t>         </a:t>
            </a:r>
            <a:r>
              <a:rPr lang="fr-FR" sz="2800" dirty="0">
                <a:latin typeface="Times"/>
                <a:cs typeface="Times New Roman"/>
              </a:rPr>
              <a:t>Si M(x, y) est calculé à partir de M(x-1,y-1)+D(s1[x], s2[y]), alors </a:t>
            </a:r>
          </a:p>
          <a:p>
            <a:pPr marL="0" indent="0">
              <a:lnSpc>
                <a:spcPct val="80000"/>
              </a:lnSpc>
              <a:buNone/>
            </a:pPr>
            <a:r>
              <a:rPr lang="fr-FR" sz="2800" dirty="0">
                <a:latin typeface="Times"/>
                <a:cs typeface="Times New Roman"/>
              </a:rPr>
              <a:t>               on aligne s1[x] avec s2[y] et x = x – 1; y = y - 1;</a:t>
            </a:r>
          </a:p>
          <a:p>
            <a:pPr marL="0" indent="0">
              <a:lnSpc>
                <a:spcPct val="80000"/>
              </a:lnSpc>
              <a:buNone/>
            </a:pPr>
            <a:r>
              <a:rPr lang="fr-FR" sz="2800" dirty="0">
                <a:latin typeface="Times"/>
                <a:cs typeface="Times New Roman"/>
              </a:rPr>
              <a:t>         Si M(x, y) est calculé à partir de M(x,y-1)+Δ, alors </a:t>
            </a:r>
            <a:endParaRPr lang="en-US" sz="2800" dirty="0">
              <a:latin typeface="Times"/>
              <a:cs typeface="Times New Roman"/>
            </a:endParaRPr>
          </a:p>
          <a:p>
            <a:pPr marL="0" indent="0">
              <a:lnSpc>
                <a:spcPct val="80000"/>
              </a:lnSpc>
              <a:buNone/>
            </a:pPr>
            <a:r>
              <a:rPr lang="fr-FR" sz="2800" dirty="0">
                <a:latin typeface="Times"/>
                <a:cs typeface="Times New Roman"/>
              </a:rPr>
              <a:t>               on aligne un "-" avec s2[y] et y = y - 1;</a:t>
            </a:r>
          </a:p>
          <a:p>
            <a:pPr marL="0" indent="0">
              <a:lnSpc>
                <a:spcPct val="80000"/>
              </a:lnSpc>
              <a:buNone/>
            </a:pPr>
            <a:r>
              <a:rPr lang="fr-FR" sz="2800" dirty="0">
                <a:latin typeface="Times"/>
                <a:cs typeface="Times New Roman"/>
              </a:rPr>
              <a:t>         Si M(x, y) est calculé à partir de M(x - 1,y)+Δ, alors </a:t>
            </a:r>
            <a:endParaRPr lang="en-US" sz="2800" dirty="0">
              <a:latin typeface="Times"/>
              <a:cs typeface="Times New Roman"/>
            </a:endParaRPr>
          </a:p>
          <a:p>
            <a:pPr marL="0" indent="0">
              <a:lnSpc>
                <a:spcPct val="80000"/>
              </a:lnSpc>
              <a:buNone/>
            </a:pPr>
            <a:r>
              <a:rPr lang="fr-FR" sz="2800">
                <a:latin typeface="Times"/>
                <a:cs typeface="Times New Roman"/>
              </a:rPr>
              <a:t>               on aligne s1[x] avec un "-" et x = x - 1;</a:t>
            </a:r>
          </a:p>
          <a:p>
            <a:pPr marL="0" indent="0">
              <a:lnSpc>
                <a:spcPct val="80000"/>
              </a:lnSpc>
              <a:buNone/>
            </a:pPr>
            <a:r>
              <a:rPr lang="fr-FR" sz="2800" dirty="0">
                <a:latin typeface="Times"/>
                <a:cs typeface="Times New Roman"/>
              </a:rPr>
              <a:t>     </a:t>
            </a:r>
            <a:r>
              <a:rPr lang="fr-FR" sz="2800" dirty="0" err="1">
                <a:latin typeface="Times"/>
                <a:cs typeface="Times New Roman"/>
              </a:rPr>
              <a:t>FinTantque</a:t>
            </a:r>
            <a:endParaRPr lang="fr-FR" sz="2800" dirty="0">
              <a:latin typeface="Times"/>
              <a:cs typeface="Times New Roman"/>
            </a:endParaRPr>
          </a:p>
          <a:p>
            <a:pPr marL="0" indent="0">
              <a:lnSpc>
                <a:spcPct val="80000"/>
              </a:lnSpc>
              <a:buNone/>
            </a:pPr>
            <a:endParaRPr lang="fr-FR" sz="2800" dirty="0">
              <a:solidFill>
                <a:srgbClr val="FF0000"/>
              </a:solidFill>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r>
              <a:rPr lang="fr-FR" sz="2800" dirty="0">
                <a:latin typeface="Times"/>
                <a:cs typeface="Times New Roman"/>
              </a:rPr>
              <a:t>- </a:t>
            </a:r>
          </a:p>
          <a:p>
            <a:pPr marL="0" indent="0">
              <a:lnSpc>
                <a:spcPct val="80000"/>
              </a:lnSpc>
              <a:buNone/>
            </a:pPr>
            <a:endParaRPr lang="fr-FR" sz="2800" dirty="0">
              <a:latin typeface="Times"/>
              <a:cs typeface="Times New Roman"/>
            </a:endParaRP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22</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1769151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15070" y="2803413"/>
            <a:ext cx="11344406" cy="2871456"/>
          </a:xfrm>
        </p:spPr>
        <p:txBody>
          <a:bodyPr vert="horz" lIns="91440" tIns="45720" rIns="91440" bIns="45720" rtlCol="0" anchor="t">
            <a:noAutofit/>
          </a:bodyPr>
          <a:lstStyle/>
          <a:p>
            <a:pPr marL="457200" indent="-457200">
              <a:lnSpc>
                <a:spcPct val="80000"/>
              </a:lnSpc>
              <a:buFont typeface="Arial" pitchFamily="18" charset="2"/>
              <a:buChar char="•"/>
            </a:pPr>
            <a:r>
              <a:rPr lang="fr-FR" dirty="0">
                <a:latin typeface="Times"/>
                <a:cs typeface="Times New Roman"/>
              </a:rPr>
              <a:t>L'algorithmique textuelle ou bien l'algorithmique du texte est un domaine d'algorithmique qui regroupe les problèmes liés au traitement des chaines de caractères et du texte et les algorithmes utilisés pour résoudre ces problèmes. </a:t>
            </a:r>
            <a:endParaRPr lang="fr-FR" dirty="0">
              <a:latin typeface="Candara"/>
              <a:cs typeface="Times New Roman"/>
            </a:endParaRPr>
          </a:p>
          <a:p>
            <a:pPr marL="457200" indent="-457200">
              <a:lnSpc>
                <a:spcPct val="80000"/>
              </a:lnSpc>
              <a:buFont typeface="Arial" pitchFamily="18" charset="2"/>
              <a:buChar char="•"/>
            </a:pPr>
            <a:r>
              <a:rPr lang="fr-FR" dirty="0">
                <a:latin typeface="Times"/>
                <a:cs typeface="Times New Roman"/>
              </a:rPr>
              <a:t>Parmi ces problèmes on trouve : </a:t>
            </a:r>
            <a:endParaRPr lang="fr-FR">
              <a:latin typeface="Candara"/>
              <a:cs typeface="Times New Roman"/>
            </a:endParaRPr>
          </a:p>
          <a:p>
            <a:pPr marL="0" indent="0">
              <a:lnSpc>
                <a:spcPct val="80000"/>
              </a:lnSpc>
              <a:buNone/>
            </a:pPr>
            <a:r>
              <a:rPr lang="fr-FR" dirty="0">
                <a:latin typeface="Times"/>
                <a:cs typeface="Times New Roman"/>
              </a:rPr>
              <a:t>       (1) Recherche d'un motif dans un texte,</a:t>
            </a:r>
            <a:endParaRPr lang="fr-FR" dirty="0">
              <a:latin typeface="Candara"/>
              <a:cs typeface="Times New Roman"/>
            </a:endParaRPr>
          </a:p>
          <a:p>
            <a:pPr marL="0" indent="0">
              <a:lnSpc>
                <a:spcPct val="80000"/>
              </a:lnSpc>
              <a:buNone/>
            </a:pPr>
            <a:r>
              <a:rPr lang="fr-FR" dirty="0">
                <a:latin typeface="Times"/>
                <a:cs typeface="Times New Roman"/>
              </a:rPr>
              <a:t>       (2) Techniques de calcule de similarité entre deux chaines de caractères, </a:t>
            </a:r>
            <a:endParaRPr lang="fr-FR" dirty="0">
              <a:latin typeface="Candara"/>
              <a:cs typeface="Times New Roman"/>
            </a:endParaRPr>
          </a:p>
          <a:p>
            <a:pPr marL="0" indent="0">
              <a:lnSpc>
                <a:spcPct val="80000"/>
              </a:lnSpc>
              <a:buNone/>
            </a:pPr>
            <a:r>
              <a:rPr lang="fr-FR" dirty="0">
                <a:latin typeface="Times"/>
                <a:cs typeface="Times New Roman"/>
              </a:rPr>
              <a:t>       (3) Alignement de séquences, </a:t>
            </a:r>
            <a:endParaRPr lang="fr-FR" dirty="0">
              <a:latin typeface="Candara"/>
              <a:cs typeface="Times New Roman"/>
            </a:endParaRPr>
          </a:p>
          <a:p>
            <a:pPr marL="0" indent="0">
              <a:lnSpc>
                <a:spcPct val="80000"/>
              </a:lnSpc>
              <a:buNone/>
            </a:pPr>
            <a:r>
              <a:rPr lang="fr-FR" dirty="0">
                <a:latin typeface="Times"/>
                <a:cs typeface="Times New Roman"/>
              </a:rPr>
              <a:t>       (4) Les techniques de compression, </a:t>
            </a:r>
            <a:endParaRPr lang="fr-FR" dirty="0">
              <a:latin typeface="Candara"/>
              <a:cs typeface="Times New Roman"/>
            </a:endParaRPr>
          </a:p>
          <a:p>
            <a:pPr marL="0" indent="0">
              <a:lnSpc>
                <a:spcPct val="80000"/>
              </a:lnSpc>
              <a:buNone/>
            </a:pPr>
            <a:r>
              <a:rPr lang="fr-FR" dirty="0">
                <a:latin typeface="Times"/>
                <a:cs typeface="Times New Roman"/>
              </a:rPr>
              <a:t>      etc..</a:t>
            </a:r>
            <a:endParaRPr lang="fr-FR" dirty="0">
              <a:latin typeface="Candara"/>
              <a:cs typeface="Times New Roman"/>
            </a:endParaRPr>
          </a:p>
          <a:p>
            <a:pPr marL="457200" indent="-457200">
              <a:lnSpc>
                <a:spcPct val="80000"/>
              </a:lnSpc>
              <a:buFont typeface="Arial" pitchFamily="18" charset="2"/>
              <a:buChar char="•"/>
            </a:pPr>
            <a:endParaRPr lang="fr-FR" sz="2800" b="1" i="1">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 Introduction</a:t>
            </a:r>
            <a:endParaRPr lang="fr-FR" dirty="0"/>
          </a:p>
        </p:txBody>
      </p:sp>
    </p:spTree>
    <p:extLst>
      <p:ext uri="{BB962C8B-B14F-4D97-AF65-F5344CB8AC3E}">
        <p14:creationId xmlns:p14="http://schemas.microsoft.com/office/powerpoint/2010/main" val="999714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En pratique, les méthodes de l'algorithmique du texte sont utilisées dans plusieurs domaines tel que :</a:t>
            </a:r>
            <a:endParaRPr lang="fr-FR" dirty="0"/>
          </a:p>
          <a:p>
            <a:pPr marL="0" indent="0">
              <a:lnSpc>
                <a:spcPct val="80000"/>
              </a:lnSpc>
              <a:buNone/>
            </a:pPr>
            <a:r>
              <a:rPr lang="fr-FR" sz="2800" dirty="0">
                <a:latin typeface="Times"/>
                <a:cs typeface="Times New Roman"/>
              </a:rPr>
              <a:t>           (1) Traitement naturel des langages;</a:t>
            </a:r>
          </a:p>
          <a:p>
            <a:pPr marL="0" indent="0">
              <a:lnSpc>
                <a:spcPct val="80000"/>
              </a:lnSpc>
              <a:buNone/>
            </a:pPr>
            <a:r>
              <a:rPr lang="fr-FR" sz="2800" dirty="0">
                <a:latin typeface="Times"/>
                <a:cs typeface="Times New Roman"/>
              </a:rPr>
              <a:t>           (2) L'analyse des séquences génétiques en bio-informatique;</a:t>
            </a:r>
          </a:p>
          <a:p>
            <a:pPr marL="0" indent="0">
              <a:lnSpc>
                <a:spcPct val="80000"/>
              </a:lnSpc>
              <a:buNone/>
            </a:pPr>
            <a:r>
              <a:rPr lang="fr-FR" sz="2800" dirty="0">
                <a:latin typeface="Times"/>
                <a:cs typeface="Times New Roman"/>
              </a:rPr>
              <a:t>           (3) La détection de plagiats;</a:t>
            </a:r>
            <a:endParaRPr lang="fr-FR"/>
          </a:p>
          <a:p>
            <a:pPr marL="0" indent="0">
              <a:lnSpc>
                <a:spcPct val="80000"/>
              </a:lnSpc>
              <a:buNone/>
            </a:pPr>
            <a:r>
              <a:rPr lang="fr-FR" sz="2800" dirty="0">
                <a:latin typeface="Times"/>
                <a:cs typeface="Times New Roman"/>
              </a:rPr>
              <a:t>           (4) Traitement de données dans les réseaux sociaux.</a:t>
            </a:r>
          </a:p>
          <a:p>
            <a:pPr marL="0" indent="0">
              <a:lnSpc>
                <a:spcPct val="80000"/>
              </a:lnSpc>
              <a:buNone/>
            </a:pPr>
            <a:r>
              <a:rPr lang="fr-FR" sz="2800" dirty="0">
                <a:latin typeface="Times"/>
                <a:cs typeface="Times New Roman"/>
              </a:rPr>
              <a:t>                 Etc...</a:t>
            </a:r>
          </a:p>
          <a:p>
            <a:pPr marL="457200" indent="-457200">
              <a:lnSpc>
                <a:spcPct val="80000"/>
              </a:lnSpc>
              <a:buFont typeface="Arial" pitchFamily="18" charset="2"/>
              <a:buChar char="•"/>
            </a:pPr>
            <a:endParaRPr lang="fr-FR" sz="2800" b="1" i="1">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 Introduction</a:t>
            </a:r>
            <a:endParaRPr lang="fr-FR" dirty="0"/>
          </a:p>
        </p:txBody>
      </p:sp>
    </p:spTree>
    <p:extLst>
      <p:ext uri="{BB962C8B-B14F-4D97-AF65-F5344CB8AC3E}">
        <p14:creationId xmlns:p14="http://schemas.microsoft.com/office/powerpoint/2010/main" val="2240514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7253" y="2770604"/>
            <a:ext cx="11416372"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La recherche d'un motif dans un texte est l'un des problèmes classiques de l'algorithmique du texte.</a:t>
            </a:r>
          </a:p>
          <a:p>
            <a:pPr marL="457200" indent="-457200">
              <a:lnSpc>
                <a:spcPct val="80000"/>
              </a:lnSpc>
              <a:buFont typeface="Arial" pitchFamily="18" charset="2"/>
              <a:buChar char="•"/>
            </a:pPr>
            <a:r>
              <a:rPr lang="fr-FR" sz="2800" dirty="0">
                <a:latin typeface="Times"/>
                <a:cs typeface="Times New Roman"/>
              </a:rPr>
              <a:t>Etant donné une chaine de caractères </a:t>
            </a:r>
            <a:r>
              <a:rPr lang="fr-FR" sz="2800" b="1" i="1" dirty="0">
                <a:latin typeface="Times"/>
                <a:cs typeface="Times New Roman"/>
              </a:rPr>
              <a:t>m</a:t>
            </a:r>
            <a:r>
              <a:rPr lang="fr-FR" sz="2800" dirty="0">
                <a:latin typeface="Times"/>
                <a:cs typeface="Times New Roman"/>
              </a:rPr>
              <a:t> (appelée mot ou motif) et un texte </a:t>
            </a:r>
            <a:r>
              <a:rPr lang="fr-FR" sz="2800" b="1" i="1" dirty="0">
                <a:latin typeface="Times"/>
                <a:cs typeface="Times New Roman"/>
              </a:rPr>
              <a:t>t, </a:t>
            </a:r>
            <a:r>
              <a:rPr lang="fr-FR" sz="2800" dirty="0">
                <a:latin typeface="Times"/>
                <a:cs typeface="Times New Roman"/>
              </a:rPr>
              <a:t>l'objectif est de trouver une ou toutes les occurrences de </a:t>
            </a:r>
            <a:r>
              <a:rPr lang="fr-FR" sz="2800" b="1" i="1" dirty="0">
                <a:latin typeface="Times"/>
                <a:cs typeface="Times New Roman"/>
              </a:rPr>
              <a:t>m </a:t>
            </a:r>
            <a:r>
              <a:rPr lang="fr-FR" sz="2800" dirty="0">
                <a:latin typeface="Times"/>
                <a:cs typeface="Times New Roman"/>
              </a:rPr>
              <a:t>dans </a:t>
            </a:r>
            <a:r>
              <a:rPr lang="fr-FR" sz="2800" b="1" i="1" dirty="0">
                <a:latin typeface="Times"/>
                <a:cs typeface="Times New Roman"/>
              </a:rPr>
              <a:t>t.</a:t>
            </a:r>
            <a:endParaRPr lang="fr-FR" sz="2800" dirty="0">
              <a:latin typeface="Candara"/>
              <a:cs typeface="Times"/>
            </a:endParaRPr>
          </a:p>
          <a:p>
            <a:pPr marL="457200" indent="-457200">
              <a:lnSpc>
                <a:spcPct val="80000"/>
              </a:lnSpc>
              <a:buFont typeface="Arial" pitchFamily="18" charset="2"/>
              <a:buChar char="•"/>
            </a:pPr>
            <a:r>
              <a:rPr lang="fr-FR" sz="2800" dirty="0">
                <a:latin typeface="Times"/>
                <a:cs typeface="Times New Roman"/>
              </a:rPr>
              <a:t>Il existe deux classes de recherche d'un motif : (1) La recherche exacte d'un motif où nous cherchons </a:t>
            </a:r>
            <a:r>
              <a:rPr lang="fr-FR" sz="2800" dirty="0">
                <a:latin typeface="Times"/>
                <a:cs typeface="Times"/>
              </a:rPr>
              <a:t>les occurrences exactes du motif et (2) La recherche approchée d'un motif où on cherche les occurrences  approximatives d'un motif.</a:t>
            </a:r>
            <a:endParaRPr lang="fr-FR" sz="2800" dirty="0">
              <a:ea typeface="+mn-lt"/>
              <a:cs typeface="Times"/>
            </a:endParaRP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a:t>
            </a:r>
            <a:endParaRPr lang="fr-FR" dirty="0"/>
          </a:p>
        </p:txBody>
      </p:sp>
    </p:spTree>
    <p:extLst>
      <p:ext uri="{BB962C8B-B14F-4D97-AF65-F5344CB8AC3E}">
        <p14:creationId xmlns:p14="http://schemas.microsoft.com/office/powerpoint/2010/main" val="13955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712706"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Dans la classe de la recherche exacte, on dispose d'un motif </a:t>
            </a:r>
            <a:r>
              <a:rPr lang="fr-FR" sz="2800" b="1" i="1" dirty="0">
                <a:latin typeface="Times"/>
                <a:cs typeface="Times New Roman"/>
              </a:rPr>
              <a:t>m </a:t>
            </a:r>
            <a:r>
              <a:rPr lang="fr-FR" sz="2800" dirty="0">
                <a:latin typeface="Times"/>
                <a:cs typeface="Times New Roman"/>
              </a:rPr>
              <a:t>et on cherche l'existante de ce motif dans un texte</a:t>
            </a:r>
            <a:r>
              <a:rPr lang="fr-FR" sz="2800" b="1" i="1" dirty="0">
                <a:latin typeface="Times"/>
                <a:cs typeface="Times New Roman"/>
              </a:rPr>
              <a:t> t.</a:t>
            </a:r>
            <a:endParaRPr lang="fr-FR" i="1" dirty="0"/>
          </a:p>
          <a:p>
            <a:pPr marL="457200" indent="-457200">
              <a:lnSpc>
                <a:spcPct val="80000"/>
              </a:lnSpc>
              <a:buFont typeface="Arial" pitchFamily="18" charset="2"/>
              <a:buChar char="•"/>
            </a:pPr>
            <a:r>
              <a:rPr lang="fr-FR" sz="2800" dirty="0">
                <a:latin typeface="Times"/>
                <a:cs typeface="Times New Roman"/>
              </a:rPr>
              <a:t>Il existe plusieurs algorithmes de recherche exacte un motif dans un texte. Dans ce cours nous allons étudier : </a:t>
            </a:r>
            <a:r>
              <a:rPr lang="fr-FR" sz="2800" b="1" i="1" dirty="0">
                <a:latin typeface="Times"/>
                <a:cs typeface="Times New Roman"/>
              </a:rPr>
              <a:t>l'algorithme </a:t>
            </a:r>
            <a:r>
              <a:rPr lang="fr-FR" sz="2800" b="1" i="1" dirty="0" err="1">
                <a:latin typeface="Times"/>
                <a:cs typeface="Times New Roman"/>
              </a:rPr>
              <a:t>naif</a:t>
            </a:r>
            <a:r>
              <a:rPr lang="fr-FR" sz="2800" dirty="0">
                <a:latin typeface="Times"/>
                <a:cs typeface="Times New Roman"/>
              </a:rPr>
              <a:t> et </a:t>
            </a:r>
            <a:r>
              <a:rPr lang="fr-FR" sz="2800" b="1" i="1" dirty="0">
                <a:latin typeface="Times"/>
                <a:cs typeface="Times New Roman"/>
              </a:rPr>
              <a:t>l'algorithme Boyer-Moore.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a:t>
            </a:r>
            <a:endParaRPr lang="fr-FR" dirty="0"/>
          </a:p>
        </p:txBody>
      </p:sp>
    </p:spTree>
    <p:extLst>
      <p:ext uri="{BB962C8B-B14F-4D97-AF65-F5344CB8AC3E}">
        <p14:creationId xmlns:p14="http://schemas.microsoft.com/office/powerpoint/2010/main" val="1108433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41553" y="2181113"/>
            <a:ext cx="11116864" cy="4336189"/>
          </a:xfrm>
        </p:spPr>
        <p:txBody>
          <a:bodyPr vert="horz" lIns="91440" tIns="45720" rIns="91440" bIns="45720" rtlCol="0" anchor="t">
            <a:noAutofit/>
          </a:bodyPr>
          <a:lstStyle/>
          <a:p>
            <a:pPr marL="0" indent="0" algn="just">
              <a:lnSpc>
                <a:spcPct val="80000"/>
              </a:lnSpc>
              <a:buNone/>
            </a:pPr>
            <a:r>
              <a:rPr lang="fr-FR" sz="1600" b="1" dirty="0">
                <a:latin typeface="Times"/>
                <a:cs typeface="Times New Roman"/>
              </a:rPr>
              <a:t>Algorithme </a:t>
            </a:r>
            <a:r>
              <a:rPr lang="fr-FR" sz="1600" b="1" dirty="0" err="1">
                <a:latin typeface="Times"/>
                <a:cs typeface="Times New Roman"/>
              </a:rPr>
              <a:t>naif</a:t>
            </a:r>
            <a:endParaRPr lang="fr-FR" sz="1600" b="1" dirty="0">
              <a:latin typeface="Times"/>
              <a:cs typeface="Times New Roman"/>
            </a:endParaRPr>
          </a:p>
          <a:p>
            <a:pPr marL="0" indent="0" algn="just">
              <a:lnSpc>
                <a:spcPct val="80000"/>
              </a:lnSpc>
              <a:buNone/>
            </a:pPr>
            <a:r>
              <a:rPr lang="fr-FR" sz="1600" dirty="0">
                <a:latin typeface="Times"/>
                <a:cs typeface="Times New Roman"/>
              </a:rPr>
              <a:t>Soit m et t : deux chaines de caractères // m : le motif  &amp;  t : le texte</a:t>
            </a:r>
          </a:p>
          <a:p>
            <a:pPr marL="0" indent="0" algn="just">
              <a:lnSpc>
                <a:spcPct val="80000"/>
              </a:lnSpc>
              <a:buNone/>
            </a:pPr>
            <a:r>
              <a:rPr lang="fr-FR" sz="1600" dirty="0">
                <a:latin typeface="Times"/>
                <a:cs typeface="Times New Roman"/>
              </a:rPr>
              <a:t>Soit i, j, p1, p2 : entier; </a:t>
            </a:r>
          </a:p>
          <a:p>
            <a:pPr marL="0" indent="0" algn="just">
              <a:lnSpc>
                <a:spcPct val="80000"/>
              </a:lnSpc>
              <a:buNone/>
            </a:pPr>
            <a:r>
              <a:rPr lang="fr-FR" sz="1600" dirty="0">
                <a:latin typeface="Times"/>
                <a:cs typeface="Times New Roman"/>
              </a:rPr>
              <a:t>Soit trouver : booléen;</a:t>
            </a:r>
          </a:p>
          <a:p>
            <a:pPr marL="0" indent="0" algn="just">
              <a:lnSpc>
                <a:spcPct val="80000"/>
              </a:lnSpc>
              <a:buNone/>
            </a:pPr>
            <a:r>
              <a:rPr lang="fr-FR" sz="1600" dirty="0">
                <a:latin typeface="Times"/>
                <a:cs typeface="Times New Roman"/>
              </a:rPr>
              <a:t>Début</a:t>
            </a:r>
            <a:endParaRPr lang="fr-FR" sz="1600">
              <a:latin typeface="Times"/>
              <a:cs typeface="Times New Roman"/>
            </a:endParaRPr>
          </a:p>
          <a:p>
            <a:pPr marL="0" indent="0" algn="just">
              <a:lnSpc>
                <a:spcPct val="80000"/>
              </a:lnSpc>
              <a:buNone/>
            </a:pPr>
            <a:r>
              <a:rPr lang="fr-FR" sz="1600" dirty="0">
                <a:latin typeface="Times"/>
                <a:cs typeface="Times New Roman"/>
              </a:rPr>
              <a:t>p1 ← |t|; p2 ← |m|; i←0; trouver ← faux;</a:t>
            </a:r>
          </a:p>
          <a:p>
            <a:pPr marL="0" indent="0" algn="just">
              <a:lnSpc>
                <a:spcPct val="80000"/>
              </a:lnSpc>
              <a:buNone/>
            </a:pPr>
            <a:r>
              <a:rPr lang="fr-FR" sz="1600" dirty="0" err="1">
                <a:latin typeface="Times"/>
                <a:cs typeface="Times New Roman"/>
              </a:rPr>
              <a:t>Tantque</a:t>
            </a:r>
            <a:r>
              <a:rPr lang="fr-FR" sz="1600" dirty="0">
                <a:latin typeface="Times"/>
                <a:cs typeface="Times New Roman"/>
              </a:rPr>
              <a:t> (i ≤ p1 - p2 et non(trouver)) faire</a:t>
            </a:r>
          </a:p>
          <a:p>
            <a:pPr marL="0" indent="0" algn="just">
              <a:lnSpc>
                <a:spcPct val="80000"/>
              </a:lnSpc>
              <a:buNone/>
            </a:pPr>
            <a:r>
              <a:rPr lang="fr-FR" sz="1600" dirty="0">
                <a:latin typeface="Times"/>
                <a:cs typeface="Times New Roman"/>
              </a:rPr>
              <a:t>      j</a:t>
            </a:r>
            <a:r>
              <a:rPr lang="fr-FR" sz="1600" dirty="0">
                <a:ea typeface="+mn-lt"/>
                <a:cs typeface="+mn-lt"/>
              </a:rPr>
              <a:t>←</a:t>
            </a:r>
            <a:r>
              <a:rPr lang="fr-FR" sz="1600" dirty="0">
                <a:latin typeface="Times"/>
                <a:cs typeface="Times New Roman"/>
              </a:rPr>
              <a:t>0; </a:t>
            </a:r>
            <a:r>
              <a:rPr lang="fr-FR" sz="1600" dirty="0" err="1">
                <a:latin typeface="Times"/>
                <a:cs typeface="Times New Roman"/>
              </a:rPr>
              <a:t>trouver</a:t>
            </a:r>
            <a:r>
              <a:rPr lang="fr-FR" sz="1600" dirty="0" err="1">
                <a:ea typeface="+mn-lt"/>
                <a:cs typeface="+mn-lt"/>
              </a:rPr>
              <a:t>←</a:t>
            </a:r>
            <a:r>
              <a:rPr lang="fr-FR" sz="1600" dirty="0" err="1">
                <a:latin typeface="Times"/>
                <a:cs typeface="Times New Roman"/>
              </a:rPr>
              <a:t>vrai</a:t>
            </a:r>
            <a:r>
              <a:rPr lang="fr-FR" sz="1600" dirty="0">
                <a:latin typeface="Times"/>
                <a:cs typeface="Times New Roman"/>
              </a:rPr>
              <a:t>;</a:t>
            </a:r>
          </a:p>
          <a:p>
            <a:pPr marL="0" indent="0" algn="just">
              <a:lnSpc>
                <a:spcPct val="80000"/>
              </a:lnSpc>
              <a:buNone/>
            </a:pPr>
            <a:r>
              <a:rPr lang="fr-FR" sz="1600" dirty="0">
                <a:latin typeface="Times"/>
                <a:cs typeface="Times New Roman"/>
              </a:rPr>
              <a:t>     </a:t>
            </a:r>
            <a:r>
              <a:rPr lang="fr-FR" sz="1600" dirty="0" err="1">
                <a:latin typeface="Times"/>
                <a:cs typeface="Times New Roman"/>
              </a:rPr>
              <a:t>Tantque</a:t>
            </a:r>
            <a:r>
              <a:rPr lang="fr-FR" sz="1600" dirty="0">
                <a:latin typeface="Times"/>
                <a:cs typeface="Times New Roman"/>
              </a:rPr>
              <a:t> (j &lt;  p2 et trouver) faire</a:t>
            </a:r>
          </a:p>
          <a:p>
            <a:pPr marL="0" indent="0" algn="just">
              <a:lnSpc>
                <a:spcPct val="80000"/>
              </a:lnSpc>
              <a:buNone/>
            </a:pPr>
            <a:r>
              <a:rPr lang="fr-FR" sz="1600" dirty="0">
                <a:latin typeface="Times"/>
                <a:cs typeface="Times New Roman"/>
              </a:rPr>
              <a:t>          Si (m[j] ≠ t[i + j]) alors trouver</a:t>
            </a:r>
            <a:r>
              <a:rPr lang="fr-FR" sz="1600" dirty="0">
                <a:ea typeface="+mn-lt"/>
                <a:cs typeface="+mn-lt"/>
              </a:rPr>
              <a:t>←</a:t>
            </a:r>
            <a:r>
              <a:rPr lang="fr-FR" sz="1600" dirty="0">
                <a:latin typeface="Times"/>
                <a:cs typeface="Times New Roman"/>
              </a:rPr>
              <a:t> faux; </a:t>
            </a:r>
            <a:r>
              <a:rPr lang="fr-FR" sz="1600" dirty="0" err="1">
                <a:latin typeface="Times"/>
                <a:cs typeface="Times New Roman"/>
              </a:rPr>
              <a:t>FinSi</a:t>
            </a:r>
            <a:r>
              <a:rPr lang="fr-FR" sz="1600" dirty="0">
                <a:latin typeface="Times"/>
                <a:cs typeface="Times New Roman"/>
              </a:rPr>
              <a:t>;</a:t>
            </a:r>
          </a:p>
          <a:p>
            <a:pPr marL="0" indent="0" algn="just">
              <a:lnSpc>
                <a:spcPct val="80000"/>
              </a:lnSpc>
              <a:buNone/>
            </a:pPr>
            <a:r>
              <a:rPr lang="fr-FR" sz="1600" dirty="0">
                <a:latin typeface="Times"/>
                <a:cs typeface="Times New Roman"/>
              </a:rPr>
              <a:t>          </a:t>
            </a:r>
            <a:r>
              <a:rPr lang="fr-FR" sz="1600" dirty="0">
                <a:latin typeface="Times"/>
                <a:ea typeface="+mn-lt"/>
                <a:cs typeface="Times New Roman"/>
              </a:rPr>
              <a:t>j</a:t>
            </a:r>
            <a:r>
              <a:rPr lang="fr-FR" sz="1600" dirty="0">
                <a:ea typeface="+mn-lt"/>
                <a:cs typeface="+mn-lt"/>
              </a:rPr>
              <a:t>←</a:t>
            </a:r>
            <a:r>
              <a:rPr lang="fr-FR" sz="1600" dirty="0">
                <a:latin typeface="Times"/>
                <a:cs typeface="Times New Roman"/>
              </a:rPr>
              <a:t> j + 1;</a:t>
            </a:r>
          </a:p>
          <a:p>
            <a:pPr marL="0" indent="0" algn="just">
              <a:lnSpc>
                <a:spcPct val="80000"/>
              </a:lnSpc>
              <a:buNone/>
            </a:pPr>
            <a:r>
              <a:rPr lang="fr-FR" sz="1600" dirty="0">
                <a:latin typeface="Times"/>
                <a:cs typeface="Times New Roman"/>
              </a:rPr>
              <a:t>      </a:t>
            </a:r>
            <a:r>
              <a:rPr lang="fr-FR" sz="1600" dirty="0" err="1">
                <a:latin typeface="Times"/>
                <a:cs typeface="Times New Roman"/>
              </a:rPr>
              <a:t>FinTantque</a:t>
            </a:r>
            <a:endParaRPr lang="fr-FR" sz="1600" dirty="0">
              <a:latin typeface="Times"/>
              <a:cs typeface="Times New Roman"/>
            </a:endParaRPr>
          </a:p>
          <a:p>
            <a:pPr marL="0" indent="0" algn="just">
              <a:lnSpc>
                <a:spcPct val="80000"/>
              </a:lnSpc>
              <a:buNone/>
            </a:pPr>
            <a:r>
              <a:rPr lang="fr-FR" sz="1600" dirty="0">
                <a:latin typeface="Times"/>
                <a:cs typeface="Times New Roman"/>
              </a:rPr>
              <a:t>      i</a:t>
            </a:r>
            <a:r>
              <a:rPr lang="fr-FR" sz="1600" dirty="0">
                <a:ea typeface="+mn-lt"/>
                <a:cs typeface="+mn-lt"/>
              </a:rPr>
              <a:t>←</a:t>
            </a:r>
            <a:r>
              <a:rPr lang="fr-FR" sz="1600" dirty="0">
                <a:latin typeface="Times"/>
                <a:cs typeface="Times New Roman"/>
              </a:rPr>
              <a:t>i+1; </a:t>
            </a:r>
          </a:p>
          <a:p>
            <a:pPr marL="0" indent="0" algn="just">
              <a:lnSpc>
                <a:spcPct val="80000"/>
              </a:lnSpc>
              <a:buNone/>
            </a:pPr>
            <a:r>
              <a:rPr lang="fr-FR" sz="1600" dirty="0" err="1">
                <a:latin typeface="Times"/>
                <a:cs typeface="Times New Roman"/>
              </a:rPr>
              <a:t>FinTantque</a:t>
            </a:r>
            <a:endParaRPr lang="fr-FR" sz="1600" dirty="0">
              <a:latin typeface="Times"/>
              <a:cs typeface="Times New Roman"/>
            </a:endParaRPr>
          </a:p>
          <a:p>
            <a:pPr marL="0" indent="0" algn="just">
              <a:lnSpc>
                <a:spcPct val="80000"/>
              </a:lnSpc>
              <a:buNone/>
            </a:pPr>
            <a:r>
              <a:rPr lang="fr-FR" sz="1600" dirty="0">
                <a:latin typeface="Times"/>
                <a:cs typeface="Times New Roman"/>
              </a:rPr>
              <a:t>Si(trouver) alors Retourner i</a:t>
            </a:r>
            <a:r>
              <a:rPr lang="fr-FR" sz="1600" dirty="0">
                <a:latin typeface="Times"/>
                <a:cs typeface="Times"/>
              </a:rPr>
              <a:t>–</a:t>
            </a:r>
            <a:r>
              <a:rPr lang="fr-FR" sz="1600" dirty="0">
                <a:latin typeface="Times"/>
                <a:cs typeface="Times New Roman"/>
              </a:rPr>
              <a:t>1;</a:t>
            </a:r>
          </a:p>
          <a:p>
            <a:pPr marL="0" indent="0" algn="just">
              <a:lnSpc>
                <a:spcPct val="80000"/>
              </a:lnSpc>
              <a:buNone/>
            </a:pPr>
            <a:r>
              <a:rPr lang="fr-FR" sz="1600" dirty="0">
                <a:latin typeface="Times"/>
                <a:cs typeface="Times New Roman"/>
              </a:rPr>
              <a:t>Sinon retourner –1; </a:t>
            </a:r>
            <a:r>
              <a:rPr lang="fr-FR" sz="1600" dirty="0" err="1">
                <a:latin typeface="Times"/>
                <a:cs typeface="Times New Roman"/>
              </a:rPr>
              <a:t>FinSi</a:t>
            </a:r>
            <a:endParaRPr lang="fr-FR" sz="1600" dirty="0">
              <a:latin typeface="Times"/>
              <a:cs typeface="Times New Roman"/>
            </a:endParaRPr>
          </a:p>
          <a:p>
            <a:pPr marL="0" indent="0" algn="just">
              <a:lnSpc>
                <a:spcPct val="80000"/>
              </a:lnSpc>
              <a:buNone/>
            </a:pPr>
            <a:r>
              <a:rPr lang="fr-FR" sz="1600" dirty="0">
                <a:latin typeface="Times"/>
                <a:cs typeface="Times New Roman"/>
              </a:rPr>
              <a:t>Fin</a:t>
            </a:r>
          </a:p>
          <a:p>
            <a:pPr marL="0" indent="0" algn="just">
              <a:lnSpc>
                <a:spcPct val="80000"/>
              </a:lnSpc>
              <a:buNone/>
            </a:pPr>
            <a:r>
              <a:rPr lang="fr-FR" sz="2000" dirty="0">
                <a:latin typeface="Times"/>
                <a:cs typeface="Times New Roman"/>
              </a:rPr>
              <a:t>     </a:t>
            </a:r>
          </a:p>
          <a:p>
            <a:pPr marL="0" indent="0" algn="just">
              <a:lnSpc>
                <a:spcPct val="80000"/>
              </a:lnSpc>
              <a:buNone/>
            </a:pPr>
            <a:endParaRPr lang="fr-FR" sz="20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 - Algorithme naïf</a:t>
            </a:r>
          </a:p>
        </p:txBody>
      </p:sp>
    </p:spTree>
    <p:extLst>
      <p:ext uri="{BB962C8B-B14F-4D97-AF65-F5344CB8AC3E}">
        <p14:creationId xmlns:p14="http://schemas.microsoft.com/office/powerpoint/2010/main" val="363485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09446" y="1629640"/>
            <a:ext cx="6593711" cy="4995531"/>
          </a:xfrm>
        </p:spPr>
        <p:txBody>
          <a:bodyPr vert="horz" lIns="91440" tIns="45720" rIns="91440" bIns="45720" rtlCol="0" anchor="t">
            <a:noAutofit/>
          </a:bodyPr>
          <a:lstStyle/>
          <a:p>
            <a:pPr marL="0" indent="0" algn="just">
              <a:lnSpc>
                <a:spcPct val="80000"/>
              </a:lnSpc>
              <a:buNone/>
            </a:pPr>
            <a:r>
              <a:rPr lang="fr-FR" sz="1600" dirty="0">
                <a:latin typeface="Times"/>
                <a:cs typeface="Times"/>
              </a:rPr>
              <a:t>Algorithme </a:t>
            </a:r>
            <a:r>
              <a:rPr lang="fr-FR" sz="1600" dirty="0" err="1">
                <a:latin typeface="Times"/>
                <a:cs typeface="Times"/>
              </a:rPr>
              <a:t>boyer-moore</a:t>
            </a:r>
            <a:r>
              <a:rPr lang="fr-FR" sz="1600" dirty="0">
                <a:latin typeface="Times"/>
                <a:cs typeface="Times"/>
              </a:rPr>
              <a:t> </a:t>
            </a:r>
            <a:endParaRPr lang="fr-FR" sz="1600">
              <a:latin typeface="Candara"/>
              <a:cs typeface="Times"/>
            </a:endParaRPr>
          </a:p>
          <a:p>
            <a:pPr marL="0" indent="0" algn="just">
              <a:lnSpc>
                <a:spcPct val="80000"/>
              </a:lnSpc>
              <a:buNone/>
            </a:pPr>
            <a:r>
              <a:rPr lang="fr-FR" sz="1600" dirty="0">
                <a:latin typeface="Times"/>
                <a:cs typeface="Times"/>
              </a:rPr>
              <a:t>Soit m un motif et t un texte; (m et t sont des chaines de caractères)</a:t>
            </a:r>
            <a:endParaRPr lang="fr-FR" sz="1600">
              <a:latin typeface="Candara"/>
              <a:cs typeface="Times"/>
            </a:endParaRPr>
          </a:p>
          <a:p>
            <a:pPr marL="0" indent="0" algn="just">
              <a:lnSpc>
                <a:spcPct val="80000"/>
              </a:lnSpc>
              <a:buNone/>
            </a:pPr>
            <a:r>
              <a:rPr lang="fr-FR" sz="1600" dirty="0">
                <a:latin typeface="Times"/>
                <a:cs typeface="Times"/>
              </a:rPr>
              <a:t>i, j, h, p1, p2, </a:t>
            </a:r>
            <a:r>
              <a:rPr lang="fr-FR" sz="1600" dirty="0" err="1">
                <a:latin typeface="Times"/>
                <a:cs typeface="Times"/>
              </a:rPr>
              <a:t>dec</a:t>
            </a:r>
            <a:r>
              <a:rPr lang="fr-FR" sz="1600" dirty="0">
                <a:latin typeface="Times"/>
                <a:cs typeface="Times"/>
              </a:rPr>
              <a:t> : entier; et soit trouver : </a:t>
            </a:r>
            <a:r>
              <a:rPr lang="fr-FR" sz="1600" dirty="0" err="1">
                <a:latin typeface="Times"/>
                <a:cs typeface="Times"/>
              </a:rPr>
              <a:t>boolean</a:t>
            </a:r>
            <a:r>
              <a:rPr lang="fr-FR" sz="1600" dirty="0">
                <a:latin typeface="Times"/>
                <a:cs typeface="Times"/>
              </a:rPr>
              <a:t>;</a:t>
            </a:r>
          </a:p>
          <a:p>
            <a:pPr marL="0" indent="0" algn="just">
              <a:lnSpc>
                <a:spcPct val="80000"/>
              </a:lnSpc>
              <a:buNone/>
            </a:pPr>
            <a:r>
              <a:rPr lang="fr-FR" sz="1600" dirty="0">
                <a:latin typeface="Times"/>
                <a:cs typeface="Times"/>
              </a:rPr>
              <a:t>Début</a:t>
            </a:r>
          </a:p>
          <a:p>
            <a:pPr marL="0" indent="0" algn="just">
              <a:lnSpc>
                <a:spcPct val="80000"/>
              </a:lnSpc>
              <a:buNone/>
            </a:pPr>
            <a:r>
              <a:rPr lang="fr-FR" sz="1600" dirty="0">
                <a:latin typeface="Times"/>
                <a:cs typeface="Times"/>
              </a:rPr>
              <a:t>p2 ← |m|; p1 ← |t|; trouver ← faux; i ← 0;</a:t>
            </a:r>
          </a:p>
          <a:p>
            <a:pPr marL="0" indent="0" algn="just">
              <a:lnSpc>
                <a:spcPct val="80000"/>
              </a:lnSpc>
              <a:buNone/>
            </a:pPr>
            <a:r>
              <a:rPr lang="fr-FR" sz="1600" dirty="0" err="1">
                <a:latin typeface="Times"/>
                <a:cs typeface="Times"/>
              </a:rPr>
              <a:t>Tantque</a:t>
            </a:r>
            <a:r>
              <a:rPr lang="fr-FR" sz="1600" dirty="0">
                <a:latin typeface="Times"/>
                <a:cs typeface="Times"/>
              </a:rPr>
              <a:t>(i ≤ p1 – p2 et non(trouver)) faire</a:t>
            </a:r>
          </a:p>
          <a:p>
            <a:pPr marL="0" indent="0" algn="just">
              <a:lnSpc>
                <a:spcPct val="80000"/>
              </a:lnSpc>
              <a:buNone/>
            </a:pPr>
            <a:r>
              <a:rPr lang="fr-FR" sz="1600" dirty="0">
                <a:latin typeface="Times"/>
                <a:cs typeface="Times"/>
              </a:rPr>
              <a:t>    j←p2 - 1; </a:t>
            </a:r>
            <a:r>
              <a:rPr lang="fr-FR" sz="1600" dirty="0" err="1">
                <a:latin typeface="Times"/>
                <a:cs typeface="Times"/>
              </a:rPr>
              <a:t>trouver←vrai</a:t>
            </a:r>
            <a:r>
              <a:rPr lang="fr-FR" sz="1600" dirty="0">
                <a:latin typeface="Times"/>
                <a:cs typeface="Times"/>
              </a:rPr>
              <a:t>; dec←1;</a:t>
            </a:r>
          </a:p>
          <a:p>
            <a:pPr marL="0" indent="0" algn="just">
              <a:lnSpc>
                <a:spcPct val="80000"/>
              </a:lnSpc>
              <a:buNone/>
            </a:pPr>
            <a:r>
              <a:rPr lang="fr-FR" sz="1600" dirty="0">
                <a:latin typeface="Times"/>
                <a:cs typeface="Times"/>
              </a:rPr>
              <a:t>   </a:t>
            </a:r>
            <a:r>
              <a:rPr lang="fr-FR" sz="1600" dirty="0" err="1">
                <a:latin typeface="Times"/>
                <a:cs typeface="Times"/>
              </a:rPr>
              <a:t>Tantque</a:t>
            </a:r>
            <a:r>
              <a:rPr lang="fr-FR" sz="1600" dirty="0">
                <a:latin typeface="Times"/>
                <a:cs typeface="Times"/>
              </a:rPr>
              <a:t>(j ≥ 0 et trouver) faire</a:t>
            </a:r>
          </a:p>
          <a:p>
            <a:pPr marL="0" indent="0" algn="just">
              <a:lnSpc>
                <a:spcPct val="80000"/>
              </a:lnSpc>
              <a:buNone/>
            </a:pPr>
            <a:r>
              <a:rPr lang="fr-FR" sz="1600" dirty="0">
                <a:latin typeface="Times"/>
                <a:cs typeface="Times"/>
              </a:rPr>
              <a:t>       Si(t[</a:t>
            </a:r>
            <a:r>
              <a:rPr lang="fr-FR" sz="1600" dirty="0" err="1">
                <a:latin typeface="Times"/>
                <a:cs typeface="Times"/>
              </a:rPr>
              <a:t>i+j</a:t>
            </a:r>
            <a:r>
              <a:rPr lang="fr-FR" sz="1600" dirty="0">
                <a:latin typeface="Times"/>
                <a:cs typeface="Times"/>
              </a:rPr>
              <a:t>] ≠ m[j]) alors</a:t>
            </a:r>
          </a:p>
          <a:p>
            <a:pPr marL="0" indent="0" algn="just">
              <a:lnSpc>
                <a:spcPct val="80000"/>
              </a:lnSpc>
              <a:buNone/>
            </a:pPr>
            <a:r>
              <a:rPr lang="fr-FR" sz="1600" dirty="0">
                <a:latin typeface="Times"/>
                <a:cs typeface="Times"/>
              </a:rPr>
              <a:t>            h←j-1; </a:t>
            </a:r>
            <a:r>
              <a:rPr lang="fr-FR" sz="1600" dirty="0" err="1">
                <a:latin typeface="Times"/>
                <a:cs typeface="Times"/>
              </a:rPr>
              <a:t>trouver←faux</a:t>
            </a:r>
            <a:r>
              <a:rPr lang="fr-FR" sz="1600" dirty="0">
                <a:latin typeface="Times"/>
                <a:cs typeface="Times"/>
              </a:rPr>
              <a:t>;</a:t>
            </a:r>
          </a:p>
          <a:p>
            <a:pPr marL="0" indent="0" algn="just">
              <a:lnSpc>
                <a:spcPct val="80000"/>
              </a:lnSpc>
              <a:buNone/>
            </a:pPr>
            <a:r>
              <a:rPr lang="fr-FR" sz="1600" dirty="0">
                <a:latin typeface="Times"/>
                <a:cs typeface="Times"/>
              </a:rPr>
              <a:t>            </a:t>
            </a:r>
            <a:r>
              <a:rPr lang="fr-FR" sz="1600" dirty="0" err="1">
                <a:latin typeface="Times"/>
                <a:cs typeface="Times"/>
              </a:rPr>
              <a:t>Tantque</a:t>
            </a:r>
            <a:r>
              <a:rPr lang="fr-FR" sz="1600" dirty="0">
                <a:latin typeface="Times"/>
                <a:cs typeface="Times"/>
              </a:rPr>
              <a:t> (h ≥ 0) faire</a:t>
            </a:r>
          </a:p>
          <a:p>
            <a:pPr marL="0" indent="0" algn="just">
              <a:lnSpc>
                <a:spcPct val="80000"/>
              </a:lnSpc>
              <a:buNone/>
            </a:pPr>
            <a:r>
              <a:rPr lang="fr-FR" sz="1600" dirty="0">
                <a:latin typeface="Times"/>
                <a:cs typeface="Times"/>
              </a:rPr>
              <a:t>                  Si(t[</a:t>
            </a:r>
            <a:r>
              <a:rPr lang="fr-FR" sz="1600" dirty="0" err="1">
                <a:latin typeface="Times"/>
                <a:cs typeface="Times"/>
              </a:rPr>
              <a:t>i+j</a:t>
            </a:r>
            <a:r>
              <a:rPr lang="fr-FR" sz="1600" dirty="0">
                <a:latin typeface="Times"/>
                <a:cs typeface="Times"/>
              </a:rPr>
              <a:t>] = m[h]) alors h←-1;</a:t>
            </a:r>
          </a:p>
          <a:p>
            <a:pPr marL="0" indent="0" algn="just">
              <a:lnSpc>
                <a:spcPct val="80000"/>
              </a:lnSpc>
              <a:buNone/>
            </a:pPr>
            <a:r>
              <a:rPr lang="fr-FR" sz="1600" dirty="0">
                <a:latin typeface="Times"/>
                <a:cs typeface="Times"/>
              </a:rPr>
              <a:t>                  Sinon dec←dec+1; h←h-1; </a:t>
            </a:r>
            <a:r>
              <a:rPr lang="fr-FR" sz="1600" dirty="0" err="1">
                <a:latin typeface="Times"/>
                <a:cs typeface="Times"/>
              </a:rPr>
              <a:t>FinSi</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FinSi</a:t>
            </a:r>
            <a:endParaRPr lang="fr-FR" sz="1600" dirty="0">
              <a:latin typeface="Times"/>
              <a:cs typeface="Times"/>
            </a:endParaRPr>
          </a:p>
          <a:p>
            <a:pPr marL="0" indent="0" algn="just">
              <a:lnSpc>
                <a:spcPct val="80000"/>
              </a:lnSpc>
              <a:buNone/>
            </a:pPr>
            <a:r>
              <a:rPr lang="fr-FR" sz="1600" dirty="0">
                <a:latin typeface="Times"/>
                <a:cs typeface="Times"/>
              </a:rPr>
              <a:t>        j←j-1;</a:t>
            </a:r>
          </a:p>
          <a:p>
            <a:pPr marL="0" indent="0" algn="just">
              <a:lnSpc>
                <a:spcPct val="80000"/>
              </a:lnSpc>
              <a:buNone/>
            </a:pPr>
            <a:r>
              <a:rPr lang="fr-FR" sz="1600" dirty="0">
                <a:latin typeface="Times"/>
                <a:cs typeface="Times"/>
              </a:rPr>
              <a:t>    </a:t>
            </a: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i←i+dec</a:t>
            </a:r>
            <a:r>
              <a:rPr lang="fr-FR" sz="1600" dirty="0">
                <a:latin typeface="Times"/>
                <a:cs typeface="Times"/>
              </a:rPr>
              <a:t>;</a:t>
            </a:r>
          </a:p>
          <a:p>
            <a:pPr marL="0" indent="0" algn="just">
              <a:lnSpc>
                <a:spcPct val="80000"/>
              </a:lnSpc>
              <a:buNone/>
            </a:pP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Retourner trouver:</a:t>
            </a:r>
          </a:p>
          <a:p>
            <a:pPr marL="0" indent="0" algn="just">
              <a:lnSpc>
                <a:spcPct val="80000"/>
              </a:lnSpc>
              <a:buNone/>
            </a:pPr>
            <a:r>
              <a:rPr lang="fr-FR" sz="1600" dirty="0">
                <a:latin typeface="Times"/>
                <a:cs typeface="Times"/>
              </a:rPr>
              <a:t>Fin.</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a:xfrm>
            <a:off x="717062" y="279713"/>
            <a:ext cx="10972800" cy="1252728"/>
          </a:xfrm>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 - Algorithme de </a:t>
            </a:r>
            <a:r>
              <a:rPr lang="fr-FR" sz="3600" dirty="0" err="1">
                <a:latin typeface="Times New Roman"/>
                <a:cs typeface="Times New Roman"/>
              </a:rPr>
              <a:t>boyer-moore</a:t>
            </a:r>
            <a:endParaRPr lang="fr-FR" sz="3600" dirty="0">
              <a:latin typeface="Times New Roman"/>
              <a:cs typeface="Times New Roman"/>
            </a:endParaRPr>
          </a:p>
        </p:txBody>
      </p:sp>
    </p:spTree>
    <p:extLst>
      <p:ext uri="{BB962C8B-B14F-4D97-AF65-F5344CB8AC3E}">
        <p14:creationId xmlns:p14="http://schemas.microsoft.com/office/powerpoint/2010/main" val="2626184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19845" y="2793888"/>
            <a:ext cx="11115806" cy="2871456"/>
          </a:xfrm>
        </p:spPr>
        <p:txBody>
          <a:bodyPr vert="horz" lIns="91440" tIns="45720" rIns="91440" bIns="45720" rtlCol="0" anchor="t">
            <a:noAutofit/>
          </a:bodyPr>
          <a:lstStyle/>
          <a:p>
            <a:pPr marL="457200" indent="-457200" algn="just">
              <a:lnSpc>
                <a:spcPct val="80000"/>
              </a:lnSpc>
              <a:buFont typeface="Arial" pitchFamily="18" charset="2"/>
              <a:buChar char="•"/>
            </a:pPr>
            <a:r>
              <a:rPr lang="fr-FR" sz="2800" dirty="0">
                <a:latin typeface="Times"/>
                <a:cs typeface="Times"/>
              </a:rPr>
              <a:t>Mesurer la similarité entre deux chaines de caractères consiste à calculer la différence entre ces deux chaines en donnant une valeur (un nombre) a cette différence. </a:t>
            </a:r>
          </a:p>
          <a:p>
            <a:pPr marL="457200" indent="-457200" algn="just">
              <a:lnSpc>
                <a:spcPct val="80000"/>
              </a:lnSpc>
              <a:buFont typeface="Arial" pitchFamily="18" charset="2"/>
              <a:buChar char="•"/>
            </a:pPr>
            <a:r>
              <a:rPr lang="fr-FR" sz="2800" dirty="0">
                <a:latin typeface="Times"/>
                <a:cs typeface="Times"/>
              </a:rPr>
              <a:t>Dans la littérature, il existe plusieurs techniques pour mesurer la similarité entre deux chaînes de caractères, tel que : (1) La Distance de </a:t>
            </a:r>
            <a:r>
              <a:rPr lang="fr-FR" sz="2800" dirty="0" err="1">
                <a:latin typeface="Times"/>
                <a:cs typeface="Times"/>
              </a:rPr>
              <a:t>Hamming</a:t>
            </a:r>
            <a:r>
              <a:rPr lang="fr-FR" sz="2800" dirty="0">
                <a:latin typeface="Times"/>
                <a:cs typeface="Times"/>
              </a:rPr>
              <a:t>, (2) La Méthode de Levenshtein, (3) Méthode de </a:t>
            </a:r>
            <a:r>
              <a:rPr lang="fr-FR" sz="2800" dirty="0" err="1">
                <a:latin typeface="Times"/>
                <a:cs typeface="Times"/>
              </a:rPr>
              <a:t>Jaro</a:t>
            </a:r>
            <a:r>
              <a:rPr lang="fr-FR" sz="2800" dirty="0">
                <a:latin typeface="Times"/>
                <a:cs typeface="Times"/>
              </a:rPr>
              <a:t>-Winkler, etc...</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3. Mesures de similarité</a:t>
            </a:r>
            <a:endParaRPr lang="fr-FR" dirty="0"/>
          </a:p>
        </p:txBody>
      </p:sp>
    </p:spTree>
    <p:extLst>
      <p:ext uri="{BB962C8B-B14F-4D97-AF65-F5344CB8AC3E}">
        <p14:creationId xmlns:p14="http://schemas.microsoft.com/office/powerpoint/2010/main" val="1625430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Grand écran</PresentationFormat>
  <Paragraphs>0</Paragraphs>
  <Slides>22</Slides>
  <Notes>2</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Waveform</vt:lpstr>
      <vt:lpstr>Chapitre 4 :  Algorithmique textuelle </vt:lpstr>
      <vt:lpstr>  1. Introduction 2. Recherche d'un motif 3. Mesures de similarité 4. Alignement de séquences  </vt:lpstr>
      <vt:lpstr>1. Introduction</vt:lpstr>
      <vt:lpstr>1. Introduction</vt:lpstr>
      <vt:lpstr>2. Recherche d'un motif</vt:lpstr>
      <vt:lpstr>2. Recherche d'un motif : Recherche exacte</vt:lpstr>
      <vt:lpstr>2. Recherche d'un motif : Recherche exacte - Algorithme naïf</vt:lpstr>
      <vt:lpstr>2. Recherche d'un motif : Recherche exacte - Algorithme de boyer-moore</vt:lpstr>
      <vt:lpstr>3. Mesures de similarité</vt:lpstr>
      <vt:lpstr>3. Mesures de similarité : Distance de Levenshtein </vt:lpstr>
      <vt:lpstr>3. Mesures de similarité : Distance de Levenshtein </vt:lpstr>
      <vt:lpstr>3. Mesures de similarité : Distance de Levenshtein </vt:lpstr>
      <vt:lpstr>3. Mesures de similarité : Distance de Jaro-Winkler </vt:lpstr>
      <vt:lpstr>3. Mesures de similarité : Distance de Jaro-Winkler </vt:lpstr>
      <vt:lpstr>3. Mesures de similarité : Distance de Jaro-Winkler </vt:lpstr>
      <vt:lpstr>4. Alignement de séquences </vt:lpstr>
      <vt:lpstr>4. Alignement de séquences : Types d'alignement </vt:lpstr>
      <vt:lpstr>4. Alignement de séquences : Types d'alignement </vt:lpstr>
      <vt:lpstr>4. Alignement de séquences : Algorithme de Smith-Waterman </vt:lpstr>
      <vt:lpstr>4. Alignement de séquences : Algorithme de Smith-Waterman </vt:lpstr>
      <vt:lpstr>4. Alignement de séquences : Algorithme de Smith-Waterman </vt:lpstr>
      <vt:lpstr>4. Alignement de séquences : Algorithme de Smith-Waterman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lastModifiedBy/>
  <cp:revision>1957</cp:revision>
  <dcterms:created xsi:type="dcterms:W3CDTF">2022-08-08T12:32:08Z</dcterms:created>
  <dcterms:modified xsi:type="dcterms:W3CDTF">2023-11-28T21:33:06Z</dcterms:modified>
</cp:coreProperties>
</file>