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74" r:id="rId3"/>
    <p:sldId id="275" r:id="rId4"/>
    <p:sldId id="287" r:id="rId5"/>
    <p:sldId id="303" r:id="rId6"/>
    <p:sldId id="307" r:id="rId7"/>
    <p:sldId id="276" r:id="rId8"/>
    <p:sldId id="281" r:id="rId9"/>
    <p:sldId id="305" r:id="rId10"/>
    <p:sldId id="263" r:id="rId11"/>
    <p:sldId id="288" r:id="rId12"/>
    <p:sldId id="306" r:id="rId13"/>
    <p:sldId id="289" r:id="rId14"/>
    <p:sldId id="292" r:id="rId15"/>
    <p:sldId id="295" r:id="rId16"/>
    <p:sldId id="267" r:id="rId17"/>
    <p:sldId id="304" r:id="rId18"/>
    <p:sldId id="301" r:id="rId19"/>
    <p:sldId id="30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66CC"/>
    <a:srgbClr val="33CCCC"/>
    <a:srgbClr val="0033CC"/>
    <a:srgbClr val="000099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6D94BB-FE2E-494F-B307-EF2EC09AAEF3}" type="datetimeFigureOut">
              <a:rPr lang="fr-FR"/>
              <a:pPr>
                <a:defRPr/>
              </a:pPr>
              <a:t>31/12/2021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83EA75-F166-477C-A7D1-E3DC7B48DB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87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39F90-AEFC-4BB8-A8F4-1E9D92E50DD3}" type="slidenum">
              <a:rPr lang="fr-FR" smtClean="0">
                <a:latin typeface="Arial" pitchFamily="34" charset="0"/>
              </a:rPr>
              <a:pPr/>
              <a:t>3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5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8D227-DC79-426A-A38C-7839280A63EE}" type="slidenum">
              <a:rPr lang="fr-FR" smtClean="0">
                <a:latin typeface="Arial" pitchFamily="34" charset="0"/>
              </a:rPr>
              <a:pPr/>
              <a:t>13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0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E3FDA-00AD-4C25-94C1-CC6369EF9017}" type="slidenum">
              <a:rPr lang="fr-FR" smtClean="0">
                <a:latin typeface="Arial" pitchFamily="34" charset="0"/>
              </a:rPr>
              <a:pPr/>
              <a:t>15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5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sp>
        <p:nvSpPr>
          <p:cNvPr id="122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684B-E057-4E90-9762-9A9FADE026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3CCB-48E3-46A0-8C9E-CCE68A1D86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9CF8-F371-43E4-913F-D473828EBC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FC80-77AC-48FD-95A5-62E096F85F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6380-D3FD-4D91-AC40-661F0D27C7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E330-96BF-4BC0-B220-6C56EB6BC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3D7B-0025-46C6-8E6F-7BEB07C11E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3F67-E35F-486E-B03B-5523409214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BF7E-3731-4F7A-9BDA-9D516D5311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A5B2-7E7F-423F-A12B-E3BBF664B3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D9DD-EF68-4509-91D5-6407325651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3E3FDB-5C3A-4DD8-9FDF-F6B3D59F79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316913" cy="2159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/>
            <a:endParaRPr lang="fr-FR" sz="4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Monotype Corsiva" pitchFamily="66" charset="0"/>
              </a:rPr>
              <a:t>LES MOLECULES D’ADHESION</a:t>
            </a:r>
          </a:p>
          <a:p>
            <a:pPr algn="ctr"/>
            <a:endParaRPr lang="fr-FR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124075" y="404813"/>
            <a:ext cx="59039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 sz="2400" b="1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928802"/>
            <a:ext cx="592932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2400" b="1" dirty="0">
                <a:solidFill>
                  <a:srgbClr val="FF0066"/>
                </a:solidFill>
                <a:cs typeface="Arial" pitchFamily="34" charset="0"/>
              </a:rPr>
              <a:t>Glycoprotéines </a:t>
            </a:r>
            <a:r>
              <a:rPr lang="fr-FR" sz="2400" b="1" dirty="0" smtClean="0">
                <a:solidFill>
                  <a:srgbClr val="FF0066"/>
                </a:solidFill>
                <a:cs typeface="Arial" pitchFamily="34" charset="0"/>
              </a:rPr>
              <a:t>transmembranaires (3 parties) : Intra, transmembranaire et une partie extracellulaire comporte:</a:t>
            </a:r>
          </a:p>
          <a:p>
            <a:pPr rtl="1">
              <a:spcBef>
                <a:spcPct val="50000"/>
              </a:spcBef>
            </a:pPr>
            <a:endParaRPr lang="en-US" sz="2400" b="1" dirty="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357562"/>
            <a:ext cx="5694362" cy="698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287338" algn="l"/>
              </a:tabLst>
            </a:pPr>
            <a:r>
              <a:rPr lang="fr-FR" sz="2000" b="1" dirty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</a:t>
            </a:r>
            <a:r>
              <a:rPr lang="fr-FR" sz="2000" b="1" dirty="0">
                <a:solidFill>
                  <a:srgbClr val="FFF533"/>
                </a:solidFill>
                <a:cs typeface="Arial" pitchFamily="34" charset="0"/>
                <a:sym typeface="Symbol" pitchFamily="18" charset="2"/>
              </a:rPr>
              <a:t>  </a:t>
            </a:r>
            <a:r>
              <a:rPr lang="fr-FR" sz="2000" b="1" dirty="0">
                <a:cs typeface="Arial" pitchFamily="34" charset="0"/>
              </a:rPr>
              <a:t>Domaine </a:t>
            </a:r>
            <a:r>
              <a:rPr lang="fr-FR" sz="2000" b="1" dirty="0" smtClean="0">
                <a:cs typeface="Arial" pitchFamily="34" charset="0"/>
              </a:rPr>
              <a:t> de 120 AA  de type </a:t>
            </a:r>
            <a:r>
              <a:rPr lang="fr-FR" sz="2000" b="1" dirty="0" err="1" smtClean="0">
                <a:cs typeface="Arial" pitchFamily="34" charset="0"/>
              </a:rPr>
              <a:t>lectine</a:t>
            </a:r>
            <a:r>
              <a:rPr lang="fr-FR" sz="2000" b="1" dirty="0" smtClean="0">
                <a:cs typeface="Arial" pitchFamily="34" charset="0"/>
              </a:rPr>
              <a:t> </a:t>
            </a:r>
            <a:endParaRPr lang="fr-FR" sz="2000" b="1" dirty="0"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287338" algn="l"/>
              </a:tabLst>
            </a:pPr>
            <a:r>
              <a:rPr lang="fr-FR" dirty="0">
                <a:cs typeface="Arial" pitchFamily="34" charset="0"/>
              </a:rPr>
              <a:t>	</a:t>
            </a:r>
            <a:endParaRPr lang="en-US" baseline="30000" dirty="0">
              <a:cs typeface="Arial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3857628"/>
            <a:ext cx="60531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</a:t>
            </a:r>
            <a:r>
              <a:rPr lang="fr-FR" sz="2000" b="1" dirty="0">
                <a:solidFill>
                  <a:srgbClr val="FFF533"/>
                </a:solidFill>
                <a:cs typeface="Arial" pitchFamily="34" charset="0"/>
                <a:sym typeface="Symbol" pitchFamily="18" charset="2"/>
              </a:rPr>
              <a:t>  </a:t>
            </a:r>
            <a:r>
              <a:rPr lang="fr-FR" sz="2000" b="1" dirty="0">
                <a:cs typeface="Arial" pitchFamily="34" charset="0"/>
              </a:rPr>
              <a:t>Domaine d’homologie avec </a:t>
            </a:r>
            <a:r>
              <a:rPr lang="fr-FR" sz="2000" b="1" dirty="0" smtClean="0">
                <a:cs typeface="Arial" pitchFamily="34" charset="0"/>
              </a:rPr>
              <a:t>l’EGF de 33 AA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4500570"/>
            <a:ext cx="6096000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</a:t>
            </a:r>
            <a:r>
              <a:rPr lang="fr-FR" sz="2000" b="1" dirty="0">
                <a:solidFill>
                  <a:srgbClr val="FFF533"/>
                </a:solidFill>
                <a:cs typeface="Arial" pitchFamily="34" charset="0"/>
                <a:sym typeface="Symbol" pitchFamily="18" charset="2"/>
              </a:rPr>
              <a:t>  </a:t>
            </a:r>
            <a:r>
              <a:rPr lang="fr-FR" sz="2000" b="1" dirty="0">
                <a:cs typeface="Arial" pitchFamily="34" charset="0"/>
              </a:rPr>
              <a:t>Séquences consensus répétées </a:t>
            </a:r>
            <a:r>
              <a:rPr lang="fr-FR" sz="2000" b="1" dirty="0" smtClean="0">
                <a:cs typeface="Arial" pitchFamily="34" charset="0"/>
              </a:rPr>
              <a:t>SCR d’environ 62 AA:</a:t>
            </a:r>
            <a:endParaRPr lang="fr-FR" sz="2000" b="1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P-</a:t>
            </a:r>
            <a:r>
              <a:rPr lang="fr-FR" sz="2000" b="1" dirty="0" err="1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Sélectine</a:t>
            </a:r>
            <a:r>
              <a:rPr lang="fr-FR" sz="2000" b="1" dirty="0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 comporte 9 SCR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E-</a:t>
            </a:r>
            <a:r>
              <a:rPr lang="fr-FR" sz="2000" b="1" dirty="0" err="1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Sélectine</a:t>
            </a:r>
            <a:r>
              <a:rPr lang="fr-FR" sz="2000" b="1" dirty="0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 comporte 6 SCR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L-</a:t>
            </a:r>
            <a:r>
              <a:rPr lang="fr-FR" sz="2000" b="1" dirty="0" err="1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Sélectine</a:t>
            </a:r>
            <a:r>
              <a:rPr lang="fr-FR" sz="2000" b="1" dirty="0" smtClean="0">
                <a:solidFill>
                  <a:srgbClr val="FFCCFF"/>
                </a:solidFill>
                <a:cs typeface="Arial" pitchFamily="34" charset="0"/>
                <a:sym typeface="Symbol" pitchFamily="18" charset="2"/>
              </a:rPr>
              <a:t> comporte 2 SCR</a:t>
            </a:r>
          </a:p>
          <a:p>
            <a:pPr>
              <a:spcBef>
                <a:spcPct val="50000"/>
              </a:spcBef>
            </a:pPr>
            <a:endParaRPr lang="fr-FR" sz="2000" b="1" dirty="0" smtClean="0">
              <a:solidFill>
                <a:srgbClr val="FFCCFF"/>
              </a:solidFill>
              <a:cs typeface="Arial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fr-FR" sz="2000" b="1" dirty="0" smtClean="0">
              <a:solidFill>
                <a:srgbClr val="FFCCFF"/>
              </a:solidFill>
              <a:cs typeface="Arial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5767388" y="5453063"/>
            <a:ext cx="3090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5006975" y="2168525"/>
            <a:ext cx="3146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 sz="2400" b="1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 rot="-5400000">
            <a:off x="7904956" y="5268119"/>
            <a:ext cx="536575" cy="39688"/>
          </a:xfrm>
          <a:prstGeom prst="roundRect">
            <a:avLst>
              <a:gd name="adj" fmla="val 16481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 rot="5400000">
            <a:off x="7905750" y="4694238"/>
            <a:ext cx="536575" cy="114300"/>
          </a:xfrm>
          <a:prstGeom prst="ellipse">
            <a:avLst/>
          </a:prstGeom>
          <a:solidFill>
            <a:srgbClr val="66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 rot="5400000">
            <a:off x="7906544" y="4156869"/>
            <a:ext cx="534988" cy="114300"/>
          </a:xfrm>
          <a:prstGeom prst="ellipse">
            <a:avLst/>
          </a:prstGeom>
          <a:solidFill>
            <a:srgbClr val="66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8001000" y="3587750"/>
            <a:ext cx="344488" cy="358775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rtl="1"/>
            <a:endParaRPr lang="en-US" sz="2800" b="1">
              <a:cs typeface="Arial" pitchFamily="34" charset="0"/>
            </a:endParaRP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8039100" y="2873375"/>
            <a:ext cx="268288" cy="714375"/>
          </a:xfrm>
          <a:prstGeom prst="rect">
            <a:avLst/>
          </a:prstGeom>
          <a:solidFill>
            <a:srgbClr val="FFD88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 rot="-5400000">
            <a:off x="7685087" y="3043238"/>
            <a:ext cx="9382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1200" b="1">
                <a:solidFill>
                  <a:srgbClr val="FF0066"/>
                </a:solidFill>
                <a:cs typeface="Arial" pitchFamily="34" charset="0"/>
              </a:rPr>
              <a:t>LECTINE</a:t>
            </a:r>
            <a:endParaRPr lang="en-US" sz="1200" b="1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7773988" y="3595688"/>
            <a:ext cx="7683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1200" b="1">
                <a:solidFill>
                  <a:srgbClr val="FF0066"/>
                </a:solidFill>
                <a:cs typeface="Arial" pitchFamily="34" charset="0"/>
              </a:rPr>
              <a:t>   EGF</a:t>
            </a:r>
            <a:endParaRPr lang="en-US" sz="1200" b="1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 rot="-5400000">
            <a:off x="7877176" y="4803775"/>
            <a:ext cx="576262" cy="274637"/>
          </a:xfrm>
          <a:prstGeom prst="rect">
            <a:avLst/>
          </a:prstGeom>
          <a:solidFill>
            <a:srgbClr val="CC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1200" b="1">
                <a:solidFill>
                  <a:srgbClr val="FF0066"/>
                </a:solidFill>
                <a:cs typeface="Arial" pitchFamily="34" charset="0"/>
              </a:rPr>
              <a:t>SCR</a:t>
            </a:r>
            <a:endParaRPr lang="en-US" sz="1200" b="1">
              <a:solidFill>
                <a:srgbClr val="FF0066"/>
              </a:solidFill>
              <a:cs typeface="Arial" pitchFamily="34" charset="0"/>
            </a:endParaRPr>
          </a:p>
        </p:txBody>
      </p:sp>
      <p:grpSp>
        <p:nvGrpSpPr>
          <p:cNvPr id="11281" name="Group 20"/>
          <p:cNvGrpSpPr>
            <a:grpSpLocks/>
          </p:cNvGrpSpPr>
          <p:nvPr/>
        </p:nvGrpSpPr>
        <p:grpSpPr bwMode="auto">
          <a:xfrm>
            <a:off x="7023100" y="2509838"/>
            <a:ext cx="269875" cy="3046412"/>
            <a:chOff x="4343" y="1621"/>
            <a:chExt cx="152" cy="1919"/>
          </a:xfrm>
        </p:grpSpPr>
        <p:sp>
          <p:nvSpPr>
            <p:cNvPr id="11303" name="AutoShape 21"/>
            <p:cNvSpPr>
              <a:spLocks noChangeArrowheads="1"/>
            </p:cNvSpPr>
            <p:nvPr/>
          </p:nvSpPr>
          <p:spPr bwMode="auto">
            <a:xfrm rot="-5400000">
              <a:off x="4257" y="3367"/>
              <a:ext cx="324" cy="22"/>
            </a:xfrm>
            <a:prstGeom prst="roundRect">
              <a:avLst>
                <a:gd name="adj" fmla="val 16481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4" name="Oval 22"/>
            <p:cNvSpPr>
              <a:spLocks noChangeArrowheads="1"/>
            </p:cNvSpPr>
            <p:nvPr/>
          </p:nvSpPr>
          <p:spPr bwMode="auto">
            <a:xfrm>
              <a:off x="4387" y="3026"/>
              <a:ext cx="65" cy="189"/>
            </a:xfrm>
            <a:prstGeom prst="ellipse">
              <a:avLst/>
            </a:prstGeom>
            <a:solidFill>
              <a:srgbClr val="CC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5" name="Oval 23"/>
            <p:cNvSpPr>
              <a:spLocks noChangeArrowheads="1"/>
            </p:cNvSpPr>
            <p:nvPr/>
          </p:nvSpPr>
          <p:spPr bwMode="auto">
            <a:xfrm>
              <a:off x="4387" y="2838"/>
              <a:ext cx="65" cy="188"/>
            </a:xfrm>
            <a:prstGeom prst="ellipse">
              <a:avLst/>
            </a:prstGeom>
            <a:solidFill>
              <a:srgbClr val="CC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6" name="Oval 24"/>
            <p:cNvSpPr>
              <a:spLocks noChangeArrowheads="1"/>
            </p:cNvSpPr>
            <p:nvPr/>
          </p:nvSpPr>
          <p:spPr bwMode="auto">
            <a:xfrm>
              <a:off x="4387" y="2648"/>
              <a:ext cx="65" cy="189"/>
            </a:xfrm>
            <a:prstGeom prst="ellipse">
              <a:avLst/>
            </a:prstGeom>
            <a:solidFill>
              <a:srgbClr val="CC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7" name="Oval 25"/>
            <p:cNvSpPr>
              <a:spLocks noChangeArrowheads="1"/>
            </p:cNvSpPr>
            <p:nvPr/>
          </p:nvSpPr>
          <p:spPr bwMode="auto">
            <a:xfrm>
              <a:off x="4387" y="2459"/>
              <a:ext cx="65" cy="189"/>
            </a:xfrm>
            <a:prstGeom prst="ellipse">
              <a:avLst/>
            </a:prstGeom>
            <a:solidFill>
              <a:srgbClr val="CC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8" name="Oval 26"/>
            <p:cNvSpPr>
              <a:spLocks noChangeArrowheads="1"/>
            </p:cNvSpPr>
            <p:nvPr/>
          </p:nvSpPr>
          <p:spPr bwMode="auto">
            <a:xfrm>
              <a:off x="4387" y="2270"/>
              <a:ext cx="65" cy="189"/>
            </a:xfrm>
            <a:prstGeom prst="ellipse">
              <a:avLst/>
            </a:prstGeom>
            <a:solidFill>
              <a:srgbClr val="CC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9" name="Oval 27"/>
            <p:cNvSpPr>
              <a:spLocks noChangeArrowheads="1"/>
            </p:cNvSpPr>
            <p:nvPr/>
          </p:nvSpPr>
          <p:spPr bwMode="auto">
            <a:xfrm>
              <a:off x="4387" y="2081"/>
              <a:ext cx="65" cy="189"/>
            </a:xfrm>
            <a:prstGeom prst="ellipse">
              <a:avLst/>
            </a:prstGeom>
            <a:solidFill>
              <a:srgbClr val="CC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0" name="Rectangle 28"/>
            <p:cNvSpPr>
              <a:spLocks noChangeArrowheads="1"/>
            </p:cNvSpPr>
            <p:nvPr/>
          </p:nvSpPr>
          <p:spPr bwMode="auto">
            <a:xfrm rot="5400000">
              <a:off x="4284" y="1702"/>
              <a:ext cx="271" cy="109"/>
            </a:xfrm>
            <a:prstGeom prst="rect">
              <a:avLst/>
            </a:prstGeom>
            <a:solidFill>
              <a:srgbClr val="FFD88B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1" name="Oval 29"/>
            <p:cNvSpPr>
              <a:spLocks noChangeArrowheads="1"/>
            </p:cNvSpPr>
            <p:nvPr/>
          </p:nvSpPr>
          <p:spPr bwMode="auto">
            <a:xfrm>
              <a:off x="4343" y="1891"/>
              <a:ext cx="152" cy="190"/>
            </a:xfrm>
            <a:prstGeom prst="ellipse">
              <a:avLst/>
            </a:prstGeom>
            <a:solidFill>
              <a:srgbClr val="99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282" name="Group 30"/>
          <p:cNvGrpSpPr>
            <a:grpSpLocks/>
          </p:cNvGrpSpPr>
          <p:nvPr/>
        </p:nvGrpSpPr>
        <p:grpSpPr bwMode="auto">
          <a:xfrm>
            <a:off x="6061075" y="1925638"/>
            <a:ext cx="268288" cy="3587750"/>
            <a:chOff x="3368" y="1253"/>
            <a:chExt cx="152" cy="2260"/>
          </a:xfrm>
        </p:grpSpPr>
        <p:sp>
          <p:nvSpPr>
            <p:cNvPr id="11290" name="AutoShape 31"/>
            <p:cNvSpPr>
              <a:spLocks noChangeArrowheads="1"/>
            </p:cNvSpPr>
            <p:nvPr/>
          </p:nvSpPr>
          <p:spPr bwMode="auto">
            <a:xfrm rot="-5400000">
              <a:off x="3322" y="3381"/>
              <a:ext cx="243" cy="22"/>
            </a:xfrm>
            <a:prstGeom prst="roundRect">
              <a:avLst>
                <a:gd name="adj" fmla="val 16481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91" name="Group 32"/>
            <p:cNvGrpSpPr>
              <a:grpSpLocks/>
            </p:cNvGrpSpPr>
            <p:nvPr/>
          </p:nvGrpSpPr>
          <p:grpSpPr bwMode="auto">
            <a:xfrm>
              <a:off x="3368" y="1253"/>
              <a:ext cx="152" cy="2044"/>
              <a:chOff x="3368" y="1253"/>
              <a:chExt cx="152" cy="2044"/>
            </a:xfrm>
          </p:grpSpPr>
          <p:sp>
            <p:nvSpPr>
              <p:cNvPr id="11292" name="Oval 33"/>
              <p:cNvSpPr>
                <a:spLocks noChangeArrowheads="1"/>
              </p:cNvSpPr>
              <p:nvPr/>
            </p:nvSpPr>
            <p:spPr bwMode="auto">
              <a:xfrm>
                <a:off x="3412" y="3108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3" name="Oval 34"/>
              <p:cNvSpPr>
                <a:spLocks noChangeArrowheads="1"/>
              </p:cNvSpPr>
              <p:nvPr/>
            </p:nvSpPr>
            <p:spPr bwMode="auto">
              <a:xfrm>
                <a:off x="3412" y="2945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4" name="Oval 35"/>
              <p:cNvSpPr>
                <a:spLocks noChangeArrowheads="1"/>
              </p:cNvSpPr>
              <p:nvPr/>
            </p:nvSpPr>
            <p:spPr bwMode="auto">
              <a:xfrm>
                <a:off x="3412" y="2783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5" name="Oval 36"/>
              <p:cNvSpPr>
                <a:spLocks noChangeArrowheads="1"/>
              </p:cNvSpPr>
              <p:nvPr/>
            </p:nvSpPr>
            <p:spPr bwMode="auto">
              <a:xfrm>
                <a:off x="3412" y="2621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6" name="Oval 37"/>
              <p:cNvSpPr>
                <a:spLocks noChangeArrowheads="1"/>
              </p:cNvSpPr>
              <p:nvPr/>
            </p:nvSpPr>
            <p:spPr bwMode="auto">
              <a:xfrm>
                <a:off x="3412" y="2459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7" name="Oval 38"/>
              <p:cNvSpPr>
                <a:spLocks noChangeArrowheads="1"/>
              </p:cNvSpPr>
              <p:nvPr/>
            </p:nvSpPr>
            <p:spPr bwMode="auto">
              <a:xfrm>
                <a:off x="3412" y="2270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8" name="Oval 39"/>
              <p:cNvSpPr>
                <a:spLocks noChangeArrowheads="1"/>
              </p:cNvSpPr>
              <p:nvPr/>
            </p:nvSpPr>
            <p:spPr bwMode="auto">
              <a:xfrm>
                <a:off x="3412" y="2081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9" name="Oval 40"/>
              <p:cNvSpPr>
                <a:spLocks noChangeArrowheads="1"/>
              </p:cNvSpPr>
              <p:nvPr/>
            </p:nvSpPr>
            <p:spPr bwMode="auto">
              <a:xfrm>
                <a:off x="3412" y="1891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0" name="Oval 41"/>
              <p:cNvSpPr>
                <a:spLocks noChangeArrowheads="1"/>
              </p:cNvSpPr>
              <p:nvPr/>
            </p:nvSpPr>
            <p:spPr bwMode="auto">
              <a:xfrm>
                <a:off x="3412" y="1702"/>
                <a:ext cx="65" cy="189"/>
              </a:xfrm>
              <a:prstGeom prst="ellipse">
                <a:avLst/>
              </a:prstGeom>
              <a:solidFill>
                <a:srgbClr val="CC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1" name="Rectangle 42"/>
              <p:cNvSpPr>
                <a:spLocks noChangeArrowheads="1"/>
              </p:cNvSpPr>
              <p:nvPr/>
            </p:nvSpPr>
            <p:spPr bwMode="auto">
              <a:xfrm rot="5400000">
                <a:off x="3309" y="1334"/>
                <a:ext cx="271" cy="109"/>
              </a:xfrm>
              <a:prstGeom prst="rect">
                <a:avLst/>
              </a:prstGeom>
              <a:solidFill>
                <a:srgbClr val="FFD88B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2" name="Oval 43"/>
              <p:cNvSpPr>
                <a:spLocks noChangeArrowheads="1"/>
              </p:cNvSpPr>
              <p:nvPr/>
            </p:nvSpPr>
            <p:spPr bwMode="auto">
              <a:xfrm>
                <a:off x="3368" y="1513"/>
                <a:ext cx="152" cy="189"/>
              </a:xfrm>
              <a:prstGeom prst="ellipse">
                <a:avLst/>
              </a:prstGeom>
              <a:solidFill>
                <a:srgbClr val="99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283" name="Text Box 44"/>
          <p:cNvSpPr txBox="1">
            <a:spLocks noChangeArrowheads="1"/>
          </p:cNvSpPr>
          <p:nvPr/>
        </p:nvSpPr>
        <p:spPr bwMode="auto">
          <a:xfrm rot="-5400000">
            <a:off x="7866062" y="4164013"/>
            <a:ext cx="576263" cy="274638"/>
          </a:xfrm>
          <a:prstGeom prst="rect">
            <a:avLst/>
          </a:prstGeom>
          <a:solidFill>
            <a:srgbClr val="CC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1200" b="1">
                <a:solidFill>
                  <a:srgbClr val="FF0066"/>
                </a:solidFill>
                <a:cs typeface="Arial" pitchFamily="34" charset="0"/>
              </a:rPr>
              <a:t>SCR</a:t>
            </a:r>
            <a:endParaRPr lang="en-US" sz="1200" b="1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5486400" y="5670550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66"/>
                </a:solidFill>
              </a:rPr>
              <a:t>         P</a:t>
            </a:r>
          </a:p>
          <a:p>
            <a:r>
              <a:rPr lang="fr-FR" b="1">
                <a:solidFill>
                  <a:srgbClr val="FF0066"/>
                </a:solidFill>
              </a:rPr>
              <a:t>   (CE-PLQ)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11285" name="Text Box 46"/>
          <p:cNvSpPr txBox="1">
            <a:spLocks noChangeArrowheads="1"/>
          </p:cNvSpPr>
          <p:nvPr/>
        </p:nvSpPr>
        <p:spPr bwMode="auto">
          <a:xfrm>
            <a:off x="6781800" y="5670550"/>
            <a:ext cx="84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66"/>
                </a:solidFill>
              </a:rPr>
              <a:t>    E</a:t>
            </a:r>
          </a:p>
          <a:p>
            <a:r>
              <a:rPr lang="fr-FR" b="1">
                <a:solidFill>
                  <a:srgbClr val="FF0066"/>
                </a:solidFill>
              </a:rPr>
              <a:t>  (CE)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11286" name="Text Box 47"/>
          <p:cNvSpPr txBox="1">
            <a:spLocks noChangeArrowheads="1"/>
          </p:cNvSpPr>
          <p:nvPr/>
        </p:nvSpPr>
        <p:spPr bwMode="auto">
          <a:xfrm>
            <a:off x="7467600" y="5670550"/>
            <a:ext cx="2065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66"/>
                </a:solidFill>
              </a:rPr>
              <a:t>         L</a:t>
            </a:r>
          </a:p>
          <a:p>
            <a:r>
              <a:rPr lang="fr-FR" b="1">
                <a:solidFill>
                  <a:srgbClr val="FF0066"/>
                </a:solidFill>
              </a:rPr>
              <a:t>   (leucocytes)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11287" name="Rectangle 48"/>
          <p:cNvSpPr>
            <a:spLocks noChangeArrowheads="1"/>
          </p:cNvSpPr>
          <p:nvPr/>
        </p:nvSpPr>
        <p:spPr bwMode="auto">
          <a:xfrm>
            <a:off x="0" y="514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8" name="Text Box 49"/>
          <p:cNvSpPr txBox="1">
            <a:spLocks noChangeArrowheads="1"/>
          </p:cNvSpPr>
          <p:nvPr/>
        </p:nvSpPr>
        <p:spPr bwMode="auto">
          <a:xfrm>
            <a:off x="3119438" y="115888"/>
            <a:ext cx="2903537" cy="46672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2400" b="1">
                <a:solidFill>
                  <a:srgbClr val="FFCC00"/>
                </a:solidFill>
                <a:cs typeface="Arial" pitchFamily="34" charset="0"/>
              </a:rPr>
              <a:t>LES SELECTINES</a:t>
            </a:r>
            <a:endParaRPr lang="en-US" sz="2400" b="1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1289" name="Rectangle 1032"/>
          <p:cNvSpPr>
            <a:spLocks noChangeArrowheads="1"/>
          </p:cNvSpPr>
          <p:nvPr/>
        </p:nvSpPr>
        <p:spPr bwMode="auto">
          <a:xfrm>
            <a:off x="179388" y="692150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/>
              <a:t>Ils jouent </a:t>
            </a:r>
            <a:r>
              <a:rPr lang="fr-FR" sz="2400" b="1" dirty="0"/>
              <a:t>un rôle essentiel dans </a:t>
            </a:r>
            <a:r>
              <a:rPr lang="fr-FR" sz="2400" b="1" dirty="0">
                <a:solidFill>
                  <a:srgbClr val="00B050"/>
                </a:solidFill>
              </a:rPr>
              <a:t>l’adhérence des cellules à l’endothélium </a:t>
            </a:r>
            <a:r>
              <a:rPr lang="fr-FR" sz="2400" b="1" dirty="0"/>
              <a:t>vasculaire et qui contrôlent les </a:t>
            </a:r>
            <a:r>
              <a:rPr lang="fr-FR" sz="2400" b="1" dirty="0">
                <a:solidFill>
                  <a:srgbClr val="00B050"/>
                </a:solidFill>
              </a:rPr>
              <a:t>phénomènes d’inflammation.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124075" y="404813"/>
            <a:ext cx="59039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 sz="2400" b="1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5006975" y="3168650"/>
            <a:ext cx="3146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 sz="2400" b="1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2292" name="Rectangle 48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293" name="Text Box 49"/>
          <p:cNvSpPr txBox="1">
            <a:spLocks noChangeArrowheads="1"/>
          </p:cNvSpPr>
          <p:nvPr/>
        </p:nvSpPr>
        <p:spPr bwMode="auto">
          <a:xfrm>
            <a:off x="3119438" y="115888"/>
            <a:ext cx="2903537" cy="46672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2400" b="1">
                <a:solidFill>
                  <a:srgbClr val="FFCC00"/>
                </a:solidFill>
                <a:cs typeface="Arial" pitchFamily="34" charset="0"/>
              </a:rPr>
              <a:t>LES SELECTINES</a:t>
            </a:r>
            <a:endParaRPr lang="en-US" sz="2400" b="1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2294" name="Rectangle 47"/>
          <p:cNvSpPr>
            <a:spLocks noChangeArrowheads="1"/>
          </p:cNvSpPr>
          <p:nvPr/>
        </p:nvSpPr>
        <p:spPr bwMode="auto">
          <a:xfrm>
            <a:off x="142875" y="571500"/>
            <a:ext cx="892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dirty="0" smtClean="0">
                <a:cs typeface="Times New Roman" pitchFamily="18" charset="0"/>
              </a:rPr>
              <a:t>   </a:t>
            </a:r>
            <a:r>
              <a:rPr lang="fr-FR" b="1" dirty="0">
                <a:cs typeface="Times New Roman" pitchFamily="18" charset="0"/>
              </a:rPr>
              <a:t>On distingue : </a:t>
            </a:r>
            <a:endParaRPr lang="fr-FR" b="1" dirty="0"/>
          </a:p>
        </p:txBody>
      </p:sp>
      <p:sp>
        <p:nvSpPr>
          <p:cNvPr id="49" name="Ellipse 48"/>
          <p:cNvSpPr/>
          <p:nvPr/>
        </p:nvSpPr>
        <p:spPr>
          <a:xfrm>
            <a:off x="285750" y="3786188"/>
            <a:ext cx="1571625" cy="13573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03263" y="4137025"/>
            <a:ext cx="725487" cy="6492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2643188" y="4357688"/>
            <a:ext cx="1357312" cy="428625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4000500" y="4357688"/>
            <a:ext cx="1357313" cy="428625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071813" y="4500563"/>
            <a:ext cx="571500" cy="1428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357688" y="4500563"/>
            <a:ext cx="571500" cy="1428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5786438" y="3857625"/>
            <a:ext cx="1357312" cy="428625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>
            <a:off x="7143750" y="3857625"/>
            <a:ext cx="1357313" cy="428625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6215063" y="4000500"/>
            <a:ext cx="571500" cy="1428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7500938" y="4000500"/>
            <a:ext cx="571500" cy="142875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Ellipse 58"/>
          <p:cNvSpPr/>
          <p:nvPr/>
        </p:nvSpPr>
        <p:spPr>
          <a:xfrm rot="19244056">
            <a:off x="6754813" y="4578350"/>
            <a:ext cx="150812" cy="571500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Ellipse 59"/>
          <p:cNvSpPr/>
          <p:nvPr/>
        </p:nvSpPr>
        <p:spPr>
          <a:xfrm rot="19244056">
            <a:off x="6950075" y="4983163"/>
            <a:ext cx="150813" cy="571500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Ellipse 60"/>
          <p:cNvSpPr/>
          <p:nvPr/>
        </p:nvSpPr>
        <p:spPr>
          <a:xfrm rot="19244056">
            <a:off x="7258050" y="4883150"/>
            <a:ext cx="150813" cy="571500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Ellipse 61"/>
          <p:cNvSpPr/>
          <p:nvPr/>
        </p:nvSpPr>
        <p:spPr>
          <a:xfrm rot="19244056">
            <a:off x="7235825" y="4554538"/>
            <a:ext cx="150813" cy="571500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309" name="ZoneTexte 62"/>
          <p:cNvSpPr txBox="1">
            <a:spLocks noChangeArrowheads="1"/>
          </p:cNvSpPr>
          <p:nvPr/>
        </p:nvSpPr>
        <p:spPr bwMode="auto">
          <a:xfrm>
            <a:off x="214313" y="5662613"/>
            <a:ext cx="9358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/>
              <a:t>Leucocytes                      Cellules endothéliales            Cellules endothéliales et plaquettes </a:t>
            </a:r>
          </a:p>
        </p:txBody>
      </p:sp>
      <p:sp>
        <p:nvSpPr>
          <p:cNvPr id="12310" name="ZoneTexte 63"/>
          <p:cNvSpPr txBox="1">
            <a:spLocks noChangeArrowheads="1"/>
          </p:cNvSpPr>
          <p:nvPr/>
        </p:nvSpPr>
        <p:spPr bwMode="auto">
          <a:xfrm>
            <a:off x="500063" y="2773363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L-sélectine                     E-sélectine                                  P-sélectine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142852"/>
            <a:ext cx="2186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Intégrine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jle.com/e-docs/00/04/18/EA/texte_alt_jlebdc00341_g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28670"/>
            <a:ext cx="4000496" cy="4786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000528" y="1038009"/>
            <a:ext cx="5000628" cy="383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137160" indent="0" algn="just">
              <a:lnSpc>
                <a:spcPct val="86399"/>
              </a:lnSpc>
              <a:spcBef>
                <a:spcPts val="1980"/>
              </a:spcBef>
              <a:spcAft>
                <a:spcPts val="0"/>
              </a:spcAft>
            </a:pPr>
            <a:r>
              <a:rPr lang="fr-FR" spc="-10" dirty="0" smtClean="0">
                <a:latin typeface="Arial" panose="22635452340000000000" pitchFamily="2"/>
              </a:rPr>
              <a:t>Ce sont des protéines </a:t>
            </a:r>
            <a:r>
              <a:rPr lang="fr-FR" b="1" spc="-10" dirty="0" err="1" smtClean="0">
                <a:latin typeface="Arial" panose="22635452340000000000" pitchFamily="2"/>
              </a:rPr>
              <a:t>hétérodimères</a:t>
            </a:r>
            <a:r>
              <a:rPr lang="fr-FR" spc="-10" dirty="0" smtClean="0">
                <a:latin typeface="Arial" panose="22635452340000000000" pitchFamily="2"/>
              </a:rPr>
              <a:t> comportant 2 chaînes </a:t>
            </a:r>
            <a:r>
              <a:rPr lang="fr-FR" b="1" dirty="0" smtClean="0"/>
              <a:t>α et β</a:t>
            </a:r>
            <a:r>
              <a:rPr lang="fr-FR" b="1" spc="-10" dirty="0" smtClean="0">
                <a:latin typeface="Arial" panose="22635452340000000000" pitchFamily="2"/>
              </a:rPr>
              <a:t> </a:t>
            </a:r>
            <a:r>
              <a:rPr lang="fr-FR" spc="95" dirty="0" smtClean="0">
                <a:latin typeface="Arial" panose="22635452340000000000" pitchFamily="2"/>
              </a:rPr>
              <a:t>. Elles sont </a:t>
            </a:r>
            <a:r>
              <a:rPr lang="fr-FR" dirty="0" smtClean="0">
                <a:latin typeface="Arial" panose="22635452340000000000" pitchFamily="2"/>
              </a:rPr>
              <a:t>transmembranaires et leur domaine cytoplasmique est petit.</a:t>
            </a:r>
          </a:p>
          <a:p>
            <a:pPr marL="228600" marR="480060" indent="0" algn="just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Famille de glycoprotéines </a:t>
            </a:r>
            <a:r>
              <a:rPr lang="fr-FR" spc="-10" dirty="0" smtClean="0">
                <a:latin typeface="Arial" pitchFamily="34" charset="0"/>
                <a:cs typeface="Arial" pitchFamily="34" charset="0"/>
              </a:rPr>
              <a:t>membranaire, récepteurs de </a:t>
            </a:r>
            <a:r>
              <a:rPr lang="fr-FR" spc="-20" dirty="0" smtClean="0">
                <a:latin typeface="Arial" pitchFamily="34" charset="0"/>
                <a:cs typeface="Arial" pitchFamily="34" charset="0"/>
              </a:rPr>
              <a:t>surface des cellules pour des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constituants de la MEC.</a:t>
            </a:r>
          </a:p>
          <a:p>
            <a:pPr marL="228600" marR="434340" indent="0" algn="just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fr-FR" spc="10" dirty="0" smtClean="0">
                <a:latin typeface="Arial" pitchFamily="34" charset="0"/>
                <a:cs typeface="Arial" pitchFamily="34" charset="0"/>
              </a:rPr>
              <a:t>Elles se lient à plusieurs macromolécules: au collagène, à </a:t>
            </a:r>
            <a:r>
              <a:rPr lang="fr-FR" spc="5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pc="5" dirty="0" err="1" smtClean="0">
                <a:latin typeface="Arial" pitchFamily="34" charset="0"/>
                <a:cs typeface="Arial" pitchFamily="34" charset="0"/>
              </a:rPr>
              <a:t>laminine</a:t>
            </a:r>
            <a:r>
              <a:rPr lang="fr-FR" spc="5" dirty="0" smtClean="0">
                <a:latin typeface="Arial" pitchFamily="34" charset="0"/>
                <a:cs typeface="Arial" pitchFamily="34" charset="0"/>
              </a:rPr>
              <a:t>, à la </a:t>
            </a:r>
            <a:r>
              <a:rPr lang="fr-FR" spc="5" dirty="0" err="1" smtClean="0">
                <a:latin typeface="Arial" pitchFamily="34" charset="0"/>
                <a:cs typeface="Arial" pitchFamily="34" charset="0"/>
              </a:rPr>
              <a:t>fibronectine</a:t>
            </a:r>
            <a:r>
              <a:rPr lang="fr-FR" spc="5" dirty="0" smtClean="0">
                <a:latin typeface="Arial" pitchFamily="34" charset="0"/>
                <a:cs typeface="Arial" pitchFamily="34" charset="0"/>
              </a:rPr>
              <a:t>, à l’immunoglobuline…..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marR="434340" indent="0" algn="just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640080" marR="137160" indent="274320" algn="just">
              <a:lnSpc>
                <a:spcPct val="95999"/>
              </a:lnSpc>
              <a:buFont typeface="Symbol"/>
              <a:buChar char="·"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5929330"/>
            <a:ext cx="82868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marR="137160" indent="274320" algn="ctr">
              <a:lnSpc>
                <a:spcPct val="95999"/>
              </a:lnSpc>
            </a:pPr>
            <a:r>
              <a:rPr lang="fr-FR" sz="2000" b="1" spc="-35" dirty="0" smtClean="0">
                <a:latin typeface="Arial" panose="22635452340000000000" pitchFamily="2"/>
              </a:rPr>
              <a:t>Elle permet l’adhérence des cellules à la matrice mais aussi </a:t>
            </a:r>
            <a:r>
              <a:rPr lang="fr-FR" sz="2000" b="1" spc="-20" dirty="0" smtClean="0">
                <a:latin typeface="Arial" panose="22635452340000000000" pitchFamily="2"/>
              </a:rPr>
              <a:t>l’adhérence intercellulaire (cellule –cellule).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85749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α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45456" y="215514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β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2875" y="1143000"/>
            <a:ext cx="2735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cs typeface="Arial" pitchFamily="34" charset="0"/>
                <a:sym typeface="Symbol" pitchFamily="18" charset="2"/>
              </a:rPr>
              <a:t>  </a:t>
            </a:r>
            <a:r>
              <a:rPr lang="fr-FR" b="1">
                <a:cs typeface="Arial" pitchFamily="34" charset="0"/>
              </a:rPr>
              <a:t>Hétérodimères (</a:t>
            </a:r>
            <a:r>
              <a:rPr lang="el-GR" b="1">
                <a:cs typeface="Arial" pitchFamily="34" charset="0"/>
              </a:rPr>
              <a:t>α</a:t>
            </a:r>
            <a:r>
              <a:rPr lang="fr-FR" b="1">
                <a:cs typeface="Arial" pitchFamily="34" charset="0"/>
              </a:rPr>
              <a:t>,</a:t>
            </a:r>
            <a:r>
              <a:rPr lang="el-GR" b="1">
                <a:cs typeface="Arial" pitchFamily="34" charset="0"/>
              </a:rPr>
              <a:t>β</a:t>
            </a:r>
            <a:r>
              <a:rPr lang="fr-FR" b="1">
                <a:cs typeface="Arial" pitchFamily="34" charset="0"/>
              </a:rPr>
              <a:t>)</a:t>
            </a:r>
            <a:endParaRPr lang="el-GR" b="1">
              <a:cs typeface="Arial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2786063"/>
            <a:ext cx="4248150" cy="133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fr-FR" b="1">
                <a:cs typeface="Arial" pitchFamily="34" charset="0"/>
                <a:sym typeface="Symbol" pitchFamily="18" charset="2"/>
              </a:rPr>
              <a:t>  </a:t>
            </a:r>
            <a:r>
              <a:rPr lang="fr-FR" b="1">
                <a:cs typeface="Arial" pitchFamily="34" charset="0"/>
              </a:rPr>
              <a:t>α et β interagissent de façon non  covalente, α contient (3-4) sites  de fixation des cations bivalents (Ca</a:t>
            </a:r>
            <a:r>
              <a:rPr lang="fr-FR" b="1" baseline="30000">
                <a:cs typeface="Arial" pitchFamily="34" charset="0"/>
              </a:rPr>
              <a:t>++</a:t>
            </a:r>
            <a:r>
              <a:rPr lang="fr-FR" b="1">
                <a:cs typeface="Arial" pitchFamily="34" charset="0"/>
              </a:rPr>
              <a:t>,Mg</a:t>
            </a:r>
            <a:r>
              <a:rPr lang="fr-FR" b="1" baseline="30000">
                <a:cs typeface="Arial" pitchFamily="34" charset="0"/>
              </a:rPr>
              <a:t>++</a:t>
            </a:r>
            <a:r>
              <a:rPr lang="fr-FR" b="1">
                <a:cs typeface="Arial" pitchFamily="34" charset="0"/>
              </a:rPr>
              <a:t>) nécessaires pour l’interaction avec le ligand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262438" y="1252538"/>
          <a:ext cx="4524375" cy="510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e" r:id="rId4" imgW="4211640" imgH="3157560" progId="PowerPoint.Slide.8">
                  <p:embed/>
                </p:oleObj>
              </mc:Choice>
              <mc:Fallback>
                <p:oleObj name="Diapositive" r:id="rId4" imgW="4211640" imgH="315756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1252538"/>
                        <a:ext cx="4524375" cy="5105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3119438" y="265113"/>
            <a:ext cx="2903537" cy="466725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2400" b="1">
                <a:solidFill>
                  <a:srgbClr val="99FF33"/>
                </a:solidFill>
                <a:cs typeface="Arial" pitchFamily="34" charset="0"/>
              </a:rPr>
              <a:t>LES INTEGRINES</a:t>
            </a:r>
            <a:endParaRPr lang="en-US" sz="2400" b="1">
              <a:solidFill>
                <a:srgbClr val="99FF33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-93663" y="219075"/>
            <a:ext cx="939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rgbClr val="660033"/>
                </a:solidFill>
              </a:rPr>
              <a:t>Structure des intégrines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 l="55873" t="12334"/>
          <a:stretch>
            <a:fillRect/>
          </a:stretch>
        </p:blipFill>
        <p:spPr bwMode="auto">
          <a:xfrm>
            <a:off x="1555750" y="1905000"/>
            <a:ext cx="333216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895475" y="5868988"/>
            <a:ext cx="92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66"/>
                </a:solidFill>
                <a:latin typeface="Comic Sans MS" pitchFamily="66" charset="0"/>
              </a:rPr>
              <a:t>Chaîne </a:t>
            </a:r>
            <a:r>
              <a:rPr lang="fr-FR" sz="1400" b="1">
                <a:solidFill>
                  <a:srgbClr val="FF0066"/>
                </a:solidFill>
                <a:latin typeface="Symbol" pitchFamily="18" charset="2"/>
              </a:rPr>
              <a:t>a</a:t>
            </a:r>
            <a:endParaRPr lang="fr-FR" sz="1400" b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152775" y="58689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66"/>
                </a:solidFill>
                <a:latin typeface="Comic Sans MS" pitchFamily="66" charset="0"/>
              </a:rPr>
              <a:t>Chaîne </a:t>
            </a:r>
            <a:r>
              <a:rPr lang="fr-FR" sz="1400" b="1">
                <a:solidFill>
                  <a:srgbClr val="FF0066"/>
                </a:solidFill>
                <a:latin typeface="Symbol" pitchFamily="18" charset="2"/>
              </a:rPr>
              <a:t>b</a:t>
            </a:r>
            <a:endParaRPr lang="fr-FR" sz="1400" b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311525" y="2306638"/>
            <a:ext cx="1174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Comic Sans MS" pitchFamily="66" charset="0"/>
              </a:rPr>
              <a:t>Domaine I/A (vWA)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763" y="5022850"/>
            <a:ext cx="194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66"/>
                </a:solidFill>
                <a:latin typeface="Comic Sans MS" pitchFamily="66" charset="0"/>
              </a:rPr>
              <a:t>Membrane plasmique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739900" y="2443163"/>
            <a:ext cx="1550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omic Sans MS" pitchFamily="66" charset="0"/>
              </a:rPr>
              <a:t>Sept domaines répétés</a:t>
            </a:r>
          </a:p>
          <a:p>
            <a:r>
              <a:rPr lang="fr-FR" sz="1400">
                <a:latin typeface="Comic Sans MS" pitchFamily="66" charset="0"/>
              </a:rPr>
              <a:t> en hélices </a:t>
            </a:r>
            <a:r>
              <a:rPr lang="fr-FR" sz="1400">
                <a:latin typeface="Symbol" pitchFamily="18" charset="2"/>
              </a:rPr>
              <a:t>b</a:t>
            </a:r>
            <a:endParaRPr lang="fr-FR" sz="1400">
              <a:latin typeface="Comic Sans MS" pitchFamily="66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93663" y="2817813"/>
            <a:ext cx="11477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0066"/>
                </a:solidFill>
                <a:latin typeface="Comic Sans MS" pitchFamily="66" charset="0"/>
              </a:rPr>
              <a:t>Liaison à un cation</a:t>
            </a:r>
          </a:p>
          <a:p>
            <a:r>
              <a:rPr lang="fr-FR" sz="1400" b="1">
                <a:solidFill>
                  <a:srgbClr val="FF0066"/>
                </a:solidFill>
                <a:latin typeface="Comic Sans MS" pitchFamily="66" charset="0"/>
              </a:rPr>
              <a:t>(Ca2+)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3797300" y="1309688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  <a:latin typeface="Comic Sans MS" pitchFamily="66" charset="0"/>
              </a:rPr>
              <a:t>MIDAS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1214438" y="1357313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omic Sans MS" pitchFamily="66" charset="0"/>
              </a:rPr>
              <a:t>Zone d’interaction</a:t>
            </a:r>
          </a:p>
          <a:p>
            <a:pPr algn="ctr"/>
            <a:r>
              <a:rPr lang="fr-FR">
                <a:latin typeface="Comic Sans MS" pitchFamily="66" charset="0"/>
              </a:rPr>
              <a:t>avec le ligand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5775325" y="6370638"/>
            <a:ext cx="2968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latin typeface="Helvetica"/>
              </a:rPr>
              <a:t>Humphries, Biochemical Society, 2000</a:t>
            </a: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 rot="-843854">
            <a:off x="1336675" y="2074863"/>
            <a:ext cx="3082925" cy="1238250"/>
          </a:xfrm>
          <a:prstGeom prst="flowChartAlternateProcess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3" name="Line 33"/>
          <p:cNvSpPr>
            <a:spLocks noChangeShapeType="1"/>
          </p:cNvSpPr>
          <p:nvPr/>
        </p:nvSpPr>
        <p:spPr bwMode="auto">
          <a:xfrm rot="8127741" flipV="1">
            <a:off x="3686175" y="1803400"/>
            <a:ext cx="612775" cy="460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4" name="Line 34"/>
          <p:cNvSpPr>
            <a:spLocks noChangeShapeType="1"/>
          </p:cNvSpPr>
          <p:nvPr/>
        </p:nvSpPr>
        <p:spPr bwMode="auto">
          <a:xfrm>
            <a:off x="1087438" y="3092450"/>
            <a:ext cx="539750" cy="47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5" name="Text Box 38"/>
          <p:cNvSpPr txBox="1">
            <a:spLocks noChangeArrowheads="1"/>
          </p:cNvSpPr>
          <p:nvPr/>
        </p:nvSpPr>
        <p:spPr bwMode="auto">
          <a:xfrm>
            <a:off x="4943475" y="3541713"/>
            <a:ext cx="41338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C000"/>
                </a:solidFill>
              </a:rPr>
              <a:t>Domaine transmembranaire:</a:t>
            </a:r>
          </a:p>
          <a:p>
            <a:r>
              <a:rPr lang="fr-FR"/>
              <a:t>Ancrage dans la membrane plasmique</a:t>
            </a:r>
          </a:p>
        </p:txBody>
      </p:sp>
      <p:sp>
        <p:nvSpPr>
          <p:cNvPr id="17426" name="Text Box 39"/>
          <p:cNvSpPr txBox="1">
            <a:spLocks noChangeArrowheads="1"/>
          </p:cNvSpPr>
          <p:nvPr/>
        </p:nvSpPr>
        <p:spPr bwMode="auto">
          <a:xfrm>
            <a:off x="4943475" y="4875213"/>
            <a:ext cx="3454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C000"/>
                </a:solidFill>
              </a:rPr>
              <a:t>Domaine cytoplasmique:</a:t>
            </a:r>
          </a:p>
          <a:p>
            <a:r>
              <a:rPr lang="fr-FR"/>
              <a:t>Interaction avec protéines de </a:t>
            </a:r>
          </a:p>
          <a:p>
            <a:r>
              <a:rPr lang="fr-FR"/>
              <a:t>signalisation et du cytosquelette</a:t>
            </a:r>
          </a:p>
          <a:p>
            <a:r>
              <a:rPr lang="fr-FR"/>
              <a:t>via la sous-unité </a:t>
            </a:r>
            <a:r>
              <a:rPr lang="fr-FR">
                <a:latin typeface="Symbol" pitchFamily="18" charset="2"/>
              </a:rPr>
              <a:t>b</a:t>
            </a:r>
          </a:p>
        </p:txBody>
      </p:sp>
      <p:sp>
        <p:nvSpPr>
          <p:cNvPr id="17427" name="Text Box 40"/>
          <p:cNvSpPr txBox="1">
            <a:spLocks noChangeArrowheads="1"/>
          </p:cNvSpPr>
          <p:nvPr/>
        </p:nvSpPr>
        <p:spPr bwMode="auto">
          <a:xfrm>
            <a:off x="4943475" y="2043113"/>
            <a:ext cx="29368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C000"/>
                </a:solidFill>
              </a:rPr>
              <a:t>Domaine extracellulaire:</a:t>
            </a:r>
          </a:p>
          <a:p>
            <a:r>
              <a:rPr lang="fr-FR"/>
              <a:t>Interaction avec le ligand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4313" y="1000125"/>
            <a:ext cx="8569325" cy="424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r>
              <a:rPr lang="fr-FR" b="1">
                <a:cs typeface="Arial" pitchFamily="34" charset="0"/>
              </a:rPr>
              <a:t>Rôle essentiel dans </a:t>
            </a:r>
            <a:r>
              <a:rPr lang="fr-FR" b="1">
                <a:solidFill>
                  <a:srgbClr val="00B050"/>
                </a:solidFill>
                <a:cs typeface="Arial" pitchFamily="34" charset="0"/>
              </a:rPr>
              <a:t>l’adhérence intercellulaire </a:t>
            </a:r>
            <a:r>
              <a:rPr lang="fr-FR" b="1">
                <a:cs typeface="Arial" pitchFamily="34" charset="0"/>
              </a:rPr>
              <a:t>et dans </a:t>
            </a:r>
            <a:r>
              <a:rPr lang="fr-FR" b="1">
                <a:solidFill>
                  <a:srgbClr val="FFCCFF"/>
                </a:solidFill>
                <a:cs typeface="Arial" pitchFamily="34" charset="0"/>
              </a:rPr>
              <a:t>l’adhérence a la matrice extracellulaire mais aussi la </a:t>
            </a:r>
            <a:r>
              <a:rPr lang="fr-FR" b="1">
                <a:solidFill>
                  <a:srgbClr val="00B050"/>
                </a:solidFill>
                <a:cs typeface="Arial" pitchFamily="34" charset="0"/>
              </a:rPr>
              <a:t>migration transendothéliale au cous de la réaction inflammatoire. </a:t>
            </a: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  <a:p>
            <a:pPr marL="288925" indent="-288925">
              <a:spcBef>
                <a:spcPct val="50000"/>
              </a:spcBef>
              <a:buFont typeface="Symbol" pitchFamily="18" charset="2"/>
              <a:buChar char="§"/>
            </a:pPr>
            <a:endParaRPr lang="fr-FR" b="1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3119438" y="265113"/>
            <a:ext cx="2903537" cy="466725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2400" b="1">
                <a:solidFill>
                  <a:srgbClr val="99FF33"/>
                </a:solidFill>
                <a:cs typeface="Arial" pitchFamily="34" charset="0"/>
              </a:rPr>
              <a:t>LES INTEGRINES</a:t>
            </a:r>
            <a:endParaRPr lang="en-US" sz="2400" b="1">
              <a:solidFill>
                <a:srgbClr val="99FF33"/>
              </a:solidFill>
              <a:cs typeface="Arial" pitchFamily="34" charset="0"/>
            </a:endParaRPr>
          </a:p>
        </p:txBody>
      </p:sp>
      <p:pic>
        <p:nvPicPr>
          <p:cNvPr id="19460" name="Picture 17" descr="nrm1200_Green_f1"/>
          <p:cNvPicPr>
            <a:picLocks noChangeAspect="1" noChangeArrowheads="1"/>
          </p:cNvPicPr>
          <p:nvPr/>
        </p:nvPicPr>
        <p:blipFill>
          <a:blip r:embed="rId3" cstate="print"/>
          <a:srcRect l="1204" t="1054" b="13850"/>
          <a:stretch>
            <a:fillRect/>
          </a:stretch>
        </p:blipFill>
        <p:spPr bwMode="auto">
          <a:xfrm>
            <a:off x="285750" y="2000250"/>
            <a:ext cx="8643938" cy="38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6073775"/>
            <a:ext cx="8569325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</a:pPr>
            <a:r>
              <a:rPr lang="fr-FR" b="1" dirty="0">
                <a:cs typeface="Arial" pitchFamily="34" charset="0"/>
              </a:rPr>
              <a:t> </a:t>
            </a:r>
            <a:r>
              <a:rPr lang="fr-FR" b="1" dirty="0">
                <a:cs typeface="Arial" pitchFamily="34" charset="0"/>
                <a:sym typeface="Symbol" pitchFamily="18" charset="2"/>
              </a:rPr>
              <a:t> faible affinité pour le ligand quand la cellule est au repos,</a:t>
            </a:r>
          </a:p>
          <a:p>
            <a:pPr marL="288925" indent="-288925">
              <a:spcBef>
                <a:spcPct val="50000"/>
              </a:spcBef>
            </a:pPr>
            <a:r>
              <a:rPr lang="en-US" b="1" dirty="0">
                <a:cs typeface="Arial" pitchFamily="34" charset="0"/>
                <a:sym typeface="Symbol" pitchFamily="18" charset="2"/>
              </a:rPr>
              <a:t> </a:t>
            </a:r>
            <a:r>
              <a:rPr lang="fr-FR" b="1" dirty="0">
                <a:cs typeface="Arial" pitchFamily="34" charset="0"/>
                <a:sym typeface="Symbol" pitchFamily="18" charset="2"/>
              </a:rPr>
              <a:t> </a:t>
            </a:r>
            <a:r>
              <a:rPr lang="fr-FR" b="1" dirty="0">
                <a:solidFill>
                  <a:srgbClr val="FF0066"/>
                </a:solidFill>
                <a:cs typeface="Arial" pitchFamily="34" charset="0"/>
                <a:sym typeface="Symbol" pitchFamily="18" charset="2"/>
              </a:rPr>
              <a:t>augmentation de l’affinité après activation: </a:t>
            </a:r>
            <a:r>
              <a:rPr lang="fr-FR" b="1" dirty="0" err="1">
                <a:solidFill>
                  <a:srgbClr val="FF0066"/>
                </a:solidFill>
                <a:cs typeface="Arial" pitchFamily="34" charset="0"/>
                <a:sym typeface="Symbol" pitchFamily="18" charset="2"/>
              </a:rPr>
              <a:t>chimiokines</a:t>
            </a:r>
            <a:r>
              <a:rPr lang="fr-FR" b="1" dirty="0">
                <a:solidFill>
                  <a:srgbClr val="FF0066"/>
                </a:solidFill>
                <a:cs typeface="Arial" pitchFamily="34" charset="0"/>
                <a:sym typeface="Symbol" pitchFamily="18" charset="2"/>
              </a:rPr>
              <a:t> +++.</a:t>
            </a:r>
            <a:endParaRPr lang="en-US" b="1" dirty="0">
              <a:solidFill>
                <a:srgbClr val="FF0066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2050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452688" y="265113"/>
            <a:ext cx="4244975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2400" b="1">
                <a:solidFill>
                  <a:srgbClr val="FF0066"/>
                </a:solidFill>
                <a:cs typeface="Arial" pitchFamily="34" charset="0"/>
              </a:rPr>
              <a:t>LA SUPERFAMILLE DES Ig</a:t>
            </a:r>
            <a:endParaRPr lang="en-US" sz="2400" b="1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5688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r-FR" sz="2400" b="1" dirty="0">
                <a:solidFill>
                  <a:srgbClr val="FFCCFF"/>
                </a:solidFill>
                <a:cs typeface="Arial" pitchFamily="34" charset="0"/>
              </a:rPr>
              <a:t>Glycoprotéines </a:t>
            </a:r>
            <a:r>
              <a:rPr lang="fr-FR" sz="2400" b="1" dirty="0" smtClean="0">
                <a:solidFill>
                  <a:srgbClr val="FFCCFF"/>
                </a:solidFill>
                <a:cs typeface="Arial" pitchFamily="34" charset="0"/>
              </a:rPr>
              <a:t>transmembranaires </a:t>
            </a:r>
            <a:r>
              <a:rPr lang="fr-FR" sz="2400" b="1" dirty="0">
                <a:solidFill>
                  <a:srgbClr val="FFCCFF"/>
                </a:solidFill>
                <a:cs typeface="Arial" pitchFamily="34" charset="0"/>
              </a:rPr>
              <a:t>:</a:t>
            </a:r>
            <a:endParaRPr lang="en-US" sz="2400" b="1" dirty="0">
              <a:solidFill>
                <a:srgbClr val="FFCCFF"/>
              </a:solidFill>
              <a:cs typeface="Arial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850" y="2332038"/>
            <a:ext cx="4248150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90000"/>
              </a:lnSpc>
            </a:pPr>
            <a:r>
              <a:rPr lang="fr-FR" b="1" dirty="0">
                <a:cs typeface="Arial" pitchFamily="34" charset="0"/>
                <a:sym typeface="Symbol" pitchFamily="18" charset="2"/>
              </a:rPr>
              <a:t> </a:t>
            </a:r>
            <a:r>
              <a:rPr lang="fr-FR" b="1" dirty="0">
                <a:cs typeface="Arial" pitchFamily="34" charset="0"/>
              </a:rPr>
              <a:t>Domaines </a:t>
            </a:r>
            <a:r>
              <a:rPr lang="fr-FR" b="1" dirty="0" err="1">
                <a:cs typeface="Arial" pitchFamily="34" charset="0"/>
              </a:rPr>
              <a:t>Ig</a:t>
            </a:r>
            <a:r>
              <a:rPr lang="fr-FR" b="1" dirty="0">
                <a:cs typeface="Arial" pitchFamily="34" charset="0"/>
              </a:rPr>
              <a:t> </a:t>
            </a:r>
            <a:r>
              <a:rPr lang="fr-FR" b="1" dirty="0" err="1" smtClean="0">
                <a:cs typeface="Arial" pitchFamily="34" charset="0"/>
              </a:rPr>
              <a:t>like</a:t>
            </a:r>
            <a:r>
              <a:rPr lang="fr-FR" b="1" dirty="0" smtClean="0">
                <a:cs typeface="Arial" pitchFamily="34" charset="0"/>
              </a:rPr>
              <a:t> (un domaine est une séquence de 100 AA riche en </a:t>
            </a:r>
            <a:r>
              <a:rPr lang="fr-FR" b="1" dirty="0" err="1" smtClean="0">
                <a:cs typeface="Arial" pitchFamily="34" charset="0"/>
              </a:rPr>
              <a:t>Cys</a:t>
            </a:r>
            <a:r>
              <a:rPr lang="fr-FR" b="1" dirty="0" smtClean="0">
                <a:cs typeface="Arial" pitchFamily="34" charset="0"/>
              </a:rPr>
              <a:t> stabilisés par des ponts S-S</a:t>
            </a:r>
            <a:endParaRPr lang="el-GR" b="1" dirty="0">
              <a:cs typeface="Arial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57158" y="3357562"/>
            <a:ext cx="4248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90000"/>
              </a:lnSpc>
            </a:pPr>
            <a:r>
              <a:rPr lang="fr-FR" b="1" dirty="0">
                <a:cs typeface="Arial" pitchFamily="34" charset="0"/>
                <a:sym typeface="Symbol" pitchFamily="18" charset="2"/>
              </a:rPr>
              <a:t> </a:t>
            </a:r>
            <a:r>
              <a:rPr lang="fr-FR" b="1" dirty="0">
                <a:cs typeface="Arial" pitchFamily="34" charset="0"/>
              </a:rPr>
              <a:t>Richesse en </a:t>
            </a:r>
            <a:r>
              <a:rPr lang="fr-FR" b="1" dirty="0" err="1">
                <a:cs typeface="Arial" pitchFamily="34" charset="0"/>
              </a:rPr>
              <a:t>cysteines</a:t>
            </a:r>
            <a:endParaRPr lang="el-GR" b="1" dirty="0">
              <a:cs typeface="Arial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3850" y="3989388"/>
            <a:ext cx="4248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90000"/>
              </a:lnSpc>
            </a:pPr>
            <a:r>
              <a:rPr lang="fr-FR" b="1" dirty="0">
                <a:cs typeface="Arial" pitchFamily="34" charset="0"/>
                <a:sym typeface="Symbol" pitchFamily="18" charset="2"/>
              </a:rPr>
              <a:t> </a:t>
            </a:r>
            <a:r>
              <a:rPr lang="fr-FR" b="1" dirty="0">
                <a:cs typeface="Arial" pitchFamily="34" charset="0"/>
              </a:rPr>
              <a:t>interagissent avec les </a:t>
            </a:r>
            <a:r>
              <a:rPr lang="fr-FR" b="1" dirty="0" err="1">
                <a:cs typeface="Arial" pitchFamily="34" charset="0"/>
              </a:rPr>
              <a:t>intégrines</a:t>
            </a:r>
            <a:endParaRPr lang="el-GR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  <p:bldP spid="16391" grpId="0" autoUpdateAnimBg="0"/>
      <p:bldP spid="16392" grpId="0" autoUpdateAnimBg="0"/>
      <p:bldP spid="1639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71414"/>
            <a:ext cx="7300396" cy="568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5760">
              <a:lnSpc>
                <a:spcPts val="4100"/>
              </a:lnSpc>
            </a:pPr>
            <a:r>
              <a:rPr lang="fr-FR" sz="2800" spc="-40" dirty="0" smtClean="0">
                <a:latin typeface="Arial" pitchFamily="34" charset="0"/>
                <a:cs typeface="Arial" pitchFamily="34" charset="0"/>
              </a:rPr>
              <a:t>La superfamille des Immunoglobulines (</a:t>
            </a:r>
            <a:r>
              <a:rPr lang="fr-FR" sz="2800" spc="-40" dirty="0" err="1" smtClean="0">
                <a:latin typeface="Arial" pitchFamily="34" charset="0"/>
                <a:cs typeface="Arial" pitchFamily="34" charset="0"/>
              </a:rPr>
              <a:t>Igs</a:t>
            </a:r>
            <a:r>
              <a:rPr lang="fr-FR" sz="2800" spc="-4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800" spc="-4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3875980"/>
            <a:ext cx="478634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>
              <a:lnSpc>
                <a:spcPts val="3700"/>
              </a:lnSpc>
              <a:spcBef>
                <a:spcPts val="900"/>
              </a:spcBef>
            </a:pPr>
            <a:r>
              <a:rPr lang="fr-FR" sz="1600" spc="-10" dirty="0" smtClean="0">
                <a:latin typeface="Arial" pitchFamily="34" charset="0"/>
                <a:cs typeface="Arial" pitchFamily="34" charset="0"/>
              </a:rPr>
              <a:t>    Les principales molécules d’adhérence cellulaire:</a:t>
            </a:r>
          </a:p>
          <a:p>
            <a:pPr marL="868680" indent="274320">
              <a:spcBef>
                <a:spcPts val="720"/>
              </a:spcBef>
              <a:buFont typeface="Symbol"/>
              <a:buChar char="·"/>
            </a:pPr>
            <a:r>
              <a:rPr lang="fr-FR" sz="1600" b="1" spc="-40" dirty="0" smtClean="0">
                <a:latin typeface="Arial" pitchFamily="34" charset="0"/>
                <a:cs typeface="Arial" pitchFamily="34" charset="0"/>
              </a:rPr>
              <a:t>N-CAM  (Neural CAM) Molécule d’adhérence des cellules nerveuses</a:t>
            </a:r>
          </a:p>
          <a:p>
            <a:pPr marL="868680" indent="274320">
              <a:spcBef>
                <a:spcPts val="720"/>
              </a:spcBef>
              <a:buFont typeface="Symbol"/>
              <a:buChar char="·"/>
            </a:pPr>
            <a:r>
              <a:rPr lang="fr-FR" sz="1600" b="1" spc="-40" dirty="0" smtClean="0">
                <a:latin typeface="Arial" pitchFamily="34" charset="0"/>
                <a:cs typeface="Arial" pitchFamily="34" charset="0"/>
              </a:rPr>
              <a:t>V-CAM  (</a:t>
            </a:r>
            <a:r>
              <a:rPr lang="fr-FR" sz="1600" b="1" spc="-40" dirty="0" err="1" smtClean="0">
                <a:latin typeface="Arial" pitchFamily="34" charset="0"/>
                <a:cs typeface="Arial" pitchFamily="34" charset="0"/>
              </a:rPr>
              <a:t>Vascular</a:t>
            </a:r>
            <a:r>
              <a:rPr lang="fr-FR" sz="1600" b="1" spc="-40" dirty="0" smtClean="0">
                <a:latin typeface="Arial" pitchFamily="34" charset="0"/>
                <a:cs typeface="Arial" pitchFamily="34" charset="0"/>
              </a:rPr>
              <a:t> CAM) Molécule d’adhérence des cellules vasculaires</a:t>
            </a:r>
          </a:p>
          <a:p>
            <a:pPr marL="868680" indent="274320">
              <a:lnSpc>
                <a:spcPct val="99839"/>
              </a:lnSpc>
              <a:spcBef>
                <a:spcPts val="900"/>
              </a:spcBef>
              <a:buFont typeface="Symbol"/>
              <a:buChar char="·"/>
            </a:pPr>
            <a:r>
              <a:rPr lang="fr-FR" sz="1600" b="1" spc="-50" dirty="0" smtClean="0">
                <a:latin typeface="Arial" pitchFamily="34" charset="0"/>
                <a:cs typeface="Arial" pitchFamily="34" charset="0"/>
              </a:rPr>
              <a:t>I- CAM (</a:t>
            </a:r>
            <a:r>
              <a:rPr lang="fr-FR" sz="1600" b="1" spc="-50" dirty="0" err="1" smtClean="0">
                <a:latin typeface="Arial" pitchFamily="34" charset="0"/>
                <a:cs typeface="Arial" pitchFamily="34" charset="0"/>
              </a:rPr>
              <a:t>Intercellula</a:t>
            </a:r>
            <a:r>
              <a:rPr lang="fr-FR" sz="1600" b="1" spc="-50" dirty="0" smtClean="0">
                <a:latin typeface="Arial" pitchFamily="34" charset="0"/>
                <a:cs typeface="Arial" pitchFamily="34" charset="0"/>
              </a:rPr>
              <a:t> CAM)</a:t>
            </a:r>
            <a:r>
              <a:rPr lang="fr-FR" sz="1600" b="1" spc="-40" dirty="0" smtClean="0">
                <a:latin typeface="Arial" pitchFamily="34" charset="0"/>
                <a:cs typeface="Arial" pitchFamily="34" charset="0"/>
              </a:rPr>
              <a:t> Molécule d’adhérence intercellulaire</a:t>
            </a:r>
            <a:endParaRPr lang="fr-FR" sz="1600" b="1" spc="-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tatic.intellego.fr/uploads/1/1/1163/media/DIJON%20SCHEMAS/600_Structure%20des%20immunoglobulines.gif"/>
          <p:cNvPicPr>
            <a:picLocks noChangeAspect="1" noChangeArrowheads="1"/>
          </p:cNvPicPr>
          <p:nvPr/>
        </p:nvPicPr>
        <p:blipFill>
          <a:blip r:embed="rId2"/>
          <a:srcRect l="31250"/>
          <a:stretch>
            <a:fillRect/>
          </a:stretch>
        </p:blipFill>
        <p:spPr bwMode="auto">
          <a:xfrm>
            <a:off x="5000628" y="3357562"/>
            <a:ext cx="2143140" cy="32147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714356"/>
            <a:ext cx="8286808" cy="281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just">
              <a:lnSpc>
                <a:spcPct val="150000"/>
              </a:lnSpc>
              <a:spcBef>
                <a:spcPts val="900"/>
              </a:spcBef>
            </a:pPr>
            <a:r>
              <a:rPr lang="fr-FR" sz="1600" spc="10" dirty="0" smtClean="0">
                <a:latin typeface="Arial" pitchFamily="34" charset="0"/>
                <a:cs typeface="Arial" pitchFamily="34" charset="0"/>
              </a:rPr>
              <a:t>Les CAM de la superfamille des </a:t>
            </a:r>
            <a:r>
              <a:rPr lang="fr-FR" sz="1600" spc="10" dirty="0" err="1" smtClean="0">
                <a:latin typeface="Arial" pitchFamily="34" charset="0"/>
                <a:cs typeface="Arial" pitchFamily="34" charset="0"/>
              </a:rPr>
              <a:t>Ig</a:t>
            </a:r>
            <a:r>
              <a:rPr lang="fr-FR" sz="1600" spc="1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600" spc="10" dirty="0" err="1" smtClean="0">
                <a:latin typeface="Arial" pitchFamily="34" charset="0"/>
                <a:cs typeface="Arial" pitchFamily="34" charset="0"/>
              </a:rPr>
              <a:t>IgCAM</a:t>
            </a:r>
            <a:r>
              <a:rPr lang="fr-FR" sz="1600" spc="1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37160" algn="just">
              <a:lnSpc>
                <a:spcPct val="150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 contiennent un domaine de type </a:t>
            </a:r>
            <a:r>
              <a:rPr lang="fr-FR" sz="1600" spc="15" dirty="0" err="1" smtClean="0">
                <a:latin typeface="Arial" pitchFamily="34" charset="0"/>
                <a:cs typeface="Arial" pitchFamily="34" charset="0"/>
              </a:rPr>
              <a:t>Ig</a:t>
            </a: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600" spc="10" dirty="0" smtClean="0">
              <a:latin typeface="Arial" pitchFamily="34" charset="0"/>
              <a:cs typeface="Arial" pitchFamily="34" charset="0"/>
            </a:endParaRPr>
          </a:p>
          <a:p>
            <a:pPr marL="137160" indent="9144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 sont les glycoprotéines transmembranaires </a:t>
            </a:r>
            <a:r>
              <a:rPr lang="fr-FR" sz="1600" b="1" spc="15" dirty="0" smtClean="0">
                <a:latin typeface="Arial" pitchFamily="34" charset="0"/>
                <a:cs typeface="Arial" pitchFamily="34" charset="0"/>
              </a:rPr>
              <a:t>indépendantes du calcium</a:t>
            </a: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37160" marR="457200" algn="just">
              <a:lnSpc>
                <a:spcPct val="86399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Beaucoup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médient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les interactions entre les lymphocytes et les cellules    	</a:t>
            </a:r>
            <a:r>
              <a:rPr lang="fr-FR" sz="1600" spc="10" dirty="0" smtClean="0">
                <a:latin typeface="Arial" pitchFamily="34" charset="0"/>
                <a:cs typeface="Arial" pitchFamily="34" charset="0"/>
              </a:rPr>
              <a:t>requises pour les réponses immunitaires. </a:t>
            </a:r>
            <a:r>
              <a:rPr lang="fr-FR" sz="1600" spc="140" dirty="0" smtClean="0">
                <a:latin typeface="Arial" pitchFamily="34" charset="0"/>
                <a:cs typeface="Arial" pitchFamily="34" charset="0"/>
              </a:rPr>
              <a:t>«  I-CAM »</a:t>
            </a:r>
          </a:p>
          <a:p>
            <a:pPr marL="365760" marR="548640" indent="-228600" algn="just">
              <a:lnSpc>
                <a:spcPct val="105599"/>
              </a:lnSpc>
              <a:spcBef>
                <a:spcPts val="180"/>
              </a:spcBef>
              <a:buFont typeface="Arial" pitchFamily="34" charset="0"/>
              <a:buChar char="•"/>
            </a:pP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Certaines </a:t>
            </a:r>
            <a:r>
              <a:rPr lang="fr-FR" sz="1600" spc="15" dirty="0" err="1" smtClean="0">
                <a:latin typeface="Arial" pitchFamily="34" charset="0"/>
                <a:cs typeface="Arial" pitchFamily="34" charset="0"/>
              </a:rPr>
              <a:t>IgCAM</a:t>
            </a: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spc="15" dirty="0" err="1" smtClean="0">
                <a:latin typeface="Arial" pitchFamily="34" charset="0"/>
                <a:cs typeface="Arial" pitchFamily="34" charset="0"/>
              </a:rPr>
              <a:t>médient</a:t>
            </a:r>
            <a:r>
              <a:rPr lang="fr-FR" sz="1600" spc="15" dirty="0" smtClean="0">
                <a:latin typeface="Arial" pitchFamily="34" charset="0"/>
                <a:cs typeface="Arial" pitchFamily="34" charset="0"/>
              </a:rPr>
              <a:t> l’adhérence entre cellules non-immunes    	</a:t>
            </a:r>
            <a:r>
              <a:rPr lang="fr-FR" sz="1600" spc="80" dirty="0" smtClean="0">
                <a:latin typeface="Arial" pitchFamily="34" charset="0"/>
                <a:cs typeface="Arial" pitchFamily="34" charset="0"/>
              </a:rPr>
              <a:t>  « V-CAM, N-CAM, L1 »</a:t>
            </a:r>
          </a:p>
          <a:p>
            <a:pPr marL="137160" marR="228600" algn="just">
              <a:lnSpc>
                <a:spcPct val="83519"/>
              </a:lnSpc>
              <a:buFont typeface="Arial" pitchFamily="34" charset="0"/>
              <a:buChar char="•"/>
            </a:pPr>
            <a:r>
              <a:rPr lang="fr-FR" sz="1600" spc="-5" dirty="0" smtClean="0">
                <a:latin typeface="Arial" pitchFamily="34" charset="0"/>
                <a:cs typeface="Arial" pitchFamily="34" charset="0"/>
              </a:rPr>
              <a:t> D’autres </a:t>
            </a:r>
            <a:r>
              <a:rPr lang="fr-FR" sz="1600" spc="-5" dirty="0" err="1" smtClean="0">
                <a:latin typeface="Arial" pitchFamily="34" charset="0"/>
                <a:cs typeface="Arial" pitchFamily="34" charset="0"/>
              </a:rPr>
              <a:t>IgCAM</a:t>
            </a:r>
            <a:r>
              <a:rPr lang="fr-FR" sz="16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spc="-5" dirty="0" err="1" smtClean="0">
                <a:latin typeface="Arial" pitchFamily="34" charset="0"/>
                <a:cs typeface="Arial" pitchFamily="34" charset="0"/>
              </a:rPr>
              <a:t>médient</a:t>
            </a:r>
            <a:r>
              <a:rPr lang="fr-FR" sz="1600" spc="-5" dirty="0" smtClean="0">
                <a:latin typeface="Arial" pitchFamily="34" charset="0"/>
                <a:cs typeface="Arial" pitchFamily="34" charset="0"/>
              </a:rPr>
              <a:t> l’adhérence intercellulaire par des liaisons avec les 	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intégrines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sz="1600" spc="140" dirty="0" smtClean="0">
                <a:latin typeface="Arial" pitchFamily="34" charset="0"/>
                <a:cs typeface="Arial" pitchFamily="34" charset="0"/>
              </a:rPr>
              <a:t> «  I-CAM »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43834" y="3357562"/>
            <a:ext cx="121602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714612" y="274638"/>
            <a:ext cx="3786214" cy="654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Cadhérines</a:t>
            </a:r>
            <a:endParaRPr kumimoji="0" lang="fr-FR" sz="3200" b="1" i="0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Protéine d’adhésion liées au calcium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Une famille de plus de 15 protéine transmembranaires  avec 5 domaines extracellulaires homologues, 1 seule région transmembranaire et une queue cytoplasmique: E-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cadhérine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N-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cadhérine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VE-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cadhérine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Établissement l’adhésion cellule – cellule par un mécanisme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homophylique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et lien les cytosquelettes des cellules jointes.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9"/>
          <p:cNvSpPr txBox="1">
            <a:spLocks/>
          </p:cNvSpPr>
          <p:nvPr/>
        </p:nvSpPr>
        <p:spPr>
          <a:xfrm>
            <a:off x="571472" y="3357562"/>
            <a:ext cx="8143932" cy="357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lvl="0" algn="just"/>
            <a:r>
              <a:rPr kumimoji="0" lang="fr-FR" i="0" u="none" strike="noStrike" kern="1200" cap="none" spc="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Quand le Ca</a:t>
            </a:r>
            <a:r>
              <a:rPr kumimoji="0" lang="fr-FR" i="0" u="none" strike="noStrike" kern="1200" cap="none" spc="5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2+</a:t>
            </a:r>
            <a:r>
              <a:rPr kumimoji="0" lang="fr-FR" i="0" u="none" strike="noStrike" kern="1200" cap="none" spc="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se</a:t>
            </a:r>
            <a:r>
              <a:rPr kumimoji="0" lang="fr-FR" i="0" u="none" strike="noStrike" kern="1200" cap="none" spc="5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i="0" u="none" strike="noStrike" kern="1200" cap="none" spc="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lie aux  domaines </a:t>
            </a:r>
            <a:r>
              <a:rPr kumimoji="0" lang="fr-FR" i="0" u="none" strike="noStrike" kern="1200" cap="none" spc="5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cadhérines</a:t>
            </a:r>
            <a:r>
              <a:rPr kumimoji="0" lang="fr-FR" i="0" u="none" strike="noStrike" kern="1200" cap="none" spc="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répétés, elles </a:t>
            </a:r>
            <a:r>
              <a:rPr lang="fr-FR" spc="-10" dirty="0" smtClean="0">
                <a:latin typeface="Arial" pitchFamily="34" charset="0"/>
                <a:cs typeface="Arial" pitchFamily="34" charset="0"/>
              </a:rPr>
              <a:t>peuvent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changer de </a:t>
            </a:r>
            <a:r>
              <a:rPr lang="fr-FR" spc="10" dirty="0" smtClean="0">
                <a:latin typeface="Arial" pitchFamily="34" charset="0"/>
                <a:cs typeface="Arial" pitchFamily="34" charset="0"/>
              </a:rPr>
              <a:t>conformation </a:t>
            </a:r>
            <a:r>
              <a:rPr lang="fr-FR" spc="-10" dirty="0" smtClean="0">
                <a:latin typeface="Arial" pitchFamily="34" charset="0"/>
                <a:cs typeface="Arial" pitchFamily="34" charset="0"/>
              </a:rPr>
              <a:t>et se lier aux domaines semblables d'une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pc="-20" dirty="0" smtClean="0">
                <a:latin typeface="Arial" pitchFamily="34" charset="0"/>
                <a:cs typeface="Arial" pitchFamily="34" charset="0"/>
              </a:rPr>
              <a:t>cellule adjacente. De même, la diminution du Ca</a:t>
            </a:r>
            <a:r>
              <a:rPr lang="fr-FR" spc="-2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fr-FR" spc="-20" dirty="0" smtClean="0">
                <a:latin typeface="Arial" pitchFamily="34" charset="0"/>
                <a:cs typeface="Arial" pitchFamily="34" charset="0"/>
              </a:rPr>
              <a:t> extracellulaire </a:t>
            </a:r>
            <a:r>
              <a:rPr lang="fr-FR" spc="-30" dirty="0" smtClean="0">
                <a:latin typeface="Arial" pitchFamily="34" charset="0"/>
                <a:cs typeface="Arial" pitchFamily="34" charset="0"/>
              </a:rPr>
              <a:t>peut entraîner la dissociation des cellules.</a:t>
            </a:r>
          </a:p>
          <a:p>
            <a:pPr algn="just"/>
            <a:endParaRPr lang="fr-FR" spc="-2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5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43937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"/>
              </a:spcAft>
            </a:pPr>
            <a:r>
              <a:rPr lang="fr-FR" spc="-45" dirty="0" smtClean="0">
                <a:latin typeface="Arial" pitchFamily="34" charset="0"/>
                <a:cs typeface="Arial" pitchFamily="34" charset="0"/>
              </a:rPr>
              <a:t>Les interactions de </a:t>
            </a:r>
            <a:r>
              <a:rPr lang="fr-FR" spc="-45" dirty="0" err="1" smtClean="0">
                <a:latin typeface="Arial" pitchFamily="34" charset="0"/>
                <a:cs typeface="Arial" pitchFamily="34" charset="0"/>
              </a:rPr>
              <a:t>cadhérines</a:t>
            </a:r>
            <a:r>
              <a:rPr lang="fr-FR" spc="-45" dirty="0" smtClean="0">
                <a:latin typeface="Arial" pitchFamily="34" charset="0"/>
                <a:cs typeface="Arial" pitchFamily="34" charset="0"/>
              </a:rPr>
              <a:t> sont homophiles, les </a:t>
            </a:r>
            <a:r>
              <a:rPr lang="fr-FR" spc="-45" dirty="0" err="1" smtClean="0">
                <a:latin typeface="Arial" pitchFamily="34" charset="0"/>
                <a:cs typeface="Arial" pitchFamily="34" charset="0"/>
              </a:rPr>
              <a:t>cadhérines</a:t>
            </a:r>
            <a:r>
              <a:rPr lang="fr-FR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pc="-20" dirty="0" smtClean="0">
                <a:latin typeface="Arial" pitchFamily="34" charset="0"/>
                <a:cs typeface="Arial" pitchFamily="34" charset="0"/>
              </a:rPr>
              <a:t>identiques interagissant pour former des tissus cellulaires de </a:t>
            </a:r>
            <a:r>
              <a:rPr lang="fr-FR" spc="-30" dirty="0" smtClean="0">
                <a:latin typeface="Arial" pitchFamily="34" charset="0"/>
                <a:cs typeface="Arial" pitchFamily="34" charset="0"/>
              </a:rPr>
              <a:t>même type.</a:t>
            </a:r>
            <a:endParaRPr lang="fr-FR" spc="-3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texte 145"/>
          <p:cNvSpPr txBox="1">
            <a:spLocks/>
          </p:cNvSpPr>
          <p:nvPr/>
        </p:nvSpPr>
        <p:spPr>
          <a:xfrm>
            <a:off x="428596" y="4857760"/>
            <a:ext cx="4929222" cy="2000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-4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91440" algn="just" defTabSz="914400" rtl="0" eaLnBrk="1" fontAlgn="auto" latinLnBrk="0" hangingPunct="1">
              <a:spcBef>
                <a:spcPts val="1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i="0" u="none" strike="noStrike" kern="1200" cap="none" spc="-3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Il existe plusieurs types de </a:t>
            </a:r>
            <a:r>
              <a:rPr kumimoji="0" lang="fr-FR" i="0" u="none" strike="noStrike" kern="1200" cap="none" spc="-35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cadhérine</a:t>
            </a:r>
            <a:r>
              <a:rPr kumimoji="0" lang="fr-FR" i="0" u="none" strike="noStrike" kern="1200" cap="none" spc="-3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91440" algn="just" defTabSz="914400" rtl="0" eaLnBrk="1" fontAlgn="auto" latinLnBrk="0" hangingPunct="1">
              <a:spcBef>
                <a:spcPts val="1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-3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b="0" i="0" u="none" strike="noStrike" kern="1200" cap="none" spc="-35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– cellules épithéliales &amp; embryonnaires</a:t>
            </a:r>
          </a:p>
          <a:p>
            <a:pPr marL="0" marR="0" lvl="0" indent="91440" algn="just" defTabSz="914400" rtl="0" eaLnBrk="1" fontAlgn="auto" latinLnBrk="0" hangingPunct="1">
              <a:spcBef>
                <a:spcPts val="1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-3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 </a:t>
            </a:r>
            <a:r>
              <a:rPr kumimoji="0" lang="fr-FR" b="0" i="0" u="none" strike="noStrike" kern="1200" cap="none" spc="-3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– placenta &amp; épidermes</a:t>
            </a:r>
          </a:p>
          <a:p>
            <a:pPr lvl="0" indent="91440" algn="just">
              <a:spcBef>
                <a:spcPts val="360"/>
              </a:spcBef>
            </a:pPr>
            <a:r>
              <a:rPr lang="fr-FR" b="1" spc="-55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fr-FR" spc="-55" dirty="0" smtClean="0">
                <a:latin typeface="Arial" pitchFamily="34" charset="0"/>
                <a:cs typeface="Arial" pitchFamily="34" charset="0"/>
              </a:rPr>
              <a:t>– neurones &amp; muscles</a:t>
            </a:r>
          </a:p>
          <a:p>
            <a:pPr lvl="0" indent="91440" algn="just">
              <a:spcBef>
                <a:spcPts val="360"/>
              </a:spcBef>
            </a:pPr>
            <a:r>
              <a:rPr lang="fr-FR" b="1" spc="-35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fr-FR" spc="-35" dirty="0" smtClean="0">
                <a:latin typeface="Arial" pitchFamily="34" charset="0"/>
                <a:cs typeface="Arial" pitchFamily="34" charset="0"/>
              </a:rPr>
              <a:t>– cellules endothéliales vasculaires</a:t>
            </a:r>
          </a:p>
          <a:p>
            <a:pPr indent="91440">
              <a:spcBef>
                <a:spcPts val="360"/>
              </a:spcBef>
            </a:pPr>
            <a:endParaRPr lang="fr-FR" spc="-55" dirty="0" smtClean="0">
              <a:latin typeface="Arial" pitchFamily="34" charset="0"/>
              <a:cs typeface="Arial" pitchFamily="34" charset="0"/>
            </a:endParaRPr>
          </a:p>
          <a:p>
            <a:pPr marL="0" marR="0" lvl="0" indent="91440" algn="l" defTabSz="914400" rtl="0" eaLnBrk="1" fontAlgn="auto" latinLnBrk="0" hangingPunct="1">
              <a:spcBef>
                <a:spcPts val="36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146"/>
          <p:cNvSpPr txBox="1">
            <a:spLocks/>
          </p:cNvSpPr>
          <p:nvPr/>
        </p:nvSpPr>
        <p:spPr>
          <a:xfrm>
            <a:off x="2285984" y="5715016"/>
            <a:ext cx="2928958" cy="2457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marL="0" marR="0" lvl="0" indent="91440" algn="l" defTabSz="914400" rtl="0" eaLnBrk="1" fontAlgn="auto" latinLnBrk="0" hangingPunct="1">
              <a:lnSpc>
                <a:spcPct val="767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-55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texte 147"/>
          <p:cNvSpPr txBox="1">
            <a:spLocks/>
          </p:cNvSpPr>
          <p:nvPr/>
        </p:nvSpPr>
        <p:spPr>
          <a:xfrm>
            <a:off x="2000232" y="4071942"/>
            <a:ext cx="4566748" cy="2457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marL="0" marR="0" lvl="0" indent="91440" algn="l" defTabSz="914400" rtl="0" eaLnBrk="1" fontAlgn="auto" latinLnBrk="0" hangingPunct="1">
              <a:lnSpc>
                <a:spcPct val="76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·"/>
              <a:tabLst/>
              <a:defRPr/>
            </a:pPr>
            <a:endParaRPr kumimoji="0" lang="fr-FR" b="0" i="0" u="none" strike="noStrike" kern="1200" cap="none" spc="-35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.jpg"/>
          <p:cNvPicPr/>
          <p:nvPr/>
        </p:nvPicPr>
        <p:blipFill>
          <a:blip r:embed="rId2"/>
          <a:srcRect l="2727" t="24639" r="2727" b="26964"/>
          <a:stretch>
            <a:fillRect/>
          </a:stretch>
        </p:blipFill>
        <p:spPr>
          <a:xfrm>
            <a:off x="428596" y="0"/>
            <a:ext cx="828680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4313" y="1196975"/>
            <a:ext cx="885825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Le contact est important pour les cellules vivantes: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 leur fonctionnement est, en règle, déterminé par de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 multiples étapes d’attachement et de détachement au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contact d’autres cellules ou de surfaces biologiques.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 Ces phénomènes influencent en particulier :</a:t>
            </a:r>
          </a:p>
          <a:p>
            <a:endParaRPr lang="fr-FR" sz="900" b="1" dirty="0">
              <a:solidFill>
                <a:schemeClr val="bg1"/>
              </a:solidFill>
            </a:endParaRP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</a:rPr>
              <a:t>    la survie, 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</a:rPr>
              <a:t>    la prolifération, 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</a:rPr>
              <a:t>    la différentiation 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</a:rPr>
              <a:t>    et les processus de migration cellulaire.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86063" y="196850"/>
            <a:ext cx="3308350" cy="588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79388" y="357188"/>
            <a:ext cx="896461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  </a:t>
            </a:r>
            <a:r>
              <a:rPr lang="fr-FR" sz="2800" b="1" dirty="0">
                <a:solidFill>
                  <a:schemeClr val="bg1"/>
                </a:solidFill>
              </a:rPr>
              <a:t>Dans le domaine de l’immunologie, 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v"/>
            </a:pPr>
            <a:r>
              <a:rPr lang="fr-FR" sz="2000" b="1" dirty="0">
                <a:solidFill>
                  <a:schemeClr val="bg1"/>
                </a:solidFill>
              </a:rPr>
              <a:t>  la maturation du système immunitaire, 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None/>
            </a:pPr>
            <a:endParaRPr lang="fr-FR" sz="1100" b="1" dirty="0">
              <a:solidFill>
                <a:schemeClr val="bg1"/>
              </a:solidFill>
            </a:endParaRP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v"/>
            </a:pPr>
            <a:r>
              <a:rPr lang="fr-FR" sz="2000" b="1" dirty="0">
                <a:solidFill>
                  <a:schemeClr val="bg1"/>
                </a:solidFill>
              </a:rPr>
              <a:t>  les migrations des lymphocytes, des cellules  phagocytaires, et des cellules dendritiques avant  toute  </a:t>
            </a:r>
            <a:r>
              <a:rPr lang="fr-FR" sz="2000" b="1" dirty="0" smtClean="0">
                <a:solidFill>
                  <a:schemeClr val="bg1"/>
                </a:solidFill>
              </a:rPr>
              <a:t>stimulation</a:t>
            </a:r>
            <a:endParaRPr lang="fr-FR" sz="2000" b="1" dirty="0">
              <a:solidFill>
                <a:schemeClr val="bg1"/>
              </a:solidFill>
            </a:endParaRP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None/>
            </a:pPr>
            <a:r>
              <a:rPr lang="fr-FR" sz="2000" b="1" dirty="0">
                <a:solidFill>
                  <a:schemeClr val="bg1"/>
                </a:solidFill>
              </a:rPr>
              <a:t>  Et au cours des  réponses immunitaires: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v"/>
            </a:pPr>
            <a:r>
              <a:rPr lang="fr-FR" sz="2000" b="1" dirty="0">
                <a:solidFill>
                  <a:schemeClr val="bg1"/>
                </a:solidFill>
              </a:rPr>
              <a:t> la réaction inflammatoire,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None/>
            </a:pPr>
            <a:r>
              <a:rPr lang="fr-FR" sz="1100" b="1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0033CC"/>
              </a:buClr>
              <a:buSzPct val="115000"/>
              <a:buFont typeface="Wingdings" pitchFamily="2" charset="2"/>
              <a:buChar char="v"/>
            </a:pPr>
            <a:r>
              <a:rPr lang="fr-FR" sz="2000" b="1" dirty="0">
                <a:solidFill>
                  <a:schemeClr val="bg1"/>
                </a:solidFill>
              </a:rPr>
              <a:t> les interactions des cellules au cours de la présentation de l'antigène, </a:t>
            </a:r>
          </a:p>
          <a:p>
            <a:pPr eaLnBrk="0" hangingPunct="0">
              <a:spcBef>
                <a:spcPct val="50000"/>
              </a:spcBef>
            </a:pPr>
            <a:endParaRPr lang="fr-FR" sz="2400" b="1" dirty="0"/>
          </a:p>
        </p:txBody>
      </p:sp>
      <p:pic>
        <p:nvPicPr>
          <p:cNvPr id="7172" name="Picture 8" descr="https://encrypted-tbn2.gstatic.com/images?q=tbn:ANd9GcS4qVx5mR334lODt8Th_ksAf0-GAcVnUKaEqgeU77J8eT1HBoy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0"/>
            <a:ext cx="757240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786063" y="196850"/>
            <a:ext cx="3308350" cy="588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INTRODUCTION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76400"/>
            <a:ext cx="77152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032"/>
          <p:cNvSpPr>
            <a:spLocks noChangeArrowheads="1"/>
          </p:cNvSpPr>
          <p:nvPr/>
        </p:nvSpPr>
        <p:spPr bwMode="auto">
          <a:xfrm>
            <a:off x="179388" y="885825"/>
            <a:ext cx="8748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Dans l’embryogénèse:</a:t>
            </a:r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05404"/>
            <a:ext cx="9144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Molécules d’adhérences cellulaires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4282" y="3513978"/>
            <a:ext cx="8929718" cy="1631216"/>
            <a:chOff x="214282" y="4156920"/>
            <a:chExt cx="8929718" cy="1631216"/>
          </a:xfrm>
        </p:grpSpPr>
        <p:sp>
          <p:nvSpPr>
            <p:cNvPr id="4" name="Rectangle 3"/>
            <p:cNvSpPr/>
            <p:nvPr/>
          </p:nvSpPr>
          <p:spPr>
            <a:xfrm>
              <a:off x="214282" y="4156920"/>
              <a:ext cx="892971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/>
                <a:t>CAM (</a:t>
              </a:r>
              <a:r>
                <a:rPr lang="fr-FR" sz="2000" b="1" i="1" dirty="0" err="1" smtClean="0"/>
                <a:t>Cell</a:t>
              </a:r>
              <a:r>
                <a:rPr lang="fr-FR" sz="2000" b="1" i="1" dirty="0" smtClean="0"/>
                <a:t> </a:t>
              </a:r>
              <a:r>
                <a:rPr lang="fr-FR" sz="2000" b="1" i="1" dirty="0" err="1" smtClean="0"/>
                <a:t>Adhesion</a:t>
              </a:r>
              <a:r>
                <a:rPr lang="fr-FR" sz="2000" b="1" i="1" dirty="0" smtClean="0"/>
                <a:t> </a:t>
              </a:r>
              <a:r>
                <a:rPr lang="fr-FR" sz="2000" b="1" i="1" dirty="0" err="1" smtClean="0"/>
                <a:t>Molecules</a:t>
              </a:r>
              <a:r>
                <a:rPr lang="fr-FR" sz="2000" b="1" dirty="0" smtClean="0"/>
                <a:t>)                    Interaction cellule-cellule</a:t>
              </a:r>
            </a:p>
            <a:p>
              <a:endParaRPr lang="fr-FR" sz="2000" b="1" dirty="0" smtClean="0"/>
            </a:p>
            <a:p>
              <a:r>
                <a:rPr lang="fr-FR" sz="2000" b="1" dirty="0" smtClean="0"/>
                <a:t>SAM (</a:t>
              </a:r>
              <a:r>
                <a:rPr lang="fr-FR" sz="2000" b="1" dirty="0" err="1" smtClean="0"/>
                <a:t>Substrate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Adhesion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Molecules</a:t>
              </a:r>
              <a:r>
                <a:rPr lang="fr-FR" sz="2000" b="1" dirty="0" smtClean="0"/>
                <a:t>)               Interaction cellule-matrice</a:t>
              </a:r>
            </a:p>
            <a:p>
              <a:r>
                <a:rPr lang="fr-FR" sz="2000" b="1" dirty="0" smtClean="0"/>
                <a:t>                                                                                                                   extracellulaire</a:t>
              </a:r>
              <a:endParaRPr lang="fr-FR" sz="2000" b="1" dirty="0"/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>
              <a:off x="4286248" y="4371234"/>
              <a:ext cx="9286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4857752" y="5000636"/>
              <a:ext cx="9286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06" y="5715016"/>
            <a:ext cx="9072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homophile</a:t>
            </a:r>
            <a:r>
              <a:rPr lang="fr-F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c’est-à-dire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a interaction entre deux  protéines de même type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hétérophile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c’est-à-dire qu’il y a interaction entre deux protéines différentes.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214810" y="478632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034" y="85723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Ce sont des zones spécialisées situées entre les cellules adjacentes ou entre les cellules et la matrice extracellulaire (MEC)</a:t>
            </a:r>
          </a:p>
          <a:p>
            <a:pPr algn="ctr"/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3200" dirty="0" smtClean="0">
                <a:latin typeface="Arial" pitchFamily="34" charset="0"/>
                <a:cs typeface="Arial" pitchFamily="34" charset="0"/>
              </a:rPr>
              <a:t> rôle</a:t>
            </a:r>
          </a:p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• cohésion et adhérence</a:t>
            </a:r>
          </a:p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• communication intercellulaire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8"/>
          <p:cNvSpPr>
            <a:spLocks noChangeArrowheads="1"/>
          </p:cNvSpPr>
          <p:nvPr/>
        </p:nvSpPr>
        <p:spPr bwMode="auto">
          <a:xfrm>
            <a:off x="0" y="127000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1763" algn="l"/>
              </a:tabLst>
            </a:pPr>
            <a:r>
              <a:rPr lang="fr-FR" sz="3200" b="1" dirty="0"/>
              <a:t>De multiples molécules d’adhésion ont été identifiées, on les regroupe en </a:t>
            </a:r>
            <a:r>
              <a:rPr lang="fr-FR" sz="3200" b="1" dirty="0" smtClean="0"/>
              <a:t>4 </a:t>
            </a:r>
            <a:r>
              <a:rPr lang="fr-FR" sz="3200" b="1" dirty="0"/>
              <a:t>principales classes :</a:t>
            </a:r>
          </a:p>
          <a:p>
            <a:pPr>
              <a:tabLst>
                <a:tab pos="-131763" algn="l"/>
              </a:tabLst>
            </a:pPr>
            <a:endParaRPr lang="fr-FR" sz="3200" b="1" dirty="0"/>
          </a:p>
          <a:p>
            <a:pPr>
              <a:buClr>
                <a:srgbClr val="FF0000"/>
              </a:buClr>
              <a:buSzPct val="120000"/>
              <a:buFontTx/>
              <a:buChar char="•"/>
              <a:tabLst>
                <a:tab pos="-131763" algn="l"/>
              </a:tabLst>
            </a:pPr>
            <a:r>
              <a:rPr lang="fr-FR" sz="3200" b="1" dirty="0"/>
              <a:t>  </a:t>
            </a:r>
            <a:r>
              <a:rPr lang="fr-FR" sz="3200" b="1" dirty="0">
                <a:solidFill>
                  <a:srgbClr val="99FF33"/>
                </a:solidFill>
              </a:rPr>
              <a:t>Les </a:t>
            </a:r>
            <a:r>
              <a:rPr lang="fr-FR" sz="3200" b="1" dirty="0" err="1">
                <a:solidFill>
                  <a:srgbClr val="99FF33"/>
                </a:solidFill>
              </a:rPr>
              <a:t>intégrines</a:t>
            </a:r>
            <a:r>
              <a:rPr lang="fr-FR" sz="3200" b="1" dirty="0">
                <a:solidFill>
                  <a:srgbClr val="99FF33"/>
                </a:solidFill>
              </a:rPr>
              <a:t>.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  <a:tabLst>
                <a:tab pos="-131763" algn="l"/>
              </a:tabLst>
            </a:pPr>
            <a:r>
              <a:rPr lang="fr-FR" sz="3200" b="1" dirty="0"/>
              <a:t>  </a:t>
            </a:r>
            <a:r>
              <a:rPr lang="fr-FR" sz="3200" b="1" dirty="0">
                <a:solidFill>
                  <a:srgbClr val="FF33CC"/>
                </a:solidFill>
              </a:rPr>
              <a:t>Les molécules de la superfamille des immunoglobulines.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  <a:tabLst>
                <a:tab pos="-131763" algn="l"/>
              </a:tabLst>
            </a:pPr>
            <a:r>
              <a:rPr lang="fr-FR" sz="3200" b="1" dirty="0"/>
              <a:t>  </a:t>
            </a:r>
            <a:r>
              <a:rPr lang="fr-FR" sz="3200" b="1" dirty="0">
                <a:solidFill>
                  <a:srgbClr val="FF9900"/>
                </a:solidFill>
              </a:rPr>
              <a:t>Les </a:t>
            </a:r>
            <a:r>
              <a:rPr lang="fr-FR" sz="3200" b="1" dirty="0" err="1">
                <a:solidFill>
                  <a:srgbClr val="FF9900"/>
                </a:solidFill>
              </a:rPr>
              <a:t>sélectines</a:t>
            </a:r>
            <a:r>
              <a:rPr lang="fr-FR" sz="3200" b="1" dirty="0">
                <a:solidFill>
                  <a:srgbClr val="FF9900"/>
                </a:solidFill>
              </a:rPr>
              <a:t>.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  <a:tabLst>
                <a:tab pos="-131763" algn="l"/>
              </a:tabLst>
            </a:pPr>
            <a:r>
              <a:rPr lang="fr-FR" sz="3200" b="1" dirty="0" smtClean="0"/>
              <a:t>  Les </a:t>
            </a:r>
            <a:r>
              <a:rPr lang="fr-FR" sz="3200" b="1" dirty="0" err="1"/>
              <a:t>cadhérines</a:t>
            </a:r>
            <a:r>
              <a:rPr lang="fr-FR" sz="3200" b="1" dirty="0"/>
              <a:t>.</a:t>
            </a:r>
          </a:p>
          <a:p>
            <a:pPr eaLnBrk="0" hangingPunct="0">
              <a:tabLst>
                <a:tab pos="-131763" algn="l"/>
              </a:tabLst>
            </a:pPr>
            <a:endParaRPr lang="fr-FR" sz="2400" dirty="0"/>
          </a:p>
        </p:txBody>
      </p:sp>
      <p:sp>
        <p:nvSpPr>
          <p:cNvPr id="7171" name="Text Box 1029"/>
          <p:cNvSpPr txBox="1">
            <a:spLocks noChangeArrowheads="1"/>
          </p:cNvSpPr>
          <p:nvPr/>
        </p:nvSpPr>
        <p:spPr bwMode="auto">
          <a:xfrm>
            <a:off x="2286000" y="228600"/>
            <a:ext cx="3967163" cy="523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 CLASSIFICATION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4"/>
          <p:cNvSpPr>
            <a:spLocks noChangeArrowheads="1"/>
          </p:cNvSpPr>
          <p:nvPr/>
        </p:nvSpPr>
        <p:spPr bwMode="auto">
          <a:xfrm>
            <a:off x="1647825" y="1611313"/>
            <a:ext cx="194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243" name="Rectangle 58"/>
          <p:cNvSpPr>
            <a:spLocks noChangeArrowheads="1"/>
          </p:cNvSpPr>
          <p:nvPr/>
        </p:nvSpPr>
        <p:spPr bwMode="auto">
          <a:xfrm>
            <a:off x="1647825" y="1611313"/>
            <a:ext cx="194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244" name="Rectangle 62"/>
          <p:cNvSpPr>
            <a:spLocks noChangeArrowheads="1"/>
          </p:cNvSpPr>
          <p:nvPr/>
        </p:nvSpPr>
        <p:spPr bwMode="auto">
          <a:xfrm>
            <a:off x="1647825" y="1611313"/>
            <a:ext cx="194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245" name="Rectangle 66"/>
          <p:cNvSpPr>
            <a:spLocks noChangeArrowheads="1"/>
          </p:cNvSpPr>
          <p:nvPr/>
        </p:nvSpPr>
        <p:spPr bwMode="auto">
          <a:xfrm>
            <a:off x="1647825" y="1611313"/>
            <a:ext cx="194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246" name="Rectangle 70"/>
          <p:cNvSpPr>
            <a:spLocks noChangeArrowheads="1"/>
          </p:cNvSpPr>
          <p:nvPr/>
        </p:nvSpPr>
        <p:spPr bwMode="auto">
          <a:xfrm>
            <a:off x="1647825" y="1611313"/>
            <a:ext cx="1949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10247" name="Group 530"/>
          <p:cNvGrpSpPr>
            <a:grpSpLocks/>
          </p:cNvGrpSpPr>
          <p:nvPr/>
        </p:nvGrpSpPr>
        <p:grpSpPr bwMode="auto">
          <a:xfrm>
            <a:off x="0" y="-26988"/>
            <a:ext cx="9202738" cy="6884988"/>
            <a:chOff x="0" y="-17"/>
            <a:chExt cx="5797" cy="4337"/>
          </a:xfrm>
        </p:grpSpPr>
        <p:grpSp>
          <p:nvGrpSpPr>
            <p:cNvPr id="10248" name="Group 448"/>
            <p:cNvGrpSpPr>
              <a:grpSpLocks/>
            </p:cNvGrpSpPr>
            <p:nvPr/>
          </p:nvGrpSpPr>
          <p:grpSpPr bwMode="auto">
            <a:xfrm>
              <a:off x="2291" y="709"/>
              <a:ext cx="1261" cy="3318"/>
              <a:chOff x="1901" y="995"/>
              <a:chExt cx="806" cy="3318"/>
            </a:xfrm>
          </p:grpSpPr>
          <p:grpSp>
            <p:nvGrpSpPr>
              <p:cNvPr id="10255" name="Group 400"/>
              <p:cNvGrpSpPr>
                <a:grpSpLocks/>
              </p:cNvGrpSpPr>
              <p:nvPr/>
            </p:nvGrpSpPr>
            <p:grpSpPr bwMode="auto">
              <a:xfrm>
                <a:off x="1901" y="995"/>
                <a:ext cx="806" cy="576"/>
                <a:chOff x="4752" y="4486"/>
                <a:chExt cx="2016" cy="1440"/>
              </a:xfrm>
            </p:grpSpPr>
            <p:sp>
              <p:nvSpPr>
                <p:cNvPr id="10294" name="Rectangle 401"/>
                <p:cNvSpPr>
                  <a:spLocks noChangeArrowheads="1"/>
                </p:cNvSpPr>
                <p:nvPr/>
              </p:nvSpPr>
              <p:spPr bwMode="auto">
                <a:xfrm>
                  <a:off x="4752" y="5566"/>
                  <a:ext cx="2016" cy="120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295" name="Group 402"/>
                <p:cNvGrpSpPr>
                  <a:grpSpLocks/>
                </p:cNvGrpSpPr>
                <p:nvPr/>
              </p:nvGrpSpPr>
              <p:grpSpPr bwMode="auto">
                <a:xfrm rot="574050">
                  <a:off x="5472" y="4486"/>
                  <a:ext cx="432" cy="1080"/>
                  <a:chOff x="5328" y="4486"/>
                  <a:chExt cx="768" cy="1080"/>
                </a:xfrm>
              </p:grpSpPr>
              <p:sp>
                <p:nvSpPr>
                  <p:cNvPr id="10298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5328" y="5326"/>
                    <a:ext cx="288" cy="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299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5328" y="5086"/>
                    <a:ext cx="288" cy="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300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4846"/>
                    <a:ext cx="288" cy="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301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4606"/>
                    <a:ext cx="288" cy="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302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5808" y="4486"/>
                    <a:ext cx="288" cy="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296" name="Line 408"/>
                <p:cNvSpPr>
                  <a:spLocks noChangeShapeType="1"/>
                </p:cNvSpPr>
                <p:nvPr/>
              </p:nvSpPr>
              <p:spPr bwMode="auto">
                <a:xfrm>
                  <a:off x="5472" y="568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7" name="Oval 409"/>
                <p:cNvSpPr>
                  <a:spLocks noChangeArrowheads="1"/>
                </p:cNvSpPr>
                <p:nvPr/>
              </p:nvSpPr>
              <p:spPr bwMode="auto">
                <a:xfrm>
                  <a:off x="5472" y="5806"/>
                  <a:ext cx="288" cy="12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257" name="Group 411"/>
              <p:cNvGrpSpPr>
                <a:grpSpLocks/>
              </p:cNvGrpSpPr>
              <p:nvPr/>
            </p:nvGrpSpPr>
            <p:grpSpPr bwMode="auto">
              <a:xfrm>
                <a:off x="2016" y="1797"/>
                <a:ext cx="576" cy="288"/>
                <a:chOff x="4752" y="6192"/>
                <a:chExt cx="1440" cy="720"/>
              </a:xfrm>
            </p:grpSpPr>
            <p:sp>
              <p:nvSpPr>
                <p:cNvPr id="10289" name="Rectangle 412"/>
                <p:cNvSpPr>
                  <a:spLocks noChangeArrowheads="1"/>
                </p:cNvSpPr>
                <p:nvPr/>
              </p:nvSpPr>
              <p:spPr bwMode="auto">
                <a:xfrm>
                  <a:off x="4752" y="6624"/>
                  <a:ext cx="1440" cy="1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0" name="Line 413"/>
                <p:cNvSpPr>
                  <a:spLocks noChangeShapeType="1"/>
                </p:cNvSpPr>
                <p:nvPr/>
              </p:nvSpPr>
              <p:spPr bwMode="auto">
                <a:xfrm>
                  <a:off x="5328" y="6336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1" name="Line 414"/>
                <p:cNvSpPr>
                  <a:spLocks noChangeShapeType="1"/>
                </p:cNvSpPr>
                <p:nvPr/>
              </p:nvSpPr>
              <p:spPr bwMode="auto">
                <a:xfrm>
                  <a:off x="5616" y="6336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2" name="Oval 415"/>
                <p:cNvSpPr>
                  <a:spLocks noChangeArrowheads="1"/>
                </p:cNvSpPr>
                <p:nvPr/>
              </p:nvSpPr>
              <p:spPr bwMode="auto">
                <a:xfrm>
                  <a:off x="5328" y="6192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3" name="Oval 416"/>
                <p:cNvSpPr>
                  <a:spLocks noChangeArrowheads="1"/>
                </p:cNvSpPr>
                <p:nvPr/>
              </p:nvSpPr>
              <p:spPr bwMode="auto">
                <a:xfrm>
                  <a:off x="5472" y="6192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258" name="Group 417"/>
              <p:cNvGrpSpPr>
                <a:grpSpLocks/>
              </p:cNvGrpSpPr>
              <p:nvPr/>
            </p:nvGrpSpPr>
            <p:grpSpPr bwMode="auto">
              <a:xfrm>
                <a:off x="2074" y="2373"/>
                <a:ext cx="576" cy="519"/>
                <a:chOff x="5040" y="7920"/>
                <a:chExt cx="1440" cy="1296"/>
              </a:xfrm>
            </p:grpSpPr>
            <p:sp>
              <p:nvSpPr>
                <p:cNvPr id="10279" name="Rectangle 418"/>
                <p:cNvSpPr>
                  <a:spLocks noChangeArrowheads="1"/>
                </p:cNvSpPr>
                <p:nvPr/>
              </p:nvSpPr>
              <p:spPr bwMode="auto">
                <a:xfrm>
                  <a:off x="5040" y="9072"/>
                  <a:ext cx="1440" cy="1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280" name="Group 419"/>
                <p:cNvGrpSpPr>
                  <a:grpSpLocks/>
                </p:cNvGrpSpPr>
                <p:nvPr/>
              </p:nvGrpSpPr>
              <p:grpSpPr bwMode="auto">
                <a:xfrm>
                  <a:off x="5562" y="7920"/>
                  <a:ext cx="198" cy="1152"/>
                  <a:chOff x="5562" y="7920"/>
                  <a:chExt cx="198" cy="1152"/>
                </a:xfrm>
              </p:grpSpPr>
              <p:grpSp>
                <p:nvGrpSpPr>
                  <p:cNvPr id="10281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5616" y="8208"/>
                    <a:ext cx="85" cy="864"/>
                    <a:chOff x="5616" y="7632"/>
                    <a:chExt cx="144" cy="1440"/>
                  </a:xfrm>
                </p:grpSpPr>
                <p:sp>
                  <p:nvSpPr>
                    <p:cNvPr id="10284" name="Oval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6" y="8784"/>
                      <a:ext cx="144" cy="288"/>
                    </a:xfrm>
                    <a:prstGeom prst="ellipse">
                      <a:avLst/>
                    </a:prstGeom>
                    <a:solidFill>
                      <a:srgbClr val="CC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285" name="Oval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6" y="8496"/>
                      <a:ext cx="144" cy="288"/>
                    </a:xfrm>
                    <a:prstGeom prst="ellipse">
                      <a:avLst/>
                    </a:prstGeom>
                    <a:solidFill>
                      <a:srgbClr val="CC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286" name="Oval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6" y="8208"/>
                      <a:ext cx="144" cy="288"/>
                    </a:xfrm>
                    <a:prstGeom prst="ellipse">
                      <a:avLst/>
                    </a:prstGeom>
                    <a:solidFill>
                      <a:srgbClr val="CC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287" name="Oval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6" y="7920"/>
                      <a:ext cx="144" cy="288"/>
                    </a:xfrm>
                    <a:prstGeom prst="ellipse">
                      <a:avLst/>
                    </a:prstGeom>
                    <a:solidFill>
                      <a:srgbClr val="CC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288" name="Oval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6" y="7632"/>
                      <a:ext cx="144" cy="288"/>
                    </a:xfrm>
                    <a:prstGeom prst="ellipse">
                      <a:avLst/>
                    </a:prstGeom>
                    <a:solidFill>
                      <a:srgbClr val="CC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0282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5573" y="8067"/>
                    <a:ext cx="187" cy="144"/>
                  </a:xfrm>
                  <a:prstGeom prst="ellipse">
                    <a:avLst/>
                  </a:prstGeom>
                  <a:solidFill>
                    <a:srgbClr val="CC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283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5562" y="7920"/>
                    <a:ext cx="198" cy="142"/>
                  </a:xfrm>
                  <a:prstGeom prst="ellipse">
                    <a:avLst/>
                  </a:prstGeom>
                  <a:solidFill>
                    <a:srgbClr val="CC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260" name="Group 435"/>
              <p:cNvGrpSpPr>
                <a:grpSpLocks/>
              </p:cNvGrpSpPr>
              <p:nvPr/>
            </p:nvGrpSpPr>
            <p:grpSpPr bwMode="auto">
              <a:xfrm>
                <a:off x="2362" y="3875"/>
                <a:ext cx="57" cy="288"/>
                <a:chOff x="5904" y="11088"/>
                <a:chExt cx="144" cy="720"/>
              </a:xfrm>
            </p:grpSpPr>
            <p:sp>
              <p:nvSpPr>
                <p:cNvPr id="10268" name="Oval 436"/>
                <p:cNvSpPr>
                  <a:spLocks noChangeArrowheads="1"/>
                </p:cNvSpPr>
                <p:nvPr/>
              </p:nvSpPr>
              <p:spPr bwMode="auto">
                <a:xfrm>
                  <a:off x="5904" y="11664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69" name="Oval 437"/>
                <p:cNvSpPr>
                  <a:spLocks noChangeArrowheads="1"/>
                </p:cNvSpPr>
                <p:nvPr/>
              </p:nvSpPr>
              <p:spPr bwMode="auto">
                <a:xfrm>
                  <a:off x="5904" y="11520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70" name="Oval 438"/>
                <p:cNvSpPr>
                  <a:spLocks noChangeArrowheads="1"/>
                </p:cNvSpPr>
                <p:nvPr/>
              </p:nvSpPr>
              <p:spPr bwMode="auto">
                <a:xfrm>
                  <a:off x="5904" y="11376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71" name="Oval 439"/>
                <p:cNvSpPr>
                  <a:spLocks noChangeArrowheads="1"/>
                </p:cNvSpPr>
                <p:nvPr/>
              </p:nvSpPr>
              <p:spPr bwMode="auto">
                <a:xfrm>
                  <a:off x="5904" y="11232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72" name="Oval 440"/>
                <p:cNvSpPr>
                  <a:spLocks noChangeArrowheads="1"/>
                </p:cNvSpPr>
                <p:nvPr/>
              </p:nvSpPr>
              <p:spPr bwMode="auto">
                <a:xfrm>
                  <a:off x="5904" y="11088"/>
                  <a:ext cx="144" cy="1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261" name="Group 441"/>
              <p:cNvGrpSpPr>
                <a:grpSpLocks/>
              </p:cNvGrpSpPr>
              <p:nvPr/>
            </p:nvGrpSpPr>
            <p:grpSpPr bwMode="auto">
              <a:xfrm>
                <a:off x="2131" y="4163"/>
                <a:ext cx="576" cy="150"/>
                <a:chOff x="5328" y="13321"/>
                <a:chExt cx="1440" cy="373"/>
              </a:xfrm>
            </p:grpSpPr>
            <p:sp>
              <p:nvSpPr>
                <p:cNvPr id="10262" name="Rectangle 442"/>
                <p:cNvSpPr>
                  <a:spLocks noChangeArrowheads="1"/>
                </p:cNvSpPr>
                <p:nvPr/>
              </p:nvSpPr>
              <p:spPr bwMode="auto">
                <a:xfrm>
                  <a:off x="5328" y="13321"/>
                  <a:ext cx="1440" cy="1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263" name="Group 443"/>
                <p:cNvGrpSpPr>
                  <a:grpSpLocks/>
                </p:cNvGrpSpPr>
                <p:nvPr/>
              </p:nvGrpSpPr>
              <p:grpSpPr bwMode="auto">
                <a:xfrm>
                  <a:off x="5878" y="13465"/>
                  <a:ext cx="170" cy="229"/>
                  <a:chOff x="5819" y="12096"/>
                  <a:chExt cx="170" cy="229"/>
                </a:xfrm>
              </p:grpSpPr>
              <p:sp>
                <p:nvSpPr>
                  <p:cNvPr id="10264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5904" y="12096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265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5904" y="1209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266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5904" y="12240"/>
                    <a:ext cx="85" cy="85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267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5819" y="12155"/>
                    <a:ext cx="85" cy="85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10249" name="Text Box 524"/>
            <p:cNvSpPr txBox="1">
              <a:spLocks noChangeArrowheads="1"/>
            </p:cNvSpPr>
            <p:nvPr/>
          </p:nvSpPr>
          <p:spPr bwMode="auto">
            <a:xfrm>
              <a:off x="22" y="618"/>
              <a:ext cx="2084" cy="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/>
                <a:t/>
              </a:r>
              <a:br>
                <a:rPr lang="fr-FR" dirty="0"/>
              </a:br>
              <a:r>
                <a:rPr lang="fr-FR" dirty="0"/>
                <a:t>      </a:t>
              </a:r>
              <a:r>
                <a:rPr lang="fr-FR" b="1" dirty="0">
                  <a:solidFill>
                    <a:srgbClr val="FF0000"/>
                  </a:solidFill>
                </a:rPr>
                <a:t>Superfamille  des</a:t>
              </a:r>
              <a:endParaRPr lang="fr-FR" dirty="0">
                <a:solidFill>
                  <a:srgbClr val="FF0000"/>
                </a:solidFill>
              </a:endParaRPr>
            </a:p>
            <a:p>
              <a:r>
                <a:rPr lang="fr-FR" b="1" dirty="0">
                  <a:solidFill>
                    <a:srgbClr val="FF0000"/>
                  </a:solidFill>
                </a:rPr>
                <a:t>    </a:t>
              </a:r>
              <a:r>
                <a:rPr lang="fr-FR" b="1" dirty="0" err="1">
                  <a:solidFill>
                    <a:srgbClr val="FF0000"/>
                  </a:solidFill>
                </a:rPr>
                <a:t>mmunoglobulines</a:t>
              </a:r>
              <a:r>
                <a:rPr lang="fr-FR" dirty="0">
                  <a:solidFill>
                    <a:srgbClr val="FF0000"/>
                  </a:solidFill>
                </a:rPr>
                <a:t/>
              </a:r>
              <a:br>
                <a:rPr lang="fr-FR" dirty="0">
                  <a:solidFill>
                    <a:srgbClr val="FF0000"/>
                  </a:solidFill>
                </a:rPr>
              </a:br>
              <a:endParaRPr lang="fr-FR" dirty="0">
                <a:solidFill>
                  <a:srgbClr val="FF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dirty="0">
                <a:solidFill>
                  <a:srgbClr val="FF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b="1" dirty="0"/>
            </a:p>
            <a:p>
              <a:pPr>
                <a:buFont typeface="Arial" pitchFamily="34" charset="0"/>
                <a:buChar char="•"/>
              </a:pPr>
              <a:r>
                <a:rPr lang="fr-FR" b="1" dirty="0">
                  <a:solidFill>
                    <a:srgbClr val="FF99FF"/>
                  </a:solidFill>
                </a:rPr>
                <a:t>  </a:t>
              </a:r>
              <a:r>
                <a:rPr lang="fr-FR" b="1" dirty="0" err="1">
                  <a:solidFill>
                    <a:srgbClr val="FF99FF"/>
                  </a:solidFill>
                </a:rPr>
                <a:t>Intégrines</a:t>
              </a:r>
              <a:r>
                <a:rPr lang="fr-FR" dirty="0">
                  <a:solidFill>
                    <a:srgbClr val="FF99FF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fr-FR" b="1" dirty="0">
                <a:solidFill>
                  <a:srgbClr val="FF99FF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b="1" dirty="0">
                <a:solidFill>
                  <a:srgbClr val="FF33CC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b="1" dirty="0"/>
            </a:p>
            <a:p>
              <a:pPr>
                <a:buFont typeface="Arial" pitchFamily="34" charset="0"/>
                <a:buChar char="•"/>
              </a:pPr>
              <a:endParaRPr lang="fr-FR" b="1" dirty="0"/>
            </a:p>
            <a:p>
              <a:pPr>
                <a:buFont typeface="Arial" pitchFamily="34" charset="0"/>
                <a:buChar char="•"/>
              </a:pPr>
              <a:r>
                <a:rPr lang="fr-FR" b="1" dirty="0">
                  <a:solidFill>
                    <a:srgbClr val="CC00CC"/>
                  </a:solidFill>
                </a:rPr>
                <a:t> </a:t>
              </a:r>
              <a:r>
                <a:rPr lang="fr-FR" b="1" dirty="0" err="1">
                  <a:solidFill>
                    <a:srgbClr val="CC00CC"/>
                  </a:solidFill>
                </a:rPr>
                <a:t>Sélectines</a:t>
              </a:r>
              <a:endParaRPr lang="fr-FR" b="1" dirty="0">
                <a:solidFill>
                  <a:srgbClr val="CC00CC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b="1" dirty="0">
                <a:solidFill>
                  <a:srgbClr val="CC00CC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b="1" dirty="0">
                <a:solidFill>
                  <a:srgbClr val="CC00CC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dirty="0" smtClean="0"/>
            </a:p>
            <a:p>
              <a:pPr>
                <a:buFont typeface="Arial" pitchFamily="34" charset="0"/>
                <a:buChar char="•"/>
              </a:pPr>
              <a:endParaRPr lang="fr-FR" dirty="0"/>
            </a:p>
            <a:p>
              <a:pPr>
                <a:buFont typeface="Arial" pitchFamily="34" charset="0"/>
                <a:buChar char="•"/>
              </a:pPr>
              <a:endParaRPr lang="fr-FR" b="1" dirty="0">
                <a:solidFill>
                  <a:srgbClr val="99CC0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b="1" dirty="0"/>
            </a:p>
            <a:p>
              <a:pPr>
                <a:buFont typeface="Arial" pitchFamily="34" charset="0"/>
                <a:buChar char="•"/>
              </a:pPr>
              <a:r>
                <a:rPr lang="fr-FR" b="1" dirty="0">
                  <a:solidFill>
                    <a:srgbClr val="FFFF00"/>
                  </a:solidFill>
                </a:rPr>
                <a:t>  </a:t>
              </a:r>
              <a:r>
                <a:rPr lang="fr-FR" b="1" dirty="0" err="1">
                  <a:solidFill>
                    <a:srgbClr val="FFFF00"/>
                  </a:solidFill>
                </a:rPr>
                <a:t>Cadhérines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202" name="Text Box 525"/>
            <p:cNvSpPr txBox="1">
              <a:spLocks noChangeArrowheads="1"/>
            </p:cNvSpPr>
            <p:nvPr/>
          </p:nvSpPr>
          <p:spPr bwMode="auto">
            <a:xfrm>
              <a:off x="3920" y="845"/>
              <a:ext cx="1877" cy="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fr-FR" b="1" dirty="0">
                <a:latin typeface="Arial" charset="0"/>
              </a:endParaRPr>
            </a:p>
            <a:p>
              <a:pPr>
                <a:defRPr/>
              </a:pPr>
              <a:r>
                <a:rPr lang="fr-FR" b="1" dirty="0" err="1">
                  <a:solidFill>
                    <a:srgbClr val="FF99FF"/>
                  </a:solidFill>
                  <a:latin typeface="Arial" charset="0"/>
                </a:rPr>
                <a:t>Intégrines</a:t>
              </a:r>
              <a:endParaRPr lang="fr-FR" b="1" dirty="0">
                <a:solidFill>
                  <a:srgbClr val="FF99FF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FF99FF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FF99FF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fr-FR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</a:rPr>
                <a:t>- Molécules de la matrice </a:t>
              </a:r>
            </a:p>
            <a:p>
              <a:pPr>
                <a:defRPr/>
              </a:pPr>
              <a:r>
                <a:rPr lang="fr-FR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</a:rPr>
                <a:t>   </a:t>
              </a:r>
              <a:r>
                <a:rPr lang="fr-FR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</a:rPr>
                <a:t>extra-cellulaire</a:t>
              </a:r>
              <a:r>
                <a:rPr lang="fr-FR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</a:rPr>
                <a:t>.</a:t>
              </a:r>
            </a:p>
            <a:p>
              <a:pPr>
                <a:defRPr/>
              </a:pPr>
              <a:r>
                <a:rPr lang="fr-FR" b="1" dirty="0">
                  <a:solidFill>
                    <a:srgbClr val="FF0000"/>
                  </a:solidFill>
                  <a:latin typeface="Arial" charset="0"/>
                </a:rPr>
                <a:t>- Super famille </a:t>
              </a:r>
              <a:r>
                <a:rPr lang="fr-FR" b="1" dirty="0" err="1">
                  <a:solidFill>
                    <a:srgbClr val="FF0000"/>
                  </a:solidFill>
                  <a:latin typeface="Arial" charset="0"/>
                </a:rPr>
                <a:t>Ig</a:t>
              </a:r>
              <a:endParaRPr lang="fr-FR" b="1" dirty="0">
                <a:solidFill>
                  <a:srgbClr val="FF0000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FF0000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FF0000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fr-FR" b="1" dirty="0">
                  <a:solidFill>
                    <a:srgbClr val="99CC00"/>
                  </a:solidFill>
                  <a:latin typeface="Arial" charset="0"/>
                </a:rPr>
                <a:t>Mucines</a:t>
              </a:r>
            </a:p>
            <a:p>
              <a:pPr>
                <a:defRPr/>
              </a:pPr>
              <a:endParaRPr lang="fr-FR" b="1" dirty="0">
                <a:solidFill>
                  <a:srgbClr val="99CC00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99CC00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CC00CC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 smtClean="0">
                <a:solidFill>
                  <a:srgbClr val="CC00CC"/>
                </a:solidFill>
                <a:latin typeface="Arial" charset="0"/>
              </a:endParaRPr>
            </a:p>
            <a:p>
              <a:pPr>
                <a:defRPr/>
              </a:pPr>
              <a:endParaRPr lang="fr-FR" b="1" dirty="0">
                <a:solidFill>
                  <a:srgbClr val="CC00CC"/>
                </a:solidFill>
                <a:latin typeface="Arial" charset="0"/>
              </a:endParaRPr>
            </a:p>
            <a:p>
              <a:pPr>
                <a:defRPr/>
              </a:pPr>
              <a:endParaRPr lang="fr-FR" sz="1200" b="1" dirty="0">
                <a:solidFill>
                  <a:srgbClr val="CC00CC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fr-FR" b="1" dirty="0" err="1">
                  <a:solidFill>
                    <a:srgbClr val="FFFF00"/>
                  </a:solidFill>
                  <a:latin typeface="Arial" charset="0"/>
                </a:rPr>
                <a:t>Cadhérines</a:t>
              </a:r>
              <a:endParaRPr lang="fr-FR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8203" name="Text Box 526"/>
            <p:cNvSpPr txBox="1">
              <a:spLocks noChangeArrowheads="1"/>
            </p:cNvSpPr>
            <p:nvPr/>
          </p:nvSpPr>
          <p:spPr bwMode="auto">
            <a:xfrm>
              <a:off x="237" y="221"/>
              <a:ext cx="55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2400" b="1" u="sng" dirty="0">
                  <a:solidFill>
                    <a:srgbClr val="33CCCC"/>
                  </a:solidFill>
                  <a:latin typeface="Arial" charset="0"/>
                </a:rPr>
                <a:t>MOLECULE</a:t>
              </a:r>
              <a:r>
                <a:rPr lang="fr-FR" sz="2400" b="1" dirty="0">
                  <a:solidFill>
                    <a:srgbClr val="33CCCC"/>
                  </a:solidFill>
                  <a:latin typeface="Arial" charset="0"/>
                </a:rPr>
                <a:t> </a:t>
              </a:r>
              <a:r>
                <a:rPr lang="fr-FR" sz="2400" b="1" dirty="0">
                  <a:latin typeface="Arial" charset="0"/>
                </a:rPr>
                <a:t>   </a:t>
              </a:r>
              <a:r>
                <a:rPr lang="fr-FR" sz="2400" dirty="0">
                  <a:latin typeface="Arial" charset="0"/>
                </a:rPr>
                <a:t>               </a:t>
              </a:r>
              <a:r>
                <a:rPr lang="fr-FR" sz="2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charset="0"/>
                </a:rPr>
                <a:t>STRUCTURE     </a:t>
              </a:r>
              <a:r>
                <a:rPr lang="fr-FR" sz="2400" dirty="0">
                  <a:latin typeface="Arial" charset="0"/>
                </a:rPr>
                <a:t>                  </a:t>
              </a:r>
              <a:r>
                <a:rPr lang="fr-FR" sz="2400" b="1" u="sng" dirty="0">
                  <a:solidFill>
                    <a:srgbClr val="33CCCC"/>
                  </a:solidFill>
                  <a:latin typeface="Arial" charset="0"/>
                </a:rPr>
                <a:t>LIGAND</a:t>
              </a:r>
            </a:p>
          </p:txBody>
        </p:sp>
        <p:sp>
          <p:nvSpPr>
            <p:cNvPr id="10252" name="Line 527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53" name="Line 528"/>
            <p:cNvSpPr>
              <a:spLocks noChangeShapeType="1"/>
            </p:cNvSpPr>
            <p:nvPr/>
          </p:nvSpPr>
          <p:spPr bwMode="auto">
            <a:xfrm>
              <a:off x="2154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54" name="Line 529"/>
            <p:cNvSpPr>
              <a:spLocks noChangeShapeType="1"/>
            </p:cNvSpPr>
            <p:nvPr/>
          </p:nvSpPr>
          <p:spPr bwMode="auto">
            <a:xfrm>
              <a:off x="3833" y="-17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142852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latin typeface="Arial" pitchFamily="34" charset="0"/>
                <a:cs typeface="Arial" pitchFamily="34" charset="0"/>
              </a:rPr>
              <a:t>Sélectine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ulysse.u-bordeaux.fr/atelier/ikramer/biocell_diffusion/gbb.cel.fa.103.b3/content/images/fig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86808" cy="25717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435769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Ce sont des molécules Ca2+  dépendant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643314"/>
            <a:ext cx="7358082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 sont des glycoprotéines transmembranaires. Leurs ligands sont de type osidique: glycoprotéines, glycolipides.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4786322"/>
            <a:ext cx="4170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960" rtl="1">
              <a:spcBef>
                <a:spcPts val="5580"/>
              </a:spcBef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Il y a 3 grands types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sélectines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85786" y="5509746"/>
            <a:ext cx="6858048" cy="134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960" rtl="1">
              <a:spcBef>
                <a:spcPts val="5580"/>
              </a:spcBef>
            </a:pPr>
            <a:r>
              <a:rPr lang="fr-FR" b="1" spc="-20" dirty="0" smtClean="0">
                <a:latin typeface="Arial" pitchFamily="34" charset="0"/>
                <a:cs typeface="Arial" pitchFamily="34" charset="0"/>
              </a:rPr>
              <a:t>        L- </a:t>
            </a:r>
            <a:r>
              <a:rPr lang="fr-FR" b="1" spc="-20" dirty="0" err="1" smtClean="0">
                <a:latin typeface="Arial" pitchFamily="34" charset="0"/>
                <a:cs typeface="Arial" pitchFamily="34" charset="0"/>
              </a:rPr>
              <a:t>sélectine</a:t>
            </a:r>
            <a:r>
              <a:rPr lang="fr-FR" b="1" spc="-2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pc="-20" dirty="0" smtClean="0">
                <a:latin typeface="Arial" pitchFamily="34" charset="0"/>
                <a:cs typeface="Arial" pitchFamily="34" charset="0"/>
              </a:rPr>
              <a:t>tous les Leucocytes circulants</a:t>
            </a:r>
          </a:p>
          <a:p>
            <a:pPr marL="441960">
              <a:spcBef>
                <a:spcPts val="1800"/>
              </a:spcBef>
            </a:pPr>
            <a:r>
              <a:rPr lang="fr-FR" b="1" spc="-35" dirty="0" smtClean="0">
                <a:latin typeface="Arial" pitchFamily="34" charset="0"/>
                <a:cs typeface="Arial" pitchFamily="34" charset="0"/>
              </a:rPr>
              <a:t>P- </a:t>
            </a:r>
            <a:r>
              <a:rPr lang="fr-FR" b="1" spc="-35" dirty="0" err="1" smtClean="0">
                <a:latin typeface="Arial" pitchFamily="34" charset="0"/>
                <a:cs typeface="Arial" pitchFamily="34" charset="0"/>
              </a:rPr>
              <a:t>sélectine</a:t>
            </a:r>
            <a:r>
              <a:rPr lang="fr-FR" b="1" spc="-35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pc="-35" dirty="0" smtClean="0">
                <a:latin typeface="Arial" pitchFamily="34" charset="0"/>
                <a:cs typeface="Arial" pitchFamily="34" charset="0"/>
              </a:rPr>
              <a:t>Plaquettes et cellules endothéliales</a:t>
            </a:r>
          </a:p>
          <a:p>
            <a:pPr marL="441960">
              <a:spcBef>
                <a:spcPts val="1620"/>
              </a:spcBef>
            </a:pPr>
            <a:r>
              <a:rPr lang="fr-FR" b="1" spc="-10" dirty="0" smtClean="0">
                <a:latin typeface="Arial" pitchFamily="34" charset="0"/>
                <a:cs typeface="Arial" pitchFamily="34" charset="0"/>
              </a:rPr>
              <a:t>E- </a:t>
            </a:r>
            <a:r>
              <a:rPr lang="fr-FR" b="1" spc="-10" dirty="0" err="1" smtClean="0">
                <a:latin typeface="Arial" pitchFamily="34" charset="0"/>
                <a:cs typeface="Arial" pitchFamily="34" charset="0"/>
              </a:rPr>
              <a:t>sélectine</a:t>
            </a:r>
            <a:r>
              <a:rPr lang="fr-FR" b="1" spc="-1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pc="-10" dirty="0" smtClean="0">
                <a:latin typeface="Arial" pitchFamily="34" charset="0"/>
                <a:cs typeface="Arial" pitchFamily="34" charset="0"/>
              </a:rPr>
              <a:t>cellules Endothéliales activées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e">
  <a:themeElements>
    <a:clrScheme name="Orbit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912</Words>
  <Application>Microsoft Office PowerPoint</Application>
  <PresentationFormat>Affichage à l'écran (4:3)</PresentationFormat>
  <Paragraphs>191</Paragraphs>
  <Slides>19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Helvetica</vt:lpstr>
      <vt:lpstr>Monotype Corsiva</vt:lpstr>
      <vt:lpstr>Symbol</vt:lpstr>
      <vt:lpstr>Times New Roman</vt:lpstr>
      <vt:lpstr>Wingdings</vt:lpstr>
      <vt:lpstr>Orbite</vt:lpstr>
      <vt:lpstr>Diapositive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pasteur</dc:creator>
  <cp:lastModifiedBy>PC</cp:lastModifiedBy>
  <cp:revision>100</cp:revision>
  <cp:lastPrinted>2021-12-31T18:18:45Z</cp:lastPrinted>
  <dcterms:created xsi:type="dcterms:W3CDTF">2007-02-14T07:58:13Z</dcterms:created>
  <dcterms:modified xsi:type="dcterms:W3CDTF">2021-12-31T18:22:05Z</dcterms:modified>
</cp:coreProperties>
</file>