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25"/>
  </p:handoutMasterIdLst>
  <p:sldIdLst>
    <p:sldId id="314" r:id="rId2"/>
    <p:sldId id="306" r:id="rId3"/>
    <p:sldId id="307" r:id="rId4"/>
    <p:sldId id="312" r:id="rId5"/>
    <p:sldId id="299" r:id="rId6"/>
    <p:sldId id="269" r:id="rId7"/>
    <p:sldId id="301" r:id="rId8"/>
    <p:sldId id="272" r:id="rId9"/>
    <p:sldId id="302" r:id="rId10"/>
    <p:sldId id="315" r:id="rId11"/>
    <p:sldId id="323" r:id="rId12"/>
    <p:sldId id="304" r:id="rId13"/>
    <p:sldId id="277" r:id="rId14"/>
    <p:sldId id="316" r:id="rId15"/>
    <p:sldId id="279" r:id="rId16"/>
    <p:sldId id="303" r:id="rId17"/>
    <p:sldId id="317" r:id="rId18"/>
    <p:sldId id="318" r:id="rId19"/>
    <p:sldId id="280" r:id="rId20"/>
    <p:sldId id="319" r:id="rId21"/>
    <p:sldId id="305" r:id="rId22"/>
    <p:sldId id="322" r:id="rId23"/>
    <p:sldId id="320" r:id="rId24"/>
  </p:sldIdLst>
  <p:sldSz cx="9144000" cy="6858000" type="screen4x3"/>
  <p:notesSz cx="7104063" cy="10234613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81" autoAdjust="0"/>
  </p:normalViewPr>
  <p:slideViewPr>
    <p:cSldViewPr>
      <p:cViewPr>
        <p:scale>
          <a:sx n="80" d="100"/>
          <a:sy n="80" d="100"/>
        </p:scale>
        <p:origin x="-780" y="3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31763B9A-F10A-4831-BD6C-8919FA204B9F}" type="datetimeFigureOut">
              <a:rPr lang="fr-FR" smtClean="0"/>
              <a:pPr/>
              <a:t>29/04/2024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64C9AA1B-E7CB-4EAE-B908-06A2530E5B24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7612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29/04/2024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29/04/2024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29/04/2024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29/04/2024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29/04/2024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29/04/2024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29/04/2024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29/04/2024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29/04/2024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29/04/2024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29/04/2024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57A16-BA77-4ADF-88B4-830D39BE7356}" type="datetimeFigureOut">
              <a:rPr lang="fr-FR" smtClean="0"/>
              <a:pPr/>
              <a:t>29/04/2024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971600" y="2132856"/>
            <a:ext cx="7143800" cy="230832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Chapter </a:t>
            </a:r>
            <a:r>
              <a:rPr lang="en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4</a:t>
            </a:r>
            <a:endParaRPr lang="en" sz="72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en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Lists</a:t>
            </a:r>
          </a:p>
        </p:txBody>
      </p:sp>
    </p:spTree>
    <p:extLst>
      <p:ext uri="{BB962C8B-B14F-4D97-AF65-F5344CB8AC3E}">
        <p14:creationId xmlns:p14="http://schemas.microsoft.com/office/powerpoint/2010/main" val="90395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286808" cy="592935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" sz="2200" b="1" u="sng" dirty="0"/>
              <a:t>Example 2 </a:t>
            </a:r>
            <a:r>
              <a:rPr lang="en" sz="2200" b="1" dirty="0"/>
              <a:t>: Linked </a:t>
            </a:r>
            <a:r>
              <a:rPr lang="en" sz="2200" b="1" dirty="0" smtClean="0"/>
              <a:t>list of students</a:t>
            </a:r>
            <a:endParaRPr lang="fr-FR" sz="2200" b="1" dirty="0"/>
          </a:p>
          <a:p>
            <a:pPr>
              <a:buNone/>
            </a:pPr>
            <a:r>
              <a:rPr lang="en" sz="2000" b="1" dirty="0"/>
              <a:t>Type Student structure</a:t>
            </a:r>
          </a:p>
          <a:p>
            <a:pPr lvl="1">
              <a:buNone/>
            </a:pPr>
            <a:r>
              <a:rPr lang="en" sz="2000" b="1" dirty="0"/>
              <a:t>P: </a:t>
            </a:r>
            <a:r>
              <a:rPr lang="en" sz="2000" b="1" dirty="0" smtClean="0"/>
              <a:t>Person</a:t>
            </a:r>
            <a:endParaRPr lang="en" sz="2000" b="1" dirty="0"/>
          </a:p>
          <a:p>
            <a:pPr lvl="1">
              <a:buNone/>
            </a:pPr>
            <a:r>
              <a:rPr lang="en" sz="2000" b="1" dirty="0" smtClean="0"/>
              <a:t>Num: integer</a:t>
            </a:r>
          </a:p>
          <a:p>
            <a:pPr>
              <a:buNone/>
            </a:pPr>
            <a:r>
              <a:rPr lang="en" sz="2000" b="1" dirty="0" smtClean="0"/>
              <a:t>END</a:t>
            </a:r>
          </a:p>
          <a:p>
            <a:pPr>
              <a:buNone/>
            </a:pPr>
            <a:r>
              <a:rPr lang="en" sz="2000" b="1" dirty="0" smtClean="0"/>
              <a:t>Type Structure </a:t>
            </a:r>
            <a:r>
              <a:rPr lang="fr-FR" sz="2000" b="1" dirty="0" err="1" smtClean="0"/>
              <a:t>Node</a:t>
            </a:r>
            <a:endParaRPr lang="en" sz="2000" b="1" dirty="0" smtClean="0"/>
          </a:p>
          <a:p>
            <a:pPr>
              <a:buNone/>
            </a:pPr>
            <a:r>
              <a:rPr lang="en" sz="2000" b="1" dirty="0"/>
              <a:t>    </a:t>
            </a:r>
            <a:r>
              <a:rPr lang="en" sz="2000" b="1" dirty="0" smtClean="0"/>
              <a:t>Ele : Student</a:t>
            </a:r>
            <a:r>
              <a:rPr lang="en" sz="2000" b="1" dirty="0"/>
              <a:t>;</a:t>
            </a:r>
          </a:p>
          <a:p>
            <a:pPr>
              <a:buNone/>
            </a:pPr>
            <a:r>
              <a:rPr lang="en" sz="2000" b="1" dirty="0"/>
              <a:t>    </a:t>
            </a:r>
            <a:r>
              <a:rPr lang="en" sz="2000" b="1" dirty="0" smtClean="0"/>
              <a:t>Next </a:t>
            </a:r>
            <a:r>
              <a:rPr lang="en" sz="2000" b="1" dirty="0"/>
              <a:t>: * </a:t>
            </a:r>
            <a:r>
              <a:rPr lang="fr-FR" sz="2000" b="1" dirty="0" err="1" smtClean="0"/>
              <a:t>Node</a:t>
            </a:r>
            <a:r>
              <a:rPr lang="en" sz="2000" b="1" dirty="0" smtClean="0"/>
              <a:t>;</a:t>
            </a:r>
            <a:endParaRPr lang="en" sz="2000" b="1" dirty="0"/>
          </a:p>
          <a:p>
            <a:pPr>
              <a:buNone/>
            </a:pPr>
            <a:r>
              <a:rPr lang="en" sz="2000" b="1" dirty="0" smtClean="0"/>
              <a:t>END</a:t>
            </a:r>
          </a:p>
          <a:p>
            <a:pPr>
              <a:buNone/>
            </a:pPr>
            <a:r>
              <a:rPr lang="en" sz="2200" b="1" dirty="0" smtClean="0"/>
              <a:t>Type List: </a:t>
            </a:r>
            <a:r>
              <a:rPr lang="en" sz="2200" b="1" dirty="0"/>
              <a:t>* </a:t>
            </a:r>
            <a:r>
              <a:rPr lang="fr-FR" sz="2200" b="1" dirty="0" err="1" smtClean="0"/>
              <a:t>Node</a:t>
            </a:r>
            <a:r>
              <a:rPr lang="en" sz="2200" b="1" dirty="0" smtClean="0"/>
              <a:t>;</a:t>
            </a:r>
            <a:endParaRPr lang="en" sz="2200" b="1" dirty="0"/>
          </a:p>
          <a:p>
            <a:pPr>
              <a:buNone/>
            </a:pPr>
            <a:r>
              <a:rPr lang="en" sz="2200" b="1" dirty="0">
                <a:solidFill>
                  <a:srgbClr val="FF0000"/>
                </a:solidFill>
              </a:rPr>
              <a:t>Or</a:t>
            </a:r>
            <a:r>
              <a:rPr lang="en" sz="2200" b="1" dirty="0"/>
              <a:t> </a:t>
            </a:r>
          </a:p>
          <a:p>
            <a:pPr>
              <a:buNone/>
            </a:pPr>
            <a:r>
              <a:rPr lang="en" sz="2200" b="1" dirty="0" smtClean="0"/>
              <a:t>Type Student_List </a:t>
            </a:r>
            <a:r>
              <a:rPr lang="en" sz="2200" b="1" dirty="0"/>
              <a:t>: </a:t>
            </a:r>
            <a:r>
              <a:rPr lang="en" sz="2200" b="1" dirty="0" smtClean="0"/>
              <a:t>*</a:t>
            </a:r>
            <a:r>
              <a:rPr lang="fr-FR" sz="2200" b="1" dirty="0" err="1" smtClean="0"/>
              <a:t>Node</a:t>
            </a:r>
            <a:endParaRPr lang="fr-FR" sz="2200" dirty="0"/>
          </a:p>
          <a:p>
            <a:pPr>
              <a:buNone/>
            </a:pPr>
            <a:endParaRPr lang="fr-FR" sz="2400" dirty="0" smtClean="0"/>
          </a:p>
          <a:p>
            <a:pPr marL="514350" indent="-514350">
              <a:buNone/>
            </a:pPr>
            <a:endParaRPr lang="fr-FR" sz="2400" b="1" u="sng" dirty="0" smtClean="0"/>
          </a:p>
          <a:p>
            <a:pPr>
              <a:buNone/>
            </a:pPr>
            <a:endParaRPr lang="fr-FR" sz="2400" b="1" dirty="0" smtClean="0"/>
          </a:p>
          <a:p>
            <a:pPr>
              <a:buNone/>
            </a:pPr>
            <a:endParaRPr lang="fr-FR" sz="2800" b="1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Chained lists of students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28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4506" y="921825"/>
            <a:ext cx="8643998" cy="5929354"/>
          </a:xfrm>
        </p:spPr>
        <p:txBody>
          <a:bodyPr>
            <a:normAutofit/>
          </a:bodyPr>
          <a:lstStyle/>
          <a:p>
            <a:pPr marL="542925" indent="-361950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en" sz="2400" b="1" dirty="0" smtClean="0"/>
              <a:t>Create_</a:t>
            </a:r>
            <a:r>
              <a:rPr lang="fr-FR" sz="2400" b="1" dirty="0" err="1" smtClean="0"/>
              <a:t>Node</a:t>
            </a:r>
            <a:r>
              <a:rPr lang="en" sz="2400" b="1" dirty="0" smtClean="0"/>
              <a:t> (X: element )</a:t>
            </a:r>
          </a:p>
          <a:p>
            <a:pPr marL="542925" indent="-3619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en" sz="2400" b="1" dirty="0" err="1" smtClean="0"/>
              <a:t>Is_empty </a:t>
            </a:r>
            <a:r>
              <a:rPr lang="en" sz="2400" b="1" dirty="0" smtClean="0"/>
              <a:t>(L: List)</a:t>
            </a:r>
          </a:p>
          <a:p>
            <a:pPr marL="542925" indent="-3619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en" sz="2400" b="1" dirty="0" smtClean="0"/>
              <a:t>Length (L: list)</a:t>
            </a:r>
          </a:p>
          <a:p>
            <a:pPr marL="542925" indent="-3619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en" sz="2400" b="1" dirty="0" smtClean="0"/>
              <a:t>Add(var L: </a:t>
            </a:r>
            <a:r>
              <a:rPr lang="en" sz="2400" b="1" dirty="0"/>
              <a:t>List, x: </a:t>
            </a:r>
            <a:r>
              <a:rPr lang="en" sz="2400" b="1" dirty="0" err="1" smtClean="0"/>
              <a:t>Typeq </a:t>
            </a:r>
            <a:r>
              <a:rPr lang="en" sz="2400" b="1" dirty="0" smtClean="0"/>
              <a:t>)</a:t>
            </a:r>
          </a:p>
          <a:p>
            <a:pPr marL="542925" indent="-3619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en" sz="2400" b="1" dirty="0"/>
              <a:t>First </a:t>
            </a:r>
            <a:r>
              <a:rPr lang="en" sz="2400" b="1" dirty="0" smtClean="0"/>
              <a:t>(L: </a:t>
            </a:r>
            <a:r>
              <a:rPr lang="en" sz="2400" b="1" dirty="0"/>
              <a:t>list </a:t>
            </a:r>
            <a:r>
              <a:rPr lang="en" sz="2400" b="1" dirty="0" smtClean="0"/>
              <a:t>)</a:t>
            </a:r>
          </a:p>
          <a:p>
            <a:pPr marL="542925" indent="-3619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en" sz="2400" b="1" dirty="0" smtClean="0"/>
              <a:t>Rest (L: list)</a:t>
            </a:r>
            <a:endParaRPr lang="fr-FR" sz="2400" b="1" dirty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Primitive operations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40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7415" y="1196752"/>
            <a:ext cx="8286808" cy="5429288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1800"/>
              </a:spcBef>
              <a:buNone/>
            </a:pPr>
            <a:r>
              <a:rPr lang="en" sz="2400" b="1" dirty="0" smtClean="0">
                <a:solidFill>
                  <a:srgbClr val="00B050"/>
                </a:solidFill>
              </a:rPr>
              <a:t>1. </a:t>
            </a:r>
            <a:r>
              <a:rPr lang="en" sz="2800" b="1" dirty="0" smtClean="0">
                <a:solidFill>
                  <a:srgbClr val="00B050"/>
                </a:solidFill>
              </a:rPr>
              <a:t>Create_node </a:t>
            </a:r>
            <a:r>
              <a:rPr lang="en" sz="2400" b="1" dirty="0" smtClean="0"/>
              <a:t>: </a:t>
            </a:r>
            <a:r>
              <a:rPr lang="en" sz="2400" dirty="0" smtClean="0"/>
              <a:t>creates a new </a:t>
            </a:r>
            <a:r>
              <a:rPr lang="fr-FR" sz="2400" dirty="0" err="1" smtClean="0"/>
              <a:t>Node</a:t>
            </a:r>
            <a:r>
              <a:rPr lang="en" sz="2400" dirty="0" smtClean="0"/>
              <a:t>, with dynamic memory reservation (Allocate), containing the value </a:t>
            </a:r>
            <a:r>
              <a:rPr lang="en" sz="2800" b="1" dirty="0" smtClean="0">
                <a:solidFill>
                  <a:srgbClr val="00B050"/>
                </a:solidFill>
              </a:rPr>
              <a:t>x</a:t>
            </a:r>
            <a:r>
              <a:rPr lang="en" sz="2400" dirty="0" smtClean="0">
                <a:solidFill>
                  <a:srgbClr val="00B050"/>
                </a:solidFill>
              </a:rPr>
              <a:t> </a:t>
            </a:r>
            <a:r>
              <a:rPr lang="en" sz="2400" dirty="0" smtClean="0"/>
              <a:t>in the </a:t>
            </a:r>
            <a:r>
              <a:rPr lang="en" sz="2400" dirty="0"/>
              <a:t>field </a:t>
            </a:r>
            <a:r>
              <a:rPr lang="en" sz="2400" dirty="0" smtClean="0"/>
              <a:t>element </a:t>
            </a:r>
            <a:r>
              <a:rPr lang="en" sz="2400" dirty="0"/>
              <a:t>and </a:t>
            </a:r>
            <a:r>
              <a:rPr lang="fr-FR" sz="2800" b="1" dirty="0" err="1" smtClean="0">
                <a:solidFill>
                  <a:srgbClr val="00B050"/>
                </a:solidFill>
              </a:rPr>
              <a:t>Null</a:t>
            </a:r>
            <a:r>
              <a:rPr lang="en" sz="2800" b="1" dirty="0" smtClean="0">
                <a:solidFill>
                  <a:srgbClr val="00B050"/>
                </a:solidFill>
              </a:rPr>
              <a:t> </a:t>
            </a:r>
            <a:r>
              <a:rPr lang="en" sz="2400" dirty="0" smtClean="0"/>
              <a:t>in the Next field. This function returns the address of the created </a:t>
            </a:r>
            <a:r>
              <a:rPr lang="fr-FR" sz="2400" dirty="0" err="1" smtClean="0"/>
              <a:t>Node</a:t>
            </a:r>
            <a:r>
              <a:rPr lang="en" sz="2400" dirty="0" smtClean="0"/>
              <a:t>.</a:t>
            </a:r>
          </a:p>
          <a:p>
            <a:pPr>
              <a:spcBef>
                <a:spcPts val="1800"/>
              </a:spcBef>
              <a:buNone/>
            </a:pPr>
            <a:r>
              <a:rPr lang="en" sz="2400" b="1" dirty="0" smtClean="0"/>
              <a:t>Function Create_</a:t>
            </a:r>
            <a:r>
              <a:rPr lang="fr-FR" sz="2400" b="1" dirty="0" err="1" smtClean="0"/>
              <a:t>Node</a:t>
            </a:r>
            <a:r>
              <a:rPr lang="en" sz="2400" b="1" dirty="0" smtClean="0"/>
              <a:t> (x: </a:t>
            </a:r>
            <a:r>
              <a:rPr lang="en" sz="2400" b="1" dirty="0"/>
              <a:t>typeq </a:t>
            </a:r>
            <a:r>
              <a:rPr lang="en" sz="2400" b="1" dirty="0" smtClean="0"/>
              <a:t>) : List</a:t>
            </a:r>
          </a:p>
          <a:p>
            <a:pPr>
              <a:spcBef>
                <a:spcPts val="1800"/>
              </a:spcBef>
              <a:buNone/>
            </a:pPr>
            <a:r>
              <a:rPr lang="en" sz="2600" dirty="0" smtClean="0"/>
              <a:t>	P: List // or </a:t>
            </a:r>
            <a:r>
              <a:rPr lang="en" sz="2600" dirty="0" smtClean="0">
                <a:solidFill>
                  <a:srgbClr val="FF0000"/>
                </a:solidFill>
              </a:rPr>
              <a:t>P: * </a:t>
            </a:r>
            <a:r>
              <a:rPr lang="fr-FR" sz="2600" dirty="0" err="1" smtClean="0">
                <a:solidFill>
                  <a:srgbClr val="FF0000"/>
                </a:solidFill>
              </a:rPr>
              <a:t>Node</a:t>
            </a:r>
            <a:r>
              <a:rPr lang="en" sz="2600" dirty="0" smtClean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ts val="1800"/>
              </a:spcBef>
              <a:buNone/>
            </a:pPr>
            <a:r>
              <a:rPr lang="fr-FR" sz="2600" b="1" dirty="0" smtClean="0"/>
              <a:t>Begin</a:t>
            </a:r>
            <a:endParaRPr lang="en" sz="2600" b="1" dirty="0" smtClean="0"/>
          </a:p>
          <a:p>
            <a:pPr>
              <a:buNone/>
            </a:pPr>
            <a:r>
              <a:rPr lang="en" sz="2600" dirty="0" smtClean="0"/>
              <a:t>      P </a:t>
            </a:r>
            <a:r>
              <a:rPr lang="en" sz="2600" dirty="0" smtClean="0">
                <a:sym typeface="Wingdings" pitchFamily="2" charset="2"/>
              </a:rPr>
              <a:t> </a:t>
            </a:r>
            <a:r>
              <a:rPr lang="en" sz="2600" b="1" dirty="0" smtClean="0">
                <a:solidFill>
                  <a:srgbClr val="7030A0"/>
                </a:solidFill>
              </a:rPr>
              <a:t>Allocate</a:t>
            </a:r>
            <a:r>
              <a:rPr lang="en" sz="2600" dirty="0" smtClean="0"/>
              <a:t> </a:t>
            </a:r>
            <a:r>
              <a:rPr lang="en" sz="2600" b="1" dirty="0" smtClean="0"/>
              <a:t>(</a:t>
            </a:r>
            <a:r>
              <a:rPr lang="fr-FR" sz="2600" b="1" dirty="0" err="1" smtClean="0"/>
              <a:t>Node</a:t>
            </a:r>
            <a:r>
              <a:rPr lang="en" sz="2600" b="1" dirty="0" smtClean="0"/>
              <a:t>)</a:t>
            </a:r>
          </a:p>
          <a:p>
            <a:pPr>
              <a:buNone/>
            </a:pPr>
            <a:r>
              <a:rPr lang="en" sz="2600" dirty="0" smtClean="0"/>
              <a:t>	 P - &gt; Ele </a:t>
            </a:r>
            <a:r>
              <a:rPr lang="en" sz="2600" dirty="0" smtClean="0">
                <a:sym typeface="Wingdings" pitchFamily="2" charset="2"/>
              </a:rPr>
              <a:t>x;</a:t>
            </a:r>
          </a:p>
          <a:p>
            <a:pPr>
              <a:buNone/>
            </a:pPr>
            <a:r>
              <a:rPr lang="en" sz="2600" dirty="0" smtClean="0">
                <a:sym typeface="Wingdings" pitchFamily="2" charset="2"/>
              </a:rPr>
              <a:t>	 P -&gt; next  </a:t>
            </a:r>
            <a:r>
              <a:rPr lang="fr-FR" sz="2600" dirty="0" err="1" smtClean="0">
                <a:sym typeface="Wingdings" pitchFamily="2" charset="2"/>
              </a:rPr>
              <a:t>Null</a:t>
            </a:r>
            <a:r>
              <a:rPr lang="en" sz="2600" dirty="0" smtClean="0">
                <a:sym typeface="Wingdings" pitchFamily="2" charset="2"/>
              </a:rPr>
              <a:t>;</a:t>
            </a:r>
            <a:r>
              <a:rPr lang="en" sz="2600" dirty="0" smtClean="0"/>
              <a:t>       </a:t>
            </a:r>
          </a:p>
          <a:p>
            <a:pPr>
              <a:buNone/>
            </a:pPr>
            <a:r>
              <a:rPr lang="en" sz="2600" dirty="0" smtClean="0"/>
              <a:t>	 Returns (P);</a:t>
            </a:r>
          </a:p>
          <a:p>
            <a:pPr>
              <a:buNone/>
            </a:pPr>
            <a:r>
              <a:rPr lang="en" sz="2600" b="1" dirty="0" smtClean="0"/>
              <a:t>END</a:t>
            </a:r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 </a:t>
            </a:r>
            <a:r>
              <a:rPr lang="en" sz="3600" b="1" dirty="0" smtClean="0">
                <a:solidFill>
                  <a:srgbClr val="00B050"/>
                </a:solidFill>
              </a:rPr>
              <a:t>(Primitive Operations)</a:t>
            </a:r>
            <a:endParaRPr lang="fr-FR" sz="4000" b="1" dirty="0">
              <a:solidFill>
                <a:srgbClr val="00B050"/>
              </a:solidFill>
            </a:endParaRPr>
          </a:p>
        </p:txBody>
      </p:sp>
      <p:grpSp>
        <p:nvGrpSpPr>
          <p:cNvPr id="14" name="Groupe 13"/>
          <p:cNvGrpSpPr/>
          <p:nvPr/>
        </p:nvGrpSpPr>
        <p:grpSpPr>
          <a:xfrm>
            <a:off x="4139952" y="4437112"/>
            <a:ext cx="4248472" cy="1440160"/>
            <a:chOff x="4139952" y="4437112"/>
            <a:chExt cx="4248472" cy="1440160"/>
          </a:xfrm>
        </p:grpSpPr>
        <p:sp>
          <p:nvSpPr>
            <p:cNvPr id="2" name="Rectangle 1"/>
            <p:cNvSpPr/>
            <p:nvPr/>
          </p:nvSpPr>
          <p:spPr>
            <a:xfrm>
              <a:off x="5940152" y="5157192"/>
              <a:ext cx="2448272" cy="72008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6" name="Connecteur droit 5"/>
            <p:cNvCxnSpPr>
              <a:endCxn id="2" idx="2"/>
            </p:cNvCxnSpPr>
            <p:nvPr/>
          </p:nvCxnSpPr>
          <p:spPr>
            <a:xfrm>
              <a:off x="7164288" y="5157192"/>
              <a:ext cx="0" cy="72008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" name="Rectangle 6"/>
            <p:cNvSpPr/>
            <p:nvPr/>
          </p:nvSpPr>
          <p:spPr>
            <a:xfrm>
              <a:off x="4310819" y="4797152"/>
              <a:ext cx="792088" cy="2880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/>
                <a:t>@</a:t>
              </a:r>
            </a:p>
          </p:txBody>
        </p:sp>
        <p:cxnSp>
          <p:nvCxnSpPr>
            <p:cNvPr id="11" name="Connecteur droit avec flèche 10"/>
            <p:cNvCxnSpPr/>
            <p:nvPr/>
          </p:nvCxnSpPr>
          <p:spPr>
            <a:xfrm>
              <a:off x="5102907" y="5085184"/>
              <a:ext cx="837245" cy="36004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/>
            <p:nvPr/>
          </p:nvSpPr>
          <p:spPr>
            <a:xfrm>
              <a:off x="4139952" y="4437112"/>
              <a:ext cx="693229" cy="36004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sz="2000" b="1" dirty="0" smtClean="0">
                  <a:solidFill>
                    <a:srgbClr val="FF0000"/>
                  </a:solidFill>
                </a:rPr>
                <a:t>P</a:t>
              </a:r>
              <a:endParaRPr lang="fr-FR" sz="20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6372200" y="5210036"/>
            <a:ext cx="40320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800" b="1" dirty="0">
                <a:solidFill>
                  <a:srgbClr val="00B050"/>
                </a:solidFill>
                <a:sym typeface="Wingdings" pitchFamily="2" charset="2"/>
              </a:rPr>
              <a:t>x</a:t>
            </a:r>
            <a:endParaRPr lang="fr-FR" sz="2800" b="1" dirty="0">
              <a:solidFill>
                <a:srgbClr val="00B05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524328" y="5219422"/>
            <a:ext cx="7920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err="1" smtClean="0">
                <a:solidFill>
                  <a:srgbClr val="FF0000"/>
                </a:solidFill>
                <a:sym typeface="Wingdings" pitchFamily="2" charset="2"/>
              </a:rPr>
              <a:t>Null</a:t>
            </a:r>
            <a:endParaRPr lang="fr-FR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928646"/>
            <a:ext cx="8286808" cy="5929354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buNone/>
            </a:pPr>
            <a:r>
              <a:rPr lang="en" sz="2800" b="1" dirty="0" smtClean="0">
                <a:solidFill>
                  <a:srgbClr val="00B050"/>
                </a:solidFill>
              </a:rPr>
              <a:t>2. </a:t>
            </a:r>
            <a:r>
              <a:rPr lang="en" sz="2800" b="1" dirty="0" err="1" smtClean="0">
                <a:solidFill>
                  <a:srgbClr val="00B050"/>
                </a:solidFill>
              </a:rPr>
              <a:t>Is_empty </a:t>
            </a:r>
            <a:r>
              <a:rPr lang="en" sz="2800" b="1" dirty="0" smtClean="0">
                <a:solidFill>
                  <a:srgbClr val="00B050"/>
                </a:solidFill>
              </a:rPr>
              <a:t>:</a:t>
            </a:r>
            <a:r>
              <a:rPr lang="en" sz="2600" b="1" dirty="0" smtClean="0"/>
              <a:t> </a:t>
            </a:r>
            <a:r>
              <a:rPr lang="en" sz="2400" dirty="0" smtClean="0"/>
              <a:t>tests if the list is empty or not</a:t>
            </a:r>
            <a:endParaRPr lang="fr-FR" sz="2600" b="1" dirty="0" smtClean="0"/>
          </a:p>
          <a:p>
            <a:pPr>
              <a:spcBef>
                <a:spcPts val="600"/>
              </a:spcBef>
              <a:buNone/>
            </a:pPr>
            <a:r>
              <a:rPr lang="en" sz="2600" b="1" dirty="0" smtClean="0"/>
              <a:t>Function Is_empty(L: List): Boolean</a:t>
            </a:r>
          </a:p>
          <a:p>
            <a:pPr>
              <a:spcBef>
                <a:spcPts val="0"/>
              </a:spcBef>
              <a:buNone/>
            </a:pPr>
            <a:r>
              <a:rPr lang="en" sz="2600" dirty="0" smtClean="0"/>
              <a:t>Begin</a:t>
            </a:r>
          </a:p>
          <a:p>
            <a:pPr>
              <a:spcBef>
                <a:spcPts val="0"/>
              </a:spcBef>
              <a:buNone/>
            </a:pPr>
            <a:r>
              <a:rPr lang="en" sz="2600" dirty="0" smtClean="0"/>
              <a:t>	If (L=</a:t>
            </a:r>
            <a:r>
              <a:rPr lang="fr-FR" sz="2600" dirty="0" err="1" smtClean="0"/>
              <a:t>Null</a:t>
            </a:r>
            <a:r>
              <a:rPr lang="en" sz="2600" dirty="0" smtClean="0"/>
              <a:t>) then</a:t>
            </a:r>
          </a:p>
          <a:p>
            <a:pPr>
              <a:spcBef>
                <a:spcPts val="0"/>
              </a:spcBef>
              <a:buNone/>
            </a:pPr>
            <a:r>
              <a:rPr lang="en" sz="2600" dirty="0" smtClean="0"/>
              <a:t>		Returns (true);</a:t>
            </a:r>
          </a:p>
          <a:p>
            <a:pPr>
              <a:spcBef>
                <a:spcPts val="0"/>
              </a:spcBef>
              <a:buNone/>
            </a:pPr>
            <a:r>
              <a:rPr lang="en" sz="2600" dirty="0" smtClean="0"/>
              <a:t>	Else</a:t>
            </a:r>
          </a:p>
          <a:p>
            <a:pPr>
              <a:spcBef>
                <a:spcPts val="0"/>
              </a:spcBef>
              <a:buNone/>
            </a:pPr>
            <a:r>
              <a:rPr lang="en" sz="2600" dirty="0" smtClean="0"/>
              <a:t>		Return(false);</a:t>
            </a:r>
          </a:p>
          <a:p>
            <a:pPr>
              <a:spcBef>
                <a:spcPts val="0"/>
              </a:spcBef>
              <a:buNone/>
            </a:pPr>
            <a:r>
              <a:rPr lang="en" sz="2600" dirty="0" smtClean="0"/>
              <a:t>	End if</a:t>
            </a:r>
          </a:p>
          <a:p>
            <a:pPr>
              <a:spcBef>
                <a:spcPts val="0"/>
              </a:spcBef>
              <a:buNone/>
            </a:pPr>
            <a:r>
              <a:rPr lang="en" sz="2600" dirty="0" smtClean="0"/>
              <a:t>END</a:t>
            </a:r>
          </a:p>
          <a:p>
            <a:pPr>
              <a:spcBef>
                <a:spcPts val="600"/>
              </a:spcBef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 </a:t>
            </a:r>
            <a:r>
              <a:rPr lang="en" sz="4000" b="1" dirty="0" smtClean="0">
                <a:solidFill>
                  <a:srgbClr val="00B050"/>
                </a:solidFill>
              </a:rPr>
              <a:t>( </a:t>
            </a:r>
            <a:r>
              <a:rPr lang="en" sz="4000" b="1" dirty="0">
                <a:solidFill>
                  <a:srgbClr val="00B050"/>
                </a:solidFill>
              </a:rPr>
              <a:t>Primitive Operations)</a:t>
            </a:r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Accolade fermante 1"/>
          <p:cNvSpPr/>
          <p:nvPr/>
        </p:nvSpPr>
        <p:spPr>
          <a:xfrm>
            <a:off x="3491880" y="2420888"/>
            <a:ext cx="288032" cy="2032202"/>
          </a:xfrm>
          <a:prstGeom prst="righ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3982478" y="3244334"/>
            <a:ext cx="36138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800" b="1" dirty="0"/>
              <a:t>Return </a:t>
            </a:r>
            <a:r>
              <a:rPr lang="en" sz="2800" b="1" dirty="0" smtClean="0"/>
              <a:t>(L=</a:t>
            </a:r>
            <a:r>
              <a:rPr lang="fr-FR" sz="2800" b="1" dirty="0" err="1" smtClean="0"/>
              <a:t>Null</a:t>
            </a:r>
            <a:r>
              <a:rPr lang="en" sz="2800" b="1" dirty="0" smtClean="0"/>
              <a:t>)</a:t>
            </a:r>
            <a:endParaRPr lang="fr-FR" sz="2800" b="1" dirty="0"/>
          </a:p>
        </p:txBody>
      </p:sp>
      <p:sp>
        <p:nvSpPr>
          <p:cNvPr id="6" name="Forme libre 5"/>
          <p:cNvSpPr/>
          <p:nvPr/>
        </p:nvSpPr>
        <p:spPr>
          <a:xfrm>
            <a:off x="1793174" y="2132857"/>
            <a:ext cx="4168239" cy="1204110"/>
          </a:xfrm>
          <a:custGeom>
            <a:avLst/>
            <a:gdLst>
              <a:gd name="connsiteX0" fmla="*/ 0 w 4168239"/>
              <a:gd name="connsiteY0" fmla="*/ 133304 h 1059579"/>
              <a:gd name="connsiteX1" fmla="*/ 522514 w 4168239"/>
              <a:gd name="connsiteY1" fmla="*/ 2675 h 1059579"/>
              <a:gd name="connsiteX2" fmla="*/ 2992582 w 4168239"/>
              <a:gd name="connsiteY2" fmla="*/ 240182 h 1059579"/>
              <a:gd name="connsiteX3" fmla="*/ 4168239 w 4168239"/>
              <a:gd name="connsiteY3" fmla="*/ 1059579 h 1059579"/>
              <a:gd name="connsiteX4" fmla="*/ 4168239 w 4168239"/>
              <a:gd name="connsiteY4" fmla="*/ 1059579 h 1059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68239" h="1059579">
                <a:moveTo>
                  <a:pt x="0" y="133304"/>
                </a:moveTo>
                <a:cubicBezTo>
                  <a:pt x="11875" y="59083"/>
                  <a:pt x="23750" y="-15138"/>
                  <a:pt x="522514" y="2675"/>
                </a:cubicBezTo>
                <a:cubicBezTo>
                  <a:pt x="1021278" y="20488"/>
                  <a:pt x="2384961" y="64031"/>
                  <a:pt x="2992582" y="240182"/>
                </a:cubicBezTo>
                <a:cubicBezTo>
                  <a:pt x="3600203" y="416333"/>
                  <a:pt x="4168239" y="1059579"/>
                  <a:pt x="4168239" y="1059579"/>
                </a:cubicBezTo>
                <a:lnTo>
                  <a:pt x="4168239" y="1059579"/>
                </a:ln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928646"/>
            <a:ext cx="8286808" cy="59293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" sz="2600" b="1" dirty="0" smtClean="0">
                <a:solidFill>
                  <a:srgbClr val="00B050"/>
                </a:solidFill>
              </a:rPr>
              <a:t>3. </a:t>
            </a:r>
            <a:r>
              <a:rPr lang="en" sz="2600" b="1" dirty="0" smtClean="0">
                <a:solidFill>
                  <a:prstClr val="black"/>
                </a:solidFill>
              </a:rPr>
              <a:t>First: </a:t>
            </a:r>
            <a:r>
              <a:rPr lang="en" sz="2600" dirty="0">
                <a:solidFill>
                  <a:prstClr val="black"/>
                </a:solidFill>
              </a:rPr>
              <a:t>returns the first element of the </a:t>
            </a:r>
            <a:r>
              <a:rPr lang="en" sz="2600" dirty="0" smtClean="0">
                <a:solidFill>
                  <a:prstClr val="black"/>
                </a:solidFill>
              </a:rPr>
              <a:t>list L</a:t>
            </a:r>
            <a:endParaRPr lang="fr-FR" sz="2600" dirty="0">
              <a:solidFill>
                <a:prstClr val="black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en" sz="2600" b="1" dirty="0"/>
              <a:t>Function </a:t>
            </a:r>
            <a:r>
              <a:rPr lang="en" sz="2600" b="1" dirty="0" smtClean="0">
                <a:solidFill>
                  <a:prstClr val="black"/>
                </a:solidFill>
              </a:rPr>
              <a:t>First (l</a:t>
            </a:r>
            <a:r>
              <a:rPr lang="en" sz="2600" b="1" dirty="0">
                <a:solidFill>
                  <a:prstClr val="black"/>
                </a:solidFill>
              </a:rPr>
              <a:t>: list): Element,</a:t>
            </a:r>
            <a:endParaRPr lang="fr-FR" sz="2600" b="1" dirty="0"/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2600" b="1" dirty="0" smtClean="0"/>
              <a:t>Begin</a:t>
            </a:r>
            <a:endParaRPr lang="en" sz="2600" b="1" dirty="0"/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en" sz="2600" dirty="0" smtClean="0"/>
              <a:t>	returns </a:t>
            </a:r>
            <a:r>
              <a:rPr lang="en" sz="2600" dirty="0"/>
              <a:t>(L </a:t>
            </a:r>
            <a:r>
              <a:rPr lang="en" sz="2600" b="1" dirty="0"/>
              <a:t>-&gt;</a:t>
            </a:r>
            <a:r>
              <a:rPr lang="en" sz="2600" dirty="0"/>
              <a:t> </a:t>
            </a:r>
            <a:r>
              <a:rPr lang="en" sz="2600" dirty="0" smtClean="0"/>
              <a:t>Ele </a:t>
            </a:r>
            <a:r>
              <a:rPr lang="en" sz="2600" dirty="0"/>
              <a:t>);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en" sz="2600" b="1" dirty="0" smtClean="0"/>
              <a:t>END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endParaRPr lang="fr-FR" sz="2600" b="1" dirty="0" smtClean="0"/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endParaRPr lang="fr-FR" sz="2600" b="1" dirty="0" smtClean="0"/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en" sz="2600" b="1" dirty="0" smtClean="0"/>
              <a:t>Examples of use</a:t>
            </a:r>
            <a:endParaRPr lang="fr-FR" sz="2600" b="1" dirty="0"/>
          </a:p>
          <a:p>
            <a:pPr>
              <a:spcBef>
                <a:spcPts val="600"/>
              </a:spcBef>
              <a:buNone/>
            </a:pPr>
            <a:r>
              <a:rPr lang="en" sz="2600" dirty="0" smtClean="0"/>
              <a:t>write (First (l));</a:t>
            </a:r>
          </a:p>
          <a:p>
            <a:pPr>
              <a:spcBef>
                <a:spcPts val="600"/>
              </a:spcBef>
              <a:buNone/>
            </a:pPr>
            <a:r>
              <a:rPr lang="en" sz="2600" dirty="0" smtClean="0"/>
              <a:t>x </a:t>
            </a:r>
            <a:r>
              <a:rPr lang="en" sz="2600" dirty="0" smtClean="0">
                <a:sym typeface="Wingdings" pitchFamily="2" charset="2"/>
              </a:rPr>
              <a:t> First (L);</a:t>
            </a: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 </a:t>
            </a:r>
            <a:r>
              <a:rPr lang="en" sz="4000" b="1" dirty="0">
                <a:solidFill>
                  <a:srgbClr val="00B050"/>
                </a:solidFill>
              </a:rPr>
              <a:t>( Primitive </a:t>
            </a:r>
            <a:r>
              <a:rPr lang="en" sz="4000" b="1" dirty="0" smtClean="0">
                <a:solidFill>
                  <a:srgbClr val="00B050"/>
                </a:solidFill>
              </a:rPr>
              <a:t>operations </a:t>
            </a:r>
            <a:r>
              <a:rPr lang="en" sz="4000" b="1" dirty="0">
                <a:solidFill>
                  <a:srgbClr val="00B050"/>
                </a:solidFill>
              </a:rPr>
              <a:t>)</a:t>
            </a:r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14" name="Groupe 13"/>
          <p:cNvGrpSpPr/>
          <p:nvPr/>
        </p:nvGrpSpPr>
        <p:grpSpPr>
          <a:xfrm>
            <a:off x="4705608" y="2951597"/>
            <a:ext cx="3303414" cy="831200"/>
            <a:chOff x="4234118" y="4447317"/>
            <a:chExt cx="3303414" cy="831200"/>
          </a:xfrm>
        </p:grpSpPr>
        <p:sp>
          <p:nvSpPr>
            <p:cNvPr id="7" name="Rectangle 6"/>
            <p:cNvSpPr/>
            <p:nvPr/>
          </p:nvSpPr>
          <p:spPr>
            <a:xfrm>
              <a:off x="5365430" y="5013176"/>
              <a:ext cx="337882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5703313" y="5013176"/>
              <a:ext cx="579227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@2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9" name="Connecteur droit avec flèche 8"/>
            <p:cNvCxnSpPr>
              <a:endCxn id="7" idx="1"/>
            </p:cNvCxnSpPr>
            <p:nvPr/>
          </p:nvCxnSpPr>
          <p:spPr>
            <a:xfrm>
              <a:off x="4403059" y="4862917"/>
              <a:ext cx="962371" cy="28293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6620422" y="5013176"/>
              <a:ext cx="337882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958305" y="5013176"/>
              <a:ext cx="579227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err="1" smtClean="0">
                  <a:solidFill>
                    <a:schemeClr val="tx1"/>
                  </a:solidFill>
                </a:rPr>
                <a:t>Null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Connecteur droit avec flèche 11"/>
            <p:cNvCxnSpPr/>
            <p:nvPr/>
          </p:nvCxnSpPr>
          <p:spPr>
            <a:xfrm>
              <a:off x="6182584" y="5145847"/>
              <a:ext cx="437838" cy="147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/>
            <p:nvPr/>
          </p:nvSpPr>
          <p:spPr>
            <a:xfrm>
              <a:off x="4234118" y="4447317"/>
              <a:ext cx="337882" cy="26534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sz="2800" dirty="0" smtClean="0">
                  <a:solidFill>
                    <a:schemeClr val="tx1"/>
                  </a:solidFill>
                </a:rPr>
                <a:t>L</a:t>
              </a:r>
              <a:endParaRPr lang="fr-FR" sz="2800" dirty="0">
                <a:solidFill>
                  <a:schemeClr val="tx1"/>
                </a:solidFill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5043490" y="4093520"/>
            <a:ext cx="3240360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" sz="2800" b="1" dirty="0" smtClean="0">
                <a:solidFill>
                  <a:schemeClr val="tx1"/>
                </a:solidFill>
              </a:rPr>
              <a:t>L </a:t>
            </a:r>
            <a:r>
              <a:rPr lang="en" sz="2400" b="1" dirty="0" smtClean="0">
                <a:solidFill>
                  <a:schemeClr val="tx1"/>
                </a:solidFill>
              </a:rPr>
              <a:t>-&gt; ELE = 5</a:t>
            </a:r>
            <a:endParaRPr lang="fr-F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880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52736"/>
            <a:ext cx="8286808" cy="542928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spcBef>
                <a:spcPts val="1800"/>
              </a:spcBef>
              <a:buNone/>
            </a:pPr>
            <a:r>
              <a:rPr lang="en" sz="2400" b="1" dirty="0" smtClean="0">
                <a:solidFill>
                  <a:srgbClr val="00B050"/>
                </a:solidFill>
              </a:rPr>
              <a:t>4. </a:t>
            </a:r>
            <a:r>
              <a:rPr lang="en" sz="2800" b="1" dirty="0" smtClean="0">
                <a:solidFill>
                  <a:srgbClr val="00B050"/>
                </a:solidFill>
              </a:rPr>
              <a:t>Add </a:t>
            </a:r>
            <a:r>
              <a:rPr lang="en" sz="2400" b="1" dirty="0" smtClean="0"/>
              <a:t>: inserts a new element at the head of the list L. It can be written as a function, </a:t>
            </a:r>
            <a:r>
              <a:rPr lang="en" sz="2400" b="1" dirty="0" smtClean="0">
                <a:solidFill>
                  <a:srgbClr val="0070C0"/>
                </a:solidFill>
              </a:rPr>
              <a:t>returning the new list </a:t>
            </a:r>
            <a:r>
              <a:rPr lang="en" sz="2400" b="1" dirty="0" smtClean="0"/>
              <a:t>, or as a procedure with a passage by variable in the list.</a:t>
            </a:r>
          </a:p>
          <a:p>
            <a:pPr>
              <a:spcBef>
                <a:spcPts val="1800"/>
              </a:spcBef>
              <a:buNone/>
            </a:pPr>
            <a:r>
              <a:rPr lang="en" sz="2400" b="1" dirty="0" smtClean="0"/>
              <a:t>Function </a:t>
            </a:r>
            <a:r>
              <a:rPr lang="en" sz="2400" b="1" dirty="0"/>
              <a:t>Add(L: </a:t>
            </a:r>
            <a:r>
              <a:rPr lang="en" sz="2400" b="1" dirty="0" smtClean="0"/>
              <a:t>List, x: typeq): List</a:t>
            </a:r>
          </a:p>
          <a:p>
            <a:pPr>
              <a:spcBef>
                <a:spcPts val="1800"/>
              </a:spcBef>
              <a:buNone/>
            </a:pPr>
            <a:r>
              <a:rPr lang="en" sz="2600" dirty="0" smtClean="0"/>
              <a:t>P: List // or </a:t>
            </a:r>
            <a:r>
              <a:rPr lang="en" sz="2600" dirty="0" smtClean="0">
                <a:solidFill>
                  <a:srgbClr val="FF0000"/>
                </a:solidFill>
              </a:rPr>
              <a:t>P: * </a:t>
            </a:r>
            <a:r>
              <a:rPr lang="en" sz="2600" dirty="0" err="1" smtClean="0">
                <a:solidFill>
                  <a:srgbClr val="FF0000"/>
                </a:solidFill>
              </a:rPr>
              <a:t>Link</a:t>
            </a:r>
            <a:r>
              <a:rPr lang="en" sz="2600" dirty="0" smtClean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ts val="1800"/>
              </a:spcBef>
              <a:buNone/>
            </a:pPr>
            <a:r>
              <a:rPr lang="fr-FR" sz="2600" dirty="0" smtClean="0"/>
              <a:t>Begin</a:t>
            </a:r>
            <a:endParaRPr lang="en" sz="2600" dirty="0" smtClean="0"/>
          </a:p>
          <a:p>
            <a:pPr>
              <a:buNone/>
            </a:pPr>
            <a:r>
              <a:rPr lang="en" sz="2600" dirty="0" smtClean="0">
                <a:sym typeface="Wingdings" pitchFamily="2" charset="2"/>
              </a:rPr>
              <a:t>P  </a:t>
            </a:r>
            <a:r>
              <a:rPr lang="fr-FR" sz="2600" dirty="0" err="1">
                <a:sym typeface="Wingdings" pitchFamily="2" charset="2"/>
              </a:rPr>
              <a:t>Create_Node</a:t>
            </a:r>
            <a:r>
              <a:rPr lang="fr-FR" sz="2600" dirty="0">
                <a:sym typeface="Wingdings" pitchFamily="2" charset="2"/>
              </a:rPr>
              <a:t> </a:t>
            </a:r>
            <a:r>
              <a:rPr lang="en" sz="2600" dirty="0" smtClean="0">
                <a:sym typeface="Wingdings" pitchFamily="2" charset="2"/>
              </a:rPr>
              <a:t> (x);</a:t>
            </a:r>
          </a:p>
          <a:p>
            <a:pPr>
              <a:buNone/>
            </a:pPr>
            <a:r>
              <a:rPr lang="en" sz="2600" dirty="0" smtClean="0">
                <a:sym typeface="Wingdings" pitchFamily="2" charset="2"/>
              </a:rPr>
              <a:t>P -&gt; next  L;</a:t>
            </a:r>
            <a:r>
              <a:rPr lang="en" sz="2600" dirty="0" smtClean="0"/>
              <a:t>       </a:t>
            </a:r>
          </a:p>
          <a:p>
            <a:pPr>
              <a:buNone/>
            </a:pPr>
            <a:r>
              <a:rPr lang="en" sz="2600" dirty="0" smtClean="0"/>
              <a:t>Returns (P);</a:t>
            </a:r>
          </a:p>
          <a:p>
            <a:pPr>
              <a:buNone/>
            </a:pPr>
            <a:r>
              <a:rPr lang="en" sz="2600" dirty="0" smtClean="0"/>
              <a:t>END</a:t>
            </a:r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5668116" y="5725846"/>
            <a:ext cx="337882" cy="2653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dirty="0" smtClean="0">
                <a:solidFill>
                  <a:schemeClr val="tx1"/>
                </a:solidFill>
              </a:rPr>
              <a:t>L</a:t>
            </a:r>
            <a:endParaRPr lang="fr-FR" dirty="0">
              <a:solidFill>
                <a:schemeClr val="tx1"/>
              </a:solidFill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5525240" y="6006495"/>
            <a:ext cx="3367240" cy="290855"/>
            <a:chOff x="5525240" y="6006495"/>
            <a:chExt cx="3367240" cy="290855"/>
          </a:xfrm>
        </p:grpSpPr>
        <p:sp>
          <p:nvSpPr>
            <p:cNvPr id="9" name="Rectangle 8"/>
            <p:cNvSpPr/>
            <p:nvPr/>
          </p:nvSpPr>
          <p:spPr>
            <a:xfrm>
              <a:off x="5525240" y="6011598"/>
              <a:ext cx="695072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b="1" dirty="0" smtClean="0">
                  <a:solidFill>
                    <a:srgbClr val="C00000"/>
                  </a:solidFill>
                </a:rPr>
                <a:t>@1</a:t>
              </a:r>
              <a:endParaRPr lang="fr-FR" b="1" dirty="0">
                <a:solidFill>
                  <a:srgbClr val="C00000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720378" y="6006495"/>
              <a:ext cx="337882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058261" y="6006495"/>
              <a:ext cx="579227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@2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18" name="Connecteur droit avec flèche 17"/>
            <p:cNvCxnSpPr/>
            <p:nvPr/>
          </p:nvCxnSpPr>
          <p:spPr>
            <a:xfrm>
              <a:off x="6258216" y="6225912"/>
              <a:ext cx="462162" cy="147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7975370" y="6006495"/>
              <a:ext cx="337882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8313253" y="6006495"/>
              <a:ext cx="579227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err="1" smtClean="0">
                  <a:solidFill>
                    <a:schemeClr val="tx1"/>
                  </a:solidFill>
                </a:rPr>
                <a:t>Null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21" name="Connecteur droit avec flèche 20"/>
            <p:cNvCxnSpPr/>
            <p:nvPr/>
          </p:nvCxnSpPr>
          <p:spPr>
            <a:xfrm>
              <a:off x="7537532" y="6139166"/>
              <a:ext cx="437838" cy="147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" name="Groupe 6"/>
          <p:cNvGrpSpPr/>
          <p:nvPr/>
        </p:nvGrpSpPr>
        <p:grpSpPr>
          <a:xfrm>
            <a:off x="4499992" y="4797152"/>
            <a:ext cx="2247417" cy="645190"/>
            <a:chOff x="4499992" y="4797152"/>
            <a:chExt cx="2247417" cy="645190"/>
          </a:xfrm>
        </p:grpSpPr>
        <p:sp>
          <p:nvSpPr>
            <p:cNvPr id="34" name="Rectangle 33"/>
            <p:cNvSpPr/>
            <p:nvPr/>
          </p:nvSpPr>
          <p:spPr>
            <a:xfrm>
              <a:off x="5772182" y="5154342"/>
              <a:ext cx="396000" cy="2880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b="1" dirty="0" smtClean="0">
                  <a:solidFill>
                    <a:schemeClr val="tx1"/>
                  </a:solidFill>
                </a:rPr>
                <a:t>X</a:t>
              </a:r>
              <a:endParaRPr lang="fr-FR" b="1" dirty="0">
                <a:solidFill>
                  <a:schemeClr val="tx1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168182" y="5154341"/>
              <a:ext cx="579227" cy="2880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err="1" smtClean="0">
                  <a:solidFill>
                    <a:srgbClr val="C00000"/>
                  </a:solidFill>
                </a:rPr>
                <a:t>Null</a:t>
              </a:r>
              <a:endParaRPr lang="fr-FR" b="1" dirty="0">
                <a:solidFill>
                  <a:srgbClr val="C00000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4499992" y="5098212"/>
              <a:ext cx="844468" cy="34188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b="1" dirty="0" smtClean="0">
                  <a:solidFill>
                    <a:srgbClr val="7030A0"/>
                  </a:solidFill>
                </a:rPr>
                <a:t>@</a:t>
              </a:r>
              <a:endParaRPr lang="fr-FR" b="1" dirty="0">
                <a:solidFill>
                  <a:srgbClr val="7030A0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953736" y="4797152"/>
              <a:ext cx="337882" cy="26534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P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38" name="Connecteur droit avec flèche 37"/>
            <p:cNvCxnSpPr/>
            <p:nvPr/>
          </p:nvCxnSpPr>
          <p:spPr>
            <a:xfrm>
              <a:off x="5333974" y="5299733"/>
              <a:ext cx="462162" cy="147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e 7"/>
          <p:cNvGrpSpPr/>
          <p:nvPr/>
        </p:nvGrpSpPr>
        <p:grpSpPr>
          <a:xfrm>
            <a:off x="6311059" y="5440094"/>
            <a:ext cx="409319" cy="602120"/>
            <a:chOff x="6311059" y="5440094"/>
            <a:chExt cx="409319" cy="602120"/>
          </a:xfrm>
        </p:grpSpPr>
        <p:cxnSp>
          <p:nvCxnSpPr>
            <p:cNvPr id="30" name="Connecteur droit avec flèche 29"/>
            <p:cNvCxnSpPr/>
            <p:nvPr/>
          </p:nvCxnSpPr>
          <p:spPr>
            <a:xfrm>
              <a:off x="6382496" y="5940160"/>
              <a:ext cx="337882" cy="10205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Connecteur droit 39"/>
            <p:cNvCxnSpPr/>
            <p:nvPr/>
          </p:nvCxnSpPr>
          <p:spPr>
            <a:xfrm rot="16200000" flipH="1">
              <a:off x="6096745" y="5654408"/>
              <a:ext cx="500067" cy="7144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 </a:t>
            </a:r>
            <a:r>
              <a:rPr lang="en" sz="4000" b="1" dirty="0">
                <a:solidFill>
                  <a:srgbClr val="00B050"/>
                </a:solidFill>
              </a:rPr>
              <a:t>( Primitive </a:t>
            </a:r>
            <a:r>
              <a:rPr lang="en" sz="4000" b="1" dirty="0" smtClean="0">
                <a:solidFill>
                  <a:srgbClr val="00B050"/>
                </a:solidFill>
              </a:rPr>
              <a:t>operations </a:t>
            </a:r>
            <a:r>
              <a:rPr lang="en" sz="4000" b="1" dirty="0">
                <a:solidFill>
                  <a:srgbClr val="00B050"/>
                </a:solidFill>
              </a:rPr>
              <a:t>)</a:t>
            </a:r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508104" y="6002775"/>
            <a:ext cx="695072" cy="28575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b="1" dirty="0" smtClean="0">
                <a:solidFill>
                  <a:srgbClr val="C00000"/>
                </a:solidFill>
              </a:rPr>
              <a:t>@1</a:t>
            </a:r>
            <a:endParaRPr lang="fr-FR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00647E-6 L 0.07222 -0.12298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11" y="-61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847736"/>
            <a:ext cx="8286808" cy="542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" sz="2400" b="1" dirty="0" smtClean="0"/>
              <a:t>Procedure Add (var L: List, x</a:t>
            </a:r>
            <a:r>
              <a:rPr lang="en" sz="2400" b="1" dirty="0"/>
              <a:t>: </a:t>
            </a:r>
            <a:r>
              <a:rPr lang="en" sz="2400" b="1" dirty="0" smtClean="0"/>
              <a:t>Element </a:t>
            </a:r>
            <a:r>
              <a:rPr lang="en" sz="2400" b="1" dirty="0"/>
              <a:t>)</a:t>
            </a:r>
            <a:endParaRPr lang="en" sz="2400" b="1" dirty="0" smtClean="0"/>
          </a:p>
          <a:p>
            <a:pPr>
              <a:buNone/>
            </a:pPr>
            <a:r>
              <a:rPr lang="en" sz="2600" dirty="0" smtClean="0"/>
              <a:t>P: List</a:t>
            </a:r>
            <a:r>
              <a:rPr lang="en" sz="2600" dirty="0" smtClean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ts val="1800"/>
              </a:spcBef>
              <a:buNone/>
            </a:pPr>
            <a:r>
              <a:rPr lang="fr-FR" sz="2600" dirty="0" smtClean="0"/>
              <a:t>Begin</a:t>
            </a:r>
            <a:endParaRPr lang="en" sz="2600" dirty="0" smtClean="0"/>
          </a:p>
          <a:p>
            <a:pPr>
              <a:buNone/>
            </a:pPr>
            <a:r>
              <a:rPr lang="en" sz="2600" dirty="0" smtClean="0"/>
              <a:t>    </a:t>
            </a:r>
            <a:r>
              <a:rPr lang="en" sz="2600" dirty="0" smtClean="0">
                <a:sym typeface="Wingdings" pitchFamily="2" charset="2"/>
              </a:rPr>
              <a:t>P  </a:t>
            </a:r>
            <a:r>
              <a:rPr lang="fr-FR" sz="2600" dirty="0" err="1">
                <a:sym typeface="Wingdings" pitchFamily="2" charset="2"/>
              </a:rPr>
              <a:t>Create_Node</a:t>
            </a:r>
            <a:r>
              <a:rPr lang="fr-FR" sz="2600" dirty="0">
                <a:sym typeface="Wingdings" pitchFamily="2" charset="2"/>
              </a:rPr>
              <a:t> </a:t>
            </a:r>
            <a:r>
              <a:rPr lang="en" sz="2600" dirty="0" smtClean="0">
                <a:sym typeface="Wingdings" pitchFamily="2" charset="2"/>
              </a:rPr>
              <a:t> (x);</a:t>
            </a:r>
          </a:p>
          <a:p>
            <a:pPr>
              <a:buNone/>
            </a:pPr>
            <a:r>
              <a:rPr lang="en" sz="2600" dirty="0" smtClean="0">
                <a:sym typeface="Wingdings" pitchFamily="2" charset="2"/>
              </a:rPr>
              <a:t>    P -&gt; next  L;</a:t>
            </a:r>
            <a:r>
              <a:rPr lang="en" sz="2600" dirty="0" smtClean="0"/>
              <a:t>       </a:t>
            </a:r>
          </a:p>
          <a:p>
            <a:pPr>
              <a:buNone/>
            </a:pPr>
            <a:r>
              <a:rPr lang="en" sz="2600" dirty="0" smtClean="0"/>
              <a:t>    </a:t>
            </a:r>
            <a:r>
              <a:rPr lang="en" sz="2600" b="1" dirty="0" smtClean="0">
                <a:solidFill>
                  <a:srgbClr val="FF0000"/>
                </a:solidFill>
              </a:rPr>
              <a:t>L </a:t>
            </a:r>
            <a:r>
              <a:rPr lang="en" sz="2600" b="1" dirty="0" smtClean="0">
                <a:solidFill>
                  <a:srgbClr val="FF0000"/>
                </a:solidFill>
                <a:sym typeface="Wingdings" pitchFamily="2" charset="2"/>
              </a:rPr>
              <a:t> P </a:t>
            </a:r>
            <a:r>
              <a:rPr lang="en" sz="2600" b="1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" sz="2600" dirty="0" smtClean="0"/>
              <a:t>END</a:t>
            </a:r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 </a:t>
            </a:r>
            <a:r>
              <a:rPr lang="en" sz="4000" b="1" dirty="0">
                <a:solidFill>
                  <a:srgbClr val="00B050"/>
                </a:solidFill>
              </a:rPr>
              <a:t>( Primitive </a:t>
            </a:r>
            <a:r>
              <a:rPr lang="en" sz="4000" b="1" dirty="0" smtClean="0">
                <a:solidFill>
                  <a:srgbClr val="00B050"/>
                </a:solidFill>
              </a:rPr>
              <a:t>operations </a:t>
            </a:r>
            <a:r>
              <a:rPr lang="en" sz="4000" b="1" dirty="0">
                <a:solidFill>
                  <a:srgbClr val="00B050"/>
                </a:solidFill>
              </a:rPr>
              <a:t>)</a:t>
            </a:r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847736"/>
            <a:ext cx="8286808" cy="542928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1800"/>
              </a:spcBef>
              <a:buNone/>
            </a:pPr>
            <a:r>
              <a:rPr lang="en" sz="2800" b="1" dirty="0" smtClean="0">
                <a:solidFill>
                  <a:srgbClr val="00B050"/>
                </a:solidFill>
              </a:rPr>
              <a:t>5. Rest: </a:t>
            </a:r>
            <a:r>
              <a:rPr lang="en" sz="2400" dirty="0" smtClean="0"/>
              <a:t>returns the list L without the first element. It returns the address of the second node in the </a:t>
            </a:r>
            <a:r>
              <a:rPr lang="en" sz="2400" dirty="0"/>
              <a:t>list </a:t>
            </a:r>
            <a:r>
              <a:rPr lang="en" sz="2400" dirty="0" smtClean="0"/>
              <a:t>( </a:t>
            </a:r>
            <a:r>
              <a:rPr lang="en" sz="2400" dirty="0" smtClean="0">
                <a:solidFill>
                  <a:srgbClr val="00B050"/>
                </a:solidFill>
              </a:rPr>
              <a:t>returns the value of the next field of the first node</a:t>
            </a:r>
            <a:r>
              <a:rPr lang="en" sz="2400" dirty="0" smtClean="0"/>
              <a:t>).</a:t>
            </a:r>
          </a:p>
          <a:p>
            <a:pPr>
              <a:spcBef>
                <a:spcPts val="1800"/>
              </a:spcBef>
              <a:buNone/>
            </a:pPr>
            <a:r>
              <a:rPr lang="en" sz="2400" dirty="0"/>
              <a:t>Function Rest (</a:t>
            </a:r>
            <a:r>
              <a:rPr lang="en" sz="2400" dirty="0" smtClean="0"/>
              <a:t>L: List): List</a:t>
            </a:r>
          </a:p>
          <a:p>
            <a:pPr>
              <a:spcBef>
                <a:spcPts val="1800"/>
              </a:spcBef>
              <a:buNone/>
            </a:pPr>
            <a:r>
              <a:rPr lang="fr-FR" sz="2400" dirty="0" smtClean="0"/>
              <a:t>Begin</a:t>
            </a:r>
            <a:endParaRPr lang="en" sz="2400" dirty="0" smtClean="0"/>
          </a:p>
          <a:p>
            <a:pPr>
              <a:buNone/>
            </a:pPr>
            <a:r>
              <a:rPr lang="en" sz="2400" dirty="0" smtClean="0"/>
              <a:t>	Return ( </a:t>
            </a:r>
            <a:r>
              <a:rPr lang="en" sz="2400" dirty="0" smtClean="0">
                <a:sym typeface="Wingdings" pitchFamily="2" charset="2"/>
              </a:rPr>
              <a:t>L -&gt; next </a:t>
            </a:r>
            <a:r>
              <a:rPr lang="en" sz="2400" dirty="0" smtClean="0"/>
              <a:t>);</a:t>
            </a:r>
          </a:p>
          <a:p>
            <a:pPr>
              <a:buNone/>
            </a:pPr>
            <a:r>
              <a:rPr lang="en" sz="2400" dirty="0" smtClean="0"/>
              <a:t>END</a:t>
            </a:r>
          </a:p>
          <a:p>
            <a:pPr>
              <a:buNone/>
            </a:pPr>
            <a:endParaRPr lang="fr-FR" sz="2400" dirty="0"/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en" sz="2400" b="1" dirty="0"/>
              <a:t>Examples of use</a:t>
            </a:r>
          </a:p>
          <a:p>
            <a:pPr>
              <a:spcBef>
                <a:spcPts val="600"/>
              </a:spcBef>
              <a:buNone/>
            </a:pPr>
            <a:r>
              <a:rPr lang="en" sz="2400" dirty="0"/>
              <a:t>write (first </a:t>
            </a:r>
            <a:r>
              <a:rPr lang="en" sz="2400" dirty="0" smtClean="0"/>
              <a:t>(</a:t>
            </a:r>
            <a:r>
              <a:rPr lang="fr-FR" sz="2400" dirty="0" err="1" smtClean="0"/>
              <a:t>Rest</a:t>
            </a:r>
            <a:r>
              <a:rPr lang="en" sz="2400" dirty="0" smtClean="0"/>
              <a:t>(L));</a:t>
            </a:r>
            <a:endParaRPr lang="fr-FR" sz="2400" dirty="0"/>
          </a:p>
          <a:p>
            <a:pPr>
              <a:spcBef>
                <a:spcPts val="600"/>
              </a:spcBef>
              <a:buNone/>
            </a:pPr>
            <a:r>
              <a:rPr lang="en" sz="2400" dirty="0"/>
              <a:t>   </a:t>
            </a: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 </a:t>
            </a:r>
            <a:r>
              <a:rPr lang="en" sz="4000" b="1" dirty="0">
                <a:solidFill>
                  <a:srgbClr val="00B050"/>
                </a:solidFill>
              </a:rPr>
              <a:t>( Primitive </a:t>
            </a:r>
            <a:r>
              <a:rPr lang="en" sz="4000" b="1" dirty="0" smtClean="0">
                <a:solidFill>
                  <a:srgbClr val="00B050"/>
                </a:solidFill>
              </a:rPr>
              <a:t>operations </a:t>
            </a:r>
            <a:r>
              <a:rPr lang="en" sz="4000" b="1" dirty="0">
                <a:solidFill>
                  <a:srgbClr val="00B050"/>
                </a:solidFill>
              </a:rPr>
              <a:t>)</a:t>
            </a:r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4705608" y="4375309"/>
            <a:ext cx="3303414" cy="831200"/>
            <a:chOff x="4234118" y="4447317"/>
            <a:chExt cx="3303414" cy="831200"/>
          </a:xfrm>
        </p:grpSpPr>
        <p:sp>
          <p:nvSpPr>
            <p:cNvPr id="6" name="Rectangle 5"/>
            <p:cNvSpPr/>
            <p:nvPr/>
          </p:nvSpPr>
          <p:spPr>
            <a:xfrm>
              <a:off x="5365430" y="5013176"/>
              <a:ext cx="337882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5703313" y="5013176"/>
              <a:ext cx="579227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@2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8" name="Connecteur droit avec flèche 7"/>
            <p:cNvCxnSpPr>
              <a:endCxn id="6" idx="1"/>
            </p:cNvCxnSpPr>
            <p:nvPr/>
          </p:nvCxnSpPr>
          <p:spPr>
            <a:xfrm>
              <a:off x="4403059" y="4862917"/>
              <a:ext cx="962371" cy="28293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6620422" y="5013176"/>
              <a:ext cx="337882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958305" y="5013176"/>
              <a:ext cx="579227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err="1" smtClean="0">
                  <a:solidFill>
                    <a:schemeClr val="tx1"/>
                  </a:solidFill>
                </a:rPr>
                <a:t>Null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11" name="Connecteur droit avec flèche 10"/>
            <p:cNvCxnSpPr/>
            <p:nvPr/>
          </p:nvCxnSpPr>
          <p:spPr>
            <a:xfrm>
              <a:off x="6182584" y="5145847"/>
              <a:ext cx="437838" cy="147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/>
          </p:nvSpPr>
          <p:spPr>
            <a:xfrm>
              <a:off x="4234118" y="4447317"/>
              <a:ext cx="337882" cy="26534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sz="2800" dirty="0" smtClean="0">
                  <a:solidFill>
                    <a:schemeClr val="tx1"/>
                  </a:solidFill>
                </a:rPr>
                <a:t>L</a:t>
              </a:r>
              <a:endParaRPr lang="fr-FR" sz="2800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5043490" y="5517232"/>
            <a:ext cx="3920998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" sz="2800" b="1" dirty="0">
                <a:solidFill>
                  <a:schemeClr val="tx1"/>
                </a:solidFill>
              </a:rPr>
              <a:t>prime </a:t>
            </a:r>
            <a:r>
              <a:rPr lang="en" sz="2800" b="1" dirty="0" smtClean="0">
                <a:solidFill>
                  <a:schemeClr val="tx1"/>
                </a:solidFill>
              </a:rPr>
              <a:t>(</a:t>
            </a:r>
            <a:r>
              <a:rPr lang="fr-FR" sz="2800" b="1" dirty="0" err="1" smtClean="0">
                <a:solidFill>
                  <a:schemeClr val="tx1"/>
                </a:solidFill>
              </a:rPr>
              <a:t>Rest</a:t>
            </a:r>
            <a:r>
              <a:rPr lang="en" sz="2800" b="1" dirty="0" smtClean="0">
                <a:solidFill>
                  <a:schemeClr val="tx1"/>
                </a:solidFill>
              </a:rPr>
              <a:t>(L )) </a:t>
            </a:r>
            <a:r>
              <a:rPr lang="en" sz="2400" b="1" dirty="0" smtClean="0">
                <a:solidFill>
                  <a:schemeClr val="tx1"/>
                </a:solidFill>
              </a:rPr>
              <a:t>= 9</a:t>
            </a:r>
            <a:endParaRPr lang="fr-F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772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439" y="908720"/>
            <a:ext cx="8501122" cy="5643602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1800"/>
              </a:spcBef>
              <a:buNone/>
            </a:pPr>
            <a:r>
              <a:rPr lang="en" sz="2800" b="1" dirty="0">
                <a:solidFill>
                  <a:srgbClr val="00B050"/>
                </a:solidFill>
              </a:rPr>
              <a:t>6. Length: </a:t>
            </a:r>
            <a:r>
              <a:rPr lang="en" sz="2400" dirty="0"/>
              <a:t>returns the number of elements in </a:t>
            </a:r>
            <a:r>
              <a:rPr lang="en" sz="2400" dirty="0" smtClean="0"/>
              <a:t>a list </a:t>
            </a:r>
            <a:r>
              <a:rPr lang="en" sz="2400" dirty="0"/>
              <a:t>L.</a:t>
            </a:r>
          </a:p>
          <a:p>
            <a:pPr marL="0" indent="0" algn="just">
              <a:spcBef>
                <a:spcPts val="1800"/>
              </a:spcBef>
              <a:spcAft>
                <a:spcPts val="600"/>
              </a:spcAft>
              <a:buNone/>
            </a:pPr>
            <a:r>
              <a:rPr lang="en" sz="2400" b="1" dirty="0" smtClean="0"/>
              <a:t>Iterative </a:t>
            </a:r>
            <a:endParaRPr lang="fr-FR" sz="2400" b="1" dirty="0"/>
          </a:p>
          <a:p>
            <a:pPr>
              <a:spcBef>
                <a:spcPts val="600"/>
              </a:spcBef>
              <a:buNone/>
            </a:pPr>
            <a:r>
              <a:rPr lang="en" sz="2400" dirty="0" smtClean="0"/>
              <a:t>Function Length(L: List): integer</a:t>
            </a:r>
          </a:p>
          <a:p>
            <a:pPr>
              <a:spcBef>
                <a:spcPts val="600"/>
              </a:spcBef>
              <a:buNone/>
            </a:pPr>
            <a:r>
              <a:rPr lang="en" sz="2400" dirty="0" smtClean="0"/>
              <a:t>	current: List</a:t>
            </a:r>
          </a:p>
          <a:p>
            <a:pPr>
              <a:spcBef>
                <a:spcPts val="600"/>
              </a:spcBef>
              <a:buNone/>
            </a:pPr>
            <a:r>
              <a:rPr lang="en" sz="2400" dirty="0" smtClean="0"/>
              <a:t>	Nb: integer</a:t>
            </a:r>
          </a:p>
          <a:p>
            <a:pPr>
              <a:spcBef>
                <a:spcPts val="600"/>
              </a:spcBef>
              <a:buNone/>
            </a:pPr>
            <a:r>
              <a:rPr lang="fr-FR" sz="2400" dirty="0" smtClean="0"/>
              <a:t>Begin</a:t>
            </a:r>
            <a:endParaRPr lang="en" sz="2400" dirty="0" smtClean="0"/>
          </a:p>
          <a:p>
            <a:pPr>
              <a:spcBef>
                <a:spcPts val="600"/>
              </a:spcBef>
              <a:buNone/>
            </a:pPr>
            <a:r>
              <a:rPr lang="en" sz="2400" dirty="0" smtClean="0"/>
              <a:t>	Number </a:t>
            </a:r>
            <a:r>
              <a:rPr lang="en" sz="2400" dirty="0" smtClean="0">
                <a:sym typeface="Wingdings" pitchFamily="2" charset="2"/>
              </a:rPr>
              <a:t>0; currentL;</a:t>
            </a:r>
            <a:endParaRPr lang="fr-FR" sz="2400" dirty="0" smtClean="0"/>
          </a:p>
          <a:p>
            <a:pPr>
              <a:spcBef>
                <a:spcPts val="600"/>
              </a:spcBef>
              <a:buNone/>
            </a:pPr>
            <a:r>
              <a:rPr lang="en" sz="2400" dirty="0" smtClean="0"/>
              <a:t> While (</a:t>
            </a:r>
            <a:r>
              <a:rPr lang="en" sz="2400" b="1" dirty="0" smtClean="0">
                <a:solidFill>
                  <a:srgbClr val="FF0000"/>
                </a:solidFill>
              </a:rPr>
              <a:t>current ≠ </a:t>
            </a:r>
            <a:r>
              <a:rPr lang="fr-FR" sz="2400" b="1" dirty="0" err="1" smtClean="0">
                <a:solidFill>
                  <a:srgbClr val="FF0000"/>
                </a:solidFill>
              </a:rPr>
              <a:t>Null</a:t>
            </a:r>
            <a:r>
              <a:rPr lang="fr-FR" sz="2400" b="1" dirty="0" smtClean="0">
                <a:solidFill>
                  <a:srgbClr val="FF0000"/>
                </a:solidFill>
              </a:rPr>
              <a:t>)</a:t>
            </a:r>
            <a:r>
              <a:rPr lang="en" sz="2400" b="1" dirty="0" smtClean="0">
                <a:solidFill>
                  <a:srgbClr val="FF0000"/>
                </a:solidFill>
              </a:rPr>
              <a:t> </a:t>
            </a:r>
            <a:r>
              <a:rPr lang="en" sz="2400" dirty="0" smtClean="0"/>
              <a:t>do</a:t>
            </a:r>
          </a:p>
          <a:p>
            <a:pPr>
              <a:spcBef>
                <a:spcPts val="600"/>
              </a:spcBef>
              <a:buNone/>
            </a:pPr>
            <a:r>
              <a:rPr lang="en" sz="2400" dirty="0" smtClean="0"/>
              <a:t>	Nb </a:t>
            </a:r>
            <a:r>
              <a:rPr lang="en" sz="2400" dirty="0" smtClean="0">
                <a:sym typeface="Wingdings" pitchFamily="2" charset="2"/>
              </a:rPr>
              <a:t> Nb+1;</a:t>
            </a:r>
          </a:p>
          <a:p>
            <a:pPr>
              <a:spcBef>
                <a:spcPts val="600"/>
              </a:spcBef>
              <a:buNone/>
            </a:pPr>
            <a:r>
              <a:rPr lang="en" sz="2400" dirty="0" smtClean="0">
                <a:sym typeface="Wingdings" pitchFamily="2" charset="2"/>
              </a:rPr>
              <a:t>	current  current -&gt;next.</a:t>
            </a:r>
          </a:p>
          <a:p>
            <a:pPr>
              <a:spcBef>
                <a:spcPts val="600"/>
              </a:spcBef>
              <a:buNone/>
            </a:pPr>
            <a:r>
              <a:rPr lang="en" sz="2400" dirty="0" smtClean="0">
                <a:sym typeface="Wingdings" pitchFamily="2" charset="2"/>
              </a:rPr>
              <a:t> End while</a:t>
            </a:r>
          </a:p>
          <a:p>
            <a:pPr>
              <a:spcBef>
                <a:spcPts val="600"/>
              </a:spcBef>
              <a:buNone/>
            </a:pPr>
            <a:r>
              <a:rPr lang="en" sz="2400" dirty="0" smtClean="0">
                <a:sym typeface="Wingdings" pitchFamily="2" charset="2"/>
              </a:rPr>
              <a:t>	return Nb;</a:t>
            </a:r>
            <a:endParaRPr lang="fr-FR" sz="2400" dirty="0" smtClean="0"/>
          </a:p>
          <a:p>
            <a:pPr>
              <a:spcBef>
                <a:spcPts val="600"/>
              </a:spcBef>
              <a:buNone/>
            </a:pPr>
            <a:r>
              <a:rPr lang="en" sz="2400" dirty="0" smtClean="0"/>
              <a:t>END</a:t>
            </a:r>
          </a:p>
          <a:p>
            <a:pPr>
              <a:spcBef>
                <a:spcPts val="1800"/>
              </a:spcBef>
              <a:buNone/>
            </a:pPr>
            <a:endParaRPr lang="fr-FR" sz="2400" dirty="0" smtClean="0"/>
          </a:p>
          <a:p>
            <a:pPr>
              <a:spcBef>
                <a:spcPts val="1800"/>
              </a:spcBef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 </a:t>
            </a:r>
            <a:r>
              <a:rPr lang="en" sz="4000" b="1" dirty="0">
                <a:solidFill>
                  <a:srgbClr val="00B050"/>
                </a:solidFill>
              </a:rPr>
              <a:t>( Primitive </a:t>
            </a:r>
            <a:r>
              <a:rPr lang="en" sz="4000" b="1" dirty="0" smtClean="0">
                <a:solidFill>
                  <a:srgbClr val="00B050"/>
                </a:solidFill>
              </a:rPr>
              <a:t>operations </a:t>
            </a:r>
            <a:r>
              <a:rPr lang="en" sz="4000" b="1" dirty="0">
                <a:solidFill>
                  <a:srgbClr val="00B050"/>
                </a:solidFill>
              </a:rPr>
              <a:t>)</a:t>
            </a:r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007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439" y="908720"/>
            <a:ext cx="8501122" cy="5643602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1800"/>
              </a:spcBef>
              <a:buNone/>
            </a:pPr>
            <a:r>
              <a:rPr lang="en" sz="2800" b="1" dirty="0" smtClean="0">
                <a:solidFill>
                  <a:srgbClr val="00B050"/>
                </a:solidFill>
              </a:rPr>
              <a:t>6. Length: </a:t>
            </a:r>
            <a:r>
              <a:rPr lang="en" sz="2400" dirty="0" smtClean="0"/>
              <a:t>returns the number of elements in list L.</a:t>
            </a:r>
          </a:p>
          <a:p>
            <a:pPr marL="0" indent="0" algn="just">
              <a:spcBef>
                <a:spcPts val="1800"/>
              </a:spcBef>
              <a:buNone/>
            </a:pPr>
            <a:r>
              <a:rPr lang="en" sz="2400" b="1" dirty="0" smtClean="0"/>
              <a:t>Recursive version:</a:t>
            </a:r>
            <a:endParaRPr lang="fr-FR" sz="2400" b="1" dirty="0"/>
          </a:p>
          <a:p>
            <a:pPr>
              <a:spcBef>
                <a:spcPts val="1800"/>
              </a:spcBef>
              <a:buNone/>
            </a:pPr>
            <a:r>
              <a:rPr lang="en" sz="2400" dirty="0" smtClean="0"/>
              <a:t>Function Length(L: List): integer</a:t>
            </a:r>
          </a:p>
          <a:p>
            <a:pPr>
              <a:spcBef>
                <a:spcPts val="1800"/>
              </a:spcBef>
              <a:buNone/>
            </a:pPr>
            <a:r>
              <a:rPr lang="fr-FR" sz="2400" dirty="0" smtClean="0"/>
              <a:t>Begin</a:t>
            </a:r>
            <a:endParaRPr lang="en" sz="2400" dirty="0" smtClean="0"/>
          </a:p>
          <a:p>
            <a:pPr>
              <a:buNone/>
            </a:pPr>
            <a:r>
              <a:rPr lang="en" sz="2400" dirty="0" smtClean="0"/>
              <a:t>	If (L=</a:t>
            </a:r>
            <a:r>
              <a:rPr lang="fr-FR" sz="2400" dirty="0" err="1" smtClean="0"/>
              <a:t>Null</a:t>
            </a:r>
            <a:r>
              <a:rPr lang="en" sz="2400" dirty="0" smtClean="0"/>
              <a:t>) then</a:t>
            </a:r>
          </a:p>
          <a:p>
            <a:pPr>
              <a:buNone/>
            </a:pPr>
            <a:r>
              <a:rPr lang="en" sz="2400" dirty="0" smtClean="0"/>
              <a:t>		Return (0);</a:t>
            </a:r>
          </a:p>
          <a:p>
            <a:pPr>
              <a:buNone/>
            </a:pPr>
            <a:r>
              <a:rPr lang="en" sz="2400" dirty="0" smtClean="0"/>
              <a:t>	else</a:t>
            </a:r>
          </a:p>
          <a:p>
            <a:pPr>
              <a:buNone/>
            </a:pPr>
            <a:r>
              <a:rPr lang="en" sz="2400" dirty="0" smtClean="0"/>
              <a:t>		Return </a:t>
            </a:r>
            <a:r>
              <a:rPr lang="en" sz="2400" b="1" dirty="0" smtClean="0">
                <a:solidFill>
                  <a:srgbClr val="0070C0"/>
                </a:solidFill>
              </a:rPr>
              <a:t>1</a:t>
            </a:r>
            <a:r>
              <a:rPr lang="en" sz="2400" dirty="0" smtClean="0"/>
              <a:t> </a:t>
            </a:r>
            <a:r>
              <a:rPr lang="en" sz="2400" b="1" dirty="0" smtClean="0"/>
              <a:t>+ </a:t>
            </a:r>
            <a:r>
              <a:rPr lang="en" sz="2400" b="1" dirty="0" smtClean="0">
                <a:solidFill>
                  <a:srgbClr val="FF0000"/>
                </a:solidFill>
              </a:rPr>
              <a:t>length(Rest (L)) </a:t>
            </a:r>
            <a:r>
              <a:rPr lang="en" sz="2400" dirty="0" smtClean="0"/>
              <a:t>; </a:t>
            </a:r>
            <a:r>
              <a:rPr lang="en" sz="2400" b="1" dirty="0" smtClean="0"/>
              <a:t>// </a:t>
            </a:r>
            <a:r>
              <a:rPr lang="en" sz="2400" b="1" dirty="0"/>
              <a:t>recursive call</a:t>
            </a:r>
            <a:endParaRPr lang="fr-FR" sz="2400" dirty="0" smtClean="0"/>
          </a:p>
          <a:p>
            <a:pPr>
              <a:buNone/>
            </a:pPr>
            <a:r>
              <a:rPr lang="en" sz="2400" dirty="0" smtClean="0"/>
              <a:t>	End if</a:t>
            </a:r>
          </a:p>
          <a:p>
            <a:pPr>
              <a:buNone/>
            </a:pPr>
            <a:r>
              <a:rPr lang="en" sz="2400" dirty="0" smtClean="0"/>
              <a:t>END</a:t>
            </a:r>
          </a:p>
          <a:p>
            <a:pPr>
              <a:spcBef>
                <a:spcPts val="1800"/>
              </a:spcBef>
              <a:buNone/>
            </a:pPr>
            <a:endParaRPr lang="fr-FR" sz="2400" dirty="0" smtClean="0"/>
          </a:p>
          <a:p>
            <a:pPr>
              <a:spcBef>
                <a:spcPts val="1800"/>
              </a:spcBef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 </a:t>
            </a:r>
            <a:r>
              <a:rPr lang="en" sz="4000" b="1" dirty="0">
                <a:solidFill>
                  <a:srgbClr val="00B050"/>
                </a:solidFill>
              </a:rPr>
              <a:t>(Primitive operations)</a:t>
            </a:r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" sz="2400" b="1" dirty="0" smtClean="0">
                <a:solidFill>
                  <a:srgbClr val="FF0000"/>
                </a:solidFill>
              </a:rPr>
              <a:t>Definition: </a:t>
            </a:r>
            <a:r>
              <a:rPr lang="en" sz="2400" b="1" dirty="0" smtClean="0"/>
              <a:t>A list is a finite (possibly empty) sequence of elements of the same type identified according to their rank in the list.</a:t>
            </a:r>
          </a:p>
          <a:p>
            <a:pPr marL="0" indent="0" algn="just">
              <a:buNone/>
            </a:pPr>
            <a:r>
              <a:rPr lang="en" sz="2400" dirty="0" smtClean="0"/>
              <a:t>Example: the list of integers L = {1,5,9,0}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en" sz="2400" dirty="0" smtClean="0"/>
              <a:t>the rank of </a:t>
            </a:r>
            <a:r>
              <a:rPr lang="en" sz="2400" b="1" dirty="0" smtClean="0"/>
              <a:t>5 </a:t>
            </a:r>
            <a:r>
              <a:rPr lang="en" sz="2400" dirty="0" smtClean="0"/>
              <a:t>is </a:t>
            </a:r>
            <a:r>
              <a:rPr lang="en" sz="2400" b="1" dirty="0" smtClean="0"/>
              <a:t>2 </a:t>
            </a:r>
            <a:r>
              <a:rPr lang="en" sz="2400" dirty="0" smtClean="0"/>
              <a:t>.</a:t>
            </a:r>
          </a:p>
          <a:p>
            <a:pPr marL="514350" indent="-514350">
              <a:buNone/>
            </a:pPr>
            <a:r>
              <a:rPr lang="en" sz="2400" b="1" dirty="0" smtClean="0">
                <a:solidFill>
                  <a:srgbClr val="FF0000"/>
                </a:solidFill>
              </a:rPr>
              <a:t>Types: </a:t>
            </a:r>
            <a:r>
              <a:rPr lang="en" sz="2400" dirty="0" smtClean="0"/>
              <a:t>two types</a:t>
            </a:r>
            <a:endParaRPr lang="fr-FR" sz="2400" b="1" dirty="0" smtClean="0">
              <a:solidFill>
                <a:srgbClr val="FF0000"/>
              </a:solidFill>
            </a:endParaRPr>
          </a:p>
          <a:p>
            <a:pPr marL="266700" indent="-165100">
              <a:spcAft>
                <a:spcPts val="1200"/>
              </a:spcAft>
              <a:buFont typeface="Wingdings" pitchFamily="2" charset="2"/>
              <a:buChar char="§"/>
              <a:tabLst>
                <a:tab pos="266700" algn="l"/>
                <a:tab pos="811213" algn="l"/>
                <a:tab pos="900113" algn="l"/>
              </a:tabLst>
            </a:pPr>
            <a:r>
              <a:rPr lang="en" sz="2400" b="1" dirty="0" smtClean="0">
                <a:solidFill>
                  <a:srgbClr val="00B050"/>
                </a:solidFill>
              </a:rPr>
              <a:t>Static list (contiguous): </a:t>
            </a:r>
            <a:r>
              <a:rPr lang="en" sz="2000" dirty="0" smtClean="0"/>
              <a:t>Represented by an array </a:t>
            </a:r>
            <a:r>
              <a:rPr lang="en" sz="2000" b="1" dirty="0"/>
              <a:t>Tab </a:t>
            </a:r>
            <a:r>
              <a:rPr lang="en" sz="2000" dirty="0" smtClean="0"/>
              <a:t>of </a:t>
            </a:r>
            <a:r>
              <a:rPr lang="en" sz="2000" b="1" dirty="0" smtClean="0"/>
              <a:t>elements </a:t>
            </a:r>
            <a:r>
              <a:rPr lang="en" sz="2000" dirty="0" smtClean="0"/>
              <a:t>and a </a:t>
            </a:r>
            <a:r>
              <a:rPr lang="en" sz="2000" b="1" dirty="0" smtClean="0"/>
              <a:t>length variable</a:t>
            </a:r>
            <a:r>
              <a:rPr lang="en" sz="2400" dirty="0" smtClean="0"/>
              <a:t>:</a:t>
            </a:r>
          </a:p>
          <a:p>
            <a:pPr marL="361950" indent="15875">
              <a:buNone/>
              <a:tabLst>
                <a:tab pos="811213" algn="l"/>
                <a:tab pos="900113" algn="l"/>
              </a:tabLst>
            </a:pPr>
            <a:r>
              <a:rPr lang="en" sz="2000" b="1" dirty="0" smtClean="0"/>
              <a:t>   Tab</a:t>
            </a:r>
            <a:endParaRPr lang="fr-FR" sz="2000" dirty="0" smtClean="0"/>
          </a:p>
          <a:p>
            <a:pPr marL="361950" indent="15875">
              <a:buNone/>
              <a:tabLst>
                <a:tab pos="811213" algn="l"/>
                <a:tab pos="900113" algn="l"/>
              </a:tabLst>
            </a:pPr>
            <a:r>
              <a:rPr lang="en" sz="2000" b="1" dirty="0" smtClean="0"/>
              <a:t>    Length =4</a:t>
            </a:r>
          </a:p>
          <a:p>
            <a:pPr marL="266700" indent="-85725">
              <a:spcBef>
                <a:spcPts val="2400"/>
              </a:spcBef>
              <a:buFont typeface="Wingdings" pitchFamily="2" charset="2"/>
              <a:buChar char="§"/>
              <a:tabLst>
                <a:tab pos="811213" algn="l"/>
                <a:tab pos="900113" algn="l"/>
              </a:tabLst>
            </a:pPr>
            <a:r>
              <a:rPr lang="en" sz="2400" b="1" dirty="0" smtClean="0">
                <a:solidFill>
                  <a:srgbClr val="00B050"/>
                </a:solidFill>
              </a:rPr>
              <a:t>Dynamic list: </a:t>
            </a:r>
            <a:r>
              <a:rPr lang="en" sz="2400" dirty="0" smtClean="0"/>
              <a:t>representation by </a:t>
            </a:r>
            <a:r>
              <a:rPr lang="en" sz="2400" b="1" dirty="0" smtClean="0"/>
              <a:t>cells </a:t>
            </a:r>
            <a:r>
              <a:rPr lang="en" sz="2400" dirty="0" smtClean="0"/>
              <a:t>or </a:t>
            </a:r>
            <a:r>
              <a:rPr lang="en" sz="2400" b="1" dirty="0" smtClean="0"/>
              <a:t>nodes:</a:t>
            </a:r>
            <a:endParaRPr lang="fr-FR" sz="2400" dirty="0" smtClean="0"/>
          </a:p>
        </p:txBody>
      </p:sp>
      <p:sp>
        <p:nvSpPr>
          <p:cNvPr id="11" name="ZoneTexte 10"/>
          <p:cNvSpPr txBox="1"/>
          <p:nvPr/>
        </p:nvSpPr>
        <p:spPr>
          <a:xfrm>
            <a:off x="857604" y="4005064"/>
            <a:ext cx="6666724" cy="923330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Definition and types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5" name="Groupe 24"/>
          <p:cNvGrpSpPr/>
          <p:nvPr/>
        </p:nvGrpSpPr>
        <p:grpSpPr>
          <a:xfrm>
            <a:off x="2103455" y="4086236"/>
            <a:ext cx="3500462" cy="285752"/>
            <a:chOff x="2571736" y="4071942"/>
            <a:chExt cx="3500462" cy="285752"/>
          </a:xfrm>
        </p:grpSpPr>
        <p:sp>
          <p:nvSpPr>
            <p:cNvPr id="5" name="Rectangle 4"/>
            <p:cNvSpPr/>
            <p:nvPr/>
          </p:nvSpPr>
          <p:spPr>
            <a:xfrm>
              <a:off x="2571736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1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3071802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571868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9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4071934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0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572000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072066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572132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/>
          <p:cNvGrpSpPr/>
          <p:nvPr/>
        </p:nvGrpSpPr>
        <p:grpSpPr>
          <a:xfrm>
            <a:off x="681897" y="5536125"/>
            <a:ext cx="7744366" cy="533718"/>
            <a:chOff x="971600" y="5517232"/>
            <a:chExt cx="7744366" cy="533718"/>
          </a:xfrm>
        </p:grpSpPr>
        <p:sp>
          <p:nvSpPr>
            <p:cNvPr id="14" name="Rectangle 13"/>
            <p:cNvSpPr/>
            <p:nvPr/>
          </p:nvSpPr>
          <p:spPr>
            <a:xfrm>
              <a:off x="2067736" y="5765198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1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567802" y="5765198"/>
              <a:ext cx="714380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@2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853686" y="5765198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8139966" y="5765198"/>
              <a:ext cx="576000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err="1" smtClean="0">
                  <a:solidFill>
                    <a:schemeClr val="tx1"/>
                  </a:solidFill>
                </a:rPr>
                <a:t>Null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639900" y="5765198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0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971600" y="5517232"/>
              <a:ext cx="500066" cy="28575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353752" y="5765198"/>
              <a:ext cx="85725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@3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26" name="Connecteur droit avec flèche 25"/>
            <p:cNvCxnSpPr/>
            <p:nvPr/>
          </p:nvCxnSpPr>
          <p:spPr>
            <a:xfrm>
              <a:off x="3169686" y="5908074"/>
              <a:ext cx="684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Rectangle 29"/>
            <p:cNvSpPr/>
            <p:nvPr/>
          </p:nvSpPr>
          <p:spPr>
            <a:xfrm>
              <a:off x="5711074" y="5765198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211140" y="5765198"/>
              <a:ext cx="85725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@4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32" name="Connecteur droit avec flèche 31"/>
            <p:cNvCxnSpPr/>
            <p:nvPr/>
          </p:nvCxnSpPr>
          <p:spPr>
            <a:xfrm>
              <a:off x="5063074" y="5908074"/>
              <a:ext cx="648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Connecteur droit avec flèche 36"/>
            <p:cNvCxnSpPr/>
            <p:nvPr/>
          </p:nvCxnSpPr>
          <p:spPr>
            <a:xfrm>
              <a:off x="6991900" y="5908074"/>
              <a:ext cx="648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Connecteur droit avec flèche 37"/>
            <p:cNvCxnSpPr/>
            <p:nvPr/>
          </p:nvCxnSpPr>
          <p:spPr>
            <a:xfrm>
              <a:off x="1331640" y="5765198"/>
              <a:ext cx="736096" cy="21047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439" y="1124744"/>
            <a:ext cx="8501122" cy="5643602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800"/>
              </a:spcBef>
              <a:buNone/>
            </a:pPr>
            <a:r>
              <a:rPr lang="fr-FR" sz="3000" b="1" dirty="0" smtClean="0">
                <a:solidFill>
                  <a:srgbClr val="00B050"/>
                </a:solidFill>
              </a:rPr>
              <a:t>Display </a:t>
            </a:r>
            <a:r>
              <a:rPr lang="en" sz="3000" b="1" dirty="0" smtClean="0">
                <a:solidFill>
                  <a:srgbClr val="00B050"/>
                </a:solidFill>
              </a:rPr>
              <a:t>: </a:t>
            </a:r>
            <a:r>
              <a:rPr lang="en" sz="2800" dirty="0" smtClean="0"/>
              <a:t>allowing you to display the elements of a list L.</a:t>
            </a:r>
          </a:p>
          <a:p>
            <a:pPr>
              <a:spcBef>
                <a:spcPts val="1800"/>
              </a:spcBef>
              <a:buNone/>
            </a:pPr>
            <a:r>
              <a:rPr lang="en" sz="2800" b="1" dirty="0" smtClean="0"/>
              <a:t>Iterative version</a:t>
            </a:r>
          </a:p>
          <a:p>
            <a:pPr>
              <a:spcBef>
                <a:spcPts val="600"/>
              </a:spcBef>
              <a:buNone/>
            </a:pPr>
            <a:endParaRPr lang="fr-FR" sz="2800" dirty="0" smtClean="0"/>
          </a:p>
          <a:p>
            <a:pPr>
              <a:spcBef>
                <a:spcPts val="600"/>
              </a:spcBef>
              <a:buNone/>
            </a:pPr>
            <a:r>
              <a:rPr lang="en" sz="2800" dirty="0" smtClean="0"/>
              <a:t>Procedure display (L: List)</a:t>
            </a:r>
          </a:p>
          <a:p>
            <a:pPr>
              <a:spcBef>
                <a:spcPts val="600"/>
              </a:spcBef>
              <a:buNone/>
            </a:pPr>
            <a:r>
              <a:rPr lang="en" sz="2800" dirty="0" smtClean="0"/>
              <a:t>	current: List;</a:t>
            </a:r>
          </a:p>
          <a:p>
            <a:pPr>
              <a:spcBef>
                <a:spcPts val="600"/>
              </a:spcBef>
              <a:buNone/>
            </a:pPr>
            <a:r>
              <a:rPr lang="en" sz="2800" dirty="0" smtClean="0"/>
              <a:t>	Nb: integer;</a:t>
            </a:r>
          </a:p>
          <a:p>
            <a:pPr>
              <a:spcBef>
                <a:spcPts val="600"/>
              </a:spcBef>
              <a:buNone/>
            </a:pPr>
            <a:r>
              <a:rPr lang="fr-FR" sz="2800" dirty="0" smtClean="0"/>
              <a:t>Begin</a:t>
            </a:r>
            <a:endParaRPr lang="en" sz="2800" dirty="0" smtClean="0"/>
          </a:p>
          <a:p>
            <a:pPr>
              <a:spcBef>
                <a:spcPts val="600"/>
              </a:spcBef>
              <a:buNone/>
            </a:pPr>
            <a:r>
              <a:rPr lang="en" sz="2800" dirty="0" smtClean="0"/>
              <a:t>     </a:t>
            </a:r>
            <a:r>
              <a:rPr lang="en" sz="2800" dirty="0" err="1" smtClean="0">
                <a:sym typeface="Wingdings" pitchFamily="2" charset="2"/>
              </a:rPr>
              <a:t>current </a:t>
            </a:r>
            <a:r>
              <a:rPr lang="en" sz="2800" dirty="0" err="1">
                <a:sym typeface="Wingdings" pitchFamily="2" charset="2"/>
              </a:rPr>
              <a:t>L </a:t>
            </a:r>
            <a:r>
              <a:rPr lang="en" sz="2800" dirty="0">
                <a:sym typeface="Wingdings" pitchFamily="2" charset="2"/>
              </a:rPr>
              <a:t>;</a:t>
            </a:r>
            <a:endParaRPr lang="fr-FR" sz="2800" dirty="0"/>
          </a:p>
          <a:p>
            <a:pPr>
              <a:spcBef>
                <a:spcPts val="600"/>
              </a:spcBef>
              <a:buNone/>
            </a:pPr>
            <a:r>
              <a:rPr lang="en" sz="2800" dirty="0" smtClean="0"/>
              <a:t> While (</a:t>
            </a:r>
            <a:r>
              <a:rPr lang="en" sz="2800" b="1" dirty="0" smtClean="0">
                <a:solidFill>
                  <a:srgbClr val="FF0000"/>
                </a:solidFill>
              </a:rPr>
              <a:t>current != </a:t>
            </a:r>
            <a:r>
              <a:rPr lang="fr-FR" sz="2800" b="1" dirty="0" err="1" smtClean="0">
                <a:solidFill>
                  <a:srgbClr val="FF0000"/>
                </a:solidFill>
              </a:rPr>
              <a:t>Null</a:t>
            </a:r>
            <a:r>
              <a:rPr lang="en" sz="2800" b="1" dirty="0" smtClean="0">
                <a:solidFill>
                  <a:srgbClr val="FF0000"/>
                </a:solidFill>
              </a:rPr>
              <a:t> ) </a:t>
            </a:r>
            <a:r>
              <a:rPr lang="en" sz="2800" dirty="0" smtClean="0"/>
              <a:t>do</a:t>
            </a:r>
          </a:p>
          <a:p>
            <a:pPr>
              <a:spcBef>
                <a:spcPts val="600"/>
              </a:spcBef>
              <a:buNone/>
            </a:pPr>
            <a:r>
              <a:rPr lang="en" sz="2800" dirty="0" smtClean="0"/>
              <a:t> 	write ( </a:t>
            </a:r>
            <a:r>
              <a:rPr lang="en" sz="2800" b="1" dirty="0" smtClean="0">
                <a:solidFill>
                  <a:srgbClr val="0070C0"/>
                </a:solidFill>
              </a:rPr>
              <a:t>current -&gt; Ele </a:t>
            </a:r>
            <a:r>
              <a:rPr lang="en" sz="2800" dirty="0" smtClean="0"/>
              <a:t>);</a:t>
            </a:r>
          </a:p>
          <a:p>
            <a:pPr>
              <a:spcBef>
                <a:spcPts val="600"/>
              </a:spcBef>
              <a:buNone/>
            </a:pPr>
            <a:r>
              <a:rPr lang="en" sz="2800" dirty="0" smtClean="0">
                <a:sym typeface="Wingdings" pitchFamily="2" charset="2"/>
              </a:rPr>
              <a:t>	current  current -&gt;next.</a:t>
            </a:r>
          </a:p>
          <a:p>
            <a:pPr>
              <a:spcBef>
                <a:spcPts val="600"/>
              </a:spcBef>
              <a:buNone/>
            </a:pPr>
            <a:r>
              <a:rPr lang="en" sz="2800" dirty="0" smtClean="0">
                <a:sym typeface="Wingdings" pitchFamily="2" charset="2"/>
              </a:rPr>
              <a:t>End while</a:t>
            </a:r>
          </a:p>
          <a:p>
            <a:pPr>
              <a:spcBef>
                <a:spcPts val="600"/>
              </a:spcBef>
              <a:buNone/>
            </a:pPr>
            <a:r>
              <a:rPr lang="en" sz="2800" dirty="0" smtClean="0"/>
              <a:t>END</a:t>
            </a:r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 </a:t>
            </a:r>
            <a:r>
              <a:rPr lang="en" sz="4000" b="1" dirty="0" smtClean="0">
                <a:solidFill>
                  <a:srgbClr val="00B050"/>
                </a:solidFill>
              </a:rPr>
              <a:t>(Other operations)</a:t>
            </a:r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862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439" y="1124744"/>
            <a:ext cx="8501122" cy="5643602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buNone/>
            </a:pPr>
            <a:r>
              <a:rPr lang="en" sz="2800" b="1" dirty="0" smtClean="0">
                <a:solidFill>
                  <a:srgbClr val="00B050"/>
                </a:solidFill>
              </a:rPr>
              <a:t>Show: </a:t>
            </a:r>
            <a:r>
              <a:rPr lang="en" sz="2800" dirty="0" smtClean="0"/>
              <a:t>allowing you to display the elements of list L.</a:t>
            </a:r>
          </a:p>
          <a:p>
            <a:pPr>
              <a:spcBef>
                <a:spcPts val="1800"/>
              </a:spcBef>
              <a:buNone/>
            </a:pPr>
            <a:r>
              <a:rPr lang="en" sz="2800" b="1" dirty="0" smtClean="0"/>
              <a:t>Recursive version</a:t>
            </a:r>
          </a:p>
          <a:p>
            <a:pPr>
              <a:spcBef>
                <a:spcPts val="1800"/>
              </a:spcBef>
              <a:buNone/>
            </a:pPr>
            <a:r>
              <a:rPr lang="en" sz="2800" dirty="0" smtClean="0"/>
              <a:t>Procedure Display (L: List) // recursive version.</a:t>
            </a:r>
          </a:p>
          <a:p>
            <a:pPr>
              <a:spcBef>
                <a:spcPts val="1800"/>
              </a:spcBef>
              <a:buNone/>
            </a:pPr>
            <a:r>
              <a:rPr lang="fr-FR" sz="2800" dirty="0" smtClean="0"/>
              <a:t>Begin</a:t>
            </a:r>
            <a:endParaRPr lang="en" sz="2800" dirty="0" smtClean="0"/>
          </a:p>
          <a:p>
            <a:pPr>
              <a:buNone/>
            </a:pPr>
            <a:r>
              <a:rPr lang="en" sz="2800" dirty="0" smtClean="0"/>
              <a:t>If (L!=</a:t>
            </a:r>
            <a:r>
              <a:rPr lang="fr-FR" sz="2800" dirty="0" err="1" smtClean="0"/>
              <a:t>Null</a:t>
            </a:r>
            <a:r>
              <a:rPr lang="en" sz="2800" dirty="0" smtClean="0"/>
              <a:t>)</a:t>
            </a:r>
          </a:p>
          <a:p>
            <a:pPr>
              <a:buNone/>
            </a:pPr>
            <a:r>
              <a:rPr lang="en" sz="2800" dirty="0" smtClean="0"/>
              <a:t>   </a:t>
            </a:r>
            <a:r>
              <a:rPr lang="en" sz="2800" b="1" dirty="0" smtClean="0">
                <a:solidFill>
                  <a:srgbClr val="0070C0"/>
                </a:solidFill>
              </a:rPr>
              <a:t>write (first (L))</a:t>
            </a:r>
            <a:r>
              <a:rPr lang="en" sz="2800" dirty="0" smtClean="0"/>
              <a:t>  </a:t>
            </a:r>
            <a:endParaRPr lang="fr-FR" sz="2800" dirty="0"/>
          </a:p>
          <a:p>
            <a:pPr>
              <a:buNone/>
            </a:pPr>
            <a:r>
              <a:rPr lang="en" sz="2800" dirty="0" smtClean="0"/>
              <a:t>   </a:t>
            </a:r>
            <a:r>
              <a:rPr lang="fr-FR" sz="2800" b="1" dirty="0">
                <a:solidFill>
                  <a:srgbClr val="FF0000"/>
                </a:solidFill>
              </a:rPr>
              <a:t>Display </a:t>
            </a:r>
            <a:r>
              <a:rPr lang="en" sz="2800" b="1" dirty="0" smtClean="0">
                <a:solidFill>
                  <a:srgbClr val="FF0000"/>
                </a:solidFill>
              </a:rPr>
              <a:t>(</a:t>
            </a:r>
            <a:r>
              <a:rPr lang="fr-FR" sz="2800" b="1" dirty="0" err="1" smtClean="0">
                <a:solidFill>
                  <a:srgbClr val="FF0000"/>
                </a:solidFill>
              </a:rPr>
              <a:t>Rest</a:t>
            </a:r>
            <a:r>
              <a:rPr lang="en" sz="2800" b="1" dirty="0" smtClean="0">
                <a:solidFill>
                  <a:srgbClr val="FF0000"/>
                </a:solidFill>
              </a:rPr>
              <a:t>(L)) </a:t>
            </a:r>
            <a:r>
              <a:rPr lang="en" sz="2800" b="1" dirty="0" smtClean="0"/>
              <a:t>// recursive call</a:t>
            </a:r>
          </a:p>
          <a:p>
            <a:pPr>
              <a:buNone/>
            </a:pPr>
            <a:r>
              <a:rPr lang="en" sz="2800" dirty="0" smtClean="0"/>
              <a:t>End if</a:t>
            </a:r>
          </a:p>
          <a:p>
            <a:pPr>
              <a:buNone/>
            </a:pPr>
            <a:r>
              <a:rPr lang="en" sz="2800" dirty="0" smtClean="0"/>
              <a:t>END</a:t>
            </a:r>
          </a:p>
          <a:p>
            <a:pPr>
              <a:spcBef>
                <a:spcPts val="6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 </a:t>
            </a:r>
            <a:r>
              <a:rPr lang="en" sz="4000" b="1" dirty="0" smtClean="0">
                <a:solidFill>
                  <a:srgbClr val="00B050"/>
                </a:solidFill>
              </a:rPr>
              <a:t>(Other operations)</a:t>
            </a:r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439" y="1124744"/>
            <a:ext cx="8501122" cy="5643602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" sz="2800" b="1" dirty="0" smtClean="0">
                <a:solidFill>
                  <a:srgbClr val="00B050"/>
                </a:solidFill>
              </a:rPr>
              <a:t>Last: </a:t>
            </a:r>
            <a:r>
              <a:rPr lang="en" sz="2800" dirty="0" smtClean="0"/>
              <a:t>returns the last element of list L. The list must contain at least one element.</a:t>
            </a:r>
          </a:p>
          <a:p>
            <a:pPr>
              <a:spcBef>
                <a:spcPts val="1800"/>
              </a:spcBef>
              <a:buNone/>
            </a:pPr>
            <a:r>
              <a:rPr lang="en" sz="2800" b="1" dirty="0"/>
              <a:t>Iterative version</a:t>
            </a:r>
          </a:p>
          <a:p>
            <a:pPr>
              <a:spcBef>
                <a:spcPts val="1800"/>
              </a:spcBef>
              <a:buNone/>
            </a:pPr>
            <a:r>
              <a:rPr lang="en" sz="2800" dirty="0" smtClean="0"/>
              <a:t>Function Last (L: List): </a:t>
            </a:r>
            <a:r>
              <a:rPr lang="en" sz="2800" dirty="0" err="1" smtClean="0"/>
              <a:t>item</a:t>
            </a: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r>
              <a:rPr lang="en" sz="2800" dirty="0" smtClean="0"/>
              <a:t>Current: List</a:t>
            </a:r>
          </a:p>
          <a:p>
            <a:pPr>
              <a:spcBef>
                <a:spcPts val="1800"/>
              </a:spcBef>
              <a:buNone/>
            </a:pPr>
            <a:r>
              <a:rPr lang="fr-FR" sz="2800" dirty="0" smtClean="0"/>
              <a:t>Begin</a:t>
            </a:r>
            <a:endParaRPr lang="en" sz="2800" dirty="0" smtClean="0"/>
          </a:p>
          <a:p>
            <a:pPr>
              <a:spcBef>
                <a:spcPts val="600"/>
              </a:spcBef>
              <a:buNone/>
            </a:pPr>
            <a:r>
              <a:rPr lang="en" sz="2800" dirty="0" smtClean="0"/>
              <a:t>     </a:t>
            </a:r>
            <a:r>
              <a:rPr lang="en" sz="2800" dirty="0" smtClean="0">
                <a:sym typeface="Wingdings" pitchFamily="2" charset="2"/>
              </a:rPr>
              <a:t>Current </a:t>
            </a:r>
            <a:r>
              <a:rPr lang="en" sz="2800" dirty="0">
                <a:sym typeface="Wingdings" pitchFamily="2" charset="2"/>
              </a:rPr>
              <a:t>L ;</a:t>
            </a:r>
            <a:endParaRPr lang="fr-FR" sz="2800" dirty="0"/>
          </a:p>
          <a:p>
            <a:pPr>
              <a:spcBef>
                <a:spcPts val="600"/>
              </a:spcBef>
              <a:buNone/>
            </a:pPr>
            <a:r>
              <a:rPr lang="en" sz="2800" dirty="0"/>
              <a:t> </a:t>
            </a:r>
            <a:r>
              <a:rPr lang="en" sz="2800" dirty="0" smtClean="0"/>
              <a:t>While (</a:t>
            </a:r>
            <a:r>
              <a:rPr lang="en" sz="2800" b="1" dirty="0" smtClean="0">
                <a:solidFill>
                  <a:srgbClr val="FF0000"/>
                </a:solidFill>
              </a:rPr>
              <a:t>current-&gt;next ≠ </a:t>
            </a:r>
            <a:r>
              <a:rPr lang="fr-FR" sz="2800" b="1" dirty="0" err="1" smtClean="0">
                <a:solidFill>
                  <a:srgbClr val="FF0000"/>
                </a:solidFill>
              </a:rPr>
              <a:t>Null</a:t>
            </a:r>
            <a:r>
              <a:rPr lang="en" sz="2800" b="1" dirty="0" smtClean="0">
                <a:solidFill>
                  <a:srgbClr val="FF0000"/>
                </a:solidFill>
              </a:rPr>
              <a:t> ) </a:t>
            </a:r>
            <a:r>
              <a:rPr lang="en" sz="2800" dirty="0" smtClean="0"/>
              <a:t>do</a:t>
            </a:r>
            <a:endParaRPr lang="en" sz="2800" dirty="0"/>
          </a:p>
          <a:p>
            <a:pPr>
              <a:spcBef>
                <a:spcPts val="600"/>
              </a:spcBef>
              <a:buNone/>
            </a:pPr>
            <a:r>
              <a:rPr lang="en" sz="2800" dirty="0"/>
              <a:t> </a:t>
            </a:r>
            <a:r>
              <a:rPr lang="en" sz="2800" dirty="0" smtClean="0"/>
              <a:t> 	</a:t>
            </a:r>
            <a:r>
              <a:rPr lang="en" sz="2800" dirty="0" smtClean="0">
                <a:sym typeface="Wingdings" pitchFamily="2" charset="2"/>
              </a:rPr>
              <a:t>current </a:t>
            </a:r>
            <a:r>
              <a:rPr lang="en" sz="2800" dirty="0">
                <a:sym typeface="Wingdings" pitchFamily="2" charset="2"/>
              </a:rPr>
              <a:t> current -&gt;next.</a:t>
            </a:r>
          </a:p>
          <a:p>
            <a:pPr>
              <a:spcBef>
                <a:spcPts val="600"/>
              </a:spcBef>
              <a:buNone/>
            </a:pPr>
            <a:r>
              <a:rPr lang="en" sz="2800" dirty="0">
                <a:sym typeface="Wingdings" pitchFamily="2" charset="2"/>
              </a:rPr>
              <a:t> </a:t>
            </a:r>
            <a:r>
              <a:rPr lang="en" sz="2800" dirty="0" smtClean="0">
                <a:sym typeface="Wingdings" pitchFamily="2" charset="2"/>
              </a:rPr>
              <a:t>End while</a:t>
            </a:r>
            <a:endParaRPr lang="en" sz="2800" dirty="0">
              <a:sym typeface="Wingdings" pitchFamily="2" charset="2"/>
            </a:endParaRPr>
          </a:p>
          <a:p>
            <a:pPr>
              <a:buNone/>
            </a:pPr>
            <a:r>
              <a:rPr lang="en" sz="2800" dirty="0"/>
              <a:t> </a:t>
            </a:r>
            <a:r>
              <a:rPr lang="en" sz="2800" dirty="0" smtClean="0"/>
              <a:t>	return </a:t>
            </a:r>
            <a:r>
              <a:rPr lang="en" sz="2800" dirty="0"/>
              <a:t>( </a:t>
            </a:r>
            <a:r>
              <a:rPr lang="en" sz="2800" b="1" dirty="0">
                <a:solidFill>
                  <a:srgbClr val="0070C0"/>
                </a:solidFill>
              </a:rPr>
              <a:t>current -&gt; Ele </a:t>
            </a:r>
            <a:r>
              <a:rPr lang="en" sz="2800" dirty="0"/>
              <a:t>);</a:t>
            </a:r>
            <a:endParaRPr lang="fr-FR" sz="2800" dirty="0" smtClean="0"/>
          </a:p>
          <a:p>
            <a:pPr>
              <a:buNone/>
            </a:pPr>
            <a:r>
              <a:rPr lang="en" sz="2800" dirty="0" smtClean="0"/>
              <a:t>END</a:t>
            </a:r>
          </a:p>
          <a:p>
            <a:pPr>
              <a:spcBef>
                <a:spcPts val="6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 </a:t>
            </a:r>
            <a:r>
              <a:rPr lang="en" sz="4000" b="1" dirty="0" smtClean="0">
                <a:solidFill>
                  <a:srgbClr val="00B050"/>
                </a:solidFill>
              </a:rPr>
              <a:t>(Other operations)</a:t>
            </a:r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451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439" y="1124744"/>
            <a:ext cx="8501122" cy="5643602"/>
          </a:xfrm>
        </p:spPr>
        <p:txBody>
          <a:bodyPr>
            <a:normAutofit lnSpcReduction="10000"/>
          </a:bodyPr>
          <a:lstStyle/>
          <a:p>
            <a:pPr>
              <a:spcBef>
                <a:spcPts val="1800"/>
              </a:spcBef>
              <a:buNone/>
            </a:pPr>
            <a:r>
              <a:rPr lang="en" sz="2800" b="1" dirty="0" smtClean="0">
                <a:solidFill>
                  <a:srgbClr val="00B050"/>
                </a:solidFill>
              </a:rPr>
              <a:t>Last: </a:t>
            </a:r>
            <a:r>
              <a:rPr lang="en" sz="2800" dirty="0" smtClean="0"/>
              <a:t>returns the last element of list </a:t>
            </a:r>
            <a:r>
              <a:rPr lang="en" sz="2800" dirty="0"/>
              <a:t>L. The list must contain at least one element.</a:t>
            </a: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r>
              <a:rPr lang="en" sz="2800" b="1" dirty="0" smtClean="0"/>
              <a:t>Recursive version</a:t>
            </a:r>
          </a:p>
          <a:p>
            <a:pPr>
              <a:spcBef>
                <a:spcPts val="1800"/>
              </a:spcBef>
              <a:buNone/>
            </a:pPr>
            <a:r>
              <a:rPr lang="en" sz="2800" dirty="0" smtClean="0"/>
              <a:t>Function Last (L: List): </a:t>
            </a:r>
            <a:r>
              <a:rPr lang="en" sz="2800" dirty="0" err="1" smtClean="0"/>
              <a:t>item</a:t>
            </a: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r>
              <a:rPr lang="fr-FR" sz="2800" dirty="0" smtClean="0"/>
              <a:t>Begin</a:t>
            </a:r>
            <a:endParaRPr lang="en" sz="2800" dirty="0" smtClean="0"/>
          </a:p>
          <a:p>
            <a:pPr>
              <a:buNone/>
            </a:pPr>
            <a:r>
              <a:rPr lang="en" sz="2800" dirty="0" smtClean="0"/>
              <a:t>If ( </a:t>
            </a:r>
            <a:r>
              <a:rPr lang="en" sz="2800" dirty="0" err="1" smtClean="0"/>
              <a:t>is_empty </a:t>
            </a:r>
            <a:r>
              <a:rPr lang="en" sz="2800" dirty="0" smtClean="0"/>
              <a:t>(rest (L))) then</a:t>
            </a:r>
          </a:p>
          <a:p>
            <a:pPr>
              <a:buNone/>
            </a:pPr>
            <a:r>
              <a:rPr lang="en" sz="2800" dirty="0" smtClean="0"/>
              <a:t>   </a:t>
            </a:r>
            <a:r>
              <a:rPr lang="en" sz="2800" b="1" dirty="0" smtClean="0"/>
              <a:t>returns </a:t>
            </a:r>
            <a:r>
              <a:rPr lang="en" sz="2800" b="1" dirty="0" smtClean="0">
                <a:solidFill>
                  <a:srgbClr val="0070C0"/>
                </a:solidFill>
              </a:rPr>
              <a:t>(first (L))</a:t>
            </a:r>
            <a:r>
              <a:rPr lang="en" sz="2800" dirty="0" smtClean="0"/>
              <a:t>  </a:t>
            </a:r>
          </a:p>
          <a:p>
            <a:pPr>
              <a:buNone/>
            </a:pPr>
            <a:r>
              <a:rPr lang="en" sz="2800" dirty="0" smtClean="0"/>
              <a:t>Else</a:t>
            </a:r>
            <a:endParaRPr lang="fr-FR" sz="2800" dirty="0"/>
          </a:p>
          <a:p>
            <a:pPr>
              <a:buNone/>
            </a:pPr>
            <a:r>
              <a:rPr lang="en" sz="2800" dirty="0" smtClean="0"/>
              <a:t>   </a:t>
            </a:r>
            <a:r>
              <a:rPr lang="en" sz="2800" b="1" dirty="0" smtClean="0"/>
              <a:t>returns </a:t>
            </a:r>
            <a:r>
              <a:rPr lang="en" sz="2800" b="1" dirty="0" smtClean="0">
                <a:solidFill>
                  <a:srgbClr val="FF0000"/>
                </a:solidFill>
              </a:rPr>
              <a:t>Last (</a:t>
            </a:r>
            <a:r>
              <a:rPr lang="fr-FR" sz="2800" b="1" dirty="0" err="1" smtClean="0">
                <a:solidFill>
                  <a:srgbClr val="FF0000"/>
                </a:solidFill>
              </a:rPr>
              <a:t>Rest</a:t>
            </a:r>
            <a:r>
              <a:rPr lang="en" sz="2800" b="1" dirty="0" smtClean="0">
                <a:solidFill>
                  <a:srgbClr val="FF0000"/>
                </a:solidFill>
              </a:rPr>
              <a:t>(L)) </a:t>
            </a:r>
            <a:r>
              <a:rPr lang="en" sz="2800" b="1" dirty="0" smtClean="0"/>
              <a:t>// recursive call</a:t>
            </a:r>
          </a:p>
          <a:p>
            <a:pPr>
              <a:buNone/>
            </a:pPr>
            <a:r>
              <a:rPr lang="en" sz="2800" dirty="0" smtClean="0"/>
              <a:t>End if</a:t>
            </a:r>
          </a:p>
          <a:p>
            <a:pPr>
              <a:buNone/>
            </a:pPr>
            <a:r>
              <a:rPr lang="en" sz="2800" dirty="0" smtClean="0"/>
              <a:t>END</a:t>
            </a:r>
          </a:p>
          <a:p>
            <a:pPr>
              <a:spcBef>
                <a:spcPts val="6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 </a:t>
            </a:r>
            <a:r>
              <a:rPr lang="en" sz="4000" b="1" dirty="0" smtClean="0">
                <a:solidFill>
                  <a:srgbClr val="00B050"/>
                </a:solidFill>
              </a:rPr>
              <a:t>(Other operations)</a:t>
            </a:r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494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Static lists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028038"/>
            <a:ext cx="8286808" cy="592935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" sz="2400" b="1" u="sng" dirty="0" smtClean="0"/>
              <a:t>Type </a:t>
            </a:r>
            <a:r>
              <a:rPr lang="en" sz="2400" b="1" u="sng" dirty="0"/>
              <a:t>List definition</a:t>
            </a:r>
            <a:endParaRPr lang="en" sz="2400" b="1" u="sng" dirty="0" smtClean="0"/>
          </a:p>
          <a:p>
            <a:pPr>
              <a:buNone/>
            </a:pPr>
            <a:r>
              <a:rPr lang="en" sz="2400" b="1" dirty="0" smtClean="0"/>
              <a:t>Type Structure List</a:t>
            </a:r>
          </a:p>
          <a:p>
            <a:pPr>
              <a:buNone/>
            </a:pPr>
            <a:r>
              <a:rPr lang="en" sz="2400" b="1" dirty="0" smtClean="0"/>
              <a:t>Begin</a:t>
            </a:r>
          </a:p>
          <a:p>
            <a:pPr>
              <a:buNone/>
            </a:pPr>
            <a:r>
              <a:rPr lang="en" sz="2400" dirty="0" smtClean="0"/>
              <a:t>      </a:t>
            </a:r>
            <a:r>
              <a:rPr lang="en" sz="2400" b="1" dirty="0" smtClean="0"/>
              <a:t>Tab </a:t>
            </a:r>
            <a:r>
              <a:rPr lang="en" sz="2400" dirty="0" smtClean="0"/>
              <a:t>: Array[MAX] </a:t>
            </a:r>
            <a:r>
              <a:rPr lang="en" sz="2400" b="1" dirty="0" smtClean="0"/>
              <a:t>of Elements;</a:t>
            </a:r>
          </a:p>
          <a:p>
            <a:pPr marL="3590925" indent="-3590925">
              <a:buNone/>
            </a:pPr>
            <a:r>
              <a:rPr lang="en" sz="2400" dirty="0" smtClean="0"/>
              <a:t>      </a:t>
            </a:r>
            <a:r>
              <a:rPr lang="en" sz="2400" b="1" dirty="0" smtClean="0"/>
              <a:t>length </a:t>
            </a:r>
            <a:r>
              <a:rPr lang="en" sz="2400" dirty="0" smtClean="0"/>
              <a:t>: Integer </a:t>
            </a:r>
            <a:r>
              <a:rPr lang="en" sz="1800" dirty="0" smtClean="0"/>
              <a:t>;// keeps the number of elements stored in the list</a:t>
            </a:r>
          </a:p>
          <a:p>
            <a:pPr>
              <a:buNone/>
            </a:pPr>
            <a:r>
              <a:rPr lang="en" sz="2400" b="1" dirty="0" smtClean="0"/>
              <a:t>End structure;</a:t>
            </a:r>
          </a:p>
          <a:p>
            <a:pPr>
              <a:spcBef>
                <a:spcPts val="1200"/>
              </a:spcBef>
              <a:buNone/>
              <a:tabLst>
                <a:tab pos="628650" algn="l"/>
              </a:tabLst>
            </a:pPr>
            <a:r>
              <a:rPr lang="en" sz="2400" b="1" dirty="0" smtClean="0"/>
              <a:t>Example: list of integers</a:t>
            </a:r>
          </a:p>
          <a:p>
            <a:pPr>
              <a:spcBef>
                <a:spcPts val="1200"/>
              </a:spcBef>
              <a:buNone/>
            </a:pPr>
            <a:r>
              <a:rPr lang="en" sz="2400" b="1" dirty="0" smtClean="0"/>
              <a:t>Type Structure </a:t>
            </a:r>
            <a:r>
              <a:rPr lang="en" sz="2400" b="1" dirty="0" err="1" smtClean="0">
                <a:solidFill>
                  <a:srgbClr val="FF0000"/>
                </a:solidFill>
              </a:rPr>
              <a:t>ListIntegers</a:t>
            </a:r>
            <a:r>
              <a:rPr lang="en" sz="2400" b="1" dirty="0" smtClean="0"/>
              <a:t> </a:t>
            </a:r>
          </a:p>
          <a:p>
            <a:pPr>
              <a:buNone/>
            </a:pPr>
            <a:r>
              <a:rPr lang="en" sz="2400" b="1" dirty="0" smtClean="0"/>
              <a:t>Begin</a:t>
            </a:r>
          </a:p>
          <a:p>
            <a:pPr>
              <a:buNone/>
            </a:pPr>
            <a:r>
              <a:rPr lang="en" sz="2400" b="1" dirty="0"/>
              <a:t>	</a:t>
            </a:r>
            <a:r>
              <a:rPr lang="en" sz="2400" dirty="0" smtClean="0"/>
              <a:t>Tab: Array[1000] of integers;</a:t>
            </a:r>
          </a:p>
          <a:p>
            <a:pPr marL="3590925" indent="-3590925">
              <a:buNone/>
            </a:pPr>
            <a:r>
              <a:rPr lang="en" sz="2400" dirty="0" smtClean="0"/>
              <a:t>      length: Integer;</a:t>
            </a:r>
            <a:endParaRPr lang="fr-FR" sz="2000" dirty="0" smtClean="0"/>
          </a:p>
          <a:p>
            <a:pPr>
              <a:buNone/>
            </a:pPr>
            <a:r>
              <a:rPr lang="en" sz="2000" b="1" dirty="0" smtClean="0"/>
              <a:t>End</a:t>
            </a:r>
          </a:p>
          <a:p>
            <a:pPr>
              <a:buNone/>
            </a:pPr>
            <a:endParaRPr lang="fr-FR" sz="2800" b="1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785794"/>
            <a:ext cx="8286808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" sz="2800" b="1" dirty="0" smtClean="0">
                <a:solidFill>
                  <a:srgbClr val="FF0000"/>
                </a:solidFill>
              </a:rPr>
              <a:t>Advantages</a:t>
            </a:r>
            <a:endParaRPr lang="en" sz="2800" b="1" dirty="0">
              <a:solidFill>
                <a:srgbClr val="FF0000"/>
              </a:solidFill>
            </a:endParaRPr>
          </a:p>
          <a:p>
            <a:pPr indent="-257175"/>
            <a:r>
              <a:rPr lang="en" sz="2400" dirty="0" smtClean="0"/>
              <a:t>Easy route and access to the ith element (direct access).</a:t>
            </a:r>
          </a:p>
          <a:p>
            <a:pPr indent="-257175" algn="just"/>
            <a:r>
              <a:rPr lang="en" sz="2400" dirty="0" smtClean="0"/>
              <a:t>Ability to search efficiently if the list is sorted (e.g. dichotomous search).</a:t>
            </a:r>
          </a:p>
          <a:p>
            <a:pPr>
              <a:spcBef>
                <a:spcPts val="3000"/>
              </a:spcBef>
              <a:buNone/>
            </a:pPr>
            <a:r>
              <a:rPr lang="en" sz="2800" b="1" dirty="0" smtClean="0">
                <a:solidFill>
                  <a:srgbClr val="FF0000"/>
                </a:solidFill>
              </a:rPr>
              <a:t>Disadvantages</a:t>
            </a:r>
          </a:p>
          <a:p>
            <a:pPr indent="-257175" algn="just">
              <a:spcAft>
                <a:spcPts val="600"/>
              </a:spcAft>
            </a:pPr>
            <a:r>
              <a:rPr lang="en" sz="2400" dirty="0" smtClean="0"/>
              <a:t>Reservation, during compilation, of the imposed Maximum Size (limited), which lacks flexibility and economy.</a:t>
            </a:r>
          </a:p>
          <a:p>
            <a:pPr indent="-257175" algn="just"/>
            <a:r>
              <a:rPr lang="en" sz="2400" dirty="0" smtClean="0"/>
              <a:t>Inefficiency of deletion and insertion inside the list: </a:t>
            </a:r>
            <a:r>
              <a:rPr lang="en" sz="2400" b="1" dirty="0" smtClean="0">
                <a:solidFill>
                  <a:srgbClr val="FF0000"/>
                </a:solidFill>
              </a:rPr>
              <a:t>obligation to shift all elements between the inserted or deleted element and the last element.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Static lists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82312"/>
            <a:ext cx="8643998" cy="5715040"/>
          </a:xfrm>
        </p:spPr>
        <p:txBody>
          <a:bodyPr>
            <a:normAutofit/>
          </a:bodyPr>
          <a:lstStyle/>
          <a:p>
            <a:pPr algn="just"/>
            <a:r>
              <a:rPr lang="en" sz="2400" dirty="0" smtClean="0"/>
              <a:t>A linear linked list is a set of dynamically allocated </a:t>
            </a:r>
            <a:r>
              <a:rPr lang="fr-FR" sz="2400" b="1" dirty="0" err="1" smtClean="0"/>
              <a:t>Node</a:t>
            </a:r>
            <a:r>
              <a:rPr lang="en" sz="2400" b="1" dirty="0" smtClean="0"/>
              <a:t>s </a:t>
            </a:r>
            <a:r>
              <a:rPr lang="en" sz="2400" dirty="0" smtClean="0"/>
              <a:t>linked together.</a:t>
            </a:r>
          </a:p>
          <a:p>
            <a:pPr algn="just"/>
            <a:endParaRPr lang="fr-FR" sz="2200" dirty="0" smtClean="0"/>
          </a:p>
          <a:p>
            <a:pPr algn="just"/>
            <a:endParaRPr lang="fr-FR" sz="2200" dirty="0" smtClean="0"/>
          </a:p>
          <a:p>
            <a:pPr algn="just"/>
            <a:endParaRPr lang="fr-FR" sz="2200" dirty="0" smtClean="0"/>
          </a:p>
          <a:p>
            <a:pPr>
              <a:buNone/>
            </a:pPr>
            <a:r>
              <a:rPr lang="en" sz="2200" dirty="0" smtClean="0"/>
              <a:t> </a:t>
            </a:r>
          </a:p>
          <a:p>
            <a:pPr algn="just">
              <a:spcBef>
                <a:spcPts val="1200"/>
              </a:spcBef>
              <a:buNone/>
            </a:pPr>
            <a:r>
              <a:rPr lang="en" sz="2200" dirty="0" smtClean="0"/>
              <a:t>- A </a:t>
            </a:r>
            <a:r>
              <a:rPr lang="fr-FR" sz="2200" b="1" dirty="0" err="1" smtClean="0"/>
              <a:t>Node</a:t>
            </a:r>
            <a:r>
              <a:rPr lang="en" sz="2200" b="1" dirty="0" smtClean="0"/>
              <a:t> </a:t>
            </a:r>
            <a:r>
              <a:rPr lang="en" sz="2200" dirty="0" smtClean="0"/>
              <a:t>is a record with two fields:</a:t>
            </a:r>
          </a:p>
          <a:p>
            <a:pPr>
              <a:buNone/>
            </a:pPr>
            <a:r>
              <a:rPr lang="en" sz="2200" dirty="0" smtClean="0"/>
              <a:t>- </a:t>
            </a:r>
            <a:r>
              <a:rPr lang="en" sz="2200" b="1" dirty="0" smtClean="0">
                <a:solidFill>
                  <a:srgbClr val="FF0000"/>
                </a:solidFill>
              </a:rPr>
              <a:t>Element field </a:t>
            </a:r>
            <a:r>
              <a:rPr lang="en" sz="2200" dirty="0" smtClean="0"/>
              <a:t>( Ele ) containing the information.</a:t>
            </a:r>
          </a:p>
          <a:p>
            <a:pPr>
              <a:buNone/>
            </a:pPr>
            <a:r>
              <a:rPr lang="en" sz="2200" dirty="0" smtClean="0"/>
              <a:t>- </a:t>
            </a:r>
            <a:r>
              <a:rPr lang="en" sz="2200" b="1" dirty="0" smtClean="0">
                <a:solidFill>
                  <a:srgbClr val="FF0000"/>
                </a:solidFill>
              </a:rPr>
              <a:t>Next field </a:t>
            </a:r>
            <a:r>
              <a:rPr lang="en" sz="2200" dirty="0" smtClean="0"/>
              <a:t>giving the address of the next </a:t>
            </a:r>
            <a:r>
              <a:rPr lang="fr-FR" sz="2200" dirty="0" err="1" smtClean="0"/>
              <a:t>Node</a:t>
            </a:r>
            <a:r>
              <a:rPr lang="en" sz="2200" dirty="0" smtClean="0"/>
              <a:t>.</a:t>
            </a:r>
          </a:p>
          <a:p>
            <a:pPr algn="just">
              <a:spcBef>
                <a:spcPts val="1800"/>
              </a:spcBef>
              <a:buNone/>
            </a:pPr>
            <a:r>
              <a:rPr lang="en" sz="2200" dirty="0" smtClean="0"/>
              <a:t>- The address of the first element of a linked list is often called the head of the list </a:t>
            </a:r>
            <a:r>
              <a:rPr lang="en" sz="2200" i="1" dirty="0" smtClean="0"/>
              <a:t>.</a:t>
            </a:r>
          </a:p>
          <a:p>
            <a:pPr algn="just">
              <a:spcBef>
                <a:spcPts val="1200"/>
              </a:spcBef>
              <a:buNone/>
            </a:pPr>
            <a:r>
              <a:rPr lang="en" sz="2200" i="1" dirty="0" smtClean="0"/>
              <a:t>- </a:t>
            </a:r>
            <a:r>
              <a:rPr lang="en" sz="2200" b="1" dirty="0" smtClean="0"/>
              <a:t>Null </a:t>
            </a:r>
            <a:r>
              <a:rPr lang="en" sz="2200" b="1" i="1" dirty="0" smtClean="0"/>
              <a:t>(NULL </a:t>
            </a:r>
            <a:r>
              <a:rPr lang="en" sz="2200" i="1" dirty="0" smtClean="0"/>
              <a:t>in </a:t>
            </a:r>
            <a:r>
              <a:rPr lang="en" sz="2200" b="1" i="1" dirty="0" smtClean="0"/>
              <a:t>C) </a:t>
            </a:r>
            <a:r>
              <a:rPr lang="en" sz="2200" i="1" dirty="0" smtClean="0"/>
              <a:t>is used to indicate the end </a:t>
            </a:r>
            <a:r>
              <a:rPr lang="en" sz="2200" dirty="0" smtClean="0"/>
              <a:t>of the list in the last link.</a:t>
            </a:r>
          </a:p>
          <a:p>
            <a:pPr>
              <a:buNone/>
            </a:pPr>
            <a:endParaRPr lang="fr-FR" sz="2200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1" name="Groupe 24"/>
          <p:cNvGrpSpPr/>
          <p:nvPr/>
        </p:nvGrpSpPr>
        <p:grpSpPr>
          <a:xfrm>
            <a:off x="458806" y="1772816"/>
            <a:ext cx="8041552" cy="1152128"/>
            <a:chOff x="285720" y="1633930"/>
            <a:chExt cx="8041552" cy="1152128"/>
          </a:xfrm>
        </p:grpSpPr>
        <p:sp>
          <p:nvSpPr>
            <p:cNvPr id="5" name="Rectangle 4"/>
            <p:cNvSpPr/>
            <p:nvPr/>
          </p:nvSpPr>
          <p:spPr>
            <a:xfrm>
              <a:off x="1643042" y="1857364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1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143108" y="1857364"/>
              <a:ext cx="714380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@2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428992" y="1857364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7715272" y="1857364"/>
              <a:ext cx="612000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Null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7215206" y="1857364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0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85786" y="1633930"/>
              <a:ext cx="500066" cy="28575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929058" y="1857364"/>
              <a:ext cx="85725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@3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Connecteur droit avec flèche 11"/>
            <p:cNvCxnSpPr/>
            <p:nvPr/>
          </p:nvCxnSpPr>
          <p:spPr>
            <a:xfrm>
              <a:off x="2744992" y="2000240"/>
              <a:ext cx="684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/>
            <p:nvPr/>
          </p:nvSpPr>
          <p:spPr>
            <a:xfrm>
              <a:off x="5286380" y="1857364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786446" y="1857364"/>
              <a:ext cx="85725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@4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15" name="Connecteur droit avec flèche 14"/>
            <p:cNvCxnSpPr/>
            <p:nvPr/>
          </p:nvCxnSpPr>
          <p:spPr>
            <a:xfrm>
              <a:off x="4638380" y="2000240"/>
              <a:ext cx="648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Connecteur droit avec flèche 15"/>
            <p:cNvCxnSpPr/>
            <p:nvPr/>
          </p:nvCxnSpPr>
          <p:spPr>
            <a:xfrm>
              <a:off x="6567206" y="2000240"/>
              <a:ext cx="648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>
              <a:off x="1139042" y="2000240"/>
              <a:ext cx="504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Accolade fermante 17"/>
            <p:cNvSpPr/>
            <p:nvPr/>
          </p:nvSpPr>
          <p:spPr>
            <a:xfrm rot="5400000">
              <a:off x="4000496" y="1643050"/>
              <a:ext cx="214314" cy="1357322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500430" y="2500306"/>
              <a:ext cx="1357322" cy="2857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err="1" smtClean="0">
                  <a:solidFill>
                    <a:schemeClr val="accent2">
                      <a:lumMod val="75000"/>
                    </a:schemeClr>
                  </a:solidFill>
                </a:rPr>
                <a:t>Node</a:t>
              </a:r>
              <a:endParaRPr lang="fr-FR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cxnSp>
          <p:nvCxnSpPr>
            <p:cNvPr id="20" name="Connecteur droit avec flèche 19"/>
            <p:cNvCxnSpPr/>
            <p:nvPr/>
          </p:nvCxnSpPr>
          <p:spPr>
            <a:xfrm flipV="1">
              <a:off x="1000100" y="2143116"/>
              <a:ext cx="642942" cy="285752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285720" y="2285992"/>
              <a:ext cx="1071570" cy="2857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head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857752" y="2500306"/>
              <a:ext cx="1357322" cy="2857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b="1" dirty="0" smtClean="0">
                  <a:solidFill>
                    <a:schemeClr val="accent2">
                      <a:lumMod val="75000"/>
                    </a:schemeClr>
                  </a:solidFill>
                </a:rPr>
                <a:t>Element</a:t>
              </a:r>
              <a:endParaRPr lang="fr-FR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286512" y="2428868"/>
              <a:ext cx="1357322" cy="2857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b="1" dirty="0" smtClean="0">
                  <a:solidFill>
                    <a:schemeClr val="accent2">
                      <a:lumMod val="75000"/>
                    </a:schemeClr>
                  </a:solidFill>
                </a:rPr>
                <a:t>Next</a:t>
              </a:r>
              <a:endParaRPr lang="fr-FR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64315" y="1921962"/>
              <a:ext cx="714380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@1</a:t>
              </a:r>
              <a:endParaRPr lang="fr-FR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29" name="Connecteur droit avec flèche 28"/>
          <p:cNvCxnSpPr>
            <a:endCxn id="13" idx="2"/>
          </p:cNvCxnSpPr>
          <p:nvPr/>
        </p:nvCxnSpPr>
        <p:spPr>
          <a:xfrm rot="5400000" flipH="1" flipV="1">
            <a:off x="5405887" y="2335581"/>
            <a:ext cx="357190" cy="2500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 rot="16200000" flipV="1">
            <a:off x="6393670" y="2268481"/>
            <a:ext cx="357190" cy="3571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286808" cy="592935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en" sz="2400" b="1" u="sng" dirty="0" smtClean="0"/>
              <a:t>List type definition</a:t>
            </a:r>
          </a:p>
          <a:p>
            <a:pPr marL="0" indent="0">
              <a:buNone/>
            </a:pPr>
            <a:r>
              <a:rPr lang="en" sz="2400" b="1" dirty="0" smtClean="0"/>
              <a:t>Type Structure </a:t>
            </a:r>
            <a:r>
              <a:rPr lang="fr-FR" sz="2400" b="1" dirty="0" err="1" smtClean="0"/>
              <a:t>Node</a:t>
            </a:r>
            <a:r>
              <a:rPr lang="en" sz="2400" b="1" dirty="0" smtClean="0"/>
              <a:t> </a:t>
            </a:r>
          </a:p>
          <a:p>
            <a:pPr>
              <a:buNone/>
            </a:pPr>
            <a:r>
              <a:rPr lang="en" sz="2400" b="1" dirty="0" smtClean="0"/>
              <a:t>    Ele : </a:t>
            </a:r>
            <a:r>
              <a:rPr lang="en" sz="2400" b="1" dirty="0" smtClean="0">
                <a:solidFill>
                  <a:srgbClr val="FF0000"/>
                </a:solidFill>
              </a:rPr>
              <a:t>typeq </a:t>
            </a:r>
            <a:r>
              <a:rPr lang="en" sz="2400" b="1" dirty="0" smtClean="0"/>
              <a:t>; // </a:t>
            </a:r>
            <a:r>
              <a:rPr lang="en" sz="1600" b="1" dirty="0" smtClean="0">
                <a:solidFill>
                  <a:srgbClr val="FF0000"/>
                </a:solidFill>
              </a:rPr>
              <a:t>typeq </a:t>
            </a:r>
            <a:r>
              <a:rPr lang="en" sz="1600" b="1" dirty="0" smtClean="0"/>
              <a:t>designates any type (int, float , person, student...etc).</a:t>
            </a:r>
            <a:r>
              <a:rPr lang="en" sz="2400" b="1" dirty="0" smtClean="0"/>
              <a:t> </a:t>
            </a:r>
          </a:p>
          <a:p>
            <a:pPr>
              <a:buNone/>
            </a:pPr>
            <a:r>
              <a:rPr lang="en" sz="2400" b="1" dirty="0" smtClean="0"/>
              <a:t>    next: </a:t>
            </a:r>
            <a:r>
              <a:rPr lang="en" sz="2400" b="1" dirty="0" smtClean="0">
                <a:solidFill>
                  <a:srgbClr val="FF0000"/>
                </a:solidFill>
              </a:rPr>
              <a:t>* </a:t>
            </a:r>
            <a:r>
              <a:rPr lang="fr-FR" sz="2400" b="1" dirty="0" err="1" smtClean="0">
                <a:solidFill>
                  <a:srgbClr val="FF0000"/>
                </a:solidFill>
              </a:rPr>
              <a:t>Node</a:t>
            </a:r>
            <a:r>
              <a:rPr lang="en" sz="2400" b="1" dirty="0" smtClean="0">
                <a:solidFill>
                  <a:srgbClr val="FF0000"/>
                </a:solidFill>
              </a:rPr>
              <a:t> </a:t>
            </a:r>
            <a:r>
              <a:rPr lang="en" sz="2400" b="1" dirty="0" smtClean="0"/>
              <a:t>;</a:t>
            </a:r>
          </a:p>
          <a:p>
            <a:pPr>
              <a:buNone/>
            </a:pPr>
            <a:r>
              <a:rPr lang="en" sz="2400" b="1" dirty="0" smtClean="0"/>
              <a:t>END</a:t>
            </a:r>
          </a:p>
          <a:p>
            <a:pPr>
              <a:buNone/>
            </a:pPr>
            <a:r>
              <a:rPr lang="en" sz="2400" b="1" dirty="0" smtClean="0"/>
              <a:t>Type List </a:t>
            </a:r>
            <a:r>
              <a:rPr lang="en" sz="2400" b="1" dirty="0"/>
              <a:t>: </a:t>
            </a:r>
            <a:r>
              <a:rPr lang="en" sz="2400" b="1" dirty="0" smtClean="0"/>
              <a:t>* </a:t>
            </a:r>
            <a:r>
              <a:rPr lang="fr-FR" sz="2400" b="1" dirty="0" err="1" smtClean="0"/>
              <a:t>Node</a:t>
            </a:r>
            <a:r>
              <a:rPr lang="en" sz="2400" b="1" dirty="0" smtClean="0"/>
              <a:t>; // </a:t>
            </a:r>
            <a:r>
              <a:rPr lang="en" sz="1800" b="1" dirty="0"/>
              <a:t>The </a:t>
            </a:r>
            <a:r>
              <a:rPr lang="en" sz="1800" b="1" dirty="0" smtClean="0"/>
              <a:t>list type designates all pointers to a </a:t>
            </a:r>
            <a:r>
              <a:rPr lang="fr-FR" sz="1800" b="1" dirty="0" err="1" smtClean="0"/>
              <a:t>Node</a:t>
            </a:r>
            <a:endParaRPr lang="fr-FR" sz="1800" dirty="0" smtClean="0"/>
          </a:p>
          <a:p>
            <a:endParaRPr lang="fr-FR" sz="2800" u="sng" dirty="0" smtClean="0"/>
          </a:p>
          <a:p>
            <a:r>
              <a:rPr lang="en" sz="2400" b="1" dirty="0" smtClean="0"/>
              <a:t>Use for declaration</a:t>
            </a:r>
          </a:p>
          <a:p>
            <a:pPr>
              <a:buNone/>
            </a:pPr>
            <a:r>
              <a:rPr lang="en" sz="2200" dirty="0" smtClean="0"/>
              <a:t>L: </a:t>
            </a:r>
            <a:r>
              <a:rPr lang="en" sz="2200" b="1" u="sng" dirty="0" smtClean="0">
                <a:solidFill>
                  <a:srgbClr val="FF0000"/>
                </a:solidFill>
              </a:rPr>
              <a:t>List </a:t>
            </a:r>
            <a:r>
              <a:rPr lang="en" sz="2200" dirty="0" smtClean="0"/>
              <a:t>;   </a:t>
            </a:r>
            <a:r>
              <a:rPr lang="en" sz="2200" dirty="0" smtClean="0">
                <a:sym typeface="Wingdings" pitchFamily="2" charset="2"/>
              </a:rPr>
              <a:t>&lt;==&gt;      </a:t>
            </a:r>
            <a:r>
              <a:rPr lang="en" sz="2200" dirty="0" smtClean="0"/>
              <a:t>L: </a:t>
            </a:r>
            <a:r>
              <a:rPr lang="en" sz="2200" u="sng" dirty="0" smtClean="0">
                <a:solidFill>
                  <a:srgbClr val="FF0000"/>
                </a:solidFill>
              </a:rPr>
              <a:t>* </a:t>
            </a:r>
            <a:r>
              <a:rPr lang="fr-FR" sz="2200" b="1" u="sng" dirty="0" err="1" smtClean="0">
                <a:solidFill>
                  <a:srgbClr val="FF0000"/>
                </a:solidFill>
              </a:rPr>
              <a:t>Node</a:t>
            </a:r>
            <a:r>
              <a:rPr lang="en" sz="2200" b="1" u="sng" dirty="0" smtClean="0">
                <a:solidFill>
                  <a:srgbClr val="FF0000"/>
                </a:solidFill>
              </a:rPr>
              <a:t> </a:t>
            </a:r>
            <a:r>
              <a:rPr lang="en" sz="2200" b="1" dirty="0" smtClean="0"/>
              <a:t>;</a:t>
            </a:r>
            <a:r>
              <a:rPr lang="en" sz="2200" dirty="0" smtClean="0"/>
              <a:t>  </a:t>
            </a:r>
          </a:p>
          <a:p>
            <a:pPr>
              <a:buNone/>
            </a:pPr>
            <a:r>
              <a:rPr lang="en" sz="2200" dirty="0" smtClean="0"/>
              <a:t>L, P, Q: List // </a:t>
            </a:r>
            <a:r>
              <a:rPr lang="en" sz="2000" dirty="0" smtClean="0"/>
              <a:t>means that L, P, Q are pointers to </a:t>
            </a:r>
            <a:r>
              <a:rPr lang="fr-FR" sz="2000" dirty="0" err="1" smtClean="0"/>
              <a:t>Node</a:t>
            </a:r>
            <a:r>
              <a:rPr lang="en" sz="2000" dirty="0" smtClean="0"/>
              <a:t>s</a:t>
            </a:r>
            <a:r>
              <a:rPr lang="en" sz="2200" dirty="0" smtClean="0"/>
              <a:t> </a:t>
            </a:r>
          </a:p>
          <a:p>
            <a:pPr>
              <a:buNone/>
            </a:pPr>
            <a:endParaRPr lang="fr-FR" sz="2800" b="1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Declaration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572560" cy="592935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 startAt="2"/>
            </a:pPr>
            <a:r>
              <a:rPr lang="en" sz="2400" b="1" u="sng" dirty="0" smtClean="0"/>
              <a:t>List </a:t>
            </a:r>
            <a:r>
              <a:rPr lang="en" sz="2400" b="1" u="sng" dirty="0"/>
              <a:t>definition </a:t>
            </a:r>
            <a:r>
              <a:rPr lang="en" sz="2400" b="1" u="sng" dirty="0" smtClean="0"/>
              <a:t>in C++</a:t>
            </a:r>
          </a:p>
          <a:p>
            <a:pPr>
              <a:buNone/>
            </a:pPr>
            <a:r>
              <a:rPr lang="en" sz="2400" b="1" dirty="0" smtClean="0"/>
              <a:t>structure </a:t>
            </a:r>
            <a:r>
              <a:rPr lang="fr-FR" sz="2400" b="1" dirty="0" err="1" smtClean="0"/>
              <a:t>Node</a:t>
            </a:r>
            <a:r>
              <a:rPr lang="en" sz="2400" b="1" dirty="0" smtClean="0"/>
              <a:t> </a:t>
            </a:r>
          </a:p>
          <a:p>
            <a:pPr>
              <a:buNone/>
            </a:pPr>
            <a:r>
              <a:rPr lang="en" sz="2400" b="1" dirty="0" smtClean="0"/>
              <a:t>{</a:t>
            </a:r>
          </a:p>
          <a:p>
            <a:pPr marL="1971675" indent="-1971675">
              <a:buNone/>
            </a:pPr>
            <a:r>
              <a:rPr lang="en" sz="2400" b="1" dirty="0" smtClean="0"/>
              <a:t>    </a:t>
            </a:r>
            <a:r>
              <a:rPr lang="en" sz="2400" b="1" dirty="0" smtClean="0">
                <a:solidFill>
                  <a:srgbClr val="FF0000"/>
                </a:solidFill>
              </a:rPr>
              <a:t>Typeq</a:t>
            </a:r>
            <a:r>
              <a:rPr lang="en" sz="2400" b="1" dirty="0" smtClean="0"/>
              <a:t> Ele ;</a:t>
            </a:r>
          </a:p>
          <a:p>
            <a:pPr>
              <a:buNone/>
            </a:pPr>
            <a:r>
              <a:rPr lang="en" sz="2400" b="1" dirty="0" smtClean="0"/>
              <a:t>    </a:t>
            </a:r>
            <a:r>
              <a:rPr lang="fr-FR" sz="2400" b="1" dirty="0" err="1" smtClean="0"/>
              <a:t>Node</a:t>
            </a:r>
            <a:r>
              <a:rPr lang="en" sz="2400" b="1" dirty="0" smtClean="0"/>
              <a:t>s </a:t>
            </a:r>
            <a:r>
              <a:rPr lang="en" sz="2400" b="1" dirty="0" smtClean="0">
                <a:solidFill>
                  <a:srgbClr val="FF0000"/>
                </a:solidFill>
              </a:rPr>
              <a:t>*</a:t>
            </a:r>
            <a:r>
              <a:rPr lang="en" sz="2400" b="1" dirty="0" smtClean="0"/>
              <a:t>next;</a:t>
            </a:r>
          </a:p>
          <a:p>
            <a:pPr>
              <a:buNone/>
            </a:pPr>
            <a:r>
              <a:rPr lang="en" sz="2400" b="1" dirty="0" smtClean="0"/>
              <a:t>};</a:t>
            </a:r>
          </a:p>
          <a:p>
            <a:pPr>
              <a:buNone/>
            </a:pPr>
            <a:r>
              <a:rPr lang="en" sz="2400" b="1" dirty="0" smtClean="0">
                <a:solidFill>
                  <a:srgbClr val="0070C0"/>
                </a:solidFill>
              </a:rPr>
              <a:t>typedef </a:t>
            </a:r>
            <a:r>
              <a:rPr lang="fr-FR" sz="2400" b="1" dirty="0" err="1" smtClean="0">
                <a:solidFill>
                  <a:srgbClr val="0070C0"/>
                </a:solidFill>
              </a:rPr>
              <a:t>Node</a:t>
            </a:r>
            <a:r>
              <a:rPr lang="en" sz="2400" b="1" dirty="0" smtClean="0"/>
              <a:t> </a:t>
            </a:r>
            <a:r>
              <a:rPr lang="en" sz="2400" b="1" dirty="0" smtClean="0">
                <a:solidFill>
                  <a:srgbClr val="FF0000"/>
                </a:solidFill>
              </a:rPr>
              <a:t>*</a:t>
            </a:r>
            <a:r>
              <a:rPr lang="en" sz="2400" b="1" dirty="0" smtClean="0"/>
              <a:t> List;</a:t>
            </a:r>
          </a:p>
          <a:p>
            <a:pPr>
              <a:buNone/>
            </a:pPr>
            <a:endParaRPr lang="fr-FR" sz="2400" dirty="0" smtClean="0"/>
          </a:p>
          <a:p>
            <a:pPr marL="0" indent="0">
              <a:buNone/>
            </a:pPr>
            <a:r>
              <a:rPr lang="en" sz="2400" b="1" dirty="0" smtClean="0"/>
              <a:t>Use for declaration</a:t>
            </a:r>
          </a:p>
          <a:p>
            <a:pPr>
              <a:buNone/>
            </a:pPr>
            <a:r>
              <a:rPr lang="en" sz="2200" b="1" dirty="0" smtClean="0">
                <a:solidFill>
                  <a:srgbClr val="C00000"/>
                </a:solidFill>
              </a:rPr>
              <a:t>List </a:t>
            </a:r>
            <a:r>
              <a:rPr lang="en" sz="2200" b="1" dirty="0" smtClean="0">
                <a:solidFill>
                  <a:srgbClr val="0070C0"/>
                </a:solidFill>
              </a:rPr>
              <a:t>L, Q, head </a:t>
            </a:r>
            <a:r>
              <a:rPr lang="en" sz="2200" dirty="0" smtClean="0"/>
              <a:t>; equivalent to </a:t>
            </a:r>
            <a:r>
              <a:rPr lang="fr-FR" sz="2200" b="1" dirty="0" err="1" smtClean="0">
                <a:solidFill>
                  <a:srgbClr val="C00000"/>
                </a:solidFill>
              </a:rPr>
              <a:t>Node</a:t>
            </a:r>
            <a:r>
              <a:rPr lang="fr-FR" sz="2200" b="1" dirty="0" smtClean="0">
                <a:solidFill>
                  <a:srgbClr val="C00000"/>
                </a:solidFill>
              </a:rPr>
              <a:t> </a:t>
            </a:r>
            <a:r>
              <a:rPr lang="en" sz="2200" b="1" dirty="0" smtClean="0">
                <a:solidFill>
                  <a:srgbClr val="C00000"/>
                </a:solidFill>
              </a:rPr>
              <a:t>* </a:t>
            </a:r>
            <a:r>
              <a:rPr lang="en" sz="2200" b="1" dirty="0" smtClean="0">
                <a:solidFill>
                  <a:srgbClr val="0070C0"/>
                </a:solidFill>
              </a:rPr>
              <a:t>L, Q, head </a:t>
            </a:r>
            <a:r>
              <a:rPr lang="en" sz="2200" b="1" dirty="0" smtClean="0"/>
              <a:t>;</a:t>
            </a:r>
            <a:r>
              <a:rPr lang="en" sz="2200" dirty="0" smtClean="0"/>
              <a:t>  </a:t>
            </a:r>
          </a:p>
          <a:p>
            <a:pPr>
              <a:buNone/>
            </a:pPr>
            <a:endParaRPr lang="fr-FR" sz="2800" b="1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Declaration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286808" cy="592935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" sz="2200" b="1" dirty="0" smtClean="0"/>
              <a:t>Example 1: linked list of integers</a:t>
            </a:r>
          </a:p>
          <a:p>
            <a:pPr>
              <a:buNone/>
            </a:pPr>
            <a:r>
              <a:rPr lang="en" sz="2400" b="1" dirty="0" smtClean="0"/>
              <a:t>Type </a:t>
            </a:r>
            <a:r>
              <a:rPr lang="en" sz="2200" b="1" dirty="0" smtClean="0"/>
              <a:t>Structure </a:t>
            </a:r>
            <a:r>
              <a:rPr lang="fr-FR" sz="2200" b="1" dirty="0" err="1" smtClean="0"/>
              <a:t>Node</a:t>
            </a:r>
            <a:r>
              <a:rPr lang="en" sz="2200" b="1" dirty="0" smtClean="0"/>
              <a:t> </a:t>
            </a:r>
          </a:p>
          <a:p>
            <a:pPr>
              <a:buNone/>
            </a:pPr>
            <a:r>
              <a:rPr lang="en" sz="2200" b="1" dirty="0" smtClean="0"/>
              <a:t>    Ele : integer;</a:t>
            </a:r>
          </a:p>
          <a:p>
            <a:pPr>
              <a:buNone/>
            </a:pPr>
            <a:r>
              <a:rPr lang="en" sz="2200" b="1" dirty="0" smtClean="0"/>
              <a:t>    next: * </a:t>
            </a:r>
            <a:r>
              <a:rPr lang="fr-FR" sz="2200" b="1" dirty="0" err="1" smtClean="0"/>
              <a:t>Node</a:t>
            </a:r>
            <a:r>
              <a:rPr lang="en" sz="2200" b="1" dirty="0" smtClean="0"/>
              <a:t>;</a:t>
            </a:r>
          </a:p>
          <a:p>
            <a:pPr>
              <a:buNone/>
            </a:pPr>
            <a:r>
              <a:rPr lang="en" sz="2200" b="1" dirty="0" smtClean="0"/>
              <a:t>End structure;</a:t>
            </a:r>
          </a:p>
          <a:p>
            <a:pPr>
              <a:buNone/>
            </a:pPr>
            <a:r>
              <a:rPr lang="fr-FR" sz="2200" b="1" dirty="0" smtClean="0"/>
              <a:t>T</a:t>
            </a:r>
            <a:r>
              <a:rPr lang="en" sz="2200" b="1" dirty="0" smtClean="0"/>
              <a:t>ype List </a:t>
            </a:r>
            <a:r>
              <a:rPr lang="en" sz="2200" b="1" dirty="0"/>
              <a:t>: </a:t>
            </a:r>
            <a:r>
              <a:rPr lang="en" sz="2200" b="1" dirty="0" smtClean="0"/>
              <a:t>* </a:t>
            </a:r>
            <a:r>
              <a:rPr lang="fr-FR" sz="2200" b="1" dirty="0" err="1" smtClean="0"/>
              <a:t>Node</a:t>
            </a:r>
            <a:r>
              <a:rPr lang="en" sz="2200" b="1" dirty="0" smtClean="0"/>
              <a:t>;</a:t>
            </a:r>
          </a:p>
          <a:p>
            <a:pPr>
              <a:buNone/>
            </a:pPr>
            <a:endParaRPr lang="fr-FR" sz="2400" dirty="0" smtClean="0"/>
          </a:p>
          <a:p>
            <a:pPr marL="514350" indent="-514350">
              <a:buNone/>
            </a:pPr>
            <a:endParaRPr lang="fr-FR" sz="2400" b="1" u="sng" dirty="0" smtClean="0"/>
          </a:p>
          <a:p>
            <a:pPr>
              <a:buNone/>
            </a:pPr>
            <a:endParaRPr lang="fr-FR" sz="2400" b="1" dirty="0" smtClean="0"/>
          </a:p>
          <a:p>
            <a:pPr>
              <a:buNone/>
            </a:pPr>
            <a:endParaRPr lang="fr-FR" sz="2800" b="1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 of integers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286808" cy="592935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" sz="2400" b="1" u="sng" dirty="0" smtClean="0"/>
              <a:t>Example 2 </a:t>
            </a:r>
            <a:r>
              <a:rPr lang="en" sz="2400" b="1" dirty="0" smtClean="0"/>
              <a:t>: linked list of people</a:t>
            </a:r>
          </a:p>
          <a:p>
            <a:pPr>
              <a:buNone/>
            </a:pPr>
            <a:r>
              <a:rPr lang="en" sz="2400" b="1" dirty="0" smtClean="0"/>
              <a:t>Type Structure Person</a:t>
            </a:r>
          </a:p>
          <a:p>
            <a:pPr>
              <a:buNone/>
            </a:pPr>
            <a:r>
              <a:rPr lang="en" sz="2400" b="1" dirty="0" smtClean="0"/>
              <a:t>	Lastname: character string</a:t>
            </a:r>
          </a:p>
          <a:p>
            <a:pPr>
              <a:buNone/>
            </a:pPr>
            <a:r>
              <a:rPr lang="en" sz="2400" b="1" dirty="0" smtClean="0"/>
              <a:t>	Firstname: character string</a:t>
            </a:r>
          </a:p>
          <a:p>
            <a:pPr>
              <a:buNone/>
            </a:pPr>
            <a:r>
              <a:rPr lang="en" sz="2400" b="1" dirty="0" smtClean="0"/>
              <a:t>	Age: Integer</a:t>
            </a:r>
          </a:p>
          <a:p>
            <a:pPr>
              <a:buNone/>
            </a:pPr>
            <a:r>
              <a:rPr lang="en" sz="2400" b="1" dirty="0" smtClean="0"/>
              <a:t>END</a:t>
            </a:r>
          </a:p>
          <a:p>
            <a:pPr>
              <a:buNone/>
            </a:pPr>
            <a:r>
              <a:rPr lang="en" sz="2400" b="1" dirty="0" smtClean="0"/>
              <a:t>Type structure </a:t>
            </a:r>
            <a:r>
              <a:rPr lang="fr-FR" sz="2400" b="1" dirty="0" err="1" smtClean="0"/>
              <a:t>Node</a:t>
            </a:r>
            <a:endParaRPr lang="fr-FR" sz="2400" b="1" dirty="0" smtClean="0"/>
          </a:p>
          <a:p>
            <a:pPr>
              <a:buNone/>
            </a:pPr>
            <a:r>
              <a:rPr lang="en" sz="2400" b="1" dirty="0" smtClean="0"/>
              <a:t> 	Ele : person;</a:t>
            </a:r>
          </a:p>
          <a:p>
            <a:pPr>
              <a:buNone/>
            </a:pPr>
            <a:r>
              <a:rPr lang="en" sz="2400" b="1" dirty="0" smtClean="0"/>
              <a:t>	next: * </a:t>
            </a:r>
            <a:r>
              <a:rPr lang="fr-FR" sz="2400" b="1" dirty="0" err="1" smtClean="0"/>
              <a:t>Node</a:t>
            </a:r>
            <a:r>
              <a:rPr lang="en" sz="2400" b="1" dirty="0" smtClean="0"/>
              <a:t> ;</a:t>
            </a:r>
          </a:p>
          <a:p>
            <a:pPr>
              <a:buNone/>
            </a:pPr>
            <a:r>
              <a:rPr lang="en" sz="2400" b="1" dirty="0" smtClean="0"/>
              <a:t>END</a:t>
            </a:r>
          </a:p>
          <a:p>
            <a:pPr>
              <a:buNone/>
            </a:pPr>
            <a:r>
              <a:rPr lang="fr-FR" sz="2400" b="1" dirty="0" smtClean="0"/>
              <a:t>T</a:t>
            </a:r>
            <a:r>
              <a:rPr lang="en" sz="2400" b="1" dirty="0" smtClean="0"/>
              <a:t>ype List </a:t>
            </a:r>
            <a:r>
              <a:rPr lang="en" sz="2400" b="1" dirty="0"/>
              <a:t>: </a:t>
            </a:r>
            <a:r>
              <a:rPr lang="en" sz="2400" b="1" dirty="0" smtClean="0"/>
              <a:t>* </a:t>
            </a:r>
            <a:r>
              <a:rPr lang="fr-FR" sz="2400" b="1" dirty="0" err="1" smtClean="0"/>
              <a:t>Node</a:t>
            </a:r>
            <a:r>
              <a:rPr lang="en" sz="2400" b="1" dirty="0" smtClean="0"/>
              <a:t>;</a:t>
            </a:r>
            <a:endParaRPr lang="fr-FR" sz="2400" dirty="0" smtClean="0"/>
          </a:p>
          <a:p>
            <a:pPr marL="514350" indent="-514350">
              <a:buNone/>
            </a:pPr>
            <a:endParaRPr lang="fr-FR" sz="2400" b="1" u="sng" dirty="0" smtClean="0"/>
          </a:p>
          <a:p>
            <a:pPr>
              <a:buNone/>
            </a:pPr>
            <a:endParaRPr lang="fr-FR" sz="2400" b="1" dirty="0" smtClean="0"/>
          </a:p>
          <a:p>
            <a:pPr>
              <a:buNone/>
            </a:pPr>
            <a:endParaRPr lang="fr-FR" sz="2800" b="1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Chained lists of people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2293</TotalTime>
  <Words>1196</Words>
  <Application>Microsoft Office PowerPoint</Application>
  <PresentationFormat>Affichage à l'écran (4:3)</PresentationFormat>
  <Paragraphs>356</Paragraphs>
  <Slides>23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Thème Office</vt:lpstr>
      <vt:lpstr>Présentation PowerPoint</vt:lpstr>
      <vt:lpstr>Definition and types</vt:lpstr>
      <vt:lpstr>Static lists</vt:lpstr>
      <vt:lpstr>Static lists</vt:lpstr>
      <vt:lpstr>Linked lists</vt:lpstr>
      <vt:lpstr>Declaration</vt:lpstr>
      <vt:lpstr>Declaration</vt:lpstr>
      <vt:lpstr>Linked lists of integers</vt:lpstr>
      <vt:lpstr>Chained lists of people</vt:lpstr>
      <vt:lpstr>Chained lists of students</vt:lpstr>
      <vt:lpstr>Primitive operations</vt:lpstr>
      <vt:lpstr>Linked Lists (Primitive Operations)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Salim</dc:creator>
  <cp:lastModifiedBy>ali</cp:lastModifiedBy>
  <cp:revision>890</cp:revision>
  <dcterms:created xsi:type="dcterms:W3CDTF">2012-10-16T09:31:24Z</dcterms:created>
  <dcterms:modified xsi:type="dcterms:W3CDTF">2024-04-29T16:22:52Z</dcterms:modified>
</cp:coreProperties>
</file>