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DZ" sz="4800" b="1" dirty="0" smtClean="0">
                <a:solidFill>
                  <a:srgbClr val="FF0000"/>
                </a:solidFill>
              </a:rPr>
              <a:t>علاقة </a:t>
            </a:r>
            <a:r>
              <a:rPr lang="ar-DZ" sz="4800" b="1" dirty="0" smtClean="0">
                <a:solidFill>
                  <a:srgbClr val="FF0000"/>
                </a:solidFill>
              </a:rPr>
              <a:t>المؤسسة </a:t>
            </a:r>
            <a:r>
              <a:rPr lang="ar-DZ" sz="4800" b="1" dirty="0" smtClean="0">
                <a:solidFill>
                  <a:srgbClr val="FF0000"/>
                </a:solidFill>
              </a:rPr>
              <a:t>بالمحيط</a:t>
            </a:r>
            <a:r>
              <a:rPr lang="fr-FR" sz="4800" b="1" dirty="0" smtClean="0">
                <a:solidFill>
                  <a:srgbClr val="FF0000"/>
                </a:solidFill>
              </a:rPr>
              <a:t> </a:t>
            </a:r>
            <a:r>
              <a:rPr lang="ar-DZ" sz="4800" b="1" dirty="0">
                <a:solidFill>
                  <a:srgbClr val="FF0000"/>
                </a:solidFill>
              </a:rPr>
              <a:t> </a:t>
            </a:r>
            <a:r>
              <a:rPr lang="ar-DZ" sz="4800" b="1" dirty="0" smtClean="0">
                <a:solidFill>
                  <a:srgbClr val="FF0000"/>
                </a:solidFill>
              </a:rPr>
              <a:t>المالي</a:t>
            </a:r>
            <a:endParaRPr lang="fr-F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1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DZ" sz="4400" dirty="0" smtClean="0"/>
              <a:t>تتأثر </a:t>
            </a:r>
            <a:r>
              <a:rPr lang="ar-DZ" sz="4400" dirty="0"/>
              <a:t>المؤسسة بشكل كبير ﺑﺎلمحيط الذي تتواجد فيه، فقد يساهم في نموها وتطويرها كما قد يؤدي إلى </a:t>
            </a:r>
            <a:r>
              <a:rPr lang="ar-DZ" sz="4400" dirty="0" smtClean="0"/>
              <a:t>تدهورها وخروجها </a:t>
            </a:r>
            <a:r>
              <a:rPr lang="ar-DZ" sz="4400" dirty="0"/>
              <a:t>من السوق. </a:t>
            </a:r>
            <a:r>
              <a:rPr lang="ar-DZ" sz="4400" b="1" dirty="0"/>
              <a:t>و</a:t>
            </a:r>
            <a:r>
              <a:rPr lang="ar-DZ" sz="4400" dirty="0"/>
              <a:t>تتكون عناصر البيئة المالية من مصادر التمويل والإطار القانوني، والتي يمكن حصرها في </a:t>
            </a:r>
            <a:r>
              <a:rPr lang="ar-DZ" sz="4400" dirty="0" smtClean="0"/>
              <a:t>ما يلي:</a:t>
            </a:r>
          </a:p>
        </p:txBody>
      </p:sp>
    </p:spTree>
    <p:extLst>
      <p:ext uri="{BB962C8B-B14F-4D97-AF65-F5344CB8AC3E}">
        <p14:creationId xmlns:p14="http://schemas.microsoft.com/office/powerpoint/2010/main" val="2609394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algn="just" rtl="1"/>
            <a:r>
              <a:rPr lang="ar-DZ" sz="4000" b="1" dirty="0"/>
              <a:t>أنظمة السداد و التعاملات المالية: </a:t>
            </a:r>
            <a:r>
              <a:rPr lang="ar-DZ" sz="4000" dirty="0"/>
              <a:t>يفرض المحيط </a:t>
            </a:r>
            <a:r>
              <a:rPr lang="ar-DZ" sz="4000" dirty="0" smtClean="0"/>
              <a:t>طرق محددة </a:t>
            </a:r>
            <a:r>
              <a:rPr lang="ar-DZ" sz="4000" dirty="0"/>
              <a:t>للتعاملات المالية من وسائل الدفع و الائتمان (الأسهم- السندات –أدونات الخزانة- الشيك – السفتجة- الدفع النقدي</a:t>
            </a:r>
            <a:r>
              <a:rPr lang="ar-DZ" sz="4000" dirty="0" smtClean="0"/>
              <a:t>).</a:t>
            </a:r>
            <a:endParaRPr lang="ar-DZ" sz="4000" dirty="0"/>
          </a:p>
          <a:p>
            <a:pPr algn="just" rtl="1"/>
            <a:r>
              <a:rPr lang="ar-DZ" sz="4000" b="1" dirty="0"/>
              <a:t>سوق المال: </a:t>
            </a:r>
            <a:r>
              <a:rPr lang="ar-DZ" sz="4000" dirty="0"/>
              <a:t>يعتبر مصدرا أساسيا للرفع في رأس المال، و معيار هام لتحديد القيمة السوقية ومصدرا </a:t>
            </a:r>
            <a:r>
              <a:rPr lang="ar-DZ" sz="4000" dirty="0" smtClean="0"/>
              <a:t>هاما للمعلومات </a:t>
            </a:r>
            <a:r>
              <a:rPr lang="ar-DZ" sz="4000" dirty="0"/>
              <a:t>والمؤشرات المتعلقة بمحيط المؤسسة.</a:t>
            </a:r>
          </a:p>
          <a:p>
            <a:pPr algn="just" rtl="1"/>
            <a:endParaRPr lang="ar-DZ" sz="4000" dirty="0" smtClean="0"/>
          </a:p>
          <a:p>
            <a:pPr algn="just" rtl="1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22021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algn="just" rtl="1"/>
            <a:r>
              <a:rPr lang="ar-DZ" sz="3600" b="1" dirty="0" smtClean="0"/>
              <a:t>الأطر </a:t>
            </a:r>
            <a:r>
              <a:rPr lang="ar-DZ" sz="3600" b="1" dirty="0"/>
              <a:t>القانونية و التنظيمية: </a:t>
            </a:r>
            <a:r>
              <a:rPr lang="ar-DZ" sz="3600" dirty="0"/>
              <a:t>إجراءات إنشاء المؤسسات </a:t>
            </a:r>
            <a:r>
              <a:rPr lang="ar-DZ" sz="3600" dirty="0" smtClean="0"/>
              <a:t>وتصفيتها </a:t>
            </a:r>
            <a:r>
              <a:rPr lang="ar-DZ" sz="3600" dirty="0"/>
              <a:t>و القواعد المنظمة للائتمان و </a:t>
            </a:r>
            <a:r>
              <a:rPr lang="ar-DZ" sz="3600" dirty="0" smtClean="0"/>
              <a:t>جباية المؤسسة</a:t>
            </a:r>
            <a:r>
              <a:rPr lang="ar-DZ" sz="3600" dirty="0"/>
              <a:t>.</a:t>
            </a:r>
          </a:p>
          <a:p>
            <a:pPr algn="just" rtl="1"/>
            <a:r>
              <a:rPr lang="ar-DZ" sz="3600" b="1" dirty="0" smtClean="0"/>
              <a:t>المؤشرات </a:t>
            </a:r>
            <a:r>
              <a:rPr lang="ar-DZ" sz="3600" b="1" dirty="0"/>
              <a:t>المالية العامة: </a:t>
            </a:r>
            <a:r>
              <a:rPr lang="ar-DZ" sz="3600" dirty="0"/>
              <a:t>أسعار الفائدة و الصرف، معدلات الاقتطاعات المالية و الاجتماعية...</a:t>
            </a:r>
          </a:p>
          <a:p>
            <a:pPr algn="just" rtl="1"/>
            <a:r>
              <a:rPr lang="ar-DZ" sz="3600" b="1" dirty="0" smtClean="0"/>
              <a:t>المؤسسات </a:t>
            </a:r>
            <a:r>
              <a:rPr lang="ar-DZ" sz="3600" b="1" dirty="0"/>
              <a:t>البنكية و المالية: </a:t>
            </a:r>
            <a:r>
              <a:rPr lang="ar-DZ" sz="3600" dirty="0"/>
              <a:t>من العناصر الأخرى </a:t>
            </a:r>
            <a:r>
              <a:rPr lang="ar-DZ" sz="3600" dirty="0" smtClean="0"/>
              <a:t>ذات الطبيعة </a:t>
            </a:r>
            <a:r>
              <a:rPr lang="ar-DZ" sz="3600" dirty="0"/>
              <a:t>التمويلية نجد المؤسسات البنكية.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0672761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145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علاقة المؤسسة بالمحيط  المالي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علاقة المؤسسة بالمحيط المالي</dc:title>
  <dc:creator>kh</dc:creator>
  <cp:lastModifiedBy>kh</cp:lastModifiedBy>
  <cp:revision>3</cp:revision>
  <dcterms:created xsi:type="dcterms:W3CDTF">2024-05-14T13:10:44Z</dcterms:created>
  <dcterms:modified xsi:type="dcterms:W3CDTF">2024-05-14T14:08:51Z</dcterms:modified>
</cp:coreProperties>
</file>