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8" r:id="rId2"/>
    <p:sldId id="417" r:id="rId3"/>
    <p:sldId id="416" r:id="rId4"/>
    <p:sldId id="436" r:id="rId5"/>
    <p:sldId id="437" r:id="rId6"/>
    <p:sldId id="403" r:id="rId7"/>
    <p:sldId id="439" r:id="rId8"/>
    <p:sldId id="440" r:id="rId9"/>
    <p:sldId id="441" r:id="rId10"/>
    <p:sldId id="438" r:id="rId11"/>
    <p:sldId id="442" r:id="rId12"/>
    <p:sldId id="443" r:id="rId13"/>
    <p:sldId id="435" r:id="rId14"/>
    <p:sldId id="444" r:id="rId15"/>
    <p:sldId id="411" r:id="rId16"/>
    <p:sldId id="412" r:id="rId17"/>
    <p:sldId id="445" r:id="rId18"/>
    <p:sldId id="413" r:id="rId19"/>
    <p:sldId id="446" r:id="rId20"/>
    <p:sldId id="41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a:srgbClr val="CC0066"/>
    <a:srgbClr val="339933"/>
    <a:srgbClr val="CC0000"/>
    <a:srgbClr val="993300"/>
    <a:srgbClr val="FFCC00"/>
    <a:srgbClr val="A50021"/>
    <a:srgbClr val="FF0000"/>
    <a:srgbClr val="FFCC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84"/>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15/11/2022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14974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13133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091027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1994286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930302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9643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15/11/2022</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15/11/2022</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184731" cy="369332"/>
          </a:xfrm>
          <a:prstGeom prst="rect">
            <a:avLst/>
          </a:prstGeom>
          <a:noFill/>
          <a:ln w="9525">
            <a:noFill/>
            <a:miter lim="800000"/>
            <a:headEnd/>
            <a:tailEnd/>
          </a:ln>
        </p:spPr>
        <p:txBody>
          <a:bodyPr wrap="none" anchor="ctr">
            <a:spAutoFit/>
          </a:bodyPr>
          <a:lstStyle/>
          <a:p>
            <a:endParaRPr lang="fr-FR">
              <a:latin typeface="Gill Sans MT" pitchFamily="34" charset="0"/>
            </a:endParaRPr>
          </a:p>
        </p:txBody>
      </p:sp>
      <p:sp>
        <p:nvSpPr>
          <p:cNvPr id="7" name="Rectangle 4"/>
          <p:cNvSpPr>
            <a:spLocks noChangeArrowheads="1"/>
          </p:cNvSpPr>
          <p:nvPr/>
        </p:nvSpPr>
        <p:spPr bwMode="auto">
          <a:xfrm>
            <a:off x="1257905" y="285750"/>
            <a:ext cx="10321270" cy="6462713"/>
          </a:xfrm>
          <a:prstGeom prst="rect">
            <a:avLst/>
          </a:prstGeom>
          <a:noFill/>
          <a:ln w="9525">
            <a:noFill/>
            <a:miter lim="800000"/>
            <a:headEnd/>
            <a:tailEnd/>
          </a:ln>
        </p:spPr>
        <p:txBody>
          <a:bodyPr anchor="ctr">
            <a:spAutoFit/>
          </a:bodyPr>
          <a:lstStyle/>
          <a:p>
            <a:pPr algn="ctr"/>
            <a:r>
              <a:rPr lang="fr-FR" sz="1600" b="1"/>
              <a:t>République Algérienne Démocratique et Populaire</a:t>
            </a:r>
          </a:p>
          <a:p>
            <a:pPr algn="ctr"/>
            <a:r>
              <a:rPr lang="fr-FR" sz="1600" b="1"/>
              <a:t> Ministère de l’Enseignement Supérieur</a:t>
            </a:r>
            <a:endParaRPr lang="fr-FR" sz="800"/>
          </a:p>
          <a:p>
            <a:pPr algn="ctr" eaLnBrk="0" hangingPunct="0"/>
            <a:r>
              <a:rPr lang="fr-FR" sz="1600" b="1"/>
              <a:t>et de la Recherche Scientifique </a:t>
            </a:r>
          </a:p>
          <a:p>
            <a:pPr algn="ctr" eaLnBrk="0" hangingPunct="0"/>
            <a:endParaRPr lang="fr-FR" sz="1600" b="1"/>
          </a:p>
          <a:p>
            <a:pPr algn="ctr" eaLnBrk="0" hangingPunct="0"/>
            <a:r>
              <a:rPr lang="fr-FR" sz="1600" b="1"/>
              <a:t>Centre Universitaire Abdelhafid BOUSSOUF - Mila</a:t>
            </a:r>
            <a:endParaRPr lang="fr-FR" sz="800"/>
          </a:p>
          <a:p>
            <a:pPr algn="ctr" eaLnBrk="0" hangingPunct="0"/>
            <a:endParaRPr lang="fr-FR" b="1"/>
          </a:p>
          <a:p>
            <a:pPr algn="ctr" eaLnBrk="0" hangingPunct="0"/>
            <a:r>
              <a:rPr lang="fr-FR" b="1"/>
              <a:t>Institut des sciences et technologies</a:t>
            </a:r>
          </a:p>
          <a:p>
            <a:pPr algn="ctr" eaLnBrk="0" hangingPunct="0"/>
            <a:endParaRPr lang="fr-FR" sz="800"/>
          </a:p>
          <a:p>
            <a:pPr algn="ctr" eaLnBrk="0" hangingPunct="0"/>
            <a:r>
              <a:rPr lang="fr-FR" b="1"/>
              <a:t>Département de génie mécanique et électromécanique</a:t>
            </a:r>
          </a:p>
          <a:p>
            <a:pPr algn="ctr" eaLnBrk="0" hangingPunct="0"/>
            <a:endParaRPr lang="fr-FR" b="1"/>
          </a:p>
          <a:p>
            <a:pPr algn="ctr" eaLnBrk="0" hangingPunct="0"/>
            <a:endParaRPr lang="fr-FR" b="1"/>
          </a:p>
          <a:p>
            <a:pPr algn="ctr" eaLnBrk="0" hangingPunct="0"/>
            <a:endParaRPr lang="fr-FR" sz="800"/>
          </a:p>
          <a:p>
            <a:pPr algn="ctr" eaLnBrk="0" hangingPunct="0"/>
            <a:endParaRPr lang="fr-FR" sz="800"/>
          </a:p>
          <a:p>
            <a:pPr algn="ctr" eaLnBrk="0" hangingPunct="0"/>
            <a:r>
              <a:rPr lang="fr-FR" sz="4000" b="1"/>
              <a:t>  Recherche documentaire et </a:t>
            </a:r>
          </a:p>
          <a:p>
            <a:pPr algn="ctr" eaLnBrk="0" hangingPunct="0"/>
            <a:r>
              <a:rPr lang="fr-FR" sz="4000" b="1"/>
              <a:t>   conception du mémoire</a:t>
            </a:r>
            <a:endParaRPr lang="fr-FR" sz="800"/>
          </a:p>
          <a:p>
            <a:pPr algn="ctr" eaLnBrk="0" hangingPunct="0"/>
            <a:endParaRPr lang="fr-FR" sz="2000" b="1"/>
          </a:p>
          <a:p>
            <a:pPr algn="ctr" eaLnBrk="0" hangingPunct="0"/>
            <a:endParaRPr lang="fr-FR" sz="2000" b="1"/>
          </a:p>
          <a:p>
            <a:pPr algn="ctr" eaLnBrk="0" hangingPunct="0"/>
            <a:r>
              <a:rPr lang="fr-FR" sz="2000" b="1"/>
              <a:t>Dr. B. SMAANI</a:t>
            </a:r>
          </a:p>
          <a:p>
            <a:pPr algn="ctr" eaLnBrk="0" hangingPunct="0"/>
            <a:r>
              <a:rPr lang="fr-FR" sz="2000" b="1"/>
              <a:t>Maitre conférences /B</a:t>
            </a:r>
          </a:p>
          <a:p>
            <a:pPr algn="ctr" eaLnBrk="0" hangingPunct="0"/>
            <a:endParaRPr lang="fr-FR" sz="2000" b="1"/>
          </a:p>
          <a:p>
            <a:pPr algn="ctr" eaLnBrk="0" hangingPunct="0"/>
            <a:endParaRPr lang="fr-FR" sz="2000" b="1"/>
          </a:p>
          <a:p>
            <a:pPr algn="ctr" eaLnBrk="0" hangingPunct="0"/>
            <a:r>
              <a:rPr lang="fr-FR" sz="2000" b="1"/>
              <a:t>       Année universitaire : 2021/2022</a:t>
            </a:r>
            <a:endParaRPr lang="fr-FR"/>
          </a:p>
        </p:txBody>
      </p:sp>
      <p:pic>
        <p:nvPicPr>
          <p:cNvPr id="8" name="image1.jpeg"/>
          <p:cNvPicPr>
            <a:picLocks noChangeAspect="1" noChangeArrowheads="1"/>
          </p:cNvPicPr>
          <p:nvPr/>
        </p:nvPicPr>
        <p:blipFill>
          <a:blip r:embed="rId2"/>
          <a:srcRect/>
          <a:stretch>
            <a:fillRect/>
          </a:stretch>
        </p:blipFill>
        <p:spPr bwMode="auto">
          <a:xfrm>
            <a:off x="10047112" y="785814"/>
            <a:ext cx="1290159" cy="1000125"/>
          </a:xfrm>
          <a:prstGeom prst="rect">
            <a:avLst/>
          </a:prstGeom>
          <a:noFill/>
          <a:ln w="9525">
            <a:noFill/>
            <a:miter lim="800000"/>
            <a:headEnd/>
            <a:tailEnd/>
          </a:ln>
        </p:spPr>
      </p:pic>
      <p:pic>
        <p:nvPicPr>
          <p:cNvPr id="9" name="image1.jpeg"/>
          <p:cNvPicPr>
            <a:picLocks noChangeAspect="1" noChangeArrowheads="1"/>
          </p:cNvPicPr>
          <p:nvPr/>
        </p:nvPicPr>
        <p:blipFill>
          <a:blip r:embed="rId2"/>
          <a:srcRect/>
          <a:stretch>
            <a:fillRect/>
          </a:stretch>
        </p:blipFill>
        <p:spPr bwMode="auto">
          <a:xfrm>
            <a:off x="1661080" y="785814"/>
            <a:ext cx="1290159"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625054"/>
            <a:ext cx="11913704" cy="2308324"/>
          </a:xfrm>
          <a:prstGeom prst="rect">
            <a:avLst/>
          </a:prstGeom>
        </p:spPr>
        <p:txBody>
          <a:bodyPr wrap="square">
            <a:spAutoFit/>
          </a:bodyPr>
          <a:lstStyle/>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rPr>
              <a:t>2.4 La liste des abréviations</a:t>
            </a:r>
          </a:p>
          <a:p>
            <a:pPr marL="342900" lvl="0" indent="-342900" algn="just">
              <a:lnSpc>
                <a:spcPct val="150000"/>
              </a:lnSpc>
              <a:spcAft>
                <a:spcPts val="0"/>
              </a:spcAft>
            </a:pPr>
            <a:r>
              <a:rPr lang="fr-FR" sz="2400" dirty="0" smtClean="0">
                <a:latin typeface="Verdana" panose="020B0604030504040204" pitchFamily="34" charset="0"/>
                <a:ea typeface="Verdana" panose="020B0604030504040204" pitchFamily="34" charset="0"/>
              </a:rPr>
              <a:t>Détails de toutes les symboles et abréviation</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4070473" y="70340"/>
            <a:ext cx="4528404" cy="6649818"/>
          </a:xfrm>
          <a:prstGeom prst="rect">
            <a:avLst/>
          </a:prstGeom>
          <a:noFill/>
          <a:ln w="9525">
            <a:noFill/>
            <a:miter lim="800000"/>
            <a:headEnd/>
            <a:tailEnd/>
          </a:ln>
          <a:effectLst/>
        </p:spPr>
      </p:pic>
      <p:sp>
        <p:nvSpPr>
          <p:cNvPr id="5" name="Rectangle 4">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341956D5-77D6-4F82-927F-6597C660D793}"/>
              </a:ext>
            </a:extLst>
          </p:cNvPr>
          <p:cNvSpPr/>
          <p:nvPr/>
        </p:nvSpPr>
        <p:spPr>
          <a:xfrm>
            <a:off x="119270" y="625054"/>
            <a:ext cx="11913704" cy="6309420"/>
          </a:xfrm>
          <a:prstGeom prst="rect">
            <a:avLst/>
          </a:prstGeom>
        </p:spPr>
        <p:txBody>
          <a:bodyPr wrap="square">
            <a:spAutoFit/>
          </a:bodyPr>
          <a:lstStyle/>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2.5 La liste </a:t>
            </a:r>
            <a:r>
              <a:rPr lang="fr-FR" sz="2400" b="1" i="1" dirty="0">
                <a:latin typeface="Verdana" panose="020B0604030504040204" pitchFamily="34" charset="0"/>
                <a:ea typeface="Verdana" panose="020B0604030504040204" pitchFamily="34" charset="0"/>
              </a:rPr>
              <a:t>des figures </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r>
              <a:rPr lang="fr-FR" sz="2400" dirty="0" smtClean="0">
                <a:latin typeface="Verdana" panose="020B0604030504040204" pitchFamily="34" charset="0"/>
                <a:ea typeface="Verdana" panose="020B0604030504040204" pitchFamily="34" charset="0"/>
              </a:rPr>
              <a:t>Détails </a:t>
            </a:r>
            <a:r>
              <a:rPr lang="fr-FR" sz="2400" dirty="0">
                <a:latin typeface="Verdana" panose="020B0604030504040204" pitchFamily="34" charset="0"/>
                <a:ea typeface="Verdana" panose="020B0604030504040204" pitchFamily="34" charset="0"/>
              </a:rPr>
              <a:t>de toutes les figures (numérotation et titre</a:t>
            </a:r>
            <a:r>
              <a:rPr lang="fr-FR" sz="2400" dirty="0" smtClean="0">
                <a:latin typeface="Verdana" panose="020B0604030504040204" pitchFamily="34" charset="0"/>
                <a:ea typeface="Verdana" panose="020B0604030504040204" pitchFamily="34" charset="0"/>
              </a:rPr>
              <a:t>)</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r>
              <a:rPr lang="fr-FR" sz="2000" b="1" dirty="0" smtClean="0"/>
              <a:t>Liste des figures </a:t>
            </a:r>
          </a:p>
          <a:p>
            <a:r>
              <a:rPr lang="fr-FR" sz="2000" b="1" dirty="0" smtClean="0"/>
              <a:t>Figure I-1 : Stator de la machine asynchrone.................................................. 5 </a:t>
            </a:r>
          </a:p>
          <a:p>
            <a:r>
              <a:rPr lang="fr-FR" sz="2000" b="1" dirty="0" smtClean="0"/>
              <a:t>Figure I-2 : Vue éclatée d'une machine asynchrone triphasée à bagues........ 6 </a:t>
            </a:r>
          </a:p>
          <a:p>
            <a:r>
              <a:rPr lang="fr-FR" sz="2000" b="1" dirty="0" smtClean="0"/>
              <a:t>Figure I-3 : Vue éclatée d'une machine asynchrone triphasée à cage............ 7 </a:t>
            </a:r>
          </a:p>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2.6 La liste des tableaux</a:t>
            </a:r>
          </a:p>
          <a:p>
            <a:pPr marL="285750" indent="-28575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Détails de toutes les tableaux (numérotation et titre)</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pPr marL="285750" indent="-285750" algn="just">
              <a:lnSpc>
                <a:spcPct val="150000"/>
              </a:lnSpc>
            </a:pPr>
            <a:r>
              <a:rPr lang="fr-FR" sz="2000" b="1" dirty="0" smtClean="0"/>
              <a:t>Liste des figures </a:t>
            </a:r>
          </a:p>
          <a:p>
            <a:r>
              <a:rPr lang="fr-FR" sz="2000" b="1" dirty="0" smtClean="0"/>
              <a:t>Tableau I-1 : Table de commande du contrôleur de couple ………..... 17 </a:t>
            </a:r>
          </a:p>
          <a:p>
            <a:r>
              <a:rPr lang="fr-FR" sz="2000" b="1" dirty="0" smtClean="0"/>
              <a:t>Tableau III-1 : Les symboles utilisés .............................................. …….43 </a:t>
            </a:r>
          </a:p>
          <a:p>
            <a:r>
              <a:rPr lang="fr-FR" sz="2000" b="1" dirty="0" smtClean="0"/>
              <a:t>Tableau III-2 : Ressources FPGA par l’algorithme de traitement....... 44</a:t>
            </a:r>
            <a:endParaRPr lang="fr-FR" sz="20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000" b="1" i="1" dirty="0" smtClean="0">
              <a:latin typeface="Verdana" panose="020B0604030504040204" pitchFamily="34" charset="0"/>
              <a:ea typeface="Verdana" panose="020B0604030504040204" pitchFamily="34" charset="0"/>
            </a:endParaRPr>
          </a:p>
        </p:txBody>
      </p:sp>
      <p:sp>
        <p:nvSpPr>
          <p:cNvPr id="6" name="Rectangle 5"/>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501959"/>
            <a:ext cx="11913704" cy="5632311"/>
          </a:xfrm>
          <a:prstGeom prst="rect">
            <a:avLst/>
          </a:prstGeom>
        </p:spPr>
        <p:txBody>
          <a:bodyPr wrap="square">
            <a:spAutoFit/>
          </a:bodyPr>
          <a:lstStyle/>
          <a:p>
            <a:pPr marL="342900" lvl="0" indent="-342900">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2.7 Introduction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2.8 Les chapitres..</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2.9 Conclusion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2.10 La bibliographie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2.11 Les résumés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Bref exposé </a:t>
            </a:r>
            <a:r>
              <a:rPr lang="fr-FR" sz="2400" dirty="0" smtClean="0">
                <a:latin typeface="Verdana" panose="020B0604030504040204" pitchFamily="34" charset="0"/>
                <a:ea typeface="Verdana" panose="020B0604030504040204" pitchFamily="34" charset="0"/>
                <a:cs typeface="Times New Roman" panose="02020603050405020304" pitchFamily="18" charset="0"/>
              </a:rPr>
              <a:t>du </a:t>
            </a:r>
            <a:r>
              <a:rPr lang="fr-FR" sz="2400" b="1" dirty="0" smtClean="0">
                <a:latin typeface="Verdana" panose="020B0604030504040204" pitchFamily="34" charset="0"/>
                <a:ea typeface="Verdana" panose="020B0604030504040204" pitchFamily="34" charset="0"/>
                <a:cs typeface="Times New Roman" panose="02020603050405020304" pitchFamily="18" charset="0"/>
              </a:rPr>
              <a:t>sujet traité</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des travaux réalisés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objectifs atteints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hypothèses émises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méthodes utilisées et des techniques considérés.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dirty="0" smtClean="0">
                <a:latin typeface="Verdana" panose="020B0604030504040204" pitchFamily="34" charset="0"/>
                <a:ea typeface="Verdana" panose="020B0604030504040204" pitchFamily="34" charset="0"/>
                <a:cs typeface="Times New Roman" panose="02020603050405020304" pitchFamily="18" charset="0"/>
              </a:rPr>
              <a:t>Présentation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principales conclusions </a:t>
            </a:r>
            <a:r>
              <a:rPr lang="fr-FR" sz="2400" dirty="0" smtClean="0">
                <a:latin typeface="Verdana" panose="020B0604030504040204" pitchFamily="34" charset="0"/>
                <a:ea typeface="Verdana" panose="020B0604030504040204" pitchFamily="34" charset="0"/>
                <a:cs typeface="Times New Roman" panose="02020603050405020304" pitchFamily="18" charset="0"/>
              </a:rPr>
              <a:t>de la recherche</a:t>
            </a:r>
          </a:p>
          <a:p>
            <a:pPr marL="342900" lvl="0" indent="-342900">
              <a:lnSpc>
                <a:spcPct val="150000"/>
              </a:lnSpc>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000" b="1" i="1" dirty="0" smtClean="0">
                <a:latin typeface="Verdana" panose="020B0604030504040204" pitchFamily="34" charset="0"/>
                <a:ea typeface="Verdana" panose="020B0604030504040204" pitchFamily="34" charset="0"/>
                <a:cs typeface="Times New Roman" panose="02020603050405020304" pitchFamily="18" charset="0"/>
              </a:rPr>
              <a:t>présenté en 03 langues: Français. Arabe et Anglais. </a:t>
            </a:r>
            <a:endParaRPr lang="fr-FR" sz="2000" b="1"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501959"/>
            <a:ext cx="11913704" cy="5262979"/>
          </a:xfrm>
          <a:prstGeom prst="rect">
            <a:avLst/>
          </a:prstGeom>
        </p:spPr>
        <p:txBody>
          <a:bodyPr wrap="square">
            <a:spAutoFit/>
          </a:bodyPr>
          <a:lstStyle/>
          <a:p>
            <a:r>
              <a:rPr lang="fr-FR" sz="2400" b="1" u="sng" dirty="0" smtClean="0"/>
              <a:t>Exemple</a:t>
            </a:r>
          </a:p>
          <a:p>
            <a:endParaRPr lang="fr-FR" sz="2400" b="1" dirty="0" smtClean="0"/>
          </a:p>
          <a:p>
            <a:r>
              <a:rPr lang="fr-FR" sz="2400" b="1" dirty="0" smtClean="0"/>
              <a:t>Résumé</a:t>
            </a:r>
          </a:p>
          <a:p>
            <a:pPr algn="just"/>
            <a:r>
              <a:rPr lang="fr-FR" sz="2400" dirty="0" smtClean="0"/>
              <a:t>Nous avons implémenté la technique de commande directe du couple (DTC) d’une machine asynchrone (MAS) sur un FPGA de la famille </a:t>
            </a:r>
            <a:r>
              <a:rPr lang="fr-FR" sz="2400" dirty="0" err="1" smtClean="0"/>
              <a:t>Altera</a:t>
            </a:r>
            <a:r>
              <a:rPr lang="fr-FR" sz="2400" dirty="0" smtClean="0"/>
              <a:t>. Ceci, en utilisant le langage de description matérielle VHDL sous l’outil </a:t>
            </a:r>
            <a:r>
              <a:rPr lang="fr-FR" sz="2400" dirty="0" err="1" smtClean="0"/>
              <a:t>Quartus</a:t>
            </a:r>
            <a:r>
              <a:rPr lang="fr-FR" sz="2400" dirty="0" smtClean="0"/>
              <a:t> II développé par </a:t>
            </a:r>
            <a:r>
              <a:rPr lang="fr-FR" sz="2400" dirty="0" err="1" smtClean="0"/>
              <a:t>Altera</a:t>
            </a:r>
            <a:r>
              <a:rPr lang="fr-FR" sz="2400" dirty="0" smtClean="0"/>
              <a:t>. Nous avons donc élaboré un programme en VHDL décrivant les quatre blocs des principales fonctions dans la commande numérique DTC : la transformation Concordia, l’estimation des grandeurs de commande, la régulation en utilisant des comparateurs à hystérésis et la génération de table de commande (</a:t>
            </a:r>
            <a:r>
              <a:rPr lang="fr-FR" sz="2400" dirty="0" err="1" smtClean="0"/>
              <a:t>Takahachi</a:t>
            </a:r>
            <a:r>
              <a:rPr lang="fr-FR" sz="2400" dirty="0" smtClean="0"/>
              <a:t>). Les résultats obtenus montrent la fiabilité de l’implémentation de la technique de commande DTC en considérant le FPGA EP2C5T144C8 - </a:t>
            </a:r>
            <a:r>
              <a:rPr lang="fr-FR" sz="2400" dirty="0" err="1" smtClean="0"/>
              <a:t>Altera</a:t>
            </a:r>
            <a:r>
              <a:rPr lang="fr-FR" sz="2400" dirty="0" smtClean="0"/>
              <a:t>.</a:t>
            </a:r>
          </a:p>
          <a:p>
            <a:pPr algn="just"/>
            <a:endParaRPr lang="fr-FR" sz="2400" b="1" i="1" dirty="0" smtClean="0">
              <a:latin typeface="Verdana" panose="020B0604030504040204" pitchFamily="34" charset="0"/>
              <a:ea typeface="Verdana" panose="020B0604030504040204" pitchFamily="34" charset="0"/>
            </a:endParaRPr>
          </a:p>
          <a:p>
            <a:pPr algn="just"/>
            <a:r>
              <a:rPr lang="fr-FR" sz="2400" b="1" dirty="0" smtClean="0"/>
              <a:t>Mots clés : </a:t>
            </a:r>
            <a:r>
              <a:rPr lang="fr-FR" sz="2400" dirty="0" smtClean="0"/>
              <a:t>commande directe du couple, Concordia, comparateurs à hystérésis, FPGA EP2C5T144C8, VHDL, </a:t>
            </a:r>
            <a:r>
              <a:rPr lang="fr-FR" sz="2400" dirty="0" err="1" smtClean="0"/>
              <a:t>Quartus</a:t>
            </a:r>
            <a:r>
              <a:rPr lang="fr-FR" sz="2400" dirty="0" smtClean="0"/>
              <a:t> II.</a:t>
            </a:r>
            <a:endParaRPr lang="fr-FR" sz="2400"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03262BF7-9157-410E-B9E9-210D7C273DD9}"/>
              </a:ext>
            </a:extLst>
          </p:cNvPr>
          <p:cNvSpPr/>
          <p:nvPr/>
        </p:nvSpPr>
        <p:spPr>
          <a:xfrm>
            <a:off x="119261" y="712977"/>
            <a:ext cx="11913704" cy="5888792"/>
          </a:xfrm>
          <a:prstGeom prst="rect">
            <a:avLst/>
          </a:prstGeom>
        </p:spPr>
        <p:txBody>
          <a:bodyPr wrap="square">
            <a:spAutoFit/>
          </a:bodyPr>
          <a:lstStyle/>
          <a:p>
            <a:pPr marL="0" lvl="1" algn="just">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 L’introduction générale du mémoire </a:t>
            </a:r>
          </a:p>
          <a:p>
            <a:pPr lvl="1" algn="just">
              <a:spcAft>
                <a:spcPts val="100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l’introduction générale du mémoire,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exposés ces points</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3.1 Problématique</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des grandes questions posées par le sujet. Ce sont celles auxquelles vous allez chercher à répondre.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Délimitation du champ de l'étude. Ce que vous ne traiterez pas. Ce que l'on ne pourra pas vous reprocher de ne pas avoir traité.</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Contraintes pratiques rencontrées</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Motivation</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Motivation pour le choix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Intérêt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Objectives</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du but du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Méthode pour la vérification et validation des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objectifs</a:t>
            </a:r>
          </a:p>
          <a:p>
            <a:pPr marL="87313" lvl="1" indent="-87313" algn="just">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3.4 Bref exposé des chapitre</a:t>
            </a:r>
            <a:endParaRPr lang="fr-FR" sz="24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912715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F9C727E7-AE96-4050-8C61-0434D74832C0}"/>
              </a:ext>
            </a:extLst>
          </p:cNvPr>
          <p:cNvSpPr/>
          <p:nvPr/>
        </p:nvSpPr>
        <p:spPr>
          <a:xfrm>
            <a:off x="119270" y="853659"/>
            <a:ext cx="11913704" cy="4708981"/>
          </a:xfrm>
          <a:prstGeom prst="rect">
            <a:avLst/>
          </a:prstGeom>
        </p:spPr>
        <p:txBody>
          <a:bodyPr wrap="square">
            <a:spAutoFit/>
          </a:bodyPr>
          <a:lstStyle/>
          <a:p>
            <a:pPr algn="just">
              <a:lnSpc>
                <a:spcPct val="150000"/>
              </a:lnSpc>
              <a:buFontTx/>
              <a:buChar char="-"/>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4. Contribution</a:t>
            </a:r>
          </a:p>
          <a:p>
            <a:pPr marL="742950" lvl="1" indent="-285750" algn="just">
              <a:lnSpc>
                <a:spcPct val="20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un mémoire on doit présenté une contribution. </a:t>
            </a: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Une contribution est une description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claire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du travail réalisé par rapport à d’autres travaux.</a:t>
            </a:r>
            <a:endPar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également présenté en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quelques lignes du lieu de stage ou de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travail. </a:t>
            </a:r>
            <a:endPar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770453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F9C727E7-AE96-4050-8C61-0434D74832C0}"/>
              </a:ext>
            </a:extLst>
          </p:cNvPr>
          <p:cNvSpPr/>
          <p:nvPr/>
        </p:nvSpPr>
        <p:spPr>
          <a:xfrm>
            <a:off x="119270" y="642639"/>
            <a:ext cx="11913704" cy="4431983"/>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5. La méthodologie </a:t>
            </a:r>
          </a:p>
          <a:p>
            <a:pPr marL="285750" indent="-285750" algn="ctr">
              <a:lnSpc>
                <a:spcPct val="150000"/>
              </a:lnSpc>
            </a:pPr>
            <a:r>
              <a:rPr lang="fr-FR" sz="2000" b="1" i="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Que signifie la méthodologie dans un mémoire ?</a:t>
            </a:r>
          </a:p>
          <a:p>
            <a:pPr marL="263525" indent="-263525" algn="just">
              <a:lnSpc>
                <a:spcPct val="150000"/>
              </a:lnSpc>
              <a:buFont typeface="Arial" pitchFamily="34" charset="0"/>
              <a:buChar char="•"/>
            </a:pPr>
            <a:r>
              <a:rPr lang="fr-FR" sz="2400" dirty="0" smtClean="0">
                <a:latin typeface="Verdana" panose="020B0604030504040204" pitchFamily="34" charset="0"/>
                <a:ea typeface="Verdana" panose="020B0604030504040204" pitchFamily="34" charset="0"/>
              </a:rPr>
              <a:t>Présentation </a:t>
            </a:r>
            <a:r>
              <a:rPr lang="fr-FR" sz="2400" dirty="0">
                <a:latin typeface="Verdana" panose="020B0604030504040204" pitchFamily="34" charset="0"/>
                <a:ea typeface="Verdana" panose="020B0604030504040204" pitchFamily="34" charset="0"/>
              </a:rPr>
              <a:t>de la méthode/outil utilisés pour résoudre le problème posé</a:t>
            </a:r>
          </a:p>
          <a:p>
            <a:pPr marL="263525" lvl="1" indent="-263525"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Justification du choix de la méthode.</a:t>
            </a:r>
          </a:p>
          <a:p>
            <a:pPr marL="263525" lvl="1" indent="-263525"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Description de la méthode.</a:t>
            </a:r>
          </a:p>
          <a:p>
            <a:pPr marL="263525" lvl="1" indent="-263525"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Mise en œuvre des hypothèses.</a:t>
            </a:r>
          </a:p>
          <a:p>
            <a:pPr marL="263525" lvl="1" indent="-263525"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Description de la solution du problème.</a:t>
            </a:r>
          </a:p>
          <a:p>
            <a:pPr marL="263525" lvl="1" indent="-263525"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Description des conditions expérimentales</a:t>
            </a:r>
            <a:r>
              <a:rPr lang="fr-FR" sz="2400" dirty="0" smtClean="0">
                <a:latin typeface="Verdana" panose="020B0604030504040204" pitchFamily="34" charset="0"/>
                <a:ea typeface="Verdana" panose="020B0604030504040204" pitchFamily="34" charset="0"/>
              </a:rPr>
              <a:t>.</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6135A25D-1CCD-4FDF-8411-5F46ADC0A7B2}"/>
              </a:ext>
            </a:extLst>
          </p:cNvPr>
          <p:cNvSpPr/>
          <p:nvPr/>
        </p:nvSpPr>
        <p:spPr>
          <a:xfrm>
            <a:off x="119270" y="642639"/>
            <a:ext cx="11913704" cy="498598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6. Etat de l’art/ Revue de la bibliographie/Travaux concernés</a:t>
            </a:r>
            <a:r>
              <a:rPr lang="fr-FR" sz="2400" b="1" i="1" dirty="0" smtClean="0">
                <a:latin typeface="Verdana" panose="020B0604030504040204" pitchFamily="34" charset="0"/>
                <a:ea typeface="Verdana" panose="020B0604030504040204" pitchFamily="34" charset="0"/>
              </a:rPr>
              <a:t> </a:t>
            </a:r>
            <a:endParaRPr lang="fr-FR" sz="2400" dirty="0" smtClean="0">
              <a:latin typeface="Verdana" panose="020B0604030504040204" pitchFamily="34" charset="0"/>
              <a:ea typeface="Verdana" panose="020B0604030504040204" pitchFamily="34" charset="0"/>
            </a:endParaRPr>
          </a:p>
          <a:p>
            <a:pPr algn="just">
              <a:lnSpc>
                <a:spcPct val="150000"/>
              </a:lnSpc>
            </a:pPr>
            <a:r>
              <a:rPr lang="fr-FR" sz="2400" dirty="0" smtClean="0">
                <a:latin typeface="Verdana" panose="020B0604030504040204" pitchFamily="34" charset="0"/>
                <a:ea typeface="Verdana" panose="020B0604030504040204" pitchFamily="34" charset="0"/>
              </a:rPr>
              <a:t>Dans un mémoire de fin d’étude il est intéressant de présenté un chapitre d’état de l’art.</a:t>
            </a:r>
          </a:p>
          <a:p>
            <a:pPr algn="ctr">
              <a:lnSpc>
                <a:spcPct val="150000"/>
              </a:lnSpc>
            </a:pPr>
            <a:r>
              <a:rPr lang="fr-FR" sz="2000" b="1" i="1" dirty="0" smtClean="0">
                <a:solidFill>
                  <a:srgbClr val="C00000"/>
                </a:solidFill>
                <a:latin typeface="Verdana" panose="020B0604030504040204" pitchFamily="34" charset="0"/>
                <a:ea typeface="Verdana" panose="020B0604030504040204" pitchFamily="34" charset="0"/>
              </a:rPr>
              <a:t>chapitre d’état de l’art?</a:t>
            </a:r>
          </a:p>
          <a:p>
            <a:pPr marL="742950" lvl="1" indent="-285750" algn="just">
              <a:lnSpc>
                <a:spcPct val="150000"/>
              </a:lnSpc>
              <a:buFont typeface="Arial" pitchFamily="34" charset="0"/>
              <a:buChar char="•"/>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avec </a:t>
            </a:r>
            <a:r>
              <a:rPr lang="fr-FR" sz="2400" b="1" dirty="0" smtClean="0">
                <a:latin typeface="Verdana" panose="020B0604030504040204" pitchFamily="34" charset="0"/>
                <a:ea typeface="Verdana" panose="020B0604030504040204" pitchFamily="34" charset="0"/>
              </a:rPr>
              <a:t>critiques</a:t>
            </a:r>
            <a:r>
              <a:rPr lang="fr-FR" sz="2400" dirty="0" smtClean="0">
                <a:latin typeface="Verdana" panose="020B0604030504040204" pitchFamily="34" charset="0"/>
                <a:ea typeface="Verdana" panose="020B0604030504040204" pitchFamily="34" charset="0"/>
              </a:rPr>
              <a:t> des </a:t>
            </a:r>
            <a:r>
              <a:rPr lang="fr-FR" sz="2400" dirty="0">
                <a:latin typeface="Verdana" panose="020B0604030504040204" pitchFamily="34" charset="0"/>
                <a:ea typeface="Verdana" panose="020B0604030504040204" pitchFamily="34" charset="0"/>
              </a:rPr>
              <a:t>travaux antérieurs.</a:t>
            </a:r>
          </a:p>
          <a:p>
            <a:pPr marL="742950" lvl="1" indent="-285750" algn="just">
              <a:lnSpc>
                <a:spcPct val="150000"/>
              </a:lnSpc>
              <a:buFont typeface="Arial" pitchFamily="34" charset="0"/>
              <a:buChar char="•"/>
            </a:pPr>
            <a:r>
              <a:rPr lang="fr-FR" sz="2400" dirty="0" smtClean="0">
                <a:latin typeface="Verdana" panose="020B0604030504040204" pitchFamily="34" charset="0"/>
                <a:ea typeface="Verdana" panose="020B0604030504040204" pitchFamily="34" charset="0"/>
              </a:rPr>
              <a:t>Description </a:t>
            </a:r>
            <a:r>
              <a:rPr lang="fr-FR" sz="2400" dirty="0">
                <a:latin typeface="Verdana" panose="020B0604030504040204" pitchFamily="34" charset="0"/>
                <a:ea typeface="Verdana" panose="020B0604030504040204" pitchFamily="34" charset="0"/>
              </a:rPr>
              <a:t>du </a:t>
            </a:r>
            <a:r>
              <a:rPr lang="fr-FR" sz="2400" b="1" dirty="0">
                <a:latin typeface="Verdana" panose="020B0604030504040204" pitchFamily="34" charset="0"/>
                <a:ea typeface="Verdana" panose="020B0604030504040204" pitchFamily="34" charset="0"/>
              </a:rPr>
              <a:t>lien entre le sujet </a:t>
            </a:r>
            <a:r>
              <a:rPr lang="fr-FR" sz="2400" dirty="0">
                <a:latin typeface="Verdana" panose="020B0604030504040204" pitchFamily="34" charset="0"/>
                <a:ea typeface="Verdana" panose="020B0604030504040204" pitchFamily="34" charset="0"/>
              </a:rPr>
              <a:t>traité dans le mémoire et les travaux antérieurs.</a:t>
            </a:r>
          </a:p>
          <a:p>
            <a:pPr marL="742950" lvl="1" indent="-285750" algn="just">
              <a:lnSpc>
                <a:spcPct val="150000"/>
              </a:lnSpc>
              <a:buFont typeface="Arial" pitchFamily="34" charset="0"/>
              <a:buChar char="•"/>
            </a:pPr>
            <a:r>
              <a:rPr lang="fr-FR" sz="2400" b="1" dirty="0">
                <a:latin typeface="Verdana" panose="020B0604030504040204" pitchFamily="34" charset="0"/>
                <a:ea typeface="Verdana" panose="020B0604030504040204" pitchFamily="34" charset="0"/>
              </a:rPr>
              <a:t>Formulation du problème </a:t>
            </a:r>
            <a:r>
              <a:rPr lang="fr-FR" sz="2400" dirty="0">
                <a:latin typeface="Verdana" panose="020B0604030504040204" pitchFamily="34" charset="0"/>
                <a:ea typeface="Verdana" panose="020B0604030504040204" pitchFamily="34" charset="0"/>
              </a:rPr>
              <a:t>théorique.</a:t>
            </a:r>
          </a:p>
          <a:p>
            <a:pPr marL="742950" lvl="1" indent="-285750"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Présentation des hypothèses explicatives</a:t>
            </a:r>
            <a:r>
              <a:rPr lang="fr-FR" sz="2400" dirty="0" smtClean="0">
                <a:latin typeface="Verdana" panose="020B0604030504040204" pitchFamily="34" charset="0"/>
                <a:ea typeface="Verdana" panose="020B0604030504040204" pitchFamily="34" charset="0"/>
              </a:rPr>
              <a:t>.</a:t>
            </a:r>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856468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6135A25D-1CCD-4FDF-8411-5F46ADC0A7B2}"/>
              </a:ext>
            </a:extLst>
          </p:cNvPr>
          <p:cNvSpPr/>
          <p:nvPr/>
        </p:nvSpPr>
        <p:spPr>
          <a:xfrm>
            <a:off x="119270" y="642639"/>
            <a:ext cx="11913704" cy="6186309"/>
          </a:xfrm>
          <a:prstGeom prst="rect">
            <a:avLst/>
          </a:prstGeom>
        </p:spPr>
        <p:txBody>
          <a:bodyPr wrap="square">
            <a:spAutoFit/>
          </a:bodyPr>
          <a:lstStyle/>
          <a:p>
            <a:pPr marL="742950" lvl="1" indent="-7429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7. Résultats / Discussion </a:t>
            </a:r>
          </a:p>
          <a:p>
            <a:pPr marL="1200150" lvl="2" indent="-285750" algn="just">
              <a:lnSpc>
                <a:spcPct val="150000"/>
              </a:lnSpc>
              <a:buFont typeface="Wingdings" pitchFamily="2" charset="2"/>
              <a:buChar char="q"/>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t>
            </a:r>
            <a:r>
              <a:rPr lang="fr-FR" sz="2400" dirty="0">
                <a:latin typeface="Verdana" panose="020B0604030504040204" pitchFamily="34" charset="0"/>
                <a:ea typeface="Verdana" panose="020B0604030504040204" pitchFamily="34" charset="0"/>
              </a:rPr>
              <a:t>des résultats.</a:t>
            </a:r>
          </a:p>
          <a:p>
            <a:pPr marL="1200150" lvl="2" indent="-285750" algn="just">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Analyse</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Interprétation</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Comparaison </a:t>
            </a:r>
            <a:r>
              <a:rPr lang="fr-FR" sz="2400" dirty="0">
                <a:latin typeface="Verdana" panose="020B0604030504040204" pitchFamily="34" charset="0"/>
                <a:ea typeface="Verdana" panose="020B0604030504040204" pitchFamily="34" charset="0"/>
              </a:rPr>
              <a:t>avec les résultats d'autres </a:t>
            </a:r>
            <a:r>
              <a:rPr lang="fr-FR" sz="2400" dirty="0" smtClean="0">
                <a:latin typeface="Verdana" panose="020B0604030504040204" pitchFamily="34" charset="0"/>
                <a:ea typeface="Verdana" panose="020B0604030504040204" pitchFamily="34" charset="0"/>
              </a:rPr>
              <a:t>études (validation).</a:t>
            </a:r>
            <a:endParaRPr lang="fr-FR" sz="2400" dirty="0">
              <a:latin typeface="Verdana" panose="020B0604030504040204" pitchFamily="34" charset="0"/>
              <a:ea typeface="Verdana" panose="020B0604030504040204" pitchFamily="34" charset="0"/>
            </a:endParaRPr>
          </a:p>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Conclusion générale</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Rappel </a:t>
            </a:r>
            <a:r>
              <a:rPr lang="fr-FR" sz="2400" dirty="0">
                <a:latin typeface="Verdana" panose="020B0604030504040204" pitchFamily="34" charset="0"/>
                <a:ea typeface="Verdana" panose="020B0604030504040204" pitchFamily="34" charset="0"/>
              </a:rPr>
              <a:t>de l’objet du travail</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Synthèse des résultats les plus importants</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Recommandation personnelle sur la recherche et autocritique</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La conclusion est souvent très brève</a:t>
            </a:r>
            <a:r>
              <a:rPr lang="fr-FR" sz="2400" dirty="0" smtClean="0">
                <a:latin typeface="Verdana" panose="020B0604030504040204" pitchFamily="34" charset="0"/>
                <a:ea typeface="Verdana" panose="020B0604030504040204" pitchFamily="34" charset="0"/>
              </a:rPr>
              <a:t>.</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Recommandation et perspectives.</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91440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04 :</a:t>
            </a:r>
          </a:p>
          <a:p>
            <a:pPr algn="ctr">
              <a:buNone/>
            </a:pPr>
            <a:r>
              <a:rPr lang="fr-FR" sz="4300" dirty="0" smtClean="0">
                <a:solidFill>
                  <a:schemeClr val="tx2">
                    <a:satMod val="130000"/>
                  </a:schemeClr>
                </a:solidFill>
                <a:effectLst>
                  <a:outerShdw blurRad="50000" dist="30000" dir="5400000" algn="tl" rotWithShape="0">
                    <a:srgbClr val="000000">
                      <a:alpha val="30000"/>
                    </a:srgbClr>
                  </a:outerShdw>
                </a:effectLst>
              </a:rPr>
              <a:t>PLAN ET ÉTAPES D’UN MÉMOIRE </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83ACA6DE-5190-4F66-906E-1F522AE2EC30}"/>
              </a:ext>
            </a:extLst>
          </p:cNvPr>
          <p:cNvSpPr/>
          <p:nvPr/>
        </p:nvSpPr>
        <p:spPr>
          <a:xfrm>
            <a:off x="119270" y="519544"/>
            <a:ext cx="11913703" cy="6047809"/>
          </a:xfrm>
          <a:prstGeom prst="rect">
            <a:avLst/>
          </a:prstGeom>
        </p:spPr>
        <p:txBody>
          <a:bodyPr wrap="square">
            <a:spAutoFit/>
          </a:bodyPr>
          <a:lstStyle/>
          <a:p>
            <a:pPr marL="285750" lvl="0" indent="-285750" algn="just">
              <a:buFont typeface="Arial" pitchFamily="34" charset="0"/>
              <a:buChar char="•"/>
            </a:pPr>
            <a:endParaRPr lang="fr-FR" sz="2400" dirty="0" smtClean="0">
              <a:latin typeface="Verdana" panose="020B0604030504040204" pitchFamily="34" charset="0"/>
              <a:ea typeface="Verdana" panose="020B0604030504040204" pitchFamily="34" charset="0"/>
            </a:endParaRPr>
          </a:p>
          <a:p>
            <a:pPr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Bibliographie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(les références bibliographiques) </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C’est une partie importante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Tous les travaux cités dans le corps du mémoire doivent comporter une référence dans la bibliographie et, réciproquement, tous les ouvrages cités en bibliographie doivent être mentionnés dans le corps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Elle est le reflet du travail réalisé et vient compléter les informations données en référence</a:t>
            </a:r>
            <a:r>
              <a:rPr lang="fr-FR" sz="2400" dirty="0" smtClean="0">
                <a:latin typeface="Verdana" panose="020B0604030504040204" pitchFamily="34" charset="0"/>
                <a:ea typeface="Verdana" panose="020B0604030504040204" pitchFamily="34" charset="0"/>
              </a:rPr>
              <a:t>.</a:t>
            </a:r>
          </a:p>
          <a:p>
            <a:pPr marL="285750" indent="-285750" algn="just">
              <a:buFont typeface="Arial" pitchFamily="34" charset="0"/>
              <a:buChar char="•"/>
            </a:pPr>
            <a:endParaRPr lang="fr-FR" sz="2400" dirty="0">
              <a:latin typeface="Verdana" panose="020B0604030504040204" pitchFamily="34" charset="0"/>
              <a:ea typeface="Verdana" panose="020B0604030504040204" pitchFamily="34" charset="0"/>
            </a:endParaRPr>
          </a:p>
          <a:p>
            <a:pPr lvl="0"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9. Annexe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Il convient de mettre en annexe les documents Longs, utiles (documents supports, tableaux, graphiques, logiciel, etc…) et qui permettent d’expliquer la démonstration qui est faite.</a:t>
            </a:r>
          </a:p>
          <a:p>
            <a:pPr marL="285750" lvl="0" indent="-285750" algn="just">
              <a:buFont typeface="Arial" pitchFamily="34" charset="0"/>
              <a:buChar char="•"/>
            </a:pPr>
            <a:r>
              <a:rPr lang="fr-FR" sz="2400" dirty="0" smtClean="0">
                <a:latin typeface="Verdana" panose="020B0604030504040204" pitchFamily="34" charset="0"/>
                <a:ea typeface="Verdana" panose="020B0604030504040204" pitchFamily="34" charset="0"/>
              </a:rPr>
              <a:t>Ainsi que les documents technique comme le cas des </a:t>
            </a:r>
            <a:r>
              <a:rPr lang="fr-FR" sz="2400" dirty="0" err="1" smtClean="0">
                <a:latin typeface="Verdana" panose="020B0604030504040204" pitchFamily="34" charset="0"/>
                <a:ea typeface="Verdana" panose="020B0604030504040204" pitchFamily="34" charset="0"/>
              </a:rPr>
              <a:t>Datasheet</a:t>
            </a:r>
            <a:r>
              <a:rPr lang="fr-FR" sz="2400" dirty="0" smtClean="0">
                <a:latin typeface="Verdana" panose="020B0604030504040204" pitchFamily="34" charset="0"/>
                <a:ea typeface="Verdana" panose="020B0604030504040204" pitchFamily="34" charset="0"/>
              </a:rPr>
              <a:t> et des programmes.</a:t>
            </a:r>
            <a:endParaRPr lang="fr-FR" sz="2400" dirty="0">
              <a:latin typeface="Verdana" panose="020B0604030504040204" pitchFamily="34" charset="0"/>
              <a:ea typeface="Verdana" panose="020B0604030504040204" pitchFamily="34" charset="0"/>
            </a:endParaRPr>
          </a:p>
          <a:p>
            <a:pPr lvl="0" algn="just">
              <a:lnSpc>
                <a:spcPct val="150000"/>
              </a:lnSpc>
            </a:pPr>
            <a:endParaRPr lang="fr-FR"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27586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C322EE6E-FBF7-49F7-ACC3-EDAAB63211D6}"/>
              </a:ext>
            </a:extLst>
          </p:cNvPr>
          <p:cNvSpPr/>
          <p:nvPr/>
        </p:nvSpPr>
        <p:spPr>
          <a:xfrm>
            <a:off x="155201" y="1047091"/>
            <a:ext cx="11913704" cy="4524315"/>
          </a:xfrm>
          <a:prstGeom prst="rect">
            <a:avLst/>
          </a:prstGeom>
        </p:spPr>
        <p:txBody>
          <a:bodyPr wrap="square">
            <a:spAutoFit/>
          </a:bodyPr>
          <a:lstStyle/>
          <a:p>
            <a:pPr marL="342900" lvl="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 Généralités </a:t>
            </a:r>
          </a:p>
          <a:p>
            <a:pPr marL="342900" lvl="0" indent="-342900" algn="just">
              <a:lnSpc>
                <a:spcPct val="150000"/>
              </a:lnSpc>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mémoire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soulève une problématique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tente d’y répondre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La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manière de poser le problème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implique la manière de le résoudre.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mémoire est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destiné à être lu</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c’est-à-dire que contrairement à la soutenance, le lecteur a la possibilité de revenir en arrière pour réfléchir au plan, chercher une information, vérifier un calcul.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dirty="0">
                <a:solidFill>
                  <a:srgbClr val="000000"/>
                </a:solidFill>
                <a:latin typeface="Verdana" panose="020B0604030504040204" pitchFamily="34" charset="0"/>
                <a:ea typeface="Verdana" panose="020B0604030504040204" pitchFamily="34" charset="0"/>
              </a:rPr>
              <a:t>Par ailleurs, il est important de rappeler qu’il très difficile de tromper un lecteur attentif dans sa lecture.</a:t>
            </a:r>
            <a:endParaRPr lang="fr-FR" sz="2400" dirty="0">
              <a:latin typeface="Verdana" panose="020B0604030504040204" pitchFamily="34" charset="0"/>
              <a:ea typeface="Verdana" panose="020B0604030504040204" pitchFamily="34" charset="0"/>
            </a:endParaRPr>
          </a:p>
        </p:txBody>
      </p:sp>
      <p:sp>
        <p:nvSpPr>
          <p:cNvPr id="8" name="Rectangle 7"/>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4225342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40C1A62A-4C7A-4D2E-8A2A-8A0645EEF772}"/>
              </a:ext>
            </a:extLst>
          </p:cNvPr>
          <p:cNvSpPr/>
          <p:nvPr/>
        </p:nvSpPr>
        <p:spPr>
          <a:xfrm>
            <a:off x="316511" y="766453"/>
            <a:ext cx="5732583" cy="646331"/>
          </a:xfrm>
          <a:prstGeom prst="rect">
            <a:avLst/>
          </a:prstGeom>
        </p:spPr>
        <p:txBody>
          <a:bodyPr wrap="square">
            <a:spAutoFit/>
          </a:bodyPr>
          <a:lstStyle/>
          <a:p>
            <a:pPr lvl="1" algn="just">
              <a:lnSpc>
                <a:spcPct val="150000"/>
              </a:lnSpc>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2. La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structure de mémoire </a:t>
            </a:r>
            <a:endParaRPr lang="fr-FR" sz="20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6" name="Rectangle 5">
            <a:extLst>
              <a:ext uri="{FF2B5EF4-FFF2-40B4-BE49-F238E27FC236}">
                <a16:creationId xmlns="" xmlns:a16="http://schemas.microsoft.com/office/drawing/2014/main" id="{95D87CE3-EE3C-49EA-AFDD-C6F1A989B0A0}"/>
              </a:ext>
            </a:extLst>
          </p:cNvPr>
          <p:cNvSpPr/>
          <p:nvPr/>
        </p:nvSpPr>
        <p:spPr>
          <a:xfrm>
            <a:off x="278296" y="1459537"/>
            <a:ext cx="11913704" cy="2862322"/>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 La page de garde (avec le titre)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titre doit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indiquer brièvement le contenu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mémoire.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il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faut préciser que le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mémoire est soumis dans le cadre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votre programme, le nom des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universités</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et la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date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etc.</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mentionner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votre nom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nom 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l’encadreur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7" name="Rectangle 6"/>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830285" y="1"/>
            <a:ext cx="4842962" cy="6858000"/>
          </a:xfrm>
          <a:prstGeom prst="rect">
            <a:avLst/>
          </a:prstGeom>
          <a:noFill/>
          <a:ln w="9525">
            <a:noFill/>
            <a:miter lim="800000"/>
            <a:headEnd/>
            <a:tailEnd/>
          </a:ln>
          <a:effectLst/>
        </p:spPr>
      </p:pic>
      <p:sp>
        <p:nvSpPr>
          <p:cNvPr id="5" name="Rectangle 4">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41956D5-77D6-4F82-927F-6597C660D793}"/>
              </a:ext>
            </a:extLst>
          </p:cNvPr>
          <p:cNvSpPr/>
          <p:nvPr/>
        </p:nvSpPr>
        <p:spPr>
          <a:xfrm>
            <a:off x="119270" y="625054"/>
            <a:ext cx="11913704" cy="3416320"/>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2.2 Les </a:t>
            </a:r>
            <a:r>
              <a:rPr lang="fr-FR" sz="2400" b="1" i="1" dirty="0">
                <a:latin typeface="Verdana" panose="020B0604030504040204" pitchFamily="34" charset="0"/>
                <a:ea typeface="Verdana" panose="020B0604030504040204" pitchFamily="34" charset="0"/>
                <a:cs typeface="Times New Roman" panose="02020603050405020304" pitchFamily="18" charset="0"/>
              </a:rPr>
              <a:t>remerciements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Cette section comporte les noms des personnes qui ont aidé le candidat à rédiger le </a:t>
            </a:r>
            <a:r>
              <a:rPr lang="fr-FR" sz="2400" dirty="0" smtClean="0">
                <a:latin typeface="Verdana" panose="020B0604030504040204" pitchFamily="34" charset="0"/>
                <a:ea typeface="Verdana" panose="020B0604030504040204" pitchFamily="34" charset="0"/>
                <a:cs typeface="Times New Roman" panose="02020603050405020304" pitchFamily="18" charset="0"/>
              </a:rPr>
              <a:t>mémoire.</a:t>
            </a:r>
          </a:p>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2.3 La </a:t>
            </a:r>
            <a:r>
              <a:rPr lang="fr-FR" sz="2400" b="1" i="1" dirty="0">
                <a:latin typeface="Verdana" panose="020B0604030504040204" pitchFamily="34" charset="0"/>
                <a:ea typeface="Verdana" panose="020B0604030504040204" pitchFamily="34" charset="0"/>
                <a:cs typeface="Times New Roman" panose="02020603050405020304" pitchFamily="18" charset="0"/>
              </a:rPr>
              <a:t>table des matières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Est paginée et détaillée avec des niveaux</a:t>
            </a:r>
            <a:r>
              <a:rPr lang="fr-FR" sz="2400" dirty="0" smtClean="0">
                <a:latin typeface="Verdana" panose="020B0604030504040204" pitchFamily="34" charset="0"/>
                <a:ea typeface="Verdana" panose="020B0604030504040204" pitchFamily="34" charset="0"/>
                <a:cs typeface="Times New Roman" panose="02020603050405020304" pitchFamily="18" charset="0"/>
              </a:rPr>
              <a:t>.</a:t>
            </a: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1038373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3882902" y="0"/>
            <a:ext cx="4645635" cy="6656622"/>
          </a:xfrm>
          <a:prstGeom prst="rect">
            <a:avLst/>
          </a:prstGeom>
          <a:noFill/>
          <a:ln w="9525">
            <a:noFill/>
            <a:miter lim="800000"/>
            <a:headEnd/>
            <a:tailEnd/>
          </a:ln>
          <a:effectLst/>
        </p:spPr>
      </p:pic>
      <p:sp>
        <p:nvSpPr>
          <p:cNvPr id="7" name="Rectangle 6">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567193" y="0"/>
            <a:ext cx="4662407"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3611379" y="87925"/>
            <a:ext cx="4688560" cy="65590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2255</TotalTime>
  <Words>850</Words>
  <Application>Microsoft Office PowerPoint</Application>
  <PresentationFormat>Personnalisé</PresentationFormat>
  <Paragraphs>145</Paragraphs>
  <Slides>20</Slides>
  <Notes>6</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218</cp:revision>
  <dcterms:created xsi:type="dcterms:W3CDTF">2018-10-25T16:10:57Z</dcterms:created>
  <dcterms:modified xsi:type="dcterms:W3CDTF">2022-11-15T08:56:41Z</dcterms:modified>
</cp:coreProperties>
</file>