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32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84" r:id="rId23"/>
    <p:sldId id="288" r:id="rId24"/>
    <p:sldId id="285" r:id="rId25"/>
    <p:sldId id="289" r:id="rId26"/>
    <p:sldId id="290" r:id="rId27"/>
    <p:sldId id="276" r:id="rId28"/>
    <p:sldId id="277" r:id="rId29"/>
    <p:sldId id="278" r:id="rId30"/>
    <p:sldId id="279" r:id="rId31"/>
  </p:sldIdLst>
  <p:sldSz cx="10080625" cy="567055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5A3061-4383-4DFF-A5FD-7DC3E162B2A9}" v="84" dt="2024-02-09T09:53:39.0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1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40120" y="874440"/>
            <a:ext cx="7929720" cy="4316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3920" b="0" strike="noStrike" spc="-1">
                <a:solidFill>
                  <a:srgbClr val="000000"/>
                </a:solidFill>
                <a:latin typeface="Calibri"/>
              </a:rPr>
              <a:t>Cliquez pour déplacer la diapo</a:t>
            </a: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840960" y="5467320"/>
            <a:ext cx="6728400" cy="51793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302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23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650040" cy="575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&lt;en-tête&gt;</a:t>
            </a:r>
          </a:p>
        </p:txBody>
      </p:sp>
      <p:sp>
        <p:nvSpPr>
          <p:cNvPr id="240" name="PlaceHolder 4"/>
          <p:cNvSpPr>
            <a:spLocks noGrp="1"/>
          </p:cNvSpPr>
          <p:nvPr>
            <p:ph type="dt"/>
          </p:nvPr>
        </p:nvSpPr>
        <p:spPr>
          <a:xfrm>
            <a:off x="4760640" y="0"/>
            <a:ext cx="3650040" cy="5752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241" name="PlaceHolder 5"/>
          <p:cNvSpPr>
            <a:spLocks noGrp="1"/>
          </p:cNvSpPr>
          <p:nvPr>
            <p:ph type="ftr"/>
          </p:nvPr>
        </p:nvSpPr>
        <p:spPr>
          <a:xfrm>
            <a:off x="0" y="10935000"/>
            <a:ext cx="3650040" cy="575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242" name="PlaceHolder 6"/>
          <p:cNvSpPr>
            <a:spLocks noGrp="1"/>
          </p:cNvSpPr>
          <p:nvPr>
            <p:ph type="sldNum"/>
          </p:nvPr>
        </p:nvSpPr>
        <p:spPr>
          <a:xfrm>
            <a:off x="4760640" y="10935000"/>
            <a:ext cx="3650040" cy="5752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809F2BD0-FE35-498D-832C-07EC11A20AC6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01688"/>
            <a:ext cx="7123112" cy="4008437"/>
          </a:xfrm>
          <a:prstGeom prst="rect">
            <a:avLst/>
          </a:prstGeom>
        </p:spPr>
      </p:sp>
      <p:sp>
        <p:nvSpPr>
          <p:cNvPr id="387" name="PlaceHolder 2"/>
          <p:cNvSpPr>
            <a:spLocks noGrp="1"/>
          </p:cNvSpPr>
          <p:nvPr>
            <p:ph type="body"/>
          </p:nvPr>
        </p:nvSpPr>
        <p:spPr>
          <a:xfrm>
            <a:off x="755640" y="5079240"/>
            <a:ext cx="6047280" cy="481032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fr-FR" sz="3020" b="0" strike="noStrike" spc="-1">
              <a:latin typeface="Arial"/>
            </a:endParaRPr>
          </a:p>
        </p:txBody>
      </p:sp>
      <p:sp>
        <p:nvSpPr>
          <p:cNvPr id="388" name="Espace réservé du numéro de diapositive 3_1"/>
          <p:cNvSpPr txBox="1"/>
          <p:nvPr/>
        </p:nvSpPr>
        <p:spPr>
          <a:xfrm>
            <a:off x="4281120" y="10155240"/>
            <a:ext cx="3276000" cy="534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61D69C0D-89DF-46DE-A144-77494FDFBE2F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01688"/>
            <a:ext cx="7123112" cy="4008437"/>
          </a:xfrm>
          <a:prstGeom prst="rect">
            <a:avLst/>
          </a:prstGeom>
        </p:spPr>
      </p:sp>
      <p:sp>
        <p:nvSpPr>
          <p:cNvPr id="390" name="PlaceHolder 2"/>
          <p:cNvSpPr>
            <a:spLocks noGrp="1"/>
          </p:cNvSpPr>
          <p:nvPr>
            <p:ph type="body"/>
          </p:nvPr>
        </p:nvSpPr>
        <p:spPr>
          <a:xfrm>
            <a:off x="755640" y="5079240"/>
            <a:ext cx="6047280" cy="481032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fr-FR" sz="3020" b="0" strike="noStrike" spc="-1">
              <a:latin typeface="Arial"/>
            </a:endParaRPr>
          </a:p>
        </p:txBody>
      </p:sp>
      <p:sp>
        <p:nvSpPr>
          <p:cNvPr id="391" name="Espace réservé du numéro de diapositive 3_0"/>
          <p:cNvSpPr txBox="1"/>
          <p:nvPr/>
        </p:nvSpPr>
        <p:spPr>
          <a:xfrm>
            <a:off x="4281120" y="10155240"/>
            <a:ext cx="3276000" cy="534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6DEE431F-34E9-44BE-B38D-FE231B144549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01688"/>
            <a:ext cx="7123112" cy="4008437"/>
          </a:xfrm>
          <a:prstGeom prst="rect">
            <a:avLst/>
          </a:prstGeom>
        </p:spPr>
      </p:sp>
      <p:sp>
        <p:nvSpPr>
          <p:cNvPr id="393" name="PlaceHolder 2"/>
          <p:cNvSpPr>
            <a:spLocks noGrp="1"/>
          </p:cNvSpPr>
          <p:nvPr>
            <p:ph type="body"/>
          </p:nvPr>
        </p:nvSpPr>
        <p:spPr>
          <a:xfrm>
            <a:off x="755640" y="5079240"/>
            <a:ext cx="6047280" cy="481032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fr-FR" sz="3020" b="0" strike="noStrike" spc="-1">
              <a:latin typeface="Arial"/>
            </a:endParaRPr>
          </a:p>
        </p:txBody>
      </p:sp>
      <p:sp>
        <p:nvSpPr>
          <p:cNvPr id="394" name="Espace réservé du numéro de diapositive 3_3"/>
          <p:cNvSpPr txBox="1"/>
          <p:nvPr/>
        </p:nvSpPr>
        <p:spPr>
          <a:xfrm>
            <a:off x="4281120" y="10155240"/>
            <a:ext cx="3276000" cy="5346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D8DEFDC1-3329-4040-98BE-BF85BE0A9CF7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fr-FR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177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47928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9565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7177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47928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504000" y="279720"/>
            <a:ext cx="9072360" cy="480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37177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647928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9565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37177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647928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subTitle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subTitle"/>
          </p:nvPr>
        </p:nvSpPr>
        <p:spPr>
          <a:xfrm>
            <a:off x="504000" y="279720"/>
            <a:ext cx="9072360" cy="480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37177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1" name="PlaceHolder 4"/>
          <p:cNvSpPr>
            <a:spLocks noGrp="1"/>
          </p:cNvSpPr>
          <p:nvPr>
            <p:ph type="body"/>
          </p:nvPr>
        </p:nvSpPr>
        <p:spPr>
          <a:xfrm>
            <a:off x="647928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2" name="PlaceHolder 5"/>
          <p:cNvSpPr>
            <a:spLocks noGrp="1"/>
          </p:cNvSpPr>
          <p:nvPr>
            <p:ph type="body"/>
          </p:nvPr>
        </p:nvSpPr>
        <p:spPr>
          <a:xfrm>
            <a:off x="9565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3" name="PlaceHolder 6"/>
          <p:cNvSpPr>
            <a:spLocks noGrp="1"/>
          </p:cNvSpPr>
          <p:nvPr>
            <p:ph type="body"/>
          </p:nvPr>
        </p:nvSpPr>
        <p:spPr>
          <a:xfrm>
            <a:off x="37177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4" name="PlaceHolder 7"/>
          <p:cNvSpPr>
            <a:spLocks noGrp="1"/>
          </p:cNvSpPr>
          <p:nvPr>
            <p:ph type="body"/>
          </p:nvPr>
        </p:nvSpPr>
        <p:spPr>
          <a:xfrm>
            <a:off x="647928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subTitle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subTitle"/>
          </p:nvPr>
        </p:nvSpPr>
        <p:spPr>
          <a:xfrm>
            <a:off x="504000" y="279720"/>
            <a:ext cx="9072360" cy="480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2" name="PlaceHolder 5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37177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647928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9565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8" name="PlaceHolder 6"/>
          <p:cNvSpPr>
            <a:spLocks noGrp="1"/>
          </p:cNvSpPr>
          <p:nvPr>
            <p:ph type="body"/>
          </p:nvPr>
        </p:nvSpPr>
        <p:spPr>
          <a:xfrm>
            <a:off x="37177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9" name="PlaceHolder 7"/>
          <p:cNvSpPr>
            <a:spLocks noGrp="1"/>
          </p:cNvSpPr>
          <p:nvPr>
            <p:ph type="body"/>
          </p:nvPr>
        </p:nvSpPr>
        <p:spPr>
          <a:xfrm>
            <a:off x="647928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 type="subTitle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subTitle"/>
          </p:nvPr>
        </p:nvSpPr>
        <p:spPr>
          <a:xfrm>
            <a:off x="504000" y="279720"/>
            <a:ext cx="9072360" cy="480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17" name="PlaceHolder 4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0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1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4" name="PlaceHolder 3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8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9" name="PlaceHolder 5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79720"/>
            <a:ext cx="9072360" cy="48024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32" name="PlaceHolder 3"/>
          <p:cNvSpPr>
            <a:spLocks noGrp="1"/>
          </p:cNvSpPr>
          <p:nvPr>
            <p:ph type="body"/>
          </p:nvPr>
        </p:nvSpPr>
        <p:spPr>
          <a:xfrm>
            <a:off x="371772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33" name="PlaceHolder 4"/>
          <p:cNvSpPr>
            <a:spLocks noGrp="1"/>
          </p:cNvSpPr>
          <p:nvPr>
            <p:ph type="body"/>
          </p:nvPr>
        </p:nvSpPr>
        <p:spPr>
          <a:xfrm>
            <a:off x="6479280" y="22399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34" name="PlaceHolder 5"/>
          <p:cNvSpPr>
            <a:spLocks noGrp="1"/>
          </p:cNvSpPr>
          <p:nvPr>
            <p:ph type="body"/>
          </p:nvPr>
        </p:nvSpPr>
        <p:spPr>
          <a:xfrm>
            <a:off x="9565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35" name="PlaceHolder 6"/>
          <p:cNvSpPr>
            <a:spLocks noGrp="1"/>
          </p:cNvSpPr>
          <p:nvPr>
            <p:ph type="body"/>
          </p:nvPr>
        </p:nvSpPr>
        <p:spPr>
          <a:xfrm>
            <a:off x="371772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36" name="PlaceHolder 7"/>
          <p:cNvSpPr>
            <a:spLocks noGrp="1"/>
          </p:cNvSpPr>
          <p:nvPr>
            <p:ph type="body"/>
          </p:nvPr>
        </p:nvSpPr>
        <p:spPr>
          <a:xfrm>
            <a:off x="6479280" y="3730320"/>
            <a:ext cx="262944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28530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41520" y="37303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392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956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41520" y="2239920"/>
            <a:ext cx="398520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956520" y="3730320"/>
            <a:ext cx="8166960" cy="1360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1640" cy="1035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ounded Rectangle 13" hidden="1"/>
          <p:cNvSpPr/>
          <p:nvPr/>
        </p:nvSpPr>
        <p:spPr>
          <a:xfrm>
            <a:off x="251640" y="189000"/>
            <a:ext cx="9585360" cy="204048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39" name="Group 15"/>
          <p:cNvGrpSpPr/>
          <p:nvPr/>
        </p:nvGrpSpPr>
        <p:grpSpPr>
          <a:xfrm>
            <a:off x="232920" y="1388520"/>
            <a:ext cx="9615600" cy="1098720"/>
            <a:chOff x="232920" y="1388520"/>
            <a:chExt cx="9615600" cy="1098720"/>
          </a:xfrm>
        </p:grpSpPr>
        <p:sp>
          <p:nvSpPr>
            <p:cNvPr id="40" name="Freeform 14"/>
            <p:cNvSpPr/>
            <p:nvPr/>
          </p:nvSpPr>
          <p:spPr>
            <a:xfrm>
              <a:off x="6666120" y="1508400"/>
              <a:ext cx="3170160" cy="58968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1" name="Freeform 18"/>
            <p:cNvSpPr/>
            <p:nvPr/>
          </p:nvSpPr>
          <p:spPr>
            <a:xfrm>
              <a:off x="2887200" y="1402560"/>
              <a:ext cx="6111360" cy="70200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2" name="Freeform 22"/>
            <p:cNvSpPr/>
            <p:nvPr/>
          </p:nvSpPr>
          <p:spPr>
            <a:xfrm>
              <a:off x="3117960" y="1412640"/>
              <a:ext cx="6027120" cy="63936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3" name="Freeform 26"/>
            <p:cNvSpPr/>
            <p:nvPr/>
          </p:nvSpPr>
          <p:spPr>
            <a:xfrm>
              <a:off x="6183720" y="1401120"/>
              <a:ext cx="3646080" cy="53820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4" name="Freeform 10"/>
            <p:cNvSpPr/>
            <p:nvPr/>
          </p:nvSpPr>
          <p:spPr>
            <a:xfrm>
              <a:off x="232920" y="1388520"/>
              <a:ext cx="9615600" cy="109872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45" name="Rounded Rectangle 15"/>
          <p:cNvSpPr/>
          <p:nvPr/>
        </p:nvSpPr>
        <p:spPr>
          <a:xfrm>
            <a:off x="251640" y="189000"/>
            <a:ext cx="9585360" cy="498888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76092"/>
              </a:gs>
              <a:gs pos="100000">
                <a:srgbClr val="95B3D7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46" name="Group 9"/>
          <p:cNvGrpSpPr/>
          <p:nvPr/>
        </p:nvGrpSpPr>
        <p:grpSpPr>
          <a:xfrm>
            <a:off x="232920" y="4426200"/>
            <a:ext cx="9615600" cy="1100160"/>
            <a:chOff x="232920" y="4426200"/>
            <a:chExt cx="9615600" cy="1100160"/>
          </a:xfrm>
        </p:grpSpPr>
        <p:sp>
          <p:nvSpPr>
            <p:cNvPr id="47" name="Freeform 14"/>
            <p:cNvSpPr/>
            <p:nvPr/>
          </p:nvSpPr>
          <p:spPr>
            <a:xfrm>
              <a:off x="6674760" y="4546440"/>
              <a:ext cx="3173760" cy="59040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8" name="Freeform 18"/>
            <p:cNvSpPr/>
            <p:nvPr/>
          </p:nvSpPr>
          <p:spPr>
            <a:xfrm>
              <a:off x="2890440" y="4440240"/>
              <a:ext cx="6119280" cy="70308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9" name="Freeform 22"/>
            <p:cNvSpPr/>
            <p:nvPr/>
          </p:nvSpPr>
          <p:spPr>
            <a:xfrm>
              <a:off x="3121560" y="4450320"/>
              <a:ext cx="6034680" cy="64044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0" name="Freeform 26"/>
            <p:cNvSpPr/>
            <p:nvPr/>
          </p:nvSpPr>
          <p:spPr>
            <a:xfrm>
              <a:off x="6190920" y="4439160"/>
              <a:ext cx="3650760" cy="53892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1" name="Freeform 10"/>
            <p:cNvSpPr/>
            <p:nvPr/>
          </p:nvSpPr>
          <p:spPr>
            <a:xfrm>
              <a:off x="232920" y="4426200"/>
              <a:ext cx="9615600" cy="110016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1640" cy="10350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Rounded Rectangle 13"/>
          <p:cNvSpPr/>
          <p:nvPr/>
        </p:nvSpPr>
        <p:spPr>
          <a:xfrm>
            <a:off x="251640" y="189000"/>
            <a:ext cx="9585360" cy="204048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91" name="Group 15"/>
          <p:cNvGrpSpPr/>
          <p:nvPr/>
        </p:nvGrpSpPr>
        <p:grpSpPr>
          <a:xfrm>
            <a:off x="232920" y="1388520"/>
            <a:ext cx="9615600" cy="1098720"/>
            <a:chOff x="232920" y="1388520"/>
            <a:chExt cx="9615600" cy="1098720"/>
          </a:xfrm>
        </p:grpSpPr>
        <p:sp>
          <p:nvSpPr>
            <p:cNvPr id="92" name="Freeform 14"/>
            <p:cNvSpPr/>
            <p:nvPr/>
          </p:nvSpPr>
          <p:spPr>
            <a:xfrm>
              <a:off x="6666120" y="1508400"/>
              <a:ext cx="3170160" cy="58968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3" name="Freeform 18"/>
            <p:cNvSpPr/>
            <p:nvPr/>
          </p:nvSpPr>
          <p:spPr>
            <a:xfrm>
              <a:off x="2887200" y="1402560"/>
              <a:ext cx="6111360" cy="70200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4" name="Freeform 22"/>
            <p:cNvSpPr/>
            <p:nvPr/>
          </p:nvSpPr>
          <p:spPr>
            <a:xfrm>
              <a:off x="3117960" y="1412640"/>
              <a:ext cx="6027120" cy="63936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5" name="Freeform 26"/>
            <p:cNvSpPr/>
            <p:nvPr/>
          </p:nvSpPr>
          <p:spPr>
            <a:xfrm>
              <a:off x="6183720" y="1401120"/>
              <a:ext cx="3646080" cy="53820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6" name="Freeform 10"/>
            <p:cNvSpPr/>
            <p:nvPr/>
          </p:nvSpPr>
          <p:spPr>
            <a:xfrm>
              <a:off x="232920" y="1388520"/>
              <a:ext cx="9615600" cy="109872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ounded Rectangle 13" hidden="1"/>
          <p:cNvSpPr/>
          <p:nvPr/>
        </p:nvSpPr>
        <p:spPr>
          <a:xfrm>
            <a:off x="251640" y="189000"/>
            <a:ext cx="9586440" cy="20412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36" name="Group 15"/>
          <p:cNvGrpSpPr/>
          <p:nvPr/>
        </p:nvGrpSpPr>
        <p:grpSpPr>
          <a:xfrm>
            <a:off x="232920" y="1388520"/>
            <a:ext cx="9616680" cy="1099080"/>
            <a:chOff x="232920" y="1388520"/>
            <a:chExt cx="9616680" cy="1099080"/>
          </a:xfrm>
        </p:grpSpPr>
        <p:sp>
          <p:nvSpPr>
            <p:cNvPr id="137" name="Freeform 14"/>
            <p:cNvSpPr/>
            <p:nvPr/>
          </p:nvSpPr>
          <p:spPr>
            <a:xfrm>
              <a:off x="6666480" y="1508400"/>
              <a:ext cx="3170880" cy="59004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8" name="Freeform 18"/>
            <p:cNvSpPr/>
            <p:nvPr/>
          </p:nvSpPr>
          <p:spPr>
            <a:xfrm>
              <a:off x="2887200" y="1402560"/>
              <a:ext cx="6112440" cy="70236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" name="Freeform 22"/>
            <p:cNvSpPr/>
            <p:nvPr/>
          </p:nvSpPr>
          <p:spPr>
            <a:xfrm>
              <a:off x="3118320" y="1412640"/>
              <a:ext cx="6027480" cy="6400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0" name="Freeform 26"/>
            <p:cNvSpPr/>
            <p:nvPr/>
          </p:nvSpPr>
          <p:spPr>
            <a:xfrm>
              <a:off x="6184080" y="1401120"/>
              <a:ext cx="3646440" cy="53856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1" name="Freeform 10"/>
            <p:cNvSpPr/>
            <p:nvPr/>
          </p:nvSpPr>
          <p:spPr>
            <a:xfrm>
              <a:off x="232920" y="1388520"/>
              <a:ext cx="9616680" cy="109908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2" name="Rounded Rectangle 15"/>
          <p:cNvSpPr/>
          <p:nvPr/>
        </p:nvSpPr>
        <p:spPr>
          <a:xfrm>
            <a:off x="251640" y="189000"/>
            <a:ext cx="9586440" cy="4989960"/>
          </a:xfrm>
          <a:prstGeom prst="roundRect">
            <a:avLst>
              <a:gd name="adj" fmla="val 1272"/>
            </a:avLst>
          </a:prstGeom>
          <a:gradFill rotWithShape="0">
            <a:gsLst>
              <a:gs pos="0">
                <a:srgbClr val="376092"/>
              </a:gs>
              <a:gs pos="100000">
                <a:srgbClr val="95B3D7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43" name="Group 9"/>
          <p:cNvGrpSpPr/>
          <p:nvPr/>
        </p:nvGrpSpPr>
        <p:grpSpPr>
          <a:xfrm>
            <a:off x="232920" y="4426920"/>
            <a:ext cx="9616680" cy="1100880"/>
            <a:chOff x="232920" y="4426920"/>
            <a:chExt cx="9616680" cy="1100880"/>
          </a:xfrm>
        </p:grpSpPr>
        <p:sp>
          <p:nvSpPr>
            <p:cNvPr id="144" name="Freeform 14"/>
            <p:cNvSpPr/>
            <p:nvPr/>
          </p:nvSpPr>
          <p:spPr>
            <a:xfrm>
              <a:off x="6675120" y="4547160"/>
              <a:ext cx="3174480" cy="59076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5" name="Freeform 18"/>
            <p:cNvSpPr/>
            <p:nvPr/>
          </p:nvSpPr>
          <p:spPr>
            <a:xfrm>
              <a:off x="2890800" y="4440960"/>
              <a:ext cx="6120000" cy="70380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6" name="Freeform 22"/>
            <p:cNvSpPr/>
            <p:nvPr/>
          </p:nvSpPr>
          <p:spPr>
            <a:xfrm>
              <a:off x="3121920" y="4451040"/>
              <a:ext cx="6035400" cy="64080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7" name="Freeform 26"/>
            <p:cNvSpPr/>
            <p:nvPr/>
          </p:nvSpPr>
          <p:spPr>
            <a:xfrm>
              <a:off x="6191280" y="4439880"/>
              <a:ext cx="3651480" cy="53928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8" name="Freeform 10"/>
            <p:cNvSpPr/>
            <p:nvPr/>
          </p:nvSpPr>
          <p:spPr>
            <a:xfrm>
              <a:off x="232920" y="4426920"/>
              <a:ext cx="9616680" cy="110088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756000" y="1323000"/>
            <a:ext cx="8568360" cy="1471680"/>
          </a:xfrm>
          <a:prstGeom prst="rect">
            <a:avLst/>
          </a:prstGeom>
        </p:spPr>
        <p:txBody>
          <a:bodyPr anchor="b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FFFFFF"/>
                </a:solidFill>
                <a:latin typeface="Candara"/>
              </a:rPr>
              <a:t>Click to edit Master title style</a:t>
            </a:r>
            <a:endParaRPr lang="fr-FR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dt"/>
          </p:nvPr>
        </p:nvSpPr>
        <p:spPr>
          <a:xfrm>
            <a:off x="5692320" y="5168160"/>
            <a:ext cx="4174200" cy="301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F3DB5AE-8D39-4C67-BDE5-88F947B7EF3B}" type="datetime1">
              <a:rPr lang="en-GB" sz="1000" b="0" strike="noStrike" spc="-1">
                <a:solidFill>
                  <a:srgbClr val="1F497D"/>
                </a:solidFill>
                <a:latin typeface="Calibri"/>
              </a:rPr>
              <a:t>19/11/2024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ftr"/>
          </p:nvPr>
        </p:nvSpPr>
        <p:spPr>
          <a:xfrm>
            <a:off x="213120" y="5168160"/>
            <a:ext cx="4174200" cy="301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 type="sldNum"/>
          </p:nvPr>
        </p:nvSpPr>
        <p:spPr>
          <a:xfrm>
            <a:off x="4399560" y="5168160"/>
            <a:ext cx="1280520" cy="301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8CD2A3AA-F085-431F-847C-52A51D4FE645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‹N°›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 type="body"/>
          </p:nvPr>
        </p:nvSpPr>
        <p:spPr>
          <a:xfrm>
            <a:off x="50364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990" b="0" strike="noStrike" spc="-1">
                <a:solidFill>
                  <a:srgbClr val="1F497D"/>
                </a:solidFill>
                <a:latin typeface="Candara"/>
              </a:rPr>
              <a:t>Cliquez pour éditer le format du plan de texte</a:t>
            </a:r>
          </a:p>
          <a:p>
            <a:pPr marL="864000" lvl="1" indent="-324000">
              <a:spcBef>
                <a:spcPts val="93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660" b="0" strike="noStrike" spc="-1">
                <a:solidFill>
                  <a:srgbClr val="1F497D"/>
                </a:solidFill>
                <a:latin typeface="Candara"/>
              </a:rPr>
              <a:t>Second niveau de plan</a:t>
            </a:r>
          </a:p>
          <a:p>
            <a:pPr marL="1296000" lvl="2" indent="-288000">
              <a:spcBef>
                <a:spcPts val="70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90" b="0" strike="noStrike" spc="-1">
                <a:solidFill>
                  <a:srgbClr val="1F497D"/>
                </a:solidFill>
                <a:latin typeface="Candara"/>
              </a:rPr>
              <a:t>Troisième niveau de plan</a:t>
            </a:r>
          </a:p>
          <a:p>
            <a:pPr marL="1728000" lvl="3" indent="-216000">
              <a:spcBef>
                <a:spcPts val="468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320" b="0" strike="noStrike" spc="-1">
                <a:solidFill>
                  <a:srgbClr val="1F497D"/>
                </a:solidFill>
                <a:latin typeface="Candara"/>
              </a:rPr>
              <a:t>Quatrième niveau de plan</a:t>
            </a:r>
          </a:p>
          <a:p>
            <a:pPr marL="2160000" lvl="4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50" b="0" strike="noStrike" spc="-1">
                <a:solidFill>
                  <a:srgbClr val="1F497D"/>
                </a:solidFill>
                <a:latin typeface="Candara"/>
              </a:rPr>
              <a:t>Cinquième niveau de plan</a:t>
            </a:r>
          </a:p>
          <a:p>
            <a:pPr marL="2592000" lvl="5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50" b="0" strike="noStrike" spc="-1">
                <a:solidFill>
                  <a:srgbClr val="1F497D"/>
                </a:solidFill>
                <a:latin typeface="Candara"/>
              </a:rPr>
              <a:t>Sixième niveau de plan</a:t>
            </a:r>
          </a:p>
          <a:p>
            <a:pPr marL="3024000" lvl="6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50" b="0" strike="noStrike" spc="-1">
                <a:solidFill>
                  <a:srgbClr val="1F497D"/>
                </a:solidFill>
                <a:latin typeface="Candara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ounded Rectangle 13"/>
          <p:cNvSpPr/>
          <p:nvPr/>
        </p:nvSpPr>
        <p:spPr>
          <a:xfrm>
            <a:off x="251640" y="189000"/>
            <a:ext cx="9586440" cy="2041200"/>
          </a:xfrm>
          <a:prstGeom prst="roundRect">
            <a:avLst>
              <a:gd name="adj" fmla="val 3362"/>
            </a:avLst>
          </a:prstGeom>
          <a:gradFill rotWithShape="0">
            <a:gsLst>
              <a:gs pos="10000">
                <a:srgbClr val="95B3D7"/>
              </a:gs>
              <a:gs pos="100000">
                <a:srgbClr val="376092"/>
              </a:gs>
            </a:gsLst>
            <a:lin ang="162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191" name="Group 15"/>
          <p:cNvGrpSpPr/>
          <p:nvPr/>
        </p:nvGrpSpPr>
        <p:grpSpPr>
          <a:xfrm>
            <a:off x="232920" y="1388520"/>
            <a:ext cx="9616680" cy="1099080"/>
            <a:chOff x="232920" y="1388520"/>
            <a:chExt cx="9616680" cy="1099080"/>
          </a:xfrm>
        </p:grpSpPr>
        <p:sp>
          <p:nvSpPr>
            <p:cNvPr id="192" name="Freeform 14"/>
            <p:cNvSpPr/>
            <p:nvPr/>
          </p:nvSpPr>
          <p:spPr>
            <a:xfrm>
              <a:off x="6666480" y="1508400"/>
              <a:ext cx="3170880" cy="590040"/>
            </a:xfrm>
            <a:custGeom>
              <a:avLst/>
              <a:gdLst/>
              <a:ahLst/>
              <a:cxnLst/>
              <a:rect l="l" t="t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3" name="Freeform 18"/>
            <p:cNvSpPr/>
            <p:nvPr/>
          </p:nvSpPr>
          <p:spPr>
            <a:xfrm>
              <a:off x="2887200" y="1402560"/>
              <a:ext cx="6112440" cy="702360"/>
            </a:xfrm>
            <a:custGeom>
              <a:avLst/>
              <a:gdLst/>
              <a:ahLst/>
              <a:cxnLst/>
              <a:rect l="l" t="t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4" name="Freeform 22"/>
            <p:cNvSpPr/>
            <p:nvPr/>
          </p:nvSpPr>
          <p:spPr>
            <a:xfrm>
              <a:off x="3118320" y="1412640"/>
              <a:ext cx="6027480" cy="640080"/>
            </a:xfrm>
            <a:custGeom>
              <a:avLst/>
              <a:gdLst/>
              <a:ahLst/>
              <a:cxnLst/>
              <a:rect l="l" t="t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5" name="Freeform 26"/>
            <p:cNvSpPr/>
            <p:nvPr/>
          </p:nvSpPr>
          <p:spPr>
            <a:xfrm>
              <a:off x="6184080" y="1401120"/>
              <a:ext cx="3646440" cy="538560"/>
            </a:xfrm>
            <a:custGeom>
              <a:avLst/>
              <a:gdLst/>
              <a:ahLst/>
              <a:cxnLst/>
              <a:rect l="l" t="t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6" name="Freeform 10"/>
            <p:cNvSpPr/>
            <p:nvPr/>
          </p:nvSpPr>
          <p:spPr>
            <a:xfrm>
              <a:off x="232920" y="1388520"/>
              <a:ext cx="9616680" cy="1099080"/>
            </a:xfrm>
            <a:custGeom>
              <a:avLst/>
              <a:gdLst/>
              <a:ahLst/>
              <a:cxnLst/>
              <a:rect l="l" t="t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blipFill rotWithShape="0">
              <a:blip r:embed="rId15"/>
              <a:stretch/>
            </a:blip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97" name="PlaceHolder 1"/>
          <p:cNvSpPr>
            <a:spLocks noGrp="1"/>
          </p:cNvSpPr>
          <p:nvPr>
            <p:ph type="body"/>
          </p:nvPr>
        </p:nvSpPr>
        <p:spPr>
          <a:xfrm>
            <a:off x="956520" y="2239920"/>
            <a:ext cx="8166960" cy="285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74320" indent="-273960">
              <a:lnSpc>
                <a:spcPct val="100000"/>
              </a:lnSpc>
              <a:spcBef>
                <a:spcPts val="479"/>
              </a:spcBef>
              <a:buClr>
                <a:srgbClr val="4F81BD"/>
              </a:buClr>
              <a:buFont typeface="Symbol"/>
              <a:buChar char=""/>
            </a:pPr>
            <a:r>
              <a:rPr lang="en-US" sz="2400" b="0" strike="noStrike" spc="-1">
                <a:solidFill>
                  <a:srgbClr val="1F497D"/>
                </a:solidFill>
                <a:latin typeface="Candara"/>
              </a:rPr>
              <a:t>Click to edit Master text styles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marL="576360" lvl="1" indent="-273960">
              <a:lnSpc>
                <a:spcPct val="100000"/>
              </a:lnSpc>
              <a:spcBef>
                <a:spcPts val="439"/>
              </a:spcBef>
              <a:buClr>
                <a:srgbClr val="4F81BD"/>
              </a:buClr>
              <a:buFont typeface="Symbol"/>
              <a:buChar char=""/>
            </a:pPr>
            <a:r>
              <a:rPr lang="en-US" sz="2200" b="0" strike="noStrike" spc="-1">
                <a:solidFill>
                  <a:srgbClr val="1F497D"/>
                </a:solidFill>
                <a:latin typeface="Candara"/>
              </a:rPr>
              <a:t>Second level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marL="855720" lvl="2" indent="-228240">
              <a:lnSpc>
                <a:spcPct val="100000"/>
              </a:lnSpc>
              <a:spcBef>
                <a:spcPts val="400"/>
              </a:spcBef>
              <a:buClr>
                <a:srgbClr val="4F81BD"/>
              </a:buClr>
              <a:buFont typeface="Symbol"/>
              <a:buChar char=""/>
            </a:pPr>
            <a:r>
              <a:rPr lang="en-US" sz="2000" b="0" strike="noStrike" spc="-1">
                <a:solidFill>
                  <a:srgbClr val="1F497D"/>
                </a:solidFill>
                <a:latin typeface="Candara"/>
              </a:rPr>
              <a:t>Third level</a:t>
            </a:r>
            <a:endParaRPr lang="fr-FR" sz="2000" b="0" strike="noStrike" spc="-1">
              <a:solidFill>
                <a:srgbClr val="1F497D"/>
              </a:solidFill>
              <a:latin typeface="Candara"/>
            </a:endParaRPr>
          </a:p>
          <a:p>
            <a:pPr marL="1143000" lvl="3" indent="-228240">
              <a:lnSpc>
                <a:spcPct val="100000"/>
              </a:lnSpc>
              <a:spcBef>
                <a:spcPts val="360"/>
              </a:spcBef>
              <a:buClr>
                <a:srgbClr val="4F81BD"/>
              </a:buClr>
              <a:buFont typeface="Symbol"/>
              <a:buChar char=""/>
            </a:pPr>
            <a:r>
              <a:rPr lang="en-US" sz="1800" b="0" strike="noStrike" spc="-1">
                <a:solidFill>
                  <a:srgbClr val="1F497D"/>
                </a:solidFill>
                <a:latin typeface="Candara"/>
              </a:rPr>
              <a:t>Fourth level</a:t>
            </a:r>
            <a:endParaRPr lang="fr-FR" sz="1800" b="0" strike="noStrike" spc="-1">
              <a:solidFill>
                <a:srgbClr val="1F497D"/>
              </a:solidFill>
              <a:latin typeface="Candara"/>
            </a:endParaRPr>
          </a:p>
          <a:p>
            <a:pPr marL="1463040" lvl="4" indent="-228240">
              <a:lnSpc>
                <a:spcPct val="100000"/>
              </a:lnSpc>
              <a:spcBef>
                <a:spcPts val="320"/>
              </a:spcBef>
              <a:buClr>
                <a:srgbClr val="4F81BD"/>
              </a:buClr>
              <a:buFont typeface="Symbol"/>
              <a:buChar char=""/>
            </a:pPr>
            <a:r>
              <a:rPr lang="en-US" sz="1600" b="0" strike="noStrike" spc="-1">
                <a:solidFill>
                  <a:srgbClr val="1F497D"/>
                </a:solidFill>
                <a:latin typeface="Candara"/>
              </a:rPr>
              <a:t>Fifth level</a:t>
            </a:r>
            <a:endParaRPr lang="fr-FR" sz="16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 type="dt"/>
          </p:nvPr>
        </p:nvSpPr>
        <p:spPr>
          <a:xfrm>
            <a:off x="175680" y="5188680"/>
            <a:ext cx="851040" cy="301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351B6F4F-CB44-4A8C-9007-6FFCA505DE13}" type="datetime1">
              <a:rPr lang="en-GB" sz="1000" b="0" strike="noStrike" spc="-1">
                <a:solidFill>
                  <a:srgbClr val="1F497D"/>
                </a:solidFill>
                <a:latin typeface="Calibri"/>
              </a:rPr>
              <a:t>19/11/2024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 type="sldNum"/>
          </p:nvPr>
        </p:nvSpPr>
        <p:spPr>
          <a:xfrm>
            <a:off x="8797680" y="5138640"/>
            <a:ext cx="1280520" cy="301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B272ACD1-6E68-43C9-AF7E-8EBF284861A6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‹N°›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00" name="PlaceHolder 4"/>
          <p:cNvSpPr>
            <a:spLocks noGrp="1"/>
          </p:cNvSpPr>
          <p:nvPr>
            <p:ph type="title"/>
          </p:nvPr>
        </p:nvSpPr>
        <p:spPr>
          <a:xfrm>
            <a:off x="504000" y="279720"/>
            <a:ext cx="9072360" cy="10357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FFFFFF"/>
                </a:solidFill>
                <a:latin typeface="Candara"/>
              </a:rPr>
              <a:t>Click to edit Master title style</a:t>
            </a:r>
            <a:endParaRPr lang="fr-FR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itre 1"/>
          <p:cNvSpPr txBox="1"/>
          <p:nvPr/>
        </p:nvSpPr>
        <p:spPr>
          <a:xfrm>
            <a:off x="745560" y="1748520"/>
            <a:ext cx="8568360" cy="1471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2000" lnSpcReduction="20000"/>
          </a:bodyPr>
          <a:lstStyle/>
          <a:p>
            <a:pPr algn="ctr"/>
            <a:br>
              <a:rPr dirty="0"/>
            </a:br>
            <a:br>
              <a:rPr dirty="0"/>
            </a:b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</a:rPr>
              <a:t>Cours 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de résolution</a:t>
            </a: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</a:rPr>
              <a:t> 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de problèmes et optimisation </a:t>
            </a: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</a:rPr>
              <a:t>combinatoire</a:t>
            </a:r>
            <a:r>
              <a:rPr lang="fr-FR" sz="4000" spc="-1" dirty="0">
                <a:solidFill>
                  <a:srgbClr val="FFFFFF"/>
                </a:solidFill>
                <a:latin typeface="Times New Roman"/>
              </a:rPr>
              <a:t> </a:t>
            </a:r>
            <a:endParaRPr lang="fr-FR" sz="4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4" name="Sous-titre 2_1"/>
          <p:cNvSpPr txBox="1"/>
          <p:nvPr/>
        </p:nvSpPr>
        <p:spPr>
          <a:xfrm>
            <a:off x="756000" y="3117960"/>
            <a:ext cx="8568360" cy="18010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400"/>
              </a:spcBef>
              <a:tabLst>
                <a:tab pos="0" algn="l"/>
              </a:tabLst>
            </a:pPr>
            <a:endParaRPr lang="fr-FR" sz="166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Times New Roman"/>
              </a:rPr>
              <a:t>Par</a:t>
            </a:r>
            <a:endParaRPr lang="fr-FR" sz="2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Times New Roman"/>
              </a:rPr>
              <a:t>Dr. Guemri Oualid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245" name="ZoneTexte 3_1"/>
          <p:cNvSpPr/>
          <p:nvPr/>
        </p:nvSpPr>
        <p:spPr>
          <a:xfrm>
            <a:off x="592560" y="410760"/>
            <a:ext cx="8866080" cy="163121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 lIns="91440" tIns="45720" rIns="91440" bIns="4572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</a:rPr>
              <a:t>Centre Universitaire de Mila</a:t>
            </a:r>
            <a:endParaRPr lang="fr-FR" sz="2000" b="0" strike="noStrike" spc="-1" dirty="0">
              <a:latin typeface="Arial"/>
            </a:endParaRPr>
          </a:p>
          <a:p>
            <a:pPr algn="ctr"/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</a:rPr>
              <a:t>Institut des </a:t>
            </a:r>
            <a:r>
              <a:rPr lang="en-US" sz="2000" spc="-1" dirty="0" err="1">
                <a:solidFill>
                  <a:srgbClr val="FFFFFF"/>
                </a:solidFill>
                <a:latin typeface="Times New Roman"/>
                <a:cs typeface="Times New Roman"/>
              </a:rPr>
              <a:t>mathématiques</a:t>
            </a:r>
            <a:r>
              <a:rPr lang="en-US" sz="2000" spc="-1" dirty="0">
                <a:solidFill>
                  <a:srgbClr val="FFFFFF"/>
                </a:solidFill>
                <a:latin typeface="Times New Roman"/>
                <a:cs typeface="Times New Roman"/>
              </a:rPr>
              <a:t> </a:t>
            </a:r>
            <a:r>
              <a:rPr lang="en-US" sz="2000" b="0" strike="noStrike" spc="-1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lang="en-US" sz="2000" spc="-1" dirty="0">
                <a:solidFill>
                  <a:srgbClr val="FFFFFF"/>
                </a:solidFill>
                <a:latin typeface="Times New Roman"/>
                <a:cs typeface="Times New Roman"/>
              </a:rPr>
              <a:t> de </a:t>
            </a:r>
            <a:r>
              <a:rPr lang="en-US" sz="2000" spc="-1" dirty="0" err="1">
                <a:solidFill>
                  <a:srgbClr val="FFFFFF"/>
                </a:solidFill>
                <a:latin typeface="Times New Roman"/>
                <a:cs typeface="Times New Roman"/>
              </a:rPr>
              <a:t>l'informatique</a:t>
            </a:r>
            <a:endParaRPr lang="fr-FR" sz="2000" b="0" strike="noStrike" spc="-1" dirty="0" err="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FFFFFF"/>
                </a:solidFill>
                <a:latin typeface="Times New Roman"/>
              </a:rPr>
              <a:t>Département de </a:t>
            </a:r>
            <a:r>
              <a:rPr lang="en-US" sz="2000" spc="-1" dirty="0" err="1">
                <a:solidFill>
                  <a:srgbClr val="FFFFFF"/>
                </a:solidFill>
                <a:latin typeface="Times New Roman"/>
              </a:rPr>
              <a:t>l'informatique</a:t>
            </a:r>
            <a:br>
              <a:rPr dirty="0"/>
            </a:br>
            <a:endParaRPr lang="fr-FR" sz="2000" b="0" strike="noStrike" spc="-1">
              <a:latin typeface="Arial"/>
            </a:endParaRPr>
          </a:p>
          <a:p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</a:rPr>
              <a:t>Master 1 </a:t>
            </a:r>
            <a:r>
              <a:rPr lang="fr-FR" sz="2000" spc="-1" dirty="0">
                <a:solidFill>
                  <a:srgbClr val="FFFFFF"/>
                </a:solidFill>
                <a:latin typeface="Times New Roman"/>
              </a:rPr>
              <a:t>I2A                                                                              Année</a:t>
            </a:r>
            <a:r>
              <a:rPr lang="fr-FR" sz="2000" b="0" strike="noStrike" spc="-1" dirty="0">
                <a:solidFill>
                  <a:srgbClr val="FFFFFF"/>
                </a:solidFill>
                <a:latin typeface="Times New Roman"/>
              </a:rPr>
              <a:t> : </a:t>
            </a:r>
            <a:r>
              <a:rPr lang="fr-FR" sz="2000" spc="-1" dirty="0">
                <a:solidFill>
                  <a:srgbClr val="FFFFFF"/>
                </a:solidFill>
                <a:latin typeface="Times New Roman"/>
              </a:rPr>
              <a:t>2023/2024</a:t>
            </a:r>
            <a:endParaRPr lang="fr-FR" sz="20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Espace réservé du contenu 1_5"/>
          <p:cNvSpPr txBox="1"/>
          <p:nvPr/>
        </p:nvSpPr>
        <p:spPr>
          <a:xfrm>
            <a:off x="430200" y="2097000"/>
            <a:ext cx="9271800" cy="3296863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classe NP-complète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Un problème de décision A est dans la classe NP-complète, si: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1) Le problème A appartient à la classe NP.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2) On peut réduire n'importe quel problème dans la classe NP à A.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Ou bien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1) Le problème A appartient à la classe NP.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2) Il existe un problème NP-complet B tel que B est réductible à A.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-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Remarque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: la complexité d'un problème qui appartient à la classe NP-complète est au moins exponentielle.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84" name="Espace réservé du numéro de diapositive 2_7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396A02D8-3CA8-461C-AB32-02C6CCB3683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10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85" name="Titre 3_7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Espace réservé du contenu 1_6"/>
          <p:cNvSpPr txBox="1"/>
          <p:nvPr/>
        </p:nvSpPr>
        <p:spPr>
          <a:xfrm>
            <a:off x="365400" y="2377800"/>
            <a:ext cx="9213480" cy="15775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classe NP-difficile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Un problème A appartient</a:t>
            </a:r>
            <a:r>
              <a:rPr lang="fr-FR" sz="2400" b="0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à la classe NP-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difficile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s'il existe un problème NP-complet B tel que B est réductible à A.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Remarque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: La classe NP-difficile ne se limite pas aux seuls problèmes de décision et elle contient aussi d'autres genres de problèmes.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r>
              <a:rPr lang="fr-FR" sz="36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87" name="Espace réservé du numéro de diapositive 2_6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61A3161A-5C3C-4698-B0EA-5B32B77F5634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11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88" name="Titre 3_6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Espace réservé du contenu 1_7"/>
          <p:cNvSpPr txBox="1"/>
          <p:nvPr/>
        </p:nvSpPr>
        <p:spPr>
          <a:xfrm>
            <a:off x="365400" y="2377800"/>
            <a:ext cx="9213480" cy="17028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- Les problèmes d'optimisation combinatoire sont des problèmes NP-difficiles</a:t>
            </a:r>
            <a:endParaRPr lang="fr-FR" sz="3200" b="0" strike="noStrike" spc="-1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r>
              <a:rPr lang="fr-FR" sz="36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90" name="Espace réservé du numéro de diapositive 2_9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1742686F-C77F-40AD-BC1C-9D01A904D53C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12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91" name="Titre 3_9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Espace réservé du contenu 1_8"/>
          <p:cNvSpPr txBox="1"/>
          <p:nvPr/>
        </p:nvSpPr>
        <p:spPr>
          <a:xfrm>
            <a:off x="288000" y="1908720"/>
            <a:ext cx="9528480" cy="28792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1" i="1" strike="noStrike" spc="-1">
                <a:solidFill>
                  <a:srgbClr val="1F497D"/>
                </a:solidFill>
                <a:latin typeface="Times New Roman"/>
              </a:rPr>
              <a:t>Min (ou Max)</a:t>
            </a:r>
            <a:r>
              <a:rPr lang="fr-FR" sz="3200" b="1" strike="noStrike" spc="-1">
                <a:solidFill>
                  <a:srgbClr val="1F497D"/>
                </a:solidFill>
                <a:latin typeface="Times New Roman"/>
              </a:rPr>
              <a:t> </a:t>
            </a:r>
            <a:r>
              <a:rPr lang="fr-FR" sz="3200" b="1" i="1" strike="noStrike" spc="-1">
                <a:solidFill>
                  <a:srgbClr val="1F497D"/>
                </a:solidFill>
                <a:latin typeface="Times New Roman"/>
              </a:rPr>
              <a:t>f(s)</a:t>
            </a:r>
            <a:r>
              <a:rPr lang="fr-FR" sz="3200" b="1" strike="noStrike" spc="-1">
                <a:solidFill>
                  <a:srgbClr val="1F497D"/>
                </a:solidFill>
                <a:latin typeface="Times New Roman"/>
              </a:rPr>
              <a:t> </a:t>
            </a:r>
            <a:endParaRPr lang="fr-FR" sz="3200" b="0" strike="noStrike" spc="-1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1" i="1" strike="noStrike" spc="-1">
                <a:solidFill>
                  <a:srgbClr val="1F497D"/>
                </a:solidFill>
                <a:latin typeface="Times New Roman"/>
              </a:rPr>
              <a:t>    s</a:t>
            </a:r>
            <a:r>
              <a:rPr lang="fr-FR" sz="32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∈</a:t>
            </a:r>
            <a:r>
              <a:rPr lang="fr-FR" sz="3200" b="1" i="1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32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</a:t>
            </a:r>
            <a:endParaRPr lang="fr-FR" sz="32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3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: un ensemble fini de solutions.</a:t>
            </a:r>
            <a:endParaRPr lang="fr-FR" sz="26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La résolution d'un problème d'optimisation consiste à trouver la meilleure solution réalisable 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</a:t>
            </a:r>
            <a:r>
              <a:rPr lang="fr-FR" sz="2600" b="1" i="1" strike="noStrike" spc="-1" baseline="-25000">
                <a:solidFill>
                  <a:srgbClr val="1F497D"/>
                </a:solidFill>
                <a:latin typeface="Times New Roman"/>
                <a:ea typeface="Candara"/>
              </a:rPr>
              <a:t>best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dans 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 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(c'est-à-dire la solution qui rend minimale (ou maximale) la fonction objectif 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f(s)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).</a:t>
            </a:r>
            <a:endParaRPr lang="fr-FR" sz="26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Une solution 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s∈</a:t>
            </a:r>
            <a:r>
              <a:rPr lang="fr-FR" sz="2600" b="1" i="1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6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S</a:t>
            </a:r>
            <a:r>
              <a:rPr lang="fr-FR" sz="26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est réalisable, si elle respecte toutes les contraintes du problème. </a:t>
            </a:r>
            <a:endParaRPr lang="fr-FR" sz="26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93" name="Espace réservé du numéro de diapositive 2_8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DA883E72-A589-4040-8125-ED57E1628C63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13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94" name="Titre 3_8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3. Définition d’un problème 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combinatoire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Espace réservé du contenu 1_9"/>
          <p:cNvSpPr txBox="1"/>
          <p:nvPr/>
        </p:nvSpPr>
        <p:spPr>
          <a:xfrm>
            <a:off x="394140" y="2141131"/>
            <a:ext cx="9301680" cy="25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800" b="0" i="1" strike="noStrike" spc="-1" dirty="0">
                <a:solidFill>
                  <a:srgbClr val="1F497D"/>
                </a:solidFill>
                <a:latin typeface="Times New Roman"/>
              </a:rPr>
              <a:t>-</a:t>
            </a:r>
            <a:r>
              <a:rPr lang="fr-FR" sz="2400" b="0" i="1" strike="noStrike" spc="-1" dirty="0">
                <a:solidFill>
                  <a:srgbClr val="1F497D"/>
                </a:solidFill>
                <a:latin typeface="Times New Roman"/>
              </a:rPr>
              <a:t> 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Dans le domaine d'optimisation combinatoire, l'ensemble 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S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 est appelé l'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espace de recherche</a:t>
            </a:r>
            <a:r>
              <a:rPr lang="fr-FR" sz="2400" b="0" i="1" strike="noStrike" spc="-1" dirty="0">
                <a:solidFill>
                  <a:srgbClr val="1F497D"/>
                </a:solidFill>
                <a:latin typeface="Times New Roman"/>
              </a:rPr>
              <a:t>.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 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- En cherchant la solution optimale </a:t>
            </a:r>
            <a:r>
              <a:rPr lang="fr-FR" sz="2400" b="1" i="1" strike="noStrike" spc="-1" dirty="0" err="1">
                <a:solidFill>
                  <a:srgbClr val="1F497D"/>
                </a:solidFill>
                <a:latin typeface="Times New Roman"/>
              </a:rPr>
              <a:t>s</a:t>
            </a:r>
            <a:r>
              <a:rPr lang="fr-FR" sz="2400" b="1" i="1" strike="noStrike" spc="-1" baseline="-25000" dirty="0" err="1">
                <a:solidFill>
                  <a:srgbClr val="1F497D"/>
                </a:solidFill>
                <a:latin typeface="Times New Roman"/>
              </a:rPr>
              <a:t>best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 ∈ S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 pour un problème d’optimisation, </a:t>
            </a: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la difficulté majeure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 est d'examiner toutes les solutions dans 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S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, quand </a:t>
            </a:r>
            <a:r>
              <a:rPr lang="fr-FR" sz="2400" b="1" i="1" strike="noStrike" spc="-1" dirty="0">
                <a:solidFill>
                  <a:srgbClr val="1F497D"/>
                </a:solidFill>
                <a:latin typeface="Times New Roman"/>
              </a:rPr>
              <a:t>S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 contient un nombre énorme de solutions.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96" name="Espace réservé du numéro de diapositive 2_11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636E788A-E021-4848-BF89-D9B18068EE23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14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97" name="Titre 3_11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3. Définition d’un problème 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combinatoire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Espace réservé du contenu 1_10"/>
          <p:cNvSpPr txBox="1"/>
          <p:nvPr/>
        </p:nvSpPr>
        <p:spPr>
          <a:xfrm>
            <a:off x="318320" y="2308458"/>
            <a:ext cx="9343080" cy="25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Le problème de voyageur de commerce </a:t>
            </a:r>
            <a:endParaRPr lang="fr-FR" sz="2400" b="1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Le problème du voyageur de commerce (en anglais : Travelling </a:t>
            </a:r>
            <a:r>
              <a:rPr lang="fr-FR" sz="2400" b="0" strike="noStrike" spc="-1" dirty="0" err="1">
                <a:solidFill>
                  <a:srgbClr val="1F497D"/>
                </a:solidFill>
                <a:latin typeface="Times New Roman"/>
              </a:rPr>
              <a:t>Salesman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 </a:t>
            </a:r>
            <a:r>
              <a:rPr lang="fr-FR" sz="2400" b="0" strike="noStrike" spc="-1" dirty="0" err="1">
                <a:solidFill>
                  <a:srgbClr val="1F497D"/>
                </a:solidFill>
                <a:latin typeface="Times New Roman"/>
              </a:rPr>
              <a:t>Problem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, TSP) consiste à construire un tour ou un chemin pour un voyageur en visitant un ensemble de villes et en retournant à la ville de départ. Le voyageur doit visiter l’ensemble des villes en passant une et une seule fois par chaque ville avec pour objectif de minimiser la distance du chemin parcouru.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99" name="Espace réservé du numéro de diapositive 2_10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5CC68691-E7FF-4048-8005-A5A8F391DBC7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15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00" name="Titre 3_10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Exemple d’un problème 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combinatoire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Espace réservé du contenu 1_11"/>
          <p:cNvSpPr txBox="1"/>
          <p:nvPr/>
        </p:nvSpPr>
        <p:spPr>
          <a:xfrm>
            <a:off x="344680" y="1978698"/>
            <a:ext cx="9343080" cy="3155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Le problème de voyageur de commerce </a:t>
            </a:r>
            <a:endParaRPr lang="fr-FR" sz="2400" b="1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- Le chemin :2-4-5-1-6-3-2 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est une solution de TSP et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sa valeur = 19.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- Dans cet exemple, le nombre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 de solutions possibles est: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((6-1)! / 2) = 60.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endParaRPr lang="fr-FR" sz="28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02" name="Espace réservé du numéro de diapositive 2_13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708AFEBF-C2C5-4C88-A74E-A887B13A46FF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16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03" name="Titre 3_13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Exemple d’un problème 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combinatoire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4" name="Ellipse 4_1"/>
          <p:cNvSpPr/>
          <p:nvPr/>
        </p:nvSpPr>
        <p:spPr>
          <a:xfrm>
            <a:off x="6443280" y="248076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5" name="Ellipse 5_1"/>
          <p:cNvSpPr/>
          <p:nvPr/>
        </p:nvSpPr>
        <p:spPr>
          <a:xfrm>
            <a:off x="4767840" y="285552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6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6" name="Ellipse 6_1"/>
          <p:cNvSpPr/>
          <p:nvPr/>
        </p:nvSpPr>
        <p:spPr>
          <a:xfrm>
            <a:off x="5212440" y="448020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7" name="Ellipse 7_1"/>
          <p:cNvSpPr/>
          <p:nvPr/>
        </p:nvSpPr>
        <p:spPr>
          <a:xfrm>
            <a:off x="8035560" y="260568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8" name="Ellipse 8_1"/>
          <p:cNvSpPr/>
          <p:nvPr/>
        </p:nvSpPr>
        <p:spPr>
          <a:xfrm>
            <a:off x="7434000" y="458172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4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09" name="Ellipse 9_1"/>
          <p:cNvSpPr/>
          <p:nvPr/>
        </p:nvSpPr>
        <p:spPr>
          <a:xfrm>
            <a:off x="8609760" y="3738240"/>
            <a:ext cx="379440" cy="312120"/>
          </a:xfrm>
          <a:prstGeom prst="ellipse">
            <a:avLst/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andara"/>
              </a:rPr>
              <a:t>3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10" name="Connecteur droit avec flèche 10_1"/>
          <p:cNvSpPr/>
          <p:nvPr/>
        </p:nvSpPr>
        <p:spPr>
          <a:xfrm flipH="1">
            <a:off x="5528160" y="3903480"/>
            <a:ext cx="3072960" cy="640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1" name="Connecteur droit avec flèche 11_1"/>
          <p:cNvSpPr/>
          <p:nvPr/>
        </p:nvSpPr>
        <p:spPr>
          <a:xfrm flipH="1" flipV="1">
            <a:off x="5111640" y="3144600"/>
            <a:ext cx="3517200" cy="703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2" name="Connecteur droit avec flèche 12_1"/>
          <p:cNvSpPr/>
          <p:nvPr/>
        </p:nvSpPr>
        <p:spPr>
          <a:xfrm flipH="1">
            <a:off x="7610400" y="2927160"/>
            <a:ext cx="527400" cy="1694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3" name="Connecteur droit avec flèche 13_1"/>
          <p:cNvSpPr/>
          <p:nvPr/>
        </p:nvSpPr>
        <p:spPr>
          <a:xfrm>
            <a:off x="8268480" y="2934720"/>
            <a:ext cx="490320" cy="811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4" name="Connecteur droit avec flèche 14_1"/>
          <p:cNvSpPr/>
          <p:nvPr/>
        </p:nvSpPr>
        <p:spPr>
          <a:xfrm flipH="1">
            <a:off x="5499720" y="2864520"/>
            <a:ext cx="2628360" cy="1733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5" name="Connecteur droit avec flèche 15_1"/>
          <p:cNvSpPr/>
          <p:nvPr/>
        </p:nvSpPr>
        <p:spPr>
          <a:xfrm flipH="1">
            <a:off x="5120280" y="2872080"/>
            <a:ext cx="2952360" cy="16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6" name="Connecteur droit avec flèche 16_1"/>
          <p:cNvSpPr/>
          <p:nvPr/>
        </p:nvSpPr>
        <p:spPr>
          <a:xfrm>
            <a:off x="6648480" y="2809800"/>
            <a:ext cx="795960" cy="1811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7" name="Connecteur droit avec flèche 17_1"/>
          <p:cNvSpPr/>
          <p:nvPr/>
        </p:nvSpPr>
        <p:spPr>
          <a:xfrm flipH="1">
            <a:off x="5500440" y="2809800"/>
            <a:ext cx="980640" cy="1702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8" name="Connecteur droit avec flèche 18_1"/>
          <p:cNvSpPr/>
          <p:nvPr/>
        </p:nvSpPr>
        <p:spPr>
          <a:xfrm>
            <a:off x="6777720" y="2763000"/>
            <a:ext cx="1814040" cy="1069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9" name="Connecteur droit avec flèche 19_1"/>
          <p:cNvSpPr/>
          <p:nvPr/>
        </p:nvSpPr>
        <p:spPr>
          <a:xfrm flipH="1">
            <a:off x="5157720" y="2708280"/>
            <a:ext cx="1276920" cy="226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0" name="Connecteur droit avec flèche 20_1"/>
          <p:cNvSpPr/>
          <p:nvPr/>
        </p:nvSpPr>
        <p:spPr>
          <a:xfrm>
            <a:off x="6824520" y="2708280"/>
            <a:ext cx="1212120" cy="54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1" name="Connecteur droit avec flèche 23_1"/>
          <p:cNvSpPr/>
          <p:nvPr/>
        </p:nvSpPr>
        <p:spPr>
          <a:xfrm>
            <a:off x="4917240" y="3184920"/>
            <a:ext cx="397440" cy="1288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2" name="Connecteur droit avec flèche 24_1"/>
          <p:cNvSpPr/>
          <p:nvPr/>
        </p:nvSpPr>
        <p:spPr>
          <a:xfrm flipH="1" flipV="1">
            <a:off x="5593320" y="4699800"/>
            <a:ext cx="1887840" cy="6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3" name="Connecteur droit avec flèche 25_1"/>
          <p:cNvSpPr/>
          <p:nvPr/>
        </p:nvSpPr>
        <p:spPr>
          <a:xfrm flipH="1">
            <a:off x="7796160" y="4005000"/>
            <a:ext cx="888120" cy="64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4" name="Connecteur droit avec flèche 26_1"/>
          <p:cNvSpPr/>
          <p:nvPr/>
        </p:nvSpPr>
        <p:spPr>
          <a:xfrm flipH="1" flipV="1">
            <a:off x="5009400" y="3168720"/>
            <a:ext cx="2369160" cy="1514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5" name="ZoneTexte 27_1"/>
          <p:cNvSpPr/>
          <p:nvPr/>
        </p:nvSpPr>
        <p:spPr>
          <a:xfrm>
            <a:off x="5630760" y="264636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26" name="ZoneTexte 29_1"/>
          <p:cNvSpPr/>
          <p:nvPr/>
        </p:nvSpPr>
        <p:spPr>
          <a:xfrm>
            <a:off x="7398720" y="345096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27" name="ZoneTexte 30_1"/>
          <p:cNvSpPr/>
          <p:nvPr/>
        </p:nvSpPr>
        <p:spPr>
          <a:xfrm>
            <a:off x="5862240" y="409932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28" name="ZoneTexte 31_1"/>
          <p:cNvSpPr/>
          <p:nvPr/>
        </p:nvSpPr>
        <p:spPr>
          <a:xfrm>
            <a:off x="6852600" y="427860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6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29" name="ZoneTexte 32_1"/>
          <p:cNvSpPr/>
          <p:nvPr/>
        </p:nvSpPr>
        <p:spPr>
          <a:xfrm>
            <a:off x="7991280" y="386460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6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0" name="ZoneTexte 33_1"/>
          <p:cNvSpPr/>
          <p:nvPr/>
        </p:nvSpPr>
        <p:spPr>
          <a:xfrm>
            <a:off x="7574760" y="416952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8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1" name="ZoneTexte 34_1"/>
          <p:cNvSpPr/>
          <p:nvPr/>
        </p:nvSpPr>
        <p:spPr>
          <a:xfrm>
            <a:off x="7491600" y="273240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5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2" name="ZoneTexte 35_1"/>
          <p:cNvSpPr/>
          <p:nvPr/>
        </p:nvSpPr>
        <p:spPr>
          <a:xfrm>
            <a:off x="6704280" y="307584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3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3" name="ZoneTexte 36_1"/>
          <p:cNvSpPr/>
          <p:nvPr/>
        </p:nvSpPr>
        <p:spPr>
          <a:xfrm>
            <a:off x="6093720" y="302904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4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4" name="ZoneTexte 37_1"/>
          <p:cNvSpPr/>
          <p:nvPr/>
        </p:nvSpPr>
        <p:spPr>
          <a:xfrm>
            <a:off x="7093080" y="291960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7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5" name="ZoneTexte 38_1"/>
          <p:cNvSpPr/>
          <p:nvPr/>
        </p:nvSpPr>
        <p:spPr>
          <a:xfrm>
            <a:off x="8380080" y="317736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6" name="ZoneTexte 39_1"/>
          <p:cNvSpPr/>
          <p:nvPr/>
        </p:nvSpPr>
        <p:spPr>
          <a:xfrm>
            <a:off x="8222760" y="412236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3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7" name="ZoneTexte 40_1"/>
          <p:cNvSpPr/>
          <p:nvPr/>
        </p:nvSpPr>
        <p:spPr>
          <a:xfrm>
            <a:off x="6269400" y="458316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8" name="ZoneTexte 41_1"/>
          <p:cNvSpPr/>
          <p:nvPr/>
        </p:nvSpPr>
        <p:spPr>
          <a:xfrm>
            <a:off x="4936680" y="360684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6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39" name="ZoneTexte 42_1"/>
          <p:cNvSpPr/>
          <p:nvPr/>
        </p:nvSpPr>
        <p:spPr>
          <a:xfrm>
            <a:off x="7185960" y="2513520"/>
            <a:ext cx="32724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</a:rPr>
              <a:t>4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Espace réservé du contenu 1_12"/>
          <p:cNvSpPr txBox="1"/>
          <p:nvPr/>
        </p:nvSpPr>
        <p:spPr>
          <a:xfrm>
            <a:off x="335740" y="2271217"/>
            <a:ext cx="9417240" cy="2603542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ctr">
              <a:lnSpc>
                <a:spcPct val="80000"/>
              </a:lnSpc>
              <a:spcBef>
                <a:spcPts val="720"/>
              </a:spcBef>
              <a:tabLst>
                <a:tab pos="0" algn="l"/>
              </a:tabLst>
            </a:pP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Le problème de voyageur de commerce </a:t>
            </a:r>
            <a:endParaRPr lang="fr-FR" sz="2400" b="1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- Pour un nombre de sommets (villes) égale à 100 nous avons 99!/2 de solutions Possibles (</a:t>
            </a: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10</a:t>
            </a:r>
            <a:r>
              <a:rPr lang="fr-FR" sz="2400" b="1" strike="noStrike" spc="-1" baseline="30000" dirty="0">
                <a:solidFill>
                  <a:srgbClr val="1F497D"/>
                </a:solidFill>
                <a:latin typeface="Times New Roman"/>
              </a:rPr>
              <a:t>155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).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- Même avec un ordinateur ultra puissant qui exécute </a:t>
            </a: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10</a:t>
            </a:r>
            <a:r>
              <a:rPr lang="fr-FR" sz="2400" b="1" strike="noStrike" spc="-1" baseline="30000" dirty="0">
                <a:solidFill>
                  <a:srgbClr val="1F497D"/>
                </a:solidFill>
                <a:latin typeface="Times New Roman"/>
              </a:rPr>
              <a:t>18  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instructions par seconde, nous avons besoin d'environ </a:t>
            </a: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10</a:t>
            </a:r>
            <a:r>
              <a:rPr lang="fr-FR" sz="2400" b="1" strike="noStrike" spc="-1" baseline="30000" dirty="0">
                <a:solidFill>
                  <a:srgbClr val="1F497D"/>
                </a:solidFill>
                <a:latin typeface="Times New Roman"/>
              </a:rPr>
              <a:t>127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 ans pour parcourir toutes les solutions possibles afin de trouver la solution optimale !!!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41" name="Espace réservé du numéro de diapositive 2_12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80C27C1E-A273-4E42-BCF0-C3007C311C01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17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42" name="Titre 3_12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Exemple d’un problème 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combinatoire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Espace réservé du contenu 1_13"/>
          <p:cNvSpPr txBox="1"/>
          <p:nvPr/>
        </p:nvSpPr>
        <p:spPr>
          <a:xfrm>
            <a:off x="334440" y="2393640"/>
            <a:ext cx="9343080" cy="310276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i="1" strike="noStrike" spc="-1" dirty="0">
                <a:solidFill>
                  <a:srgbClr val="1F497D"/>
                </a:solidFill>
                <a:latin typeface="Times New Roman"/>
              </a:rPr>
              <a:t>-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 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En général, les critères utilisés pour</a:t>
            </a:r>
            <a:r>
              <a:rPr lang="fr-FR" sz="2400" i="1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 classifier les problèmes d'optimisation sont :</a:t>
            </a:r>
            <a:endParaRPr lang="fr-FR" sz="2400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0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1) Domaines des variables de décision : (Continu Vs. Discret ou combinatoire)</a:t>
            </a:r>
            <a:endParaRPr lang="fr-FR" sz="2000" spc="-1">
              <a:solidFill>
                <a:srgbClr val="1F497D"/>
              </a:solidFill>
              <a:latin typeface="Candara"/>
              <a:cs typeface="Times New Roman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0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 2) Le nombre de critères à optimiser : (Mono objectif Vs. Multi objectifs)</a:t>
            </a:r>
            <a:endParaRPr lang="fr-FR" sz="2000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0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 3) L'existence des variables aléatoires dans le problème : (Déterministe Vs. Stochastique)</a:t>
            </a: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0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 4) L'évolution des variables avec le temps : (Statique Vs. Dynamique)</a:t>
            </a:r>
            <a:endParaRPr lang="fr-FR" sz="2000" b="1" strike="noStrike" spc="-1" dirty="0">
              <a:solidFill>
                <a:srgbClr val="1F497D"/>
              </a:solidFill>
              <a:latin typeface="Times New Roman"/>
              <a:cs typeface="Times New Roman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0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Etc...</a:t>
            </a: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5" name="Espace réservé du numéro de diapositive 2_15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EACBCDBB-7CD7-494E-BCBD-9574743E877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18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56" name="Titre 3_14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4. Classification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79400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Espace réservé du contenu 1_14"/>
          <p:cNvSpPr txBox="1"/>
          <p:nvPr/>
        </p:nvSpPr>
        <p:spPr>
          <a:xfrm>
            <a:off x="278020" y="2227841"/>
            <a:ext cx="9593079" cy="324883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1) Domaines des variables de décision : Continu Vs. Discret ou combinatoire</a:t>
            </a:r>
            <a:endParaRPr lang="fr-FR" sz="2200" dirty="0"/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Un problème d'optimisation est :</a:t>
            </a:r>
            <a:endParaRPr lang="fr-FR" sz="2200" dirty="0"/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</a:rPr>
              <a:t>1.1)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</a:rPr>
              <a:t>Continu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</a:rPr>
              <a:t>: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 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</a:rPr>
              <a:t>Si les solutions de problème appartiennent</a:t>
            </a:r>
            <a:r>
              <a:rPr lang="fr-FR" sz="2200" b="0" strike="noStrike" spc="-1" dirty="0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à un ensemble continu, par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exemple si la solution est un nombre réel entre deux limites.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ea typeface="Candara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</a:rPr>
              <a:t>1.2) D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iscret ou combinatoire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: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ea typeface="Candara"/>
              </a:rPr>
              <a:t>  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Si les solutions de problème appartiennent</a:t>
            </a:r>
            <a:r>
              <a:rPr lang="fr-FR" sz="2200" b="0" strike="noStrike" spc="-1" dirty="0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à un ensemble discret et la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solution est une combinaison d'éléments de problème, par exemple une solution au TSP.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8" name="Espace réservé du numéro de diapositive 2_14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684523EC-0DEE-46F7-8A1B-22DD821922DE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19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59" name="Titre 3_17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4. Classification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748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itre 1_0"/>
          <p:cNvSpPr txBox="1"/>
          <p:nvPr/>
        </p:nvSpPr>
        <p:spPr>
          <a:xfrm>
            <a:off x="756000" y="1783080"/>
            <a:ext cx="8568360" cy="1471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88000"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" dirty="0">
                <a:solidFill>
                  <a:srgbClr val="FFFFFF"/>
                </a:solidFill>
                <a:latin typeface="Times New Roman"/>
              </a:rPr>
              <a:t>Chapitre 1 :</a:t>
            </a:r>
            <a:br>
              <a:rPr dirty="0"/>
            </a:br>
            <a:r>
              <a:rPr lang="fr-FR" sz="4000" b="0" strike="noStrike" spc="-1">
                <a:solidFill>
                  <a:srgbClr val="FFFFFF"/>
                </a:solidFill>
                <a:latin typeface="Times New Roman"/>
              </a:rPr>
              <a:t> Introduction  à l'optimisation  combinatoire  </a:t>
            </a:r>
            <a:endParaRPr lang="fr-FR" sz="4000" b="0" strike="noStrike" spc="-1" dirty="0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Espace réservé du contenu 1_13"/>
          <p:cNvSpPr txBox="1"/>
          <p:nvPr/>
        </p:nvSpPr>
        <p:spPr>
          <a:xfrm>
            <a:off x="334440" y="2393640"/>
            <a:ext cx="9343080" cy="232034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</a:rPr>
              <a:t>2)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Le nombre de critères à optimiser : Mono objectif Vs. Multi objectifs</a:t>
            </a:r>
            <a:endParaRPr lang="fr-FR" sz="2200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Un problème d'optimisation est :</a:t>
            </a:r>
            <a:endParaRPr lang="fr-FR" sz="2200" spc="-1" dirty="0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2.1) Mono objectif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S'il y a un seul critère à optimiser dans la fonction  objectif.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2.2) Multi objectifs 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S'il y a plusieurs critères à optimiser dans la fonction objectif.</a:t>
            </a:r>
            <a:endParaRPr lang="fr-FR" sz="2200" dirty="0"/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5" name="Espace réservé du numéro de diapositive 2_15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EACBCDBB-7CD7-494E-BCBD-9574743E877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20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56" name="Titre 3_14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4. Classification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67051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Espace réservé du contenu 1_13"/>
          <p:cNvSpPr txBox="1"/>
          <p:nvPr/>
        </p:nvSpPr>
        <p:spPr>
          <a:xfrm>
            <a:off x="334440" y="2393640"/>
            <a:ext cx="9343080" cy="232034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</a:rPr>
              <a:t>3)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L'existence des variables aléatoires dans le problème : Déterministe Vs. Stochastique</a:t>
            </a:r>
            <a:endParaRPr lang="fr-FR" sz="2200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Un problème d'optimisation est :</a:t>
            </a:r>
            <a:endParaRPr lang="fr-FR" sz="2200" spc="-1" dirty="0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3.1) Déterministe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Si tous les toutes les variables du problème sont déterministes.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3.2) Stochastique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S'il y a au moins une variable du problème définie sous forme d'une variable aléatoire.</a:t>
            </a:r>
            <a:endParaRPr lang="fr-FR" sz="2200" dirty="0"/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5" name="Espace réservé du numéro de diapositive 2_15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EACBCDBB-7CD7-494E-BCBD-9574743E877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21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56" name="Titre 3_14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4. Classification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11332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Espace réservé du contenu 1_13"/>
          <p:cNvSpPr txBox="1"/>
          <p:nvPr/>
        </p:nvSpPr>
        <p:spPr>
          <a:xfrm>
            <a:off x="334440" y="2393640"/>
            <a:ext cx="9343080" cy="232034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</a:rPr>
              <a:t>2)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L'évolution des variables avec le temps : Statique Vs. Dynamique</a:t>
            </a:r>
            <a:endParaRPr lang="fr-FR" sz="2200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i="1" spc="-1" dirty="0">
                <a:solidFill>
                  <a:srgbClr val="1F497D"/>
                </a:solidFill>
                <a:latin typeface="Times New Roman"/>
                <a:cs typeface="Times New Roman"/>
              </a:rPr>
              <a:t>- 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Un problème d'optimisation est :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2.1) Statique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Si les variables du problème ne changent pas avec le temps.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cs typeface="Times New Roman"/>
              </a:rPr>
              <a:t>2.2) Dynamique </a:t>
            </a: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: </a:t>
            </a:r>
            <a:endParaRPr lang="fr-FR" sz="2200" spc="-1">
              <a:ea typeface="+mn-lt"/>
              <a:cs typeface="+mn-lt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spc="-1" dirty="0">
                <a:solidFill>
                  <a:srgbClr val="1F497D"/>
                </a:solidFill>
                <a:latin typeface="Times New Roman"/>
                <a:cs typeface="Times New Roman"/>
              </a:rPr>
              <a:t>          Si les variables du problème changent avec le temps. </a:t>
            </a: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55" name="Espace réservé du numéro de diapositive 2_15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EACBCDBB-7CD7-494E-BCBD-9574743E877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22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56" name="Titre 3_14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4. Classification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90458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Espace réservé du contenu 1_15"/>
          <p:cNvSpPr txBox="1"/>
          <p:nvPr/>
        </p:nvSpPr>
        <p:spPr>
          <a:xfrm>
            <a:off x="365400" y="2034360"/>
            <a:ext cx="9343080" cy="25228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-Logistique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1) Planification des tournées de distribution, de maintenance et de collecte.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2) Le routage des taxis dans le domaine de transport à la demande.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3) 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La planification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 des tâches d'accostage et de </a:t>
            </a:r>
            <a:r>
              <a:rPr lang="fr-FR" sz="2400" b="0" strike="noStrike" spc="-1" dirty="0" err="1">
                <a:solidFill>
                  <a:srgbClr val="1F497D"/>
                </a:solidFill>
                <a:latin typeface="Times New Roman"/>
              </a:rPr>
              <a:t>désaccostage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 des navires dans les ports.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 La santé &amp; les hôpitaux  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1) 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  <a:ea typeface="Candara"/>
              </a:rPr>
              <a:t>La planification</a:t>
            </a:r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des opérations dans les chambres en considérant les contraintes de disponibilités.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61" name="Espace réservé du numéro de diapositive 2_17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52F8DB48-E8F3-4FC2-80E1-6779D7E472DF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23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62" name="Titre 3_16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8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Problèmes d’optimisation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dans différents domaines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Espace réservé du contenu 1_16"/>
          <p:cNvSpPr txBox="1"/>
          <p:nvPr/>
        </p:nvSpPr>
        <p:spPr>
          <a:xfrm>
            <a:off x="365400" y="1870560"/>
            <a:ext cx="9343080" cy="2975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- Engineering</a:t>
            </a:r>
            <a:r>
              <a:rPr lang="fr-FR" sz="2400" spc="-1" dirty="0">
                <a:solidFill>
                  <a:srgbClr val="1F497D"/>
                </a:solidFill>
                <a:latin typeface="Times New Roman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r>
              <a:rPr lang="fr-FR" sz="2400" b="0" strike="noStrike" spc="-1" dirty="0">
                <a:solidFill>
                  <a:srgbClr val="1F497D"/>
                </a:solidFill>
                <a:latin typeface="Times New Roman"/>
              </a:rPr>
              <a:t>L'énergie renouvelable: détermination de paramètres pour les panneaux solaires.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- Cloud </a:t>
            </a:r>
            <a:r>
              <a:rPr lang="fr-FR" sz="2400" b="1" strike="noStrike" spc="-1" dirty="0" err="1">
                <a:solidFill>
                  <a:srgbClr val="1F497D"/>
                </a:solidFill>
                <a:latin typeface="Times New Roman"/>
              </a:rPr>
              <a:t>computing</a:t>
            </a:r>
            <a:endParaRPr lang="fr-FR" sz="2400" b="0" strike="noStrike" spc="-1" dirty="0" err="1">
              <a:solidFill>
                <a:srgbClr val="1F497D"/>
              </a:solidFill>
              <a:latin typeface="Candara"/>
            </a:endParaRPr>
          </a:p>
          <a:p>
            <a:r>
              <a:rPr lang="fr-FR" sz="2400" strike="noStrike" spc="-1" dirty="0">
                <a:solidFill>
                  <a:srgbClr val="1F497D"/>
                </a:solidFill>
                <a:latin typeface="Times New Roman"/>
              </a:rPr>
              <a:t>L'ordonnancement des taches dans un cloud.</a:t>
            </a:r>
            <a:endParaRPr lang="fr-FR" sz="2400" strike="noStrike" spc="-1">
              <a:solidFill>
                <a:srgbClr val="1F497D"/>
              </a:solidFill>
              <a:latin typeface="Candara"/>
            </a:endParaRPr>
          </a:p>
          <a:p>
            <a:r>
              <a:rPr lang="fr-FR" sz="2400" b="1" strike="noStrike" spc="-1" dirty="0">
                <a:solidFill>
                  <a:srgbClr val="1F497D"/>
                </a:solidFill>
                <a:latin typeface="Times New Roman"/>
              </a:rPr>
              <a:t>- Réseaux</a:t>
            </a:r>
            <a:endParaRPr lang="fr-FR" sz="2400" b="0" strike="noStrike" spc="-1" dirty="0">
              <a:solidFill>
                <a:srgbClr val="1F497D"/>
              </a:solidFill>
              <a:latin typeface="Candara"/>
            </a:endParaRPr>
          </a:p>
          <a:p>
            <a:r>
              <a:rPr lang="fr-FR" sz="2400" strike="noStrike" spc="-1" dirty="0">
                <a:solidFill>
                  <a:srgbClr val="1F497D"/>
                </a:solidFill>
                <a:latin typeface="Times New Roman"/>
              </a:rPr>
              <a:t>Le routage multicast avec qualité de service.</a:t>
            </a:r>
            <a:endParaRPr lang="fr-FR" sz="2400" strike="noStrike" spc="-1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fr-FR" sz="3200" b="1" strike="noStrike" spc="-1" dirty="0">
                <a:solidFill>
                  <a:srgbClr val="1F497D"/>
                </a:solidFill>
                <a:latin typeface="Times New Roman"/>
              </a:rPr>
              <a:t>etc.…. </a:t>
            </a:r>
            <a:endParaRPr lang="fr-FR" sz="3200" b="0" strike="noStrike" spc="-1" dirty="0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64" name="Espace réservé du numéro de diapositive 2_16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C1CCE791-EA18-4B26-9895-6733ECBE60F5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24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65" name="Titre 3_19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Problèmes d’optimisation</a:t>
            </a:r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  <a:ea typeface="Candara"/>
              </a:rPr>
              <a:t>dans différents domaines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Espace réservé du numéro de diapositive 2_18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6419A830-C3B9-4DEB-AEA9-5DCCDBB0DA0D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25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67" name="Titre 3_18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5. Méthodes de résolution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8" name="Rectangle : coins arrondis 3219_1"/>
          <p:cNvSpPr/>
          <p:nvPr/>
        </p:nvSpPr>
        <p:spPr>
          <a:xfrm>
            <a:off x="4194000" y="1933920"/>
            <a:ext cx="2702880" cy="4680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Méthodes d'optimisation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69" name="Rectangle : coins arrondis 3220_1"/>
          <p:cNvSpPr/>
          <p:nvPr/>
        </p:nvSpPr>
        <p:spPr>
          <a:xfrm>
            <a:off x="1611360" y="2660400"/>
            <a:ext cx="2314080" cy="31968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Méthodes approchées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0" name="Rectangle : coins arrondis 3221_1"/>
          <p:cNvSpPr/>
          <p:nvPr/>
        </p:nvSpPr>
        <p:spPr>
          <a:xfrm>
            <a:off x="5110560" y="3465000"/>
            <a:ext cx="1017720" cy="3510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Etc..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1" name="Rectangle : coins arrondis 3222_1"/>
          <p:cNvSpPr/>
          <p:nvPr/>
        </p:nvSpPr>
        <p:spPr>
          <a:xfrm>
            <a:off x="2435400" y="3465000"/>
            <a:ext cx="2304720" cy="3510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Métaheuristiques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2" name="Rectangle : coins arrondis 3223_1"/>
          <p:cNvSpPr/>
          <p:nvPr/>
        </p:nvSpPr>
        <p:spPr>
          <a:xfrm>
            <a:off x="278280" y="3465000"/>
            <a:ext cx="1758600" cy="3510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Heuristiques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3" name="Rectangle : coins arrondis 3224_1"/>
          <p:cNvSpPr/>
          <p:nvPr/>
        </p:nvSpPr>
        <p:spPr>
          <a:xfrm>
            <a:off x="4462560" y="4511520"/>
            <a:ext cx="2962080" cy="56196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Métaheuristiques à base de</a:t>
            </a:r>
            <a:endParaRPr lang="fr-FR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population de solutions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4" name="Rectangle : coins arrondis 3225_1"/>
          <p:cNvSpPr/>
          <p:nvPr/>
        </p:nvSpPr>
        <p:spPr>
          <a:xfrm>
            <a:off x="1342800" y="4479840"/>
            <a:ext cx="2721240" cy="51552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Métaheuristiques à base de solution unique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5" name="Rectangle : coins arrondis 3226_1"/>
          <p:cNvSpPr/>
          <p:nvPr/>
        </p:nvSpPr>
        <p:spPr>
          <a:xfrm>
            <a:off x="7017120" y="2629080"/>
            <a:ext cx="2128680" cy="3510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Méthodes exactes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376" name="Connecteur droit avec flèche 3227_1"/>
          <p:cNvSpPr/>
          <p:nvPr/>
        </p:nvSpPr>
        <p:spPr>
          <a:xfrm flipH="1">
            <a:off x="2795760" y="2145960"/>
            <a:ext cx="1371600" cy="459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7" name="Connecteur droit avec flèche 3228_1"/>
          <p:cNvSpPr/>
          <p:nvPr/>
        </p:nvSpPr>
        <p:spPr>
          <a:xfrm>
            <a:off x="3945600" y="2872080"/>
            <a:ext cx="1423440" cy="55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8" name="Connecteur droit avec flèche 3229_1"/>
          <p:cNvSpPr/>
          <p:nvPr/>
        </p:nvSpPr>
        <p:spPr>
          <a:xfrm>
            <a:off x="6917040" y="2138040"/>
            <a:ext cx="1080720" cy="427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9" name="Connecteur droit avec flèche 3230_1"/>
          <p:cNvSpPr/>
          <p:nvPr/>
        </p:nvSpPr>
        <p:spPr>
          <a:xfrm flipH="1">
            <a:off x="1360080" y="3012840"/>
            <a:ext cx="871560" cy="372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0" name="Connecteur droit avec flèche 3231_1"/>
          <p:cNvSpPr/>
          <p:nvPr/>
        </p:nvSpPr>
        <p:spPr>
          <a:xfrm>
            <a:off x="3260160" y="2942280"/>
            <a:ext cx="515880" cy="451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1" name="Connecteur droit avec flèche 3232_1"/>
          <p:cNvSpPr/>
          <p:nvPr/>
        </p:nvSpPr>
        <p:spPr>
          <a:xfrm>
            <a:off x="4325040" y="3848400"/>
            <a:ext cx="960480" cy="599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2" name="Connecteur droit avec flèche 3233_1"/>
          <p:cNvSpPr/>
          <p:nvPr/>
        </p:nvSpPr>
        <p:spPr>
          <a:xfrm flipH="1">
            <a:off x="2757960" y="3809520"/>
            <a:ext cx="492120" cy="615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Espace réservé du contenu 1_17"/>
          <p:cNvSpPr txBox="1"/>
          <p:nvPr/>
        </p:nvSpPr>
        <p:spPr>
          <a:xfrm>
            <a:off x="365400" y="2034360"/>
            <a:ext cx="9343080" cy="25228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- Méthodes approchées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Des méthodes non-exhaustives qui cherchent à trouver une solution de bonne qualité (pas nécessairement optimale) dans un temps de calcul raisonnables.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- Méthodes exactes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Des méthodes exhaustives qui cherchent à examiner toutes les solutions, dont le but est de trouver la solution optimale. L'inconvénient</a:t>
            </a:r>
            <a:r>
              <a:rPr lang="fr-FR" sz="2400" b="0" strike="noStrike" spc="-1">
                <a:solidFill>
                  <a:srgbClr val="1F497D"/>
                </a:solidFill>
                <a:latin typeface="Candara"/>
                <a:ea typeface="Candara"/>
              </a:rPr>
              <a:t> </a:t>
            </a: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majeur de ces méthodes est le temps de calculs surtout pour les moyennes et les grandes instances.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384" name="Espace réservé du numéro de diapositive 2_20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66C55346-C325-4285-A67D-5E7614ECA671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26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385" name="Titre 3_21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5000"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5. Méthodes de résolution de problèmes </a:t>
            </a:r>
            <a:br/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d’optimisation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itre 1_1"/>
          <p:cNvSpPr txBox="1"/>
          <p:nvPr/>
        </p:nvSpPr>
        <p:spPr>
          <a:xfrm>
            <a:off x="1190880" y="1697400"/>
            <a:ext cx="8522280" cy="2268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1. Rappels sur la complexité algorithmique</a:t>
            </a:r>
            <a:br>
              <a:rPr dirty="0"/>
            </a:br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2. </a:t>
            </a:r>
            <a:r>
              <a:rPr lang="fr-FR" sz="2800" spc="-1" dirty="0">
                <a:solidFill>
                  <a:srgbClr val="FFFFFF"/>
                </a:solidFill>
                <a:latin typeface="Times New Roman"/>
              </a:rPr>
              <a:t>Classes</a:t>
            </a:r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 de problèmes</a:t>
            </a:r>
            <a:br>
              <a:rPr dirty="0"/>
            </a:br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3. Définition d'un problème d'optimisation </a:t>
            </a:r>
            <a:br>
              <a:rPr dirty="0"/>
            </a:br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4. Classification de problèmes d’optimisation</a:t>
            </a:r>
            <a:br>
              <a:rPr dirty="0"/>
            </a:br>
            <a:r>
              <a:rPr lang="fr-FR" sz="2800" b="0" strike="noStrike" spc="-1" dirty="0">
                <a:solidFill>
                  <a:srgbClr val="FFFFFF"/>
                </a:solidFill>
                <a:latin typeface="Times New Roman"/>
              </a:rPr>
              <a:t>5. Méthodes de résolution de problèmes d’optimisation</a:t>
            </a:r>
            <a:endParaRPr lang="fr-FR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8" name="Titre 1_3"/>
          <p:cNvSpPr/>
          <p:nvPr/>
        </p:nvSpPr>
        <p:spPr>
          <a:xfrm>
            <a:off x="2617920" y="1120320"/>
            <a:ext cx="4736160" cy="518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Plan </a:t>
            </a:r>
            <a:endParaRPr lang="fr-FR" sz="3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Espace réservé du contenu 1"/>
          <p:cNvSpPr txBox="1"/>
          <p:nvPr/>
        </p:nvSpPr>
        <p:spPr>
          <a:xfrm>
            <a:off x="300600" y="1844640"/>
            <a:ext cx="9565200" cy="2475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 La complexité d'un algorithme est la quantité de ressources nécessaires pour que cet algorithme accomplit sa tâche. Il existe deux types de complexité :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1) </a:t>
            </a:r>
            <a:r>
              <a:rPr lang="fr-FR" sz="1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La complexité spatiale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: concerne la taille de la mémoire nécessaire pour l'exécution de l'algorithme.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2) </a:t>
            </a:r>
            <a:r>
              <a:rPr lang="fr-FR" sz="1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La complexité temporelle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: concerne le nombre d’instructions élémentaires  qu'il doit exécuter.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 La complexité d’un algorithme est toujours mesurée en fonction de la taille des données en entrée (</a:t>
            </a:r>
            <a:r>
              <a:rPr lang="fr-FR" sz="18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). 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-Dans la littérature, lorsqu'on parle de la complexité d'un algorithme, il s’agit de la complexité temporelle dans le pire des cas. 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 Exemples : </a:t>
            </a:r>
            <a:r>
              <a:rPr lang="fr-FR" b="1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b="1" spc="-1" baseline="30000" dirty="0">
                <a:solidFill>
                  <a:srgbClr val="1F497D"/>
                </a:solidFill>
                <a:latin typeface="Times New Roman"/>
                <a:ea typeface="Candara"/>
              </a:rPr>
              <a:t>7</a:t>
            </a:r>
            <a:r>
              <a:rPr lang="fr-FR" sz="1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+ </a:t>
            </a:r>
            <a:r>
              <a:rPr lang="fr-FR" b="1" spc="-1" dirty="0">
                <a:solidFill>
                  <a:srgbClr val="1F497D"/>
                </a:solidFill>
                <a:latin typeface="Times New Roman"/>
                <a:ea typeface="Candara"/>
              </a:rPr>
              <a:t>2030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instructions, </a:t>
            </a:r>
            <a:r>
              <a:rPr lang="fr-FR" b="1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1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+ </a:t>
            </a:r>
            <a:r>
              <a:rPr lang="fr-FR" b="1" spc="-1" dirty="0">
                <a:solidFill>
                  <a:srgbClr val="1F497D"/>
                </a:solidFill>
                <a:latin typeface="Times New Roman"/>
                <a:ea typeface="Candara"/>
              </a:rPr>
              <a:t>3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instructions, etc... (</a:t>
            </a:r>
            <a:r>
              <a:rPr lang="fr-FR" sz="18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18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est la taille des données en entrée).</a:t>
            </a:r>
            <a:endParaRPr lang="fr-FR" sz="1800" b="0" strike="noStrike" spc="-1" dirty="0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18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50" name="Espace réservé du numéro de diapositive 2_1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EDCDD25D-56E5-4D54-884F-981B350676CF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4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51" name="Titre 3_1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1. Rappels sur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Espace réservé du contenu 1_0"/>
          <p:cNvSpPr txBox="1"/>
          <p:nvPr/>
        </p:nvSpPr>
        <p:spPr>
          <a:xfrm>
            <a:off x="369360" y="2156040"/>
            <a:ext cx="9209880" cy="2631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  L'ordre de grandeur asymptotique (grand O) d'une fonction:</a:t>
            </a:r>
            <a:endParaRPr lang="fr-FR" sz="2200" b="0" strike="noStrike" spc="-1" dirty="0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Soient</a:t>
            </a:r>
            <a:r>
              <a:rPr lang="fr-FR" sz="2200" b="1" strike="noStrike" spc="-1" dirty="0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deux fonctions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et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g(n)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, on dit que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est en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ou bien 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∈ 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O(g(s))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si : </a:t>
            </a:r>
            <a:endParaRPr lang="fr-FR" sz="2200" b="0" strike="noStrike" spc="-1" dirty="0">
              <a:solidFill>
                <a:srgbClr val="1F497D"/>
              </a:solidFill>
              <a:latin typeface="Candara"/>
            </a:endParaRPr>
          </a:p>
          <a:p>
            <a:pPr algn="ctr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200" b="1" strike="noStrike" spc="-1" dirty="0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200" b="1" i="1" strike="noStrike" spc="-1" baseline="-25000" dirty="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, </a:t>
            </a:r>
            <a:r>
              <a:rPr lang="fr-FR" sz="2200" b="1" strike="noStrike" spc="-1" dirty="0">
                <a:solidFill>
                  <a:srgbClr val="1F497D"/>
                </a:solidFill>
                <a:latin typeface="Candara"/>
                <a:ea typeface="Candara"/>
              </a:rPr>
              <a:t>∃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c, </a:t>
            </a:r>
            <a:r>
              <a:rPr lang="fr-FR" sz="2200" b="0" strike="noStrike" spc="-1" dirty="0">
                <a:solidFill>
                  <a:srgbClr val="1F497D"/>
                </a:solidFill>
                <a:latin typeface="Candara"/>
                <a:ea typeface="Candara"/>
              </a:rPr>
              <a:t>∀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 ≥ n</a:t>
            </a:r>
            <a:r>
              <a:rPr lang="fr-FR" sz="2200" b="1" i="1" strike="noStrike" spc="-1" baseline="-25000" dirty="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 f(n) ≤ g(n)×c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où </a:t>
            </a:r>
            <a:r>
              <a:rPr lang="fr-FR" sz="2200" b="1" i="1" strike="noStrike" spc="-1" dirty="0" err="1">
                <a:solidFill>
                  <a:srgbClr val="1F497D"/>
                </a:solidFill>
                <a:latin typeface="Times New Roman"/>
                <a:ea typeface="Candara"/>
              </a:rPr>
              <a:t>c</a:t>
            </a:r>
            <a:r>
              <a:rPr lang="fr-FR" sz="2200" b="0" strike="noStrike" spc="-1" dirty="0" err="1">
                <a:solidFill>
                  <a:srgbClr val="1F497D"/>
                </a:solidFill>
                <a:latin typeface="Times New Roman"/>
                <a:ea typeface="Candara"/>
              </a:rPr>
              <a:t> est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une constante.</a:t>
            </a:r>
            <a:br>
              <a:rPr dirty="0"/>
            </a:b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 </a:t>
            </a:r>
            <a:endParaRPr lang="fr-FR" sz="22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C’est à dire à partir d'un seuil 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200" b="1" i="1" strike="noStrike" spc="-1" baseline="-25000" dirty="0">
                <a:solidFill>
                  <a:srgbClr val="1F497D"/>
                </a:solidFill>
                <a:latin typeface="Times New Roman"/>
                <a:ea typeface="Candara"/>
              </a:rPr>
              <a:t>0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, la fonction 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 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est dominée par </a:t>
            </a:r>
            <a:r>
              <a:rPr lang="fr-FR" sz="2200" b="1" i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g(n)×c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. Exemples : </a:t>
            </a:r>
            <a:endParaRPr lang="fr-FR" sz="2200" b="0" strike="noStrike" spc="-1" dirty="0">
              <a:solidFill>
                <a:srgbClr val="1F497D"/>
              </a:solidFill>
              <a:latin typeface="Candara"/>
            </a:endParaRPr>
          </a:p>
          <a:p>
            <a:pPr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   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f(n)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=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ea typeface="Candara"/>
                <a:cs typeface="Times New Roman"/>
              </a:rPr>
              <a:t>n</a:t>
            </a:r>
            <a:r>
              <a:rPr lang="fr-FR" sz="2200" b="1" spc="-1" baseline="30000" dirty="0">
                <a:solidFill>
                  <a:srgbClr val="1F497D"/>
                </a:solidFill>
                <a:latin typeface="Times New Roman"/>
                <a:ea typeface="Candara"/>
                <a:cs typeface="Times New Roman"/>
              </a:rPr>
              <a:t>7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ea typeface="Candara"/>
                <a:cs typeface="Times New Roman"/>
              </a:rPr>
              <a:t> 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  <a:cs typeface="Times New Roman"/>
              </a:rPr>
              <a:t>+ 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ea typeface="Candara"/>
                <a:cs typeface="Times New Roman"/>
              </a:rPr>
              <a:t>2030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O(</a:t>
            </a:r>
            <a:r>
              <a:rPr lang="fr-FR" sz="2200" b="1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200" b="1" spc="-1" baseline="30000" dirty="0">
                <a:solidFill>
                  <a:srgbClr val="1F497D"/>
                </a:solidFill>
                <a:latin typeface="Times New Roman"/>
                <a:ea typeface="Candara"/>
              </a:rPr>
              <a:t>7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),  f(n)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 = 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200" b="1" strike="noStrike" spc="-1" baseline="30000" dirty="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+ 3n + 1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 est en 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O(n</a:t>
            </a:r>
            <a:r>
              <a:rPr lang="fr-FR" sz="2200" b="1" strike="noStrike" spc="-1" baseline="30000" dirty="0">
                <a:solidFill>
                  <a:srgbClr val="1F497D"/>
                </a:solidFill>
                <a:latin typeface="Times New Roman"/>
                <a:ea typeface="Candara"/>
              </a:rPr>
              <a:t>2</a:t>
            </a:r>
            <a:r>
              <a:rPr lang="fr-FR" sz="2200" b="1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200" b="0" strike="noStrike" spc="-1" dirty="0">
                <a:solidFill>
                  <a:srgbClr val="1F497D"/>
                </a:solidFill>
                <a:latin typeface="Times New Roman"/>
                <a:ea typeface="Candara"/>
              </a:rPr>
              <a:t>- Pour évaluer et comparer les performances des algorithmes, on utilise souvent l’ordre de grandeur de la complexité. </a:t>
            </a:r>
            <a:endParaRPr lang="fr-FR" sz="2200" b="0" strike="noStrike" spc="-1" dirty="0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53" name="Espace réservé du numéro de diapositive 2_0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44EE3782-9CA1-48AF-BDAC-4AD057909531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5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54" name="Titre 3_0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1. Rappels sur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Espace réservé du contenu 1_1"/>
          <p:cNvSpPr txBox="1"/>
          <p:nvPr/>
        </p:nvSpPr>
        <p:spPr>
          <a:xfrm>
            <a:off x="365400" y="1893600"/>
            <a:ext cx="9213480" cy="3513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Les classes classiques de complexité :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56" name="Espace réservé du numéro de diapositive 2_3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0D0C58F7-9925-480D-8387-8EB5B472D82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6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57" name="Titre 3_3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1. Rappels sur la complexité algorithmique</a:t>
            </a:r>
            <a:r>
              <a:rPr lang="fr-FR" sz="3600" b="0" strike="noStrike" spc="-1">
                <a:solidFill>
                  <a:srgbClr val="FFFFFF"/>
                </a:solidFill>
                <a:latin typeface="Candara"/>
                <a:ea typeface="Candara"/>
              </a:rPr>
              <a:t>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258" name="Tableau 5_1"/>
          <p:cNvGraphicFramePr/>
          <p:nvPr/>
        </p:nvGraphicFramePr>
        <p:xfrm>
          <a:off x="2508120" y="2338920"/>
          <a:ext cx="5050080" cy="3291840"/>
        </p:xfrm>
        <a:graphic>
          <a:graphicData uri="http://schemas.openxmlformats.org/drawingml/2006/table">
            <a:tbl>
              <a:tblPr/>
              <a:tblGrid>
                <a:gridCol w="2525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5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O : ordre de grandeur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FFFFFF"/>
                          </a:solidFill>
                          <a:latin typeface="Times New Roman"/>
                        </a:rPr>
                        <a:t>Type de complexité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O(1)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Constante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O(log(n))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Logarithmique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O(n)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Linéaire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O(nlog(n))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Quasi-linéaire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O(n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Quadratique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O(n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) 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Cubique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O(c</a:t>
                      </a:r>
                      <a:r>
                        <a:rPr lang="fr-FR" sz="1800" b="0" strike="noStrike" spc="-1" baseline="30000">
                          <a:solidFill>
                            <a:srgbClr val="000000"/>
                          </a:solidFill>
                          <a:latin typeface="Times New Roman"/>
                        </a:rPr>
                        <a:t>n</a:t>
                      </a: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Exponentielle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O(n!)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000000"/>
                          </a:solidFill>
                          <a:latin typeface="Times New Roman"/>
                        </a:rPr>
                        <a:t>Factorielle</a:t>
                      </a:r>
                      <a:endParaRPr lang="fr-FR" sz="1800" b="0" strike="noStrike" spc="-1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Espace réservé du contenu 1_2"/>
          <p:cNvSpPr txBox="1"/>
          <p:nvPr/>
        </p:nvSpPr>
        <p:spPr>
          <a:xfrm>
            <a:off x="300600" y="2261880"/>
            <a:ext cx="9473040" cy="237924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Un problème de décision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: est un problème (sous forme de question) qui a une réponse par oui ou par non.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 Exemple : Soient</a:t>
            </a:r>
            <a:r>
              <a:rPr lang="fr-FR" sz="2200" b="0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a et b deux entiers, existe-t-il un diviseur commun entre a et b ?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classe P (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Polynomiale) : Un problème de décision A appartient</a:t>
            </a:r>
            <a:r>
              <a:rPr lang="fr-FR" sz="2200" b="0" strike="noStrike" spc="-1">
                <a:solidFill>
                  <a:srgbClr val="1F497D"/>
                </a:solidFill>
                <a:latin typeface="Candara"/>
                <a:ea typeface="Candara"/>
              </a:rPr>
              <a:t> 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à la classe P s'il existe un algorithme en temps polynomial qui peut résoudre A (c'est à dire un algorithme avec une complexité O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(n</a:t>
            </a:r>
            <a:r>
              <a:rPr lang="fr-FR" sz="2200" b="1" strike="noStrike" spc="-1" baseline="30000">
                <a:solidFill>
                  <a:srgbClr val="1F497D"/>
                </a:solidFill>
                <a:latin typeface="Times New Roman"/>
                <a:ea typeface="Candara"/>
              </a:rPr>
              <a:t>k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)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où </a:t>
            </a:r>
            <a:r>
              <a:rPr lang="fr-FR" sz="22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k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 indépendant de la taille des données en entrée).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 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classe P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est la classe des problèmes </a:t>
            </a:r>
            <a:r>
              <a:rPr lang="fr-FR" sz="2200" b="1" i="1" strike="noStrike" spc="-1">
                <a:solidFill>
                  <a:srgbClr val="1F497D"/>
                </a:solidFill>
                <a:latin typeface="Times New Roman"/>
                <a:ea typeface="Candara"/>
              </a:rPr>
              <a:t>"faciles"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Exemple : soit un graphe orienté G, et deux sommets s et t. Est-ce qu'il y a un chemin reliant le sommet s au sommet t dans G ?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60" name="Espace réservé du numéro de diapositive 2_2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4FFF75C2-A259-4EDC-9F80-785884BA39C5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7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61" name="Titre 3_2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Espace réservé du contenu 1_3"/>
          <p:cNvSpPr txBox="1"/>
          <p:nvPr/>
        </p:nvSpPr>
        <p:spPr>
          <a:xfrm>
            <a:off x="300600" y="2143800"/>
            <a:ext cx="9473040" cy="27180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classe NP 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(Non-déterministe Polynomiale) : un problème de décision A est dans la classe NP, s'il existe un algorithme polynomial qui peut vérifier la validité</a:t>
            </a:r>
            <a:r>
              <a:rPr lang="fr-FR" sz="2200" b="0" strike="noStrike" spc="-1">
                <a:solidFill>
                  <a:srgbClr val="FF0000"/>
                </a:solidFill>
                <a:latin typeface="Times New Roman"/>
                <a:ea typeface="Candara"/>
              </a:rPr>
              <a:t> 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d'une solution à ce problème (A).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Exemple : Soit un ensemble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S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de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n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entiers, existe-t-il un sous-ensemble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S'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dont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Σ S' = (Σ S)/2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 ? =&gt; On peut vérifier une solution à ce problème avec un algorithme en O(n).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Remarque : il est claire que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P ⊂ NP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.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- </a:t>
            </a:r>
            <a:r>
              <a:rPr lang="fr-FR" sz="2200" b="1" strike="noStrike" spc="-1">
                <a:solidFill>
                  <a:srgbClr val="1F497D"/>
                </a:solidFill>
                <a:latin typeface="Times New Roman"/>
                <a:ea typeface="Candara"/>
              </a:rPr>
              <a:t>La réduction de turing</a:t>
            </a: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: On dit qu'un problème B se réduit à problème A si: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fr-FR" sz="22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Il existe un solveur SL2 du problème B qui peut appeler le solveur SL1 du problème A et la complexité de SL2 sans compter la complexité de SL1 est polynomiale. </a:t>
            </a: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2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63" name="Espace réservé du numéro de diapositive 2_5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7403B9E3-7ADE-4631-AF55-B33760370991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8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64" name="Titre 3_5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Espace réservé du contenu 1_4"/>
          <p:cNvSpPr txBox="1"/>
          <p:nvPr/>
        </p:nvSpPr>
        <p:spPr>
          <a:xfrm>
            <a:off x="430200" y="2307600"/>
            <a:ext cx="9213480" cy="232740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199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fr-FR" sz="2400" b="0" strike="noStrike" spc="-1">
                <a:solidFill>
                  <a:srgbClr val="1F497D"/>
                </a:solidFill>
                <a:latin typeface="Times New Roman"/>
                <a:ea typeface="Candara"/>
              </a:rPr>
              <a:t> </a:t>
            </a: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  <a:p>
            <a:pPr algn="just">
              <a:lnSpc>
                <a:spcPct val="80000"/>
              </a:lnSpc>
              <a:spcBef>
                <a:spcPts val="479"/>
              </a:spcBef>
              <a:tabLst>
                <a:tab pos="0" algn="l"/>
              </a:tabLst>
            </a:pPr>
            <a:endParaRPr lang="fr-FR" sz="2400" b="0" strike="noStrike" spc="-1">
              <a:solidFill>
                <a:srgbClr val="1F497D"/>
              </a:solidFill>
              <a:latin typeface="Candara"/>
            </a:endParaRPr>
          </a:p>
        </p:txBody>
      </p:sp>
      <p:sp>
        <p:nvSpPr>
          <p:cNvPr id="266" name="Espace réservé du numéro de diapositive 2_4"/>
          <p:cNvSpPr txBox="1"/>
          <p:nvPr/>
        </p:nvSpPr>
        <p:spPr>
          <a:xfrm>
            <a:off x="8797680" y="5138640"/>
            <a:ext cx="1280520" cy="301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fld id="{5C114FA7-1759-471B-B98D-96AAE589AC90}" type="slidenum">
              <a:rPr lang="en-GB" sz="1000" b="0" strike="noStrike" spc="-1">
                <a:solidFill>
                  <a:srgbClr val="1F497D"/>
                </a:solidFill>
                <a:latin typeface="Calibri"/>
              </a:rPr>
              <a:t>9</a:t>
            </a:fld>
            <a:endParaRPr lang="fr-FR" sz="1000" b="0" strike="noStrike" spc="-1">
              <a:latin typeface="Times New Roman"/>
            </a:endParaRPr>
          </a:p>
        </p:txBody>
      </p:sp>
      <p:sp>
        <p:nvSpPr>
          <p:cNvPr id="267" name="Titre 3_4"/>
          <p:cNvSpPr txBox="1"/>
          <p:nvPr/>
        </p:nvSpPr>
        <p:spPr>
          <a:xfrm>
            <a:off x="504000" y="279720"/>
            <a:ext cx="9072360" cy="1035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fr-FR" sz="3600" b="0" strike="noStrike" spc="-1">
                <a:solidFill>
                  <a:srgbClr val="FFFFFF"/>
                </a:solidFill>
                <a:latin typeface="Times New Roman"/>
              </a:rPr>
              <a:t>2. Classes de problèmes </a:t>
            </a:r>
            <a:endParaRPr lang="fr-FR" sz="36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8" name="Rectangle : coins arrondis 4_1"/>
          <p:cNvSpPr/>
          <p:nvPr/>
        </p:nvSpPr>
        <p:spPr>
          <a:xfrm>
            <a:off x="3731040" y="2644920"/>
            <a:ext cx="2147400" cy="43668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SL1 : solveur de A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69" name="Rectangle : coins arrondis 5_1"/>
          <p:cNvSpPr/>
          <p:nvPr/>
        </p:nvSpPr>
        <p:spPr>
          <a:xfrm>
            <a:off x="3731040" y="3597840"/>
            <a:ext cx="2147400" cy="397800"/>
          </a:xfrm>
          <a:prstGeom prst="roundRect">
            <a:avLst>
              <a:gd name="adj" fmla="val 16667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Times New Roman"/>
              </a:rPr>
              <a:t>SL2 solveur de B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70" name="Flèche : courbe vers la gauche 6_1"/>
          <p:cNvSpPr/>
          <p:nvPr/>
        </p:nvSpPr>
        <p:spPr>
          <a:xfrm>
            <a:off x="5914080" y="2942640"/>
            <a:ext cx="203400" cy="7650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1" name="Flèche : courbe vers la gauche 8_1"/>
          <p:cNvSpPr/>
          <p:nvPr/>
        </p:nvSpPr>
        <p:spPr>
          <a:xfrm rot="10800000">
            <a:off x="3516480" y="2989800"/>
            <a:ext cx="212760" cy="718200"/>
          </a:xfrm>
          <a:prstGeom prst="curvedLef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2" name="Flèche : droite 9_1"/>
          <p:cNvSpPr/>
          <p:nvPr/>
        </p:nvSpPr>
        <p:spPr>
          <a:xfrm>
            <a:off x="5914440" y="3745800"/>
            <a:ext cx="962640" cy="108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3" name="Flèche : droite 12_1"/>
          <p:cNvSpPr/>
          <p:nvPr/>
        </p:nvSpPr>
        <p:spPr>
          <a:xfrm>
            <a:off x="5914440" y="2816640"/>
            <a:ext cx="962640" cy="108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4" name="Flèche : droite 13_1"/>
          <p:cNvSpPr/>
          <p:nvPr/>
        </p:nvSpPr>
        <p:spPr>
          <a:xfrm>
            <a:off x="2767320" y="2816640"/>
            <a:ext cx="962640" cy="108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5" name="Flèche : droite 14_1"/>
          <p:cNvSpPr/>
          <p:nvPr/>
        </p:nvSpPr>
        <p:spPr>
          <a:xfrm>
            <a:off x="2711520" y="3769200"/>
            <a:ext cx="962640" cy="1087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6" name="ZoneTexte 15_1"/>
          <p:cNvSpPr/>
          <p:nvPr/>
        </p:nvSpPr>
        <p:spPr>
          <a:xfrm>
            <a:off x="2283480" y="3664440"/>
            <a:ext cx="47556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</a:rPr>
              <a:t>E2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77" name="ZoneTexte 18_1"/>
          <p:cNvSpPr/>
          <p:nvPr/>
        </p:nvSpPr>
        <p:spPr>
          <a:xfrm>
            <a:off x="2338920" y="2711880"/>
            <a:ext cx="47556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</a:rPr>
              <a:t>E1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78" name="ZoneTexte 19_1"/>
          <p:cNvSpPr/>
          <p:nvPr/>
        </p:nvSpPr>
        <p:spPr>
          <a:xfrm>
            <a:off x="6912000" y="3641040"/>
            <a:ext cx="47556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</a:rPr>
              <a:t>S2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79" name="ZoneTexte 20_1"/>
          <p:cNvSpPr/>
          <p:nvPr/>
        </p:nvSpPr>
        <p:spPr>
          <a:xfrm>
            <a:off x="6912000" y="2703960"/>
            <a:ext cx="47556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Times New Roman"/>
              </a:rPr>
              <a:t>S1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80" name="ZoneTexte 21_1"/>
          <p:cNvSpPr/>
          <p:nvPr/>
        </p:nvSpPr>
        <p:spPr>
          <a:xfrm>
            <a:off x="1311480" y="3664440"/>
            <a:ext cx="47556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</a:rPr>
              <a:t>B :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81" name="ZoneTexte 22_1"/>
          <p:cNvSpPr/>
          <p:nvPr/>
        </p:nvSpPr>
        <p:spPr>
          <a:xfrm>
            <a:off x="1255680" y="2711880"/>
            <a:ext cx="568080" cy="36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Times New Roman"/>
              </a:rPr>
              <a:t>A :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282" name="ZoneTexte 23_1"/>
          <p:cNvSpPr/>
          <p:nvPr/>
        </p:nvSpPr>
        <p:spPr>
          <a:xfrm>
            <a:off x="3129156" y="4141942"/>
            <a:ext cx="4446280" cy="9233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Overflow="overflow" horzOverflow="overflow" wrap="square" lIns="91440" tIns="45720" rIns="91440" bIns="45720" anchor="t">
            <a:spAutoFit/>
          </a:bodyPr>
          <a:lstStyle/>
          <a:p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</a:rPr>
              <a:t>B se réduit à A si</a:t>
            </a:r>
            <a:r>
              <a:rPr lang="fr-FR" spc="-1" dirty="0">
                <a:solidFill>
                  <a:srgbClr val="000000"/>
                </a:solidFill>
                <a:latin typeface="Times New Roman"/>
              </a:rPr>
              <a:t> : SL2 utilise SL1 et la</a:t>
            </a:r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</a:rPr>
              <a:t> complexité de </a:t>
            </a:r>
            <a:r>
              <a:rPr lang="fr-FR" spc="-1" dirty="0">
                <a:solidFill>
                  <a:srgbClr val="000000"/>
                </a:solidFill>
                <a:latin typeface="Times New Roman"/>
              </a:rPr>
              <a:t>SL2 sans</a:t>
            </a:r>
            <a:r>
              <a:rPr lang="fr-FR" sz="1800" b="0" strike="noStrike" spc="-1" dirty="0">
                <a:solidFill>
                  <a:srgbClr val="000000"/>
                </a:solidFill>
                <a:latin typeface="Times New Roman"/>
              </a:rPr>
              <a:t> compter la complexité de SL1 est polynomiale.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1963</Words>
  <Application>Microsoft Office PowerPoint</Application>
  <PresentationFormat>Personnalisé</PresentationFormat>
  <Paragraphs>250</Paragraphs>
  <Slides>26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5</vt:i4>
      </vt:variant>
      <vt:variant>
        <vt:lpstr>Titres des diapositives</vt:lpstr>
      </vt:variant>
      <vt:variant>
        <vt:i4>26</vt:i4>
      </vt:variant>
    </vt:vector>
  </HeadingPairs>
  <TitlesOfParts>
    <vt:vector size="37" baseType="lpstr">
      <vt:lpstr>Arial</vt:lpstr>
      <vt:lpstr>Calibri</vt:lpstr>
      <vt:lpstr>Candara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/>
  <dc:description/>
  <cp:lastModifiedBy>Oualid Guemri</cp:lastModifiedBy>
  <cp:revision>272</cp:revision>
  <dcterms:modified xsi:type="dcterms:W3CDTF">2024-11-19T15:00:26Z</dcterms:modified>
  <dc:language>fr-FR</dc:language>
</cp:coreProperties>
</file>