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357" r:id="rId2"/>
    <p:sldId id="358" r:id="rId3"/>
    <p:sldId id="335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aximized"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23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2F4AEC-66A1-44E0-B9AF-DB31ABE63A5E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DZ"/>
        </a:p>
      </dgm:t>
    </dgm:pt>
    <dgm:pt modelId="{1121CE04-5E59-4A22-8C9E-1B2575D65EB4}">
      <dgm:prSet phldrT="[نص]"/>
      <dgm:spPr/>
      <dgm:t>
        <a:bodyPr/>
        <a:lstStyle/>
        <a:p>
          <a:pPr rtl="1"/>
          <a:r>
            <a:rPr lang="ar-DZ" dirty="0" smtClean="0"/>
            <a:t>مقاييس التشتت</a:t>
          </a:r>
          <a:endParaRPr lang="ar-DZ" dirty="0"/>
        </a:p>
      </dgm:t>
    </dgm:pt>
    <dgm:pt modelId="{B7DB9624-BD43-4EAA-A910-B760EE306790}" type="parTrans" cxnId="{CC7EDB36-3706-426D-8518-075AAB472B23}">
      <dgm:prSet/>
      <dgm:spPr/>
      <dgm:t>
        <a:bodyPr/>
        <a:lstStyle/>
        <a:p>
          <a:pPr rtl="1"/>
          <a:endParaRPr lang="ar-DZ"/>
        </a:p>
      </dgm:t>
    </dgm:pt>
    <dgm:pt modelId="{D7D7C079-F98C-483A-BEEF-AA3BB5A966B8}" type="sibTrans" cxnId="{CC7EDB36-3706-426D-8518-075AAB472B23}">
      <dgm:prSet/>
      <dgm:spPr/>
      <dgm:t>
        <a:bodyPr/>
        <a:lstStyle/>
        <a:p>
          <a:pPr rtl="1"/>
          <a:endParaRPr lang="ar-DZ"/>
        </a:p>
      </dgm:t>
    </dgm:pt>
    <dgm:pt modelId="{A8F3483E-8AAA-48C7-8EF0-B7037D674D26}">
      <dgm:prSet phldrT="[نص]"/>
      <dgm:spPr/>
      <dgm:t>
        <a:bodyPr/>
        <a:lstStyle/>
        <a:p>
          <a:pPr rtl="1"/>
          <a:r>
            <a:rPr lang="ar-DZ" dirty="0" smtClean="0"/>
            <a:t>الاختبارات الاحصائية</a:t>
          </a:r>
          <a:endParaRPr lang="ar-DZ" dirty="0"/>
        </a:p>
      </dgm:t>
    </dgm:pt>
    <dgm:pt modelId="{30D1516A-0901-42D7-A6C0-E588A24430F0}" type="parTrans" cxnId="{455F1D40-5A34-4EEB-9C8B-7DF224E900E0}">
      <dgm:prSet/>
      <dgm:spPr/>
      <dgm:t>
        <a:bodyPr/>
        <a:lstStyle/>
        <a:p>
          <a:pPr rtl="1"/>
          <a:endParaRPr lang="ar-DZ"/>
        </a:p>
      </dgm:t>
    </dgm:pt>
    <dgm:pt modelId="{C89428E1-E56F-46C2-A834-9B8FFC80A60D}" type="sibTrans" cxnId="{455F1D40-5A34-4EEB-9C8B-7DF224E900E0}">
      <dgm:prSet/>
      <dgm:spPr/>
      <dgm:t>
        <a:bodyPr/>
        <a:lstStyle/>
        <a:p>
          <a:pPr rtl="1"/>
          <a:endParaRPr lang="ar-DZ"/>
        </a:p>
      </dgm:t>
    </dgm:pt>
    <dgm:pt modelId="{E86F39FC-70C7-47B6-9A99-D76745C27944}">
      <dgm:prSet phldrT="[نص]"/>
      <dgm:spPr/>
      <dgm:t>
        <a:bodyPr/>
        <a:lstStyle/>
        <a:p>
          <a:pPr rtl="1"/>
          <a:r>
            <a:rPr lang="ar-DZ" dirty="0" smtClean="0"/>
            <a:t>مقاييس النزعة المركزية</a:t>
          </a:r>
          <a:endParaRPr lang="ar-DZ" dirty="0"/>
        </a:p>
      </dgm:t>
    </dgm:pt>
    <dgm:pt modelId="{482A9848-2884-4332-8B55-BB7CF9C9A11C}" type="parTrans" cxnId="{EF0DD916-862B-4EE2-9B01-BB0DBC8040AD}">
      <dgm:prSet/>
      <dgm:spPr/>
      <dgm:t>
        <a:bodyPr/>
        <a:lstStyle/>
        <a:p>
          <a:pPr rtl="1"/>
          <a:endParaRPr lang="ar-DZ"/>
        </a:p>
      </dgm:t>
    </dgm:pt>
    <dgm:pt modelId="{DFCF8285-3B8A-469B-93C4-F232F9131800}" type="sibTrans" cxnId="{EF0DD916-862B-4EE2-9B01-BB0DBC8040AD}">
      <dgm:prSet/>
      <dgm:spPr/>
      <dgm:t>
        <a:bodyPr/>
        <a:lstStyle/>
        <a:p>
          <a:pPr rtl="1"/>
          <a:endParaRPr lang="ar-DZ"/>
        </a:p>
      </dgm:t>
    </dgm:pt>
    <dgm:pt modelId="{C9188023-D27E-4ABE-895D-91B137A11095}" type="pres">
      <dgm:prSet presAssocID="{F52F4AEC-66A1-44E0-B9AF-DB31ABE63A5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50CE801-9A0C-4FC4-A27D-01B2FB4DAA23}" type="pres">
      <dgm:prSet presAssocID="{F52F4AEC-66A1-44E0-B9AF-DB31ABE63A5E}" presName="dummyMaxCanvas" presStyleCnt="0">
        <dgm:presLayoutVars/>
      </dgm:prSet>
      <dgm:spPr/>
    </dgm:pt>
    <dgm:pt modelId="{DDB76D01-9088-4EBC-B84C-F768EB0144FF}" type="pres">
      <dgm:prSet presAssocID="{F52F4AEC-66A1-44E0-B9AF-DB31ABE63A5E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D68CC4-E117-4E9B-B571-427B35D3E41C}" type="pres">
      <dgm:prSet presAssocID="{F52F4AEC-66A1-44E0-B9AF-DB31ABE63A5E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966E916-1EEA-4183-8E80-1E1CB8F3F071}" type="pres">
      <dgm:prSet presAssocID="{F52F4AEC-66A1-44E0-B9AF-DB31ABE63A5E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8242867-A3A8-492A-B711-4CBA19E86480}" type="pres">
      <dgm:prSet presAssocID="{F52F4AEC-66A1-44E0-B9AF-DB31ABE63A5E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E52331D-C4B3-42CA-A9BF-8A9CE8793037}" type="pres">
      <dgm:prSet presAssocID="{F52F4AEC-66A1-44E0-B9AF-DB31ABE63A5E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665764-B70A-46C1-A689-86586BBC6CCD}" type="pres">
      <dgm:prSet presAssocID="{F52F4AEC-66A1-44E0-B9AF-DB31ABE63A5E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E29C551-97C4-4FBB-8F5C-266914839570}" type="pres">
      <dgm:prSet presAssocID="{F52F4AEC-66A1-44E0-B9AF-DB31ABE63A5E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8DA2C05-CA2D-4ACC-A2AD-CE27756F876B}" type="pres">
      <dgm:prSet presAssocID="{F52F4AEC-66A1-44E0-B9AF-DB31ABE63A5E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B9F1D23-4809-417D-BD0F-F5A52C4EB67C}" type="presOf" srcId="{E86F39FC-70C7-47B6-9A99-D76745C27944}" destId="{EE29C551-97C4-4FBB-8F5C-266914839570}" srcOrd="1" destOrd="0" presId="urn:microsoft.com/office/officeart/2005/8/layout/vProcess5"/>
    <dgm:cxn modelId="{1E12FDE5-37B7-412A-A5EE-3B2E3FB27F8B}" type="presOf" srcId="{DFCF8285-3B8A-469B-93C4-F232F9131800}" destId="{1E52331D-C4B3-42CA-A9BF-8A9CE8793037}" srcOrd="0" destOrd="0" presId="urn:microsoft.com/office/officeart/2005/8/layout/vProcess5"/>
    <dgm:cxn modelId="{80CBFD54-DB5A-4678-B9A6-12572986C1D8}" type="presOf" srcId="{E86F39FC-70C7-47B6-9A99-D76745C27944}" destId="{86D68CC4-E117-4E9B-B571-427B35D3E41C}" srcOrd="0" destOrd="0" presId="urn:microsoft.com/office/officeart/2005/8/layout/vProcess5"/>
    <dgm:cxn modelId="{87895FB6-3898-4533-B182-F82AE2398403}" type="presOf" srcId="{F52F4AEC-66A1-44E0-B9AF-DB31ABE63A5E}" destId="{C9188023-D27E-4ABE-895D-91B137A11095}" srcOrd="0" destOrd="0" presId="urn:microsoft.com/office/officeart/2005/8/layout/vProcess5"/>
    <dgm:cxn modelId="{5F2A94A6-41F3-478B-8590-E8B3A20B60E3}" type="presOf" srcId="{D7D7C079-F98C-483A-BEEF-AA3BB5A966B8}" destId="{88242867-A3A8-492A-B711-4CBA19E86480}" srcOrd="0" destOrd="0" presId="urn:microsoft.com/office/officeart/2005/8/layout/vProcess5"/>
    <dgm:cxn modelId="{BDA1FA00-7056-401C-AF07-F4EE6B3F8BCE}" type="presOf" srcId="{A8F3483E-8AAA-48C7-8EF0-B7037D674D26}" destId="{48DA2C05-CA2D-4ACC-A2AD-CE27756F876B}" srcOrd="1" destOrd="0" presId="urn:microsoft.com/office/officeart/2005/8/layout/vProcess5"/>
    <dgm:cxn modelId="{59D1D7ED-A893-4D7B-9EC7-D6751B56359D}" type="presOf" srcId="{A8F3483E-8AAA-48C7-8EF0-B7037D674D26}" destId="{4966E916-1EEA-4183-8E80-1E1CB8F3F071}" srcOrd="0" destOrd="0" presId="urn:microsoft.com/office/officeart/2005/8/layout/vProcess5"/>
    <dgm:cxn modelId="{CC7EDB36-3706-426D-8518-075AAB472B23}" srcId="{F52F4AEC-66A1-44E0-B9AF-DB31ABE63A5E}" destId="{1121CE04-5E59-4A22-8C9E-1B2575D65EB4}" srcOrd="0" destOrd="0" parTransId="{B7DB9624-BD43-4EAA-A910-B760EE306790}" sibTransId="{D7D7C079-F98C-483A-BEEF-AA3BB5A966B8}"/>
    <dgm:cxn modelId="{455F1D40-5A34-4EEB-9C8B-7DF224E900E0}" srcId="{F52F4AEC-66A1-44E0-B9AF-DB31ABE63A5E}" destId="{A8F3483E-8AAA-48C7-8EF0-B7037D674D26}" srcOrd="2" destOrd="0" parTransId="{30D1516A-0901-42D7-A6C0-E588A24430F0}" sibTransId="{C89428E1-E56F-46C2-A834-9B8FFC80A60D}"/>
    <dgm:cxn modelId="{8CABBB8D-1660-4C30-9248-438596AB9319}" type="presOf" srcId="{1121CE04-5E59-4A22-8C9E-1B2575D65EB4}" destId="{92665764-B70A-46C1-A689-86586BBC6CCD}" srcOrd="1" destOrd="0" presId="urn:microsoft.com/office/officeart/2005/8/layout/vProcess5"/>
    <dgm:cxn modelId="{EF0DD916-862B-4EE2-9B01-BB0DBC8040AD}" srcId="{F52F4AEC-66A1-44E0-B9AF-DB31ABE63A5E}" destId="{E86F39FC-70C7-47B6-9A99-D76745C27944}" srcOrd="1" destOrd="0" parTransId="{482A9848-2884-4332-8B55-BB7CF9C9A11C}" sibTransId="{DFCF8285-3B8A-469B-93C4-F232F9131800}"/>
    <dgm:cxn modelId="{DA6047BD-CB64-44FD-8876-FAD164D2B37D}" type="presOf" srcId="{1121CE04-5E59-4A22-8C9E-1B2575D65EB4}" destId="{DDB76D01-9088-4EBC-B84C-F768EB0144FF}" srcOrd="0" destOrd="0" presId="urn:microsoft.com/office/officeart/2005/8/layout/vProcess5"/>
    <dgm:cxn modelId="{171DDEC2-5AE6-47A2-B37F-D8AE7E0A8B81}" type="presParOf" srcId="{C9188023-D27E-4ABE-895D-91B137A11095}" destId="{C50CE801-9A0C-4FC4-A27D-01B2FB4DAA23}" srcOrd="0" destOrd="0" presId="urn:microsoft.com/office/officeart/2005/8/layout/vProcess5"/>
    <dgm:cxn modelId="{DD342F6C-C55A-4B07-A29D-E600313E43C2}" type="presParOf" srcId="{C9188023-D27E-4ABE-895D-91B137A11095}" destId="{DDB76D01-9088-4EBC-B84C-F768EB0144FF}" srcOrd="1" destOrd="0" presId="urn:microsoft.com/office/officeart/2005/8/layout/vProcess5"/>
    <dgm:cxn modelId="{9041F4DC-BC3B-44D0-AE1D-AFDC029B7B53}" type="presParOf" srcId="{C9188023-D27E-4ABE-895D-91B137A11095}" destId="{86D68CC4-E117-4E9B-B571-427B35D3E41C}" srcOrd="2" destOrd="0" presId="urn:microsoft.com/office/officeart/2005/8/layout/vProcess5"/>
    <dgm:cxn modelId="{29F31536-2529-4B4C-B7A6-DC64BBAEA23E}" type="presParOf" srcId="{C9188023-D27E-4ABE-895D-91B137A11095}" destId="{4966E916-1EEA-4183-8E80-1E1CB8F3F071}" srcOrd="3" destOrd="0" presId="urn:microsoft.com/office/officeart/2005/8/layout/vProcess5"/>
    <dgm:cxn modelId="{8283C1A4-FE9A-4424-AA13-E3628D2B1979}" type="presParOf" srcId="{C9188023-D27E-4ABE-895D-91B137A11095}" destId="{88242867-A3A8-492A-B711-4CBA19E86480}" srcOrd="4" destOrd="0" presId="urn:microsoft.com/office/officeart/2005/8/layout/vProcess5"/>
    <dgm:cxn modelId="{FEFC9E41-F929-49E6-A116-C5F5D6A3D535}" type="presParOf" srcId="{C9188023-D27E-4ABE-895D-91B137A11095}" destId="{1E52331D-C4B3-42CA-A9BF-8A9CE8793037}" srcOrd="5" destOrd="0" presId="urn:microsoft.com/office/officeart/2005/8/layout/vProcess5"/>
    <dgm:cxn modelId="{928D50CD-9C07-4E86-9E26-318996F83E86}" type="presParOf" srcId="{C9188023-D27E-4ABE-895D-91B137A11095}" destId="{92665764-B70A-46C1-A689-86586BBC6CCD}" srcOrd="6" destOrd="0" presId="urn:microsoft.com/office/officeart/2005/8/layout/vProcess5"/>
    <dgm:cxn modelId="{397E3DAB-892E-487A-93C5-01366F613B9F}" type="presParOf" srcId="{C9188023-D27E-4ABE-895D-91B137A11095}" destId="{EE29C551-97C4-4FBB-8F5C-266914839570}" srcOrd="7" destOrd="0" presId="urn:microsoft.com/office/officeart/2005/8/layout/vProcess5"/>
    <dgm:cxn modelId="{81541DEA-9921-4E7B-B34B-94A4F6A8456F}" type="presParOf" srcId="{C9188023-D27E-4ABE-895D-91B137A11095}" destId="{48DA2C05-CA2D-4ACC-A2AD-CE27756F876B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B76D01-9088-4EBC-B84C-F768EB0144FF}">
      <dsp:nvSpPr>
        <dsp:cNvPr id="0" name=""/>
        <dsp:cNvSpPr/>
      </dsp:nvSpPr>
      <dsp:spPr>
        <a:xfrm>
          <a:off x="0" y="0"/>
          <a:ext cx="4227939" cy="9562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500" kern="1200" dirty="0" smtClean="0"/>
            <a:t>مقاييس التشتت</a:t>
          </a:r>
          <a:endParaRPr lang="ar-DZ" sz="2500" kern="1200" dirty="0"/>
        </a:p>
      </dsp:txBody>
      <dsp:txXfrm>
        <a:off x="0" y="0"/>
        <a:ext cx="3252135" cy="956201"/>
      </dsp:txXfrm>
    </dsp:sp>
    <dsp:sp modelId="{86D68CC4-E117-4E9B-B571-427B35D3E41C}">
      <dsp:nvSpPr>
        <dsp:cNvPr id="0" name=""/>
        <dsp:cNvSpPr/>
      </dsp:nvSpPr>
      <dsp:spPr>
        <a:xfrm>
          <a:off x="373053" y="1115568"/>
          <a:ext cx="4227939" cy="9562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500" kern="1200" dirty="0" smtClean="0"/>
            <a:t>مقاييس النزعة المركزية</a:t>
          </a:r>
          <a:endParaRPr lang="ar-DZ" sz="2500" kern="1200" dirty="0"/>
        </a:p>
      </dsp:txBody>
      <dsp:txXfrm>
        <a:off x="373053" y="1115568"/>
        <a:ext cx="3233354" cy="956201"/>
      </dsp:txXfrm>
    </dsp:sp>
    <dsp:sp modelId="{4966E916-1EEA-4183-8E80-1E1CB8F3F071}">
      <dsp:nvSpPr>
        <dsp:cNvPr id="0" name=""/>
        <dsp:cNvSpPr/>
      </dsp:nvSpPr>
      <dsp:spPr>
        <a:xfrm>
          <a:off x="746106" y="2231136"/>
          <a:ext cx="4227939" cy="9562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500" kern="1200" dirty="0" smtClean="0"/>
            <a:t>الاختبارات الاحصائية</a:t>
          </a:r>
          <a:endParaRPr lang="ar-DZ" sz="2500" kern="1200" dirty="0"/>
        </a:p>
      </dsp:txBody>
      <dsp:txXfrm>
        <a:off x="746106" y="2231136"/>
        <a:ext cx="3233354" cy="956201"/>
      </dsp:txXfrm>
    </dsp:sp>
    <dsp:sp modelId="{88242867-A3A8-492A-B711-4CBA19E86480}">
      <dsp:nvSpPr>
        <dsp:cNvPr id="0" name=""/>
        <dsp:cNvSpPr/>
      </dsp:nvSpPr>
      <dsp:spPr>
        <a:xfrm>
          <a:off x="3606408" y="725119"/>
          <a:ext cx="621530" cy="62153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2800" kern="1200"/>
        </a:p>
      </dsp:txBody>
      <dsp:txXfrm>
        <a:off x="3606408" y="725119"/>
        <a:ext cx="621530" cy="621530"/>
      </dsp:txXfrm>
    </dsp:sp>
    <dsp:sp modelId="{1E52331D-C4B3-42CA-A9BF-8A9CE8793037}">
      <dsp:nvSpPr>
        <dsp:cNvPr id="0" name=""/>
        <dsp:cNvSpPr/>
      </dsp:nvSpPr>
      <dsp:spPr>
        <a:xfrm>
          <a:off x="3979461" y="1834313"/>
          <a:ext cx="621530" cy="62153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2800" kern="1200"/>
        </a:p>
      </dsp:txBody>
      <dsp:txXfrm>
        <a:off x="3979461" y="1834313"/>
        <a:ext cx="621530" cy="6215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22493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2587941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416337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5696179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3177095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8700634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2043050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3740487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3241749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410722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103942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276213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371661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18862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3298309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1648674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12204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30231644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8.emf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="" xmlns:a16="http://schemas.microsoft.com/office/drawing/2014/main" id="{EB5FF8FA-989E-4657-B4C7-C00BEC38C4EB}"/>
              </a:ext>
            </a:extLst>
          </p:cNvPr>
          <p:cNvSpPr txBox="1"/>
          <p:nvPr/>
        </p:nvSpPr>
        <p:spPr>
          <a:xfrm>
            <a:off x="3640318" y="2006943"/>
            <a:ext cx="3896951" cy="236988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مقياس </a:t>
            </a:r>
            <a:r>
              <a:rPr lang="ar-DZ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الأدوات الاحصائية لتحليل البيانات</a:t>
            </a:r>
            <a:endParaRPr lang="ar-DZ" sz="32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 rtl="1"/>
            <a:endParaRPr lang="ar-DZ" sz="2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 rtl="1"/>
            <a:r>
              <a:rPr lang="ar-DZ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دروس موجهة لطلبة السنة الثالثة </a:t>
            </a:r>
            <a:r>
              <a:rPr lang="ar-DZ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محاسبة وجباية</a:t>
            </a:r>
            <a:endParaRPr lang="ar-DZ" sz="32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="" xmlns:a16="http://schemas.microsoft.com/office/drawing/2014/main" id="{D75AB301-0AF0-4BA6-9884-D1C985D26209}"/>
              </a:ext>
            </a:extLst>
          </p:cNvPr>
          <p:cNvSpPr txBox="1"/>
          <p:nvPr/>
        </p:nvSpPr>
        <p:spPr>
          <a:xfrm>
            <a:off x="3189514" y="5642010"/>
            <a:ext cx="576072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b="1" dirty="0"/>
              <a:t>الموسم الجامعي: 2023-2024</a:t>
            </a:r>
          </a:p>
        </p:txBody>
      </p:sp>
    </p:spTree>
    <p:extLst>
      <p:ext uri="{BB962C8B-B14F-4D97-AF65-F5344CB8AC3E}">
        <p14:creationId xmlns="" xmlns:p14="http://schemas.microsoft.com/office/powerpoint/2010/main" val="3246705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DZ" sz="27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بالرجوع الى التمرين  التطبيقي واختيار متغير الخبرة </a:t>
            </a:r>
            <a:r>
              <a:rPr lang="fr-FR" sz="27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A3 </a:t>
            </a:r>
            <a:r>
              <a:rPr lang="ar-DZ" sz="27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نحصل على المخرجات </a:t>
            </a:r>
            <a:r>
              <a:rPr lang="ar-DZ" sz="27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الآتية:</a:t>
            </a:r>
            <a:r>
              <a:rPr lang="ar-DZ" dirty="0" smtClean="0">
                <a:solidFill>
                  <a:schemeClr val="bg1"/>
                </a:solidFill>
              </a:rPr>
              <a:t/>
            </a:r>
            <a:br>
              <a:rPr lang="ar-DZ" dirty="0" smtClean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Bar Chrts</a:t>
            </a:r>
            <a:endParaRPr lang="ar-DZ" dirty="0" smtClean="0"/>
          </a:p>
          <a:p>
            <a:pPr>
              <a:buNone/>
            </a:pPr>
            <a:endParaRPr lang="ar-DZ" dirty="0" smtClean="0"/>
          </a:p>
          <a:p>
            <a:pPr>
              <a:buNone/>
            </a:pPr>
            <a:endParaRPr lang="ar-DZ" dirty="0" smtClean="0"/>
          </a:p>
          <a:p>
            <a:pPr>
              <a:buNone/>
            </a:pPr>
            <a:endParaRPr lang="ar-DZ" dirty="0" smtClean="0"/>
          </a:p>
          <a:p>
            <a:pPr>
              <a:buNone/>
            </a:pPr>
            <a:endParaRPr lang="ar-DZ" dirty="0" smtClean="0"/>
          </a:p>
          <a:p>
            <a:pPr>
              <a:buNone/>
            </a:pPr>
            <a:r>
              <a:rPr lang="fr-FR" dirty="0" smtClean="0"/>
              <a:t>Pie </a:t>
            </a:r>
            <a:r>
              <a:rPr lang="fr-FR" dirty="0" err="1" smtClean="0"/>
              <a:t>Charts</a:t>
            </a:r>
            <a:endParaRPr lang="fr-FR" dirty="0" smtClean="0"/>
          </a:p>
          <a:p>
            <a:pPr>
              <a:buNone/>
            </a:pPr>
            <a:endParaRPr lang="ar-DZ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Imag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2693" y="574867"/>
            <a:ext cx="4233974" cy="1761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5431" y="2541420"/>
            <a:ext cx="4043370" cy="2274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80240" y="2275840"/>
            <a:ext cx="3968160" cy="329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49440" y="304800"/>
            <a:ext cx="4368800" cy="2072640"/>
          </a:xfrm>
        </p:spPr>
        <p:txBody>
          <a:bodyPr>
            <a:noAutofit/>
          </a:bodyPr>
          <a:lstStyle/>
          <a:p>
            <a:pPr algn="r"/>
            <a:r>
              <a:rPr lang="ar-DZ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التمثيل البياني:</a:t>
            </a:r>
            <a:r>
              <a:rPr lang="fr-FR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/>
            </a:r>
            <a:br>
              <a:rPr lang="fr-FR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</a:br>
            <a:r>
              <a:rPr lang="ar-DZ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يقصد ها عرض البيانات بشكل اعمدة او دوائر وغيرها ويتم اختيار طريقة التمثيل بناءا على نوعية البيانات،والجدول التالي يمثل الرسومات البيانية المناسبة لأنواع المتغيرات</a:t>
            </a:r>
            <a:r>
              <a:rPr lang="fr-FR" sz="1800" dirty="0" smtClean="0">
                <a:solidFill>
                  <a:schemeClr val="bg1"/>
                </a:solidFill>
              </a:rPr>
              <a:t/>
            </a:r>
            <a:br>
              <a:rPr lang="fr-FR" sz="1800" dirty="0" smtClean="0">
                <a:solidFill>
                  <a:schemeClr val="bg1"/>
                </a:solidFill>
              </a:rPr>
            </a:br>
            <a:endParaRPr lang="fr-FR" sz="18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DZ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من قائمة المخططات </a:t>
            </a:r>
            <a:r>
              <a:rPr lang="fr-FR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Graphs</a:t>
            </a:r>
            <a:r>
              <a:rPr lang="ar-DZ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يمكن الحصول على العديد من الاشكال حسب </a:t>
            </a:r>
            <a:r>
              <a:rPr lang="ar-DZ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ماهو</a:t>
            </a:r>
            <a:r>
              <a:rPr lang="ar-DZ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موضح في الصورة</a:t>
            </a:r>
          </a:p>
          <a:p>
            <a:endParaRPr lang="ar-DZ" dirty="0" smtClean="0"/>
          </a:p>
          <a:p>
            <a:endParaRPr lang="ar-DZ" dirty="0" smtClean="0"/>
          </a:p>
          <a:p>
            <a:endParaRPr lang="ar-DZ" dirty="0" smtClean="0"/>
          </a:p>
          <a:p>
            <a:endParaRPr lang="ar-DZ" dirty="0" smtClean="0"/>
          </a:p>
          <a:p>
            <a:endParaRPr lang="ar-DZ" dirty="0" smtClean="0"/>
          </a:p>
          <a:p>
            <a:endParaRPr lang="ar-DZ" dirty="0" smtClean="0"/>
          </a:p>
          <a:p>
            <a:endParaRPr lang="ar-DZ" dirty="0" smtClean="0"/>
          </a:p>
          <a:p>
            <a:endParaRPr lang="ar-DZ" dirty="0" smtClean="0"/>
          </a:p>
          <a:p>
            <a:r>
              <a:rPr lang="ar-DZ" dirty="0" smtClean="0"/>
              <a:t> </a:t>
            </a:r>
          </a:p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Imag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0547" y="2418080"/>
            <a:ext cx="4040505" cy="355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960" y="2172017"/>
            <a:ext cx="5067935" cy="3842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85012" y="487680"/>
            <a:ext cx="3657600" cy="2824480"/>
          </a:xfrm>
        </p:spPr>
        <p:txBody>
          <a:bodyPr>
            <a:noAutofit/>
          </a:bodyPr>
          <a:lstStyle/>
          <a:p>
            <a:pPr algn="r"/>
            <a:r>
              <a:rPr lang="ar-DZ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- الأعمدة البيانية:</a:t>
            </a:r>
            <a:r>
              <a:rPr lang="fr-FR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/>
            </a:r>
            <a:br>
              <a:rPr lang="fr-FR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</a:br>
            <a:r>
              <a:rPr lang="ar-DZ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من قائمة </a:t>
            </a:r>
            <a:r>
              <a:rPr lang="fr-FR" b="1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Graphs</a:t>
            </a:r>
            <a:r>
              <a:rPr lang="ar-DZ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نختار </a:t>
            </a:r>
            <a:r>
              <a:rPr lang="fr-FR" b="1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Bar</a:t>
            </a:r>
            <a:r>
              <a:rPr lang="ar-DZ" b="1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ar-DZ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فيظهر مربع حوار يحتوى على انواع الاعمدة البيانية فنختار النوع المناسب ثم نضغط على  </a:t>
            </a:r>
            <a:r>
              <a:rPr lang="fr-FR" b="1" dirty="0" err="1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Define</a:t>
            </a:r>
            <a:r>
              <a:rPr lang="fr-FR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ar-DZ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ثم  </a:t>
            </a:r>
            <a:r>
              <a:rPr lang="fr-FR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fr-FR" b="1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ok</a:t>
            </a:r>
            <a:r>
              <a:rPr lang="fr-FR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/>
            </a:r>
            <a:br>
              <a:rPr lang="fr-FR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</a:br>
            <a:r>
              <a:rPr lang="fr-FR" sz="2800" b="1" dirty="0" smtClean="0">
                <a:latin typeface="Andalus" pitchFamily="18" charset="-78"/>
                <a:cs typeface="Andalus" pitchFamily="18" charset="-78"/>
              </a:rPr>
              <a:t> </a:t>
            </a:r>
            <a:r>
              <a:rPr lang="fr-FR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fr-FR" dirty="0" smtClean="0">
                <a:latin typeface="Andalus" pitchFamily="18" charset="-78"/>
                <a:cs typeface="Andalus" pitchFamily="18" charset="-78"/>
              </a:rPr>
            </a:br>
            <a:endParaRPr lang="fr-FR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085012" y="3352800"/>
            <a:ext cx="3657600" cy="2316480"/>
          </a:xfrm>
        </p:spPr>
        <p:txBody>
          <a:bodyPr/>
          <a:lstStyle/>
          <a:p>
            <a:r>
              <a:rPr lang="ar-SA" sz="24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لتظهر نافذة أخرى يتم </a:t>
            </a:r>
            <a:r>
              <a:rPr lang="ar-SA" sz="24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بها</a:t>
            </a:r>
            <a:r>
              <a:rPr lang="ar-SA" sz="24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تحديد المتغيرات المراد إيجاد العلاقة بينهم</a:t>
            </a:r>
            <a:r>
              <a:rPr lang="ar-DZ" sz="24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.</a:t>
            </a:r>
            <a:endParaRPr lang="ar-DZ" sz="24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endParaRPr lang="fr-FR" dirty="0"/>
          </a:p>
        </p:txBody>
      </p:sp>
      <p:pic>
        <p:nvPicPr>
          <p:cNvPr id="6" name="Imag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2400" y="1107440"/>
            <a:ext cx="4328159" cy="409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85012" y="914400"/>
            <a:ext cx="3657600" cy="1793240"/>
          </a:xfrm>
        </p:spPr>
        <p:txBody>
          <a:bodyPr>
            <a:noAutofit/>
          </a:bodyPr>
          <a:lstStyle/>
          <a:p>
            <a:pPr algn="r"/>
            <a:r>
              <a:rPr lang="ar-DZ" sz="2800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التمثيل الدائري:</a:t>
            </a:r>
            <a:r>
              <a:rPr lang="fr-FR" sz="28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/>
            </a:r>
            <a:br>
              <a:rPr lang="fr-FR" sz="28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</a:br>
            <a:r>
              <a:rPr lang="ar-DZ" sz="2800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من قائمة </a:t>
            </a:r>
            <a:r>
              <a:rPr lang="fr-FR" sz="2800" b="1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Graphs</a:t>
            </a:r>
            <a:r>
              <a:rPr lang="ar-DZ" sz="2800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نختار </a:t>
            </a:r>
            <a:r>
              <a:rPr lang="en-US" sz="2800" b="1" dirty="0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pie</a:t>
            </a:r>
            <a:r>
              <a:rPr lang="ar-DZ" sz="2800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كما هو موضح في الصورة</a:t>
            </a:r>
            <a:r>
              <a:rPr lang="fr-FR" sz="28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/>
            </a:r>
            <a:br>
              <a:rPr lang="fr-FR" sz="28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</a:br>
            <a:endParaRPr lang="fr-FR" sz="28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6" name="Imag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8240" y="1076960"/>
            <a:ext cx="5130800" cy="4429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045652" y="1662852"/>
            <a:ext cx="8534400" cy="1507067"/>
          </a:xfrm>
        </p:spPr>
        <p:txBody>
          <a:bodyPr/>
          <a:lstStyle/>
          <a:p>
            <a:pPr algn="ctr"/>
            <a:r>
              <a:rPr lang="ar-DZ" dirty="0" smtClean="0"/>
              <a:t>الاختبارات الاحصائية: سيتم التطرق لها بالتفصيل في الدروس الموالية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xmlns="" id="{CB2414EF-5D45-42BB-90CA-71BEC395E363}"/>
              </a:ext>
            </a:extLst>
          </p:cNvPr>
          <p:cNvSpPr txBox="1"/>
          <p:nvPr/>
        </p:nvSpPr>
        <p:spPr>
          <a:xfrm>
            <a:off x="2730137" y="1149531"/>
            <a:ext cx="730213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Times New Roman" panose="02020603050405020304" pitchFamily="18" charset="0"/>
              </a:rPr>
              <a:t>خطة الدرس </a:t>
            </a:r>
            <a:r>
              <a:rPr kumimoji="0" lang="ar-DZ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Times New Roman" panose="02020603050405020304" pitchFamily="18" charset="0"/>
              </a:rPr>
              <a:t>الخامس</a:t>
            </a:r>
            <a:endParaRPr kumimoji="0" lang="ar-DZ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3" name="رسم تخطيطي 2">
            <a:extLst>
              <a:ext uri="{FF2B5EF4-FFF2-40B4-BE49-F238E27FC236}">
                <a16:creationId xmlns:a16="http://schemas.microsoft.com/office/drawing/2014/main" xmlns="" id="{68B56FD2-71BB-4FD6-984A-21025E4616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335595480"/>
              </p:ext>
            </p:extLst>
          </p:nvPr>
        </p:nvGraphicFramePr>
        <p:xfrm>
          <a:off x="3931920" y="2259874"/>
          <a:ext cx="4974046" cy="318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017190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Tm="17284">
        <p14:gallery dir="r"/>
      </p:transition>
    </mc:Choice>
    <mc:Fallback>
      <p:transition spd="slow" advTm="1728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7C6C0FBA-4BE0-43B5-8BF2-F9CF66D86A73}"/>
              </a:ext>
            </a:extLst>
          </p:cNvPr>
          <p:cNvSpPr/>
          <p:nvPr/>
        </p:nvSpPr>
        <p:spPr>
          <a:xfrm>
            <a:off x="3820386" y="1530422"/>
            <a:ext cx="64208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5400" b="1" i="0" u="none" strike="noStrike" kern="1200" cap="none" spc="0" normalizeH="0" baseline="0" noProof="0" dirty="0" smtClean="0">
                <a:ln w="22225">
                  <a:solidFill>
                    <a:srgbClr val="3C9770"/>
                  </a:solidFill>
                  <a:prstDash val="solid"/>
                </a:ln>
                <a:solidFill>
                  <a:srgbClr val="3C9770">
                    <a:lumMod val="40000"/>
                    <a:lumOff val="60000"/>
                  </a:srgbClr>
                </a:solidFill>
                <a:effectLst/>
                <a:uLnTx/>
                <a:uFillTx/>
                <a:latin typeface="Garamond" panose="02020404030301010803"/>
                <a:ea typeface="+mn-ea"/>
                <a:cs typeface="Times New Roman" panose="02020603050405020304" pitchFamily="18" charset="0"/>
              </a:rPr>
              <a:t>المقاييس الاحصائية</a:t>
            </a:r>
            <a:endParaRPr kumimoji="0" lang="ar-SA" sz="5400" b="1" i="0" u="none" strike="noStrike" kern="1200" cap="none" spc="0" normalizeH="0" baseline="0" noProof="0" dirty="0">
              <a:ln w="22225">
                <a:solidFill>
                  <a:srgbClr val="3C9770"/>
                </a:solidFill>
                <a:prstDash val="solid"/>
              </a:ln>
              <a:solidFill>
                <a:srgbClr val="3C9770">
                  <a:lumMod val="40000"/>
                  <a:lumOff val="60000"/>
                </a:srgbClr>
              </a:solidFill>
              <a:effectLst/>
              <a:uLnTx/>
              <a:uFillTx/>
              <a:latin typeface="Garamond" panose="02020404030301010803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3686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 advTm="2055">
        <p14:flip dir="l"/>
      </p:transition>
    </mc:Choice>
    <mc:Fallback>
      <p:transition spd="slow" advTm="2055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4211" y="509451"/>
            <a:ext cx="10247949" cy="5917475"/>
          </a:xfrm>
        </p:spPr>
        <p:txBody>
          <a:bodyPr>
            <a:normAutofit fontScale="90000"/>
          </a:bodyPr>
          <a:lstStyle/>
          <a:p>
            <a:pPr algn="r">
              <a:lnSpc>
                <a:spcPct val="150000"/>
              </a:lnSpc>
            </a:pPr>
            <a:r>
              <a:rPr lang="ar-DZ" b="1" dirty="0" smtClean="0">
                <a:solidFill>
                  <a:schemeClr val="bg1"/>
                </a:solidFill>
              </a:rPr>
              <a:t>1</a:t>
            </a:r>
            <a:r>
              <a:rPr lang="ar-SA" b="1" dirty="0" smtClean="0">
                <a:solidFill>
                  <a:schemeClr val="bg1"/>
                </a:solidFill>
              </a:rPr>
              <a:t>- </a:t>
            </a:r>
            <a:r>
              <a:rPr lang="ar-SA" sz="2200" b="1" dirty="0" smtClean="0">
                <a:solidFill>
                  <a:schemeClr val="bg1"/>
                </a:solidFill>
              </a:rPr>
              <a:t>مقاييس النزعة المركزية</a:t>
            </a:r>
            <a:r>
              <a:rPr lang="fr-FR" sz="2200" b="1" dirty="0" err="1" smtClean="0">
                <a:solidFill>
                  <a:schemeClr val="bg1"/>
                </a:solidFill>
              </a:rPr>
              <a:t>Measures</a:t>
            </a:r>
            <a:r>
              <a:rPr lang="fr-FR" sz="2200" b="1" dirty="0" smtClean="0">
                <a:solidFill>
                  <a:schemeClr val="bg1"/>
                </a:solidFill>
              </a:rPr>
              <a:t> Of Central </a:t>
            </a:r>
            <a:r>
              <a:rPr lang="fr-FR" sz="2200" b="1" dirty="0" err="1" smtClean="0">
                <a:solidFill>
                  <a:schemeClr val="bg1"/>
                </a:solidFill>
              </a:rPr>
              <a:t>Tendency</a:t>
            </a:r>
            <a:r>
              <a:rPr lang="ar-SA" sz="2200" b="1" dirty="0" err="1" smtClean="0">
                <a:solidFill>
                  <a:schemeClr val="bg1"/>
                </a:solidFill>
              </a:rPr>
              <a:t>:</a:t>
            </a:r>
            <a:r>
              <a:rPr lang="fr-FR" sz="2200" dirty="0" smtClean="0">
                <a:solidFill>
                  <a:schemeClr val="bg1"/>
                </a:solidFill>
              </a:rPr>
              <a:t/>
            </a:r>
            <a:br>
              <a:rPr lang="fr-FR" sz="2200" dirty="0" smtClean="0">
                <a:solidFill>
                  <a:schemeClr val="bg1"/>
                </a:solidFill>
              </a:rPr>
            </a:br>
            <a:r>
              <a:rPr lang="ar-SA" sz="2200" dirty="0" smtClean="0">
                <a:solidFill>
                  <a:schemeClr val="bg1"/>
                </a:solidFill>
              </a:rPr>
              <a:t>النزعة المركزية هي ميل البيانات الى التجمع حول قيمة متوسطة وتوجد العديد من مقاييس النزعة المركزية منها:</a:t>
            </a:r>
            <a:r>
              <a:rPr lang="fr-FR" sz="2200" dirty="0" smtClean="0">
                <a:solidFill>
                  <a:schemeClr val="bg1"/>
                </a:solidFill>
              </a:rPr>
              <a:t/>
            </a:r>
            <a:br>
              <a:rPr lang="fr-FR" sz="2200" dirty="0" smtClean="0">
                <a:solidFill>
                  <a:schemeClr val="bg1"/>
                </a:solidFill>
              </a:rPr>
            </a:br>
            <a:r>
              <a:rPr lang="ar-SA" sz="2200" b="1" dirty="0" smtClean="0">
                <a:solidFill>
                  <a:schemeClr val="accent2"/>
                </a:solidFill>
              </a:rPr>
              <a:t>-المتوسط الحسابي</a:t>
            </a:r>
            <a:r>
              <a:rPr lang="fr-FR" sz="2200" b="1" i="1" dirty="0" err="1" smtClean="0">
                <a:solidFill>
                  <a:schemeClr val="accent2"/>
                </a:solidFill>
              </a:rPr>
              <a:t>Arithmetic</a:t>
            </a:r>
            <a:r>
              <a:rPr lang="fr-FR" sz="2200" b="1" i="1" dirty="0" smtClean="0">
                <a:solidFill>
                  <a:schemeClr val="accent2"/>
                </a:solidFill>
              </a:rPr>
              <a:t> </a:t>
            </a:r>
            <a:r>
              <a:rPr lang="fr-FR" sz="2200" b="1" i="1" dirty="0" err="1" smtClean="0">
                <a:solidFill>
                  <a:schemeClr val="accent2"/>
                </a:solidFill>
              </a:rPr>
              <a:t>Mean</a:t>
            </a:r>
            <a:r>
              <a:rPr lang="ar-SA" sz="2200" b="1" dirty="0" smtClean="0">
                <a:solidFill>
                  <a:schemeClr val="accent2"/>
                </a:solidFill>
              </a:rPr>
              <a:t>:</a:t>
            </a:r>
            <a:r>
              <a:rPr lang="ar-SA" sz="2200" dirty="0" smtClean="0">
                <a:solidFill>
                  <a:schemeClr val="accent2"/>
                </a:solidFill>
              </a:rPr>
              <a:t> </a:t>
            </a:r>
            <a:r>
              <a:rPr lang="ar-SA" sz="2200" dirty="0" smtClean="0">
                <a:solidFill>
                  <a:schemeClr val="bg1"/>
                </a:solidFill>
              </a:rPr>
              <a:t>ويستخدم للبيانات الكمية فقط ويأخذ في عين الاعتبار جميع البيانات ولا يتأثر بترتيب البيانات ويتأثر بالقيم المتطرفة </a:t>
            </a:r>
            <a:r>
              <a:rPr lang="fr-FR" sz="2200" dirty="0" smtClean="0">
                <a:solidFill>
                  <a:schemeClr val="bg1"/>
                </a:solidFill>
              </a:rPr>
              <a:t>.</a:t>
            </a:r>
            <a:br>
              <a:rPr lang="fr-FR" sz="2200" dirty="0" smtClean="0">
                <a:solidFill>
                  <a:schemeClr val="bg1"/>
                </a:solidFill>
              </a:rPr>
            </a:br>
            <a:r>
              <a:rPr lang="ar-SA" sz="2200" b="1" dirty="0" smtClean="0">
                <a:solidFill>
                  <a:schemeClr val="accent2"/>
                </a:solidFill>
              </a:rPr>
              <a:t>-الوسيط</a:t>
            </a:r>
            <a:r>
              <a:rPr lang="fr-FR" sz="2200" b="1" i="1" dirty="0" err="1" smtClean="0">
                <a:solidFill>
                  <a:schemeClr val="accent2"/>
                </a:solidFill>
              </a:rPr>
              <a:t>Median</a:t>
            </a:r>
            <a:r>
              <a:rPr lang="ar-SA" sz="2200" b="1" dirty="0" smtClean="0">
                <a:solidFill>
                  <a:schemeClr val="accent2"/>
                </a:solidFill>
              </a:rPr>
              <a:t>:</a:t>
            </a:r>
            <a:r>
              <a:rPr lang="ar-SA" sz="2200" dirty="0" smtClean="0">
                <a:solidFill>
                  <a:schemeClr val="bg1"/>
                </a:solidFill>
              </a:rPr>
              <a:t>وهي القيمة التي تتوسط البيانات بعد ترتيبها تصاعديا او تنازليا أو هو القيمة التي تقسم البيانات الى نصفين متساويين، يستخدم في حال التعامل مع البيانات التي تكثر </a:t>
            </a:r>
            <a:r>
              <a:rPr lang="ar-SA" sz="2200" dirty="0" err="1" smtClean="0">
                <a:solidFill>
                  <a:schemeClr val="bg1"/>
                </a:solidFill>
              </a:rPr>
              <a:t>بها</a:t>
            </a:r>
            <a:r>
              <a:rPr lang="ar-SA" sz="2200" dirty="0" smtClean="0">
                <a:solidFill>
                  <a:schemeClr val="bg1"/>
                </a:solidFill>
              </a:rPr>
              <a:t> القيم الشاذة</a:t>
            </a:r>
            <a:r>
              <a:rPr lang="fr-FR" sz="2200" dirty="0" smtClean="0">
                <a:solidFill>
                  <a:schemeClr val="bg1"/>
                </a:solidFill>
              </a:rPr>
              <a:t>.</a:t>
            </a:r>
            <a:br>
              <a:rPr lang="fr-FR" sz="2200" dirty="0" smtClean="0">
                <a:solidFill>
                  <a:schemeClr val="bg1"/>
                </a:solidFill>
              </a:rPr>
            </a:br>
            <a:r>
              <a:rPr lang="ar-SA" sz="2200" b="1" dirty="0" smtClean="0">
                <a:solidFill>
                  <a:schemeClr val="bg1"/>
                </a:solidFill>
              </a:rPr>
              <a:t>-</a:t>
            </a:r>
            <a:r>
              <a:rPr lang="ar-SA" sz="2200" b="1" dirty="0" smtClean="0">
                <a:solidFill>
                  <a:schemeClr val="accent2"/>
                </a:solidFill>
              </a:rPr>
              <a:t>المنوال</a:t>
            </a:r>
            <a:r>
              <a:rPr lang="fr-FR" sz="2200" b="1" i="1" dirty="0" smtClean="0">
                <a:solidFill>
                  <a:schemeClr val="accent2"/>
                </a:solidFill>
              </a:rPr>
              <a:t>Mode</a:t>
            </a:r>
            <a:r>
              <a:rPr lang="ar-SA" sz="2200" dirty="0" smtClean="0">
                <a:solidFill>
                  <a:schemeClr val="bg1"/>
                </a:solidFill>
              </a:rPr>
              <a:t>:يعرف بأنه القيمة الأكثر </a:t>
            </a:r>
            <a:r>
              <a:rPr lang="ar-SA" sz="2200" dirty="0" err="1" smtClean="0">
                <a:solidFill>
                  <a:schemeClr val="bg1"/>
                </a:solidFill>
              </a:rPr>
              <a:t>تكرار </a:t>
            </a:r>
            <a:r>
              <a:rPr lang="ar-SA" sz="2200" dirty="0" smtClean="0">
                <a:solidFill>
                  <a:schemeClr val="bg1"/>
                </a:solidFill>
              </a:rPr>
              <a:t>(شيوعا) ويمكن حسابه للبيانات الكمية والنوعية </a:t>
            </a:r>
            <a:r>
              <a:rPr lang="ar-DZ" sz="2200" dirty="0" smtClean="0">
                <a:solidFill>
                  <a:schemeClr val="bg1"/>
                </a:solidFill>
              </a:rPr>
              <a:t>و هو </a:t>
            </a:r>
            <a:r>
              <a:rPr lang="ar-SA" sz="2200" dirty="0" smtClean="0">
                <a:solidFill>
                  <a:schemeClr val="bg1"/>
                </a:solidFill>
              </a:rPr>
              <a:t>لا يأخذ في عين الاعتبار جميع البيانات ولا يتأثر كثيرا بالقيم المتطرفة ولا يحتاج لترتيب البيانات</a:t>
            </a:r>
            <a:r>
              <a:rPr lang="fr-FR" sz="2200" dirty="0" smtClean="0">
                <a:solidFill>
                  <a:schemeClr val="bg1"/>
                </a:solidFill>
              </a:rPr>
              <a:t/>
            </a:r>
            <a:br>
              <a:rPr lang="fr-FR" sz="2200" dirty="0" smtClean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10458406" cy="4475480"/>
          </a:xfrm>
        </p:spPr>
        <p:txBody>
          <a:bodyPr>
            <a:noAutofit/>
          </a:bodyPr>
          <a:lstStyle/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DZ" sz="3200" b="1" dirty="0" smtClean="0">
                <a:solidFill>
                  <a:schemeClr val="bg1"/>
                </a:solidFill>
                <a:latin typeface="Calibri"/>
                <a:ea typeface="Calibri"/>
                <a:cs typeface="Sakkal Majalla"/>
              </a:rPr>
              <a:t>2</a:t>
            </a:r>
            <a:r>
              <a:rPr lang="ar-SA" b="1" dirty="0" smtClean="0">
                <a:solidFill>
                  <a:schemeClr val="bg1"/>
                </a:solidFill>
                <a:latin typeface="Calibri"/>
                <a:ea typeface="Calibri"/>
                <a:cs typeface="Sakkal Majalla"/>
              </a:rPr>
              <a:t>-مقاييس التشتت </a:t>
            </a:r>
            <a: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/>
            </a:r>
            <a:b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</a:br>
            <a:r>
              <a:rPr lang="ar-SA" sz="2400" dirty="0" smtClean="0">
                <a:solidFill>
                  <a:schemeClr val="bg1"/>
                </a:solidFill>
                <a:latin typeface="Calibri"/>
                <a:ea typeface="Calibri"/>
                <a:cs typeface="Sakkal Majalla"/>
              </a:rPr>
              <a:t>ويعرف التشتت انه درجة التباعد او التقارب التي تتجه </a:t>
            </a:r>
            <a:r>
              <a:rPr lang="ar-SA" sz="2400" dirty="0" err="1" smtClean="0">
                <a:solidFill>
                  <a:schemeClr val="bg1"/>
                </a:solidFill>
                <a:latin typeface="Calibri"/>
                <a:ea typeface="Calibri"/>
                <a:cs typeface="Sakkal Majalla"/>
              </a:rPr>
              <a:t>بها</a:t>
            </a:r>
            <a:r>
              <a:rPr lang="ar-SA" sz="2400" dirty="0" smtClean="0">
                <a:solidFill>
                  <a:schemeClr val="bg1"/>
                </a:solidFill>
                <a:latin typeface="Calibri"/>
                <a:ea typeface="Calibri"/>
                <a:cs typeface="Sakkal Majalla"/>
              </a:rPr>
              <a:t> البيانات الكمية للانتشار حول قيمة </a:t>
            </a:r>
            <a:r>
              <a:rPr lang="ar-SA" sz="2400" dirty="0" err="1" smtClean="0">
                <a:solidFill>
                  <a:schemeClr val="bg1"/>
                </a:solidFill>
                <a:latin typeface="Calibri"/>
                <a:ea typeface="Calibri"/>
                <a:cs typeface="Sakkal Majalla"/>
              </a:rPr>
              <a:t>متوسطة </a:t>
            </a:r>
            <a:r>
              <a:rPr lang="ar-SA" sz="2400" dirty="0" smtClean="0">
                <a:solidFill>
                  <a:schemeClr val="bg1"/>
                </a:solidFill>
                <a:latin typeface="Calibri"/>
                <a:ea typeface="Calibri"/>
                <a:cs typeface="Sakkal Majalla"/>
              </a:rPr>
              <a:t>(احد مقاييس النزعة المركزية) ومن مقاييس التشتت نذكر:</a:t>
            </a:r>
            <a: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/>
            </a:r>
            <a:b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</a:br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Sakkal Majalla"/>
              </a:rPr>
              <a:t>- المدى </a:t>
            </a:r>
            <a:r>
              <a:rPr lang="fr-FR" sz="2400" b="1" dirty="0" smtClean="0">
                <a:solidFill>
                  <a:schemeClr val="accent2">
                    <a:lumMod val="75000"/>
                  </a:schemeClr>
                </a:solidFill>
                <a:latin typeface="Sakkal Majalla"/>
                <a:ea typeface="Calibri"/>
                <a:cs typeface="Arial"/>
              </a:rPr>
              <a:t>range</a:t>
            </a:r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Sakkal Majalla"/>
              </a:rPr>
              <a:t>:</a:t>
            </a:r>
            <a:r>
              <a:rPr lang="ar-SA" sz="2400" dirty="0" smtClean="0">
                <a:solidFill>
                  <a:schemeClr val="bg1"/>
                </a:solidFill>
                <a:latin typeface="Calibri"/>
                <a:ea typeface="Calibri"/>
                <a:cs typeface="Sakkal Majalla"/>
              </a:rPr>
              <a:t>وهو الفرق بين أكبر قيمة وأصغر قيمة ومن عيوبه أنه يتأثر بالقيم المتطرفة لذا يعد مقياسا غير جيد في كثير من الأحيان</a:t>
            </a:r>
            <a: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/>
            </a:r>
            <a:b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</a:br>
            <a:r>
              <a:rPr lang="ar-SA" sz="2400" dirty="0" smtClean="0">
                <a:solidFill>
                  <a:schemeClr val="bg1"/>
                </a:solidFill>
                <a:latin typeface="Calibri"/>
                <a:ea typeface="Calibri"/>
                <a:cs typeface="Sakkal Majalla"/>
              </a:rPr>
              <a:t>-</a:t>
            </a:r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Sakkal Majalla"/>
              </a:rPr>
              <a:t>الانحراف المعياري</a:t>
            </a:r>
            <a:r>
              <a:rPr lang="fr-FR" sz="2400" b="1" dirty="0" smtClean="0">
                <a:solidFill>
                  <a:schemeClr val="accent2">
                    <a:lumMod val="75000"/>
                  </a:schemeClr>
                </a:solidFill>
                <a:latin typeface="Sakkal Majalla"/>
                <a:ea typeface="Calibri"/>
                <a:cs typeface="Arial"/>
              </a:rPr>
              <a:t>standard </a:t>
            </a:r>
            <a:r>
              <a:rPr lang="fr-FR" sz="2400" b="1" dirty="0" err="1" smtClean="0">
                <a:solidFill>
                  <a:schemeClr val="accent2">
                    <a:lumMod val="75000"/>
                  </a:schemeClr>
                </a:solidFill>
                <a:latin typeface="Sakkal Majalla"/>
                <a:ea typeface="Calibri"/>
                <a:cs typeface="Arial"/>
              </a:rPr>
              <a:t>deviation</a:t>
            </a:r>
            <a:r>
              <a:rPr lang="ar-DZ" sz="2400" b="1" dirty="0" smtClean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Sakkal Majalla"/>
              </a:rPr>
              <a:t>: </a:t>
            </a:r>
            <a:r>
              <a:rPr lang="ar-DZ" sz="2400" dirty="0" smtClean="0">
                <a:solidFill>
                  <a:schemeClr val="bg1"/>
                </a:solidFill>
                <a:latin typeface="Calibri"/>
                <a:ea typeface="Calibri"/>
                <a:cs typeface="Sakkal Majalla"/>
              </a:rPr>
              <a:t>مقدار تشتت القيم عن متوسطها وهو الجذر التربيعي للتباين</a:t>
            </a:r>
            <a: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/>
            </a:r>
            <a:b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</a:br>
            <a:r>
              <a:rPr lang="ar-SA" sz="2400" b="1" i="1" dirty="0" smtClean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Sakkal Majalla"/>
              </a:rPr>
              <a:t>-</a:t>
            </a:r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Sakkal Majalla"/>
              </a:rPr>
              <a:t> التباين </a:t>
            </a:r>
            <a:r>
              <a:rPr lang="fr-FR" sz="2400" b="1" dirty="0" smtClean="0">
                <a:solidFill>
                  <a:schemeClr val="accent2">
                    <a:lumMod val="75000"/>
                  </a:schemeClr>
                </a:solidFill>
                <a:latin typeface="Sakkal Majalla"/>
                <a:ea typeface="Calibri"/>
                <a:cs typeface="Arial"/>
              </a:rPr>
              <a:t>variance</a:t>
            </a:r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Sakkal Majalla"/>
              </a:rPr>
              <a:t> </a:t>
            </a:r>
            <a:r>
              <a:rPr lang="ar-SA" sz="2400" dirty="0" smtClean="0">
                <a:solidFill>
                  <a:schemeClr val="bg1"/>
                </a:solidFill>
                <a:latin typeface="Calibri"/>
                <a:ea typeface="Calibri"/>
                <a:cs typeface="Sakkal Majalla"/>
              </a:rPr>
              <a:t>:هو متوسط مربعات انحرافات القيم عن متوسطها والانحراف المعياري والتباين كلاهما يأخذ في عين الاعتبار جميع البيانات ويتأثر بالقيم الشاذة</a:t>
            </a:r>
            <a: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/>
            </a:r>
            <a:b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</a:br>
            <a:r>
              <a:rPr lang="ar-SA" sz="2400" dirty="0" smtClean="0">
                <a:solidFill>
                  <a:schemeClr val="bg1"/>
                </a:solidFill>
                <a:latin typeface="Calibri"/>
                <a:ea typeface="Calibri"/>
                <a:cs typeface="Sakkal Majalla"/>
              </a:rPr>
              <a:t>-</a:t>
            </a:r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Sakkal Majalla"/>
              </a:rPr>
              <a:t>معامل الاختلاف </a:t>
            </a:r>
            <a:r>
              <a:rPr lang="fr-FR" sz="2400" b="1" dirty="0" smtClean="0">
                <a:solidFill>
                  <a:schemeClr val="accent2">
                    <a:lumMod val="75000"/>
                  </a:schemeClr>
                </a:solidFill>
                <a:latin typeface="Sakkal Majalla"/>
                <a:ea typeface="Calibri"/>
                <a:cs typeface="Arial"/>
              </a:rPr>
              <a:t>coefficient of variation</a:t>
            </a:r>
            <a:r>
              <a:rPr lang="ar-DZ" sz="2400" b="1" dirty="0" smtClean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Sakkal Majalla"/>
              </a:rPr>
              <a:t> </a:t>
            </a:r>
            <a:r>
              <a:rPr lang="ar-DZ" sz="2400" dirty="0" smtClean="0">
                <a:solidFill>
                  <a:schemeClr val="bg1"/>
                </a:solidFill>
                <a:latin typeface="Calibri"/>
                <a:ea typeface="Calibri"/>
                <a:cs typeface="Sakkal Majalla"/>
              </a:rPr>
              <a:t>:وهو احد مقاييس التشتت يستخدم للمقارنة بين عينتين أو أكثر</a:t>
            </a:r>
            <a: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/>
            </a:r>
            <a:b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</a:br>
            <a:r>
              <a:rPr lang="ar-SA" sz="2400" dirty="0" smtClean="0">
                <a:solidFill>
                  <a:schemeClr val="bg1"/>
                </a:solidFill>
                <a:latin typeface="Calibri"/>
                <a:ea typeface="Calibri"/>
                <a:cs typeface="Sakkal Majalla"/>
              </a:rPr>
              <a:t>-</a:t>
            </a:r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Sakkal Majalla"/>
              </a:rPr>
              <a:t>الخطأ المعياري </a:t>
            </a:r>
            <a:r>
              <a:rPr lang="fr-FR" sz="2400" b="1" dirty="0" err="1" smtClean="0">
                <a:solidFill>
                  <a:schemeClr val="accent2">
                    <a:lumMod val="75000"/>
                  </a:schemeClr>
                </a:solidFill>
                <a:latin typeface="Sakkal Majalla"/>
                <a:ea typeface="Calibri"/>
                <a:cs typeface="Arial"/>
              </a:rPr>
              <a:t>s.e.mean</a:t>
            </a:r>
            <a:r>
              <a:rPr lang="fr-FR" sz="2400" b="1" dirty="0" smtClean="0">
                <a:solidFill>
                  <a:schemeClr val="accent2">
                    <a:lumMod val="75000"/>
                  </a:schemeClr>
                </a:solidFill>
                <a:latin typeface="Sakkal Majalla"/>
                <a:ea typeface="Calibri"/>
                <a:cs typeface="Arial"/>
              </a:rPr>
              <a:t> </a:t>
            </a:r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latin typeface="Sakkal Majalla"/>
                <a:ea typeface="Calibri"/>
                <a:cs typeface="Arial"/>
              </a:rPr>
              <a:t>:</a:t>
            </a:r>
            <a:r>
              <a:rPr lang="ar-SA" sz="2400" dirty="0" smtClean="0">
                <a:solidFill>
                  <a:schemeClr val="bg1"/>
                </a:solidFill>
                <a:latin typeface="Sakkal Majalla"/>
                <a:ea typeface="Calibri"/>
                <a:cs typeface="Arial"/>
              </a:rPr>
              <a:t>وهو دلالة على دقة الوسط الحسابي كتقدير لوسط المجتمع</a:t>
            </a:r>
            <a: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/>
            </a:r>
            <a:b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</a:br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Sakkal Majalla"/>
              </a:rPr>
              <a:t>3- شكل التوزيع:</a:t>
            </a:r>
            <a: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/>
            </a:r>
            <a:b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</a:br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Sakkal Majalla"/>
              </a:rPr>
              <a:t>-الالتواء</a:t>
            </a:r>
            <a:r>
              <a:rPr lang="fr-FR" sz="2400" b="1" dirty="0" smtClean="0">
                <a:solidFill>
                  <a:schemeClr val="accent2">
                    <a:lumMod val="75000"/>
                  </a:schemeClr>
                </a:solidFill>
                <a:latin typeface="Sakkal Majalla"/>
                <a:ea typeface="Calibri"/>
                <a:cs typeface="Arial"/>
              </a:rPr>
              <a:t> </a:t>
            </a:r>
            <a:r>
              <a:rPr lang="fr-FR" sz="2400" b="1" dirty="0" err="1" smtClean="0">
                <a:solidFill>
                  <a:schemeClr val="accent2">
                    <a:lumMod val="75000"/>
                  </a:schemeClr>
                </a:solidFill>
                <a:latin typeface="Sakkal Majalla"/>
                <a:ea typeface="Calibri"/>
                <a:cs typeface="Arial"/>
              </a:rPr>
              <a:t>skewness</a:t>
            </a:r>
            <a:r>
              <a:rPr lang="fr-FR" sz="2400" b="1" dirty="0" smtClean="0">
                <a:solidFill>
                  <a:schemeClr val="accent2">
                    <a:lumMod val="75000"/>
                  </a:schemeClr>
                </a:solidFill>
                <a:latin typeface="Sakkal Majalla"/>
                <a:ea typeface="Calibri"/>
                <a:cs typeface="Arial"/>
              </a:rPr>
              <a:t> </a:t>
            </a:r>
            <a:r>
              <a:rPr lang="ar-SA" sz="2400" dirty="0" smtClean="0">
                <a:solidFill>
                  <a:schemeClr val="bg1"/>
                </a:solidFill>
                <a:latin typeface="Calibri"/>
                <a:ea typeface="Calibri"/>
                <a:cs typeface="Sakkal Majalla"/>
              </a:rPr>
              <a:t>: هو مدى بعد البيانات عن التماثل</a:t>
            </a:r>
            <a: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/>
            </a:r>
            <a:b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</a:br>
            <a:r>
              <a:rPr lang="ar-SA" sz="2400" dirty="0" smtClean="0">
                <a:solidFill>
                  <a:schemeClr val="bg1"/>
                </a:solidFill>
                <a:latin typeface="Calibri"/>
                <a:ea typeface="Calibri"/>
                <a:cs typeface="Sakkal Majalla"/>
              </a:rPr>
              <a:t>-</a:t>
            </a:r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Sakkal Majalla"/>
              </a:rPr>
              <a:t>التفلطح او </a:t>
            </a:r>
            <a:r>
              <a:rPr lang="ar-SA" sz="2400" b="1" dirty="0" err="1" smtClean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Sakkal Majalla"/>
              </a:rPr>
              <a:t>التفرطح</a:t>
            </a:r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Sakkal Majalla"/>
              </a:rPr>
              <a:t> </a:t>
            </a:r>
            <a:r>
              <a:rPr lang="fr-FR" sz="2400" b="1" dirty="0" err="1" smtClean="0">
                <a:solidFill>
                  <a:schemeClr val="accent2">
                    <a:lumMod val="75000"/>
                  </a:schemeClr>
                </a:solidFill>
                <a:latin typeface="Sakkal Majalla"/>
                <a:ea typeface="Calibri"/>
                <a:cs typeface="Arial"/>
              </a:rPr>
              <a:t>kurtosis</a:t>
            </a:r>
            <a:r>
              <a:rPr lang="ar-DZ" sz="2400" b="1" dirty="0" smtClean="0">
                <a:solidFill>
                  <a:schemeClr val="accent2">
                    <a:lumMod val="75000"/>
                  </a:schemeClr>
                </a:solidFill>
                <a:latin typeface="Calibri"/>
                <a:ea typeface="Calibri"/>
                <a:cs typeface="Sakkal Majalla"/>
              </a:rPr>
              <a:t>:</a:t>
            </a:r>
            <a:r>
              <a:rPr lang="ar-DZ" sz="2400" dirty="0" smtClean="0">
                <a:solidFill>
                  <a:schemeClr val="bg1"/>
                </a:solidFill>
                <a:latin typeface="Calibri"/>
                <a:ea typeface="Calibri"/>
                <a:cs typeface="Sakkal Majalla"/>
              </a:rPr>
              <a:t>وهو درجة علو قمة التوزيع بالنسبة للتوزيع الطبيعي</a:t>
            </a:r>
            <a: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/>
            </a:r>
            <a:br>
              <a:rPr lang="fr-FR" sz="2000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</a:br>
            <a:endParaRPr lang="fr-FR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4211" y="589280"/>
            <a:ext cx="10430829" cy="2499360"/>
          </a:xfrm>
        </p:spPr>
        <p:txBody>
          <a:bodyPr>
            <a:noAutofit/>
          </a:bodyPr>
          <a:lstStyle/>
          <a:p>
            <a:pPr algn="r"/>
            <a:r>
              <a:rPr lang="ar-DZ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لايجاد</a:t>
            </a:r>
            <a:r>
              <a:rPr lang="ar-DZ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المقاييس السابقة باستخدام برنامج </a:t>
            </a:r>
            <a:r>
              <a:rPr lang="fr-FR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spss</a:t>
            </a:r>
            <a:r>
              <a:rPr lang="ar-DZ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نتبع الخطوات التالية:</a:t>
            </a:r>
            <a:r>
              <a:rPr lang="fr-F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ar-DZ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من شريط القوائم </a:t>
            </a:r>
            <a:r>
              <a:rPr lang="fr-FR" sz="24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analyze</a:t>
            </a:r>
            <a:r>
              <a:rPr lang="fr-F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DZ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اختر </a:t>
            </a:r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Descriptive </a:t>
            </a:r>
            <a:r>
              <a:rPr lang="fr-FR" sz="24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Statistics</a:t>
            </a:r>
            <a:r>
              <a:rPr lang="ar-DZ" sz="24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DZ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ومن القائمة الفرعية اختر </a:t>
            </a:r>
            <a:r>
              <a:rPr lang="fr-FR" sz="24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Frequencies</a:t>
            </a:r>
            <a:r>
              <a:rPr lang="ar-DZ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يمكن الحصول على جميع مقاييس النزعة المركزية ومقاييس التشتت والشكل عن طريق اختيار الخانات </a:t>
            </a:r>
            <a:r>
              <a:rPr lang="ar-DZ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الملائمة .</a:t>
            </a:r>
            <a:r>
              <a:rPr lang="ar-DZ" sz="2000" dirty="0" smtClean="0">
                <a:solidFill>
                  <a:schemeClr val="bg1"/>
                </a:solidFill>
              </a:rPr>
              <a:t/>
            </a:r>
            <a:br>
              <a:rPr lang="ar-DZ" sz="2000" dirty="0" smtClean="0">
                <a:solidFill>
                  <a:schemeClr val="bg1"/>
                </a:solidFill>
              </a:rPr>
            </a:br>
            <a:r>
              <a:rPr lang="ar-DZ" sz="2000" dirty="0" smtClean="0"/>
              <a:t/>
            </a:r>
            <a:br>
              <a:rPr lang="ar-DZ" sz="2000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2000" dirty="0"/>
          </a:p>
        </p:txBody>
      </p:sp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3920" y="2461260"/>
            <a:ext cx="5547360" cy="331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7045823" y="679268"/>
            <a:ext cx="3657600" cy="1639389"/>
          </a:xfrm>
        </p:spPr>
        <p:txBody>
          <a:bodyPr>
            <a:normAutofit fontScale="90000"/>
          </a:bodyPr>
          <a:lstStyle/>
          <a:p>
            <a:pPr algn="r"/>
            <a:r>
              <a:rPr lang="ar-DZ" dirty="0" err="1" smtClean="0">
                <a:solidFill>
                  <a:schemeClr val="bg1"/>
                </a:solidFill>
              </a:rPr>
              <a:t>فنتحصل</a:t>
            </a:r>
            <a:r>
              <a:rPr lang="ar-DZ" dirty="0" smtClean="0">
                <a:solidFill>
                  <a:schemeClr val="bg1"/>
                </a:solidFill>
              </a:rPr>
              <a:t> على مربع الحوار الاتي  فنقوم </a:t>
            </a:r>
            <a:r>
              <a:rPr lang="ar-DZ" dirty="0" err="1" smtClean="0">
                <a:solidFill>
                  <a:schemeClr val="bg1"/>
                </a:solidFill>
              </a:rPr>
              <a:t>بادخال</a:t>
            </a:r>
            <a:r>
              <a:rPr lang="ar-DZ" dirty="0" smtClean="0">
                <a:solidFill>
                  <a:schemeClr val="bg1"/>
                </a:solidFill>
              </a:rPr>
              <a:t> المتغير المراد </a:t>
            </a:r>
            <a:r>
              <a:rPr lang="ar-DZ" dirty="0" err="1" smtClean="0">
                <a:solidFill>
                  <a:schemeClr val="bg1"/>
                </a:solidFill>
              </a:rPr>
              <a:t>تحليله </a:t>
            </a:r>
            <a:r>
              <a:rPr lang="ar-DZ" dirty="0" smtClean="0">
                <a:solidFill>
                  <a:schemeClr val="bg1"/>
                </a:solidFill>
              </a:rPr>
              <a:t>،ثم نضغط على </a:t>
            </a:r>
            <a:r>
              <a:rPr lang="fr-FR" dirty="0" err="1" smtClean="0">
                <a:solidFill>
                  <a:schemeClr val="accent2"/>
                </a:solidFill>
              </a:rPr>
              <a:t>Statistics</a:t>
            </a:r>
            <a:r>
              <a:rPr lang="fr-FR" dirty="0" smtClean="0">
                <a:solidFill>
                  <a:schemeClr val="accent2"/>
                </a:solidFill>
              </a:rPr>
              <a:t> </a:t>
            </a:r>
            <a:r>
              <a:rPr lang="fr-FR" dirty="0" smtClean="0">
                <a:solidFill>
                  <a:schemeClr val="bg1"/>
                </a:solidFill>
              </a:rPr>
              <a:t/>
            </a:r>
            <a:br>
              <a:rPr lang="fr-FR" dirty="0" smtClean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2"/>
          </p:nvPr>
        </p:nvSpPr>
        <p:spPr>
          <a:xfrm>
            <a:off x="6980509" y="2680062"/>
            <a:ext cx="3657600" cy="2091267"/>
          </a:xfrm>
        </p:spPr>
        <p:txBody>
          <a:bodyPr/>
          <a:lstStyle/>
          <a:p>
            <a:r>
              <a:rPr lang="ar-DZ" sz="2000" dirty="0" smtClean="0"/>
              <a:t>فتحصل على مربع الحوار الموضح في الصورة  نضغط على جميع الاحصاءات المطلوبة ثم </a:t>
            </a:r>
            <a:r>
              <a:rPr lang="fr-FR" sz="2000" dirty="0" smtClean="0">
                <a:solidFill>
                  <a:schemeClr val="accent2"/>
                </a:solidFill>
              </a:rPr>
              <a:t>continue</a:t>
            </a:r>
            <a:r>
              <a:rPr lang="ar-DZ" sz="2000" dirty="0" smtClean="0"/>
              <a:t> ثم </a:t>
            </a:r>
            <a:r>
              <a:rPr lang="fr-FR" sz="2000" dirty="0" smtClean="0">
                <a:solidFill>
                  <a:schemeClr val="accent2"/>
                </a:solidFill>
              </a:rPr>
              <a:t>ok</a:t>
            </a:r>
          </a:p>
          <a:p>
            <a:endParaRPr lang="fr-FR" dirty="0"/>
          </a:p>
        </p:txBody>
      </p:sp>
      <p:pic>
        <p:nvPicPr>
          <p:cNvPr id="7" name="Espace réservé du contenu 6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4720" y="629921"/>
            <a:ext cx="5145405" cy="4124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DZ" dirty="0" smtClean="0"/>
              <a:t>فتحصل على المخرجات الآتية بعد ادخال متغير الخبرة </a:t>
            </a:r>
            <a:r>
              <a:rPr lang="fr-FR" dirty="0" smtClean="0"/>
              <a:t>A3 </a:t>
            </a:r>
            <a:r>
              <a:rPr lang="ar-DZ" dirty="0" smtClean="0"/>
              <a:t>(التمرين  التطبيقي</a:t>
            </a:r>
            <a:r>
              <a:rPr lang="ar-DZ" dirty="0" err="1" smtClean="0"/>
              <a:t>)</a:t>
            </a:r>
            <a:r>
              <a:rPr lang="ar-DZ" dirty="0" smtClean="0"/>
              <a:t>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Espace réservé du contenu 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967" y="723256"/>
            <a:ext cx="5894092" cy="523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88480" y="2067560"/>
            <a:ext cx="4206240" cy="384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443446"/>
          </a:xfrm>
        </p:spPr>
        <p:txBody>
          <a:bodyPr>
            <a:normAutofit fontScale="90000"/>
          </a:bodyPr>
          <a:lstStyle/>
          <a:p>
            <a:pPr algn="just"/>
            <a:r>
              <a:rPr lang="ar-DZ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بالامكان</a:t>
            </a:r>
            <a:r>
              <a:rPr lang="ar-DZ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الضغط على الزر </a:t>
            </a:r>
            <a:r>
              <a:rPr lang="fr-FR" dirty="0" err="1" smtClean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charts</a:t>
            </a:r>
            <a:r>
              <a:rPr lang="fr-FR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ar-DZ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يمكن الحصول على التمثيل </a:t>
            </a:r>
            <a:r>
              <a:rPr lang="ar-DZ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البياني </a:t>
            </a:r>
            <a:r>
              <a:rPr lang="ar-DZ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(أعمدة،دوائر، مدرج تكراري) ويمكن ايضا اختيار طريقة عرض </a:t>
            </a:r>
            <a:r>
              <a:rPr lang="ar-DZ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القيم </a:t>
            </a:r>
            <a:r>
              <a:rPr lang="ar-DZ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(تكرارات او نسب</a:t>
            </a:r>
            <a:r>
              <a:rPr lang="ar-DZ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)</a:t>
            </a:r>
            <a:endParaRPr lang="fr-FR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Espace réservé du contenu 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4721" y="910272"/>
            <a:ext cx="3895090" cy="142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2431098" y="2424430"/>
            <a:ext cx="485775" cy="25558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3440" y="2763521"/>
            <a:ext cx="4206240" cy="1225868"/>
          </a:xfrm>
          <a:prstGeom prst="rect">
            <a:avLst/>
          </a:prstGeom>
          <a:noFill/>
        </p:spPr>
      </p:pic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2587625" y="4105275"/>
            <a:ext cx="485775" cy="25558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08481" y="4602163"/>
            <a:ext cx="1889760" cy="1595437"/>
          </a:xfrm>
          <a:prstGeom prst="rect">
            <a:avLst/>
          </a:prstGeom>
          <a:noFill/>
        </p:spPr>
      </p:pic>
      <p:pic>
        <p:nvPicPr>
          <p:cNvPr id="10" name="Image 9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20572" y="2789872"/>
            <a:ext cx="3303588" cy="2700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4307840" y="5100319"/>
            <a:ext cx="2743200" cy="830581"/>
          </a:xfrm>
          <a:prstGeom prst="curvedUpArrow">
            <a:avLst>
              <a:gd name="adj1" fmla="val 33160"/>
              <a:gd name="adj2" fmla="val 66320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شريحة">
  <a:themeElements>
    <a:clrScheme name="شريحة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شريحة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ريح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429</TotalTime>
  <Words>187</Words>
  <Application>Microsoft Office PowerPoint</Application>
  <PresentationFormat>Personnalisé</PresentationFormat>
  <Paragraphs>39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شريحة</vt:lpstr>
      <vt:lpstr>Diapositive 1</vt:lpstr>
      <vt:lpstr>Diapositive 2</vt:lpstr>
      <vt:lpstr>Diapositive 3</vt:lpstr>
      <vt:lpstr>1- مقاييس النزعة المركزيةMeasures Of Central Tendency: النزعة المركزية هي ميل البيانات الى التجمع حول قيمة متوسطة وتوجد العديد من مقاييس النزعة المركزية منها: -المتوسط الحسابيArithmetic Mean: ويستخدم للبيانات الكمية فقط ويأخذ في عين الاعتبار جميع البيانات ولا يتأثر بترتيب البيانات ويتأثر بالقيم المتطرفة . -الوسيطMedian:وهي القيمة التي تتوسط البيانات بعد ترتيبها تصاعديا او تنازليا أو هو القيمة التي تقسم البيانات الى نصفين متساويين، يستخدم في حال التعامل مع البيانات التي تكثر بها القيم الشاذة. -المنوالMode:يعرف بأنه القيمة الأكثر تكرار (شيوعا) ويمكن حسابه للبيانات الكمية والنوعية و هو لا يأخذ في عين الاعتبار جميع البيانات ولا يتأثر كثيرا بالقيم المتطرفة ولا يحتاج لترتيب البيانات </vt:lpstr>
      <vt:lpstr>2-مقاييس التشتت  ويعرف التشتت انه درجة التباعد او التقارب التي تتجه بها البيانات الكمية للانتشار حول قيمة متوسطة (احد مقاييس النزعة المركزية) ومن مقاييس التشتت نذكر: - المدى range:وهو الفرق بين أكبر قيمة وأصغر قيمة ومن عيوبه أنه يتأثر بالقيم المتطرفة لذا يعد مقياسا غير جيد في كثير من الأحيان -الانحراف المعياريstandard deviation: مقدار تشتت القيم عن متوسطها وهو الجذر التربيعي للتباين - التباين variance :هو متوسط مربعات انحرافات القيم عن متوسطها والانحراف المعياري والتباين كلاهما يأخذ في عين الاعتبار جميع البيانات ويتأثر بالقيم الشاذة -معامل الاختلاف coefficient of variation :وهو احد مقاييس التشتت يستخدم للمقارنة بين عينتين أو أكثر -الخطأ المعياري s.e.mean :وهو دلالة على دقة الوسط الحسابي كتقدير لوسط المجتمع 3- شكل التوزيع: -الالتواء skewness : هو مدى بعد البيانات عن التماثل -التفلطح او التفرطح kurtosis:وهو درجة علو قمة التوزيع بالنسبة للتوزيع الطبيعي </vt:lpstr>
      <vt:lpstr>لايجاد المقاييس السابقة باستخدام برنامج spss نتبع الخطوات التالية: من شريط القوائم analyze  اختر Descriptive Statistics ومن القائمة الفرعية اختر Frequencies يمكن الحصول على جميع مقاييس النزعة المركزية ومقاييس التشتت والشكل عن طريق اختيار الخانات الملائمة .   </vt:lpstr>
      <vt:lpstr>فنتحصل على مربع الحوار الاتي  فنقوم بادخال المتغير المراد تحليله ،ثم نضغط على Statistics  </vt:lpstr>
      <vt:lpstr>فتحصل على المخرجات الآتية بعد ادخال متغير الخبرة A3 (التمرين  التطبيقي)  </vt:lpstr>
      <vt:lpstr>بالامكان الضغط على الزر charts يمكن الحصول على التمثيل البياني (أعمدة،دوائر، مدرج تكراري) ويمكن ايضا اختيار طريقة عرض القيم (تكرارات او نسب)</vt:lpstr>
      <vt:lpstr>بالرجوع الى التمرين  التطبيقي واختيار متغير الخبرة A3 نحصل على المخرجات الآتية: </vt:lpstr>
      <vt:lpstr>التمثيل البياني: يقصد ها عرض البيانات بشكل اعمدة او دوائر وغيرها ويتم اختيار طريقة التمثيل بناءا على نوعية البيانات،والجدول التالي يمثل الرسومات البيانية المناسبة لأنواع المتغيرات </vt:lpstr>
      <vt:lpstr>- الأعمدة البيانية: من قائمة Graphs نختار Bar فيظهر مربع حوار يحتوى على انواع الاعمدة البيانية فنختار النوع المناسب ثم نضغط على  Define ثم   ok   </vt:lpstr>
      <vt:lpstr>التمثيل الدائري: من قائمة Graphs نختار pie كما هو موضح في الصورة </vt:lpstr>
      <vt:lpstr>الاختبارات الاحصائية: سيتم التطرق لها بالتفصيل في الدروس الموالية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Mohamed Elbey</dc:creator>
  <cp:lastModifiedBy>windows</cp:lastModifiedBy>
  <cp:revision>45</cp:revision>
  <dcterms:created xsi:type="dcterms:W3CDTF">2023-11-05T08:03:29Z</dcterms:created>
  <dcterms:modified xsi:type="dcterms:W3CDTF">2023-12-06T19:49:01Z</dcterms:modified>
</cp:coreProperties>
</file>