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3">
  <p:sldMasterIdLst>
    <p:sldMasterId id="2147483648" r:id="rId1"/>
  </p:sldMasterIdLst>
  <p:sldIdLst>
    <p:sldId id="256" r:id="rId2"/>
    <p:sldId id="257" r:id="rId3"/>
    <p:sldId id="262" r:id="rId4"/>
    <p:sldId id="261" r:id="rId5"/>
    <p:sldId id="258" r:id="rId6"/>
    <p:sldId id="259" r:id="rId7"/>
    <p:sldId id="260" r:id="rId8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3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CDA113-80C4-489D-858A-9D16BC3A50E9}" type="datetimeFigureOut">
              <a:rPr lang="fr-FR" smtClean="0"/>
              <a:pPr/>
              <a:t>20/02/2024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7DCDC8-B95F-44DB-9FF3-91B706744F80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CDA113-80C4-489D-858A-9D16BC3A50E9}" type="datetimeFigureOut">
              <a:rPr lang="fr-FR" smtClean="0"/>
              <a:pPr/>
              <a:t>20/02/2024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7DCDC8-B95F-44DB-9FF3-91B706744F80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CDA113-80C4-489D-858A-9D16BC3A50E9}" type="datetimeFigureOut">
              <a:rPr lang="fr-FR" smtClean="0"/>
              <a:pPr/>
              <a:t>20/02/2024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7DCDC8-B95F-44DB-9FF3-91B706744F80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CDA113-80C4-489D-858A-9D16BC3A50E9}" type="datetimeFigureOut">
              <a:rPr lang="fr-FR" smtClean="0"/>
              <a:pPr/>
              <a:t>20/02/2024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7DCDC8-B95F-44DB-9FF3-91B706744F80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CDA113-80C4-489D-858A-9D16BC3A50E9}" type="datetimeFigureOut">
              <a:rPr lang="fr-FR" smtClean="0"/>
              <a:pPr/>
              <a:t>20/02/2024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7DCDC8-B95F-44DB-9FF3-91B706744F80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CDA113-80C4-489D-858A-9D16BC3A50E9}" type="datetimeFigureOut">
              <a:rPr lang="fr-FR" smtClean="0"/>
              <a:pPr/>
              <a:t>20/02/2024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7DCDC8-B95F-44DB-9FF3-91B706744F80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CDA113-80C4-489D-858A-9D16BC3A50E9}" type="datetimeFigureOut">
              <a:rPr lang="fr-FR" smtClean="0"/>
              <a:pPr/>
              <a:t>20/02/2024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7DCDC8-B95F-44DB-9FF3-91B706744F80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CDA113-80C4-489D-858A-9D16BC3A50E9}" type="datetimeFigureOut">
              <a:rPr lang="fr-FR" smtClean="0"/>
              <a:pPr/>
              <a:t>20/02/2024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7DCDC8-B95F-44DB-9FF3-91B706744F80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CDA113-80C4-489D-858A-9D16BC3A50E9}" type="datetimeFigureOut">
              <a:rPr lang="fr-FR" smtClean="0"/>
              <a:pPr/>
              <a:t>20/02/2024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7DCDC8-B95F-44DB-9FF3-91B706744F80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CDA113-80C4-489D-858A-9D16BC3A50E9}" type="datetimeFigureOut">
              <a:rPr lang="fr-FR" smtClean="0"/>
              <a:pPr/>
              <a:t>20/02/2024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7DCDC8-B95F-44DB-9FF3-91B706744F80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CDA113-80C4-489D-858A-9D16BC3A50E9}" type="datetimeFigureOut">
              <a:rPr lang="fr-FR" smtClean="0"/>
              <a:pPr/>
              <a:t>20/02/2024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7DCDC8-B95F-44DB-9FF3-91B706744F80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CDA113-80C4-489D-858A-9D16BC3A50E9}" type="datetimeFigureOut">
              <a:rPr lang="fr-FR" smtClean="0"/>
              <a:pPr/>
              <a:t>20/02/2024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7DCDC8-B95F-44DB-9FF3-91B706744F80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214282" y="1071546"/>
            <a:ext cx="8572528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Low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Objectif de l’enqu</a:t>
            </a:r>
            <a:r>
              <a:rPr lang="fr-FR" sz="20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ête : </a:t>
            </a:r>
          </a:p>
          <a:p>
            <a:pPr marL="0" marR="0" lvl="0" indent="0" algn="justLow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fr-FR" sz="20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D</a:t>
            </a:r>
            <a:r>
              <a:rPr kumimoji="0" lang="fr-FR" sz="20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éterminer les différentes perceptions</a:t>
            </a:r>
            <a:r>
              <a:rPr kumimoji="0" lang="fr-FR" sz="200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et </a:t>
            </a:r>
            <a:r>
              <a:rPr lang="fr-FR" sz="20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opinions sur </a:t>
            </a:r>
            <a:r>
              <a:rPr kumimoji="0" lang="fr-FR" sz="20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la néo-orthographe qui peuvent inciter les internautes </a:t>
            </a:r>
            <a:r>
              <a:rPr kumimoji="0" lang="fr-FR" sz="200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mileviens</a:t>
            </a:r>
            <a:r>
              <a:rPr kumimoji="0" lang="fr-FR" sz="20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à la choisir comme</a:t>
            </a:r>
            <a:r>
              <a:rPr kumimoji="0" lang="fr-FR" sz="200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stratégie d’écriture </a:t>
            </a:r>
            <a:r>
              <a:rPr kumimoji="0" lang="fr-FR" sz="20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ou l’éviter</a:t>
            </a:r>
            <a:r>
              <a:rPr kumimoji="0" lang="fr-FR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  <a:endParaRPr kumimoji="0" lang="fr-FR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1" y="0"/>
            <a:ext cx="9144000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8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Les repr</a:t>
            </a:r>
            <a:r>
              <a:rPr kumimoji="0" lang="fr-FR" sz="28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é</a:t>
            </a:r>
            <a:r>
              <a:rPr kumimoji="0" lang="fr-FR" sz="28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sentations de la n</a:t>
            </a:r>
            <a:r>
              <a:rPr kumimoji="0" lang="fr-FR" sz="28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é</a:t>
            </a:r>
            <a:r>
              <a:rPr kumimoji="0" lang="fr-FR" sz="28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o-orthographe chez les internautes </a:t>
            </a:r>
            <a:r>
              <a:rPr kumimoji="0" lang="fr-FR" sz="28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mileviens</a:t>
            </a:r>
            <a:endParaRPr kumimoji="0" lang="fr-FR" sz="28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0" y="2345288"/>
            <a:ext cx="897713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R</a:t>
            </a:r>
            <a:r>
              <a:rPr kumimoji="0" lang="fr-FR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é</a:t>
            </a:r>
            <a:r>
              <a:rPr kumimoji="0" lang="fr-FR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digez la d</a:t>
            </a:r>
            <a:r>
              <a:rPr kumimoji="0" lang="fr-FR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é</a:t>
            </a:r>
            <a:r>
              <a:rPr kumimoji="0" lang="fr-FR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marche du travail du pr</a:t>
            </a:r>
            <a:r>
              <a:rPr kumimoji="0" lang="fr-FR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é</a:t>
            </a:r>
            <a:r>
              <a:rPr kumimoji="0" lang="fr-FR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sent sujet (voir l</a:t>
            </a:r>
            <a:r>
              <a:rPr kumimoji="0" lang="fr-FR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’</a:t>
            </a:r>
            <a:r>
              <a:rPr kumimoji="0" lang="fr-FR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intitul</a:t>
            </a:r>
            <a:r>
              <a:rPr kumimoji="0" lang="fr-FR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é</a:t>
            </a:r>
            <a:r>
              <a:rPr kumimoji="0" lang="fr-FR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) selo</a:t>
            </a:r>
            <a:r>
              <a:rPr lang="fr-FR" b="1" i="1" dirty="0" smtClean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n les éléments suivants :</a:t>
            </a:r>
            <a:r>
              <a:rPr kumimoji="0" lang="fr-FR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endParaRPr kumimoji="0" lang="fr-FR" sz="32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0" y="2643182"/>
            <a:ext cx="9144000" cy="41549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Low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fr-FR" sz="2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Pour la pr</a:t>
            </a:r>
            <a:r>
              <a:rPr kumimoji="0" lang="fr-FR" sz="2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é</a:t>
            </a:r>
            <a:r>
              <a:rPr kumimoji="0" lang="fr-FR" sz="2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paration de l</a:t>
            </a:r>
            <a:r>
              <a:rPr kumimoji="0" lang="fr-FR" sz="2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’</a:t>
            </a:r>
            <a:r>
              <a:rPr kumimoji="0" lang="fr-FR" sz="2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enquête </a:t>
            </a:r>
            <a:endParaRPr kumimoji="0" lang="fr-FR" sz="2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Low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Outil d</a:t>
            </a:r>
            <a:r>
              <a:rPr kumimoji="0" lang="fr-FR" sz="2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’</a:t>
            </a:r>
            <a:r>
              <a:rPr kumimoji="0" lang="fr-FR" sz="2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investigation</a:t>
            </a:r>
            <a:r>
              <a:rPr kumimoji="0" lang="fr-FR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 l</a:t>
            </a:r>
            <a:r>
              <a:rPr kumimoji="0" lang="fr-FR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’</a:t>
            </a:r>
            <a:r>
              <a:rPr kumimoji="0" lang="fr-FR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entretien semi-directif comme outil d</a:t>
            </a:r>
            <a:r>
              <a:rPr kumimoji="0" lang="fr-FR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’</a:t>
            </a:r>
            <a:r>
              <a:rPr kumimoji="0" lang="fr-FR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investigation </a:t>
            </a:r>
            <a:endParaRPr kumimoji="0" lang="fr-FR" sz="2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Low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Objectif</a:t>
            </a:r>
            <a:r>
              <a:rPr kumimoji="0" lang="fr-FR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 </a:t>
            </a:r>
            <a:r>
              <a:rPr kumimoji="0" lang="fr-FR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 l</a:t>
            </a:r>
            <a:r>
              <a:rPr kumimoji="0" lang="fr-FR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’</a:t>
            </a:r>
            <a:r>
              <a:rPr kumimoji="0" lang="fr-FR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entretien est  la technique la plus propice pour les </a:t>
            </a:r>
            <a:r>
              <a:rPr kumimoji="0" lang="fr-FR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é</a:t>
            </a:r>
            <a:r>
              <a:rPr kumimoji="0" lang="fr-FR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tudes qualitatives.</a:t>
            </a:r>
            <a:endParaRPr kumimoji="0" lang="fr-FR" sz="2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Low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Le groupe social</a:t>
            </a:r>
            <a:r>
              <a:rPr kumimoji="0" lang="fr-FR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(sujets enquêt</a:t>
            </a:r>
            <a:r>
              <a:rPr kumimoji="0" lang="fr-FR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é</a:t>
            </a:r>
            <a:r>
              <a:rPr kumimoji="0" lang="fr-FR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s/interrog</a:t>
            </a:r>
            <a:r>
              <a:rPr kumimoji="0" lang="fr-FR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é</a:t>
            </a:r>
            <a:r>
              <a:rPr kumimoji="0" lang="fr-FR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s)</a:t>
            </a:r>
            <a:r>
              <a:rPr kumimoji="0" lang="fr-FR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 </a:t>
            </a:r>
            <a:r>
              <a:rPr kumimoji="0" lang="fr-FR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 les internautes </a:t>
            </a:r>
            <a:r>
              <a:rPr kumimoji="0" lang="fr-FR" sz="2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meleviens</a:t>
            </a:r>
            <a:r>
              <a:rPr kumimoji="0" lang="fr-FR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. </a:t>
            </a:r>
            <a:endParaRPr kumimoji="0" lang="fr-FR" sz="2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Low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Nombre de sujets </a:t>
            </a:r>
            <a:r>
              <a:rPr kumimoji="0" lang="fr-FR" sz="2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é</a:t>
            </a:r>
            <a:r>
              <a:rPr kumimoji="0" lang="fr-FR" sz="2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chantillonn</a:t>
            </a:r>
            <a:r>
              <a:rPr kumimoji="0" lang="fr-FR" sz="2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é</a:t>
            </a:r>
            <a:r>
              <a:rPr kumimoji="0" lang="fr-FR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12. </a:t>
            </a:r>
            <a:endParaRPr kumimoji="0" lang="fr-FR" sz="2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Low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Crit</a:t>
            </a:r>
            <a:r>
              <a:rPr kumimoji="0" lang="fr-FR" sz="2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è</a:t>
            </a:r>
            <a:r>
              <a:rPr kumimoji="0" lang="fr-FR" sz="2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res de s</a:t>
            </a:r>
            <a:r>
              <a:rPr kumimoji="0" lang="fr-FR" sz="2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é</a:t>
            </a:r>
            <a:r>
              <a:rPr kumimoji="0" lang="fr-FR" sz="2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lection</a:t>
            </a:r>
            <a:r>
              <a:rPr kumimoji="0" lang="fr-FR" sz="2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 </a:t>
            </a:r>
            <a:r>
              <a:rPr kumimoji="0" lang="fr-FR" sz="2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 </a:t>
            </a:r>
            <a:endParaRPr kumimoji="0" lang="fr-FR" sz="2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Low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fr-FR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le contact r</a:t>
            </a:r>
            <a:r>
              <a:rPr kumimoji="0" lang="fr-FR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é</a:t>
            </a:r>
            <a:r>
              <a:rPr kumimoji="0" lang="fr-FR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gulier avec la communication </a:t>
            </a:r>
            <a:r>
              <a:rPr kumimoji="0" lang="fr-FR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é</a:t>
            </a:r>
            <a:r>
              <a:rPr kumimoji="0" lang="fr-FR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crite m</a:t>
            </a:r>
            <a:r>
              <a:rPr kumimoji="0" lang="fr-FR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é</a:t>
            </a:r>
            <a:r>
              <a:rPr kumimoji="0" lang="fr-FR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diatis</a:t>
            </a:r>
            <a:r>
              <a:rPr kumimoji="0" lang="fr-FR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é</a:t>
            </a:r>
            <a:r>
              <a:rPr kumimoji="0" lang="fr-FR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e par ordinateur, soit des utilisateurs des moyens synchrones (messagerie instantan</a:t>
            </a:r>
            <a:r>
              <a:rPr kumimoji="0" lang="fr-FR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é</a:t>
            </a:r>
            <a:r>
              <a:rPr kumimoji="0" lang="fr-FR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e</a:t>
            </a:r>
            <a:r>
              <a:rPr kumimoji="0" lang="fr-FR" sz="2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) </a:t>
            </a:r>
            <a:r>
              <a:rPr kumimoji="0" lang="fr-FR" sz="2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soit </a:t>
            </a:r>
            <a:r>
              <a:rPr kumimoji="0" lang="fr-FR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asynchrones (email, forum de discussion...) </a:t>
            </a:r>
            <a:endParaRPr kumimoji="0" lang="fr-FR" sz="2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Low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fr-FR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Public h</a:t>
            </a:r>
            <a:r>
              <a:rPr kumimoji="0" lang="fr-FR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é</a:t>
            </a:r>
            <a:r>
              <a:rPr kumimoji="0" lang="fr-FR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</a:t>
            </a:r>
            <a:r>
              <a:rPr kumimoji="0" lang="fr-FR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é</a:t>
            </a:r>
            <a:r>
              <a:rPr kumimoji="0" lang="fr-FR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rog</a:t>
            </a:r>
            <a:r>
              <a:rPr kumimoji="0" lang="fr-FR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è</a:t>
            </a:r>
            <a:r>
              <a:rPr kumimoji="0" lang="fr-FR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ne selon leur âge, sexe et statut socioprofessionnel.       </a:t>
            </a:r>
            <a:endParaRPr kumimoji="0" lang="fr-FR" sz="2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Low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Lieu de l</a:t>
            </a:r>
            <a:r>
              <a:rPr kumimoji="0" lang="fr-FR" sz="2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’</a:t>
            </a:r>
            <a:r>
              <a:rPr kumimoji="0" lang="fr-FR" sz="2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enquête</a:t>
            </a:r>
            <a:r>
              <a:rPr kumimoji="0" lang="fr-FR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 </a:t>
            </a:r>
            <a:r>
              <a:rPr kumimoji="0" lang="fr-FR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 2 cybercaf</a:t>
            </a:r>
            <a:r>
              <a:rPr kumimoji="0" lang="fr-FR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é</a:t>
            </a:r>
            <a:r>
              <a:rPr kumimoji="0" lang="fr-FR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s : </a:t>
            </a:r>
            <a:r>
              <a:rPr kumimoji="0" lang="fr-FR" sz="2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MED.NET </a:t>
            </a:r>
            <a:r>
              <a:rPr kumimoji="0" lang="fr-FR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et  </a:t>
            </a:r>
            <a:r>
              <a:rPr kumimoji="0" lang="fr-FR" sz="2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NETHOME.</a:t>
            </a:r>
            <a:endParaRPr kumimoji="0" lang="fr-FR" sz="2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Rectangle 1"/>
          <p:cNvSpPr>
            <a:spLocks noChangeArrowheads="1"/>
          </p:cNvSpPr>
          <p:nvPr/>
        </p:nvSpPr>
        <p:spPr bwMode="auto">
          <a:xfrm>
            <a:off x="0" y="0"/>
            <a:ext cx="9144000" cy="50167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Exigence  de l</a:t>
            </a:r>
            <a:r>
              <a:rPr kumimoji="0" lang="fr-FR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’</a:t>
            </a:r>
            <a:r>
              <a:rPr kumimoji="0" lang="fr-FR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enquête par entretien : </a:t>
            </a:r>
            <a:endParaRPr kumimoji="0" lang="fr-FR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fr-FR" sz="2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Moyen technique pour l</a:t>
            </a:r>
            <a:r>
              <a:rPr kumimoji="0" lang="fr-FR" sz="2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’</a:t>
            </a:r>
            <a:r>
              <a:rPr kumimoji="0" lang="fr-FR" sz="2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enregistrement des entretiens</a:t>
            </a:r>
            <a:r>
              <a:rPr kumimoji="0" lang="fr-F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 </a:t>
            </a:r>
            <a:r>
              <a:rPr kumimoji="0" lang="fr-F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 magn</a:t>
            </a:r>
            <a:r>
              <a:rPr kumimoji="0" lang="fr-F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é</a:t>
            </a:r>
            <a:r>
              <a:rPr kumimoji="0" lang="fr-F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tophone ou enregistreur de t</a:t>
            </a:r>
            <a:r>
              <a:rPr kumimoji="0" lang="fr-F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é</a:t>
            </a:r>
            <a:r>
              <a:rPr kumimoji="0" lang="fr-F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l</a:t>
            </a:r>
            <a:r>
              <a:rPr kumimoji="0" lang="fr-F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é</a:t>
            </a:r>
            <a:r>
              <a:rPr kumimoji="0" lang="fr-F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phone portable</a:t>
            </a:r>
            <a:endParaRPr kumimoji="0" lang="fr-FR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fr-F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l</a:t>
            </a:r>
            <a:r>
              <a:rPr kumimoji="0" lang="fr-F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’</a:t>
            </a:r>
            <a:r>
              <a:rPr kumimoji="0" lang="fr-F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anonymat.</a:t>
            </a:r>
            <a:endParaRPr kumimoji="0" lang="fr-FR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fr-FR" sz="2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Un guide d</a:t>
            </a:r>
            <a:r>
              <a:rPr kumimoji="0" lang="fr-FR" sz="2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’</a:t>
            </a:r>
            <a:r>
              <a:rPr kumimoji="0" lang="fr-FR" sz="2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entretien</a:t>
            </a:r>
            <a:r>
              <a:rPr kumimoji="0" lang="fr-F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 </a:t>
            </a:r>
            <a:r>
              <a:rPr kumimoji="0" lang="fr-F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 comportant 12 questions</a:t>
            </a:r>
            <a:r>
              <a:rPr kumimoji="0" lang="fr-F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 </a:t>
            </a:r>
            <a:r>
              <a:rPr kumimoji="0" lang="fr-F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(2 questions ferm</a:t>
            </a:r>
            <a:r>
              <a:rPr kumimoji="0" lang="fr-F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é</a:t>
            </a:r>
            <a:r>
              <a:rPr kumimoji="0" lang="fr-F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es 10 question ferm</a:t>
            </a:r>
            <a:r>
              <a:rPr kumimoji="0" lang="fr-F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é</a:t>
            </a:r>
            <a:r>
              <a:rPr kumimoji="0" lang="fr-F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es ou semi-ferm</a:t>
            </a:r>
            <a:r>
              <a:rPr kumimoji="0" lang="fr-F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é</a:t>
            </a:r>
            <a:r>
              <a:rPr kumimoji="0" lang="fr-F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es) </a:t>
            </a:r>
            <a:endParaRPr kumimoji="0" lang="fr-FR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fr-FR" sz="2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Les axes th</a:t>
            </a:r>
            <a:r>
              <a:rPr kumimoji="0" lang="fr-FR" sz="2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é</a:t>
            </a:r>
            <a:r>
              <a:rPr kumimoji="0" lang="fr-FR" sz="2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matiques de l</a:t>
            </a:r>
            <a:r>
              <a:rPr kumimoji="0" lang="fr-FR" sz="2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’</a:t>
            </a:r>
            <a:r>
              <a:rPr kumimoji="0" lang="fr-FR" sz="2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entretien: </a:t>
            </a:r>
            <a:endParaRPr kumimoji="0" lang="fr-FR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fr-F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L</a:t>
            </a:r>
            <a:r>
              <a:rPr kumimoji="0" lang="fr-F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’</a:t>
            </a:r>
            <a:r>
              <a:rPr kumimoji="0" lang="fr-F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orthographe utilis</a:t>
            </a:r>
            <a:r>
              <a:rPr kumimoji="0" lang="fr-F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é</a:t>
            </a:r>
            <a:r>
              <a:rPr kumimoji="0" lang="fr-F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e dans les communications </a:t>
            </a:r>
            <a:r>
              <a:rPr kumimoji="0" lang="fr-F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é</a:t>
            </a:r>
            <a:r>
              <a:rPr kumimoji="0" lang="fr-F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crites.</a:t>
            </a:r>
            <a:endParaRPr kumimoji="0" lang="fr-FR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fr-F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Les proc</a:t>
            </a:r>
            <a:r>
              <a:rPr kumimoji="0" lang="fr-F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é</a:t>
            </a:r>
            <a:r>
              <a:rPr kumimoji="0" lang="fr-F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d</a:t>
            </a:r>
            <a:r>
              <a:rPr kumimoji="0" lang="fr-F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é</a:t>
            </a:r>
            <a:r>
              <a:rPr kumimoji="0" lang="fr-F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s de raccourcissement des expressions. </a:t>
            </a:r>
            <a:endParaRPr kumimoji="0" lang="fr-FR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fr-F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L</a:t>
            </a:r>
            <a:r>
              <a:rPr kumimoji="0" lang="fr-F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’</a:t>
            </a:r>
            <a:r>
              <a:rPr kumimoji="0" lang="fr-F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objectif de l</a:t>
            </a:r>
            <a:r>
              <a:rPr kumimoji="0" lang="fr-F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’</a:t>
            </a:r>
            <a:r>
              <a:rPr kumimoji="0" lang="fr-F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usage de la n</a:t>
            </a:r>
            <a:r>
              <a:rPr kumimoji="0" lang="fr-F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é</a:t>
            </a:r>
            <a:r>
              <a:rPr kumimoji="0" lang="fr-F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o-orthographe.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La néographie comme une créativité orthographique</a:t>
            </a:r>
            <a:r>
              <a:rPr kumimoji="0" lang="fr-FR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sz="24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Les représentations de la néo-orthographe.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4338" name="Rectangle 2"/>
          <p:cNvSpPr>
            <a:spLocks noChangeArrowheads="1"/>
          </p:cNvSpPr>
          <p:nvPr/>
        </p:nvSpPr>
        <p:spPr bwMode="auto">
          <a:xfrm>
            <a:off x="0" y="4452848"/>
            <a:ext cx="9144000" cy="32624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fr-FR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Pour l</a:t>
            </a:r>
            <a:r>
              <a:rPr kumimoji="0" lang="fr-FR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’</a:t>
            </a:r>
            <a:r>
              <a:rPr kumimoji="0" lang="fr-FR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analyse du corpus</a:t>
            </a:r>
            <a:r>
              <a:rPr kumimoji="0" lang="fr-FR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 </a:t>
            </a:r>
            <a:r>
              <a:rPr kumimoji="0" lang="fr-FR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 </a:t>
            </a:r>
            <a:endParaRPr kumimoji="0" lang="fr-FR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fr-FR" sz="2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Corpus transcrit en API  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fr-FR" sz="20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Exemple: 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fr-FR" sz="2400" b="1" dirty="0" smtClean="0"/>
              <a:t>ED : </a:t>
            </a:r>
            <a:r>
              <a:rPr lang="fr-FR" sz="2400" b="1" u="sng" dirty="0" smtClean="0"/>
              <a:t>[</a:t>
            </a:r>
            <a:r>
              <a:rPr lang="fr-FR" sz="2400" b="1" u="sng" dirty="0" err="1" smtClean="0"/>
              <a:t>nәk</a:t>
            </a:r>
            <a:r>
              <a:rPr lang="fr-FR" sz="2400" b="1" u="sng" dirty="0" smtClean="0"/>
              <a:t>ᵊ</a:t>
            </a:r>
            <a:r>
              <a:rPr lang="fr-FR" sz="2400" b="1" u="sng" dirty="0" err="1" smtClean="0"/>
              <a:t>Tәb</a:t>
            </a:r>
            <a:r>
              <a:rPr lang="fr-FR" sz="2400" b="1" u="sng" dirty="0" smtClean="0"/>
              <a:t>ᵊ] vite[</a:t>
            </a:r>
            <a:r>
              <a:rPr lang="fr-FR" sz="2400" b="1" u="sng" dirty="0" err="1" smtClean="0"/>
              <a:t>nәZ</a:t>
            </a:r>
            <a:r>
              <a:rPr lang="fr-FR" sz="2400" b="1" u="sng" dirty="0" smtClean="0"/>
              <a:t>ᵊ</a:t>
            </a:r>
            <a:r>
              <a:rPr lang="fr-FR" sz="2400" b="1" u="sng" dirty="0" err="1" smtClean="0"/>
              <a:t>Rәb</a:t>
            </a:r>
            <a:r>
              <a:rPr lang="fr-FR" sz="2400" b="1" u="sng" dirty="0" smtClean="0"/>
              <a:t>ᵊ]</a:t>
            </a:r>
            <a:r>
              <a:rPr lang="fr-FR" sz="2400" b="1" dirty="0" smtClean="0"/>
              <a:t> parce que :: ::  vraiment des fois </a:t>
            </a:r>
            <a:r>
              <a:rPr lang="fr-FR" sz="2400" b="1" u="sng" dirty="0" smtClean="0"/>
              <a:t>[</a:t>
            </a:r>
            <a:r>
              <a:rPr lang="fr-FR" sz="2400" b="1" u="sng" dirty="0" err="1" smtClean="0"/>
              <a:t>TiЋ</a:t>
            </a:r>
            <a:r>
              <a:rPr lang="fr-FR" sz="2400" b="1" u="sng" dirty="0" smtClean="0"/>
              <a:t>ᵊ fᵊ]</a:t>
            </a:r>
            <a:r>
              <a:rPr lang="fr-FR" sz="2400" b="1" dirty="0" smtClean="0"/>
              <a:t>des internautes </a:t>
            </a:r>
            <a:r>
              <a:rPr lang="fr-FR" sz="2400" b="1" u="sng" dirty="0" smtClean="0"/>
              <a:t>[</a:t>
            </a:r>
            <a:r>
              <a:rPr lang="fr-FR" sz="2400" b="1" u="sng" dirty="0" err="1" smtClean="0"/>
              <a:t>ϳәzәR</a:t>
            </a:r>
            <a:r>
              <a:rPr lang="fr-FR" sz="2400" b="1" u="sng" dirty="0" smtClean="0"/>
              <a:t>ᵊbu</a:t>
            </a:r>
            <a:r>
              <a:rPr lang="fr-FR" sz="2400" b="1" dirty="0" smtClean="0"/>
              <a:t> </a:t>
            </a:r>
            <a:r>
              <a:rPr lang="fr-FR" sz="2400" b="1" u="sng" dirty="0" err="1" smtClean="0"/>
              <a:t>bәzәf</a:t>
            </a:r>
            <a:r>
              <a:rPr lang="fr-FR" sz="2400" b="1" u="sng" dirty="0" smtClean="0"/>
              <a:t>ᵊ]</a:t>
            </a:r>
            <a:r>
              <a:rPr lang="fr-FR" sz="2400" b="1" dirty="0" smtClean="0"/>
              <a:t> obligé</a:t>
            </a:r>
            <a:r>
              <a:rPr lang="fr-FR" sz="2400" b="1" u="sng" dirty="0" smtClean="0"/>
              <a:t>[</a:t>
            </a:r>
            <a:r>
              <a:rPr lang="fr-FR" sz="2400" b="1" u="sng" dirty="0" err="1" smtClean="0"/>
              <a:t>Tәk</a:t>
            </a:r>
            <a:r>
              <a:rPr lang="fr-FR" sz="2400" b="1" u="sng" dirty="0" smtClean="0"/>
              <a:t>ᵊ</a:t>
            </a:r>
            <a:r>
              <a:rPr lang="fr-FR" sz="2400" b="1" u="sng" dirty="0" err="1" smtClean="0"/>
              <a:t>Tәb</a:t>
            </a:r>
            <a:r>
              <a:rPr lang="fr-FR" sz="2400" b="1" u="sng" dirty="0" smtClean="0"/>
              <a:t>ᵊ]</a:t>
            </a:r>
            <a:r>
              <a:rPr lang="fr-FR" sz="2400" b="1" dirty="0" smtClean="0"/>
              <a:t> la phrase </a:t>
            </a:r>
            <a:r>
              <a:rPr lang="fr-FR" sz="2400" b="1" u="sng" dirty="0" smtClean="0"/>
              <a:t>[</a:t>
            </a:r>
            <a:r>
              <a:rPr lang="fr-FR" sz="2400" b="1" u="sng" dirty="0" err="1" smtClean="0"/>
              <a:t>kәm</a:t>
            </a:r>
            <a:r>
              <a:rPr lang="fr-FR" sz="2400" b="1" u="sng" dirty="0" smtClean="0"/>
              <a:t>ᵊLa</a:t>
            </a:r>
            <a:r>
              <a:rPr lang="fr-FR" sz="2400" b="1" dirty="0" smtClean="0"/>
              <a:t> ] tu vas prendre beaucoup de temps automatiquement </a:t>
            </a:r>
            <a:r>
              <a:rPr lang="fr-FR" sz="2400" b="1" u="sng" dirty="0" smtClean="0"/>
              <a:t>[</a:t>
            </a:r>
            <a:r>
              <a:rPr lang="fr-FR" sz="2400" b="1" u="sng" dirty="0" err="1" smtClean="0"/>
              <a:t>Lәzәm</a:t>
            </a:r>
            <a:r>
              <a:rPr lang="fr-FR" sz="2400" b="1" u="sng" dirty="0" smtClean="0"/>
              <a:t>ᵊ  </a:t>
            </a:r>
            <a:r>
              <a:rPr lang="fr-FR" sz="2400" b="1" u="sng" dirty="0" err="1" smtClean="0"/>
              <a:t>Tәz</a:t>
            </a:r>
            <a:r>
              <a:rPr lang="fr-FR" sz="2400" b="1" u="sng" dirty="0" smtClean="0"/>
              <a:t>ᵊ</a:t>
            </a:r>
            <a:r>
              <a:rPr lang="fr-FR" sz="2400" b="1" u="sng" dirty="0" err="1" smtClean="0"/>
              <a:t>Rәb</a:t>
            </a:r>
            <a:r>
              <a:rPr lang="fr-FR" sz="2400" b="1" u="sng" dirty="0" smtClean="0"/>
              <a:t>ᵊ  </a:t>
            </a:r>
            <a:r>
              <a:rPr lang="fr-FR" sz="2400" b="1" u="sng" dirty="0" err="1" smtClean="0"/>
              <a:t>bәʃ</a:t>
            </a:r>
            <a:r>
              <a:rPr lang="fr-FR" sz="2400" b="1" u="sng" dirty="0" smtClean="0"/>
              <a:t>ᵊ  Tᵊ</a:t>
            </a:r>
            <a:r>
              <a:rPr lang="fr-FR" sz="2400" b="1" u="sng" dirty="0" err="1" smtClean="0"/>
              <a:t>naqәs</a:t>
            </a:r>
            <a:r>
              <a:rPr lang="fr-FR" sz="2400" b="1" u="sng" dirty="0" smtClean="0"/>
              <a:t>ᵊ  fᵊ]</a:t>
            </a:r>
            <a:r>
              <a:rPr lang="fr-FR" sz="2400" b="1" dirty="0" smtClean="0"/>
              <a:t> quelque (inachevé)   </a:t>
            </a:r>
            <a:endParaRPr lang="fr-FR" sz="1200" b="1" dirty="0" smtClean="0"/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fr-FR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fr-F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fr-F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43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4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37" grpId="0"/>
      <p:bldP spid="1433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8786842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fr-FR" sz="3200" b="1" i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M</a:t>
            </a:r>
            <a:r>
              <a:rPr lang="fr-FR" sz="3200" b="1" i="1" dirty="0" smtClean="0">
                <a:ea typeface="Calibri" pitchFamily="34" charset="0"/>
                <a:cs typeface="Times New Roman" pitchFamily="18" charset="0"/>
              </a:rPr>
              <a:t>é</a:t>
            </a:r>
            <a:r>
              <a:rPr lang="fr-FR" sz="3200" b="1" i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thodes d</a:t>
            </a:r>
            <a:r>
              <a:rPr lang="fr-FR" sz="3200" b="1" i="1" dirty="0" smtClean="0">
                <a:ea typeface="Calibri" pitchFamily="34" charset="0"/>
                <a:cs typeface="Times New Roman" pitchFamily="18" charset="0"/>
              </a:rPr>
              <a:t>’</a:t>
            </a:r>
            <a:r>
              <a:rPr lang="fr-FR" sz="3200" b="1" i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analyse</a:t>
            </a:r>
            <a:r>
              <a:rPr lang="fr-FR" sz="3200" dirty="0" smtClean="0">
                <a:ea typeface="Calibri" pitchFamily="34" charset="0"/>
                <a:cs typeface="Times New Roman" pitchFamily="18" charset="0"/>
              </a:rPr>
              <a:t> </a:t>
            </a:r>
            <a:r>
              <a:rPr lang="fr-FR" sz="32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 une m</a:t>
            </a:r>
            <a:r>
              <a:rPr lang="fr-FR" sz="3200" dirty="0" smtClean="0">
                <a:ea typeface="Calibri" pitchFamily="34" charset="0"/>
                <a:cs typeface="Times New Roman" pitchFamily="18" charset="0"/>
              </a:rPr>
              <a:t>é</a:t>
            </a:r>
            <a:r>
              <a:rPr lang="fr-FR" sz="32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thode quantitative et une m</a:t>
            </a:r>
            <a:r>
              <a:rPr lang="fr-FR" sz="3200" dirty="0" smtClean="0">
                <a:ea typeface="Calibri" pitchFamily="34" charset="0"/>
                <a:cs typeface="Times New Roman" pitchFamily="18" charset="0"/>
              </a:rPr>
              <a:t>é</a:t>
            </a:r>
            <a:r>
              <a:rPr lang="fr-FR" sz="32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thode qualitative.</a:t>
            </a:r>
            <a:endParaRPr lang="fr-FR" sz="1600" dirty="0" smtClean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fr-FR" sz="3200" b="1" i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La grille d</a:t>
            </a:r>
            <a:r>
              <a:rPr lang="fr-FR" sz="3200" b="1" i="1" dirty="0" smtClean="0">
                <a:ea typeface="Calibri" pitchFamily="34" charset="0"/>
                <a:cs typeface="Times New Roman" pitchFamily="18" charset="0"/>
              </a:rPr>
              <a:t>’</a:t>
            </a:r>
            <a:r>
              <a:rPr lang="fr-FR" sz="3200" b="1" i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analyse</a:t>
            </a:r>
            <a:r>
              <a:rPr lang="fr-FR" sz="3200" dirty="0" smtClean="0">
                <a:ea typeface="Calibri" pitchFamily="34" charset="0"/>
                <a:cs typeface="Times New Roman" pitchFamily="18" charset="0"/>
              </a:rPr>
              <a:t> </a:t>
            </a:r>
            <a:r>
              <a:rPr lang="fr-FR" sz="32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 le mod</a:t>
            </a:r>
            <a:r>
              <a:rPr lang="fr-FR" sz="3200" dirty="0" smtClean="0">
                <a:ea typeface="Calibri" pitchFamily="34" charset="0"/>
                <a:cs typeface="Times New Roman" pitchFamily="18" charset="0"/>
              </a:rPr>
              <a:t>è</a:t>
            </a:r>
            <a:r>
              <a:rPr lang="fr-FR" sz="32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le </a:t>
            </a:r>
            <a:r>
              <a:rPr lang="fr-FR" sz="3200" b="1" i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de J. BILLIEZ et A. MILLET</a:t>
            </a:r>
            <a:r>
              <a:rPr lang="fr-FR" sz="3200" baseline="30000" dirty="0" smtClean="0">
                <a:latin typeface="Times New Roman" pitchFamily="18" charset="0"/>
                <a:ea typeface="Calibri" pitchFamily="34" charset="0"/>
                <a:cs typeface="Times New Roman" pitchFamily="18" charset="0"/>
                <a:hlinkClick r:id=""/>
              </a:rPr>
              <a:t>[</a:t>
            </a:r>
            <a:r>
              <a:rPr lang="fr-FR" sz="3200" baseline="30000" dirty="0" smtClean="0" bmk="">
                <a:latin typeface="Times New Roman" pitchFamily="18" charset="0"/>
                <a:ea typeface="Calibri" pitchFamily="34" charset="0"/>
                <a:cs typeface="Times New Roman" pitchFamily="18" charset="0"/>
                <a:hlinkClick r:id=""/>
              </a:rPr>
              <a:t>1]</a:t>
            </a:r>
            <a:r>
              <a:rPr lang="fr-FR" sz="32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portant sur l</a:t>
            </a:r>
            <a:r>
              <a:rPr lang="fr-FR" sz="3200" dirty="0" smtClean="0">
                <a:ea typeface="Calibri" pitchFamily="34" charset="0"/>
                <a:cs typeface="Times New Roman" pitchFamily="18" charset="0"/>
              </a:rPr>
              <a:t>’é</a:t>
            </a:r>
            <a:r>
              <a:rPr lang="fr-FR" sz="32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tude des repr</a:t>
            </a:r>
            <a:r>
              <a:rPr lang="fr-FR" sz="3200" dirty="0" smtClean="0">
                <a:ea typeface="Calibri" pitchFamily="34" charset="0"/>
                <a:cs typeface="Times New Roman" pitchFamily="18" charset="0"/>
              </a:rPr>
              <a:t>é</a:t>
            </a:r>
            <a:r>
              <a:rPr lang="fr-FR" sz="32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sentations sociales li</a:t>
            </a:r>
            <a:r>
              <a:rPr lang="fr-FR" sz="3200" dirty="0" smtClean="0">
                <a:ea typeface="Calibri" pitchFamily="34" charset="0"/>
                <a:cs typeface="Times New Roman" pitchFamily="18" charset="0"/>
              </a:rPr>
              <a:t>é</a:t>
            </a:r>
            <a:r>
              <a:rPr lang="fr-FR" sz="32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es </a:t>
            </a:r>
            <a:r>
              <a:rPr lang="fr-FR" sz="3200" dirty="0" smtClean="0">
                <a:ea typeface="Calibri" pitchFamily="34" charset="0"/>
                <a:cs typeface="Times New Roman" pitchFamily="18" charset="0"/>
              </a:rPr>
              <a:t>à</a:t>
            </a:r>
            <a:r>
              <a:rPr lang="fr-FR" sz="32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l</a:t>
            </a:r>
            <a:r>
              <a:rPr lang="fr-FR" sz="3200" dirty="0" smtClean="0">
                <a:ea typeface="Calibri" pitchFamily="34" charset="0"/>
                <a:cs typeface="Times New Roman" pitchFamily="18" charset="0"/>
              </a:rPr>
              <a:t>’</a:t>
            </a:r>
            <a:r>
              <a:rPr lang="fr-FR" sz="32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orthographe fran</a:t>
            </a:r>
            <a:r>
              <a:rPr lang="fr-FR" sz="3200" dirty="0" smtClean="0">
                <a:ea typeface="Calibri" pitchFamily="34" charset="0"/>
                <a:cs typeface="Times New Roman" pitchFamily="18" charset="0"/>
              </a:rPr>
              <a:t>ç</a:t>
            </a:r>
            <a:r>
              <a:rPr lang="fr-FR" sz="32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aise.</a:t>
            </a:r>
            <a:endParaRPr lang="fr-FR" sz="1600" dirty="0" smtClean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fr-FR" sz="32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L</a:t>
            </a:r>
            <a:r>
              <a:rPr lang="fr-FR" sz="3200" dirty="0" smtClean="0">
                <a:ea typeface="Calibri" pitchFamily="34" charset="0"/>
                <a:cs typeface="Times New Roman" pitchFamily="18" charset="0"/>
              </a:rPr>
              <a:t>’</a:t>
            </a:r>
            <a:r>
              <a:rPr lang="fr-FR" sz="32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analyse polyphonique</a:t>
            </a:r>
            <a:r>
              <a:rPr lang="fr-FR" sz="3200" dirty="0" smtClean="0">
                <a:ea typeface="Calibri" pitchFamily="34" charset="0"/>
                <a:cs typeface="Times New Roman" pitchFamily="18" charset="0"/>
              </a:rPr>
              <a:t> </a:t>
            </a:r>
            <a:r>
              <a:rPr lang="fr-FR" sz="32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 une phase consacr</a:t>
            </a:r>
            <a:r>
              <a:rPr lang="fr-FR" sz="3200" dirty="0" smtClean="0">
                <a:ea typeface="Calibri" pitchFamily="34" charset="0"/>
                <a:cs typeface="Times New Roman" pitchFamily="18" charset="0"/>
              </a:rPr>
              <a:t>é</a:t>
            </a:r>
            <a:r>
              <a:rPr lang="fr-FR" sz="32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e </a:t>
            </a:r>
            <a:r>
              <a:rPr lang="fr-FR" sz="3200" dirty="0" smtClean="0">
                <a:ea typeface="Calibri" pitchFamily="34" charset="0"/>
                <a:cs typeface="Times New Roman" pitchFamily="18" charset="0"/>
              </a:rPr>
              <a:t>à</a:t>
            </a:r>
            <a:r>
              <a:rPr lang="fr-FR" sz="32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la constitution des items et des th</a:t>
            </a:r>
            <a:r>
              <a:rPr lang="fr-FR" sz="3200" dirty="0" smtClean="0">
                <a:ea typeface="Calibri" pitchFamily="34" charset="0"/>
                <a:cs typeface="Times New Roman" pitchFamily="18" charset="0"/>
              </a:rPr>
              <a:t>è</a:t>
            </a:r>
            <a:r>
              <a:rPr lang="fr-FR" sz="32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mes r</a:t>
            </a:r>
            <a:r>
              <a:rPr lang="fr-FR" sz="3200" dirty="0" smtClean="0">
                <a:ea typeface="Calibri" pitchFamily="34" charset="0"/>
                <a:cs typeface="Times New Roman" pitchFamily="18" charset="0"/>
              </a:rPr>
              <a:t>é</a:t>
            </a:r>
            <a:r>
              <a:rPr lang="fr-FR" sz="32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currents apparus dans l</a:t>
            </a:r>
            <a:r>
              <a:rPr lang="fr-FR" sz="3200" dirty="0" smtClean="0">
                <a:ea typeface="Calibri" pitchFamily="34" charset="0"/>
                <a:cs typeface="Times New Roman" pitchFamily="18" charset="0"/>
              </a:rPr>
              <a:t>’</a:t>
            </a:r>
            <a:r>
              <a:rPr lang="fr-FR" sz="32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ensemble des entretiens.</a:t>
            </a:r>
            <a:endParaRPr lang="fr-FR" sz="1600" dirty="0" smtClean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fr-FR" sz="32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L</a:t>
            </a:r>
            <a:r>
              <a:rPr lang="fr-FR" sz="3200" dirty="0" smtClean="0">
                <a:ea typeface="Calibri" pitchFamily="34" charset="0"/>
                <a:cs typeface="Times New Roman" pitchFamily="18" charset="0"/>
              </a:rPr>
              <a:t>’</a:t>
            </a:r>
            <a:r>
              <a:rPr lang="fr-FR" sz="32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analyse monophonique</a:t>
            </a:r>
            <a:r>
              <a:rPr lang="fr-FR" sz="3200" dirty="0" smtClean="0">
                <a:ea typeface="Calibri" pitchFamily="34" charset="0"/>
                <a:cs typeface="Times New Roman" pitchFamily="18" charset="0"/>
              </a:rPr>
              <a:t> </a:t>
            </a:r>
            <a:r>
              <a:rPr lang="fr-FR" sz="32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 </a:t>
            </a:r>
            <a:r>
              <a:rPr lang="fr-FR" sz="3200" dirty="0" smtClean="0">
                <a:ea typeface="Calibri" pitchFamily="34" charset="0"/>
                <a:cs typeface="Times New Roman" pitchFamily="18" charset="0"/>
              </a:rPr>
              <a:t>à</a:t>
            </a:r>
            <a:r>
              <a:rPr lang="fr-FR" sz="32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cette phase, nous rep</a:t>
            </a:r>
            <a:r>
              <a:rPr lang="fr-FR" sz="3200" dirty="0" smtClean="0">
                <a:ea typeface="Calibri" pitchFamily="34" charset="0"/>
                <a:cs typeface="Times New Roman" pitchFamily="18" charset="0"/>
              </a:rPr>
              <a:t>é</a:t>
            </a:r>
            <a:r>
              <a:rPr lang="fr-FR" sz="32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rerons les r</a:t>
            </a:r>
            <a:r>
              <a:rPr lang="fr-FR" sz="3200" dirty="0" smtClean="0">
                <a:ea typeface="Calibri" pitchFamily="34" charset="0"/>
                <a:cs typeface="Times New Roman" pitchFamily="18" charset="0"/>
              </a:rPr>
              <a:t>é</a:t>
            </a:r>
            <a:r>
              <a:rPr lang="fr-FR" sz="32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cursivit</a:t>
            </a:r>
            <a:r>
              <a:rPr lang="fr-FR" sz="3200" dirty="0" smtClean="0">
                <a:ea typeface="Calibri" pitchFamily="34" charset="0"/>
                <a:cs typeface="Times New Roman" pitchFamily="18" charset="0"/>
              </a:rPr>
              <a:t>é</a:t>
            </a:r>
            <a:r>
              <a:rPr lang="fr-FR" sz="32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s th</a:t>
            </a:r>
            <a:r>
              <a:rPr lang="fr-FR" sz="3200" dirty="0" smtClean="0">
                <a:ea typeface="Calibri" pitchFamily="34" charset="0"/>
                <a:cs typeface="Times New Roman" pitchFamily="18" charset="0"/>
              </a:rPr>
              <a:t>é</a:t>
            </a:r>
            <a:r>
              <a:rPr lang="fr-FR" sz="32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matiques ou </a:t>
            </a:r>
            <a:r>
              <a:rPr lang="fr-FR" sz="3200" dirty="0" err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it</a:t>
            </a:r>
            <a:r>
              <a:rPr lang="fr-FR" sz="3200" dirty="0" err="1" smtClean="0">
                <a:ea typeface="Calibri" pitchFamily="34" charset="0"/>
                <a:cs typeface="Times New Roman" pitchFamily="18" charset="0"/>
              </a:rPr>
              <a:t>é</a:t>
            </a:r>
            <a:r>
              <a:rPr lang="fr-FR" sz="3200" dirty="0" err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matiques</a:t>
            </a:r>
            <a:r>
              <a:rPr lang="fr-FR" sz="32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spontan</a:t>
            </a:r>
            <a:r>
              <a:rPr lang="fr-FR" sz="3200" dirty="0" smtClean="0">
                <a:ea typeface="Calibri" pitchFamily="34" charset="0"/>
                <a:cs typeface="Times New Roman" pitchFamily="18" charset="0"/>
              </a:rPr>
              <a:t>é</a:t>
            </a:r>
            <a:r>
              <a:rPr lang="fr-FR" sz="32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es et sp</a:t>
            </a:r>
            <a:r>
              <a:rPr lang="fr-FR" sz="3200" dirty="0" smtClean="0">
                <a:ea typeface="Calibri" pitchFamily="34" charset="0"/>
                <a:cs typeface="Times New Roman" pitchFamily="18" charset="0"/>
              </a:rPr>
              <a:t>é</a:t>
            </a:r>
            <a:r>
              <a:rPr lang="fr-FR" sz="32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cifiques </a:t>
            </a:r>
            <a:r>
              <a:rPr lang="fr-FR" sz="3200" dirty="0" smtClean="0">
                <a:ea typeface="Calibri" pitchFamily="34" charset="0"/>
                <a:cs typeface="Times New Roman" pitchFamily="18" charset="0"/>
              </a:rPr>
              <a:t>à</a:t>
            </a:r>
            <a:r>
              <a:rPr lang="fr-FR" sz="32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un entretien.</a:t>
            </a:r>
            <a:endParaRPr lang="fr-FR" sz="1600" dirty="0" smtClean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sz="32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 </a:t>
            </a:r>
            <a:endParaRPr lang="fr-FR" sz="1600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/>
            <a:r>
              <a:rPr lang="fr-FR" sz="5400" b="1" dirty="0" smtClean="0">
                <a:solidFill>
                  <a:srgbClr val="FF0000"/>
                </a:solidFill>
              </a:rPr>
              <a:t>Corrigé  de l’activité </a:t>
            </a:r>
            <a:endParaRPr lang="fr-FR" sz="54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1"/>
          <p:cNvSpPr>
            <a:spLocks noChangeArrowheads="1"/>
          </p:cNvSpPr>
          <p:nvPr/>
        </p:nvSpPr>
        <p:spPr bwMode="auto">
          <a:xfrm>
            <a:off x="0" y="0"/>
            <a:ext cx="8929718" cy="6524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Low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	Notre d</a:t>
            </a:r>
            <a:r>
              <a:rPr kumimoji="0" lang="fr-FR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é</a:t>
            </a:r>
            <a:r>
              <a:rPr kumimoji="0" lang="fr-FR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marche de travail sera articul</a:t>
            </a:r>
            <a:r>
              <a:rPr kumimoji="0" lang="fr-FR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é</a:t>
            </a:r>
            <a:r>
              <a:rPr kumimoji="0" lang="fr-FR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e en deux chapitres, le premier sera consacr</a:t>
            </a:r>
            <a:r>
              <a:rPr kumimoji="0" lang="fr-FR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é</a:t>
            </a:r>
            <a:r>
              <a:rPr kumimoji="0" lang="fr-FR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fr-FR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à</a:t>
            </a:r>
            <a:r>
              <a:rPr kumimoji="0" lang="fr-FR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la description du corpus, le second sera r</a:t>
            </a:r>
            <a:r>
              <a:rPr kumimoji="0" lang="fr-FR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é</a:t>
            </a:r>
            <a:r>
              <a:rPr kumimoji="0" lang="fr-FR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serv</a:t>
            </a:r>
            <a:r>
              <a:rPr kumimoji="0" lang="fr-FR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é</a:t>
            </a:r>
            <a:r>
              <a:rPr kumimoji="0" lang="fr-FR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fr-FR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à</a:t>
            </a:r>
            <a:r>
              <a:rPr kumimoji="0" lang="fr-FR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l</a:t>
            </a:r>
            <a:r>
              <a:rPr kumimoji="0" lang="fr-FR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’</a:t>
            </a:r>
            <a:r>
              <a:rPr kumimoji="0" lang="fr-FR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analyse des donn</a:t>
            </a:r>
            <a:r>
              <a:rPr kumimoji="0" lang="fr-FR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é</a:t>
            </a:r>
            <a:r>
              <a:rPr kumimoji="0" lang="fr-FR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es recueillies.</a:t>
            </a:r>
            <a:endParaRPr kumimoji="0" lang="fr-FR" sz="2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Low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Nous avons choisi l</a:t>
            </a:r>
            <a:r>
              <a:rPr kumimoji="0" lang="fr-FR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’</a:t>
            </a:r>
            <a:r>
              <a:rPr kumimoji="0" lang="fr-FR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entretien semi-directif comme outil d</a:t>
            </a:r>
            <a:r>
              <a:rPr kumimoji="0" lang="fr-FR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’</a:t>
            </a:r>
            <a:r>
              <a:rPr kumimoji="0" lang="fr-FR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investigation car nous pensons que c</a:t>
            </a:r>
            <a:r>
              <a:rPr kumimoji="0" lang="fr-FR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’</a:t>
            </a:r>
            <a:r>
              <a:rPr kumimoji="0" lang="fr-FR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est le moyen id</a:t>
            </a:r>
            <a:r>
              <a:rPr kumimoji="0" lang="fr-FR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é</a:t>
            </a:r>
            <a:r>
              <a:rPr kumimoji="0" lang="fr-FR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al pour une </a:t>
            </a:r>
            <a:r>
              <a:rPr kumimoji="0" lang="fr-FR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é</a:t>
            </a:r>
            <a:r>
              <a:rPr kumimoji="0" lang="fr-FR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tude qualitative  permettant  de mettre en </a:t>
            </a:r>
            <a:r>
              <a:rPr kumimoji="0" lang="fr-FR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é</a:t>
            </a:r>
            <a:r>
              <a:rPr kumimoji="0" lang="fr-FR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vidence la diversit</a:t>
            </a:r>
            <a:r>
              <a:rPr kumimoji="0" lang="fr-FR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é</a:t>
            </a:r>
            <a:r>
              <a:rPr kumimoji="0" lang="fr-FR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des repr</a:t>
            </a:r>
            <a:r>
              <a:rPr kumimoji="0" lang="fr-FR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é</a:t>
            </a:r>
            <a:r>
              <a:rPr kumimoji="0" lang="fr-FR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sentations de la n</a:t>
            </a:r>
            <a:r>
              <a:rPr kumimoji="0" lang="fr-FR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é</a:t>
            </a:r>
            <a:r>
              <a:rPr kumimoji="0" lang="fr-FR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o-orthographe.</a:t>
            </a:r>
            <a:endParaRPr kumimoji="0" lang="fr-FR" sz="2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Low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Le groupe social sur lequel portera notre </a:t>
            </a:r>
            <a:r>
              <a:rPr kumimoji="0" lang="fr-FR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é</a:t>
            </a:r>
            <a:r>
              <a:rPr kumimoji="0" lang="fr-FR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tude sera celui des internautes </a:t>
            </a:r>
            <a:r>
              <a:rPr kumimoji="0" lang="fr-FR" sz="2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mileviens</a:t>
            </a:r>
            <a:r>
              <a:rPr kumimoji="0" lang="fr-FR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 Notre </a:t>
            </a:r>
            <a:r>
              <a:rPr kumimoji="0" lang="fr-FR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é</a:t>
            </a:r>
            <a:r>
              <a:rPr kumimoji="0" lang="fr-FR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chantillon repr</a:t>
            </a:r>
            <a:r>
              <a:rPr kumimoji="0" lang="fr-FR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é</a:t>
            </a:r>
            <a:r>
              <a:rPr kumimoji="0" lang="fr-FR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sentatif comportera douze internautes. Ces derniers sont en contact r</a:t>
            </a:r>
            <a:r>
              <a:rPr kumimoji="0" lang="fr-FR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é</a:t>
            </a:r>
            <a:r>
              <a:rPr kumimoji="0" lang="fr-FR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gulier avec la communication </a:t>
            </a:r>
            <a:r>
              <a:rPr kumimoji="0" lang="fr-FR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é</a:t>
            </a:r>
            <a:r>
              <a:rPr kumimoji="0" lang="fr-FR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crite m</a:t>
            </a:r>
            <a:r>
              <a:rPr kumimoji="0" lang="fr-FR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é</a:t>
            </a:r>
            <a:r>
              <a:rPr kumimoji="0" lang="fr-FR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diatis</a:t>
            </a:r>
            <a:r>
              <a:rPr kumimoji="0" lang="fr-FR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é</a:t>
            </a:r>
            <a:r>
              <a:rPr kumimoji="0" lang="fr-FR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e par ordinateur, soit des utilisateurs des moyens synchrones ou asynchrones. 	Notons </a:t>
            </a:r>
            <a:r>
              <a:rPr kumimoji="0" lang="fr-FR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é</a:t>
            </a:r>
            <a:r>
              <a:rPr kumimoji="0" lang="fr-FR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galement que notre public sera h</a:t>
            </a:r>
            <a:r>
              <a:rPr kumimoji="0" lang="fr-FR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é</a:t>
            </a:r>
            <a:r>
              <a:rPr kumimoji="0" lang="fr-FR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</a:t>
            </a:r>
            <a:r>
              <a:rPr kumimoji="0" lang="fr-FR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é</a:t>
            </a:r>
            <a:r>
              <a:rPr kumimoji="0" lang="fr-FR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rog</a:t>
            </a:r>
            <a:r>
              <a:rPr kumimoji="0" lang="fr-FR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è</a:t>
            </a:r>
            <a:r>
              <a:rPr kumimoji="0" lang="fr-FR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ne, l</a:t>
            </a:r>
            <a:r>
              <a:rPr kumimoji="0" lang="fr-FR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’</a:t>
            </a:r>
            <a:r>
              <a:rPr kumimoji="0" lang="fr-FR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h</a:t>
            </a:r>
            <a:r>
              <a:rPr kumimoji="0" lang="fr-FR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é</a:t>
            </a:r>
            <a:r>
              <a:rPr kumimoji="0" lang="fr-FR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</a:t>
            </a:r>
            <a:r>
              <a:rPr kumimoji="0" lang="fr-FR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é</a:t>
            </a:r>
            <a:r>
              <a:rPr kumimoji="0" lang="fr-FR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rog</a:t>
            </a:r>
            <a:r>
              <a:rPr kumimoji="0" lang="fr-FR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é</a:t>
            </a:r>
            <a:r>
              <a:rPr kumimoji="0" lang="fr-FR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n</a:t>
            </a:r>
            <a:r>
              <a:rPr kumimoji="0" lang="fr-FR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é</a:t>
            </a:r>
            <a:r>
              <a:rPr kumimoji="0" lang="fr-FR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it</a:t>
            </a:r>
            <a:r>
              <a:rPr kumimoji="0" lang="fr-FR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é</a:t>
            </a:r>
            <a:r>
              <a:rPr kumimoji="0" lang="fr-FR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se manifestera dans la variation d</a:t>
            </a:r>
            <a:r>
              <a:rPr kumimoji="0" lang="fr-FR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’</a:t>
            </a:r>
            <a:r>
              <a:rPr kumimoji="0" lang="fr-FR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âge, de sexe et du statut socioprofessionnel.       </a:t>
            </a:r>
            <a:endParaRPr kumimoji="0" lang="fr-FR" sz="2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Low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Les entretiens se d</a:t>
            </a:r>
            <a:r>
              <a:rPr kumimoji="0" lang="fr-FR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é</a:t>
            </a:r>
            <a:r>
              <a:rPr kumimoji="0" lang="fr-FR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rouleront avec deux groupes de six internautes et se tiendront dans deux cybercaf</a:t>
            </a:r>
            <a:r>
              <a:rPr kumimoji="0" lang="fr-FR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é</a:t>
            </a:r>
            <a:r>
              <a:rPr kumimoji="0" lang="fr-FR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s : </a:t>
            </a:r>
            <a:r>
              <a:rPr kumimoji="0" lang="fr-FR" sz="2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MED.NET </a:t>
            </a:r>
            <a:r>
              <a:rPr kumimoji="0" lang="fr-FR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et  </a:t>
            </a:r>
            <a:r>
              <a:rPr kumimoji="0" lang="fr-FR" sz="2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NETHOME,</a:t>
            </a:r>
            <a:r>
              <a:rPr kumimoji="0" lang="fr-FR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d</a:t>
            </a:r>
            <a:r>
              <a:rPr kumimoji="0" lang="fr-FR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’</a:t>
            </a:r>
            <a:r>
              <a:rPr kumimoji="0" lang="fr-FR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une part, parce que les propri</a:t>
            </a:r>
            <a:r>
              <a:rPr kumimoji="0" lang="fr-FR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é</a:t>
            </a:r>
            <a:r>
              <a:rPr kumimoji="0" lang="fr-FR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taires se sont montr</a:t>
            </a:r>
            <a:r>
              <a:rPr kumimoji="0" lang="fr-FR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é</a:t>
            </a:r>
            <a:r>
              <a:rPr kumimoji="0" lang="fr-FR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s plus accueillants que d</a:t>
            </a:r>
            <a:r>
              <a:rPr kumimoji="0" lang="fr-FR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’</a:t>
            </a:r>
            <a:r>
              <a:rPr kumimoji="0" lang="fr-FR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autres, d</a:t>
            </a:r>
            <a:r>
              <a:rPr kumimoji="0" lang="fr-FR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’</a:t>
            </a:r>
            <a:r>
              <a:rPr kumimoji="0" lang="fr-FR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autre part, pour que notre </a:t>
            </a:r>
            <a:r>
              <a:rPr kumimoji="0" lang="fr-FR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é</a:t>
            </a:r>
            <a:r>
              <a:rPr kumimoji="0" lang="fr-FR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chantillon repr</a:t>
            </a:r>
            <a:r>
              <a:rPr kumimoji="0" lang="fr-FR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é</a:t>
            </a:r>
            <a:r>
              <a:rPr kumimoji="0" lang="fr-FR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sentatif fasse partie d</a:t>
            </a:r>
            <a:r>
              <a:rPr kumimoji="0" lang="fr-FR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’</a:t>
            </a:r>
            <a:r>
              <a:rPr kumimoji="0" lang="fr-FR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un groupe plus large  celui des internautes </a:t>
            </a:r>
            <a:r>
              <a:rPr kumimoji="0" lang="fr-FR" sz="2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mileviens</a:t>
            </a:r>
            <a:r>
              <a:rPr kumimoji="0" lang="fr-FR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  <a:endParaRPr kumimoji="0" lang="fr-FR" sz="2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Low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	En outre, les entretiens seront enregistr</a:t>
            </a:r>
            <a:r>
              <a:rPr kumimoji="0" lang="fr-FR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é</a:t>
            </a:r>
            <a:r>
              <a:rPr kumimoji="0" lang="fr-FR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s </a:t>
            </a:r>
            <a:r>
              <a:rPr kumimoji="0" lang="fr-FR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à</a:t>
            </a:r>
            <a:r>
              <a:rPr kumimoji="0" lang="fr-FR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l</a:t>
            </a:r>
            <a:r>
              <a:rPr kumimoji="0" lang="fr-FR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’</a:t>
            </a:r>
            <a:r>
              <a:rPr kumimoji="0" lang="fr-FR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aide d</a:t>
            </a:r>
            <a:r>
              <a:rPr kumimoji="0" lang="fr-FR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’</a:t>
            </a:r>
            <a:r>
              <a:rPr kumimoji="0" lang="fr-FR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un enregistreur de t</a:t>
            </a:r>
            <a:r>
              <a:rPr kumimoji="0" lang="fr-FR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é</a:t>
            </a:r>
            <a:r>
              <a:rPr kumimoji="0" lang="fr-FR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l</a:t>
            </a:r>
            <a:r>
              <a:rPr kumimoji="0" lang="fr-FR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é</a:t>
            </a:r>
            <a:r>
              <a:rPr kumimoji="0" lang="fr-FR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phone portable  et se d</a:t>
            </a:r>
            <a:r>
              <a:rPr kumimoji="0" lang="fr-FR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é</a:t>
            </a:r>
            <a:r>
              <a:rPr kumimoji="0" lang="fr-FR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rouleront dans l</a:t>
            </a:r>
            <a:r>
              <a:rPr kumimoji="0" lang="fr-FR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’</a:t>
            </a:r>
            <a:r>
              <a:rPr kumimoji="0" lang="fr-FR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anonymat.</a:t>
            </a:r>
            <a:endParaRPr kumimoji="0" lang="fr-FR" sz="2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1"/>
          <p:cNvSpPr>
            <a:spLocks noChangeArrowheads="1"/>
          </p:cNvSpPr>
          <p:nvPr/>
        </p:nvSpPr>
        <p:spPr bwMode="auto">
          <a:xfrm>
            <a:off x="0" y="0"/>
            <a:ext cx="9144000" cy="76020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	Ajoutons que les interviews seront effectu</a:t>
            </a:r>
            <a:r>
              <a:rPr kumimoji="0" lang="fr-FR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é</a:t>
            </a:r>
            <a:r>
              <a:rPr kumimoji="0" lang="fr-FR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es </a:t>
            </a:r>
            <a:r>
              <a:rPr kumimoji="0" lang="fr-FR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à</a:t>
            </a:r>
            <a:r>
              <a:rPr kumimoji="0" lang="fr-FR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l</a:t>
            </a:r>
            <a:r>
              <a:rPr kumimoji="0" lang="fr-FR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’</a:t>
            </a:r>
            <a:r>
              <a:rPr kumimoji="0" lang="fr-FR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aide d</a:t>
            </a:r>
            <a:r>
              <a:rPr kumimoji="0" lang="fr-FR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’</a:t>
            </a:r>
            <a:r>
              <a:rPr kumimoji="0" lang="fr-FR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un guide d</a:t>
            </a:r>
            <a:r>
              <a:rPr kumimoji="0" lang="fr-FR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’</a:t>
            </a:r>
            <a:r>
              <a:rPr kumimoji="0" lang="fr-FR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entretien, annex</a:t>
            </a:r>
            <a:r>
              <a:rPr kumimoji="0" lang="fr-FR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é</a:t>
            </a:r>
            <a:r>
              <a:rPr kumimoji="0" lang="fr-FR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fr-FR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à</a:t>
            </a:r>
            <a:r>
              <a:rPr kumimoji="0" lang="fr-FR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la fin de l</a:t>
            </a:r>
            <a:r>
              <a:rPr kumimoji="0" lang="fr-FR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’</a:t>
            </a:r>
            <a:r>
              <a:rPr kumimoji="0" lang="fr-FR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avant projet et portant douze questions</a:t>
            </a:r>
            <a:r>
              <a:rPr kumimoji="0" lang="fr-FR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 </a:t>
            </a:r>
            <a:r>
              <a:rPr kumimoji="0" lang="fr-FR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 deux questions ferm</a:t>
            </a:r>
            <a:r>
              <a:rPr kumimoji="0" lang="fr-FR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é</a:t>
            </a:r>
            <a:r>
              <a:rPr kumimoji="0" lang="fr-FR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es visant l</a:t>
            </a:r>
            <a:r>
              <a:rPr kumimoji="0" lang="fr-FR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’</a:t>
            </a:r>
            <a:r>
              <a:rPr kumimoji="0" lang="fr-FR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âge et le statut socioprofessionnel de l</a:t>
            </a:r>
            <a:r>
              <a:rPr kumimoji="0" lang="fr-FR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’</a:t>
            </a:r>
            <a:r>
              <a:rPr kumimoji="0" lang="fr-FR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enquêt</a:t>
            </a:r>
            <a:r>
              <a:rPr kumimoji="0" lang="fr-FR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é</a:t>
            </a:r>
            <a:r>
              <a:rPr kumimoji="0" lang="fr-FR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et dix questions centr</a:t>
            </a:r>
            <a:r>
              <a:rPr kumimoji="0" lang="fr-FR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é</a:t>
            </a:r>
            <a:r>
              <a:rPr kumimoji="0" lang="fr-FR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es autour des axes th</a:t>
            </a:r>
            <a:r>
              <a:rPr kumimoji="0" lang="fr-FR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é</a:t>
            </a:r>
            <a:r>
              <a:rPr kumimoji="0" lang="fr-FR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matiques suivants</a:t>
            </a:r>
            <a:r>
              <a:rPr kumimoji="0" lang="fr-FR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 </a:t>
            </a:r>
            <a:r>
              <a:rPr kumimoji="0" lang="fr-FR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 </a:t>
            </a:r>
            <a:endParaRPr kumimoji="0" lang="fr-FR" sz="2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fr-FR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L</a:t>
            </a:r>
            <a:r>
              <a:rPr kumimoji="0" lang="fr-FR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’</a:t>
            </a:r>
            <a:r>
              <a:rPr kumimoji="0" lang="fr-FR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orthographe utilis</a:t>
            </a:r>
            <a:r>
              <a:rPr kumimoji="0" lang="fr-FR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é</a:t>
            </a:r>
            <a:r>
              <a:rPr kumimoji="0" lang="fr-FR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e dans les communications </a:t>
            </a:r>
            <a:r>
              <a:rPr kumimoji="0" lang="fr-FR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é</a:t>
            </a:r>
            <a:r>
              <a:rPr kumimoji="0" lang="fr-FR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crites.</a:t>
            </a:r>
            <a:endParaRPr kumimoji="0" lang="fr-FR" sz="2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fr-FR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Les proc</a:t>
            </a:r>
            <a:r>
              <a:rPr kumimoji="0" lang="fr-FR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é</a:t>
            </a:r>
            <a:r>
              <a:rPr kumimoji="0" lang="fr-FR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d</a:t>
            </a:r>
            <a:r>
              <a:rPr kumimoji="0" lang="fr-FR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é</a:t>
            </a:r>
            <a:r>
              <a:rPr kumimoji="0" lang="fr-FR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s de raccourcissement des expressions. </a:t>
            </a:r>
            <a:endParaRPr kumimoji="0" lang="fr-FR" sz="2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fr-FR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L</a:t>
            </a:r>
            <a:r>
              <a:rPr kumimoji="0" lang="fr-FR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’</a:t>
            </a:r>
            <a:r>
              <a:rPr kumimoji="0" lang="fr-FR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objectif de l</a:t>
            </a:r>
            <a:r>
              <a:rPr kumimoji="0" lang="fr-FR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’</a:t>
            </a:r>
            <a:r>
              <a:rPr kumimoji="0" lang="fr-FR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usage de la n</a:t>
            </a:r>
            <a:r>
              <a:rPr kumimoji="0" lang="fr-FR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é</a:t>
            </a:r>
            <a:r>
              <a:rPr kumimoji="0" lang="fr-FR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o-orthographe.</a:t>
            </a:r>
            <a:endParaRPr kumimoji="0" lang="fr-FR" sz="2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fr-FR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La n</a:t>
            </a:r>
            <a:r>
              <a:rPr kumimoji="0" lang="fr-FR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é</a:t>
            </a:r>
            <a:r>
              <a:rPr kumimoji="0" lang="fr-FR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ographie comme une cr</a:t>
            </a:r>
            <a:r>
              <a:rPr kumimoji="0" lang="fr-FR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é</a:t>
            </a:r>
            <a:r>
              <a:rPr kumimoji="0" lang="fr-FR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ativit</a:t>
            </a:r>
            <a:r>
              <a:rPr kumimoji="0" lang="fr-FR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é</a:t>
            </a:r>
            <a:r>
              <a:rPr kumimoji="0" lang="fr-FR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orthographique.</a:t>
            </a:r>
            <a:endParaRPr kumimoji="0" lang="fr-FR" sz="2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fr-FR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Les repr</a:t>
            </a:r>
            <a:r>
              <a:rPr kumimoji="0" lang="fr-FR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é</a:t>
            </a:r>
            <a:r>
              <a:rPr kumimoji="0" lang="fr-FR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sentations de la n</a:t>
            </a:r>
            <a:r>
              <a:rPr kumimoji="0" lang="fr-FR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é</a:t>
            </a:r>
            <a:r>
              <a:rPr kumimoji="0" lang="fr-FR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o-orthographe.</a:t>
            </a:r>
            <a:endParaRPr kumimoji="0" lang="fr-FR" sz="2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	Une fois les entretiens effectu</a:t>
            </a:r>
            <a:r>
              <a:rPr kumimoji="0" lang="fr-FR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é</a:t>
            </a:r>
            <a:r>
              <a:rPr kumimoji="0" lang="fr-FR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s, ils seront transcrits dans leur int</a:t>
            </a:r>
            <a:r>
              <a:rPr kumimoji="0" lang="fr-FR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é</a:t>
            </a:r>
            <a:r>
              <a:rPr kumimoji="0" lang="fr-FR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gralit</a:t>
            </a:r>
            <a:r>
              <a:rPr kumimoji="0" lang="fr-FR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é</a:t>
            </a:r>
            <a:r>
              <a:rPr kumimoji="0" lang="fr-FR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en suivant le code de transcription de l</a:t>
            </a:r>
            <a:r>
              <a:rPr kumimoji="0" lang="fr-FR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’</a:t>
            </a:r>
            <a:r>
              <a:rPr kumimoji="0" lang="fr-FR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API</a:t>
            </a:r>
            <a:r>
              <a:rPr kumimoji="0" lang="fr-FR" sz="2200" b="0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hlinkClick r:id=""/>
              </a:rPr>
              <a:t>[</a:t>
            </a:r>
            <a:r>
              <a:rPr kumimoji="0" lang="fr-FR" sz="2200" b="0" i="0" u="none" strike="noStrike" cap="none" normalizeH="0" baseline="30000" dirty="0" smtClean="0" bmk="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hlinkClick r:id=""/>
              </a:rPr>
              <a:t>1]</a:t>
            </a:r>
            <a:r>
              <a:rPr kumimoji="0" lang="fr-FR" sz="2200" b="0" i="0" u="none" strike="noStrike" cap="none" normalizeH="0" baseline="0" dirty="0" smtClean="0" bmk="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  <a:endParaRPr kumimoji="0" lang="fr-FR" sz="2200" b="0" i="0" u="none" strike="noStrike" cap="none" normalizeH="0" baseline="0" dirty="0" smtClean="0" bmk="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200" b="0" i="0" u="none" strike="noStrike" cap="none" normalizeH="0" baseline="0" dirty="0" smtClean="0" bmk="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Cependant, pour analyser les donn</a:t>
            </a:r>
            <a:r>
              <a:rPr kumimoji="0" lang="fr-FR" sz="2200" b="0" i="0" u="none" strike="noStrike" cap="none" normalizeH="0" baseline="0" dirty="0" smtClean="0" bmk="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é</a:t>
            </a:r>
            <a:r>
              <a:rPr kumimoji="0" lang="fr-FR" sz="2200" b="0" i="0" u="none" strike="noStrike" cap="none" normalizeH="0" baseline="0" dirty="0" smtClean="0" bmk="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es recueillies, nous utiliserons deux m</a:t>
            </a:r>
            <a:r>
              <a:rPr kumimoji="0" lang="fr-FR" sz="2200" b="0" i="0" u="none" strike="noStrike" cap="none" normalizeH="0" baseline="0" dirty="0" smtClean="0" bmk="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é</a:t>
            </a:r>
            <a:r>
              <a:rPr kumimoji="0" lang="fr-FR" sz="2200" b="0" i="0" u="none" strike="noStrike" cap="none" normalizeH="0" baseline="0" dirty="0" smtClean="0" bmk="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thodes d</a:t>
            </a:r>
            <a:r>
              <a:rPr kumimoji="0" lang="fr-FR" sz="2200" b="0" i="0" u="none" strike="noStrike" cap="none" normalizeH="0" baseline="0" dirty="0" smtClean="0" bmk="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’</a:t>
            </a:r>
            <a:r>
              <a:rPr kumimoji="0" lang="fr-FR" sz="2200" b="0" i="0" u="none" strike="noStrike" cap="none" normalizeH="0" baseline="0" dirty="0" smtClean="0" bmk="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analyse</a:t>
            </a:r>
            <a:r>
              <a:rPr kumimoji="0" lang="fr-FR" sz="2200" b="0" i="0" u="none" strike="noStrike" cap="none" normalizeH="0" baseline="0" dirty="0" smtClean="0" bmk="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 </a:t>
            </a:r>
            <a:r>
              <a:rPr kumimoji="0" lang="fr-FR" sz="2200" b="0" i="0" u="none" strike="noStrike" cap="none" normalizeH="0" baseline="0" dirty="0" smtClean="0" bmk="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 une m</a:t>
            </a:r>
            <a:r>
              <a:rPr kumimoji="0" lang="fr-FR" sz="2200" b="0" i="0" u="none" strike="noStrike" cap="none" normalizeH="0" baseline="0" dirty="0" smtClean="0" bmk="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é</a:t>
            </a:r>
            <a:r>
              <a:rPr kumimoji="0" lang="fr-FR" sz="2200" b="0" i="0" u="none" strike="noStrike" cap="none" normalizeH="0" baseline="0" dirty="0" smtClean="0" bmk="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thode quantitative et une m</a:t>
            </a:r>
            <a:r>
              <a:rPr kumimoji="0" lang="fr-FR" sz="2200" b="0" i="0" u="none" strike="noStrike" cap="none" normalizeH="0" baseline="0" dirty="0" smtClean="0" bmk="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é</a:t>
            </a:r>
            <a:r>
              <a:rPr kumimoji="0" lang="fr-FR" sz="2200" b="0" i="0" u="none" strike="noStrike" cap="none" normalizeH="0" baseline="0" dirty="0" smtClean="0" bmk="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thode qualitative.</a:t>
            </a:r>
            <a:endParaRPr kumimoji="0" lang="fr-FR" sz="2200" b="0" i="0" u="none" strike="noStrike" cap="none" normalizeH="0" baseline="0" dirty="0" smtClean="0" bmk="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fr-FR" sz="2200" b="0" i="0" u="none" strike="noStrike" cap="none" normalizeH="0" baseline="0" dirty="0" smtClean="0" bmk="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L</a:t>
            </a:r>
            <a:r>
              <a:rPr kumimoji="0" lang="fr-FR" sz="2200" b="0" i="0" u="none" strike="noStrike" cap="none" normalizeH="0" baseline="0" dirty="0" smtClean="0" bmk="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’</a:t>
            </a:r>
            <a:r>
              <a:rPr kumimoji="0" lang="fr-FR" sz="2200" b="0" i="0" u="none" strike="noStrike" cap="none" normalizeH="0" baseline="0" dirty="0" smtClean="0" bmk="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analyse quantitative nous permettra de quantifier les r</a:t>
            </a:r>
            <a:r>
              <a:rPr kumimoji="0" lang="fr-FR" sz="2200" b="0" i="0" u="none" strike="noStrike" cap="none" normalizeH="0" baseline="0" dirty="0" smtClean="0" bmk="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é</a:t>
            </a:r>
            <a:r>
              <a:rPr kumimoji="0" lang="fr-FR" sz="2200" b="0" i="0" u="none" strike="noStrike" cap="none" normalizeH="0" baseline="0" dirty="0" smtClean="0" bmk="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sultats obtenus selon les crit</a:t>
            </a:r>
            <a:r>
              <a:rPr kumimoji="0" lang="fr-FR" sz="2200" b="0" i="0" u="none" strike="noStrike" cap="none" normalizeH="0" baseline="0" dirty="0" smtClean="0" bmk="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è</a:t>
            </a:r>
            <a:r>
              <a:rPr kumimoji="0" lang="fr-FR" sz="2200" b="0" i="0" u="none" strike="noStrike" cap="none" normalizeH="0" baseline="0" dirty="0" smtClean="0" bmk="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res de notre public, </a:t>
            </a:r>
            <a:r>
              <a:rPr kumimoji="0" lang="fr-FR" sz="2200" b="0" i="0" u="none" strike="noStrike" cap="none" normalizeH="0" baseline="0" dirty="0" smtClean="0" bmk="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à</a:t>
            </a:r>
            <a:r>
              <a:rPr kumimoji="0" lang="fr-FR" sz="2200" b="0" i="0" u="none" strike="noStrike" cap="none" normalizeH="0" baseline="0" dirty="0" smtClean="0" bmk="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savoir l</a:t>
            </a:r>
            <a:r>
              <a:rPr kumimoji="0" lang="fr-FR" sz="2200" b="0" i="0" u="none" strike="noStrike" cap="none" normalizeH="0" baseline="0" dirty="0" smtClean="0" bmk="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’</a:t>
            </a:r>
            <a:r>
              <a:rPr kumimoji="0" lang="fr-FR" sz="2200" b="0" i="0" u="none" strike="noStrike" cap="none" normalizeH="0" baseline="0" dirty="0" smtClean="0" bmk="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âge, le sexe et le statut socioprofessionnel.</a:t>
            </a:r>
            <a:endParaRPr kumimoji="0" lang="fr-FR" sz="2200" b="0" i="0" u="none" strike="noStrike" cap="none" normalizeH="0" baseline="0" dirty="0" smtClean="0" bmk="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fr-FR" sz="2200" b="0" i="0" u="none" strike="noStrike" cap="none" normalizeH="0" baseline="0" dirty="0" smtClean="0" bmk="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L</a:t>
            </a:r>
            <a:r>
              <a:rPr kumimoji="0" lang="fr-FR" sz="2200" b="0" i="0" u="none" strike="noStrike" cap="none" normalizeH="0" baseline="0" dirty="0" smtClean="0" bmk="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’</a:t>
            </a:r>
            <a:r>
              <a:rPr kumimoji="0" lang="fr-FR" sz="2200" b="0" i="0" u="none" strike="noStrike" cap="none" normalizeH="0" baseline="0" dirty="0" smtClean="0" bmk="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analyse qualitative nous permettra de mettre en </a:t>
            </a:r>
            <a:r>
              <a:rPr kumimoji="0" lang="fr-FR" sz="2200" b="0" i="0" u="none" strike="noStrike" cap="none" normalizeH="0" baseline="0" dirty="0" smtClean="0" bmk="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é</a:t>
            </a:r>
            <a:r>
              <a:rPr kumimoji="0" lang="fr-FR" sz="2200" b="0" i="0" u="none" strike="noStrike" cap="none" normalizeH="0" baseline="0" dirty="0" smtClean="0" bmk="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vidence les diff</a:t>
            </a:r>
            <a:r>
              <a:rPr kumimoji="0" lang="fr-FR" sz="2200" b="0" i="0" u="none" strike="noStrike" cap="none" normalizeH="0" baseline="0" dirty="0" smtClean="0" bmk="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é</a:t>
            </a:r>
            <a:r>
              <a:rPr kumimoji="0" lang="fr-FR" sz="2200" b="0" i="0" u="none" strike="noStrike" cap="none" normalizeH="0" baseline="0" dirty="0" smtClean="0" bmk="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rentes repr</a:t>
            </a:r>
            <a:r>
              <a:rPr kumimoji="0" lang="fr-FR" sz="2200" b="0" i="0" u="none" strike="noStrike" cap="none" normalizeH="0" baseline="0" dirty="0" smtClean="0" bmk="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é</a:t>
            </a:r>
            <a:r>
              <a:rPr kumimoji="0" lang="fr-FR" sz="2200" b="0" i="0" u="none" strike="noStrike" cap="none" normalizeH="0" baseline="0" dirty="0" smtClean="0" bmk="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sentations de la n</a:t>
            </a:r>
            <a:r>
              <a:rPr kumimoji="0" lang="fr-FR" sz="2200" b="0" i="0" u="none" strike="noStrike" cap="none" normalizeH="0" baseline="0" dirty="0" smtClean="0" bmk="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é</a:t>
            </a:r>
            <a:r>
              <a:rPr kumimoji="0" lang="fr-FR" sz="2200" b="0" i="0" u="none" strike="noStrike" cap="none" normalizeH="0" baseline="0" dirty="0" smtClean="0" bmk="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o-orthographe des enquêt</a:t>
            </a:r>
            <a:r>
              <a:rPr kumimoji="0" lang="fr-FR" sz="2200" b="0" i="0" u="none" strike="noStrike" cap="none" normalizeH="0" baseline="0" dirty="0" smtClean="0" bmk="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é</a:t>
            </a:r>
            <a:r>
              <a:rPr kumimoji="0" lang="fr-FR" sz="2200" b="0" i="0" u="none" strike="noStrike" cap="none" normalizeH="0" baseline="0" dirty="0" smtClean="0" bmk="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s.</a:t>
            </a:r>
            <a:endParaRPr kumimoji="0" lang="fr-FR" sz="2200" b="0" i="0" u="none" strike="noStrike" cap="none" normalizeH="0" baseline="0" dirty="0" smtClean="0" bmk="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200" b="0" i="0" u="none" strike="noStrike" cap="none" normalizeH="0" baseline="0" dirty="0" smtClean="0" bmk="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	En ce qui concerne la grille d</a:t>
            </a:r>
            <a:r>
              <a:rPr kumimoji="0" lang="fr-FR" sz="2200" b="0" i="0" u="none" strike="noStrike" cap="none" normalizeH="0" baseline="0" dirty="0" smtClean="0" bmk="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’</a:t>
            </a:r>
            <a:r>
              <a:rPr kumimoji="0" lang="fr-FR" sz="2200" b="0" i="0" u="none" strike="noStrike" cap="none" normalizeH="0" baseline="0" dirty="0" smtClean="0" bmk="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analyse, nous avons opt</a:t>
            </a:r>
            <a:r>
              <a:rPr kumimoji="0" lang="fr-FR" sz="2200" b="0" i="0" u="none" strike="noStrike" cap="none" normalizeH="0" baseline="0" dirty="0" smtClean="0" bmk="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é</a:t>
            </a:r>
            <a:r>
              <a:rPr kumimoji="0" lang="fr-FR" sz="2200" b="0" i="0" u="none" strike="noStrike" cap="none" normalizeH="0" baseline="0" dirty="0" smtClean="0" bmk="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pour celle de J. BILLIEZ et A. MILLET</a:t>
            </a:r>
            <a:r>
              <a:rPr kumimoji="0" lang="fr-FR" sz="2200" b="0" i="0" u="none" strike="noStrike" cap="none" normalizeH="0" baseline="30000" dirty="0" smtClean="0" bmk="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hlinkClick r:id=""/>
              </a:rPr>
              <a:t>[2]</a:t>
            </a:r>
            <a:r>
              <a:rPr kumimoji="0" lang="fr-FR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portant sur l</a:t>
            </a:r>
            <a:r>
              <a:rPr kumimoji="0" lang="fr-FR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’é</a:t>
            </a:r>
            <a:r>
              <a:rPr kumimoji="0" lang="fr-FR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tude des repr</a:t>
            </a:r>
            <a:r>
              <a:rPr kumimoji="0" lang="fr-FR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é</a:t>
            </a:r>
            <a:r>
              <a:rPr kumimoji="0" lang="fr-FR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sentations sociales li</a:t>
            </a:r>
            <a:r>
              <a:rPr kumimoji="0" lang="fr-FR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é</a:t>
            </a:r>
            <a:r>
              <a:rPr kumimoji="0" lang="fr-FR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es </a:t>
            </a:r>
            <a:r>
              <a:rPr kumimoji="0" lang="fr-FR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à</a:t>
            </a:r>
            <a:r>
              <a:rPr kumimoji="0" lang="fr-FR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l</a:t>
            </a:r>
            <a:r>
              <a:rPr kumimoji="0" lang="fr-FR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’</a:t>
            </a:r>
            <a:r>
              <a:rPr kumimoji="0" lang="fr-FR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orthographe fran</a:t>
            </a:r>
            <a:r>
              <a:rPr kumimoji="0" lang="fr-FR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ç</a:t>
            </a:r>
            <a:r>
              <a:rPr kumimoji="0" lang="fr-FR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aise.</a:t>
            </a:r>
            <a:endParaRPr kumimoji="0" lang="fr-FR" sz="2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fr-F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fr-FR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9144000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	Nous proposerons d</a:t>
            </a:r>
            <a:r>
              <a:rPr lang="fr-FR" sz="2800" dirty="0">
                <a:ea typeface="Calibri" pitchFamily="34" charset="0"/>
                <a:cs typeface="Times New Roman" pitchFamily="18" charset="0"/>
              </a:rPr>
              <a:t>’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analyser les donn</a:t>
            </a:r>
            <a:r>
              <a:rPr lang="fr-FR" sz="2800" dirty="0">
                <a:ea typeface="Calibri" pitchFamily="34" charset="0"/>
                <a:cs typeface="Times New Roman" pitchFamily="18" charset="0"/>
              </a:rPr>
              <a:t>é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es recueillies selon un mod</a:t>
            </a:r>
            <a:r>
              <a:rPr lang="fr-FR" sz="2800" dirty="0">
                <a:ea typeface="Calibri" pitchFamily="34" charset="0"/>
                <a:cs typeface="Times New Roman" pitchFamily="18" charset="0"/>
              </a:rPr>
              <a:t>è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le </a:t>
            </a:r>
            <a:r>
              <a:rPr lang="fr-FR" sz="2800" dirty="0">
                <a:ea typeface="Calibri" pitchFamily="34" charset="0"/>
                <a:cs typeface="Times New Roman" pitchFamily="18" charset="0"/>
              </a:rPr>
              <a:t>« 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multifocal</a:t>
            </a:r>
            <a:r>
              <a:rPr lang="fr-FR" sz="2800" dirty="0">
                <a:ea typeface="Calibri" pitchFamily="34" charset="0"/>
                <a:cs typeface="Times New Roman" pitchFamily="18" charset="0"/>
              </a:rPr>
              <a:t> »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hi</a:t>
            </a:r>
            <a:r>
              <a:rPr lang="fr-FR" sz="2800" dirty="0">
                <a:ea typeface="Calibri" pitchFamily="34" charset="0"/>
                <a:cs typeface="Times New Roman" pitchFamily="18" charset="0"/>
              </a:rPr>
              <a:t>é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rarchis</a:t>
            </a:r>
            <a:r>
              <a:rPr lang="fr-FR" sz="2800" dirty="0">
                <a:ea typeface="Calibri" pitchFamily="34" charset="0"/>
                <a:cs typeface="Times New Roman" pitchFamily="18" charset="0"/>
              </a:rPr>
              <a:t>é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en deux  niveaux d</a:t>
            </a:r>
            <a:r>
              <a:rPr lang="fr-FR" sz="2800" dirty="0">
                <a:ea typeface="Calibri" pitchFamily="34" charset="0"/>
                <a:cs typeface="Times New Roman" pitchFamily="18" charset="0"/>
              </a:rPr>
              <a:t>’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analyse</a:t>
            </a:r>
            <a:r>
              <a:rPr lang="fr-FR" sz="2800" dirty="0">
                <a:ea typeface="Calibri" pitchFamily="34" charset="0"/>
                <a:cs typeface="Times New Roman" pitchFamily="18" charset="0"/>
              </a:rPr>
              <a:t> 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</a:t>
            </a:r>
            <a:endParaRPr kumimoji="0" lang="fr-FR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fr-FR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L</a:t>
            </a:r>
            <a:r>
              <a:rPr lang="fr-FR" sz="2800" b="1" dirty="0">
                <a:ea typeface="Calibri" pitchFamily="34" charset="0"/>
                <a:cs typeface="Times New Roman" pitchFamily="18" charset="0"/>
              </a:rPr>
              <a:t>’</a:t>
            </a:r>
            <a:r>
              <a:rPr kumimoji="0" lang="fr-FR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analyse polyphonique</a:t>
            </a:r>
            <a:r>
              <a:rPr lang="fr-FR" sz="2800" dirty="0">
                <a:ea typeface="Calibri" pitchFamily="34" charset="0"/>
                <a:cs typeface="Times New Roman" pitchFamily="18" charset="0"/>
              </a:rPr>
              <a:t> 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 une phase consacr</a:t>
            </a:r>
            <a:r>
              <a:rPr lang="fr-FR" sz="2800" dirty="0">
                <a:ea typeface="Calibri" pitchFamily="34" charset="0"/>
                <a:cs typeface="Times New Roman" pitchFamily="18" charset="0"/>
              </a:rPr>
              <a:t>é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e </a:t>
            </a:r>
            <a:r>
              <a:rPr lang="fr-FR" sz="2800" dirty="0">
                <a:ea typeface="Calibri" pitchFamily="34" charset="0"/>
                <a:cs typeface="Times New Roman" pitchFamily="18" charset="0"/>
              </a:rPr>
              <a:t>à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la constitution des items et des th</a:t>
            </a:r>
            <a:r>
              <a:rPr lang="fr-FR" sz="2800" dirty="0">
                <a:ea typeface="Calibri" pitchFamily="34" charset="0"/>
                <a:cs typeface="Times New Roman" pitchFamily="18" charset="0"/>
              </a:rPr>
              <a:t>è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mes r</a:t>
            </a:r>
            <a:r>
              <a:rPr lang="fr-FR" sz="2800" dirty="0">
                <a:ea typeface="Calibri" pitchFamily="34" charset="0"/>
                <a:cs typeface="Times New Roman" pitchFamily="18" charset="0"/>
              </a:rPr>
              <a:t>é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currents apparus dans l</a:t>
            </a:r>
            <a:r>
              <a:rPr lang="fr-FR" sz="2800" dirty="0">
                <a:ea typeface="Calibri" pitchFamily="34" charset="0"/>
                <a:cs typeface="Times New Roman" pitchFamily="18" charset="0"/>
              </a:rPr>
              <a:t>’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ensemble des entretiens.</a:t>
            </a:r>
            <a:endParaRPr kumimoji="0" lang="fr-FR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fr-FR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L</a:t>
            </a:r>
            <a:r>
              <a:rPr lang="fr-FR" sz="2800" b="1" dirty="0">
                <a:ea typeface="Calibri" pitchFamily="34" charset="0"/>
                <a:cs typeface="Times New Roman" pitchFamily="18" charset="0"/>
              </a:rPr>
              <a:t>’</a:t>
            </a:r>
            <a:r>
              <a:rPr kumimoji="0" lang="fr-FR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analyse monophonique</a:t>
            </a:r>
            <a:r>
              <a:rPr lang="fr-FR" sz="2800" dirty="0">
                <a:ea typeface="Calibri" pitchFamily="34" charset="0"/>
                <a:cs typeface="Times New Roman" pitchFamily="18" charset="0"/>
              </a:rPr>
              <a:t> 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 </a:t>
            </a:r>
            <a:r>
              <a:rPr lang="fr-FR" sz="2800" dirty="0">
                <a:ea typeface="Calibri" pitchFamily="34" charset="0"/>
                <a:cs typeface="Times New Roman" pitchFamily="18" charset="0"/>
              </a:rPr>
              <a:t>à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cette phase, nous rep</a:t>
            </a:r>
            <a:r>
              <a:rPr lang="fr-FR" sz="2800" dirty="0">
                <a:ea typeface="Calibri" pitchFamily="34" charset="0"/>
                <a:cs typeface="Times New Roman" pitchFamily="18" charset="0"/>
              </a:rPr>
              <a:t>é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rerons les r</a:t>
            </a:r>
            <a:r>
              <a:rPr lang="fr-FR" sz="2800" dirty="0">
                <a:ea typeface="Calibri" pitchFamily="34" charset="0"/>
                <a:cs typeface="Times New Roman" pitchFamily="18" charset="0"/>
              </a:rPr>
              <a:t>é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cursivit</a:t>
            </a:r>
            <a:r>
              <a:rPr lang="fr-FR" sz="2800" dirty="0">
                <a:ea typeface="Calibri" pitchFamily="34" charset="0"/>
                <a:cs typeface="Times New Roman" pitchFamily="18" charset="0"/>
              </a:rPr>
              <a:t>é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s th</a:t>
            </a:r>
            <a:r>
              <a:rPr lang="fr-FR" sz="2800" dirty="0">
                <a:ea typeface="Calibri" pitchFamily="34" charset="0"/>
                <a:cs typeface="Times New Roman" pitchFamily="18" charset="0"/>
              </a:rPr>
              <a:t>é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matiques ou </a:t>
            </a:r>
            <a:r>
              <a:rPr kumimoji="0" lang="fr-FR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it</a:t>
            </a:r>
            <a:r>
              <a:rPr lang="fr-FR" sz="2800" dirty="0" err="1">
                <a:ea typeface="Calibri" pitchFamily="34" charset="0"/>
                <a:cs typeface="Times New Roman" pitchFamily="18" charset="0"/>
              </a:rPr>
              <a:t>é</a:t>
            </a:r>
            <a:r>
              <a:rPr kumimoji="0" lang="fr-FR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matiques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spontan</a:t>
            </a:r>
            <a:r>
              <a:rPr lang="fr-FR" sz="2800" dirty="0">
                <a:ea typeface="Calibri" pitchFamily="34" charset="0"/>
                <a:cs typeface="Times New Roman" pitchFamily="18" charset="0"/>
              </a:rPr>
              <a:t>é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es et sp</a:t>
            </a:r>
            <a:r>
              <a:rPr lang="fr-FR" sz="2800" dirty="0">
                <a:ea typeface="Calibri" pitchFamily="34" charset="0"/>
                <a:cs typeface="Times New Roman" pitchFamily="18" charset="0"/>
              </a:rPr>
              <a:t>é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cifiques </a:t>
            </a:r>
            <a:r>
              <a:rPr lang="fr-FR" sz="2800" dirty="0">
                <a:ea typeface="Calibri" pitchFamily="34" charset="0"/>
                <a:cs typeface="Times New Roman" pitchFamily="18" charset="0"/>
              </a:rPr>
              <a:t>à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un entretien.</a:t>
            </a:r>
            <a:endParaRPr kumimoji="0" lang="fr-FR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Nous tenons </a:t>
            </a:r>
            <a:r>
              <a:rPr lang="fr-FR" sz="2800" dirty="0">
                <a:ea typeface="Calibri" pitchFamily="34" charset="0"/>
                <a:cs typeface="Times New Roman" pitchFamily="18" charset="0"/>
              </a:rPr>
              <a:t>à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signaler que cette grille d</a:t>
            </a:r>
            <a:r>
              <a:rPr lang="fr-FR" sz="2800" dirty="0">
                <a:ea typeface="Calibri" pitchFamily="34" charset="0"/>
                <a:cs typeface="Times New Roman" pitchFamily="18" charset="0"/>
              </a:rPr>
              <a:t>’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analyse n</a:t>
            </a:r>
            <a:r>
              <a:rPr lang="fr-FR" sz="2800" dirty="0">
                <a:ea typeface="Calibri" pitchFamily="34" charset="0"/>
                <a:cs typeface="Times New Roman" pitchFamily="18" charset="0"/>
              </a:rPr>
              <a:t>’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est pas d</a:t>
            </a:r>
            <a:r>
              <a:rPr lang="fr-FR" sz="2800" dirty="0">
                <a:ea typeface="Calibri" pitchFamily="34" charset="0"/>
                <a:cs typeface="Times New Roman" pitchFamily="18" charset="0"/>
              </a:rPr>
              <a:t>é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finitive, elle reste </a:t>
            </a:r>
            <a:r>
              <a:rPr lang="fr-FR" sz="2800" dirty="0">
                <a:ea typeface="Calibri" pitchFamily="34" charset="0"/>
                <a:cs typeface="Times New Roman" pitchFamily="18" charset="0"/>
              </a:rPr>
              <a:t>à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modifier et </a:t>
            </a:r>
            <a:r>
              <a:rPr lang="fr-FR" sz="2800" dirty="0">
                <a:ea typeface="Calibri" pitchFamily="34" charset="0"/>
                <a:cs typeface="Times New Roman" pitchFamily="18" charset="0"/>
              </a:rPr>
              <a:t>à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adapter en fonction de notre travail.  </a:t>
            </a:r>
            <a:endParaRPr kumimoji="0" lang="fr-FR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94</TotalTime>
  <Words>89</Words>
  <Application>Microsoft Office PowerPoint</Application>
  <PresentationFormat>Affichage à l'écran (4:3)</PresentationFormat>
  <Paragraphs>56</Paragraphs>
  <Slides>7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7</vt:i4>
      </vt:variant>
    </vt:vector>
  </HeadingPairs>
  <TitlesOfParts>
    <vt:vector size="8" baseType="lpstr">
      <vt:lpstr>Thème Office</vt:lpstr>
      <vt:lpstr>Diapositive 1</vt:lpstr>
      <vt:lpstr>Diapositive 2</vt:lpstr>
      <vt:lpstr>Diapositive 3</vt:lpstr>
      <vt:lpstr>Diapositive 4</vt:lpstr>
      <vt:lpstr>Diapositive 5</vt:lpstr>
      <vt:lpstr>Diapositive 6</vt:lpstr>
      <vt:lpstr>Diapositive 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mr</dc:creator>
  <cp:lastModifiedBy>mr</cp:lastModifiedBy>
  <cp:revision>8</cp:revision>
  <dcterms:created xsi:type="dcterms:W3CDTF">2024-02-19T12:02:13Z</dcterms:created>
  <dcterms:modified xsi:type="dcterms:W3CDTF">2024-02-20T14:11:43Z</dcterms:modified>
</cp:coreProperties>
</file>