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75"/>
  </p:notesMasterIdLst>
  <p:sldIdLst>
    <p:sldId id="321" r:id="rId2"/>
    <p:sldId id="35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  <p:sldId id="337" r:id="rId19"/>
    <p:sldId id="338" r:id="rId20"/>
    <p:sldId id="339" r:id="rId21"/>
    <p:sldId id="340" r:id="rId22"/>
    <p:sldId id="341" r:id="rId23"/>
    <p:sldId id="342" r:id="rId24"/>
    <p:sldId id="343" r:id="rId25"/>
    <p:sldId id="344" r:id="rId26"/>
    <p:sldId id="345" r:id="rId27"/>
    <p:sldId id="346" r:id="rId28"/>
    <p:sldId id="352" r:id="rId29"/>
    <p:sldId id="347" r:id="rId30"/>
    <p:sldId id="348" r:id="rId31"/>
    <p:sldId id="349" r:id="rId32"/>
    <p:sldId id="295" r:id="rId33"/>
    <p:sldId id="289" r:id="rId34"/>
    <p:sldId id="290" r:id="rId35"/>
    <p:sldId id="291" r:id="rId36"/>
    <p:sldId id="257" r:id="rId37"/>
    <p:sldId id="259" r:id="rId38"/>
    <p:sldId id="310" r:id="rId39"/>
    <p:sldId id="311" r:id="rId40"/>
    <p:sldId id="312" r:id="rId41"/>
    <p:sldId id="313" r:id="rId42"/>
    <p:sldId id="314" r:id="rId43"/>
    <p:sldId id="315" r:id="rId44"/>
    <p:sldId id="316" r:id="rId45"/>
    <p:sldId id="317" r:id="rId46"/>
    <p:sldId id="318" r:id="rId47"/>
    <p:sldId id="319" r:id="rId48"/>
    <p:sldId id="320" r:id="rId49"/>
    <p:sldId id="269" r:id="rId50"/>
    <p:sldId id="271" r:id="rId51"/>
    <p:sldId id="272" r:id="rId52"/>
    <p:sldId id="273" r:id="rId53"/>
    <p:sldId id="274" r:id="rId54"/>
    <p:sldId id="275" r:id="rId55"/>
    <p:sldId id="305" r:id="rId56"/>
    <p:sldId id="276" r:id="rId57"/>
    <p:sldId id="280" r:id="rId58"/>
    <p:sldId id="278" r:id="rId59"/>
    <p:sldId id="281" r:id="rId60"/>
    <p:sldId id="283" r:id="rId61"/>
    <p:sldId id="284" r:id="rId62"/>
    <p:sldId id="285" r:id="rId63"/>
    <p:sldId id="286" r:id="rId64"/>
    <p:sldId id="287" r:id="rId65"/>
    <p:sldId id="306" r:id="rId66"/>
    <p:sldId id="297" r:id="rId67"/>
    <p:sldId id="307" r:id="rId68"/>
    <p:sldId id="308" r:id="rId69"/>
    <p:sldId id="309" r:id="rId70"/>
    <p:sldId id="298" r:id="rId71"/>
    <p:sldId id="303" r:id="rId72"/>
    <p:sldId id="304" r:id="rId73"/>
    <p:sldId id="299" r:id="rId7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2" autoAdjust="0"/>
    <p:restoredTop sz="94624" autoAdjust="0"/>
  </p:normalViewPr>
  <p:slideViewPr>
    <p:cSldViewPr>
      <p:cViewPr>
        <p:scale>
          <a:sx n="68" d="100"/>
          <a:sy n="68" d="100"/>
        </p:scale>
        <p:origin x="-1386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194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F4A1CD-A77C-465E-8DAB-A543E0570BBE}" type="doc">
      <dgm:prSet loTypeId="urn:microsoft.com/office/officeart/2005/8/layout/vList2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fr-FR"/>
        </a:p>
      </dgm:t>
    </dgm:pt>
    <dgm:pt modelId="{EBAA5CF9-F501-4342-AE4F-3E38E6AFF290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pPr rtl="0"/>
          <a:r>
            <a:rPr lang="fr-FR" dirty="0" smtClean="0"/>
            <a:t>Dans le modèle relationnel, les attributs sont tous simples et </a:t>
          </a:r>
          <a:r>
            <a:rPr lang="fr-FR" dirty="0" err="1" smtClean="0"/>
            <a:t>monovalués</a:t>
          </a:r>
          <a:r>
            <a:rPr lang="fr-FR" dirty="0" smtClean="0"/>
            <a:t>.</a:t>
          </a:r>
          <a:endParaRPr lang="fr-FR" dirty="0"/>
        </a:p>
      </dgm:t>
    </dgm:pt>
    <dgm:pt modelId="{EC63A4FA-700E-4411-8139-86D85FB84494}" type="parTrans" cxnId="{04E4ECA3-4F42-4AA5-9C5C-E4E4B9E35A41}">
      <dgm:prSet/>
      <dgm:spPr/>
      <dgm:t>
        <a:bodyPr/>
        <a:lstStyle/>
        <a:p>
          <a:endParaRPr lang="fr-FR"/>
        </a:p>
      </dgm:t>
    </dgm:pt>
    <dgm:pt modelId="{6750161C-4CF8-44BA-B76F-867AC607EBEB}" type="sibTrans" cxnId="{04E4ECA3-4F42-4AA5-9C5C-E4E4B9E35A41}">
      <dgm:prSet/>
      <dgm:spPr/>
      <dgm:t>
        <a:bodyPr/>
        <a:lstStyle/>
        <a:p>
          <a:endParaRPr lang="fr-FR"/>
        </a:p>
      </dgm:t>
    </dgm:pt>
    <dgm:pt modelId="{3DE1683D-37D1-44D6-A6C7-E31941E2455B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rtl="0"/>
          <a:r>
            <a:rPr lang="fr-FR" dirty="0" smtClean="0"/>
            <a:t>Toute valeur prise par un attribut pour un </a:t>
          </a:r>
          <a:r>
            <a:rPr lang="fr-FR" dirty="0" err="1" smtClean="0"/>
            <a:t>tuple</a:t>
          </a:r>
          <a:r>
            <a:rPr lang="fr-FR" dirty="0" smtClean="0"/>
            <a:t> donné est atomique et unique. </a:t>
          </a:r>
          <a:endParaRPr lang="fr-FR" dirty="0"/>
        </a:p>
      </dgm:t>
    </dgm:pt>
    <dgm:pt modelId="{6E08A2F0-8FBD-4D7D-8D29-CC7F25A05578}" type="parTrans" cxnId="{382C349A-A695-483D-80D0-036E1612B37A}">
      <dgm:prSet/>
      <dgm:spPr/>
      <dgm:t>
        <a:bodyPr/>
        <a:lstStyle/>
        <a:p>
          <a:endParaRPr lang="fr-FR"/>
        </a:p>
      </dgm:t>
    </dgm:pt>
    <dgm:pt modelId="{1E99811E-C774-4DF1-AC38-8D82BDF217E5}" type="sibTrans" cxnId="{382C349A-A695-483D-80D0-036E1612B37A}">
      <dgm:prSet/>
      <dgm:spPr/>
      <dgm:t>
        <a:bodyPr/>
        <a:lstStyle/>
        <a:p>
          <a:endParaRPr lang="fr-FR"/>
        </a:p>
      </dgm:t>
    </dgm:pt>
    <dgm:pt modelId="{5083C1FE-6086-4AFD-9785-A1FC08A6FB6C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pPr rtl="0"/>
          <a:r>
            <a:rPr lang="fr-FR" dirty="0" smtClean="0"/>
            <a:t>Les notions d’attributs complexe ou </a:t>
          </a:r>
          <a:r>
            <a:rPr lang="fr-FR" dirty="0" err="1" smtClean="0"/>
            <a:t>multivalué</a:t>
          </a:r>
          <a:r>
            <a:rPr lang="fr-FR" dirty="0" smtClean="0"/>
            <a:t> n’existent pas dans le modèle relationnel.</a:t>
          </a:r>
          <a:endParaRPr lang="fr-FR" dirty="0"/>
        </a:p>
      </dgm:t>
    </dgm:pt>
    <dgm:pt modelId="{341BD307-5354-4A3B-A728-7DD429B2C540}" type="parTrans" cxnId="{EE98CC18-3595-44FF-87C3-46A8DE6E73FD}">
      <dgm:prSet/>
      <dgm:spPr/>
      <dgm:t>
        <a:bodyPr/>
        <a:lstStyle/>
        <a:p>
          <a:endParaRPr lang="fr-FR"/>
        </a:p>
      </dgm:t>
    </dgm:pt>
    <dgm:pt modelId="{9C055563-3665-4F76-8AC3-6225CE6600DF}" type="sibTrans" cxnId="{EE98CC18-3595-44FF-87C3-46A8DE6E73FD}">
      <dgm:prSet/>
      <dgm:spPr/>
      <dgm:t>
        <a:bodyPr/>
        <a:lstStyle/>
        <a:p>
          <a:endParaRPr lang="fr-FR"/>
        </a:p>
      </dgm:t>
    </dgm:pt>
    <dgm:pt modelId="{AE7DA7EE-BC7A-4D13-8E94-B67DD62985EC}" type="pres">
      <dgm:prSet presAssocID="{82F4A1CD-A77C-465E-8DAB-A543E0570BB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1DABAF5-55A3-4EBA-B389-5A00C26C5DC7}" type="pres">
      <dgm:prSet presAssocID="{EBAA5CF9-F501-4342-AE4F-3E38E6AFF29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FF98B8-1FDE-4F4E-9728-18D891C84728}" type="pres">
      <dgm:prSet presAssocID="{6750161C-4CF8-44BA-B76F-867AC607EBEB}" presName="spacer" presStyleCnt="0"/>
      <dgm:spPr/>
    </dgm:pt>
    <dgm:pt modelId="{1897CD96-6DC4-48B8-BE39-37C013E1D9D6}" type="pres">
      <dgm:prSet presAssocID="{3DE1683D-37D1-44D6-A6C7-E31941E2455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A0ECC56-2A07-41A9-A5EF-3080271C6FCC}" type="pres">
      <dgm:prSet presAssocID="{1E99811E-C774-4DF1-AC38-8D82BDF217E5}" presName="spacer" presStyleCnt="0"/>
      <dgm:spPr/>
    </dgm:pt>
    <dgm:pt modelId="{9CA88E49-6C1E-4043-B635-EF4A9364F3B4}" type="pres">
      <dgm:prSet presAssocID="{5083C1FE-6086-4AFD-9785-A1FC08A6FB6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AFFE5F9-FFBE-4D0D-8DAC-97C153A06B28}" type="presOf" srcId="{EBAA5CF9-F501-4342-AE4F-3E38E6AFF290}" destId="{F1DABAF5-55A3-4EBA-B389-5A00C26C5DC7}" srcOrd="0" destOrd="0" presId="urn:microsoft.com/office/officeart/2005/8/layout/vList2"/>
    <dgm:cxn modelId="{E5B03C98-2E74-44D8-BB4D-24201907D9C0}" type="presOf" srcId="{3DE1683D-37D1-44D6-A6C7-E31941E2455B}" destId="{1897CD96-6DC4-48B8-BE39-37C013E1D9D6}" srcOrd="0" destOrd="0" presId="urn:microsoft.com/office/officeart/2005/8/layout/vList2"/>
    <dgm:cxn modelId="{382C349A-A695-483D-80D0-036E1612B37A}" srcId="{82F4A1CD-A77C-465E-8DAB-A543E0570BBE}" destId="{3DE1683D-37D1-44D6-A6C7-E31941E2455B}" srcOrd="1" destOrd="0" parTransId="{6E08A2F0-8FBD-4D7D-8D29-CC7F25A05578}" sibTransId="{1E99811E-C774-4DF1-AC38-8D82BDF217E5}"/>
    <dgm:cxn modelId="{EE98CC18-3595-44FF-87C3-46A8DE6E73FD}" srcId="{82F4A1CD-A77C-465E-8DAB-A543E0570BBE}" destId="{5083C1FE-6086-4AFD-9785-A1FC08A6FB6C}" srcOrd="2" destOrd="0" parTransId="{341BD307-5354-4A3B-A728-7DD429B2C540}" sibTransId="{9C055563-3665-4F76-8AC3-6225CE6600DF}"/>
    <dgm:cxn modelId="{B786AAC0-98F5-44DB-9969-C9AECE2E693C}" type="presOf" srcId="{82F4A1CD-A77C-465E-8DAB-A543E0570BBE}" destId="{AE7DA7EE-BC7A-4D13-8E94-B67DD62985EC}" srcOrd="0" destOrd="0" presId="urn:microsoft.com/office/officeart/2005/8/layout/vList2"/>
    <dgm:cxn modelId="{04E4ECA3-4F42-4AA5-9C5C-E4E4B9E35A41}" srcId="{82F4A1CD-A77C-465E-8DAB-A543E0570BBE}" destId="{EBAA5CF9-F501-4342-AE4F-3E38E6AFF290}" srcOrd="0" destOrd="0" parTransId="{EC63A4FA-700E-4411-8139-86D85FB84494}" sibTransId="{6750161C-4CF8-44BA-B76F-867AC607EBEB}"/>
    <dgm:cxn modelId="{9C6F80B0-2F5C-46A7-A192-27C11004859A}" type="presOf" srcId="{5083C1FE-6086-4AFD-9785-A1FC08A6FB6C}" destId="{9CA88E49-6C1E-4043-B635-EF4A9364F3B4}" srcOrd="0" destOrd="0" presId="urn:microsoft.com/office/officeart/2005/8/layout/vList2"/>
    <dgm:cxn modelId="{2D06370F-7DF3-4806-95B0-953BA86B7F83}" type="presParOf" srcId="{AE7DA7EE-BC7A-4D13-8E94-B67DD62985EC}" destId="{F1DABAF5-55A3-4EBA-B389-5A00C26C5DC7}" srcOrd="0" destOrd="0" presId="urn:microsoft.com/office/officeart/2005/8/layout/vList2"/>
    <dgm:cxn modelId="{DE4E7AF4-B110-4023-A275-078140FF191D}" type="presParOf" srcId="{AE7DA7EE-BC7A-4D13-8E94-B67DD62985EC}" destId="{E6FF98B8-1FDE-4F4E-9728-18D891C84728}" srcOrd="1" destOrd="0" presId="urn:microsoft.com/office/officeart/2005/8/layout/vList2"/>
    <dgm:cxn modelId="{1E203B2A-73A9-4F73-9A5D-388B8B7DB071}" type="presParOf" srcId="{AE7DA7EE-BC7A-4D13-8E94-B67DD62985EC}" destId="{1897CD96-6DC4-48B8-BE39-37C013E1D9D6}" srcOrd="2" destOrd="0" presId="urn:microsoft.com/office/officeart/2005/8/layout/vList2"/>
    <dgm:cxn modelId="{5736338B-B580-4889-86A4-D44C674304A5}" type="presParOf" srcId="{AE7DA7EE-BC7A-4D13-8E94-B67DD62985EC}" destId="{7A0ECC56-2A07-41A9-A5EF-3080271C6FCC}" srcOrd="3" destOrd="0" presId="urn:microsoft.com/office/officeart/2005/8/layout/vList2"/>
    <dgm:cxn modelId="{7C33F0EA-4F43-4869-B76B-D4D63724F93F}" type="presParOf" srcId="{AE7DA7EE-BC7A-4D13-8E94-B67DD62985EC}" destId="{9CA88E49-6C1E-4043-B635-EF4A9364F3B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A34A8-315C-4061-98FD-EA829EF94FCC}" type="datetimeFigureOut">
              <a:rPr lang="fr-FR" smtClean="0"/>
              <a:pPr/>
              <a:t>03/03/2024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978D4-7568-4BC1-B9D4-5C0F9937DE3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299943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CFB78-B60F-4560-99BE-7DBCFB7502EC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38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8489700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39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1133074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40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6805679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41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3400725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42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2349076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43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2873851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44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2314593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45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048385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46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798203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47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48583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28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0101394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48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9506986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49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5611727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50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22602648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51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0753439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52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5486091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53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92411727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54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1160426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55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515252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56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55019677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57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66609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31</a:t>
            </a:fld>
            <a:endParaRPr lang="fr-FR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58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54116856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59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20138359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60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48706960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61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66602685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62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47693601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63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46629967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64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98633523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65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02736306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66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89548460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67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7846390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32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03473190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68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74993685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69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81806225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70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17454536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71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123390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72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71635784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73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133529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33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497948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34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302372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35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6071426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36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515492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37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790406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DF131-CB55-4F68-BBBF-1F4731DF5B34}" type="datetime1">
              <a:rPr lang="fr-FR" smtClean="0"/>
              <a:pPr/>
              <a:t>03/03/2024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E3DE6-6397-4167-9728-2A056FCAC888}" type="datetime1">
              <a:rPr lang="fr-FR" smtClean="0"/>
              <a:pPr/>
              <a:t>03/03/2024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44EB-50B0-4F0E-9B1D-1018D4D3ABB4}" type="datetime1">
              <a:rPr lang="fr-FR" smtClean="0"/>
              <a:pPr/>
              <a:t>03/03/2024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BE80D-C4D8-457B-8A2A-935075C9E797}" type="datetime1">
              <a:rPr lang="fr-FR" smtClean="0"/>
              <a:pPr/>
              <a:t>03/03/2024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1D179-BAFB-452C-812D-3893A471EE86}" type="datetime1">
              <a:rPr lang="fr-FR" smtClean="0"/>
              <a:pPr/>
              <a:t>03/03/2024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C39BB-88C8-44BF-B904-49534485D168}" type="datetime1">
              <a:rPr lang="fr-FR" smtClean="0"/>
              <a:pPr/>
              <a:t>03/03/2024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86D9-259B-4A0C-B3BB-279D2CCFF9C1}" type="datetime1">
              <a:rPr lang="fr-FR" smtClean="0"/>
              <a:pPr/>
              <a:t>03/03/2024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E873-A81A-4B34-B993-99495AB95D4B}" type="datetime1">
              <a:rPr lang="fr-FR" smtClean="0"/>
              <a:pPr/>
              <a:t>03/03/2024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1D40-22FF-4511-9E5A-FFD725CFE498}" type="datetime1">
              <a:rPr lang="fr-FR" smtClean="0"/>
              <a:pPr/>
              <a:t>03/03/2024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1A65-1676-454F-B4BE-51F7D87BD528}" type="datetime1">
              <a:rPr lang="fr-FR" smtClean="0"/>
              <a:pPr/>
              <a:t>03/03/2024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3CAF7-9463-4B0D-AA50-6116244AEABB}" type="datetime1">
              <a:rPr lang="fr-FR" smtClean="0"/>
              <a:pPr/>
              <a:t>03/03/2024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2203753-4218-4F7E-8A30-AE994E137602}" type="datetime1">
              <a:rPr lang="fr-FR" smtClean="0"/>
              <a:pPr/>
              <a:t>03/03/2024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smtClean="0"/>
              <a:t>LE MODELE RELATIONNEL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11A5-0A1C-4F4F-A0A2-875A815F86FD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smtClean="0"/>
              <a:t> </a:t>
            </a:r>
            <a:br>
              <a:rPr lang="fr-FR" smtClean="0"/>
            </a:br>
            <a:r>
              <a:rPr lang="fr-FR" smtClean="0"/>
              <a:t>Chapitre 2</a:t>
            </a:r>
            <a:br>
              <a:rPr lang="fr-FR" smtClean="0"/>
            </a:br>
            <a:r>
              <a:rPr lang="fr-FR" smtClean="0"/>
              <a:t/>
            </a:r>
            <a:br>
              <a:rPr lang="fr-FR" smtClean="0"/>
            </a:br>
            <a:r>
              <a:rPr lang="fr-FR" smtClean="0"/>
              <a:t/>
            </a:r>
            <a:br>
              <a:rPr lang="fr-FR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lIns="81272" tIns="40636" rIns="81272">
            <a:normAutofit fontScale="90000"/>
          </a:bodyPr>
          <a:lstStyle/>
          <a:p>
            <a:r>
              <a:rPr lang="fr-FR" b="1" dirty="0" smtClean="0"/>
              <a:t>Schéma d’une base de donnée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 lIns="81272" tIns="40636" rIns="81272" bIns="40636"/>
          <a:lstStyle/>
          <a:p>
            <a:pPr>
              <a:buNone/>
            </a:pPr>
            <a:r>
              <a:rPr lang="fr-FR" sz="3200" dirty="0" smtClean="0">
                <a:solidFill>
                  <a:srgbClr val="FF0000"/>
                </a:solidFill>
              </a:rPr>
              <a:t>Définition:</a:t>
            </a:r>
          </a:p>
          <a:p>
            <a:pPr indent="0" algn="just">
              <a:buNone/>
            </a:pPr>
            <a:r>
              <a:rPr lang="fr-FR" sz="3500" dirty="0"/>
              <a:t>On appelle </a:t>
            </a:r>
            <a:r>
              <a:rPr lang="fr-FR" sz="3500" dirty="0">
                <a:solidFill>
                  <a:srgbClr val="0070C0"/>
                </a:solidFill>
              </a:rPr>
              <a:t>schéma d’une base de données </a:t>
            </a:r>
            <a:r>
              <a:rPr lang="fr-FR" sz="3500" dirty="0"/>
              <a:t>l’ensemble des schémas de ses relations. De même, on appelle </a:t>
            </a:r>
            <a:r>
              <a:rPr lang="fr-FR" sz="3500" dirty="0">
                <a:solidFill>
                  <a:srgbClr val="0070C0"/>
                </a:solidFill>
              </a:rPr>
              <a:t>population d’une base de données</a:t>
            </a:r>
            <a:r>
              <a:rPr lang="fr-FR" sz="3500" dirty="0"/>
              <a:t>, l’ensemble des populations de ses relations.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lIns="81272" tIns="40636" rIns="81272">
            <a:normAutofit fontScale="90000"/>
          </a:bodyPr>
          <a:lstStyle/>
          <a:p>
            <a:r>
              <a:rPr lang="fr-FR" b="1" dirty="0" smtClean="0">
                <a:solidFill>
                  <a:schemeClr val="tx1"/>
                </a:solidFill>
              </a:rPr>
              <a:t>Règles de modélisation des attributs</a:t>
            </a:r>
            <a:r>
              <a:rPr lang="fr-FR" b="1" dirty="0" smtClean="0"/>
              <a:t> 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11</a:t>
            </a:fld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612776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536104"/>
          </a:xfrm>
        </p:spPr>
        <p:txBody>
          <a:bodyPr lIns="81272" tIns="40636" rIns="81272">
            <a:normAutofit fontScale="90000"/>
          </a:bodyPr>
          <a:lstStyle/>
          <a:p>
            <a:r>
              <a:rPr lang="fr-FR" b="1" dirty="0" smtClean="0"/>
              <a:t>(a) Attribut complexe :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1560" y="764704"/>
            <a:ext cx="8075240" cy="5472608"/>
          </a:xfrm>
        </p:spPr>
        <p:txBody>
          <a:bodyPr lIns="81272" tIns="40636" rIns="81272" bIns="40636">
            <a:noAutofit/>
          </a:bodyPr>
          <a:lstStyle/>
          <a:p>
            <a:r>
              <a:rPr lang="fr-FR" sz="2000" dirty="0">
                <a:solidFill>
                  <a:srgbClr val="00B0F0"/>
                </a:solidFill>
              </a:rPr>
              <a:t>Ajouter l’attribut «adresse » dans la relation Etudiant avec : </a:t>
            </a:r>
          </a:p>
          <a:p>
            <a:pPr>
              <a:buNone/>
            </a:pPr>
            <a:r>
              <a:rPr lang="fr-FR" sz="2000" dirty="0"/>
              <a:t>       Adresse = numéro + rue +ville + code-postal + pays »</a:t>
            </a:r>
          </a:p>
          <a:p>
            <a:r>
              <a:rPr lang="fr-FR" sz="2000" dirty="0"/>
              <a:t>Adresse : attribut complexe et ne peut être géré par le modèle relationnel.</a:t>
            </a:r>
          </a:p>
          <a:p>
            <a:r>
              <a:rPr lang="fr-FR" sz="2000" b="1" dirty="0">
                <a:solidFill>
                  <a:srgbClr val="FF0000"/>
                </a:solidFill>
              </a:rPr>
              <a:t>Solution 1</a:t>
            </a:r>
            <a:r>
              <a:rPr lang="fr-FR" sz="2000" dirty="0"/>
              <a:t> : </a:t>
            </a:r>
            <a:r>
              <a:rPr lang="fr-FR" sz="2000" dirty="0">
                <a:solidFill>
                  <a:srgbClr val="00B0F0"/>
                </a:solidFill>
              </a:rPr>
              <a:t>considérer «adresse » comme une chaîne de caractères. </a:t>
            </a:r>
          </a:p>
          <a:p>
            <a:pPr lvl="3">
              <a:buNone/>
            </a:pPr>
            <a:r>
              <a:rPr lang="fr-FR" dirty="0"/>
              <a:t>       L’utilisateur ne peut pas poser des questions sur la ville, le pays   ou autre……...</a:t>
            </a:r>
          </a:p>
          <a:p>
            <a:r>
              <a:rPr lang="fr-FR" sz="2000" b="1" dirty="0">
                <a:solidFill>
                  <a:srgbClr val="FF0000"/>
                </a:solidFill>
              </a:rPr>
              <a:t>Solution 2</a:t>
            </a:r>
            <a:r>
              <a:rPr lang="fr-FR" sz="2000" dirty="0">
                <a:solidFill>
                  <a:srgbClr val="FF0000"/>
                </a:solidFill>
              </a:rPr>
              <a:t> </a:t>
            </a:r>
            <a:r>
              <a:rPr lang="fr-FR" sz="2000" dirty="0"/>
              <a:t>: </a:t>
            </a:r>
            <a:r>
              <a:rPr lang="fr-FR" sz="2000" dirty="0">
                <a:solidFill>
                  <a:srgbClr val="00B0F0"/>
                </a:solidFill>
              </a:rPr>
              <a:t>on ajoute les attributs suivants à la relation Etudiant</a:t>
            </a:r>
            <a:r>
              <a:rPr lang="fr-FR" sz="2000" dirty="0"/>
              <a:t> :</a:t>
            </a:r>
          </a:p>
          <a:p>
            <a:pPr lvl="2"/>
            <a:r>
              <a:rPr lang="fr-FR" dirty="0"/>
              <a:t>numéro</a:t>
            </a:r>
          </a:p>
          <a:p>
            <a:pPr lvl="2"/>
            <a:r>
              <a:rPr lang="fr-FR" dirty="0"/>
              <a:t>Rue</a:t>
            </a:r>
          </a:p>
          <a:p>
            <a:pPr lvl="2"/>
            <a:r>
              <a:rPr lang="fr-FR" dirty="0"/>
              <a:t>Ville </a:t>
            </a:r>
          </a:p>
          <a:p>
            <a:pPr lvl="2"/>
            <a:r>
              <a:rPr lang="fr-FR" dirty="0"/>
              <a:t>Code-postal</a:t>
            </a:r>
          </a:p>
          <a:p>
            <a:pPr lvl="2"/>
            <a:r>
              <a:rPr lang="fr-FR" dirty="0"/>
              <a:t>Pays</a:t>
            </a:r>
          </a:p>
          <a:p>
            <a:pPr lvl="1" indent="0">
              <a:buNone/>
            </a:pPr>
            <a:r>
              <a:rPr lang="fr-FR" sz="2000" dirty="0"/>
              <a:t>L’utilisateur connait le détail de l’adresse mais ne connaît pas la notion globale d’adresse.</a:t>
            </a:r>
          </a:p>
          <a:p>
            <a:r>
              <a:rPr lang="en-GB" sz="2000" dirty="0" smtClean="0">
                <a:solidFill>
                  <a:srgbClr val="FF0000"/>
                </a:solidFill>
              </a:rPr>
              <a:t>NB : La </a:t>
            </a:r>
            <a:r>
              <a:rPr lang="en-GB" sz="2000" dirty="0">
                <a:solidFill>
                  <a:srgbClr val="FF0000"/>
                </a:solidFill>
              </a:rPr>
              <a:t>solution </a:t>
            </a:r>
            <a:r>
              <a:rPr lang="en-GB" sz="2000" dirty="0" err="1">
                <a:solidFill>
                  <a:srgbClr val="FF0000"/>
                </a:solidFill>
              </a:rPr>
              <a:t>est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choisie</a:t>
            </a:r>
            <a:r>
              <a:rPr lang="en-GB" sz="2000" dirty="0">
                <a:solidFill>
                  <a:srgbClr val="FF0000"/>
                </a:solidFill>
              </a:rPr>
              <a:t> en </a:t>
            </a:r>
            <a:r>
              <a:rPr lang="en-GB" sz="2000" dirty="0" err="1">
                <a:solidFill>
                  <a:srgbClr val="FF0000"/>
                </a:solidFill>
              </a:rPr>
              <a:t>fonction</a:t>
            </a:r>
            <a:r>
              <a:rPr lang="en-GB" sz="2000" dirty="0">
                <a:solidFill>
                  <a:srgbClr val="FF0000"/>
                </a:solidFill>
              </a:rPr>
              <a:t> de </a:t>
            </a:r>
            <a:r>
              <a:rPr lang="en-GB" sz="2000" dirty="0" err="1">
                <a:solidFill>
                  <a:srgbClr val="FF0000"/>
                </a:solidFill>
              </a:rPr>
              <a:t>l’utilisation</a:t>
            </a:r>
            <a:r>
              <a:rPr lang="en-GB" sz="2000" dirty="0">
                <a:solidFill>
                  <a:srgbClr val="FF0000"/>
                </a:solidFill>
              </a:rPr>
              <a:t> de </a:t>
            </a:r>
            <a:r>
              <a:rPr lang="en-GB" sz="2000" dirty="0" err="1">
                <a:solidFill>
                  <a:srgbClr val="FF0000"/>
                </a:solidFill>
              </a:rPr>
              <a:t>l’attribut</a:t>
            </a:r>
            <a:endParaRPr lang="fr-FR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29600" cy="922114"/>
          </a:xfrm>
        </p:spPr>
        <p:txBody>
          <a:bodyPr lIns="81272" tIns="40636" rIns="81272">
            <a:normAutofit/>
          </a:bodyPr>
          <a:lstStyle/>
          <a:p>
            <a:r>
              <a:rPr lang="fr-FR" sz="3600" b="1" dirty="0" smtClean="0"/>
              <a:t>(b) Attribut multi-</a:t>
            </a:r>
            <a:r>
              <a:rPr lang="fr-FR" sz="3600" b="1" dirty="0" err="1" smtClean="0"/>
              <a:t>valué</a:t>
            </a:r>
            <a:r>
              <a:rPr lang="fr-FR" sz="3600" b="1" dirty="0" smtClean="0"/>
              <a:t> </a:t>
            </a:r>
            <a:endParaRPr lang="fr-FR" sz="3600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1" y="1268760"/>
            <a:ext cx="8229600" cy="5589240"/>
          </a:xfrm>
        </p:spPr>
        <p:txBody>
          <a:bodyPr lIns="81272" tIns="40636" rIns="81272" bIns="40636">
            <a:normAutofit/>
          </a:bodyPr>
          <a:lstStyle/>
          <a:p>
            <a:r>
              <a:rPr lang="fr-FR" dirty="0" smtClean="0"/>
              <a:t>Si on veut mémoriser les différents prénoms des étudiants, deux solutions sont possibles :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Solution 1</a:t>
            </a:r>
            <a:r>
              <a:rPr lang="fr-FR" dirty="0" smtClean="0"/>
              <a:t> : avoir dans la relation «Etudiant », </a:t>
            </a:r>
            <a:r>
              <a:rPr lang="fr-FR" dirty="0" smtClean="0">
                <a:solidFill>
                  <a:srgbClr val="00B0F0"/>
                </a:solidFill>
              </a:rPr>
              <a:t>plusieurs attributs  Prénom1, Prénom 2,</a:t>
            </a:r>
            <a:r>
              <a:rPr lang="fr-FR" dirty="0" smtClean="0"/>
              <a:t>…….Le problème qui se pose est celui du nombre d’attributs «prénom » à mettre dans la relation 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Solution 2</a:t>
            </a:r>
            <a:r>
              <a:rPr lang="fr-FR" dirty="0" smtClean="0"/>
              <a:t> : on ne garde que les attributs </a:t>
            </a:r>
            <a:r>
              <a:rPr lang="fr-FR" dirty="0" err="1" smtClean="0"/>
              <a:t>Noetud</a:t>
            </a:r>
            <a:r>
              <a:rPr lang="fr-FR" dirty="0" smtClean="0"/>
              <a:t>, nom, </a:t>
            </a:r>
            <a:r>
              <a:rPr lang="fr-FR" dirty="0" err="1" smtClean="0"/>
              <a:t>age</a:t>
            </a:r>
            <a:r>
              <a:rPr lang="fr-FR" dirty="0" smtClean="0"/>
              <a:t> dans la relation Etudiant et </a:t>
            </a:r>
            <a:r>
              <a:rPr lang="fr-FR" dirty="0" smtClean="0">
                <a:solidFill>
                  <a:srgbClr val="00B0F0"/>
                </a:solidFill>
              </a:rPr>
              <a:t>on crée une autre relation </a:t>
            </a:r>
            <a:r>
              <a:rPr lang="fr-FR" sz="2500" dirty="0" smtClean="0">
                <a:solidFill>
                  <a:srgbClr val="00B0F0"/>
                </a:solidFill>
              </a:rPr>
              <a:t>supplémentaire « Etudiant-prénoms»</a:t>
            </a:r>
          </a:p>
          <a:p>
            <a:r>
              <a:rPr lang="fr-FR" sz="2500" dirty="0" smtClean="0"/>
              <a:t>Etudiant-prénoms :</a:t>
            </a:r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5" name="Image 4" descr="I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4293096"/>
            <a:ext cx="2520280" cy="18448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5616" y="0"/>
            <a:ext cx="8229600" cy="720080"/>
          </a:xfrm>
        </p:spPr>
        <p:txBody>
          <a:bodyPr lIns="81272" tIns="40636" rIns="81272">
            <a:normAutofit fontScale="90000"/>
          </a:bodyPr>
          <a:lstStyle/>
          <a:p>
            <a:r>
              <a:rPr lang="fr-FR" u="sng" dirty="0" smtClean="0"/>
              <a:t/>
            </a:r>
            <a:br>
              <a:rPr lang="fr-FR" u="sng" dirty="0" smtClean="0"/>
            </a:br>
            <a:r>
              <a:rPr lang="fr-FR" u="sng" dirty="0" smtClean="0"/>
              <a:t/>
            </a:r>
            <a:br>
              <a:rPr lang="fr-FR" u="sng" dirty="0" smtClean="0"/>
            </a:b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z="1600" smtClean="0"/>
              <a:t>Cours bases de données par Mme F.Benabderrahmane</a:t>
            </a:r>
            <a:endParaRPr lang="fr-FR" sz="160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z="1600" smtClean="0"/>
              <a:pPr/>
              <a:t>14</a:t>
            </a:fld>
            <a:endParaRPr lang="fr-FR" sz="160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39553" y="692696"/>
            <a:ext cx="8229600" cy="5832648"/>
          </a:xfrm>
        </p:spPr>
        <p:txBody>
          <a:bodyPr lIns="81272" tIns="40636" rIns="81272" bIns="40636">
            <a:normAutofit fontScale="85000" lnSpcReduction="20000"/>
          </a:bodyPr>
          <a:lstStyle/>
          <a:p>
            <a:pPr>
              <a:buNone/>
            </a:pPr>
            <a:r>
              <a:rPr lang="fr-FR" sz="2000" b="1" dirty="0" smtClean="0">
                <a:solidFill>
                  <a:srgbClr val="00B0F0"/>
                </a:solidFill>
              </a:rPr>
              <a:t>DOMAINES </a:t>
            </a:r>
            <a:r>
              <a:rPr lang="fr-FR" sz="2000" dirty="0" smtClean="0">
                <a:solidFill>
                  <a:srgbClr val="00B0F0"/>
                </a:solidFill>
              </a:rPr>
              <a:t>:</a:t>
            </a:r>
          </a:p>
          <a:p>
            <a:pPr lvl="2">
              <a:buNone/>
            </a:pPr>
            <a:r>
              <a:rPr lang="fr-FR" sz="2800" dirty="0"/>
              <a:t>D-nom :chaîne de caractères de longueur maximale 20</a:t>
            </a:r>
          </a:p>
          <a:p>
            <a:pPr lvl="2">
              <a:buNone/>
            </a:pPr>
            <a:r>
              <a:rPr lang="fr-FR" sz="2800" dirty="0"/>
              <a:t>D-</a:t>
            </a:r>
            <a:r>
              <a:rPr lang="fr-FR" sz="2800" dirty="0" err="1"/>
              <a:t>Noetud</a:t>
            </a:r>
            <a:r>
              <a:rPr lang="fr-FR" sz="2800" dirty="0"/>
              <a:t> : INF + entier dans [0..300]</a:t>
            </a:r>
          </a:p>
          <a:p>
            <a:pPr lvl="2">
              <a:buNone/>
            </a:pPr>
            <a:r>
              <a:rPr lang="fr-FR" sz="2800" dirty="0"/>
              <a:t>D-</a:t>
            </a:r>
            <a:r>
              <a:rPr lang="fr-FR" sz="2800" dirty="0" err="1"/>
              <a:t>age</a:t>
            </a:r>
            <a:r>
              <a:rPr lang="fr-FR" sz="2800" dirty="0"/>
              <a:t> : entier dans [16..60]</a:t>
            </a:r>
          </a:p>
          <a:p>
            <a:pPr>
              <a:buNone/>
            </a:pPr>
            <a:r>
              <a:rPr lang="fr-FR" sz="2000" b="1" dirty="0" smtClean="0">
                <a:solidFill>
                  <a:srgbClr val="00B0F0"/>
                </a:solidFill>
              </a:rPr>
              <a:t>RELATION</a:t>
            </a:r>
            <a:r>
              <a:rPr lang="fr-FR" sz="2000" dirty="0" smtClean="0"/>
              <a:t>    </a:t>
            </a:r>
            <a:r>
              <a:rPr lang="fr-FR" sz="2800" dirty="0" smtClean="0"/>
              <a:t>Etudiant :</a:t>
            </a:r>
            <a:endParaRPr lang="fr-FR" sz="2000" dirty="0" smtClean="0"/>
          </a:p>
          <a:p>
            <a:pPr lvl="1">
              <a:buNone/>
            </a:pPr>
            <a:r>
              <a:rPr lang="fr-FR" sz="2000" b="1" dirty="0" smtClean="0">
                <a:solidFill>
                  <a:srgbClr val="00B0F0"/>
                </a:solidFill>
              </a:rPr>
              <a:t>ATTRIBUTS</a:t>
            </a:r>
            <a:r>
              <a:rPr lang="fr-FR" dirty="0"/>
              <a:t> :</a:t>
            </a:r>
          </a:p>
          <a:p>
            <a:pPr lvl="2">
              <a:buNone/>
            </a:pPr>
            <a:r>
              <a:rPr lang="fr-FR" sz="2400" dirty="0" err="1"/>
              <a:t>Noetud</a:t>
            </a:r>
            <a:r>
              <a:rPr lang="fr-FR" sz="2400" dirty="0"/>
              <a:t> : D-</a:t>
            </a:r>
            <a:r>
              <a:rPr lang="fr-FR" sz="2400" dirty="0" err="1"/>
              <a:t>Noetud</a:t>
            </a:r>
            <a:r>
              <a:rPr lang="fr-FR" sz="2400" dirty="0"/>
              <a:t>   Sans  NULL</a:t>
            </a:r>
          </a:p>
          <a:p>
            <a:pPr lvl="2">
              <a:buNone/>
            </a:pPr>
            <a:r>
              <a:rPr lang="en-US" sz="2400" dirty="0"/>
              <a:t>Nom : D-nom    Sans NULL</a:t>
            </a:r>
            <a:endParaRPr lang="fr-FR" sz="2400" dirty="0"/>
          </a:p>
          <a:p>
            <a:pPr lvl="2">
              <a:buNone/>
            </a:pPr>
            <a:r>
              <a:rPr lang="en-US" sz="2400" dirty="0"/>
              <a:t>Age : D-age</a:t>
            </a:r>
            <a:endParaRPr lang="fr-FR" sz="2400" dirty="0"/>
          </a:p>
          <a:p>
            <a:pPr lvl="1">
              <a:buNone/>
            </a:pPr>
            <a:r>
              <a:rPr lang="fr-FR" sz="2000" b="1" dirty="0" smtClean="0">
                <a:solidFill>
                  <a:srgbClr val="00B0F0"/>
                </a:solidFill>
              </a:rPr>
              <a:t>IDENTIFIANT</a:t>
            </a:r>
            <a:r>
              <a:rPr lang="fr-FR" dirty="0"/>
              <a:t> : (</a:t>
            </a:r>
            <a:r>
              <a:rPr lang="fr-FR" dirty="0" err="1"/>
              <a:t>Noetud</a:t>
            </a:r>
            <a:r>
              <a:rPr lang="fr-FR" dirty="0"/>
              <a:t>)</a:t>
            </a:r>
          </a:p>
          <a:p>
            <a:pPr lvl="1">
              <a:buNone/>
            </a:pPr>
            <a:r>
              <a:rPr lang="fr-FR" sz="2000" b="1" dirty="0" smtClean="0">
                <a:solidFill>
                  <a:srgbClr val="00B0F0"/>
                </a:solidFill>
              </a:rPr>
              <a:t>DEFINITION</a:t>
            </a:r>
            <a:r>
              <a:rPr lang="fr-FR" sz="2800" dirty="0"/>
              <a:t> : </a:t>
            </a:r>
            <a:r>
              <a:rPr lang="fr-FR" sz="2800" i="1" dirty="0"/>
              <a:t>toute personne actuellement inscrite à l’institut. </a:t>
            </a:r>
          </a:p>
          <a:p>
            <a:pPr>
              <a:buNone/>
            </a:pPr>
            <a:r>
              <a:rPr lang="fr-FR" sz="2000" b="1" dirty="0" smtClean="0">
                <a:solidFill>
                  <a:srgbClr val="00B0F0"/>
                </a:solidFill>
              </a:rPr>
              <a:t>RELATION </a:t>
            </a:r>
            <a:r>
              <a:rPr lang="fr-FR" sz="2000" dirty="0" smtClean="0"/>
              <a:t> Etudiant-prénoms</a:t>
            </a:r>
          </a:p>
          <a:p>
            <a:pPr lvl="1">
              <a:buNone/>
            </a:pPr>
            <a:r>
              <a:rPr lang="fr-FR" sz="2000" b="1" dirty="0" smtClean="0">
                <a:solidFill>
                  <a:srgbClr val="00B0F0"/>
                </a:solidFill>
              </a:rPr>
              <a:t>ATTRIBUTS :</a:t>
            </a:r>
          </a:p>
          <a:p>
            <a:pPr lvl="2">
              <a:buNone/>
            </a:pPr>
            <a:r>
              <a:rPr lang="fr-FR" sz="2800" dirty="0" err="1"/>
              <a:t>Noetud</a:t>
            </a:r>
            <a:r>
              <a:rPr lang="fr-FR" sz="2800" dirty="0"/>
              <a:t> : D-</a:t>
            </a:r>
            <a:r>
              <a:rPr lang="fr-FR" sz="2800" dirty="0" err="1"/>
              <a:t>Noetud</a:t>
            </a:r>
            <a:r>
              <a:rPr lang="fr-FR" sz="2800" dirty="0"/>
              <a:t>   Sans NULL</a:t>
            </a:r>
          </a:p>
          <a:p>
            <a:pPr lvl="2">
              <a:buNone/>
            </a:pPr>
            <a:r>
              <a:rPr lang="fr-FR" sz="2800" dirty="0"/>
              <a:t>Prénom :D-nom  Sans NULL</a:t>
            </a:r>
          </a:p>
          <a:p>
            <a:pPr lvl="1">
              <a:buNone/>
            </a:pPr>
            <a:r>
              <a:rPr lang="fr-FR" sz="2000" b="1" dirty="0" smtClean="0">
                <a:solidFill>
                  <a:srgbClr val="00B0F0"/>
                </a:solidFill>
              </a:rPr>
              <a:t>IDENTIFIANT</a:t>
            </a:r>
            <a:r>
              <a:rPr lang="fr-FR" b="1" dirty="0"/>
              <a:t> </a:t>
            </a:r>
            <a:r>
              <a:rPr lang="fr-FR" dirty="0"/>
              <a:t>: (</a:t>
            </a:r>
            <a:r>
              <a:rPr lang="fr-FR" dirty="0" err="1"/>
              <a:t>Noetud</a:t>
            </a:r>
            <a:r>
              <a:rPr lang="fr-FR" dirty="0"/>
              <a:t> + Prénom)</a:t>
            </a:r>
          </a:p>
          <a:p>
            <a:pPr lvl="1">
              <a:buNone/>
            </a:pPr>
            <a:r>
              <a:rPr lang="fr-FR" b="1" dirty="0">
                <a:solidFill>
                  <a:srgbClr val="00B0F0"/>
                </a:solidFill>
              </a:rPr>
              <a:t>D</a:t>
            </a:r>
            <a:r>
              <a:rPr lang="fr-FR" sz="2000" b="1" dirty="0" smtClean="0">
                <a:solidFill>
                  <a:srgbClr val="00B0F0"/>
                </a:solidFill>
              </a:rPr>
              <a:t>EFINITION </a:t>
            </a:r>
            <a:r>
              <a:rPr lang="fr-FR" sz="2800" dirty="0"/>
              <a:t>: </a:t>
            </a:r>
            <a:r>
              <a:rPr lang="fr-FR" sz="2800" i="1" dirty="0"/>
              <a:t>prénom des étudiants</a:t>
            </a:r>
          </a:p>
          <a:p>
            <a:endParaRPr lang="fr-FR" sz="2000" dirty="0"/>
          </a:p>
        </p:txBody>
      </p:sp>
      <p:sp>
        <p:nvSpPr>
          <p:cNvPr id="6" name="Rectangle 5"/>
          <p:cNvSpPr/>
          <p:nvPr/>
        </p:nvSpPr>
        <p:spPr>
          <a:xfrm>
            <a:off x="2555776" y="260648"/>
            <a:ext cx="64087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u="sng" dirty="0" smtClean="0">
                <a:solidFill>
                  <a:srgbClr val="FF0000"/>
                </a:solidFill>
              </a:rPr>
              <a:t>Exemple de schéma relationnel :</a:t>
            </a:r>
            <a:r>
              <a:rPr lang="fr-FR" sz="3200" dirty="0" smtClean="0">
                <a:solidFill>
                  <a:srgbClr val="FF0000"/>
                </a:solidFill>
              </a:rPr>
              <a:t/>
            </a:r>
            <a:br>
              <a:rPr lang="fr-FR" sz="3200" dirty="0" smtClean="0">
                <a:solidFill>
                  <a:srgbClr val="FF0000"/>
                </a:solidFill>
              </a:rPr>
            </a:br>
            <a:endParaRPr lang="fr-FR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29600" cy="1138138"/>
          </a:xfrm>
        </p:spPr>
        <p:txBody>
          <a:bodyPr lIns="81272" tIns="40636" rIns="81272">
            <a:normAutofit fontScale="90000"/>
          </a:bodyPr>
          <a:lstStyle/>
          <a:p>
            <a:r>
              <a:rPr lang="fr-FR" b="1" dirty="0" smtClean="0"/>
              <a:t>Dépendances fonctionnelles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5" y="908720"/>
            <a:ext cx="8229600" cy="4709120"/>
          </a:xfrm>
        </p:spPr>
        <p:txBody>
          <a:bodyPr lIns="81272" tIns="40636" rIns="81272" bIns="40636"/>
          <a:lstStyle/>
          <a:p>
            <a:pPr indent="0" algn="just">
              <a:buNone/>
            </a:pPr>
            <a:r>
              <a:rPr lang="fr-FR" sz="3500" dirty="0" smtClean="0">
                <a:solidFill>
                  <a:srgbClr val="FF0000"/>
                </a:solidFill>
              </a:rPr>
              <a:t>Intérêt: </a:t>
            </a:r>
          </a:p>
          <a:p>
            <a:pPr indent="0" algn="just">
              <a:buNone/>
            </a:pPr>
            <a:r>
              <a:rPr lang="fr-FR" sz="3500" dirty="0" smtClean="0"/>
              <a:t>Les </a:t>
            </a:r>
            <a:r>
              <a:rPr lang="fr-FR" sz="3500" dirty="0">
                <a:solidFill>
                  <a:srgbClr val="0070C0"/>
                </a:solidFill>
              </a:rPr>
              <a:t>dépendances fonctionnelles</a:t>
            </a:r>
            <a:r>
              <a:rPr lang="fr-FR" sz="3500" dirty="0"/>
              <a:t>, notées </a:t>
            </a:r>
            <a:r>
              <a:rPr lang="fr-FR" sz="3500" dirty="0" err="1"/>
              <a:t>DFs</a:t>
            </a:r>
            <a:r>
              <a:rPr lang="fr-FR" sz="3500" dirty="0"/>
              <a:t>, est une notion importante utilisée dans la normalisation des relations. La </a:t>
            </a:r>
            <a:r>
              <a:rPr lang="fr-FR" sz="3500" dirty="0">
                <a:solidFill>
                  <a:srgbClr val="0070C0"/>
                </a:solidFill>
              </a:rPr>
              <a:t>normalisation</a:t>
            </a:r>
            <a:r>
              <a:rPr lang="fr-FR" sz="3500" dirty="0"/>
              <a:t> est le processus qui permet de construire des relations </a:t>
            </a:r>
            <a:r>
              <a:rPr lang="fr-FR" sz="3500" dirty="0">
                <a:solidFill>
                  <a:srgbClr val="0070C0"/>
                </a:solidFill>
              </a:rPr>
              <a:t>complètes et non redondantes</a:t>
            </a:r>
            <a:r>
              <a:rPr lang="fr-FR" sz="3500" dirty="0"/>
              <a:t>.</a:t>
            </a:r>
          </a:p>
          <a:p>
            <a:pPr indent="0" algn="just">
              <a:buNone/>
            </a:pP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lIns="81272" tIns="40636" rIns="81272"/>
          <a:lstStyle/>
          <a:p>
            <a:r>
              <a:rPr lang="fr-FR" dirty="0" smtClean="0">
                <a:solidFill>
                  <a:schemeClr val="tx1"/>
                </a:solidFill>
              </a:rPr>
              <a:t>Dépendance fonctionnelle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solidFill>
            <a:schemeClr val="bg1"/>
          </a:solidFill>
        </p:spPr>
        <p:txBody>
          <a:bodyPr lIns="81272" tIns="40636" rIns="81272" bIns="40636">
            <a:norm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Définition</a:t>
            </a:r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 smtClean="0"/>
              <a:t>Soit R(X, Y, Z) un schéma de relation où X </a:t>
            </a:r>
            <a:r>
              <a:rPr lang="fr-FR" dirty="0" smtClean="0">
                <a:sym typeface="Symbol"/>
              </a:rPr>
              <a:t></a:t>
            </a:r>
            <a:r>
              <a:rPr lang="fr-FR" dirty="0" smtClean="0"/>
              <a:t>Y</a:t>
            </a:r>
            <a:r>
              <a:rPr lang="fr-FR" dirty="0" smtClean="0">
                <a:sym typeface="Symbol"/>
              </a:rPr>
              <a:t></a:t>
            </a:r>
            <a:r>
              <a:rPr lang="fr-FR" dirty="0" smtClean="0"/>
              <a:t>Z sont des attributs de R.</a:t>
            </a:r>
          </a:p>
          <a:p>
            <a:r>
              <a:rPr lang="fr-FR" dirty="0" smtClean="0"/>
              <a:t>On note :</a:t>
            </a:r>
            <a:r>
              <a:rPr lang="fr-FR" b="1" dirty="0" smtClean="0"/>
              <a:t>X      </a:t>
            </a:r>
            <a:r>
              <a:rPr lang="fr-FR" b="1" baseline="30000" dirty="0" smtClean="0"/>
              <a:t>R</a:t>
            </a:r>
            <a:r>
              <a:rPr lang="fr-FR" b="1" dirty="0" smtClean="0"/>
              <a:t>               Y</a:t>
            </a:r>
            <a:r>
              <a:rPr lang="fr-FR" dirty="0" smtClean="0"/>
              <a:t> et on dit X </a:t>
            </a:r>
            <a:r>
              <a:rPr lang="fr-FR" i="1" dirty="0" smtClean="0">
                <a:solidFill>
                  <a:schemeClr val="accent1">
                    <a:lumMod val="75000"/>
                  </a:schemeClr>
                </a:solidFill>
              </a:rPr>
              <a:t>détermine</a:t>
            </a:r>
            <a:r>
              <a:rPr lang="fr-FR" dirty="0" smtClean="0"/>
              <a:t> Y dans R ou Y </a:t>
            </a:r>
            <a:r>
              <a:rPr lang="fr-FR" i="1" dirty="0" smtClean="0">
                <a:solidFill>
                  <a:schemeClr val="accent1">
                    <a:lumMod val="75000"/>
                  </a:schemeClr>
                </a:solidFill>
              </a:rPr>
              <a:t>dépend fonctionnellement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dirty="0" smtClean="0"/>
              <a:t>de X dans R</a:t>
            </a: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/>
              <a:t>Si et seulement si : étant donné </a:t>
            </a:r>
            <a:r>
              <a:rPr lang="fr-FR" sz="2800" dirty="0" smtClean="0">
                <a:solidFill>
                  <a:schemeClr val="accent1">
                    <a:lumMod val="75000"/>
                  </a:schemeClr>
                </a:solidFill>
              </a:rPr>
              <a:t>une valeur de X</a:t>
            </a:r>
            <a:r>
              <a:rPr lang="fr-FR" sz="2800" dirty="0" smtClean="0"/>
              <a:t>, il lui correspond </a:t>
            </a:r>
            <a:r>
              <a:rPr lang="fr-FR" sz="2800" dirty="0" smtClean="0">
                <a:solidFill>
                  <a:schemeClr val="accent1">
                    <a:lumMod val="75000"/>
                  </a:schemeClr>
                </a:solidFill>
              </a:rPr>
              <a:t>une et une seule valeur de Y </a:t>
            </a:r>
            <a:r>
              <a:rPr lang="fr-FR" sz="2800" dirty="0" smtClean="0"/>
              <a:t>(X et Y sont des attributs ou des ensembles d’attributs de R).</a:t>
            </a:r>
          </a:p>
          <a:p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2699792" y="3068960"/>
            <a:ext cx="1584176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lIns="81272" tIns="40636" rIns="81272"/>
          <a:lstStyle/>
          <a:p>
            <a:r>
              <a:rPr lang="fr-FR" dirty="0" smtClean="0"/>
              <a:t>Dépendance fonctionnelle (suite)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17</a:t>
            </a:fld>
            <a:endParaRPr lang="fr-F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268760"/>
            <a:ext cx="8227436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06090"/>
          </a:xfrm>
        </p:spPr>
        <p:txBody>
          <a:bodyPr lIns="81272" tIns="40636" rIns="81272"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Exemple 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23528" y="836712"/>
            <a:ext cx="8363272" cy="5183088"/>
          </a:xfrm>
        </p:spPr>
        <p:txBody>
          <a:bodyPr lIns="81272" tIns="40636" rIns="81272" bIns="40636"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fr-FR" dirty="0" smtClean="0"/>
              <a:t>Soit la relation</a:t>
            </a:r>
            <a:r>
              <a:rPr lang="fr-FR" b="1" dirty="0" smtClean="0"/>
              <a:t> Gestion-Stock</a:t>
            </a:r>
            <a:r>
              <a:rPr lang="fr-FR" dirty="0" smtClean="0"/>
              <a:t> (</a:t>
            </a:r>
            <a:r>
              <a:rPr lang="fr-FR" dirty="0" smtClean="0">
                <a:solidFill>
                  <a:srgbClr val="00B0F0"/>
                </a:solidFill>
              </a:rPr>
              <a:t>code-</a:t>
            </a:r>
            <a:r>
              <a:rPr lang="fr-FR" dirty="0" err="1" smtClean="0">
                <a:solidFill>
                  <a:srgbClr val="00B0F0"/>
                </a:solidFill>
              </a:rPr>
              <a:t>prod</a:t>
            </a:r>
            <a:r>
              <a:rPr lang="fr-FR" dirty="0" smtClean="0">
                <a:solidFill>
                  <a:srgbClr val="00B0F0"/>
                </a:solidFill>
              </a:rPr>
              <a:t>, code-</a:t>
            </a:r>
            <a:r>
              <a:rPr lang="fr-FR" dirty="0" err="1" smtClean="0">
                <a:solidFill>
                  <a:srgbClr val="00B0F0"/>
                </a:solidFill>
              </a:rPr>
              <a:t>dep</a:t>
            </a:r>
            <a:r>
              <a:rPr lang="fr-FR" dirty="0" smtClean="0">
                <a:solidFill>
                  <a:srgbClr val="00B0F0"/>
                </a:solidFill>
              </a:rPr>
              <a:t>, libellé-</a:t>
            </a:r>
            <a:r>
              <a:rPr lang="fr-FR" dirty="0" err="1" smtClean="0">
                <a:solidFill>
                  <a:srgbClr val="00B0F0"/>
                </a:solidFill>
              </a:rPr>
              <a:t>prod</a:t>
            </a:r>
            <a:r>
              <a:rPr lang="fr-FR" dirty="0" smtClean="0">
                <a:solidFill>
                  <a:srgbClr val="00B0F0"/>
                </a:solidFill>
              </a:rPr>
              <a:t>, Pu, </a:t>
            </a:r>
            <a:r>
              <a:rPr lang="fr-FR" dirty="0" err="1" smtClean="0">
                <a:solidFill>
                  <a:srgbClr val="00B0F0"/>
                </a:solidFill>
              </a:rPr>
              <a:t>Adr</a:t>
            </a:r>
            <a:r>
              <a:rPr lang="fr-FR" dirty="0" smtClean="0">
                <a:solidFill>
                  <a:srgbClr val="00B0F0"/>
                </a:solidFill>
              </a:rPr>
              <a:t>-</a:t>
            </a:r>
            <a:r>
              <a:rPr lang="fr-FR" dirty="0" err="1" smtClean="0">
                <a:solidFill>
                  <a:srgbClr val="00B0F0"/>
                </a:solidFill>
              </a:rPr>
              <a:t>dep</a:t>
            </a:r>
            <a:r>
              <a:rPr lang="fr-FR" dirty="0" smtClean="0">
                <a:solidFill>
                  <a:srgbClr val="00B0F0"/>
                </a:solidFill>
              </a:rPr>
              <a:t>, </a:t>
            </a:r>
            <a:r>
              <a:rPr lang="fr-FR" dirty="0" err="1" smtClean="0">
                <a:solidFill>
                  <a:srgbClr val="00B0F0"/>
                </a:solidFill>
              </a:rPr>
              <a:t>Qte</a:t>
            </a:r>
            <a:r>
              <a:rPr lang="fr-FR" dirty="0" smtClean="0">
                <a:solidFill>
                  <a:srgbClr val="00B0F0"/>
                </a:solidFill>
              </a:rPr>
              <a:t>-stock).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Et les RG suivantes :</a:t>
            </a:r>
          </a:p>
          <a:p>
            <a:pPr lvl="1">
              <a:buFont typeface="Wingdings" pitchFamily="2" charset="2"/>
              <a:buChar char="Ø"/>
            </a:pPr>
            <a:r>
              <a:rPr lang="fr-FR" dirty="0" smtClean="0">
                <a:solidFill>
                  <a:srgbClr val="00B0F0"/>
                </a:solidFill>
              </a:rPr>
              <a:t>Un dépôt peut stocker plusieurs produits </a:t>
            </a:r>
          </a:p>
          <a:p>
            <a:pPr lvl="1">
              <a:buFont typeface="Wingdings" pitchFamily="2" charset="2"/>
              <a:buChar char="Ø"/>
            </a:pPr>
            <a:r>
              <a:rPr lang="fr-FR" dirty="0" smtClean="0">
                <a:solidFill>
                  <a:srgbClr val="00B0F0"/>
                </a:solidFill>
              </a:rPr>
              <a:t>Un produit peut être stocké dans plusieurs dépôts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Les dépendances suivantes sont vraies :</a:t>
            </a:r>
          </a:p>
          <a:p>
            <a:pPr lvl="1">
              <a:buFont typeface="Wingdings" pitchFamily="2" charset="2"/>
              <a:buChar char="Ø"/>
            </a:pPr>
            <a:r>
              <a:rPr lang="fr-FR" dirty="0" smtClean="0">
                <a:solidFill>
                  <a:srgbClr val="0070C0"/>
                </a:solidFill>
              </a:rPr>
              <a:t>Code-</a:t>
            </a:r>
            <a:r>
              <a:rPr lang="fr-FR" dirty="0" err="1" smtClean="0">
                <a:solidFill>
                  <a:srgbClr val="0070C0"/>
                </a:solidFill>
              </a:rPr>
              <a:t>prod</a:t>
            </a:r>
            <a:r>
              <a:rPr lang="fr-FR" dirty="0" smtClean="0">
                <a:solidFill>
                  <a:srgbClr val="0070C0"/>
                </a:solidFill>
              </a:rPr>
              <a:t>                 libellé-</a:t>
            </a:r>
            <a:r>
              <a:rPr lang="fr-FR" dirty="0" err="1" smtClean="0">
                <a:solidFill>
                  <a:srgbClr val="0070C0"/>
                </a:solidFill>
              </a:rPr>
              <a:t>prod</a:t>
            </a:r>
            <a:endParaRPr lang="fr-FR" dirty="0" smtClean="0">
              <a:solidFill>
                <a:srgbClr val="0070C0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fr-FR" dirty="0" smtClean="0">
                <a:solidFill>
                  <a:srgbClr val="0070C0"/>
                </a:solidFill>
              </a:rPr>
              <a:t>Code-</a:t>
            </a:r>
            <a:r>
              <a:rPr lang="fr-FR" dirty="0" err="1" smtClean="0">
                <a:solidFill>
                  <a:srgbClr val="0070C0"/>
                </a:solidFill>
              </a:rPr>
              <a:t>dep</a:t>
            </a:r>
            <a:r>
              <a:rPr lang="fr-FR" dirty="0" smtClean="0">
                <a:solidFill>
                  <a:srgbClr val="0070C0"/>
                </a:solidFill>
              </a:rPr>
              <a:t>                   </a:t>
            </a:r>
            <a:r>
              <a:rPr lang="fr-FR" dirty="0" err="1" smtClean="0">
                <a:solidFill>
                  <a:srgbClr val="0070C0"/>
                </a:solidFill>
              </a:rPr>
              <a:t>Adr</a:t>
            </a:r>
            <a:r>
              <a:rPr lang="fr-FR" dirty="0" smtClean="0">
                <a:solidFill>
                  <a:srgbClr val="0070C0"/>
                </a:solidFill>
              </a:rPr>
              <a:t>-</a:t>
            </a:r>
            <a:r>
              <a:rPr lang="fr-FR" dirty="0" err="1" smtClean="0">
                <a:solidFill>
                  <a:srgbClr val="0070C0"/>
                </a:solidFill>
              </a:rPr>
              <a:t>dep</a:t>
            </a:r>
            <a:endParaRPr lang="fr-FR" dirty="0" smtClean="0">
              <a:solidFill>
                <a:srgbClr val="0070C0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fr-FR" dirty="0" smtClean="0">
                <a:solidFill>
                  <a:srgbClr val="00B0F0"/>
                </a:solidFill>
              </a:rPr>
              <a:t>Code-</a:t>
            </a:r>
            <a:r>
              <a:rPr lang="fr-FR" dirty="0" err="1" smtClean="0">
                <a:solidFill>
                  <a:srgbClr val="00B0F0"/>
                </a:solidFill>
              </a:rPr>
              <a:t>prod</a:t>
            </a:r>
            <a:r>
              <a:rPr lang="fr-FR" dirty="0" smtClean="0">
                <a:solidFill>
                  <a:srgbClr val="00B0F0"/>
                </a:solidFill>
              </a:rPr>
              <a:t> , code-</a:t>
            </a:r>
            <a:r>
              <a:rPr lang="fr-FR" dirty="0" err="1" smtClean="0">
                <a:solidFill>
                  <a:srgbClr val="00B0F0"/>
                </a:solidFill>
              </a:rPr>
              <a:t>dep</a:t>
            </a:r>
            <a:r>
              <a:rPr lang="fr-FR" dirty="0" smtClean="0">
                <a:solidFill>
                  <a:srgbClr val="00B0F0"/>
                </a:solidFill>
              </a:rPr>
              <a:t>                    </a:t>
            </a:r>
            <a:r>
              <a:rPr lang="fr-FR" dirty="0" err="1" smtClean="0">
                <a:solidFill>
                  <a:srgbClr val="00B0F0"/>
                </a:solidFill>
              </a:rPr>
              <a:t>Qte</a:t>
            </a:r>
            <a:r>
              <a:rPr lang="fr-FR" dirty="0" smtClean="0">
                <a:solidFill>
                  <a:srgbClr val="00B0F0"/>
                </a:solidFill>
              </a:rPr>
              <a:t>-stock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Les dépendances suivantes sont fausses :</a:t>
            </a:r>
          </a:p>
          <a:p>
            <a:pPr lvl="1">
              <a:buFont typeface="Wingdings" pitchFamily="2" charset="2"/>
              <a:buChar char="Ø"/>
            </a:pPr>
            <a:r>
              <a:rPr lang="fr-FR" i="1" dirty="0" smtClean="0">
                <a:solidFill>
                  <a:srgbClr val="0070C0"/>
                </a:solidFill>
              </a:rPr>
              <a:t>Code-</a:t>
            </a:r>
            <a:r>
              <a:rPr lang="fr-FR" i="1" dirty="0" err="1" smtClean="0">
                <a:solidFill>
                  <a:srgbClr val="0070C0"/>
                </a:solidFill>
              </a:rPr>
              <a:t>prod</a:t>
            </a:r>
            <a:r>
              <a:rPr lang="fr-FR" i="1" dirty="0" smtClean="0">
                <a:solidFill>
                  <a:srgbClr val="0070C0"/>
                </a:solidFill>
              </a:rPr>
              <a:t>                  </a:t>
            </a:r>
            <a:r>
              <a:rPr lang="fr-FR" i="1" dirty="0" err="1" smtClean="0">
                <a:solidFill>
                  <a:srgbClr val="0070C0"/>
                </a:solidFill>
              </a:rPr>
              <a:t>Qte</a:t>
            </a:r>
            <a:r>
              <a:rPr lang="fr-FR" i="1" dirty="0" smtClean="0">
                <a:solidFill>
                  <a:srgbClr val="0070C0"/>
                </a:solidFill>
              </a:rPr>
              <a:t>-stock</a:t>
            </a:r>
          </a:p>
          <a:p>
            <a:pPr lvl="1">
              <a:buFont typeface="Wingdings" pitchFamily="2" charset="2"/>
              <a:buChar char="Ø"/>
            </a:pPr>
            <a:r>
              <a:rPr lang="fr-FR" i="1" dirty="0" smtClean="0">
                <a:solidFill>
                  <a:srgbClr val="0070C0"/>
                </a:solidFill>
              </a:rPr>
              <a:t>Code-</a:t>
            </a:r>
            <a:r>
              <a:rPr lang="fr-FR" i="1" dirty="0" err="1" smtClean="0">
                <a:solidFill>
                  <a:srgbClr val="0070C0"/>
                </a:solidFill>
              </a:rPr>
              <a:t>prod</a:t>
            </a:r>
            <a:r>
              <a:rPr lang="fr-FR" i="1" dirty="0" smtClean="0">
                <a:solidFill>
                  <a:srgbClr val="0070C0"/>
                </a:solidFill>
              </a:rPr>
              <a:t>                  </a:t>
            </a:r>
            <a:r>
              <a:rPr lang="fr-FR" i="1" dirty="0" err="1" smtClean="0">
                <a:solidFill>
                  <a:srgbClr val="0070C0"/>
                </a:solidFill>
              </a:rPr>
              <a:t>Adr</a:t>
            </a:r>
            <a:r>
              <a:rPr lang="fr-FR" i="1" dirty="0" smtClean="0">
                <a:solidFill>
                  <a:srgbClr val="0070C0"/>
                </a:solidFill>
              </a:rPr>
              <a:t>-</a:t>
            </a:r>
            <a:r>
              <a:rPr lang="fr-FR" i="1" dirty="0" err="1" smtClean="0">
                <a:solidFill>
                  <a:srgbClr val="0070C0"/>
                </a:solidFill>
              </a:rPr>
              <a:t>dep</a:t>
            </a:r>
            <a:endParaRPr lang="fr-FR" i="1" dirty="0" smtClean="0">
              <a:solidFill>
                <a:srgbClr val="0070C0"/>
              </a:solidFill>
            </a:endParaRPr>
          </a:p>
          <a:p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2195736" y="3429000"/>
            <a:ext cx="10081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>
            <a:off x="3491880" y="4221088"/>
            <a:ext cx="115212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1979712" y="5013176"/>
            <a:ext cx="115212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2123728" y="3789040"/>
            <a:ext cx="115212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1979712" y="5445224"/>
            <a:ext cx="115212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H="1">
            <a:off x="2411760" y="4869160"/>
            <a:ext cx="216024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flipH="1">
            <a:off x="2411760" y="5301208"/>
            <a:ext cx="216024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lIns="81272" tIns="40636" rIns="81272"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Propriétés des dépendances fonctionnelles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8363272" cy="4572000"/>
          </a:xfrm>
        </p:spPr>
        <p:txBody>
          <a:bodyPr lIns="81272" tIns="40636" rIns="81272" bIns="40636"/>
          <a:lstStyle/>
          <a:p>
            <a:r>
              <a:rPr lang="fr-FR" sz="3200" dirty="0"/>
              <a:t>Des </a:t>
            </a:r>
            <a:r>
              <a:rPr lang="fr-FR" sz="3200" dirty="0">
                <a:solidFill>
                  <a:srgbClr val="0070C0"/>
                </a:solidFill>
              </a:rPr>
              <a:t>axiomes et des règles </a:t>
            </a:r>
            <a:r>
              <a:rPr lang="fr-FR" sz="3200" dirty="0"/>
              <a:t>permettent de </a:t>
            </a:r>
            <a:r>
              <a:rPr lang="fr-FR" sz="3200" dirty="0">
                <a:solidFill>
                  <a:srgbClr val="0070C0"/>
                </a:solidFill>
              </a:rPr>
              <a:t>déduire</a:t>
            </a:r>
            <a:r>
              <a:rPr lang="fr-FR" sz="3200" dirty="0"/>
              <a:t> de nouvelles dépendances fonctionnelles à partir d’un ensemble de dépendances fonctionnelles initial.</a:t>
            </a:r>
          </a:p>
          <a:p>
            <a:endParaRPr lang="fr-FR" sz="3200" dirty="0" smtClean="0"/>
          </a:p>
          <a:p>
            <a:r>
              <a:rPr lang="fr-FR" sz="3200" dirty="0" smtClean="0"/>
              <a:t> </a:t>
            </a:r>
            <a:r>
              <a:rPr lang="fr-FR" sz="3200" dirty="0"/>
              <a:t>Dans ce qui suit, on désigne </a:t>
            </a:r>
            <a:r>
              <a:rPr lang="fr-FR" sz="3200" dirty="0">
                <a:solidFill>
                  <a:schemeClr val="accent2">
                    <a:lumMod val="75000"/>
                  </a:schemeClr>
                </a:solidFill>
              </a:rPr>
              <a:t>« A » </a:t>
            </a:r>
            <a:r>
              <a:rPr lang="fr-FR" sz="3200" dirty="0"/>
              <a:t>l’ensemble des attributs de la relation </a:t>
            </a:r>
            <a:r>
              <a:rPr lang="fr-FR" sz="3200" dirty="0">
                <a:solidFill>
                  <a:schemeClr val="accent2">
                    <a:lumMod val="75000"/>
                  </a:schemeClr>
                </a:solidFill>
              </a:rPr>
              <a:t>R.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31640" y="3933056"/>
            <a:ext cx="6400800" cy="1600200"/>
          </a:xfrm>
        </p:spPr>
        <p:txBody>
          <a:bodyPr lIns="81272" tIns="40636" rIns="81272" bIns="40636"/>
          <a:lstStyle/>
          <a:p>
            <a:r>
              <a:rPr lang="fr-FR" sz="3600" b="1" dirty="0" smtClean="0"/>
              <a:t>Concepts Clés Du Le Modèle Relationnel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11A5-0A1C-4F4F-A0A2-875A815F86FD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7772400" cy="2808312"/>
          </a:xfrm>
        </p:spPr>
        <p:txBody>
          <a:bodyPr lIns="81272" tIns="40636" rIns="81272">
            <a:noAutofit/>
          </a:bodyPr>
          <a:lstStyle/>
          <a:p>
            <a:r>
              <a:rPr lang="fr-FR" sz="4600" b="1" dirty="0" smtClean="0"/>
              <a:t>Partie 1 du chapitre 2</a:t>
            </a:r>
            <a:r>
              <a:rPr lang="fr-FR" sz="4600" b="1" dirty="0"/>
              <a:t/>
            </a:r>
            <a:br>
              <a:rPr lang="fr-FR" sz="4600" b="1" dirty="0"/>
            </a:br>
            <a:endParaRPr lang="fr-FR" sz="4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lIns="81272" tIns="40636" rIns="81272"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Axiomes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d’Armstrong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 lIns="81272" tIns="40636" rIns="81272" bIns="40636"/>
          <a:lstStyle/>
          <a:p>
            <a:r>
              <a:rPr lang="fr-FR" sz="3500" i="1" dirty="0">
                <a:solidFill>
                  <a:srgbClr val="00B0F0"/>
                </a:solidFill>
              </a:rPr>
              <a:t>Réflexivité</a:t>
            </a:r>
            <a:r>
              <a:rPr lang="fr-FR" sz="3500" dirty="0">
                <a:solidFill>
                  <a:srgbClr val="00B0F0"/>
                </a:solidFill>
              </a:rPr>
              <a:t> : </a:t>
            </a:r>
          </a:p>
          <a:p>
            <a:pPr>
              <a:buNone/>
            </a:pPr>
            <a:r>
              <a:rPr lang="fr-FR" sz="3500" dirty="0"/>
              <a:t>            Y</a:t>
            </a:r>
            <a:r>
              <a:rPr lang="fr-FR" sz="3500" dirty="0">
                <a:sym typeface="Symbol"/>
              </a:rPr>
              <a:t></a:t>
            </a:r>
            <a:r>
              <a:rPr lang="fr-FR" sz="3500" dirty="0"/>
              <a:t> X </a:t>
            </a:r>
            <a:r>
              <a:rPr lang="fr-FR" sz="3500" dirty="0">
                <a:sym typeface="Symbol"/>
              </a:rPr>
              <a:t></a:t>
            </a:r>
            <a:r>
              <a:rPr lang="fr-FR" sz="3500" dirty="0"/>
              <a:t> X </a:t>
            </a:r>
            <a:r>
              <a:rPr lang="fr-FR" sz="3500" dirty="0">
                <a:sym typeface="Symbol"/>
              </a:rPr>
              <a:t></a:t>
            </a:r>
            <a:r>
              <a:rPr lang="fr-FR" sz="3500" dirty="0"/>
              <a:t> A  </a:t>
            </a:r>
            <a:r>
              <a:rPr lang="fr-FR" sz="3500" dirty="0">
                <a:sym typeface="Symbol"/>
              </a:rPr>
              <a:t></a:t>
            </a:r>
            <a:r>
              <a:rPr lang="fr-FR" sz="3500" dirty="0"/>
              <a:t> X   </a:t>
            </a:r>
            <a:r>
              <a:rPr lang="fr-FR" sz="3500" baseline="30000" dirty="0"/>
              <a:t>R</a:t>
            </a:r>
            <a:r>
              <a:rPr lang="fr-FR" sz="3500" dirty="0"/>
              <a:t>      Y  </a:t>
            </a:r>
          </a:p>
          <a:p>
            <a:pPr lvl="0"/>
            <a:r>
              <a:rPr lang="fr-FR" sz="3500" i="1" dirty="0">
                <a:solidFill>
                  <a:srgbClr val="00B0F0"/>
                </a:solidFill>
              </a:rPr>
              <a:t>Augmentation : </a:t>
            </a:r>
          </a:p>
          <a:p>
            <a:pPr lvl="0">
              <a:buNone/>
            </a:pPr>
            <a:r>
              <a:rPr lang="fr-FR" sz="3500" dirty="0"/>
              <a:t>             X  </a:t>
            </a:r>
            <a:r>
              <a:rPr lang="fr-FR" sz="3500" dirty="0" smtClean="0"/>
              <a:t>    </a:t>
            </a:r>
            <a:r>
              <a:rPr lang="fr-FR" sz="3500" baseline="30000" dirty="0"/>
              <a:t>R</a:t>
            </a:r>
            <a:r>
              <a:rPr lang="fr-FR" sz="3500" dirty="0"/>
              <a:t>        Y </a:t>
            </a:r>
            <a:r>
              <a:rPr lang="fr-FR" sz="3500" dirty="0">
                <a:sym typeface="Symbol"/>
              </a:rPr>
              <a:t></a:t>
            </a:r>
            <a:r>
              <a:rPr lang="fr-FR" sz="3500" dirty="0"/>
              <a:t>  </a:t>
            </a:r>
            <a:r>
              <a:rPr lang="fr-FR" sz="3500" dirty="0" smtClean="0"/>
              <a:t>X, </a:t>
            </a:r>
            <a:r>
              <a:rPr lang="fr-FR" sz="3500" dirty="0"/>
              <a:t>Z   </a:t>
            </a:r>
            <a:r>
              <a:rPr lang="fr-FR" sz="3500" dirty="0" smtClean="0"/>
              <a:t>         </a:t>
            </a:r>
            <a:r>
              <a:rPr lang="fr-FR" sz="3500" dirty="0"/>
              <a:t>Y </a:t>
            </a:r>
            <a:r>
              <a:rPr lang="fr-FR" sz="3500" dirty="0" smtClean="0"/>
              <a:t>,Z</a:t>
            </a:r>
            <a:endParaRPr lang="fr-FR" sz="3500" dirty="0"/>
          </a:p>
          <a:p>
            <a:r>
              <a:rPr lang="fr-FR" sz="3500" i="1" dirty="0">
                <a:solidFill>
                  <a:srgbClr val="00B0F0"/>
                </a:solidFill>
              </a:rPr>
              <a:t>Transitivité :</a:t>
            </a:r>
          </a:p>
          <a:p>
            <a:pPr lvl="0">
              <a:buNone/>
            </a:pPr>
            <a:r>
              <a:rPr lang="fr-FR" sz="3500" dirty="0"/>
              <a:t>            X   </a:t>
            </a:r>
            <a:r>
              <a:rPr lang="fr-FR" sz="3500" baseline="30000" dirty="0"/>
              <a:t>R</a:t>
            </a:r>
            <a:r>
              <a:rPr lang="fr-FR" sz="3500" dirty="0"/>
              <a:t>   Y  </a:t>
            </a:r>
            <a:r>
              <a:rPr lang="fr-FR" sz="3500" dirty="0">
                <a:sym typeface="Symbol"/>
              </a:rPr>
              <a:t></a:t>
            </a:r>
            <a:r>
              <a:rPr lang="fr-FR" sz="3500" dirty="0"/>
              <a:t>  Y    </a:t>
            </a:r>
            <a:r>
              <a:rPr lang="fr-FR" sz="3500" baseline="30000" dirty="0" smtClean="0"/>
              <a:t>R</a:t>
            </a:r>
            <a:r>
              <a:rPr lang="fr-FR" sz="3500" dirty="0" smtClean="0"/>
              <a:t>  </a:t>
            </a:r>
            <a:r>
              <a:rPr lang="fr-FR" sz="3500" dirty="0"/>
              <a:t>Z </a:t>
            </a:r>
            <a:r>
              <a:rPr lang="fr-FR" sz="3500" dirty="0">
                <a:sym typeface="Symbol"/>
              </a:rPr>
              <a:t></a:t>
            </a:r>
            <a:r>
              <a:rPr lang="fr-FR" sz="3500" dirty="0"/>
              <a:t>  X   </a:t>
            </a:r>
            <a:r>
              <a:rPr lang="fr-FR" sz="3500" baseline="30000" dirty="0"/>
              <a:t>R  </a:t>
            </a:r>
            <a:r>
              <a:rPr lang="fr-FR" sz="3500" dirty="0"/>
              <a:t>   Z  </a:t>
            </a:r>
          </a:p>
          <a:p>
            <a:endParaRPr lang="fr-FR" dirty="0"/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5580112" y="2420888"/>
            <a:ext cx="108012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6228184" y="4797152"/>
            <a:ext cx="108012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4283968" y="4869160"/>
            <a:ext cx="738868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2339752" y="4869160"/>
            <a:ext cx="900099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5724128" y="3573016"/>
            <a:ext cx="108012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2699792" y="3573016"/>
            <a:ext cx="108012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lIns="81272" tIns="40636" rIns="81272"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Règles d’inférence ou dérivées</a:t>
            </a:r>
            <a:r>
              <a:rPr lang="fr-FR" dirty="0" smtClean="0">
                <a:solidFill>
                  <a:srgbClr val="FF0000"/>
                </a:solidFill>
              </a:rPr>
              <a:t> </a:t>
            </a:r>
            <a:r>
              <a:rPr lang="fr-FR" dirty="0" smtClean="0"/>
              <a:t>: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 lIns="81272" tIns="40636" rIns="81272" bIns="40636">
            <a:normAutofit/>
          </a:bodyPr>
          <a:lstStyle/>
          <a:p>
            <a:pPr lvl="0"/>
            <a:r>
              <a:rPr lang="fr-FR" sz="3000" i="1" dirty="0">
                <a:solidFill>
                  <a:srgbClr val="00B0F0"/>
                </a:solidFill>
              </a:rPr>
              <a:t>Union</a:t>
            </a:r>
            <a:r>
              <a:rPr lang="fr-FR" sz="3000" dirty="0">
                <a:solidFill>
                  <a:srgbClr val="00B0F0"/>
                </a:solidFill>
              </a:rPr>
              <a:t> :  </a:t>
            </a:r>
          </a:p>
          <a:p>
            <a:pPr lvl="0">
              <a:buNone/>
            </a:pPr>
            <a:r>
              <a:rPr lang="fr-FR" sz="3000" dirty="0"/>
              <a:t>         X  </a:t>
            </a:r>
            <a:r>
              <a:rPr lang="fr-FR" sz="3000" dirty="0" smtClean="0"/>
              <a:t>   </a:t>
            </a:r>
            <a:r>
              <a:rPr lang="fr-FR" sz="3000" baseline="30000" dirty="0"/>
              <a:t>R  </a:t>
            </a:r>
            <a:r>
              <a:rPr lang="fr-FR" sz="3000" dirty="0"/>
              <a:t>    Y  </a:t>
            </a:r>
            <a:r>
              <a:rPr lang="fr-FR" sz="3000" dirty="0">
                <a:sym typeface="Symbol"/>
              </a:rPr>
              <a:t></a:t>
            </a:r>
            <a:r>
              <a:rPr lang="fr-FR" sz="3000" dirty="0"/>
              <a:t>  X  </a:t>
            </a:r>
            <a:r>
              <a:rPr lang="fr-FR" sz="3000" dirty="0" smtClean="0"/>
              <a:t>    </a:t>
            </a:r>
            <a:r>
              <a:rPr lang="fr-FR" sz="3000" baseline="30000" dirty="0"/>
              <a:t>R</a:t>
            </a:r>
            <a:r>
              <a:rPr lang="fr-FR" sz="3000" dirty="0"/>
              <a:t>   Z </a:t>
            </a:r>
            <a:r>
              <a:rPr lang="fr-FR" sz="3000" dirty="0">
                <a:sym typeface="Symbol"/>
              </a:rPr>
              <a:t></a:t>
            </a:r>
            <a:r>
              <a:rPr lang="fr-FR" sz="3000" dirty="0"/>
              <a:t>  X  </a:t>
            </a:r>
            <a:r>
              <a:rPr lang="fr-FR" sz="3000" dirty="0" smtClean="0"/>
              <a:t>   </a:t>
            </a:r>
            <a:r>
              <a:rPr lang="fr-FR" sz="3000" baseline="30000" dirty="0"/>
              <a:t>R</a:t>
            </a:r>
            <a:r>
              <a:rPr lang="fr-FR" sz="3000" dirty="0"/>
              <a:t>     Y</a:t>
            </a:r>
            <a:r>
              <a:rPr lang="fr-FR" sz="3000" dirty="0">
                <a:sym typeface="Symbol"/>
              </a:rPr>
              <a:t></a:t>
            </a:r>
            <a:r>
              <a:rPr lang="fr-FR" sz="3000" dirty="0"/>
              <a:t> Z  </a:t>
            </a:r>
          </a:p>
          <a:p>
            <a:pPr lvl="0"/>
            <a:r>
              <a:rPr lang="fr-FR" sz="3000" dirty="0">
                <a:solidFill>
                  <a:srgbClr val="00B0F0"/>
                </a:solidFill>
              </a:rPr>
              <a:t>Pseudo-</a:t>
            </a:r>
            <a:r>
              <a:rPr lang="fr-FR" sz="3000" i="1" dirty="0">
                <a:solidFill>
                  <a:srgbClr val="00B0F0"/>
                </a:solidFill>
              </a:rPr>
              <a:t>transitivité</a:t>
            </a:r>
            <a:r>
              <a:rPr lang="fr-FR" sz="3000" dirty="0">
                <a:solidFill>
                  <a:srgbClr val="00B0F0"/>
                </a:solidFill>
              </a:rPr>
              <a:t> :</a:t>
            </a:r>
            <a:r>
              <a:rPr lang="fr-FR" sz="3000" dirty="0"/>
              <a:t> </a:t>
            </a:r>
          </a:p>
          <a:p>
            <a:pPr lvl="0">
              <a:buNone/>
            </a:pPr>
            <a:r>
              <a:rPr lang="fr-FR" sz="3000" dirty="0"/>
              <a:t>        X   </a:t>
            </a:r>
            <a:r>
              <a:rPr lang="fr-FR" sz="3000" baseline="30000" dirty="0"/>
              <a:t>R</a:t>
            </a:r>
            <a:r>
              <a:rPr lang="fr-FR" sz="3000" dirty="0"/>
              <a:t>     Y  </a:t>
            </a:r>
            <a:r>
              <a:rPr lang="fr-FR" sz="3000" dirty="0">
                <a:sym typeface="Symbol"/>
              </a:rPr>
              <a:t></a:t>
            </a:r>
            <a:r>
              <a:rPr lang="fr-FR" sz="3000" dirty="0"/>
              <a:t>   Y W  </a:t>
            </a:r>
            <a:r>
              <a:rPr lang="fr-FR" sz="3000" baseline="30000" dirty="0"/>
              <a:t>R</a:t>
            </a:r>
            <a:r>
              <a:rPr lang="fr-FR" sz="3000" dirty="0"/>
              <a:t>      Z </a:t>
            </a:r>
            <a:r>
              <a:rPr lang="fr-FR" sz="3000" dirty="0">
                <a:sym typeface="Symbol"/>
              </a:rPr>
              <a:t></a:t>
            </a:r>
            <a:r>
              <a:rPr lang="fr-FR" sz="3000" dirty="0"/>
              <a:t>  X W </a:t>
            </a:r>
            <a:r>
              <a:rPr lang="fr-FR" sz="3000" dirty="0" smtClean="0"/>
              <a:t>   </a:t>
            </a:r>
            <a:r>
              <a:rPr lang="fr-FR" sz="3000" baseline="30000" dirty="0"/>
              <a:t>R</a:t>
            </a:r>
            <a:r>
              <a:rPr lang="fr-FR" sz="3000" dirty="0"/>
              <a:t>      Z  </a:t>
            </a:r>
          </a:p>
          <a:p>
            <a:pPr lvl="0"/>
            <a:r>
              <a:rPr lang="fr-FR" sz="3000" i="1" dirty="0">
                <a:solidFill>
                  <a:srgbClr val="00B0F0"/>
                </a:solidFill>
              </a:rPr>
              <a:t>Décomposition</a:t>
            </a:r>
            <a:r>
              <a:rPr lang="fr-FR" sz="3000" dirty="0">
                <a:solidFill>
                  <a:srgbClr val="00B0F0"/>
                </a:solidFill>
              </a:rPr>
              <a:t> : </a:t>
            </a:r>
          </a:p>
          <a:p>
            <a:pPr lvl="0">
              <a:buNone/>
            </a:pPr>
            <a:r>
              <a:rPr lang="fr-FR" sz="3000" dirty="0"/>
              <a:t>        X     </a:t>
            </a:r>
            <a:r>
              <a:rPr lang="fr-FR" sz="3000" baseline="30000" dirty="0"/>
              <a:t>R</a:t>
            </a:r>
            <a:r>
              <a:rPr lang="fr-FR" sz="3000" dirty="0"/>
              <a:t>      Y </a:t>
            </a:r>
            <a:r>
              <a:rPr lang="fr-FR" sz="3000" dirty="0">
                <a:sym typeface="Symbol"/>
              </a:rPr>
              <a:t></a:t>
            </a:r>
            <a:r>
              <a:rPr lang="fr-FR" sz="3000" dirty="0"/>
              <a:t>   Z </a:t>
            </a:r>
            <a:r>
              <a:rPr lang="fr-FR" sz="3000" dirty="0">
                <a:sym typeface="Symbol"/>
              </a:rPr>
              <a:t></a:t>
            </a:r>
            <a:r>
              <a:rPr lang="fr-FR" sz="3000" dirty="0"/>
              <a:t> Y  </a:t>
            </a:r>
            <a:r>
              <a:rPr lang="fr-FR" sz="3000" dirty="0">
                <a:sym typeface="Symbol"/>
              </a:rPr>
              <a:t></a:t>
            </a:r>
            <a:r>
              <a:rPr lang="fr-FR" sz="3000" dirty="0"/>
              <a:t>  X     </a:t>
            </a:r>
            <a:r>
              <a:rPr lang="fr-FR" sz="3000" baseline="30000" dirty="0"/>
              <a:t>R</a:t>
            </a:r>
            <a:r>
              <a:rPr lang="fr-FR" sz="3000" dirty="0"/>
              <a:t>        Z  </a:t>
            </a:r>
          </a:p>
          <a:p>
            <a:endParaRPr lang="fr-FR" sz="3000" dirty="0"/>
          </a:p>
        </p:txBody>
      </p:sp>
      <p:cxnSp>
        <p:nvCxnSpPr>
          <p:cNvPr id="8" name="Connecteur droit avec flèche 7"/>
          <p:cNvCxnSpPr/>
          <p:nvPr/>
        </p:nvCxnSpPr>
        <p:spPr>
          <a:xfrm>
            <a:off x="2051720" y="2276872"/>
            <a:ext cx="936104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3995936" y="2276872"/>
            <a:ext cx="936104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1907704" y="4437112"/>
            <a:ext cx="936104" cy="1589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1907704" y="3356992"/>
            <a:ext cx="792089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6300192" y="3356992"/>
            <a:ext cx="108012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3995936" y="3356992"/>
            <a:ext cx="864096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5940152" y="2276872"/>
            <a:ext cx="108012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5508104" y="4437112"/>
            <a:ext cx="1224136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lIns="81272" tIns="40636" rIns="81272">
            <a:normAutofit fontScale="90000"/>
          </a:bodyPr>
          <a:lstStyle/>
          <a:p>
            <a:r>
              <a:rPr lang="fr-FR" b="1" dirty="0" smtClean="0">
                <a:solidFill>
                  <a:schemeClr val="tx1"/>
                </a:solidFill>
              </a:rPr>
              <a:t>Types de dépendances fonctionnelles</a:t>
            </a: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dirty="0" smtClean="0"/>
              <a:t>Cours bases de données par Mme </a:t>
            </a:r>
            <a:r>
              <a:rPr lang="fr-FR" dirty="0" err="1" smtClean="0"/>
              <a:t>F.Benabderrahmane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 lIns="81272" tIns="40636" rIns="81272" bIns="40636">
            <a:normAutofit lnSpcReduction="10000"/>
          </a:bodyPr>
          <a:lstStyle/>
          <a:p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a) </a:t>
            </a:r>
            <a:r>
              <a:rPr lang="fr-FR" b="1" dirty="0" smtClean="0">
                <a:solidFill>
                  <a:srgbClr val="FF0000"/>
                </a:solidFill>
              </a:rPr>
              <a:t>DF triviale </a:t>
            </a:r>
            <a:endParaRPr lang="fr-F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 smtClean="0"/>
              <a:t>        Une DF   X   </a:t>
            </a:r>
            <a:r>
              <a:rPr lang="fr-FR" baseline="30000" dirty="0" smtClean="0"/>
              <a:t>R  </a:t>
            </a:r>
            <a:r>
              <a:rPr lang="fr-FR" dirty="0" smtClean="0"/>
              <a:t>      Y  est dite </a:t>
            </a:r>
            <a:r>
              <a:rPr lang="fr-FR" dirty="0" smtClean="0">
                <a:solidFill>
                  <a:srgbClr val="00B0F0"/>
                </a:solidFill>
              </a:rPr>
              <a:t>triviale</a:t>
            </a:r>
            <a:r>
              <a:rPr lang="fr-FR" dirty="0" smtClean="0"/>
              <a:t> </a:t>
            </a:r>
            <a:r>
              <a:rPr lang="fr-FR" dirty="0" smtClean="0">
                <a:solidFill>
                  <a:srgbClr val="00B0F0"/>
                </a:solidFill>
              </a:rPr>
              <a:t>si  Y</a:t>
            </a:r>
            <a:r>
              <a:rPr lang="fr-FR" dirty="0" smtClean="0">
                <a:solidFill>
                  <a:srgbClr val="00B0F0"/>
                </a:solidFill>
                <a:sym typeface="Symbol"/>
              </a:rPr>
              <a:t></a:t>
            </a:r>
            <a:r>
              <a:rPr lang="fr-FR" dirty="0" smtClean="0">
                <a:solidFill>
                  <a:srgbClr val="00B0F0"/>
                </a:solidFill>
              </a:rPr>
              <a:t> X</a:t>
            </a:r>
          </a:p>
          <a:p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b) </a:t>
            </a:r>
            <a:r>
              <a:rPr lang="fr-FR" b="1" dirty="0" smtClean="0">
                <a:solidFill>
                  <a:srgbClr val="FF0000"/>
                </a:solidFill>
              </a:rPr>
              <a:t>DF canonique</a:t>
            </a:r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 smtClean="0"/>
              <a:t>Une DF   X   </a:t>
            </a:r>
            <a:r>
              <a:rPr lang="fr-FR" baseline="30000" dirty="0" smtClean="0"/>
              <a:t>R  </a:t>
            </a:r>
            <a:r>
              <a:rPr lang="fr-FR" dirty="0" smtClean="0"/>
              <a:t>      Y  est dite canonique si </a:t>
            </a:r>
            <a:r>
              <a:rPr lang="fr-FR" dirty="0" smtClean="0">
                <a:solidFill>
                  <a:srgbClr val="00B0F0"/>
                </a:solidFill>
              </a:rPr>
              <a:t>sa partie droite ne comporte qu’un seul attribut (simple)</a:t>
            </a:r>
            <a:r>
              <a:rPr lang="fr-FR" dirty="0" smtClean="0"/>
              <a:t> et un ensemble de </a:t>
            </a:r>
            <a:r>
              <a:rPr lang="fr-FR" dirty="0" err="1" smtClean="0"/>
              <a:t>DFs</a:t>
            </a:r>
            <a:r>
              <a:rPr lang="fr-FR" dirty="0" smtClean="0"/>
              <a:t> est dit canonique si chacune de ses </a:t>
            </a:r>
            <a:r>
              <a:rPr lang="fr-FR" dirty="0" err="1" smtClean="0"/>
              <a:t>DFs</a:t>
            </a:r>
            <a:r>
              <a:rPr lang="fr-FR" dirty="0" smtClean="0"/>
              <a:t> est canonique. </a:t>
            </a:r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Exemple :</a:t>
            </a:r>
          </a:p>
          <a:p>
            <a:pPr lvl="1">
              <a:buNone/>
            </a:pPr>
            <a:r>
              <a:rPr lang="fr-FR" dirty="0" smtClean="0"/>
              <a:t>La DF   code-</a:t>
            </a:r>
            <a:r>
              <a:rPr lang="fr-FR" dirty="0" err="1" smtClean="0"/>
              <a:t>prod</a:t>
            </a:r>
            <a:r>
              <a:rPr lang="fr-FR" dirty="0" smtClean="0"/>
              <a:t>                 libellé, Pu      n’est pas canonique.</a:t>
            </a:r>
          </a:p>
          <a:p>
            <a:r>
              <a:rPr lang="fr-FR" dirty="0" smtClean="0"/>
              <a:t>On applique la règle de décomposition:</a:t>
            </a:r>
          </a:p>
          <a:p>
            <a:pPr lvl="1">
              <a:buNone/>
            </a:pPr>
            <a:r>
              <a:rPr lang="fr-FR" dirty="0" smtClean="0"/>
              <a:t>Code-</a:t>
            </a:r>
            <a:r>
              <a:rPr lang="fr-FR" dirty="0" err="1" smtClean="0"/>
              <a:t>prod</a:t>
            </a:r>
            <a:r>
              <a:rPr lang="fr-FR" dirty="0" smtClean="0"/>
              <a:t>                  libellé</a:t>
            </a:r>
          </a:p>
          <a:p>
            <a:pPr lvl="1">
              <a:buNone/>
            </a:pPr>
            <a:r>
              <a:rPr lang="fr-FR" dirty="0" smtClean="0"/>
              <a:t>Code-</a:t>
            </a:r>
            <a:r>
              <a:rPr lang="fr-FR" dirty="0" err="1" smtClean="0"/>
              <a:t>prod</a:t>
            </a:r>
            <a:r>
              <a:rPr lang="fr-FR" dirty="0" smtClean="0"/>
              <a:t>                 Pu</a:t>
            </a:r>
          </a:p>
          <a:p>
            <a:endParaRPr lang="fr-FR" dirty="0"/>
          </a:p>
        </p:txBody>
      </p:sp>
      <p:cxnSp>
        <p:nvCxnSpPr>
          <p:cNvPr id="16" name="Connecteur droit avec flèche 15"/>
          <p:cNvCxnSpPr/>
          <p:nvPr/>
        </p:nvCxnSpPr>
        <p:spPr>
          <a:xfrm>
            <a:off x="2915816" y="2132856"/>
            <a:ext cx="936104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2699792" y="2996952"/>
            <a:ext cx="720080" cy="1589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>
            <a:off x="3419872" y="4509120"/>
            <a:ext cx="936104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>
            <a:off x="2771800" y="5301208"/>
            <a:ext cx="792089" cy="1589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>
            <a:off x="2771800" y="5661248"/>
            <a:ext cx="720081" cy="1589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7772400" cy="1143000"/>
          </a:xfrm>
        </p:spPr>
        <p:txBody>
          <a:bodyPr lIns="81272" tIns="40636" rIns="81272">
            <a:normAutofit fontScale="90000"/>
          </a:bodyPr>
          <a:lstStyle/>
          <a:p>
            <a:r>
              <a:rPr lang="fr-FR" b="1" dirty="0" smtClean="0">
                <a:solidFill>
                  <a:schemeClr val="tx1"/>
                </a:solidFill>
              </a:rPr>
              <a:t>Types de dépendances fonctionnelles</a:t>
            </a: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(suite)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 lIns="81272" tIns="40636" rIns="81272" bIns="40636">
            <a:norm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C) DF élémentaire</a:t>
            </a:r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 smtClean="0"/>
              <a:t>Une DF canonique X   </a:t>
            </a:r>
            <a:r>
              <a:rPr lang="fr-FR" baseline="30000" dirty="0" smtClean="0"/>
              <a:t>R</a:t>
            </a:r>
            <a:r>
              <a:rPr lang="fr-FR" dirty="0" smtClean="0"/>
              <a:t>        Y est élémentaire si pour tout X’</a:t>
            </a:r>
            <a:r>
              <a:rPr lang="fr-FR" dirty="0" smtClean="0">
                <a:sym typeface="Symbol"/>
              </a:rPr>
              <a:t></a:t>
            </a:r>
            <a:r>
              <a:rPr lang="fr-FR" dirty="0" smtClean="0"/>
              <a:t>  X, la DF X’   </a:t>
            </a:r>
            <a:r>
              <a:rPr lang="fr-FR" baseline="30000" dirty="0" smtClean="0"/>
              <a:t>R</a:t>
            </a:r>
            <a:r>
              <a:rPr lang="fr-FR" dirty="0" smtClean="0"/>
              <a:t>        Y n’est pas vraie. En d’autres termes, Y ne dépend pas fonctionnellement d’une partie de X </a:t>
            </a:r>
          </a:p>
          <a:p>
            <a:r>
              <a:rPr lang="fr-FR" dirty="0" smtClean="0"/>
              <a:t>La DF Code-</a:t>
            </a:r>
            <a:r>
              <a:rPr lang="fr-FR" dirty="0" err="1" smtClean="0"/>
              <a:t>prod</a:t>
            </a:r>
            <a:r>
              <a:rPr lang="fr-FR" dirty="0" smtClean="0"/>
              <a:t>, code-</a:t>
            </a:r>
            <a:r>
              <a:rPr lang="fr-FR" dirty="0" err="1" smtClean="0"/>
              <a:t>dep</a:t>
            </a:r>
            <a:r>
              <a:rPr lang="fr-FR" dirty="0" smtClean="0"/>
              <a:t>             libellé    n’est pas élémentaire car Code-</a:t>
            </a:r>
            <a:r>
              <a:rPr lang="fr-FR" dirty="0" err="1" smtClean="0"/>
              <a:t>prod</a:t>
            </a:r>
            <a:r>
              <a:rPr lang="fr-FR" dirty="0" smtClean="0"/>
              <a:t>            libellé</a:t>
            </a:r>
          </a:p>
          <a:p>
            <a:pPr>
              <a:buNone/>
            </a:pPr>
            <a:endParaRPr lang="fr-FR" dirty="0"/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3779912" y="2181114"/>
            <a:ext cx="845394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3347106" y="2601287"/>
            <a:ext cx="683124" cy="1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4716016" y="3429000"/>
            <a:ext cx="845394" cy="1589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4499992" y="3789040"/>
            <a:ext cx="855152" cy="1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lIns="81272" tIns="40636" rIns="81272">
            <a:normAutofit fontScale="90000"/>
          </a:bodyPr>
          <a:lstStyle/>
          <a:p>
            <a:r>
              <a:rPr lang="fr-FR" b="1" dirty="0" smtClean="0">
                <a:solidFill>
                  <a:schemeClr val="tx1"/>
                </a:solidFill>
              </a:rPr>
              <a:t>Types de dépendances fonctionnelles</a:t>
            </a: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(suite)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dirty="0" smtClean="0"/>
              <a:t>Cours bases de données par Mme </a:t>
            </a:r>
            <a:r>
              <a:rPr lang="fr-FR" dirty="0" err="1" smtClean="0"/>
              <a:t>F.Benabderrahmane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611560" y="1484784"/>
            <a:ext cx="81369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</a:rPr>
              <a:t>d) DF directe</a:t>
            </a:r>
            <a:endParaRPr lang="fr-FR" sz="3200" dirty="0" smtClean="0">
              <a:solidFill>
                <a:srgbClr val="FF0000"/>
              </a:solidFill>
            </a:endParaRPr>
          </a:p>
          <a:p>
            <a:r>
              <a:rPr lang="fr-FR" sz="3200" dirty="0" smtClean="0"/>
              <a:t>Une DF  X   </a:t>
            </a:r>
            <a:r>
              <a:rPr lang="fr-FR" sz="3200" baseline="30000" dirty="0" smtClean="0"/>
              <a:t>R</a:t>
            </a:r>
            <a:r>
              <a:rPr lang="fr-FR" sz="3200" dirty="0" smtClean="0"/>
              <a:t>        Y   est dite directe si :</a:t>
            </a:r>
          </a:p>
          <a:p>
            <a:pPr lvl="1">
              <a:buFont typeface="Wingdings" pitchFamily="2" charset="2"/>
              <a:buChar char="Ø"/>
            </a:pPr>
            <a:r>
              <a:rPr lang="fr-FR" sz="3200" dirty="0" smtClean="0"/>
              <a:t>Elle est élémentaire</a:t>
            </a:r>
          </a:p>
          <a:p>
            <a:pPr lvl="1">
              <a:buFont typeface="Wingdings" pitchFamily="2" charset="2"/>
              <a:buChar char="Ø"/>
            </a:pPr>
            <a:r>
              <a:rPr lang="fr-FR" sz="3200" dirty="0" smtClean="0"/>
              <a:t>Y ne dépend pas transitivement de X</a:t>
            </a:r>
          </a:p>
          <a:p>
            <a:r>
              <a:rPr lang="fr-FR" sz="3200" dirty="0" smtClean="0"/>
              <a:t>En d’autres termes : </a:t>
            </a:r>
          </a:p>
          <a:p>
            <a:r>
              <a:rPr lang="fr-FR" sz="3200" dirty="0" smtClean="0"/>
              <a:t>On dit qu’une DF X   </a:t>
            </a:r>
            <a:r>
              <a:rPr lang="fr-FR" sz="3200" baseline="30000" dirty="0" smtClean="0"/>
              <a:t>R</a:t>
            </a:r>
            <a:r>
              <a:rPr lang="fr-FR" sz="3200" dirty="0" smtClean="0"/>
              <a:t>        Y   est dite directe s’il n’existe aucun attribut Z dans R tel que   X   </a:t>
            </a:r>
            <a:r>
              <a:rPr lang="fr-FR" sz="3200" baseline="30000" dirty="0" smtClean="0"/>
              <a:t>R</a:t>
            </a:r>
            <a:r>
              <a:rPr lang="fr-FR" sz="3200" dirty="0" smtClean="0"/>
              <a:t>        Z  et Z</a:t>
            </a:r>
            <a:r>
              <a:rPr lang="fr-FR" sz="3200" baseline="30000" dirty="0" smtClean="0"/>
              <a:t>      R</a:t>
            </a:r>
            <a:r>
              <a:rPr lang="fr-FR" sz="3200" dirty="0" smtClean="0"/>
              <a:t>       Y</a:t>
            </a:r>
          </a:p>
          <a:p>
            <a:pPr lvl="1">
              <a:buFont typeface="Wingdings" pitchFamily="2" charset="2"/>
              <a:buChar char="Ø"/>
            </a:pPr>
            <a:endParaRPr lang="fr-FR" sz="3200" dirty="0" smtClean="0"/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3779912" y="4293096"/>
            <a:ext cx="1008112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2339752" y="2276872"/>
            <a:ext cx="1008112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1403648" y="5229200"/>
            <a:ext cx="1008112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7020272" y="4725144"/>
            <a:ext cx="1008112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lIns="81272" tIns="40636" rIns="81272"/>
          <a:lstStyle/>
          <a:p>
            <a:r>
              <a:rPr lang="fr-FR" b="1" dirty="0" smtClean="0"/>
              <a:t>Clés de relation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611560" y="1600200"/>
            <a:ext cx="8154489" cy="4495800"/>
          </a:xfrm>
        </p:spPr>
        <p:txBody>
          <a:bodyPr lIns="81272" tIns="40636" rIns="81272" bIns="40636"/>
          <a:lstStyle/>
          <a:p>
            <a:r>
              <a:rPr lang="fr-FR" b="1" dirty="0" smtClean="0">
                <a:solidFill>
                  <a:srgbClr val="FF0000"/>
                </a:solidFill>
              </a:rPr>
              <a:t>Clé d’une relation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 : </a:t>
            </a:r>
            <a:r>
              <a:rPr lang="fr-FR" dirty="0" smtClean="0"/>
              <a:t>on dit qu’un attribut ou une liste d’attributs « X » est une clé pour la relation R(X,Y,Z) si </a:t>
            </a:r>
          </a:p>
          <a:p>
            <a:r>
              <a:rPr lang="fr-FR" dirty="0" smtClean="0"/>
              <a:t>X      </a:t>
            </a:r>
            <a:r>
              <a:rPr lang="fr-FR" baseline="30000" dirty="0" smtClean="0"/>
              <a:t>R</a:t>
            </a:r>
            <a:r>
              <a:rPr lang="fr-FR" dirty="0" smtClean="0"/>
              <a:t>       Y </a:t>
            </a:r>
            <a:r>
              <a:rPr lang="fr-FR" dirty="0" smtClean="0">
                <a:sym typeface="Symbol"/>
              </a:rPr>
              <a:t></a:t>
            </a:r>
            <a:r>
              <a:rPr lang="fr-FR" dirty="0" smtClean="0"/>
              <a:t>Z</a:t>
            </a:r>
          </a:p>
          <a:p>
            <a:pPr>
              <a:buNone/>
            </a:pPr>
            <a:r>
              <a:rPr lang="fr-FR" dirty="0" smtClean="0">
                <a:solidFill>
                  <a:srgbClr val="00B0F0"/>
                </a:solidFill>
              </a:rPr>
              <a:t>exemple : </a:t>
            </a:r>
          </a:p>
          <a:p>
            <a:pPr indent="0" algn="just">
              <a:buNone/>
            </a:pPr>
            <a:r>
              <a:rPr lang="fr-FR" dirty="0" smtClean="0"/>
              <a:t>dans la relation : </a:t>
            </a:r>
            <a:r>
              <a:rPr lang="fr-FR" b="1" dirty="0" smtClean="0"/>
              <a:t>Gestion-Stock</a:t>
            </a:r>
            <a:r>
              <a:rPr lang="fr-FR" dirty="0" smtClean="0"/>
              <a:t> (code-</a:t>
            </a:r>
            <a:r>
              <a:rPr lang="fr-FR" dirty="0" err="1" smtClean="0"/>
              <a:t>prod</a:t>
            </a:r>
            <a:r>
              <a:rPr lang="fr-FR" dirty="0" smtClean="0"/>
              <a:t>, code-</a:t>
            </a:r>
            <a:r>
              <a:rPr lang="fr-FR" dirty="0" err="1" smtClean="0"/>
              <a:t>dep</a:t>
            </a:r>
            <a:r>
              <a:rPr lang="fr-FR" dirty="0" smtClean="0"/>
              <a:t>, libellé-</a:t>
            </a:r>
            <a:r>
              <a:rPr lang="fr-FR" dirty="0" err="1" smtClean="0"/>
              <a:t>prod</a:t>
            </a:r>
            <a:r>
              <a:rPr lang="fr-FR" dirty="0" smtClean="0"/>
              <a:t>, Pu, </a:t>
            </a:r>
            <a:r>
              <a:rPr lang="fr-FR" dirty="0" err="1" smtClean="0"/>
              <a:t>Adr</a:t>
            </a:r>
            <a:r>
              <a:rPr lang="fr-FR" dirty="0" smtClean="0"/>
              <a:t>-</a:t>
            </a:r>
            <a:r>
              <a:rPr lang="fr-FR" dirty="0" err="1" smtClean="0"/>
              <a:t>dep</a:t>
            </a:r>
            <a:r>
              <a:rPr lang="fr-FR" dirty="0" smtClean="0"/>
              <a:t>, </a:t>
            </a:r>
            <a:r>
              <a:rPr lang="fr-FR" dirty="0" err="1" smtClean="0"/>
              <a:t>Qte</a:t>
            </a:r>
            <a:r>
              <a:rPr lang="fr-FR" dirty="0" smtClean="0"/>
              <a:t>-stock), l’ensemble des attributs (</a:t>
            </a:r>
            <a:r>
              <a:rPr lang="fr-FR" dirty="0" smtClean="0">
                <a:solidFill>
                  <a:srgbClr val="00B0F0"/>
                </a:solidFill>
              </a:rPr>
              <a:t>code-</a:t>
            </a:r>
            <a:r>
              <a:rPr lang="fr-FR" dirty="0" err="1" smtClean="0">
                <a:solidFill>
                  <a:srgbClr val="00B0F0"/>
                </a:solidFill>
              </a:rPr>
              <a:t>prod</a:t>
            </a:r>
            <a:r>
              <a:rPr lang="fr-FR" dirty="0" smtClean="0">
                <a:solidFill>
                  <a:srgbClr val="00B0F0"/>
                </a:solidFill>
              </a:rPr>
              <a:t> + code-</a:t>
            </a:r>
            <a:r>
              <a:rPr lang="fr-FR" dirty="0" err="1" smtClean="0">
                <a:solidFill>
                  <a:srgbClr val="00B0F0"/>
                </a:solidFill>
              </a:rPr>
              <a:t>dep</a:t>
            </a:r>
            <a:r>
              <a:rPr lang="fr-FR" dirty="0" smtClean="0">
                <a:solidFill>
                  <a:srgbClr val="00B0F0"/>
                </a:solidFill>
              </a:rPr>
              <a:t> + libellé-</a:t>
            </a:r>
            <a:r>
              <a:rPr lang="fr-FR" dirty="0" err="1" smtClean="0">
                <a:solidFill>
                  <a:srgbClr val="00B0F0"/>
                </a:solidFill>
              </a:rPr>
              <a:t>prod</a:t>
            </a:r>
            <a:r>
              <a:rPr lang="fr-FR" dirty="0" smtClean="0">
                <a:solidFill>
                  <a:srgbClr val="00B0F0"/>
                </a:solidFill>
              </a:rPr>
              <a:t>)</a:t>
            </a:r>
            <a:r>
              <a:rPr lang="fr-FR" dirty="0" smtClean="0"/>
              <a:t> peut être une clé de Gestion-stock car elle détermine tous les autres attributs.</a:t>
            </a:r>
          </a:p>
          <a:p>
            <a:endParaRPr lang="fr-FR" dirty="0"/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1259632" y="2708920"/>
            <a:ext cx="864096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lIns="81272" tIns="40636" rIns="81272"/>
          <a:lstStyle/>
          <a:p>
            <a:r>
              <a:rPr lang="fr-FR" b="1" dirty="0" smtClean="0"/>
              <a:t>Clés de relation (suite)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 lIns="81272" tIns="40636" rIns="81272" bIns="40636"/>
          <a:lstStyle/>
          <a:p>
            <a:r>
              <a:rPr lang="fr-FR" sz="3000" b="1" dirty="0">
                <a:solidFill>
                  <a:schemeClr val="accent2">
                    <a:lumMod val="75000"/>
                  </a:schemeClr>
                </a:solidFill>
              </a:rPr>
              <a:t>Clé minimale : </a:t>
            </a:r>
            <a:endParaRPr lang="fr-FR" sz="30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r-FR" dirty="0" smtClean="0"/>
              <a:t>Une clé X est dite minimale si X         Y </a:t>
            </a:r>
            <a:r>
              <a:rPr lang="fr-FR" dirty="0" smtClean="0">
                <a:sym typeface="Symbol"/>
              </a:rPr>
              <a:t></a:t>
            </a:r>
            <a:r>
              <a:rPr lang="fr-FR" dirty="0" smtClean="0"/>
              <a:t> Z est élémentaire.</a:t>
            </a:r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Exemple</a:t>
            </a:r>
            <a:r>
              <a:rPr lang="fr-FR" dirty="0" smtClean="0"/>
              <a:t> : la clé (code-</a:t>
            </a:r>
            <a:r>
              <a:rPr lang="fr-FR" dirty="0" err="1" smtClean="0"/>
              <a:t>prod</a:t>
            </a:r>
            <a:r>
              <a:rPr lang="fr-FR" dirty="0" smtClean="0"/>
              <a:t> + code-</a:t>
            </a:r>
            <a:r>
              <a:rPr lang="fr-FR" dirty="0" err="1" smtClean="0"/>
              <a:t>dep</a:t>
            </a:r>
            <a:r>
              <a:rPr lang="fr-FR" dirty="0" smtClean="0"/>
              <a:t> + libellé-</a:t>
            </a:r>
            <a:r>
              <a:rPr lang="fr-FR" dirty="0" err="1" smtClean="0"/>
              <a:t>prod</a:t>
            </a:r>
            <a:r>
              <a:rPr lang="fr-FR" dirty="0" smtClean="0"/>
              <a:t>) n’est pas une clé minimale de Gestion-stock car on a :  code-</a:t>
            </a:r>
            <a:r>
              <a:rPr lang="fr-FR" dirty="0" err="1" smtClean="0"/>
              <a:t>prod</a:t>
            </a:r>
            <a:r>
              <a:rPr lang="fr-FR" dirty="0" smtClean="0"/>
              <a:t> + code-</a:t>
            </a:r>
            <a:r>
              <a:rPr lang="fr-FR" dirty="0" err="1" smtClean="0"/>
              <a:t>dep</a:t>
            </a:r>
            <a:r>
              <a:rPr lang="fr-FR" dirty="0" smtClean="0"/>
              <a:t>         Pu</a:t>
            </a:r>
          </a:p>
          <a:p>
            <a:pPr>
              <a:buNone/>
            </a:pPr>
            <a:r>
              <a:rPr lang="fr-FR" dirty="0" smtClean="0"/>
              <a:t>La clé minimale est : (code-</a:t>
            </a:r>
            <a:r>
              <a:rPr lang="fr-FR" dirty="0" err="1" smtClean="0"/>
              <a:t>prod</a:t>
            </a:r>
            <a:r>
              <a:rPr lang="fr-FR" dirty="0" smtClean="0"/>
              <a:t> + code-</a:t>
            </a:r>
            <a:r>
              <a:rPr lang="fr-FR" dirty="0" err="1" smtClean="0"/>
              <a:t>dep</a:t>
            </a:r>
            <a:r>
              <a:rPr lang="fr-FR" dirty="0" smtClean="0"/>
              <a:t>)</a:t>
            </a:r>
          </a:p>
          <a:p>
            <a:endParaRPr lang="fr-FR" dirty="0"/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5189798" y="2476467"/>
            <a:ext cx="830995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4256685" y="4291508"/>
            <a:ext cx="720081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lIns="81272" tIns="40636" rIns="81272"/>
          <a:lstStyle/>
          <a:p>
            <a:r>
              <a:rPr lang="fr-FR" b="1" dirty="0" smtClean="0"/>
              <a:t>Clés de relation (suite)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27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899592" y="1412776"/>
            <a:ext cx="7772400" cy="4572000"/>
          </a:xfrm>
        </p:spPr>
        <p:txBody>
          <a:bodyPr lIns="81272" tIns="40636" rIns="81272" bIns="40636">
            <a:normAutofit/>
          </a:bodyPr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Clé primaire/ clé candidate :</a:t>
            </a:r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 smtClean="0"/>
              <a:t>Si une relation possède plusieurs clés, on choisit une parmi elles qui sera appelée </a:t>
            </a:r>
            <a:r>
              <a:rPr lang="fr-FR" i="1" dirty="0" smtClean="0">
                <a:solidFill>
                  <a:srgbClr val="00B0F0"/>
                </a:solidFill>
              </a:rPr>
              <a:t>clé primaire</a:t>
            </a:r>
            <a:r>
              <a:rPr lang="fr-FR" dirty="0" smtClean="0"/>
              <a:t> ; </a:t>
            </a:r>
          </a:p>
          <a:p>
            <a:r>
              <a:rPr lang="fr-FR" dirty="0" smtClean="0"/>
              <a:t>les autres clés seront appelées </a:t>
            </a:r>
            <a:r>
              <a:rPr lang="fr-FR" i="1" dirty="0" smtClean="0">
                <a:solidFill>
                  <a:srgbClr val="00B0F0"/>
                </a:solidFill>
              </a:rPr>
              <a:t>clés candidates</a:t>
            </a:r>
            <a:r>
              <a:rPr lang="fr-FR" dirty="0" smtClean="0">
                <a:solidFill>
                  <a:srgbClr val="00B0F0"/>
                </a:solidFill>
              </a:rPr>
              <a:t> </a:t>
            </a:r>
            <a:r>
              <a:rPr lang="fr-FR" dirty="0" smtClean="0"/>
              <a:t>ou </a:t>
            </a:r>
            <a:r>
              <a:rPr lang="fr-FR" i="1" dirty="0" smtClean="0">
                <a:solidFill>
                  <a:srgbClr val="00B0F0"/>
                </a:solidFill>
              </a:rPr>
              <a:t>clés secondaires</a:t>
            </a:r>
            <a:r>
              <a:rPr lang="fr-FR" dirty="0" smtClean="0"/>
              <a:t>.</a:t>
            </a:r>
          </a:p>
          <a:p>
            <a:r>
              <a:rPr lang="fr-FR" dirty="0" smtClean="0"/>
              <a:t>Exemple : soit la relation </a:t>
            </a:r>
            <a:r>
              <a:rPr lang="fr-FR" b="1" dirty="0" smtClean="0"/>
              <a:t>Véhicule</a:t>
            </a:r>
            <a:r>
              <a:rPr lang="fr-FR" dirty="0" smtClean="0"/>
              <a:t> (matricule, marque, type, </a:t>
            </a:r>
            <a:r>
              <a:rPr lang="fr-FR" dirty="0" err="1" smtClean="0"/>
              <a:t>Nochassis</a:t>
            </a:r>
            <a:r>
              <a:rPr lang="fr-FR" dirty="0" smtClean="0"/>
              <a:t>)</a:t>
            </a:r>
          </a:p>
          <a:p>
            <a:pPr indent="0" algn="just">
              <a:buNone/>
            </a:pPr>
            <a:r>
              <a:rPr lang="fr-FR" dirty="0" smtClean="0"/>
              <a:t>Dans cette relation, il existe deux clés matricule et </a:t>
            </a:r>
            <a:r>
              <a:rPr lang="fr-FR" dirty="0" err="1" smtClean="0"/>
              <a:t>Nochassis</a:t>
            </a:r>
            <a:r>
              <a:rPr lang="fr-FR" dirty="0" smtClean="0"/>
              <a:t>. On choisit par exemple </a:t>
            </a:r>
            <a:r>
              <a:rPr lang="fr-FR" dirty="0" smtClean="0">
                <a:solidFill>
                  <a:srgbClr val="00B0F0"/>
                </a:solidFill>
              </a:rPr>
              <a:t>« matricule » comme clé primaire et </a:t>
            </a:r>
            <a:r>
              <a:rPr lang="fr-FR" dirty="0" err="1" smtClean="0">
                <a:solidFill>
                  <a:srgbClr val="00B0F0"/>
                </a:solidFill>
              </a:rPr>
              <a:t>Nochassis</a:t>
            </a:r>
            <a:r>
              <a:rPr lang="fr-FR" dirty="0" smtClean="0">
                <a:solidFill>
                  <a:srgbClr val="00B0F0"/>
                </a:solidFill>
              </a:rPr>
              <a:t> comme clé candidate.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Propriétés de la clé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28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fr-FR" sz="2400" dirty="0" smtClean="0"/>
              <a:t>Tout attribut qui ne figure pas dans le membre droit d´une DF non triviale de F doit appartenir à toute clé de R.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 sz="2400" dirty="0" smtClean="0"/>
              <a:t>Si l'ensemble des attributs de R qui ne figure pas en membre droit d'une DF non triviale de F est une clé, alors F possède une clé minimale unique formée de l'ensemble de ces attributs.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 sz="2400" dirty="0" smtClean="0"/>
              <a:t>Un schéma de relation muni d'une seule DF possède une clé minimale unique.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 sz="2400" dirty="0" smtClean="0"/>
              <a:t>Si une relation possède plusieurs clés elles sont appelées clés candidates. Parmi ces clés candidates, une seule doit être choisie pour être la clé primaire de la relation.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28600"/>
            <a:ext cx="8766048" cy="990600"/>
          </a:xfrm>
        </p:spPr>
        <p:txBody>
          <a:bodyPr lIns="81272" tIns="40636" rIns="81272">
            <a:normAutofit fontScale="90000"/>
          </a:bodyPr>
          <a:lstStyle/>
          <a:p>
            <a:r>
              <a:rPr lang="fr-FR" b="1" dirty="0" smtClean="0"/>
              <a:t>Graphe de dépendance fonctionnelle (1)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29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 lIns="81272" tIns="40636" rIns="81272" bIns="40636"/>
          <a:lstStyle/>
          <a:p>
            <a:r>
              <a:rPr lang="fr-FR" b="1" dirty="0" smtClean="0">
                <a:solidFill>
                  <a:srgbClr val="FF0000"/>
                </a:solidFill>
              </a:rPr>
              <a:t>a) Graphe de </a:t>
            </a:r>
            <a:r>
              <a:rPr lang="fr-FR" b="1" dirty="0" err="1" smtClean="0">
                <a:solidFill>
                  <a:srgbClr val="FF0000"/>
                </a:solidFill>
              </a:rPr>
              <a:t>DFs</a:t>
            </a:r>
            <a:endParaRPr lang="fr-FR" dirty="0" smtClean="0">
              <a:solidFill>
                <a:srgbClr val="FF0000"/>
              </a:solidFill>
            </a:endParaRPr>
          </a:p>
          <a:p>
            <a:pPr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Etant donnée une relation R et un ensemble de </a:t>
            </a:r>
            <a:r>
              <a:rPr lang="fr-FR" dirty="0" err="1" smtClean="0">
                <a:solidFill>
                  <a:srgbClr val="0070C0"/>
                </a:solidFill>
              </a:rPr>
              <a:t>DFs</a:t>
            </a:r>
            <a:r>
              <a:rPr lang="fr-FR" dirty="0" smtClean="0">
                <a:solidFill>
                  <a:srgbClr val="0070C0"/>
                </a:solidFill>
              </a:rPr>
              <a:t>, F, portant sur les attributs de R.</a:t>
            </a:r>
          </a:p>
          <a:p>
            <a:pPr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 F peut être représenté à l’aide d’un graphe dont les nœuds sont les attributs de R et les arcs sont les dépendances fonctionnelles elles même.</a:t>
            </a:r>
          </a:p>
          <a:p>
            <a:r>
              <a:rPr lang="fr-FR" dirty="0" smtClean="0"/>
              <a:t>La construction d’un G.D.F se fait à partir d’un ensemble de </a:t>
            </a:r>
            <a:r>
              <a:rPr lang="fr-FR" dirty="0" err="1" smtClean="0"/>
              <a:t>DFs</a:t>
            </a:r>
            <a:r>
              <a:rPr lang="fr-FR" dirty="0" smtClean="0"/>
              <a:t> canoniques.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9" y="404664"/>
            <a:ext cx="8229600" cy="1254770"/>
          </a:xfrm>
        </p:spPr>
        <p:txBody>
          <a:bodyPr lIns="81272" tIns="40636" rIns="81272">
            <a:normAutofit fontScale="90000"/>
          </a:bodyPr>
          <a:lstStyle/>
          <a:p>
            <a:pPr lvl="0"/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>
                <a:solidFill>
                  <a:srgbClr val="FF0000"/>
                </a:solidFill>
              </a:rPr>
              <a:t>Concepts du langage relationnel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5" y="2564904"/>
            <a:ext cx="8229600" cy="2188840"/>
          </a:xfrm>
        </p:spPr>
        <p:txBody>
          <a:bodyPr lIns="81272" tIns="40636" rIns="81272" bIns="40636">
            <a:normAutofit lnSpcReduction="10000"/>
          </a:bodyPr>
          <a:lstStyle/>
          <a:p>
            <a:pPr>
              <a:buNone/>
            </a:pPr>
            <a:r>
              <a:rPr lang="en-GB" b="1" dirty="0" smtClean="0"/>
              <a:t>            Les </a:t>
            </a:r>
            <a:r>
              <a:rPr lang="en-GB" b="1" dirty="0" err="1"/>
              <a:t>objets</a:t>
            </a:r>
            <a:r>
              <a:rPr lang="en-GB" b="1" dirty="0"/>
              <a:t> </a:t>
            </a:r>
            <a:r>
              <a:rPr lang="en-GB" b="1" dirty="0" smtClean="0"/>
              <a:t>                        Les associations</a:t>
            </a:r>
          </a:p>
          <a:p>
            <a:pPr algn="ctr">
              <a:buNone/>
            </a:pPr>
            <a:endParaRPr lang="en-GB" b="1" dirty="0"/>
          </a:p>
          <a:p>
            <a:pPr algn="ctr">
              <a:buNone/>
            </a:pPr>
            <a:endParaRPr lang="en-GB" b="1" dirty="0" smtClean="0"/>
          </a:p>
          <a:p>
            <a:pPr algn="ctr">
              <a:buNone/>
            </a:pPr>
            <a:endParaRPr lang="en-GB" b="1" dirty="0" smtClean="0"/>
          </a:p>
          <a:p>
            <a:pPr algn="ctr">
              <a:buNone/>
            </a:pPr>
            <a:r>
              <a:rPr lang="en-GB" b="1" dirty="0" smtClean="0"/>
              <a:t>La relation</a:t>
            </a:r>
            <a:endParaRPr lang="fr-FR" b="1" dirty="0"/>
          </a:p>
        </p:txBody>
      </p:sp>
      <p:cxnSp>
        <p:nvCxnSpPr>
          <p:cNvPr id="9" name="Connecteur droit avec flèche 8"/>
          <p:cNvCxnSpPr/>
          <p:nvPr/>
        </p:nvCxnSpPr>
        <p:spPr>
          <a:xfrm>
            <a:off x="2267746" y="2852936"/>
            <a:ext cx="1656183" cy="1440160"/>
          </a:xfrm>
          <a:prstGeom prst="straightConnector1">
            <a:avLst/>
          </a:prstGeom>
          <a:ln w="38100">
            <a:solidFill>
              <a:srgbClr val="4237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rot="5400000">
            <a:off x="4752020" y="3176974"/>
            <a:ext cx="1368152" cy="1008112"/>
          </a:xfrm>
          <a:prstGeom prst="straightConnector1">
            <a:avLst/>
          </a:prstGeom>
          <a:ln w="38100">
            <a:solidFill>
              <a:srgbClr val="4237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28600"/>
            <a:ext cx="8766048" cy="990600"/>
          </a:xfrm>
        </p:spPr>
        <p:txBody>
          <a:bodyPr lIns="81272" tIns="40636" rIns="81272">
            <a:normAutofit fontScale="90000"/>
          </a:bodyPr>
          <a:lstStyle/>
          <a:p>
            <a:r>
              <a:rPr lang="fr-FR" b="1" dirty="0" smtClean="0"/>
              <a:t>Graphe de dépendance fonctionnelle (2)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30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 lIns="81272" tIns="40636" rIns="81272" bIns="40636">
            <a:normAutofit lnSpcReduction="10000"/>
          </a:bodyPr>
          <a:lstStyle/>
          <a:p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Graphe de </a:t>
            </a:r>
            <a:r>
              <a:rPr lang="fr-FR" b="1" dirty="0" err="1" smtClean="0">
                <a:solidFill>
                  <a:schemeClr val="accent2">
                    <a:lumMod val="75000"/>
                  </a:schemeClr>
                </a:solidFill>
              </a:rPr>
              <a:t>DFs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 minimum</a:t>
            </a:r>
            <a:r>
              <a:rPr lang="fr-FR" b="1" dirty="0" smtClean="0"/>
              <a:t> :</a:t>
            </a:r>
            <a:endParaRPr lang="fr-FR" dirty="0" smtClean="0"/>
          </a:p>
          <a:p>
            <a:pPr indent="0">
              <a:buNone/>
            </a:pPr>
            <a:r>
              <a:rPr lang="fr-FR" dirty="0" smtClean="0">
                <a:solidFill>
                  <a:srgbClr val="00B0F0"/>
                </a:solidFill>
              </a:rPr>
              <a:t>Un G.D.F est dit minimum s’il ne contient pas de cycle, </a:t>
            </a:r>
            <a:r>
              <a:rPr lang="fr-FR" dirty="0" err="1" smtClean="0">
                <a:solidFill>
                  <a:srgbClr val="00B0F0"/>
                </a:solidFill>
              </a:rPr>
              <a:t>ie</a:t>
            </a:r>
            <a:r>
              <a:rPr lang="fr-FR" dirty="0" smtClean="0">
                <a:solidFill>
                  <a:srgbClr val="00B0F0"/>
                </a:solidFill>
              </a:rPr>
              <a:t>, il ne contient pas de </a:t>
            </a:r>
            <a:r>
              <a:rPr lang="fr-FR" dirty="0" err="1" smtClean="0">
                <a:solidFill>
                  <a:srgbClr val="00B0F0"/>
                </a:solidFill>
              </a:rPr>
              <a:t>DFs</a:t>
            </a:r>
            <a:r>
              <a:rPr lang="fr-FR" dirty="0" smtClean="0">
                <a:solidFill>
                  <a:srgbClr val="00B0F0"/>
                </a:solidFill>
              </a:rPr>
              <a:t> déduite par transitivité.</a:t>
            </a:r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Exemple</a:t>
            </a:r>
            <a:r>
              <a:rPr lang="fr-FR" dirty="0" smtClean="0"/>
              <a:t> : Le G.D.F qui représente l’ensemble des </a:t>
            </a:r>
            <a:r>
              <a:rPr lang="fr-FR" dirty="0" err="1" smtClean="0"/>
              <a:t>DFs</a:t>
            </a:r>
            <a:r>
              <a:rPr lang="fr-FR" dirty="0" smtClean="0"/>
              <a:t> suivantes n’est pas minimum.</a:t>
            </a:r>
          </a:p>
          <a:p>
            <a:r>
              <a:rPr lang="fr-FR" dirty="0" smtClean="0"/>
              <a:t>F = {X        Y ,    Y          Z ,    X         Z}</a:t>
            </a:r>
          </a:p>
          <a:p>
            <a:pPr>
              <a:buNone/>
            </a:pPr>
            <a:r>
              <a:rPr lang="fr-FR" dirty="0" smtClean="0"/>
              <a:t> </a:t>
            </a:r>
          </a:p>
          <a:p>
            <a:r>
              <a:rPr lang="fr-FR" dirty="0" smtClean="0"/>
              <a:t>Le G.D.F qui représente l’ensemble des </a:t>
            </a:r>
            <a:r>
              <a:rPr lang="fr-FR" dirty="0" err="1" smtClean="0"/>
              <a:t>DFs</a:t>
            </a:r>
            <a:r>
              <a:rPr lang="fr-FR" dirty="0" smtClean="0"/>
              <a:t> suivantes est par contre minimum.</a:t>
            </a:r>
            <a:r>
              <a:rPr lang="en-GB" dirty="0" smtClean="0"/>
              <a:t>F = {X        Y ,    Y          Z }</a:t>
            </a:r>
          </a:p>
          <a:p>
            <a:r>
              <a:rPr lang="en-GB" dirty="0" smtClean="0"/>
              <a:t>Dans la </a:t>
            </a:r>
            <a:r>
              <a:rPr lang="en-GB" dirty="0" err="1" smtClean="0"/>
              <a:t>partie</a:t>
            </a:r>
            <a:r>
              <a:rPr lang="en-GB" dirty="0" smtClean="0"/>
              <a:t> 2, nous </a:t>
            </a:r>
            <a:r>
              <a:rPr lang="en-GB" dirty="0" err="1" smtClean="0"/>
              <a:t>étudierons</a:t>
            </a:r>
            <a:r>
              <a:rPr lang="en-GB" dirty="0" smtClean="0"/>
              <a:t> la </a:t>
            </a:r>
            <a:r>
              <a:rPr lang="en-GB" dirty="0" err="1" smtClean="0"/>
              <a:t>méthode</a:t>
            </a:r>
            <a:r>
              <a:rPr lang="en-GB" dirty="0" smtClean="0"/>
              <a:t> de construction d’un GDF minimum</a:t>
            </a:r>
            <a:endParaRPr lang="fr-FR" dirty="0"/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1763688" y="4005064"/>
            <a:ext cx="648072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3203848" y="4005064"/>
            <a:ext cx="648072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4716016" y="4005064"/>
            <a:ext cx="648072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3923928" y="5013176"/>
            <a:ext cx="648072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5292080" y="5013176"/>
            <a:ext cx="648072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5400" b="1" dirty="0" smtClean="0"/>
              <a:t>Normalisation</a:t>
            </a:r>
          </a:p>
          <a:p>
            <a:endParaRPr lang="fr-FR" sz="4000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3528" y="1556792"/>
            <a:ext cx="8229600" cy="1470025"/>
          </a:xfrm>
        </p:spPr>
        <p:txBody>
          <a:bodyPr>
            <a:normAutofit/>
          </a:bodyPr>
          <a:lstStyle/>
          <a:p>
            <a:pPr algn="l"/>
            <a:r>
              <a:rPr lang="fr-FR" dirty="0" smtClean="0"/>
              <a:t>CHAPITRE 2 : Partie 2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772400" cy="1143000"/>
          </a:xfrm>
        </p:spPr>
        <p:txBody>
          <a:bodyPr/>
          <a:lstStyle/>
          <a:p>
            <a:r>
              <a:rPr lang="fr-FR" b="1" dirty="0" smtClean="0"/>
              <a:t>Introduction</a:t>
            </a:r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32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  <a:tabLst>
                <a:tab pos="0" algn="l"/>
              </a:tabLst>
            </a:pPr>
            <a:r>
              <a:rPr lang="fr-FR" dirty="0" smtClean="0"/>
              <a:t>Il est possible de modéliser le réel lié à une problématique métier sous la forme d'une relation universelle.</a:t>
            </a:r>
          </a:p>
          <a:p>
            <a:pPr marL="0" indent="0">
              <a:buNone/>
              <a:tabLst>
                <a:tab pos="0" algn="l"/>
              </a:tabLst>
            </a:pPr>
            <a:endParaRPr lang="fr-FR" dirty="0" smtClean="0"/>
          </a:p>
          <a:p>
            <a:pPr marL="0" indent="0">
              <a:buNone/>
              <a:tabLst>
                <a:tab pos="0" algn="l"/>
              </a:tabLst>
            </a:pPr>
            <a:r>
              <a:rPr lang="fr-FR" dirty="0" smtClean="0"/>
              <a:t>Une relation universelle est une relation incluant l'ensemble des attributs du domaine étudié.</a:t>
            </a:r>
          </a:p>
          <a:p>
            <a:pPr marL="0" indent="0">
              <a:buNone/>
              <a:tabLst>
                <a:tab pos="0" algn="l"/>
              </a:tabLst>
            </a:pPr>
            <a:endParaRPr lang="fr-FR" dirty="0" smtClean="0"/>
          </a:p>
          <a:p>
            <a:pPr marL="0" indent="0">
              <a:buNone/>
              <a:tabLst>
                <a:tab pos="0" algn="l"/>
              </a:tabLst>
            </a:pPr>
            <a:r>
              <a:rPr lang="fr-FR" dirty="0" smtClean="0"/>
              <a:t>Pour le domaine "Gestion des affectations des employés".</a:t>
            </a:r>
          </a:p>
          <a:p>
            <a:pPr marL="0" indent="0">
              <a:buNone/>
              <a:tabLst>
                <a:tab pos="0" algn="l"/>
              </a:tabLst>
            </a:pPr>
            <a:endParaRPr lang="fr-FR" dirty="0" smtClean="0"/>
          </a:p>
          <a:p>
            <a:pPr marL="0" indent="0">
              <a:buNone/>
              <a:tabLst>
                <a:tab pos="0" algn="l"/>
              </a:tabLst>
            </a:pPr>
            <a:r>
              <a:rPr lang="fr-FR" dirty="0" smtClean="0">
                <a:solidFill>
                  <a:srgbClr val="00B0F0"/>
                </a:solidFill>
              </a:rPr>
              <a:t>R(</a:t>
            </a:r>
            <a:r>
              <a:rPr lang="fr-FR" dirty="0" err="1" smtClean="0">
                <a:solidFill>
                  <a:srgbClr val="00B0F0"/>
                </a:solidFill>
              </a:rPr>
              <a:t>Num_Employé</a:t>
            </a:r>
            <a:r>
              <a:rPr lang="fr-FR" dirty="0" smtClean="0">
                <a:solidFill>
                  <a:srgbClr val="00B0F0"/>
                </a:solidFill>
              </a:rPr>
              <a:t>, </a:t>
            </a:r>
            <a:r>
              <a:rPr lang="fr-FR" dirty="0" err="1" smtClean="0">
                <a:solidFill>
                  <a:srgbClr val="00B0F0"/>
                </a:solidFill>
              </a:rPr>
              <a:t>Num_Projet</a:t>
            </a:r>
            <a:r>
              <a:rPr lang="fr-FR" dirty="0" smtClean="0">
                <a:solidFill>
                  <a:srgbClr val="00B0F0"/>
                </a:solidFill>
              </a:rPr>
              <a:t>, </a:t>
            </a:r>
            <a:r>
              <a:rPr lang="fr-FR" dirty="0" err="1" smtClean="0">
                <a:solidFill>
                  <a:srgbClr val="00B0F0"/>
                </a:solidFill>
              </a:rPr>
              <a:t>Début_Affect</a:t>
            </a:r>
            <a:r>
              <a:rPr lang="fr-FR" dirty="0" smtClean="0">
                <a:solidFill>
                  <a:srgbClr val="00B0F0"/>
                </a:solidFill>
              </a:rPr>
              <a:t>, </a:t>
            </a:r>
            <a:r>
              <a:rPr lang="fr-FR" dirty="0" err="1" smtClean="0">
                <a:solidFill>
                  <a:srgbClr val="00B0F0"/>
                </a:solidFill>
              </a:rPr>
              <a:t>Fin_Affect</a:t>
            </a:r>
            <a:r>
              <a:rPr lang="fr-FR" dirty="0" smtClean="0">
                <a:solidFill>
                  <a:srgbClr val="00B0F0"/>
                </a:solidFill>
              </a:rPr>
              <a:t>, Nom, Prénom, </a:t>
            </a:r>
            <a:r>
              <a:rPr lang="fr-FR" dirty="0" err="1" smtClean="0">
                <a:solidFill>
                  <a:srgbClr val="00B0F0"/>
                </a:solidFill>
              </a:rPr>
              <a:t>Date_Naissance</a:t>
            </a:r>
            <a:r>
              <a:rPr lang="fr-FR" dirty="0" smtClean="0">
                <a:solidFill>
                  <a:srgbClr val="00B0F0"/>
                </a:solidFill>
              </a:rPr>
              <a:t>, Fonction, Supérieur, </a:t>
            </a:r>
            <a:r>
              <a:rPr lang="fr-FR" dirty="0" err="1" smtClean="0">
                <a:solidFill>
                  <a:srgbClr val="00B0F0"/>
                </a:solidFill>
              </a:rPr>
              <a:t>Est_Cadre</a:t>
            </a:r>
            <a:r>
              <a:rPr lang="fr-FR" dirty="0" smtClean="0">
                <a:solidFill>
                  <a:srgbClr val="00B0F0"/>
                </a:solidFill>
              </a:rPr>
              <a:t>, Salaire, Description, </a:t>
            </a:r>
            <a:r>
              <a:rPr lang="fr-FR" dirty="0" err="1" smtClean="0">
                <a:solidFill>
                  <a:srgbClr val="00B0F0"/>
                </a:solidFill>
              </a:rPr>
              <a:t>Date_Début</a:t>
            </a:r>
            <a:r>
              <a:rPr lang="fr-FR" dirty="0" smtClean="0">
                <a:solidFill>
                  <a:srgbClr val="00B0F0"/>
                </a:solidFill>
              </a:rPr>
              <a:t>, </a:t>
            </a:r>
            <a:r>
              <a:rPr lang="fr-FR" dirty="0" err="1" smtClean="0">
                <a:solidFill>
                  <a:srgbClr val="00B0F0"/>
                </a:solidFill>
              </a:rPr>
              <a:t>Date_Fin</a:t>
            </a:r>
            <a:r>
              <a:rPr lang="fr-FR" dirty="0" smtClean="0">
                <a:solidFill>
                  <a:srgbClr val="00B0F0"/>
                </a:solidFill>
              </a:rPr>
              <a:t>, Budget)</a:t>
            </a:r>
            <a:endParaRPr lang="fr-FR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836712"/>
            <a:ext cx="7772400" cy="1143000"/>
          </a:xfrm>
        </p:spPr>
        <p:txBody>
          <a:bodyPr>
            <a:noAutofit/>
          </a:bodyPr>
          <a:lstStyle/>
          <a:p>
            <a:r>
              <a:rPr lang="fr-FR" sz="3200" b="1" dirty="0" smtClean="0"/>
              <a:t>Schéma mal conçu</a:t>
            </a:r>
            <a:br>
              <a:rPr lang="fr-FR" sz="3200" b="1" dirty="0" smtClean="0"/>
            </a:br>
            <a:r>
              <a:rPr lang="fr-FR" sz="3200" b="1" dirty="0" smtClean="0"/>
              <a:t>    </a:t>
            </a:r>
            <a:r>
              <a:rPr lang="fr-FR" sz="2800" b="1" dirty="0" smtClean="0"/>
              <a:t>Redondance des données </a:t>
            </a:r>
            <a:br>
              <a:rPr lang="fr-FR" sz="2800" b="1" dirty="0" smtClean="0"/>
            </a:br>
            <a:r>
              <a:rPr lang="fr-FR" sz="2800" b="1" dirty="0" smtClean="0"/>
              <a:t>    problèmes lors de l’insertion</a:t>
            </a:r>
            <a:endParaRPr lang="fr-FR" sz="3200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33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2348878"/>
          <a:ext cx="7848872" cy="3168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1224136"/>
                <a:gridCol w="1368152"/>
                <a:gridCol w="864096"/>
                <a:gridCol w="1440160"/>
                <a:gridCol w="1512168"/>
              </a:tblGrid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Num_Employé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Num_Projet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Début_Affect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+mj-lt"/>
                          <a:ea typeface="+mn-ea"/>
                          <a:cs typeface="+mn-cs"/>
                        </a:rPr>
                        <a:t>Nom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+mj-lt"/>
                          <a:ea typeface="Times New Roman"/>
                          <a:cs typeface="Times New Roman"/>
                        </a:rPr>
                        <a:t>Fonction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  <a:ea typeface="Times New Roman"/>
                          <a:cs typeface="Times New Roman"/>
                        </a:rPr>
                        <a:t>Date_Début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07/03/2011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+mn-ea"/>
                          <a:cs typeface="+mn-cs"/>
                        </a:rPr>
                        <a:t>Touati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Concepteur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08/03/2011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Belaid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Chef de projet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1023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Cambria" pitchFamily="18" charset="0"/>
                        </a:rPr>
                        <a:t>Djabi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Développeur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103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12/09/2010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Touati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Concepteur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208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Cambria" pitchFamily="18" charset="0"/>
                          <a:ea typeface="+mn-ea"/>
                          <a:cs typeface="+mn-cs"/>
                        </a:rPr>
                        <a:t>Belaid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1018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Malek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1015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Grir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420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01/05/2012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430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NULL</a:t>
                      </a:r>
                      <a:endParaRPr lang="fr-FR" sz="16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19/05/2012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724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+mn-ea"/>
                          <a:cs typeface="+mn-cs"/>
                        </a:rPr>
                        <a:t>431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NULL</a:t>
                      </a:r>
                      <a:endParaRPr lang="fr-FR" sz="16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15/05/2012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043608" y="5877272"/>
            <a:ext cx="6552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 chaque nouvelle affectation, toutes les informations sur l'employé et le projet concernés </a:t>
            </a:r>
            <a:r>
              <a:rPr lang="fr-FR" smtClean="0"/>
              <a:t>sont répétées!!!!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Schéma mal conçu (problème de mise à jour)</a:t>
            </a:r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34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467544" y="3068958"/>
          <a:ext cx="8064896" cy="3168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1224136"/>
                <a:gridCol w="1368152"/>
                <a:gridCol w="936104"/>
                <a:gridCol w="1512168"/>
                <a:gridCol w="1440160"/>
              </a:tblGrid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Num_Employé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Num_Projet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Début_Affect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+mj-lt"/>
                          <a:ea typeface="+mn-ea"/>
                          <a:cs typeface="+mn-cs"/>
                        </a:rPr>
                        <a:t>Nom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+mj-lt"/>
                          <a:ea typeface="Times New Roman"/>
                          <a:cs typeface="Times New Roman"/>
                        </a:rPr>
                        <a:t>Fonction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  <a:ea typeface="Times New Roman"/>
                          <a:cs typeface="Times New Roman"/>
                        </a:rPr>
                        <a:t>Date_Début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07/03/2011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Touati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Concepteur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08/03/2011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Belaid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Chef de projet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1023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Cambria" pitchFamily="18" charset="0"/>
                        </a:rPr>
                        <a:t>Djabi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Développeur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103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12/09/2010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Touati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Chef de projet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208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+mn-ea"/>
                          <a:cs typeface="+mn-cs"/>
                        </a:rPr>
                        <a:t>Salem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1018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Malek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1015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Grir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420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01/05/2012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430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NULL</a:t>
                      </a:r>
                      <a:endParaRPr lang="fr-FR" sz="16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19/05/2012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724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+mn-ea"/>
                          <a:cs typeface="+mn-cs"/>
                        </a:rPr>
                        <a:t>431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NULL</a:t>
                      </a:r>
                      <a:endParaRPr lang="fr-FR" sz="16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15/05/2012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835696" y="6372036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Quelle est la fonction de l'employé 1009 ???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971600" y="1484784"/>
            <a:ext cx="71287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Mise à jour, posant problème, de la fonction de l'employé 1009.</a:t>
            </a:r>
          </a:p>
          <a:p>
            <a:r>
              <a:rPr lang="fr-FR" sz="2000" dirty="0" smtClean="0">
                <a:solidFill>
                  <a:srgbClr val="00B0F0"/>
                </a:solidFill>
              </a:rPr>
              <a:t>UPDATE Affectation_2 </a:t>
            </a:r>
          </a:p>
          <a:p>
            <a:r>
              <a:rPr lang="fr-FR" sz="2000" dirty="0" smtClean="0">
                <a:solidFill>
                  <a:srgbClr val="00B0F0"/>
                </a:solidFill>
              </a:rPr>
              <a:t>SET Fonction = 'Chef de projet' </a:t>
            </a:r>
          </a:p>
          <a:p>
            <a:r>
              <a:rPr lang="fr-FR" sz="2000" dirty="0" smtClean="0">
                <a:solidFill>
                  <a:srgbClr val="00B0F0"/>
                </a:solidFill>
              </a:rPr>
              <a:t>WHERE </a:t>
            </a:r>
            <a:r>
              <a:rPr lang="fr-FR" sz="2000" dirty="0" err="1" smtClean="0">
                <a:solidFill>
                  <a:srgbClr val="00B0F0"/>
                </a:solidFill>
              </a:rPr>
              <a:t>Num_Employé</a:t>
            </a:r>
            <a:r>
              <a:rPr lang="fr-FR" sz="2000" dirty="0" smtClean="0">
                <a:solidFill>
                  <a:srgbClr val="00B0F0"/>
                </a:solidFill>
              </a:rPr>
              <a:t> = 1009 AND </a:t>
            </a:r>
            <a:r>
              <a:rPr lang="fr-FR" sz="2000" dirty="0" err="1" smtClean="0">
                <a:solidFill>
                  <a:srgbClr val="00B0F0"/>
                </a:solidFill>
              </a:rPr>
              <a:t>Num_Projet</a:t>
            </a:r>
            <a:r>
              <a:rPr lang="fr-FR" sz="2000" dirty="0" smtClean="0">
                <a:solidFill>
                  <a:srgbClr val="00B0F0"/>
                </a:solidFill>
              </a:rPr>
              <a:t>  = 103;</a:t>
            </a:r>
            <a:endParaRPr lang="fr-FR" sz="2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Schéma mal conçu (contraintes d'intégrité difficiles à définir)</a:t>
            </a:r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35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187624" y="5951021"/>
            <a:ext cx="698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Comment imposer que </a:t>
            </a:r>
            <a:r>
              <a:rPr lang="fr-FR" dirty="0" err="1" smtClean="0"/>
              <a:t>Num_Employé</a:t>
            </a:r>
            <a:r>
              <a:rPr lang="fr-FR" dirty="0" smtClean="0"/>
              <a:t> et Nom ne soient pas nuls ???</a:t>
            </a:r>
            <a:endParaRPr lang="fr-FR" dirty="0"/>
          </a:p>
          <a:p>
            <a:r>
              <a:rPr lang="fr-FR" smtClean="0"/>
              <a:t>…</a:t>
            </a:r>
            <a:endParaRPr lang="fr-FR" dirty="0" smtClean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467544" y="2348878"/>
          <a:ext cx="8064896" cy="3168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1224136"/>
                <a:gridCol w="1368152"/>
                <a:gridCol w="936104"/>
                <a:gridCol w="1512168"/>
                <a:gridCol w="1440160"/>
              </a:tblGrid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Num_Employé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Num_Projet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Début_Affect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+mj-lt"/>
                          <a:ea typeface="+mn-ea"/>
                          <a:cs typeface="+mn-cs"/>
                        </a:rPr>
                        <a:t>Nom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+mj-lt"/>
                          <a:ea typeface="Times New Roman"/>
                          <a:cs typeface="Times New Roman"/>
                        </a:rPr>
                        <a:t>Fonction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  <a:ea typeface="Times New Roman"/>
                          <a:cs typeface="Times New Roman"/>
                        </a:rPr>
                        <a:t>Date_Début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07/03/2011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Touati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Concepteur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08/03/2011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Belaid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Chef de projet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1023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Djabi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Développeur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103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12/09/2010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Touati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Chef de projet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208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Cambria" pitchFamily="18" charset="0"/>
                          <a:ea typeface="+mn-ea"/>
                          <a:cs typeface="+mn-cs"/>
                        </a:rPr>
                        <a:t>Belaid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1018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Malek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1015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Grir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420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01/05/2012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430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FF0000"/>
                          </a:solidFill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19/05/2012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724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+mn-ea"/>
                          <a:cs typeface="+mn-cs"/>
                        </a:rPr>
                        <a:t>431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FF0000"/>
                          </a:solidFill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15/05/2012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7772400" cy="70609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Rappel : Dépendances fonctionnelles </a:t>
            </a:r>
            <a:br>
              <a:rPr lang="fr-FR" b="1" dirty="0" smtClean="0"/>
            </a:br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36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892480" cy="5111080"/>
          </a:xfrm>
        </p:spPr>
        <p:txBody>
          <a:bodyPr>
            <a:normAutofit fontScale="62500" lnSpcReduction="20000"/>
          </a:bodyPr>
          <a:lstStyle/>
          <a:p>
            <a:pPr defTabSz="266700">
              <a:spcBef>
                <a:spcPct val="50000"/>
              </a:spcBef>
              <a:buNone/>
            </a:pPr>
            <a:r>
              <a:rPr lang="fr-FR" sz="3300" b="1" dirty="0" smtClean="0"/>
              <a:t>Dépendance fonctionnelle sur R  (A1, A2, …, An, B )</a:t>
            </a:r>
          </a:p>
          <a:p>
            <a:pPr marL="66675" lvl="1" indent="-133350" defTabSz="266700">
              <a:buNone/>
            </a:pPr>
            <a:r>
              <a:rPr lang="fr-FR" sz="3300" dirty="0" smtClean="0">
                <a:sym typeface="Symbol" pitchFamily="18" charset="2"/>
              </a:rPr>
              <a:t>	A1, A2, …, An  B</a:t>
            </a:r>
          </a:p>
          <a:p>
            <a:pPr marL="0" indent="0" defTabSz="266700">
              <a:buNone/>
            </a:pPr>
            <a:r>
              <a:rPr lang="fr-FR" sz="3300" i="1" dirty="0" smtClean="0">
                <a:sym typeface="Symbol" pitchFamily="18" charset="2"/>
              </a:rPr>
              <a:t>"Si deux tuples de R ont les mêmes valeurs pour les attributs de A1, A2, …, An alors ils ont même valeur pour les attributs de B. »</a:t>
            </a:r>
          </a:p>
          <a:p>
            <a:pPr marL="0" indent="0" defTabSz="266700">
              <a:buNone/>
            </a:pPr>
            <a:endParaRPr lang="fr-FR" sz="3300" dirty="0" smtClean="0">
              <a:sym typeface="Symbol" pitchFamily="18" charset="2"/>
            </a:endParaRPr>
          </a:p>
          <a:p>
            <a:pPr marL="0" indent="0" defTabSz="266700">
              <a:buNone/>
            </a:pPr>
            <a:r>
              <a:rPr lang="fr-FR" sz="3300" dirty="0" smtClean="0">
                <a:sym typeface="Symbol" pitchFamily="18" charset="2"/>
              </a:rPr>
              <a:t>Exemple: </a:t>
            </a:r>
          </a:p>
          <a:p>
            <a:pPr marL="0" indent="0" defTabSz="266700">
              <a:buNone/>
            </a:pPr>
            <a:r>
              <a:rPr lang="fr-FR" sz="3300" dirty="0" err="1" smtClean="0">
                <a:sym typeface="Symbol" pitchFamily="18" charset="2"/>
              </a:rPr>
              <a:t>Num_Employé</a:t>
            </a:r>
            <a:r>
              <a:rPr lang="fr-FR" sz="3300" i="1" dirty="0" smtClean="0">
                <a:sym typeface="Symbol" pitchFamily="18" charset="2"/>
              </a:rPr>
              <a:t> </a:t>
            </a:r>
            <a:r>
              <a:rPr lang="fr-FR" sz="3300" dirty="0" smtClean="0">
                <a:sym typeface="Symbol" pitchFamily="18" charset="2"/>
              </a:rPr>
              <a:t> Nom, Prénom</a:t>
            </a:r>
            <a:endParaRPr lang="fr-FR" sz="3300" i="1" dirty="0" smtClean="0">
              <a:sym typeface="Symbol" pitchFamily="18" charset="2"/>
            </a:endParaRPr>
          </a:p>
          <a:p>
            <a:pPr marL="0" indent="0" defTabSz="266700">
              <a:buNone/>
            </a:pPr>
            <a:r>
              <a:rPr lang="fr-FR" sz="3300" dirty="0" err="1" smtClean="0">
                <a:sym typeface="Symbol" pitchFamily="18" charset="2"/>
              </a:rPr>
              <a:t>Num_Employé</a:t>
            </a:r>
            <a:r>
              <a:rPr lang="fr-FR" sz="3300" dirty="0" smtClean="0">
                <a:sym typeface="Symbol" pitchFamily="18" charset="2"/>
              </a:rPr>
              <a:t>, </a:t>
            </a:r>
            <a:r>
              <a:rPr lang="fr-FR" sz="3300" dirty="0" err="1" smtClean="0">
                <a:sym typeface="Symbol" pitchFamily="18" charset="2"/>
              </a:rPr>
              <a:t>Num_Projet</a:t>
            </a:r>
            <a:r>
              <a:rPr lang="fr-FR" sz="3300" dirty="0" smtClean="0">
                <a:sym typeface="Symbol" pitchFamily="18" charset="2"/>
              </a:rPr>
              <a:t>  </a:t>
            </a:r>
            <a:r>
              <a:rPr lang="fr-FR" sz="3300" dirty="0" err="1" smtClean="0">
                <a:sym typeface="Symbol" pitchFamily="18" charset="2"/>
              </a:rPr>
              <a:t>Début_Affect</a:t>
            </a:r>
            <a:endParaRPr lang="fr-FR" sz="3300" dirty="0" smtClean="0">
              <a:sym typeface="Symbol" pitchFamily="18" charset="2"/>
            </a:endParaRPr>
          </a:p>
          <a:p>
            <a:pPr marL="0" indent="0" defTabSz="266700">
              <a:buNone/>
            </a:pPr>
            <a:r>
              <a:rPr lang="fr-FR" sz="3300" dirty="0" err="1" smtClean="0">
                <a:sym typeface="Symbol" pitchFamily="18" charset="2"/>
              </a:rPr>
              <a:t>Code_Postal</a:t>
            </a:r>
            <a:r>
              <a:rPr lang="fr-FR" sz="3300" dirty="0" smtClean="0">
                <a:sym typeface="Symbol" pitchFamily="18" charset="2"/>
              </a:rPr>
              <a:t>  Ville</a:t>
            </a:r>
          </a:p>
          <a:p>
            <a:pPr defTabSz="266700"/>
            <a:endParaRPr lang="fr-FR" sz="2500" i="1" dirty="0" smtClean="0">
              <a:sym typeface="Symbol" pitchFamily="18" charset="2"/>
            </a:endParaRPr>
          </a:p>
          <a:p>
            <a:pPr marL="0" indent="0" defTabSz="266700">
              <a:buNone/>
            </a:pPr>
            <a:r>
              <a:rPr lang="fr-FR" sz="2900" dirty="0" smtClean="0">
                <a:sym typeface="Symbol" pitchFamily="18" charset="2"/>
              </a:rPr>
              <a:t>De façon plus générale, soient A1, A2, …,An, B1,B2,…,</a:t>
            </a:r>
            <a:r>
              <a:rPr lang="fr-FR" sz="2900" dirty="0" err="1" smtClean="0">
                <a:sym typeface="Symbol" pitchFamily="18" charset="2"/>
              </a:rPr>
              <a:t>Bp</a:t>
            </a:r>
            <a:r>
              <a:rPr lang="fr-FR" sz="2900" dirty="0" smtClean="0">
                <a:sym typeface="Symbol" pitchFamily="18" charset="2"/>
              </a:rPr>
              <a:t> des attributs</a:t>
            </a:r>
          </a:p>
          <a:p>
            <a:pPr marL="0" lvl="1" indent="0" defTabSz="266700">
              <a:buNone/>
            </a:pPr>
            <a:r>
              <a:rPr lang="fr-FR" sz="3300" dirty="0" smtClean="0">
                <a:sym typeface="Symbol" pitchFamily="18" charset="2"/>
              </a:rPr>
              <a:t>A1, A2, …, An  B1, B2, …, </a:t>
            </a:r>
            <a:r>
              <a:rPr lang="fr-FR" sz="3300" dirty="0" err="1" smtClean="0">
                <a:sym typeface="Symbol" pitchFamily="18" charset="2"/>
              </a:rPr>
              <a:t>Bp</a:t>
            </a:r>
            <a:r>
              <a:rPr lang="fr-FR" sz="3300" dirty="0" smtClean="0">
                <a:sym typeface="Symbol" pitchFamily="18" charset="2"/>
              </a:rPr>
              <a:t> si la donnée d´une valeur pour chacun des attributs A1, A2, …, An détermine au plus une valeur pour chacun des attributs B1, B2, …, </a:t>
            </a:r>
            <a:r>
              <a:rPr lang="fr-FR" sz="3300" dirty="0" err="1" smtClean="0">
                <a:sym typeface="Symbol" pitchFamily="18" charset="2"/>
              </a:rPr>
              <a:t>Bp</a:t>
            </a:r>
            <a:r>
              <a:rPr lang="fr-FR" sz="3300" dirty="0" smtClean="0">
                <a:sym typeface="Symbol" pitchFamily="18" charset="2"/>
              </a:rPr>
              <a:t>.</a:t>
            </a:r>
          </a:p>
          <a:p>
            <a:pPr marL="0" lvl="1" indent="0" defTabSz="266700">
              <a:buNone/>
            </a:pPr>
            <a:endParaRPr lang="fr-FR" sz="3300" dirty="0" smtClean="0">
              <a:sym typeface="Symbol" pitchFamily="18" charset="2"/>
            </a:endParaRPr>
          </a:p>
          <a:p>
            <a:pPr marL="0" lvl="1" indent="0" defTabSz="266700">
              <a:buNone/>
            </a:pPr>
            <a:r>
              <a:rPr lang="fr-FR" sz="3300" dirty="0" smtClean="0">
                <a:sym typeface="Symbol" pitchFamily="18" charset="2"/>
              </a:rPr>
              <a:t>Exemple:</a:t>
            </a:r>
          </a:p>
          <a:p>
            <a:pPr marL="0" lvl="1" indent="0" defTabSz="266700">
              <a:buNone/>
            </a:pPr>
            <a:r>
              <a:rPr lang="fr-FR" sz="3300" dirty="0" err="1" smtClean="0">
                <a:sym typeface="Symbol" pitchFamily="18" charset="2"/>
              </a:rPr>
              <a:t>Num_Employé</a:t>
            </a:r>
            <a:r>
              <a:rPr lang="fr-FR" sz="3300" dirty="0" smtClean="0">
                <a:sym typeface="Symbol" pitchFamily="18" charset="2"/>
              </a:rPr>
              <a:t>, </a:t>
            </a:r>
            <a:r>
              <a:rPr lang="fr-FR" sz="3300" dirty="0" err="1" smtClean="0">
                <a:sym typeface="Symbol" pitchFamily="18" charset="2"/>
              </a:rPr>
              <a:t>Num_Projet</a:t>
            </a:r>
            <a:r>
              <a:rPr lang="fr-FR" sz="3300" dirty="0" smtClean="0">
                <a:sym typeface="Symbol" pitchFamily="18" charset="2"/>
              </a:rPr>
              <a:t>  </a:t>
            </a:r>
            <a:r>
              <a:rPr lang="fr-FR" sz="3300" dirty="0" err="1" smtClean="0">
                <a:sym typeface="Symbol" pitchFamily="18" charset="2"/>
              </a:rPr>
              <a:t>Début_Affect</a:t>
            </a:r>
            <a:r>
              <a:rPr lang="fr-FR" sz="3300" dirty="0" smtClean="0">
                <a:sym typeface="Symbol" pitchFamily="18" charset="2"/>
              </a:rPr>
              <a:t>, </a:t>
            </a:r>
            <a:r>
              <a:rPr lang="fr-FR" sz="3300" dirty="0" err="1" smtClean="0">
                <a:sym typeface="Symbol" pitchFamily="18" charset="2"/>
              </a:rPr>
              <a:t>Fin_Affect</a:t>
            </a:r>
            <a:r>
              <a:rPr lang="fr-FR" sz="3300" dirty="0" smtClean="0">
                <a:sym typeface="Symbol" pitchFamily="18" charset="2"/>
              </a:rPr>
              <a:t>, Supérieur</a:t>
            </a:r>
            <a:endParaRPr lang="fr-FR" sz="2000" dirty="0" smtClean="0">
              <a:sym typeface="Symbol" pitchFamily="18" charset="2"/>
            </a:endParaRPr>
          </a:p>
          <a:p>
            <a:pPr defTabSz="266700"/>
            <a:endParaRPr lang="fr-FR" sz="2000" i="1" dirty="0" smtClean="0">
              <a:sym typeface="Symbol" pitchFamily="18" charset="2"/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Rappels:</a:t>
            </a:r>
            <a:br>
              <a:rPr lang="fr-FR" b="1" dirty="0" smtClean="0"/>
            </a:br>
            <a:r>
              <a:rPr lang="fr-FR" b="1" dirty="0" smtClean="0"/>
              <a:t>Axiomes d'Armstrong</a:t>
            </a:r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37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>
              <a:buNone/>
            </a:pPr>
            <a:r>
              <a:rPr lang="fr-FR" sz="2400" dirty="0" smtClean="0"/>
              <a:t>Soient W, X, Y et Z des ensembles d'attributs.</a:t>
            </a:r>
          </a:p>
          <a:p>
            <a:pPr marL="342900" indent="-342900"/>
            <a:r>
              <a:rPr lang="fr-FR" sz="2400" b="1" dirty="0" smtClean="0">
                <a:solidFill>
                  <a:srgbClr val="FF0000"/>
                </a:solidFill>
              </a:rPr>
              <a:t>Axiomes d'Armstrong :</a:t>
            </a:r>
          </a:p>
          <a:p>
            <a:pPr marL="708660" lvl="1" indent="-342900">
              <a:buFontTx/>
              <a:buChar char="•"/>
            </a:pPr>
            <a:r>
              <a:rPr lang="fr-FR" sz="2200" b="1" dirty="0" smtClean="0"/>
              <a:t>Réflexivité</a:t>
            </a:r>
            <a:r>
              <a:rPr lang="fr-FR" sz="2200" dirty="0" smtClean="0"/>
              <a:t> : si Y </a:t>
            </a:r>
            <a:r>
              <a:rPr lang="fr-FR" sz="2200" dirty="0" smtClean="0">
                <a:sym typeface="Symbol" pitchFamily="18" charset="2"/>
              </a:rPr>
              <a:t> X  X  Y</a:t>
            </a:r>
          </a:p>
          <a:p>
            <a:pPr marL="708660" lvl="1" indent="-342900">
              <a:buFontTx/>
              <a:buChar char="•"/>
            </a:pPr>
            <a:r>
              <a:rPr lang="fr-FR" sz="2200" b="1" dirty="0" smtClean="0">
                <a:sym typeface="Symbol" pitchFamily="18" charset="2"/>
              </a:rPr>
              <a:t>Augmentation</a:t>
            </a:r>
            <a:r>
              <a:rPr lang="fr-FR" sz="2200" dirty="0" smtClean="0">
                <a:sym typeface="Symbol" pitchFamily="18" charset="2"/>
              </a:rPr>
              <a:t> :  Si X  Y  Z  XZ  YZ</a:t>
            </a:r>
          </a:p>
          <a:p>
            <a:pPr marL="708660" lvl="1" indent="-342900">
              <a:buFontTx/>
              <a:buChar char="•"/>
            </a:pPr>
            <a:r>
              <a:rPr lang="fr-FR" sz="2200" b="1" dirty="0" smtClean="0">
                <a:sym typeface="Symbol" pitchFamily="18" charset="2"/>
              </a:rPr>
              <a:t>Transitivité</a:t>
            </a:r>
            <a:r>
              <a:rPr lang="fr-FR" sz="2200" dirty="0" smtClean="0">
                <a:sym typeface="Symbol" pitchFamily="18" charset="2"/>
              </a:rPr>
              <a:t> :  </a:t>
            </a:r>
            <a:r>
              <a:rPr lang="fr-FR" dirty="0" smtClean="0"/>
              <a:t>Si X </a:t>
            </a:r>
            <a:r>
              <a:rPr lang="fr-FR" dirty="0" smtClean="0">
                <a:sym typeface="Symbol" pitchFamily="18" charset="2"/>
              </a:rPr>
              <a:t> Y et Y</a:t>
            </a:r>
            <a:r>
              <a:rPr lang="fr-FR" dirty="0" smtClean="0"/>
              <a:t> </a:t>
            </a:r>
            <a:r>
              <a:rPr lang="fr-FR" dirty="0" smtClean="0">
                <a:sym typeface="Symbol" pitchFamily="18" charset="2"/>
              </a:rPr>
              <a:t> Z </a:t>
            </a:r>
            <a:r>
              <a:rPr lang="fr-FR" sz="1800" dirty="0" smtClean="0">
                <a:sym typeface="Symbol" pitchFamily="18" charset="2"/>
              </a:rPr>
              <a:t></a:t>
            </a:r>
            <a:r>
              <a:rPr lang="fr-FR" dirty="0" smtClean="0">
                <a:sym typeface="Symbol" pitchFamily="18" charset="2"/>
              </a:rPr>
              <a:t> X</a:t>
            </a:r>
            <a:r>
              <a:rPr lang="fr-FR" dirty="0" smtClean="0"/>
              <a:t> </a:t>
            </a:r>
            <a:r>
              <a:rPr lang="fr-FR" dirty="0" smtClean="0">
                <a:sym typeface="Symbol" pitchFamily="18" charset="2"/>
              </a:rPr>
              <a:t> Z</a:t>
            </a:r>
          </a:p>
          <a:p>
            <a:pPr marL="342900" indent="-342900"/>
            <a:endParaRPr lang="fr-FR" sz="2400" b="1" dirty="0" smtClean="0">
              <a:solidFill>
                <a:srgbClr val="FF0000"/>
              </a:solidFill>
              <a:sym typeface="Symbol" pitchFamily="18" charset="2"/>
            </a:endParaRPr>
          </a:p>
          <a:p>
            <a:pPr marL="342900" indent="-342900"/>
            <a:r>
              <a:rPr lang="fr-FR" sz="2400" b="1" dirty="0" smtClean="0">
                <a:solidFill>
                  <a:srgbClr val="FF0000"/>
                </a:solidFill>
                <a:sym typeface="Symbol" pitchFamily="18" charset="2"/>
              </a:rPr>
              <a:t>On déduit :</a:t>
            </a:r>
          </a:p>
          <a:p>
            <a:pPr marL="708660" lvl="1" indent="-342900">
              <a:buFontTx/>
              <a:buChar char="•"/>
            </a:pPr>
            <a:r>
              <a:rPr lang="fr-FR" sz="2200" b="1" dirty="0" smtClean="0"/>
              <a:t>Union : {</a:t>
            </a:r>
            <a:r>
              <a:rPr lang="fr-FR" sz="2200" dirty="0" smtClean="0">
                <a:sym typeface="Symbol" pitchFamily="18" charset="2"/>
              </a:rPr>
              <a:t>X  Y, X  Z} |= </a:t>
            </a:r>
            <a:r>
              <a:rPr lang="fr-FR" sz="2200" b="1" dirty="0" smtClean="0"/>
              <a:t>{</a:t>
            </a:r>
            <a:r>
              <a:rPr lang="fr-FR" sz="2200" dirty="0" smtClean="0">
                <a:sym typeface="Symbol" pitchFamily="18" charset="2"/>
              </a:rPr>
              <a:t>X  YZ} </a:t>
            </a:r>
          </a:p>
          <a:p>
            <a:pPr marL="708660" lvl="1" indent="-342900">
              <a:buFontTx/>
              <a:buChar char="•"/>
            </a:pPr>
            <a:r>
              <a:rPr lang="fr-FR" sz="2200" b="1" dirty="0" smtClean="0">
                <a:sym typeface="Symbol" pitchFamily="18" charset="2"/>
              </a:rPr>
              <a:t>Pseudo-transitivité</a:t>
            </a:r>
            <a:r>
              <a:rPr lang="fr-FR" sz="2200" dirty="0" smtClean="0">
                <a:sym typeface="Symbol" pitchFamily="18" charset="2"/>
              </a:rPr>
              <a:t> : </a:t>
            </a:r>
            <a:r>
              <a:rPr lang="fr-FR" sz="2200" b="1" dirty="0" smtClean="0"/>
              <a:t>{</a:t>
            </a:r>
            <a:r>
              <a:rPr lang="fr-FR" sz="2200" dirty="0" smtClean="0">
                <a:sym typeface="Symbol" pitchFamily="18" charset="2"/>
              </a:rPr>
              <a:t>X  Y,WY  Z} |= </a:t>
            </a:r>
            <a:r>
              <a:rPr lang="fr-FR" sz="2200" b="1" dirty="0" smtClean="0"/>
              <a:t>{</a:t>
            </a:r>
            <a:r>
              <a:rPr lang="fr-FR" sz="2200" dirty="0" smtClean="0">
                <a:sym typeface="Symbol" pitchFamily="18" charset="2"/>
              </a:rPr>
              <a:t>XW  Z} </a:t>
            </a:r>
          </a:p>
          <a:p>
            <a:pPr marL="708660" lvl="1" indent="-342900">
              <a:buFontTx/>
              <a:buChar char="•"/>
            </a:pPr>
            <a:r>
              <a:rPr lang="fr-FR" sz="2200" b="1" dirty="0" smtClean="0">
                <a:sym typeface="Symbol" pitchFamily="18" charset="2"/>
              </a:rPr>
              <a:t>Décomposition : </a:t>
            </a:r>
            <a:r>
              <a:rPr lang="fr-FR" sz="2200" dirty="0" smtClean="0">
                <a:sym typeface="Symbol" pitchFamily="18" charset="2"/>
              </a:rPr>
              <a:t>Si X  Y et </a:t>
            </a:r>
            <a:r>
              <a:rPr lang="fr-FR" sz="2200" dirty="0" smtClean="0"/>
              <a:t>Z </a:t>
            </a:r>
            <a:r>
              <a:rPr lang="fr-FR" sz="2200" dirty="0" smtClean="0">
                <a:sym typeface="Symbol" pitchFamily="18" charset="2"/>
              </a:rPr>
              <a:t> Y alors X  Z ou	</a:t>
            </a:r>
          </a:p>
          <a:p>
            <a:pPr marL="708660" lvl="1" indent="-342900">
              <a:buNone/>
            </a:pPr>
            <a:r>
              <a:rPr lang="fr-FR" sz="2200" dirty="0" smtClean="0">
                <a:sym typeface="Symbol" pitchFamily="18" charset="2"/>
              </a:rPr>
              <a:t>			  Si X  ZY alors X  Z et X  Y</a:t>
            </a:r>
            <a:endParaRPr lang="fr-FR" sz="2200" b="1" dirty="0" smtClean="0">
              <a:sym typeface="Symbol" pitchFamily="18" charset="2"/>
            </a:endParaRPr>
          </a:p>
          <a:p>
            <a:pPr marL="708660" lvl="1" indent="-342900">
              <a:buFontTx/>
              <a:buChar char="•"/>
            </a:pPr>
            <a:r>
              <a:rPr lang="fr-FR" sz="2200" b="1" dirty="0" smtClean="0">
                <a:sym typeface="Symbol" pitchFamily="18" charset="2"/>
              </a:rPr>
              <a:t>Composition : </a:t>
            </a:r>
            <a:r>
              <a:rPr lang="fr-FR" sz="2200" dirty="0" smtClean="0">
                <a:sym typeface="Symbol" pitchFamily="18" charset="2"/>
              </a:rPr>
              <a:t>Si X  Y et </a:t>
            </a:r>
            <a:r>
              <a:rPr lang="fr-FR" sz="2200" dirty="0" smtClean="0"/>
              <a:t>Z </a:t>
            </a:r>
            <a:r>
              <a:rPr lang="fr-FR" sz="2200" dirty="0" smtClean="0">
                <a:sym typeface="Symbol" pitchFamily="18" charset="2"/>
              </a:rPr>
              <a:t> W alors XZ  YW </a:t>
            </a:r>
            <a:endParaRPr lang="fr-FR" sz="2200" b="1" dirty="0" smtClean="0">
              <a:sym typeface="Symbol" pitchFamily="18" charset="2"/>
            </a:endParaRPr>
          </a:p>
          <a:p>
            <a:pPr marL="708660" lvl="1" indent="-342900">
              <a:buFontTx/>
              <a:buChar char="•"/>
            </a:pPr>
            <a:r>
              <a:rPr lang="fr-FR" sz="2200" b="1" dirty="0" smtClean="0">
                <a:sym typeface="Symbol" pitchFamily="18" charset="2"/>
              </a:rPr>
              <a:t>Auto-détermination : </a:t>
            </a:r>
            <a:r>
              <a:rPr lang="fr-FR" sz="2200" dirty="0" smtClean="0">
                <a:sym typeface="Symbol" pitchFamily="18" charset="2"/>
              </a:rPr>
              <a:t>X  X</a:t>
            </a:r>
            <a:endParaRPr lang="fr-FR" dirty="0" smtClean="0">
              <a:sym typeface="Symbol" pitchFamily="18" charset="2"/>
            </a:endParaRP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sz="2800" dirty="0" smtClean="0">
                <a:sym typeface="Symbol" pitchFamily="18" charset="2"/>
              </a:rPr>
              <a:t>A |= B: Inférence. Déduction logique de B à partir de A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0609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Fermeture transitive</a:t>
            </a:r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38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0" y="1052736"/>
            <a:ext cx="9144000" cy="5328592"/>
          </a:xfrm>
        </p:spPr>
        <p:txBody>
          <a:bodyPr>
            <a:noAutofit/>
          </a:bodyPr>
          <a:lstStyle/>
          <a:p>
            <a:pPr algn="ctr">
              <a:spcBef>
                <a:spcPct val="50000"/>
              </a:spcBef>
              <a:buFontTx/>
              <a:buChar char=" "/>
            </a:pPr>
            <a:endParaRPr lang="fr-FR" sz="2400" dirty="0" smtClean="0">
              <a:sym typeface="Symbol" pitchFamily="18" charset="2"/>
            </a:endParaRPr>
          </a:p>
          <a:p>
            <a:pPr marL="0" indent="0">
              <a:spcBef>
                <a:spcPct val="50000"/>
              </a:spcBef>
              <a:buNone/>
            </a:pPr>
            <a:r>
              <a:rPr lang="fr-FR" sz="2400" b="1" dirty="0" smtClean="0"/>
              <a:t>Définition 2: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fr-FR" sz="2400" dirty="0" smtClean="0"/>
              <a:t>On appelle </a:t>
            </a:r>
            <a:r>
              <a:rPr lang="fr-FR" sz="2400" dirty="0" smtClean="0">
                <a:solidFill>
                  <a:srgbClr val="FF0000"/>
                </a:solidFill>
              </a:rPr>
              <a:t>fermeture transitive </a:t>
            </a:r>
            <a:r>
              <a:rPr lang="fr-FR" sz="2400" dirty="0" smtClean="0"/>
              <a:t>d'une famille de dépendances fonctionnelles (noté </a:t>
            </a:r>
            <a:r>
              <a:rPr lang="fr-FR" sz="2400" dirty="0" smtClean="0">
                <a:solidFill>
                  <a:srgbClr val="00B0F0"/>
                </a:solidFill>
              </a:rPr>
              <a:t>F</a:t>
            </a:r>
            <a:r>
              <a:rPr lang="fr-FR" sz="2400" baseline="30000" dirty="0" smtClean="0">
                <a:solidFill>
                  <a:srgbClr val="00B0F0"/>
                </a:solidFill>
              </a:rPr>
              <a:t>+</a:t>
            </a:r>
            <a:r>
              <a:rPr lang="fr-FR" sz="2400" dirty="0" smtClean="0">
                <a:solidFill>
                  <a:srgbClr val="00B0F0"/>
                </a:solidFill>
              </a:rPr>
              <a:t>) l'ensemble des DF pouvant être déduites de F par transitivité</a:t>
            </a:r>
            <a:r>
              <a:rPr lang="fr-FR" sz="2400" b="1" dirty="0" smtClean="0">
                <a:solidFill>
                  <a:srgbClr val="00B0F0"/>
                </a:solidFill>
              </a:rPr>
              <a:t>.</a:t>
            </a:r>
          </a:p>
          <a:p>
            <a:pPr marL="0" indent="0">
              <a:spcBef>
                <a:spcPct val="50000"/>
              </a:spcBef>
              <a:buNone/>
            </a:pPr>
            <a:endParaRPr lang="fr-FR" sz="2400" b="1" dirty="0" smtClean="0">
              <a:solidFill>
                <a:srgbClr val="FF0000"/>
              </a:solidFill>
            </a:endParaRPr>
          </a:p>
          <a:p>
            <a:pPr marL="0" indent="0">
              <a:spcBef>
                <a:spcPct val="50000"/>
              </a:spcBef>
              <a:buNone/>
            </a:pPr>
            <a:r>
              <a:rPr lang="fr-FR" sz="2400" b="1" dirty="0" smtClean="0"/>
              <a:t>Fermeture transitive d'un ensemble d'attributs X par rapport à une famille de dépendances fonctionnelles F </a:t>
            </a:r>
            <a:r>
              <a:rPr lang="fr-FR" sz="2400" b="1" dirty="0" smtClean="0">
                <a:solidFill>
                  <a:srgbClr val="FF0000"/>
                </a:solidFill>
              </a:rPr>
              <a:t>(noté [X]</a:t>
            </a:r>
            <a:r>
              <a:rPr lang="fr-FR" sz="2400" b="1" baseline="30000" dirty="0" smtClean="0">
                <a:solidFill>
                  <a:srgbClr val="FF0000"/>
                </a:solidFill>
              </a:rPr>
              <a:t>+</a:t>
            </a:r>
            <a:r>
              <a:rPr lang="fr-FR" sz="2400" b="1" dirty="0" smtClean="0">
                <a:solidFill>
                  <a:srgbClr val="FF0000"/>
                </a:solidFill>
              </a:rPr>
              <a:t>)</a:t>
            </a:r>
            <a:r>
              <a:rPr lang="fr-FR" sz="2400" b="1" dirty="0" smtClean="0"/>
              <a:t> : </a:t>
            </a:r>
          </a:p>
          <a:p>
            <a:pPr marL="0" lvl="1" indent="0">
              <a:spcBef>
                <a:spcPct val="50000"/>
              </a:spcBef>
              <a:buNone/>
            </a:pPr>
            <a:r>
              <a:rPr lang="fr-FR" dirty="0" smtClean="0"/>
              <a:t>[X]</a:t>
            </a:r>
            <a:r>
              <a:rPr lang="fr-FR" baseline="30000" dirty="0" smtClean="0"/>
              <a:t>+ </a:t>
            </a:r>
            <a:r>
              <a:rPr lang="fr-FR" dirty="0" smtClean="0"/>
              <a:t> : ensemble des attributs A pour lesquels la DF</a:t>
            </a:r>
            <a:r>
              <a:rPr lang="fr-FR" b="1" dirty="0" smtClean="0"/>
              <a:t> </a:t>
            </a:r>
            <a:r>
              <a:rPr lang="fr-FR" dirty="0" smtClean="0">
                <a:sym typeface="Symbol" pitchFamily="18" charset="2"/>
              </a:rPr>
              <a:t>X  A est dans la fermeture transitive de F.</a:t>
            </a:r>
          </a:p>
          <a:p>
            <a:pPr marL="179388" lvl="1" algn="ctr">
              <a:spcBef>
                <a:spcPct val="50000"/>
              </a:spcBef>
              <a:buNone/>
            </a:pPr>
            <a:r>
              <a:rPr lang="fr-FR" b="1" dirty="0" smtClean="0">
                <a:solidFill>
                  <a:srgbClr val="00B0F0"/>
                </a:solidFill>
              </a:rPr>
              <a:t>[X]</a:t>
            </a:r>
            <a:r>
              <a:rPr lang="fr-FR" b="1" baseline="30000" dirty="0" smtClean="0">
                <a:solidFill>
                  <a:srgbClr val="00B0F0"/>
                </a:solidFill>
              </a:rPr>
              <a:t>+</a:t>
            </a:r>
            <a:r>
              <a:rPr lang="fr-FR" b="1" dirty="0" smtClean="0">
                <a:solidFill>
                  <a:srgbClr val="00B0F0"/>
                </a:solidFill>
              </a:rPr>
              <a:t> = {</a:t>
            </a:r>
            <a:r>
              <a:rPr lang="fr-FR" dirty="0" smtClean="0">
                <a:solidFill>
                  <a:srgbClr val="00B0F0"/>
                </a:solidFill>
                <a:sym typeface="Symbol" pitchFamily="18" charset="2"/>
              </a:rPr>
              <a:t>A \ F |= X  A} </a:t>
            </a:r>
          </a:p>
          <a:p>
            <a:pPr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="" xmlns:p14="http://schemas.microsoft.com/office/powerpoint/2010/main" val="139262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Fermeture transitive, exemple</a:t>
            </a:r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39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F = {</a:t>
            </a:r>
            <a:r>
              <a:rPr lang="fr-FR" sz="2400" dirty="0" smtClean="0"/>
              <a:t>A</a:t>
            </a:r>
            <a:r>
              <a:rPr lang="fr-FR" sz="2400" dirty="0" smtClean="0">
                <a:sym typeface="Symbol" pitchFamily="18" charset="2"/>
              </a:rPr>
              <a:t>  </a:t>
            </a:r>
            <a:r>
              <a:rPr lang="fr-FR" sz="2400" dirty="0" smtClean="0"/>
              <a:t>B, B</a:t>
            </a:r>
            <a:r>
              <a:rPr lang="fr-FR" sz="2400" dirty="0" smtClean="0">
                <a:sym typeface="Symbol" pitchFamily="18" charset="2"/>
              </a:rPr>
              <a:t>  C</a:t>
            </a:r>
            <a:r>
              <a:rPr lang="fr-FR" dirty="0" smtClean="0"/>
              <a:t>}</a:t>
            </a:r>
          </a:p>
          <a:p>
            <a:pPr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On  conserve, dans la fermeture transitive les dépendances fonctionnelles élémentaires.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F</a:t>
            </a:r>
            <a:r>
              <a:rPr lang="fr-FR" sz="3200" b="1" baseline="30000" dirty="0" smtClean="0"/>
              <a:t>+</a:t>
            </a:r>
            <a:r>
              <a:rPr lang="fr-FR" dirty="0" smtClean="0"/>
              <a:t> = {</a:t>
            </a:r>
            <a:r>
              <a:rPr lang="fr-FR" sz="2800" dirty="0" smtClean="0"/>
              <a:t>A</a:t>
            </a:r>
            <a:r>
              <a:rPr lang="fr-FR" sz="2800" dirty="0" smtClean="0">
                <a:sym typeface="Symbol" pitchFamily="18" charset="2"/>
              </a:rPr>
              <a:t>  </a:t>
            </a:r>
            <a:r>
              <a:rPr lang="fr-FR" sz="2800" dirty="0" smtClean="0"/>
              <a:t>B, B</a:t>
            </a:r>
            <a:r>
              <a:rPr lang="fr-FR" sz="2800" dirty="0" smtClean="0">
                <a:sym typeface="Symbol" pitchFamily="18" charset="2"/>
              </a:rPr>
              <a:t>  </a:t>
            </a:r>
            <a:r>
              <a:rPr lang="fr-FR" sz="2800" dirty="0" smtClean="0"/>
              <a:t>C, A</a:t>
            </a:r>
            <a:r>
              <a:rPr lang="fr-FR" sz="2800" dirty="0" smtClean="0">
                <a:sym typeface="Symbol" pitchFamily="18" charset="2"/>
              </a:rPr>
              <a:t>  C</a:t>
            </a:r>
            <a:r>
              <a:rPr lang="fr-FR" dirty="0" smtClean="0"/>
              <a:t>}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59424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29600" cy="634082"/>
          </a:xfrm>
        </p:spPr>
        <p:txBody>
          <a:bodyPr lIns="81272" tIns="40636" rIns="81272">
            <a:normAutofit fontScale="90000"/>
          </a:bodyPr>
          <a:lstStyle/>
          <a:p>
            <a:r>
              <a:rPr lang="fr-FR" b="1" dirty="0" smtClean="0"/>
              <a:t>Notion de  relation</a:t>
            </a:r>
            <a:endParaRPr lang="fr-FR" b="1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609601" y="6248208"/>
            <a:ext cx="5421083" cy="365125"/>
          </a:xfrm>
          <a:prstGeom prst="rect">
            <a:avLst/>
          </a:prstGeom>
        </p:spPr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lIns="81272" tIns="40636" rIns="81272" bIns="40636">
            <a:normAutofit fontScale="85000" lnSpcReduction="20000"/>
          </a:bodyPr>
          <a:lstStyle/>
          <a:p>
            <a:fld id="{B85D11A5-0A1C-4F4F-A0A2-875A815F86FD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28801"/>
            <a:ext cx="4038600" cy="5040560"/>
          </a:xfrm>
        </p:spPr>
        <p:txBody>
          <a:bodyPr lIns="81272" tIns="40636" rIns="81272" bIns="40636"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GB" sz="3500" b="1" dirty="0">
                <a:solidFill>
                  <a:schemeClr val="accent6">
                    <a:lumMod val="50000"/>
                  </a:schemeClr>
                </a:solidFill>
              </a:rPr>
              <a:t>Relation</a:t>
            </a:r>
            <a:r>
              <a:rPr lang="en-GB" sz="3500" dirty="0">
                <a:solidFill>
                  <a:schemeClr val="accent6">
                    <a:lumMod val="50000"/>
                  </a:schemeClr>
                </a:solidFill>
              </a:rPr>
              <a:t>: un tableau à </a:t>
            </a:r>
            <a:r>
              <a:rPr lang="en-GB" sz="3500" dirty="0" err="1">
                <a:solidFill>
                  <a:schemeClr val="accent6">
                    <a:lumMod val="50000"/>
                  </a:schemeClr>
                </a:solidFill>
              </a:rPr>
              <a:t>deux</a:t>
            </a:r>
            <a:r>
              <a:rPr lang="en-GB" sz="3500" dirty="0">
                <a:solidFill>
                  <a:schemeClr val="accent6">
                    <a:lumMod val="50000"/>
                  </a:schemeClr>
                </a:solidFill>
              </a:rPr>
              <a:t> dimensions, </a:t>
            </a:r>
            <a:r>
              <a:rPr lang="en-GB" sz="3500" dirty="0" err="1">
                <a:solidFill>
                  <a:schemeClr val="accent6">
                    <a:lumMod val="50000"/>
                  </a:schemeClr>
                </a:solidFill>
              </a:rPr>
              <a:t>appelé</a:t>
            </a:r>
            <a:r>
              <a:rPr lang="en-GB" sz="35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GB" sz="3500" b="1" dirty="0">
                <a:solidFill>
                  <a:schemeClr val="accent6">
                    <a:lumMod val="50000"/>
                  </a:schemeClr>
                </a:solidFill>
              </a:rPr>
              <a:t>table</a:t>
            </a:r>
            <a:r>
              <a:rPr lang="en-GB" sz="3500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Exemple: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2"/>
          </p:nvPr>
        </p:nvSpPr>
        <p:spPr>
          <a:xfrm>
            <a:off x="4648200" y="764706"/>
            <a:ext cx="4038600" cy="5361459"/>
          </a:xfrm>
        </p:spPr>
        <p:txBody>
          <a:bodyPr lIns="81272" tIns="40636" rIns="81272" bIns="40636">
            <a:normAutofit fontScale="92500" lnSpcReduction="10000"/>
          </a:bodyPr>
          <a:lstStyle/>
          <a:p>
            <a:pPr>
              <a:buNone/>
            </a:pPr>
            <a:r>
              <a:rPr lang="fr-FR" sz="3600" dirty="0">
                <a:solidFill>
                  <a:srgbClr val="FF0000"/>
                </a:solidFill>
              </a:rPr>
              <a:t>Légende:</a:t>
            </a:r>
          </a:p>
          <a:p>
            <a:endParaRPr lang="fr-FR" dirty="0" smtClean="0"/>
          </a:p>
          <a:p>
            <a:r>
              <a:rPr lang="fr-FR" dirty="0" smtClean="0"/>
              <a:t>Etudiant : le nom de la relation. </a:t>
            </a:r>
          </a:p>
          <a:p>
            <a:r>
              <a:rPr lang="fr-FR" dirty="0" smtClean="0"/>
              <a:t>Les entêtes des colonnes </a:t>
            </a:r>
            <a:r>
              <a:rPr lang="fr-FR" dirty="0" err="1" smtClean="0"/>
              <a:t>NoEtud</a:t>
            </a:r>
            <a:r>
              <a:rPr lang="fr-FR" dirty="0" smtClean="0"/>
              <a:t>, Nom, Prénom et Age : les </a:t>
            </a:r>
            <a:r>
              <a:rPr lang="fr-FR" b="1" dirty="0" smtClean="0">
                <a:solidFill>
                  <a:srgbClr val="FF0000"/>
                </a:solidFill>
              </a:rPr>
              <a:t>attributs </a:t>
            </a:r>
            <a:r>
              <a:rPr lang="fr-FR" dirty="0" smtClean="0"/>
              <a:t>de la relation. </a:t>
            </a:r>
          </a:p>
          <a:p>
            <a:r>
              <a:rPr lang="fr-FR" dirty="0" smtClean="0"/>
              <a:t>Chaque ligne de la table : une </a:t>
            </a:r>
            <a:r>
              <a:rPr lang="fr-FR" dirty="0" err="1" smtClean="0"/>
              <a:t>ocurrence</a:t>
            </a:r>
            <a:r>
              <a:rPr lang="fr-FR" dirty="0" smtClean="0"/>
              <a:t>. </a:t>
            </a:r>
          </a:p>
          <a:p>
            <a:r>
              <a:rPr lang="fr-FR" dirty="0" smtClean="0"/>
              <a:t>Par exemple, &lt;203, </a:t>
            </a:r>
            <a:r>
              <a:rPr lang="fr-FR" dirty="0" err="1" smtClean="0"/>
              <a:t>ghichi</a:t>
            </a:r>
            <a:r>
              <a:rPr lang="fr-FR" dirty="0" smtClean="0"/>
              <a:t>, </a:t>
            </a:r>
            <a:r>
              <a:rPr lang="fr-FR" dirty="0" err="1" smtClean="0"/>
              <a:t>faiza</a:t>
            </a:r>
            <a:r>
              <a:rPr lang="fr-FR" dirty="0" smtClean="0"/>
              <a:t>, 20&gt;  est un </a:t>
            </a:r>
            <a:r>
              <a:rPr lang="fr-FR" b="1" dirty="0" err="1" smtClean="0">
                <a:solidFill>
                  <a:srgbClr val="FF0000"/>
                </a:solidFill>
              </a:rPr>
              <a:t>tuple</a:t>
            </a:r>
            <a:r>
              <a:rPr lang="fr-FR" dirty="0" smtClean="0"/>
              <a:t> qui décrit une occurrence.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Identifiant</a:t>
            </a:r>
            <a:r>
              <a:rPr lang="fr-FR" dirty="0" smtClean="0"/>
              <a:t> ou </a:t>
            </a:r>
            <a:r>
              <a:rPr lang="fr-FR" b="1" dirty="0" smtClean="0">
                <a:solidFill>
                  <a:srgbClr val="FF0000"/>
                </a:solidFill>
              </a:rPr>
              <a:t>clé</a:t>
            </a:r>
            <a:r>
              <a:rPr lang="fr-FR" b="1" dirty="0" smtClean="0"/>
              <a:t> </a:t>
            </a:r>
            <a:r>
              <a:rPr lang="fr-FR" dirty="0" smtClean="0"/>
              <a:t>de la relation : attribut souligné</a:t>
            </a:r>
            <a:endParaRPr lang="fr-FR" dirty="0"/>
          </a:p>
        </p:txBody>
      </p:sp>
      <p:pic>
        <p:nvPicPr>
          <p:cNvPr id="5" name="Image 4" descr="I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9" y="3068961"/>
            <a:ext cx="4248471" cy="3168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Fermeture transitive d'un ensemble d'attributs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40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50000"/>
              </a:spcBef>
              <a:buNone/>
            </a:pPr>
            <a:r>
              <a:rPr lang="fr-FR" sz="2800" b="1" dirty="0" smtClean="0">
                <a:solidFill>
                  <a:srgbClr val="FF0000"/>
                </a:solidFill>
              </a:rPr>
              <a:t>Algorithme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fr-FR" sz="2800" dirty="0" smtClean="0"/>
              <a:t>Soit X l'ensemble des attributs qui vont éventuellement appartenir à la fermeture de {A1, A2, …, An}</a:t>
            </a:r>
          </a:p>
          <a:p>
            <a:pPr>
              <a:spcBef>
                <a:spcPct val="50000"/>
              </a:spcBef>
              <a:buNone/>
            </a:pPr>
            <a:r>
              <a:rPr lang="fr-FR" sz="2800" dirty="0" smtClean="0"/>
              <a:t>X</a:t>
            </a:r>
            <a:r>
              <a:rPr lang="fr-FR" sz="2800" baseline="30000" dirty="0" smtClean="0"/>
              <a:t>+ </a:t>
            </a:r>
            <a:r>
              <a:rPr lang="fr-FR" sz="2800" dirty="0" smtClean="0"/>
              <a:t>:= X</a:t>
            </a:r>
          </a:p>
          <a:p>
            <a:pPr>
              <a:spcBef>
                <a:spcPct val="50000"/>
              </a:spcBef>
              <a:buNone/>
            </a:pPr>
            <a:r>
              <a:rPr lang="fr-FR" sz="2800" dirty="0" smtClean="0"/>
              <a:t>Répéter</a:t>
            </a:r>
          </a:p>
          <a:p>
            <a:pPr>
              <a:spcBef>
                <a:spcPct val="50000"/>
              </a:spcBef>
              <a:buNone/>
            </a:pPr>
            <a:r>
              <a:rPr lang="fr-FR" sz="2800" dirty="0" smtClean="0"/>
              <a:t>	AUX := X</a:t>
            </a:r>
            <a:r>
              <a:rPr lang="fr-FR" sz="2800" baseline="30000" dirty="0" smtClean="0"/>
              <a:t>+</a:t>
            </a:r>
            <a:r>
              <a:rPr lang="fr-FR" sz="2800" dirty="0" smtClean="0"/>
              <a:t> </a:t>
            </a:r>
          </a:p>
          <a:p>
            <a:pPr>
              <a:spcBef>
                <a:spcPct val="50000"/>
              </a:spcBef>
              <a:buNone/>
            </a:pPr>
            <a:r>
              <a:rPr lang="fr-FR" sz="2800" dirty="0" smtClean="0"/>
              <a:t>	pour chaque DF     </a:t>
            </a:r>
            <a:r>
              <a:rPr lang="fr-FR" sz="2800" dirty="0" smtClean="0">
                <a:sym typeface="Symbol" pitchFamily="18" charset="2"/>
              </a:rPr>
              <a:t>Y  Z    de F</a:t>
            </a:r>
            <a:r>
              <a:rPr lang="fr-FR" sz="2800" dirty="0" smtClean="0"/>
              <a:t> faire :</a:t>
            </a:r>
          </a:p>
          <a:p>
            <a:pPr>
              <a:spcBef>
                <a:spcPct val="50000"/>
              </a:spcBef>
              <a:buNone/>
            </a:pPr>
            <a:r>
              <a:rPr lang="fr-FR" sz="2800" dirty="0" smtClean="0"/>
              <a:t>		Si Y</a:t>
            </a:r>
            <a:r>
              <a:rPr lang="fr-FR" sz="2800" dirty="0" smtClean="0">
                <a:sym typeface="Symbol" pitchFamily="18" charset="2"/>
              </a:rPr>
              <a:t> </a:t>
            </a:r>
            <a:r>
              <a:rPr lang="fr-FR" sz="2800" dirty="0" smtClean="0"/>
              <a:t>X</a:t>
            </a:r>
            <a:r>
              <a:rPr lang="fr-FR" sz="2800" baseline="30000" dirty="0" smtClean="0"/>
              <a:t>+</a:t>
            </a:r>
            <a:r>
              <a:rPr lang="fr-FR" sz="2800" dirty="0" smtClean="0">
                <a:sym typeface="Symbol" pitchFamily="18" charset="2"/>
              </a:rPr>
              <a:t> alors </a:t>
            </a:r>
            <a:r>
              <a:rPr lang="fr-FR" sz="2800" dirty="0" smtClean="0"/>
              <a:t>X</a:t>
            </a:r>
            <a:r>
              <a:rPr lang="fr-FR" sz="2800" baseline="30000" dirty="0" smtClean="0"/>
              <a:t>+</a:t>
            </a:r>
            <a:r>
              <a:rPr lang="fr-FR" sz="2800" dirty="0" smtClean="0">
                <a:sym typeface="Symbol" pitchFamily="18" charset="2"/>
              </a:rPr>
              <a:t>  := </a:t>
            </a:r>
            <a:r>
              <a:rPr lang="fr-FR" sz="2800" dirty="0" smtClean="0"/>
              <a:t>X</a:t>
            </a:r>
            <a:r>
              <a:rPr lang="fr-FR" sz="2800" baseline="30000" dirty="0" smtClean="0"/>
              <a:t>+</a:t>
            </a:r>
            <a:r>
              <a:rPr lang="fr-FR" sz="2800" dirty="0" smtClean="0">
                <a:sym typeface="Symbol" pitchFamily="18" charset="2"/>
              </a:rPr>
              <a:t>  Z</a:t>
            </a:r>
          </a:p>
          <a:p>
            <a:pPr>
              <a:spcBef>
                <a:spcPct val="50000"/>
              </a:spcBef>
              <a:buNone/>
            </a:pPr>
            <a:r>
              <a:rPr lang="fr-FR" sz="2800" dirty="0" smtClean="0">
                <a:sym typeface="Symbol" pitchFamily="18" charset="2"/>
              </a:rPr>
              <a:t>Jusqu´à AUX = </a:t>
            </a:r>
            <a:r>
              <a:rPr lang="fr-FR" sz="2800" dirty="0" smtClean="0"/>
              <a:t>X</a:t>
            </a:r>
            <a:r>
              <a:rPr lang="fr-FR" sz="2800" baseline="30000" dirty="0" smtClean="0"/>
              <a:t>+</a:t>
            </a:r>
            <a:r>
              <a:rPr lang="fr-FR" sz="2800" dirty="0" smtClean="0">
                <a:sym typeface="Symbol" pitchFamily="18" charset="2"/>
              </a:rPr>
              <a:t> ou </a:t>
            </a:r>
            <a:r>
              <a:rPr lang="fr-FR" sz="2800" dirty="0" smtClean="0"/>
              <a:t>X</a:t>
            </a:r>
            <a:r>
              <a:rPr lang="fr-FR" sz="2800" baseline="30000" dirty="0" smtClean="0"/>
              <a:t>+</a:t>
            </a:r>
            <a:r>
              <a:rPr lang="fr-FR" sz="2800" dirty="0" smtClean="0">
                <a:sym typeface="Symbol" pitchFamily="18" charset="2"/>
              </a:rPr>
              <a:t> = R</a:t>
            </a:r>
          </a:p>
          <a:p>
            <a:pPr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49594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chemeClr val="tx1"/>
                </a:solidFill>
              </a:rPr>
              <a:t>Fermeture transitive d’un ensemble d’attributs , Exemple :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41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spcBef>
                <a:spcPct val="50000"/>
              </a:spcBef>
              <a:buNone/>
            </a:pPr>
            <a:r>
              <a:rPr lang="fr-FR" sz="2800" dirty="0" smtClean="0">
                <a:solidFill>
                  <a:srgbClr val="00B0F0"/>
                </a:solidFill>
                <a:sym typeface="Symbol" pitchFamily="18" charset="2"/>
              </a:rPr>
              <a:t>R (A, B, C, D, E , G) 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fr-FR" sz="2800" dirty="0" smtClean="0">
                <a:solidFill>
                  <a:srgbClr val="00B0F0"/>
                </a:solidFill>
                <a:sym typeface="Symbol" pitchFamily="18" charset="2"/>
              </a:rPr>
              <a:t>F = {AB  C , BC  AD , D  E , CG  B }. 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fr-FR" sz="2800" dirty="0" smtClean="0">
                <a:sym typeface="Symbol" pitchFamily="18" charset="2"/>
              </a:rPr>
              <a:t>Calculons la fermeture [AB]</a:t>
            </a:r>
            <a:r>
              <a:rPr lang="fr-FR" sz="2800" baseline="30000" dirty="0" smtClean="0">
                <a:sym typeface="Symbol" pitchFamily="18" charset="2"/>
              </a:rPr>
              <a:t>+</a:t>
            </a:r>
            <a:r>
              <a:rPr lang="fr-FR" sz="2800" dirty="0" smtClean="0">
                <a:sym typeface="Symbol" pitchFamily="18" charset="2"/>
              </a:rPr>
              <a:t> :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fr-FR" sz="2800" dirty="0" smtClean="0"/>
              <a:t>X</a:t>
            </a:r>
            <a:r>
              <a:rPr lang="fr-FR" sz="2800" baseline="30000" dirty="0" smtClean="0"/>
              <a:t>+  </a:t>
            </a:r>
            <a:r>
              <a:rPr lang="fr-FR" sz="2800" dirty="0" smtClean="0">
                <a:sym typeface="Symbol" pitchFamily="18" charset="2"/>
              </a:rPr>
              <a:t>= {A, B}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fr-FR" sz="2800" dirty="0" smtClean="0">
                <a:sym typeface="Symbol" pitchFamily="18" charset="2"/>
              </a:rPr>
              <a:t>AUX = {A, B}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fr-FR" sz="2800" dirty="0" smtClean="0">
                <a:sym typeface="Symbol" pitchFamily="18" charset="2"/>
              </a:rPr>
              <a:t>On a AB  C d´où  </a:t>
            </a:r>
            <a:r>
              <a:rPr lang="fr-FR" sz="2800" dirty="0" smtClean="0"/>
              <a:t>X</a:t>
            </a:r>
            <a:r>
              <a:rPr lang="fr-FR" sz="2800" baseline="30000" dirty="0" smtClean="0"/>
              <a:t>+  </a:t>
            </a:r>
            <a:r>
              <a:rPr lang="fr-FR" sz="2800" dirty="0" smtClean="0">
                <a:sym typeface="Symbol" pitchFamily="18" charset="2"/>
              </a:rPr>
              <a:t>= {A, B, C}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fr-FR" sz="2800" dirty="0" smtClean="0">
                <a:sym typeface="Symbol" pitchFamily="18" charset="2"/>
              </a:rPr>
              <a:t>On a BC  AD, soit par décomposition BC  A  et BC  D, d´où </a:t>
            </a:r>
            <a:r>
              <a:rPr lang="fr-FR" sz="2800" dirty="0" smtClean="0"/>
              <a:t>X</a:t>
            </a:r>
            <a:r>
              <a:rPr lang="fr-FR" sz="2800" baseline="30000" dirty="0" smtClean="0"/>
              <a:t>+  </a:t>
            </a:r>
            <a:r>
              <a:rPr lang="fr-FR" sz="2800" dirty="0" smtClean="0">
                <a:sym typeface="Symbol" pitchFamily="18" charset="2"/>
              </a:rPr>
              <a:t>= {A, B, C, D}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fr-FR" sz="2800" dirty="0" smtClean="0">
                <a:sym typeface="Symbol" pitchFamily="18" charset="2"/>
              </a:rPr>
              <a:t>On a D  E d´où </a:t>
            </a:r>
            <a:r>
              <a:rPr lang="fr-FR" sz="2800" dirty="0" smtClean="0"/>
              <a:t>X</a:t>
            </a:r>
            <a:r>
              <a:rPr lang="fr-FR" sz="2800" baseline="30000" dirty="0" smtClean="0"/>
              <a:t>+  </a:t>
            </a:r>
            <a:r>
              <a:rPr lang="fr-FR" sz="2800" dirty="0" smtClean="0">
                <a:sym typeface="Symbol" pitchFamily="18" charset="2"/>
              </a:rPr>
              <a:t>= {A, B, C, D, E}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fr-FR" sz="2800" dirty="0" smtClean="0">
                <a:sym typeface="Symbol" pitchFamily="18" charset="2"/>
              </a:rPr>
              <a:t>La dépendance fonctionnelle CG  B ne peut être utilisée car G n´appartient pas a </a:t>
            </a:r>
            <a:r>
              <a:rPr lang="fr-FR" sz="2800" dirty="0" smtClean="0"/>
              <a:t>X</a:t>
            </a:r>
            <a:r>
              <a:rPr lang="fr-FR" sz="2800" baseline="30000" dirty="0" smtClean="0"/>
              <a:t>+ </a:t>
            </a:r>
            <a:endParaRPr lang="fr-FR" sz="2800" dirty="0" smtClean="0">
              <a:sym typeface="Symbol" pitchFamily="18" charset="2"/>
            </a:endParaRPr>
          </a:p>
          <a:p>
            <a:pPr marL="0" indent="0">
              <a:spcBef>
                <a:spcPct val="50000"/>
              </a:spcBef>
              <a:buNone/>
            </a:pPr>
            <a:r>
              <a:rPr lang="fr-FR" sz="2800" dirty="0" smtClean="0">
                <a:sym typeface="Symbol" pitchFamily="18" charset="2"/>
              </a:rPr>
              <a:t>Par conséquent </a:t>
            </a:r>
            <a:r>
              <a:rPr lang="fr-FR" sz="2800" dirty="0" smtClean="0">
                <a:solidFill>
                  <a:srgbClr val="00B0F0"/>
                </a:solidFill>
                <a:sym typeface="Symbol" pitchFamily="18" charset="2"/>
              </a:rPr>
              <a:t>[AB]</a:t>
            </a:r>
            <a:r>
              <a:rPr lang="fr-FR" sz="2800" baseline="30000" dirty="0" smtClean="0">
                <a:solidFill>
                  <a:srgbClr val="00B0F0"/>
                </a:solidFill>
                <a:sym typeface="Symbol" pitchFamily="18" charset="2"/>
              </a:rPr>
              <a:t>+</a:t>
            </a:r>
            <a:r>
              <a:rPr lang="fr-FR" sz="2800" dirty="0" smtClean="0">
                <a:solidFill>
                  <a:srgbClr val="00B0F0"/>
                </a:solidFill>
                <a:sym typeface="Symbol" pitchFamily="18" charset="2"/>
              </a:rPr>
              <a:t> = {A, B, C, D, E}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42542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Fermeture transitive [AB]</a:t>
            </a:r>
            <a:r>
              <a:rPr lang="fr-FR" sz="5400" baseline="30000" dirty="0" smtClean="0">
                <a:sym typeface="Symbol" pitchFamily="18" charset="2"/>
              </a:rPr>
              <a:t>+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42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8229600" cy="917456"/>
          </a:xfrm>
        </p:spPr>
        <p:txBody>
          <a:bodyPr/>
          <a:lstStyle/>
          <a:p>
            <a:pPr>
              <a:buNone/>
            </a:pPr>
            <a:r>
              <a:rPr lang="fr-FR" sz="2400" dirty="0" smtClean="0">
                <a:sym typeface="Symbol" pitchFamily="18" charset="2"/>
              </a:rPr>
              <a:t> F= {AB  C , BC  AD , D  E , CG  B }</a:t>
            </a:r>
          </a:p>
          <a:p>
            <a:pPr>
              <a:buNone/>
            </a:pPr>
            <a:r>
              <a:rPr lang="fr-FR" sz="2400" dirty="0" smtClean="0">
                <a:sym typeface="Symbol" pitchFamily="18" charset="2"/>
              </a:rPr>
              <a:t>[AB]</a:t>
            </a:r>
            <a:r>
              <a:rPr lang="fr-FR" sz="2400" baseline="30000" dirty="0" smtClean="0">
                <a:sym typeface="Symbol" pitchFamily="18" charset="2"/>
              </a:rPr>
              <a:t>+</a:t>
            </a:r>
            <a:r>
              <a:rPr lang="fr-FR" sz="2400" dirty="0" smtClean="0">
                <a:sym typeface="Symbol" pitchFamily="18" charset="2"/>
              </a:rPr>
              <a:t> = {A, B, C, D, E}</a:t>
            </a:r>
          </a:p>
          <a:p>
            <a:pPr>
              <a:buNone/>
            </a:pPr>
            <a:endParaRPr lang="fr-FR" sz="2400" dirty="0" smtClean="0">
              <a:sym typeface="Symbol" pitchFamily="18" charset="2"/>
            </a:endParaRPr>
          </a:p>
          <a:p>
            <a:pPr>
              <a:buNone/>
            </a:pPr>
            <a:endParaRPr lang="fr-FR" sz="2400" dirty="0" smtClean="0">
              <a:sym typeface="Symbol" pitchFamily="18" charset="2"/>
            </a:endParaRPr>
          </a:p>
          <a:p>
            <a:pPr>
              <a:buNone/>
            </a:pP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4139952" y="335699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A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7236296" y="602128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5220072" y="328498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B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6588224" y="508518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D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2699792" y="465313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4716016" y="472514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C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2" name="Moins 21"/>
          <p:cNvSpPr/>
          <p:nvPr/>
        </p:nvSpPr>
        <p:spPr>
          <a:xfrm>
            <a:off x="4716016" y="4077072"/>
            <a:ext cx="432048" cy="7200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4" name="Connecteur droit avec flèche 23"/>
          <p:cNvCxnSpPr>
            <a:stCxn id="16" idx="2"/>
            <a:endCxn id="22" idx="1"/>
          </p:cNvCxnSpPr>
          <p:nvPr/>
        </p:nvCxnSpPr>
        <p:spPr>
          <a:xfrm>
            <a:off x="4355976" y="3726324"/>
            <a:ext cx="576064" cy="39522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18" idx="2"/>
            <a:endCxn id="22" idx="3"/>
          </p:cNvCxnSpPr>
          <p:nvPr/>
        </p:nvCxnSpPr>
        <p:spPr>
          <a:xfrm flipH="1">
            <a:off x="4932040" y="3654316"/>
            <a:ext cx="504056" cy="450292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>
            <a:stCxn id="22" idx="1"/>
          </p:cNvCxnSpPr>
          <p:nvPr/>
        </p:nvCxnSpPr>
        <p:spPr>
          <a:xfrm>
            <a:off x="4932040" y="4121544"/>
            <a:ext cx="0" cy="747616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Moins 29"/>
          <p:cNvSpPr/>
          <p:nvPr/>
        </p:nvSpPr>
        <p:spPr>
          <a:xfrm>
            <a:off x="5364088" y="5013176"/>
            <a:ext cx="432048" cy="7200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Moins 30"/>
          <p:cNvSpPr/>
          <p:nvPr/>
        </p:nvSpPr>
        <p:spPr>
          <a:xfrm>
            <a:off x="3707904" y="5445224"/>
            <a:ext cx="432048" cy="7200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5" name="Connecteur droit avec flèche 34"/>
          <p:cNvCxnSpPr>
            <a:stCxn id="21" idx="3"/>
            <a:endCxn id="30" idx="1"/>
          </p:cNvCxnSpPr>
          <p:nvPr/>
        </p:nvCxnSpPr>
        <p:spPr>
          <a:xfrm>
            <a:off x="5148064" y="4909810"/>
            <a:ext cx="432048" cy="147838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>
            <a:stCxn id="18" idx="2"/>
            <a:endCxn id="30" idx="1"/>
          </p:cNvCxnSpPr>
          <p:nvPr/>
        </p:nvCxnSpPr>
        <p:spPr>
          <a:xfrm>
            <a:off x="5436096" y="3654316"/>
            <a:ext cx="144016" cy="14033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>
            <a:stCxn id="30" idx="1"/>
            <a:endCxn id="19" idx="1"/>
          </p:cNvCxnSpPr>
          <p:nvPr/>
        </p:nvCxnSpPr>
        <p:spPr>
          <a:xfrm>
            <a:off x="5580112" y="5057648"/>
            <a:ext cx="1008112" cy="212202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en arc 42"/>
          <p:cNvCxnSpPr>
            <a:stCxn id="30" idx="3"/>
            <a:endCxn id="16" idx="2"/>
          </p:cNvCxnSpPr>
          <p:nvPr/>
        </p:nvCxnSpPr>
        <p:spPr>
          <a:xfrm rot="16200000" flipV="1">
            <a:off x="4310850" y="3771450"/>
            <a:ext cx="1314388" cy="1224136"/>
          </a:xfrm>
          <a:prstGeom prst="curvedConnector3">
            <a:avLst>
              <a:gd name="adj1" fmla="val -3041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>
            <a:stCxn id="19" idx="2"/>
            <a:endCxn id="17" idx="1"/>
          </p:cNvCxnSpPr>
          <p:nvPr/>
        </p:nvCxnSpPr>
        <p:spPr>
          <a:xfrm>
            <a:off x="6804248" y="5454516"/>
            <a:ext cx="432048" cy="751438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/>
          <p:cNvCxnSpPr>
            <a:stCxn id="21" idx="1"/>
            <a:endCxn id="31" idx="1"/>
          </p:cNvCxnSpPr>
          <p:nvPr/>
        </p:nvCxnSpPr>
        <p:spPr>
          <a:xfrm flipH="1">
            <a:off x="3923928" y="4909810"/>
            <a:ext cx="792088" cy="5798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avec flèche 68"/>
          <p:cNvCxnSpPr>
            <a:stCxn id="20" idx="2"/>
            <a:endCxn id="31" idx="1"/>
          </p:cNvCxnSpPr>
          <p:nvPr/>
        </p:nvCxnSpPr>
        <p:spPr>
          <a:xfrm>
            <a:off x="2915816" y="5022468"/>
            <a:ext cx="1008112" cy="4672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Forme 70"/>
          <p:cNvCxnSpPr>
            <a:stCxn id="31" idx="1"/>
            <a:endCxn id="18" idx="0"/>
          </p:cNvCxnSpPr>
          <p:nvPr/>
        </p:nvCxnSpPr>
        <p:spPr>
          <a:xfrm rot="5400000" flipH="1" flipV="1">
            <a:off x="3577656" y="3631256"/>
            <a:ext cx="2204712" cy="1512168"/>
          </a:xfrm>
          <a:prstGeom prst="curvedConnector5">
            <a:avLst>
              <a:gd name="adj1" fmla="val -10369"/>
              <a:gd name="adj2" fmla="val -135579"/>
              <a:gd name="adj3" fmla="val 11036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>
            <a:stCxn id="22" idx="1"/>
            <a:endCxn id="19" idx="0"/>
          </p:cNvCxnSpPr>
          <p:nvPr/>
        </p:nvCxnSpPr>
        <p:spPr>
          <a:xfrm>
            <a:off x="4932040" y="4121544"/>
            <a:ext cx="1872208" cy="963640"/>
          </a:xfrm>
          <a:prstGeom prst="straightConnector1">
            <a:avLst/>
          </a:prstGeom>
          <a:ln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stCxn id="22" idx="1"/>
            <a:endCxn id="17" idx="0"/>
          </p:cNvCxnSpPr>
          <p:nvPr/>
        </p:nvCxnSpPr>
        <p:spPr>
          <a:xfrm>
            <a:off x="4932040" y="4121544"/>
            <a:ext cx="2520280" cy="1899744"/>
          </a:xfrm>
          <a:prstGeom prst="straightConnector1">
            <a:avLst/>
          </a:prstGeom>
          <a:ln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9008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Equivalence et couverture</a:t>
            </a:r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43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spcBef>
                <a:spcPct val="30000"/>
              </a:spcBef>
              <a:buNone/>
            </a:pPr>
            <a:r>
              <a:rPr lang="fr-FR" sz="2800" dirty="0" smtClean="0"/>
              <a:t>Deux familles de dépendances fonctionnelles F et G</a:t>
            </a:r>
            <a:r>
              <a:rPr lang="fr-FR" sz="2800" b="1" dirty="0" smtClean="0"/>
              <a:t> </a:t>
            </a:r>
            <a:r>
              <a:rPr lang="fr-FR" sz="2800" dirty="0" smtClean="0"/>
              <a:t>sont</a:t>
            </a:r>
            <a:r>
              <a:rPr lang="fr-FR" sz="2800" b="1" dirty="0" smtClean="0"/>
              <a:t> équivalentes </a:t>
            </a:r>
            <a:r>
              <a:rPr lang="fr-FR" sz="2800" dirty="0" smtClean="0"/>
              <a:t>si </a:t>
            </a:r>
            <a:r>
              <a:rPr lang="fr-FR" sz="2800" b="1" dirty="0" smtClean="0"/>
              <a:t>F</a:t>
            </a:r>
            <a:r>
              <a:rPr lang="fr-FR" sz="2800" b="1" baseline="30000" dirty="0" smtClean="0"/>
              <a:t>+</a:t>
            </a:r>
            <a:r>
              <a:rPr lang="fr-FR" sz="2800" b="1" dirty="0" smtClean="0"/>
              <a:t> = G</a:t>
            </a:r>
            <a:r>
              <a:rPr lang="fr-FR" sz="2800" b="1" baseline="30000" dirty="0" smtClean="0"/>
              <a:t>+</a:t>
            </a:r>
            <a:r>
              <a:rPr lang="fr-FR" sz="2800" b="1" dirty="0" smtClean="0"/>
              <a:t> </a:t>
            </a:r>
          </a:p>
          <a:p>
            <a:pPr marL="0" indent="0">
              <a:spcBef>
                <a:spcPct val="30000"/>
              </a:spcBef>
              <a:buNone/>
            </a:pPr>
            <a:r>
              <a:rPr lang="fr-FR" sz="2800" dirty="0" smtClean="0"/>
              <a:t>Si F</a:t>
            </a:r>
            <a:r>
              <a:rPr lang="fr-FR" sz="2800" baseline="30000" dirty="0" smtClean="0"/>
              <a:t>+</a:t>
            </a:r>
            <a:r>
              <a:rPr lang="fr-FR" sz="2800" dirty="0" smtClean="0"/>
              <a:t> </a:t>
            </a:r>
            <a:r>
              <a:rPr lang="fr-FR" sz="2800" dirty="0" smtClean="0">
                <a:sym typeface="Symbol" pitchFamily="18" charset="2"/>
              </a:rPr>
              <a:t> </a:t>
            </a:r>
            <a:r>
              <a:rPr lang="fr-FR" sz="2800" dirty="0" smtClean="0"/>
              <a:t>G</a:t>
            </a:r>
            <a:r>
              <a:rPr lang="fr-FR" sz="2800" baseline="30000" dirty="0" smtClean="0"/>
              <a:t>+</a:t>
            </a:r>
            <a:r>
              <a:rPr lang="fr-FR" sz="2800" dirty="0" smtClean="0"/>
              <a:t> alors G est</a:t>
            </a:r>
            <a:r>
              <a:rPr lang="fr-FR" sz="2800" b="1" dirty="0" smtClean="0"/>
              <a:t> une couverture </a:t>
            </a:r>
            <a:r>
              <a:rPr lang="fr-FR" sz="2800" dirty="0" smtClean="0"/>
              <a:t>de F</a:t>
            </a:r>
          </a:p>
          <a:p>
            <a:pPr marL="0" indent="0">
              <a:spcBef>
                <a:spcPct val="30000"/>
              </a:spcBef>
              <a:buNone/>
            </a:pPr>
            <a:endParaRPr lang="fr-FR" sz="2800" dirty="0" smtClean="0"/>
          </a:p>
          <a:p>
            <a:pPr marL="0" indent="0">
              <a:spcBef>
                <a:spcPct val="30000"/>
              </a:spcBef>
              <a:buNone/>
            </a:pPr>
            <a:r>
              <a:rPr lang="fr-FR" sz="2800" b="1" dirty="0" smtClean="0">
                <a:solidFill>
                  <a:srgbClr val="FF0000"/>
                </a:solidFill>
                <a:sym typeface="Symbol" pitchFamily="18" charset="2"/>
              </a:rPr>
              <a:t>Exemple :</a:t>
            </a:r>
          </a:p>
          <a:p>
            <a:pPr marL="0" indent="0">
              <a:spcBef>
                <a:spcPct val="30000"/>
              </a:spcBef>
              <a:buNone/>
            </a:pPr>
            <a:r>
              <a:rPr lang="fr-FR" sz="2800" dirty="0" smtClean="0">
                <a:sym typeface="Symbol" pitchFamily="18" charset="2"/>
              </a:rPr>
              <a:t>Montrons que F = {A  BC , B  C } et G = {A  B , B  C } sont équivalentes :</a:t>
            </a:r>
          </a:p>
          <a:p>
            <a:pPr marL="0" indent="0">
              <a:spcBef>
                <a:spcPct val="30000"/>
              </a:spcBef>
              <a:buNone/>
            </a:pPr>
            <a:r>
              <a:rPr lang="fr-FR" sz="2800" dirty="0" smtClean="0">
                <a:sym typeface="Symbol" pitchFamily="18" charset="2"/>
              </a:rPr>
              <a:t>Par décomposition de A  BC on a que F = {A  B, A  C, B  C}</a:t>
            </a:r>
          </a:p>
          <a:p>
            <a:pPr marL="0" indent="0">
              <a:spcBef>
                <a:spcPct val="30000"/>
              </a:spcBef>
              <a:buNone/>
            </a:pPr>
            <a:r>
              <a:rPr lang="fr-FR" sz="2800" dirty="0" smtClean="0">
                <a:sym typeface="Symbol" pitchFamily="18" charset="2"/>
              </a:rPr>
              <a:t>Par la suite, on montre que </a:t>
            </a:r>
            <a:r>
              <a:rPr lang="fr-FR" sz="2800" dirty="0" smtClean="0"/>
              <a:t>F</a:t>
            </a:r>
            <a:r>
              <a:rPr lang="fr-FR" sz="2800" baseline="30000" dirty="0" smtClean="0"/>
              <a:t>+</a:t>
            </a:r>
            <a:r>
              <a:rPr lang="fr-FR" sz="2800" dirty="0" smtClean="0"/>
              <a:t> = G</a:t>
            </a:r>
            <a:r>
              <a:rPr lang="fr-FR" sz="2800" baseline="30000" dirty="0" smtClean="0"/>
              <a:t>+</a:t>
            </a:r>
            <a:r>
              <a:rPr lang="fr-FR" sz="2800" b="1" dirty="0" smtClean="0"/>
              <a:t>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8532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50106"/>
          </a:xfrm>
        </p:spPr>
        <p:txBody>
          <a:bodyPr/>
          <a:lstStyle/>
          <a:p>
            <a:r>
              <a:rPr lang="fr-FR" dirty="0" smtClean="0"/>
              <a:t>Couverture minimale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44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27584" y="1052736"/>
            <a:ext cx="7772400" cy="4572000"/>
          </a:xfrm>
        </p:spPr>
        <p:txBody>
          <a:bodyPr>
            <a:noAutofit/>
          </a:bodyPr>
          <a:lstStyle/>
          <a:p>
            <a:pPr>
              <a:spcBef>
                <a:spcPct val="30000"/>
              </a:spcBef>
              <a:buNone/>
            </a:pPr>
            <a:r>
              <a:rPr lang="fr-FR" sz="2000" b="1" dirty="0" smtClean="0"/>
              <a:t>Une famille de dépendances fonctionnelles F est minimale si :</a:t>
            </a:r>
          </a:p>
          <a:p>
            <a:pPr marL="179388" lvl="1">
              <a:spcBef>
                <a:spcPct val="30000"/>
              </a:spcBef>
              <a:buFontTx/>
              <a:buChar char="–"/>
            </a:pPr>
            <a:r>
              <a:rPr lang="fr-FR" sz="2000" dirty="0" smtClean="0">
                <a:sym typeface="Symbol" pitchFamily="18" charset="2"/>
              </a:rPr>
              <a:t>En partie droite de toute dépendance de F, il n’y a qu’un seul attribut (les </a:t>
            </a:r>
            <a:r>
              <a:rPr lang="fr-FR" sz="2000" dirty="0" err="1" smtClean="0">
                <a:sym typeface="Symbol" pitchFamily="18" charset="2"/>
              </a:rPr>
              <a:t>DFs</a:t>
            </a:r>
            <a:r>
              <a:rPr lang="fr-FR" sz="2000" dirty="0" smtClean="0">
                <a:sym typeface="Symbol" pitchFamily="18" charset="2"/>
              </a:rPr>
              <a:t> sont canoniques).</a:t>
            </a:r>
          </a:p>
          <a:p>
            <a:pPr marL="179388" lvl="1">
              <a:spcBef>
                <a:spcPct val="30000"/>
              </a:spcBef>
              <a:buFontTx/>
              <a:buChar char="–"/>
            </a:pPr>
            <a:r>
              <a:rPr lang="fr-FR" sz="2000" dirty="0" smtClean="0">
                <a:sym typeface="Symbol" pitchFamily="18" charset="2"/>
              </a:rPr>
              <a:t>Il n’y a pas de dépendance fonctionnelle X  A dans F telle que </a:t>
            </a:r>
          </a:p>
          <a:p>
            <a:pPr marL="179388" lvl="1">
              <a:spcBef>
                <a:spcPct val="30000"/>
              </a:spcBef>
              <a:buFontTx/>
              <a:buChar char=" "/>
            </a:pPr>
            <a:r>
              <a:rPr lang="fr-FR" sz="2000" dirty="0" smtClean="0">
                <a:sym typeface="Symbol" pitchFamily="18" charset="2"/>
              </a:rPr>
              <a:t>(F - {X  A }) soit équivalente à F (pas de DF pouvant être obtenues par transitivité)</a:t>
            </a:r>
          </a:p>
          <a:p>
            <a:pPr marL="179388" lvl="1">
              <a:spcBef>
                <a:spcPct val="30000"/>
              </a:spcBef>
              <a:buFontTx/>
              <a:buChar char=" "/>
            </a:pPr>
            <a:r>
              <a:rPr lang="fr-FR" sz="2000" dirty="0" smtClean="0">
                <a:sym typeface="Symbol" pitchFamily="18" charset="2"/>
              </a:rPr>
              <a:t>Ville   Pays</a:t>
            </a:r>
          </a:p>
          <a:p>
            <a:pPr marL="179388" lvl="1">
              <a:spcBef>
                <a:spcPct val="30000"/>
              </a:spcBef>
              <a:buFontTx/>
              <a:buChar char=" "/>
            </a:pPr>
            <a:r>
              <a:rPr lang="fr-FR" sz="2000" dirty="0" smtClean="0">
                <a:sym typeface="Symbol" pitchFamily="18" charset="2"/>
              </a:rPr>
              <a:t>Pays   Monnaie</a:t>
            </a:r>
          </a:p>
          <a:p>
            <a:pPr marL="179388" lvl="1">
              <a:spcBef>
                <a:spcPct val="30000"/>
              </a:spcBef>
              <a:buFontTx/>
              <a:buChar char=" "/>
            </a:pPr>
            <a:r>
              <a:rPr lang="fr-FR" sz="2000" dirty="0" smtClean="0">
                <a:solidFill>
                  <a:srgbClr val="FF0000"/>
                </a:solidFill>
                <a:sym typeface="Symbol" pitchFamily="18" charset="2"/>
              </a:rPr>
              <a:t>Ville   Monnaie</a:t>
            </a:r>
          </a:p>
          <a:p>
            <a:pPr marL="179388" lvl="1">
              <a:spcBef>
                <a:spcPct val="30000"/>
              </a:spcBef>
              <a:buFontTx/>
              <a:buChar char="–"/>
            </a:pPr>
            <a:r>
              <a:rPr lang="fr-FR" sz="2000" dirty="0" smtClean="0">
                <a:sym typeface="Symbol" pitchFamily="18" charset="2"/>
              </a:rPr>
              <a:t>Il n’y a pas de dépendance fonctionnelle X  A et Z  X tels que </a:t>
            </a:r>
          </a:p>
          <a:p>
            <a:pPr marL="179388" lvl="1">
              <a:spcBef>
                <a:spcPct val="30000"/>
              </a:spcBef>
              <a:buFontTx/>
              <a:buChar char=" "/>
            </a:pPr>
            <a:r>
              <a:rPr lang="fr-FR" sz="2000" dirty="0" smtClean="0">
                <a:sym typeface="Symbol" pitchFamily="18" charset="2"/>
              </a:rPr>
              <a:t>(F - {X  A })  {Z  A } soit équivalente à F (pas de DF non élémentaires)</a:t>
            </a:r>
          </a:p>
          <a:p>
            <a:pPr marL="179388" lvl="1">
              <a:spcBef>
                <a:spcPct val="30000"/>
              </a:spcBef>
              <a:buFontTx/>
              <a:buChar char=" "/>
            </a:pPr>
            <a:r>
              <a:rPr lang="fr-FR" sz="2000" dirty="0" err="1" smtClean="0">
                <a:solidFill>
                  <a:srgbClr val="FF0000"/>
                </a:solidFill>
                <a:sym typeface="Symbol" pitchFamily="18" charset="2"/>
              </a:rPr>
              <a:t>Num_Employé</a:t>
            </a:r>
            <a:r>
              <a:rPr lang="fr-FR" sz="2000" dirty="0" smtClean="0">
                <a:solidFill>
                  <a:srgbClr val="FF0000"/>
                </a:solidFill>
                <a:sym typeface="Symbol" pitchFamily="18" charset="2"/>
              </a:rPr>
              <a:t>, </a:t>
            </a:r>
            <a:r>
              <a:rPr lang="fr-FR" sz="2000" dirty="0" err="1" smtClean="0">
                <a:solidFill>
                  <a:srgbClr val="FF0000"/>
                </a:solidFill>
                <a:sym typeface="Symbol" pitchFamily="18" charset="2"/>
              </a:rPr>
              <a:t>Num_Projet</a:t>
            </a:r>
            <a:r>
              <a:rPr lang="fr-FR" sz="2000" dirty="0" smtClean="0">
                <a:solidFill>
                  <a:srgbClr val="FF0000"/>
                </a:solidFill>
                <a:sym typeface="Symbol" pitchFamily="18" charset="2"/>
              </a:rPr>
              <a:t>   Nom</a:t>
            </a:r>
            <a:r>
              <a:rPr lang="fr-FR" sz="2000" dirty="0" smtClean="0">
                <a:sym typeface="Symbol" pitchFamily="18" charset="2"/>
              </a:rPr>
              <a:t> </a:t>
            </a:r>
          </a:p>
          <a:p>
            <a:pPr marL="179388" lvl="1">
              <a:spcBef>
                <a:spcPct val="30000"/>
              </a:spcBef>
              <a:buFontTx/>
              <a:buChar char=" "/>
            </a:pPr>
            <a:r>
              <a:rPr lang="fr-FR" sz="2000" dirty="0" err="1" smtClean="0">
                <a:sym typeface="Symbol" pitchFamily="18" charset="2"/>
              </a:rPr>
              <a:t>Num_Employé</a:t>
            </a:r>
            <a:r>
              <a:rPr lang="fr-FR" sz="2000" dirty="0" smtClean="0">
                <a:sym typeface="Symbol" pitchFamily="18" charset="2"/>
              </a:rPr>
              <a:t>   Nom</a:t>
            </a:r>
          </a:p>
          <a:p>
            <a:pPr>
              <a:spcBef>
                <a:spcPct val="50000"/>
              </a:spcBef>
              <a:buFontTx/>
              <a:buChar char=" "/>
            </a:pPr>
            <a:r>
              <a:rPr lang="fr-FR" sz="2000" dirty="0" smtClean="0">
                <a:solidFill>
                  <a:srgbClr val="FF0000"/>
                </a:solidFill>
                <a:sym typeface="Symbol" pitchFamily="18" charset="2"/>
              </a:rPr>
              <a:t>Attention: Pas d’unicité des couvertures minimales</a:t>
            </a:r>
            <a:endParaRPr lang="fr-FR" sz="2000" b="1" dirty="0" smtClean="0">
              <a:solidFill>
                <a:srgbClr val="FF0000"/>
              </a:solidFill>
              <a:sym typeface="Symbol" pitchFamily="18" charset="2"/>
            </a:endParaRPr>
          </a:p>
          <a:p>
            <a:pPr>
              <a:buNone/>
            </a:pPr>
            <a:endParaRPr lang="fr-FR" sz="1800" dirty="0"/>
          </a:p>
        </p:txBody>
      </p:sp>
    </p:spTree>
    <p:extLst>
      <p:ext uri="{BB962C8B-B14F-4D97-AF65-F5344CB8AC3E}">
        <p14:creationId xmlns="" xmlns:p14="http://schemas.microsoft.com/office/powerpoint/2010/main" val="418822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2074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Algorithme couverture minimale</a:t>
            </a:r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45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23528" y="836712"/>
            <a:ext cx="8496944" cy="5183088"/>
          </a:xfrm>
        </p:spPr>
        <p:txBody>
          <a:bodyPr>
            <a:noAutofit/>
          </a:bodyPr>
          <a:lstStyle/>
          <a:p>
            <a:pPr marL="609600" indent="-609600">
              <a:spcBef>
                <a:spcPct val="30000"/>
              </a:spcBef>
              <a:buFontTx/>
              <a:buAutoNum type="arabicPeriod"/>
            </a:pPr>
            <a:r>
              <a:rPr lang="fr-FR" sz="2000" dirty="0" err="1" smtClean="0">
                <a:sym typeface="Symbol" pitchFamily="18" charset="2"/>
              </a:rPr>
              <a:t>Réecrire</a:t>
            </a:r>
            <a:r>
              <a:rPr lang="fr-FR" sz="2000" dirty="0" smtClean="0">
                <a:sym typeface="Symbol" pitchFamily="18" charset="2"/>
              </a:rPr>
              <a:t> les dépendances fonctionnelles de F de telle sorte que chaque dépendance soit canonique. (doit avoir un seul attribut à droite) (décomposition)</a:t>
            </a:r>
          </a:p>
          <a:p>
            <a:pPr marL="609600" indent="-609600">
              <a:spcBef>
                <a:spcPct val="30000"/>
              </a:spcBef>
              <a:buFontTx/>
              <a:buAutoNum type="arabicPeriod"/>
            </a:pPr>
            <a:r>
              <a:rPr lang="fr-FR" sz="2000" dirty="0" smtClean="0">
                <a:sym typeface="Symbol" pitchFamily="18" charset="2"/>
              </a:rPr>
              <a:t> déterminer une suite F</a:t>
            </a:r>
            <a:r>
              <a:rPr lang="fr-FR" sz="2000" baseline="-25000" dirty="0" smtClean="0">
                <a:sym typeface="Symbol" pitchFamily="18" charset="2"/>
              </a:rPr>
              <a:t>0</a:t>
            </a:r>
            <a:r>
              <a:rPr lang="fr-FR" sz="2000" dirty="0" smtClean="0">
                <a:sym typeface="Symbol" pitchFamily="18" charset="2"/>
              </a:rPr>
              <a:t>, F</a:t>
            </a:r>
            <a:r>
              <a:rPr lang="fr-FR" sz="2000" baseline="-25000" dirty="0" smtClean="0">
                <a:sym typeface="Symbol" pitchFamily="18" charset="2"/>
              </a:rPr>
              <a:t>1</a:t>
            </a:r>
            <a:r>
              <a:rPr lang="fr-FR" sz="2000" dirty="0" smtClean="0">
                <a:sym typeface="Symbol" pitchFamily="18" charset="2"/>
              </a:rPr>
              <a:t>, …, </a:t>
            </a:r>
            <a:r>
              <a:rPr lang="fr-FR" sz="2000" dirty="0" err="1" smtClean="0">
                <a:sym typeface="Symbol" pitchFamily="18" charset="2"/>
              </a:rPr>
              <a:t>F</a:t>
            </a:r>
            <a:r>
              <a:rPr lang="fr-FR" sz="2000" baseline="-25000" dirty="0" err="1" smtClean="0">
                <a:sym typeface="Symbol" pitchFamily="18" charset="2"/>
              </a:rPr>
              <a:t>p</a:t>
            </a:r>
            <a:r>
              <a:rPr lang="fr-FR" sz="2000" dirty="0" smtClean="0">
                <a:sym typeface="Symbol" pitchFamily="18" charset="2"/>
              </a:rPr>
              <a:t> telle que :</a:t>
            </a:r>
          </a:p>
          <a:p>
            <a:pPr marL="1246188" lvl="1" indent="-533400">
              <a:spcBef>
                <a:spcPct val="30000"/>
              </a:spcBef>
              <a:buFontTx/>
              <a:buAutoNum type="alphaLcParenR"/>
            </a:pPr>
            <a:r>
              <a:rPr lang="fr-FR" sz="2000" dirty="0" smtClean="0">
                <a:solidFill>
                  <a:srgbClr val="00B0F0"/>
                </a:solidFill>
                <a:sym typeface="Symbol" pitchFamily="18" charset="2"/>
              </a:rPr>
              <a:t>F</a:t>
            </a:r>
            <a:r>
              <a:rPr lang="fr-FR" sz="2000" baseline="-25000" dirty="0" smtClean="0">
                <a:solidFill>
                  <a:srgbClr val="00B0F0"/>
                </a:solidFill>
                <a:sym typeface="Symbol" pitchFamily="18" charset="2"/>
              </a:rPr>
              <a:t>0</a:t>
            </a:r>
            <a:r>
              <a:rPr lang="fr-FR" sz="2000" dirty="0" smtClean="0">
                <a:solidFill>
                  <a:srgbClr val="00B0F0"/>
                </a:solidFill>
                <a:sym typeface="Symbol" pitchFamily="18" charset="2"/>
              </a:rPr>
              <a:t> = F</a:t>
            </a:r>
          </a:p>
          <a:p>
            <a:pPr marL="1246188" lvl="1" indent="-533400">
              <a:spcBef>
                <a:spcPct val="30000"/>
              </a:spcBef>
              <a:buFontTx/>
              <a:buAutoNum type="alphaLcParenR"/>
            </a:pPr>
            <a:r>
              <a:rPr lang="fr-FR" sz="2000" dirty="0" smtClean="0">
                <a:solidFill>
                  <a:srgbClr val="00B0F0"/>
                </a:solidFill>
                <a:sym typeface="Symbol" pitchFamily="18" charset="2"/>
              </a:rPr>
              <a:t>F</a:t>
            </a:r>
            <a:r>
              <a:rPr lang="fr-FR" sz="2000" baseline="-25000" dirty="0" smtClean="0">
                <a:solidFill>
                  <a:srgbClr val="00B0F0"/>
                </a:solidFill>
                <a:sym typeface="Symbol" pitchFamily="18" charset="2"/>
              </a:rPr>
              <a:t>i+1</a:t>
            </a:r>
            <a:r>
              <a:rPr lang="fr-FR" sz="2000" dirty="0" smtClean="0">
                <a:solidFill>
                  <a:srgbClr val="00B0F0"/>
                </a:solidFill>
                <a:sym typeface="Symbol" pitchFamily="18" charset="2"/>
              </a:rPr>
              <a:t> = F</a:t>
            </a:r>
            <a:r>
              <a:rPr lang="fr-FR" sz="2000" baseline="-25000" dirty="0" smtClean="0">
                <a:solidFill>
                  <a:srgbClr val="00B0F0"/>
                </a:solidFill>
                <a:sym typeface="Symbol" pitchFamily="18" charset="2"/>
              </a:rPr>
              <a:t>i</a:t>
            </a:r>
            <a:r>
              <a:rPr lang="fr-FR" sz="2000" dirty="0" smtClean="0">
                <a:solidFill>
                  <a:srgbClr val="00B0F0"/>
                </a:solidFill>
                <a:sym typeface="Symbol" pitchFamily="18" charset="2"/>
              </a:rPr>
              <a:t> – {X</a:t>
            </a:r>
            <a:r>
              <a:rPr lang="fr-FR" sz="2000" baseline="-25000" dirty="0" smtClean="0">
                <a:solidFill>
                  <a:srgbClr val="00B0F0"/>
                </a:solidFill>
                <a:sym typeface="Symbol" pitchFamily="18" charset="2"/>
              </a:rPr>
              <a:t>i</a:t>
            </a:r>
            <a:r>
              <a:rPr lang="fr-FR" sz="2000" dirty="0" smtClean="0">
                <a:solidFill>
                  <a:srgbClr val="00B0F0"/>
                </a:solidFill>
                <a:sym typeface="Symbol" pitchFamily="18" charset="2"/>
              </a:rPr>
              <a:t>  A}   avec X</a:t>
            </a:r>
            <a:r>
              <a:rPr lang="fr-FR" sz="2000" baseline="-25000" dirty="0" smtClean="0">
                <a:solidFill>
                  <a:srgbClr val="00B0F0"/>
                </a:solidFill>
                <a:sym typeface="Symbol" pitchFamily="18" charset="2"/>
              </a:rPr>
              <a:t>i</a:t>
            </a:r>
            <a:r>
              <a:rPr lang="fr-FR" sz="2000" dirty="0" smtClean="0">
                <a:solidFill>
                  <a:srgbClr val="00B0F0"/>
                </a:solidFill>
                <a:sym typeface="Symbol" pitchFamily="18" charset="2"/>
              </a:rPr>
              <a:t>  A une dépendance fonctionnelle de F</a:t>
            </a:r>
            <a:r>
              <a:rPr lang="fr-FR" sz="2000" baseline="-25000" dirty="0" smtClean="0">
                <a:solidFill>
                  <a:srgbClr val="00B0F0"/>
                </a:solidFill>
                <a:sym typeface="Symbol" pitchFamily="18" charset="2"/>
              </a:rPr>
              <a:t>i</a:t>
            </a:r>
            <a:r>
              <a:rPr lang="fr-FR" sz="2000" dirty="0" smtClean="0">
                <a:solidFill>
                  <a:srgbClr val="00B0F0"/>
                </a:solidFill>
                <a:sym typeface="Symbol" pitchFamily="18" charset="2"/>
              </a:rPr>
              <a:t> et F</a:t>
            </a:r>
            <a:r>
              <a:rPr lang="fr-FR" sz="2000" baseline="-25000" dirty="0" smtClean="0">
                <a:solidFill>
                  <a:srgbClr val="00B0F0"/>
                </a:solidFill>
                <a:sym typeface="Symbol" pitchFamily="18" charset="2"/>
              </a:rPr>
              <a:t>i+1</a:t>
            </a:r>
            <a:r>
              <a:rPr lang="fr-FR" sz="2000" dirty="0" smtClean="0">
                <a:solidFill>
                  <a:srgbClr val="00B0F0"/>
                </a:solidFill>
                <a:sym typeface="Symbol" pitchFamily="18" charset="2"/>
              </a:rPr>
              <a:t> équivalente à F</a:t>
            </a:r>
            <a:r>
              <a:rPr lang="fr-FR" sz="2000" baseline="-25000" dirty="0" smtClean="0">
                <a:solidFill>
                  <a:srgbClr val="00B0F0"/>
                </a:solidFill>
                <a:sym typeface="Symbol" pitchFamily="18" charset="2"/>
              </a:rPr>
              <a:t>i</a:t>
            </a:r>
            <a:r>
              <a:rPr lang="fr-FR" sz="2000" dirty="0" smtClean="0">
                <a:solidFill>
                  <a:srgbClr val="00B0F0"/>
                </a:solidFill>
                <a:sym typeface="Symbol" pitchFamily="18" charset="2"/>
              </a:rPr>
              <a:t> .</a:t>
            </a:r>
          </a:p>
          <a:p>
            <a:pPr marL="880428" indent="-533400">
              <a:spcBef>
                <a:spcPct val="30000"/>
              </a:spcBef>
            </a:pPr>
            <a:r>
              <a:rPr lang="fr-FR" sz="2000" dirty="0" smtClean="0">
                <a:sym typeface="Symbol" pitchFamily="18" charset="2"/>
              </a:rPr>
              <a:t>	Tant que on peut enlever des dépendances. Le résultat  F’ est équivalent à F</a:t>
            </a:r>
          </a:p>
          <a:p>
            <a:pPr marL="609600" indent="-609600">
              <a:spcBef>
                <a:spcPct val="30000"/>
              </a:spcBef>
              <a:buFontTx/>
              <a:buAutoNum type="arabicPeriod"/>
            </a:pPr>
            <a:r>
              <a:rPr lang="fr-FR" sz="2000" dirty="0" smtClean="0">
                <a:sym typeface="Symbol" pitchFamily="18" charset="2"/>
              </a:rPr>
              <a:t>On détermine une suite F’</a:t>
            </a:r>
            <a:r>
              <a:rPr lang="fr-FR" sz="2000" baseline="-25000" dirty="0" smtClean="0">
                <a:sym typeface="Symbol" pitchFamily="18" charset="2"/>
              </a:rPr>
              <a:t>0</a:t>
            </a:r>
            <a:r>
              <a:rPr lang="fr-FR" sz="2000" dirty="0" smtClean="0">
                <a:sym typeface="Symbol" pitchFamily="18" charset="2"/>
              </a:rPr>
              <a:t>, F’</a:t>
            </a:r>
            <a:r>
              <a:rPr lang="fr-FR" sz="2000" baseline="-25000" dirty="0" smtClean="0">
                <a:sym typeface="Symbol" pitchFamily="18" charset="2"/>
              </a:rPr>
              <a:t>1</a:t>
            </a:r>
            <a:r>
              <a:rPr lang="fr-FR" sz="2000" dirty="0" smtClean="0">
                <a:sym typeface="Symbol" pitchFamily="18" charset="2"/>
              </a:rPr>
              <a:t>, …, </a:t>
            </a:r>
            <a:r>
              <a:rPr lang="fr-FR" sz="2000" dirty="0" err="1" smtClean="0">
                <a:sym typeface="Symbol" pitchFamily="18" charset="2"/>
              </a:rPr>
              <a:t>F’</a:t>
            </a:r>
            <a:r>
              <a:rPr lang="fr-FR" sz="2000" baseline="-25000" dirty="0" err="1" smtClean="0">
                <a:sym typeface="Symbol" pitchFamily="18" charset="2"/>
              </a:rPr>
              <a:t>p</a:t>
            </a:r>
            <a:r>
              <a:rPr lang="fr-FR" sz="2000" dirty="0" smtClean="0">
                <a:sym typeface="Symbol" pitchFamily="18" charset="2"/>
              </a:rPr>
              <a:t> telle que :</a:t>
            </a:r>
          </a:p>
          <a:p>
            <a:pPr marL="1246188" lvl="1" indent="-533400">
              <a:spcBef>
                <a:spcPct val="30000"/>
              </a:spcBef>
              <a:buFontTx/>
              <a:buAutoNum type="alphaLcParenR"/>
            </a:pPr>
            <a:r>
              <a:rPr lang="fr-FR" sz="2000" dirty="0" smtClean="0">
                <a:solidFill>
                  <a:srgbClr val="00B0F0"/>
                </a:solidFill>
                <a:sym typeface="Symbol" pitchFamily="18" charset="2"/>
              </a:rPr>
              <a:t>F’</a:t>
            </a:r>
            <a:r>
              <a:rPr lang="fr-FR" sz="2000" baseline="-25000" dirty="0" smtClean="0">
                <a:solidFill>
                  <a:srgbClr val="00B0F0"/>
                </a:solidFill>
                <a:sym typeface="Symbol" pitchFamily="18" charset="2"/>
              </a:rPr>
              <a:t>0  </a:t>
            </a:r>
            <a:r>
              <a:rPr lang="fr-FR" sz="2000" dirty="0" smtClean="0">
                <a:solidFill>
                  <a:srgbClr val="00B0F0"/>
                </a:solidFill>
                <a:sym typeface="Symbol" pitchFamily="18" charset="2"/>
              </a:rPr>
              <a:t>= F’</a:t>
            </a:r>
          </a:p>
          <a:p>
            <a:pPr marL="1246188" lvl="1" indent="-533400">
              <a:spcBef>
                <a:spcPct val="30000"/>
              </a:spcBef>
              <a:buFontTx/>
              <a:buAutoNum type="alphaLcParenR"/>
            </a:pPr>
            <a:r>
              <a:rPr lang="fr-FR" sz="2000" dirty="0" err="1" smtClean="0">
                <a:solidFill>
                  <a:srgbClr val="00B0F0"/>
                </a:solidFill>
                <a:sym typeface="Symbol" pitchFamily="18" charset="2"/>
              </a:rPr>
              <a:t>F’</a:t>
            </a:r>
            <a:r>
              <a:rPr lang="fr-FR" sz="2000" baseline="-25000" dirty="0" err="1" smtClean="0">
                <a:solidFill>
                  <a:srgbClr val="00B0F0"/>
                </a:solidFill>
                <a:sym typeface="Symbol" pitchFamily="18" charset="2"/>
              </a:rPr>
              <a:t>i</a:t>
            </a:r>
            <a:r>
              <a:rPr lang="fr-FR" sz="2000" baseline="-25000" dirty="0" smtClean="0">
                <a:solidFill>
                  <a:srgbClr val="00B0F0"/>
                </a:solidFill>
                <a:sym typeface="Symbol" pitchFamily="18" charset="2"/>
              </a:rPr>
              <a:t>+1  </a:t>
            </a:r>
            <a:r>
              <a:rPr lang="fr-FR" sz="2000" dirty="0" smtClean="0">
                <a:solidFill>
                  <a:srgbClr val="00B0F0"/>
                </a:solidFill>
                <a:sym typeface="Symbol" pitchFamily="18" charset="2"/>
              </a:rPr>
              <a:t>= </a:t>
            </a:r>
            <a:r>
              <a:rPr lang="fr-FR" sz="2000" dirty="0" err="1" smtClean="0">
                <a:solidFill>
                  <a:srgbClr val="00B0F0"/>
                </a:solidFill>
                <a:sym typeface="Symbol" pitchFamily="18" charset="2"/>
              </a:rPr>
              <a:t>F’</a:t>
            </a:r>
            <a:r>
              <a:rPr lang="fr-FR" sz="2000" baseline="-25000" dirty="0" err="1" smtClean="0">
                <a:solidFill>
                  <a:srgbClr val="00B0F0"/>
                </a:solidFill>
                <a:sym typeface="Symbol" pitchFamily="18" charset="2"/>
              </a:rPr>
              <a:t>i</a:t>
            </a:r>
            <a:r>
              <a:rPr lang="fr-FR" sz="2000" dirty="0" smtClean="0">
                <a:solidFill>
                  <a:srgbClr val="00B0F0"/>
                </a:solidFill>
                <a:sym typeface="Symbol" pitchFamily="18" charset="2"/>
              </a:rPr>
              <a:t> – {</a:t>
            </a:r>
            <a:r>
              <a:rPr lang="fr-FR" sz="2000" dirty="0" err="1" smtClean="0">
                <a:solidFill>
                  <a:srgbClr val="00B0F0"/>
                </a:solidFill>
                <a:sym typeface="Symbol" pitchFamily="18" charset="2"/>
              </a:rPr>
              <a:t>X</a:t>
            </a:r>
            <a:r>
              <a:rPr lang="fr-FR" sz="2000" baseline="-25000" dirty="0" err="1" smtClean="0">
                <a:solidFill>
                  <a:srgbClr val="00B0F0"/>
                </a:solidFill>
                <a:sym typeface="Symbol" pitchFamily="18" charset="2"/>
              </a:rPr>
              <a:t>j</a:t>
            </a:r>
            <a:r>
              <a:rPr lang="fr-FR" sz="2000" dirty="0" smtClean="0">
                <a:solidFill>
                  <a:srgbClr val="00B0F0"/>
                </a:solidFill>
                <a:sym typeface="Symbol" pitchFamily="18" charset="2"/>
              </a:rPr>
              <a:t>  A}   {</a:t>
            </a:r>
            <a:r>
              <a:rPr lang="fr-FR" sz="2000" dirty="0" err="1" smtClean="0">
                <a:solidFill>
                  <a:srgbClr val="00B0F0"/>
                </a:solidFill>
                <a:sym typeface="Symbol" pitchFamily="18" charset="2"/>
              </a:rPr>
              <a:t>Y</a:t>
            </a:r>
            <a:r>
              <a:rPr lang="fr-FR" sz="2000" baseline="-25000" dirty="0" err="1" smtClean="0">
                <a:solidFill>
                  <a:srgbClr val="00B0F0"/>
                </a:solidFill>
                <a:sym typeface="Symbol" pitchFamily="18" charset="2"/>
              </a:rPr>
              <a:t>j</a:t>
            </a:r>
            <a:r>
              <a:rPr lang="fr-FR" sz="2000" dirty="0" smtClean="0">
                <a:solidFill>
                  <a:srgbClr val="00B0F0"/>
                </a:solidFill>
                <a:sym typeface="Symbol" pitchFamily="18" charset="2"/>
              </a:rPr>
              <a:t>  A} où </a:t>
            </a:r>
            <a:r>
              <a:rPr lang="fr-FR" sz="2000" dirty="0" err="1" smtClean="0">
                <a:solidFill>
                  <a:srgbClr val="00B0F0"/>
                </a:solidFill>
                <a:sym typeface="Symbol" pitchFamily="18" charset="2"/>
              </a:rPr>
              <a:t>Y</a:t>
            </a:r>
            <a:r>
              <a:rPr lang="fr-FR" sz="2000" baseline="-25000" dirty="0" err="1" smtClean="0">
                <a:solidFill>
                  <a:srgbClr val="00B0F0"/>
                </a:solidFill>
                <a:sym typeface="Symbol" pitchFamily="18" charset="2"/>
              </a:rPr>
              <a:t>j</a:t>
            </a:r>
            <a:r>
              <a:rPr lang="fr-FR" sz="2000" baseline="-25000" dirty="0" smtClean="0">
                <a:solidFill>
                  <a:srgbClr val="00B0F0"/>
                </a:solidFill>
                <a:sym typeface="Symbol" pitchFamily="18" charset="2"/>
              </a:rPr>
              <a:t> </a:t>
            </a:r>
            <a:r>
              <a:rPr lang="fr-FR" sz="2000" dirty="0" smtClean="0">
                <a:solidFill>
                  <a:srgbClr val="00B0F0"/>
                </a:solidFill>
                <a:sym typeface="Symbol" pitchFamily="18" charset="2"/>
              </a:rPr>
              <a:t> </a:t>
            </a:r>
            <a:r>
              <a:rPr lang="fr-FR" sz="2000" dirty="0" err="1" smtClean="0">
                <a:solidFill>
                  <a:srgbClr val="00B0F0"/>
                </a:solidFill>
                <a:sym typeface="Symbol" pitchFamily="18" charset="2"/>
              </a:rPr>
              <a:t>X</a:t>
            </a:r>
            <a:r>
              <a:rPr lang="fr-FR" sz="2000" baseline="-25000" dirty="0" err="1" smtClean="0">
                <a:solidFill>
                  <a:srgbClr val="00B0F0"/>
                </a:solidFill>
                <a:sym typeface="Symbol" pitchFamily="18" charset="2"/>
              </a:rPr>
              <a:t>j</a:t>
            </a:r>
            <a:r>
              <a:rPr lang="fr-FR" sz="2000" dirty="0" smtClean="0">
                <a:solidFill>
                  <a:srgbClr val="00B0F0"/>
                </a:solidFill>
                <a:sym typeface="Symbol" pitchFamily="18" charset="2"/>
              </a:rPr>
              <a:t> et </a:t>
            </a:r>
            <a:r>
              <a:rPr lang="fr-FR" sz="2000" dirty="0" err="1" smtClean="0">
                <a:solidFill>
                  <a:srgbClr val="00B0F0"/>
                </a:solidFill>
                <a:sym typeface="Symbol" pitchFamily="18" charset="2"/>
              </a:rPr>
              <a:t>F’</a:t>
            </a:r>
            <a:r>
              <a:rPr lang="fr-FR" sz="2000" baseline="-25000" dirty="0" err="1" smtClean="0">
                <a:solidFill>
                  <a:srgbClr val="00B0F0"/>
                </a:solidFill>
                <a:sym typeface="Symbol" pitchFamily="18" charset="2"/>
              </a:rPr>
              <a:t>i</a:t>
            </a:r>
            <a:r>
              <a:rPr lang="fr-FR" sz="2000" baseline="-25000" dirty="0" smtClean="0">
                <a:solidFill>
                  <a:srgbClr val="00B0F0"/>
                </a:solidFill>
                <a:sym typeface="Symbol" pitchFamily="18" charset="2"/>
              </a:rPr>
              <a:t>+1  </a:t>
            </a:r>
            <a:r>
              <a:rPr lang="fr-FR" sz="2000" dirty="0" smtClean="0">
                <a:solidFill>
                  <a:srgbClr val="00B0F0"/>
                </a:solidFill>
                <a:sym typeface="Symbol" pitchFamily="18" charset="2"/>
              </a:rPr>
              <a:t>équivalente à </a:t>
            </a:r>
            <a:r>
              <a:rPr lang="fr-FR" sz="2000" dirty="0" err="1" smtClean="0">
                <a:solidFill>
                  <a:srgbClr val="00B0F0"/>
                </a:solidFill>
                <a:sym typeface="Symbol" pitchFamily="18" charset="2"/>
              </a:rPr>
              <a:t>F’</a:t>
            </a:r>
            <a:r>
              <a:rPr lang="fr-FR" sz="2000" baseline="-25000" dirty="0" err="1" smtClean="0">
                <a:solidFill>
                  <a:srgbClr val="00B0F0"/>
                </a:solidFill>
                <a:sym typeface="Symbol" pitchFamily="18" charset="2"/>
              </a:rPr>
              <a:t>i</a:t>
            </a:r>
            <a:r>
              <a:rPr lang="fr-FR" sz="2000" dirty="0" smtClean="0">
                <a:solidFill>
                  <a:srgbClr val="00B0F0"/>
                </a:solidFill>
                <a:sym typeface="Symbol" pitchFamily="18" charset="2"/>
              </a:rPr>
              <a:t> </a:t>
            </a:r>
          </a:p>
          <a:p>
            <a:pPr marL="880428" indent="-533400">
              <a:spcBef>
                <a:spcPct val="30000"/>
              </a:spcBef>
            </a:pPr>
            <a:r>
              <a:rPr lang="fr-FR" sz="2000" dirty="0" smtClean="0">
                <a:sym typeface="Symbol" pitchFamily="18" charset="2"/>
              </a:rPr>
              <a:t>	Tant que on peut enlever des attributs à gauche des dépendances. Le résultat est F’’ équivalent à F.</a:t>
            </a:r>
          </a:p>
          <a:p>
            <a:pPr marL="609600" indent="-609600">
              <a:spcBef>
                <a:spcPct val="30000"/>
              </a:spcBef>
            </a:pPr>
            <a:r>
              <a:rPr lang="fr-FR" sz="2000" dirty="0" smtClean="0">
                <a:solidFill>
                  <a:srgbClr val="00B0F0"/>
                </a:solidFill>
                <a:sym typeface="Symbol" pitchFamily="18" charset="2"/>
              </a:rPr>
              <a:t>F'' est une couverture minimale de F</a:t>
            </a:r>
          </a:p>
          <a:p>
            <a:pPr>
              <a:buNone/>
            </a:pPr>
            <a:endParaRPr lang="fr-FR" sz="2000" dirty="0"/>
          </a:p>
        </p:txBody>
      </p:sp>
    </p:spTree>
    <p:extLst>
      <p:ext uri="{BB962C8B-B14F-4D97-AF65-F5344CB8AC3E}">
        <p14:creationId xmlns="" xmlns:p14="http://schemas.microsoft.com/office/powerpoint/2010/main" val="73401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Exemple 1</a:t>
            </a:r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46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355600" indent="-355600">
              <a:spcBef>
                <a:spcPct val="30000"/>
              </a:spcBef>
            </a:pPr>
            <a:r>
              <a:rPr lang="fr-FR" sz="2000" dirty="0" smtClean="0">
                <a:sym typeface="Symbol" pitchFamily="18" charset="2"/>
              </a:rPr>
              <a:t>Soient la relation R(A, B, C) et F = {A  B,  A  C, B  A, B  C,  C  A, C  B}</a:t>
            </a:r>
          </a:p>
          <a:p>
            <a:pPr marL="355600" indent="-355600">
              <a:spcBef>
                <a:spcPct val="30000"/>
              </a:spcBef>
              <a:buFontTx/>
              <a:buAutoNum type="arabicPeriod"/>
            </a:pPr>
            <a:r>
              <a:rPr lang="fr-FR" sz="2000" dirty="0" smtClean="0">
                <a:sym typeface="Symbol" pitchFamily="18" charset="2"/>
              </a:rPr>
              <a:t>Toutes les dépendances fonctionnelles de F ont un seul attribut à droite.</a:t>
            </a:r>
          </a:p>
          <a:p>
            <a:pPr marL="355600" indent="-355600">
              <a:spcBef>
                <a:spcPct val="30000"/>
              </a:spcBef>
              <a:buFontTx/>
              <a:buAutoNum type="arabicPeriod"/>
            </a:pPr>
            <a:r>
              <a:rPr lang="fr-FR" sz="2000" dirty="0" smtClean="0">
                <a:sym typeface="Symbol" pitchFamily="18" charset="2"/>
              </a:rPr>
              <a:t>On pose F</a:t>
            </a:r>
            <a:r>
              <a:rPr lang="fr-FR" sz="2000" baseline="-25000" dirty="0" smtClean="0">
                <a:sym typeface="Symbol" pitchFamily="18" charset="2"/>
              </a:rPr>
              <a:t>0</a:t>
            </a:r>
            <a:r>
              <a:rPr lang="fr-FR" sz="2000" dirty="0" smtClean="0">
                <a:sym typeface="Symbol" pitchFamily="18" charset="2"/>
              </a:rPr>
              <a:t> = F </a:t>
            </a:r>
          </a:p>
          <a:p>
            <a:pPr marL="355600" indent="-355600">
              <a:lnSpc>
                <a:spcPct val="125000"/>
              </a:lnSpc>
              <a:spcBef>
                <a:spcPct val="30000"/>
              </a:spcBef>
              <a:buFontTx/>
              <a:buChar char="•"/>
            </a:pPr>
            <a:r>
              <a:rPr lang="fr-FR" sz="2000" dirty="0" smtClean="0">
                <a:sym typeface="Symbol" pitchFamily="18" charset="2"/>
              </a:rPr>
              <a:t>F</a:t>
            </a:r>
            <a:r>
              <a:rPr lang="fr-FR" sz="2000" baseline="-25000" dirty="0" smtClean="0">
                <a:sym typeface="Symbol" pitchFamily="18" charset="2"/>
              </a:rPr>
              <a:t>1</a:t>
            </a:r>
            <a:r>
              <a:rPr lang="fr-FR" sz="2000" dirty="0" smtClean="0">
                <a:sym typeface="Symbol" pitchFamily="18" charset="2"/>
              </a:rPr>
              <a:t> = F</a:t>
            </a:r>
            <a:r>
              <a:rPr lang="fr-FR" sz="2000" baseline="-25000" dirty="0" smtClean="0">
                <a:sym typeface="Symbol" pitchFamily="18" charset="2"/>
              </a:rPr>
              <a:t>0</a:t>
            </a:r>
            <a:r>
              <a:rPr lang="fr-FR" sz="2000" dirty="0" smtClean="0">
                <a:sym typeface="Symbol" pitchFamily="18" charset="2"/>
              </a:rPr>
              <a:t> – {A  C} car A  C peut être déduite par transitivité de A  B et B  C. </a:t>
            </a:r>
          </a:p>
          <a:p>
            <a:pPr marL="355600" indent="-355600">
              <a:lnSpc>
                <a:spcPct val="125000"/>
              </a:lnSpc>
              <a:spcBef>
                <a:spcPct val="30000"/>
              </a:spcBef>
              <a:buFontTx/>
              <a:buChar char="•"/>
            </a:pPr>
            <a:r>
              <a:rPr lang="fr-FR" sz="2000" dirty="0" smtClean="0">
                <a:sym typeface="Symbol" pitchFamily="18" charset="2"/>
              </a:rPr>
              <a:t>F</a:t>
            </a:r>
            <a:r>
              <a:rPr lang="fr-FR" sz="2000" baseline="-25000" dirty="0" smtClean="0">
                <a:sym typeface="Symbol" pitchFamily="18" charset="2"/>
              </a:rPr>
              <a:t>2</a:t>
            </a:r>
            <a:r>
              <a:rPr lang="fr-FR" sz="2000" dirty="0" smtClean="0">
                <a:sym typeface="Symbol" pitchFamily="18" charset="2"/>
              </a:rPr>
              <a:t> = F</a:t>
            </a:r>
            <a:r>
              <a:rPr lang="fr-FR" sz="2000" baseline="-25000" dirty="0" smtClean="0">
                <a:sym typeface="Symbol" pitchFamily="18" charset="2"/>
              </a:rPr>
              <a:t>1</a:t>
            </a:r>
            <a:r>
              <a:rPr lang="fr-FR" sz="2000" dirty="0" smtClean="0">
                <a:sym typeface="Symbol" pitchFamily="18" charset="2"/>
              </a:rPr>
              <a:t> – {C  B} car C  B peut être déduite par transitivité de C  A et A  B.</a:t>
            </a:r>
          </a:p>
          <a:p>
            <a:pPr marL="355600" indent="-355600">
              <a:lnSpc>
                <a:spcPct val="125000"/>
              </a:lnSpc>
              <a:spcBef>
                <a:spcPct val="30000"/>
              </a:spcBef>
              <a:buFontTx/>
              <a:buChar char="•"/>
            </a:pPr>
            <a:r>
              <a:rPr lang="fr-FR" sz="2000" dirty="0" smtClean="0">
                <a:sym typeface="Symbol" pitchFamily="18" charset="2"/>
              </a:rPr>
              <a:t>F</a:t>
            </a:r>
            <a:r>
              <a:rPr lang="fr-FR" sz="2000" baseline="-25000" dirty="0" smtClean="0">
                <a:sym typeface="Symbol" pitchFamily="18" charset="2"/>
              </a:rPr>
              <a:t>3</a:t>
            </a:r>
            <a:r>
              <a:rPr lang="fr-FR" sz="2000" dirty="0" smtClean="0">
                <a:sym typeface="Symbol" pitchFamily="18" charset="2"/>
              </a:rPr>
              <a:t> = F</a:t>
            </a:r>
            <a:r>
              <a:rPr lang="fr-FR" sz="2000" baseline="-25000" dirty="0" smtClean="0">
                <a:sym typeface="Symbol" pitchFamily="18" charset="2"/>
              </a:rPr>
              <a:t>2</a:t>
            </a:r>
            <a:r>
              <a:rPr lang="fr-FR" sz="2000" dirty="0" smtClean="0">
                <a:sym typeface="Symbol" pitchFamily="18" charset="2"/>
              </a:rPr>
              <a:t> – {B  A} car B  </a:t>
            </a:r>
            <a:r>
              <a:rPr lang="fr-FR" sz="1800" dirty="0" smtClean="0">
                <a:sym typeface="Symbol" pitchFamily="18" charset="2"/>
              </a:rPr>
              <a:t>A peut être déduite par transitivité de B  C, C  A}</a:t>
            </a:r>
          </a:p>
          <a:p>
            <a:pPr marL="355600" indent="-355600">
              <a:spcBef>
                <a:spcPct val="30000"/>
              </a:spcBef>
              <a:buNone/>
            </a:pPr>
            <a:endParaRPr lang="fr-FR" sz="2000" dirty="0" smtClean="0">
              <a:solidFill>
                <a:srgbClr val="FF0000"/>
              </a:solidFill>
              <a:sym typeface="Symbol" pitchFamily="18" charset="2"/>
            </a:endParaRPr>
          </a:p>
          <a:p>
            <a:pPr marL="355600" indent="-355600">
              <a:spcBef>
                <a:spcPct val="30000"/>
              </a:spcBef>
              <a:buNone/>
            </a:pPr>
            <a:r>
              <a:rPr lang="fr-FR" sz="2000" dirty="0" smtClean="0">
                <a:solidFill>
                  <a:srgbClr val="FF0000"/>
                </a:solidFill>
                <a:sym typeface="Symbol" pitchFamily="18" charset="2"/>
              </a:rPr>
              <a:t>F</a:t>
            </a:r>
            <a:r>
              <a:rPr lang="fr-FR" sz="2000" baseline="-25000" dirty="0" smtClean="0">
                <a:solidFill>
                  <a:srgbClr val="FF0000"/>
                </a:solidFill>
                <a:sym typeface="Symbol" pitchFamily="18" charset="2"/>
              </a:rPr>
              <a:t>3</a:t>
            </a:r>
            <a:r>
              <a:rPr lang="fr-FR" sz="2000" dirty="0" smtClean="0">
                <a:solidFill>
                  <a:srgbClr val="FF0000"/>
                </a:solidFill>
                <a:sym typeface="Symbol" pitchFamily="18" charset="2"/>
              </a:rPr>
              <a:t> est une couverture minimale de F.</a:t>
            </a:r>
          </a:p>
          <a:p>
            <a:pPr marL="355600" indent="-355600">
              <a:spcBef>
                <a:spcPct val="30000"/>
              </a:spcBef>
              <a:buNone/>
            </a:pPr>
            <a:r>
              <a:rPr lang="fr-FR" sz="2000" dirty="0" smtClean="0">
                <a:solidFill>
                  <a:srgbClr val="FF0000"/>
                </a:solidFill>
                <a:sym typeface="Symbol" pitchFamily="18" charset="2"/>
              </a:rPr>
              <a:t>F</a:t>
            </a:r>
            <a:r>
              <a:rPr lang="fr-FR" sz="2000" baseline="-25000" dirty="0" smtClean="0">
                <a:solidFill>
                  <a:srgbClr val="FF0000"/>
                </a:solidFill>
                <a:sym typeface="Symbol" pitchFamily="18" charset="2"/>
              </a:rPr>
              <a:t>3</a:t>
            </a:r>
            <a:r>
              <a:rPr lang="fr-FR" sz="2000" dirty="0" smtClean="0">
                <a:solidFill>
                  <a:srgbClr val="FF0000"/>
                </a:solidFill>
                <a:sym typeface="Symbol" pitchFamily="18" charset="2"/>
              </a:rPr>
              <a:t> = {A  B, B  C, C  A}</a:t>
            </a:r>
          </a:p>
          <a:p>
            <a:pPr>
              <a:buNone/>
            </a:pPr>
            <a:endParaRPr lang="fr-FR" sz="1800" dirty="0"/>
          </a:p>
        </p:txBody>
      </p:sp>
    </p:spTree>
    <p:extLst>
      <p:ext uri="{BB962C8B-B14F-4D97-AF65-F5344CB8AC3E}">
        <p14:creationId xmlns="" xmlns:p14="http://schemas.microsoft.com/office/powerpoint/2010/main" val="231595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2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47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355600" indent="-355600">
              <a:spcBef>
                <a:spcPct val="30000"/>
              </a:spcBef>
            </a:pPr>
            <a:r>
              <a:rPr lang="fr-FR" sz="2800" dirty="0" smtClean="0">
                <a:sym typeface="Symbol" pitchFamily="18" charset="2"/>
              </a:rPr>
              <a:t>Soient la relation R(A, B, C) et F = {A  BC,  B  C, A  B, AB  C}</a:t>
            </a:r>
          </a:p>
          <a:p>
            <a:pPr marL="355600" indent="-355600">
              <a:spcBef>
                <a:spcPct val="30000"/>
              </a:spcBef>
            </a:pPr>
            <a:endParaRPr lang="fr-FR" sz="2800" dirty="0" smtClean="0">
              <a:sym typeface="Symbol" pitchFamily="18" charset="2"/>
            </a:endParaRPr>
          </a:p>
          <a:p>
            <a:pPr marL="355600" indent="-355600">
              <a:spcBef>
                <a:spcPct val="30000"/>
              </a:spcBef>
              <a:buFontTx/>
              <a:buAutoNum type="arabicPeriod"/>
            </a:pPr>
            <a:r>
              <a:rPr lang="fr-FR" sz="2800" dirty="0" smtClean="0">
                <a:sym typeface="Symbol" pitchFamily="18" charset="2"/>
              </a:rPr>
              <a:t>On réécrit F comme F = {A  B, A  C, B  C, AB  C}</a:t>
            </a:r>
          </a:p>
          <a:p>
            <a:pPr marL="355600" indent="-355600">
              <a:spcBef>
                <a:spcPct val="30000"/>
              </a:spcBef>
              <a:buFontTx/>
              <a:buAutoNum type="arabicPeriod"/>
            </a:pPr>
            <a:r>
              <a:rPr lang="fr-FR" sz="2800" dirty="0" smtClean="0">
                <a:sym typeface="Symbol" pitchFamily="18" charset="2"/>
              </a:rPr>
              <a:t>On pose F</a:t>
            </a:r>
            <a:r>
              <a:rPr lang="fr-FR" sz="2800" baseline="-25000" dirty="0" smtClean="0">
                <a:sym typeface="Symbol" pitchFamily="18" charset="2"/>
              </a:rPr>
              <a:t>0</a:t>
            </a:r>
            <a:r>
              <a:rPr lang="fr-FR" sz="2800" dirty="0" smtClean="0">
                <a:sym typeface="Symbol" pitchFamily="18" charset="2"/>
              </a:rPr>
              <a:t> = F </a:t>
            </a:r>
          </a:p>
          <a:p>
            <a:pPr marL="355600" indent="-355600">
              <a:lnSpc>
                <a:spcPct val="120000"/>
              </a:lnSpc>
              <a:spcBef>
                <a:spcPct val="30000"/>
              </a:spcBef>
              <a:buFontTx/>
              <a:buChar char="•"/>
            </a:pPr>
            <a:r>
              <a:rPr lang="fr-FR" sz="2800" dirty="0" smtClean="0">
                <a:sym typeface="Symbol" pitchFamily="18" charset="2"/>
              </a:rPr>
              <a:t>F</a:t>
            </a:r>
            <a:r>
              <a:rPr lang="fr-FR" sz="2800" baseline="-25000" dirty="0" smtClean="0">
                <a:sym typeface="Symbol" pitchFamily="18" charset="2"/>
              </a:rPr>
              <a:t>1</a:t>
            </a:r>
            <a:r>
              <a:rPr lang="fr-FR" sz="2800" dirty="0" smtClean="0">
                <a:sym typeface="Symbol" pitchFamily="18" charset="2"/>
              </a:rPr>
              <a:t> = F</a:t>
            </a:r>
            <a:r>
              <a:rPr lang="fr-FR" sz="2800" baseline="-25000" dirty="0" smtClean="0">
                <a:sym typeface="Symbol" pitchFamily="18" charset="2"/>
              </a:rPr>
              <a:t>0</a:t>
            </a:r>
            <a:r>
              <a:rPr lang="fr-FR" sz="2800" dirty="0" smtClean="0">
                <a:sym typeface="Symbol" pitchFamily="18" charset="2"/>
              </a:rPr>
              <a:t> – {A  C} car A  C peut être déduite par transitivité de A  B et B  C. </a:t>
            </a:r>
          </a:p>
          <a:p>
            <a:pPr marL="355600" indent="-355600">
              <a:lnSpc>
                <a:spcPct val="120000"/>
              </a:lnSpc>
              <a:spcBef>
                <a:spcPct val="30000"/>
              </a:spcBef>
            </a:pPr>
            <a:r>
              <a:rPr lang="fr-FR" sz="2800" dirty="0" smtClean="0">
                <a:sym typeface="Symbol" pitchFamily="18" charset="2"/>
              </a:rPr>
              <a:t>	F</a:t>
            </a:r>
            <a:r>
              <a:rPr lang="fr-FR" sz="2800" baseline="-25000" dirty="0" smtClean="0">
                <a:sym typeface="Symbol" pitchFamily="18" charset="2"/>
              </a:rPr>
              <a:t>1</a:t>
            </a:r>
            <a:r>
              <a:rPr lang="fr-FR" sz="2800" dirty="0" smtClean="0">
                <a:sym typeface="Symbol" pitchFamily="18" charset="2"/>
              </a:rPr>
              <a:t> est équivalente à F</a:t>
            </a:r>
          </a:p>
          <a:p>
            <a:pPr marL="355600" indent="-355600">
              <a:spcBef>
                <a:spcPct val="30000"/>
              </a:spcBef>
              <a:buFontTx/>
              <a:buAutoNum type="arabicPeriod" startAt="3"/>
            </a:pPr>
            <a:r>
              <a:rPr lang="fr-FR" sz="2800" dirty="0" smtClean="0">
                <a:sym typeface="Symbol" pitchFamily="18" charset="2"/>
              </a:rPr>
              <a:t>On pose F</a:t>
            </a:r>
            <a:r>
              <a:rPr lang="fr-FR" sz="2800" baseline="26000" dirty="0" smtClean="0">
                <a:sym typeface="Symbol" pitchFamily="18" charset="2"/>
              </a:rPr>
              <a:t>’</a:t>
            </a:r>
            <a:r>
              <a:rPr lang="fr-FR" sz="2800" baseline="-25000" dirty="0" smtClean="0">
                <a:sym typeface="Symbol" pitchFamily="18" charset="2"/>
              </a:rPr>
              <a:t>0</a:t>
            </a:r>
            <a:r>
              <a:rPr lang="fr-FR" sz="2800" dirty="0" smtClean="0">
                <a:sym typeface="Symbol" pitchFamily="18" charset="2"/>
              </a:rPr>
              <a:t> = F</a:t>
            </a:r>
            <a:r>
              <a:rPr lang="fr-FR" sz="2800" baseline="-25000" dirty="0" smtClean="0">
                <a:sym typeface="Symbol" pitchFamily="18" charset="2"/>
              </a:rPr>
              <a:t>1</a:t>
            </a:r>
          </a:p>
          <a:p>
            <a:pPr marL="355600" indent="-355600">
              <a:lnSpc>
                <a:spcPct val="120000"/>
              </a:lnSpc>
              <a:spcBef>
                <a:spcPct val="30000"/>
              </a:spcBef>
              <a:buFontTx/>
              <a:buChar char="•"/>
            </a:pPr>
            <a:r>
              <a:rPr lang="fr-FR" sz="2800" dirty="0" smtClean="0">
                <a:sym typeface="Symbol" pitchFamily="18" charset="2"/>
              </a:rPr>
              <a:t>F</a:t>
            </a:r>
            <a:r>
              <a:rPr lang="fr-FR" sz="2800" baseline="26000" dirty="0" smtClean="0">
                <a:sym typeface="Symbol" pitchFamily="18" charset="2"/>
              </a:rPr>
              <a:t>’</a:t>
            </a:r>
            <a:r>
              <a:rPr lang="fr-FR" sz="2800" baseline="-25000" dirty="0" smtClean="0">
                <a:sym typeface="Symbol" pitchFamily="18" charset="2"/>
              </a:rPr>
              <a:t>1 </a:t>
            </a:r>
            <a:r>
              <a:rPr lang="fr-FR" sz="2800" dirty="0" smtClean="0">
                <a:sym typeface="Symbol" pitchFamily="18" charset="2"/>
              </a:rPr>
              <a:t>= F</a:t>
            </a:r>
            <a:r>
              <a:rPr lang="fr-FR" sz="2800" baseline="26000" dirty="0" smtClean="0">
                <a:sym typeface="Symbol" pitchFamily="18" charset="2"/>
              </a:rPr>
              <a:t>’</a:t>
            </a:r>
            <a:r>
              <a:rPr lang="fr-FR" sz="2800" baseline="-25000" dirty="0" smtClean="0">
                <a:sym typeface="Symbol" pitchFamily="18" charset="2"/>
              </a:rPr>
              <a:t>0</a:t>
            </a:r>
            <a:r>
              <a:rPr lang="fr-FR" sz="2800" dirty="0" smtClean="0">
                <a:sym typeface="Symbol" pitchFamily="18" charset="2"/>
              </a:rPr>
              <a:t> – {AB  C} car B  AB et que F</a:t>
            </a:r>
            <a:r>
              <a:rPr lang="fr-FR" sz="2800" baseline="26000" dirty="0" smtClean="0">
                <a:sym typeface="Symbol" pitchFamily="18" charset="2"/>
              </a:rPr>
              <a:t>’</a:t>
            </a:r>
            <a:r>
              <a:rPr lang="fr-FR" sz="2800" baseline="-25000" dirty="0" smtClean="0">
                <a:sym typeface="Symbol" pitchFamily="18" charset="2"/>
              </a:rPr>
              <a:t>0</a:t>
            </a:r>
            <a:r>
              <a:rPr lang="fr-FR" sz="2800" dirty="0" smtClean="0">
                <a:sym typeface="Symbol" pitchFamily="18" charset="2"/>
              </a:rPr>
              <a:t> – {AB  C}  {B  C} est équivalente à F</a:t>
            </a:r>
            <a:r>
              <a:rPr lang="fr-FR" sz="2800" baseline="26000" dirty="0" smtClean="0">
                <a:sym typeface="Symbol" pitchFamily="18" charset="2"/>
              </a:rPr>
              <a:t>’</a:t>
            </a:r>
            <a:r>
              <a:rPr lang="fr-FR" sz="2800" baseline="-25000" dirty="0" smtClean="0">
                <a:sym typeface="Symbol" pitchFamily="18" charset="2"/>
              </a:rPr>
              <a:t>0 </a:t>
            </a:r>
          </a:p>
          <a:p>
            <a:pPr marL="355600" indent="-355600">
              <a:lnSpc>
                <a:spcPct val="120000"/>
              </a:lnSpc>
              <a:spcBef>
                <a:spcPct val="30000"/>
              </a:spcBef>
              <a:buFontTx/>
              <a:buChar char="•"/>
            </a:pPr>
            <a:endParaRPr lang="fr-FR" sz="2800" dirty="0" smtClean="0">
              <a:sym typeface="Symbol" pitchFamily="18" charset="2"/>
            </a:endParaRPr>
          </a:p>
          <a:p>
            <a:pPr marL="355600" indent="-355600">
              <a:spcBef>
                <a:spcPct val="30000"/>
              </a:spcBef>
              <a:buNone/>
            </a:pPr>
            <a:r>
              <a:rPr lang="fr-FR" sz="2800" dirty="0" smtClean="0">
                <a:solidFill>
                  <a:srgbClr val="FF0000"/>
                </a:solidFill>
                <a:sym typeface="Symbol" pitchFamily="18" charset="2"/>
              </a:rPr>
              <a:t>Une couverture minimale de F est {A  B, B  C}</a:t>
            </a:r>
          </a:p>
          <a:p>
            <a:pPr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81793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2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48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8229600" cy="11334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>
                <a:sym typeface="Symbol" pitchFamily="18" charset="2"/>
              </a:rPr>
              <a:t>R(A, B, C) et F = {A  BC,  B  C, A  B, AB  C}</a:t>
            </a:r>
          </a:p>
          <a:p>
            <a:pPr>
              <a:buNone/>
            </a:pPr>
            <a:r>
              <a:rPr lang="fr-FR" sz="2400" dirty="0" smtClean="0">
                <a:sym typeface="Symbol" pitchFamily="18" charset="2"/>
              </a:rPr>
              <a:t>Une couverture minimale de F est {A  B, B  C}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411760" y="342900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5652120" y="349171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4283968" y="544522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</a:t>
            </a:r>
            <a:endParaRPr lang="fr-FR" dirty="0"/>
          </a:p>
        </p:txBody>
      </p:sp>
      <p:sp>
        <p:nvSpPr>
          <p:cNvPr id="8" name="Moins 7"/>
          <p:cNvSpPr/>
          <p:nvPr/>
        </p:nvSpPr>
        <p:spPr>
          <a:xfrm>
            <a:off x="4139952" y="4293096"/>
            <a:ext cx="576064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avec flèche 9"/>
          <p:cNvCxnSpPr>
            <a:stCxn id="8" idx="1"/>
            <a:endCxn id="7" idx="0"/>
          </p:cNvCxnSpPr>
          <p:nvPr/>
        </p:nvCxnSpPr>
        <p:spPr>
          <a:xfrm>
            <a:off x="4427984" y="4382040"/>
            <a:ext cx="36004" cy="1063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>
            <a:stCxn id="5" idx="2"/>
            <a:endCxn id="8" idx="3"/>
          </p:cNvCxnSpPr>
          <p:nvPr/>
        </p:nvCxnSpPr>
        <p:spPr>
          <a:xfrm>
            <a:off x="2591780" y="3798332"/>
            <a:ext cx="1836204" cy="5498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>
            <a:stCxn id="6" idx="2"/>
            <a:endCxn id="8" idx="3"/>
          </p:cNvCxnSpPr>
          <p:nvPr/>
        </p:nvCxnSpPr>
        <p:spPr>
          <a:xfrm flipH="1">
            <a:off x="4427984" y="3861048"/>
            <a:ext cx="1404156" cy="487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>
            <a:stCxn id="5" idx="3"/>
            <a:endCxn id="6" idx="1"/>
          </p:cNvCxnSpPr>
          <p:nvPr/>
        </p:nvCxnSpPr>
        <p:spPr>
          <a:xfrm>
            <a:off x="2771800" y="3613666"/>
            <a:ext cx="2880320" cy="627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>
            <a:stCxn id="5" idx="2"/>
            <a:endCxn id="7" idx="1"/>
          </p:cNvCxnSpPr>
          <p:nvPr/>
        </p:nvCxnSpPr>
        <p:spPr>
          <a:xfrm>
            <a:off x="2591780" y="3798332"/>
            <a:ext cx="1692188" cy="18315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6" idx="2"/>
            <a:endCxn id="7" idx="3"/>
          </p:cNvCxnSpPr>
          <p:nvPr/>
        </p:nvCxnSpPr>
        <p:spPr>
          <a:xfrm flipH="1">
            <a:off x="4644008" y="3861048"/>
            <a:ext cx="1188132" cy="17688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Multiplier 27"/>
          <p:cNvSpPr/>
          <p:nvPr/>
        </p:nvSpPr>
        <p:spPr>
          <a:xfrm>
            <a:off x="3275856" y="4509120"/>
            <a:ext cx="432048" cy="576064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9" name="Multiplier 28"/>
          <p:cNvSpPr/>
          <p:nvPr/>
        </p:nvSpPr>
        <p:spPr>
          <a:xfrm>
            <a:off x="4211960" y="4077072"/>
            <a:ext cx="432048" cy="576064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6749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Clé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49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42900" indent="-342900">
              <a:spcBef>
                <a:spcPct val="70000"/>
              </a:spcBef>
            </a:pPr>
            <a:r>
              <a:rPr lang="fr-FR" sz="2400" dirty="0" smtClean="0"/>
              <a:t>Soit R(</a:t>
            </a:r>
            <a:r>
              <a:rPr lang="fr-FR" sz="2400" dirty="0" smtClean="0">
                <a:sym typeface="Symbol" pitchFamily="18" charset="2"/>
              </a:rPr>
              <a:t>A</a:t>
            </a:r>
            <a:r>
              <a:rPr lang="fr-FR" sz="2400" baseline="-25000" dirty="0" smtClean="0">
                <a:sym typeface="Symbol" pitchFamily="18" charset="2"/>
              </a:rPr>
              <a:t>1</a:t>
            </a:r>
            <a:r>
              <a:rPr lang="fr-FR" sz="2400" dirty="0" smtClean="0">
                <a:sym typeface="Symbol" pitchFamily="18" charset="2"/>
              </a:rPr>
              <a:t>, A</a:t>
            </a:r>
            <a:r>
              <a:rPr lang="fr-FR" sz="2400" baseline="-25000" dirty="0" smtClean="0">
                <a:sym typeface="Symbol" pitchFamily="18" charset="2"/>
              </a:rPr>
              <a:t>2</a:t>
            </a:r>
            <a:r>
              <a:rPr lang="fr-FR" sz="2400" dirty="0" smtClean="0">
                <a:sym typeface="Symbol" pitchFamily="18" charset="2"/>
              </a:rPr>
              <a:t>, …, A</a:t>
            </a:r>
            <a:r>
              <a:rPr lang="fr-FR" sz="2400" baseline="-25000" dirty="0" smtClean="0">
                <a:sym typeface="Symbol" pitchFamily="18" charset="2"/>
              </a:rPr>
              <a:t>n</a:t>
            </a:r>
            <a:r>
              <a:rPr lang="fr-FR" sz="2400" dirty="0" smtClean="0">
                <a:sym typeface="Symbol" pitchFamily="18" charset="2"/>
              </a:rPr>
              <a:t>) et F une famille de DF sur R</a:t>
            </a:r>
          </a:p>
          <a:p>
            <a:pPr marL="342900" indent="-342900">
              <a:spcBef>
                <a:spcPct val="70000"/>
              </a:spcBef>
            </a:pPr>
            <a:r>
              <a:rPr lang="fr-FR" sz="2400" dirty="0" smtClean="0">
                <a:sym typeface="Symbol" pitchFamily="18" charset="2"/>
              </a:rPr>
              <a:t>Un sous-ensemble X de {A</a:t>
            </a:r>
            <a:r>
              <a:rPr lang="fr-FR" sz="2400" baseline="-25000" dirty="0" smtClean="0">
                <a:sym typeface="Symbol" pitchFamily="18" charset="2"/>
              </a:rPr>
              <a:t>1</a:t>
            </a:r>
            <a:r>
              <a:rPr lang="fr-FR" sz="2400" dirty="0" smtClean="0">
                <a:sym typeface="Symbol" pitchFamily="18" charset="2"/>
              </a:rPr>
              <a:t>, A</a:t>
            </a:r>
            <a:r>
              <a:rPr lang="fr-FR" sz="2400" baseline="-25000" dirty="0" smtClean="0">
                <a:sym typeface="Symbol" pitchFamily="18" charset="2"/>
              </a:rPr>
              <a:t>2</a:t>
            </a:r>
            <a:r>
              <a:rPr lang="fr-FR" sz="2400" dirty="0" smtClean="0">
                <a:sym typeface="Symbol" pitchFamily="18" charset="2"/>
              </a:rPr>
              <a:t>, …, A</a:t>
            </a:r>
            <a:r>
              <a:rPr lang="fr-FR" sz="2400" baseline="-25000" dirty="0" smtClean="0">
                <a:sym typeface="Symbol" pitchFamily="18" charset="2"/>
              </a:rPr>
              <a:t>n</a:t>
            </a:r>
            <a:r>
              <a:rPr lang="fr-FR" sz="2400" dirty="0" smtClean="0">
                <a:sym typeface="Symbol" pitchFamily="18" charset="2"/>
              </a:rPr>
              <a:t>} est une </a:t>
            </a:r>
            <a:r>
              <a:rPr lang="fr-FR" sz="2400" b="1" dirty="0" smtClean="0">
                <a:sym typeface="Symbol" pitchFamily="18" charset="2"/>
              </a:rPr>
              <a:t>clé </a:t>
            </a:r>
            <a:r>
              <a:rPr lang="fr-FR" sz="2400" dirty="0" smtClean="0">
                <a:sym typeface="Symbol" pitchFamily="18" charset="2"/>
              </a:rPr>
              <a:t>de R si</a:t>
            </a:r>
          </a:p>
          <a:p>
            <a:pPr marL="914400" lvl="1" indent="-457200">
              <a:spcBef>
                <a:spcPct val="70000"/>
              </a:spcBef>
              <a:buFont typeface="+mj-lt"/>
              <a:buAutoNum type="arabicPeriod"/>
            </a:pPr>
            <a:r>
              <a:rPr lang="fr-FR" dirty="0" smtClean="0">
                <a:sym typeface="Symbol" pitchFamily="18" charset="2"/>
              </a:rPr>
              <a:t>La dépendance fonctionnelle X  A</a:t>
            </a:r>
            <a:r>
              <a:rPr lang="fr-FR" baseline="-25000" dirty="0" smtClean="0">
                <a:sym typeface="Symbol" pitchFamily="18" charset="2"/>
              </a:rPr>
              <a:t>1</a:t>
            </a:r>
            <a:r>
              <a:rPr lang="fr-FR" dirty="0" smtClean="0">
                <a:sym typeface="Symbol" pitchFamily="18" charset="2"/>
              </a:rPr>
              <a:t>, A</a:t>
            </a:r>
            <a:r>
              <a:rPr lang="fr-FR" baseline="-25000" dirty="0" smtClean="0">
                <a:sym typeface="Symbol" pitchFamily="18" charset="2"/>
              </a:rPr>
              <a:t>2</a:t>
            </a:r>
            <a:r>
              <a:rPr lang="fr-FR" dirty="0" smtClean="0">
                <a:sym typeface="Symbol" pitchFamily="18" charset="2"/>
              </a:rPr>
              <a:t>, …, A</a:t>
            </a:r>
            <a:r>
              <a:rPr lang="fr-FR" baseline="-25000" dirty="0" smtClean="0">
                <a:sym typeface="Symbol" pitchFamily="18" charset="2"/>
              </a:rPr>
              <a:t>n </a:t>
            </a:r>
            <a:r>
              <a:rPr lang="fr-FR" dirty="0" smtClean="0">
                <a:sym typeface="Symbol" pitchFamily="18" charset="2"/>
              </a:rPr>
              <a:t> F+, la fermeture transitive de F</a:t>
            </a:r>
          </a:p>
          <a:p>
            <a:pPr marL="914400" lvl="1" indent="-457200">
              <a:spcBef>
                <a:spcPct val="70000"/>
              </a:spcBef>
              <a:buFont typeface="+mj-lt"/>
              <a:buAutoNum type="arabicPeriod"/>
            </a:pPr>
            <a:r>
              <a:rPr lang="fr-FR" dirty="0" smtClean="0">
                <a:sym typeface="Symbol" pitchFamily="18" charset="2"/>
              </a:rPr>
              <a:t> Y  X, on n’ a pas Y  A</a:t>
            </a:r>
            <a:r>
              <a:rPr lang="fr-FR" baseline="-25000" dirty="0" smtClean="0">
                <a:sym typeface="Symbol" pitchFamily="18" charset="2"/>
              </a:rPr>
              <a:t>1</a:t>
            </a:r>
            <a:r>
              <a:rPr lang="fr-FR" dirty="0" smtClean="0">
                <a:sym typeface="Symbol" pitchFamily="18" charset="2"/>
              </a:rPr>
              <a:t>, A</a:t>
            </a:r>
            <a:r>
              <a:rPr lang="fr-FR" baseline="-25000" dirty="0" smtClean="0">
                <a:sym typeface="Symbol" pitchFamily="18" charset="2"/>
              </a:rPr>
              <a:t>2</a:t>
            </a:r>
            <a:r>
              <a:rPr lang="fr-FR" dirty="0" smtClean="0">
                <a:sym typeface="Symbol" pitchFamily="18" charset="2"/>
              </a:rPr>
              <a:t>, …, A</a:t>
            </a:r>
            <a:r>
              <a:rPr lang="fr-FR" baseline="-25000" dirty="0" smtClean="0">
                <a:sym typeface="Symbol" pitchFamily="18" charset="2"/>
              </a:rPr>
              <a:t>n </a:t>
            </a:r>
          </a:p>
          <a:p>
            <a:pPr marL="342900" indent="-342900">
              <a:spcBef>
                <a:spcPct val="70000"/>
              </a:spcBef>
              <a:buFontTx/>
              <a:buChar char="•"/>
            </a:pPr>
            <a:r>
              <a:rPr lang="fr-FR" sz="2400" dirty="0" smtClean="0">
                <a:sym typeface="Symbol" pitchFamily="18" charset="2"/>
              </a:rPr>
              <a:t>Si X n’est pas un ensemble minimal alors X est une « </a:t>
            </a:r>
            <a:r>
              <a:rPr lang="fr-FR" sz="2400" b="1" dirty="0" err="1" smtClean="0">
                <a:sym typeface="Symbol" pitchFamily="18" charset="2"/>
              </a:rPr>
              <a:t>surclé</a:t>
            </a:r>
            <a:r>
              <a:rPr lang="fr-FR" sz="2400" b="1" dirty="0" smtClean="0">
                <a:sym typeface="Symbol" pitchFamily="18" charset="2"/>
              </a:rPr>
              <a:t> »</a:t>
            </a:r>
            <a:endParaRPr lang="fr-FR" sz="2400" dirty="0" smtClean="0">
              <a:sym typeface="Symbol" pitchFamily="18" charset="2"/>
            </a:endParaRPr>
          </a:p>
          <a:p>
            <a:pPr marL="342900" indent="-342900">
              <a:spcBef>
                <a:spcPct val="70000"/>
              </a:spcBef>
              <a:buFontTx/>
              <a:buChar char="•"/>
            </a:pPr>
            <a:r>
              <a:rPr lang="fr-FR" sz="2400" dirty="0" smtClean="0">
                <a:sym typeface="Symbol" pitchFamily="18" charset="2"/>
              </a:rPr>
              <a:t>Les dépendances fonctionnelles permettent de déduire les clés des relations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29600" cy="922114"/>
          </a:xfrm>
        </p:spPr>
        <p:txBody>
          <a:bodyPr lIns="81272" tIns="40636" rIns="81272">
            <a:normAutofit/>
          </a:bodyPr>
          <a:lstStyle/>
          <a:p>
            <a:r>
              <a:rPr lang="fr-FR" b="1" dirty="0" smtClean="0"/>
              <a:t>Exemple (suite)</a:t>
            </a:r>
            <a:endParaRPr lang="fr-FR" b="1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5</a:t>
            </a:fld>
            <a:endParaRPr lang="fr-FR"/>
          </a:p>
        </p:txBody>
      </p:sp>
      <p:pic>
        <p:nvPicPr>
          <p:cNvPr id="4" name="Espace réservé du contenu 3" descr="I3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268760"/>
            <a:ext cx="7488832" cy="48965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Décomposition de schéma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50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La décomposition de schéma doit garantir:</a:t>
            </a:r>
          </a:p>
          <a:p>
            <a:pPr marL="514350" indent="-514350">
              <a:buNone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La préservation de l'information</a:t>
            </a:r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La préservation des dépendances fonctionnelles</a:t>
            </a:r>
          </a:p>
          <a:p>
            <a:pPr marL="514350" indent="-514350">
              <a:buFont typeface="+mj-lt"/>
              <a:buAutoNum type="arabicPeriod"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Décomposition de schéma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51</a:t>
            </a:fld>
            <a:endParaRPr lang="fr-FR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51520" y="1412776"/>
            <a:ext cx="8458200" cy="1981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just">
              <a:lnSpc>
                <a:spcPct val="150000"/>
              </a:lnSpc>
              <a:spcBef>
                <a:spcPct val="20000"/>
              </a:spcBef>
            </a:pPr>
            <a:r>
              <a:rPr lang="fr-FR" sz="2800" dirty="0"/>
              <a:t>On appelle </a:t>
            </a:r>
            <a:r>
              <a:rPr lang="fr-FR" sz="2800" i="1" dirty="0"/>
              <a:t>décomposition d’un schéma de relation</a:t>
            </a:r>
            <a:r>
              <a:rPr lang="fr-FR" sz="2800" dirty="0"/>
              <a:t> R = (A1, A2, ..., An) où A1, A2, ..., An sont des attributs, le remplacement de R par un ensemble de schémas de relation R1, R2, ..., </a:t>
            </a:r>
            <a:r>
              <a:rPr lang="fr-FR" sz="2800" dirty="0" err="1"/>
              <a:t>Rp</a:t>
            </a:r>
            <a:r>
              <a:rPr lang="fr-FR" sz="2800" dirty="0"/>
              <a:t> (p</a:t>
            </a:r>
            <a:r>
              <a:rPr lang="fr-FR" sz="2800" dirty="0">
                <a:sym typeface="Symbol" pitchFamily="18" charset="2"/>
              </a:rPr>
              <a:t></a:t>
            </a:r>
            <a:r>
              <a:rPr lang="fr-FR" sz="2800" dirty="0"/>
              <a:t>1), obtenus à partir de R par </a:t>
            </a:r>
            <a:r>
              <a:rPr lang="fr-FR" sz="2800" dirty="0" smtClean="0"/>
              <a:t>projection et </a:t>
            </a:r>
            <a:r>
              <a:rPr lang="fr-FR" sz="2800" dirty="0"/>
              <a:t>de telle sorte que la réunion des attributs de Ri (1</a:t>
            </a:r>
            <a:r>
              <a:rPr lang="fr-FR" sz="2800" dirty="0">
                <a:sym typeface="Symbol" pitchFamily="18" charset="2"/>
              </a:rPr>
              <a:t></a:t>
            </a:r>
            <a:r>
              <a:rPr lang="fr-FR" sz="2800" dirty="0"/>
              <a:t>i </a:t>
            </a:r>
            <a:r>
              <a:rPr lang="fr-FR" sz="2800" dirty="0">
                <a:sym typeface="Symbol" pitchFamily="18" charset="2"/>
              </a:rPr>
              <a:t></a:t>
            </a:r>
            <a:r>
              <a:rPr lang="fr-FR" sz="2800" dirty="0"/>
              <a:t> p</a:t>
            </a:r>
            <a:r>
              <a:rPr lang="fr-FR" sz="2800" dirty="0" smtClean="0"/>
              <a:t>) par jointure </a:t>
            </a:r>
            <a:r>
              <a:rPr lang="fr-FR" sz="2800" dirty="0"/>
              <a:t>soit égale à R.</a:t>
            </a:r>
          </a:p>
        </p:txBody>
      </p:sp>
      <p:sp>
        <p:nvSpPr>
          <p:cNvPr id="6" name="Text Box 4" descr="Papier journal"/>
          <p:cNvSpPr txBox="1">
            <a:spLocks noChangeArrowheads="1"/>
          </p:cNvSpPr>
          <p:nvPr/>
        </p:nvSpPr>
        <p:spPr bwMode="auto">
          <a:xfrm>
            <a:off x="307561" y="4941168"/>
            <a:ext cx="1327415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b">
            <a:spAutoFit/>
          </a:bodyPr>
          <a:lstStyle/>
          <a:p>
            <a:pPr algn="ctr" eaLnBrk="0" hangingPunct="0"/>
            <a:r>
              <a:rPr lang="fr-FR" sz="2400" dirty="0">
                <a:latin typeface="Perpetua" pitchFamily="18" charset="0"/>
              </a:rPr>
              <a:t>Exemple</a:t>
            </a:r>
            <a:r>
              <a:rPr lang="fr-FR" sz="2400" dirty="0">
                <a:latin typeface="Times New Roman" pitchFamily="18" charset="0"/>
              </a:rPr>
              <a:t> :</a:t>
            </a:r>
          </a:p>
        </p:txBody>
      </p:sp>
      <p:sp>
        <p:nvSpPr>
          <p:cNvPr id="7" name="Text Box 5" descr="Papier journal"/>
          <p:cNvSpPr txBox="1">
            <a:spLocks noChangeArrowheads="1"/>
          </p:cNvSpPr>
          <p:nvPr/>
        </p:nvSpPr>
        <p:spPr bwMode="auto">
          <a:xfrm>
            <a:off x="1691680" y="4708820"/>
            <a:ext cx="6696744" cy="1816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 anchor="b">
            <a:spAutoFit/>
          </a:bodyPr>
          <a:lstStyle/>
          <a:p>
            <a:pPr eaLnBrk="0" hangingPunct="0"/>
            <a:r>
              <a:rPr lang="fr-FR" sz="2800" dirty="0" smtClean="0"/>
              <a:t>Soient R = (MAT, ETUDIANT, NOTE, PROF)</a:t>
            </a:r>
          </a:p>
          <a:p>
            <a:pPr eaLnBrk="0" hangingPunct="0"/>
            <a:r>
              <a:rPr lang="fr-FR" sz="2800" dirty="0" smtClean="0"/>
              <a:t>R1 = (MAT, ETUDIANT, NOTE) </a:t>
            </a:r>
          </a:p>
          <a:p>
            <a:pPr eaLnBrk="0" hangingPunct="0"/>
            <a:r>
              <a:rPr lang="fr-FR" sz="2800" dirty="0" smtClean="0"/>
              <a:t>R2 = (MAT, PROF)</a:t>
            </a:r>
          </a:p>
          <a:p>
            <a:pPr eaLnBrk="0" hangingPunct="0"/>
            <a:r>
              <a:rPr lang="fr-FR" sz="2800" dirty="0" smtClean="0"/>
              <a:t>R1 et R2 forment une décomposition de 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Décomposition sans perte d'information (SPI)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52</a:t>
            </a:fld>
            <a:endParaRPr lang="fr-FR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23528" y="1412776"/>
            <a:ext cx="8610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fr-FR" sz="2400" dirty="0"/>
              <a:t>On dit qu’une </a:t>
            </a:r>
            <a:r>
              <a:rPr lang="fr-FR" sz="2400" i="1" dirty="0"/>
              <a:t>décomposition</a:t>
            </a:r>
            <a:r>
              <a:rPr lang="fr-FR" sz="2400" dirty="0"/>
              <a:t> de R en R1, R2, … </a:t>
            </a:r>
            <a:r>
              <a:rPr lang="fr-FR" sz="2400" dirty="0" err="1"/>
              <a:t>Rp</a:t>
            </a:r>
            <a:r>
              <a:rPr lang="fr-FR" sz="2400" dirty="0"/>
              <a:t>, est </a:t>
            </a:r>
            <a:r>
              <a:rPr lang="fr-FR" sz="2400" i="1" dirty="0"/>
              <a:t>sans perte d’information</a:t>
            </a:r>
            <a:r>
              <a:rPr lang="fr-FR" sz="2400" dirty="0"/>
              <a:t>, ce que l’on note SPI, si </a:t>
            </a:r>
            <a:r>
              <a:rPr lang="fr-FR" sz="2400" dirty="0" smtClean="0"/>
              <a:t>tous les tuples </a:t>
            </a:r>
            <a:r>
              <a:rPr lang="fr-FR" sz="2400" dirty="0"/>
              <a:t>r sur R </a:t>
            </a:r>
            <a:r>
              <a:rPr lang="fr-FR" sz="2400" dirty="0" smtClean="0"/>
              <a:t>considérés </a:t>
            </a:r>
            <a:r>
              <a:rPr lang="fr-FR" sz="2400" dirty="0"/>
              <a:t>sont égales à la jointure des </a:t>
            </a:r>
            <a:r>
              <a:rPr lang="fr-FR" sz="2400" dirty="0" smtClean="0"/>
              <a:t>tuples </a:t>
            </a:r>
            <a:r>
              <a:rPr lang="fr-FR" sz="2400" dirty="0"/>
              <a:t>ri (1</a:t>
            </a:r>
            <a:r>
              <a:rPr lang="fr-FR" sz="2400" dirty="0">
                <a:sym typeface="Symbol" pitchFamily="18" charset="2"/>
              </a:rPr>
              <a:t></a:t>
            </a:r>
            <a:r>
              <a:rPr lang="fr-FR" sz="2400" dirty="0"/>
              <a:t>i</a:t>
            </a:r>
            <a:r>
              <a:rPr lang="fr-FR" sz="2400" dirty="0">
                <a:sym typeface="Symbol" pitchFamily="18" charset="2"/>
              </a:rPr>
              <a:t></a:t>
            </a:r>
            <a:r>
              <a:rPr lang="fr-FR" sz="2400" dirty="0"/>
              <a:t>p) </a:t>
            </a:r>
            <a:r>
              <a:rPr lang="fr-FR" sz="2400" dirty="0" smtClean="0"/>
              <a:t>obtenus </a:t>
            </a:r>
            <a:r>
              <a:rPr lang="fr-FR" sz="2400" dirty="0"/>
              <a:t>par projection de r sur les schémas Ri</a:t>
            </a:r>
            <a:r>
              <a:rPr lang="fr-FR" sz="2400" dirty="0" smtClean="0"/>
              <a:t>.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fr-FR" sz="24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fr-FR" sz="2400" dirty="0"/>
              <a:t>Condition nécessaire et suffisante : Théorème de </a:t>
            </a:r>
            <a:r>
              <a:rPr lang="fr-FR" sz="2400" dirty="0" smtClean="0"/>
              <a:t>Heath</a:t>
            </a:r>
          </a:p>
        </p:txBody>
      </p:sp>
      <p:sp>
        <p:nvSpPr>
          <p:cNvPr id="6" name="Text Box 6" descr="Papier journal"/>
          <p:cNvSpPr txBox="1">
            <a:spLocks noChangeArrowheads="1"/>
          </p:cNvSpPr>
          <p:nvPr/>
        </p:nvSpPr>
        <p:spPr bwMode="auto">
          <a:xfrm>
            <a:off x="395536" y="4147221"/>
            <a:ext cx="8229600" cy="2161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>
            <a:spAutoFit/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fr-FR" sz="2400" i="1" dirty="0"/>
              <a:t>Soit R=(X</a:t>
            </a:r>
            <a:r>
              <a:rPr lang="fr-FR" sz="2400" i="1" dirty="0" smtClean="0"/>
              <a:t>, Y, Z</a:t>
            </a:r>
            <a:r>
              <a:rPr lang="fr-FR" sz="2400" i="1" dirty="0"/>
              <a:t>) où X, Y et Z sont des ensembles d ’attributs. Si on suppose que X </a:t>
            </a:r>
            <a:r>
              <a:rPr lang="fr-FR" sz="2400" i="1" dirty="0" smtClean="0">
                <a:sym typeface="Symbol" pitchFamily="18" charset="2"/>
              </a:rPr>
              <a:t> Y </a:t>
            </a:r>
            <a:r>
              <a:rPr lang="fr-FR" sz="2400" i="1" dirty="0">
                <a:sym typeface="Symbol" pitchFamily="18" charset="2"/>
              </a:rPr>
              <a:t>appartient à F+, alors la décomposition de R en </a:t>
            </a:r>
            <a:endParaRPr lang="fr-FR" sz="2400" i="1" dirty="0" smtClean="0">
              <a:sym typeface="Symbol" pitchFamily="18" charset="2"/>
            </a:endParaRPr>
          </a:p>
          <a:p>
            <a:pPr marL="342900" indent="-342900">
              <a:spcBef>
                <a:spcPct val="20000"/>
              </a:spcBef>
            </a:pPr>
            <a:r>
              <a:rPr lang="fr-FR" sz="2400" i="1" dirty="0" smtClean="0">
                <a:sym typeface="Symbol" pitchFamily="18" charset="2"/>
              </a:rPr>
              <a:t>     S </a:t>
            </a:r>
            <a:r>
              <a:rPr lang="fr-FR" sz="2400" i="1" dirty="0">
                <a:sym typeface="Symbol" pitchFamily="18" charset="2"/>
              </a:rPr>
              <a:t>= (X</a:t>
            </a:r>
            <a:r>
              <a:rPr lang="fr-FR" sz="2400" i="1" dirty="0" smtClean="0">
                <a:sym typeface="Symbol" pitchFamily="18" charset="2"/>
              </a:rPr>
              <a:t>, Y</a:t>
            </a:r>
            <a:r>
              <a:rPr lang="fr-FR" sz="2400" i="1" dirty="0">
                <a:sym typeface="Symbol" pitchFamily="18" charset="2"/>
              </a:rPr>
              <a:t>) et T = (X</a:t>
            </a:r>
            <a:r>
              <a:rPr lang="fr-FR" sz="2400" i="1" dirty="0" smtClean="0">
                <a:sym typeface="Symbol" pitchFamily="18" charset="2"/>
              </a:rPr>
              <a:t>, Z</a:t>
            </a:r>
            <a:r>
              <a:rPr lang="fr-FR" sz="2400" i="1" dirty="0">
                <a:sym typeface="Symbol" pitchFamily="18" charset="2"/>
              </a:rPr>
              <a:t>) est SPI. </a:t>
            </a:r>
            <a:endParaRPr lang="fr-FR" sz="2400" i="1" dirty="0" smtClean="0">
              <a:sym typeface="Symbol" pitchFamily="18" charset="2"/>
            </a:endParaRPr>
          </a:p>
          <a:p>
            <a:pPr marL="342900" indent="-342900">
              <a:spcBef>
                <a:spcPct val="20000"/>
              </a:spcBef>
            </a:pPr>
            <a:r>
              <a:rPr lang="fr-FR" sz="2400" i="1" dirty="0" smtClean="0">
                <a:sym typeface="Symbol" pitchFamily="18" charset="2"/>
              </a:rPr>
              <a:t>Réciproquement</a:t>
            </a:r>
            <a:r>
              <a:rPr lang="fr-FR" sz="2400" i="1" dirty="0">
                <a:sym typeface="Symbol" pitchFamily="18" charset="2"/>
              </a:rPr>
              <a:t>, si la décomposition de R en S et T est SPI, alors </a:t>
            </a:r>
            <a:endParaRPr lang="fr-FR" sz="2400" i="1" dirty="0" smtClean="0">
              <a:sym typeface="Symbol" pitchFamily="18" charset="2"/>
            </a:endParaRPr>
          </a:p>
          <a:p>
            <a:pPr marL="342900" indent="-342900">
              <a:spcBef>
                <a:spcPct val="20000"/>
              </a:spcBef>
            </a:pPr>
            <a:r>
              <a:rPr lang="fr-FR" sz="2400" i="1" dirty="0" smtClean="0">
                <a:sym typeface="Symbol" pitchFamily="18" charset="2"/>
              </a:rPr>
              <a:t>    </a:t>
            </a:r>
            <a:r>
              <a:rPr lang="fr-FR" sz="2400" i="1" dirty="0" smtClean="0"/>
              <a:t>X </a:t>
            </a:r>
            <a:r>
              <a:rPr lang="fr-FR" sz="2400" i="1" dirty="0" smtClean="0">
                <a:sym typeface="Symbol" pitchFamily="18" charset="2"/>
              </a:rPr>
              <a:t> Y ou </a:t>
            </a:r>
            <a:r>
              <a:rPr lang="fr-FR" sz="2400" i="1" dirty="0" smtClean="0"/>
              <a:t>X </a:t>
            </a:r>
            <a:r>
              <a:rPr lang="fr-FR" sz="2400" i="1" dirty="0" smtClean="0">
                <a:sym typeface="Symbol" pitchFamily="18" charset="2"/>
              </a:rPr>
              <a:t> Z  </a:t>
            </a:r>
            <a:r>
              <a:rPr lang="fr-FR" sz="2400" i="1" dirty="0">
                <a:sym typeface="Symbol" pitchFamily="18" charset="2"/>
              </a:rPr>
              <a:t>appartient à F+.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53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0" hangingPunct="0">
              <a:buNone/>
            </a:pPr>
            <a:r>
              <a:rPr lang="fr-FR" sz="2800" dirty="0" smtClean="0">
                <a:latin typeface="Perpetua" pitchFamily="18" charset="0"/>
              </a:rPr>
              <a:t>R = </a:t>
            </a:r>
            <a:r>
              <a:rPr lang="fr-FR" sz="2800" dirty="0">
                <a:latin typeface="Perpetua" pitchFamily="18" charset="0"/>
              </a:rPr>
              <a:t>(MATIÈRE, </a:t>
            </a:r>
            <a:r>
              <a:rPr lang="fr-FR" sz="2800" dirty="0" smtClean="0">
                <a:latin typeface="Perpetua" pitchFamily="18" charset="0"/>
              </a:rPr>
              <a:t>ETUDIANT, NOTE, PROF)</a:t>
            </a:r>
          </a:p>
          <a:p>
            <a:pPr eaLnBrk="0" hangingPunct="0">
              <a:buNone/>
            </a:pPr>
            <a:r>
              <a:rPr lang="fr-FR" sz="2800" dirty="0" smtClean="0">
                <a:latin typeface="Perpetua" pitchFamily="18" charset="0"/>
              </a:rPr>
              <a:t>R1 = </a:t>
            </a:r>
            <a:r>
              <a:rPr lang="fr-FR" sz="2800" dirty="0">
                <a:latin typeface="Perpetua" pitchFamily="18" charset="0"/>
              </a:rPr>
              <a:t>(</a:t>
            </a:r>
            <a:r>
              <a:rPr lang="fr-FR" sz="2800" u="sng" dirty="0">
                <a:latin typeface="Perpetua" pitchFamily="18" charset="0"/>
              </a:rPr>
              <a:t>MATIÈRE</a:t>
            </a:r>
            <a:r>
              <a:rPr lang="fr-FR" sz="2800" u="sng" dirty="0" smtClean="0">
                <a:latin typeface="Perpetua" pitchFamily="18" charset="0"/>
              </a:rPr>
              <a:t>, ETUDIANT</a:t>
            </a:r>
            <a:r>
              <a:rPr lang="fr-FR" sz="2800" dirty="0" smtClean="0">
                <a:latin typeface="Perpetua" pitchFamily="18" charset="0"/>
              </a:rPr>
              <a:t>, NOTE) </a:t>
            </a:r>
          </a:p>
          <a:p>
            <a:pPr eaLnBrk="0" hangingPunct="0">
              <a:buNone/>
            </a:pPr>
            <a:r>
              <a:rPr lang="fr-FR" sz="2800" dirty="0" smtClean="0">
                <a:latin typeface="Perpetua" pitchFamily="18" charset="0"/>
              </a:rPr>
              <a:t>R2 = </a:t>
            </a:r>
            <a:r>
              <a:rPr lang="fr-FR" sz="2800" dirty="0">
                <a:latin typeface="Perpetua" pitchFamily="18" charset="0"/>
              </a:rPr>
              <a:t>(</a:t>
            </a:r>
            <a:r>
              <a:rPr lang="fr-FR" sz="2800" u="sng" dirty="0">
                <a:latin typeface="Perpetua" pitchFamily="18" charset="0"/>
              </a:rPr>
              <a:t>MATIÈRE</a:t>
            </a:r>
            <a:r>
              <a:rPr lang="fr-FR" sz="2800" dirty="0">
                <a:latin typeface="Perpetua" pitchFamily="18" charset="0"/>
              </a:rPr>
              <a:t>, </a:t>
            </a:r>
            <a:r>
              <a:rPr lang="fr-FR" sz="2800" dirty="0" smtClean="0">
                <a:latin typeface="Perpetua" pitchFamily="18" charset="0"/>
              </a:rPr>
              <a:t>PROF)</a:t>
            </a:r>
          </a:p>
          <a:p>
            <a:pPr algn="just" eaLnBrk="0" hangingPunct="0">
              <a:buNone/>
            </a:pPr>
            <a:endParaRPr lang="fr-FR" sz="2800" dirty="0" smtClean="0">
              <a:latin typeface="Perpetua" pitchFamily="18" charset="0"/>
            </a:endParaRPr>
          </a:p>
          <a:p>
            <a:pPr algn="just" eaLnBrk="0" hangingPunct="0">
              <a:buNone/>
            </a:pPr>
            <a:r>
              <a:rPr lang="fr-FR" sz="2800" dirty="0" smtClean="0">
                <a:latin typeface="Perpetua" pitchFamily="18" charset="0"/>
              </a:rPr>
              <a:t>R1 et R2 est une décomposition SPI de R muni de </a:t>
            </a:r>
          </a:p>
          <a:p>
            <a:pPr algn="just" eaLnBrk="0" hangingPunct="0">
              <a:buNone/>
            </a:pPr>
            <a:r>
              <a:rPr lang="fr-FR" sz="2800" dirty="0" smtClean="0">
                <a:latin typeface="Perpetua" pitchFamily="18" charset="0"/>
              </a:rPr>
              <a:t>F = </a:t>
            </a:r>
            <a:r>
              <a:rPr lang="fr-FR" sz="2800" dirty="0">
                <a:latin typeface="Perpetua" pitchFamily="18" charset="0"/>
              </a:rPr>
              <a:t>{(MATIÈRE</a:t>
            </a:r>
            <a:r>
              <a:rPr lang="fr-FR" dirty="0" smtClean="0">
                <a:latin typeface="Perpetua" pitchFamily="18" charset="0"/>
              </a:rPr>
              <a:t>, ETUDIANT) </a:t>
            </a:r>
            <a:r>
              <a:rPr lang="fr-FR" dirty="0" smtClean="0">
                <a:latin typeface="Perpetua" pitchFamily="18" charset="0"/>
                <a:sym typeface="Symbol" pitchFamily="18" charset="2"/>
              </a:rPr>
              <a:t> NOTE, </a:t>
            </a:r>
          </a:p>
          <a:p>
            <a:pPr algn="just" eaLnBrk="0" hangingPunct="0">
              <a:buNone/>
            </a:pPr>
            <a:r>
              <a:rPr lang="fr-FR" sz="2800" dirty="0">
                <a:latin typeface="Perpetua" pitchFamily="18" charset="0"/>
                <a:sym typeface="Symbol" pitchFamily="18" charset="2"/>
              </a:rPr>
              <a:t> </a:t>
            </a:r>
            <a:r>
              <a:rPr lang="fr-FR" sz="2800" dirty="0" smtClean="0">
                <a:latin typeface="Perpetua" pitchFamily="18" charset="0"/>
                <a:sym typeface="Symbol" pitchFamily="18" charset="2"/>
              </a:rPr>
              <a:t>               </a:t>
            </a:r>
            <a:r>
              <a:rPr lang="fr-FR" sz="2800" dirty="0" smtClean="0">
                <a:latin typeface="Perpetua" pitchFamily="18" charset="0"/>
              </a:rPr>
              <a:t>MATIÈRE</a:t>
            </a:r>
            <a:r>
              <a:rPr lang="fr-FR" dirty="0" smtClean="0">
                <a:latin typeface="Perpetua" pitchFamily="18" charset="0"/>
                <a:sym typeface="Symbol" pitchFamily="18" charset="2"/>
              </a:rPr>
              <a:t>  PROF}</a:t>
            </a:r>
            <a:endParaRPr lang="fr-FR" sz="2800" dirty="0" smtClean="0">
              <a:latin typeface="Perpetua" pitchFamily="18" charset="0"/>
              <a:sym typeface="Symbol" pitchFamily="18" charset="2"/>
            </a:endParaRPr>
          </a:p>
          <a:p>
            <a:pPr>
              <a:buNone/>
            </a:pPr>
            <a:endParaRPr lang="fr-FR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Décomposition sans perte de dépendances (SPD)</a:t>
            </a:r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54</a:t>
            </a:fld>
            <a:endParaRPr lang="fr-FR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50825" y="2037060"/>
            <a:ext cx="8713788" cy="441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fr-FR" sz="2400" dirty="0"/>
              <a:t>Soit R décomposée en R1, R2, .., Rp. On appelle </a:t>
            </a:r>
            <a:r>
              <a:rPr lang="fr-FR" sz="2400" i="1" dirty="0"/>
              <a:t>restriction</a:t>
            </a:r>
            <a:r>
              <a:rPr lang="fr-FR" sz="2400" dirty="0"/>
              <a:t> de F à Ri, notée Fi, l’ensemble des DF de F+ formées d’attributs de Ri uniquement. </a:t>
            </a:r>
          </a:p>
          <a:p>
            <a:pPr marL="342900" indent="-342900" algn="just">
              <a:spcBef>
                <a:spcPct val="20000"/>
              </a:spcBef>
            </a:pPr>
            <a:r>
              <a:rPr lang="fr-FR" sz="2400" dirty="0" smtClean="0"/>
              <a:t>Exemple:</a:t>
            </a:r>
          </a:p>
          <a:p>
            <a:pPr marL="342900" indent="-342900" algn="just">
              <a:spcBef>
                <a:spcPct val="20000"/>
              </a:spcBef>
            </a:pPr>
            <a:r>
              <a:rPr lang="fr-FR" sz="2400" dirty="0" smtClean="0">
                <a:latin typeface="Times New Roman" pitchFamily="18" charset="0"/>
              </a:rPr>
              <a:t>Restriction de F à R1 : F1 = {(MATIÈRE, ETUDIANT) </a:t>
            </a:r>
            <a:r>
              <a:rPr lang="fr-FR" sz="2400" dirty="0" smtClean="0">
                <a:latin typeface="Times New Roman" pitchFamily="18" charset="0"/>
                <a:sym typeface="Symbol" pitchFamily="18" charset="2"/>
              </a:rPr>
              <a:t> NOTE}</a:t>
            </a:r>
          </a:p>
          <a:p>
            <a:pPr marL="342900" indent="-342900" algn="just">
              <a:spcBef>
                <a:spcPct val="20000"/>
              </a:spcBef>
            </a:pPr>
            <a:r>
              <a:rPr lang="fr-FR" sz="2400" dirty="0" smtClean="0">
                <a:latin typeface="Times New Roman" pitchFamily="18" charset="0"/>
              </a:rPr>
              <a:t>Restriction de F à R2 : F2 = </a:t>
            </a:r>
            <a:r>
              <a:rPr lang="fr-FR" sz="2400" dirty="0">
                <a:latin typeface="Times New Roman" pitchFamily="18" charset="0"/>
              </a:rPr>
              <a:t>{MATIÈRE</a:t>
            </a:r>
            <a:r>
              <a:rPr lang="fr-FR" sz="2400" dirty="0" smtClean="0">
                <a:latin typeface="Times New Roman" pitchFamily="18" charset="0"/>
                <a:sym typeface="Symbol" pitchFamily="18" charset="2"/>
              </a:rPr>
              <a:t>  PROF}</a:t>
            </a:r>
          </a:p>
          <a:p>
            <a:pPr marL="342900" indent="-342900" algn="just">
              <a:spcBef>
                <a:spcPct val="20000"/>
              </a:spcBef>
            </a:pPr>
            <a:endParaRPr lang="fr-FR" sz="2400" dirty="0"/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fr-FR" sz="2400" dirty="0"/>
              <a:t>On dit que la décomposition de R en R1, R2, .., </a:t>
            </a:r>
            <a:r>
              <a:rPr lang="fr-FR" sz="2400" dirty="0" err="1"/>
              <a:t>Rp</a:t>
            </a:r>
            <a:r>
              <a:rPr lang="fr-FR" sz="2400" dirty="0"/>
              <a:t> préserve les DF, ou encore est </a:t>
            </a:r>
            <a:r>
              <a:rPr lang="fr-FR" sz="2400" i="1" dirty="0"/>
              <a:t>sans perte de dépendances</a:t>
            </a:r>
            <a:r>
              <a:rPr lang="fr-FR" sz="2400" dirty="0"/>
              <a:t>, ce que l’on note SPD, </a:t>
            </a:r>
            <a:r>
              <a:rPr lang="fr-FR" sz="2400" dirty="0">
                <a:solidFill>
                  <a:srgbClr val="00B0F0"/>
                </a:solidFill>
              </a:rPr>
              <a:t>si l'union des fermetures </a:t>
            </a:r>
            <a:r>
              <a:rPr lang="fr-FR" sz="2400" dirty="0" smtClean="0">
                <a:solidFill>
                  <a:srgbClr val="00B0F0"/>
                </a:solidFill>
              </a:rPr>
              <a:t>transitives des </a:t>
            </a:r>
            <a:r>
              <a:rPr lang="fr-FR" sz="2400" dirty="0">
                <a:solidFill>
                  <a:srgbClr val="00B0F0"/>
                </a:solidFill>
              </a:rPr>
              <a:t>Fi (1</a:t>
            </a:r>
            <a:r>
              <a:rPr lang="fr-FR" sz="2400" dirty="0">
                <a:solidFill>
                  <a:srgbClr val="00B0F0"/>
                </a:solidFill>
                <a:sym typeface="Symbol" pitchFamily="18" charset="2"/>
              </a:rPr>
              <a:t></a:t>
            </a:r>
            <a:r>
              <a:rPr lang="fr-FR" sz="2400" dirty="0">
                <a:solidFill>
                  <a:srgbClr val="00B0F0"/>
                </a:solidFill>
              </a:rPr>
              <a:t>i</a:t>
            </a:r>
            <a:r>
              <a:rPr lang="fr-FR" sz="2400" dirty="0">
                <a:solidFill>
                  <a:srgbClr val="00B0F0"/>
                </a:solidFill>
                <a:sym typeface="Symbol" pitchFamily="18" charset="2"/>
              </a:rPr>
              <a:t></a:t>
            </a:r>
            <a:r>
              <a:rPr lang="fr-FR" sz="2400" dirty="0">
                <a:solidFill>
                  <a:srgbClr val="00B0F0"/>
                </a:solidFill>
              </a:rPr>
              <a:t>p) est égale à F+.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Les formes normales</a:t>
            </a:r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55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Les 3 premières formes normales ont pour objectif de permettre la décomposition de relations sans perdre d'informations à partir de la notion de dépendance fonctionnelle. L'objectif de cette décomposition est d'obtenir un schéma conceptuel représentant les entités et les associations du monde réel.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Reconstituer les entités et les associations à partir des liens (DF) entre les attributs.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Première forme normale (1FN)</a:t>
            </a:r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56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Un schéma de relation est dit en première forme normale (1FN) si tous les attributs qui le composent sont atomiques et indivisibles.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Une relation en 1FN ne contient pas d'attributs composées ni d'attributs multi-</a:t>
            </a:r>
            <a:r>
              <a:rPr lang="fr-FR" dirty="0" err="1" smtClean="0"/>
              <a:t>valués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Relation Employé en 1FN</a:t>
            </a:r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57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323528" y="1993406"/>
          <a:ext cx="8640960" cy="2155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2"/>
                <a:gridCol w="936106"/>
                <a:gridCol w="1152128"/>
                <a:gridCol w="1800200"/>
                <a:gridCol w="1872208"/>
                <a:gridCol w="1224136"/>
              </a:tblGrid>
              <a:tr h="298319">
                <a:tc>
                  <a:txBody>
                    <a:bodyPr/>
                    <a:lstStyle/>
                    <a:p>
                      <a:r>
                        <a:rPr lang="fr-FR" dirty="0" err="1" smtClean="0">
                          <a:latin typeface="+mj-lt"/>
                        </a:rPr>
                        <a:t>Num_Employé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+mj-lt"/>
                        </a:rPr>
                        <a:t>Nom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+mj-lt"/>
                        </a:rPr>
                        <a:t>Prénom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>
                          <a:latin typeface="+mj-lt"/>
                        </a:rPr>
                        <a:t>Date_Naissance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+mj-lt"/>
                        </a:rPr>
                        <a:t>Fonction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>
                          <a:latin typeface="+mj-lt"/>
                        </a:rPr>
                        <a:t>Est_Cadre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1001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Belaid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Toufik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12/05/1965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Concepteur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true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Touati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Rachid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13/09/1941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Chef de projet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true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Kadri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Amine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23/11/1970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Développeur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true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1053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>
                          <a:latin typeface="Cambria" pitchFamily="18" charset="0"/>
                          <a:ea typeface="Times New Roman"/>
                          <a:cs typeface="Times New Roman"/>
                        </a:rPr>
                        <a:t>Djabi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Fatiha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04/06/1980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false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Bouras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Kamel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19/04/1968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Administrateur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true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1005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Djabi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Fatiha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22/08/1976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3663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Développeur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false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Relation Employé  (pas en 1FN)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58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323528" y="1993406"/>
          <a:ext cx="8640960" cy="29889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2"/>
                <a:gridCol w="936106"/>
                <a:gridCol w="1152128"/>
                <a:gridCol w="1800200"/>
                <a:gridCol w="1872208"/>
                <a:gridCol w="1224136"/>
              </a:tblGrid>
              <a:tr h="298319">
                <a:tc>
                  <a:txBody>
                    <a:bodyPr/>
                    <a:lstStyle/>
                    <a:p>
                      <a:r>
                        <a:rPr lang="fr-FR" dirty="0" err="1" smtClean="0">
                          <a:latin typeface="+mj-lt"/>
                        </a:rPr>
                        <a:t>Num_Employé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+mj-lt"/>
                        </a:rPr>
                        <a:t>Nom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+mj-lt"/>
                        </a:rPr>
                        <a:t>Prénom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>
                          <a:latin typeface="+mj-lt"/>
                        </a:rPr>
                        <a:t>Date_Naissance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+mj-lt"/>
                        </a:rPr>
                        <a:t>Fonction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>
                          <a:latin typeface="+mj-lt"/>
                        </a:rPr>
                        <a:t>Est_Cadre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1001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Belaid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Toufik</a:t>
                      </a:r>
                      <a:endParaRPr lang="fr-FR" sz="18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12/05/1965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Concepteur</a:t>
                      </a:r>
                    </a:p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Développeur</a:t>
                      </a:r>
                      <a:endParaRPr lang="fr-FR" sz="18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true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Touati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Rachid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13/09/1941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Chef de projet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true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Kadri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Amine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23/11/1970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Développeur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true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1053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>
                          <a:latin typeface="Cambria" pitchFamily="18" charset="0"/>
                          <a:ea typeface="Times New Roman"/>
                          <a:cs typeface="Times New Roman"/>
                        </a:rPr>
                        <a:t>Djabi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Fatiha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04/06/1980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</a:p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Développeur</a:t>
                      </a:r>
                      <a:endParaRPr lang="fr-FR" sz="18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false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Bouras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Kamel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19/04/1968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Administrateur</a:t>
                      </a:r>
                    </a:p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Concepteur</a:t>
                      </a:r>
                      <a:endParaRPr lang="fr-FR" sz="18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true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1005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Djabi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Fatiha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22/08/1976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3663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Développeur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false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2987824" y="5661248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Non First Normal </a:t>
            </a:r>
            <a:r>
              <a:rPr lang="fr-FR" dirty="0" err="1" smtClean="0">
                <a:solidFill>
                  <a:srgbClr val="FF0000"/>
                </a:solidFill>
              </a:rPr>
              <a:t>Form</a:t>
            </a:r>
            <a:r>
              <a:rPr lang="fr-FR" dirty="0" smtClean="0">
                <a:solidFill>
                  <a:srgbClr val="FF0000"/>
                </a:solidFill>
              </a:rPr>
              <a:t> (NF1) Pas en 1</a:t>
            </a:r>
            <a:r>
              <a:rPr lang="fr-FR" baseline="30000" dirty="0" smtClean="0">
                <a:solidFill>
                  <a:srgbClr val="FF0000"/>
                </a:solidFill>
              </a:rPr>
              <a:t>ère</a:t>
            </a:r>
            <a:r>
              <a:rPr lang="fr-FR" dirty="0" smtClean="0">
                <a:solidFill>
                  <a:srgbClr val="FF0000"/>
                </a:solidFill>
              </a:rPr>
              <a:t> forme normale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Deuxième forme normale (2FN)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59</a:t>
            </a:fld>
            <a:endParaRPr lang="fr-FR"/>
          </a:p>
        </p:txBody>
      </p:sp>
      <p:sp>
        <p:nvSpPr>
          <p:cNvPr id="5" name="Rectangle 3" descr="Papier journal"/>
          <p:cNvSpPr>
            <a:spLocks noChangeArrowheads="1"/>
          </p:cNvSpPr>
          <p:nvPr/>
        </p:nvSpPr>
        <p:spPr bwMode="auto">
          <a:xfrm>
            <a:off x="395537" y="2434761"/>
            <a:ext cx="8352928" cy="1570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 anchor="b">
            <a:spAutoFit/>
          </a:bodyPr>
          <a:lstStyle/>
          <a:p>
            <a:r>
              <a:rPr kumimoji="1" lang="fr-FR" sz="2400" dirty="0"/>
              <a:t> </a:t>
            </a:r>
            <a:r>
              <a:rPr lang="fr-FR" sz="2400" dirty="0" smtClean="0"/>
              <a:t>Un </a:t>
            </a:r>
            <a:r>
              <a:rPr lang="fr-FR" sz="2400" dirty="0"/>
              <a:t>schéma de relation R est </a:t>
            </a:r>
            <a:r>
              <a:rPr lang="fr-FR" sz="2400" b="1" dirty="0" smtClean="0"/>
              <a:t>2FN</a:t>
            </a:r>
            <a:r>
              <a:rPr lang="fr-FR" sz="2400" dirty="0" smtClean="0"/>
              <a:t> </a:t>
            </a:r>
            <a:r>
              <a:rPr lang="fr-FR" sz="2400" dirty="0"/>
              <a:t>si et seulement </a:t>
            </a:r>
            <a:r>
              <a:rPr lang="fr-FR" sz="2400" dirty="0" err="1" smtClean="0"/>
              <a:t>ssi</a:t>
            </a:r>
            <a:r>
              <a:rPr lang="fr-FR" sz="2400" dirty="0" smtClean="0"/>
              <a:t> </a:t>
            </a:r>
            <a:r>
              <a:rPr lang="fr-FR" sz="2400" dirty="0"/>
              <a:t>:</a:t>
            </a:r>
          </a:p>
          <a:p>
            <a:pPr lvl="1"/>
            <a:r>
              <a:rPr lang="fr-FR" sz="2400" dirty="0" smtClean="0">
                <a:sym typeface="Symbol" pitchFamily="18" charset="2"/>
              </a:rPr>
              <a:t> </a:t>
            </a:r>
          </a:p>
          <a:p>
            <a:pPr lvl="1">
              <a:buFontTx/>
              <a:buChar char="•"/>
            </a:pPr>
            <a:r>
              <a:rPr lang="fr-FR" sz="2400" dirty="0" smtClean="0">
                <a:sym typeface="Symbol" pitchFamily="18" charset="2"/>
              </a:rPr>
              <a:t>le </a:t>
            </a:r>
            <a:r>
              <a:rPr lang="fr-FR" sz="2400" dirty="0">
                <a:sym typeface="Symbol" pitchFamily="18" charset="2"/>
              </a:rPr>
              <a:t>schéma est en </a:t>
            </a:r>
            <a:r>
              <a:rPr lang="fr-FR" sz="2400" dirty="0" smtClean="0">
                <a:sym typeface="Symbol" pitchFamily="18" charset="2"/>
              </a:rPr>
              <a:t>1FN</a:t>
            </a:r>
            <a:endParaRPr lang="fr-FR" sz="2400" dirty="0">
              <a:sym typeface="Symbol" pitchFamily="18" charset="2"/>
            </a:endParaRPr>
          </a:p>
          <a:p>
            <a:pPr marL="533400" lvl="2">
              <a:buFontTx/>
              <a:buChar char="•"/>
            </a:pPr>
            <a:r>
              <a:rPr lang="fr-FR" sz="2400" dirty="0" smtClean="0">
                <a:sym typeface="Symbol" pitchFamily="18" charset="2"/>
              </a:rPr>
              <a:t> </a:t>
            </a:r>
            <a:r>
              <a:rPr lang="fr-FR" sz="2400" dirty="0">
                <a:sym typeface="Symbol" pitchFamily="18" charset="2"/>
              </a:rPr>
              <a:t>A, attribut  une clé, A ne dépend pas d’une partie de </a:t>
            </a:r>
            <a:r>
              <a:rPr lang="fr-FR" sz="2400" dirty="0" smtClean="0">
                <a:sym typeface="Symbol" pitchFamily="18" charset="2"/>
              </a:rPr>
              <a:t>la clé </a:t>
            </a:r>
            <a:endParaRPr lang="fr-FR" sz="2400" dirty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lIns="81272" tIns="40636" rIns="81272">
            <a:noAutofit/>
          </a:bodyPr>
          <a:lstStyle/>
          <a:p>
            <a:r>
              <a:rPr lang="fr-FR" b="1" dirty="0" smtClean="0"/>
              <a:t>Notion de domaine </a:t>
            </a:r>
            <a:br>
              <a:rPr lang="fr-FR" b="1" dirty="0" smtClean="0"/>
            </a:br>
            <a:endParaRPr lang="fr-FR" b="1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075240" cy="4572000"/>
          </a:xfrm>
        </p:spPr>
        <p:txBody>
          <a:bodyPr lIns="81272" tIns="40636" rIns="81272" bIns="40636">
            <a:normAutofit/>
          </a:bodyPr>
          <a:lstStyle/>
          <a:p>
            <a:pPr algn="just">
              <a:buNone/>
            </a:pPr>
            <a:r>
              <a:rPr lang="fr-FR" sz="2800" b="1" dirty="0" smtClean="0">
                <a:solidFill>
                  <a:srgbClr val="FF0000"/>
                </a:solidFill>
              </a:rPr>
              <a:t>Définition</a:t>
            </a:r>
            <a:r>
              <a:rPr lang="fr-FR" sz="2800" dirty="0" smtClean="0"/>
              <a:t>: Un </a:t>
            </a:r>
            <a:r>
              <a:rPr lang="fr-FR" sz="2800" dirty="0" smtClean="0">
                <a:solidFill>
                  <a:srgbClr val="0070C0"/>
                </a:solidFill>
              </a:rPr>
              <a:t>domaine</a:t>
            </a:r>
            <a:r>
              <a:rPr lang="fr-FR" sz="2800" dirty="0" smtClean="0"/>
              <a:t> est un ensemble de valeurs que peut prendre un attribut. Un domaine peut définir un ou plusieurs attributs.</a:t>
            </a:r>
          </a:p>
          <a:p>
            <a:pPr>
              <a:buNone/>
            </a:pPr>
            <a:r>
              <a:rPr lang="fr-FR" sz="2800" b="1" dirty="0" smtClean="0">
                <a:solidFill>
                  <a:srgbClr val="FF0000"/>
                </a:solidFill>
              </a:rPr>
              <a:t>Exemples</a:t>
            </a:r>
            <a:r>
              <a:rPr lang="fr-FR" sz="2800" dirty="0" smtClean="0">
                <a:solidFill>
                  <a:srgbClr val="0070C0"/>
                </a:solidFill>
              </a:rPr>
              <a:t> </a:t>
            </a:r>
            <a:r>
              <a:rPr lang="fr-FR" sz="2800" dirty="0" smtClean="0"/>
              <a:t>:</a:t>
            </a:r>
          </a:p>
          <a:p>
            <a:r>
              <a:rPr lang="fr-FR" sz="2800" dirty="0" smtClean="0">
                <a:solidFill>
                  <a:srgbClr val="0070C0"/>
                </a:solidFill>
              </a:rPr>
              <a:t>Domaine(</a:t>
            </a:r>
            <a:r>
              <a:rPr lang="fr-FR" sz="2800" dirty="0" err="1" smtClean="0">
                <a:solidFill>
                  <a:srgbClr val="0070C0"/>
                </a:solidFill>
              </a:rPr>
              <a:t>Noetud</a:t>
            </a:r>
            <a:r>
              <a:rPr lang="fr-FR" sz="2800" dirty="0" smtClean="0">
                <a:solidFill>
                  <a:srgbClr val="0070C0"/>
                </a:solidFill>
              </a:rPr>
              <a:t>) :  exemple : INF + entier[0..300]</a:t>
            </a:r>
          </a:p>
          <a:p>
            <a:r>
              <a:rPr lang="fr-FR" sz="2800" dirty="0" smtClean="0">
                <a:solidFill>
                  <a:srgbClr val="0070C0"/>
                </a:solidFill>
              </a:rPr>
              <a:t>Domaine(nom): chaîne de caractère de longueur maximale 20</a:t>
            </a:r>
          </a:p>
          <a:p>
            <a:r>
              <a:rPr lang="fr-FR" sz="2800" dirty="0" smtClean="0">
                <a:solidFill>
                  <a:srgbClr val="0070C0"/>
                </a:solidFill>
              </a:rPr>
              <a:t>Domaine(âge) : entier dans [16..60]</a:t>
            </a:r>
          </a:p>
          <a:p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Relation Affectation en 2FN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60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79236009"/>
              </p:ext>
            </p:extLst>
          </p:nvPr>
        </p:nvGraphicFramePr>
        <p:xfrm>
          <a:off x="251520" y="1844824"/>
          <a:ext cx="8280920" cy="32414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656184"/>
                <a:gridCol w="1656184"/>
                <a:gridCol w="1656184"/>
                <a:gridCol w="1656184"/>
              </a:tblGrid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+mj-lt"/>
                        </a:rPr>
                        <a:t>Num_Employé</a:t>
                      </a:r>
                      <a:endParaRPr lang="fr-FR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+mj-lt"/>
                        </a:rPr>
                        <a:t>Num_Projet</a:t>
                      </a:r>
                      <a:endParaRPr lang="fr-FR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+mj-lt"/>
                        </a:rPr>
                        <a:t>Début_Affect</a:t>
                      </a:r>
                      <a:endParaRPr lang="fr-FR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+mj-lt"/>
                        </a:rPr>
                        <a:t>Fin_Affect</a:t>
                      </a:r>
                      <a:endParaRPr lang="fr-FR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+mj-lt"/>
                        </a:rPr>
                        <a:t>Supérieur</a:t>
                      </a:r>
                      <a:endParaRPr lang="fr-FR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122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07/03/2011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13/11/2011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NULL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122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08/03/2011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28/06/2011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1023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122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15/06/2011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04/10/2011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Cambria" pitchFamily="18" charset="0"/>
                        </a:rPr>
                        <a:t>1009</a:t>
                      </a:r>
                      <a:endParaRPr lang="fr-FR" sz="18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103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12/09/2010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01/11/2010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208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15/06/2011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12/10/2011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208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15/06/2011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06/03/2012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NULL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Cambria" pitchFamily="18" charset="0"/>
                        </a:rPr>
                        <a:t>1023</a:t>
                      </a:r>
                      <a:endParaRPr lang="fr-FR" sz="18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Cambria" pitchFamily="18" charset="0"/>
                        </a:rPr>
                        <a:t>208</a:t>
                      </a:r>
                      <a:endParaRPr lang="fr-FR" sz="18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01/09/2011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</a:rPr>
                        <a:t>17/12/2011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140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133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06/11/2011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19/02/2012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</a:rPr>
                        <a:t>1023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+mn-ea"/>
                          <a:cs typeface="+mn-cs"/>
                        </a:rPr>
                        <a:t>133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</a:rPr>
                        <a:t>15/11/2011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</a:rPr>
                        <a:t>06/02/2012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1026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724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1026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Cambria" pitchFamily="18" charset="0"/>
                        </a:rPr>
                        <a:t>208</a:t>
                      </a:r>
                      <a:endParaRPr lang="fr-FR" sz="18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19/08/2011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06/03/2012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971600" y="5445224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latin typeface="Times New Roman" pitchFamily="18" charset="0"/>
                <a:sym typeface="Symbol" pitchFamily="18" charset="2"/>
              </a:rPr>
              <a:t>Num_Employé</a:t>
            </a:r>
            <a:r>
              <a:rPr lang="fr-FR" b="1" dirty="0" smtClean="0">
                <a:latin typeface="Times New Roman" pitchFamily="18" charset="0"/>
                <a:sym typeface="Symbol" pitchFamily="18" charset="2"/>
              </a:rPr>
              <a:t>, </a:t>
            </a:r>
            <a:r>
              <a:rPr lang="fr-FR" b="1" dirty="0" err="1" smtClean="0">
                <a:latin typeface="Times New Roman" pitchFamily="18" charset="0"/>
                <a:sym typeface="Symbol" pitchFamily="18" charset="2"/>
              </a:rPr>
              <a:t>Num_Projet</a:t>
            </a:r>
            <a:r>
              <a:rPr lang="fr-FR" b="1" dirty="0" smtClean="0">
                <a:latin typeface="Times New Roman" pitchFamily="18" charset="0"/>
                <a:sym typeface="Symbol" pitchFamily="18" charset="2"/>
              </a:rPr>
              <a:t>  </a:t>
            </a:r>
            <a:r>
              <a:rPr lang="fr-FR" b="1" dirty="0" err="1" smtClean="0">
                <a:latin typeface="Times New Roman" pitchFamily="18" charset="0"/>
                <a:sym typeface="Symbol" pitchFamily="18" charset="2"/>
              </a:rPr>
              <a:t>Début_Affect</a:t>
            </a:r>
            <a:r>
              <a:rPr lang="fr-FR" b="1" dirty="0" smtClean="0">
                <a:latin typeface="Times New Roman" pitchFamily="18" charset="0"/>
                <a:sym typeface="Symbol" pitchFamily="18" charset="2"/>
              </a:rPr>
              <a:t>, </a:t>
            </a:r>
            <a:r>
              <a:rPr lang="fr-FR" b="1" dirty="0" err="1" smtClean="0">
                <a:latin typeface="Times New Roman" pitchFamily="18" charset="0"/>
                <a:sym typeface="Symbol" pitchFamily="18" charset="2"/>
              </a:rPr>
              <a:t>Fin_Affect</a:t>
            </a:r>
            <a:r>
              <a:rPr lang="fr-FR" b="1" dirty="0" smtClean="0">
                <a:latin typeface="Times New Roman" pitchFamily="18" charset="0"/>
                <a:sym typeface="Symbol" pitchFamily="18" charset="2"/>
              </a:rPr>
              <a:t>, Supérieur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Relation Affectation (pas en 2FN)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61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52539308"/>
              </p:ext>
            </p:extLst>
          </p:nvPr>
        </p:nvGraphicFramePr>
        <p:xfrm>
          <a:off x="179512" y="2060848"/>
          <a:ext cx="8568954" cy="3168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159"/>
                <a:gridCol w="1428159"/>
                <a:gridCol w="1428159"/>
                <a:gridCol w="1428159"/>
                <a:gridCol w="1200132"/>
                <a:gridCol w="1656186"/>
              </a:tblGrid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Num_Employé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Num_Projet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Début_Affect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Fin_Affect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+mj-lt"/>
                        </a:rPr>
                        <a:t>Supérieur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Fonction</a:t>
                      </a:r>
                      <a:endParaRPr lang="fr-FR" sz="1600" dirty="0">
                        <a:solidFill>
                          <a:srgbClr val="FF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07/03/2011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13/11/2011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Concepteur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08/03/2011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28/06/2011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Chef de projet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1023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04/10/2011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mbria" pitchFamily="18" charset="0"/>
                        </a:rPr>
                        <a:t>1009</a:t>
                      </a:r>
                      <a:endParaRPr lang="fr-FR" sz="16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développeur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103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12/09/2010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01/11/2010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Concepteur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208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12/10/2011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Chef de projet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208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06/03/2012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Concepteur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mbria" pitchFamily="18" charset="0"/>
                        </a:rPr>
                        <a:t>1023</a:t>
                      </a:r>
                      <a:endParaRPr lang="fr-FR" sz="16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mbria" pitchFamily="18" charset="0"/>
                        </a:rPr>
                        <a:t>208</a:t>
                      </a:r>
                      <a:endParaRPr lang="fr-FR" sz="16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01/09/2011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17/12/2011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Développeur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133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06/11/2011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19/02/2012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Concepteur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1053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mbria" pitchFamily="18" charset="0"/>
                        </a:rPr>
                        <a:t>208</a:t>
                      </a:r>
                      <a:endParaRPr lang="fr-FR" sz="16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01/09/2011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06/03/2012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1026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Administrateur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724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1026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mbria" pitchFamily="18" charset="0"/>
                        </a:rPr>
                        <a:t>208</a:t>
                      </a:r>
                      <a:endParaRPr lang="fr-FR" sz="16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19/08/2011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06/03/2012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187624" y="5518973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latin typeface="Times New Roman" pitchFamily="18" charset="0"/>
                <a:sym typeface="Symbol" pitchFamily="18" charset="2"/>
              </a:rPr>
              <a:t>Num_Employé</a:t>
            </a:r>
            <a:r>
              <a:rPr lang="fr-FR" b="1" dirty="0" smtClean="0">
                <a:latin typeface="Times New Roman" pitchFamily="18" charset="0"/>
                <a:sym typeface="Symbol" pitchFamily="18" charset="2"/>
              </a:rPr>
              <a:t>, </a:t>
            </a:r>
            <a:r>
              <a:rPr lang="fr-FR" b="1" dirty="0" err="1" smtClean="0">
                <a:latin typeface="Times New Roman" pitchFamily="18" charset="0"/>
                <a:sym typeface="Symbol" pitchFamily="18" charset="2"/>
              </a:rPr>
              <a:t>Num_Projet</a:t>
            </a:r>
            <a:r>
              <a:rPr lang="fr-FR" b="1" dirty="0" smtClean="0">
                <a:latin typeface="Times New Roman" pitchFamily="18" charset="0"/>
                <a:sym typeface="Symbol" pitchFamily="18" charset="2"/>
              </a:rPr>
              <a:t>  </a:t>
            </a:r>
            <a:r>
              <a:rPr lang="fr-FR" b="1" dirty="0" err="1" smtClean="0">
                <a:latin typeface="Times New Roman" pitchFamily="18" charset="0"/>
                <a:sym typeface="Symbol" pitchFamily="18" charset="2"/>
              </a:rPr>
              <a:t>Début_Affect</a:t>
            </a:r>
            <a:r>
              <a:rPr lang="fr-FR" b="1" dirty="0" smtClean="0">
                <a:latin typeface="Times New Roman" pitchFamily="18" charset="0"/>
                <a:sym typeface="Symbol" pitchFamily="18" charset="2"/>
              </a:rPr>
              <a:t>, </a:t>
            </a:r>
            <a:r>
              <a:rPr lang="fr-FR" b="1" dirty="0" err="1" smtClean="0">
                <a:latin typeface="Times New Roman" pitchFamily="18" charset="0"/>
                <a:sym typeface="Symbol" pitchFamily="18" charset="2"/>
              </a:rPr>
              <a:t>Fin_Affect</a:t>
            </a:r>
            <a:r>
              <a:rPr lang="fr-FR" b="1" dirty="0" smtClean="0">
                <a:latin typeface="Times New Roman" pitchFamily="18" charset="0"/>
                <a:sym typeface="Symbol" pitchFamily="18" charset="2"/>
              </a:rPr>
              <a:t>, Supérieur</a:t>
            </a:r>
          </a:p>
          <a:p>
            <a:r>
              <a:rPr lang="fr-FR" b="1" dirty="0" err="1" smtClean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Num_Employé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  </a:t>
            </a:r>
            <a:r>
              <a:rPr lang="fr-FR" b="1" dirty="0" smtClean="0">
                <a:solidFill>
                  <a:srgbClr val="FF0000"/>
                </a:solidFill>
              </a:rPr>
              <a:t>Fonction </a:t>
            </a:r>
            <a:endParaRPr lang="fr-F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Troisième forme normale (3FN)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62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992208"/>
            <a:ext cx="8229600" cy="4389120"/>
          </a:xfrm>
        </p:spPr>
        <p:txBody>
          <a:bodyPr/>
          <a:lstStyle/>
          <a:p>
            <a:pPr marL="377190" indent="-285750">
              <a:lnSpc>
                <a:spcPct val="110000"/>
              </a:lnSpc>
              <a:spcBef>
                <a:spcPct val="35000"/>
              </a:spcBef>
              <a:buNone/>
            </a:pPr>
            <a:r>
              <a:rPr lang="fr-FR" dirty="0" smtClean="0"/>
              <a:t>Un schéma de relation R est en 3FN </a:t>
            </a:r>
            <a:r>
              <a:rPr lang="fr-FR" dirty="0" err="1" smtClean="0"/>
              <a:t>ssi</a:t>
            </a:r>
            <a:r>
              <a:rPr lang="fr-FR" dirty="0" smtClean="0"/>
              <a:t> :</a:t>
            </a:r>
          </a:p>
          <a:p>
            <a:pPr marL="1143000" lvl="2" indent="-228600">
              <a:lnSpc>
                <a:spcPct val="110000"/>
              </a:lnSpc>
              <a:spcBef>
                <a:spcPct val="35000"/>
              </a:spcBef>
              <a:buFontTx/>
              <a:buChar char="–"/>
            </a:pPr>
            <a:r>
              <a:rPr lang="fr-FR" sz="2400" dirty="0" smtClean="0">
                <a:sym typeface="Symbol" pitchFamily="18" charset="2"/>
              </a:rPr>
              <a:t> le schéma est en 2FN</a:t>
            </a:r>
          </a:p>
          <a:p>
            <a:pPr marL="1143000" lvl="2" indent="-228600">
              <a:lnSpc>
                <a:spcPct val="110000"/>
              </a:lnSpc>
              <a:spcBef>
                <a:spcPct val="35000"/>
              </a:spcBef>
              <a:buFontTx/>
              <a:buChar char="–"/>
            </a:pPr>
            <a:r>
              <a:rPr lang="fr-FR" sz="2400" dirty="0" smtClean="0">
                <a:sym typeface="Symbol" pitchFamily="18" charset="2"/>
              </a:rPr>
              <a:t>(  une dépendance fonctionnelle transitive) c'est à dire  une dépendance A  B telle que A et B soit des attributs non clé.</a:t>
            </a:r>
            <a:endParaRPr lang="fr-FR" sz="2000" baseline="-25000" dirty="0" smtClean="0">
              <a:sym typeface="Symbol" pitchFamily="18" charset="2"/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Relation Affectation en 3FN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63</a:t>
            </a:fld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51520" y="2338086"/>
          <a:ext cx="8280920" cy="3179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656184"/>
                <a:gridCol w="1656184"/>
                <a:gridCol w="1656184"/>
                <a:gridCol w="1656184"/>
              </a:tblGrid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+mj-lt"/>
                        </a:rPr>
                        <a:t>Num_Employé</a:t>
                      </a:r>
                      <a:endParaRPr lang="fr-FR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+mj-lt"/>
                        </a:rPr>
                        <a:t>Num_Projet</a:t>
                      </a:r>
                      <a:endParaRPr lang="fr-FR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+mj-lt"/>
                        </a:rPr>
                        <a:t>Début_Affect</a:t>
                      </a:r>
                      <a:endParaRPr lang="fr-FR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+mj-lt"/>
                        </a:rPr>
                        <a:t>Fin_Affect</a:t>
                      </a:r>
                      <a:endParaRPr lang="fr-FR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+mj-lt"/>
                        </a:rPr>
                        <a:t>Supérieur</a:t>
                      </a:r>
                      <a:endParaRPr lang="fr-FR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122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07/03/2011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13/11/2011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NULL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122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08/03/2011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28/06/2011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1023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122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15/06/2011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04/10/2011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Cambria" pitchFamily="18" charset="0"/>
                        </a:rPr>
                        <a:t>1009</a:t>
                      </a:r>
                      <a:endParaRPr lang="fr-FR" sz="18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103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12/09/2010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01/11/2010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208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15/06/2011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12/10/2011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208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15/06/2011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06/03/2012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NULL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Cambria" pitchFamily="18" charset="0"/>
                        </a:rPr>
                        <a:t>1023</a:t>
                      </a:r>
                      <a:endParaRPr lang="fr-FR" sz="18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Cambria" pitchFamily="18" charset="0"/>
                        </a:rPr>
                        <a:t>208</a:t>
                      </a:r>
                      <a:endParaRPr lang="fr-FR" sz="18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01/09/2011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</a:rPr>
                        <a:t>17/12/2011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133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06/11/2011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19/02/2012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1053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Cambria" pitchFamily="18" charset="0"/>
                        </a:rPr>
                        <a:t>208</a:t>
                      </a:r>
                      <a:endParaRPr lang="fr-FR" sz="18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01/09/2011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06/03/2012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1026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724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1026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Cambria" pitchFamily="18" charset="0"/>
                        </a:rPr>
                        <a:t>208</a:t>
                      </a:r>
                      <a:endParaRPr lang="fr-FR" sz="18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19/08/2011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06/03/2012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648072" y="5883369"/>
            <a:ext cx="709228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700" b="1" dirty="0" err="1" smtClean="0"/>
              <a:t>Num_Employé</a:t>
            </a:r>
            <a:r>
              <a:rPr lang="fr-FR" sz="1700" b="1" dirty="0" smtClean="0"/>
              <a:t>, </a:t>
            </a:r>
            <a:r>
              <a:rPr lang="fr-FR" sz="1700" b="1" dirty="0" err="1" smtClean="0"/>
              <a:t>Num_Projet</a:t>
            </a:r>
            <a:r>
              <a:rPr lang="fr-FR" sz="1700" b="1" dirty="0" smtClean="0">
                <a:sym typeface="Symbol" pitchFamily="18" charset="2"/>
              </a:rPr>
              <a:t>  </a:t>
            </a:r>
            <a:r>
              <a:rPr lang="fr-FR" sz="1700" b="1" dirty="0" err="1" smtClean="0">
                <a:sym typeface="Symbol" pitchFamily="18" charset="2"/>
              </a:rPr>
              <a:t>Début_Affect</a:t>
            </a:r>
            <a:r>
              <a:rPr lang="fr-FR" sz="1700" b="1" dirty="0" smtClean="0">
                <a:sym typeface="Symbol" pitchFamily="18" charset="2"/>
              </a:rPr>
              <a:t>, </a:t>
            </a:r>
            <a:r>
              <a:rPr lang="fr-FR" sz="1700" b="1" dirty="0" err="1" smtClean="0">
                <a:sym typeface="Symbol" pitchFamily="18" charset="2"/>
              </a:rPr>
              <a:t>Fin_Affect</a:t>
            </a:r>
            <a:r>
              <a:rPr lang="fr-FR" sz="1700" b="1" dirty="0" smtClean="0">
                <a:sym typeface="Symbol" pitchFamily="18" charset="2"/>
              </a:rPr>
              <a:t>, Supérieur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Relation Affectation (pas en 3FN)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64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216024" y="5621759"/>
            <a:ext cx="882047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700" b="1" dirty="0" err="1" smtClean="0"/>
              <a:t>Num_Employé</a:t>
            </a:r>
            <a:r>
              <a:rPr lang="fr-FR" sz="1700" b="1" dirty="0" smtClean="0"/>
              <a:t>, </a:t>
            </a:r>
            <a:r>
              <a:rPr lang="fr-FR" sz="1700" b="1" dirty="0" err="1" smtClean="0"/>
              <a:t>Num_Projet</a:t>
            </a:r>
            <a:r>
              <a:rPr lang="fr-FR" sz="1700" b="1" dirty="0" smtClean="0">
                <a:sym typeface="Symbol" pitchFamily="18" charset="2"/>
              </a:rPr>
              <a:t>  </a:t>
            </a:r>
            <a:r>
              <a:rPr lang="fr-FR" sz="1700" b="1" dirty="0" err="1" smtClean="0">
                <a:sym typeface="Symbol" pitchFamily="18" charset="2"/>
              </a:rPr>
              <a:t>Début_Affect</a:t>
            </a:r>
            <a:r>
              <a:rPr lang="fr-FR" sz="1700" b="1" dirty="0" smtClean="0">
                <a:sym typeface="Symbol" pitchFamily="18" charset="2"/>
              </a:rPr>
              <a:t>, </a:t>
            </a:r>
            <a:r>
              <a:rPr lang="fr-FR" sz="1700" b="1" dirty="0" err="1" smtClean="0">
                <a:sym typeface="Symbol" pitchFamily="18" charset="2"/>
              </a:rPr>
              <a:t>Fin_Affect</a:t>
            </a:r>
            <a:r>
              <a:rPr lang="fr-FR" sz="1700" b="1" dirty="0" smtClean="0">
                <a:sym typeface="Symbol" pitchFamily="18" charset="2"/>
              </a:rPr>
              <a:t>, Supérieur, </a:t>
            </a:r>
            <a:r>
              <a:rPr lang="fr-FR" sz="1700" b="1" dirty="0" err="1" smtClean="0">
                <a:sym typeface="Symbol" pitchFamily="18" charset="2"/>
              </a:rPr>
              <a:t>Nom_Supérieur</a:t>
            </a:r>
            <a:endParaRPr lang="fr-FR" sz="1700" b="1" dirty="0" smtClean="0">
              <a:sym typeface="Symbol" pitchFamily="18" charset="2"/>
            </a:endParaRPr>
          </a:p>
          <a:p>
            <a:r>
              <a:rPr lang="fr-FR" sz="1700" b="1" dirty="0" smtClean="0">
                <a:solidFill>
                  <a:srgbClr val="FF0000"/>
                </a:solidFill>
                <a:sym typeface="Symbol" pitchFamily="18" charset="2"/>
              </a:rPr>
              <a:t>Supérieur  </a:t>
            </a:r>
            <a:r>
              <a:rPr lang="fr-FR" sz="1700" b="1" dirty="0" err="1" smtClean="0">
                <a:solidFill>
                  <a:srgbClr val="FF0000"/>
                </a:solidFill>
                <a:sym typeface="Symbol" pitchFamily="18" charset="2"/>
              </a:rPr>
              <a:t>Nom_supérieur</a:t>
            </a:r>
            <a:endParaRPr lang="fr-FR" sz="1700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251520" y="2060846"/>
          <a:ext cx="8280918" cy="3168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0153"/>
                <a:gridCol w="1380153"/>
                <a:gridCol w="1380153"/>
                <a:gridCol w="1380153"/>
                <a:gridCol w="1104124"/>
                <a:gridCol w="1656182"/>
              </a:tblGrid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Num_Employé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Num_Projet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Début_Affect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Fin_Affect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+mj-lt"/>
                        </a:rPr>
                        <a:t>Supérieur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solidFill>
                            <a:srgbClr val="FF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Nom_Supérieur</a:t>
                      </a:r>
                      <a:endParaRPr lang="fr-FR" sz="1600" dirty="0">
                        <a:solidFill>
                          <a:srgbClr val="FF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07/03/2011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13/11/2011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08/03/2011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28/06/2011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Touati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1023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04/10/2011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mbria" pitchFamily="18" charset="0"/>
                        </a:rPr>
                        <a:t>1009</a:t>
                      </a:r>
                      <a:endParaRPr lang="fr-FR" sz="16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Touati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103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12/09/2010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01/11/2010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208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12/10/2011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Touati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208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06/03/2012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mbria" pitchFamily="18" charset="0"/>
                        </a:rPr>
                        <a:t>1023</a:t>
                      </a:r>
                      <a:endParaRPr lang="fr-FR" sz="16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mbria" pitchFamily="18" charset="0"/>
                        </a:rPr>
                        <a:t>208</a:t>
                      </a:r>
                      <a:endParaRPr lang="fr-FR" sz="16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01/09/2011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17/12/2011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Touati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133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06/11/2011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19/02/2012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1053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mbria" pitchFamily="18" charset="0"/>
                        </a:rPr>
                        <a:t>208</a:t>
                      </a:r>
                      <a:endParaRPr lang="fr-FR" sz="16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01/09/2011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06/03/2012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1026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Bouras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724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1026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mbria" pitchFamily="18" charset="0"/>
                        </a:rPr>
                        <a:t>208</a:t>
                      </a:r>
                      <a:endParaRPr lang="fr-FR" sz="16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19/08/2011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06/03/2012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Touati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Processus de normalisation en 3éme forme normale :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4274-8DEF-46D8-A812-AF6CF802D95C}" type="slidenum">
              <a:rPr lang="fr-FR" smtClean="0"/>
              <a:pPr/>
              <a:t>65</a:t>
            </a:fld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7787208" cy="4353347"/>
          </a:xfrm>
        </p:spPr>
        <p:txBody>
          <a:bodyPr/>
          <a:lstStyle/>
          <a:p>
            <a:r>
              <a:rPr lang="fr-FR" dirty="0" smtClean="0"/>
              <a:t>Principe de l’algorithme :</a:t>
            </a:r>
          </a:p>
          <a:p>
            <a:endParaRPr lang="fr-FR" dirty="0"/>
          </a:p>
        </p:txBody>
      </p:sp>
      <p:pic>
        <p:nvPicPr>
          <p:cNvPr id="10" name="Image 9" descr="Sans titr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2" y="2492896"/>
            <a:ext cx="7125635" cy="35109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6937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Décomposition en 3FN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66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eaLnBrk="0" hangingPunct="0">
              <a:buNone/>
            </a:pPr>
            <a:r>
              <a:rPr kumimoji="1" lang="fr-FR" sz="2800" dirty="0" smtClean="0"/>
              <a:t>L'algorithme de Bernstein permet de décomposer un schéma de relation en 3</a:t>
            </a:r>
            <a:r>
              <a:rPr kumimoji="1" lang="fr-FR" sz="2800" baseline="30000" dirty="0" smtClean="0"/>
              <a:t>ème</a:t>
            </a:r>
            <a:r>
              <a:rPr kumimoji="1" lang="fr-FR" sz="2800" dirty="0" smtClean="0"/>
              <a:t> forme normale sans perte d'information ni de dépendance fonctionnelle.</a:t>
            </a:r>
          </a:p>
          <a:p>
            <a:pPr eaLnBrk="0" hangingPunct="0">
              <a:buNone/>
            </a:pPr>
            <a:endParaRPr kumimoji="1" lang="fr-FR" sz="2800" u="sng" dirty="0" smtClean="0"/>
          </a:p>
          <a:p>
            <a:pPr eaLnBrk="0" hangingPunct="0">
              <a:buNone/>
            </a:pPr>
            <a:r>
              <a:rPr kumimoji="1" lang="fr-FR" sz="2800" u="sng" dirty="0" smtClean="0"/>
              <a:t>Données :</a:t>
            </a:r>
            <a:endParaRPr kumimoji="1" lang="fr-FR" sz="2800" dirty="0" smtClean="0"/>
          </a:p>
          <a:p>
            <a:pPr eaLnBrk="0" hangingPunct="0"/>
            <a:r>
              <a:rPr kumimoji="1" lang="fr-FR" sz="2800" dirty="0" smtClean="0"/>
              <a:t>R est un schéma de relation, R (A1, A2, ...,An)</a:t>
            </a:r>
          </a:p>
          <a:p>
            <a:pPr eaLnBrk="0" hangingPunct="0"/>
            <a:r>
              <a:rPr kumimoji="1" lang="fr-FR" sz="2800" dirty="0" smtClean="0"/>
              <a:t>F est un ensemble de dépendances fonctionnelles définies sur R.</a:t>
            </a:r>
          </a:p>
          <a:p>
            <a:pPr eaLnBrk="0" hangingPunct="0"/>
            <a:endParaRPr kumimoji="1" lang="fr-FR" sz="2800" dirty="0" smtClean="0"/>
          </a:p>
          <a:p>
            <a:pPr eaLnBrk="0" hangingPunct="0"/>
            <a:endParaRPr kumimoji="1" lang="fr-FR" sz="2800" dirty="0" smtClean="0"/>
          </a:p>
          <a:p>
            <a:pPr eaLnBrk="0" hangingPunct="0"/>
            <a:endParaRPr kumimoji="1" lang="fr-FR" sz="2800" dirty="0" smtClean="0"/>
          </a:p>
          <a:p>
            <a:pPr eaLnBrk="0" hangingPunct="0">
              <a:buNone/>
            </a:pPr>
            <a:r>
              <a:rPr kumimoji="1" lang="fr-FR" sz="2800" u="sng" dirty="0" smtClean="0"/>
              <a:t>Résultat :</a:t>
            </a:r>
            <a:endParaRPr kumimoji="1" lang="fr-FR" sz="2800" dirty="0" smtClean="0"/>
          </a:p>
          <a:p>
            <a:pPr eaLnBrk="0" hangingPunct="0"/>
            <a:r>
              <a:rPr kumimoji="1" lang="fr-FR" sz="2800" i="1" dirty="0" smtClean="0"/>
              <a:t>Une décomposition de R</a:t>
            </a:r>
            <a:r>
              <a:rPr kumimoji="1" lang="fr-FR" sz="2800" dirty="0" smtClean="0"/>
              <a:t> muni de F en schémas de relation en 3FN </a:t>
            </a:r>
            <a:r>
              <a:rPr kumimoji="1" lang="fr-FR" sz="2800" i="1" dirty="0" smtClean="0"/>
              <a:t>sans perte d’information ni de dépendance fonctionnelle</a:t>
            </a:r>
            <a:r>
              <a:rPr kumimoji="1" lang="fr-FR" sz="2800" dirty="0" smtClean="0"/>
              <a:t>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420656"/>
          </a:xfrm>
        </p:spPr>
        <p:txBody>
          <a:bodyPr>
            <a:normAutofit fontScale="90000"/>
          </a:bodyPr>
          <a:lstStyle/>
          <a:p>
            <a:r>
              <a:rPr lang="fr-FR" dirty="0"/>
              <a:t>Décomposition en 3FN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4274-8DEF-46D8-A812-AF6CF802D95C}" type="slidenum">
              <a:rPr lang="fr-FR" smtClean="0"/>
              <a:pPr/>
              <a:t>67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620688"/>
            <a:ext cx="8229600" cy="5847928"/>
          </a:xfrm>
        </p:spPr>
        <p:txBody>
          <a:bodyPr>
            <a:normAutofit fontScale="25000" lnSpcReduction="20000"/>
          </a:bodyPr>
          <a:lstStyle/>
          <a:p>
            <a:r>
              <a:rPr lang="fr-FR" sz="9600" u="sng" dirty="0" smtClean="0"/>
              <a:t>Procédure Normalisation 3FN :</a:t>
            </a:r>
          </a:p>
          <a:p>
            <a:pPr>
              <a:buNone/>
            </a:pPr>
            <a:r>
              <a:rPr lang="fr-FR" sz="9600" dirty="0" smtClean="0"/>
              <a:t>     F= la couverture minimale des DFs.</a:t>
            </a:r>
          </a:p>
          <a:p>
            <a:pPr>
              <a:buNone/>
            </a:pPr>
            <a:r>
              <a:rPr lang="fr-FR" sz="9600" dirty="0" smtClean="0"/>
              <a:t>     -éditer les attribues isolés dans F dans une relation dont les attributs sont des clés.</a:t>
            </a:r>
          </a:p>
          <a:p>
            <a:pPr>
              <a:buNone/>
            </a:pPr>
            <a:r>
              <a:rPr lang="fr-FR" sz="9600" dirty="0" smtClean="0"/>
              <a:t>    -Réduire(F).</a:t>
            </a:r>
          </a:p>
          <a:p>
            <a:pPr>
              <a:buNone/>
            </a:pPr>
            <a:r>
              <a:rPr lang="fr-FR" sz="9600" dirty="0" smtClean="0"/>
              <a:t>    -éditer la relation composée de touts les attributs restants.</a:t>
            </a:r>
          </a:p>
          <a:p>
            <a:r>
              <a:rPr lang="fr-FR" sz="9600" u="sng" dirty="0" smtClean="0"/>
              <a:t>Procédure Réduire(F) :</a:t>
            </a:r>
          </a:p>
          <a:p>
            <a:pPr>
              <a:buNone/>
            </a:pPr>
            <a:r>
              <a:rPr lang="fr-FR" sz="9600" dirty="0" smtClean="0"/>
              <a:t>  </a:t>
            </a:r>
            <a:r>
              <a:rPr lang="fr-FR" sz="9600" u="sng" dirty="0" smtClean="0"/>
              <a:t>Tant que</a:t>
            </a:r>
            <a:r>
              <a:rPr lang="fr-FR" sz="9600" dirty="0" smtClean="0"/>
              <a:t> (une DF n’inclut pas tous les attributs) faire:</a:t>
            </a:r>
          </a:p>
          <a:p>
            <a:pPr>
              <a:buNone/>
            </a:pPr>
            <a:r>
              <a:rPr lang="fr-FR" sz="9600" dirty="0" smtClean="0"/>
              <a:t>       -Rechercher le plus grand nombre d’attributs = (A1, A2,     A3, ……, An) tels que  X-&gt;A1, X-&gt;A2,…, X-&gt;An.   </a:t>
            </a:r>
          </a:p>
          <a:p>
            <a:pPr>
              <a:buNone/>
            </a:pPr>
            <a:r>
              <a:rPr lang="fr-FR" sz="9600" dirty="0" smtClean="0"/>
              <a:t>       -éditer la relation R(</a:t>
            </a:r>
            <a:r>
              <a:rPr lang="fr-FR" sz="9600" u="sng" dirty="0" smtClean="0"/>
              <a:t>X</a:t>
            </a:r>
            <a:r>
              <a:rPr lang="fr-FR" sz="9600" dirty="0" smtClean="0"/>
              <a:t>, A1, A2,…, An).</a:t>
            </a:r>
          </a:p>
          <a:p>
            <a:pPr>
              <a:buNone/>
            </a:pPr>
            <a:r>
              <a:rPr lang="fr-FR" sz="9600" dirty="0" smtClean="0"/>
              <a:t>       -éliminer les </a:t>
            </a:r>
            <a:r>
              <a:rPr lang="fr-FR" sz="9600" dirty="0" err="1" smtClean="0"/>
              <a:t>DFs</a:t>
            </a:r>
            <a:r>
              <a:rPr lang="fr-FR" sz="9600" dirty="0" smtClean="0"/>
              <a:t> figurant dans R de F.</a:t>
            </a:r>
          </a:p>
          <a:p>
            <a:pPr>
              <a:buNone/>
            </a:pPr>
            <a:r>
              <a:rPr lang="fr-FR" sz="9600" dirty="0" smtClean="0"/>
              <a:t>       -éliminer les attributs isolés.</a:t>
            </a:r>
          </a:p>
          <a:p>
            <a:pPr>
              <a:buNone/>
            </a:pPr>
            <a:r>
              <a:rPr lang="fr-FR" sz="9600" dirty="0" smtClean="0"/>
              <a:t>       -Réduire(F).</a:t>
            </a:r>
          </a:p>
          <a:p>
            <a:pPr>
              <a:buNone/>
            </a:pPr>
            <a:r>
              <a:rPr lang="fr-FR" sz="9600" dirty="0" smtClean="0"/>
              <a:t>   </a:t>
            </a:r>
            <a:r>
              <a:rPr lang="fr-FR" sz="9600" u="sng" dirty="0" smtClean="0"/>
              <a:t> Fin tant que</a:t>
            </a:r>
            <a:r>
              <a:rPr lang="fr-FR" sz="9600" dirty="0" smtClean="0"/>
              <a:t>.</a:t>
            </a:r>
          </a:p>
          <a:p>
            <a:endParaRPr lang="fr-FR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755576" y="3717032"/>
            <a:ext cx="0" cy="2448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335828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Exemple 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4274-8DEF-46D8-A812-AF6CF802D95C}" type="slidenum">
              <a:rPr lang="fr-FR" smtClean="0"/>
              <a:pPr/>
              <a:t>68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29600" cy="5733256"/>
          </a:xfrm>
        </p:spPr>
        <p:txBody>
          <a:bodyPr>
            <a:noAutofit/>
          </a:bodyPr>
          <a:lstStyle/>
          <a:p>
            <a:r>
              <a:rPr lang="fr-FR" sz="2000" dirty="0" smtClean="0"/>
              <a:t>soit la relation universelle : RU (code-</a:t>
            </a:r>
            <a:r>
              <a:rPr lang="fr-FR" sz="2000" dirty="0" err="1" smtClean="0"/>
              <a:t>prod</a:t>
            </a:r>
            <a:r>
              <a:rPr lang="fr-FR" sz="2000" dirty="0" smtClean="0"/>
              <a:t>, code-</a:t>
            </a:r>
            <a:r>
              <a:rPr lang="fr-FR" sz="2000" dirty="0" err="1" smtClean="0"/>
              <a:t>dep</a:t>
            </a:r>
            <a:r>
              <a:rPr lang="fr-FR" sz="2000" dirty="0" smtClean="0"/>
              <a:t>, libellé, pu, </a:t>
            </a:r>
            <a:r>
              <a:rPr lang="fr-FR" sz="2000" dirty="0" err="1" smtClean="0"/>
              <a:t>adr-dep</a:t>
            </a:r>
            <a:r>
              <a:rPr lang="fr-FR" sz="2000" dirty="0" smtClean="0"/>
              <a:t>, </a:t>
            </a:r>
            <a:r>
              <a:rPr lang="fr-FR" sz="2000" dirty="0" err="1" smtClean="0"/>
              <a:t>qte</a:t>
            </a:r>
            <a:r>
              <a:rPr lang="fr-FR" sz="2000" dirty="0" smtClean="0"/>
              <a:t>-stock)   et la couverture minimale : </a:t>
            </a:r>
            <a:endParaRPr lang="en-GB" sz="2000" dirty="0" smtClean="0"/>
          </a:p>
          <a:p>
            <a:r>
              <a:rPr lang="fr-FR" sz="2000" dirty="0" smtClean="0"/>
              <a:t>F = {</a:t>
            </a:r>
            <a:r>
              <a:rPr lang="fr-FR" sz="2000" dirty="0" err="1" smtClean="0"/>
              <a:t>cod-prod</a:t>
            </a:r>
            <a:r>
              <a:rPr lang="fr-FR" sz="2000" dirty="0" smtClean="0"/>
              <a:t>     libellé, code-</a:t>
            </a:r>
            <a:r>
              <a:rPr lang="fr-FR" sz="2000" dirty="0" err="1" smtClean="0"/>
              <a:t>prod</a:t>
            </a:r>
            <a:r>
              <a:rPr lang="fr-FR" sz="2000" dirty="0" smtClean="0"/>
              <a:t>     pu, code-</a:t>
            </a:r>
            <a:r>
              <a:rPr lang="fr-FR" sz="2000" dirty="0" err="1" smtClean="0"/>
              <a:t>dep</a:t>
            </a:r>
            <a:r>
              <a:rPr lang="fr-FR" sz="2000" dirty="0" smtClean="0"/>
              <a:t>      </a:t>
            </a:r>
            <a:r>
              <a:rPr lang="fr-FR" sz="2000" dirty="0" err="1" smtClean="0"/>
              <a:t>adr-dep</a:t>
            </a:r>
            <a:r>
              <a:rPr lang="fr-FR" sz="2000" dirty="0" smtClean="0"/>
              <a:t>,                      </a:t>
            </a:r>
          </a:p>
          <a:p>
            <a:r>
              <a:rPr lang="fr-FR" sz="2000" dirty="0" smtClean="0"/>
              <a:t>code-</a:t>
            </a:r>
            <a:r>
              <a:rPr lang="fr-FR" sz="2000" dirty="0" err="1" smtClean="0"/>
              <a:t>prod</a:t>
            </a:r>
            <a:r>
              <a:rPr lang="fr-FR" sz="2000" dirty="0" smtClean="0"/>
              <a:t> , code-</a:t>
            </a:r>
            <a:r>
              <a:rPr lang="fr-FR" sz="2000" dirty="0" err="1" smtClean="0"/>
              <a:t>dep</a:t>
            </a:r>
            <a:r>
              <a:rPr lang="fr-FR" sz="2000" dirty="0" smtClean="0"/>
              <a:t>          </a:t>
            </a:r>
            <a:r>
              <a:rPr lang="fr-FR" sz="2000" dirty="0" err="1" smtClean="0"/>
              <a:t>qté</a:t>
            </a:r>
            <a:r>
              <a:rPr lang="fr-FR" sz="2000" dirty="0" smtClean="0"/>
              <a:t>-stock}</a:t>
            </a:r>
          </a:p>
          <a:p>
            <a:pPr>
              <a:spcBef>
                <a:spcPts val="600"/>
              </a:spcBef>
            </a:pPr>
            <a:r>
              <a:rPr lang="fr-FR" sz="2000" dirty="0" smtClean="0"/>
              <a:t>Application de l’algorithme :</a:t>
            </a:r>
          </a:p>
          <a:p>
            <a:pPr lvl="1">
              <a:spcBef>
                <a:spcPts val="600"/>
              </a:spcBef>
            </a:pPr>
            <a:r>
              <a:rPr lang="fr-FR" sz="1800" dirty="0" smtClean="0"/>
              <a:t>Pas d’attributs isolés.</a:t>
            </a:r>
          </a:p>
          <a:p>
            <a:pPr lvl="1">
              <a:spcBef>
                <a:spcPts val="600"/>
              </a:spcBef>
            </a:pPr>
            <a:r>
              <a:rPr lang="fr-FR" sz="1800" dirty="0" smtClean="0"/>
              <a:t>Création de la relation </a:t>
            </a:r>
            <a:r>
              <a:rPr lang="fr-FR" sz="1800" b="1" dirty="0" smtClean="0"/>
              <a:t>stock(</a:t>
            </a:r>
            <a:r>
              <a:rPr lang="fr-FR" sz="1800" u="sng" dirty="0" smtClean="0"/>
              <a:t>code-</a:t>
            </a:r>
            <a:r>
              <a:rPr lang="fr-FR" sz="1800" u="sng" dirty="0" err="1" smtClean="0"/>
              <a:t>prod</a:t>
            </a:r>
            <a:r>
              <a:rPr lang="fr-FR" sz="1800" u="sng" dirty="0" smtClean="0"/>
              <a:t>, </a:t>
            </a:r>
            <a:r>
              <a:rPr lang="fr-FR" sz="1800" u="sng" dirty="0" err="1" smtClean="0"/>
              <a:t>code-dep</a:t>
            </a:r>
            <a:r>
              <a:rPr lang="fr-FR" sz="1800" dirty="0" err="1" smtClean="0"/>
              <a:t>,qté-stock</a:t>
            </a:r>
            <a:r>
              <a:rPr lang="fr-FR" sz="1800" dirty="0" smtClean="0"/>
              <a:t>) à partir de la DF  f4.</a:t>
            </a:r>
          </a:p>
          <a:p>
            <a:pPr lvl="1">
              <a:spcBef>
                <a:spcPts val="600"/>
              </a:spcBef>
            </a:pPr>
            <a:r>
              <a:rPr lang="fr-FR" sz="1800" dirty="0" smtClean="0"/>
              <a:t>Elimination de la DF f4 et de l’attribut </a:t>
            </a:r>
            <a:r>
              <a:rPr lang="fr-FR" sz="1800" dirty="0" err="1" smtClean="0"/>
              <a:t>qte</a:t>
            </a:r>
            <a:r>
              <a:rPr lang="fr-FR" sz="1800" dirty="0" smtClean="0"/>
              <a:t>-stock</a:t>
            </a:r>
          </a:p>
          <a:p>
            <a:pPr lvl="1">
              <a:spcBef>
                <a:spcPts val="600"/>
              </a:spcBef>
            </a:pPr>
            <a:r>
              <a:rPr lang="fr-FR" sz="1800" dirty="0" smtClean="0"/>
              <a:t>Création de la relation </a:t>
            </a:r>
            <a:r>
              <a:rPr lang="fr-FR" sz="1800" b="1" dirty="0" smtClean="0"/>
              <a:t>produit </a:t>
            </a:r>
            <a:r>
              <a:rPr lang="fr-FR" sz="1800" dirty="0" smtClean="0"/>
              <a:t>(</a:t>
            </a:r>
            <a:r>
              <a:rPr lang="fr-FR" sz="1800" u="sng" dirty="0" smtClean="0"/>
              <a:t>code-</a:t>
            </a:r>
            <a:r>
              <a:rPr lang="fr-FR" sz="1800" u="sng" dirty="0" err="1" smtClean="0"/>
              <a:t>prod</a:t>
            </a:r>
            <a:r>
              <a:rPr lang="fr-FR" sz="1800" dirty="0" smtClean="0"/>
              <a:t>, libellé, pu) à partir des </a:t>
            </a:r>
            <a:r>
              <a:rPr lang="fr-FR" sz="1800" dirty="0" err="1" smtClean="0"/>
              <a:t>DFs</a:t>
            </a:r>
            <a:r>
              <a:rPr lang="fr-FR" sz="1800" dirty="0" smtClean="0"/>
              <a:t> f1 et f2</a:t>
            </a:r>
          </a:p>
          <a:p>
            <a:pPr lvl="1">
              <a:spcBef>
                <a:spcPts val="600"/>
              </a:spcBef>
            </a:pPr>
            <a:r>
              <a:rPr lang="fr-FR" sz="1800" dirty="0" smtClean="0"/>
              <a:t>Elimination des DFS f1 et f2 et des attributs isolés code-</a:t>
            </a:r>
            <a:r>
              <a:rPr lang="fr-FR" sz="1800" dirty="0" err="1" smtClean="0"/>
              <a:t>prod</a:t>
            </a:r>
            <a:r>
              <a:rPr lang="fr-FR" sz="1800" dirty="0" smtClean="0"/>
              <a:t>, pu et libellé</a:t>
            </a:r>
          </a:p>
          <a:p>
            <a:pPr lvl="1">
              <a:spcBef>
                <a:spcPts val="600"/>
              </a:spcBef>
            </a:pPr>
            <a:r>
              <a:rPr lang="fr-FR" sz="1800" dirty="0" smtClean="0"/>
              <a:t>Création de la relation </a:t>
            </a:r>
            <a:r>
              <a:rPr lang="fr-FR" sz="1800" b="1" dirty="0" smtClean="0"/>
              <a:t>dépôt</a:t>
            </a:r>
            <a:r>
              <a:rPr lang="fr-FR" sz="1800" dirty="0" smtClean="0"/>
              <a:t>(</a:t>
            </a:r>
            <a:r>
              <a:rPr lang="fr-FR" sz="1800" u="sng" dirty="0" smtClean="0"/>
              <a:t>code-</a:t>
            </a:r>
            <a:r>
              <a:rPr lang="fr-FR" sz="1800" u="sng" dirty="0" err="1" smtClean="0"/>
              <a:t>dep</a:t>
            </a:r>
            <a:r>
              <a:rPr lang="fr-FR" sz="1800" dirty="0" smtClean="0"/>
              <a:t>, </a:t>
            </a:r>
            <a:r>
              <a:rPr lang="fr-FR" sz="1800" dirty="0" err="1" smtClean="0"/>
              <a:t>adr</a:t>
            </a:r>
            <a:r>
              <a:rPr lang="fr-FR" sz="1800" dirty="0" smtClean="0"/>
              <a:t>-</a:t>
            </a:r>
            <a:r>
              <a:rPr lang="fr-FR" sz="1800" dirty="0" err="1" smtClean="0"/>
              <a:t>dep</a:t>
            </a:r>
            <a:r>
              <a:rPr lang="fr-FR" sz="1800" dirty="0" smtClean="0"/>
              <a:t>) à partir de la DF f3</a:t>
            </a:r>
          </a:p>
          <a:p>
            <a:pPr lvl="1">
              <a:spcBef>
                <a:spcPts val="600"/>
              </a:spcBef>
            </a:pPr>
            <a:r>
              <a:rPr lang="fr-FR" sz="1800" dirty="0" smtClean="0"/>
              <a:t>Elimination de la DF f3 et des attributs isolés code-</a:t>
            </a:r>
            <a:r>
              <a:rPr lang="fr-FR" sz="1800" dirty="0" err="1" smtClean="0"/>
              <a:t>dep</a:t>
            </a:r>
            <a:r>
              <a:rPr lang="fr-FR" sz="1800" dirty="0" smtClean="0"/>
              <a:t> et </a:t>
            </a:r>
            <a:r>
              <a:rPr lang="fr-FR" sz="1800" dirty="0" err="1" smtClean="0"/>
              <a:t>adr</a:t>
            </a:r>
            <a:r>
              <a:rPr lang="fr-FR" sz="1800" dirty="0" smtClean="0"/>
              <a:t>-</a:t>
            </a:r>
            <a:r>
              <a:rPr lang="fr-FR" sz="1800" dirty="0" err="1" smtClean="0"/>
              <a:t>dep</a:t>
            </a:r>
            <a:endParaRPr lang="fr-FR" sz="1800" dirty="0" smtClean="0"/>
          </a:p>
          <a:p>
            <a:pPr lvl="1">
              <a:spcBef>
                <a:spcPts val="600"/>
              </a:spcBef>
            </a:pPr>
            <a:r>
              <a:rPr lang="fr-FR" sz="1800" dirty="0" smtClean="0"/>
              <a:t>l’ensemble des </a:t>
            </a:r>
            <a:r>
              <a:rPr lang="fr-FR" sz="1800" dirty="0" err="1" smtClean="0"/>
              <a:t>DFs</a:t>
            </a:r>
            <a:r>
              <a:rPr lang="fr-FR" sz="1800" dirty="0" smtClean="0"/>
              <a:t> devient vide </a:t>
            </a:r>
            <a:r>
              <a:rPr lang="fr-FR" sz="1800" dirty="0" smtClean="0">
                <a:sym typeface="Wingdings"/>
              </a:rPr>
              <a:t></a:t>
            </a:r>
            <a:r>
              <a:rPr lang="fr-FR" sz="1800" dirty="0" smtClean="0"/>
              <a:t> fin de l’algorithme. </a:t>
            </a:r>
          </a:p>
          <a:p>
            <a:pPr>
              <a:spcBef>
                <a:spcPts val="600"/>
              </a:spcBef>
            </a:pPr>
            <a:endParaRPr lang="fr-FR" sz="2000" dirty="0"/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2195736" y="2060848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5652120" y="206046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2987824" y="234888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4139952" y="206046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74607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(résultat 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4274-8DEF-46D8-A812-AF6CF802D95C}" type="slidenum">
              <a:rPr lang="fr-FR" smtClean="0"/>
              <a:pPr/>
              <a:t>69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 la décomposition en 3 FN de la relation RU est :</a:t>
            </a:r>
          </a:p>
          <a:p>
            <a:r>
              <a:rPr lang="fr-FR" b="1" dirty="0" smtClean="0"/>
              <a:t>produit </a:t>
            </a:r>
            <a:r>
              <a:rPr lang="fr-FR" dirty="0" smtClean="0"/>
              <a:t>(</a:t>
            </a:r>
            <a:r>
              <a:rPr lang="fr-FR" u="sng" dirty="0" smtClean="0"/>
              <a:t>code-</a:t>
            </a:r>
            <a:r>
              <a:rPr lang="fr-FR" u="sng" dirty="0" err="1" smtClean="0"/>
              <a:t>prod</a:t>
            </a:r>
            <a:r>
              <a:rPr lang="fr-FR" dirty="0" smtClean="0"/>
              <a:t>, libellé, pu)</a:t>
            </a:r>
          </a:p>
          <a:p>
            <a:r>
              <a:rPr lang="fr-FR" b="1" dirty="0" smtClean="0"/>
              <a:t>dépôt</a:t>
            </a:r>
            <a:r>
              <a:rPr lang="fr-FR" dirty="0" smtClean="0"/>
              <a:t>(</a:t>
            </a:r>
            <a:r>
              <a:rPr lang="fr-FR" u="sng" dirty="0" smtClean="0"/>
              <a:t>code-</a:t>
            </a:r>
            <a:r>
              <a:rPr lang="fr-FR" u="sng" dirty="0" err="1" smtClean="0"/>
              <a:t>dep</a:t>
            </a:r>
            <a:r>
              <a:rPr lang="fr-FR" dirty="0" smtClean="0"/>
              <a:t>, </a:t>
            </a:r>
            <a:r>
              <a:rPr lang="fr-FR" dirty="0" err="1" smtClean="0"/>
              <a:t>adr</a:t>
            </a:r>
            <a:r>
              <a:rPr lang="fr-FR" dirty="0" smtClean="0"/>
              <a:t>-</a:t>
            </a:r>
            <a:r>
              <a:rPr lang="fr-FR" dirty="0" err="1" smtClean="0"/>
              <a:t>dep</a:t>
            </a:r>
            <a:r>
              <a:rPr lang="fr-FR" dirty="0" smtClean="0"/>
              <a:t>)</a:t>
            </a:r>
          </a:p>
          <a:p>
            <a:r>
              <a:rPr lang="fr-FR" b="1" dirty="0" smtClean="0"/>
              <a:t>stock(</a:t>
            </a:r>
            <a:r>
              <a:rPr lang="fr-FR" u="sng" dirty="0" smtClean="0"/>
              <a:t>code-</a:t>
            </a:r>
            <a:r>
              <a:rPr lang="fr-FR" u="sng" dirty="0" err="1" smtClean="0"/>
              <a:t>prod</a:t>
            </a:r>
            <a:r>
              <a:rPr lang="fr-FR" u="sng" dirty="0" smtClean="0"/>
              <a:t>, </a:t>
            </a:r>
            <a:r>
              <a:rPr lang="fr-FR" u="sng" dirty="0" err="1" smtClean="0"/>
              <a:t>code-dep</a:t>
            </a:r>
            <a:r>
              <a:rPr lang="fr-FR" dirty="0" err="1" smtClean="0"/>
              <a:t>,qté-stock</a:t>
            </a:r>
            <a:r>
              <a:rPr lang="fr-FR" dirty="0" smtClean="0"/>
              <a:t>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57333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lIns="81272" tIns="40636" rIns="81272">
            <a:normAutofit fontScale="90000"/>
          </a:bodyPr>
          <a:lstStyle/>
          <a:p>
            <a:r>
              <a:rPr lang="fr-FR" b="1" dirty="0" smtClean="0"/>
              <a:t>Définition d’une Relation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 lIns="81272" tIns="40636" rIns="81272" bIns="40636"/>
          <a:lstStyle/>
          <a:p>
            <a:r>
              <a:rPr lang="fr-FR" sz="3500" dirty="0"/>
              <a:t>Une relation est définie par</a:t>
            </a:r>
            <a:r>
              <a:rPr lang="fr-FR" dirty="0" smtClean="0"/>
              <a:t> :</a:t>
            </a:r>
          </a:p>
          <a:p>
            <a:pPr lvl="1">
              <a:buFont typeface="Wingdings" pitchFamily="2" charset="2"/>
              <a:buChar char="Ø"/>
            </a:pPr>
            <a:r>
              <a:rPr lang="fr-FR" sz="3500" dirty="0">
                <a:solidFill>
                  <a:srgbClr val="00B0F0"/>
                </a:solidFill>
              </a:rPr>
              <a:t>Son nom</a:t>
            </a:r>
          </a:p>
          <a:p>
            <a:pPr lvl="1">
              <a:buFont typeface="Wingdings" pitchFamily="2" charset="2"/>
              <a:buChar char="Ø"/>
            </a:pPr>
            <a:r>
              <a:rPr lang="fr-FR" sz="3500" dirty="0">
                <a:solidFill>
                  <a:srgbClr val="00B0F0"/>
                </a:solidFill>
              </a:rPr>
              <a:t>La liste de ses attributs </a:t>
            </a:r>
            <a:r>
              <a:rPr lang="fr-FR" sz="3500" dirty="0"/>
              <a:t>qui est une liste de couples (attribut, domaine)</a:t>
            </a:r>
          </a:p>
          <a:p>
            <a:pPr lvl="1">
              <a:buFont typeface="Wingdings" pitchFamily="2" charset="2"/>
              <a:buChar char="Ø"/>
            </a:pPr>
            <a:r>
              <a:rPr lang="fr-FR" sz="3500" dirty="0">
                <a:solidFill>
                  <a:srgbClr val="00B0F0"/>
                </a:solidFill>
              </a:rPr>
              <a:t>Son identifiant</a:t>
            </a:r>
          </a:p>
          <a:p>
            <a:pPr lvl="1">
              <a:buFont typeface="Wingdings" pitchFamily="2" charset="2"/>
              <a:buChar char="Ø"/>
            </a:pPr>
            <a:r>
              <a:rPr lang="fr-FR" sz="3500" dirty="0">
                <a:solidFill>
                  <a:srgbClr val="00B0F0"/>
                </a:solidFill>
              </a:rPr>
              <a:t>Sa </a:t>
            </a:r>
            <a:r>
              <a:rPr lang="fr-FR" sz="3500" dirty="0" smtClean="0">
                <a:solidFill>
                  <a:srgbClr val="00B0F0"/>
                </a:solidFill>
              </a:rPr>
              <a:t>description </a:t>
            </a:r>
            <a:r>
              <a:rPr lang="fr-FR" sz="3500" dirty="0"/>
              <a:t>qui est représentée par un texte expliquant l’utilité de la relation.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-171400"/>
            <a:ext cx="7772400" cy="1143000"/>
          </a:xfrm>
        </p:spPr>
        <p:txBody>
          <a:bodyPr/>
          <a:lstStyle/>
          <a:p>
            <a:r>
              <a:rPr lang="fr-FR" dirty="0" smtClean="0"/>
              <a:t>Algorithme de Bernstein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70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79512" y="908720"/>
            <a:ext cx="8568952" cy="5760640"/>
          </a:xfrm>
        </p:spPr>
        <p:txBody>
          <a:bodyPr>
            <a:normAutofit fontScale="62500" lnSpcReduction="20000"/>
          </a:bodyPr>
          <a:lstStyle/>
          <a:p>
            <a:pPr algn="just" eaLnBrk="0" hangingPunct="0">
              <a:buNone/>
            </a:pPr>
            <a:r>
              <a:rPr kumimoji="1" lang="fr-FR" sz="3800" u="sng" dirty="0" smtClean="0"/>
              <a:t>Étape 1 :</a:t>
            </a:r>
            <a:r>
              <a:rPr kumimoji="1" lang="fr-FR" sz="3800" dirty="0" smtClean="0"/>
              <a:t> </a:t>
            </a:r>
          </a:p>
          <a:p>
            <a:pPr algn="just" eaLnBrk="0" hangingPunct="0"/>
            <a:r>
              <a:rPr kumimoji="1" lang="fr-FR" sz="3800" dirty="0" smtClean="0"/>
              <a:t>On remplace F par une couverture minimale de F.  </a:t>
            </a:r>
          </a:p>
          <a:p>
            <a:pPr algn="just" eaLnBrk="0" hangingPunct="0"/>
            <a:r>
              <a:rPr kumimoji="1" lang="fr-FR" sz="3800" dirty="0" smtClean="0"/>
              <a:t>On cherche les clés minimales de R et on teste si R est en 3FN. Si oui, on s’arrête.</a:t>
            </a:r>
          </a:p>
          <a:p>
            <a:pPr algn="just" eaLnBrk="0" hangingPunct="0"/>
            <a:endParaRPr kumimoji="1" lang="fr-FR" sz="3800" dirty="0" smtClean="0"/>
          </a:p>
          <a:p>
            <a:pPr algn="just" eaLnBrk="0" hangingPunct="0">
              <a:buNone/>
            </a:pPr>
            <a:r>
              <a:rPr kumimoji="1" lang="fr-FR" sz="3800" u="sng" dirty="0" smtClean="0"/>
              <a:t>Étape 2 :</a:t>
            </a:r>
            <a:r>
              <a:rPr kumimoji="1" lang="fr-FR" sz="3800" dirty="0" smtClean="0"/>
              <a:t> </a:t>
            </a:r>
          </a:p>
          <a:p>
            <a:pPr algn="just" eaLnBrk="0" hangingPunct="0"/>
            <a:r>
              <a:rPr kumimoji="1" lang="fr-FR" sz="3800" dirty="0" smtClean="0"/>
              <a:t>On regroupe les DF X </a:t>
            </a:r>
            <a:r>
              <a:rPr kumimoji="1" lang="fr-FR" sz="3800" dirty="0" smtClean="0">
                <a:latin typeface="Symbol" pitchFamily="18" charset="2"/>
              </a:rPr>
              <a:t></a:t>
            </a:r>
            <a:r>
              <a:rPr kumimoji="1" lang="fr-FR" sz="3800" dirty="0" smtClean="0"/>
              <a:t> Ai (i entre 1 et p), ayant même membre gauche X. Pour chaque membre gauche X, on définit un schéma de relation contenant tous les attributs intervenant dans ces DF, soit </a:t>
            </a:r>
            <a:r>
              <a:rPr kumimoji="1" lang="fr-FR" sz="3800" dirty="0" err="1" smtClean="0"/>
              <a:t>Rx</a:t>
            </a:r>
            <a:r>
              <a:rPr kumimoji="1" lang="fr-FR" sz="3800" dirty="0" smtClean="0"/>
              <a:t> (X, A1, A2, ..., </a:t>
            </a:r>
            <a:r>
              <a:rPr kumimoji="1" lang="fr-FR" sz="3800" dirty="0" err="1" smtClean="0"/>
              <a:t>Ap</a:t>
            </a:r>
            <a:r>
              <a:rPr kumimoji="1" lang="fr-FR" sz="3800" dirty="0" smtClean="0"/>
              <a:t>). Le schéma </a:t>
            </a:r>
            <a:r>
              <a:rPr kumimoji="1" lang="fr-FR" sz="3800" dirty="0" err="1" smtClean="0"/>
              <a:t>Rx</a:t>
            </a:r>
            <a:r>
              <a:rPr kumimoji="1" lang="fr-FR" sz="3800" dirty="0" smtClean="0"/>
              <a:t> est muni de l’ensemble des DF X </a:t>
            </a:r>
            <a:r>
              <a:rPr kumimoji="1" lang="fr-FR" sz="3800" dirty="0" smtClean="0">
                <a:latin typeface="Symbol" pitchFamily="18" charset="2"/>
              </a:rPr>
              <a:t></a:t>
            </a:r>
            <a:r>
              <a:rPr kumimoji="1" lang="fr-FR" sz="3800" dirty="0" smtClean="0"/>
              <a:t> Ai (i entre 1 et p).</a:t>
            </a:r>
          </a:p>
          <a:p>
            <a:pPr algn="just" eaLnBrk="0" hangingPunct="0"/>
            <a:endParaRPr kumimoji="1" lang="fr-FR" sz="3800" dirty="0" smtClean="0"/>
          </a:p>
          <a:p>
            <a:pPr algn="just" eaLnBrk="0" hangingPunct="0">
              <a:buNone/>
            </a:pPr>
            <a:r>
              <a:rPr kumimoji="1" lang="fr-FR" sz="3800" u="sng" dirty="0" smtClean="0"/>
              <a:t>Étape 3 :</a:t>
            </a:r>
            <a:r>
              <a:rPr kumimoji="1" lang="fr-FR" sz="3800" dirty="0" smtClean="0"/>
              <a:t> </a:t>
            </a:r>
          </a:p>
          <a:p>
            <a:pPr algn="just" eaLnBrk="0" hangingPunct="0"/>
            <a:r>
              <a:rPr kumimoji="1" lang="fr-FR" sz="3800" dirty="0" smtClean="0"/>
              <a:t>Si aucun des schémas </a:t>
            </a:r>
            <a:r>
              <a:rPr kumimoji="1" lang="fr-FR" sz="3800" dirty="0" err="1" smtClean="0"/>
              <a:t>Rx</a:t>
            </a:r>
            <a:r>
              <a:rPr kumimoji="1" lang="fr-FR" sz="3800" dirty="0" smtClean="0"/>
              <a:t> définis à l’étape 2 ne contient de clé de R, on ajoute un schéma </a:t>
            </a:r>
            <a:r>
              <a:rPr kumimoji="1" lang="fr-FR" sz="3800" dirty="0" err="1" smtClean="0"/>
              <a:t>Rk</a:t>
            </a:r>
            <a:r>
              <a:rPr kumimoji="1" lang="fr-FR" sz="3800" dirty="0" smtClean="0"/>
              <a:t> = (K), où K est une clé minimale de R, muni d’aucune DF. </a:t>
            </a:r>
          </a:p>
          <a:p>
            <a:pPr>
              <a:buNone/>
            </a:pP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1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71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dirty="0" smtClean="0"/>
              <a:t>Soient R(A, B, C, D)  et F = {A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BC, A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D, C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D}</a:t>
            </a: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Etape 1: </a:t>
            </a:r>
            <a:r>
              <a:rPr lang="fr-FR" dirty="0" smtClean="0"/>
              <a:t>Une couverture minimale de F = {A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B, A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C, C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D}</a:t>
            </a:r>
          </a:p>
          <a:p>
            <a:pPr marL="0" indent="0">
              <a:buNone/>
            </a:pPr>
            <a:r>
              <a:rPr lang="fr-FR" dirty="0" smtClean="0"/>
              <a:t>Une clé de cette relation est A car A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ABCD.</a:t>
            </a:r>
          </a:p>
          <a:p>
            <a:pPr marL="0" indent="0">
              <a:buNone/>
            </a:pPr>
            <a:r>
              <a:rPr lang="fr-FR" dirty="0" smtClean="0"/>
              <a:t>R n'est pas en 3FN car C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D.</a:t>
            </a: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Etape 2: </a:t>
            </a:r>
          </a:p>
          <a:p>
            <a:pPr marL="0" indent="0">
              <a:buNone/>
            </a:pPr>
            <a:r>
              <a:rPr lang="fr-FR" dirty="0" smtClean="0"/>
              <a:t>A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B et A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C </a:t>
            </a:r>
            <a:r>
              <a:rPr lang="fr-FR" dirty="0" smtClean="0">
                <a:sym typeface="Symbol"/>
              </a:rPr>
              <a:t></a:t>
            </a:r>
            <a:r>
              <a:rPr lang="fr-FR" dirty="0" smtClean="0"/>
              <a:t> R</a:t>
            </a:r>
            <a:r>
              <a:rPr lang="fr-FR" baseline="-25000" dirty="0" smtClean="0"/>
              <a:t>A</a:t>
            </a:r>
            <a:r>
              <a:rPr lang="fr-FR" dirty="0" smtClean="0"/>
              <a:t>(</a:t>
            </a:r>
            <a:r>
              <a:rPr lang="fr-FR" u="sng" dirty="0" smtClean="0"/>
              <a:t>A</a:t>
            </a:r>
            <a:r>
              <a:rPr lang="fr-FR" dirty="0" smtClean="0"/>
              <a:t>, B, C</a:t>
            </a:r>
            <a:r>
              <a:rPr lang="fr-FR" smtClean="0"/>
              <a:t>) muni </a:t>
            </a:r>
            <a:r>
              <a:rPr lang="fr-FR" dirty="0" smtClean="0"/>
              <a:t>de </a:t>
            </a:r>
            <a:r>
              <a:rPr lang="fr-FR" dirty="0" smtClean="0"/>
              <a:t>FA={A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B et A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C </a:t>
            </a:r>
            <a:r>
              <a:rPr lang="fr-FR" dirty="0" smtClean="0"/>
              <a:t>}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C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D </a:t>
            </a:r>
            <a:r>
              <a:rPr lang="fr-FR" dirty="0" smtClean="0">
                <a:sym typeface="Symbol"/>
              </a:rPr>
              <a:t></a:t>
            </a:r>
            <a:r>
              <a:rPr lang="fr-FR" dirty="0" smtClean="0"/>
              <a:t>R</a:t>
            </a:r>
            <a:r>
              <a:rPr lang="fr-FR" baseline="-25000" dirty="0" smtClean="0"/>
              <a:t>C</a:t>
            </a:r>
            <a:r>
              <a:rPr lang="fr-FR" dirty="0" smtClean="0"/>
              <a:t>(</a:t>
            </a:r>
            <a:r>
              <a:rPr lang="fr-FR" u="sng" dirty="0" smtClean="0"/>
              <a:t>C</a:t>
            </a:r>
            <a:r>
              <a:rPr lang="fr-FR" dirty="0" smtClean="0"/>
              <a:t>, D)</a:t>
            </a: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Etape3: </a:t>
            </a:r>
            <a:r>
              <a:rPr lang="fr-FR" dirty="0" smtClean="0"/>
              <a:t>La clé de R se trouve dans R</a:t>
            </a:r>
            <a:r>
              <a:rPr lang="fr-FR" baseline="-25000" dirty="0" smtClean="0"/>
              <a:t>A</a:t>
            </a:r>
            <a:r>
              <a:rPr lang="fr-FR" dirty="0" smtClean="0"/>
              <a:t>. Fin d'algorithme.</a:t>
            </a:r>
          </a:p>
          <a:p>
            <a:pPr marL="0" indent="0">
              <a:buNone/>
            </a:pPr>
            <a:r>
              <a:rPr lang="fr-FR" dirty="0" smtClean="0"/>
              <a:t>R</a:t>
            </a:r>
            <a:r>
              <a:rPr lang="fr-FR" baseline="-25000" dirty="0" smtClean="0"/>
              <a:t>A</a:t>
            </a:r>
            <a:r>
              <a:rPr lang="fr-FR" dirty="0" smtClean="0"/>
              <a:t>(</a:t>
            </a:r>
            <a:r>
              <a:rPr lang="fr-FR" u="sng" dirty="0" smtClean="0"/>
              <a:t>A</a:t>
            </a:r>
            <a:r>
              <a:rPr lang="fr-FR" dirty="0" smtClean="0"/>
              <a:t>, B, C)</a:t>
            </a:r>
          </a:p>
          <a:p>
            <a:pPr marL="0" indent="0">
              <a:buNone/>
            </a:pPr>
            <a:r>
              <a:rPr lang="fr-FR" dirty="0" smtClean="0"/>
              <a:t>et</a:t>
            </a:r>
          </a:p>
          <a:p>
            <a:pPr marL="0" indent="0">
              <a:buNone/>
            </a:pPr>
            <a:r>
              <a:rPr lang="fr-FR" dirty="0" smtClean="0"/>
              <a:t>R</a:t>
            </a:r>
            <a:r>
              <a:rPr lang="fr-FR" baseline="-25000" dirty="0" smtClean="0"/>
              <a:t>C</a:t>
            </a:r>
            <a:r>
              <a:rPr lang="fr-FR" dirty="0" smtClean="0"/>
              <a:t>(</a:t>
            </a:r>
            <a:r>
              <a:rPr lang="fr-FR" u="sng" dirty="0" smtClean="0"/>
              <a:t>C</a:t>
            </a:r>
            <a:r>
              <a:rPr lang="fr-FR" dirty="0" smtClean="0"/>
              <a:t>, D)</a:t>
            </a:r>
          </a:p>
          <a:p>
            <a:pPr marL="0" indent="0">
              <a:buNone/>
            </a:pPr>
            <a:r>
              <a:rPr lang="fr-FR" dirty="0" smtClean="0"/>
              <a:t>sont une décomposition en 3FN SPI et SPD de 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1805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Exemple 2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72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27584" y="692696"/>
            <a:ext cx="8316416" cy="616530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1800" dirty="0" smtClean="0"/>
              <a:t>Soient R(A, B, C, D, E, F, G)  et F = {AB</a:t>
            </a:r>
            <a:r>
              <a:rPr kumimoji="1" lang="fr-FR" sz="1600" dirty="0" smtClean="0">
                <a:latin typeface="Symbol" pitchFamily="18" charset="2"/>
              </a:rPr>
              <a:t></a:t>
            </a:r>
            <a:r>
              <a:rPr lang="fr-FR" sz="1800" dirty="0" smtClean="0"/>
              <a:t>C, AB</a:t>
            </a:r>
            <a:r>
              <a:rPr kumimoji="1" lang="fr-FR" sz="1800" dirty="0" smtClean="0">
                <a:latin typeface="Symbol" pitchFamily="18" charset="2"/>
              </a:rPr>
              <a:t></a:t>
            </a:r>
            <a:r>
              <a:rPr lang="fr-FR" sz="1800" dirty="0" smtClean="0"/>
              <a:t>D, B</a:t>
            </a:r>
            <a:r>
              <a:rPr kumimoji="1" lang="fr-FR" sz="1600" dirty="0" smtClean="0">
                <a:latin typeface="Symbol" pitchFamily="18" charset="2"/>
              </a:rPr>
              <a:t></a:t>
            </a:r>
            <a:r>
              <a:rPr lang="fr-FR" sz="1800" dirty="0" smtClean="0"/>
              <a:t>D, E</a:t>
            </a:r>
            <a:r>
              <a:rPr kumimoji="1" lang="fr-FR" sz="1600" dirty="0" smtClean="0">
                <a:latin typeface="Symbol" pitchFamily="18" charset="2"/>
              </a:rPr>
              <a:t></a:t>
            </a:r>
            <a:r>
              <a:rPr lang="fr-FR" sz="1800" dirty="0" smtClean="0"/>
              <a:t>FG}</a:t>
            </a:r>
          </a:p>
          <a:p>
            <a:pPr marL="0" indent="0">
              <a:buNone/>
            </a:pP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Etape 1: </a:t>
            </a:r>
            <a:r>
              <a:rPr lang="fr-FR" sz="1800" dirty="0" smtClean="0"/>
              <a:t>Une couverture minimale de F = {AB</a:t>
            </a:r>
            <a:r>
              <a:rPr kumimoji="1" lang="fr-FR" sz="1600" dirty="0" smtClean="0">
                <a:latin typeface="Symbol" pitchFamily="18" charset="2"/>
              </a:rPr>
              <a:t></a:t>
            </a:r>
            <a:r>
              <a:rPr lang="fr-FR" sz="1800" dirty="0" smtClean="0"/>
              <a:t>C, B</a:t>
            </a:r>
            <a:r>
              <a:rPr kumimoji="1" lang="fr-FR" sz="1600" dirty="0" smtClean="0">
                <a:latin typeface="Symbol" pitchFamily="18" charset="2"/>
              </a:rPr>
              <a:t></a:t>
            </a:r>
            <a:r>
              <a:rPr lang="fr-FR" sz="1800" dirty="0" smtClean="0"/>
              <a:t>D, E</a:t>
            </a:r>
            <a:r>
              <a:rPr kumimoji="1" lang="fr-FR" sz="1600" dirty="0" smtClean="0">
                <a:latin typeface="Symbol" pitchFamily="18" charset="2"/>
              </a:rPr>
              <a:t></a:t>
            </a:r>
            <a:r>
              <a:rPr lang="fr-FR" sz="1800" dirty="0" smtClean="0"/>
              <a:t>F, E</a:t>
            </a:r>
            <a:r>
              <a:rPr kumimoji="1" lang="fr-FR" sz="1800" dirty="0" smtClean="0">
                <a:latin typeface="Symbol" pitchFamily="18" charset="2"/>
              </a:rPr>
              <a:t></a:t>
            </a:r>
            <a:r>
              <a:rPr lang="fr-FR" sz="1800" dirty="0" smtClean="0"/>
              <a:t>G}</a:t>
            </a:r>
          </a:p>
          <a:p>
            <a:pPr marL="0" indent="0">
              <a:buNone/>
            </a:pPr>
            <a:r>
              <a:rPr lang="fr-FR" sz="1800" dirty="0" smtClean="0"/>
              <a:t>Une clé de cette relation est ABE car AB</a:t>
            </a:r>
            <a:r>
              <a:rPr kumimoji="1" lang="fr-FR" sz="1600" dirty="0" smtClean="0">
                <a:latin typeface="Symbol" pitchFamily="18" charset="2"/>
              </a:rPr>
              <a:t></a:t>
            </a:r>
            <a:r>
              <a:rPr lang="fr-FR" sz="1800" dirty="0" smtClean="0"/>
              <a:t>CD et E</a:t>
            </a:r>
            <a:r>
              <a:rPr kumimoji="1" lang="fr-FR" sz="1800" dirty="0" smtClean="0">
                <a:latin typeface="Symbol" pitchFamily="18" charset="2"/>
              </a:rPr>
              <a:t></a:t>
            </a:r>
            <a:r>
              <a:rPr lang="fr-FR" sz="1800" dirty="0" smtClean="0"/>
              <a:t>FG  donc  ABE</a:t>
            </a:r>
            <a:r>
              <a:rPr kumimoji="1" lang="fr-FR" sz="1800" dirty="0" smtClean="0">
                <a:latin typeface="Symbol" pitchFamily="18" charset="2"/>
              </a:rPr>
              <a:t></a:t>
            </a:r>
            <a:r>
              <a:rPr lang="fr-FR" sz="1800" dirty="0" smtClean="0"/>
              <a:t>ABCDEFG.</a:t>
            </a:r>
          </a:p>
          <a:p>
            <a:pPr marL="0" indent="0">
              <a:buNone/>
            </a:pPr>
            <a:r>
              <a:rPr lang="fr-FR" sz="1800" dirty="0" smtClean="0"/>
              <a:t>R n'est pas en 2FN (ni en 3FN)car B</a:t>
            </a:r>
            <a:r>
              <a:rPr kumimoji="1" lang="fr-FR" sz="1600" dirty="0" smtClean="0">
                <a:latin typeface="Symbol" pitchFamily="18" charset="2"/>
              </a:rPr>
              <a:t></a:t>
            </a:r>
            <a:r>
              <a:rPr lang="fr-FR" sz="1800" dirty="0" smtClean="0"/>
              <a:t>D.</a:t>
            </a:r>
          </a:p>
          <a:p>
            <a:pPr marL="0" indent="0">
              <a:buNone/>
            </a:pP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Etape 2: </a:t>
            </a:r>
          </a:p>
          <a:p>
            <a:pPr marL="0" indent="0">
              <a:buNone/>
            </a:pPr>
            <a:r>
              <a:rPr lang="fr-FR" sz="1800" dirty="0" smtClean="0"/>
              <a:t>AB</a:t>
            </a:r>
            <a:r>
              <a:rPr kumimoji="1" lang="fr-FR" sz="1600" dirty="0" smtClean="0">
                <a:latin typeface="Symbol" pitchFamily="18" charset="2"/>
              </a:rPr>
              <a:t></a:t>
            </a:r>
            <a:r>
              <a:rPr lang="fr-FR" sz="1800" dirty="0" smtClean="0"/>
              <a:t>C </a:t>
            </a:r>
            <a:r>
              <a:rPr lang="fr-FR" sz="1800" dirty="0" smtClean="0">
                <a:sym typeface="Symbol"/>
              </a:rPr>
              <a:t></a:t>
            </a:r>
            <a:r>
              <a:rPr lang="fr-FR" sz="1800" dirty="0" smtClean="0"/>
              <a:t> R</a:t>
            </a:r>
            <a:r>
              <a:rPr lang="fr-FR" sz="1800" baseline="-25000" dirty="0" smtClean="0"/>
              <a:t>AB</a:t>
            </a:r>
            <a:r>
              <a:rPr lang="fr-FR" sz="1800" dirty="0" smtClean="0"/>
              <a:t>(</a:t>
            </a:r>
            <a:r>
              <a:rPr lang="fr-FR" sz="1800" u="sng" dirty="0" smtClean="0"/>
              <a:t>A, B</a:t>
            </a:r>
            <a:r>
              <a:rPr lang="fr-FR" sz="1800" dirty="0" smtClean="0"/>
              <a:t>, C)</a:t>
            </a:r>
          </a:p>
          <a:p>
            <a:pPr marL="0" indent="0">
              <a:buNone/>
            </a:pPr>
            <a:r>
              <a:rPr kumimoji="1" lang="fr-FR" sz="1600" dirty="0" smtClean="0">
                <a:latin typeface="Symbol" pitchFamily="18" charset="2"/>
              </a:rPr>
              <a:t>B</a:t>
            </a:r>
            <a:r>
              <a:rPr lang="fr-FR" sz="1800" dirty="0" smtClean="0"/>
              <a:t>D </a:t>
            </a:r>
            <a:r>
              <a:rPr lang="fr-FR" sz="1800" dirty="0" smtClean="0">
                <a:sym typeface="Symbol"/>
              </a:rPr>
              <a:t></a:t>
            </a:r>
            <a:r>
              <a:rPr lang="fr-FR" sz="1800" dirty="0" smtClean="0"/>
              <a:t>R</a:t>
            </a:r>
            <a:r>
              <a:rPr lang="fr-FR" sz="1800" baseline="-25000" dirty="0" smtClean="0"/>
              <a:t>B</a:t>
            </a:r>
            <a:r>
              <a:rPr lang="fr-FR" sz="1800" dirty="0" smtClean="0"/>
              <a:t>(</a:t>
            </a:r>
            <a:r>
              <a:rPr lang="fr-FR" sz="1800" u="sng" dirty="0" smtClean="0"/>
              <a:t>B</a:t>
            </a:r>
            <a:r>
              <a:rPr lang="fr-FR" sz="1800" dirty="0" smtClean="0"/>
              <a:t>, D)</a:t>
            </a:r>
          </a:p>
          <a:p>
            <a:pPr marL="0" indent="0">
              <a:buNone/>
            </a:pPr>
            <a:r>
              <a:rPr lang="fr-FR" sz="1800" dirty="0" smtClean="0"/>
              <a:t>E</a:t>
            </a:r>
            <a:r>
              <a:rPr kumimoji="1" lang="fr-FR" sz="1800" dirty="0" smtClean="0">
                <a:latin typeface="Symbol" pitchFamily="18" charset="2"/>
              </a:rPr>
              <a:t></a:t>
            </a:r>
            <a:r>
              <a:rPr lang="fr-FR" sz="1800" dirty="0" smtClean="0"/>
              <a:t>F et E</a:t>
            </a:r>
            <a:r>
              <a:rPr kumimoji="1" lang="fr-FR" sz="1800" dirty="0" smtClean="0">
                <a:latin typeface="Symbol" pitchFamily="18" charset="2"/>
              </a:rPr>
              <a:t></a:t>
            </a:r>
            <a:r>
              <a:rPr lang="fr-FR" sz="1800" dirty="0" smtClean="0"/>
              <a:t>G </a:t>
            </a:r>
            <a:r>
              <a:rPr lang="fr-FR" sz="1800" dirty="0" smtClean="0">
                <a:sym typeface="Symbol"/>
              </a:rPr>
              <a:t></a:t>
            </a:r>
            <a:r>
              <a:rPr lang="fr-FR" sz="1800" dirty="0" smtClean="0"/>
              <a:t>R</a:t>
            </a:r>
            <a:r>
              <a:rPr lang="fr-FR" sz="1800" baseline="-25000" dirty="0" smtClean="0"/>
              <a:t>E</a:t>
            </a:r>
            <a:r>
              <a:rPr lang="fr-FR" sz="1800" dirty="0" smtClean="0"/>
              <a:t>(</a:t>
            </a:r>
            <a:r>
              <a:rPr lang="fr-FR" sz="1800" u="sng" dirty="0" smtClean="0"/>
              <a:t>E</a:t>
            </a:r>
            <a:r>
              <a:rPr lang="fr-FR" sz="1800" dirty="0" smtClean="0"/>
              <a:t>, F, G)</a:t>
            </a:r>
          </a:p>
          <a:p>
            <a:pPr marL="0" indent="0">
              <a:buNone/>
            </a:pP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Etape3: </a:t>
            </a:r>
            <a:r>
              <a:rPr lang="fr-FR" sz="1800" dirty="0" smtClean="0"/>
              <a:t>La clé de R ne se trouve dans aucune des relations obtenues. Il faut donc ajouter R</a:t>
            </a:r>
            <a:r>
              <a:rPr lang="fr-FR" sz="1800" baseline="-25000" dirty="0" smtClean="0"/>
              <a:t>ABE</a:t>
            </a:r>
            <a:r>
              <a:rPr lang="fr-FR" sz="1800" dirty="0" smtClean="0"/>
              <a:t>(</a:t>
            </a:r>
            <a:r>
              <a:rPr lang="fr-FR" sz="1800" u="sng" dirty="0" smtClean="0"/>
              <a:t>A, B, E</a:t>
            </a:r>
            <a:r>
              <a:rPr lang="fr-FR" sz="1800" dirty="0" smtClean="0"/>
              <a:t>).</a:t>
            </a:r>
          </a:p>
          <a:p>
            <a:pPr marL="0" indent="0">
              <a:buNone/>
            </a:pPr>
            <a:r>
              <a:rPr lang="fr-FR" sz="1800" dirty="0" smtClean="0"/>
              <a:t>R</a:t>
            </a:r>
            <a:r>
              <a:rPr lang="fr-FR" sz="1800" baseline="-25000" dirty="0" smtClean="0"/>
              <a:t>AB</a:t>
            </a:r>
            <a:r>
              <a:rPr lang="fr-FR" sz="1800" dirty="0" smtClean="0"/>
              <a:t>(</a:t>
            </a:r>
            <a:r>
              <a:rPr lang="fr-FR" sz="1800" u="sng" dirty="0" smtClean="0"/>
              <a:t>A, B</a:t>
            </a:r>
            <a:r>
              <a:rPr lang="fr-FR" sz="1800" dirty="0" smtClean="0"/>
              <a:t>, C)</a:t>
            </a:r>
          </a:p>
          <a:p>
            <a:pPr marL="0" indent="0">
              <a:buNone/>
            </a:pPr>
            <a:r>
              <a:rPr lang="fr-FR" sz="1800" dirty="0" smtClean="0"/>
              <a:t>R</a:t>
            </a:r>
            <a:r>
              <a:rPr lang="fr-FR" sz="1800" baseline="-25000" dirty="0" smtClean="0"/>
              <a:t>B</a:t>
            </a:r>
            <a:r>
              <a:rPr lang="fr-FR" sz="1800" dirty="0" smtClean="0"/>
              <a:t>(</a:t>
            </a:r>
            <a:r>
              <a:rPr lang="fr-FR" sz="1800" u="sng" dirty="0" smtClean="0"/>
              <a:t>B</a:t>
            </a:r>
            <a:r>
              <a:rPr lang="fr-FR" sz="1800" dirty="0" smtClean="0"/>
              <a:t>, D)</a:t>
            </a:r>
          </a:p>
          <a:p>
            <a:pPr marL="0" indent="0">
              <a:buNone/>
            </a:pPr>
            <a:r>
              <a:rPr lang="fr-FR" sz="1800" dirty="0" smtClean="0"/>
              <a:t>R</a:t>
            </a:r>
            <a:r>
              <a:rPr lang="fr-FR" sz="1800" baseline="-25000" dirty="0" smtClean="0"/>
              <a:t>E</a:t>
            </a:r>
            <a:r>
              <a:rPr lang="fr-FR" sz="1800" dirty="0" smtClean="0"/>
              <a:t>(</a:t>
            </a:r>
            <a:r>
              <a:rPr lang="fr-FR" sz="1800" u="sng" dirty="0" smtClean="0"/>
              <a:t>E</a:t>
            </a:r>
            <a:r>
              <a:rPr lang="fr-FR" sz="1800" dirty="0" smtClean="0"/>
              <a:t>, F, G)</a:t>
            </a:r>
          </a:p>
          <a:p>
            <a:pPr marL="0" indent="0">
              <a:buNone/>
            </a:pPr>
            <a:r>
              <a:rPr lang="fr-FR" sz="1800" dirty="0" smtClean="0"/>
              <a:t>R</a:t>
            </a:r>
            <a:r>
              <a:rPr lang="fr-FR" sz="1800" baseline="-25000" dirty="0" smtClean="0"/>
              <a:t>ABE</a:t>
            </a:r>
            <a:r>
              <a:rPr lang="fr-FR" sz="1800" dirty="0" smtClean="0"/>
              <a:t>(</a:t>
            </a:r>
            <a:r>
              <a:rPr lang="fr-FR" sz="1800" u="sng" dirty="0" smtClean="0"/>
              <a:t>A, B, E</a:t>
            </a:r>
            <a:r>
              <a:rPr lang="fr-FR" sz="1800" dirty="0" smtClean="0"/>
              <a:t>).</a:t>
            </a:r>
          </a:p>
          <a:p>
            <a:pPr marL="0" indent="0">
              <a:buNone/>
            </a:pPr>
            <a:r>
              <a:rPr lang="fr-FR" sz="1800" dirty="0" smtClean="0"/>
              <a:t>sont une décomposition en 3FN SPI et SPD de R. </a:t>
            </a:r>
          </a:p>
          <a:p>
            <a:pPr>
              <a:buNone/>
            </a:pPr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73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La décomposition de schéma relationnel offre des avantages et des inconvénients:</a:t>
            </a:r>
          </a:p>
          <a:p>
            <a:pPr>
              <a:buNone/>
            </a:pPr>
            <a:r>
              <a:rPr lang="fr-FR" dirty="0" smtClean="0"/>
              <a:t>Avantages:</a:t>
            </a:r>
          </a:p>
          <a:p>
            <a:pPr lvl="1"/>
            <a:r>
              <a:rPr lang="fr-FR" dirty="0" smtClean="0"/>
              <a:t>Réduit le redondance de données</a:t>
            </a:r>
          </a:p>
          <a:p>
            <a:pPr lvl="1"/>
            <a:r>
              <a:rPr lang="fr-FR" dirty="0" smtClean="0"/>
              <a:t>Elimine les anomalies de mise à jour</a:t>
            </a:r>
          </a:p>
          <a:p>
            <a:pPr lvl="1"/>
            <a:r>
              <a:rPr lang="fr-FR" dirty="0" smtClean="0"/>
              <a:t>Optimise les requêtes de mise à jour</a:t>
            </a:r>
          </a:p>
          <a:p>
            <a:pPr>
              <a:buNone/>
            </a:pPr>
            <a:r>
              <a:rPr lang="fr-FR" dirty="0" smtClean="0"/>
              <a:t>Inconvénients:</a:t>
            </a:r>
          </a:p>
          <a:p>
            <a:pPr lvl="1"/>
            <a:r>
              <a:rPr lang="fr-FR" dirty="0" smtClean="0"/>
              <a:t>Augmente la complexité des requêtes (nombre de jointure)</a:t>
            </a:r>
          </a:p>
          <a:p>
            <a:pPr lvl="1"/>
            <a:r>
              <a:rPr lang="fr-FR" dirty="0" smtClean="0"/>
              <a:t>Augmente le coût d'exécution des requêtes de sélection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lIns="81272" tIns="40636" rIns="81272"/>
          <a:lstStyle/>
          <a:p>
            <a:r>
              <a:rPr lang="fr-FR" b="1" dirty="0" smtClean="0"/>
              <a:t>Schéma de relation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 lIns="81272" tIns="40636" rIns="81272" bIns="40636">
            <a:normAutofit fontScale="92500" lnSpcReduction="10000"/>
          </a:bodyPr>
          <a:lstStyle/>
          <a:p>
            <a:pPr>
              <a:buNone/>
            </a:pPr>
            <a:r>
              <a:rPr lang="fr-FR" sz="3400" dirty="0">
                <a:solidFill>
                  <a:srgbClr val="FF0000"/>
                </a:solidFill>
              </a:rPr>
              <a:t>Définition:</a:t>
            </a:r>
          </a:p>
          <a:p>
            <a:pPr indent="0" algn="just">
              <a:buNone/>
            </a:pPr>
            <a:r>
              <a:rPr lang="fr-FR" sz="3400" dirty="0"/>
              <a:t>Un schéma de relation est composé de son nom, la liste de ses attributs et son identifiant. </a:t>
            </a:r>
          </a:p>
          <a:p>
            <a:pPr indent="0" algn="just">
              <a:buNone/>
            </a:pPr>
            <a:r>
              <a:rPr lang="fr-FR" sz="3400" dirty="0"/>
              <a:t>Un schéma de relation a la forme suivante :  </a:t>
            </a:r>
            <a:r>
              <a:rPr lang="fr-FR" sz="3400" b="1" dirty="0">
                <a:solidFill>
                  <a:srgbClr val="0070C0"/>
                </a:solidFill>
              </a:rPr>
              <a:t>Nom-relation  (A1 :D1, A2 :D2, …….., An :</a:t>
            </a:r>
            <a:r>
              <a:rPr lang="fr-FR" sz="3400" b="1" dirty="0" err="1">
                <a:solidFill>
                  <a:srgbClr val="0070C0"/>
                </a:solidFill>
              </a:rPr>
              <a:t>Dn</a:t>
            </a:r>
            <a:r>
              <a:rPr lang="fr-FR" sz="3400" b="1" dirty="0">
                <a:solidFill>
                  <a:srgbClr val="0070C0"/>
                </a:solidFill>
              </a:rPr>
              <a:t>)</a:t>
            </a:r>
            <a:endParaRPr lang="fr-FR" sz="3400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fr-FR" sz="3400" dirty="0">
                <a:solidFill>
                  <a:srgbClr val="FF0000"/>
                </a:solidFill>
              </a:rPr>
              <a:t>Exemple :</a:t>
            </a:r>
          </a:p>
          <a:p>
            <a:r>
              <a:rPr lang="fr-FR" sz="3400" dirty="0">
                <a:solidFill>
                  <a:srgbClr val="0070C0"/>
                </a:solidFill>
              </a:rPr>
              <a:t>Etudiant (</a:t>
            </a:r>
            <a:r>
              <a:rPr lang="fr-FR" sz="3400" u="sng" dirty="0" err="1">
                <a:solidFill>
                  <a:srgbClr val="0070C0"/>
                </a:solidFill>
              </a:rPr>
              <a:t>Noetud</a:t>
            </a:r>
            <a:r>
              <a:rPr lang="fr-FR" sz="3400" u="sng" dirty="0">
                <a:solidFill>
                  <a:srgbClr val="0070C0"/>
                </a:solidFill>
              </a:rPr>
              <a:t> : Domaine(</a:t>
            </a:r>
            <a:r>
              <a:rPr lang="fr-FR" sz="3400" u="sng" dirty="0" err="1">
                <a:solidFill>
                  <a:srgbClr val="0070C0"/>
                </a:solidFill>
              </a:rPr>
              <a:t>Noetud</a:t>
            </a:r>
            <a:r>
              <a:rPr lang="fr-FR" sz="3400" u="sng" dirty="0">
                <a:solidFill>
                  <a:srgbClr val="0070C0"/>
                </a:solidFill>
              </a:rPr>
              <a:t>)</a:t>
            </a:r>
            <a:r>
              <a:rPr lang="fr-FR" sz="3400" dirty="0">
                <a:solidFill>
                  <a:srgbClr val="0070C0"/>
                </a:solidFill>
              </a:rPr>
              <a:t>, nom : Domaine(nom), prénom : domaine(nom), </a:t>
            </a:r>
            <a:r>
              <a:rPr lang="fr-FR" sz="3400" dirty="0" err="1">
                <a:solidFill>
                  <a:srgbClr val="0070C0"/>
                </a:solidFill>
              </a:rPr>
              <a:t>age</a:t>
            </a:r>
            <a:r>
              <a:rPr lang="fr-FR" sz="3400" dirty="0">
                <a:solidFill>
                  <a:srgbClr val="0070C0"/>
                </a:solidFill>
              </a:rPr>
              <a:t> : domaine(</a:t>
            </a:r>
            <a:r>
              <a:rPr lang="fr-FR" sz="3400" dirty="0" err="1">
                <a:solidFill>
                  <a:srgbClr val="0070C0"/>
                </a:solidFill>
              </a:rPr>
              <a:t>age</a:t>
            </a:r>
            <a:r>
              <a:rPr lang="fr-FR" sz="3400" dirty="0">
                <a:solidFill>
                  <a:srgbClr val="0070C0"/>
                </a:solidFill>
              </a:rPr>
              <a:t>))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lIns="81272" tIns="40636" rIns="81272"/>
          <a:lstStyle/>
          <a:p>
            <a:r>
              <a:rPr lang="fr-FR" b="1" dirty="0" smtClean="0"/>
              <a:t>Population de relation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lIns="81272" tIns="40636" rIns="81272" bIns="40636"/>
          <a:lstStyle/>
          <a:p>
            <a:r>
              <a:rPr lang="fr-FR" smtClean="0"/>
              <a:t>Cours bases de données par Mme F.Benabderrahmane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85D11A5-0A1C-4F4F-A0A2-875A815F86FD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 lIns="81272" tIns="40636" rIns="81272" bIns="40636">
            <a:normAutofit/>
          </a:bodyPr>
          <a:lstStyle/>
          <a:p>
            <a:pPr indent="0" algn="just">
              <a:buNone/>
            </a:pPr>
            <a:r>
              <a:rPr lang="fr-FR" sz="3500" b="1" dirty="0">
                <a:solidFill>
                  <a:srgbClr val="FF0000"/>
                </a:solidFill>
              </a:rPr>
              <a:t>Définition:</a:t>
            </a:r>
          </a:p>
          <a:p>
            <a:pPr indent="0" algn="just">
              <a:buNone/>
            </a:pPr>
            <a:r>
              <a:rPr lang="fr-FR" sz="3500" dirty="0"/>
              <a:t>La </a:t>
            </a:r>
            <a:r>
              <a:rPr lang="fr-FR" sz="3500" dirty="0">
                <a:solidFill>
                  <a:srgbClr val="0070C0"/>
                </a:solidFill>
              </a:rPr>
              <a:t>population</a:t>
            </a:r>
            <a:r>
              <a:rPr lang="fr-FR" sz="3500" dirty="0"/>
              <a:t> d’une relation est constituée par l’ensemble de ses </a:t>
            </a:r>
            <a:r>
              <a:rPr lang="fr-FR" sz="3500" dirty="0" err="1"/>
              <a:t>tuples</a:t>
            </a:r>
            <a:r>
              <a:rPr lang="fr-FR" sz="3500" dirty="0"/>
              <a:t>. Dans cet ensemble, il n’y a ni double ni ordre.</a:t>
            </a:r>
          </a:p>
          <a:p>
            <a:pPr indent="0" algn="just">
              <a:buNone/>
            </a:pPr>
            <a:r>
              <a:rPr lang="fr-FR" sz="3500" b="1" dirty="0">
                <a:solidFill>
                  <a:srgbClr val="FF0000"/>
                </a:solidFill>
              </a:rPr>
              <a:t>Remarque : </a:t>
            </a:r>
          </a:p>
          <a:p>
            <a:pPr indent="0" algn="just">
              <a:buNone/>
            </a:pPr>
            <a:r>
              <a:rPr lang="fr-FR" sz="3500" dirty="0"/>
              <a:t>on appelle souvent le </a:t>
            </a:r>
            <a:r>
              <a:rPr lang="fr-FR" sz="3500" dirty="0">
                <a:solidFill>
                  <a:srgbClr val="0070C0"/>
                </a:solidFill>
              </a:rPr>
              <a:t>schéma </a:t>
            </a:r>
            <a:r>
              <a:rPr lang="fr-FR" sz="3500" dirty="0"/>
              <a:t>d’une relation son </a:t>
            </a:r>
            <a:r>
              <a:rPr lang="fr-FR" sz="3500" dirty="0">
                <a:solidFill>
                  <a:srgbClr val="0070C0"/>
                </a:solidFill>
              </a:rPr>
              <a:t>intention</a:t>
            </a:r>
            <a:r>
              <a:rPr lang="fr-FR" sz="3500" dirty="0"/>
              <a:t> et sa </a:t>
            </a:r>
            <a:r>
              <a:rPr lang="fr-FR" sz="3500" dirty="0">
                <a:solidFill>
                  <a:srgbClr val="0070C0"/>
                </a:solidFill>
              </a:rPr>
              <a:t>population</a:t>
            </a:r>
            <a:r>
              <a:rPr lang="fr-FR" sz="3500" dirty="0"/>
              <a:t> son </a:t>
            </a:r>
            <a:r>
              <a:rPr lang="fr-FR" sz="3500" dirty="0">
                <a:solidFill>
                  <a:srgbClr val="0070C0"/>
                </a:solidFill>
              </a:rPr>
              <a:t>extension</a:t>
            </a:r>
            <a:r>
              <a:rPr lang="fr-FR" sz="3500" dirty="0"/>
              <a:t>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41721</TotalTime>
  <Words>4325</Words>
  <Application>Microsoft Office PowerPoint</Application>
  <PresentationFormat>Affichage à l'écran (4:3)</PresentationFormat>
  <Paragraphs>1185</Paragraphs>
  <Slides>73</Slides>
  <Notes>45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73</vt:i4>
      </vt:variant>
    </vt:vector>
  </HeadingPairs>
  <TitlesOfParts>
    <vt:vector size="74" baseType="lpstr">
      <vt:lpstr>Capitaux</vt:lpstr>
      <vt:lpstr>  Chapitre 2   </vt:lpstr>
      <vt:lpstr>Partie 1 du chapitre 2 </vt:lpstr>
      <vt:lpstr>   Concepts du langage relationnel </vt:lpstr>
      <vt:lpstr>Notion de  relation</vt:lpstr>
      <vt:lpstr>Exemple (suite)</vt:lpstr>
      <vt:lpstr>Notion de domaine  </vt:lpstr>
      <vt:lpstr>Définition d’une Relation </vt:lpstr>
      <vt:lpstr>Schéma de relation</vt:lpstr>
      <vt:lpstr>Population de relation</vt:lpstr>
      <vt:lpstr>Schéma d’une base de donnée </vt:lpstr>
      <vt:lpstr>Règles de modélisation des attributs </vt:lpstr>
      <vt:lpstr>(a) Attribut complexe :</vt:lpstr>
      <vt:lpstr>(b) Attribut multi-valué </vt:lpstr>
      <vt:lpstr>  </vt:lpstr>
      <vt:lpstr>Dépendances fonctionnelles  </vt:lpstr>
      <vt:lpstr>Dépendance fonctionnelle</vt:lpstr>
      <vt:lpstr>Dépendance fonctionnelle (suite)</vt:lpstr>
      <vt:lpstr>Exemple </vt:lpstr>
      <vt:lpstr>Propriétés des dépendances fonctionnelles</vt:lpstr>
      <vt:lpstr>Axiomes d’Armstrong</vt:lpstr>
      <vt:lpstr>Règles d’inférence ou dérivées : </vt:lpstr>
      <vt:lpstr>Types de dépendances fonctionnelles </vt:lpstr>
      <vt:lpstr>Types de dépendances fonctionnelles (suite)</vt:lpstr>
      <vt:lpstr>Types de dépendances fonctionnelles (suite)</vt:lpstr>
      <vt:lpstr>Clés de relation</vt:lpstr>
      <vt:lpstr>Clés de relation (suite)</vt:lpstr>
      <vt:lpstr>Clés de relation (suite)</vt:lpstr>
      <vt:lpstr>Propriétés de la clé</vt:lpstr>
      <vt:lpstr>Graphe de dépendance fonctionnelle (1) </vt:lpstr>
      <vt:lpstr>Graphe de dépendance fonctionnelle (2) </vt:lpstr>
      <vt:lpstr>CHAPITRE 2 : Partie 2 </vt:lpstr>
      <vt:lpstr>Introduction</vt:lpstr>
      <vt:lpstr>Schéma mal conçu     Redondance des données      problèmes lors de l’insertion</vt:lpstr>
      <vt:lpstr>Schéma mal conçu (problème de mise à jour)</vt:lpstr>
      <vt:lpstr>Schéma mal conçu (contraintes d'intégrité difficiles à définir)</vt:lpstr>
      <vt:lpstr>    Rappel : Dépendances fonctionnelles  </vt:lpstr>
      <vt:lpstr>Rappels: Axiomes d'Armstrong</vt:lpstr>
      <vt:lpstr>Fermeture transitive</vt:lpstr>
      <vt:lpstr>Fermeture transitive, exemple</vt:lpstr>
      <vt:lpstr>Fermeture transitive d'un ensemble d'attributs</vt:lpstr>
      <vt:lpstr>Fermeture transitive d’un ensemble d’attributs , Exemple :</vt:lpstr>
      <vt:lpstr>Fermeture transitive [AB]+</vt:lpstr>
      <vt:lpstr>Equivalence et couverture</vt:lpstr>
      <vt:lpstr>Couverture minimale</vt:lpstr>
      <vt:lpstr>Algorithme couverture minimale</vt:lpstr>
      <vt:lpstr>Exemple 1</vt:lpstr>
      <vt:lpstr>Exemple 2</vt:lpstr>
      <vt:lpstr>Exemple 2</vt:lpstr>
      <vt:lpstr>Clé</vt:lpstr>
      <vt:lpstr>Décomposition de schéma</vt:lpstr>
      <vt:lpstr>Décomposition de schéma</vt:lpstr>
      <vt:lpstr>Décomposition sans perte d'information (SPI)</vt:lpstr>
      <vt:lpstr>Exemple</vt:lpstr>
      <vt:lpstr>Décomposition sans perte de dépendances (SPD)</vt:lpstr>
      <vt:lpstr>Les formes normales</vt:lpstr>
      <vt:lpstr>Première forme normale (1FN)</vt:lpstr>
      <vt:lpstr>Relation Employé en 1FN</vt:lpstr>
      <vt:lpstr>Relation Employé  (pas en 1FN)</vt:lpstr>
      <vt:lpstr>Deuxième forme normale (2FN)</vt:lpstr>
      <vt:lpstr>Relation Affectation en 2FN</vt:lpstr>
      <vt:lpstr>Relation Affectation (pas en 2FN)</vt:lpstr>
      <vt:lpstr>Troisième forme normale (3FN)</vt:lpstr>
      <vt:lpstr>Relation Affectation en 3FN</vt:lpstr>
      <vt:lpstr>Relation Affectation (pas en 3FN)</vt:lpstr>
      <vt:lpstr>Processus de normalisation en 3éme forme normale : </vt:lpstr>
      <vt:lpstr>Décomposition en 3FN</vt:lpstr>
      <vt:lpstr>Décomposition en 3FN</vt:lpstr>
      <vt:lpstr>Exemple : </vt:lpstr>
      <vt:lpstr>Exemple (résultat )</vt:lpstr>
      <vt:lpstr>Algorithme de Bernstein</vt:lpstr>
      <vt:lpstr>Exemple 1</vt:lpstr>
      <vt:lpstr>Exemple 2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 DML</dc:title>
  <dc:creator>M</dc:creator>
  <cp:lastModifiedBy>DR_BENABDERAHMAN</cp:lastModifiedBy>
  <cp:revision>1402</cp:revision>
  <dcterms:created xsi:type="dcterms:W3CDTF">2012-02-12T05:33:38Z</dcterms:created>
  <dcterms:modified xsi:type="dcterms:W3CDTF">2024-03-03T19:32:41Z</dcterms:modified>
</cp:coreProperties>
</file>