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89" r:id="rId4"/>
    <p:sldId id="288" r:id="rId5"/>
    <p:sldId id="257" r:id="rId6"/>
    <p:sldId id="258" r:id="rId7"/>
    <p:sldId id="259" r:id="rId8"/>
    <p:sldId id="260" r:id="rId9"/>
    <p:sldId id="261" r:id="rId10"/>
    <p:sldId id="262" r:id="rId11"/>
    <p:sldId id="303" r:id="rId12"/>
    <p:sldId id="263" r:id="rId13"/>
    <p:sldId id="264" r:id="rId14"/>
    <p:sldId id="265" r:id="rId15"/>
    <p:sldId id="266" r:id="rId16"/>
    <p:sldId id="295" r:id="rId17"/>
    <p:sldId id="296" r:id="rId18"/>
    <p:sldId id="298" r:id="rId19"/>
    <p:sldId id="299" r:id="rId20"/>
    <p:sldId id="297" r:id="rId21"/>
    <p:sldId id="300" r:id="rId22"/>
    <p:sldId id="301" r:id="rId23"/>
    <p:sldId id="267" r:id="rId24"/>
    <p:sldId id="268" r:id="rId25"/>
    <p:sldId id="290" r:id="rId26"/>
    <p:sldId id="291" r:id="rId27"/>
    <p:sldId id="269" r:id="rId28"/>
    <p:sldId id="270" r:id="rId29"/>
    <p:sldId id="292" r:id="rId30"/>
    <p:sldId id="294" r:id="rId31"/>
    <p:sldId id="271" r:id="rId32"/>
    <p:sldId id="302" r:id="rId33"/>
    <p:sldId id="277" r:id="rId34"/>
    <p:sldId id="278" r:id="rId35"/>
    <p:sldId id="279" r:id="rId36"/>
    <p:sldId id="280" r:id="rId37"/>
    <p:sldId id="285" r:id="rId38"/>
    <p:sldId id="304" r:id="rId39"/>
    <p:sldId id="305" r:id="rId40"/>
    <p:sldId id="306" r:id="rId41"/>
    <p:sldId id="313" r:id="rId42"/>
    <p:sldId id="314" r:id="rId43"/>
    <p:sldId id="315" r:id="rId44"/>
    <p:sldId id="316" r:id="rId45"/>
    <p:sldId id="320" r:id="rId46"/>
    <p:sldId id="321" r:id="rId47"/>
    <p:sldId id="307" r:id="rId48"/>
    <p:sldId id="317" r:id="rId49"/>
    <p:sldId id="326" r:id="rId50"/>
    <p:sldId id="318" r:id="rId51"/>
    <p:sldId id="319" r:id="rId52"/>
    <p:sldId id="322" r:id="rId53"/>
    <p:sldId id="323" r:id="rId54"/>
    <p:sldId id="328" r:id="rId55"/>
    <p:sldId id="329" r:id="rId56"/>
    <p:sldId id="330" r:id="rId57"/>
    <p:sldId id="331" r:id="rId5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BCCCBB-57AB-480B-A81F-632EA8F8979F}" type="datetimeFigureOut">
              <a:rPr lang="fr-FR" smtClean="0"/>
              <a:t>08/10/2022</a:t>
            </a:fld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D%C3%A9veloppement_logicie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2760" y="2708920"/>
            <a:ext cx="7851648" cy="1180728"/>
          </a:xfrm>
        </p:spPr>
        <p:txBody>
          <a:bodyPr/>
          <a:lstStyle/>
          <a:p>
            <a:pPr algn="ctr"/>
            <a:r>
              <a:rPr lang="fr-FR" dirty="0" smtClean="0"/>
              <a:t> SERVICES  WEB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300192" y="6175884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/>
              <a:t>Zekiouk</a:t>
            </a:r>
            <a:r>
              <a:rPr lang="fr-FR" sz="2800" b="1" dirty="0" smtClean="0"/>
              <a:t> .M</a:t>
            </a:r>
            <a:endParaRPr lang="en-US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51520" y="332656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Centre universitaire de </a:t>
            </a:r>
            <a:r>
              <a:rPr lang="fr-FR" sz="2800" dirty="0" err="1" smtClean="0"/>
              <a:t>mila</a:t>
            </a:r>
            <a:endParaRPr lang="fr-FR" sz="2800" dirty="0" smtClean="0"/>
          </a:p>
          <a:p>
            <a:pPr algn="ctr"/>
            <a:r>
              <a:rPr lang="fr-FR" sz="2800" dirty="0" smtClean="0"/>
              <a:t>Département d’informatique</a:t>
            </a:r>
          </a:p>
          <a:p>
            <a:pPr algn="ctr"/>
            <a:r>
              <a:rPr lang="fr-FR" sz="2800" dirty="0" smtClean="0"/>
              <a:t>Master 2 STIC</a:t>
            </a:r>
            <a:endParaRPr lang="en-US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-540568" y="6098940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2022/2023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3659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r-FR" sz="7200" b="1" dirty="0" smtClean="0"/>
              <a:t>Définitions</a:t>
            </a: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19879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Système(application) monolithique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935480"/>
            <a:ext cx="8435280" cy="4389120"/>
          </a:xfrm>
        </p:spPr>
        <p:txBody>
          <a:bodyPr/>
          <a:lstStyle/>
          <a:p>
            <a:pPr algn="just"/>
            <a:r>
              <a:rPr lang="fr-FR" dirty="0"/>
              <a:t>En </a:t>
            </a:r>
            <a:r>
              <a:rPr lang="fr-FR" dirty="0">
                <a:hlinkClick r:id="rId2" tooltip="Développement logiciel"/>
              </a:rPr>
              <a:t>développement logiciel</a:t>
            </a:r>
            <a:r>
              <a:rPr lang="fr-FR" i="1" dirty="0"/>
              <a:t>, </a:t>
            </a:r>
            <a:r>
              <a:rPr lang="fr-FR" dirty="0"/>
              <a:t>une application </a:t>
            </a:r>
            <a:r>
              <a:rPr lang="fr-FR" dirty="0" smtClean="0"/>
              <a:t>monolithique</a:t>
            </a:r>
            <a:r>
              <a:rPr lang="fr-FR" dirty="0"/>
              <a:t> ou une architecture monolithe est une application dont l'ensemble du code et des fonctionnalités est implémenté dans un seul </a:t>
            </a:r>
            <a:r>
              <a:rPr lang="fr-FR" dirty="0" smtClean="0"/>
              <a:t>programme sur un seul serveur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97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(application)  réparti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Définition1:</a:t>
            </a:r>
          </a:p>
          <a:p>
            <a:pPr algn="ctr">
              <a:buNone/>
            </a:pPr>
            <a:r>
              <a:rPr lang="fr-FR" i="1" dirty="0" smtClean="0"/>
              <a:t>Un ensemble d’ordinateurs indépendants qui apparaît à un utilisateur comme un système unique et cohérent</a:t>
            </a:r>
            <a:r>
              <a:rPr lang="fr-FR" dirty="0" smtClean="0"/>
              <a:t>  (transparence)</a:t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54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4525963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Définition2:</a:t>
            </a:r>
          </a:p>
          <a:p>
            <a:pPr algn="ctr">
              <a:buNone/>
            </a:pPr>
            <a:r>
              <a:rPr lang="fr-FR" i="1" dirty="0" smtClean="0"/>
              <a:t>Un système réparti est un système qui vous empêche de travailler quand une machine dont</a:t>
            </a:r>
            <a:br>
              <a:rPr lang="fr-FR" i="1" dirty="0" smtClean="0"/>
            </a:br>
            <a:r>
              <a:rPr lang="fr-FR" i="1" dirty="0" smtClean="0"/>
              <a:t>vous n’avez jamais entendu parler tombe en</a:t>
            </a:r>
            <a:br>
              <a:rPr lang="fr-FR" i="1" dirty="0" smtClean="0"/>
            </a:br>
            <a:r>
              <a:rPr lang="fr-FR" i="1" dirty="0" smtClean="0"/>
              <a:t>panne. </a:t>
            </a:r>
            <a:br>
              <a:rPr lang="fr-FR" i="1" dirty="0" smtClean="0"/>
            </a:b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65933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Définition3:</a:t>
            </a:r>
          </a:p>
          <a:p>
            <a:pPr algn="ctr">
              <a:buNone/>
            </a:pPr>
            <a:r>
              <a:rPr lang="fr-FR" i="1" dirty="0" smtClean="0"/>
              <a:t>Un système distribué est un ensemble d’entités</a:t>
            </a:r>
            <a:br>
              <a:rPr lang="fr-FR" i="1" dirty="0" smtClean="0"/>
            </a:br>
            <a:r>
              <a:rPr lang="fr-FR" i="1" dirty="0" smtClean="0"/>
              <a:t>autonomes de calcul (ordinateurs,</a:t>
            </a:r>
            <a:br>
              <a:rPr lang="fr-FR" i="1" dirty="0" smtClean="0"/>
            </a:br>
            <a:r>
              <a:rPr lang="fr-FR" i="1" dirty="0" smtClean="0"/>
              <a:t>processeurs, processus etc.)</a:t>
            </a:r>
            <a:br>
              <a:rPr lang="fr-FR" i="1" dirty="0" smtClean="0"/>
            </a:br>
            <a:r>
              <a:rPr lang="fr-FR" i="1" dirty="0" smtClean="0"/>
              <a:t>interconnectées et qui peuvent communiquer </a:t>
            </a:r>
            <a:br>
              <a:rPr lang="fr-FR" i="1" dirty="0" smtClean="0"/>
            </a:b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43288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715436" cy="4525963"/>
          </a:xfrm>
        </p:spPr>
        <p:txBody>
          <a:bodyPr/>
          <a:lstStyle/>
          <a:p>
            <a:r>
              <a:rPr lang="fr-FR" b="1" i="1" dirty="0" smtClean="0">
                <a:solidFill>
                  <a:srgbClr val="FF0000"/>
                </a:solidFill>
              </a:rPr>
              <a:t>Notre définition: </a:t>
            </a:r>
          </a:p>
          <a:p>
            <a:pPr algn="ctr">
              <a:buNone/>
            </a:pPr>
            <a:r>
              <a:rPr lang="fr-FR" i="1" dirty="0" smtClean="0"/>
              <a:t>Un système distribué est un ensemble de programmes, (grandes applications ou petites fonctions) qui peuvent communiquer  afin d’échanger des informations sous forme de services à invoquer, dans un objectif coopératif.</a:t>
            </a:r>
            <a:br>
              <a:rPr lang="fr-FR" i="1" dirty="0" smtClean="0"/>
            </a:br>
            <a:endParaRPr lang="fr-FR" i="1" dirty="0" smtClean="0"/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215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fr-FR" sz="6600" b="1" dirty="0" smtClean="0"/>
              <a:t>Objectifs de la distribution</a:t>
            </a:r>
          </a:p>
          <a:p>
            <a:pPr algn="ctr">
              <a:buNone/>
            </a:pPr>
            <a:r>
              <a:rPr lang="fr-FR" sz="3200" b="1" dirty="0"/>
              <a:t>(</a:t>
            </a:r>
            <a:r>
              <a:rPr lang="fr-FR" sz="3200" b="1" dirty="0" smtClean="0"/>
              <a:t>Pourquoi distribuer?)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060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97152"/>
          </a:xfrm>
        </p:spPr>
        <p:txBody>
          <a:bodyPr/>
          <a:lstStyle/>
          <a:p>
            <a:r>
              <a:rPr lang="fr-FR" b="1" i="1" u="sng" dirty="0" smtClean="0"/>
              <a:t>L’intégration de l’ existant: </a:t>
            </a:r>
          </a:p>
          <a:p>
            <a:pPr>
              <a:buNone/>
            </a:pPr>
            <a:r>
              <a:rPr lang="fr-FR" dirty="0" smtClean="0"/>
              <a:t>L’intégration concerne la mise en communication de plusieurs systèmes ou applications qui fonctionnent déjà d’une manière indépendante, pour assurer des objectifs de coopération.</a:t>
            </a:r>
          </a:p>
          <a:p>
            <a:pPr>
              <a:buNone/>
            </a:pPr>
            <a:endParaRPr lang="fr-FR" dirty="0" smtClean="0"/>
          </a:p>
          <a:p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</a:t>
            </a:r>
            <a:r>
              <a:rPr lang="fr-FR" dirty="0" smtClean="0"/>
              <a:t>: intégration des applications de gestions de deux entreprises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57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204864"/>
            <a:ext cx="8472518" cy="4525963"/>
          </a:xfrm>
        </p:spPr>
        <p:txBody>
          <a:bodyPr/>
          <a:lstStyle/>
          <a:p>
            <a:pPr algn="just"/>
            <a:r>
              <a:rPr lang="fr-FR" b="1" i="1" u="sng" dirty="0" smtClean="0"/>
              <a:t>Augmenter la performance:</a:t>
            </a:r>
            <a:r>
              <a:rPr lang="fr-FR" dirty="0" smtClean="0"/>
              <a:t> la mise en commun de plusieurs unités de calcul permet d’effectuer des traitement en parallèle en des temps plus courts </a:t>
            </a:r>
            <a:br>
              <a:rPr lang="fr-FR" dirty="0" smtClean="0"/>
            </a:br>
            <a:r>
              <a:rPr lang="fr-FR" dirty="0" smtClean="0"/>
              <a:t>exemple: </a:t>
            </a:r>
            <a:r>
              <a:rPr lang="fr-FR" dirty="0" err="1"/>
              <a:t>N</a:t>
            </a:r>
            <a:r>
              <a:rPr lang="fr-FR" dirty="0" err="1" smtClean="0"/>
              <a:t>etflix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8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525963"/>
          </a:xfrm>
        </p:spPr>
        <p:txBody>
          <a:bodyPr/>
          <a:lstStyle/>
          <a:p>
            <a:r>
              <a:rPr lang="fr-FR" b="1" i="1" u="sng" dirty="0" smtClean="0"/>
              <a:t>Augmenter la fiabilité par la duplication:</a:t>
            </a:r>
          </a:p>
          <a:p>
            <a:pPr algn="just">
              <a:buNone/>
            </a:pPr>
            <a:r>
              <a:rPr lang="fr-FR" dirty="0" smtClean="0"/>
              <a:t>Exemple d’une base de données qui contient des données importantes. </a:t>
            </a:r>
          </a:p>
          <a:p>
            <a:pPr algn="just">
              <a:buNone/>
            </a:pPr>
            <a:r>
              <a:rPr lang="fr-FR" dirty="0" smtClean="0"/>
              <a:t>Sauvegarder plusieurs copies de la base dans plusieurs sites (séparés géographiquement) assure la continuité dans le cas des pannes</a:t>
            </a:r>
          </a:p>
          <a:p>
            <a:pPr algn="just">
              <a:buNone/>
            </a:pPr>
            <a:r>
              <a:rPr lang="fr-FR" dirty="0" smtClean="0"/>
              <a:t>Exemple: application de gestion d’une banque</a:t>
            </a:r>
          </a:p>
        </p:txBody>
      </p:sp>
    </p:spTree>
    <p:extLst>
      <p:ext uri="{BB962C8B-B14F-4D97-AF65-F5344CB8AC3E}">
        <p14:creationId xmlns:p14="http://schemas.microsoft.com/office/powerpoint/2010/main" val="135959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976056" y="0"/>
            <a:ext cx="6858048" cy="16430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Positionnement du cour : service web  </a:t>
            </a:r>
            <a:endParaRPr lang="fr-FR" sz="28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07506" y="1661956"/>
            <a:ext cx="8712968" cy="21431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Une technologie web utilisée pour la construction (programmation) des applications/systèmes distribués</a:t>
            </a:r>
            <a:endParaRPr lang="fr-FR" sz="2800" b="1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499395" y="4055883"/>
            <a:ext cx="23042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horloge</a:t>
            </a:r>
            <a:endParaRPr lang="en-US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3034359" y="4055883"/>
            <a:ext cx="244827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Section critique</a:t>
            </a:r>
            <a:endParaRPr lang="en-US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973681" y="4066440"/>
            <a:ext cx="208385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Thread </a:t>
            </a:r>
            <a:endParaRPr lang="en-US" dirty="0"/>
          </a:p>
        </p:txBody>
      </p:sp>
      <p:sp>
        <p:nvSpPr>
          <p:cNvPr id="7" name="Accolade ouvrante 6"/>
          <p:cNvSpPr/>
          <p:nvPr/>
        </p:nvSpPr>
        <p:spPr>
          <a:xfrm rot="16200000">
            <a:off x="3775008" y="1747008"/>
            <a:ext cx="1193786" cy="6552729"/>
          </a:xfrm>
          <a:prstGeom prst="leftBrace">
            <a:avLst>
              <a:gd name="adj1" fmla="val 8333"/>
              <a:gd name="adj2" fmla="val 493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à coins arrondis 7"/>
          <p:cNvSpPr/>
          <p:nvPr/>
        </p:nvSpPr>
        <p:spPr>
          <a:xfrm>
            <a:off x="2690243" y="5345926"/>
            <a:ext cx="3136501" cy="54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Aspect système d’exploitation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5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  <p:bldP spid="3" grpId="0" animBg="1"/>
      <p:bldP spid="4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b="1" i="1" u="sng" dirty="0" smtClean="0"/>
              <a:t>Partage de ressources </a:t>
            </a:r>
            <a:r>
              <a:rPr lang="fr-FR" dirty="0" smtClean="0"/>
              <a:t>: le partage de ressource concerne  :</a:t>
            </a:r>
          </a:p>
          <a:p>
            <a:pPr algn="just"/>
            <a:r>
              <a:rPr lang="fr-FR" dirty="0" smtClean="0"/>
              <a:t>les ressources matériels avec des quantités limités</a:t>
            </a:r>
            <a:endParaRPr lang="fr-FR" dirty="0"/>
          </a:p>
          <a:p>
            <a:pPr algn="just"/>
            <a:r>
              <a:rPr lang="fr-FR" dirty="0" smtClean="0"/>
              <a:t> partages des fichiers/base de données</a:t>
            </a:r>
          </a:p>
          <a:p>
            <a:pPr algn="just"/>
            <a:r>
              <a:rPr lang="fr-FR" dirty="0" smtClean="0"/>
              <a:t>Exemple: partage des imprimantes</a:t>
            </a:r>
            <a:r>
              <a:rPr lang="fr-FR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0254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4389120"/>
          </a:xfrm>
        </p:spPr>
        <p:txBody>
          <a:bodyPr/>
          <a:lstStyle/>
          <a:p>
            <a:r>
              <a:rPr lang="fr-FR" sz="2800" b="1" u="sng" dirty="0"/>
              <a:t>Distribution par nature /</a:t>
            </a:r>
            <a:r>
              <a:rPr lang="fr-FR" sz="2800" b="1" u="sng" dirty="0" smtClean="0"/>
              <a:t>obligatoire :</a:t>
            </a:r>
          </a:p>
          <a:p>
            <a:pPr marL="0" indent="0">
              <a:buNone/>
            </a:pPr>
            <a:r>
              <a:rPr lang="fr-FR" sz="2800" dirty="0" smtClean="0"/>
              <a:t>c’est le cas de système ou d’application distribués par nature</a:t>
            </a:r>
          </a:p>
          <a:p>
            <a:pPr marL="0" indent="0">
              <a:buNone/>
            </a:pPr>
            <a:r>
              <a:rPr lang="fr-FR" sz="2800" dirty="0" smtClean="0"/>
              <a:t>Exemple: un ensemble de robots qui communique pour assurer la production d’une voiture ou chaque robot physique possède son propre programme</a:t>
            </a:r>
            <a:endParaRPr lang="en-US" dirty="0"/>
          </a:p>
        </p:txBody>
      </p:sp>
      <p:pic>
        <p:nvPicPr>
          <p:cNvPr id="9218" name="Picture 2" descr="C:\Users\EL FADJR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6192688" cy="301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87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Distribution imposée par manque de compétence /d’accès</a:t>
            </a:r>
            <a:endParaRPr lang="en-US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82013" y="2420888"/>
            <a:ext cx="8136904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755576" y="2852936"/>
            <a:ext cx="2952328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géolocalisation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744662" y="3515728"/>
            <a:ext cx="2952328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Payement en ligne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55576" y="4293096"/>
            <a:ext cx="2952328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météo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923928" y="2708920"/>
            <a:ext cx="4320480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fr-FR" sz="6000" b="1" dirty="0" smtClean="0"/>
          </a:p>
          <a:p>
            <a:pPr algn="ctr">
              <a:buNone/>
            </a:pPr>
            <a:r>
              <a:rPr lang="fr-FR" sz="6000" b="1" dirty="0" smtClean="0"/>
              <a:t>Quelques domaines d’application des systèmes répartis</a:t>
            </a:r>
            <a:r>
              <a:rPr lang="fr-FR" sz="6000" dirty="0" smtClean="0"/>
              <a:t> </a:t>
            </a:r>
            <a:br>
              <a:rPr lang="fr-FR" sz="6000" dirty="0" smtClean="0"/>
            </a:b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2744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 commerce électronique </a:t>
            </a:r>
            <a:b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i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fr-FR" b="1" dirty="0" smtClean="0"/>
              <a:t>généralement le commerce électronique intègre plusieurs applications et entreprises (application des fournisseurs ,application clients , banque etc.)</a:t>
            </a:r>
          </a:p>
          <a:p>
            <a:pPr>
              <a:buNone/>
            </a:pP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670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              </a:t>
            </a:r>
            <a:endParaRPr lang="en-US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67744" y="4509120"/>
            <a:ext cx="144016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02272"/>
            <a:ext cx="1769068" cy="167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3059832" y="4335629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magasin1</a:t>
            </a:r>
            <a:endParaRPr lang="en-US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191046" y="6021288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magasin3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90379" y="5261202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magasin2</a:t>
            </a:r>
            <a:endParaRPr lang="en-US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940152" y="4365104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banque</a:t>
            </a:r>
            <a:endParaRPr lang="en-US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5724128" y="5589240"/>
            <a:ext cx="180020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livreur</a:t>
            </a:r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4818571" y="4702272"/>
            <a:ext cx="1265597" cy="886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>
            <a:stCxn id="8" idx="3"/>
          </p:cNvCxnSpPr>
          <p:nvPr/>
        </p:nvCxnSpPr>
        <p:spPr>
          <a:xfrm flipV="1">
            <a:off x="4818571" y="4869160"/>
            <a:ext cx="1337605" cy="644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stCxn id="7" idx="3"/>
            <a:endCxn id="10" idx="1"/>
          </p:cNvCxnSpPr>
          <p:nvPr/>
        </p:nvCxnSpPr>
        <p:spPr>
          <a:xfrm flipV="1">
            <a:off x="4919238" y="5805264"/>
            <a:ext cx="804890" cy="468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endCxn id="10" idx="0"/>
          </p:cNvCxnSpPr>
          <p:nvPr/>
        </p:nvCxnSpPr>
        <p:spPr>
          <a:xfrm>
            <a:off x="6624228" y="4839685"/>
            <a:ext cx="0" cy="749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180"/>
            <a:ext cx="8950646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AutoShape 4" descr="Amazon : Actualités, vidéos, images et infos en direct - 20 Minu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6" descr="Amazon : Actualités, vidéos, images et infos en direct - 20 Minu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28" y="38015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33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les </a:t>
            </a:r>
            <a:r>
              <a:rPr lang="en-US" dirty="0" err="1"/>
              <a:t>jeux</a:t>
            </a:r>
            <a:r>
              <a:rPr lang="en-US" dirty="0"/>
              <a:t> </a:t>
            </a:r>
            <a:r>
              <a:rPr lang="en-US" dirty="0" err="1"/>
              <a:t>vidéo</a:t>
            </a:r>
            <a:r>
              <a:rPr lang="en-US" dirty="0"/>
              <a:t> </a:t>
            </a:r>
            <a:r>
              <a:rPr lang="en-US" dirty="0" err="1"/>
              <a:t>multijoueurs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02339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4271943" cy="23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4285989" cy="249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94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 calcul scientifique</a:t>
            </a:r>
            <a:br>
              <a:rPr lang="fr-FR" b="1" dirty="0">
                <a:solidFill>
                  <a:schemeClr val="accent1">
                    <a:lumMod val="75000"/>
                  </a:schemeClr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pPr algn="just"/>
            <a:r>
              <a:rPr lang="fr-FR" b="1" dirty="0" smtClean="0"/>
              <a:t>Exemple de la simulation scientifique des phénomènes complexes; qui demande la communication de plusieurs applications distribuées sur plusieurs machines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2316"/>
            <a:ext cx="4680520" cy="250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636" y="3869512"/>
            <a:ext cx="3496634" cy="215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41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08520" y="949994"/>
            <a:ext cx="942978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Contrôle et surveillance des procédés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dirty="0" smtClean="0"/>
              <a:t>◆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exemple des entreprises pétrolières, ou  le contrôle de la production est confié à un ensemble de robots, capteurs et machines, qui communiquent dans un cadre coopératif organisé.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EL FADJR\Desktop\hero-h003-deltavdcs-ho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813690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0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visioconférence</a:t>
            </a:r>
            <a:r>
              <a:rPr lang="en-US" dirty="0"/>
              <a:t> multi-</a:t>
            </a:r>
            <a:r>
              <a:rPr lang="en-US" dirty="0" err="1"/>
              <a:t>utilisateurs</a:t>
            </a:r>
            <a:endParaRPr lang="en-US" dirty="0"/>
          </a:p>
        </p:txBody>
      </p:sp>
      <p:pic>
        <p:nvPicPr>
          <p:cNvPr id="8194" name="Picture 2" descr="C:\Users\EL FADJR\Desktop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3904"/>
            <a:ext cx="6480720" cy="373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28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èche vers le bas 4"/>
          <p:cNvSpPr/>
          <p:nvPr/>
        </p:nvSpPr>
        <p:spPr>
          <a:xfrm rot="16200000">
            <a:off x="5372681" y="359745"/>
            <a:ext cx="398902" cy="692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e 5"/>
          <p:cNvSpPr/>
          <p:nvPr/>
        </p:nvSpPr>
        <p:spPr>
          <a:xfrm>
            <a:off x="6012160" y="320393"/>
            <a:ext cx="314763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Application/</a:t>
            </a:r>
            <a:r>
              <a:rPr lang="fr-FR" dirty="0" err="1" smtClean="0"/>
              <a:t>systèms</a:t>
            </a:r>
            <a:r>
              <a:rPr lang="fr-FR" dirty="0" smtClean="0"/>
              <a:t> monolithiques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71802" y="5449214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2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072066" y="4377644"/>
            <a:ext cx="2143139" cy="434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1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7072330" y="5306338"/>
            <a:ext cx="185738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3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000628" y="5949280"/>
            <a:ext cx="257176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4</a:t>
            </a:r>
            <a:endParaRPr lang="fr-FR" dirty="0"/>
          </a:p>
        </p:txBody>
      </p:sp>
      <p:cxnSp>
        <p:nvCxnSpPr>
          <p:cNvPr id="12" name="Connecteur droit 11"/>
          <p:cNvCxnSpPr/>
          <p:nvPr/>
        </p:nvCxnSpPr>
        <p:spPr>
          <a:xfrm rot="10800000" flipV="1">
            <a:off x="4357686" y="4877710"/>
            <a:ext cx="121444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stCxn id="8" idx="3"/>
            <a:endCxn id="10" idx="1"/>
          </p:cNvCxnSpPr>
          <p:nvPr/>
        </p:nvCxnSpPr>
        <p:spPr>
          <a:xfrm flipV="1">
            <a:off x="5143504" y="5556371"/>
            <a:ext cx="1928826" cy="10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stCxn id="9" idx="2"/>
          </p:cNvCxnSpPr>
          <p:nvPr/>
        </p:nvCxnSpPr>
        <p:spPr>
          <a:xfrm>
            <a:off x="6143636" y="4812370"/>
            <a:ext cx="35719" cy="1136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6572264" y="4877710"/>
            <a:ext cx="928694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555776" y="4377644"/>
            <a:ext cx="144016" cy="2257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4" y="5317941"/>
            <a:ext cx="1616840" cy="153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à coins arrondis 19"/>
          <p:cNvSpPr/>
          <p:nvPr/>
        </p:nvSpPr>
        <p:spPr>
          <a:xfrm>
            <a:off x="107504" y="320393"/>
            <a:ext cx="5036000" cy="8763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Application web du troisième année /</a:t>
            </a:r>
            <a:r>
              <a:rPr lang="fr-FR" dirty="0" err="1" smtClean="0"/>
              <a:t>laravel</a:t>
            </a:r>
            <a:r>
              <a:rPr lang="fr-FR" dirty="0"/>
              <a:t>/ un seul langage/ un seul serveur</a:t>
            </a:r>
            <a:endParaRPr lang="en-US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4572000" y="1792608"/>
            <a:ext cx="3168352" cy="628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seule application</a:t>
            </a:r>
          </a:p>
          <a:p>
            <a:pPr algn="ctr"/>
            <a:r>
              <a:rPr lang="fr-FR" dirty="0" smtClean="0"/>
              <a:t>Dans un seul</a:t>
            </a:r>
            <a:endParaRPr lang="en-US" dirty="0"/>
          </a:p>
        </p:txBody>
      </p:sp>
      <p:pic>
        <p:nvPicPr>
          <p:cNvPr id="1027" name="Picture 3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85" y="1484782"/>
            <a:ext cx="1616840" cy="126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2462124" y="1473356"/>
            <a:ext cx="144016" cy="1266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à coins arrondis 22"/>
          <p:cNvSpPr/>
          <p:nvPr/>
        </p:nvSpPr>
        <p:spPr>
          <a:xfrm>
            <a:off x="107504" y="3068960"/>
            <a:ext cx="485740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Application web /système distribué</a:t>
            </a:r>
          </a:p>
          <a:p>
            <a:pPr algn="ctr"/>
            <a:r>
              <a:rPr lang="fr-FR" dirty="0"/>
              <a:t>Plusieurs langage/ plusieurs serveurs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4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services de streaming vidéo,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services de streaming, ou streaming services, </a:t>
            </a:r>
            <a:r>
              <a:rPr lang="fr-FR" b="1" dirty="0"/>
              <a:t>proposent la diffusion en ligne de films, de programmes télévisés, de </a:t>
            </a:r>
            <a:r>
              <a:rPr lang="fr-FR" b="1" dirty="0" err="1"/>
              <a:t>podcasts</a:t>
            </a:r>
            <a:r>
              <a:rPr lang="fr-FR" b="1" dirty="0"/>
              <a:t>, de jeux et d'autres médias connectés à Internet</a:t>
            </a:r>
            <a:r>
              <a:rPr lang="fr-FR" dirty="0"/>
              <a:t>.</a:t>
            </a:r>
            <a:endParaRPr lang="en-US" dirty="0"/>
          </a:p>
        </p:txBody>
      </p:sp>
      <p:pic>
        <p:nvPicPr>
          <p:cNvPr id="1026" name="Picture 2" descr="C:\Users\EL FADJR\Desktop\téléchargement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31922"/>
            <a:ext cx="4320480" cy="29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L FADJR\Desktop\b0eb9a5f43861255a7fe1e8c3d004d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31922"/>
            <a:ext cx="4968552" cy="271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74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Exemple 5:</a:t>
            </a:r>
          </a:p>
          <a:p>
            <a:pPr algn="ctr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Le WEB</a:t>
            </a:r>
          </a:p>
          <a:p>
            <a:pPr algn="just"/>
            <a:r>
              <a:rPr lang="fr-FR" b="1" dirty="0" smtClean="0"/>
              <a:t>Le plus grand système distribué dans le monde est le web avec le grand nombre de machines et d’applications distribuées géographiquement.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00214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Objectifs du cou</a:t>
            </a:r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204864"/>
            <a:ext cx="9144000" cy="4389120"/>
          </a:xfrm>
        </p:spPr>
        <p:txBody>
          <a:bodyPr/>
          <a:lstStyle/>
          <a:p>
            <a:r>
              <a:rPr lang="fr-FR" dirty="0" smtClean="0"/>
              <a:t>Faire un passage simple entre une application monolithique vers une application distribué</a:t>
            </a:r>
          </a:p>
          <a:p>
            <a:r>
              <a:rPr lang="fr-FR" dirty="0" smtClean="0"/>
              <a:t>deux (application/programme)projets java qui communiquent sur un seul pc</a:t>
            </a:r>
          </a:p>
          <a:p>
            <a:r>
              <a:rPr lang="fr-FR" dirty="0" smtClean="0"/>
              <a:t>Deux applications qui communique sur deux pc</a:t>
            </a:r>
          </a:p>
          <a:p>
            <a:r>
              <a:rPr lang="fr-FR" dirty="0" smtClean="0"/>
              <a:t>Implémentation et faire communiquer deux applications/programmes avec deux langages de programmation PHP  JAVA  .Net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5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fr-FR" sz="4000" b="1" dirty="0" smtClean="0"/>
          </a:p>
          <a:p>
            <a:pPr algn="ctr">
              <a:buNone/>
            </a:pPr>
            <a:r>
              <a:rPr lang="fr-FR" sz="4000" b="1" dirty="0" smtClean="0"/>
              <a:t>Propriétés Souhaitée</a:t>
            </a:r>
          </a:p>
          <a:p>
            <a:pPr algn="ctr">
              <a:buNone/>
            </a:pPr>
            <a:r>
              <a:rPr lang="fr-FR" sz="4000" b="1" dirty="0" smtClean="0"/>
              <a:t>(caractéristique d’un bon système réparti)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87644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1600200"/>
            <a:ext cx="9001156" cy="4525963"/>
          </a:xfrm>
        </p:spPr>
        <p:txBody>
          <a:bodyPr>
            <a:normAutofit fontScale="25000" lnSpcReduction="20000"/>
          </a:bodyPr>
          <a:lstStyle/>
          <a:p>
            <a:r>
              <a:rPr lang="fr-FR" sz="11100" b="1" u="sng" dirty="0" smtClean="0"/>
              <a:t>Transparence:</a:t>
            </a:r>
          </a:p>
          <a:p>
            <a:pPr marL="742950" indent="-742950">
              <a:buAutoNum type="arabicPeriod"/>
            </a:pPr>
            <a:r>
              <a:rPr lang="fr-FR" sz="11200" b="1" u="sng" dirty="0" smtClean="0">
                <a:solidFill>
                  <a:srgbClr val="FF0000"/>
                </a:solidFill>
              </a:rPr>
              <a:t>Transparence coté hétérogénéité </a:t>
            </a:r>
            <a:r>
              <a:rPr lang="fr-FR" sz="11200" dirty="0" smtClean="0"/>
              <a:t>: Les composants hétérogènes doivent être capables d’interagir:</a:t>
            </a:r>
          </a:p>
          <a:p>
            <a:pPr marL="742950" indent="-742950">
              <a:buNone/>
            </a:pPr>
            <a:r>
              <a:rPr lang="fr-FR" sz="11200" dirty="0" smtClean="0"/>
              <a:t>   </a:t>
            </a:r>
            <a:br>
              <a:rPr lang="fr-FR" sz="11200" dirty="0" smtClean="0"/>
            </a:br>
            <a:r>
              <a:rPr lang="fr-FR" sz="11200" dirty="0" smtClean="0"/>
              <a:t>Architecture matérielles</a:t>
            </a:r>
            <a:br>
              <a:rPr lang="fr-FR" sz="11200" dirty="0" smtClean="0"/>
            </a:br>
            <a:r>
              <a:rPr lang="fr-FR" sz="11200" dirty="0" smtClean="0"/>
              <a:t>Architecture réseau</a:t>
            </a:r>
            <a:br>
              <a:rPr lang="fr-FR" sz="11200" dirty="0" smtClean="0"/>
            </a:br>
            <a:r>
              <a:rPr lang="fr-FR" sz="11200" dirty="0" smtClean="0"/>
              <a:t>Langage de programmation</a:t>
            </a:r>
            <a:br>
              <a:rPr lang="fr-FR" sz="11200" dirty="0" smtClean="0"/>
            </a:br>
            <a:r>
              <a:rPr lang="fr-FR" sz="11200" dirty="0" smtClean="0"/>
              <a:t>Politiques de sécurité</a:t>
            </a:r>
            <a:br>
              <a:rPr lang="fr-FR" sz="11200" dirty="0" smtClean="0"/>
            </a:br>
            <a:r>
              <a:rPr lang="fr-FR" sz="11200" dirty="0" smtClean="0"/>
              <a:t>Présentation de l’information </a:t>
            </a:r>
          </a:p>
          <a:p>
            <a:pPr marL="742950" indent="-742950">
              <a:buNone/>
            </a:pPr>
            <a:r>
              <a:rPr lang="fr-FR" sz="11200" b="1" dirty="0" smtClean="0">
                <a:solidFill>
                  <a:srgbClr val="FF0000"/>
                </a:solidFill>
              </a:rPr>
              <a:t>2</a:t>
            </a:r>
            <a:r>
              <a:rPr lang="fr-FR" sz="11200" dirty="0" smtClean="0"/>
              <a:t>.        </a:t>
            </a:r>
            <a:r>
              <a:rPr lang="fr-FR" sz="11200" b="1" u="sng" dirty="0" smtClean="0">
                <a:solidFill>
                  <a:srgbClr val="FF0000"/>
                </a:solidFill>
              </a:rPr>
              <a:t>Transparence coté distribution</a:t>
            </a:r>
            <a:r>
              <a:rPr lang="fr-FR" sz="11200" dirty="0" smtClean="0"/>
              <a:t>: l’utilisateur ne doit jamais sentir la distribution ; </a:t>
            </a:r>
            <a:r>
              <a:rPr lang="fr-FR" sz="11200" dirty="0" smtClean="0">
                <a:solidFill>
                  <a:srgbClr val="000000"/>
                </a:solidFill>
                <a:latin typeface="ArialMT"/>
              </a:rPr>
              <a:t>Cacher la distribution des données et des traitements</a:t>
            </a:r>
            <a:r>
              <a:rPr lang="fr-FR" sz="11200" dirty="0" smtClean="0"/>
              <a:t> </a:t>
            </a:r>
            <a:br>
              <a:rPr lang="fr-FR" sz="11200" dirty="0" smtClean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48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92500" lnSpcReduction="10000"/>
          </a:bodyPr>
          <a:lstStyle/>
          <a:p>
            <a:r>
              <a:rPr lang="fr-FR" sz="3600" b="1" u="sng" dirty="0" smtClean="0"/>
              <a:t>Mise à l ’échelle (</a:t>
            </a:r>
            <a:r>
              <a:rPr lang="fr-FR" sz="3600" b="1" u="sng" dirty="0" err="1" smtClean="0"/>
              <a:t>scalability</a:t>
            </a:r>
            <a:r>
              <a:rPr lang="fr-FR" sz="3600" b="1" u="sng" dirty="0" smtClean="0"/>
              <a:t>):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Le système doit pouvoir se redimensionner en fonction :</a:t>
            </a:r>
            <a:br>
              <a:rPr lang="fr-FR" dirty="0" smtClean="0"/>
            </a:br>
            <a:r>
              <a:rPr lang="fr-FR" dirty="0" smtClean="0"/>
              <a:t>1. des besoins</a:t>
            </a:r>
            <a:br>
              <a:rPr lang="fr-FR" dirty="0" smtClean="0"/>
            </a:br>
            <a:r>
              <a:rPr lang="fr-FR" dirty="0" smtClean="0"/>
              <a:t>2. des nouvelles ressources intégrées au système</a:t>
            </a:r>
          </a:p>
          <a:p>
            <a:pPr>
              <a:buNone/>
            </a:pP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Le système doit rester performant lorsque le nombre</a:t>
            </a:r>
            <a:br>
              <a:rPr lang="fr-FR" dirty="0" smtClean="0"/>
            </a:br>
            <a:r>
              <a:rPr lang="fr-FR" dirty="0" smtClean="0"/>
              <a:t>d’utilisateurs ou de ressources augmente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18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8929718" cy="4525963"/>
          </a:xfrm>
        </p:spPr>
        <p:txBody>
          <a:bodyPr>
            <a:normAutofit fontScale="92500" lnSpcReduction="10000"/>
          </a:bodyPr>
          <a:lstStyle/>
          <a:p>
            <a:r>
              <a:rPr lang="fr-FR" sz="4000" b="1" u="sng" dirty="0" smtClean="0"/>
              <a:t>Sécurité:</a:t>
            </a:r>
          </a:p>
          <a:p>
            <a:pPr>
              <a:buNone/>
            </a:pPr>
            <a:r>
              <a:rPr lang="fr-FR" dirty="0" smtClean="0"/>
              <a:t> S’assurer que les données transmises n’ont pas été</a:t>
            </a:r>
            <a:br>
              <a:rPr lang="fr-FR" dirty="0" smtClean="0"/>
            </a:br>
            <a:r>
              <a:rPr lang="fr-FR" dirty="0" smtClean="0"/>
              <a:t>modifiées.</a:t>
            </a:r>
            <a:br>
              <a:rPr lang="fr-FR" dirty="0" smtClean="0"/>
            </a:br>
            <a:endParaRPr lang="fr-FR" dirty="0" smtClean="0"/>
          </a:p>
          <a:p>
            <a:r>
              <a:rPr lang="fr-FR" sz="4000" b="1" u="sng" dirty="0"/>
              <a:t>Tolérance aux pannes: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 Une panne d’un composant ne doit pas entraîner une panne générale. Le système doit fonctionner en mode dégradé.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1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Technologies d’implémentation des systèmes répartis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RMI;</a:t>
            </a:r>
          </a:p>
          <a:p>
            <a:r>
              <a:rPr lang="en-US" sz="4600" b="1" dirty="0" smtClean="0"/>
              <a:t>JSON-RPC,</a:t>
            </a:r>
          </a:p>
          <a:p>
            <a:r>
              <a:rPr lang="fr-FR" sz="4600" b="1" dirty="0" smtClean="0"/>
              <a:t>XML -RPC</a:t>
            </a:r>
            <a:endParaRPr lang="en-US" sz="4600" b="1" dirty="0" smtClean="0"/>
          </a:p>
          <a:p>
            <a:r>
              <a:rPr lang="en-US" sz="4600" b="1" dirty="0" err="1" smtClean="0"/>
              <a:t>GraphQL</a:t>
            </a:r>
            <a:endParaRPr lang="en-US" sz="4600" b="1" dirty="0" smtClean="0"/>
          </a:p>
          <a:p>
            <a:r>
              <a:rPr lang="en-US" sz="4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gRPC</a:t>
            </a:r>
            <a:endParaRPr lang="en-US" sz="4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600" b="1" dirty="0" smtClean="0"/>
              <a:t>Thrift</a:t>
            </a:r>
            <a:endParaRPr lang="fr-FR" sz="4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4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 Web (soap , </a:t>
            </a:r>
            <a:r>
              <a:rPr lang="fr-FR" sz="4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</a:t>
            </a:r>
            <a:r>
              <a:rPr lang="fr-FR" sz="4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fr-FR" sz="5400" dirty="0" smtClean="0"/>
          </a:p>
        </p:txBody>
      </p:sp>
    </p:spTree>
    <p:extLst>
      <p:ext uri="{BB962C8B-B14F-4D97-AF65-F5344CB8AC3E}">
        <p14:creationId xmlns:p14="http://schemas.microsoft.com/office/powerpoint/2010/main" val="2783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8800" dirty="0" smtClean="0"/>
              <a:t>TP1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32039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fr-FR" b="1" u="sng" dirty="0" smtClean="0"/>
              <a:t>Calculatrice a la base de RMI</a:t>
            </a:r>
            <a:endParaRPr lang="en-US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389120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Implémentez une calculatrice en se basant sur la technologie </a:t>
            </a:r>
            <a:r>
              <a:rPr lang="fr-FR" dirty="0"/>
              <a:t>RMI </a:t>
            </a:r>
            <a:r>
              <a:rPr lang="fr-FR" dirty="0" smtClean="0"/>
              <a:t> JAVA (</a:t>
            </a:r>
            <a:r>
              <a:rPr lang="fr-FR" dirty="0" err="1" smtClean="0"/>
              <a:t>remote</a:t>
            </a:r>
            <a:r>
              <a:rPr lang="fr-FR" dirty="0" smtClean="0"/>
              <a:t> </a:t>
            </a:r>
            <a:r>
              <a:rPr lang="fr-FR" dirty="0" err="1"/>
              <a:t>method</a:t>
            </a:r>
            <a:r>
              <a:rPr lang="fr-FR" dirty="0"/>
              <a:t> invocation)</a:t>
            </a:r>
            <a:endParaRPr lang="fr-FR" dirty="0" smtClean="0"/>
          </a:p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Partie1: un seul pc</a:t>
            </a:r>
          </a:p>
          <a:p>
            <a:r>
              <a:rPr lang="fr-FR" dirty="0" smtClean="0"/>
              <a:t>Les interface dans projet1,</a:t>
            </a:r>
          </a:p>
          <a:p>
            <a:r>
              <a:rPr lang="fr-FR" dirty="0" smtClean="0"/>
              <a:t>Les procédures dans projet2,</a:t>
            </a:r>
          </a:p>
          <a:p>
            <a:r>
              <a:rPr lang="fr-FR" dirty="0" smtClean="0"/>
              <a:t>Implémenter les communication en RMI</a:t>
            </a:r>
          </a:p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Partie2: deux pc</a:t>
            </a:r>
          </a:p>
          <a:p>
            <a:r>
              <a:rPr lang="fr-FR" dirty="0" smtClean="0"/>
              <a:t>En utilisant deux pc, déployez chaque projet dans un pc (petite application) distribué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Partie3: rapport</a:t>
            </a:r>
          </a:p>
          <a:p>
            <a:r>
              <a:rPr lang="fr-FR" dirty="0" smtClean="0"/>
              <a:t>Rédiger un rapport en 3 pages (dans vos propre mots)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Consultation du </a:t>
            </a:r>
            <a:r>
              <a:rPr lang="fr-FR" b="1" u="sng" dirty="0" err="1" smtClean="0">
                <a:solidFill>
                  <a:srgbClr val="FF0000"/>
                </a:solidFill>
              </a:rPr>
              <a:t>tp</a:t>
            </a:r>
            <a:r>
              <a:rPr lang="fr-FR" dirty="0" smtClean="0"/>
              <a:t>: mercredi prochain</a:t>
            </a:r>
          </a:p>
          <a:p>
            <a:endParaRPr lang="fr-F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65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1142976" y="214290"/>
            <a:ext cx="664373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Positionnement du cour </a:t>
            </a:r>
            <a:endParaRPr lang="fr-FR" sz="2800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2893208" y="2423744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2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893472" y="1352174"/>
            <a:ext cx="2143139" cy="434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1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6893736" y="2280868"/>
            <a:ext cx="185738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3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4822034" y="2923810"/>
            <a:ext cx="257176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4</a:t>
            </a:r>
            <a:endParaRPr lang="fr-FR" dirty="0"/>
          </a:p>
        </p:txBody>
      </p:sp>
      <p:cxnSp>
        <p:nvCxnSpPr>
          <p:cNvPr id="23" name="Connecteur droit 22"/>
          <p:cNvCxnSpPr/>
          <p:nvPr/>
        </p:nvCxnSpPr>
        <p:spPr>
          <a:xfrm rot="10800000" flipV="1">
            <a:off x="4179092" y="1852240"/>
            <a:ext cx="121444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>
            <a:stCxn id="14" idx="3"/>
            <a:endCxn id="18" idx="1"/>
          </p:cNvCxnSpPr>
          <p:nvPr/>
        </p:nvCxnSpPr>
        <p:spPr>
          <a:xfrm flipV="1">
            <a:off x="4964910" y="2530901"/>
            <a:ext cx="1928826" cy="10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>
            <a:stCxn id="16" idx="2"/>
          </p:cNvCxnSpPr>
          <p:nvPr/>
        </p:nvCxnSpPr>
        <p:spPr>
          <a:xfrm>
            <a:off x="5965042" y="1786900"/>
            <a:ext cx="35719" cy="1136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6393670" y="1852240"/>
            <a:ext cx="928694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377182" y="1352174"/>
            <a:ext cx="144016" cy="2257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0" y="2292471"/>
            <a:ext cx="1616840" cy="153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à coins arrondis 1"/>
          <p:cNvSpPr/>
          <p:nvPr/>
        </p:nvSpPr>
        <p:spPr>
          <a:xfrm>
            <a:off x="176282" y="3827045"/>
            <a:ext cx="8788206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Comment  développer /programmer  ce type d’application</a:t>
            </a:r>
          </a:p>
          <a:p>
            <a:pPr algn="ctr"/>
            <a:r>
              <a:rPr lang="fr-FR" dirty="0" smtClean="0"/>
              <a:t>Comment programmer la communication et l’interaction entre les différentes parties d’un systèmes distribués </a:t>
            </a:r>
            <a:endParaRPr lang="en-US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74450" y="5500230"/>
            <a:ext cx="1299374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RMI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81038" y="6235746"/>
            <a:ext cx="1368152" cy="337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CORBA</a:t>
            </a:r>
            <a:endParaRPr lang="en-US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2770185" y="6269280"/>
            <a:ext cx="1408907" cy="40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DCOM</a:t>
            </a:r>
            <a:endParaRPr lang="en-US" dirty="0"/>
          </a:p>
        </p:txBody>
      </p:sp>
      <p:sp>
        <p:nvSpPr>
          <p:cNvPr id="29" name="Rectangle à coins arrondis 28"/>
          <p:cNvSpPr/>
          <p:nvPr/>
        </p:nvSpPr>
        <p:spPr>
          <a:xfrm>
            <a:off x="6712403" y="5693216"/>
            <a:ext cx="2226162" cy="50344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SERVICE WEB</a:t>
            </a:r>
            <a:endParaRPr lang="en-US" dirty="0"/>
          </a:p>
        </p:txBody>
      </p:sp>
      <p:cxnSp>
        <p:nvCxnSpPr>
          <p:cNvPr id="31" name="Connecteur droit avec flèche 30"/>
          <p:cNvCxnSpPr/>
          <p:nvPr/>
        </p:nvCxnSpPr>
        <p:spPr>
          <a:xfrm flipH="1">
            <a:off x="1142976" y="5195197"/>
            <a:ext cx="2276896" cy="4660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>
            <a:off x="1782582" y="5283188"/>
            <a:ext cx="1618754" cy="898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endCxn id="10" idx="0"/>
          </p:cNvCxnSpPr>
          <p:nvPr/>
        </p:nvCxnSpPr>
        <p:spPr>
          <a:xfrm>
            <a:off x="3419872" y="5195197"/>
            <a:ext cx="54767" cy="10740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3491880" y="5195197"/>
            <a:ext cx="4536504" cy="471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à coins arrondis 38"/>
          <p:cNvSpPr/>
          <p:nvPr/>
        </p:nvSpPr>
        <p:spPr>
          <a:xfrm>
            <a:off x="4307646" y="6269280"/>
            <a:ext cx="1171651" cy="4766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API</a:t>
            </a:r>
            <a:endParaRPr lang="en-US" dirty="0"/>
          </a:p>
        </p:txBody>
      </p:sp>
      <p:cxnSp>
        <p:nvCxnSpPr>
          <p:cNvPr id="41" name="Connecteur droit avec flèche 40"/>
          <p:cNvCxnSpPr>
            <a:endCxn id="39" idx="0"/>
          </p:cNvCxnSpPr>
          <p:nvPr/>
        </p:nvCxnSpPr>
        <p:spPr>
          <a:xfrm>
            <a:off x="3491880" y="5195197"/>
            <a:ext cx="1401592" cy="10740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à coins arrondis 44"/>
          <p:cNvSpPr/>
          <p:nvPr/>
        </p:nvSpPr>
        <p:spPr>
          <a:xfrm>
            <a:off x="5688243" y="6254858"/>
            <a:ext cx="1896871" cy="453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MICROSERVICE</a:t>
            </a:r>
            <a:endParaRPr lang="en-US" dirty="0"/>
          </a:p>
        </p:txBody>
      </p:sp>
      <p:cxnSp>
        <p:nvCxnSpPr>
          <p:cNvPr id="48" name="Connecteur droit avec flèche 47"/>
          <p:cNvCxnSpPr/>
          <p:nvPr/>
        </p:nvCxnSpPr>
        <p:spPr>
          <a:xfrm>
            <a:off x="3563888" y="5195197"/>
            <a:ext cx="2664296" cy="10014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>
            <a:off x="882870" y="5195197"/>
            <a:ext cx="2537002" cy="898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à coins arrondis 50"/>
          <p:cNvSpPr/>
          <p:nvPr/>
        </p:nvSpPr>
        <p:spPr>
          <a:xfrm>
            <a:off x="0" y="6093296"/>
            <a:ext cx="882870" cy="311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6" grpId="0" animBg="1"/>
      <p:bldP spid="18" grpId="0" animBg="1"/>
      <p:bldP spid="20" grpId="0" animBg="1"/>
      <p:bldP spid="27" grpId="0" animBg="1"/>
      <p:bldP spid="2" grpId="0" animBg="1"/>
      <p:bldP spid="3" grpId="0" animBg="1"/>
      <p:bldP spid="8" grpId="0" animBg="1"/>
      <p:bldP spid="10" grpId="0" animBg="1"/>
      <p:bldP spid="29" grpId="0" animBg="1"/>
      <p:bldP spid="39" grpId="0" animBg="1"/>
      <p:bldP spid="45" grpId="0" animBg="1"/>
      <p:bldP spid="5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Technologies d’implémentation des systèmes répartis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4800" dirty="0" smtClean="0"/>
              <a:t>RMI</a:t>
            </a:r>
          </a:p>
          <a:p>
            <a:pPr marL="0" indent="0" algn="ctr">
              <a:buNone/>
            </a:pPr>
            <a:r>
              <a:rPr lang="fr-FR" sz="4800" dirty="0" smtClean="0"/>
              <a:t>(</a:t>
            </a:r>
            <a:r>
              <a:rPr lang="fr-FR" sz="4800" dirty="0" err="1"/>
              <a:t>remote</a:t>
            </a:r>
            <a:r>
              <a:rPr lang="fr-FR" sz="4800" dirty="0"/>
              <a:t> </a:t>
            </a:r>
            <a:r>
              <a:rPr lang="fr-FR" sz="4800" dirty="0" err="1"/>
              <a:t>method</a:t>
            </a:r>
            <a:r>
              <a:rPr lang="fr-FR" sz="4800" dirty="0"/>
              <a:t> invocation</a:t>
            </a:r>
            <a:r>
              <a:rPr lang="fr-FR" sz="4800" dirty="0" smtClean="0"/>
              <a:t>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953393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389120"/>
          </a:xfrm>
        </p:spPr>
        <p:txBody>
          <a:bodyPr>
            <a:normAutofit fontScale="92500"/>
          </a:bodyPr>
          <a:lstStyle/>
          <a:p>
            <a:r>
              <a:rPr lang="fr-FR" dirty="0"/>
              <a:t>Le but de RMI est de permettre l'appel, l'exécution et le renvoi du résultat d'une méthode exécutée dans une machine virtuelle différente de celle de l'objet </a:t>
            </a:r>
            <a:r>
              <a:rPr lang="fr-FR" dirty="0" smtClean="0"/>
              <a:t>l'appelant.</a:t>
            </a:r>
            <a:endParaRPr lang="fr-FR" dirty="0"/>
          </a:p>
          <a:p>
            <a:r>
              <a:rPr lang="fr-FR" dirty="0"/>
              <a:t>La machine sur laquelle s'exécute la méthode distante est appelée serveur.</a:t>
            </a:r>
          </a:p>
          <a:p>
            <a:r>
              <a:rPr lang="fr-FR" dirty="0"/>
              <a:t>L'appel coté client d'une telle méthode est un peu plus compliqué que l'appel d'une méthode d'un objet local mais il reste simple. </a:t>
            </a:r>
            <a:endParaRPr lang="fr-FR" dirty="0" smtClean="0"/>
          </a:p>
          <a:p>
            <a:r>
              <a:rPr lang="fr-FR" dirty="0" smtClean="0"/>
              <a:t>Il </a:t>
            </a:r>
            <a:r>
              <a:rPr lang="fr-FR" dirty="0"/>
              <a:t>consiste à obtenir une référence sur l'objet distant puis à simplement appeler la méthode à partir de cette référence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07366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La technologie RMI se charge de rendre transparente la localisation de l'objet distant, son appel et le renvoi du résultat.</a:t>
            </a:r>
          </a:p>
          <a:p>
            <a:r>
              <a:rPr lang="fr-FR" dirty="0"/>
              <a:t>En fait, elle utilise deux classes particulières, le stub et le </a:t>
            </a:r>
            <a:r>
              <a:rPr lang="fr-FR" dirty="0" err="1"/>
              <a:t>skeleton</a:t>
            </a:r>
            <a:r>
              <a:rPr lang="fr-FR" dirty="0"/>
              <a:t>, qui doivent être générées avec l'outil </a:t>
            </a:r>
            <a:r>
              <a:rPr lang="fr-FR" dirty="0" err="1"/>
              <a:t>rmic</a:t>
            </a:r>
            <a:r>
              <a:rPr lang="fr-FR" dirty="0"/>
              <a:t> fourni avec le JDK.</a:t>
            </a:r>
          </a:p>
          <a:p>
            <a:r>
              <a:rPr lang="fr-FR" dirty="0"/>
              <a:t>Le stub est une classe qui se situe côté client et le </a:t>
            </a:r>
            <a:r>
              <a:rPr lang="fr-FR" dirty="0" err="1"/>
              <a:t>skeleton</a:t>
            </a:r>
            <a:r>
              <a:rPr lang="fr-FR" dirty="0"/>
              <a:t> est son homologue coté serveur. Ces deux classes se chargent d'assurer tous les mécanismes d'appel, de communication, d'exécution, de renvoi et de réception du résultat.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917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EL FADJR\Desktop\all-about-the-java-rmi-registry-and-how-to-use-it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35163"/>
            <a:ext cx="712879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546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Exemple: JAVA RMI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777686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5508104" y="2636912"/>
            <a:ext cx="244827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méthode à appeler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35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fr-FR" dirty="0"/>
              <a:t>Exemple: JAVA RMI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496944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5436096" y="1916832"/>
            <a:ext cx="302433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serveur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4565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1143000"/>
          </a:xfrm>
        </p:spPr>
        <p:txBody>
          <a:bodyPr/>
          <a:lstStyle/>
          <a:p>
            <a:r>
              <a:rPr lang="fr-FR" dirty="0"/>
              <a:t>Exemple: JAVA RMI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0597" y="1375922"/>
            <a:ext cx="8229600" cy="43891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7992888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36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Technologies d’implémentation des systèmes répartis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84339" y="2708920"/>
            <a:ext cx="63932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dirty="0"/>
              <a:t>XML </a:t>
            </a:r>
            <a:r>
              <a:rPr lang="fr-FR" sz="3600" b="1" dirty="0" smtClean="0"/>
              <a:t>–RPC</a:t>
            </a:r>
          </a:p>
          <a:p>
            <a:pPr algn="ctr"/>
            <a:r>
              <a:rPr lang="fr-FR" sz="3600" b="1" dirty="0" smtClean="0"/>
              <a:t>(XML </a:t>
            </a:r>
            <a:r>
              <a:rPr lang="fr-FR" sz="3600" b="1" dirty="0" err="1" smtClean="0"/>
              <a:t>remote</a:t>
            </a:r>
            <a:r>
              <a:rPr lang="fr-FR" sz="3600" b="1" dirty="0" smtClean="0"/>
              <a:t> </a:t>
            </a:r>
            <a:r>
              <a:rPr lang="fr-FR" sz="3600" b="1" dirty="0" err="1" smtClean="0"/>
              <a:t>procedure</a:t>
            </a:r>
            <a:r>
              <a:rPr lang="fr-FR" sz="3600" b="1" dirty="0" smtClean="0"/>
              <a:t> call)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6812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692696"/>
            <a:ext cx="8568952" cy="5112568"/>
          </a:xfrm>
        </p:spPr>
        <p:txBody>
          <a:bodyPr>
            <a:normAutofit fontScale="92500"/>
          </a:bodyPr>
          <a:lstStyle/>
          <a:p>
            <a:r>
              <a:rPr lang="fr-FR" b="1" dirty="0"/>
              <a:t>XML-RPC</a:t>
            </a:r>
            <a:r>
              <a:rPr lang="fr-FR" dirty="0"/>
              <a:t> </a:t>
            </a:r>
            <a:r>
              <a:rPr lang="fr-FR" dirty="0" smtClean="0"/>
              <a:t>est une </a:t>
            </a:r>
            <a:r>
              <a:rPr lang="fr-FR" dirty="0"/>
              <a:t>spécification simple et un ensemble de codes qui permettent à des processus s'exécutant dans des environnements différents de faire des appels de méthodes à travers un réseau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/>
              <a:t>XML-RPC permet d'appeler une fonction sur un serveur distant à partir de n'importe quel système (Windows, Mac OS X, GNU/Linux) et avec n'importe quel langage de programmation. Le serveur est lui-même sur n'importe quel système et est programmé dans n'importe quel </a:t>
            </a:r>
            <a:r>
              <a:rPr lang="fr-FR" dirty="0" smtClean="0"/>
              <a:t>langage.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La communication entre les programme est basée sur XML</a:t>
            </a:r>
            <a:endParaRPr lang="fr-F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9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EL FADJR\Desktop\xml_rpc-0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980953" cy="39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L FADJR\Desktop\XMLRPC_Overview_Figure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61048"/>
            <a:ext cx="5534025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89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14366" y="1052736"/>
            <a:ext cx="8229600" cy="111441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2800" b="1" dirty="0" smtClean="0"/>
              <a:t>Service web</a:t>
            </a:r>
            <a:endParaRPr lang="fr-FR" sz="2800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85720" y="3071810"/>
            <a:ext cx="292895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Fonctionnement d’un serveur </a:t>
            </a:r>
            <a:endParaRPr lang="fr-FR" sz="28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428992" y="3143248"/>
            <a:ext cx="2428892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La notion des protocoles </a:t>
            </a:r>
            <a:endParaRPr lang="fr-FR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86512" y="3143248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Le rôle du langage XML</a:t>
            </a:r>
            <a:endParaRPr lang="fr-FR" sz="24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761095" y="4256943"/>
            <a:ext cx="3714776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Appel de procédure à distance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86137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-171400"/>
            <a:ext cx="8229600" cy="1143000"/>
          </a:xfrm>
        </p:spPr>
        <p:txBody>
          <a:bodyPr/>
          <a:lstStyle/>
          <a:p>
            <a:r>
              <a:rPr lang="fr-FR" u="sng" dirty="0" smtClean="0"/>
              <a:t>Exemple : XML RPC en java</a:t>
            </a:r>
            <a:endParaRPr lang="en-US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632848" cy="55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6156176" y="1196752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serveur</a:t>
            </a:r>
            <a:endParaRPr lang="en-US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20" y="2275185"/>
            <a:ext cx="7344816" cy="28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25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851" y="0"/>
            <a:ext cx="8229600" cy="1143000"/>
          </a:xfrm>
        </p:spPr>
        <p:txBody>
          <a:bodyPr/>
          <a:lstStyle/>
          <a:p>
            <a:r>
              <a:rPr lang="fr-FR" u="sng" dirty="0"/>
              <a:t>Exemple : XML RPC en java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424936" cy="501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6156176" y="1484784"/>
            <a:ext cx="223224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client</a:t>
            </a:r>
            <a:endParaRPr lang="en-US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32413"/>
            <a:ext cx="7992888" cy="363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07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fr-FR" u="sng" dirty="0"/>
              <a:t>Exemple : XML RPC en </a:t>
            </a:r>
            <a:r>
              <a:rPr lang="fr-FR" u="sng" dirty="0" err="1" smtClean="0"/>
              <a:t>php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99480"/>
            <a:ext cx="7488832" cy="473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5436096" y="1916832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serveur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7849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3956"/>
            <a:ext cx="8229600" cy="1143000"/>
          </a:xfrm>
        </p:spPr>
        <p:txBody>
          <a:bodyPr/>
          <a:lstStyle/>
          <a:p>
            <a:r>
              <a:rPr lang="fr-FR" u="sng" dirty="0"/>
              <a:t>Exemple : XML RPC en </a:t>
            </a:r>
            <a:r>
              <a:rPr lang="fr-FR" u="sng" dirty="0" err="1"/>
              <a:t>php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992888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5508104" y="1772816"/>
            <a:ext cx="259228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505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59832" y="2420888"/>
            <a:ext cx="8229600" cy="1143000"/>
          </a:xfrm>
        </p:spPr>
        <p:txBody>
          <a:bodyPr>
            <a:noAutofit/>
          </a:bodyPr>
          <a:lstStyle/>
          <a:p>
            <a:r>
              <a:rPr lang="fr-FR" sz="8000" dirty="0" smtClean="0"/>
              <a:t>  </a:t>
            </a:r>
            <a:r>
              <a:rPr lang="fr-FR" sz="8000" dirty="0" smtClean="0">
                <a:latin typeface="+mn-lt"/>
              </a:rPr>
              <a:t>TP2</a:t>
            </a:r>
            <a:endParaRPr lang="en-US" sz="8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92625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En utilisant la technologie XML-RPC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Implémentez une application distribuée:</a:t>
            </a:r>
          </a:p>
          <a:p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Serveur </a:t>
            </a:r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java): </a:t>
            </a:r>
            <a:r>
              <a:rPr lang="fr-FR" dirty="0" smtClean="0"/>
              <a:t>le serveur contient un tableau structuré comme suit: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endParaRPr lang="fr-FR" dirty="0" smtClean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143328"/>
              </p:ext>
            </p:extLst>
          </p:nvPr>
        </p:nvGraphicFramePr>
        <p:xfrm>
          <a:off x="1619672" y="34290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 </a:t>
                      </a:r>
                      <a:r>
                        <a:rPr lang="fr-FR" dirty="0" err="1" smtClean="0"/>
                        <a:t>énom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adresse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abdellah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ahmed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mila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ziari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jijel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danoub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amina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constantine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khalaf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houda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anaba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6994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En utilisant la technologie XML-RPC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Client (PHP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/>
              <a:t>le client est une interface composée des éléments suivant:</a:t>
            </a:r>
            <a:endParaRPr lang="en-US" u="sng" dirty="0"/>
          </a:p>
          <a:p>
            <a:endParaRPr lang="en-US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83568" y="2996952"/>
            <a:ext cx="7056784" cy="3024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à coins arrondis 4"/>
          <p:cNvSpPr/>
          <p:nvPr/>
        </p:nvSpPr>
        <p:spPr>
          <a:xfrm>
            <a:off x="5868144" y="3218728"/>
            <a:ext cx="1512168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*********</a:t>
            </a:r>
            <a:endParaRPr lang="en-US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68144" y="3984038"/>
            <a:ext cx="1512168" cy="3600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chercher</a:t>
            </a:r>
            <a:endParaRPr lang="en-US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75180" y="4725144"/>
            <a:ext cx="1512168" cy="360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************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195848" y="5301208"/>
            <a:ext cx="1512168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***********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1043608" y="3218728"/>
            <a:ext cx="4664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Entrez le nom de la personne à chercher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755576" y="472514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prénom de la personne est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755576" y="530120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L’adresse de la personne 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966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En utilisant la technologie XML-RPC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8507288" cy="4389120"/>
          </a:xfrm>
        </p:spPr>
        <p:txBody>
          <a:bodyPr/>
          <a:lstStyle/>
          <a:p>
            <a:r>
              <a:rPr lang="fr-FR" dirty="0" smtClean="0"/>
              <a:t>Le client tape le nom d’une personne à chercher et clic sur le bouton chercher , la demande est envoyée au serveur qui cherche les informations est envoie la réponse au </a:t>
            </a:r>
            <a:r>
              <a:rPr lang="fr-FR" smtClean="0"/>
              <a:t>client pour affichez </a:t>
            </a:r>
            <a:r>
              <a:rPr lang="fr-FR" dirty="0" smtClean="0"/>
              <a:t>les informations,</a:t>
            </a:r>
          </a:p>
          <a:p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un rapport </a:t>
            </a:r>
            <a:r>
              <a:rPr lang="fr-FR" dirty="0" smtClean="0"/>
              <a:t>expliquez les étapes et les instructions utilisées en détail</a:t>
            </a:r>
            <a:r>
              <a:rPr lang="ar-DZ" dirty="0" smtClean="0"/>
              <a:t>,</a:t>
            </a:r>
            <a:endParaRPr lang="fr-FR" dirty="0" smtClean="0"/>
          </a:p>
          <a:p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Optionnel ( </a:t>
            </a:r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اختياري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):</a:t>
            </a:r>
          </a:p>
          <a:p>
            <a:r>
              <a:rPr lang="fr-FR" dirty="0" smtClean="0"/>
              <a:t>Changez la structure du tableau par une base de donnée et implémenter la même application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0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428604"/>
            <a:ext cx="8515352" cy="62151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Chapitre1 :</a:t>
            </a:r>
            <a:r>
              <a:rPr lang="fr-FR" dirty="0"/>
              <a:t> </a:t>
            </a:r>
            <a:r>
              <a:rPr lang="fr-FR" dirty="0" smtClean="0"/>
              <a:t>Introduction (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système distribué)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Historique</a:t>
            </a:r>
            <a:br>
              <a:rPr lang="fr-FR" dirty="0"/>
            </a:br>
            <a:r>
              <a:rPr lang="fr-FR" dirty="0"/>
              <a:t>- Principes de base</a:t>
            </a:r>
            <a:br>
              <a:rPr lang="fr-FR" dirty="0"/>
            </a:br>
            <a:endParaRPr lang="fr-FR" dirty="0" smtClean="0"/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Chapitre2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  <a:r>
              <a:rPr lang="fr-FR" dirty="0"/>
              <a:t>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(Le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langage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XML)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Objectifs de XML</a:t>
            </a:r>
            <a:br>
              <a:rPr lang="fr-FR" dirty="0"/>
            </a:br>
            <a:r>
              <a:rPr lang="fr-FR" dirty="0"/>
              <a:t>- Les données de noms : </a:t>
            </a:r>
            <a:r>
              <a:rPr lang="fr-FR" dirty="0" err="1"/>
              <a:t>Namespaces</a:t>
            </a:r>
            <a:r>
              <a:rPr lang="fr-FR" dirty="0"/>
              <a:t> XML</a:t>
            </a:r>
            <a:br>
              <a:rPr lang="fr-FR" dirty="0"/>
            </a:br>
            <a:r>
              <a:rPr lang="fr-FR" dirty="0"/>
              <a:t>- Les schémas XML</a:t>
            </a:r>
            <a:br>
              <a:rPr lang="fr-FR" dirty="0"/>
            </a:br>
            <a:r>
              <a:rPr lang="fr-FR" dirty="0"/>
              <a:t>- Limites de XML</a:t>
            </a:r>
            <a:br>
              <a:rPr lang="fr-FR" dirty="0"/>
            </a:br>
            <a:endParaRPr lang="fr-FR" dirty="0" smtClean="0"/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Chapitre3 </a:t>
            </a:r>
            <a:r>
              <a:rPr lang="fr-FR" b="1" dirty="0">
                <a:solidFill>
                  <a:srgbClr val="FF0000"/>
                </a:solidFill>
              </a:rPr>
              <a:t>: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(Les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services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web)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Architecture orientée services (SOA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microservices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Caractéristiques des services Web</a:t>
            </a:r>
            <a:br>
              <a:rPr lang="fr-FR" dirty="0"/>
            </a:br>
            <a:r>
              <a:rPr lang="fr-FR" dirty="0"/>
              <a:t>- Définition des services Web</a:t>
            </a:r>
            <a:br>
              <a:rPr lang="fr-FR" dirty="0"/>
            </a:br>
            <a:r>
              <a:rPr lang="fr-FR" dirty="0"/>
              <a:t>- Architecture des services Web</a:t>
            </a:r>
            <a:br>
              <a:rPr lang="fr-FR" dirty="0"/>
            </a:br>
            <a:r>
              <a:rPr lang="fr-FR" dirty="0"/>
              <a:t>- Standards de base pour les services Web :</a:t>
            </a:r>
            <a:br>
              <a:rPr lang="fr-FR" dirty="0"/>
            </a:br>
            <a:r>
              <a:rPr lang="fr-FR" dirty="0"/>
              <a:t>o Le protocole SOAP : principes, historique, message soap …</a:t>
            </a:r>
            <a:br>
              <a:rPr lang="fr-FR" dirty="0"/>
            </a:br>
            <a:r>
              <a:rPr lang="fr-FR" dirty="0"/>
              <a:t>o Le langage WSDL</a:t>
            </a:r>
            <a:br>
              <a:rPr lang="fr-FR" dirty="0"/>
            </a:br>
            <a:r>
              <a:rPr lang="fr-FR" dirty="0"/>
              <a:t>o L’annuaire UDDI</a:t>
            </a:r>
            <a:br>
              <a:rPr lang="fr-FR" dirty="0"/>
            </a:br>
            <a:r>
              <a:rPr lang="fr-FR" dirty="0"/>
              <a:t>- Plateformes de développement des services </a:t>
            </a:r>
            <a:r>
              <a:rPr lang="fr-FR" dirty="0" smtClean="0"/>
              <a:t>Web (java EE PHP) </a:t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816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85728"/>
            <a:ext cx="8686800" cy="5840435"/>
          </a:xfrm>
        </p:spPr>
        <p:txBody>
          <a:bodyPr>
            <a:normAutofit/>
          </a:bodyPr>
          <a:lstStyle/>
          <a:p>
            <a:r>
              <a:rPr lang="fr-FR" dirty="0"/>
              <a:t>Développement des services Web (coté fournisseur)</a:t>
            </a:r>
            <a:br>
              <a:rPr lang="fr-FR" dirty="0"/>
            </a:br>
            <a:r>
              <a:rPr lang="fr-FR" dirty="0"/>
              <a:t>- Développement des services Web (coté consommateur)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08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logiciels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4614" y="2204864"/>
            <a:ext cx="8686800" cy="4525963"/>
          </a:xfrm>
        </p:spPr>
        <p:txBody>
          <a:bodyPr>
            <a:normAutofit/>
          </a:bodyPr>
          <a:lstStyle/>
          <a:p>
            <a:r>
              <a:rPr lang="fr-FR" dirty="0" smtClean="0"/>
              <a:t>Outil pour la manipulation des fichier XML </a:t>
            </a:r>
            <a:r>
              <a:rPr lang="fr-FR" b="1" u="sng" dirty="0" err="1" smtClean="0">
                <a:solidFill>
                  <a:srgbClr val="FF0000"/>
                </a:solidFill>
              </a:rPr>
              <a:t>editix</a:t>
            </a:r>
            <a:endParaRPr lang="fr-FR" b="1" u="sng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Analyseur syntaxique (parseur) (</a:t>
            </a:r>
            <a:r>
              <a:rPr lang="fr-FR" b="1" dirty="0" smtClean="0">
                <a:solidFill>
                  <a:srgbClr val="FF0000"/>
                </a:solidFill>
              </a:rPr>
              <a:t>DOM et SAX</a:t>
            </a:r>
            <a:r>
              <a:rPr lang="fr-FR" dirty="0" smtClean="0"/>
              <a:t>)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Java EE  et php/.NET </a:t>
            </a:r>
            <a:r>
              <a:rPr lang="fr-FR" dirty="0" smtClean="0"/>
              <a:t>pour la création  et la consommation des services web </a:t>
            </a:r>
          </a:p>
          <a:p>
            <a:r>
              <a:rPr lang="fr-FR" dirty="0" smtClean="0"/>
              <a:t>Outils de test tel que </a:t>
            </a:r>
            <a:r>
              <a:rPr lang="fr-FR" b="1" dirty="0" smtClean="0">
                <a:solidFill>
                  <a:srgbClr val="FF0000"/>
                </a:solidFill>
              </a:rPr>
              <a:t>soapUI </a:t>
            </a:r>
            <a:r>
              <a:rPr lang="fr-FR" dirty="0" smtClean="0"/>
              <a:t>pour tester les services web</a:t>
            </a:r>
            <a:r>
              <a:rPr lang="fr-FR" dirty="0" smtClean="0">
                <a:sym typeface="Wingdings" pitchFamily="2" charset="2"/>
              </a:rPr>
              <a:t> outil pour tester localement un service web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436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CHAPITRE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8686800" cy="438912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9600" b="1" dirty="0" smtClean="0"/>
              <a:t>Systèmes/</a:t>
            </a:r>
          </a:p>
          <a:p>
            <a:pPr algn="ctr">
              <a:buNone/>
            </a:pPr>
            <a:r>
              <a:rPr lang="fr-FR" sz="9600" b="1" dirty="0" smtClean="0"/>
              <a:t>Application répartis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20901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4765</TotalTime>
  <Words>1230</Words>
  <Application>Microsoft Office PowerPoint</Application>
  <PresentationFormat>Affichage à l'écran (4:3)</PresentationFormat>
  <Paragraphs>220</Paragraphs>
  <Slides>57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58" baseType="lpstr">
      <vt:lpstr>Débit</vt:lpstr>
      <vt:lpstr> SERVICES  WEB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logiciels</vt:lpstr>
      <vt:lpstr>CHAPITRE 1</vt:lpstr>
      <vt:lpstr>Présentation PowerPoint</vt:lpstr>
      <vt:lpstr>Système(application) monolithique</vt:lpstr>
      <vt:lpstr>Système (application)  réparti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Distribution imposée par manque de compétence /d’accès</vt:lpstr>
      <vt:lpstr>Présentation PowerPoint</vt:lpstr>
      <vt:lpstr>Le commerce électronique  </vt:lpstr>
      <vt:lpstr>Présentation PowerPoint</vt:lpstr>
      <vt:lpstr>     les jeux vidéo multijoueurs  </vt:lpstr>
      <vt:lpstr>Le calcul scientifique </vt:lpstr>
      <vt:lpstr>Présentation PowerPoint</vt:lpstr>
      <vt:lpstr>visioconférence multi-utilisateurs</vt:lpstr>
      <vt:lpstr>les services de streaming vidéo,</vt:lpstr>
      <vt:lpstr>Présentation PowerPoint</vt:lpstr>
      <vt:lpstr>Objectifs du cour</vt:lpstr>
      <vt:lpstr>Présentation PowerPoint</vt:lpstr>
      <vt:lpstr>Présentation PowerPoint</vt:lpstr>
      <vt:lpstr>Présentation PowerPoint</vt:lpstr>
      <vt:lpstr>Présentation PowerPoint</vt:lpstr>
      <vt:lpstr>Technologies d’implémentation des systèmes répartis</vt:lpstr>
      <vt:lpstr>Présentation PowerPoint</vt:lpstr>
      <vt:lpstr>Calculatrice a la base de RMI</vt:lpstr>
      <vt:lpstr>Technologies d’implémentation des systèmes répartis</vt:lpstr>
      <vt:lpstr>Présentation PowerPoint</vt:lpstr>
      <vt:lpstr>Présentation PowerPoint</vt:lpstr>
      <vt:lpstr>Présentation PowerPoint</vt:lpstr>
      <vt:lpstr>Exemple: JAVA RMI</vt:lpstr>
      <vt:lpstr>Exemple: JAVA RMI</vt:lpstr>
      <vt:lpstr>Exemple: JAVA RMI</vt:lpstr>
      <vt:lpstr>Technologies d’implémentation des systèmes répartis</vt:lpstr>
      <vt:lpstr>Présentation PowerPoint</vt:lpstr>
      <vt:lpstr>Présentation PowerPoint</vt:lpstr>
      <vt:lpstr>Exemple : XML RPC en java</vt:lpstr>
      <vt:lpstr>Exemple : XML RPC en java</vt:lpstr>
      <vt:lpstr>Exemple : XML RPC en php</vt:lpstr>
      <vt:lpstr>Exemple : XML RPC en php</vt:lpstr>
      <vt:lpstr>  TP2</vt:lpstr>
      <vt:lpstr>En utilisant la technologie XML-RPC</vt:lpstr>
      <vt:lpstr>En utilisant la technologie XML-RPC</vt:lpstr>
      <vt:lpstr>En utilisant la technologie XML-RPC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SERVICES  WEB</dc:title>
  <dc:creator>EL FADJR</dc:creator>
  <cp:lastModifiedBy>EL FADJR</cp:lastModifiedBy>
  <cp:revision>75</cp:revision>
  <dcterms:created xsi:type="dcterms:W3CDTF">2021-01-06T19:44:16Z</dcterms:created>
  <dcterms:modified xsi:type="dcterms:W3CDTF">2022-10-09T11:55:46Z</dcterms:modified>
</cp:coreProperties>
</file>