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25"/>
  </p:notesMasterIdLst>
  <p:sldIdLst>
    <p:sldId id="418" r:id="rId2"/>
    <p:sldId id="417" r:id="rId3"/>
    <p:sldId id="416" r:id="rId4"/>
    <p:sldId id="403" r:id="rId5"/>
    <p:sldId id="411" r:id="rId6"/>
    <p:sldId id="412" r:id="rId7"/>
    <p:sldId id="413" r:id="rId8"/>
    <p:sldId id="414" r:id="rId9"/>
    <p:sldId id="419" r:id="rId10"/>
    <p:sldId id="420" r:id="rId11"/>
    <p:sldId id="421" r:id="rId12"/>
    <p:sldId id="422" r:id="rId13"/>
    <p:sldId id="423" r:id="rId14"/>
    <p:sldId id="424" r:id="rId15"/>
    <p:sldId id="426" r:id="rId16"/>
    <p:sldId id="427" r:id="rId17"/>
    <p:sldId id="428" r:id="rId18"/>
    <p:sldId id="429" r:id="rId19"/>
    <p:sldId id="430" r:id="rId20"/>
    <p:sldId id="431" r:id="rId21"/>
    <p:sldId id="432" r:id="rId22"/>
    <p:sldId id="433" r:id="rId23"/>
    <p:sldId id="434"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66"/>
    <a:srgbClr val="339933"/>
    <a:srgbClr val="CC0000"/>
    <a:srgbClr val="993300"/>
    <a:srgbClr val="FFCC00"/>
    <a:srgbClr val="A50021"/>
    <a:srgbClr val="FF0000"/>
    <a:srgbClr val="FFCC99"/>
    <a:srgbClr val="0000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000" autoAdjust="0"/>
    <p:restoredTop sz="83425" autoAdjust="0"/>
  </p:normalViewPr>
  <p:slideViewPr>
    <p:cSldViewPr snapToGrid="0" showGuides="1">
      <p:cViewPr varScale="1">
        <p:scale>
          <a:sx n="54" d="100"/>
          <a:sy n="54" d="100"/>
        </p:scale>
        <p:origin x="-1464" y="-90"/>
      </p:cViewPr>
      <p:guideLst>
        <p:guide orient="horz" pos="2183"/>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pPr/>
              <a:t>07/01/2022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pPr/>
              <a:t>‹N°›</a:t>
            </a:fld>
            <a:endParaRPr lang="fr-FR"/>
          </a:p>
        </p:txBody>
      </p:sp>
    </p:spTree>
    <p:extLst>
      <p:ext uri="{BB962C8B-B14F-4D97-AF65-F5344CB8AC3E}">
        <p14:creationId xmlns:p14="http://schemas.microsoft.com/office/powerpoint/2010/main" xmlns=""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149744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131338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091027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1994286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930302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96430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910080" y="359898"/>
            <a:ext cx="987552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07/01/2022</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Ellipse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07/01/2022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274640"/>
            <a:ext cx="24384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524000" y="274641"/>
            <a:ext cx="7416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07/01/2022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07/01/2022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07/01/2022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07/01/2022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07/01/2022</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E0594867-E5C2-4EAD-9613-D3D464AAAC64}" type="datetimeFigureOut">
              <a:rPr lang="fr-FR" smtClean="0"/>
              <a:pPr/>
              <a:t>07/01/2022</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E0594867-E5C2-4EAD-9613-D3D464AAAC64}" type="datetimeFigureOut">
              <a:rPr lang="fr-FR" smtClean="0"/>
              <a:pPr/>
              <a:t>07/01/2022</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07/01/2022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07/01/2022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914144" y="274638"/>
            <a:ext cx="999744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0594867-E5C2-4EAD-9613-D3D464AAAC64}" type="datetimeFigureOut">
              <a:rPr lang="fr-FR" smtClean="0"/>
              <a:pPr/>
              <a:t>07/01/2022</a:t>
            </a:fld>
            <a:endParaRPr lang="fr-FR"/>
          </a:p>
        </p:txBody>
      </p:sp>
      <p:sp>
        <p:nvSpPr>
          <p:cNvPr id="10" name="Espace réservé du pied de page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E7087AC-F73A-4C62-8BA6-A2A10B68B1EA}" type="slidenum">
              <a:rPr lang="fr-FR" smtClean="0"/>
              <a:pPr/>
              <a:t>‹N°›</a:t>
            </a:fld>
            <a:endParaRPr lang="fr-FR"/>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0" y="0"/>
            <a:ext cx="184731" cy="369332"/>
          </a:xfrm>
          <a:prstGeom prst="rect">
            <a:avLst/>
          </a:prstGeom>
          <a:noFill/>
          <a:ln w="9525">
            <a:noFill/>
            <a:miter lim="800000"/>
            <a:headEnd/>
            <a:tailEnd/>
          </a:ln>
        </p:spPr>
        <p:txBody>
          <a:bodyPr wrap="none" anchor="ctr">
            <a:spAutoFit/>
          </a:bodyPr>
          <a:lstStyle/>
          <a:p>
            <a:endParaRPr lang="fr-FR">
              <a:latin typeface="Gill Sans MT" pitchFamily="34" charset="0"/>
            </a:endParaRPr>
          </a:p>
        </p:txBody>
      </p:sp>
      <p:sp>
        <p:nvSpPr>
          <p:cNvPr id="7" name="Rectangle 4"/>
          <p:cNvSpPr>
            <a:spLocks noChangeArrowheads="1"/>
          </p:cNvSpPr>
          <p:nvPr/>
        </p:nvSpPr>
        <p:spPr bwMode="auto">
          <a:xfrm>
            <a:off x="1257905" y="285750"/>
            <a:ext cx="10321270" cy="6463308"/>
          </a:xfrm>
          <a:prstGeom prst="rect">
            <a:avLst/>
          </a:prstGeom>
          <a:noFill/>
          <a:ln w="9525">
            <a:noFill/>
            <a:miter lim="800000"/>
            <a:headEnd/>
            <a:tailEnd/>
          </a:ln>
        </p:spPr>
        <p:txBody>
          <a:bodyPr anchor="ctr">
            <a:spAutoFit/>
          </a:bodyPr>
          <a:lstStyle/>
          <a:p>
            <a:pPr algn="ctr"/>
            <a:r>
              <a:rPr lang="fr-FR" sz="1600" b="1" dirty="0"/>
              <a:t>République Algérienne Démocratique et Populaire</a:t>
            </a:r>
          </a:p>
          <a:p>
            <a:pPr algn="ctr"/>
            <a:r>
              <a:rPr lang="fr-FR" sz="1600" b="1" dirty="0"/>
              <a:t> Ministère de l’Enseignement Supérieur</a:t>
            </a:r>
            <a:endParaRPr lang="fr-FR" sz="800" dirty="0"/>
          </a:p>
          <a:p>
            <a:pPr algn="ctr" eaLnBrk="0" hangingPunct="0"/>
            <a:r>
              <a:rPr lang="fr-FR" sz="1600" b="1" dirty="0"/>
              <a:t>et de la Recherche Scientifique </a:t>
            </a:r>
          </a:p>
          <a:p>
            <a:pPr algn="ctr" eaLnBrk="0" hangingPunct="0"/>
            <a:endParaRPr lang="fr-FR" sz="1600" b="1" dirty="0"/>
          </a:p>
          <a:p>
            <a:pPr algn="ctr" eaLnBrk="0" hangingPunct="0"/>
            <a:r>
              <a:rPr lang="fr-FR" sz="1600" b="1" dirty="0"/>
              <a:t>Centre Universitaire </a:t>
            </a:r>
            <a:r>
              <a:rPr lang="fr-FR" sz="1600" b="1" dirty="0" err="1"/>
              <a:t>Abdelhafid</a:t>
            </a:r>
            <a:r>
              <a:rPr lang="fr-FR" sz="1600" b="1" dirty="0"/>
              <a:t> BOUSSOUF - Mila</a:t>
            </a:r>
            <a:endParaRPr lang="fr-FR" sz="800" dirty="0"/>
          </a:p>
          <a:p>
            <a:pPr algn="ctr" eaLnBrk="0" hangingPunct="0"/>
            <a:endParaRPr lang="fr-FR" b="1" dirty="0"/>
          </a:p>
          <a:p>
            <a:pPr algn="ctr" eaLnBrk="0" hangingPunct="0"/>
            <a:r>
              <a:rPr lang="fr-FR" b="1" dirty="0"/>
              <a:t>Institut des sciences et technologies</a:t>
            </a:r>
          </a:p>
          <a:p>
            <a:pPr algn="ctr" eaLnBrk="0" hangingPunct="0"/>
            <a:endParaRPr lang="fr-FR" sz="800" dirty="0"/>
          </a:p>
          <a:p>
            <a:pPr algn="ctr" eaLnBrk="0" hangingPunct="0"/>
            <a:r>
              <a:rPr lang="fr-FR" b="1" dirty="0"/>
              <a:t>Département de génie mécanique et électromécanique</a:t>
            </a:r>
          </a:p>
          <a:p>
            <a:pPr algn="ctr" eaLnBrk="0" hangingPunct="0"/>
            <a:endParaRPr lang="fr-FR" b="1" dirty="0"/>
          </a:p>
          <a:p>
            <a:pPr algn="ctr" eaLnBrk="0" hangingPunct="0"/>
            <a:endParaRPr lang="fr-FR" b="1" dirty="0"/>
          </a:p>
          <a:p>
            <a:pPr algn="ctr" eaLnBrk="0" hangingPunct="0"/>
            <a:endParaRPr lang="fr-FR" sz="800" dirty="0"/>
          </a:p>
          <a:p>
            <a:pPr algn="ctr" eaLnBrk="0" hangingPunct="0"/>
            <a:endParaRPr lang="fr-FR" sz="800" dirty="0"/>
          </a:p>
          <a:p>
            <a:pPr algn="ctr" eaLnBrk="0" hangingPunct="0"/>
            <a:r>
              <a:rPr lang="fr-FR" sz="4000" b="1" dirty="0"/>
              <a:t>  Recherche documentaire et </a:t>
            </a:r>
          </a:p>
          <a:p>
            <a:pPr algn="ctr" eaLnBrk="0" hangingPunct="0"/>
            <a:r>
              <a:rPr lang="fr-FR" sz="4000" b="1" dirty="0"/>
              <a:t>   conception du mémoire</a:t>
            </a:r>
            <a:endParaRPr lang="fr-FR" sz="800" dirty="0"/>
          </a:p>
          <a:p>
            <a:pPr algn="ctr" eaLnBrk="0" hangingPunct="0"/>
            <a:endParaRPr lang="fr-FR" sz="2000" b="1" dirty="0"/>
          </a:p>
          <a:p>
            <a:pPr algn="ctr" eaLnBrk="0" hangingPunct="0"/>
            <a:endParaRPr lang="fr-FR" sz="2000" b="1" dirty="0"/>
          </a:p>
          <a:p>
            <a:pPr algn="ctr" eaLnBrk="0" hangingPunct="0"/>
            <a:endParaRPr lang="fr-FR" sz="2000" b="1" dirty="0" smtClean="0"/>
          </a:p>
          <a:p>
            <a:pPr algn="ctr" eaLnBrk="0" hangingPunct="0"/>
            <a:endParaRPr lang="fr-FR" sz="2000" b="1" dirty="0" smtClean="0"/>
          </a:p>
          <a:p>
            <a:pPr algn="ctr" eaLnBrk="0" hangingPunct="0"/>
            <a:endParaRPr lang="fr-FR" sz="2000" b="1" dirty="0"/>
          </a:p>
          <a:p>
            <a:pPr algn="ctr" eaLnBrk="0" hangingPunct="0"/>
            <a:endParaRPr lang="fr-FR" sz="2000" b="1" dirty="0"/>
          </a:p>
          <a:p>
            <a:pPr algn="ctr" eaLnBrk="0" hangingPunct="0"/>
            <a:r>
              <a:rPr lang="fr-FR" sz="2000" b="1" dirty="0"/>
              <a:t>       Année universitaire : 2021/2022</a:t>
            </a:r>
            <a:endParaRPr lang="fr-FR" dirty="0"/>
          </a:p>
        </p:txBody>
      </p:sp>
      <p:pic>
        <p:nvPicPr>
          <p:cNvPr id="8" name="image1.jpeg"/>
          <p:cNvPicPr>
            <a:picLocks noChangeAspect="1" noChangeArrowheads="1"/>
          </p:cNvPicPr>
          <p:nvPr/>
        </p:nvPicPr>
        <p:blipFill>
          <a:blip r:embed="rId2"/>
          <a:srcRect/>
          <a:stretch>
            <a:fillRect/>
          </a:stretch>
        </p:blipFill>
        <p:spPr bwMode="auto">
          <a:xfrm>
            <a:off x="10047112" y="785814"/>
            <a:ext cx="1290159" cy="1000125"/>
          </a:xfrm>
          <a:prstGeom prst="rect">
            <a:avLst/>
          </a:prstGeom>
          <a:noFill/>
          <a:ln w="9525">
            <a:noFill/>
            <a:miter lim="800000"/>
            <a:headEnd/>
            <a:tailEnd/>
          </a:ln>
        </p:spPr>
      </p:pic>
      <p:pic>
        <p:nvPicPr>
          <p:cNvPr id="9" name="image1.jpeg"/>
          <p:cNvPicPr>
            <a:picLocks noChangeAspect="1" noChangeArrowheads="1"/>
          </p:cNvPicPr>
          <p:nvPr/>
        </p:nvPicPr>
        <p:blipFill>
          <a:blip r:embed="rId2"/>
          <a:srcRect/>
          <a:stretch>
            <a:fillRect/>
          </a:stretch>
        </p:blipFill>
        <p:spPr bwMode="auto">
          <a:xfrm>
            <a:off x="1661080" y="785814"/>
            <a:ext cx="1290159" cy="100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783319"/>
            <a:ext cx="11913704" cy="5557612"/>
          </a:xfrm>
          <a:prstGeom prst="rect">
            <a:avLst/>
          </a:prstGeom>
        </p:spPr>
        <p:txBody>
          <a:bodyPr wrap="square">
            <a:spAutoFit/>
          </a:bodyPr>
          <a:lstStyle/>
          <a:p>
            <a:pPr marL="285750"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Un mémoire de fin d’études comporte environ </a:t>
            </a:r>
            <a:r>
              <a:rPr lang="fr-FR" sz="2400" b="1" dirty="0" smtClean="0">
                <a:latin typeface="Verdana" panose="020B0604030504040204" pitchFamily="34" charset="0"/>
                <a:ea typeface="Verdana" panose="020B0604030504040204" pitchFamily="34" charset="0"/>
              </a:rPr>
              <a:t>50 pages, hors annexes</a:t>
            </a:r>
            <a:r>
              <a:rPr lang="fr-FR" sz="2400" dirty="0" smtClean="0">
                <a:latin typeface="Verdana" panose="020B0604030504040204" pitchFamily="34" charset="0"/>
                <a:ea typeface="Verdana" panose="020B0604030504040204" pitchFamily="34" charset="0"/>
              </a:rPr>
              <a:t>.</a:t>
            </a:r>
          </a:p>
          <a:p>
            <a:pPr marL="285750"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Le mémoire de mastère doit être saisis sur micro-ordinateur, au recto des feuilles seulement, en utilisant la couleur noire.</a:t>
            </a:r>
          </a:p>
          <a:p>
            <a:pPr marL="285750"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La </a:t>
            </a:r>
            <a:r>
              <a:rPr lang="fr-FR" sz="2400" b="1" dirty="0" smtClean="0">
                <a:latin typeface="Verdana" panose="020B0604030504040204" pitchFamily="34" charset="0"/>
                <a:ea typeface="Verdana" panose="020B0604030504040204" pitchFamily="34" charset="0"/>
              </a:rPr>
              <a:t>marge de gauche </a:t>
            </a:r>
            <a:r>
              <a:rPr lang="fr-FR" sz="2400" dirty="0" smtClean="0">
                <a:latin typeface="Verdana" panose="020B0604030504040204" pitchFamily="34" charset="0"/>
                <a:ea typeface="Verdana" panose="020B0604030504040204" pitchFamily="34" charset="0"/>
              </a:rPr>
              <a:t>doit être de </a:t>
            </a:r>
            <a:r>
              <a:rPr lang="fr-FR" sz="2400" b="1" dirty="0" smtClean="0">
                <a:latin typeface="Verdana" panose="020B0604030504040204" pitchFamily="34" charset="0"/>
                <a:ea typeface="Verdana" panose="020B0604030504040204" pitchFamily="34" charset="0"/>
              </a:rPr>
              <a:t>3 cm</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Les autres marges </a:t>
            </a:r>
            <a:r>
              <a:rPr lang="fr-FR" sz="2400" dirty="0" smtClean="0">
                <a:latin typeface="Verdana" panose="020B0604030504040204" pitchFamily="34" charset="0"/>
                <a:ea typeface="Verdana" panose="020B0604030504040204" pitchFamily="34" charset="0"/>
              </a:rPr>
              <a:t>doivent être de </a:t>
            </a:r>
            <a:r>
              <a:rPr lang="fr-FR" sz="2400" b="1" dirty="0" smtClean="0">
                <a:latin typeface="Verdana" panose="020B0604030504040204" pitchFamily="34" charset="0"/>
                <a:ea typeface="Verdana" panose="020B0604030504040204" pitchFamily="34" charset="0"/>
              </a:rPr>
              <a:t>2 cm au moins</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2,5 cm en haut (et en bas) ; 2 cm à droite </a:t>
            </a:r>
            <a:r>
              <a:rPr lang="fr-FR" sz="2400" dirty="0" smtClean="0">
                <a:latin typeface="Verdana" panose="020B0604030504040204" pitchFamily="34" charset="0"/>
                <a:ea typeface="Verdana" panose="020B0604030504040204" pitchFamily="34" charset="0"/>
              </a:rPr>
              <a:t>; </a:t>
            </a:r>
          </a:p>
          <a:p>
            <a:pPr marL="285750"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La </a:t>
            </a:r>
            <a:r>
              <a:rPr lang="fr-FR" sz="2400" b="1" dirty="0" smtClean="0">
                <a:latin typeface="Verdana" panose="020B0604030504040204" pitchFamily="34" charset="0"/>
                <a:ea typeface="Verdana" panose="020B0604030504040204" pitchFamily="34" charset="0"/>
              </a:rPr>
              <a:t>police utilisée </a:t>
            </a:r>
            <a:r>
              <a:rPr lang="fr-FR" sz="2400" dirty="0" smtClean="0">
                <a:latin typeface="Verdana" panose="020B0604030504040204" pitchFamily="34" charset="0"/>
                <a:ea typeface="Verdana" panose="020B0604030504040204" pitchFamily="34" charset="0"/>
              </a:rPr>
              <a:t>pour le texte doit être </a:t>
            </a:r>
            <a:r>
              <a:rPr lang="fr-FR" sz="2400" b="1" dirty="0" smtClean="0">
                <a:latin typeface="Verdana" panose="020B0604030504040204" pitchFamily="34" charset="0"/>
                <a:ea typeface="Verdana" panose="020B0604030504040204" pitchFamily="34" charset="0"/>
              </a:rPr>
              <a:t>‘Times new Roman’ ou ‘Arial’ </a:t>
            </a:r>
            <a:r>
              <a:rPr lang="fr-FR" sz="2400" dirty="0" smtClean="0">
                <a:latin typeface="Verdana" panose="020B0604030504040204" pitchFamily="34" charset="0"/>
                <a:ea typeface="Verdana" panose="020B0604030504040204" pitchFamily="34" charset="0"/>
              </a:rPr>
              <a:t>avec une </a:t>
            </a:r>
            <a:r>
              <a:rPr lang="fr-FR" sz="2400" b="1" dirty="0" smtClean="0">
                <a:latin typeface="Verdana" panose="020B0604030504040204" pitchFamily="34" charset="0"/>
                <a:ea typeface="Verdana" panose="020B0604030504040204" pitchFamily="34" charset="0"/>
              </a:rPr>
              <a:t>taille de police égale à 12 </a:t>
            </a:r>
            <a:r>
              <a:rPr lang="fr-FR" sz="2400" dirty="0" smtClean="0">
                <a:latin typeface="Verdana" panose="020B0604030504040204" pitchFamily="34" charset="0"/>
                <a:ea typeface="Verdana" panose="020B0604030504040204" pitchFamily="34" charset="0"/>
              </a:rPr>
              <a:t>pour </a:t>
            </a:r>
            <a:r>
              <a:rPr lang="fr-FR" sz="2400" b="1" dirty="0" smtClean="0">
                <a:latin typeface="Verdana" panose="020B0604030504040204" pitchFamily="34" charset="0"/>
                <a:ea typeface="Verdana" panose="020B0604030504040204" pitchFamily="34" charset="0"/>
              </a:rPr>
              <a:t>la rédaction en français</a:t>
            </a:r>
            <a:r>
              <a:rPr lang="fr-FR" sz="2400" dirty="0" smtClean="0">
                <a:latin typeface="Verdana" panose="020B0604030504040204" pitchFamily="34" charset="0"/>
                <a:ea typeface="Verdana" panose="020B0604030504040204" pitchFamily="34" charset="0"/>
              </a:rPr>
              <a:t>, et une taille égale </a:t>
            </a:r>
            <a:r>
              <a:rPr lang="fr-FR" sz="2400" b="1" dirty="0" smtClean="0">
                <a:latin typeface="Verdana" panose="020B0604030504040204" pitchFamily="34" charset="0"/>
                <a:ea typeface="Verdana" panose="020B0604030504040204" pitchFamily="34" charset="0"/>
              </a:rPr>
              <a:t>à 14 pour la rédaction en Arabe</a:t>
            </a:r>
            <a:r>
              <a:rPr lang="fr-FR" sz="2400" dirty="0" smtClean="0">
                <a:latin typeface="Verdana" panose="020B0604030504040204" pitchFamily="34" charset="0"/>
                <a:ea typeface="Verdana" panose="020B0604030504040204" pitchFamily="34" charset="0"/>
              </a:rPr>
              <a:t>. </a:t>
            </a:r>
          </a:p>
          <a:p>
            <a:pPr marL="285750"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Tout le texte du mémoire doit être tapé en </a:t>
            </a:r>
            <a:r>
              <a:rPr lang="fr-FR" sz="2400" b="1" dirty="0" smtClean="0">
                <a:latin typeface="Verdana" panose="020B0604030504040204" pitchFamily="34" charset="0"/>
                <a:ea typeface="Verdana" panose="020B0604030504040204" pitchFamily="34" charset="0"/>
              </a:rPr>
              <a:t>interligne 1,5 </a:t>
            </a:r>
            <a:r>
              <a:rPr lang="fr-FR" sz="2400" dirty="0" smtClean="0">
                <a:latin typeface="Verdana" panose="020B0604030504040204" pitchFamily="34" charset="0"/>
                <a:ea typeface="Verdana" panose="020B0604030504040204" pitchFamily="34" charset="0"/>
              </a:rPr>
              <a:t>et imprimé sur le recto de </a:t>
            </a:r>
            <a:r>
              <a:rPr lang="fr-FR" sz="2400" b="1" dirty="0" smtClean="0">
                <a:latin typeface="Verdana" panose="020B0604030504040204" pitchFamily="34" charset="0"/>
                <a:ea typeface="Verdana" panose="020B0604030504040204" pitchFamily="34" charset="0"/>
              </a:rPr>
              <a:t>papier blanc format A4.</a:t>
            </a:r>
            <a:endParaRPr lang="fr-FR" sz="2400" dirty="0">
              <a:latin typeface="Verdana" panose="020B0604030504040204" pitchFamily="34" charset="0"/>
              <a:ea typeface="Verdana" panose="020B0604030504040204" pitchFamily="34" charset="0"/>
            </a:endParaRPr>
          </a:p>
        </p:txBody>
      </p:sp>
      <p:sp>
        <p:nvSpPr>
          <p:cNvPr id="7" name="Rectangle 6"/>
          <p:cNvSpPr/>
          <p:nvPr/>
        </p:nvSpPr>
        <p:spPr>
          <a:xfrm>
            <a:off x="1195754" y="65870"/>
            <a:ext cx="9882553" cy="1384995"/>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p>
          <a:p>
            <a:pPr algn="ctr" defTabSz="457200">
              <a:lnSpc>
                <a:spcPct val="150000"/>
              </a:lnSpc>
              <a:defRPr sz="1800" b="0" i="0" u="none" strike="noStrike" kern="0" cap="none" spc="0" baseline="0">
                <a:solidFill>
                  <a:srgbClr val="000000"/>
                </a:solidFill>
                <a:uFillTx/>
              </a:defRPr>
            </a:pP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5632311"/>
          </a:xfrm>
          <a:prstGeom prst="rect">
            <a:avLst/>
          </a:prstGeom>
        </p:spPr>
        <p:txBody>
          <a:bodyPr wrap="square">
            <a:spAutoFit/>
          </a:bodyPr>
          <a:lstStyle/>
          <a:p>
            <a:pPr marL="285750" indent="-285750" algn="just">
              <a:lnSpc>
                <a:spcPct val="150000"/>
              </a:lnSpc>
              <a:buFont typeface="Wingdings" pitchFamily="2" charset="2"/>
              <a:buChar char="q"/>
            </a:pPr>
            <a:r>
              <a:rPr lang="fr-FR" sz="2400" b="1" dirty="0" smtClean="0">
                <a:latin typeface="Verdana" panose="020B0604030504040204" pitchFamily="34" charset="0"/>
                <a:ea typeface="Verdana" panose="020B0604030504040204" pitchFamily="34" charset="0"/>
              </a:rPr>
              <a:t>Les pages du mémoire </a:t>
            </a:r>
            <a:r>
              <a:rPr lang="fr-FR" sz="2400" dirty="0" smtClean="0">
                <a:latin typeface="Verdana" panose="020B0604030504040204" pitchFamily="34" charset="0"/>
                <a:ea typeface="Verdana" panose="020B0604030504040204" pitchFamily="34" charset="0"/>
              </a:rPr>
              <a:t>doivent être </a:t>
            </a:r>
            <a:r>
              <a:rPr lang="fr-FR" sz="2400" b="1" dirty="0" smtClean="0">
                <a:latin typeface="Verdana" panose="020B0604030504040204" pitchFamily="34" charset="0"/>
                <a:ea typeface="Verdana" panose="020B0604030504040204" pitchFamily="34" charset="0"/>
              </a:rPr>
              <a:t>numérotées</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de façon consécutive </a:t>
            </a:r>
            <a:r>
              <a:rPr lang="fr-FR" sz="2400" dirty="0" smtClean="0">
                <a:latin typeface="Verdana" panose="020B0604030504040204" pitchFamily="34" charset="0"/>
                <a:ea typeface="Verdana" panose="020B0604030504040204" pitchFamily="34" charset="0"/>
              </a:rPr>
              <a:t>(1, 2, 3, etc.), sauf la page de garde.</a:t>
            </a:r>
          </a:p>
          <a:p>
            <a:pPr marL="285750"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Les pages du sommaire, liste des tableau, des figures, etc. doivent être </a:t>
            </a:r>
            <a:r>
              <a:rPr lang="fr-FR" sz="2400" b="1" dirty="0" smtClean="0">
                <a:latin typeface="Verdana" panose="020B0604030504040204" pitchFamily="34" charset="0"/>
                <a:ea typeface="Verdana" panose="020B0604030504040204" pitchFamily="34" charset="0"/>
              </a:rPr>
              <a:t>numérotées</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de façon consécutive </a:t>
            </a:r>
            <a:r>
              <a:rPr lang="fr-FR" sz="2400" dirty="0" smtClean="0">
                <a:latin typeface="Verdana" panose="020B0604030504040204" pitchFamily="34" charset="0"/>
                <a:ea typeface="Verdana" panose="020B0604030504040204" pitchFamily="34" charset="0"/>
              </a:rPr>
              <a:t>(I, II, III, etc.), sauf les pages des chapitres.</a:t>
            </a:r>
          </a:p>
          <a:p>
            <a:pPr marL="285750"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Les </a:t>
            </a:r>
            <a:r>
              <a:rPr lang="fr-FR" sz="2400" b="1" dirty="0" smtClean="0">
                <a:latin typeface="Verdana" panose="020B0604030504040204" pitchFamily="34" charset="0"/>
                <a:ea typeface="Verdana" panose="020B0604030504040204" pitchFamily="34" charset="0"/>
              </a:rPr>
              <a:t>équations</a:t>
            </a:r>
            <a:r>
              <a:rPr lang="fr-FR" sz="2400" dirty="0" smtClean="0">
                <a:latin typeface="Verdana" panose="020B0604030504040204" pitchFamily="34" charset="0"/>
                <a:ea typeface="Verdana" panose="020B0604030504040204" pitchFamily="34" charset="0"/>
              </a:rPr>
              <a:t> doivent être écrites en utilisant </a:t>
            </a:r>
            <a:r>
              <a:rPr lang="fr-FR" sz="2400" b="1" dirty="0" smtClean="0">
                <a:latin typeface="Verdana" panose="020B0604030504040204" pitchFamily="34" charset="0"/>
                <a:ea typeface="Verdana" panose="020B0604030504040204" pitchFamily="34" charset="0"/>
              </a:rPr>
              <a:t>un éditeur d’équations</a:t>
            </a:r>
            <a:r>
              <a:rPr lang="fr-FR" sz="2400" dirty="0" smtClean="0">
                <a:latin typeface="Verdana" panose="020B0604030504040204" pitchFamily="34" charset="0"/>
                <a:ea typeface="Verdana" panose="020B0604030504040204" pitchFamily="34" charset="0"/>
              </a:rPr>
              <a:t>. On doit également numéroté les équations.</a:t>
            </a:r>
          </a:p>
          <a:p>
            <a:pPr marL="285750" indent="-285750" algn="just">
              <a:lnSpc>
                <a:spcPct val="150000"/>
              </a:lnSpc>
              <a:buFont typeface="Wingdings" pitchFamily="2" charset="2"/>
              <a:buChar char="q"/>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6186309"/>
          </a:xfrm>
          <a:prstGeom prst="rect">
            <a:avLst/>
          </a:prstGeom>
        </p:spPr>
        <p:txBody>
          <a:bodyPr wrap="square">
            <a:spAutoFit/>
          </a:bodyPr>
          <a:lstStyle/>
          <a:p>
            <a:pPr algn="just">
              <a:lnSpc>
                <a:spcPct val="150000"/>
              </a:lnSpc>
            </a:pPr>
            <a:r>
              <a:rPr lang="fr-FR" sz="2400" b="1" dirty="0" smtClean="0">
                <a:latin typeface="Verdana" panose="020B0604030504040204" pitchFamily="34" charset="0"/>
                <a:ea typeface="Verdana" panose="020B0604030504040204" pitchFamily="34" charset="0"/>
              </a:rPr>
              <a:t> La page de garde (page-titre)</a:t>
            </a:r>
          </a:p>
          <a:p>
            <a:pPr algn="just">
              <a:lnSpc>
                <a:spcPct val="150000"/>
              </a:lnSpc>
            </a:pPr>
            <a:r>
              <a:rPr lang="fr-FR" sz="2400" dirty="0" smtClean="0">
                <a:latin typeface="Verdana" panose="020B0604030504040204" pitchFamily="34" charset="0"/>
                <a:ea typeface="Verdana" panose="020B0604030504040204" pitchFamily="34" charset="0"/>
              </a:rPr>
              <a:t>Cette page contient dans l’ordre, à partir du haut et sans aucun soulignement :</a:t>
            </a:r>
          </a:p>
          <a:p>
            <a:pPr algn="just">
              <a:lnSpc>
                <a:spcPct val="150000"/>
              </a:lnSpc>
            </a:pPr>
            <a:r>
              <a:rPr lang="fr-FR" sz="2400" dirty="0" smtClean="0">
                <a:latin typeface="Verdana" panose="020B0604030504040204" pitchFamily="34" charset="0"/>
                <a:ea typeface="Verdana" panose="020B0604030504040204" pitchFamily="34" charset="0"/>
              </a:rPr>
              <a:t>-Le nom de l’université et de la Faculté, soit : CENTRE UNIVERSIATIRE ABDELHAFID BOUSSOUF MILA (police Times new Roman 14 gras)</a:t>
            </a:r>
          </a:p>
          <a:p>
            <a:pPr algn="just">
              <a:lnSpc>
                <a:spcPct val="150000"/>
              </a:lnSpc>
            </a:pPr>
            <a:r>
              <a:rPr lang="fr-FR" sz="2400" dirty="0" smtClean="0">
                <a:latin typeface="Verdana" panose="020B0604030504040204" pitchFamily="34" charset="0"/>
                <a:ea typeface="Verdana" panose="020B0604030504040204" pitchFamily="34" charset="0"/>
              </a:rPr>
              <a:t>-Faculté des Sciences et Technologies (police Arial 12 en gras)</a:t>
            </a:r>
          </a:p>
          <a:p>
            <a:pPr algn="just">
              <a:lnSpc>
                <a:spcPct val="150000"/>
              </a:lnSpc>
            </a:pPr>
            <a:r>
              <a:rPr lang="fr-FR" sz="2400" dirty="0" smtClean="0">
                <a:latin typeface="Verdana" panose="020B0604030504040204" pitchFamily="34" charset="0"/>
                <a:ea typeface="Verdana" panose="020B0604030504040204" pitchFamily="34" charset="0"/>
              </a:rPr>
              <a:t>-L’une des deux mentions suivantes, avec la spécialité appropriée :</a:t>
            </a:r>
          </a:p>
          <a:p>
            <a:pPr algn="just">
              <a:lnSpc>
                <a:spcPct val="150000"/>
              </a:lnSpc>
            </a:pPr>
            <a:r>
              <a:rPr lang="fr-FR" sz="2400" dirty="0" smtClean="0">
                <a:latin typeface="Verdana" panose="020B0604030504040204" pitchFamily="34" charset="0"/>
                <a:ea typeface="Verdana" panose="020B0604030504040204" pitchFamily="34" charset="0"/>
              </a:rPr>
              <a:t>MEMOIRE DE MASTER (Arial 18 en gras)</a:t>
            </a:r>
          </a:p>
          <a:p>
            <a:pPr algn="just">
              <a:lnSpc>
                <a:spcPct val="150000"/>
              </a:lnSpc>
            </a:pPr>
            <a:r>
              <a:rPr lang="fr-FR" sz="2400" dirty="0" smtClean="0">
                <a:latin typeface="Verdana" panose="020B0604030504040204" pitchFamily="34" charset="0"/>
                <a:ea typeface="Verdana" panose="020B0604030504040204" pitchFamily="34" charset="0"/>
              </a:rPr>
              <a:t>en Electromécanique (Arial 12)</a:t>
            </a:r>
          </a:p>
          <a:p>
            <a:pPr algn="just">
              <a:lnSpc>
                <a:spcPct val="150000"/>
              </a:lnSpc>
            </a:pPr>
            <a:r>
              <a:rPr lang="fr-FR" sz="2400" dirty="0" smtClean="0">
                <a:latin typeface="Verdana" panose="020B0604030504040204" pitchFamily="34" charset="0"/>
                <a:ea typeface="Verdana" panose="020B0604030504040204" pitchFamily="34" charset="0"/>
              </a:rPr>
              <a:t>Spécialité : Structures (Arial 12)</a:t>
            </a: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6740307"/>
          </a:xfrm>
          <a:prstGeom prst="rect">
            <a:avLst/>
          </a:prstGeom>
        </p:spPr>
        <p:txBody>
          <a:bodyPr wrap="square">
            <a:spAutoFit/>
          </a:bodyPr>
          <a:lstStyle/>
          <a:p>
            <a:pPr algn="just"/>
            <a:r>
              <a:rPr lang="fr-FR" sz="2400" dirty="0" smtClean="0">
                <a:latin typeface="Verdana" panose="020B0604030504040204" pitchFamily="34" charset="0"/>
                <a:ea typeface="Verdana" panose="020B0604030504040204" pitchFamily="34" charset="0"/>
              </a:rPr>
              <a:t>- Le titre du mémoire ou de la thèse, en majuscules, à double interlignes ; s’il y a sous-titre, le placer quelques lignes au-dessous du titre, en minuscules et à simples interligne.</a:t>
            </a:r>
          </a:p>
          <a:p>
            <a:pPr>
              <a:lnSpc>
                <a:spcPct val="150000"/>
              </a:lnSpc>
              <a:spcAft>
                <a:spcPts val="0"/>
              </a:spcAft>
            </a:pPr>
            <a:r>
              <a:rPr lang="fr-FR"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Centrer les prénoms (en minuscules) et nom (en majuscules) du candidat (Times new Roman 14 en gras).</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La liste des membres composant le jury du candidat doit figurer trois interlignes au bas de la mention spécifiant la spécialité. Un membre du jury doit être identifié par l’initiale de son prénom (en majuscule) suivi de son nom (en majuscules), son grade universitaire, sa structure de rattachement, sa qualité de jury.</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Le  lieu et la date de la soutenance centré (mois et année) :</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algn="ctr">
              <a:lnSpc>
                <a:spcPct val="15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Mila, Juin 2020 (Arial 12)</a:t>
            </a: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6740307"/>
          </a:xfrm>
          <a:prstGeom prst="rect">
            <a:avLst/>
          </a:prstGeom>
        </p:spPr>
        <p:txBody>
          <a:bodyPr wrap="square">
            <a:spAutoFit/>
          </a:bodyPr>
          <a:lstStyle/>
          <a:p>
            <a:pPr algn="just">
              <a:lnSpc>
                <a:spcPct val="150000"/>
              </a:lnSpc>
              <a:spcAft>
                <a:spcPts val="0"/>
              </a:spcAft>
            </a:pPr>
            <a:r>
              <a:rPr lang="fr-FR" sz="2400" b="1" dirty="0" smtClean="0">
                <a:latin typeface="Verdana" panose="020B0604030504040204" pitchFamily="34" charset="0"/>
                <a:ea typeface="Verdana" panose="020B0604030504040204" pitchFamily="34" charset="0"/>
                <a:cs typeface="Times New Roman" panose="02020603050405020304" pitchFamily="18" charset="0"/>
              </a:rPr>
              <a:t>La pagination </a:t>
            </a:r>
          </a:p>
          <a:p>
            <a:pPr marL="285750" indent="-285750" algn="just">
              <a:lnSpc>
                <a:spcPct val="150000"/>
              </a:lnSpc>
              <a:spcAft>
                <a:spcPts val="0"/>
              </a:spcAft>
              <a:buFont typeface="Wingdings" pitchFamily="2" charset="2"/>
              <a:buChar char="q"/>
            </a:pPr>
            <a:r>
              <a:rPr lang="fr-FR" sz="2400" b="1" dirty="0" smtClean="0">
                <a:latin typeface="Verdana" panose="020B0604030504040204" pitchFamily="34" charset="0"/>
                <a:ea typeface="Verdana" panose="020B0604030504040204" pitchFamily="34" charset="0"/>
                <a:cs typeface="Times New Roman" panose="02020603050405020304" pitchFamily="18" charset="0"/>
              </a:rPr>
              <a:t>Numéroter</a:t>
            </a:r>
            <a:r>
              <a:rPr lang="fr-FR" sz="2400" dirty="0" smtClean="0">
                <a:latin typeface="Verdana" panose="020B0604030504040204" pitchFamily="34" charset="0"/>
                <a:ea typeface="Verdana" panose="020B0604030504040204" pitchFamily="34" charset="0"/>
                <a:cs typeface="Times New Roman" panose="02020603050405020304" pitchFamily="18" charset="0"/>
              </a:rPr>
              <a:t> les pages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au centre ou dans le coin supérieur droit</a:t>
            </a:r>
            <a:r>
              <a:rPr lang="fr-FR" sz="2400" dirty="0" smtClean="0">
                <a:latin typeface="Verdana" panose="020B0604030504040204" pitchFamily="34" charset="0"/>
                <a:ea typeface="Verdana" panose="020B0604030504040204" pitchFamily="34" charset="0"/>
                <a:cs typeface="Times New Roman" panose="02020603050405020304" pitchFamily="18" charset="0"/>
              </a:rPr>
              <a:t>. Lorsque le mémoire est imprimée recto-verso, paginer au centre.</a:t>
            </a:r>
          </a:p>
          <a:p>
            <a:pPr marL="285750" indent="-285750" algn="just">
              <a:lnSpc>
                <a:spcPct val="150000"/>
              </a:lnSpc>
              <a:spcAft>
                <a:spcPts val="0"/>
              </a:spcAft>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Compter, sans paginer, les pages qui portent un titre : page-titre, première page du sommaire, des remerciements, de la table des matières, de la liste des illustrations, graphiques et tableaux et des appendices.</a:t>
            </a:r>
          </a:p>
          <a:p>
            <a:pPr marL="285750" indent="-285750" algn="just">
              <a:lnSpc>
                <a:spcPct val="150000"/>
              </a:lnSpc>
              <a:spcAft>
                <a:spcPts val="0"/>
              </a:spcAft>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Paginer les illustrations, graphiques et tableaux qui apparaissent dans le texte et occupent une pleine page.</a:t>
            </a:r>
          </a:p>
          <a:p>
            <a:pPr marL="285750" indent="-285750" algn="just">
              <a:lnSpc>
                <a:spcPct val="150000"/>
              </a:lnSpc>
              <a:spcAft>
                <a:spcPts val="0"/>
              </a:spcAft>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Ne pas compter les pages de garde.</a:t>
            </a:r>
          </a:p>
          <a:p>
            <a:pPr marL="285750" indent="-285750" algn="just">
              <a:lnSpc>
                <a:spcPct val="150000"/>
              </a:lnSpc>
              <a:spcAft>
                <a:spcPts val="0"/>
              </a:spcAft>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5632311"/>
          </a:xfrm>
          <a:prstGeom prst="rect">
            <a:avLst/>
          </a:prstGeom>
        </p:spPr>
        <p:txBody>
          <a:bodyPr wrap="square">
            <a:spAutoFit/>
          </a:bodyPr>
          <a:lstStyle/>
          <a:p>
            <a:pPr algn="just">
              <a:lnSpc>
                <a:spcPct val="150000"/>
              </a:lnSpc>
              <a:spcAft>
                <a:spcPts val="0"/>
              </a:spcAft>
            </a:pPr>
            <a:r>
              <a:rPr lang="fr-FR" sz="2400" b="1" dirty="0" smtClean="0">
                <a:latin typeface="Verdana" panose="020B0604030504040204" pitchFamily="34" charset="0"/>
                <a:ea typeface="Verdana" panose="020B0604030504040204" pitchFamily="34" charset="0"/>
                <a:cs typeface="Times New Roman" panose="02020603050405020304" pitchFamily="18" charset="0"/>
              </a:rPr>
              <a:t>Les illustrations les graphiques, les figures et tableaux</a:t>
            </a:r>
          </a:p>
          <a:p>
            <a:pPr algn="just">
              <a:lnSpc>
                <a:spcPct val="150000"/>
              </a:lnSpc>
              <a:spcAft>
                <a:spcPts val="0"/>
              </a:spcAft>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Appeler ‘figures’ </a:t>
            </a:r>
            <a:r>
              <a:rPr lang="fr-FR" sz="2400" dirty="0" smtClean="0">
                <a:latin typeface="Verdana" panose="020B0604030504040204" pitchFamily="34" charset="0"/>
                <a:ea typeface="Verdana" panose="020B0604030504040204" pitchFamily="34" charset="0"/>
                <a:cs typeface="Times New Roman" panose="02020603050405020304" pitchFamily="18" charset="0"/>
              </a:rPr>
              <a:t>les illustrations (dessins, schémas, photographies …) et les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graphiques</a:t>
            </a:r>
            <a:r>
              <a:rPr lang="fr-FR" sz="2400" dirty="0" smtClean="0">
                <a:latin typeface="Verdana" panose="020B0604030504040204" pitchFamily="34" charset="0"/>
                <a:ea typeface="Verdana" panose="020B0604030504040204" pitchFamily="34" charset="0"/>
                <a:cs typeface="Times New Roman" panose="02020603050405020304" pitchFamily="18" charset="0"/>
              </a:rPr>
              <a:t> (courbes de variation de paramètres …).</a:t>
            </a:r>
          </a:p>
          <a:p>
            <a:pPr>
              <a:lnSpc>
                <a:spcPct val="150000"/>
              </a:lnSpc>
            </a:pPr>
            <a:r>
              <a:rPr lang="fr-FR" sz="2400" dirty="0" smtClean="0">
                <a:latin typeface="Verdana" panose="020B0604030504040204" pitchFamily="34" charset="0"/>
                <a:ea typeface="Verdana" panose="020B0604030504040204" pitchFamily="34" charset="0"/>
                <a:cs typeface="Times New Roman" panose="02020603050405020304" pitchFamily="18" charset="0"/>
              </a:rPr>
              <a:t>Donner un titre à chaque figure et les numéroter de façon continue pour chaque chapitre. </a:t>
            </a:r>
            <a:r>
              <a:rPr lang="fr-FR" sz="2400" u="sng" dirty="0" smtClean="0">
                <a:latin typeface="Verdana" panose="020B0604030504040204" pitchFamily="34" charset="0"/>
                <a:ea typeface="Verdana" panose="020B0604030504040204" pitchFamily="34" charset="0"/>
                <a:cs typeface="Times New Roman" panose="02020603050405020304" pitchFamily="18" charset="0"/>
              </a:rPr>
              <a:t>Le titre de chaque figure doit paraître en dessous de chaque figure. </a:t>
            </a:r>
          </a:p>
          <a:p>
            <a:pPr>
              <a:lnSpc>
                <a:spcPct val="150000"/>
              </a:lnSpc>
            </a:pPr>
            <a:r>
              <a:rPr lang="fr-FR" sz="2400" b="1" i="1" u="sng" dirty="0" err="1" smtClean="0">
                <a:latin typeface="Verdana" panose="020B0604030504040204" pitchFamily="34" charset="0"/>
                <a:ea typeface="Verdana" panose="020B0604030504040204" pitchFamily="34" charset="0"/>
              </a:rPr>
              <a:t>Exp</a:t>
            </a:r>
            <a:r>
              <a:rPr lang="fr-FR" sz="2400" b="1" i="1" u="sng" dirty="0" smtClean="0">
                <a:latin typeface="Verdana" panose="020B0604030504040204" pitchFamily="34" charset="0"/>
                <a:ea typeface="Verdana" panose="020B0604030504040204" pitchFamily="34" charset="0"/>
              </a:rPr>
              <a:t>:</a:t>
            </a:r>
            <a:r>
              <a:rPr lang="fr-FR" sz="2400" b="1" i="1" dirty="0" smtClean="0">
                <a:latin typeface="Verdana" panose="020B0604030504040204" pitchFamily="34" charset="0"/>
                <a:ea typeface="Verdana" panose="020B0604030504040204" pitchFamily="34" charset="0"/>
              </a:rPr>
              <a:t> </a:t>
            </a:r>
            <a:r>
              <a:rPr lang="fr-FR" sz="2400" dirty="0" smtClean="0">
                <a:latin typeface="Verdana" panose="020B0604030504040204" pitchFamily="34" charset="0"/>
                <a:ea typeface="Verdana" panose="020B0604030504040204" pitchFamily="34" charset="0"/>
              </a:rPr>
              <a:t>pour une 5</a:t>
            </a:r>
            <a:r>
              <a:rPr lang="fr-FR" sz="2400" baseline="30000" dirty="0" smtClean="0">
                <a:latin typeface="Verdana" panose="020B0604030504040204" pitchFamily="34" charset="0"/>
                <a:ea typeface="Verdana" panose="020B0604030504040204" pitchFamily="34" charset="0"/>
              </a:rPr>
              <a:t>ième </a:t>
            </a:r>
            <a:r>
              <a:rPr lang="fr-FR" sz="2400" dirty="0" smtClean="0">
                <a:latin typeface="Verdana" panose="020B0604030504040204" pitchFamily="34" charset="0"/>
                <a:ea typeface="Verdana" panose="020B0604030504040204" pitchFamily="34" charset="0"/>
              </a:rPr>
              <a:t>figure dans le chapitre 2, le titre sera :  </a:t>
            </a:r>
            <a:r>
              <a:rPr lang="fr-FR" sz="2400" i="1" dirty="0" smtClean="0">
                <a:latin typeface="Verdana" panose="020B0604030504040204" pitchFamily="34" charset="0"/>
                <a:ea typeface="Verdana" panose="020B0604030504040204" pitchFamily="34" charset="0"/>
              </a:rPr>
              <a:t>Figure 2.5 : Schéma du montage par exemple.</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spcAft>
                <a:spcPts val="0"/>
              </a:spcAft>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3970318"/>
          </a:xfrm>
          <a:prstGeom prst="rect">
            <a:avLst/>
          </a:prstGeom>
        </p:spPr>
        <p:txBody>
          <a:bodyPr wrap="square">
            <a:spAutoFit/>
          </a:bodyPr>
          <a:lstStyle/>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titrer et numéroter les tableaux servant à la présentation de données et résultats.</a:t>
            </a:r>
            <a:r>
              <a:rPr lang="fr-FR" sz="2400" u="sng" dirty="0" smtClean="0">
                <a:latin typeface="Verdana" panose="020B0604030504040204" pitchFamily="34" charset="0"/>
                <a:ea typeface="Verdana" panose="020B0604030504040204" pitchFamily="34" charset="0"/>
              </a:rPr>
              <a:t> Le titre doit paraître au-dessus du tableau</a:t>
            </a:r>
            <a:r>
              <a:rPr lang="fr-FR" sz="2400" dirty="0" smtClean="0">
                <a:latin typeface="Verdana" panose="020B0604030504040204" pitchFamily="34" charset="0"/>
                <a:ea typeface="Verdana" panose="020B0604030504040204" pitchFamily="34" charset="0"/>
              </a:rPr>
              <a:t>. </a:t>
            </a:r>
          </a:p>
          <a:p>
            <a:pPr algn="just">
              <a:lnSpc>
                <a:spcPct val="150000"/>
              </a:lnSpc>
            </a:pPr>
            <a:r>
              <a:rPr lang="fr-FR" sz="2400" dirty="0" smtClean="0">
                <a:latin typeface="Verdana" panose="020B0604030504040204" pitchFamily="34" charset="0"/>
                <a:ea typeface="Verdana" panose="020B0604030504040204" pitchFamily="34" charset="0"/>
              </a:rPr>
              <a:t>Exemple : Tableau 1.4 : Données et résultats pour une solution aqueuse de </a:t>
            </a:r>
            <a:r>
              <a:rPr lang="fr-FR" sz="2400" dirty="0" err="1" smtClean="0">
                <a:latin typeface="Verdana" panose="020B0604030504040204" pitchFamily="34" charset="0"/>
                <a:ea typeface="Verdana" panose="020B0604030504040204" pitchFamily="34" charset="0"/>
              </a:rPr>
              <a:t>natrosol</a:t>
            </a:r>
            <a:r>
              <a:rPr lang="fr-FR" sz="2400" dirty="0" smtClean="0">
                <a:latin typeface="Verdana" panose="020B0604030504040204" pitchFamily="34" charset="0"/>
                <a:ea typeface="Verdana" panose="020B0604030504040204" pitchFamily="34" charset="0"/>
              </a:rPr>
              <a:t> 0.8 % de concentration.</a:t>
            </a:r>
          </a:p>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La reproduction d’illustrations, graphiques et tableaux peut se faire par un procédé photographique ou par photocopie si la résolution de l’image est de bonne qualité. </a:t>
            </a: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6" name="Rectangle 5"/>
          <p:cNvSpPr/>
          <p:nvPr/>
        </p:nvSpPr>
        <p:spPr>
          <a:xfrm>
            <a:off x="123095" y="156560"/>
            <a:ext cx="11869615" cy="4385816"/>
          </a:xfrm>
          <a:prstGeom prst="rect">
            <a:avLst/>
          </a:prstGeom>
        </p:spPr>
        <p:txBody>
          <a:bodyPr wrap="square">
            <a:spAutoFit/>
          </a:bodyPr>
          <a:lstStyle/>
          <a:p>
            <a:pPr algn="just">
              <a:lnSpc>
                <a:spcPct val="150000"/>
              </a:lnSpc>
            </a:pPr>
            <a:endParaRPr lang="fr-FR" dirty="0" smtClean="0">
              <a:latin typeface="Verdana" panose="020B0604030504040204" pitchFamily="34" charset="0"/>
              <a:ea typeface="Verdana" panose="020B0604030504040204" pitchFamily="34" charset="0"/>
            </a:endParaRPr>
          </a:p>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Lorsqu’une figure ou un tableau occupant une pleine page est présenté en travers, le haut de la feuille correspond à l’intérieur (près de la reliure) et le bas, à l’extérieur, de sorte qu’il faut tourner le document dans le sens horaire pour le lire, et non inversement. </a:t>
            </a:r>
          </a:p>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Dans la mesure du possible, situer les illustrations, tableaux et graphiques dans le texte là où ils interviennent, plutôt que les référer en appendice.</a:t>
            </a:r>
            <a:endParaRPr lang="fr-FR" dirty="0" smtClean="0">
              <a:latin typeface="Verdana" panose="020B0604030504040204" pitchFamily="34" charset="0"/>
              <a:ea typeface="Verdana" panose="020B060403050404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6924973"/>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0" lvl="1">
              <a:lnSpc>
                <a:spcPct val="150000"/>
              </a:lnSpc>
              <a:buSzPts val="1200"/>
            </a:pPr>
            <a:r>
              <a:rPr lang="fr-FR" sz="2000" b="1" dirty="0" smtClean="0">
                <a:latin typeface="Verdana" panose="020B0604030504040204" pitchFamily="34" charset="0"/>
                <a:ea typeface="Verdana" panose="020B0604030504040204" pitchFamily="34" charset="0"/>
                <a:cs typeface="Times New Roman" panose="02020603050405020304" pitchFamily="18" charset="0"/>
              </a:rPr>
              <a:t>La typographie et la ponctuation</a:t>
            </a:r>
            <a:endParaRPr lang="fr-FR" sz="2000" dirty="0" smtClean="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pPr>
            <a:r>
              <a:rPr lang="fr-FR" sz="2000" b="1" dirty="0" smtClean="0">
                <a:latin typeface="Verdana" panose="020B0604030504040204" pitchFamily="34" charset="0"/>
                <a:ea typeface="Verdana" panose="020B0604030504040204" pitchFamily="34" charset="0"/>
                <a:cs typeface="Times New Roman" panose="02020603050405020304" pitchFamily="18" charset="0"/>
              </a:rPr>
              <a:t>Signes de ponctuation</a:t>
            </a:r>
            <a:endParaRPr lang="fr-FR" sz="2000" dirty="0" smtClean="0">
              <a:latin typeface="Verdana" panose="020B0604030504040204" pitchFamily="34" charset="0"/>
              <a:ea typeface="Verdana" panose="020B0604030504040204" pitchFamily="34" charset="0"/>
              <a:cs typeface="Times New Roman" panose="02020603050405020304" pitchFamily="18" charset="0"/>
            </a:endParaRPr>
          </a:p>
          <a:p>
            <a:pPr lvl="0" algn="just">
              <a:lnSpc>
                <a:spcPct val="15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Les phrases se terminent par un point final, un point d'exclamation, un point d'interrogation ou des points de suspension. Il n'est pas doublé après un guillemet fermant.</a:t>
            </a:r>
          </a:p>
          <a:p>
            <a:pPr lvl="0" algn="just">
              <a:lnSpc>
                <a:spcPct val="15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La virgule sépare les parties d'une phrase si elles ne sont pas déjà réunies par et, ou, ni. Elle sépare les énumérations. Pas de virgule avant une parenthèse, un tiret ou un crochet.</a:t>
            </a:r>
          </a:p>
          <a:p>
            <a:pPr lvl="0" algn="just">
              <a:lnSpc>
                <a:spcPct val="15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Le point-virgule sépare différentes propositions de même nature.</a:t>
            </a:r>
          </a:p>
          <a:p>
            <a:pPr marL="285750" lvl="0" indent="-285750" algn="just">
              <a:lnSpc>
                <a:spcPct val="15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Le deux-points introduit une explication, une citation, un discours, une énumération. Pas de ponctuation (sauf effet voulu) en fin de titres.</a:t>
            </a:r>
            <a:endParaRPr lang="fr-FR" sz="2400" dirty="0">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4339650"/>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lnSpc>
                <a:spcPct val="150000"/>
              </a:lnSpc>
              <a:spcAft>
                <a:spcPts val="0"/>
              </a:spcAft>
              <a:buSzPts val="1200"/>
            </a:pPr>
            <a:r>
              <a:rPr lang="fr-FR" sz="2400" b="1" dirty="0" smtClean="0">
                <a:latin typeface="Verdana" panose="020B0604030504040204" pitchFamily="34" charset="0"/>
                <a:ea typeface="Verdana" panose="020B0604030504040204" pitchFamily="34" charset="0"/>
                <a:cs typeface="Times New Roman" panose="02020603050405020304" pitchFamily="18" charset="0"/>
              </a:rPr>
              <a:t>Parenthèses, crochets, accolades </a:t>
            </a:r>
          </a:p>
          <a:p>
            <a:pPr lvl="0" algn="just">
              <a:lnSpc>
                <a:spcPct val="15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On laisse des espaces à l'extérieur, mais pas à l'intérieur. Exception : pas d'espace entre la parenthèse finale et la ponctuation simple qui suit.</a:t>
            </a:r>
          </a:p>
          <a:p>
            <a:pPr lvl="0" algn="just">
              <a:lnSpc>
                <a:spcPct val="15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Les parenthèses intercalent une précision dans la phrase, les crochets indiquent une précision à l'intérieur d'une parenthèse ou une coupure dans une citation</a:t>
            </a:r>
            <a:r>
              <a:rPr lang="fr-FR" dirty="0" smtClean="0">
                <a:latin typeface="Verdana" panose="020B0604030504040204" pitchFamily="34" charset="0"/>
                <a:ea typeface="Verdana" panose="020B0604030504040204" pitchFamily="34" charset="0"/>
                <a:cs typeface="Times New Roman" panose="02020603050405020304" pitchFamily="18" charset="0"/>
              </a:rPr>
              <a:t>.</a:t>
            </a:r>
            <a:endParaRPr lang="fr-FR" dirty="0">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1524000" y="914400"/>
            <a:ext cx="10134600" cy="4800600"/>
          </a:xfrm>
        </p:spPr>
        <p:txBody>
          <a:bodyPr>
            <a:normAutofit/>
          </a:bodyPr>
          <a:lstStyle/>
          <a:p>
            <a:pPr marL="365760" indent="-283464" algn="ctr" eaLnBrk="1" fontAlgn="auto" hangingPunct="1">
              <a:spcAft>
                <a:spcPts val="0"/>
              </a:spcAft>
              <a:buFont typeface="Wingdings 2"/>
              <a:buNone/>
              <a:defRPr/>
            </a:pPr>
            <a:endParaRPr lang="fr-FR" sz="40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endParaRPr lang="fr-FR" sz="40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r>
              <a:rPr lang="fr-FR" sz="4300" dirty="0" smtClean="0">
                <a:solidFill>
                  <a:schemeClr val="tx2">
                    <a:satMod val="130000"/>
                  </a:schemeClr>
                </a:solidFill>
                <a:effectLst>
                  <a:outerShdw blurRad="50000" dist="30000" dir="5400000" algn="tl" rotWithShape="0">
                    <a:srgbClr val="000000">
                      <a:alpha val="30000"/>
                    </a:srgbClr>
                  </a:outerShdw>
                </a:effectLst>
              </a:rPr>
              <a:t>CHAPITRE 04 :</a:t>
            </a:r>
          </a:p>
          <a:p>
            <a:pPr algn="ctr">
              <a:buNone/>
            </a:pPr>
            <a:r>
              <a:rPr lang="fr-FR" sz="4300" dirty="0" smtClean="0">
                <a:solidFill>
                  <a:schemeClr val="tx2">
                    <a:satMod val="130000"/>
                  </a:schemeClr>
                </a:solidFill>
                <a:effectLst>
                  <a:outerShdw blurRad="50000" dist="30000" dir="5400000" algn="tl" rotWithShape="0">
                    <a:srgbClr val="000000">
                      <a:alpha val="30000"/>
                    </a:srgbClr>
                  </a:outerShdw>
                </a:effectLst>
              </a:rPr>
              <a:t>PLAN ET ÉTAPES D’UN MÉMOIRE </a:t>
            </a:r>
          </a:p>
          <a:p>
            <a:pPr algn="ctr">
              <a:buNone/>
              <a:defRPr/>
            </a:pPr>
            <a:r>
              <a:rPr lang="fr-FR" sz="2800" dirty="0" smtClean="0">
                <a:solidFill>
                  <a:schemeClr val="tx2">
                    <a:satMod val="130000"/>
                  </a:schemeClr>
                </a:solidFill>
                <a:effectLst>
                  <a:outerShdw blurRad="50000" dist="30000" dir="5400000" algn="tl" rotWithShape="0">
                    <a:srgbClr val="000000">
                      <a:alpha val="30000"/>
                    </a:srgbClr>
                  </a:outerShdw>
                </a:effectLst>
              </a:rPr>
              <a:t>(PARTIE 02: CONCEPTION DU MÉMOIRE)</a:t>
            </a:r>
          </a:p>
          <a:p>
            <a:pPr marL="365760" indent="-283464" eaLnBrk="1" fontAlgn="auto" hangingPunct="1">
              <a:spcAft>
                <a:spcPts val="0"/>
              </a:spcAft>
              <a:buFont typeface="Wingdings 2"/>
              <a:buNone/>
              <a:defRPr/>
            </a:pPr>
            <a:endParaRPr lang="fr-FR" b="1" dirty="0" smtClean="0"/>
          </a:p>
          <a:p>
            <a:pPr marL="365760" indent="-283464" eaLnBrk="1" fontAlgn="auto" hangingPunct="1">
              <a:spcAft>
                <a:spcPts val="0"/>
              </a:spcAft>
              <a:buFont typeface="Wingdings 2"/>
              <a:buChar char=""/>
              <a:defRPr/>
            </a:pP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6555641"/>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pPr>
            <a:r>
              <a:rPr lang="fr-FR" sz="2400" b="1" dirty="0" smtClean="0">
                <a:latin typeface="Verdana" panose="020B0604030504040204" pitchFamily="34" charset="0"/>
                <a:ea typeface="Verdana" panose="020B0604030504040204" pitchFamily="34" charset="0"/>
              </a:rPr>
              <a:t>Les tirets</a:t>
            </a:r>
          </a:p>
          <a:p>
            <a:pPr algn="just">
              <a:lnSpc>
                <a:spcPct val="150000"/>
              </a:lnSpc>
            </a:pPr>
            <a:r>
              <a:rPr lang="fr-FR" sz="2400" dirty="0" smtClean="0">
                <a:latin typeface="Verdana" panose="020B0604030504040204" pitchFamily="34" charset="0"/>
                <a:ea typeface="Verdana" panose="020B0604030504040204" pitchFamily="34" charset="0"/>
              </a:rPr>
              <a:t>- Les </a:t>
            </a:r>
            <a:r>
              <a:rPr lang="fr-FR" sz="2400" dirty="0" err="1" smtClean="0">
                <a:latin typeface="Verdana" panose="020B0604030504040204" pitchFamily="34" charset="0"/>
                <a:ea typeface="Verdana" panose="020B0604030504040204" pitchFamily="34" charset="0"/>
              </a:rPr>
              <a:t>traits-d'union</a:t>
            </a:r>
            <a:r>
              <a:rPr lang="fr-FR" sz="2400" dirty="0" smtClean="0">
                <a:latin typeface="Verdana" panose="020B0604030504040204" pitchFamily="34" charset="0"/>
                <a:ea typeface="Verdana" panose="020B0604030504040204" pitchFamily="34" charset="0"/>
              </a:rPr>
              <a:t>, mots composés (tiret court) : Pas d'espace (ex. : C'est-à-dire).</a:t>
            </a:r>
          </a:p>
          <a:p>
            <a:pPr algn="just">
              <a:lnSpc>
                <a:spcPct val="150000"/>
              </a:lnSpc>
            </a:pPr>
            <a:r>
              <a:rPr lang="fr-FR" sz="2400" dirty="0" smtClean="0">
                <a:latin typeface="Verdana" panose="020B0604030504040204" pitchFamily="34" charset="0"/>
                <a:ea typeface="Verdana" panose="020B0604030504040204" pitchFamily="34" charset="0"/>
              </a:rPr>
              <a:t>- Les listes (tiret moyen) : une espace entre le tiret et le mot qui suit.</a:t>
            </a:r>
          </a:p>
          <a:p>
            <a:pPr algn="just">
              <a:lnSpc>
                <a:spcPct val="150000"/>
              </a:lnSpc>
            </a:pPr>
            <a:r>
              <a:rPr lang="fr-FR" sz="2400" dirty="0" smtClean="0">
                <a:latin typeface="Verdana" panose="020B0604030504040204" pitchFamily="34" charset="0"/>
                <a:ea typeface="Verdana" panose="020B0604030504040204" pitchFamily="34" charset="0"/>
              </a:rPr>
              <a:t>- Pour les listes : un point-virgule à la fin de chaque élément de la liste, un point à la fin de préférence.</a:t>
            </a:r>
          </a:p>
          <a:p>
            <a:pPr algn="just">
              <a:lnSpc>
                <a:spcPct val="150000"/>
              </a:lnSpc>
            </a:pPr>
            <a:r>
              <a:rPr lang="fr-FR" sz="2400" dirty="0" smtClean="0">
                <a:latin typeface="Verdana" panose="020B0604030504040204" pitchFamily="34" charset="0"/>
                <a:ea typeface="Verdana" panose="020B0604030504040204" pitchFamily="34" charset="0"/>
              </a:rPr>
              <a:t>- Les Incises (tiret moyen) : mettre une espace avant et une espace après (N.B. : en fin de phrase, le second tiret est supprimé) (ex. : Le brave homme – pas si brave que ça, il faut le dire – ne dit rien).</a:t>
            </a:r>
          </a:p>
          <a:p>
            <a:pPr algn="just">
              <a:lnSpc>
                <a:spcPct val="150000"/>
              </a:lnSpc>
            </a:pPr>
            <a:r>
              <a:rPr lang="fr-FR" sz="2400" dirty="0" smtClean="0">
                <a:latin typeface="Verdana" panose="020B0604030504040204" pitchFamily="34" charset="0"/>
                <a:ea typeface="Verdana" panose="020B0604030504040204" pitchFamily="34" charset="0"/>
              </a:rPr>
              <a:t>- Dialogues (tiret long) : une espace après.</a:t>
            </a:r>
            <a:endParaRPr lang="fr-FR" sz="2400" dirty="0">
              <a:latin typeface="Verdana" panose="020B0604030504040204" pitchFamily="34" charset="0"/>
              <a:ea typeface="Verdana" panose="020B060403050404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4339650"/>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buFont typeface="Wingdings" panose="05000000000000000000" pitchFamily="2" charset="2"/>
              <a:buChar char="v"/>
            </a:pPr>
            <a:r>
              <a:rPr lang="fr-FR" sz="2400" b="1" dirty="0" smtClean="0">
                <a:latin typeface="Verdana" panose="020B0604030504040204" pitchFamily="34" charset="0"/>
                <a:ea typeface="Verdana" panose="020B0604030504040204" pitchFamily="34" charset="0"/>
              </a:rPr>
              <a:t>Les citations tronquées </a:t>
            </a:r>
            <a:r>
              <a:rPr lang="fr-FR" sz="2400" dirty="0" smtClean="0">
                <a:latin typeface="Verdana" panose="020B0604030504040204" pitchFamily="34" charset="0"/>
                <a:ea typeface="Verdana" panose="020B0604030504040204" pitchFamily="34" charset="0"/>
              </a:rPr>
              <a:t>: utiliser […].</a:t>
            </a:r>
          </a:p>
          <a:p>
            <a:pPr marL="285750" indent="-285750" algn="just">
              <a:lnSpc>
                <a:spcPct val="150000"/>
              </a:lnSpc>
              <a:buFont typeface="Wingdings" panose="05000000000000000000" pitchFamily="2" charset="2"/>
              <a:buChar char="v"/>
            </a:pPr>
            <a:r>
              <a:rPr lang="fr-FR" sz="2400" b="1" dirty="0" smtClean="0">
                <a:latin typeface="Verdana" panose="020B0604030504040204" pitchFamily="34" charset="0"/>
                <a:ea typeface="Verdana" panose="020B0604030504040204" pitchFamily="34" charset="0"/>
              </a:rPr>
              <a:t>Abréviations et acronymes : </a:t>
            </a:r>
            <a:r>
              <a:rPr lang="fr-FR" sz="2400" dirty="0" smtClean="0">
                <a:latin typeface="Verdana" panose="020B0604030504040204" pitchFamily="34" charset="0"/>
                <a:ea typeface="Verdana" panose="020B0604030504040204" pitchFamily="34" charset="0"/>
              </a:rPr>
              <a:t>cf., ex., tél., P-S (post </a:t>
            </a:r>
            <a:r>
              <a:rPr lang="fr-FR" sz="2400" dirty="0" err="1" smtClean="0">
                <a:latin typeface="Verdana" panose="020B0604030504040204" pitchFamily="34" charset="0"/>
                <a:ea typeface="Verdana" panose="020B0604030504040204" pitchFamily="34" charset="0"/>
              </a:rPr>
              <a:t>scriptum</a:t>
            </a:r>
            <a:r>
              <a:rPr lang="fr-FR" sz="2400" dirty="0" smtClean="0">
                <a:latin typeface="Verdana" panose="020B0604030504040204" pitchFamily="34" charset="0"/>
                <a:ea typeface="Verdana" panose="020B0604030504040204" pitchFamily="34" charset="0"/>
              </a:rPr>
              <a:t>), etc. = et cetera = et </a:t>
            </a:r>
            <a:r>
              <a:rPr lang="fr-FR" sz="2400" dirty="0" err="1" smtClean="0">
                <a:latin typeface="Verdana" panose="020B0604030504040204" pitchFamily="34" charset="0"/>
                <a:ea typeface="Verdana" panose="020B0604030504040204" pitchFamily="34" charset="0"/>
              </a:rPr>
              <a:t>caetera</a:t>
            </a:r>
            <a:r>
              <a:rPr lang="fr-FR" sz="2400" dirty="0" smtClean="0">
                <a:latin typeface="Verdana" panose="020B0604030504040204" pitchFamily="34" charset="0"/>
                <a:ea typeface="Verdana" panose="020B0604030504040204" pitchFamily="34" charset="0"/>
              </a:rPr>
              <a:t>, jamais de points de suspension après etc. On écrit les acronymes en majuscules, avec ou sans points </a:t>
            </a:r>
            <a:r>
              <a:rPr lang="fr-FR" sz="2400" i="1" dirty="0" smtClean="0">
                <a:latin typeface="Verdana" panose="020B0604030504040204" pitchFamily="34" charset="0"/>
                <a:ea typeface="Verdana" panose="020B0604030504040204" pitchFamily="34" charset="0"/>
              </a:rPr>
              <a:t>(ex : OCDE, O.C.D.E.). </a:t>
            </a:r>
            <a:r>
              <a:rPr lang="fr-FR" sz="2400" dirty="0" smtClean="0">
                <a:latin typeface="Verdana" panose="020B0604030504040204" pitchFamily="34" charset="0"/>
                <a:ea typeface="Verdana" panose="020B0604030504040204" pitchFamily="34" charset="0"/>
              </a:rPr>
              <a:t>S'ils se prononcent aisément, une majuscule au début (ex. : Unesco, Assedic)</a:t>
            </a:r>
            <a:endParaRPr lang="fr-FR" sz="2400" dirty="0">
              <a:latin typeface="Verdana" panose="020B0604030504040204" pitchFamily="34" charset="0"/>
              <a:ea typeface="Verdana" panose="020B060403050404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6555641"/>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buFont typeface="Wingdings" panose="05000000000000000000" pitchFamily="2" charset="2"/>
              <a:buChar char=""/>
            </a:pPr>
            <a:endParaRPr lang="fr-FR" sz="2400" b="1" dirty="0" smtClean="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buFont typeface="Wingdings" panose="05000000000000000000" pitchFamily="2" charset="2"/>
              <a:buChar char=""/>
            </a:pPr>
            <a:r>
              <a:rPr lang="fr-FR" sz="2400" b="1" dirty="0" smtClean="0">
                <a:latin typeface="Verdana" panose="020B0604030504040204" pitchFamily="34" charset="0"/>
                <a:ea typeface="Verdana" panose="020B0604030504040204" pitchFamily="34" charset="0"/>
                <a:cs typeface="Times New Roman" panose="02020603050405020304" pitchFamily="18" charset="0"/>
              </a:rPr>
              <a:t>Accents dans les titres en majuscules : </a:t>
            </a:r>
            <a:r>
              <a:rPr lang="fr-FR" sz="2400" dirty="0" smtClean="0">
                <a:latin typeface="Verdana" panose="020B0604030504040204" pitchFamily="34" charset="0"/>
                <a:ea typeface="Verdana" panose="020B0604030504040204" pitchFamily="34" charset="0"/>
                <a:cs typeface="Times New Roman" panose="02020603050405020304" pitchFamily="18" charset="0"/>
              </a:rPr>
              <a:t>il est fortement recommandé de mettre des accents dans les titres (utiliser alors l'insertion de caractères dans Word ou sélectionner dans format&gt;caractères&gt;majuscules).</a:t>
            </a:r>
          </a:p>
          <a:p>
            <a:pPr marL="342900" lvl="0" indent="-342900" algn="just">
              <a:lnSpc>
                <a:spcPct val="150000"/>
              </a:lnSpc>
              <a:spcAft>
                <a:spcPts val="0"/>
              </a:spcAft>
              <a:buFont typeface="Wingdings" panose="05000000000000000000" pitchFamily="2" charset="2"/>
              <a:buChar char=""/>
            </a:pPr>
            <a:r>
              <a:rPr lang="fr-FR" sz="2400" b="1" dirty="0" smtClean="0">
                <a:latin typeface="Verdana" panose="020B0604030504040204" pitchFamily="34" charset="0"/>
                <a:ea typeface="Verdana" panose="020B0604030504040204" pitchFamily="34" charset="0"/>
                <a:cs typeface="Times New Roman" panose="02020603050405020304" pitchFamily="18" charset="0"/>
              </a:rPr>
              <a:t>Énumération : </a:t>
            </a:r>
            <a:r>
              <a:rPr lang="fr-FR" sz="2400" dirty="0" smtClean="0">
                <a:latin typeface="Verdana" panose="020B0604030504040204" pitchFamily="34" charset="0"/>
                <a:ea typeface="Verdana" panose="020B0604030504040204" pitchFamily="34" charset="0"/>
                <a:cs typeface="Times New Roman" panose="02020603050405020304" pitchFamily="18" charset="0"/>
              </a:rPr>
              <a:t>on écrira 1er, 1re, 2e.., pour les siècles : Du Ier s. av. J.-C. au XIXe s. </a:t>
            </a:r>
            <a:r>
              <a:rPr lang="fr-FR" sz="2400" dirty="0" err="1" smtClean="0">
                <a:latin typeface="Verdana" panose="020B0604030504040204" pitchFamily="34" charset="0"/>
                <a:ea typeface="Verdana" panose="020B0604030504040204" pitchFamily="34" charset="0"/>
                <a:cs typeface="Times New Roman" panose="02020603050405020304" pitchFamily="18" charset="0"/>
              </a:rPr>
              <a:t>ap</a:t>
            </a:r>
            <a:r>
              <a:rPr lang="fr-FR" sz="2400" dirty="0" smtClean="0">
                <a:latin typeface="Verdana" panose="020B0604030504040204" pitchFamily="34" charset="0"/>
                <a:ea typeface="Verdana" panose="020B0604030504040204" pitchFamily="34" charset="0"/>
                <a:cs typeface="Times New Roman" panose="02020603050405020304" pitchFamily="18" charset="0"/>
              </a:rPr>
              <a:t>. J.-C.</a:t>
            </a:r>
          </a:p>
          <a:p>
            <a:pPr marL="342900" lvl="0" indent="-342900" algn="just">
              <a:lnSpc>
                <a:spcPct val="150000"/>
              </a:lnSpc>
              <a:spcAft>
                <a:spcPts val="0"/>
              </a:spcAft>
              <a:buFont typeface="Wingdings" panose="05000000000000000000" pitchFamily="2" charset="2"/>
              <a:buChar char=""/>
            </a:pPr>
            <a:r>
              <a:rPr lang="fr-FR" sz="2400" b="1" dirty="0" smtClean="0">
                <a:latin typeface="Verdana" panose="020B0604030504040204" pitchFamily="34" charset="0"/>
                <a:ea typeface="Verdana" panose="020B0604030504040204" pitchFamily="34" charset="0"/>
                <a:cs typeface="Times New Roman" panose="02020603050405020304" pitchFamily="18" charset="0"/>
              </a:rPr>
              <a:t>Noms et prénoms : </a:t>
            </a:r>
            <a:r>
              <a:rPr lang="fr-FR" sz="2400" dirty="0" smtClean="0">
                <a:latin typeface="Verdana" panose="020B0604030504040204" pitchFamily="34" charset="0"/>
                <a:ea typeface="Verdana" panose="020B0604030504040204" pitchFamily="34" charset="0"/>
                <a:cs typeface="Times New Roman" panose="02020603050405020304" pitchFamily="18" charset="0"/>
              </a:rPr>
              <a:t>on écrira les initiales en capitales, les prénoms en minuscules (sauf la première lettre) et les noms de préférence en capitales, les prénoms précéderont les noms.</a:t>
            </a:r>
            <a:endParaRPr lang="fr-FR" sz="2400" dirty="0">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47895"/>
            <a:ext cx="11869615" cy="6555641"/>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sz="2400" b="1" dirty="0" smtClean="0">
                <a:latin typeface="Verdana" panose="020B0604030504040204" pitchFamily="34" charset="0"/>
                <a:ea typeface="Verdana" panose="020B0604030504040204" pitchFamily="34" charset="0"/>
                <a:cs typeface="Times New Roman" panose="02020603050405020304" pitchFamily="18" charset="0"/>
              </a:rPr>
              <a:t>Majuscules : </a:t>
            </a:r>
            <a:r>
              <a:rPr lang="fr-FR" sz="2400" dirty="0" smtClean="0">
                <a:latin typeface="Verdana" panose="020B0604030504040204" pitchFamily="34" charset="0"/>
                <a:ea typeface="Verdana" panose="020B0604030504040204" pitchFamily="34" charset="0"/>
                <a:cs typeface="Times New Roman" panose="02020603050405020304" pitchFamily="18" charset="0"/>
              </a:rPr>
              <a:t>une majuscule en début de phrase ou de citation, pour les patronymes, les noms de peuples, les habitants, mais une minuscule pour les noms de langue </a:t>
            </a:r>
            <a:r>
              <a:rPr lang="fr-FR" sz="2400" i="1" dirty="0" smtClean="0">
                <a:latin typeface="Verdana" panose="020B0604030504040204" pitchFamily="34" charset="0"/>
                <a:ea typeface="Verdana" panose="020B0604030504040204" pitchFamily="34" charset="0"/>
                <a:cs typeface="Times New Roman" panose="02020603050405020304" pitchFamily="18" charset="0"/>
              </a:rPr>
              <a:t>(Ex : les Espagnols, l'espagnol (la langue)). </a:t>
            </a:r>
            <a:r>
              <a:rPr lang="fr-FR" sz="2400" dirty="0" smtClean="0">
                <a:latin typeface="Verdana" panose="020B0604030504040204" pitchFamily="34" charset="0"/>
                <a:ea typeface="Verdana" panose="020B0604030504040204" pitchFamily="34" charset="0"/>
                <a:cs typeface="Times New Roman" panose="02020603050405020304" pitchFamily="18" charset="0"/>
              </a:rPr>
              <a:t>(Ex. : Le ministre de la Culture, la Commission européenne, l'université de Toulouse, la préfecture de Haute-Savoie, les Nations unies, l'Académie de médecine mais l'académie de Versailles, etc.)</a:t>
            </a:r>
          </a:p>
          <a:p>
            <a:pPr marL="342900" indent="-342900" algn="just">
              <a:lnSpc>
                <a:spcPct val="150000"/>
              </a:lnSpc>
              <a:buFont typeface="Wingdings" panose="05000000000000000000" pitchFamily="2" charset="2"/>
              <a:buChar char=""/>
            </a:pPr>
            <a:r>
              <a:rPr lang="fr-FR" sz="2400" b="1" dirty="0" smtClean="0">
                <a:latin typeface="Verdana" panose="020B0604030504040204" pitchFamily="34" charset="0"/>
                <a:ea typeface="Verdana" panose="020B0604030504040204" pitchFamily="34" charset="0"/>
              </a:rPr>
              <a:t>Lignes veuves et orphelines : </a:t>
            </a:r>
            <a:r>
              <a:rPr lang="fr-FR" sz="2400" dirty="0" smtClean="0">
                <a:latin typeface="Verdana" panose="020B0604030504040204" pitchFamily="34" charset="0"/>
                <a:ea typeface="Verdana" panose="020B0604030504040204" pitchFamily="34" charset="0"/>
              </a:rPr>
              <a:t>on évite les lignes veuves (la dernière ligne d'un paragraphe apparaissant isolée en haut d'une page) et orphelines (la première ligne d'un paragraphe apparaissant isolée en bas d'une page).</a:t>
            </a:r>
            <a:endParaRPr lang="fr-FR" sz="2400" dirty="0">
              <a:latin typeface="Verdana" panose="020B0604030504040204" pitchFamily="34" charset="0"/>
              <a:ea typeface="Verdana" panose="020B060403050404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C322EE6E-FBF7-49F7-ACC3-EDAAB63211D6}"/>
              </a:ext>
            </a:extLst>
          </p:cNvPr>
          <p:cNvSpPr/>
          <p:nvPr/>
        </p:nvSpPr>
        <p:spPr>
          <a:xfrm>
            <a:off x="139148" y="501959"/>
            <a:ext cx="11913704" cy="3416320"/>
          </a:xfrm>
          <a:prstGeom prst="rect">
            <a:avLst/>
          </a:prstGeom>
        </p:spPr>
        <p:txBody>
          <a:bodyPr wrap="square">
            <a:spAutoFit/>
          </a:bodyPr>
          <a:lstStyle/>
          <a:p>
            <a:pPr marL="342900" lvl="0" indent="-342900" algn="just"/>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Introduction </a:t>
            </a:r>
          </a:p>
          <a:p>
            <a:pPr marL="342900" lvl="0" indent="-342900" algn="just">
              <a:buFont typeface="Wingdings" panose="05000000000000000000" pitchFamily="2" charset="2"/>
              <a:buChar char=""/>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Un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mémoire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soulève une problématique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et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tente d’y répondre</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spcAft>
                <a:spcPts val="0"/>
              </a:spcAft>
              <a:buFont typeface="Wingdings" panose="05000000000000000000" pitchFamily="2" charset="2"/>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Ainsi, la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manière de poser le problème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implique la manière de le résoudre.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spcAft>
                <a:spcPts val="0"/>
              </a:spcAft>
              <a:buFont typeface="Wingdings" panose="05000000000000000000" pitchFamily="2" charset="2"/>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Le mémoire est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destiné à être lu</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 c’est-à-dire que contrairement à la soutenance, le lecteur a la possibilité de revenir en arrière pour réfléchir au plan, chercher une information, vérifier un calcul.</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algn="just"/>
            <a:r>
              <a:rPr lang="fr-FR" sz="2400" dirty="0">
                <a:solidFill>
                  <a:srgbClr val="000000"/>
                </a:solidFill>
                <a:latin typeface="Verdana" panose="020B0604030504040204" pitchFamily="34" charset="0"/>
                <a:ea typeface="Verdana" panose="020B0604030504040204" pitchFamily="34" charset="0"/>
              </a:rPr>
              <a:t>Par ailleurs, il est important de rappeler qu’il très difficile de tromper un lecteur attentif dans sa lecture.</a:t>
            </a:r>
            <a:endParaRPr lang="fr-FR" sz="2400" dirty="0">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xmlns="" id="{40C1A62A-4C7A-4D2E-8A2A-8A0645EEF772}"/>
              </a:ext>
            </a:extLst>
          </p:cNvPr>
          <p:cNvSpPr/>
          <p:nvPr/>
        </p:nvSpPr>
        <p:spPr>
          <a:xfrm>
            <a:off x="-35171" y="3878934"/>
            <a:ext cx="6031523" cy="646331"/>
          </a:xfrm>
          <a:prstGeom prst="rect">
            <a:avLst/>
          </a:prstGeom>
        </p:spPr>
        <p:txBody>
          <a:bodyPr wrap="square">
            <a:spAutoFit/>
          </a:bodyPr>
          <a:lstStyle/>
          <a:p>
            <a:pPr lvl="1" algn="just">
              <a:lnSpc>
                <a:spcPct val="150000"/>
              </a:lnSpc>
              <a:spcAft>
                <a:spcPts val="1000"/>
              </a:spcAft>
            </a:pP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1.1. La structure de mémoire </a:t>
            </a:r>
            <a:endParaRPr lang="fr-FR" sz="2000" dirty="0">
              <a:solidFill>
                <a:srgbClr val="0000FF"/>
              </a:solidFill>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xmlns="" id="{95D87CE3-EE3C-49EA-AFDD-C6F1A989B0A0}"/>
              </a:ext>
            </a:extLst>
          </p:cNvPr>
          <p:cNvSpPr/>
          <p:nvPr/>
        </p:nvSpPr>
        <p:spPr>
          <a:xfrm>
            <a:off x="119270" y="4431345"/>
            <a:ext cx="11913704" cy="1938992"/>
          </a:xfrm>
          <a:prstGeom prst="rect">
            <a:avLst/>
          </a:prstGeom>
        </p:spPr>
        <p:txBody>
          <a:bodyPr wrap="square">
            <a:spAutoFit/>
          </a:bodyPr>
          <a:lstStyle/>
          <a:p>
            <a:pPr marL="342900" lvl="0" indent="-342900" algn="just">
              <a:buFont typeface="Wingdings" pitchFamily="2" charset="2"/>
              <a:buChar char="q"/>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Le </a:t>
            </a:r>
            <a:r>
              <a:rPr lang="fr-FR" sz="2400" b="1" i="1" dirty="0">
                <a:latin typeface="Verdana" panose="020B0604030504040204" pitchFamily="34" charset="0"/>
                <a:ea typeface="Verdana" panose="020B0604030504040204" pitchFamily="34" charset="0"/>
                <a:cs typeface="Times New Roman" panose="02020603050405020304" pitchFamily="18" charset="0"/>
              </a:rPr>
              <a:t>titre </a:t>
            </a:r>
            <a:r>
              <a:rPr lang="fr-FR" sz="2400" b="1" i="1" dirty="0" smtClean="0">
                <a:latin typeface="Verdana" panose="020B0604030504040204" pitchFamily="34" charset="0"/>
                <a:ea typeface="Verdana" panose="020B0604030504040204" pitchFamily="34" charset="0"/>
                <a:cs typeface="Times New Roman" panose="02020603050405020304" pitchFamily="18" charset="0"/>
              </a:rPr>
              <a:t>(sur la page de garde):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spcAft>
                <a:spcPts val="0"/>
              </a:spcAft>
              <a:buFont typeface="Arial" pitchFamily="34" charset="0"/>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Le titre doit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indiquer brièvement le contenu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du mémoire.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spcAft>
                <a:spcPts val="0"/>
              </a:spcAft>
              <a:buFont typeface="Arial" pitchFamily="34" charset="0"/>
              <a:buChar char="•"/>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il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faut préciser que le mémoire est soumis dans le cadre du votre programme, le nom des universités et la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date, etc.</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spcAft>
                <a:spcPts val="0"/>
              </a:spcAft>
              <a:buFont typeface="Arial" pitchFamily="34" charset="0"/>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Il faut mentionner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votre nom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et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nom de directeur de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mémoire</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8" name="Rectangle 7"/>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42253421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341956D5-77D6-4F82-927F-6597C660D793}"/>
              </a:ext>
            </a:extLst>
          </p:cNvPr>
          <p:cNvSpPr/>
          <p:nvPr/>
        </p:nvSpPr>
        <p:spPr>
          <a:xfrm>
            <a:off x="119270" y="642639"/>
            <a:ext cx="11913704" cy="5632311"/>
          </a:xfrm>
          <a:prstGeom prst="rect">
            <a:avLst/>
          </a:prstGeom>
        </p:spPr>
        <p:txBody>
          <a:bodyPr wrap="square">
            <a:spAutoFit/>
          </a:bodyPr>
          <a:lstStyle/>
          <a:p>
            <a:pPr marL="342900" lvl="0" indent="-342900" algn="just">
              <a:buFont typeface="Wingdings" pitchFamily="2" charset="2"/>
              <a:buChar char="q"/>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 Les </a:t>
            </a:r>
            <a:r>
              <a:rPr lang="fr-FR" sz="2400" b="1" i="1" dirty="0">
                <a:latin typeface="Verdana" panose="020B0604030504040204" pitchFamily="34" charset="0"/>
                <a:ea typeface="Verdana" panose="020B0604030504040204" pitchFamily="34" charset="0"/>
                <a:cs typeface="Times New Roman" panose="02020603050405020304" pitchFamily="18" charset="0"/>
              </a:rPr>
              <a:t>remerciements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algn="just">
              <a:spcAft>
                <a:spcPts val="0"/>
              </a:spcAft>
            </a:pPr>
            <a:r>
              <a:rPr lang="fr-FR" sz="2400" dirty="0">
                <a:latin typeface="Verdana" panose="020B0604030504040204" pitchFamily="34" charset="0"/>
                <a:ea typeface="Verdana" panose="020B0604030504040204" pitchFamily="34" charset="0"/>
                <a:cs typeface="Times New Roman" panose="02020603050405020304" pitchFamily="18" charset="0"/>
              </a:rPr>
              <a:t>Cette section comporte les noms des personnes qui ont aidé le candidat à rédiger le </a:t>
            </a:r>
            <a:r>
              <a:rPr lang="fr-FR" sz="2400" dirty="0" smtClean="0">
                <a:latin typeface="Verdana" panose="020B0604030504040204" pitchFamily="34" charset="0"/>
                <a:ea typeface="Verdana" panose="020B0604030504040204" pitchFamily="34" charset="0"/>
                <a:cs typeface="Times New Roman" panose="02020603050405020304" pitchFamily="18" charset="0"/>
              </a:rPr>
              <a:t>mémoire.</a:t>
            </a:r>
          </a:p>
          <a:p>
            <a:pPr algn="just">
              <a:spcAft>
                <a:spcPts val="0"/>
              </a:spcAft>
              <a:buFont typeface="Wingdings" pitchFamily="2" charset="2"/>
              <a:buChar char="q"/>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 Le </a:t>
            </a:r>
            <a:r>
              <a:rPr lang="fr-FR" sz="2400" b="1" i="1" dirty="0">
                <a:latin typeface="Verdana" panose="020B0604030504040204" pitchFamily="34" charset="0"/>
                <a:ea typeface="Verdana" panose="020B0604030504040204" pitchFamily="34" charset="0"/>
                <a:cs typeface="Times New Roman" panose="02020603050405020304" pitchFamily="18" charset="0"/>
              </a:rPr>
              <a:t>résumé (1 page)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lvl="0" algn="just">
              <a:spcAft>
                <a:spcPts val="0"/>
              </a:spcAft>
              <a:buFont typeface="Arial" pitchFamily="34" charset="0"/>
              <a:buChar char="•"/>
            </a:pPr>
            <a:r>
              <a:rPr lang="fr-FR" sz="2400" dirty="0">
                <a:latin typeface="Verdana" panose="020B0604030504040204" pitchFamily="34" charset="0"/>
                <a:ea typeface="Verdana" panose="020B0604030504040204" pitchFamily="34" charset="0"/>
                <a:cs typeface="Times New Roman" panose="02020603050405020304" pitchFamily="18" charset="0"/>
              </a:rPr>
              <a:t>Bref exposé du sujet traité, des objectifs </a:t>
            </a:r>
            <a:r>
              <a:rPr lang="fr-FR" sz="2400" dirty="0" err="1" smtClean="0">
                <a:latin typeface="Verdana" panose="020B0604030504040204" pitchFamily="34" charset="0"/>
                <a:ea typeface="Verdana" panose="020B0604030504040204" pitchFamily="34" charset="0"/>
                <a:cs typeface="Times New Roman" panose="02020603050405020304" pitchFamily="18" charset="0"/>
              </a:rPr>
              <a:t>visés,des</a:t>
            </a: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dirty="0">
                <a:latin typeface="Verdana" panose="020B0604030504040204" pitchFamily="34" charset="0"/>
                <a:ea typeface="Verdana" panose="020B0604030504040204" pitchFamily="34" charset="0"/>
                <a:cs typeface="Times New Roman" panose="02020603050405020304" pitchFamily="18" charset="0"/>
              </a:rPr>
              <a:t>hypothèses émises, </a:t>
            </a:r>
            <a:r>
              <a:rPr lang="fr-FR" sz="2400" dirty="0" smtClean="0">
                <a:latin typeface="Verdana" panose="020B0604030504040204" pitchFamily="34" charset="0"/>
                <a:ea typeface="Verdana" panose="020B0604030504040204" pitchFamily="34" charset="0"/>
                <a:cs typeface="Times New Roman" panose="02020603050405020304" pitchFamily="18" charset="0"/>
              </a:rPr>
              <a:t>des méthodes </a:t>
            </a:r>
            <a:r>
              <a:rPr lang="fr-FR" sz="2400" dirty="0">
                <a:latin typeface="Verdana" panose="020B0604030504040204" pitchFamily="34" charset="0"/>
                <a:ea typeface="Verdana" panose="020B0604030504040204" pitchFamily="34" charset="0"/>
                <a:cs typeface="Times New Roman" panose="02020603050405020304" pitchFamily="18" charset="0"/>
              </a:rPr>
              <a:t>expérimentales utilisées et de </a:t>
            </a:r>
            <a:r>
              <a:rPr lang="fr-FR" sz="2400" dirty="0" smtClean="0">
                <a:latin typeface="Verdana" panose="020B0604030504040204" pitchFamily="34" charset="0"/>
                <a:ea typeface="Verdana" panose="020B0604030504040204" pitchFamily="34" charset="0"/>
                <a:cs typeface="Times New Roman" panose="02020603050405020304" pitchFamily="18" charset="0"/>
              </a:rPr>
              <a:t>l'analyse des </a:t>
            </a:r>
            <a:r>
              <a:rPr lang="fr-FR" sz="2400" dirty="0">
                <a:latin typeface="Verdana" panose="020B0604030504040204" pitchFamily="34" charset="0"/>
                <a:ea typeface="Verdana" panose="020B0604030504040204" pitchFamily="34" charset="0"/>
                <a:cs typeface="Times New Roman" panose="02020603050405020304" pitchFamily="18" charset="0"/>
              </a:rPr>
              <a:t>résultats obtenus.</a:t>
            </a:r>
          </a:p>
          <a:p>
            <a:pPr lvl="0" algn="just">
              <a:spcAft>
                <a:spcPts val="0"/>
              </a:spcAft>
              <a:buFont typeface="Arial" pitchFamily="34" charset="0"/>
              <a:buChar char="•"/>
            </a:pPr>
            <a:r>
              <a:rPr lang="fr-FR" sz="2400" dirty="0">
                <a:latin typeface="Verdana" panose="020B0604030504040204" pitchFamily="34" charset="0"/>
                <a:ea typeface="Verdana" panose="020B0604030504040204" pitchFamily="34" charset="0"/>
                <a:cs typeface="Times New Roman" panose="02020603050405020304" pitchFamily="18" charset="0"/>
              </a:rPr>
              <a:t>Présentation des principales conclusions de la recherche</a:t>
            </a:r>
          </a:p>
          <a:p>
            <a:pPr marL="342900" lvl="0" indent="-342900" algn="just">
              <a:spcAft>
                <a:spcPts val="0"/>
              </a:spcAft>
              <a:buFont typeface="Wingdings" pitchFamily="2" charset="2"/>
              <a:buChar char="q"/>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 Abstract</a:t>
            </a:r>
            <a:r>
              <a:rPr lang="fr-FR" sz="2400" b="1" i="1" dirty="0">
                <a:latin typeface="Verdana" panose="020B0604030504040204" pitchFamily="34" charset="0"/>
                <a:ea typeface="Verdana" panose="020B0604030504040204" pitchFamily="34" charset="0"/>
                <a:cs typeface="Times New Roman" panose="02020603050405020304" pitchFamily="18" charset="0"/>
              </a:rPr>
              <a:t>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spcAft>
                <a:spcPts val="0"/>
              </a:spcAft>
            </a:pPr>
            <a:r>
              <a:rPr lang="fr-FR" sz="2400" dirty="0" smtClean="0">
                <a:latin typeface="Verdana" panose="020B0604030504040204" pitchFamily="34" charset="0"/>
                <a:ea typeface="Verdana" panose="020B0604030504040204" pitchFamily="34" charset="0"/>
                <a:cs typeface="Times New Roman" panose="02020603050405020304" pitchFamily="18" charset="0"/>
              </a:rPr>
              <a:t> Résumé en Français.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spcAft>
                <a:spcPts val="0"/>
              </a:spcAft>
            </a:pPr>
            <a:r>
              <a:rPr lang="fr-FR" sz="2400" b="1" i="1" dirty="0">
                <a:latin typeface="Verdana" panose="020B0604030504040204" pitchFamily="34" charset="0"/>
                <a:ea typeface="Verdana" panose="020B0604030504040204" pitchFamily="34" charset="0"/>
                <a:cs typeface="Times New Roman" panose="02020603050405020304" pitchFamily="18" charset="0"/>
              </a:rPr>
              <a:t> </a:t>
            </a:r>
            <a:r>
              <a:rPr lang="fr-FR" sz="2400" dirty="0" smtClean="0">
                <a:latin typeface="Verdana" panose="020B0604030504040204" pitchFamily="34" charset="0"/>
                <a:ea typeface="Verdana" panose="020B0604030504040204" pitchFamily="34" charset="0"/>
                <a:cs typeface="Times New Roman" panose="02020603050405020304" pitchFamily="18" charset="0"/>
              </a:rPr>
              <a:t>Résumé en Arabe.</a:t>
            </a:r>
          </a:p>
          <a:p>
            <a:pPr marL="342900" indent="-342900" algn="just"/>
            <a:r>
              <a:rPr lang="fr-FR" sz="2400" dirty="0" smtClean="0">
                <a:latin typeface="Verdana" panose="020B0604030504040204" pitchFamily="34" charset="0"/>
                <a:ea typeface="Verdana" panose="020B0604030504040204" pitchFamily="34" charset="0"/>
                <a:cs typeface="Times New Roman" panose="02020603050405020304" pitchFamily="18" charset="0"/>
              </a:rPr>
              <a:t> Résumé en Anglais. </a:t>
            </a:r>
          </a:p>
          <a:p>
            <a:pPr marL="342900" lvl="0" indent="-342900" algn="just">
              <a:spcAft>
                <a:spcPts val="0"/>
              </a:spcAft>
              <a:buFont typeface="Wingdings" pitchFamily="2" charset="2"/>
              <a:buChar char="q"/>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 La </a:t>
            </a:r>
            <a:r>
              <a:rPr lang="fr-FR" sz="2400" b="1" i="1" dirty="0">
                <a:latin typeface="Verdana" panose="020B0604030504040204" pitchFamily="34" charset="0"/>
                <a:ea typeface="Verdana" panose="020B0604030504040204" pitchFamily="34" charset="0"/>
                <a:cs typeface="Times New Roman" panose="02020603050405020304" pitchFamily="18" charset="0"/>
              </a:rPr>
              <a:t>table des matières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spcAft>
                <a:spcPts val="0"/>
              </a:spcAft>
            </a:pPr>
            <a:r>
              <a:rPr lang="fr-FR" sz="2400" dirty="0">
                <a:latin typeface="Verdana" panose="020B0604030504040204" pitchFamily="34" charset="0"/>
                <a:ea typeface="Verdana" panose="020B0604030504040204" pitchFamily="34" charset="0"/>
                <a:cs typeface="Times New Roman" panose="02020603050405020304" pitchFamily="18" charset="0"/>
              </a:rPr>
              <a:t>Est paginée et détaillée avec des niveaux.</a:t>
            </a:r>
          </a:p>
          <a:p>
            <a:pPr marL="285750" lvl="0" indent="-285750" algn="just">
              <a:buFont typeface="Wingdings" pitchFamily="2" charset="2"/>
              <a:buChar char="q"/>
            </a:pPr>
            <a:r>
              <a:rPr lang="fr-FR" sz="2400" b="1" i="1" dirty="0" smtClean="0">
                <a:latin typeface="Verdana" panose="020B0604030504040204" pitchFamily="34" charset="0"/>
                <a:ea typeface="Verdana" panose="020B0604030504040204" pitchFamily="34" charset="0"/>
              </a:rPr>
              <a:t>  List </a:t>
            </a:r>
            <a:r>
              <a:rPr lang="fr-FR" sz="2400" b="1" i="1" dirty="0">
                <a:latin typeface="Verdana" panose="020B0604030504040204" pitchFamily="34" charset="0"/>
                <a:ea typeface="Verdana" panose="020B0604030504040204" pitchFamily="34" charset="0"/>
              </a:rPr>
              <a:t>des figures :</a:t>
            </a:r>
            <a:endParaRPr lang="fr-FR" sz="2400" dirty="0">
              <a:latin typeface="Verdana" panose="020B0604030504040204" pitchFamily="34" charset="0"/>
              <a:ea typeface="Verdana" panose="020B0604030504040204" pitchFamily="34" charset="0"/>
            </a:endParaRPr>
          </a:p>
          <a:p>
            <a:pPr marL="285750" lvl="0" indent="-285750" algn="just"/>
            <a:r>
              <a:rPr lang="fr-FR" sz="2400" dirty="0">
                <a:latin typeface="Verdana" panose="020B0604030504040204" pitchFamily="34" charset="0"/>
                <a:ea typeface="Verdana" panose="020B0604030504040204" pitchFamily="34" charset="0"/>
              </a:rPr>
              <a:t>Détails de toutes les figures (numérotation et titre)</a:t>
            </a: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10383733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03262BF7-9157-410E-B9E9-210D7C273DD9}"/>
              </a:ext>
            </a:extLst>
          </p:cNvPr>
          <p:cNvSpPr/>
          <p:nvPr/>
        </p:nvSpPr>
        <p:spPr>
          <a:xfrm>
            <a:off x="119270" y="642639"/>
            <a:ext cx="11913704" cy="5632311"/>
          </a:xfrm>
          <a:prstGeom prst="rect">
            <a:avLst/>
          </a:prstGeom>
        </p:spPr>
        <p:txBody>
          <a:bodyPr wrap="square">
            <a:spAutoFit/>
          </a:bodyPr>
          <a:lstStyle/>
          <a:p>
            <a:pPr marL="342900" lvl="0" indent="-342900" algn="just">
              <a:buFont typeface="Wingdings" pitchFamily="2" charset="2"/>
              <a:buChar char="q"/>
            </a:pPr>
            <a:r>
              <a:rPr lang="fr-FR" sz="2400" b="1" i="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Liste </a:t>
            </a:r>
            <a:r>
              <a:rPr lang="fr-FR" sz="2400" b="1" i="1" dirty="0">
                <a:solidFill>
                  <a:srgbClr val="000000"/>
                </a:solidFill>
                <a:latin typeface="Verdana" panose="020B0604030504040204" pitchFamily="34" charset="0"/>
                <a:ea typeface="Verdana" panose="020B0604030504040204" pitchFamily="34" charset="0"/>
                <a:cs typeface="Times New Roman" panose="02020603050405020304" pitchFamily="18" charset="0"/>
              </a:rPr>
              <a:t>des tableaux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spcAft>
                <a:spcPts val="0"/>
              </a:spcAft>
            </a:pPr>
            <a:r>
              <a:rPr lang="fr-FR" sz="2400" dirty="0">
                <a:latin typeface="Verdana" panose="020B0604030504040204" pitchFamily="34" charset="0"/>
                <a:ea typeface="Verdana" panose="020B0604030504040204" pitchFamily="34" charset="0"/>
                <a:cs typeface="Times New Roman" panose="02020603050405020304" pitchFamily="18" charset="0"/>
              </a:rPr>
              <a:t>Détails de toutes les tableaux (numérotation et titre)</a:t>
            </a:r>
          </a:p>
          <a:p>
            <a:pPr marL="342900" lvl="0" indent="-342900">
              <a:spcAft>
                <a:spcPts val="0"/>
              </a:spcAft>
              <a:buFont typeface="Wingdings" pitchFamily="2" charset="2"/>
              <a:buChar char="q"/>
            </a:pPr>
            <a:r>
              <a:rPr lang="fr-FR" sz="2400" b="1" i="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Introduction</a:t>
            </a:r>
            <a:r>
              <a:rPr lang="fr-FR" sz="2400" b="1" i="1"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spcAft>
                <a:spcPts val="0"/>
              </a:spcAft>
            </a:pPr>
            <a:r>
              <a:rPr lang="fr-FR" sz="2400" b="1" i="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-Problématique</a:t>
            </a:r>
            <a:r>
              <a:rPr lang="fr-FR" sz="2400" b="1" i="1" dirty="0">
                <a:solidFill>
                  <a:srgbClr val="000000"/>
                </a:solidFill>
                <a:latin typeface="Verdana" panose="020B0604030504040204" pitchFamily="34" charset="0"/>
                <a:ea typeface="Verdana" panose="020B0604030504040204" pitchFamily="34" charset="0"/>
                <a:cs typeface="Times New Roman" panose="02020603050405020304" pitchFamily="18" charset="0"/>
              </a:rPr>
              <a:t> :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Définition des grandes questions posées par le sujet. Ce sont celles auxquelles vous allez chercher à répondre.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Délimitation du champ de l'étude. Ce que vous ne traiterez pas. Ce que l'on ne pourra pas vous reprocher de ne pas avoir traité.</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Contraintes pratiques rencontrées</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-Motivation</a:t>
            </a:r>
            <a:r>
              <a:rPr lang="fr-FR" sz="2400" b="1" i="1" dirty="0">
                <a:latin typeface="Verdana" panose="020B0604030504040204" pitchFamily="34" charset="0"/>
                <a:ea typeface="Verdana" panose="020B0604030504040204" pitchFamily="34" charset="0"/>
                <a:cs typeface="Times New Roman" panose="02020603050405020304" pitchFamily="18" charset="0"/>
              </a:rPr>
              <a:t>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Motivation pour le choix du sujet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Intérêt du sujet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spcAft>
                <a:spcPts val="0"/>
              </a:spcAft>
            </a:pPr>
            <a:r>
              <a:rPr lang="fr-FR" sz="2400" b="1" i="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-Objectives</a:t>
            </a:r>
            <a:r>
              <a:rPr lang="fr-FR" sz="2400" b="1" i="1"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Définition du but du travail</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Méthode pour la vérification et validation des objectifs</a:t>
            </a:r>
            <a:endParaRPr lang="fr-FR" sz="2400" dirty="0">
              <a:latin typeface="Verdana" panose="020B0604030504040204" pitchFamily="34" charset="0"/>
              <a:ea typeface="Verdana" panose="020B0604030504040204" pitchFamily="34" charset="0"/>
              <a:cs typeface="Times New Roman" panose="02020603050405020304" pitchFamily="18"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39127158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F9C727E7-AE96-4050-8C61-0434D74832C0}"/>
              </a:ext>
            </a:extLst>
          </p:cNvPr>
          <p:cNvSpPr/>
          <p:nvPr/>
        </p:nvSpPr>
        <p:spPr>
          <a:xfrm>
            <a:off x="119270" y="642639"/>
            <a:ext cx="11913704" cy="5760551"/>
          </a:xfrm>
          <a:prstGeom prst="rect">
            <a:avLst/>
          </a:prstGeom>
        </p:spPr>
        <p:txBody>
          <a:bodyPr wrap="square">
            <a:spAutoFit/>
          </a:bodyPr>
          <a:lstStyle/>
          <a:p>
            <a:pPr marL="342900" lvl="0" indent="-342900" algn="just">
              <a:spcAft>
                <a:spcPts val="0"/>
              </a:spcAft>
            </a:pP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Contribution</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Arial" pitchFamily="34" charset="0"/>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Description claire de la contribution de votre travail</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Arial" pitchFamily="34" charset="0"/>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Environnement de stage (ou de travail)</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1000"/>
              </a:spcAft>
              <a:buFont typeface="Arial" pitchFamily="34" charset="0"/>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Présentation en quelques lignes du lieu de stage ou de travail</a:t>
            </a:r>
          </a:p>
          <a:p>
            <a:pPr marL="285750" lvl="0" indent="-285750" algn="just"/>
            <a:r>
              <a:rPr lang="fr-FR" sz="2400" b="1" i="1" dirty="0" smtClean="0">
                <a:latin typeface="Verdana" panose="020B0604030504040204" pitchFamily="34" charset="0"/>
                <a:ea typeface="Verdana" panose="020B0604030504040204" pitchFamily="34" charset="0"/>
              </a:rPr>
              <a:t>- Les </a:t>
            </a:r>
            <a:r>
              <a:rPr lang="fr-FR" sz="2400" b="1" i="1" dirty="0">
                <a:latin typeface="Verdana" panose="020B0604030504040204" pitchFamily="34" charset="0"/>
                <a:ea typeface="Verdana" panose="020B0604030504040204" pitchFamily="34" charset="0"/>
              </a:rPr>
              <a:t>hypothèses :</a:t>
            </a:r>
            <a:endParaRPr lang="fr-FR" sz="2400" dirty="0">
              <a:latin typeface="Verdana" panose="020B0604030504040204" pitchFamily="34" charset="0"/>
              <a:ea typeface="Verdana" panose="020B0604030504040204" pitchFamily="34" charset="0"/>
            </a:endParaRPr>
          </a:p>
          <a:p>
            <a:pPr marL="285750" lvl="0" indent="-285750" algn="just"/>
            <a:r>
              <a:rPr lang="fr-FR" sz="2400" b="1" i="1" dirty="0" smtClean="0">
                <a:latin typeface="Verdana" panose="020B0604030504040204" pitchFamily="34" charset="0"/>
                <a:ea typeface="Verdana" panose="020B0604030504040204" pitchFamily="34" charset="0"/>
              </a:rPr>
              <a:t>- Méthodologie</a:t>
            </a:r>
            <a:r>
              <a:rPr lang="fr-FR" sz="2400" b="1" i="1" dirty="0">
                <a:latin typeface="Verdana" panose="020B0604030504040204" pitchFamily="34" charset="0"/>
                <a:ea typeface="Verdana" panose="020B0604030504040204" pitchFamily="34" charset="0"/>
              </a:rPr>
              <a:t> :</a:t>
            </a:r>
            <a:endParaRPr lang="fr-FR" sz="2400" dirty="0">
              <a:latin typeface="Verdana" panose="020B0604030504040204" pitchFamily="34" charset="0"/>
              <a:ea typeface="Verdana" panose="020B0604030504040204" pitchFamily="34" charset="0"/>
            </a:endParaRPr>
          </a:p>
          <a:p>
            <a:pPr algn="just"/>
            <a:r>
              <a:rPr lang="fr-FR" sz="2400" dirty="0">
                <a:latin typeface="Verdana" panose="020B0604030504040204" pitchFamily="34" charset="0"/>
                <a:ea typeface="Verdana" panose="020B0604030504040204" pitchFamily="34" charset="0"/>
              </a:rPr>
              <a:t>Présentation de la méthode/outil utilisés pour résoudre le problème posé</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Justification du choix de la méthode.</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Description de la méthode.</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Mise en œuvre des hypothèses.</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Description de la solution du problème.</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Description des conditions expérimentales.</a:t>
            </a:r>
          </a:p>
          <a:p>
            <a:pPr marL="285750" lvl="0" indent="-285750" algn="just">
              <a:buFont typeface="Wingdings" pitchFamily="2" charset="2"/>
              <a:buChar char="q"/>
            </a:pPr>
            <a:r>
              <a:rPr lang="fr-FR" sz="2400" b="1" i="1" dirty="0" smtClean="0">
                <a:latin typeface="Verdana" panose="020B0604030504040204" pitchFamily="34" charset="0"/>
                <a:ea typeface="Verdana" panose="020B0604030504040204" pitchFamily="34" charset="0"/>
              </a:rPr>
              <a:t> Etat </a:t>
            </a:r>
            <a:r>
              <a:rPr lang="fr-FR" sz="2400" b="1" i="1" dirty="0">
                <a:latin typeface="Verdana" panose="020B0604030504040204" pitchFamily="34" charset="0"/>
                <a:ea typeface="Verdana" panose="020B0604030504040204" pitchFamily="34" charset="0"/>
              </a:rPr>
              <a:t>de littérature spécialisé / Revue de la bibliographie/Travaux concernés :</a:t>
            </a:r>
            <a:endParaRPr lang="fr-FR" sz="2400" dirty="0">
              <a:latin typeface="Verdana" panose="020B0604030504040204" pitchFamily="34" charset="0"/>
              <a:ea typeface="Verdana" panose="020B0604030504040204" pitchFamily="34" charset="0"/>
            </a:endParaRPr>
          </a:p>
          <a:p>
            <a:pPr algn="just"/>
            <a:r>
              <a:rPr lang="fr-FR" sz="2400" dirty="0">
                <a:latin typeface="Verdana" panose="020B0604030504040204" pitchFamily="34" charset="0"/>
                <a:ea typeface="Verdana" panose="020B0604030504040204" pitchFamily="34" charset="0"/>
              </a:rPr>
              <a:t>Ce chapitre doit être plus qu'une simple bibliographie :</a:t>
            </a: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37704532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6135A25D-1CCD-4FDF-8411-5F46ADC0A7B2}"/>
              </a:ext>
            </a:extLst>
          </p:cNvPr>
          <p:cNvSpPr/>
          <p:nvPr/>
        </p:nvSpPr>
        <p:spPr>
          <a:xfrm>
            <a:off x="119270" y="642639"/>
            <a:ext cx="11913704" cy="6001643"/>
          </a:xfrm>
          <a:prstGeom prst="rect">
            <a:avLst/>
          </a:prstGeom>
        </p:spPr>
        <p:txBody>
          <a:bodyPr wrap="square">
            <a:spAutoFit/>
          </a:bodyPr>
          <a:lstStyle/>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Présentation des travaux antérieurs.</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Critique des travaux antérieurs.</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Description du lien entre le sujet traité dans le mémoire et les travaux antérieurs.</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Formulation du problème théorique.</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Présentation des hypothèses explicatives.</a:t>
            </a:r>
          </a:p>
          <a:p>
            <a:pPr marL="285750" lvl="0" indent="-285750" algn="just">
              <a:buFont typeface="Wingdings" pitchFamily="2" charset="2"/>
              <a:buChar char="q"/>
            </a:pPr>
            <a:r>
              <a:rPr lang="fr-FR" sz="2400" b="1" i="1" dirty="0" smtClean="0">
                <a:latin typeface="Verdana" panose="020B0604030504040204" pitchFamily="34" charset="0"/>
                <a:ea typeface="Verdana" panose="020B0604030504040204" pitchFamily="34" charset="0"/>
              </a:rPr>
              <a:t> Résultats / Discussion :</a:t>
            </a:r>
            <a:endParaRPr lang="fr-FR" sz="2400" dirty="0">
              <a:latin typeface="Verdana" panose="020B0604030504040204" pitchFamily="34" charset="0"/>
              <a:ea typeface="Verdana" panose="020B0604030504040204" pitchFamily="34" charset="0"/>
            </a:endParaRP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Présentation des résultats.</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Analyse des résultats.</a:t>
            </a:r>
          </a:p>
          <a:p>
            <a:pPr marL="742950" lvl="1" indent="-285750">
              <a:buFont typeface="Arial" pitchFamily="34" charset="0"/>
              <a:buChar char="•"/>
            </a:pPr>
            <a:r>
              <a:rPr lang="fr-FR" sz="2400" dirty="0">
                <a:latin typeface="Verdana" panose="020B0604030504040204" pitchFamily="34" charset="0"/>
                <a:ea typeface="Verdana" panose="020B0604030504040204" pitchFamily="34" charset="0"/>
              </a:rPr>
              <a:t>Interprétation des résultats.</a:t>
            </a:r>
          </a:p>
          <a:p>
            <a:pPr marL="742950" lvl="1" indent="-285750">
              <a:buFont typeface="Arial" pitchFamily="34" charset="0"/>
              <a:buChar char="•"/>
            </a:pPr>
            <a:r>
              <a:rPr lang="fr-FR" sz="2400" dirty="0">
                <a:latin typeface="Verdana" panose="020B0604030504040204" pitchFamily="34" charset="0"/>
                <a:ea typeface="Verdana" panose="020B0604030504040204" pitchFamily="34" charset="0"/>
              </a:rPr>
              <a:t>Comparaison avec les résultats d'autres </a:t>
            </a:r>
            <a:r>
              <a:rPr lang="fr-FR" sz="2400" dirty="0" smtClean="0">
                <a:latin typeface="Verdana" panose="020B0604030504040204" pitchFamily="34" charset="0"/>
                <a:ea typeface="Verdana" panose="020B0604030504040204" pitchFamily="34" charset="0"/>
              </a:rPr>
              <a:t>études (validation).</a:t>
            </a:r>
            <a:endParaRPr lang="fr-FR" sz="2400" dirty="0">
              <a:latin typeface="Verdana" panose="020B0604030504040204" pitchFamily="34" charset="0"/>
              <a:ea typeface="Verdana" panose="020B0604030504040204" pitchFamily="34" charset="0"/>
            </a:endParaRPr>
          </a:p>
          <a:p>
            <a:pPr marL="285750" lvl="0" indent="-285750" algn="just">
              <a:buFont typeface="Wingdings" pitchFamily="2" charset="2"/>
              <a:buChar char="q"/>
            </a:pPr>
            <a:r>
              <a:rPr lang="fr-FR" sz="2400" b="1" i="1" dirty="0" smtClean="0">
                <a:latin typeface="Verdana" panose="020B0604030504040204" pitchFamily="34" charset="0"/>
                <a:ea typeface="Verdana" panose="020B0604030504040204" pitchFamily="34" charset="0"/>
              </a:rPr>
              <a:t> Conclusion / </a:t>
            </a:r>
            <a:r>
              <a:rPr lang="fr-FR" sz="2400" b="1" i="1" dirty="0">
                <a:latin typeface="Verdana" panose="020B0604030504040204" pitchFamily="34" charset="0"/>
                <a:ea typeface="Verdana" panose="020B0604030504040204" pitchFamily="34" charset="0"/>
              </a:rPr>
              <a:t>Recommandation/ perspectives :</a:t>
            </a:r>
            <a:endParaRPr lang="fr-FR" sz="2400" dirty="0">
              <a:latin typeface="Verdana" panose="020B0604030504040204" pitchFamily="34" charset="0"/>
              <a:ea typeface="Verdana" panose="020B0604030504040204" pitchFamily="34" charset="0"/>
            </a:endParaRP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Rappel de l’objet du travail</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Synthèse des résultats les plus importants</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Recommandation personnelle sur la recherche et autocritique</a:t>
            </a:r>
          </a:p>
          <a:p>
            <a:pPr marL="742950" lvl="1" indent="-285750" algn="just">
              <a:buFont typeface="Arial" pitchFamily="34" charset="0"/>
              <a:buChar char="•"/>
            </a:pPr>
            <a:r>
              <a:rPr lang="fr-FR" sz="2400" dirty="0">
                <a:latin typeface="Verdana" panose="020B0604030504040204" pitchFamily="34" charset="0"/>
                <a:ea typeface="Verdana" panose="020B0604030504040204" pitchFamily="34" charset="0"/>
              </a:rPr>
              <a:t>La conclusion est souvent très brève.</a:t>
            </a: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38564686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83ACA6DE-5190-4F66-906E-1F522AE2EC30}"/>
              </a:ext>
            </a:extLst>
          </p:cNvPr>
          <p:cNvSpPr/>
          <p:nvPr/>
        </p:nvSpPr>
        <p:spPr>
          <a:xfrm>
            <a:off x="119270" y="642639"/>
            <a:ext cx="11913703" cy="5991768"/>
          </a:xfrm>
          <a:prstGeom prst="rect">
            <a:avLst/>
          </a:prstGeom>
        </p:spPr>
        <p:txBody>
          <a:bodyPr wrap="square">
            <a:spAutoFit/>
          </a:bodyPr>
          <a:lstStyle/>
          <a:p>
            <a:pPr marL="285750" lvl="0" indent="-285750" algn="just">
              <a:buFont typeface="Arial" pitchFamily="34" charset="0"/>
              <a:buChar char="•"/>
            </a:pPr>
            <a:r>
              <a:rPr lang="fr-FR" sz="2400" dirty="0">
                <a:latin typeface="Verdana" panose="020B0604030504040204" pitchFamily="34" charset="0"/>
                <a:ea typeface="Verdana" panose="020B0604030504040204" pitchFamily="34" charset="0"/>
              </a:rPr>
              <a:t>Il convient également d’ouvrir le débat sur une question plus large.</a:t>
            </a:r>
          </a:p>
          <a:p>
            <a:pPr marL="285750" lvl="0" indent="-285750" algn="just">
              <a:buFont typeface="Arial" pitchFamily="34" charset="0"/>
              <a:buChar char="•"/>
            </a:pPr>
            <a:r>
              <a:rPr lang="fr-FR" sz="2400" dirty="0">
                <a:latin typeface="Verdana" panose="020B0604030504040204" pitchFamily="34" charset="0"/>
                <a:ea typeface="Verdana" panose="020B0604030504040204" pitchFamily="34" charset="0"/>
              </a:rPr>
              <a:t>Elle ne doit pas se confondre avec le résumé du mémoire prévu au tout début du mémoire.</a:t>
            </a:r>
          </a:p>
          <a:p>
            <a:pPr lvl="0" algn="just">
              <a:buFont typeface="Wingdings" pitchFamily="2" charset="2"/>
              <a:buChar char="q"/>
            </a:pPr>
            <a:r>
              <a:rPr lang="fr-FR" sz="2400" b="1" i="1" dirty="0" smtClean="0">
                <a:latin typeface="Verdana" panose="020B0604030504040204" pitchFamily="34" charset="0"/>
                <a:ea typeface="Verdana" panose="020B0604030504040204" pitchFamily="34" charset="0"/>
              </a:rPr>
              <a:t> Bibliographie </a:t>
            </a:r>
            <a:r>
              <a:rPr lang="fr-FR" sz="2400" b="1" i="1" dirty="0">
                <a:latin typeface="Verdana" panose="020B0604030504040204" pitchFamily="34" charset="0"/>
                <a:ea typeface="Verdana" panose="020B0604030504040204" pitchFamily="34" charset="0"/>
              </a:rPr>
              <a:t>(les références bibliographiques) :</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C’est une partie importante du mémoire.</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Tous les travaux cités dans le corps du mémoire doivent comporter une référence dans la bibliographie et, réciproquement, tous les ouvrages cités en bibliographie doivent être mentionnés dans le corps du mémoire.</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Elle est le reflet du travail réalisé et vient compléter les informations données en référence.</a:t>
            </a:r>
          </a:p>
          <a:p>
            <a:pPr lvl="0" algn="just">
              <a:buFont typeface="Wingdings" pitchFamily="2" charset="2"/>
              <a:buChar char="q"/>
            </a:pPr>
            <a:r>
              <a:rPr lang="fr-FR" sz="2400" b="1" i="1" dirty="0">
                <a:latin typeface="Verdana" panose="020B0604030504040204" pitchFamily="34" charset="0"/>
                <a:ea typeface="Verdana" panose="020B0604030504040204" pitchFamily="34" charset="0"/>
              </a:rPr>
              <a:t> </a:t>
            </a:r>
            <a:r>
              <a:rPr lang="fr-FR" sz="2400" b="1" i="1" dirty="0" smtClean="0">
                <a:latin typeface="Verdana" panose="020B0604030504040204" pitchFamily="34" charset="0"/>
                <a:ea typeface="Verdana" panose="020B0604030504040204" pitchFamily="34" charset="0"/>
              </a:rPr>
              <a:t> </a:t>
            </a:r>
            <a:r>
              <a:rPr lang="fr-FR" sz="2400" b="1" i="1" dirty="0">
                <a:latin typeface="Verdana" panose="020B0604030504040204" pitchFamily="34" charset="0"/>
                <a:ea typeface="Verdana" panose="020B0604030504040204" pitchFamily="34" charset="0"/>
              </a:rPr>
              <a:t>Annexe :</a:t>
            </a:r>
          </a:p>
          <a:p>
            <a:pPr marL="285750" lvl="0" indent="-285750" algn="just">
              <a:buFont typeface="Arial" pitchFamily="34" charset="0"/>
              <a:buChar char="•"/>
            </a:pPr>
            <a:r>
              <a:rPr lang="fr-FR" sz="2400" dirty="0">
                <a:latin typeface="Verdana" panose="020B0604030504040204" pitchFamily="34" charset="0"/>
                <a:ea typeface="Verdana" panose="020B0604030504040204" pitchFamily="34" charset="0"/>
              </a:rPr>
              <a:t>Il convient de mettre en annexe les documents Longs, utiles (documents supports, tableaux, graphiques, logiciel, etc…) et qui permettent d’expliquer la démonstration qui est faite.</a:t>
            </a:r>
          </a:p>
          <a:p>
            <a:pPr marL="285750" lvl="0" indent="-285750" algn="just">
              <a:buFont typeface="Arial" pitchFamily="34" charset="0"/>
              <a:buChar char="•"/>
            </a:pPr>
            <a:r>
              <a:rPr lang="fr-FR" sz="2400" dirty="0">
                <a:latin typeface="Verdana" panose="020B0604030504040204" pitchFamily="34" charset="0"/>
                <a:ea typeface="Verdana" panose="020B0604030504040204" pitchFamily="34" charset="0"/>
              </a:rPr>
              <a:t>L’annexe doit être référencé dans le texte</a:t>
            </a:r>
          </a:p>
          <a:p>
            <a:pPr lvl="0" algn="just">
              <a:lnSpc>
                <a:spcPct val="150000"/>
              </a:lnSpc>
            </a:pPr>
            <a:endParaRPr lang="fr-FR" dirty="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275865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1524000" y="668210"/>
            <a:ext cx="10134600" cy="4800600"/>
          </a:xfrm>
        </p:spPr>
        <p:txBody>
          <a:bodyPr>
            <a:normAutofit/>
          </a:bodyPr>
          <a:lstStyle/>
          <a:p>
            <a:pPr marL="365760" indent="-283464" algn="ctr" eaLnBrk="1" fontAlgn="auto" hangingPunct="1">
              <a:spcAft>
                <a:spcPts val="0"/>
              </a:spcAft>
              <a:buFont typeface="Wingdings 2"/>
              <a:buNone/>
              <a:defRPr/>
            </a:pPr>
            <a:endParaRPr lang="fr-FR" sz="40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endParaRPr lang="fr-FR" sz="36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r>
              <a:rPr lang="fr-FR" sz="4300" dirty="0" smtClean="0">
                <a:solidFill>
                  <a:schemeClr val="tx2">
                    <a:satMod val="130000"/>
                  </a:schemeClr>
                </a:solidFill>
                <a:effectLst>
                  <a:outerShdw blurRad="50000" dist="30000" dir="5400000" algn="tl" rotWithShape="0">
                    <a:srgbClr val="000000">
                      <a:alpha val="30000"/>
                    </a:srgbClr>
                  </a:outerShdw>
                </a:effectLst>
              </a:rPr>
              <a:t>CHAPITRE 05 :</a:t>
            </a:r>
          </a:p>
          <a:p>
            <a:pPr marL="365760" indent="-283464" algn="ctr" eaLnBrk="1" fontAlgn="auto" hangingPunct="1">
              <a:spcAft>
                <a:spcPts val="0"/>
              </a:spcAft>
              <a:buFont typeface="Wingdings 2"/>
              <a:buNone/>
              <a:defRPr/>
            </a:pPr>
            <a:r>
              <a:rPr lang="fr-FR" sz="4300" dirty="0" smtClean="0">
                <a:solidFill>
                  <a:schemeClr val="tx2">
                    <a:satMod val="130000"/>
                  </a:schemeClr>
                </a:solidFill>
                <a:effectLst>
                  <a:outerShdw blurRad="50000" dist="30000" dir="5400000" algn="tl" rotWithShape="0">
                    <a:srgbClr val="000000">
                      <a:alpha val="30000"/>
                    </a:srgbClr>
                  </a:outerShdw>
                </a:effectLst>
              </a:rPr>
              <a:t>TECHNIQUES ET NORMES DE RÉDACTION</a:t>
            </a:r>
          </a:p>
          <a:p>
            <a:pPr algn="ctr">
              <a:buNone/>
              <a:defRPr/>
            </a:pPr>
            <a:r>
              <a:rPr lang="fr-FR" sz="2800" dirty="0" smtClean="0">
                <a:solidFill>
                  <a:schemeClr val="tx2">
                    <a:satMod val="130000"/>
                  </a:schemeClr>
                </a:solidFill>
                <a:effectLst>
                  <a:outerShdw blurRad="50000" dist="30000" dir="5400000" algn="tl" rotWithShape="0">
                    <a:srgbClr val="000000">
                      <a:alpha val="30000"/>
                    </a:srgbClr>
                  </a:outerShdw>
                </a:effectLst>
              </a:rPr>
              <a:t>(PARTIE 02: CONCEPTION DU MÉMOIRE)</a:t>
            </a:r>
          </a:p>
          <a:p>
            <a:pPr marL="365760" indent="-283464" eaLnBrk="1" fontAlgn="auto" hangingPunct="1">
              <a:spcAft>
                <a:spcPts val="0"/>
              </a:spcAft>
              <a:buFont typeface="Wingdings 2"/>
              <a:buNone/>
              <a:defRPr/>
            </a:pPr>
            <a:endParaRPr lang="fr-FR" b="1" dirty="0" smtClean="0"/>
          </a:p>
          <a:p>
            <a:pPr marL="365760" indent="-283464" eaLnBrk="1" fontAlgn="auto" hangingPunct="1">
              <a:spcAft>
                <a:spcPts val="0"/>
              </a:spcAft>
              <a:buFont typeface="Wingdings 2"/>
              <a:buChar char=""/>
              <a:defRPr/>
            </a:pP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2120</TotalTime>
  <Words>1965</Words>
  <Application>Microsoft Office PowerPoint</Application>
  <PresentationFormat>Personnalisé</PresentationFormat>
  <Paragraphs>204</Paragraphs>
  <Slides>23</Slides>
  <Notes>6</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Solstice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User</cp:lastModifiedBy>
  <cp:revision>186</cp:revision>
  <dcterms:created xsi:type="dcterms:W3CDTF">2018-10-25T16:10:57Z</dcterms:created>
  <dcterms:modified xsi:type="dcterms:W3CDTF">2022-01-07T10:38:46Z</dcterms:modified>
</cp:coreProperties>
</file>