
<file path=[Content_Types].xml><?xml version="1.0" encoding="utf-8"?>
<Types xmlns="http://schemas.openxmlformats.org/package/2006/content-types">
  <Default Extension="emf" ContentType="image/x-emf"/>
  <Default Extension="gif" ContentType="image/gif"/>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5" r:id="rId2"/>
    <p:sldMasterId id="2147483682" r:id="rId3"/>
    <p:sldMasterId id="2147483699" r:id="rId4"/>
  </p:sldMasterIdLst>
  <p:notesMasterIdLst>
    <p:notesMasterId r:id="rId56"/>
  </p:notesMasterIdLst>
  <p:sldIdLst>
    <p:sldId id="256" r:id="rId5"/>
    <p:sldId id="358" r:id="rId6"/>
    <p:sldId id="359" r:id="rId7"/>
    <p:sldId id="360" r:id="rId8"/>
    <p:sldId id="361" r:id="rId9"/>
    <p:sldId id="427" r:id="rId10"/>
    <p:sldId id="426" r:id="rId11"/>
    <p:sldId id="371" r:id="rId12"/>
    <p:sldId id="428" r:id="rId13"/>
    <p:sldId id="429" r:id="rId14"/>
    <p:sldId id="363" r:id="rId15"/>
    <p:sldId id="364" r:id="rId16"/>
    <p:sldId id="365" r:id="rId17"/>
    <p:sldId id="366" r:id="rId18"/>
    <p:sldId id="368" r:id="rId19"/>
    <p:sldId id="370" r:id="rId20"/>
    <p:sldId id="372" r:id="rId21"/>
    <p:sldId id="373" r:id="rId22"/>
    <p:sldId id="374" r:id="rId23"/>
    <p:sldId id="432" r:id="rId24"/>
    <p:sldId id="375" r:id="rId25"/>
    <p:sldId id="430" r:id="rId26"/>
    <p:sldId id="377" r:id="rId27"/>
    <p:sldId id="376" r:id="rId28"/>
    <p:sldId id="378" r:id="rId29"/>
    <p:sldId id="379" r:id="rId30"/>
    <p:sldId id="380" r:id="rId31"/>
    <p:sldId id="381" r:id="rId32"/>
    <p:sldId id="382" r:id="rId33"/>
    <p:sldId id="383" r:id="rId34"/>
    <p:sldId id="384" r:id="rId35"/>
    <p:sldId id="386" r:id="rId36"/>
    <p:sldId id="389" r:id="rId37"/>
    <p:sldId id="391" r:id="rId38"/>
    <p:sldId id="393" r:id="rId39"/>
    <p:sldId id="395" r:id="rId40"/>
    <p:sldId id="397" r:id="rId41"/>
    <p:sldId id="399" r:id="rId42"/>
    <p:sldId id="401" r:id="rId43"/>
    <p:sldId id="403" r:id="rId44"/>
    <p:sldId id="405" r:id="rId45"/>
    <p:sldId id="407" r:id="rId46"/>
    <p:sldId id="409" r:id="rId47"/>
    <p:sldId id="413" r:id="rId48"/>
    <p:sldId id="415" r:id="rId49"/>
    <p:sldId id="417" r:id="rId50"/>
    <p:sldId id="419" r:id="rId51"/>
    <p:sldId id="422" r:id="rId52"/>
    <p:sldId id="420" r:id="rId53"/>
    <p:sldId id="424" r:id="rId54"/>
    <p:sldId id="431" r:id="rId5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عبد الغاني قبايلي" initials="عق" lastIdx="1" clrIdx="0">
    <p:extLst>
      <p:ext uri="{19B8F6BF-5375-455C-9EA6-DF929625EA0E}">
        <p15:presenceInfo xmlns:p15="http://schemas.microsoft.com/office/powerpoint/2012/main" userId="fd35ac870d7f6d9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93855" autoAdjust="0"/>
  </p:normalViewPr>
  <p:slideViewPr>
    <p:cSldViewPr snapToGrid="0">
      <p:cViewPr varScale="1">
        <p:scale>
          <a:sx n="62" d="100"/>
          <a:sy n="62" d="100"/>
        </p:scale>
        <p:origin x="53" y="451"/>
      </p:cViewPr>
      <p:guideLst>
        <p:guide orient="horz" pos="2160"/>
        <p:guide pos="3840"/>
      </p:guideLst>
    </p:cSldViewPr>
  </p:slideViewPr>
  <p:outlineViewPr>
    <p:cViewPr>
      <p:scale>
        <a:sx n="33" d="100"/>
        <a:sy n="33" d="100"/>
      </p:scale>
      <p:origin x="0" y="14550"/>
    </p:cViewPr>
  </p:outlineViewPr>
  <p:notesTextViewPr>
    <p:cViewPr>
      <p:scale>
        <a:sx n="1" d="1"/>
        <a:sy n="1" d="1"/>
      </p:scale>
      <p:origin x="0" y="0"/>
    </p:cViewPr>
  </p:notesTextViewPr>
  <p:notesViewPr>
    <p:cSldViewPr snapToGrid="0">
      <p:cViewPr varScale="1">
        <p:scale>
          <a:sx n="56" d="100"/>
          <a:sy n="56" d="100"/>
        </p:scale>
        <p:origin x="-254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commentAuthors" Target="commentAuthor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61F677-8101-43A0-99AB-866CABDD8DAF}" type="datetimeFigureOut">
              <a:rPr lang="fr-FR" smtClean="0"/>
              <a:pPr/>
              <a:t>26/10/2023</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B708A7-F61B-43A8-A64F-9B6732B36DE6}" type="slidenum">
              <a:rPr lang="fr-FR" smtClean="0"/>
              <a:pPr/>
              <a:t>‹N°›</a:t>
            </a:fld>
            <a:endParaRPr lang="fr-FR"/>
          </a:p>
        </p:txBody>
      </p:sp>
    </p:spTree>
    <p:extLst>
      <p:ext uri="{BB962C8B-B14F-4D97-AF65-F5344CB8AC3E}">
        <p14:creationId xmlns:p14="http://schemas.microsoft.com/office/powerpoint/2010/main" val="2709845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9B708A7-F61B-43A8-A64F-9B6732B36DE6}" type="slidenum">
              <a:rPr lang="fr-FR" smtClean="0"/>
              <a:pPr/>
              <a:t>31</a:t>
            </a:fld>
            <a:endParaRPr lang="fr-FR"/>
          </a:p>
        </p:txBody>
      </p:sp>
    </p:spTree>
    <p:extLst>
      <p:ext uri="{BB962C8B-B14F-4D97-AF65-F5344CB8AC3E}">
        <p14:creationId xmlns:p14="http://schemas.microsoft.com/office/powerpoint/2010/main" val="1437195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9B708A7-F61B-43A8-A64F-9B6732B36DE6}" type="slidenum">
              <a:rPr lang="fr-FR" smtClean="0"/>
              <a:pPr/>
              <a:t>32</a:t>
            </a:fld>
            <a:endParaRPr lang="fr-FR"/>
          </a:p>
        </p:txBody>
      </p:sp>
    </p:spTree>
    <p:extLst>
      <p:ext uri="{BB962C8B-B14F-4D97-AF65-F5344CB8AC3E}">
        <p14:creationId xmlns:p14="http://schemas.microsoft.com/office/powerpoint/2010/main" val="1903630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4077063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933979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24267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286091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3820548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3221489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1232036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6513284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8335475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6673097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4488134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9316665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4024515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8333871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718744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200260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7168664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060040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8427272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3349325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8827440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92161590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349875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0742545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38702679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9548596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305247584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8486031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59317338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5516299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2455752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20029070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532050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9108517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6900708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14134490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13186348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8142963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53428085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78107507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84141096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07466934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381089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10181403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60614519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8739561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6993736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525457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10/26/2023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105277050"/>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76408916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10/26/2023</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07372545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4.xml"/><Relationship Id="rId4" Type="http://schemas.openxmlformats.org/officeDocument/2006/relationships/hyperlink" Target="https://www.marefa.org/%D9%84%D8%BA%D8%A9_%D8%B1%D9%88%D8%B3%D9%8A%D8%A9"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fr.wiktionary.org/wiki/%CE%BB%CF%8C%CE%B3%CE%BF%CF%82#grc"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1.jpg"/></Relationships>
</file>

<file path=ppt/slides/_rels/slide3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0.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0.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0.xml"/></Relationships>
</file>

<file path=ppt/slides/_rels/slide3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4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0.xml"/></Relationships>
</file>

<file path=ppt/slides/_rels/slide5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5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93533" y="37868"/>
            <a:ext cx="8915399" cy="1505861"/>
          </a:xfrm>
        </p:spPr>
        <p:txBody>
          <a:bodyPr>
            <a:noAutofit/>
          </a:bodyPr>
          <a:lstStyle/>
          <a:p>
            <a:pPr algn="ctr" rtl="1"/>
            <a:r>
              <a:rPr lang="ar-DZ" sz="3200" dirty="0">
                <a:solidFill>
                  <a:schemeClr val="tx1">
                    <a:lumMod val="95000"/>
                    <a:lumOff val="5000"/>
                  </a:schemeClr>
                </a:solidFill>
                <a:cs typeface="AGA Dimnah Regular" pitchFamily="2" charset="-78"/>
              </a:rPr>
              <a:t>الجمهوريّة الجزائريّة الدّيمقراطيّة الشّعبيّة</a:t>
            </a:r>
            <a:br>
              <a:rPr lang="ar-DZ" sz="3200" dirty="0">
                <a:solidFill>
                  <a:schemeClr val="tx1">
                    <a:lumMod val="95000"/>
                    <a:lumOff val="5000"/>
                  </a:schemeClr>
                </a:solidFill>
                <a:cs typeface="AGA Dimnah Regular" pitchFamily="2" charset="-78"/>
              </a:rPr>
            </a:br>
            <a:r>
              <a:rPr lang="ar-DZ" sz="3200" dirty="0">
                <a:solidFill>
                  <a:schemeClr val="tx1">
                    <a:lumMod val="95000"/>
                    <a:lumOff val="5000"/>
                  </a:schemeClr>
                </a:solidFill>
                <a:cs typeface="AGA Dimnah Regular" pitchFamily="2" charset="-78"/>
              </a:rPr>
              <a:t>وزارة التّعليم العالي والبحث العلميّ</a:t>
            </a:r>
            <a:br>
              <a:rPr lang="ar-DZ" sz="3200" dirty="0">
                <a:solidFill>
                  <a:schemeClr val="tx1">
                    <a:lumMod val="95000"/>
                    <a:lumOff val="5000"/>
                  </a:schemeClr>
                </a:solidFill>
                <a:cs typeface="AGA Dimnah Regular" pitchFamily="2" charset="-78"/>
              </a:rPr>
            </a:br>
            <a:r>
              <a:rPr lang="ar-DZ" sz="3200" dirty="0">
                <a:solidFill>
                  <a:schemeClr val="tx1">
                    <a:lumMod val="95000"/>
                    <a:lumOff val="5000"/>
                  </a:schemeClr>
                </a:solidFill>
                <a:cs typeface="AGA Dimnah Regular" pitchFamily="2" charset="-78"/>
              </a:rPr>
              <a:t>المركز الجامعي عبد الحفيظ بوالصّوف –ميلة –</a:t>
            </a:r>
            <a:endParaRPr lang="de-DE" sz="3200" dirty="0">
              <a:solidFill>
                <a:schemeClr val="tx1">
                  <a:lumMod val="95000"/>
                  <a:lumOff val="5000"/>
                </a:schemeClr>
              </a:solidFill>
              <a:cs typeface="AGA Dimnah Regular" pitchFamily="2" charset="-78"/>
            </a:endParaRPr>
          </a:p>
        </p:txBody>
      </p:sp>
      <p:sp>
        <p:nvSpPr>
          <p:cNvPr id="3" name="Sous-titre 2"/>
          <p:cNvSpPr>
            <a:spLocks noGrp="1"/>
          </p:cNvSpPr>
          <p:nvPr>
            <p:ph type="subTitle" idx="1"/>
          </p:nvPr>
        </p:nvSpPr>
        <p:spPr>
          <a:xfrm>
            <a:off x="594360" y="1545484"/>
            <a:ext cx="11364618" cy="1095027"/>
          </a:xfrm>
          <a:solidFill>
            <a:schemeClr val="bg1">
              <a:lumMod val="85000"/>
            </a:schemeClr>
          </a:solidFill>
        </p:spPr>
        <p:txBody>
          <a:bodyPr>
            <a:normAutofit lnSpcReduction="10000"/>
          </a:bodyPr>
          <a:lstStyle/>
          <a:p>
            <a:pPr algn="ctr" rtl="1"/>
            <a:r>
              <a:rPr lang="ar-DZ" sz="3000" dirty="0">
                <a:solidFill>
                  <a:schemeClr val="tx1"/>
                </a:solidFill>
                <a:cs typeface="AGA Dimnah Regular" pitchFamily="2" charset="-78"/>
              </a:rPr>
              <a:t>قسم اللغة والأدب العربي.  السنة الثانية ليسانس: شعبة  د . ل       الدكتور: قبايلي عبد الغاني</a:t>
            </a:r>
          </a:p>
          <a:p>
            <a:pPr algn="ctr" rtl="1"/>
            <a:r>
              <a:rPr lang="ar-DZ" sz="3200" dirty="0">
                <a:solidFill>
                  <a:schemeClr val="tx1"/>
                </a:solidFill>
                <a:cs typeface="AGA Dimnah Regular" pitchFamily="2" charset="-78"/>
              </a:rPr>
              <a:t>المحاضرة بعنوان:</a:t>
            </a:r>
            <a:endParaRPr lang="de-DE" sz="3200" dirty="0">
              <a:solidFill>
                <a:schemeClr val="tx1"/>
              </a:solidFill>
              <a:cs typeface="AGA Dimnah Regular" pitchFamily="2" charset="-78"/>
            </a:endParaRPr>
          </a:p>
        </p:txBody>
      </p:sp>
      <p:sp>
        <p:nvSpPr>
          <p:cNvPr id="4" name="Sous-titre 2"/>
          <p:cNvSpPr txBox="1">
            <a:spLocks/>
          </p:cNvSpPr>
          <p:nvPr/>
        </p:nvSpPr>
        <p:spPr>
          <a:xfrm>
            <a:off x="602674" y="2640511"/>
            <a:ext cx="11356304" cy="3605498"/>
          </a:xfrm>
          <a:prstGeom prst="rect">
            <a:avLst/>
          </a:prstGeom>
          <a:solidFill>
            <a:schemeClr val="tx2">
              <a:lumMod val="40000"/>
              <a:lumOff val="60000"/>
            </a:schemeClr>
          </a:solidFill>
        </p:spPr>
        <p:txBody>
          <a:bodyPr vert="horz" lIns="91440" tIns="45720" rIns="91440" bIns="45720" rtlCol="0" anchor="t">
            <a:prstTxWarp prst="textStop">
              <a:avLst/>
            </a:prstTxWarp>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rtl="1">
              <a:lnSpc>
                <a:spcPct val="115000"/>
              </a:lnSpc>
            </a:pPr>
            <a:r>
              <a:rPr lang="ar-DZ" sz="6600" b="1" dirty="0">
                <a:solidFill>
                  <a:schemeClr val="tx1"/>
                </a:solidFill>
                <a:latin typeface="ae_Granada" panose="02060603050605020204" pitchFamily="18" charset="-78"/>
                <a:ea typeface="Times New Roman"/>
                <a:cs typeface="ae_Granada" panose="02060603050605020204" pitchFamily="18" charset="-78"/>
              </a:rPr>
              <a:t>"</a:t>
            </a:r>
            <a:r>
              <a:rPr lang="ar-DZ" sz="6600" b="1" dirty="0">
                <a:ln>
                  <a:solidFill>
                    <a:sysClr val="windowText" lastClr="000000"/>
                  </a:solidFill>
                </a:ln>
                <a:solidFill>
                  <a:schemeClr val="tx1"/>
                </a:solidFill>
                <a:latin typeface="ae_Granada" panose="02060603050605020204" pitchFamily="18" charset="-78"/>
                <a:ea typeface="Times New Roman"/>
                <a:cs typeface="ae_Granada" panose="02060603050605020204" pitchFamily="18" charset="-78"/>
              </a:rPr>
              <a:t>اللسانيات الحديثة مفهومها وموضوعاتها ومجالاتها في الثقافتين العربية والغربية</a:t>
            </a:r>
            <a:r>
              <a:rPr lang="ar-DZ" sz="6600" b="1" dirty="0">
                <a:solidFill>
                  <a:schemeClr val="tx1"/>
                </a:solidFill>
                <a:latin typeface="ae_Granada" panose="02060603050605020204" pitchFamily="18" charset="-78"/>
                <a:ea typeface="Times New Roman"/>
                <a:cs typeface="ae_Granada" panose="02060603050605020204" pitchFamily="18" charset="-78"/>
              </a:rPr>
              <a:t>"</a:t>
            </a:r>
            <a:endParaRPr lang="de-DE" sz="6600" b="1" dirty="0">
              <a:solidFill>
                <a:schemeClr val="tx1"/>
              </a:solidFill>
              <a:latin typeface="ae_Granada" panose="02060603050605020204" pitchFamily="18" charset="-78"/>
              <a:cs typeface="ae_Granada" panose="02060603050605020204" pitchFamily="18" charset="-78"/>
            </a:endParaRPr>
          </a:p>
        </p:txBody>
      </p:sp>
      <p:sp>
        <p:nvSpPr>
          <p:cNvPr id="5" name="Sous-titre 2"/>
          <p:cNvSpPr txBox="1">
            <a:spLocks/>
          </p:cNvSpPr>
          <p:nvPr/>
        </p:nvSpPr>
        <p:spPr>
          <a:xfrm>
            <a:off x="-78467" y="6215911"/>
            <a:ext cx="4813027" cy="642089"/>
          </a:xfrm>
          <a:prstGeom prst="rect">
            <a:avLst/>
          </a:prstGeom>
        </p:spPr>
        <p:txBody>
          <a:bodyPr vert="horz" lIns="91440" tIns="45720" rIns="91440" bIns="45720" rtlCol="0" anchor="t">
            <a:normAutofit fontScale="925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rtl="1"/>
            <a:r>
              <a:rPr lang="ar-DZ" sz="3600" b="1" dirty="0">
                <a:solidFill>
                  <a:schemeClr val="tx1"/>
                </a:solidFill>
                <a:latin typeface="AlphaMack AOE" panose="00000400000000000000" pitchFamily="2" charset="0"/>
                <a:cs typeface="AL-Gemah-Almajd" panose="00000500000000000000" pitchFamily="2" charset="-78"/>
              </a:rPr>
              <a:t>السنة الجامعية: 2023/2024م </a:t>
            </a:r>
            <a:endParaRPr lang="de-DE" sz="3600" b="1" dirty="0">
              <a:solidFill>
                <a:schemeClr val="tx1"/>
              </a:solidFill>
              <a:latin typeface="AlphaMack AOE" panose="00000400000000000000" pitchFamily="2" charset="0"/>
              <a:cs typeface="AL-Gemah-Almajd" panose="00000500000000000000" pitchFamily="2" charset="-78"/>
            </a:endParaRPr>
          </a:p>
        </p:txBody>
      </p:sp>
      <p:pic>
        <p:nvPicPr>
          <p:cNvPr id="6" name="Image 5" descr="C:\Users\Meriem\Desktop\Projects\Nouveau  projet\CD_Root\AutoPlay\Images\رمز المركز الجامعي.jpg"/>
          <p:cNvPicPr/>
          <p:nvPr/>
        </p:nvPicPr>
        <p:blipFill>
          <a:blip r:embed="rId2"/>
          <a:srcRect l="10562" t="4721" r="10261" b="9871"/>
          <a:stretch>
            <a:fillRect/>
          </a:stretch>
        </p:blipFill>
        <p:spPr bwMode="auto">
          <a:xfrm>
            <a:off x="10846138" y="116644"/>
            <a:ext cx="1112840" cy="1428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Image 6" descr="C:\Users\Meriem\Desktop\Projects\Nouveau  projet\CD_Root\AutoPlay\Images\رمز المركز الجامعي.jpg"/>
          <p:cNvPicPr/>
          <p:nvPr/>
        </p:nvPicPr>
        <p:blipFill>
          <a:blip r:embed="rId2"/>
          <a:srcRect l="10562" t="4721" r="10261" b="9871"/>
          <a:stretch>
            <a:fillRect/>
          </a:stretch>
        </p:blipFill>
        <p:spPr bwMode="auto">
          <a:xfrm>
            <a:off x="287110" y="115767"/>
            <a:ext cx="1112840" cy="1428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34751081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quarter" idx="4"/>
          </p:nvPr>
        </p:nvSpPr>
        <p:spPr>
          <a:xfrm>
            <a:off x="294641" y="132080"/>
            <a:ext cx="11738032" cy="6559665"/>
          </a:xfrm>
          <a:solidFill>
            <a:schemeClr val="accent2">
              <a:lumMod val="60000"/>
              <a:lumOff val="40000"/>
            </a:schemeClr>
          </a:solidFill>
        </p:spPr>
        <p:txBody>
          <a:bodyPr>
            <a:normAutofit lnSpcReduction="10000"/>
          </a:bodyPr>
          <a:lstStyle/>
          <a:p>
            <a:pPr marL="0" indent="0" algn="just" rtl="1">
              <a:buNone/>
            </a:pPr>
            <a:r>
              <a:rPr lang="ar-DZ" sz="44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ويواصل الناشرون في الباب الثالث بشرح الطبيعة المزدوجة للعلامة اللسانية (الدال والمدلول والدلالة) حيث تطبعها الاعتباطية من جهة والخطّة من جهة أخرى، تحت ثنائية الثبات والتحوّل في (11 صفحة) في حين رصدوا في الباب الرابع مقولات اللسانيات الآنية (التزامنية) والقيمة اللسانية والتركيب والاستبدال والاعتباطية الجذرية والنسبية ويختم بمباحث النحو وتشعباته، في (48 صفحة). </a:t>
            </a:r>
          </a:p>
          <a:p>
            <a:pPr marL="0" indent="0" algn="just" rtl="1">
              <a:buNone/>
            </a:pPr>
            <a:r>
              <a:rPr lang="ar-DZ" sz="44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أمّا الباب الرابع فقد خصّصوه للسانيات التاريخية </a:t>
            </a:r>
            <a:r>
              <a:rPr lang="ar-DZ" sz="4400" b="1" dirty="0" err="1">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الدياكرونية</a:t>
            </a:r>
            <a:r>
              <a:rPr lang="ar-DZ" sz="44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وعالجوا فيه الاشتقاق والتغيير </a:t>
            </a:r>
            <a:r>
              <a:rPr lang="ar-DZ" sz="4400" b="1" dirty="0" err="1">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والتأثيل</a:t>
            </a:r>
            <a:r>
              <a:rPr lang="ar-DZ" sz="44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في (66 صفحة)، ويختم الكتاب بمباحث اللسانية الجغرافية وتنوع اللغات وانتشارها في (24 صفحة)، ليكون مجموع الصفحات 337 صفحة.</a:t>
            </a:r>
            <a:endParaRPr lang="fr-FR" sz="6000" b="1" dirty="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76838790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66910"/>
            <a:ext cx="11733211" cy="1280890"/>
          </a:xfrm>
          <a:solidFill>
            <a:srgbClr val="00B0F0"/>
          </a:solidFill>
        </p:spPr>
        <p:txBody>
          <a:bodyPr>
            <a:noAutofit/>
          </a:bodyPr>
          <a:lstStyle/>
          <a:p>
            <a:pPr algn="ctr" rtl="1"/>
            <a:r>
              <a:rPr lang="ar-DZ" sz="8000" b="1" dirty="0">
                <a:solidFill>
                  <a:schemeClr val="tx1"/>
                </a:solidFill>
                <a:cs typeface="AGA Granada Regular" pitchFamily="2" charset="-78"/>
              </a:rPr>
              <a:t>رحلة المحاضرات السوسيرية:</a:t>
            </a:r>
            <a:endParaRPr lang="fr-FR" sz="8000" b="1" dirty="0">
              <a:solidFill>
                <a:schemeClr val="tx1"/>
              </a:solidFill>
              <a:cs typeface="AGA Granada Regular" pitchFamily="2" charset="-78"/>
            </a:endParaRPr>
          </a:p>
        </p:txBody>
      </p:sp>
      <p:sp>
        <p:nvSpPr>
          <p:cNvPr id="3" name="Espace réservé du contenu 2"/>
          <p:cNvSpPr>
            <a:spLocks noGrp="1"/>
          </p:cNvSpPr>
          <p:nvPr>
            <p:ph sz="half" idx="1"/>
          </p:nvPr>
        </p:nvSpPr>
        <p:spPr>
          <a:xfrm>
            <a:off x="270164" y="1620982"/>
            <a:ext cx="6296891" cy="5008418"/>
          </a:xfrm>
          <a:solidFill>
            <a:srgbClr val="FFC000"/>
          </a:solidFill>
          <a:ln>
            <a:solidFill>
              <a:srgbClr val="00B050"/>
            </a:solidFill>
          </a:ln>
        </p:spPr>
        <p:txBody>
          <a:bodyPr>
            <a:normAutofit fontScale="77500" lnSpcReduction="20000"/>
          </a:bodyPr>
          <a:lstStyle/>
          <a:p>
            <a:pPr marL="0" indent="0" algn="just" rtl="1">
              <a:lnSpc>
                <a:spcPct val="115000"/>
              </a:lnSpc>
              <a:buNone/>
            </a:pPr>
            <a:r>
              <a:rPr lang="ar-DZ" sz="3600" b="1" dirty="0">
                <a:solidFill>
                  <a:schemeClr val="tx1"/>
                </a:solidFill>
                <a:latin typeface="Allegro"/>
                <a:ea typeface="Times New Roman"/>
                <a:cs typeface="Traditional Arabic"/>
              </a:rPr>
              <a:t>تبعه العام الهام والضخم </a:t>
            </a:r>
            <a:r>
              <a:rPr lang="ar-DZ" sz="3600" b="1" dirty="0">
                <a:solidFill>
                  <a:schemeClr val="tx1"/>
                </a:solidFill>
                <a:highlight>
                  <a:srgbClr val="008080"/>
                </a:highlight>
                <a:latin typeface="Allegro"/>
                <a:ea typeface="Times New Roman"/>
                <a:cs typeface="Traditional Arabic"/>
              </a:rPr>
              <a:t>لرودولف </a:t>
            </a:r>
            <a:r>
              <a:rPr lang="ar-DZ" sz="3600" b="1" dirty="0" err="1">
                <a:solidFill>
                  <a:schemeClr val="tx1"/>
                </a:solidFill>
                <a:highlight>
                  <a:srgbClr val="008080"/>
                </a:highlight>
                <a:latin typeface="Allegro"/>
                <a:ea typeface="Times New Roman"/>
                <a:cs typeface="Traditional Arabic"/>
              </a:rPr>
              <a:t>أنجلر</a:t>
            </a:r>
            <a:r>
              <a:rPr lang="ar-DZ" sz="3600" b="1" dirty="0">
                <a:solidFill>
                  <a:schemeClr val="tx1"/>
                </a:solidFill>
                <a:highlight>
                  <a:srgbClr val="008080"/>
                </a:highlight>
                <a:latin typeface="Allegro"/>
                <a:ea typeface="Times New Roman"/>
                <a:cs typeface="Traditional Arabic"/>
              </a:rPr>
              <a:t> </a:t>
            </a:r>
            <a:r>
              <a:rPr lang="ar-DZ" sz="3600" b="1" dirty="0">
                <a:solidFill>
                  <a:schemeClr val="tx1"/>
                </a:solidFill>
                <a:latin typeface="Allegro"/>
                <a:ea typeface="Times New Roman"/>
                <a:cs typeface="Traditional Arabic"/>
              </a:rPr>
              <a:t>(</a:t>
            </a:r>
            <a:r>
              <a:rPr lang="fr-FR" sz="3600" b="1" dirty="0">
                <a:solidFill>
                  <a:schemeClr val="tx1"/>
                </a:solidFill>
                <a:latin typeface="Allegro"/>
                <a:ea typeface="Times New Roman"/>
                <a:cs typeface="Traditional Arabic"/>
              </a:rPr>
              <a:t>Rudolf Engler : 25-10-1930/05-09-2003</a:t>
            </a:r>
            <a:r>
              <a:rPr lang="ar-DZ" sz="3600" b="1" dirty="0">
                <a:solidFill>
                  <a:schemeClr val="tx1"/>
                </a:solidFill>
                <a:latin typeface="Allegro"/>
                <a:ea typeface="Times New Roman"/>
                <a:cs typeface="Traditional Arabic"/>
              </a:rPr>
              <a:t>)  الذي قدّم دراسة تحليلية بعنوان (محاضرات في اللسانيات العامة؛ دراسة نقدية/</a:t>
            </a:r>
            <a:r>
              <a:rPr lang="fr-FR" sz="3600" b="1" dirty="0">
                <a:solidFill>
                  <a:schemeClr val="tx1"/>
                </a:solidFill>
                <a:latin typeface="Allegro"/>
                <a:ea typeface="Times New Roman"/>
                <a:cs typeface="Traditional Arabic"/>
              </a:rPr>
              <a:t>Cours de linguistique générale </a:t>
            </a:r>
            <a:r>
              <a:rPr lang="fr-FR" sz="3600" b="1" dirty="0">
                <a:solidFill>
                  <a:schemeClr val="tx1"/>
                </a:solidFill>
                <a:latin typeface="Allegro"/>
                <a:ea typeface="Times New Roman"/>
                <a:cs typeface="Traditional Arabic"/>
                <a:sym typeface="Symbol"/>
              </a:rPr>
              <a:t></a:t>
            </a:r>
            <a:r>
              <a:rPr lang="fr-FR" sz="3600" b="1" dirty="0">
                <a:solidFill>
                  <a:schemeClr val="tx1"/>
                </a:solidFill>
                <a:latin typeface="Allegro"/>
                <a:ea typeface="Times New Roman"/>
                <a:cs typeface="Traditional Arabic"/>
              </a:rPr>
              <a:t>Edition critique </a:t>
            </a:r>
            <a:r>
              <a:rPr lang="ar-DZ" sz="3600" b="1" dirty="0">
                <a:solidFill>
                  <a:schemeClr val="tx1"/>
                </a:solidFill>
                <a:latin typeface="Allegro"/>
                <a:ea typeface="Times New Roman"/>
                <a:cs typeface="Traditional Arabic"/>
              </a:rPr>
              <a:t>)، ثم جاءت المرحلة الأكثر أهمية وهي إعادة نشر الكتاب باللغة الإيطالية مع </a:t>
            </a:r>
            <a:r>
              <a:rPr lang="ar-DZ" sz="3600" b="1" dirty="0" err="1">
                <a:solidFill>
                  <a:schemeClr val="tx1"/>
                </a:solidFill>
                <a:latin typeface="Allegro"/>
                <a:ea typeface="Times New Roman"/>
                <a:cs typeface="Traditional Arabic"/>
              </a:rPr>
              <a:t>تيلو</a:t>
            </a:r>
            <a:r>
              <a:rPr lang="ar-DZ" sz="3600" b="1" dirty="0">
                <a:solidFill>
                  <a:schemeClr val="tx1"/>
                </a:solidFill>
                <a:latin typeface="Allegro"/>
                <a:ea typeface="Times New Roman"/>
                <a:cs typeface="Traditional Arabic"/>
              </a:rPr>
              <a:t> </a:t>
            </a:r>
            <a:r>
              <a:rPr lang="ar-DZ" sz="3600" b="1" dirty="0" err="1">
                <a:solidFill>
                  <a:schemeClr val="tx1"/>
                </a:solidFill>
                <a:latin typeface="Allegro"/>
                <a:ea typeface="Times New Roman"/>
                <a:cs typeface="Traditional Arabic"/>
              </a:rPr>
              <a:t>دومورو</a:t>
            </a:r>
            <a:r>
              <a:rPr lang="ar-DZ" sz="3600" b="1" dirty="0">
                <a:solidFill>
                  <a:schemeClr val="tx1"/>
                </a:solidFill>
                <a:latin typeface="Allegro"/>
                <a:ea typeface="Times New Roman"/>
                <a:cs typeface="Traditional Arabic"/>
              </a:rPr>
              <a:t>(</a:t>
            </a:r>
            <a:r>
              <a:rPr lang="fr-FR" sz="3600" b="1" dirty="0">
                <a:solidFill>
                  <a:schemeClr val="tx1"/>
                </a:solidFill>
                <a:latin typeface="Allegro"/>
                <a:ea typeface="Times New Roman"/>
                <a:cs typeface="Traditional Arabic"/>
              </a:rPr>
              <a:t>Tullio de Mauro : 31-03-1932/05-01-2017</a:t>
            </a:r>
            <a:r>
              <a:rPr lang="ar-DZ" sz="3600" b="1" dirty="0">
                <a:solidFill>
                  <a:schemeClr val="tx1"/>
                </a:solidFill>
                <a:latin typeface="Allegro"/>
                <a:ea typeface="Times New Roman"/>
                <a:cs typeface="Traditional Arabic"/>
              </a:rPr>
              <a:t>)</a:t>
            </a:r>
            <a:r>
              <a:rPr lang="ar-DZ" sz="3600" b="1" dirty="0">
                <a:solidFill>
                  <a:schemeClr val="tx1"/>
                </a:solidFill>
                <a:latin typeface="Calibri"/>
                <a:ea typeface="Times New Roman"/>
                <a:cs typeface="Allegro"/>
              </a:rPr>
              <a:t> </a:t>
            </a:r>
            <a:r>
              <a:rPr lang="ar-DZ" sz="3600" b="1" dirty="0">
                <a:solidFill>
                  <a:schemeClr val="tx1"/>
                </a:solidFill>
                <a:latin typeface="Allegro"/>
                <a:ea typeface="Times New Roman"/>
                <a:cs typeface="Traditional Arabic"/>
              </a:rPr>
              <a:t>سنة 1968م تحت عنوان (</a:t>
            </a:r>
            <a:r>
              <a:rPr lang="fr-FR" sz="3100" b="1" i="1" dirty="0">
                <a:solidFill>
                  <a:schemeClr val="tx1"/>
                </a:solidFill>
                <a:latin typeface="Amperzand"/>
                <a:ea typeface="Times New Roman"/>
                <a:cs typeface="Arial"/>
              </a:rPr>
              <a:t>Corso di linguistica </a:t>
            </a:r>
            <a:r>
              <a:rPr lang="fr-FR" sz="3100" b="1" i="1" dirty="0" err="1">
                <a:solidFill>
                  <a:schemeClr val="tx1"/>
                </a:solidFill>
                <a:latin typeface="Amperzand"/>
                <a:ea typeface="Times New Roman"/>
                <a:cs typeface="Arial"/>
              </a:rPr>
              <a:t>general</a:t>
            </a:r>
            <a:r>
              <a:rPr lang="fr-FR" sz="2300" b="1" i="1" dirty="0" err="1">
                <a:solidFill>
                  <a:schemeClr val="tx1"/>
                </a:solidFill>
                <a:latin typeface="Arial"/>
                <a:ea typeface="Times New Roman"/>
                <a:cs typeface="Arial"/>
              </a:rPr>
              <a:t>e</a:t>
            </a:r>
            <a:r>
              <a:rPr lang="ar-DZ" sz="3600" b="1" dirty="0">
                <a:solidFill>
                  <a:schemeClr val="tx1"/>
                </a:solidFill>
                <a:latin typeface="Allegro"/>
                <a:ea typeface="Times New Roman"/>
                <a:cs typeface="Traditional Arabic"/>
              </a:rPr>
              <a:t>) والمترجمة إلى اللغة الفرنسية سنة 1972م، من لدن جان لويس </a:t>
            </a:r>
            <a:r>
              <a:rPr lang="ar-DZ" sz="3600" b="1" dirty="0" err="1">
                <a:solidFill>
                  <a:schemeClr val="tx1"/>
                </a:solidFill>
                <a:latin typeface="Allegro"/>
                <a:ea typeface="Times New Roman"/>
                <a:cs typeface="Traditional Arabic"/>
              </a:rPr>
              <a:t>كالفي</a:t>
            </a:r>
            <a:r>
              <a:rPr lang="ar-DZ" sz="3600" b="1" dirty="0">
                <a:solidFill>
                  <a:schemeClr val="tx1"/>
                </a:solidFill>
                <a:latin typeface="Allegro"/>
                <a:ea typeface="Times New Roman"/>
                <a:cs typeface="Traditional Arabic"/>
              </a:rPr>
              <a:t> (</a:t>
            </a:r>
            <a:r>
              <a:rPr lang="fr-FR" sz="3600" b="1" dirty="0">
                <a:solidFill>
                  <a:schemeClr val="tx1"/>
                </a:solidFill>
                <a:latin typeface="Allegro"/>
                <a:ea typeface="Times New Roman"/>
                <a:cs typeface="Traditional Arabic"/>
              </a:rPr>
              <a:t>Luis-Jean Calvet : 05-06-1942</a:t>
            </a:r>
            <a:r>
              <a:rPr lang="ar-DZ" sz="3600" b="1" dirty="0">
                <a:solidFill>
                  <a:schemeClr val="tx1"/>
                </a:solidFill>
                <a:latin typeface="Allegro"/>
                <a:ea typeface="Times New Roman"/>
                <a:cs typeface="Traditional Arabic"/>
              </a:rPr>
              <a:t>) حيث ذيّل هذا الكتاب بتسجيل أكثر من ثلاثمائة وأربع تعليق (304 أي من ص404 إلى 477) والتي تعد من أكثر الأعمال تدقيقا وتنقيبا وتحليلا لشخصية سوسير كما رآها طلبته. </a:t>
            </a:r>
            <a:endParaRPr lang="fr-FR" sz="3100" b="1" dirty="0">
              <a:solidFill>
                <a:schemeClr val="tx1"/>
              </a:solidFill>
              <a:latin typeface="Calibri"/>
              <a:ea typeface="Times New Roman"/>
              <a:cs typeface="Arial"/>
            </a:endParaRPr>
          </a:p>
          <a:p>
            <a:pPr marL="0" indent="0" algn="r" rtl="1">
              <a:buNone/>
            </a:pPr>
            <a:endParaRPr lang="fr-FR" dirty="0"/>
          </a:p>
        </p:txBody>
      </p:sp>
      <p:sp>
        <p:nvSpPr>
          <p:cNvPr id="4" name="Espace réservé du contenu 3"/>
          <p:cNvSpPr>
            <a:spLocks noGrp="1"/>
          </p:cNvSpPr>
          <p:nvPr>
            <p:ph sz="half" idx="2"/>
          </p:nvPr>
        </p:nvSpPr>
        <p:spPr>
          <a:xfrm>
            <a:off x="6754091" y="1600200"/>
            <a:ext cx="5257800" cy="5049982"/>
          </a:xfrm>
          <a:solidFill>
            <a:srgbClr val="92D050"/>
          </a:solidFill>
        </p:spPr>
        <p:txBody>
          <a:bodyPr>
            <a:noAutofit/>
          </a:bodyPr>
          <a:lstStyle/>
          <a:p>
            <a:pPr marL="0" indent="0" algn="just" rtl="1">
              <a:buNone/>
            </a:pPr>
            <a:r>
              <a:rPr lang="ar-DZ" sz="2400" b="1" dirty="0">
                <a:solidFill>
                  <a:schemeClr val="tx1"/>
                </a:solidFill>
                <a:latin typeface="Allegro"/>
                <a:ea typeface="Times New Roman"/>
                <a:cs typeface="Traditional Arabic"/>
              </a:rPr>
              <a:t>سارت –بعد ذلك- أفكار هذا الكتاب في خطّين؛ يمثلّ الأوّل دفات هذا الكتاب الذي لم يحدث بعد نشره مباشرة أية أصداء تذكر ماعدا النقد اللاذع الذي قدّمه أنطوان </a:t>
            </a:r>
            <a:r>
              <a:rPr lang="ar-DZ" sz="2400" b="1" dirty="0" err="1">
                <a:solidFill>
                  <a:schemeClr val="tx1"/>
                </a:solidFill>
                <a:latin typeface="Allegro"/>
                <a:ea typeface="Times New Roman"/>
                <a:cs typeface="Traditional Arabic"/>
              </a:rPr>
              <a:t>ميي</a:t>
            </a:r>
            <a:r>
              <a:rPr lang="ar-DZ" sz="2400" b="1" dirty="0">
                <a:solidFill>
                  <a:schemeClr val="tx1"/>
                </a:solidFill>
                <a:latin typeface="Allegro"/>
                <a:ea typeface="Times New Roman"/>
                <a:cs typeface="Traditional Arabic"/>
              </a:rPr>
              <a:t> مباشرة بعد صدوره، غير أنه بعد عودتها من أوروبا الشرقية –كما سنرى لاحقا- بروز بعض الكتابات النقدية، ليس على أفكار سوسير وإنما على الطريقة التي تم بها تقديمه، مثلما هو الحال في البداية عند </a:t>
            </a:r>
            <a:r>
              <a:rPr lang="ar-DZ" sz="2400" b="1" dirty="0">
                <a:solidFill>
                  <a:schemeClr val="tx1"/>
                </a:solidFill>
                <a:highlight>
                  <a:srgbClr val="FFFF00"/>
                </a:highlight>
                <a:latin typeface="Allegro"/>
                <a:ea typeface="Times New Roman"/>
                <a:cs typeface="Traditional Arabic"/>
              </a:rPr>
              <a:t>روبيرت </a:t>
            </a:r>
            <a:r>
              <a:rPr lang="ar-DZ" sz="2400" b="1" dirty="0" err="1">
                <a:solidFill>
                  <a:schemeClr val="tx1"/>
                </a:solidFill>
                <a:highlight>
                  <a:srgbClr val="FFFF00"/>
                </a:highlight>
                <a:latin typeface="Allegro"/>
                <a:ea typeface="Times New Roman"/>
                <a:cs typeface="Traditional Arabic"/>
              </a:rPr>
              <a:t>قودل</a:t>
            </a:r>
            <a:r>
              <a:rPr lang="ar-DZ" sz="2400" b="1" dirty="0">
                <a:solidFill>
                  <a:schemeClr val="tx1"/>
                </a:solidFill>
                <a:highlight>
                  <a:srgbClr val="FFFF00"/>
                </a:highlight>
                <a:latin typeface="Allegro"/>
                <a:ea typeface="Times New Roman"/>
                <a:cs typeface="Traditional Arabic"/>
              </a:rPr>
              <a:t> </a:t>
            </a:r>
            <a:r>
              <a:rPr lang="ar-DZ" sz="2400" b="1" dirty="0">
                <a:solidFill>
                  <a:schemeClr val="tx1"/>
                </a:solidFill>
                <a:latin typeface="Allegro"/>
                <a:ea typeface="Times New Roman"/>
                <a:cs typeface="Traditional Arabic"/>
              </a:rPr>
              <a:t>(</a:t>
            </a:r>
            <a:r>
              <a:rPr lang="fr-FR" sz="2400" b="1" dirty="0">
                <a:solidFill>
                  <a:schemeClr val="tx1"/>
                </a:solidFill>
                <a:latin typeface="Allegro"/>
                <a:ea typeface="Times New Roman"/>
                <a:cs typeface="Traditional Arabic"/>
              </a:rPr>
              <a:t>Robert </a:t>
            </a:r>
            <a:r>
              <a:rPr lang="fr-FR" sz="2400" b="1" dirty="0" err="1">
                <a:solidFill>
                  <a:schemeClr val="tx1"/>
                </a:solidFill>
                <a:latin typeface="Allegro"/>
                <a:ea typeface="Times New Roman"/>
                <a:cs typeface="Traditional Arabic"/>
              </a:rPr>
              <a:t>Godel</a:t>
            </a:r>
            <a:r>
              <a:rPr lang="fr-FR" sz="2400" b="1" dirty="0">
                <a:solidFill>
                  <a:schemeClr val="tx1"/>
                </a:solidFill>
                <a:latin typeface="Allegro"/>
                <a:ea typeface="Times New Roman"/>
                <a:cs typeface="Traditional Arabic"/>
              </a:rPr>
              <a:t> : 17-08-1902/03-06-1984</a:t>
            </a:r>
            <a:r>
              <a:rPr lang="ar-DZ" sz="2400" b="1" dirty="0">
                <a:solidFill>
                  <a:schemeClr val="tx1"/>
                </a:solidFill>
                <a:latin typeface="Allegro"/>
                <a:ea typeface="Times New Roman"/>
                <a:cs typeface="Traditional Arabic"/>
              </a:rPr>
              <a:t>) الذي أعاد النظر في حيثيات ما جاء في نصوص الطبعة الأولى بكتاب تحت عنوان: (النصوص المخطوطة للمحاضرات-</a:t>
            </a:r>
            <a:r>
              <a:rPr lang="fr-FR" sz="2400" b="1" dirty="0">
                <a:solidFill>
                  <a:schemeClr val="tx1"/>
                </a:solidFill>
                <a:latin typeface="Allegro"/>
                <a:ea typeface="Times New Roman"/>
                <a:cs typeface="Traditional Arabic"/>
              </a:rPr>
              <a:t>Les sources manuscrites de cours de linguistique générale</a:t>
            </a:r>
            <a:r>
              <a:rPr lang="ar-DZ" sz="2400" b="1" dirty="0">
                <a:solidFill>
                  <a:schemeClr val="tx1"/>
                </a:solidFill>
                <a:latin typeface="Allegro"/>
                <a:ea typeface="Times New Roman"/>
                <a:cs typeface="Traditional Arabic"/>
              </a:rPr>
              <a:t>) والذي نشر سنة 1957م.</a:t>
            </a:r>
            <a:endParaRPr lang="fr-FR" sz="2400" b="1" dirty="0">
              <a:solidFill>
                <a:schemeClr val="tx1"/>
              </a:solidFill>
            </a:endParaRPr>
          </a:p>
        </p:txBody>
      </p:sp>
    </p:spTree>
    <p:extLst>
      <p:ext uri="{BB962C8B-B14F-4D97-AF65-F5344CB8AC3E}">
        <p14:creationId xmlns:p14="http://schemas.microsoft.com/office/powerpoint/2010/main" val="336595333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a:extLst>
              <a:ext uri="{FF2B5EF4-FFF2-40B4-BE49-F238E27FC236}">
                <a16:creationId xmlns:a16="http://schemas.microsoft.com/office/drawing/2014/main" id="{7C69AD14-86F7-E486-D80F-511DF8A9305E}"/>
              </a:ext>
            </a:extLst>
          </p:cNvPr>
          <p:cNvPicPr>
            <a:picLocks noGrp="1" noChangeAspect="1"/>
          </p:cNvPicPr>
          <p:nvPr>
            <p:ph sz="half" idx="1"/>
          </p:nvPr>
        </p:nvPicPr>
        <p:blipFill>
          <a:blip r:embed="rId2"/>
          <a:stretch>
            <a:fillRect/>
          </a:stretch>
        </p:blipFill>
        <p:spPr>
          <a:xfrm>
            <a:off x="3434080" y="228599"/>
            <a:ext cx="3112770" cy="3548461"/>
          </a:xfrm>
          <a:solidFill>
            <a:schemeClr val="accent2">
              <a:lumMod val="60000"/>
              <a:lumOff val="40000"/>
            </a:schemeClr>
          </a:solidFill>
          <a:ln>
            <a:solidFill>
              <a:srgbClr val="00B050"/>
            </a:solidFill>
          </a:ln>
        </p:spPr>
      </p:pic>
      <p:sp>
        <p:nvSpPr>
          <p:cNvPr id="4" name="Espace réservé du contenu 3"/>
          <p:cNvSpPr>
            <a:spLocks noGrp="1"/>
          </p:cNvSpPr>
          <p:nvPr>
            <p:ph sz="half" idx="2"/>
          </p:nvPr>
        </p:nvSpPr>
        <p:spPr>
          <a:xfrm>
            <a:off x="6691745" y="228600"/>
            <a:ext cx="5340928" cy="6442364"/>
          </a:xfrm>
          <a:solidFill>
            <a:srgbClr val="FFFF00"/>
          </a:solidFill>
        </p:spPr>
        <p:txBody>
          <a:bodyPr>
            <a:normAutofit lnSpcReduction="10000"/>
          </a:bodyPr>
          <a:lstStyle/>
          <a:p>
            <a:pPr marL="0" indent="0" algn="just" rtl="1">
              <a:buNone/>
            </a:pPr>
            <a:r>
              <a:rPr lang="ar-DZ" sz="2800" dirty="0">
                <a:solidFill>
                  <a:schemeClr val="tx1"/>
                </a:solidFill>
                <a:latin typeface="Allegro"/>
                <a:ea typeface="Times New Roman"/>
                <a:cs typeface="Traditional Arabic"/>
              </a:rPr>
              <a:t>أمّا الخطّ الثاني  وهي المدونة التي نقلها إلى أوروبا الشرقية </a:t>
            </a:r>
            <a:r>
              <a:rPr lang="ar-DZ" sz="2800" dirty="0">
                <a:solidFill>
                  <a:schemeClr val="tx1"/>
                </a:solidFill>
                <a:latin typeface="Allegro"/>
                <a:ea typeface="Times New Roman"/>
                <a:cs typeface="ALAWI-3-1"/>
              </a:rPr>
              <a:t>سيرج كورسفسكي</a:t>
            </a:r>
            <a:r>
              <a:rPr lang="ar-DZ" sz="2800" dirty="0">
                <a:solidFill>
                  <a:schemeClr val="tx1"/>
                </a:solidFill>
                <a:latin typeface="Allegro"/>
                <a:ea typeface="Times New Roman"/>
                <a:cs typeface="Traditional Arabic"/>
              </a:rPr>
              <a:t> حيث وضعها بأمانة شديدة في فكر كل من </a:t>
            </a:r>
            <a:r>
              <a:rPr lang="ar-DZ" sz="2800" dirty="0">
                <a:solidFill>
                  <a:schemeClr val="tx1"/>
                </a:solidFill>
                <a:latin typeface="Allegro"/>
                <a:ea typeface="Times New Roman"/>
                <a:cs typeface="ALAWI-3-1"/>
              </a:rPr>
              <a:t>ياكبسون وماثيسيوس والأمير نيكولاي تروباتسكوي</a:t>
            </a:r>
            <a:r>
              <a:rPr lang="ar-DZ" sz="2800" dirty="0">
                <a:solidFill>
                  <a:schemeClr val="tx1"/>
                </a:solidFill>
                <a:latin typeface="Allegro"/>
                <a:ea typeface="Times New Roman"/>
                <a:cs typeface="Traditional Arabic"/>
              </a:rPr>
              <a:t>، والتي  أسهمت في بلورة أطروحة براغ التي قدّمت في براغ 1928م، ثم في أمستردام بعد ذلك أي سنة 1931م، وما يميّز هذا المسار عن الأوّل أنهم لم يكلّفوا أنفسهم عناء التحقق في حيثيات هذا الكتاب –كما حدث في أوروبا الوسطى والغربية. </a:t>
            </a:r>
          </a:p>
          <a:p>
            <a:pPr marL="0" indent="0" algn="just" rtl="1">
              <a:buNone/>
            </a:pPr>
            <a:r>
              <a:rPr lang="ar-DZ" sz="2800" dirty="0">
                <a:solidFill>
                  <a:schemeClr val="tx1"/>
                </a:solidFill>
                <a:latin typeface="Allegro"/>
                <a:ea typeface="Times New Roman"/>
                <a:cs typeface="Traditional Arabic"/>
              </a:rPr>
              <a:t>  وإنّما كانوا عمليين أكثر حيث عكفوا على تطوير هذه الأفكار وتعميق أطروحات سوسير وفق المناهج والنظريات الأكثر حداثة وقد انتهى ذلك في البداية إلى رجلين، هما: الأمير نيكولاي </a:t>
            </a:r>
            <a:r>
              <a:rPr lang="ar-DZ" sz="2800" dirty="0" err="1">
                <a:solidFill>
                  <a:schemeClr val="tx1"/>
                </a:solidFill>
                <a:latin typeface="Allegro"/>
                <a:ea typeface="Times New Roman"/>
                <a:cs typeface="Traditional Arabic"/>
              </a:rPr>
              <a:t>تروباتسكوي</a:t>
            </a:r>
            <a:r>
              <a:rPr lang="ar-DZ" sz="2800" dirty="0">
                <a:solidFill>
                  <a:schemeClr val="tx1"/>
                </a:solidFill>
                <a:latin typeface="Allegro"/>
                <a:ea typeface="Times New Roman"/>
                <a:cs typeface="Traditional Arabic"/>
              </a:rPr>
              <a:t> (</a:t>
            </a:r>
            <a:r>
              <a:rPr lang="fr-FR" sz="2800" dirty="0">
                <a:solidFill>
                  <a:schemeClr val="tx1"/>
                </a:solidFill>
                <a:latin typeface="Allegro"/>
                <a:ea typeface="Times New Roman"/>
                <a:cs typeface="Arial"/>
              </a:rPr>
              <a:t>Nikolai </a:t>
            </a:r>
            <a:r>
              <a:rPr lang="fr-FR" sz="2800" dirty="0" err="1">
                <a:solidFill>
                  <a:schemeClr val="tx1"/>
                </a:solidFill>
                <a:latin typeface="Allegro"/>
                <a:ea typeface="Times New Roman"/>
                <a:cs typeface="Arial"/>
              </a:rPr>
              <a:t>Sergeyevich</a:t>
            </a:r>
            <a:r>
              <a:rPr lang="fr-FR" sz="2800" dirty="0">
                <a:solidFill>
                  <a:schemeClr val="tx1"/>
                </a:solidFill>
                <a:latin typeface="Allegro"/>
                <a:ea typeface="Times New Roman"/>
                <a:cs typeface="Arial"/>
              </a:rPr>
              <a:t> </a:t>
            </a:r>
            <a:r>
              <a:rPr lang="fr-FR" sz="2800" dirty="0" err="1">
                <a:solidFill>
                  <a:schemeClr val="tx1"/>
                </a:solidFill>
                <a:latin typeface="Allegro"/>
                <a:ea typeface="Times New Roman"/>
                <a:cs typeface="Arial"/>
              </a:rPr>
              <a:t>Trubetzkoy</a:t>
            </a:r>
            <a:r>
              <a:rPr lang="fr-FR" sz="2800" dirty="0">
                <a:solidFill>
                  <a:schemeClr val="tx1"/>
                </a:solidFill>
                <a:latin typeface="Allegro"/>
                <a:ea typeface="Times New Roman"/>
                <a:cs typeface="Arial"/>
              </a:rPr>
              <a:t> </a:t>
            </a:r>
            <a:r>
              <a:rPr lang="fr-FR" sz="2800" dirty="0">
                <a:solidFill>
                  <a:schemeClr val="tx1"/>
                </a:solidFill>
                <a:latin typeface="Allegro"/>
                <a:ea typeface="Times New Roman"/>
                <a:cs typeface="Traditional Arabic"/>
              </a:rPr>
              <a:t>:16-09-1890/25-06-1938</a:t>
            </a:r>
            <a:r>
              <a:rPr lang="ar-DZ" sz="2800" dirty="0">
                <a:solidFill>
                  <a:schemeClr val="tx1"/>
                </a:solidFill>
                <a:latin typeface="Allegro"/>
                <a:ea typeface="Times New Roman"/>
                <a:cs typeface="Traditional Arabic"/>
              </a:rPr>
              <a:t>) بكتابه الشهير (مبادئ الفنولوجيا/</a:t>
            </a:r>
            <a:r>
              <a:rPr lang="ar-DZ" i="1" dirty="0">
                <a:solidFill>
                  <a:schemeClr val="tx1"/>
                </a:solidFill>
                <a:latin typeface="Calibri"/>
                <a:ea typeface="Times New Roman"/>
                <a:cs typeface="Arial"/>
              </a:rPr>
              <a:t> </a:t>
            </a:r>
            <a:r>
              <a:rPr lang="fr-FR" sz="2800" dirty="0" err="1">
                <a:solidFill>
                  <a:schemeClr val="tx1"/>
                </a:solidFill>
                <a:latin typeface="Allegro"/>
                <a:ea typeface="Times New Roman"/>
                <a:cs typeface="Arial"/>
              </a:rPr>
              <a:t>Grundzüge</a:t>
            </a:r>
            <a:r>
              <a:rPr lang="fr-FR" sz="2800" dirty="0">
                <a:solidFill>
                  <a:schemeClr val="tx1"/>
                </a:solidFill>
                <a:latin typeface="Allegro"/>
                <a:ea typeface="Times New Roman"/>
                <a:cs typeface="Arial"/>
              </a:rPr>
              <a:t> der Phonologie</a:t>
            </a:r>
            <a:r>
              <a:rPr lang="fr-FR" dirty="0">
                <a:solidFill>
                  <a:schemeClr val="tx1"/>
                </a:solidFill>
                <a:latin typeface="Arial"/>
                <a:ea typeface="Times New Roman"/>
                <a:cs typeface="Arial"/>
              </a:rPr>
              <a:t> </a:t>
            </a:r>
            <a:r>
              <a:rPr lang="ar-DZ" sz="2800" dirty="0">
                <a:solidFill>
                  <a:schemeClr val="tx1"/>
                </a:solidFill>
                <a:latin typeface="Allegro"/>
                <a:ea typeface="Times New Roman"/>
                <a:cs typeface="Traditional Arabic"/>
              </a:rPr>
              <a:t>)، ورومان </a:t>
            </a:r>
            <a:r>
              <a:rPr lang="ar-DZ" sz="2800" dirty="0" err="1">
                <a:solidFill>
                  <a:schemeClr val="tx1"/>
                </a:solidFill>
                <a:latin typeface="Allegro"/>
                <a:ea typeface="Times New Roman"/>
                <a:cs typeface="Traditional Arabic"/>
              </a:rPr>
              <a:t>ياكبسون</a:t>
            </a:r>
            <a:r>
              <a:rPr lang="ar-DZ" sz="2800" dirty="0">
                <a:solidFill>
                  <a:schemeClr val="tx1"/>
                </a:solidFill>
                <a:latin typeface="Allegro"/>
                <a:ea typeface="Times New Roman"/>
                <a:cs typeface="Traditional Arabic"/>
              </a:rPr>
              <a:t>. </a:t>
            </a:r>
            <a:endParaRPr lang="fr-FR" sz="2800" dirty="0">
              <a:solidFill>
                <a:schemeClr val="tx1"/>
              </a:solidFill>
              <a:latin typeface="Calibri"/>
              <a:ea typeface="Times New Roman"/>
              <a:cs typeface="Arial"/>
            </a:endParaRPr>
          </a:p>
          <a:p>
            <a:pPr marL="0" indent="0" algn="just" rtl="1">
              <a:buNone/>
            </a:pPr>
            <a:endParaRPr lang="fr-FR" sz="2800" dirty="0">
              <a:solidFill>
                <a:schemeClr val="tx1"/>
              </a:solidFill>
            </a:endParaRPr>
          </a:p>
        </p:txBody>
      </p:sp>
      <p:pic>
        <p:nvPicPr>
          <p:cNvPr id="2" name="Image 1">
            <a:extLst>
              <a:ext uri="{FF2B5EF4-FFF2-40B4-BE49-F238E27FC236}">
                <a16:creationId xmlns:a16="http://schemas.microsoft.com/office/drawing/2014/main" id="{D28AFC34-D639-E24F-143C-13A7FB2B0C84}"/>
              </a:ext>
            </a:extLst>
          </p:cNvPr>
          <p:cNvPicPr>
            <a:picLocks noChangeAspect="1"/>
          </p:cNvPicPr>
          <p:nvPr/>
        </p:nvPicPr>
        <p:blipFill>
          <a:blip r:embed="rId3"/>
          <a:srcRect/>
          <a:stretch/>
        </p:blipFill>
        <p:spPr>
          <a:xfrm>
            <a:off x="159328" y="180109"/>
            <a:ext cx="2984578" cy="3596952"/>
          </a:xfrm>
          <a:prstGeom prst="rect">
            <a:avLst/>
          </a:prstGeom>
        </p:spPr>
      </p:pic>
      <p:sp>
        <p:nvSpPr>
          <p:cNvPr id="11" name="Bulle narrative : ronde 10">
            <a:extLst>
              <a:ext uri="{FF2B5EF4-FFF2-40B4-BE49-F238E27FC236}">
                <a16:creationId xmlns:a16="http://schemas.microsoft.com/office/drawing/2014/main" id="{383A80B7-3FC7-95EE-5DCE-DDE680C5D170}"/>
              </a:ext>
            </a:extLst>
          </p:cNvPr>
          <p:cNvSpPr/>
          <p:nvPr/>
        </p:nvSpPr>
        <p:spPr>
          <a:xfrm>
            <a:off x="254266" y="3827372"/>
            <a:ext cx="2956560" cy="2614068"/>
          </a:xfrm>
          <a:prstGeom prst="wedgeEllipseCallou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1600" b="1" i="0" dirty="0">
                <a:solidFill>
                  <a:schemeClr val="tx1"/>
                </a:solidFill>
                <a:effectLst/>
                <a:latin typeface="Traditional Arabic" panose="02020603050405020304" pitchFamily="18" charset="-78"/>
                <a:cs typeface="Traditional Arabic" panose="02020603050405020304" pitchFamily="18" charset="-78"/>
              </a:rPr>
              <a:t>نيقولاي </a:t>
            </a:r>
            <a:r>
              <a:rPr lang="ar-DZ" sz="1600" b="1" i="0" dirty="0" err="1">
                <a:solidFill>
                  <a:schemeClr val="tx1"/>
                </a:solidFill>
                <a:effectLst/>
                <a:latin typeface="Traditional Arabic" panose="02020603050405020304" pitchFamily="18" charset="-78"/>
                <a:cs typeface="Traditional Arabic" panose="02020603050405020304" pitchFamily="18" charset="-78"/>
              </a:rPr>
              <a:t>سرگي</a:t>
            </a:r>
            <a:r>
              <a:rPr lang="ar-DZ" sz="1600" b="1" i="0" dirty="0">
                <a:solidFill>
                  <a:schemeClr val="tx1"/>
                </a:solidFill>
                <a:effectLst/>
                <a:latin typeface="Traditional Arabic" panose="02020603050405020304" pitchFamily="18" charset="-78"/>
                <a:cs typeface="Traditional Arabic" panose="02020603050405020304" pitchFamily="18" charset="-78"/>
              </a:rPr>
              <a:t> </a:t>
            </a:r>
            <a:r>
              <a:rPr lang="ar-DZ" sz="1600" b="1" i="0" dirty="0" err="1">
                <a:solidFill>
                  <a:schemeClr val="tx1"/>
                </a:solidFill>
                <a:effectLst/>
                <a:latin typeface="Traditional Arabic" panose="02020603050405020304" pitchFamily="18" charset="-78"/>
                <a:cs typeface="Traditional Arabic" panose="02020603050405020304" pitchFamily="18" charset="-78"/>
              </a:rPr>
              <a:t>نيقولايڤيتش</a:t>
            </a:r>
            <a:r>
              <a:rPr lang="ar-DZ" sz="1600" b="1" i="0" dirty="0">
                <a:solidFill>
                  <a:schemeClr val="tx1"/>
                </a:solidFill>
                <a:effectLst/>
                <a:latin typeface="Traditional Arabic" panose="02020603050405020304" pitchFamily="18" charset="-78"/>
                <a:cs typeface="Traditional Arabic" panose="02020603050405020304" pitchFamily="18" charset="-78"/>
              </a:rPr>
              <a:t> </a:t>
            </a:r>
            <a:r>
              <a:rPr lang="ar-DZ" sz="1600" b="1" i="0" dirty="0" err="1">
                <a:solidFill>
                  <a:schemeClr val="tx1"/>
                </a:solidFill>
                <a:effectLst/>
                <a:latin typeface="Traditional Arabic" panose="02020603050405020304" pitchFamily="18" charset="-78"/>
                <a:cs typeface="Traditional Arabic" panose="02020603050405020304" pitchFamily="18" charset="-78"/>
              </a:rPr>
              <a:t>تروبتسكوي</a:t>
            </a:r>
            <a:r>
              <a:rPr lang="ar-DZ" sz="1600" b="0" i="0" dirty="0">
                <a:solidFill>
                  <a:schemeClr val="tx1"/>
                </a:solidFill>
                <a:effectLst/>
                <a:latin typeface="Traditional Arabic" panose="02020603050405020304" pitchFamily="18" charset="-78"/>
                <a:cs typeface="Traditional Arabic" panose="02020603050405020304" pitchFamily="18" charset="-78"/>
              </a:rPr>
              <a:t> (</a:t>
            </a:r>
            <a:r>
              <a:rPr lang="ar-DZ" sz="1600" b="0" i="0" u="none" strike="noStrike" dirty="0">
                <a:solidFill>
                  <a:schemeClr val="tx1"/>
                </a:solidFill>
                <a:effectLst/>
                <a:latin typeface="Traditional Arabic" panose="02020603050405020304" pitchFamily="18" charset="-78"/>
                <a:cs typeface="Traditional Arabic" panose="02020603050405020304" pitchFamily="18" charset="-78"/>
                <a:hlinkClick r:id="rId4" tooltip="لغة روسية">
                  <a:extLst>
                    <a:ext uri="{A12FA001-AC4F-418D-AE19-62706E023703}">
                      <ahyp:hlinkClr xmlns:ahyp="http://schemas.microsoft.com/office/drawing/2018/hyperlinkcolor" val="tx"/>
                    </a:ext>
                  </a:extLst>
                </a:hlinkClick>
              </a:rPr>
              <a:t>بالروسية</a:t>
            </a:r>
            <a:r>
              <a:rPr lang="ar-DZ" sz="1600" b="0" i="0" dirty="0">
                <a:solidFill>
                  <a:schemeClr val="tx1"/>
                </a:solidFill>
                <a:effectLst/>
                <a:latin typeface="Traditional Arabic" panose="02020603050405020304" pitchFamily="18" charset="-78"/>
                <a:cs typeface="Traditional Arabic" panose="02020603050405020304" pitchFamily="18" charset="-78"/>
              </a:rPr>
              <a:t>: </a:t>
            </a:r>
            <a:r>
              <a:rPr lang="az-Cyrl-AZ" sz="1600" b="0" i="0" dirty="0">
                <a:solidFill>
                  <a:schemeClr val="tx1"/>
                </a:solidFill>
                <a:effectLst/>
                <a:latin typeface="Arial" panose="020B0604020202020204" pitchFamily="34" charset="0"/>
                <a:cs typeface="Traditional Arabic" panose="02020603050405020304" pitchFamily="18" charset="-78"/>
              </a:rPr>
              <a:t>Николай Сергеевич Трубецкой</a:t>
            </a:r>
            <a:r>
              <a:rPr lang="fr-FR" sz="1600" b="0" i="0" dirty="0">
                <a:solidFill>
                  <a:schemeClr val="tx1"/>
                </a:solidFill>
                <a:effectLst/>
                <a:latin typeface="Traditional Arabic" panose="02020603050405020304" pitchFamily="18" charset="-78"/>
                <a:cs typeface="Traditional Arabic" panose="02020603050405020304" pitchFamily="18" charset="-78"/>
              </a:rPr>
              <a:t>P </a:t>
            </a:r>
            <a:r>
              <a:rPr lang="ar-DZ" sz="1600" dirty="0">
                <a:solidFill>
                  <a:schemeClr val="tx1"/>
                </a:solidFill>
                <a:latin typeface="Traditional Arabic" panose="02020603050405020304" pitchFamily="18" charset="-78"/>
                <a:cs typeface="Traditional Arabic" panose="02020603050405020304" pitchFamily="18" charset="-78"/>
              </a:rPr>
              <a:t>: </a:t>
            </a:r>
            <a:r>
              <a:rPr lang="ar-DZ" sz="1600" dirty="0" err="1">
                <a:solidFill>
                  <a:schemeClr val="tx1"/>
                </a:solidFill>
                <a:latin typeface="Traditional Arabic" panose="02020603050405020304" pitchFamily="18" charset="-78"/>
                <a:cs typeface="Traditional Arabic" panose="02020603050405020304" pitchFamily="18" charset="-78"/>
              </a:rPr>
              <a:t>إنگليزية</a:t>
            </a:r>
            <a:r>
              <a:rPr lang="fr-FR" sz="1600" b="0" i="0" dirty="0" err="1">
                <a:solidFill>
                  <a:schemeClr val="tx1"/>
                </a:solidFill>
                <a:effectLst/>
                <a:latin typeface="Traditional Arabic" panose="02020603050405020304" pitchFamily="18" charset="-78"/>
                <a:cs typeface="Traditional Arabic" panose="02020603050405020304" pitchFamily="18" charset="-78"/>
              </a:rPr>
              <a:t>Nikolay</a:t>
            </a:r>
            <a:r>
              <a:rPr lang="fr-FR" sz="1600" b="0" i="0" dirty="0">
                <a:solidFill>
                  <a:schemeClr val="tx1"/>
                </a:solidFill>
                <a:effectLst/>
                <a:latin typeface="Traditional Arabic" panose="02020603050405020304" pitchFamily="18" charset="-78"/>
                <a:cs typeface="Traditional Arabic" panose="02020603050405020304" pitchFamily="18" charset="-78"/>
              </a:rPr>
              <a:t> </a:t>
            </a:r>
            <a:r>
              <a:rPr lang="fr-FR" sz="1600" b="0" i="0" dirty="0" err="1">
                <a:solidFill>
                  <a:schemeClr val="tx1"/>
                </a:solidFill>
                <a:effectLst/>
                <a:latin typeface="Traditional Arabic" panose="02020603050405020304" pitchFamily="18" charset="-78"/>
                <a:cs typeface="Traditional Arabic" panose="02020603050405020304" pitchFamily="18" charset="-78"/>
              </a:rPr>
              <a:t>Sergeevitch</a:t>
            </a:r>
            <a:r>
              <a:rPr lang="fr-FR" sz="1600" b="0" i="0" dirty="0">
                <a:solidFill>
                  <a:schemeClr val="tx1"/>
                </a:solidFill>
                <a:effectLst/>
                <a:latin typeface="Traditional Arabic" panose="02020603050405020304" pitchFamily="18" charset="-78"/>
                <a:cs typeface="Traditional Arabic" panose="02020603050405020304" pitchFamily="18" charset="-78"/>
              </a:rPr>
              <a:t> </a:t>
            </a:r>
            <a:endParaRPr lang="ar-DZ" sz="1600" b="0" i="0" dirty="0">
              <a:solidFill>
                <a:schemeClr val="tx1"/>
              </a:solidFill>
              <a:effectLst/>
              <a:latin typeface="Traditional Arabic" panose="02020603050405020304" pitchFamily="18" charset="-78"/>
              <a:cs typeface="Traditional Arabic" panose="02020603050405020304" pitchFamily="18" charset="-78"/>
            </a:endParaRPr>
          </a:p>
          <a:p>
            <a:pPr algn="ctr"/>
            <a:r>
              <a:rPr lang="fr-FR" sz="1600" b="0" i="0" dirty="0" err="1">
                <a:solidFill>
                  <a:schemeClr val="tx1"/>
                </a:solidFill>
                <a:effectLst/>
                <a:latin typeface="Traditional Arabic" panose="02020603050405020304" pitchFamily="18" charset="-78"/>
                <a:cs typeface="Traditional Arabic" panose="02020603050405020304" pitchFamily="18" charset="-78"/>
              </a:rPr>
              <a:t>Trubetskoy</a:t>
            </a:r>
            <a:endParaRPr lang="ar-DZ" sz="1600" b="0" i="0" dirty="0">
              <a:solidFill>
                <a:schemeClr val="tx1"/>
              </a:solidFill>
              <a:effectLst/>
              <a:latin typeface="Traditional Arabic" panose="02020603050405020304" pitchFamily="18" charset="-78"/>
              <a:cs typeface="Traditional Arabic" panose="02020603050405020304" pitchFamily="18" charset="-78"/>
            </a:endParaRPr>
          </a:p>
          <a:p>
            <a:pPr algn="ctr"/>
            <a:r>
              <a:rPr lang="ar-DZ" sz="1600" dirty="0">
                <a:solidFill>
                  <a:schemeClr val="tx1"/>
                </a:solidFill>
                <a:latin typeface="Traditional Arabic" panose="02020603050405020304" pitchFamily="18" charset="-78"/>
                <a:cs typeface="Traditional Arabic" panose="02020603050405020304" pitchFamily="18" charset="-78"/>
              </a:rPr>
              <a:t>1890-1938</a:t>
            </a:r>
            <a:r>
              <a:rPr lang="fr-FR" sz="1600" b="0" i="0" dirty="0">
                <a:solidFill>
                  <a:schemeClr val="tx1"/>
                </a:solidFill>
                <a:effectLst/>
                <a:latin typeface="Traditional Arabic" panose="02020603050405020304" pitchFamily="18" charset="-78"/>
                <a:cs typeface="Traditional Arabic" panose="02020603050405020304" pitchFamily="18" charset="-78"/>
              </a:rPr>
              <a:t>؛</a:t>
            </a:r>
            <a:endParaRPr lang="fr-FR" sz="1600" dirty="0">
              <a:solidFill>
                <a:schemeClr val="tx1"/>
              </a:solidFill>
              <a:latin typeface="Traditional Arabic" panose="02020603050405020304" pitchFamily="18" charset="-78"/>
              <a:cs typeface="Traditional Arabic" panose="02020603050405020304" pitchFamily="18" charset="-78"/>
            </a:endParaRPr>
          </a:p>
        </p:txBody>
      </p:sp>
      <p:sp>
        <p:nvSpPr>
          <p:cNvPr id="12" name="Phylactère : pensées 11">
            <a:extLst>
              <a:ext uri="{FF2B5EF4-FFF2-40B4-BE49-F238E27FC236}">
                <a16:creationId xmlns:a16="http://schemas.microsoft.com/office/drawing/2014/main" id="{01E25097-22D5-7B1D-8FEB-60B162609A8A}"/>
              </a:ext>
            </a:extLst>
          </p:cNvPr>
          <p:cNvSpPr/>
          <p:nvPr/>
        </p:nvSpPr>
        <p:spPr>
          <a:xfrm>
            <a:off x="3434080" y="3982720"/>
            <a:ext cx="2936240" cy="2458720"/>
          </a:xfrm>
          <a:prstGeom prst="cloudCallout">
            <a:avLst/>
          </a:prstGeom>
        </p:spPr>
        <p:style>
          <a:lnRef idx="3">
            <a:schemeClr val="lt1"/>
          </a:lnRef>
          <a:fillRef idx="1">
            <a:schemeClr val="accent2"/>
          </a:fillRef>
          <a:effectRef idx="1">
            <a:schemeClr val="accent2"/>
          </a:effectRef>
          <a:fontRef idx="minor">
            <a:schemeClr val="lt1"/>
          </a:fontRef>
        </p:style>
        <p:txBody>
          <a:bodyPr rtlCol="0" anchor="ctr"/>
          <a:lstStyle/>
          <a:p>
            <a:pPr algn="ctr" rtl="1"/>
            <a:r>
              <a:rPr lang="ar-DZ" i="0" dirty="0">
                <a:solidFill>
                  <a:schemeClr val="tx1"/>
                </a:solidFill>
                <a:effectLst/>
                <a:latin typeface="Traditional Arabic" panose="02020603050405020304" pitchFamily="18" charset="-78"/>
                <a:cs typeface="Traditional Arabic" panose="02020603050405020304" pitchFamily="18" charset="-78"/>
              </a:rPr>
              <a:t>رومان </a:t>
            </a:r>
            <a:r>
              <a:rPr lang="ar-DZ" i="0" dirty="0" err="1">
                <a:solidFill>
                  <a:schemeClr val="tx1"/>
                </a:solidFill>
                <a:effectLst/>
                <a:latin typeface="Traditional Arabic" panose="02020603050405020304" pitchFamily="18" charset="-78"/>
                <a:cs typeface="Traditional Arabic" panose="02020603050405020304" pitchFamily="18" charset="-78"/>
              </a:rPr>
              <a:t>أوسيبوفيتش</a:t>
            </a:r>
            <a:r>
              <a:rPr lang="ar-DZ" i="0" dirty="0">
                <a:solidFill>
                  <a:schemeClr val="tx1"/>
                </a:solidFill>
                <a:effectLst/>
                <a:latin typeface="Traditional Arabic" panose="02020603050405020304" pitchFamily="18" charset="-78"/>
                <a:cs typeface="Traditional Arabic" panose="02020603050405020304" pitchFamily="18" charset="-78"/>
              </a:rPr>
              <a:t> </a:t>
            </a:r>
            <a:r>
              <a:rPr lang="ar-DZ" i="0" dirty="0" err="1">
                <a:solidFill>
                  <a:schemeClr val="tx1"/>
                </a:solidFill>
                <a:effectLst/>
                <a:latin typeface="Traditional Arabic" panose="02020603050405020304" pitchFamily="18" charset="-78"/>
                <a:cs typeface="Traditional Arabic" panose="02020603050405020304" pitchFamily="18" charset="-78"/>
              </a:rPr>
              <a:t>جاكوبسون</a:t>
            </a:r>
            <a:r>
              <a:rPr lang="ar-DZ" i="0" dirty="0">
                <a:solidFill>
                  <a:schemeClr val="tx1"/>
                </a:solidFill>
                <a:effectLst/>
                <a:latin typeface="Traditional Arabic" panose="02020603050405020304" pitchFamily="18" charset="-78"/>
                <a:cs typeface="Traditional Arabic" panose="02020603050405020304" pitchFamily="18" charset="-78"/>
              </a:rPr>
              <a:t>: </a:t>
            </a:r>
            <a:r>
              <a:rPr lang="az-Cyrl-AZ" i="0" dirty="0">
                <a:solidFill>
                  <a:schemeClr val="tx1"/>
                </a:solidFill>
                <a:effectLst/>
                <a:latin typeface="Arial" panose="020B0604020202020204" pitchFamily="34" charset="0"/>
                <a:cs typeface="Traditional Arabic" panose="02020603050405020304" pitchFamily="18" charset="-78"/>
              </a:rPr>
              <a:t>Роман Осипович Якобсон</a:t>
            </a:r>
            <a:endParaRPr lang="ar-DZ" i="0" dirty="0">
              <a:solidFill>
                <a:schemeClr val="tx1"/>
              </a:solidFill>
              <a:effectLst/>
              <a:latin typeface="Arial" panose="020B0604020202020204" pitchFamily="34" charset="0"/>
              <a:cs typeface="Traditional Arabic" panose="02020603050405020304" pitchFamily="18" charset="-78"/>
            </a:endParaRPr>
          </a:p>
          <a:p>
            <a:pPr algn="ctr" rtl="1"/>
            <a:r>
              <a:rPr lang="ar-DZ" dirty="0">
                <a:solidFill>
                  <a:schemeClr val="tx1"/>
                </a:solidFill>
                <a:latin typeface="Arial" panose="020B0604020202020204" pitchFamily="34" charset="0"/>
                <a:cs typeface="Traditional Arabic" panose="02020603050405020304" pitchFamily="18" charset="-78"/>
              </a:rPr>
              <a:t>1896-1982</a:t>
            </a:r>
            <a:endParaRPr lang="fr-FR" dirty="0">
              <a:solidFill>
                <a:schemeClr val="tx1"/>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81525281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9382" y="208473"/>
            <a:ext cx="11733211" cy="1280890"/>
          </a:xfrm>
          <a:solidFill>
            <a:srgbClr val="00B0F0"/>
          </a:solidFill>
        </p:spPr>
        <p:txBody>
          <a:bodyPr>
            <a:normAutofit/>
          </a:bodyPr>
          <a:lstStyle/>
          <a:p>
            <a:pPr algn="r" rtl="1"/>
            <a:r>
              <a:rPr lang="ar-DZ" sz="6600" b="1" dirty="0">
                <a:solidFill>
                  <a:schemeClr val="tx1"/>
                </a:solidFill>
                <a:latin typeface="ae_Cortoba"/>
                <a:ea typeface="Times New Roman"/>
                <a:cs typeface="AGA Granada Regular" pitchFamily="2" charset="-78"/>
              </a:rPr>
              <a:t>أ) اللسانيات العامة؛ حدها موضوعها وغايتها:</a:t>
            </a:r>
            <a:r>
              <a:rPr lang="ar-DZ" sz="6600" b="1" dirty="0">
                <a:solidFill>
                  <a:schemeClr val="tx1"/>
                </a:solidFill>
                <a:latin typeface="Simplified Arabic"/>
                <a:ea typeface="Times New Roman"/>
                <a:cs typeface="AGA Granada Regular" pitchFamily="2" charset="-78"/>
              </a:rPr>
              <a:t> </a:t>
            </a:r>
            <a:endParaRPr lang="fr-FR" sz="6600" b="1" dirty="0">
              <a:solidFill>
                <a:schemeClr val="tx1"/>
              </a:solidFill>
              <a:cs typeface="AGA Granada Regular" pitchFamily="2" charset="-78"/>
            </a:endParaRPr>
          </a:p>
        </p:txBody>
      </p:sp>
      <p:sp>
        <p:nvSpPr>
          <p:cNvPr id="3" name="Espace réservé du contenu 2"/>
          <p:cNvSpPr>
            <a:spLocks noGrp="1"/>
          </p:cNvSpPr>
          <p:nvPr>
            <p:ph sz="half" idx="1"/>
          </p:nvPr>
        </p:nvSpPr>
        <p:spPr>
          <a:xfrm>
            <a:off x="270164" y="1683327"/>
            <a:ext cx="6774872" cy="4883728"/>
          </a:xfrm>
          <a:solidFill>
            <a:schemeClr val="accent2">
              <a:lumMod val="60000"/>
              <a:lumOff val="40000"/>
            </a:schemeClr>
          </a:solidFill>
        </p:spPr>
        <p:txBody>
          <a:bodyPr>
            <a:normAutofit lnSpcReduction="10000"/>
          </a:bodyPr>
          <a:lstStyle/>
          <a:p>
            <a:pPr marL="0" indent="0" algn="just" rtl="1">
              <a:lnSpc>
                <a:spcPct val="115000"/>
              </a:lnSpc>
              <a:buNone/>
            </a:pPr>
            <a:r>
              <a:rPr lang="ar-DZ" sz="2800" dirty="0">
                <a:solidFill>
                  <a:schemeClr val="tx1"/>
                </a:solidFill>
                <a:latin typeface="Calibri"/>
                <a:ea typeface="Times New Roman"/>
                <a:cs typeface="Traditional Arabic"/>
              </a:rPr>
              <a:t>بجديدة في حقل المعرفة اللغوية ومختلف ارتباطاتها الوثيقة بالجوانب المتعلقة بالإنسان سواء أكان من الناحية النفسية أم الاجتماعية، ولكنّها كانت ملخصًا دقيقًا حين قال:</a:t>
            </a:r>
            <a:r>
              <a:rPr lang="ar-DZ" sz="2800" dirty="0">
                <a:solidFill>
                  <a:schemeClr val="tx1"/>
                </a:solidFill>
                <a:latin typeface="Simplified Arabic"/>
                <a:ea typeface="Times New Roman"/>
                <a:cs typeface="Traditional Arabic"/>
              </a:rPr>
              <a:t> "</a:t>
            </a:r>
            <a:r>
              <a:rPr lang="ar-DZ" sz="2400" dirty="0">
                <a:solidFill>
                  <a:schemeClr val="tx1"/>
                </a:solidFill>
                <a:latin typeface="Calibri"/>
                <a:ea typeface="Times New Roman"/>
                <a:cs typeface="ae_AlHor"/>
              </a:rPr>
              <a:t>اللسانيات علم قيادي</a:t>
            </a:r>
            <a:r>
              <a:rPr lang="ar-DZ" sz="2800" dirty="0">
                <a:solidFill>
                  <a:schemeClr val="tx1"/>
                </a:solidFill>
                <a:latin typeface="Simplified Arabic"/>
                <a:ea typeface="Times New Roman"/>
                <a:cs typeface="Traditional Arabic"/>
              </a:rPr>
              <a:t>" أي أنها في مقدمة وصدارة العلوم المتعلقة بحيثيات الإنسان والتي تقودها نحو العلمية والموضوعية بشكل تنتخبها لتكون في مصاف العلوم التجريبية والدقيقة كالرياضيات والفيزياء والعلوم </a:t>
            </a:r>
            <a:r>
              <a:rPr lang="ar-DZ" sz="2800" dirty="0" err="1">
                <a:solidFill>
                  <a:schemeClr val="tx1"/>
                </a:solidFill>
                <a:latin typeface="Simplified Arabic"/>
                <a:ea typeface="Times New Roman"/>
                <a:cs typeface="Traditional Arabic"/>
              </a:rPr>
              <a:t>الطبيعية..الخ</a:t>
            </a:r>
            <a:r>
              <a:rPr lang="ar-DZ" sz="2800" dirty="0">
                <a:solidFill>
                  <a:schemeClr val="tx1"/>
                </a:solidFill>
                <a:latin typeface="Simplified Arabic"/>
                <a:ea typeface="Times New Roman"/>
                <a:cs typeface="Traditional Arabic"/>
              </a:rPr>
              <a:t>، وبالتالي فإنّ التفريق الذي ساد التقليد الغربي من العصور القديمة بين العلوم الإنسانية والدقيقة أصبح مع اللسانيات لا معنى له.</a:t>
            </a:r>
            <a:endParaRPr lang="fr-FR" sz="2000" dirty="0">
              <a:solidFill>
                <a:schemeClr val="tx1"/>
              </a:solidFill>
              <a:latin typeface="Calibri"/>
              <a:ea typeface="Times New Roman"/>
              <a:cs typeface="Arial"/>
            </a:endParaRPr>
          </a:p>
          <a:p>
            <a:pPr marL="0" indent="0" algn="just">
              <a:buNone/>
            </a:pPr>
            <a:r>
              <a:rPr lang="ar-SA" sz="2400" baseline="30000" dirty="0">
                <a:solidFill>
                  <a:schemeClr val="tx1"/>
                </a:solidFill>
                <a:latin typeface="Phyllis ATT"/>
                <a:ea typeface="Times New Roman"/>
                <a:cs typeface="Traditional Arabic"/>
              </a:rPr>
              <a:t>(</a:t>
            </a:r>
            <a:r>
              <a:rPr lang="fr-FR" sz="2400" dirty="0">
                <a:solidFill>
                  <a:schemeClr val="tx1"/>
                </a:solidFill>
                <a:latin typeface="Phyllis ATT"/>
                <a:ea typeface="Times New Roman"/>
                <a:cs typeface="Traditional Arabic"/>
              </a:rPr>
              <a:t>-</a:t>
            </a:r>
            <a:r>
              <a:rPr lang="fr-FR" sz="2400" b="1" dirty="0">
                <a:solidFill>
                  <a:schemeClr val="tx1"/>
                </a:solidFill>
                <a:latin typeface="Phyllis ATT"/>
                <a:ea typeface="Times New Roman"/>
                <a:cs typeface="Traditional Arabic"/>
              </a:rPr>
              <a:t>la linguistique est devenue une science pilote</a:t>
            </a:r>
            <a:r>
              <a:rPr lang="fr-FR" sz="2400" dirty="0">
                <a:solidFill>
                  <a:schemeClr val="tx1"/>
                </a:solidFill>
                <a:latin typeface="Phyllis ATT"/>
                <a:ea typeface="Times New Roman"/>
                <a:cs typeface="Traditional Arabic"/>
                <a:sym typeface="Symbol"/>
              </a:rPr>
              <a:t></a:t>
            </a:r>
            <a:r>
              <a:rPr lang="fr-FR" sz="2400" dirty="0">
                <a:solidFill>
                  <a:schemeClr val="tx1"/>
                </a:solidFill>
                <a:latin typeface="Phyllis ATT"/>
                <a:ea typeface="Times New Roman"/>
                <a:cs typeface="Traditional Arabic"/>
              </a:rPr>
              <a:t>. Voire : Georges Mounin , </a:t>
            </a:r>
            <a:r>
              <a:rPr lang="fr-FR" sz="1600" dirty="0">
                <a:solidFill>
                  <a:schemeClr val="tx1"/>
                </a:solidFill>
                <a:latin typeface="Argor Man Scaqh"/>
                <a:ea typeface="Times New Roman"/>
                <a:cs typeface="Traditional Arabic"/>
              </a:rPr>
              <a:t>Clefs pour linguistique</a:t>
            </a:r>
            <a:r>
              <a:rPr lang="fr-FR" sz="1600" dirty="0">
                <a:solidFill>
                  <a:schemeClr val="tx1"/>
                </a:solidFill>
                <a:latin typeface="Phyllis ATT"/>
                <a:ea typeface="Times New Roman"/>
                <a:cs typeface="Traditional Arabic"/>
              </a:rPr>
              <a:t> </a:t>
            </a:r>
            <a:r>
              <a:rPr lang="fr-FR" sz="2400" dirty="0">
                <a:solidFill>
                  <a:schemeClr val="tx1"/>
                </a:solidFill>
                <a:latin typeface="Phyllis ATT"/>
                <a:ea typeface="Times New Roman"/>
                <a:cs typeface="Traditional Arabic"/>
              </a:rPr>
              <a:t>. Collection Clefs SEGHERS , Paris , 1</a:t>
            </a:r>
            <a:r>
              <a:rPr lang="fr-FR" sz="2400" baseline="30000" dirty="0">
                <a:solidFill>
                  <a:schemeClr val="tx1"/>
                </a:solidFill>
                <a:latin typeface="Phyllis ATT"/>
                <a:ea typeface="Times New Roman"/>
                <a:cs typeface="Traditional Arabic"/>
              </a:rPr>
              <a:t>er</a:t>
            </a:r>
            <a:r>
              <a:rPr lang="fr-FR" sz="2400" dirty="0">
                <a:solidFill>
                  <a:schemeClr val="tx1"/>
                </a:solidFill>
                <a:latin typeface="Phyllis ATT"/>
                <a:ea typeface="Times New Roman"/>
                <a:cs typeface="Traditional Arabic"/>
              </a:rPr>
              <a:t> édition, 1968, p19 </a:t>
            </a:r>
            <a:endParaRPr lang="fr-FR" sz="1600" dirty="0">
              <a:solidFill>
                <a:schemeClr val="tx1"/>
              </a:solidFill>
              <a:latin typeface="Calibri"/>
              <a:ea typeface="Times New Roman"/>
              <a:cs typeface="Arial"/>
            </a:endParaRPr>
          </a:p>
          <a:p>
            <a:pPr marL="0" indent="0" algn="r" rtl="1">
              <a:buNone/>
            </a:pPr>
            <a:endParaRPr lang="fr-FR" dirty="0"/>
          </a:p>
        </p:txBody>
      </p:sp>
      <p:sp>
        <p:nvSpPr>
          <p:cNvPr id="4" name="Espace réservé du contenu 3"/>
          <p:cNvSpPr>
            <a:spLocks noGrp="1"/>
          </p:cNvSpPr>
          <p:nvPr>
            <p:ph sz="half" idx="2"/>
          </p:nvPr>
        </p:nvSpPr>
        <p:spPr>
          <a:xfrm>
            <a:off x="7190747" y="1641763"/>
            <a:ext cx="4821144" cy="4904509"/>
          </a:xfrm>
          <a:solidFill>
            <a:srgbClr val="92D050"/>
          </a:solidFill>
        </p:spPr>
        <p:txBody>
          <a:bodyPr>
            <a:noAutofit/>
          </a:bodyPr>
          <a:lstStyle/>
          <a:p>
            <a:pPr marL="0" indent="0" algn="just" rtl="1">
              <a:buNone/>
            </a:pPr>
            <a:r>
              <a:rPr lang="ar-DZ" sz="3200" dirty="0">
                <a:solidFill>
                  <a:schemeClr val="tx1"/>
                </a:solidFill>
                <a:latin typeface="Simplified Arabic"/>
                <a:ea typeface="Times New Roman"/>
                <a:cs typeface="Traditional Arabic"/>
              </a:rPr>
              <a:t>كانت الدراسات اللغوية والمباحث اللغوية المتصلة بهذا النظام عبر التاريخ المتحضر وسيلة وجسرًا لكلّ العلوم الإنسانية والاجتماعية والأنثروبولوجيا، فكلّ ما كان يبتكر ويطوّر في هذا المجال المتشعب ينعكس بشكل مباشر على باقي الأجناس العلمية الإنسانية والفلسفية وحتى العلمية في بعض المراحل، وليست المقولة الشهيرة لعميد البنويين كلود لفي سترواش (</a:t>
            </a:r>
            <a:r>
              <a:rPr lang="fr-FR" sz="3200" b="1" dirty="0">
                <a:solidFill>
                  <a:schemeClr val="tx1"/>
                </a:solidFill>
                <a:latin typeface="Allegro"/>
                <a:ea typeface="Times New Roman"/>
                <a:cs typeface="Traditional Arabic"/>
              </a:rPr>
              <a:t>Claude Lévi-Strauss : 1908-2009</a:t>
            </a:r>
            <a:r>
              <a:rPr lang="ar-DZ" sz="3200" dirty="0">
                <a:solidFill>
                  <a:schemeClr val="tx1"/>
                </a:solidFill>
                <a:latin typeface="Simplified Arabic"/>
                <a:ea typeface="Times New Roman"/>
                <a:cs typeface="Traditional Arabic"/>
              </a:rPr>
              <a:t>) </a:t>
            </a:r>
            <a:endParaRPr lang="fr-FR" sz="3200" dirty="0">
              <a:solidFill>
                <a:schemeClr val="tx1"/>
              </a:solidFill>
            </a:endParaRPr>
          </a:p>
        </p:txBody>
      </p:sp>
    </p:spTree>
    <p:extLst>
      <p:ext uri="{BB962C8B-B14F-4D97-AF65-F5344CB8AC3E}">
        <p14:creationId xmlns:p14="http://schemas.microsoft.com/office/powerpoint/2010/main" val="8273102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9383" y="166910"/>
            <a:ext cx="11795556" cy="1280890"/>
          </a:xfrm>
          <a:solidFill>
            <a:srgbClr val="00B0F0"/>
          </a:solidFill>
        </p:spPr>
        <p:txBody>
          <a:bodyPr>
            <a:noAutofit/>
          </a:bodyPr>
          <a:lstStyle/>
          <a:p>
            <a:pPr algn="ctr" rtl="1"/>
            <a:r>
              <a:rPr lang="ar-DZ" sz="8000" b="1" dirty="0">
                <a:solidFill>
                  <a:schemeClr val="tx1"/>
                </a:solidFill>
                <a:ea typeface="Times New Roman"/>
                <a:cs typeface="AGA Granada Regular" pitchFamily="2" charset="-78"/>
              </a:rPr>
              <a:t>أوّلا؛ حدها اللغوي:</a:t>
            </a:r>
            <a:r>
              <a:rPr lang="ar-DZ" sz="8000" dirty="0">
                <a:solidFill>
                  <a:schemeClr val="tx1"/>
                </a:solidFill>
                <a:latin typeface="Simplified Arabic"/>
                <a:ea typeface="Times New Roman"/>
                <a:cs typeface="AGA Granada Regular" pitchFamily="2" charset="-78"/>
              </a:rPr>
              <a:t> </a:t>
            </a:r>
            <a:endParaRPr lang="fr-FR" sz="8000" dirty="0">
              <a:solidFill>
                <a:schemeClr val="tx1"/>
              </a:solidFill>
              <a:cs typeface="AGA Granada Regular" pitchFamily="2" charset="-78"/>
            </a:endParaRPr>
          </a:p>
        </p:txBody>
      </p:sp>
      <p:sp>
        <p:nvSpPr>
          <p:cNvPr id="3" name="Espace réservé du contenu 2"/>
          <p:cNvSpPr>
            <a:spLocks noGrp="1"/>
          </p:cNvSpPr>
          <p:nvPr>
            <p:ph sz="half" idx="1"/>
          </p:nvPr>
        </p:nvSpPr>
        <p:spPr>
          <a:xfrm>
            <a:off x="240865" y="1510145"/>
            <a:ext cx="5848207" cy="5056909"/>
          </a:xfrm>
          <a:solidFill>
            <a:schemeClr val="accent6">
              <a:lumMod val="60000"/>
              <a:lumOff val="40000"/>
            </a:schemeClr>
          </a:solidFill>
        </p:spPr>
        <p:txBody>
          <a:bodyPr>
            <a:noAutofit/>
          </a:bodyPr>
          <a:lstStyle/>
          <a:p>
            <a:pPr marL="0" indent="0" algn="just" rtl="1">
              <a:buNone/>
            </a:pPr>
            <a:r>
              <a:rPr lang="ar-DZ" sz="3200" dirty="0">
                <a:solidFill>
                  <a:schemeClr val="tx1"/>
                </a:solidFill>
                <a:latin typeface="Simplified Arabic"/>
                <a:ea typeface="Times New Roman"/>
                <a:cs typeface="Traditional Arabic"/>
              </a:rPr>
              <a:t>ويرجح المؤرخ الفرنسي "</a:t>
            </a:r>
            <a:r>
              <a:rPr lang="ar-DZ" sz="3200" b="1" dirty="0">
                <a:solidFill>
                  <a:schemeClr val="tx1"/>
                </a:solidFill>
                <a:latin typeface="Simplified Arabic"/>
                <a:ea typeface="Times New Roman"/>
                <a:cs typeface="Traditional Arabic"/>
              </a:rPr>
              <a:t>جورج مونان</a:t>
            </a:r>
            <a:r>
              <a:rPr lang="ar-DZ" sz="3200" dirty="0">
                <a:solidFill>
                  <a:schemeClr val="tx1"/>
                </a:solidFill>
                <a:latin typeface="Simplified Arabic"/>
                <a:ea typeface="Times New Roman"/>
                <a:cs typeface="Traditional Arabic"/>
              </a:rPr>
              <a:t>" بأن أول ظهور للكلمة في الاستعمال الفرنسي إنّما كان سنة </a:t>
            </a:r>
            <a:r>
              <a:rPr lang="ar-DZ" sz="2400" dirty="0">
                <a:solidFill>
                  <a:schemeClr val="tx1"/>
                </a:solidFill>
                <a:latin typeface="Amperzand"/>
                <a:ea typeface="Times New Roman"/>
                <a:cs typeface="Traditional Arabic"/>
              </a:rPr>
              <a:t>1833م</a:t>
            </a:r>
            <a:r>
              <a:rPr lang="ar-DZ" sz="3200" dirty="0">
                <a:solidFill>
                  <a:schemeClr val="tx1"/>
                </a:solidFill>
                <a:latin typeface="Simplified Arabic"/>
                <a:ea typeface="Times New Roman"/>
                <a:cs typeface="Traditional Arabic"/>
              </a:rPr>
              <a:t>، في حين قد ظهر اسم الفاعل منها (</a:t>
            </a:r>
            <a:r>
              <a:rPr lang="ar-DZ" sz="3200" dirty="0">
                <a:solidFill>
                  <a:schemeClr val="tx1"/>
                </a:solidFill>
                <a:latin typeface="Amperzand"/>
                <a:ea typeface="Times New Roman"/>
                <a:cs typeface="ALAWI-3-1"/>
              </a:rPr>
              <a:t>لساني/</a:t>
            </a:r>
            <a:r>
              <a:rPr lang="fr-FR" sz="3200" dirty="0">
                <a:solidFill>
                  <a:schemeClr val="tx1"/>
                </a:solidFill>
                <a:latin typeface="Amperzand"/>
                <a:ea typeface="Times New Roman"/>
                <a:cs typeface="ALAWI-3-1"/>
              </a:rPr>
              <a:t>linguiste</a:t>
            </a:r>
            <a:r>
              <a:rPr lang="ar-DZ" sz="3200" dirty="0">
                <a:solidFill>
                  <a:schemeClr val="tx1"/>
                </a:solidFill>
                <a:latin typeface="Simplified Arabic"/>
                <a:ea typeface="Times New Roman"/>
                <a:cs typeface="Traditional Arabic"/>
              </a:rPr>
              <a:t>) في المراحل التاريخية السابقة عن هذا التاريخ، يقول: </a:t>
            </a:r>
            <a:r>
              <a:rPr lang="ar-DZ" sz="3200" dirty="0">
                <a:solidFill>
                  <a:schemeClr val="tx1"/>
                </a:solidFill>
                <a:latin typeface="ae_AlHor"/>
                <a:ea typeface="Times New Roman"/>
                <a:cs typeface="Traditional Arabic"/>
              </a:rPr>
              <a:t>"..</a:t>
            </a:r>
            <a:r>
              <a:rPr lang="ar-DZ" sz="2800" b="1" dirty="0">
                <a:solidFill>
                  <a:schemeClr val="tx1"/>
                </a:solidFill>
                <a:ea typeface="Times New Roman"/>
                <a:cs typeface="ae_AlHor"/>
              </a:rPr>
              <a:t>ويرجع تاريخ استعمال هذه اللفظة لأوّل مرة منذ عام </a:t>
            </a:r>
            <a:r>
              <a:rPr lang="ar-DZ" sz="2800" b="1" dirty="0">
                <a:solidFill>
                  <a:schemeClr val="tx1"/>
                </a:solidFill>
                <a:latin typeface="Amperzand"/>
                <a:ea typeface="Times New Roman"/>
                <a:cs typeface="ae_AlHor"/>
              </a:rPr>
              <a:t>1833م</a:t>
            </a:r>
            <a:r>
              <a:rPr lang="ar-DZ" sz="2800" b="1" dirty="0">
                <a:solidFill>
                  <a:schemeClr val="tx1"/>
                </a:solidFill>
                <a:ea typeface="Times New Roman"/>
                <a:cs typeface="ae_AlHor"/>
              </a:rPr>
              <a:t> في حين وردت كلمة (لساني) على لسان </a:t>
            </a:r>
            <a:r>
              <a:rPr lang="ar-DZ" sz="2800" b="1" dirty="0" err="1">
                <a:solidFill>
                  <a:schemeClr val="tx1"/>
                </a:solidFill>
                <a:ea typeface="Times New Roman"/>
                <a:cs typeface="ae_AlHor"/>
              </a:rPr>
              <a:t>رينوار</a:t>
            </a:r>
            <a:r>
              <a:rPr lang="ar-DZ" sz="2800" b="1" dirty="0">
                <a:solidFill>
                  <a:schemeClr val="tx1"/>
                </a:solidFill>
                <a:ea typeface="Times New Roman"/>
                <a:cs typeface="ae_AlHor"/>
              </a:rPr>
              <a:t> [</a:t>
            </a:r>
            <a:r>
              <a:rPr lang="fr-FR" sz="2800" b="1" dirty="0">
                <a:solidFill>
                  <a:schemeClr val="tx1"/>
                </a:solidFill>
                <a:latin typeface="Amperzand"/>
                <a:ea typeface="Times New Roman"/>
                <a:cs typeface="ae_AlHor"/>
              </a:rPr>
              <a:t>F .</a:t>
            </a:r>
            <a:r>
              <a:rPr lang="fr-FR" sz="2800" b="1" dirty="0" err="1">
                <a:solidFill>
                  <a:schemeClr val="tx1"/>
                </a:solidFill>
                <a:latin typeface="Amperzand"/>
                <a:ea typeface="Times New Roman"/>
                <a:cs typeface="ae_AlHor"/>
              </a:rPr>
              <a:t>Raynourd</a:t>
            </a:r>
            <a:r>
              <a:rPr lang="fr-FR" sz="2800" b="1" dirty="0">
                <a:solidFill>
                  <a:schemeClr val="tx1"/>
                </a:solidFill>
                <a:latin typeface="Amperzand"/>
                <a:ea typeface="Times New Roman"/>
                <a:cs typeface="ae_AlHor"/>
              </a:rPr>
              <a:t> : </a:t>
            </a:r>
            <a:r>
              <a:rPr lang="fr-FR" sz="2800" b="1" dirty="0">
                <a:solidFill>
                  <a:schemeClr val="tx1"/>
                </a:solidFill>
                <a:latin typeface="Allegro"/>
                <a:ea typeface="Times New Roman"/>
                <a:cs typeface="ae_AlHor"/>
              </a:rPr>
              <a:t>choix des poésies troubadours</a:t>
            </a:r>
            <a:r>
              <a:rPr lang="ar-DZ" sz="2800" b="1" dirty="0">
                <a:solidFill>
                  <a:schemeClr val="tx1"/>
                </a:solidFill>
                <a:ea typeface="Times New Roman"/>
                <a:cs typeface="ae_AlHor"/>
              </a:rPr>
              <a:t>] منذ سنة </a:t>
            </a:r>
            <a:r>
              <a:rPr lang="ar-DZ" sz="2800" b="1" dirty="0">
                <a:solidFill>
                  <a:schemeClr val="tx1"/>
                </a:solidFill>
                <a:latin typeface="Amperzand"/>
                <a:ea typeface="Times New Roman"/>
                <a:cs typeface="ae_AlHor"/>
              </a:rPr>
              <a:t>1816م</a:t>
            </a:r>
            <a:r>
              <a:rPr lang="ar-DZ" sz="2800" b="1" dirty="0">
                <a:solidFill>
                  <a:schemeClr val="tx1"/>
                </a:solidFill>
                <a:ea typeface="Times New Roman"/>
                <a:cs typeface="ae_AlHor"/>
              </a:rPr>
              <a:t> في كتابه منتخبات للشعراء المتجولين </a:t>
            </a:r>
            <a:r>
              <a:rPr lang="ar-DZ" sz="2800" b="1" dirty="0">
                <a:solidFill>
                  <a:schemeClr val="tx1"/>
                </a:solidFill>
                <a:latin typeface="Amperzand"/>
                <a:ea typeface="Times New Roman"/>
                <a:cs typeface="ae_AlHor"/>
              </a:rPr>
              <a:t>ج</a:t>
            </a:r>
            <a:r>
              <a:rPr lang="ar-DZ" sz="2800" b="1" baseline="30000" dirty="0">
                <a:solidFill>
                  <a:schemeClr val="tx1"/>
                </a:solidFill>
                <a:latin typeface="Amperzand"/>
                <a:ea typeface="Times New Roman"/>
                <a:cs typeface="ae_AlHor"/>
              </a:rPr>
              <a:t>1</a:t>
            </a:r>
            <a:r>
              <a:rPr lang="ar-DZ" sz="2800" b="1" dirty="0">
                <a:solidFill>
                  <a:schemeClr val="tx1"/>
                </a:solidFill>
                <a:ea typeface="Times New Roman"/>
                <a:cs typeface="ae_AlHor"/>
              </a:rPr>
              <a:t>، </a:t>
            </a:r>
            <a:r>
              <a:rPr lang="ar-DZ" sz="2800" b="1" dirty="0">
                <a:solidFill>
                  <a:schemeClr val="tx1"/>
                </a:solidFill>
                <a:latin typeface="Amperzand"/>
                <a:ea typeface="Times New Roman"/>
                <a:cs typeface="ae_AlHor"/>
              </a:rPr>
              <a:t>ص</a:t>
            </a:r>
            <a:r>
              <a:rPr lang="ar-DZ" sz="2800" b="1" baseline="30000" dirty="0">
                <a:solidFill>
                  <a:schemeClr val="tx1"/>
                </a:solidFill>
                <a:latin typeface="Amperzand"/>
                <a:ea typeface="Times New Roman"/>
                <a:cs typeface="ae_AlHor"/>
              </a:rPr>
              <a:t>1</a:t>
            </a:r>
            <a:r>
              <a:rPr lang="ar-DZ" sz="2800" b="1" dirty="0">
                <a:solidFill>
                  <a:schemeClr val="tx1"/>
                </a:solidFill>
                <a:ea typeface="Times New Roman"/>
                <a:cs typeface="ae_AlHor"/>
              </a:rPr>
              <a:t>..</a:t>
            </a:r>
            <a:r>
              <a:rPr lang="ar-DZ" sz="3200" dirty="0">
                <a:solidFill>
                  <a:schemeClr val="tx1"/>
                </a:solidFill>
                <a:latin typeface="Simplified Arabic"/>
                <a:ea typeface="Times New Roman"/>
                <a:cs typeface="Traditional Arabic"/>
              </a:rPr>
              <a:t>"</a:t>
            </a:r>
            <a:endParaRPr lang="fr-FR" sz="2800" dirty="0">
              <a:solidFill>
                <a:schemeClr val="tx1"/>
              </a:solidFill>
            </a:endParaRPr>
          </a:p>
        </p:txBody>
      </p:sp>
      <p:sp>
        <p:nvSpPr>
          <p:cNvPr id="4" name="Espace réservé du contenu 3"/>
          <p:cNvSpPr>
            <a:spLocks noGrp="1"/>
          </p:cNvSpPr>
          <p:nvPr>
            <p:ph sz="half" idx="2"/>
          </p:nvPr>
        </p:nvSpPr>
        <p:spPr>
          <a:xfrm>
            <a:off x="6234545" y="1544330"/>
            <a:ext cx="5789612" cy="5001943"/>
          </a:xfrm>
          <a:solidFill>
            <a:schemeClr val="accent2">
              <a:lumMod val="40000"/>
              <a:lumOff val="60000"/>
            </a:schemeClr>
          </a:solidFill>
        </p:spPr>
        <p:txBody>
          <a:bodyPr>
            <a:noAutofit/>
          </a:bodyPr>
          <a:lstStyle/>
          <a:p>
            <a:pPr marL="0" indent="0" algn="just" rtl="1">
              <a:buNone/>
            </a:pPr>
            <a:r>
              <a:rPr lang="ar-DZ" sz="3200" dirty="0">
                <a:solidFill>
                  <a:schemeClr val="tx1"/>
                </a:solidFill>
                <a:latin typeface="Simplified Arabic"/>
                <a:ea typeface="Times New Roman"/>
                <a:cs typeface="Traditional Arabic"/>
              </a:rPr>
              <a:t>تأتي لفظة "</a:t>
            </a:r>
            <a:r>
              <a:rPr lang="ar-DZ" sz="3200" dirty="0">
                <a:solidFill>
                  <a:schemeClr val="tx1"/>
                </a:solidFill>
                <a:latin typeface="Simplified Arabic"/>
                <a:ea typeface="Times New Roman"/>
                <a:cs typeface="ALAWI-3-1"/>
              </a:rPr>
              <a:t>لسانيات</a:t>
            </a:r>
            <a:r>
              <a:rPr lang="ar-DZ" sz="3200" dirty="0">
                <a:solidFill>
                  <a:schemeClr val="tx1"/>
                </a:solidFill>
                <a:latin typeface="Simplified Arabic"/>
                <a:ea typeface="Times New Roman"/>
                <a:cs typeface="Traditional Arabic"/>
              </a:rPr>
              <a:t>" في الاستعمال العربي على وزن الرياضيات والطبيعيات والفيزيائيات..الخ لتكون المصطلح المقابل للفظة الفرنسية (</a:t>
            </a:r>
            <a:r>
              <a:rPr lang="fr-FR" sz="3200" dirty="0">
                <a:solidFill>
                  <a:schemeClr val="tx1"/>
                </a:solidFill>
                <a:latin typeface="Amperzand"/>
                <a:ea typeface="Times New Roman"/>
                <a:cs typeface="Traditional Arabic"/>
              </a:rPr>
              <a:t>Linguistique</a:t>
            </a:r>
            <a:r>
              <a:rPr lang="ar-DZ" sz="3200" dirty="0">
                <a:solidFill>
                  <a:schemeClr val="tx1"/>
                </a:solidFill>
                <a:latin typeface="Simplified Arabic"/>
                <a:ea typeface="Times New Roman"/>
                <a:cs typeface="Traditional Arabic"/>
              </a:rPr>
              <a:t>)</a:t>
            </a:r>
            <a:r>
              <a:rPr lang="ar-DZ" sz="3200" dirty="0">
                <a:solidFill>
                  <a:schemeClr val="tx1"/>
                </a:solidFill>
                <a:latin typeface="Simplified Arabic"/>
                <a:ea typeface="Times New Roman"/>
                <a:cs typeface="Simplified Arabic"/>
              </a:rPr>
              <a:t> </a:t>
            </a:r>
            <a:r>
              <a:rPr lang="ar-DZ" sz="3200" dirty="0">
                <a:solidFill>
                  <a:schemeClr val="tx1"/>
                </a:solidFill>
                <a:latin typeface="Simplified Arabic"/>
                <a:ea typeface="Times New Roman"/>
                <a:cs typeface="Traditional Arabic"/>
              </a:rPr>
              <a:t>والإنجليزية (</a:t>
            </a:r>
            <a:r>
              <a:rPr lang="fr-FR" sz="3200" dirty="0">
                <a:solidFill>
                  <a:schemeClr val="tx1"/>
                </a:solidFill>
                <a:latin typeface="Amperzand"/>
                <a:ea typeface="Times New Roman"/>
                <a:cs typeface="Traditional Arabic"/>
              </a:rPr>
              <a:t>Linguistics</a:t>
            </a:r>
            <a:r>
              <a:rPr lang="ar-DZ" sz="3200" dirty="0">
                <a:solidFill>
                  <a:schemeClr val="tx1"/>
                </a:solidFill>
                <a:latin typeface="Simplified Arabic"/>
                <a:ea typeface="Times New Roman"/>
                <a:cs typeface="Traditional Arabic"/>
              </a:rPr>
              <a:t>)</a:t>
            </a:r>
            <a:r>
              <a:rPr lang="ar-DZ" sz="3200" dirty="0">
                <a:solidFill>
                  <a:schemeClr val="tx1"/>
                </a:solidFill>
                <a:latin typeface="Simplified Arabic"/>
                <a:ea typeface="Times New Roman"/>
                <a:cs typeface="Simplified Arabic"/>
              </a:rPr>
              <a:t> </a:t>
            </a:r>
            <a:r>
              <a:rPr lang="ar-DZ" sz="3200" dirty="0">
                <a:solidFill>
                  <a:schemeClr val="tx1"/>
                </a:solidFill>
                <a:latin typeface="Simplified Arabic"/>
                <a:ea typeface="Times New Roman"/>
                <a:cs typeface="Traditional Arabic"/>
              </a:rPr>
              <a:t>والألمانية (</a:t>
            </a:r>
            <a:r>
              <a:rPr lang="fr-FR" sz="3200" dirty="0">
                <a:solidFill>
                  <a:schemeClr val="tx1"/>
                </a:solidFill>
                <a:latin typeface="Amperzand"/>
                <a:ea typeface="Times New Roman"/>
                <a:cs typeface="Traditional Arabic"/>
              </a:rPr>
              <a:t>Sprachwissenchaft</a:t>
            </a:r>
            <a:r>
              <a:rPr lang="ar-DZ" sz="3200" dirty="0">
                <a:solidFill>
                  <a:schemeClr val="tx1"/>
                </a:solidFill>
                <a:latin typeface="Simplified Arabic"/>
                <a:ea typeface="Times New Roman"/>
                <a:cs typeface="Traditional Arabic"/>
              </a:rPr>
              <a:t>)</a:t>
            </a:r>
            <a:r>
              <a:rPr lang="ar-SA" sz="3200" dirty="0">
                <a:solidFill>
                  <a:schemeClr val="tx1"/>
                </a:solidFill>
                <a:latin typeface="Simplified Arabic"/>
                <a:ea typeface="Times New Roman"/>
                <a:cs typeface="Traditional Arabic"/>
              </a:rPr>
              <a:t> والدانمركية والإيطالية والاسبانية (</a:t>
            </a:r>
            <a:r>
              <a:rPr lang="fr-FR" sz="3200" dirty="0">
                <a:solidFill>
                  <a:schemeClr val="tx1"/>
                </a:solidFill>
                <a:latin typeface="Amperzand"/>
                <a:ea typeface="Times New Roman"/>
                <a:cs typeface="Traditional Arabic"/>
              </a:rPr>
              <a:t>linguistica</a:t>
            </a:r>
            <a:r>
              <a:rPr lang="ar-SA" sz="3200" dirty="0">
                <a:solidFill>
                  <a:schemeClr val="tx1"/>
                </a:solidFill>
                <a:latin typeface="Simplified Arabic"/>
                <a:ea typeface="Times New Roman"/>
                <a:cs typeface="Traditional Arabic"/>
              </a:rPr>
              <a:t>)</a:t>
            </a:r>
            <a:r>
              <a:rPr lang="ar-SA" sz="3200" dirty="0">
                <a:solidFill>
                  <a:schemeClr val="tx1"/>
                </a:solidFill>
                <a:latin typeface="Simplified Arabic"/>
                <a:ea typeface="Times New Roman"/>
                <a:cs typeface="Simplified Arabic"/>
              </a:rPr>
              <a:t> </a:t>
            </a:r>
            <a:r>
              <a:rPr lang="ar-DZ" sz="3200" dirty="0">
                <a:solidFill>
                  <a:schemeClr val="tx1"/>
                </a:solidFill>
                <a:latin typeface="Simplified Arabic"/>
                <a:ea typeface="Times New Roman"/>
                <a:cs typeface="Traditional Arabic"/>
              </a:rPr>
              <a:t>وهي كلها تعود إلى الأصل اللاتيني "</a:t>
            </a:r>
            <a:r>
              <a:rPr lang="fr-FR" sz="3200" dirty="0">
                <a:solidFill>
                  <a:schemeClr val="tx1"/>
                </a:solidFill>
                <a:latin typeface="Amperzand"/>
                <a:ea typeface="Times New Roman"/>
                <a:cs typeface="Traditional Arabic"/>
              </a:rPr>
              <a:t>Lingua</a:t>
            </a:r>
            <a:r>
              <a:rPr lang="ar-DZ" sz="3200" dirty="0">
                <a:solidFill>
                  <a:schemeClr val="tx1"/>
                </a:solidFill>
                <a:latin typeface="Simplified Arabic"/>
                <a:ea typeface="Times New Roman"/>
                <a:cs typeface="Traditional Arabic"/>
              </a:rPr>
              <a:t>" التي تعني اللسان وهي مشتقة من التراث الإغريقي ثم </a:t>
            </a:r>
            <a:r>
              <a:rPr lang="ar-DZ" sz="3200" dirty="0" err="1">
                <a:solidFill>
                  <a:schemeClr val="tx1"/>
                </a:solidFill>
                <a:latin typeface="Simplified Arabic"/>
                <a:ea typeface="Times New Roman"/>
                <a:cs typeface="Traditional Arabic"/>
              </a:rPr>
              <a:t>الإغريقو</a:t>
            </a:r>
            <a:r>
              <a:rPr lang="ar-DZ" sz="3200" dirty="0">
                <a:solidFill>
                  <a:schemeClr val="tx1"/>
                </a:solidFill>
                <a:latin typeface="Simplified Arabic"/>
                <a:ea typeface="Times New Roman"/>
                <a:cs typeface="Traditional Arabic"/>
              </a:rPr>
              <a:t>-روماني (</a:t>
            </a:r>
            <a:r>
              <a:rPr lang="fr-FR" sz="3200" b="1" dirty="0">
                <a:solidFill>
                  <a:schemeClr val="tx1"/>
                </a:solidFill>
                <a:latin typeface="Amperzand"/>
                <a:ea typeface="Times New Roman"/>
                <a:cs typeface="Traditional Arabic"/>
              </a:rPr>
              <a:t>logos</a:t>
            </a:r>
            <a:r>
              <a:rPr lang="fr-FR" sz="3200" b="1" dirty="0">
                <a:solidFill>
                  <a:schemeClr val="tx1"/>
                </a:solidFill>
                <a:latin typeface="Times New Roman"/>
                <a:ea typeface="Times New Roman"/>
              </a:rPr>
              <a:t>/</a:t>
            </a:r>
            <a:r>
              <a:rPr lang="fr-FR" sz="3200" b="1" dirty="0" err="1">
                <a:solidFill>
                  <a:schemeClr val="tx1"/>
                </a:solidFill>
                <a:latin typeface="Times New Roman"/>
                <a:ea typeface="Times New Roman"/>
                <a:cs typeface="Segoe UI"/>
                <a:hlinkClick r:id="rId2" tooltip="λόγος"/>
              </a:rPr>
              <a:t>λόγος</a:t>
            </a:r>
            <a:r>
              <a:rPr lang="fr-FR" sz="3200" dirty="0">
                <a:solidFill>
                  <a:schemeClr val="tx1"/>
                </a:solidFill>
                <a:latin typeface="Arial"/>
                <a:ea typeface="Times New Roman"/>
              </a:rPr>
              <a:t>,</a:t>
            </a:r>
            <a:r>
              <a:rPr lang="ar-DZ" sz="3200" dirty="0">
                <a:solidFill>
                  <a:schemeClr val="tx1"/>
                </a:solidFill>
                <a:latin typeface="Simplified Arabic"/>
                <a:ea typeface="Times New Roman"/>
                <a:cs typeface="Traditional Arabic"/>
              </a:rPr>
              <a:t>)</a:t>
            </a:r>
            <a:r>
              <a:rPr lang="ar-DZ" sz="3200" dirty="0">
                <a:solidFill>
                  <a:schemeClr val="tx1"/>
                </a:solidFill>
                <a:latin typeface="Calibri"/>
                <a:ea typeface="Times New Roman"/>
                <a:cs typeface="Traditional Arabic"/>
              </a:rPr>
              <a:t>؛ التي تعني الكلام أو اللسان</a:t>
            </a:r>
            <a:endParaRPr lang="fr-FR" sz="3200" dirty="0">
              <a:solidFill>
                <a:schemeClr val="tx1"/>
              </a:solidFill>
            </a:endParaRPr>
          </a:p>
        </p:txBody>
      </p:sp>
    </p:spTree>
    <p:extLst>
      <p:ext uri="{BB962C8B-B14F-4D97-AF65-F5344CB8AC3E}">
        <p14:creationId xmlns:p14="http://schemas.microsoft.com/office/powerpoint/2010/main" val="68067670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8601" y="146128"/>
            <a:ext cx="11816338" cy="1280890"/>
          </a:xfrm>
          <a:solidFill>
            <a:srgbClr val="00B0F0"/>
          </a:solidFill>
        </p:spPr>
        <p:txBody>
          <a:bodyPr>
            <a:noAutofit/>
          </a:bodyPr>
          <a:lstStyle/>
          <a:p>
            <a:pPr algn="r" rtl="1"/>
            <a:r>
              <a:rPr lang="ar-DZ" sz="8000" b="1" dirty="0">
                <a:solidFill>
                  <a:schemeClr val="tx1"/>
                </a:solidFill>
                <a:cs typeface="AGA Granada Regular" pitchFamily="2" charset="-78"/>
              </a:rPr>
              <a:t>حد اللسانيات في المجال العلمي:</a:t>
            </a:r>
            <a:endParaRPr lang="fr-FR" sz="8000" b="1" dirty="0">
              <a:solidFill>
                <a:schemeClr val="tx1"/>
              </a:solidFill>
              <a:cs typeface="AGA Granada Regular" pitchFamily="2" charset="-78"/>
            </a:endParaRPr>
          </a:p>
        </p:txBody>
      </p:sp>
      <p:sp>
        <p:nvSpPr>
          <p:cNvPr id="3" name="Espace réservé du texte 2"/>
          <p:cNvSpPr>
            <a:spLocks noGrp="1"/>
          </p:cNvSpPr>
          <p:nvPr>
            <p:ph type="body" idx="1"/>
          </p:nvPr>
        </p:nvSpPr>
        <p:spPr>
          <a:xfrm>
            <a:off x="258518" y="1536285"/>
            <a:ext cx="6744955" cy="576262"/>
          </a:xfrm>
          <a:blipFill>
            <a:blip r:embed="rId2"/>
            <a:tile tx="0" ty="0" sx="100000" sy="100000" flip="none" algn="tl"/>
          </a:blipFill>
        </p:spPr>
        <p:txBody>
          <a:bodyPr/>
          <a:lstStyle/>
          <a:p>
            <a:pPr algn="ctr" rtl="1"/>
            <a:r>
              <a:rPr lang="ar-DZ" sz="2800" b="1" dirty="0">
                <a:solidFill>
                  <a:schemeClr val="tx1"/>
                </a:solidFill>
                <a:latin typeface="ae_Dimnah" panose="02060603050605020204" pitchFamily="18" charset="-78"/>
                <a:cs typeface="ae_Dimnah" panose="02060603050605020204" pitchFamily="18" charset="-78"/>
              </a:rPr>
              <a:t>تعدّد المقابل العربي لمصطلح </a:t>
            </a:r>
            <a:r>
              <a:rPr lang="fr-FR" sz="2800" b="1" dirty="0">
                <a:solidFill>
                  <a:schemeClr val="tx1"/>
                </a:solidFill>
                <a:latin typeface="ae_Dimnah" panose="02060603050605020204" pitchFamily="18" charset="-78"/>
                <a:cs typeface="ae_Dimnah" panose="02060603050605020204" pitchFamily="18" charset="-78"/>
              </a:rPr>
              <a:t>linguistique</a:t>
            </a:r>
          </a:p>
        </p:txBody>
      </p:sp>
      <p:sp>
        <p:nvSpPr>
          <p:cNvPr id="4" name="Espace réservé du contenu 3"/>
          <p:cNvSpPr>
            <a:spLocks noGrp="1"/>
          </p:cNvSpPr>
          <p:nvPr>
            <p:ph sz="half" idx="2"/>
          </p:nvPr>
        </p:nvSpPr>
        <p:spPr>
          <a:xfrm>
            <a:off x="240865" y="2195674"/>
            <a:ext cx="6783389" cy="4392161"/>
          </a:xfrm>
          <a:solidFill>
            <a:schemeClr val="accent4">
              <a:lumMod val="20000"/>
              <a:lumOff val="80000"/>
            </a:schemeClr>
          </a:solidFill>
        </p:spPr>
        <p:txBody>
          <a:bodyPr>
            <a:noAutofit/>
          </a:bodyPr>
          <a:lstStyle/>
          <a:p>
            <a:pPr marL="0" indent="0" algn="just" rtl="1">
              <a:buNone/>
            </a:pPr>
            <a:r>
              <a:rPr lang="ar-SA" sz="2400" b="1" dirty="0" err="1">
                <a:solidFill>
                  <a:schemeClr val="tx1"/>
                </a:solidFill>
                <a:latin typeface="ae_AlHor"/>
                <a:ea typeface="Times New Roman"/>
                <a:cs typeface="AL-Mohanad Bold"/>
              </a:rPr>
              <a:t>اللانغويستيك</a:t>
            </a:r>
            <a:r>
              <a:rPr lang="ar-SA" sz="2400" b="1" dirty="0">
                <a:solidFill>
                  <a:schemeClr val="tx1"/>
                </a:solidFill>
                <a:latin typeface="ae_AlHor"/>
                <a:ea typeface="Times New Roman"/>
                <a:cs typeface="AL-Mohanad Bold"/>
              </a:rPr>
              <a:t>، فقه اللغة وعلم اللغة، علم اللغة الحديث، علم اللغة العام، علم اللغة العام والحديث، علم فقه اللغة، علم اللغات علم اللغات العام، علوم اللغة، علم اللسان، علم اللسان البشري، علم </a:t>
            </a:r>
            <a:r>
              <a:rPr lang="ar-SA" sz="2400" b="1" dirty="0" err="1">
                <a:solidFill>
                  <a:schemeClr val="tx1"/>
                </a:solidFill>
                <a:latin typeface="ae_AlHor"/>
                <a:ea typeface="Times New Roman"/>
                <a:cs typeface="AL-Mohanad Bold"/>
              </a:rPr>
              <a:t>اللسانة</a:t>
            </a:r>
            <a:r>
              <a:rPr lang="ar-SA" sz="2400" b="1" dirty="0">
                <a:solidFill>
                  <a:schemeClr val="tx1"/>
                </a:solidFill>
                <a:latin typeface="ae_AlHor"/>
                <a:ea typeface="Times New Roman"/>
                <a:cs typeface="AL-Mohanad Bold"/>
              </a:rPr>
              <a:t>، الدراسات اللغوية الحديثة، الدراسات اللغوية المعاصرة النظر اللغوي الحديث، علم اللغويات الحديثة، اللغويات الجديدة، اللغويات، الألسنية، </a:t>
            </a:r>
            <a:r>
              <a:rPr lang="ar-SA" sz="2400" b="1" dirty="0" err="1">
                <a:solidFill>
                  <a:schemeClr val="tx1"/>
                </a:solidFill>
                <a:latin typeface="ae_AlHor"/>
                <a:ea typeface="Times New Roman"/>
                <a:cs typeface="AL-Mohanad Bold"/>
              </a:rPr>
              <a:t>الألسنيات</a:t>
            </a:r>
            <a:r>
              <a:rPr lang="ar-SA" sz="2400" b="1" dirty="0">
                <a:solidFill>
                  <a:schemeClr val="tx1"/>
                </a:solidFill>
                <a:latin typeface="ae_AlHor"/>
                <a:ea typeface="Times New Roman"/>
                <a:cs typeface="AL-Mohanad Bold"/>
              </a:rPr>
              <a:t>، </a:t>
            </a:r>
            <a:r>
              <a:rPr lang="ar-SA" sz="2400" b="1" dirty="0" err="1">
                <a:solidFill>
                  <a:schemeClr val="tx1"/>
                </a:solidFill>
                <a:latin typeface="ae_AlHor"/>
                <a:ea typeface="Times New Roman"/>
                <a:cs typeface="AL-Mohanad Bold"/>
              </a:rPr>
              <a:t>اللسنيات</a:t>
            </a:r>
            <a:r>
              <a:rPr lang="ar-SA" sz="2800" b="1" dirty="0">
                <a:solidFill>
                  <a:schemeClr val="tx1"/>
                </a:solidFill>
                <a:latin typeface="Phyllis ATT"/>
                <a:ea typeface="Times New Roman"/>
                <a:cs typeface="AL-Mohanad Bold"/>
              </a:rPr>
              <a:t> وأخيرا اللسانيات</a:t>
            </a:r>
            <a:r>
              <a:rPr lang="ar-SA" sz="2800" b="1" dirty="0">
                <a:solidFill>
                  <a:schemeClr val="tx1"/>
                </a:solidFill>
                <a:latin typeface="Phyllis ATT"/>
                <a:ea typeface="Times New Roman"/>
                <a:cs typeface="Traditional Arabic"/>
              </a:rPr>
              <a:t>. </a:t>
            </a:r>
            <a:r>
              <a:rPr lang="ar-SA" sz="2800" b="1" dirty="0">
                <a:solidFill>
                  <a:schemeClr val="tx1"/>
                </a:solidFill>
                <a:latin typeface="Amperzand"/>
                <a:ea typeface="Times New Roman"/>
                <a:cs typeface="Traditional Arabic"/>
              </a:rPr>
              <a:t>عبد السلام </a:t>
            </a:r>
            <a:r>
              <a:rPr lang="ar-SA" sz="2800" b="1" dirty="0" err="1">
                <a:solidFill>
                  <a:schemeClr val="tx1"/>
                </a:solidFill>
                <a:latin typeface="Amperzand"/>
                <a:ea typeface="Times New Roman"/>
                <a:cs typeface="Traditional Arabic"/>
              </a:rPr>
              <a:t>المسدي</a:t>
            </a:r>
            <a:r>
              <a:rPr lang="ar-SA" sz="2800" b="1" dirty="0">
                <a:solidFill>
                  <a:schemeClr val="tx1"/>
                </a:solidFill>
                <a:latin typeface="Amperzand"/>
                <a:ea typeface="Times New Roman"/>
                <a:cs typeface="Traditional Arabic"/>
              </a:rPr>
              <a:t> </a:t>
            </a:r>
            <a:r>
              <a:rPr lang="ar-SA" sz="2800" b="1" dirty="0">
                <a:solidFill>
                  <a:schemeClr val="tx1"/>
                </a:solidFill>
                <a:latin typeface="Amperzand"/>
                <a:ea typeface="Times New Roman"/>
                <a:cs typeface="ALAWI-3-1"/>
              </a:rPr>
              <a:t>قاموس اللسانيات</a:t>
            </a:r>
            <a:r>
              <a:rPr lang="ar-SA" sz="2800" b="1" dirty="0">
                <a:solidFill>
                  <a:schemeClr val="tx1"/>
                </a:solidFill>
                <a:latin typeface="Amperzand"/>
                <a:ea typeface="Times New Roman"/>
                <a:cs typeface="Traditional Arabic"/>
              </a:rPr>
              <a:t>، ص72، غير أنّنا إذا عدنا إلى التراث العربي نجد بأنّ الفارابي كان أوّل من استعمل تركيبة (</a:t>
            </a:r>
            <a:r>
              <a:rPr lang="ar-SA" sz="2800" b="1" dirty="0">
                <a:solidFill>
                  <a:schemeClr val="tx1"/>
                </a:solidFill>
                <a:latin typeface="Amperzand"/>
                <a:ea typeface="Times New Roman"/>
                <a:cs typeface="ALAWI-3-1"/>
              </a:rPr>
              <a:t>علم اللسان</a:t>
            </a:r>
            <a:r>
              <a:rPr lang="ar-SA" sz="2800" b="1" dirty="0">
                <a:solidFill>
                  <a:schemeClr val="tx1"/>
                </a:solidFill>
                <a:latin typeface="Amperzand"/>
                <a:ea typeface="Times New Roman"/>
                <a:cs typeface="Traditional Arabic"/>
              </a:rPr>
              <a:t>) في كتابه الشهير (</a:t>
            </a:r>
            <a:r>
              <a:rPr lang="ar-SA" sz="2800" b="1" dirty="0">
                <a:solidFill>
                  <a:schemeClr val="tx1"/>
                </a:solidFill>
                <a:latin typeface="Amperzand"/>
                <a:ea typeface="Times New Roman"/>
                <a:cs typeface="ALAWI-3-1"/>
              </a:rPr>
              <a:t>إحصاء العلوم</a:t>
            </a:r>
            <a:r>
              <a:rPr lang="ar-SA" sz="2800" b="1" dirty="0">
                <a:solidFill>
                  <a:schemeClr val="tx1"/>
                </a:solidFill>
                <a:latin typeface="Amperzand"/>
                <a:ea typeface="Times New Roman"/>
                <a:cs typeface="Traditional Arabic"/>
              </a:rPr>
              <a:t>) للدلالة على هذه الصناعة، يقول" ..</a:t>
            </a:r>
            <a:r>
              <a:rPr lang="ar-SA" sz="2800" b="1" dirty="0">
                <a:solidFill>
                  <a:schemeClr val="tx1"/>
                </a:solidFill>
                <a:latin typeface="Amperzand"/>
                <a:ea typeface="Times New Roman"/>
                <a:cs typeface="ae_AlMateen"/>
              </a:rPr>
              <a:t> </a:t>
            </a:r>
            <a:r>
              <a:rPr lang="ar-SA" sz="2800" b="1" dirty="0">
                <a:solidFill>
                  <a:schemeClr val="tx1"/>
                </a:solidFill>
                <a:latin typeface="Amperzand"/>
                <a:ea typeface="Times New Roman"/>
                <a:cs typeface="AL-Mohanad Bold"/>
              </a:rPr>
              <a:t>علم اللسان ضربان، أحدهما.. والثاني علم قوانين في صناعة أقاويل كلية</a:t>
            </a:r>
            <a:r>
              <a:rPr lang="ar-SA" sz="2800" b="1" dirty="0">
                <a:solidFill>
                  <a:schemeClr val="tx1"/>
                </a:solidFill>
                <a:latin typeface="Amperzand"/>
                <a:ea typeface="Times New Roman"/>
                <a:cs typeface="ae_AlMateen"/>
              </a:rPr>
              <a:t>..</a:t>
            </a:r>
            <a:r>
              <a:rPr lang="ar-SA" sz="2800" b="1" dirty="0">
                <a:solidFill>
                  <a:schemeClr val="tx1"/>
                </a:solidFill>
                <a:latin typeface="Amperzand"/>
                <a:ea typeface="Times New Roman"/>
                <a:cs typeface="Traditional Arabic"/>
              </a:rPr>
              <a:t>" </a:t>
            </a:r>
            <a:r>
              <a:rPr lang="ar-DZ" sz="2800" b="1" dirty="0">
                <a:solidFill>
                  <a:schemeClr val="tx1"/>
                </a:solidFill>
                <a:latin typeface="Amperzand"/>
                <a:ea typeface="Times New Roman"/>
                <a:cs typeface="Traditional Arabic"/>
              </a:rPr>
              <a:t>أبو نصر محمد الفارابي، </a:t>
            </a:r>
            <a:r>
              <a:rPr lang="ar-DZ" sz="2800" b="1" dirty="0">
                <a:solidFill>
                  <a:schemeClr val="tx1"/>
                </a:solidFill>
                <a:latin typeface="Amperzand"/>
                <a:ea typeface="Times New Roman"/>
                <a:cs typeface="ALAWI-3-1"/>
              </a:rPr>
              <a:t>إحصاء العلوم</a:t>
            </a:r>
            <a:r>
              <a:rPr lang="ar-DZ" sz="2800" b="1" dirty="0">
                <a:solidFill>
                  <a:schemeClr val="tx1"/>
                </a:solidFill>
                <a:latin typeface="Amperzand"/>
                <a:ea typeface="Times New Roman"/>
                <a:cs typeface="Traditional Arabic"/>
              </a:rPr>
              <a:t>، ص9</a:t>
            </a:r>
            <a:endParaRPr lang="fr-FR" sz="2800" b="1" dirty="0">
              <a:solidFill>
                <a:schemeClr val="tx1"/>
              </a:solidFill>
            </a:endParaRPr>
          </a:p>
        </p:txBody>
      </p:sp>
      <p:sp>
        <p:nvSpPr>
          <p:cNvPr id="5" name="Espace réservé du texte 4"/>
          <p:cNvSpPr>
            <a:spLocks noGrp="1"/>
          </p:cNvSpPr>
          <p:nvPr>
            <p:ph type="body" sz="quarter" idx="3"/>
          </p:nvPr>
        </p:nvSpPr>
        <p:spPr>
          <a:xfrm>
            <a:off x="7086599" y="1533057"/>
            <a:ext cx="4938575" cy="576262"/>
          </a:xfrm>
          <a:blipFill>
            <a:blip r:embed="rId2"/>
            <a:tile tx="0" ty="0" sx="100000" sy="100000" flip="none" algn="tl"/>
          </a:blipFill>
        </p:spPr>
        <p:txBody>
          <a:bodyPr/>
          <a:lstStyle/>
          <a:p>
            <a:pPr algn="ctr" rtl="1"/>
            <a:r>
              <a:rPr lang="ar-DZ" sz="3200" b="1" dirty="0">
                <a:solidFill>
                  <a:schemeClr val="tx1"/>
                </a:solidFill>
                <a:latin typeface="ae_Dimnah" panose="02060603050605020204" pitchFamily="18" charset="-78"/>
                <a:cs typeface="ae_Dimnah" panose="02060603050605020204" pitchFamily="18" charset="-78"/>
              </a:rPr>
              <a:t>نشأة المصطلح العربي؛ اللسانيات:</a:t>
            </a:r>
            <a:endParaRPr lang="fr-FR" sz="3200" b="1" dirty="0">
              <a:solidFill>
                <a:schemeClr val="tx1"/>
              </a:solidFill>
              <a:latin typeface="ae_Dimnah" panose="02060603050605020204" pitchFamily="18" charset="-78"/>
              <a:cs typeface="ae_Dimnah" panose="02060603050605020204" pitchFamily="18" charset="-78"/>
            </a:endParaRPr>
          </a:p>
        </p:txBody>
      </p:sp>
      <p:sp>
        <p:nvSpPr>
          <p:cNvPr id="6" name="Espace réservé du contenu 5"/>
          <p:cNvSpPr>
            <a:spLocks noGrp="1"/>
          </p:cNvSpPr>
          <p:nvPr>
            <p:ph sz="quarter" idx="4"/>
          </p:nvPr>
        </p:nvSpPr>
        <p:spPr>
          <a:xfrm>
            <a:off x="7107382" y="2234010"/>
            <a:ext cx="4938575" cy="4395389"/>
          </a:xfrm>
          <a:solidFill>
            <a:schemeClr val="bg1">
              <a:lumMod val="95000"/>
            </a:schemeClr>
          </a:solidFill>
          <a:ln>
            <a:solidFill>
              <a:srgbClr val="00B050"/>
            </a:solidFill>
          </a:ln>
        </p:spPr>
        <p:txBody>
          <a:bodyPr>
            <a:normAutofit fontScale="92500"/>
          </a:bodyPr>
          <a:lstStyle/>
          <a:p>
            <a:pPr marL="0" indent="0" algn="just" rtl="1">
              <a:buNone/>
            </a:pPr>
            <a:r>
              <a:rPr lang="ar-DZ" sz="3200" dirty="0">
                <a:solidFill>
                  <a:schemeClr val="tx1"/>
                </a:solidFill>
                <a:latin typeface="Simplified Arabic"/>
                <a:ea typeface="Times New Roman"/>
                <a:cs typeface="Traditional Arabic"/>
              </a:rPr>
              <a:t>إنّ أهم محطة تاريخية فيصلية لهذا التنوع كان في إطار فعاليات المؤتمر الدولي للسانيات واللغة العربية، الذي انعقد في الجامعة التونسية بتاريخ: (</a:t>
            </a:r>
            <a:r>
              <a:rPr lang="ar-DZ" sz="2800" dirty="0">
                <a:solidFill>
                  <a:schemeClr val="tx1"/>
                </a:solidFill>
                <a:latin typeface="Amperzand"/>
                <a:ea typeface="Times New Roman"/>
                <a:cs typeface="ae_AlHor"/>
              </a:rPr>
              <a:t>13/19 ديسمبر 1978م</a:t>
            </a:r>
            <a:r>
              <a:rPr lang="ar-DZ" sz="2800" dirty="0">
                <a:solidFill>
                  <a:schemeClr val="tx1"/>
                </a:solidFill>
                <a:latin typeface="Simplified Arabic"/>
                <a:ea typeface="Times New Roman"/>
                <a:cs typeface="Traditional Arabic"/>
              </a:rPr>
              <a:t>)،</a:t>
            </a:r>
            <a:r>
              <a:rPr lang="ar-DZ" sz="3200" dirty="0">
                <a:solidFill>
                  <a:schemeClr val="tx1"/>
                </a:solidFill>
                <a:latin typeface="Simplified Arabic"/>
                <a:ea typeface="Times New Roman"/>
                <a:cs typeface="Traditional Arabic"/>
              </a:rPr>
              <a:t> ليكون أوّل مؤتمر علمي رسمي يحمل صراحة في عنوانه كلمة "</a:t>
            </a:r>
            <a:r>
              <a:rPr lang="ar-DZ" sz="3200" b="1" dirty="0">
                <a:solidFill>
                  <a:schemeClr val="tx1"/>
                </a:solidFill>
                <a:latin typeface="Simplified Arabic"/>
                <a:ea typeface="Times New Roman"/>
                <a:cs typeface="AL-Mohanad Bold"/>
              </a:rPr>
              <a:t>اللسانيات</a:t>
            </a:r>
            <a:r>
              <a:rPr lang="ar-DZ" sz="3200" dirty="0">
                <a:solidFill>
                  <a:schemeClr val="tx1"/>
                </a:solidFill>
                <a:latin typeface="Simplified Arabic"/>
                <a:ea typeface="Times New Roman"/>
                <a:cs typeface="Traditional Arabic"/>
              </a:rPr>
              <a:t>"... ومن محامد هذا التلاقي العلمي –هذه المرة ليس عربي/غربي، وإنمّا بين المشرق والمغرب بمعنى عربي/عربي-  أنْ تمّ تعميمه واعتماده من لدن (الهيئات العلمية العربية).</a:t>
            </a:r>
            <a:endParaRPr lang="fr-FR" dirty="0">
              <a:solidFill>
                <a:schemeClr val="tx1"/>
              </a:solidFill>
              <a:latin typeface="Calibri"/>
              <a:ea typeface="Times New Roman"/>
              <a:cs typeface="Arial"/>
            </a:endParaRPr>
          </a:p>
          <a:p>
            <a:pPr marL="0" indent="0" algn="r" rtl="1">
              <a:buNone/>
            </a:pPr>
            <a:endParaRPr lang="fr-FR" dirty="0"/>
          </a:p>
        </p:txBody>
      </p:sp>
    </p:spTree>
    <p:extLst>
      <p:ext uri="{BB962C8B-B14F-4D97-AF65-F5344CB8AC3E}">
        <p14:creationId xmlns:p14="http://schemas.microsoft.com/office/powerpoint/2010/main" val="322397863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07818" y="268595"/>
            <a:ext cx="5985164" cy="895188"/>
          </a:xfrm>
          <a:solidFill>
            <a:srgbClr val="00B0F0"/>
          </a:solidFill>
        </p:spPr>
        <p:txBody>
          <a:bodyPr/>
          <a:lstStyle/>
          <a:p>
            <a:pPr lvl="0" algn="ctr" rtl="1">
              <a:buClr>
                <a:srgbClr val="A53010"/>
              </a:buClr>
            </a:pPr>
            <a:r>
              <a:rPr lang="ar-DZ" sz="4800" b="1" dirty="0">
                <a:solidFill>
                  <a:prstClr val="black"/>
                </a:solidFill>
                <a:cs typeface="AGA Granada Regular" pitchFamily="2" charset="-78"/>
              </a:rPr>
              <a:t>تعليق تمام حسّان:</a:t>
            </a:r>
            <a:endParaRPr lang="fr-FR" sz="4800" b="1" dirty="0">
              <a:solidFill>
                <a:prstClr val="black"/>
              </a:solidFill>
              <a:cs typeface="AGA Granada Regular" pitchFamily="2" charset="-78"/>
            </a:endParaRPr>
          </a:p>
        </p:txBody>
      </p:sp>
      <p:sp>
        <p:nvSpPr>
          <p:cNvPr id="4" name="Espace réservé du contenu 3"/>
          <p:cNvSpPr>
            <a:spLocks noGrp="1"/>
          </p:cNvSpPr>
          <p:nvPr>
            <p:ph sz="half" idx="2"/>
          </p:nvPr>
        </p:nvSpPr>
        <p:spPr>
          <a:xfrm>
            <a:off x="199303" y="1302057"/>
            <a:ext cx="5993679" cy="5389688"/>
          </a:xfrm>
          <a:solidFill>
            <a:schemeClr val="bg2">
              <a:lumMod val="75000"/>
            </a:schemeClr>
          </a:solidFill>
        </p:spPr>
        <p:txBody>
          <a:bodyPr>
            <a:noAutofit/>
          </a:bodyPr>
          <a:lstStyle/>
          <a:p>
            <a:pPr marL="0" indent="0" algn="just" rtl="1">
              <a:buNone/>
            </a:pPr>
            <a:r>
              <a:rPr lang="ar-DZ" sz="3800" dirty="0">
                <a:solidFill>
                  <a:schemeClr val="tx1"/>
                </a:solidFill>
                <a:latin typeface="Amperzand"/>
                <a:ea typeface="Times New Roman"/>
                <a:cs typeface="Traditional Arabic"/>
              </a:rPr>
              <a:t>"..</a:t>
            </a:r>
            <a:r>
              <a:rPr lang="ar-DZ" sz="3800" dirty="0">
                <a:solidFill>
                  <a:schemeClr val="tx1"/>
                </a:solidFill>
                <a:latin typeface="Amperzand"/>
                <a:ea typeface="Times New Roman"/>
                <a:cs typeface="ae_AlHor"/>
              </a:rPr>
              <a:t>في الندوة التي عقدت بتونس [...] نرى اتفاقا بين الحاضرين من المشتغلين بالدراسات اللغوية على تسمية "</a:t>
            </a:r>
            <a:r>
              <a:rPr lang="ar-DZ" sz="3800" dirty="0">
                <a:solidFill>
                  <a:schemeClr val="tx1"/>
                </a:solidFill>
                <a:latin typeface="Amperzand"/>
                <a:ea typeface="Times New Roman"/>
                <a:cs typeface="AL-Mohanad Bold"/>
              </a:rPr>
              <a:t>علم اللغة</a:t>
            </a:r>
            <a:r>
              <a:rPr lang="ar-DZ" sz="3800" dirty="0">
                <a:solidFill>
                  <a:schemeClr val="tx1"/>
                </a:solidFill>
                <a:latin typeface="Amperzand"/>
                <a:ea typeface="Times New Roman"/>
                <a:cs typeface="ae_AlHor"/>
              </a:rPr>
              <a:t>" باسم "</a:t>
            </a:r>
            <a:r>
              <a:rPr lang="ar-DZ" sz="3800" dirty="0">
                <a:solidFill>
                  <a:schemeClr val="tx1"/>
                </a:solidFill>
                <a:latin typeface="Amperzand"/>
                <a:ea typeface="Times New Roman"/>
                <a:cs typeface="AL-Mohanad Bold"/>
              </a:rPr>
              <a:t>اللسانيات </a:t>
            </a:r>
            <a:r>
              <a:rPr lang="ar-DZ" sz="3800" dirty="0">
                <a:solidFill>
                  <a:schemeClr val="tx1"/>
                </a:solidFill>
                <a:latin typeface="Amperzand"/>
                <a:ea typeface="Times New Roman"/>
                <a:cs typeface="ae_AlHor"/>
              </a:rPr>
              <a:t>"غير أنّني أفرق هنا بين مصطلح جرى استعمالها فعلا على أقلام المؤلفين لأوضح الفارق بين كلّ منها، والآخر ومن هنا أتحفظ مؤقتا بمصطلح علم اللغة..</a:t>
            </a:r>
            <a:r>
              <a:rPr lang="ar-DZ" sz="3800" dirty="0">
                <a:solidFill>
                  <a:schemeClr val="tx1"/>
                </a:solidFill>
                <a:latin typeface="Amperzand"/>
                <a:ea typeface="Times New Roman"/>
                <a:cs typeface="Traditional Arabic"/>
              </a:rPr>
              <a:t>"</a:t>
            </a:r>
            <a:endParaRPr lang="fr-FR" sz="3800" dirty="0">
              <a:solidFill>
                <a:schemeClr val="tx1"/>
              </a:solidFill>
            </a:endParaRPr>
          </a:p>
        </p:txBody>
      </p:sp>
      <p:sp>
        <p:nvSpPr>
          <p:cNvPr id="5" name="Espace réservé du texte 4"/>
          <p:cNvSpPr>
            <a:spLocks noGrp="1"/>
          </p:cNvSpPr>
          <p:nvPr>
            <p:ph type="body" sz="quarter" idx="3"/>
          </p:nvPr>
        </p:nvSpPr>
        <p:spPr>
          <a:xfrm>
            <a:off x="6463145" y="246208"/>
            <a:ext cx="5582813" cy="855227"/>
          </a:xfrm>
          <a:solidFill>
            <a:srgbClr val="00B0F0"/>
          </a:solidFill>
        </p:spPr>
        <p:txBody>
          <a:bodyPr/>
          <a:lstStyle/>
          <a:p>
            <a:pPr algn="ctr" rtl="1"/>
            <a:r>
              <a:rPr lang="ar-DZ" sz="4800" b="1" dirty="0">
                <a:solidFill>
                  <a:schemeClr val="tx1"/>
                </a:solidFill>
                <a:cs typeface="AGA Granada Regular" pitchFamily="2" charset="-78"/>
              </a:rPr>
              <a:t>تعليق عبد السلام المسدي:</a:t>
            </a:r>
            <a:endParaRPr lang="fr-FR" sz="48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504709" y="1319610"/>
            <a:ext cx="5541249" cy="5309789"/>
          </a:xfrm>
          <a:solidFill>
            <a:schemeClr val="accent2">
              <a:lumMod val="60000"/>
              <a:lumOff val="40000"/>
            </a:schemeClr>
          </a:solidFill>
        </p:spPr>
        <p:txBody>
          <a:bodyPr>
            <a:noAutofit/>
          </a:bodyPr>
          <a:lstStyle/>
          <a:p>
            <a:pPr marL="0" indent="0" algn="just" rtl="1">
              <a:buNone/>
            </a:pPr>
            <a:r>
              <a:rPr lang="ar-DZ" sz="3200" dirty="0">
                <a:solidFill>
                  <a:schemeClr val="tx1"/>
                </a:solidFill>
                <a:latin typeface="Amperzand"/>
                <a:ea typeface="Times New Roman"/>
                <a:cs typeface="Traditional Arabic"/>
              </a:rPr>
              <a:t>"..</a:t>
            </a:r>
            <a:r>
              <a:rPr lang="ar-DZ" sz="3200" dirty="0">
                <a:solidFill>
                  <a:schemeClr val="tx1"/>
                </a:solidFill>
                <a:latin typeface="Amperzand"/>
                <a:ea typeface="Times New Roman"/>
                <a:cs typeface="ae_AlHor"/>
              </a:rPr>
              <a:t>كان المصطلح المتداول في تونس هو الألسنية وهو أقدم المصطلحات تاريخيا لأنه صيغ في فلسطين سنة 1938م، ثم راج في لبنان وفي مصر استعمل مصطلح علم اللغة، ووضع علي عبد الواحد وافي أوّل كتاب فيه عام 1941م، واختار له ذلك المصطلح عنوانا، وكان الجزائريون قد وضعوا مصطلح اللسانيات وبه سموا معهدًا مختصًا وبه أيضا أصدروا مجلة متخصصة فيه، وفي المغرب استخدم مصطلح اللسانيات</a:t>
            </a:r>
            <a:r>
              <a:rPr lang="ar-DZ" sz="3200" dirty="0">
                <a:solidFill>
                  <a:schemeClr val="tx1"/>
                </a:solidFill>
                <a:latin typeface="Amperzand"/>
                <a:ea typeface="Times New Roman"/>
                <a:cs typeface="Traditional Arabic"/>
              </a:rPr>
              <a:t>..</a:t>
            </a:r>
            <a:r>
              <a:rPr lang="ar-DZ" sz="3600" dirty="0">
                <a:solidFill>
                  <a:schemeClr val="tx1"/>
                </a:solidFill>
                <a:latin typeface="Amperzand"/>
                <a:ea typeface="Times New Roman"/>
                <a:cs typeface="Traditional Arabic"/>
              </a:rPr>
              <a:t>"</a:t>
            </a:r>
            <a:endParaRPr lang="fr-FR" sz="3200" dirty="0">
              <a:solidFill>
                <a:schemeClr val="tx1"/>
              </a:solidFill>
            </a:endParaRPr>
          </a:p>
        </p:txBody>
      </p:sp>
    </p:spTree>
    <p:extLst>
      <p:ext uri="{BB962C8B-B14F-4D97-AF65-F5344CB8AC3E}">
        <p14:creationId xmlns:p14="http://schemas.microsoft.com/office/powerpoint/2010/main" val="894103384"/>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37735" y="187037"/>
            <a:ext cx="4770683" cy="748145"/>
          </a:xfrm>
          <a:solidFill>
            <a:srgbClr val="00B0F0"/>
          </a:solidFill>
        </p:spPr>
        <p:txBody>
          <a:bodyPr/>
          <a:lstStyle/>
          <a:p>
            <a:pPr lvl="0" algn="ctr" rtl="1">
              <a:buClr>
                <a:srgbClr val="A53010"/>
              </a:buClr>
            </a:pPr>
            <a:r>
              <a:rPr lang="ar-DZ" sz="4000" b="1" dirty="0">
                <a:solidFill>
                  <a:prstClr val="black"/>
                </a:solidFill>
                <a:cs typeface="AGA Granada Regular" pitchFamily="2" charset="-78"/>
              </a:rPr>
              <a:t>اللسان في القرآن الكريم: </a:t>
            </a:r>
            <a:endParaRPr lang="fr-FR" sz="4000" b="1" dirty="0">
              <a:solidFill>
                <a:prstClr val="black"/>
              </a:solidFill>
              <a:cs typeface="AGA Granada Regular" pitchFamily="2" charset="-78"/>
            </a:endParaRPr>
          </a:p>
        </p:txBody>
      </p:sp>
      <p:graphicFrame>
        <p:nvGraphicFramePr>
          <p:cNvPr id="7" name="Espace réservé du contenu 6"/>
          <p:cNvGraphicFramePr>
            <a:graphicFrameLocks noGrp="1"/>
          </p:cNvGraphicFramePr>
          <p:nvPr>
            <p:ph sz="half" idx="2"/>
            <p:extLst>
              <p:ext uri="{D42A27DB-BD31-4B8C-83A1-F6EECF244321}">
                <p14:modId xmlns:p14="http://schemas.microsoft.com/office/powerpoint/2010/main" val="861982642"/>
              </p:ext>
            </p:extLst>
          </p:nvPr>
        </p:nvGraphicFramePr>
        <p:xfrm>
          <a:off x="332508" y="1039091"/>
          <a:ext cx="4675909" cy="5507183"/>
        </p:xfrm>
        <a:graphic>
          <a:graphicData uri="http://schemas.openxmlformats.org/drawingml/2006/table">
            <a:tbl>
              <a:tblPr rtl="1" firstRow="1" firstCol="1" bandRow="1"/>
              <a:tblGrid>
                <a:gridCol w="4675909">
                  <a:extLst>
                    <a:ext uri="{9D8B030D-6E8A-4147-A177-3AD203B41FA5}">
                      <a16:colId xmlns:a16="http://schemas.microsoft.com/office/drawing/2014/main" val="20000"/>
                    </a:ext>
                  </a:extLst>
                </a:gridCol>
              </a:tblGrid>
              <a:tr h="605532">
                <a:tc>
                  <a:txBody>
                    <a:bodyPr/>
                    <a:lstStyle/>
                    <a:p>
                      <a:pPr algn="ctr" rtl="1">
                        <a:lnSpc>
                          <a:spcPct val="115000"/>
                        </a:lnSpc>
                        <a:spcAft>
                          <a:spcPts val="0"/>
                        </a:spcAft>
                      </a:pPr>
                      <a:r>
                        <a:rPr lang="ar-DZ" sz="3200" dirty="0">
                          <a:effectLst/>
                          <a:latin typeface="Simplified Arabic"/>
                          <a:ea typeface="Times New Roman"/>
                          <a:cs typeface="ALAWI-3-1"/>
                        </a:rPr>
                        <a:t>الآية الكريمة</a:t>
                      </a:r>
                      <a:endParaRPr lang="fr-FR" sz="20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r h="1166211">
                <a:tc>
                  <a:txBody>
                    <a:bodyPr/>
                    <a:lstStyle/>
                    <a:p>
                      <a:pPr marL="96520" algn="ctr" rtl="1">
                        <a:lnSpc>
                          <a:spcPct val="115000"/>
                        </a:lnSpc>
                        <a:spcAft>
                          <a:spcPts val="0"/>
                        </a:spcAft>
                      </a:pPr>
                      <a:r>
                        <a:rPr lang="ar-SA" sz="2800" dirty="0" err="1">
                          <a:effectLst/>
                          <a:latin typeface="Calibri"/>
                          <a:ea typeface="Times New Roman"/>
                          <a:cs typeface="QCF2BSML"/>
                        </a:rPr>
                        <a:t>ﱡﭐ</a:t>
                      </a:r>
                      <a:r>
                        <a:rPr lang="ar-SA" sz="2800" dirty="0" err="1">
                          <a:effectLst/>
                          <a:latin typeface="Calibri"/>
                          <a:ea typeface="Times New Roman"/>
                          <a:cs typeface="QCF2352"/>
                        </a:rPr>
                        <a:t>ﲔ</a:t>
                      </a:r>
                      <a:r>
                        <a:rPr lang="ar-SA" sz="2800" dirty="0">
                          <a:effectLst/>
                          <a:latin typeface="Calibri"/>
                          <a:ea typeface="Times New Roman"/>
                          <a:cs typeface="QCF2352"/>
                        </a:rPr>
                        <a:t> ﲕ ﲖ </a:t>
                      </a:r>
                      <a:r>
                        <a:rPr lang="ar-SA" sz="2800" b="1" u="sng" dirty="0">
                          <a:effectLst/>
                          <a:latin typeface="Calibri"/>
                          <a:ea typeface="Times New Roman"/>
                          <a:cs typeface="QCF2352"/>
                        </a:rPr>
                        <a:t>ﲗ</a:t>
                      </a:r>
                      <a:r>
                        <a:rPr lang="ar-SA" sz="2800" dirty="0">
                          <a:effectLst/>
                          <a:latin typeface="Calibri"/>
                          <a:ea typeface="Times New Roman"/>
                          <a:cs typeface="QCF2352"/>
                        </a:rPr>
                        <a:t> ﲘ ﲙ ﲚ ﲛ </a:t>
                      </a:r>
                      <a:r>
                        <a:rPr lang="ar-SA" sz="2800" dirty="0" err="1">
                          <a:effectLst/>
                          <a:latin typeface="Calibri"/>
                          <a:ea typeface="Times New Roman"/>
                          <a:cs typeface="QCF2352"/>
                        </a:rPr>
                        <a:t>ﲜ</a:t>
                      </a:r>
                      <a:r>
                        <a:rPr lang="ar-SA" sz="2800" dirty="0" err="1">
                          <a:effectLst/>
                          <a:latin typeface="Calibri"/>
                          <a:ea typeface="Times New Roman"/>
                          <a:cs typeface="QCF2BSML"/>
                        </a:rPr>
                        <a:t>ﱠ</a:t>
                      </a:r>
                      <a:r>
                        <a:rPr lang="ar-SA" sz="2800" dirty="0">
                          <a:effectLst/>
                          <a:latin typeface="MS Sans Serif"/>
                          <a:ea typeface="Times New Roman"/>
                          <a:cs typeface="MS Sans Serif"/>
                        </a:rPr>
                        <a:t> </a:t>
                      </a:r>
                      <a:r>
                        <a:rPr lang="ar-SA" sz="2800" dirty="0">
                          <a:effectLst/>
                          <a:latin typeface="Calibri"/>
                          <a:ea typeface="Times New Roman"/>
                          <a:cs typeface="Arial"/>
                        </a:rPr>
                        <a:t>النور: ٢٤</a:t>
                      </a:r>
                      <a:endParaRPr lang="fr-FR"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1"/>
                  </a:ext>
                </a:extLst>
              </a:tr>
              <a:tr h="1025101">
                <a:tc>
                  <a:txBody>
                    <a:bodyPr/>
                    <a:lstStyle/>
                    <a:p>
                      <a:pPr marL="96520" algn="ctr" rtl="1">
                        <a:lnSpc>
                          <a:spcPct val="115000"/>
                        </a:lnSpc>
                        <a:spcAft>
                          <a:spcPts val="0"/>
                        </a:spcAft>
                      </a:pPr>
                      <a:r>
                        <a:rPr lang="ar-SA" sz="2800" dirty="0" err="1">
                          <a:effectLst/>
                          <a:latin typeface="Calibri"/>
                          <a:ea typeface="Times New Roman"/>
                          <a:cs typeface="QCF2BSML"/>
                        </a:rPr>
                        <a:t>ﱡﭐ</a:t>
                      </a:r>
                      <a:r>
                        <a:rPr lang="ar-SA" sz="2800" dirty="0">
                          <a:effectLst/>
                          <a:latin typeface="Calibri"/>
                          <a:ea typeface="Times New Roman"/>
                          <a:cs typeface="QCF2273"/>
                        </a:rPr>
                        <a:t> ﲬ </a:t>
                      </a:r>
                      <a:r>
                        <a:rPr lang="ar-SA" sz="2800" b="1" u="sng" dirty="0">
                          <a:effectLst/>
                          <a:latin typeface="Calibri"/>
                          <a:ea typeface="Times New Roman"/>
                          <a:cs typeface="QCF2273"/>
                        </a:rPr>
                        <a:t>ﲭ</a:t>
                      </a:r>
                      <a:r>
                        <a:rPr lang="ar-SA" sz="2800" dirty="0">
                          <a:effectLst/>
                          <a:latin typeface="Calibri"/>
                          <a:ea typeface="Times New Roman"/>
                          <a:cs typeface="QCF2273"/>
                        </a:rPr>
                        <a:t> </a:t>
                      </a:r>
                      <a:r>
                        <a:rPr lang="ar-SA" sz="2800" dirty="0" err="1">
                          <a:effectLst/>
                          <a:latin typeface="Calibri"/>
                          <a:ea typeface="Times New Roman"/>
                          <a:cs typeface="QCF2273"/>
                        </a:rPr>
                        <a:t>ﲮ</a:t>
                      </a:r>
                      <a:r>
                        <a:rPr lang="ar-SA" sz="2800" dirty="0" err="1">
                          <a:effectLst/>
                          <a:latin typeface="Calibri"/>
                          <a:ea typeface="Times New Roman"/>
                          <a:cs typeface="QCF2BSML"/>
                        </a:rPr>
                        <a:t>ﱠ</a:t>
                      </a:r>
                      <a:r>
                        <a:rPr lang="ar-SA" sz="2800" dirty="0">
                          <a:effectLst/>
                          <a:latin typeface="MS Sans Serif"/>
                          <a:ea typeface="Times New Roman"/>
                          <a:cs typeface="MS Sans Serif"/>
                        </a:rPr>
                        <a:t> </a:t>
                      </a:r>
                      <a:r>
                        <a:rPr lang="ar-SA" sz="2800" dirty="0">
                          <a:effectLst/>
                          <a:latin typeface="Calibri"/>
                          <a:ea typeface="Times New Roman"/>
                          <a:cs typeface="Arial"/>
                        </a:rPr>
                        <a:t>النحل: ٦٢</a:t>
                      </a:r>
                      <a:endParaRPr lang="fr-FR" sz="2400" dirty="0">
                        <a:effectLst/>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2"/>
                  </a:ext>
                </a:extLst>
              </a:tr>
              <a:tr h="1685238">
                <a:tc>
                  <a:txBody>
                    <a:bodyPr/>
                    <a:lstStyle/>
                    <a:p>
                      <a:pPr marL="6350" algn="ctr" rtl="1">
                        <a:lnSpc>
                          <a:spcPct val="115000"/>
                        </a:lnSpc>
                        <a:spcAft>
                          <a:spcPts val="0"/>
                        </a:spcAft>
                      </a:pPr>
                      <a:r>
                        <a:rPr lang="ar-SA" sz="2800" dirty="0" err="1">
                          <a:solidFill>
                            <a:srgbClr val="000000"/>
                          </a:solidFill>
                          <a:effectLst/>
                          <a:latin typeface="Calibri"/>
                          <a:ea typeface="Times New Roman"/>
                          <a:cs typeface="QCF2BSML"/>
                        </a:rPr>
                        <a:t>ﱡﭐ</a:t>
                      </a:r>
                      <a:r>
                        <a:rPr lang="ar-SA" sz="2800" dirty="0">
                          <a:solidFill>
                            <a:srgbClr val="000000"/>
                          </a:solidFill>
                          <a:effectLst/>
                          <a:latin typeface="Calibri"/>
                          <a:ea typeface="Times New Roman"/>
                          <a:cs typeface="QCF2121"/>
                        </a:rPr>
                        <a:t> ﱁ ﱂ  ﱃ ﱄ ﱅ ﱆ ﱇ </a:t>
                      </a:r>
                      <a:r>
                        <a:rPr lang="ar-SA" sz="2800" b="1" u="sng" dirty="0">
                          <a:solidFill>
                            <a:srgbClr val="000000"/>
                          </a:solidFill>
                          <a:effectLst/>
                          <a:latin typeface="Calibri"/>
                          <a:ea typeface="Times New Roman"/>
                          <a:cs typeface="QCF2121"/>
                        </a:rPr>
                        <a:t>ﱈ</a:t>
                      </a:r>
                      <a:r>
                        <a:rPr lang="ar-SA" sz="2800" dirty="0">
                          <a:solidFill>
                            <a:srgbClr val="000000"/>
                          </a:solidFill>
                          <a:effectLst/>
                          <a:latin typeface="Calibri"/>
                          <a:ea typeface="Times New Roman"/>
                          <a:cs typeface="QCF2121"/>
                        </a:rPr>
                        <a:t> ﱉ ﱊ  ﱋ </a:t>
                      </a:r>
                      <a:r>
                        <a:rPr lang="ar-SA" sz="2800" dirty="0" err="1">
                          <a:solidFill>
                            <a:srgbClr val="000000"/>
                          </a:solidFill>
                          <a:effectLst/>
                          <a:latin typeface="Calibri"/>
                          <a:ea typeface="Times New Roman"/>
                          <a:cs typeface="QCF2121"/>
                        </a:rPr>
                        <a:t>ﱌ</a:t>
                      </a:r>
                      <a:r>
                        <a:rPr lang="ar-SA" sz="2800" dirty="0" err="1">
                          <a:solidFill>
                            <a:srgbClr val="0000A5"/>
                          </a:solidFill>
                          <a:effectLst/>
                          <a:latin typeface="Calibri"/>
                          <a:ea typeface="Times New Roman"/>
                          <a:cs typeface="QCF2121"/>
                        </a:rPr>
                        <a:t>ﱍ</a:t>
                      </a:r>
                      <a:r>
                        <a:rPr lang="ar-SA" sz="2800" dirty="0">
                          <a:solidFill>
                            <a:srgbClr val="000000"/>
                          </a:solidFill>
                          <a:effectLst/>
                          <a:latin typeface="Calibri"/>
                          <a:ea typeface="Times New Roman"/>
                          <a:cs typeface="QCF2121"/>
                        </a:rPr>
                        <a:t> </a:t>
                      </a:r>
                      <a:r>
                        <a:rPr lang="ar-SA" sz="2800" dirty="0">
                          <a:solidFill>
                            <a:srgbClr val="000000"/>
                          </a:solidFill>
                          <a:effectLst/>
                          <a:latin typeface="Calibri"/>
                          <a:ea typeface="Times New Roman"/>
                          <a:cs typeface="QCF2BSML"/>
                        </a:rPr>
                        <a:t>ﱠ</a:t>
                      </a:r>
                      <a:r>
                        <a:rPr lang="ar-SA" sz="2800" dirty="0">
                          <a:solidFill>
                            <a:srgbClr val="9DAB0C"/>
                          </a:solidFill>
                          <a:effectLst/>
                          <a:latin typeface="MS Sans Serif"/>
                          <a:ea typeface="Times New Roman"/>
                          <a:cs typeface="MS Sans Serif"/>
                        </a:rPr>
                        <a:t> </a:t>
                      </a:r>
                      <a:r>
                        <a:rPr lang="ar-SA" sz="2800" dirty="0">
                          <a:effectLst/>
                          <a:latin typeface="Calibri"/>
                          <a:ea typeface="Times New Roman"/>
                          <a:cs typeface="Arial"/>
                        </a:rPr>
                        <a:t>المائدة: ٧٨</a:t>
                      </a:r>
                      <a:endParaRPr lang="fr-FR"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3"/>
                  </a:ext>
                </a:extLst>
              </a:tr>
              <a:tr h="1025101">
                <a:tc>
                  <a:txBody>
                    <a:bodyPr/>
                    <a:lstStyle/>
                    <a:p>
                      <a:pPr marL="6350" algn="ctr" rtl="1">
                        <a:lnSpc>
                          <a:spcPct val="115000"/>
                        </a:lnSpc>
                        <a:spcAft>
                          <a:spcPts val="0"/>
                        </a:spcAft>
                      </a:pPr>
                      <a:r>
                        <a:rPr lang="ar-SA" sz="2800" dirty="0" err="1">
                          <a:solidFill>
                            <a:srgbClr val="000000"/>
                          </a:solidFill>
                          <a:effectLst/>
                          <a:latin typeface="Calibri"/>
                          <a:ea typeface="Times New Roman"/>
                          <a:cs typeface="QCF2BSML"/>
                        </a:rPr>
                        <a:t>ﱡﭐ</a:t>
                      </a:r>
                      <a:r>
                        <a:rPr lang="ar-SA" sz="700" dirty="0">
                          <a:solidFill>
                            <a:srgbClr val="000000"/>
                          </a:solidFill>
                          <a:effectLst/>
                          <a:latin typeface="Calibri"/>
                          <a:ea typeface="Times New Roman"/>
                          <a:cs typeface="QCF2308"/>
                        </a:rPr>
                        <a:t> </a:t>
                      </a:r>
                      <a:r>
                        <a:rPr lang="ar-SA" sz="2800" dirty="0">
                          <a:solidFill>
                            <a:srgbClr val="000000"/>
                          </a:solidFill>
                          <a:effectLst/>
                          <a:latin typeface="Calibri"/>
                          <a:ea typeface="Times New Roman"/>
                          <a:cs typeface="QCF2308"/>
                        </a:rPr>
                        <a:t>ﳕ</a:t>
                      </a:r>
                      <a:r>
                        <a:rPr lang="ar-SA" sz="700" dirty="0">
                          <a:solidFill>
                            <a:srgbClr val="000000"/>
                          </a:solidFill>
                          <a:effectLst/>
                          <a:latin typeface="Calibri"/>
                          <a:ea typeface="Times New Roman"/>
                          <a:cs typeface="QCF2308"/>
                        </a:rPr>
                        <a:t> </a:t>
                      </a:r>
                      <a:r>
                        <a:rPr lang="ar-SA" sz="2800" dirty="0">
                          <a:solidFill>
                            <a:srgbClr val="000000"/>
                          </a:solidFill>
                          <a:effectLst/>
                          <a:latin typeface="Calibri"/>
                          <a:ea typeface="Times New Roman"/>
                          <a:cs typeface="QCF2308"/>
                        </a:rPr>
                        <a:t>ﳖ</a:t>
                      </a:r>
                      <a:r>
                        <a:rPr lang="ar-SA" sz="700" dirty="0">
                          <a:solidFill>
                            <a:srgbClr val="000000"/>
                          </a:solidFill>
                          <a:effectLst/>
                          <a:latin typeface="Calibri"/>
                          <a:ea typeface="Times New Roman"/>
                          <a:cs typeface="QCF2308"/>
                        </a:rPr>
                        <a:t> </a:t>
                      </a:r>
                      <a:r>
                        <a:rPr lang="ar-SA" sz="2800" b="1" u="sng" dirty="0">
                          <a:solidFill>
                            <a:srgbClr val="000000"/>
                          </a:solidFill>
                          <a:effectLst/>
                          <a:latin typeface="Calibri"/>
                          <a:ea typeface="Times New Roman"/>
                          <a:cs typeface="QCF2308"/>
                        </a:rPr>
                        <a:t>ﳗ</a:t>
                      </a:r>
                      <a:r>
                        <a:rPr lang="ar-SA" sz="700" dirty="0">
                          <a:solidFill>
                            <a:srgbClr val="000000"/>
                          </a:solidFill>
                          <a:effectLst/>
                          <a:latin typeface="Calibri"/>
                          <a:ea typeface="Times New Roman"/>
                          <a:cs typeface="QCF2308"/>
                        </a:rPr>
                        <a:t> </a:t>
                      </a:r>
                      <a:r>
                        <a:rPr lang="ar-SA" sz="2800" dirty="0">
                          <a:solidFill>
                            <a:srgbClr val="000000"/>
                          </a:solidFill>
                          <a:effectLst/>
                          <a:latin typeface="Calibri"/>
                          <a:ea typeface="Times New Roman"/>
                          <a:cs typeface="QCF2308"/>
                        </a:rPr>
                        <a:t>ﳘ</a:t>
                      </a:r>
                      <a:r>
                        <a:rPr lang="ar-SA" sz="700" dirty="0">
                          <a:solidFill>
                            <a:srgbClr val="000000"/>
                          </a:solidFill>
                          <a:effectLst/>
                          <a:latin typeface="Calibri"/>
                          <a:ea typeface="Times New Roman"/>
                          <a:cs typeface="QCF2308"/>
                        </a:rPr>
                        <a:t> </a:t>
                      </a:r>
                      <a:r>
                        <a:rPr lang="ar-SA" sz="2800" dirty="0">
                          <a:solidFill>
                            <a:srgbClr val="000000"/>
                          </a:solidFill>
                          <a:effectLst/>
                          <a:latin typeface="Calibri"/>
                          <a:ea typeface="Times New Roman"/>
                          <a:cs typeface="QCF2308"/>
                        </a:rPr>
                        <a:t>ﳙ</a:t>
                      </a:r>
                      <a:r>
                        <a:rPr lang="ar-SA" sz="700" dirty="0">
                          <a:solidFill>
                            <a:srgbClr val="000000"/>
                          </a:solidFill>
                          <a:effectLst/>
                          <a:latin typeface="Calibri"/>
                          <a:ea typeface="Times New Roman"/>
                          <a:cs typeface="QCF2308"/>
                        </a:rPr>
                        <a:t> </a:t>
                      </a:r>
                      <a:r>
                        <a:rPr lang="ar-SA" sz="2800" dirty="0">
                          <a:solidFill>
                            <a:srgbClr val="000000"/>
                          </a:solidFill>
                          <a:effectLst/>
                          <a:latin typeface="Calibri"/>
                          <a:ea typeface="Times New Roman"/>
                          <a:cs typeface="QCF2BSML"/>
                        </a:rPr>
                        <a:t>ﱠ</a:t>
                      </a:r>
                      <a:r>
                        <a:rPr lang="ar-SA" sz="2000" dirty="0">
                          <a:solidFill>
                            <a:srgbClr val="9DAB0C"/>
                          </a:solidFill>
                          <a:effectLst/>
                          <a:latin typeface="MS Sans Serif"/>
                          <a:ea typeface="Times New Roman"/>
                          <a:cs typeface="MS Sans Serif"/>
                        </a:rPr>
                        <a:t> </a:t>
                      </a:r>
                      <a:r>
                        <a:rPr lang="ar-SA" sz="1800" dirty="0">
                          <a:effectLst/>
                          <a:latin typeface="Calibri"/>
                          <a:ea typeface="Times New Roman"/>
                          <a:cs typeface="Arial"/>
                        </a:rPr>
                        <a:t>مريم: </a:t>
                      </a:r>
                      <a:r>
                        <a:rPr lang="ar-SA" sz="2800" dirty="0">
                          <a:effectLst/>
                          <a:latin typeface="Calibri"/>
                          <a:ea typeface="Times New Roman"/>
                          <a:cs typeface="Arial"/>
                        </a:rPr>
                        <a:t>٥٠</a:t>
                      </a:r>
                      <a:endParaRPr lang="fr-FR" sz="2400" dirty="0">
                        <a:effectLst/>
                        <a:latin typeface="Calibri"/>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4"/>
                  </a:ext>
                </a:extLst>
              </a:tr>
            </a:tbl>
          </a:graphicData>
        </a:graphic>
      </p:graphicFrame>
      <p:sp>
        <p:nvSpPr>
          <p:cNvPr id="5" name="Espace réservé du texte 4"/>
          <p:cNvSpPr>
            <a:spLocks noGrp="1"/>
          </p:cNvSpPr>
          <p:nvPr>
            <p:ph type="body" sz="quarter" idx="3"/>
          </p:nvPr>
        </p:nvSpPr>
        <p:spPr>
          <a:xfrm>
            <a:off x="5195455" y="161457"/>
            <a:ext cx="6850502" cy="856852"/>
          </a:xfrm>
          <a:solidFill>
            <a:srgbClr val="00B0F0"/>
          </a:solidFill>
        </p:spPr>
        <p:txBody>
          <a:bodyPr/>
          <a:lstStyle/>
          <a:p>
            <a:pPr algn="ctr" rtl="1"/>
            <a:r>
              <a:rPr lang="ar-DZ" sz="4000" b="1" dirty="0">
                <a:solidFill>
                  <a:schemeClr val="tx1"/>
                </a:solidFill>
                <a:cs typeface="AGA Granada Regular" pitchFamily="2" charset="-78"/>
              </a:rPr>
              <a:t>اللسان في معجم لسان العرب: </a:t>
            </a:r>
            <a:endParaRPr lang="fr-FR" sz="40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5216237" y="1111792"/>
            <a:ext cx="6808940" cy="5538390"/>
          </a:xfrm>
          <a:solidFill>
            <a:schemeClr val="tx2">
              <a:lumMod val="20000"/>
              <a:lumOff val="80000"/>
            </a:schemeClr>
          </a:solidFill>
        </p:spPr>
        <p:txBody>
          <a:bodyPr>
            <a:normAutofit lnSpcReduction="10000"/>
          </a:bodyPr>
          <a:lstStyle/>
          <a:p>
            <a:pPr marL="0" indent="0" algn="just" rtl="1">
              <a:buNone/>
            </a:pPr>
            <a:r>
              <a:rPr lang="ar-DZ" sz="3200" b="1" dirty="0">
                <a:solidFill>
                  <a:schemeClr val="tx1"/>
                </a:solidFill>
                <a:ea typeface="Times New Roman"/>
                <a:cs typeface="ae_AlHor"/>
              </a:rPr>
              <a:t>"..اللسان المقوال، يذكر ويؤنث والجمع ألسنة فيمن ذكر مثل حمار أحمرة وألسن فيمن أنث مثل ذراع وأذرع لأن القياس ما جاء على فعال من المذكر والمؤنث وإن أردت باللسان اللغة أنثت، يقال: فلان يتكلم بلسان قومه، قال اللحياني اللسان في الكلام يذكر ويؤنث.. </a:t>
            </a:r>
            <a:r>
              <a:rPr lang="ar-DZ" sz="3200" b="1" dirty="0">
                <a:solidFill>
                  <a:schemeClr val="tx1"/>
                </a:solidFill>
                <a:ea typeface="Times New Roman"/>
                <a:cs typeface="AdvertisingLight" pitchFamily="2" charset="-78"/>
              </a:rPr>
              <a:t>ومنه فإن اللسان هو:</a:t>
            </a:r>
            <a:endParaRPr lang="ar-DZ" sz="3600" b="1" dirty="0">
              <a:solidFill>
                <a:schemeClr val="tx1"/>
              </a:solidFill>
              <a:ea typeface="Times New Roman"/>
              <a:cs typeface="AdvertisingLight" pitchFamily="2" charset="-78"/>
            </a:endParaRPr>
          </a:p>
          <a:p>
            <a:pPr marL="0" indent="0" algn="just" rtl="1">
              <a:lnSpc>
                <a:spcPct val="115000"/>
              </a:lnSpc>
              <a:buNone/>
            </a:pPr>
            <a:r>
              <a:rPr lang="ar-DZ" sz="3200" b="1" dirty="0">
                <a:solidFill>
                  <a:schemeClr val="tx1"/>
                </a:solidFill>
                <a:latin typeface="Simplified Arabic"/>
                <a:ea typeface="Times New Roman"/>
                <a:cs typeface="ALAWI-3-1"/>
              </a:rPr>
              <a:t>أ)- الجارحة؛</a:t>
            </a:r>
            <a:r>
              <a:rPr lang="ar-DZ" sz="3200" b="1" dirty="0">
                <a:solidFill>
                  <a:schemeClr val="tx1"/>
                </a:solidFill>
                <a:latin typeface="Simplified Arabic"/>
                <a:ea typeface="Times New Roman"/>
                <a:cs typeface="Traditional Arabic"/>
              </a:rPr>
              <a:t> ويعني به اللسان بمفهومه المادي أي العضو.</a:t>
            </a:r>
            <a:endParaRPr lang="fr-FR" sz="2400" b="1" dirty="0">
              <a:solidFill>
                <a:schemeClr val="tx1"/>
              </a:solidFill>
              <a:latin typeface="Calibri"/>
              <a:ea typeface="Times New Roman"/>
              <a:cs typeface="Arial"/>
            </a:endParaRPr>
          </a:p>
          <a:p>
            <a:pPr marL="0" indent="0" algn="just" rtl="1">
              <a:lnSpc>
                <a:spcPct val="115000"/>
              </a:lnSpc>
              <a:buNone/>
            </a:pPr>
            <a:r>
              <a:rPr lang="ar-DZ" sz="3200" b="1" dirty="0">
                <a:solidFill>
                  <a:schemeClr val="tx1"/>
                </a:solidFill>
                <a:latin typeface="Simplified Arabic"/>
                <a:ea typeface="Times New Roman"/>
                <a:cs typeface="ALAWI-3-1"/>
              </a:rPr>
              <a:t>ب)- الرسالة والمقالة؛</a:t>
            </a:r>
            <a:r>
              <a:rPr lang="ar-DZ" sz="3200" b="1" dirty="0">
                <a:solidFill>
                  <a:schemeClr val="tx1"/>
                </a:solidFill>
                <a:latin typeface="Simplified Arabic"/>
                <a:ea typeface="Times New Roman"/>
                <a:cs typeface="Traditional Arabic"/>
              </a:rPr>
              <a:t> أي ما يريد أن يبلغه المتكلم ويقصده.</a:t>
            </a:r>
            <a:endParaRPr lang="fr-FR" sz="2400" b="1" dirty="0">
              <a:solidFill>
                <a:schemeClr val="tx1"/>
              </a:solidFill>
              <a:latin typeface="Calibri"/>
              <a:ea typeface="Times New Roman"/>
              <a:cs typeface="Arial"/>
            </a:endParaRPr>
          </a:p>
          <a:p>
            <a:pPr marL="0" indent="0" algn="just" rtl="1">
              <a:lnSpc>
                <a:spcPct val="115000"/>
              </a:lnSpc>
              <a:buNone/>
            </a:pPr>
            <a:r>
              <a:rPr lang="ar-DZ" sz="3200" b="1" dirty="0">
                <a:solidFill>
                  <a:schemeClr val="tx1"/>
                </a:solidFill>
                <a:latin typeface="Simplified Arabic"/>
                <a:ea typeface="Times New Roman"/>
                <a:cs typeface="ALAWI-3-1"/>
              </a:rPr>
              <a:t>ج)-  اللسان واللغة والكلام؛</a:t>
            </a:r>
            <a:r>
              <a:rPr lang="ar-DZ" sz="3200" b="1" dirty="0">
                <a:solidFill>
                  <a:schemeClr val="tx1"/>
                </a:solidFill>
                <a:latin typeface="Simplified Arabic"/>
                <a:ea typeface="Times New Roman"/>
                <a:cs typeface="Traditional Arabic"/>
              </a:rPr>
              <a:t> أي ما يتلفظ به المتكلم سواء أكان من ورائه قصد أم لم يكن.</a:t>
            </a:r>
            <a:endParaRPr lang="fr-FR" sz="2400" b="1" dirty="0">
              <a:solidFill>
                <a:schemeClr val="tx1"/>
              </a:solidFill>
              <a:latin typeface="Calibri"/>
              <a:ea typeface="Times New Roman"/>
              <a:cs typeface="Arial"/>
            </a:endParaRPr>
          </a:p>
          <a:p>
            <a:pPr marL="0" indent="0" algn="just" rtl="1">
              <a:buNone/>
            </a:pPr>
            <a:endParaRPr lang="fr-FR" sz="3200" b="1" dirty="0">
              <a:solidFill>
                <a:schemeClr val="tx1"/>
              </a:solidFill>
            </a:endParaRPr>
          </a:p>
        </p:txBody>
      </p:sp>
    </p:spTree>
    <p:extLst>
      <p:ext uri="{BB962C8B-B14F-4D97-AF65-F5344CB8AC3E}">
        <p14:creationId xmlns:p14="http://schemas.microsoft.com/office/powerpoint/2010/main" val="1147995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37735" y="187037"/>
            <a:ext cx="6038374" cy="748145"/>
          </a:xfrm>
          <a:solidFill>
            <a:srgbClr val="00B0F0"/>
          </a:solidFill>
        </p:spPr>
        <p:txBody>
          <a:bodyPr/>
          <a:lstStyle/>
          <a:p>
            <a:pPr lvl="0" algn="ctr" rtl="1">
              <a:buClr>
                <a:srgbClr val="A53010"/>
              </a:buClr>
            </a:pPr>
            <a:r>
              <a:rPr lang="ar-DZ" sz="4000" b="1" dirty="0">
                <a:solidFill>
                  <a:prstClr val="black"/>
                </a:solidFill>
                <a:cs typeface="AGA Granada Regular" pitchFamily="2" charset="-78"/>
              </a:rPr>
              <a:t>موضوعها: </a:t>
            </a:r>
            <a:endParaRPr lang="fr-FR" sz="4000" b="1" dirty="0">
              <a:solidFill>
                <a:prstClr val="black"/>
              </a:solidFill>
              <a:cs typeface="AGA Granada Regular" pitchFamily="2" charset="-78"/>
            </a:endParaRPr>
          </a:p>
        </p:txBody>
      </p:sp>
      <p:sp>
        <p:nvSpPr>
          <p:cNvPr id="5" name="Espace réservé du texte 4"/>
          <p:cNvSpPr>
            <a:spLocks noGrp="1"/>
          </p:cNvSpPr>
          <p:nvPr>
            <p:ph type="body" sz="quarter" idx="3"/>
          </p:nvPr>
        </p:nvSpPr>
        <p:spPr>
          <a:xfrm>
            <a:off x="6380017" y="161457"/>
            <a:ext cx="5665939" cy="856852"/>
          </a:xfrm>
          <a:solidFill>
            <a:srgbClr val="00B0F0"/>
          </a:solidFill>
        </p:spPr>
        <p:txBody>
          <a:bodyPr/>
          <a:lstStyle/>
          <a:p>
            <a:pPr algn="ctr" rtl="1"/>
            <a:r>
              <a:rPr lang="ar-DZ" sz="6000" b="1" dirty="0">
                <a:solidFill>
                  <a:schemeClr val="tx1"/>
                </a:solidFill>
                <a:cs typeface="AGA Granada Regular" pitchFamily="2" charset="-78"/>
              </a:rPr>
              <a:t>تعليق سوسير: </a:t>
            </a:r>
            <a:endParaRPr lang="fr-FR" sz="60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359235" y="1111792"/>
            <a:ext cx="5665941" cy="5538390"/>
          </a:xfrm>
          <a:solidFill>
            <a:schemeClr val="tx2">
              <a:lumMod val="20000"/>
              <a:lumOff val="80000"/>
            </a:schemeClr>
          </a:solidFill>
        </p:spPr>
        <p:txBody>
          <a:bodyPr>
            <a:normAutofit fontScale="92500" lnSpcReduction="10000"/>
          </a:bodyPr>
          <a:lstStyle/>
          <a:p>
            <a:pPr marL="0" indent="0" algn="just" rtl="1">
              <a:buNone/>
            </a:pPr>
            <a:r>
              <a:rPr lang="ar-DZ" sz="3200" dirty="0">
                <a:solidFill>
                  <a:schemeClr val="tx1"/>
                </a:solidFill>
                <a:ea typeface="Times New Roman"/>
                <a:cs typeface="ae_AlHor"/>
              </a:rPr>
              <a:t>"..ينبغي ألاّ يتم الخلط بين "اللغة" و"اللسان" فما اللسان إلاّ جزء محدد منها، بل عنصر أساسي، وهي في الوقت نفسه نتاج اجتماعي لملكة اللسان، ومجموعة من </a:t>
            </a:r>
            <a:r>
              <a:rPr lang="ar-DZ" sz="3200" dirty="0" err="1">
                <a:solidFill>
                  <a:schemeClr val="tx1"/>
                </a:solidFill>
                <a:ea typeface="Times New Roman"/>
                <a:cs typeface="ae_AlHor"/>
              </a:rPr>
              <a:t>التواضعات</a:t>
            </a:r>
            <a:r>
              <a:rPr lang="ar-DZ" sz="3200" dirty="0">
                <a:solidFill>
                  <a:schemeClr val="tx1"/>
                </a:solidFill>
                <a:ea typeface="Times New Roman"/>
                <a:cs typeface="ae_AlHor"/>
              </a:rPr>
              <a:t> الضرورية التي تبناها الجسم الاجتماعي لتمكين الأفراد من ممارسة هذه الملكة. وإذا نظرنا إلى اللغة ككلّ، فإنّنا نجدها متعدّدة الجوانب ومتغايرة الخواص ولأنّها تمتدّ في غير اتساق إلى أصعدة مختلفة في آن واحد –منها الفيزيائية والفيزيولوجية والسيكولوجية- فإنّها تنتمي في الوقت نفسه إلى الفرد وإلى المجتمع، ولأنه ليس بإمكاننا اكتشاف وحدتها، فلا نستطيع إذن تصنيفها في أية فئة من الوقائع البشرية..</a:t>
            </a:r>
            <a:r>
              <a:rPr lang="ar-DZ" sz="3600" dirty="0">
                <a:solidFill>
                  <a:schemeClr val="tx1"/>
                </a:solidFill>
                <a:latin typeface="Simplified Arabic"/>
                <a:ea typeface="Times New Roman"/>
                <a:cs typeface="Traditional Arabic"/>
              </a:rPr>
              <a:t>"</a:t>
            </a:r>
            <a:endParaRPr lang="fr-FR" sz="3200" b="1" dirty="0">
              <a:solidFill>
                <a:schemeClr val="tx1"/>
              </a:solidFill>
            </a:endParaRPr>
          </a:p>
        </p:txBody>
      </p:sp>
      <p:sp>
        <p:nvSpPr>
          <p:cNvPr id="2" name="Espace réservé du contenu 1"/>
          <p:cNvSpPr>
            <a:spLocks noGrp="1"/>
          </p:cNvSpPr>
          <p:nvPr>
            <p:ph sz="half" idx="2"/>
          </p:nvPr>
        </p:nvSpPr>
        <p:spPr>
          <a:xfrm>
            <a:off x="228601" y="1031892"/>
            <a:ext cx="6026726" cy="5597507"/>
          </a:xfrm>
          <a:solidFill>
            <a:schemeClr val="bg2">
              <a:lumMod val="90000"/>
            </a:schemeClr>
          </a:solidFill>
        </p:spPr>
        <p:txBody>
          <a:bodyPr>
            <a:noAutofit/>
          </a:bodyPr>
          <a:lstStyle/>
          <a:p>
            <a:pPr marL="0" indent="0" algn="just" rtl="1">
              <a:lnSpc>
                <a:spcPct val="115000"/>
              </a:lnSpc>
              <a:buNone/>
            </a:pPr>
            <a:r>
              <a:rPr lang="ar-DZ" sz="2400" b="1" dirty="0">
                <a:solidFill>
                  <a:schemeClr val="tx1"/>
                </a:solidFill>
                <a:latin typeface="ae_Cortoba"/>
                <a:ea typeface="Times New Roman"/>
                <a:cs typeface="AGA Granada Regular" pitchFamily="2" charset="-78"/>
              </a:rPr>
              <a:t>أولا:</a:t>
            </a:r>
            <a:r>
              <a:rPr lang="ar-DZ" sz="2400" b="1" dirty="0">
                <a:solidFill>
                  <a:schemeClr val="tx1"/>
                </a:solidFill>
                <a:latin typeface="Simplified Arabic"/>
                <a:ea typeface="Times New Roman"/>
                <a:cs typeface="AGA Granada Regular" pitchFamily="2" charset="-78"/>
              </a:rPr>
              <a:t> </a:t>
            </a:r>
            <a:r>
              <a:rPr lang="ar-DZ" sz="2400" b="1" dirty="0">
                <a:solidFill>
                  <a:schemeClr val="tx1"/>
                </a:solidFill>
                <a:latin typeface="Simplified Arabic"/>
                <a:ea typeface="Times New Roman"/>
                <a:cs typeface="Traditional Arabic"/>
              </a:rPr>
              <a:t>أن تصف وتأريخ لجميع أصناف اللغات التي يمكن أن نتوصل إليها، مما يقتضي التأريخ للغات الفردية ذات القرابة المشتركة وإعادة بناء اللغات الأصلية الأم لكل أسرة لغوية على قدر المستطاع. وهذا يعني تجاوز دراسة لغة محددة كما كان الحال في الدراسات السابقة فاللسانيات تعد بدراسة خصائص جميع اللغات التي يمكن الوصول إليها.</a:t>
            </a:r>
            <a:r>
              <a:rPr lang="ar-DZ" sz="2400" b="1" baseline="30000" dirty="0">
                <a:solidFill>
                  <a:schemeClr val="tx1"/>
                </a:solidFill>
                <a:latin typeface="Simplified Arabic"/>
                <a:ea typeface="Times New Roman"/>
                <a:cs typeface="Traditional Arabic"/>
              </a:rPr>
              <a:t> </a:t>
            </a:r>
            <a:endParaRPr lang="fr-FR" b="1" dirty="0">
              <a:solidFill>
                <a:schemeClr val="tx1"/>
              </a:solidFill>
              <a:latin typeface="Calibri"/>
              <a:ea typeface="Times New Roman"/>
              <a:cs typeface="Arial"/>
            </a:endParaRPr>
          </a:p>
          <a:p>
            <a:pPr marL="0" indent="0" algn="just" rtl="1">
              <a:lnSpc>
                <a:spcPct val="115000"/>
              </a:lnSpc>
              <a:buNone/>
            </a:pPr>
            <a:r>
              <a:rPr lang="ar-DZ" sz="2400" b="1" dirty="0">
                <a:solidFill>
                  <a:schemeClr val="tx1"/>
                </a:solidFill>
                <a:latin typeface="ae_Cortoba"/>
                <a:ea typeface="Times New Roman"/>
                <a:cs typeface="AGA Granada Regular" pitchFamily="2" charset="-78"/>
              </a:rPr>
              <a:t>ثانيا:</a:t>
            </a:r>
            <a:r>
              <a:rPr lang="ar-DZ" sz="2400" b="1" dirty="0">
                <a:solidFill>
                  <a:schemeClr val="tx1"/>
                </a:solidFill>
                <a:latin typeface="Simplified Arabic"/>
                <a:ea typeface="Times New Roman"/>
                <a:cs typeface="AGA Granada Regular" pitchFamily="2" charset="-78"/>
              </a:rPr>
              <a:t>  </a:t>
            </a:r>
            <a:r>
              <a:rPr lang="ar-DZ" sz="2400" b="1" dirty="0">
                <a:solidFill>
                  <a:schemeClr val="tx1"/>
                </a:solidFill>
                <a:latin typeface="Simplified Arabic"/>
                <a:ea typeface="Times New Roman"/>
                <a:cs typeface="Traditional Arabic"/>
              </a:rPr>
              <a:t>وأن تبحث عن القوى والأسباب المتعارضة بشكل دائم وكلّي في جميع اللغات، وأن تستخلص القوانين العامة التي يمكن أن تردّ إليها جميع الظواهر الجزئية في التاريخ، وبذلك تتخلص من رواسب النظرية العضوية وتقرّ بأنّ هذه التغيرات طبيعة خاضعة لقوانين محددة ومطردة.</a:t>
            </a:r>
            <a:endParaRPr lang="fr-FR" b="1" dirty="0">
              <a:solidFill>
                <a:schemeClr val="tx1"/>
              </a:solidFill>
              <a:latin typeface="Calibri"/>
              <a:ea typeface="Times New Roman"/>
              <a:cs typeface="Arial"/>
            </a:endParaRPr>
          </a:p>
          <a:p>
            <a:pPr marL="0" indent="0" algn="just" rtl="1">
              <a:lnSpc>
                <a:spcPct val="115000"/>
              </a:lnSpc>
              <a:buNone/>
            </a:pPr>
            <a:r>
              <a:rPr lang="ar-DZ" sz="2400" b="1" dirty="0">
                <a:solidFill>
                  <a:schemeClr val="tx1"/>
                </a:solidFill>
                <a:latin typeface="Cortoba"/>
                <a:ea typeface="Times New Roman"/>
                <a:cs typeface="AGA Granada Regular" pitchFamily="2" charset="-78"/>
              </a:rPr>
              <a:t>ثالثا:</a:t>
            </a:r>
            <a:r>
              <a:rPr lang="ar-DZ" sz="2400" b="1" dirty="0">
                <a:solidFill>
                  <a:schemeClr val="tx1"/>
                </a:solidFill>
                <a:latin typeface="Simplified Arabic"/>
                <a:ea typeface="Times New Roman"/>
                <a:cs typeface="AGA Granada Regular" pitchFamily="2" charset="-78"/>
              </a:rPr>
              <a:t> </a:t>
            </a:r>
            <a:r>
              <a:rPr lang="ar-DZ" sz="2400" b="1" dirty="0">
                <a:solidFill>
                  <a:schemeClr val="tx1"/>
                </a:solidFill>
                <a:latin typeface="Simplified Arabic"/>
                <a:ea typeface="Times New Roman"/>
                <a:cs typeface="Traditional Arabic"/>
              </a:rPr>
              <a:t>وأن تحدد أخيرًا نطاقها بأنّ تصل إلى تعريفها الخاص، وهذا يعني رسم حدود اللسانيات حتى لا تمتزج مع العلوم الأخرى.</a:t>
            </a:r>
            <a:endParaRPr lang="fr-FR" b="1" dirty="0">
              <a:solidFill>
                <a:schemeClr val="tx1"/>
              </a:solidFill>
              <a:latin typeface="Calibri"/>
              <a:ea typeface="Times New Roman"/>
              <a:cs typeface="Arial"/>
            </a:endParaRPr>
          </a:p>
        </p:txBody>
      </p:sp>
    </p:spTree>
    <p:extLst>
      <p:ext uri="{BB962C8B-B14F-4D97-AF65-F5344CB8AC3E}">
        <p14:creationId xmlns:p14="http://schemas.microsoft.com/office/powerpoint/2010/main" val="282390766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half" idx="2"/>
          </p:nvPr>
        </p:nvSpPr>
        <p:spPr>
          <a:xfrm>
            <a:off x="228600" y="249382"/>
            <a:ext cx="11679381" cy="6380017"/>
          </a:xfrm>
          <a:solidFill>
            <a:schemeClr val="bg2">
              <a:lumMod val="90000"/>
            </a:schemeClr>
          </a:solidFill>
        </p:spPr>
        <p:txBody>
          <a:bodyPr>
            <a:noAutofit/>
          </a:bodyPr>
          <a:lstStyle/>
          <a:p>
            <a:pPr marL="0" indent="0" algn="just" rtl="1">
              <a:buClr>
                <a:srgbClr val="A53010"/>
              </a:buClr>
              <a:buNone/>
            </a:pPr>
            <a:r>
              <a:rPr lang="ar-DZ" sz="3600" b="1" dirty="0">
                <a:solidFill>
                  <a:prstClr val="black"/>
                </a:solidFill>
                <a:cs typeface="AGA Granada Regular" pitchFamily="2" charset="-78"/>
              </a:rPr>
              <a:t>في قاموس اللسانيات</a:t>
            </a:r>
            <a:r>
              <a:rPr lang="ar-DZ" sz="3600" b="1" dirty="0">
                <a:solidFill>
                  <a:prstClr val="black"/>
                </a:solidFill>
                <a:cs typeface="AGA Granada Regular" pitchFamily="2" charset="-78"/>
                <a:sym typeface="Wingdings" panose="05000000000000000000" pitchFamily="2" charset="2"/>
              </a:rPr>
              <a:t>:</a:t>
            </a:r>
            <a:r>
              <a:rPr lang="ar-DZ" sz="3600" dirty="0">
                <a:solidFill>
                  <a:schemeClr val="tx1"/>
                </a:solidFill>
                <a:ea typeface="Times New Roman"/>
                <a:cs typeface="ae_AlHor"/>
              </a:rPr>
              <a:t> (</a:t>
            </a:r>
            <a:r>
              <a:rPr lang="ar-DZ" sz="3600" b="1" dirty="0">
                <a:solidFill>
                  <a:schemeClr val="tx1"/>
                </a:solidFill>
                <a:ea typeface="Times New Roman"/>
                <a:cs typeface="ae_AlHor"/>
              </a:rPr>
              <a:t>ترتبط اللسانيات كدراسة علمية للسان مع نشر محاضرات في اللسانيات العامة </a:t>
            </a:r>
            <a:r>
              <a:rPr lang="ar-DZ" sz="3600" b="1" dirty="0" err="1">
                <a:solidFill>
                  <a:schemeClr val="tx1"/>
                </a:solidFill>
                <a:ea typeface="Times New Roman"/>
                <a:cs typeface="ae_AlHor"/>
              </a:rPr>
              <a:t>لسوسير</a:t>
            </a:r>
            <a:r>
              <a:rPr lang="ar-DZ" sz="3600" dirty="0">
                <a:solidFill>
                  <a:schemeClr val="tx1"/>
                </a:solidFill>
                <a:ea typeface="Times New Roman"/>
                <a:cs typeface="ae_AlHor"/>
              </a:rPr>
              <a:t>).</a:t>
            </a:r>
          </a:p>
          <a:p>
            <a:pPr marL="0" indent="0" algn="just" rtl="1">
              <a:buClr>
                <a:srgbClr val="A53010"/>
              </a:buClr>
              <a:buNone/>
            </a:pPr>
            <a:r>
              <a:rPr lang="ar-DZ" sz="3600" dirty="0">
                <a:solidFill>
                  <a:schemeClr val="tx1"/>
                </a:solidFill>
                <a:ea typeface="Times New Roman"/>
                <a:cs typeface="ae_AlHor"/>
              </a:rPr>
              <a:t> </a:t>
            </a:r>
            <a:r>
              <a:rPr lang="ar-DZ" sz="3600" b="1" dirty="0">
                <a:solidFill>
                  <a:schemeClr val="tx1"/>
                </a:solidFill>
                <a:latin typeface="Simplified Arabic"/>
                <a:ea typeface="Times New Roman"/>
                <a:cs typeface="Traditional Arabic"/>
              </a:rPr>
              <a:t>المعجم الموحد للمصطلحات اللسانية</a:t>
            </a:r>
            <a:r>
              <a:rPr lang="ar-DZ" sz="3600" dirty="0">
                <a:solidFill>
                  <a:schemeClr val="tx1"/>
                </a:solidFill>
                <a:latin typeface="Simplified Arabic"/>
                <a:ea typeface="Times New Roman"/>
                <a:cs typeface="Traditional Arabic"/>
              </a:rPr>
              <a:t>: (</a:t>
            </a:r>
            <a:r>
              <a:rPr lang="ar-DZ" sz="3200" b="1" dirty="0">
                <a:solidFill>
                  <a:schemeClr val="tx1"/>
                </a:solidFill>
                <a:ea typeface="Times New Roman"/>
                <a:cs typeface="ae_AlHor"/>
              </a:rPr>
              <a:t>دراسة علمية للسان يقرّ كلّ باحث بشكل عام بأنّها ظهرت مع نشر كتاب سوسير 1916م، وتتوق هذه الدراسة العلمية إلى النظر في اللسان لذاته دون اعتبارات خارجية عنه وذلك باستعمال طرائق تجريبية ذات بعد وصفي أفضى إلى ظهور عدة مدارس لسانية تابعة أو مخالفة</a:t>
            </a:r>
            <a:r>
              <a:rPr lang="ar-DZ" sz="3600" dirty="0">
                <a:solidFill>
                  <a:schemeClr val="tx1"/>
                </a:solidFill>
                <a:latin typeface="Simplified Arabic"/>
                <a:ea typeface="Times New Roman"/>
                <a:cs typeface="Traditional Arabic"/>
              </a:rPr>
              <a:t>).</a:t>
            </a:r>
          </a:p>
          <a:p>
            <a:pPr marL="0" indent="0" algn="just" rtl="1">
              <a:buClr>
                <a:srgbClr val="A53010"/>
              </a:buClr>
              <a:buNone/>
            </a:pPr>
            <a:r>
              <a:rPr lang="ar-DZ" sz="3600" dirty="0">
                <a:solidFill>
                  <a:schemeClr val="tx1"/>
                </a:solidFill>
                <a:latin typeface="Simplified Arabic"/>
                <a:ea typeface="Times New Roman"/>
                <a:cs typeface="Traditional Arabic"/>
              </a:rPr>
              <a:t> </a:t>
            </a:r>
            <a:r>
              <a:rPr lang="ar-DZ" sz="3200" dirty="0">
                <a:solidFill>
                  <a:schemeClr val="tx1"/>
                </a:solidFill>
                <a:latin typeface="Simplified Arabic"/>
                <a:ea typeface="Times New Roman"/>
                <a:cs typeface="Traditional Arabic"/>
              </a:rPr>
              <a:t>معجم "</a:t>
            </a:r>
            <a:r>
              <a:rPr lang="ar-DZ" sz="3200" dirty="0">
                <a:solidFill>
                  <a:schemeClr val="tx1"/>
                </a:solidFill>
                <a:latin typeface="Simplified Arabic"/>
                <a:ea typeface="Times New Roman"/>
                <a:cs typeface="ALAWI-3-1"/>
              </a:rPr>
              <a:t>علوم العربية</a:t>
            </a:r>
            <a:r>
              <a:rPr lang="ar-DZ" sz="3200" dirty="0">
                <a:solidFill>
                  <a:schemeClr val="tx1"/>
                </a:solidFill>
                <a:latin typeface="Simplified Arabic"/>
                <a:ea typeface="Times New Roman"/>
                <a:cs typeface="Traditional Arabic"/>
              </a:rPr>
              <a:t>" (</a:t>
            </a:r>
            <a:r>
              <a:rPr lang="ar-DZ" sz="3200" b="1" dirty="0">
                <a:solidFill>
                  <a:schemeClr val="tx1"/>
                </a:solidFill>
                <a:latin typeface="Amperzand"/>
                <a:ea typeface="Times New Roman"/>
                <a:cs typeface="ae_AlHor"/>
              </a:rPr>
              <a:t>علم اللغة (اللسانيات) هو علم يبحث في اللغة من جوانبها الصوتية والصرفية </a:t>
            </a:r>
            <a:r>
              <a:rPr lang="ar-DZ" sz="3200" b="1" dirty="0" err="1">
                <a:solidFill>
                  <a:schemeClr val="tx1"/>
                </a:solidFill>
                <a:latin typeface="Amperzand"/>
                <a:ea typeface="Times New Roman"/>
                <a:cs typeface="ae_AlHor"/>
              </a:rPr>
              <a:t>والمفرداتية</a:t>
            </a:r>
            <a:r>
              <a:rPr lang="ar-DZ" sz="3200" b="1" dirty="0">
                <a:solidFill>
                  <a:schemeClr val="tx1"/>
                </a:solidFill>
                <a:latin typeface="Amperzand"/>
                <a:ea typeface="Times New Roman"/>
                <a:cs typeface="ae_AlHor"/>
              </a:rPr>
              <a:t> والمعجمية والتطبيقية، وينضوي تحته علم الأصوات العام وعلم الأصوات التشكيلي –الفونولوجيا- وعلم الدلالة ويقابله المصطلح الأوربي </a:t>
            </a:r>
            <a:r>
              <a:rPr lang="fr-FR" sz="3200" b="1" dirty="0">
                <a:solidFill>
                  <a:schemeClr val="tx1"/>
                </a:solidFill>
                <a:latin typeface="Amperzand"/>
                <a:ea typeface="Times New Roman"/>
                <a:cs typeface="ae_AlHor"/>
              </a:rPr>
              <a:t>linguistics</a:t>
            </a:r>
            <a:r>
              <a:rPr lang="ar-DZ" sz="3200" b="1" dirty="0">
                <a:solidFill>
                  <a:schemeClr val="tx1"/>
                </a:solidFill>
                <a:latin typeface="Amperzand"/>
                <a:ea typeface="Times New Roman"/>
                <a:cs typeface="ae_AlHor"/>
              </a:rPr>
              <a:t>..</a:t>
            </a:r>
            <a:r>
              <a:rPr lang="ar-DZ" sz="3200" b="1" dirty="0">
                <a:solidFill>
                  <a:schemeClr val="tx1"/>
                </a:solidFill>
                <a:latin typeface="Simplified Arabic"/>
                <a:ea typeface="Times New Roman"/>
                <a:cs typeface="Traditional Arabic"/>
              </a:rPr>
              <a:t>) </a:t>
            </a:r>
          </a:p>
          <a:p>
            <a:pPr marL="0" indent="0" algn="just" rtl="1">
              <a:buClr>
                <a:srgbClr val="A53010"/>
              </a:buClr>
              <a:buNone/>
            </a:pPr>
            <a:r>
              <a:rPr lang="ar-DZ" sz="4000" dirty="0">
                <a:solidFill>
                  <a:schemeClr val="tx1"/>
                </a:solidFill>
                <a:latin typeface="Calibri"/>
                <a:ea typeface="Times New Roman"/>
                <a:cs typeface="Traditional Arabic"/>
              </a:rPr>
              <a:t>خولة الطالب الإبراهيمي فتقول: </a:t>
            </a:r>
            <a:r>
              <a:rPr lang="ar-DZ" sz="3200" b="1" dirty="0">
                <a:solidFill>
                  <a:schemeClr val="tx1"/>
                </a:solidFill>
                <a:ea typeface="Times New Roman"/>
                <a:cs typeface="ae_AlHor"/>
              </a:rPr>
              <a:t>(أي دراسة تلك الظاهرة العامة والمشتركة بين بني البشر والجديرة بالاهتمام والدراسة بغض النظر عن كلّ الاعتبارات الأخرى)</a:t>
            </a:r>
            <a:endParaRPr lang="fr-FR" sz="3200" b="1" dirty="0">
              <a:solidFill>
                <a:schemeClr val="tx1"/>
              </a:solidFill>
            </a:endParaRPr>
          </a:p>
          <a:p>
            <a:pPr marL="0" lvl="0" indent="0" algn="ctr" rtl="1">
              <a:buClr>
                <a:srgbClr val="A53010"/>
              </a:buClr>
              <a:buNone/>
            </a:pPr>
            <a:endParaRPr lang="fr-FR" sz="4800" b="1" dirty="0">
              <a:solidFill>
                <a:prstClr val="black"/>
              </a:solidFill>
              <a:cs typeface="AGA Granada Regular" pitchFamily="2" charset="-78"/>
            </a:endParaRPr>
          </a:p>
          <a:p>
            <a:pPr marL="0" indent="0" algn="just" rtl="1">
              <a:lnSpc>
                <a:spcPct val="115000"/>
              </a:lnSpc>
              <a:buNone/>
            </a:pPr>
            <a:endParaRPr lang="fr-FR" b="1" dirty="0">
              <a:solidFill>
                <a:schemeClr val="tx1"/>
              </a:solidFill>
              <a:latin typeface="Calibri"/>
              <a:ea typeface="Times New Roman"/>
              <a:cs typeface="Arial"/>
            </a:endParaRPr>
          </a:p>
        </p:txBody>
      </p:sp>
    </p:spTree>
    <p:extLst>
      <p:ext uri="{BB962C8B-B14F-4D97-AF65-F5344CB8AC3E}">
        <p14:creationId xmlns:p14="http://schemas.microsoft.com/office/powerpoint/2010/main" val="21496911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1999" cy="6857999"/>
          </a:xfrm>
          <a:solidFill>
            <a:srgbClr val="FFFF00"/>
          </a:solidFill>
        </p:spPr>
        <p:style>
          <a:lnRef idx="0">
            <a:schemeClr val="accent6"/>
          </a:lnRef>
          <a:fillRef idx="3">
            <a:schemeClr val="accent6"/>
          </a:fillRef>
          <a:effectRef idx="3">
            <a:schemeClr val="accent6"/>
          </a:effectRef>
          <a:fontRef idx="minor">
            <a:schemeClr val="lt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indent="0" algn="ctr">
              <a:buNone/>
            </a:pPr>
            <a:endParaRPr lang="ar-DZ" sz="115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e_Granada" panose="02060603050605020204" pitchFamily="18" charset="-78"/>
              <a:cs typeface="ae_Granada" panose="02060603050605020204" pitchFamily="18" charset="-78"/>
            </a:endParaRPr>
          </a:p>
          <a:p>
            <a:pPr marL="0" indent="0" algn="ctr" rtl="1">
              <a:buNone/>
            </a:pPr>
            <a:r>
              <a:rPr lang="ar-DZ" sz="11500" b="1" dirty="0">
                <a:ln w="11430"/>
                <a:blipFill>
                  <a:blip r:embed="rId2"/>
                  <a:tile tx="0" ty="0" sx="100000" sy="100000" flip="none" algn="tl"/>
                </a:blipFill>
                <a:effectLst>
                  <a:outerShdw blurRad="50800" dist="39000" dir="5460000" algn="tl">
                    <a:srgbClr val="000000">
                      <a:alpha val="38000"/>
                    </a:srgbClr>
                  </a:outerShdw>
                </a:effectLst>
                <a:latin typeface="ae_Granada" panose="02060603050605020204" pitchFamily="18" charset="-78"/>
                <a:cs typeface="ae_Granada" panose="02060603050605020204" pitchFamily="18" charset="-78"/>
              </a:rPr>
              <a:t>مقدمة منهجية </a:t>
            </a:r>
            <a:endParaRPr lang="fr-FR" sz="11500" b="1" dirty="0">
              <a:ln w="11430"/>
              <a:blipFill>
                <a:blip r:embed="rId2"/>
                <a:tile tx="0" ty="0" sx="100000" sy="100000" flip="none" algn="tl"/>
              </a:blipFill>
              <a:effectLst>
                <a:outerShdw blurRad="50800" dist="39000" dir="5460000" algn="tl">
                  <a:srgbClr val="000000">
                    <a:alpha val="38000"/>
                  </a:srgbClr>
                </a:outerShdw>
              </a:effectLst>
              <a:latin typeface="ae_Granada" panose="02060603050605020204" pitchFamily="18" charset="-78"/>
              <a:cs typeface="ae_Granada" panose="02060603050605020204" pitchFamily="18" charset="-78"/>
            </a:endParaRPr>
          </a:p>
        </p:txBody>
      </p:sp>
    </p:spTree>
    <p:extLst>
      <p:ext uri="{BB962C8B-B14F-4D97-AF65-F5344CB8AC3E}">
        <p14:creationId xmlns:p14="http://schemas.microsoft.com/office/powerpoint/2010/main" val="14976398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half" idx="2"/>
          </p:nvPr>
        </p:nvSpPr>
        <p:spPr>
          <a:xfrm>
            <a:off x="228600" y="249382"/>
            <a:ext cx="11679381" cy="6380017"/>
          </a:xfrm>
          <a:solidFill>
            <a:schemeClr val="bg2">
              <a:lumMod val="90000"/>
            </a:schemeClr>
          </a:solidFill>
        </p:spPr>
        <p:txBody>
          <a:bodyPr>
            <a:noAutofit/>
          </a:bodyPr>
          <a:lstStyle/>
          <a:p>
            <a:pPr marL="0" indent="0" algn="ctr" rtl="1">
              <a:buClr>
                <a:srgbClr val="A53010"/>
              </a:buClr>
              <a:buNone/>
            </a:pPr>
            <a:r>
              <a:rPr lang="ar-DZ" sz="3600" b="1" dirty="0">
                <a:solidFill>
                  <a:prstClr val="black"/>
                </a:solidFill>
                <a:highlight>
                  <a:srgbClr val="FFFF00"/>
                </a:highlight>
                <a:cs typeface="AGA Granada Regular" pitchFamily="2" charset="-78"/>
              </a:rPr>
              <a:t>أمّا مهامها ومجالاتها فهي: </a:t>
            </a:r>
            <a:endParaRPr lang="fr-FR" sz="3200" b="1" dirty="0">
              <a:solidFill>
                <a:schemeClr val="tx1"/>
              </a:solidFill>
              <a:highlight>
                <a:srgbClr val="FFFF00"/>
              </a:highlight>
            </a:endParaRPr>
          </a:p>
          <a:p>
            <a:pPr marL="0" lvl="0" indent="0" algn="ctr" rtl="1">
              <a:buClr>
                <a:srgbClr val="A53010"/>
              </a:buClr>
              <a:buNone/>
            </a:pPr>
            <a:endParaRPr lang="fr-FR" sz="4800" b="1" dirty="0">
              <a:solidFill>
                <a:prstClr val="black"/>
              </a:solidFill>
              <a:cs typeface="AGA Granada Regular" pitchFamily="2" charset="-78"/>
            </a:endParaRPr>
          </a:p>
          <a:p>
            <a:pPr marL="0" indent="0" algn="just" rtl="1">
              <a:lnSpc>
                <a:spcPct val="115000"/>
              </a:lnSpc>
              <a:buNone/>
            </a:pPr>
            <a:r>
              <a:rPr lang="ar-DZ" sz="4400" b="1" dirty="0">
                <a:solidFill>
                  <a:schemeClr val="tx1"/>
                </a:solidFill>
                <a:highlight>
                  <a:srgbClr val="FF0000"/>
                </a:highlight>
                <a:latin typeface="Traditional Arabic" panose="02020603050405020304" pitchFamily="18" charset="-78"/>
                <a:ea typeface="Times New Roman"/>
                <a:cs typeface="AGA Granada Regular" pitchFamily="2" charset="-78"/>
              </a:rPr>
              <a:t>أوّلا: </a:t>
            </a:r>
            <a:r>
              <a:rPr lang="ar-DZ" sz="4400" b="1" dirty="0">
                <a:solidFill>
                  <a:schemeClr val="tx1"/>
                </a:solidFill>
                <a:latin typeface="Traditional Arabic" panose="02020603050405020304" pitchFamily="18" charset="-78"/>
                <a:ea typeface="Times New Roman"/>
                <a:cs typeface="Traditional Arabic" panose="02020603050405020304" pitchFamily="18" charset="-78"/>
              </a:rPr>
              <a:t>تقديم وصف لجميع الألسن وتاريخها وسرد تاريخ الأسر اللغوية وإعادة بناء اللغة الأم.</a:t>
            </a:r>
          </a:p>
          <a:p>
            <a:pPr marL="0" indent="0" algn="just" rtl="1">
              <a:lnSpc>
                <a:spcPct val="115000"/>
              </a:lnSpc>
              <a:buNone/>
            </a:pPr>
            <a:r>
              <a:rPr lang="ar-DZ" sz="4400" b="1" dirty="0">
                <a:solidFill>
                  <a:schemeClr val="tx1"/>
                </a:solidFill>
                <a:highlight>
                  <a:srgbClr val="FF0000"/>
                </a:highlight>
                <a:latin typeface="Traditional Arabic" panose="02020603050405020304" pitchFamily="18" charset="-78"/>
                <a:ea typeface="Times New Roman"/>
                <a:cs typeface="AGA Granada Regular" pitchFamily="2" charset="-78"/>
              </a:rPr>
              <a:t>ثانيًا: </a:t>
            </a:r>
            <a:r>
              <a:rPr lang="ar-DZ" sz="4400" b="1" dirty="0">
                <a:solidFill>
                  <a:schemeClr val="tx1"/>
                </a:solidFill>
                <a:latin typeface="Traditional Arabic" panose="02020603050405020304" pitchFamily="18" charset="-78"/>
                <a:ea typeface="Times New Roman"/>
                <a:cs typeface="Traditional Arabic" panose="02020603050405020304" pitchFamily="18" charset="-78"/>
              </a:rPr>
              <a:t>تحديد العوامل المؤثرة في الألسن جميعًا، واستخلاص القوانين والقواعد الشاملة.</a:t>
            </a:r>
          </a:p>
          <a:p>
            <a:pPr marL="0" indent="0" algn="just" rtl="1">
              <a:lnSpc>
                <a:spcPct val="115000"/>
              </a:lnSpc>
              <a:buNone/>
            </a:pPr>
            <a:r>
              <a:rPr lang="ar-DZ" sz="4400" b="1" dirty="0">
                <a:solidFill>
                  <a:schemeClr val="tx1"/>
                </a:solidFill>
                <a:highlight>
                  <a:srgbClr val="FF0000"/>
                </a:highlight>
                <a:latin typeface="Traditional Arabic" panose="02020603050405020304" pitchFamily="18" charset="-78"/>
                <a:ea typeface="Times New Roman"/>
                <a:cs typeface="AGA Granada Regular" pitchFamily="2" charset="-78"/>
              </a:rPr>
              <a:t>ثالثًا: </a:t>
            </a:r>
            <a:r>
              <a:rPr lang="ar-DZ" sz="4400" b="1" dirty="0">
                <a:solidFill>
                  <a:schemeClr val="tx1"/>
                </a:solidFill>
                <a:latin typeface="Traditional Arabic" panose="02020603050405020304" pitchFamily="18" charset="-78"/>
                <a:ea typeface="Times New Roman"/>
                <a:cs typeface="Traditional Arabic" panose="02020603050405020304" pitchFamily="18" charset="-78"/>
              </a:rPr>
              <a:t>تحديد اللسان من خلال بنيته الداخلية.</a:t>
            </a:r>
            <a:endParaRPr lang="fr-FR" sz="4400" b="1" dirty="0">
              <a:solidFill>
                <a:schemeClr val="tx1"/>
              </a:solidFill>
              <a:latin typeface="Traditional Arabic" panose="02020603050405020304" pitchFamily="18" charset="-78"/>
              <a:ea typeface="Times New Roman"/>
              <a:cs typeface="Traditional Arabic" panose="02020603050405020304" pitchFamily="18" charset="-78"/>
            </a:endParaRPr>
          </a:p>
        </p:txBody>
      </p:sp>
    </p:spTree>
    <p:extLst>
      <p:ext uri="{BB962C8B-B14F-4D97-AF65-F5344CB8AC3E}">
        <p14:creationId xmlns:p14="http://schemas.microsoft.com/office/powerpoint/2010/main" val="3266678422"/>
      </p:ext>
    </p:extLst>
  </p:cSld>
  <p:clrMapOvr>
    <a:masterClrMapping/>
  </p:clrMapOvr>
  <p:transition spd="slow">
    <p:wheel spokes="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37735" y="187037"/>
            <a:ext cx="6038374" cy="748145"/>
          </a:xfrm>
          <a:solidFill>
            <a:srgbClr val="00B0F0"/>
          </a:solidFill>
        </p:spPr>
        <p:txBody>
          <a:bodyPr/>
          <a:lstStyle/>
          <a:p>
            <a:pPr lvl="0" algn="ctr" rtl="1">
              <a:buClr>
                <a:srgbClr val="A53010"/>
              </a:buClr>
            </a:pPr>
            <a:r>
              <a:rPr lang="ar-DZ" sz="4000" b="1" dirty="0">
                <a:solidFill>
                  <a:prstClr val="black"/>
                </a:solidFill>
                <a:cs typeface="AGA Granada Regular" pitchFamily="2" charset="-78"/>
              </a:rPr>
              <a:t>التصورات الكبرى للسانيات:</a:t>
            </a:r>
            <a:endParaRPr lang="fr-FR" sz="4000" b="1" dirty="0">
              <a:solidFill>
                <a:prstClr val="black"/>
              </a:solidFill>
              <a:cs typeface="AGA Granada Regular" pitchFamily="2" charset="-78"/>
            </a:endParaRPr>
          </a:p>
        </p:txBody>
      </p:sp>
      <p:sp>
        <p:nvSpPr>
          <p:cNvPr id="5" name="Espace réservé du texte 4"/>
          <p:cNvSpPr>
            <a:spLocks noGrp="1"/>
          </p:cNvSpPr>
          <p:nvPr>
            <p:ph type="body" sz="quarter" idx="3"/>
          </p:nvPr>
        </p:nvSpPr>
        <p:spPr>
          <a:xfrm>
            <a:off x="6380017" y="161457"/>
            <a:ext cx="5665939" cy="856852"/>
          </a:xfrm>
          <a:solidFill>
            <a:srgbClr val="00B0F0"/>
          </a:solidFill>
        </p:spPr>
        <p:txBody>
          <a:bodyPr/>
          <a:lstStyle/>
          <a:p>
            <a:pPr algn="ctr" rtl="1"/>
            <a:r>
              <a:rPr lang="ar-DZ" sz="4800" b="1" dirty="0">
                <a:solidFill>
                  <a:schemeClr val="tx1"/>
                </a:solidFill>
                <a:cs typeface="AGA Granada Regular" pitchFamily="2" charset="-78"/>
              </a:rPr>
              <a:t>الإطار المرجعي للسانيات:</a:t>
            </a:r>
            <a:endParaRPr lang="fr-FR" sz="48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359235" y="1111792"/>
            <a:ext cx="5665941" cy="5538390"/>
          </a:xfrm>
          <a:solidFill>
            <a:schemeClr val="tx2">
              <a:lumMod val="20000"/>
              <a:lumOff val="80000"/>
            </a:schemeClr>
          </a:solidFill>
          <a:ln>
            <a:solidFill>
              <a:srgbClr val="00B0F0"/>
            </a:solidFill>
          </a:ln>
        </p:spPr>
        <p:txBody>
          <a:bodyPr>
            <a:normAutofit fontScale="92500" lnSpcReduction="10000"/>
          </a:bodyPr>
          <a:lstStyle/>
          <a:p>
            <a:pPr marL="0" indent="0" algn="just" rtl="1">
              <a:lnSpc>
                <a:spcPct val="150000"/>
              </a:lnSpc>
              <a:buNone/>
            </a:pPr>
            <a:r>
              <a:rPr lang="ar-DZ" sz="3200" dirty="0">
                <a:solidFill>
                  <a:schemeClr val="tx1"/>
                </a:solidFill>
                <a:latin typeface="ae_Furat" panose="02060603050605020204" pitchFamily="18" charset="-78"/>
                <a:cs typeface="AGA Rasheeq Bold" pitchFamily="2" charset="-78"/>
              </a:rPr>
              <a:t>تعود الأصول الأولى للأطروحات اللسانية إلى الأفكار والتصوّرات التي عبّر عنها كلّ من:</a:t>
            </a:r>
          </a:p>
          <a:p>
            <a:pPr marL="0" indent="0" algn="just" rtl="1">
              <a:lnSpc>
                <a:spcPct val="150000"/>
              </a:lnSpc>
              <a:buNone/>
            </a:pPr>
            <a:r>
              <a:rPr lang="ar-DZ" sz="3200" dirty="0">
                <a:solidFill>
                  <a:schemeClr val="tx1"/>
                </a:solidFill>
                <a:latin typeface="ae_Furat" panose="02060603050605020204" pitchFamily="18" charset="-78"/>
                <a:cs typeface="AGA Rasheeq Bold" pitchFamily="2" charset="-78"/>
              </a:rPr>
              <a:t>1- </a:t>
            </a:r>
            <a:r>
              <a:rPr lang="ar-DZ" sz="3200" dirty="0" err="1">
                <a:solidFill>
                  <a:schemeClr val="tx1"/>
                </a:solidFill>
                <a:latin typeface="ae_Furat" panose="02060603050605020204" pitchFamily="18" charset="-78"/>
                <a:cs typeface="AGA Rasheeq Bold" pitchFamily="2" charset="-78"/>
              </a:rPr>
              <a:t>بودوان</a:t>
            </a:r>
            <a:r>
              <a:rPr lang="ar-DZ" sz="3200" dirty="0">
                <a:solidFill>
                  <a:schemeClr val="tx1"/>
                </a:solidFill>
                <a:latin typeface="ae_Furat" panose="02060603050605020204" pitchFamily="18" charset="-78"/>
                <a:cs typeface="AGA Rasheeq Bold" pitchFamily="2" charset="-78"/>
              </a:rPr>
              <a:t> دي </a:t>
            </a:r>
            <a:r>
              <a:rPr lang="ar-DZ" sz="3200" dirty="0" err="1">
                <a:solidFill>
                  <a:schemeClr val="tx1"/>
                </a:solidFill>
                <a:latin typeface="ae_Furat" panose="02060603050605020204" pitchFamily="18" charset="-78"/>
                <a:cs typeface="AGA Rasheeq Bold" pitchFamily="2" charset="-78"/>
              </a:rPr>
              <a:t>كورتيناي</a:t>
            </a:r>
            <a:r>
              <a:rPr lang="ar-DZ" sz="3200" dirty="0">
                <a:solidFill>
                  <a:schemeClr val="tx1"/>
                </a:solidFill>
                <a:latin typeface="ae_Furat" panose="02060603050605020204" pitchFamily="18" charset="-78"/>
                <a:cs typeface="AGA Rasheeq Bold" pitchFamily="2" charset="-78"/>
              </a:rPr>
              <a:t> (</a:t>
            </a:r>
            <a:r>
              <a:rPr lang="fr-FR" sz="3200" b="1" dirty="0">
                <a:solidFill>
                  <a:schemeClr val="tx1"/>
                </a:solidFill>
                <a:latin typeface="Amperzand" pitchFamily="2" charset="0"/>
                <a:ea typeface="Amperzand" pitchFamily="2" charset="0"/>
                <a:cs typeface="AGA Rasheeq Bold" pitchFamily="2" charset="-78"/>
              </a:rPr>
              <a:t>Baudouin de Courtenay</a:t>
            </a:r>
            <a:r>
              <a:rPr lang="ar-DZ" sz="3200" dirty="0">
                <a:solidFill>
                  <a:schemeClr val="tx1"/>
                </a:solidFill>
                <a:latin typeface="ae_Furat" panose="02060603050605020204" pitchFamily="18" charset="-78"/>
                <a:cs typeface="AGA Rasheeq Bold" pitchFamily="2" charset="-78"/>
              </a:rPr>
              <a:t>)، </a:t>
            </a:r>
            <a:r>
              <a:rPr lang="ar-DZ" sz="2800" dirty="0">
                <a:solidFill>
                  <a:schemeClr val="tx1"/>
                </a:solidFill>
                <a:latin typeface="ae_Furat" panose="02060603050605020204" pitchFamily="18" charset="-78"/>
                <a:cs typeface="AGA Rasheeq Bold" pitchFamily="2" charset="-78"/>
              </a:rPr>
              <a:t>[</a:t>
            </a:r>
            <a:r>
              <a:rPr lang="ar-DZ" sz="2800" dirty="0">
                <a:solidFill>
                  <a:schemeClr val="tx1"/>
                </a:solidFill>
                <a:latin typeface="Alex Brush" panose="02000400000000000000" pitchFamily="2" charset="0"/>
                <a:ea typeface="Amperzand" pitchFamily="2" charset="0"/>
                <a:cs typeface="AGA Rasheeq Bold" pitchFamily="2" charset="-78"/>
              </a:rPr>
              <a:t>1845/1929</a:t>
            </a:r>
            <a:r>
              <a:rPr lang="ar-DZ" sz="2800" dirty="0">
                <a:solidFill>
                  <a:schemeClr val="tx1"/>
                </a:solidFill>
                <a:latin typeface="ae_Furat" panose="02060603050605020204" pitchFamily="18" charset="-78"/>
                <a:cs typeface="AGA Rasheeq Bold" pitchFamily="2" charset="-78"/>
              </a:rPr>
              <a:t>م].</a:t>
            </a:r>
          </a:p>
          <a:p>
            <a:pPr marL="0" indent="0" algn="just" rtl="1">
              <a:lnSpc>
                <a:spcPct val="150000"/>
              </a:lnSpc>
              <a:buNone/>
            </a:pPr>
            <a:r>
              <a:rPr lang="ar-DZ" sz="2800" b="1" dirty="0">
                <a:solidFill>
                  <a:schemeClr val="tx1"/>
                </a:solidFill>
                <a:latin typeface="ae_Furat" panose="02060603050605020204" pitchFamily="18" charset="-78"/>
                <a:cs typeface="AGA Rasheeq Bold" pitchFamily="2" charset="-78"/>
              </a:rPr>
              <a:t>2- ويليام  وايتني، (</a:t>
            </a:r>
            <a:r>
              <a:rPr lang="fr-FR" sz="2800" b="1" dirty="0">
                <a:solidFill>
                  <a:schemeClr val="tx1"/>
                </a:solidFill>
                <a:latin typeface="Amperzand" pitchFamily="2" charset="0"/>
                <a:ea typeface="Amperzand" pitchFamily="2" charset="0"/>
                <a:cs typeface="AGA Rasheeq Bold" pitchFamily="2" charset="-78"/>
              </a:rPr>
              <a:t>William</a:t>
            </a:r>
            <a:r>
              <a:rPr lang="fr-FR" sz="2600" b="1" dirty="0">
                <a:solidFill>
                  <a:schemeClr val="tx1"/>
                </a:solidFill>
                <a:latin typeface="Amperzand" pitchFamily="2" charset="0"/>
                <a:ea typeface="Amperzand" pitchFamily="2" charset="0"/>
                <a:cs typeface="AGA Rasheeq Bold" pitchFamily="2" charset="-78"/>
              </a:rPr>
              <a:t> </a:t>
            </a:r>
            <a:r>
              <a:rPr lang="fr-FR" sz="2800" b="1" dirty="0">
                <a:solidFill>
                  <a:schemeClr val="tx1"/>
                </a:solidFill>
                <a:latin typeface="Amperzand" pitchFamily="2" charset="0"/>
                <a:ea typeface="Amperzand" pitchFamily="2" charset="0"/>
                <a:cs typeface="AGA Rasheeq Bold" pitchFamily="2" charset="-78"/>
              </a:rPr>
              <a:t>Dwight Whitney</a:t>
            </a:r>
            <a:r>
              <a:rPr lang="ar-DZ" sz="2800" b="1" dirty="0">
                <a:solidFill>
                  <a:schemeClr val="tx1"/>
                </a:solidFill>
                <a:latin typeface="Amperzand" pitchFamily="2" charset="0"/>
                <a:ea typeface="Amperzand" pitchFamily="2" charset="0"/>
                <a:cs typeface="AGA Rasheeq Bold" pitchFamily="2" charset="-78"/>
              </a:rPr>
              <a:t>)،  [1827/1894م</a:t>
            </a:r>
            <a:r>
              <a:rPr lang="ar-DZ" sz="2800" b="1" dirty="0">
                <a:solidFill>
                  <a:schemeClr val="tx1"/>
                </a:solidFill>
                <a:latin typeface="ae_Furat" panose="02060603050605020204" pitchFamily="18" charset="-78"/>
                <a:cs typeface="AGA Rasheeq Bold" pitchFamily="2" charset="-78"/>
              </a:rPr>
              <a:t>].</a:t>
            </a:r>
          </a:p>
          <a:p>
            <a:pPr marL="0" indent="0" algn="just" rtl="1">
              <a:lnSpc>
                <a:spcPct val="150000"/>
              </a:lnSpc>
              <a:buNone/>
            </a:pPr>
            <a:r>
              <a:rPr lang="ar-DZ" sz="2800" b="1" dirty="0">
                <a:solidFill>
                  <a:schemeClr val="tx1"/>
                </a:solidFill>
                <a:latin typeface="Amperzand" pitchFamily="2" charset="0"/>
                <a:ea typeface="Amperzand" pitchFamily="2" charset="0"/>
                <a:cs typeface="AGA Rasheeq Bold" pitchFamily="2" charset="-78"/>
              </a:rPr>
              <a:t>3- فردينان دي سوسير (</a:t>
            </a:r>
            <a:r>
              <a:rPr lang="fr-FR" sz="2800" b="1" dirty="0">
                <a:solidFill>
                  <a:schemeClr val="tx1"/>
                </a:solidFill>
                <a:latin typeface="Amperzand" pitchFamily="2" charset="0"/>
                <a:ea typeface="Amperzand" pitchFamily="2" charset="0"/>
                <a:cs typeface="AGA Rasheeq Bold" pitchFamily="2" charset="-78"/>
              </a:rPr>
              <a:t>Ferdinand De Saussure </a:t>
            </a:r>
            <a:r>
              <a:rPr lang="ar-DZ" sz="2800" b="1" dirty="0">
                <a:solidFill>
                  <a:schemeClr val="tx1"/>
                </a:solidFill>
                <a:latin typeface="Amperzand" pitchFamily="2" charset="0"/>
                <a:ea typeface="Amperzand" pitchFamily="2" charset="0"/>
                <a:cs typeface="AGA Rasheeq Bold" pitchFamily="2" charset="-78"/>
              </a:rPr>
              <a:t>)، [1857/1913م]</a:t>
            </a:r>
            <a:endParaRPr lang="fr-FR" sz="2800" b="1" dirty="0">
              <a:solidFill>
                <a:schemeClr val="tx1"/>
              </a:solidFill>
              <a:latin typeface="Amperzand" pitchFamily="2" charset="0"/>
              <a:ea typeface="Amperzand" pitchFamily="2" charset="0"/>
              <a:cs typeface="AGA Rasheeq Bold" pitchFamily="2" charset="-78"/>
            </a:endParaRPr>
          </a:p>
        </p:txBody>
      </p:sp>
      <p:sp>
        <p:nvSpPr>
          <p:cNvPr id="2" name="Espace réservé du contenu 1"/>
          <p:cNvSpPr>
            <a:spLocks noGrp="1"/>
          </p:cNvSpPr>
          <p:nvPr>
            <p:ph sz="half" idx="2"/>
          </p:nvPr>
        </p:nvSpPr>
        <p:spPr>
          <a:xfrm>
            <a:off x="228601" y="1031892"/>
            <a:ext cx="6026726" cy="5597507"/>
          </a:xfrm>
          <a:solidFill>
            <a:schemeClr val="bg2">
              <a:lumMod val="90000"/>
            </a:schemeClr>
          </a:solidFill>
        </p:spPr>
        <p:txBody>
          <a:bodyPr>
            <a:noAutofit/>
          </a:bodyPr>
          <a:lstStyle/>
          <a:p>
            <a:pPr marL="0" indent="0" algn="just" rtl="1">
              <a:lnSpc>
                <a:spcPct val="150000"/>
              </a:lnSpc>
              <a:buNone/>
            </a:pPr>
            <a:r>
              <a:rPr lang="ar-DZ" sz="3200" b="1" dirty="0">
                <a:solidFill>
                  <a:schemeClr val="tx1"/>
                </a:solidFill>
                <a:latin typeface="Calibri"/>
                <a:ea typeface="Times New Roman"/>
                <a:cs typeface="Arial"/>
              </a:rPr>
              <a:t>هناك ثلاثة تصورات كبرى في اللسانيات  وهي:</a:t>
            </a:r>
          </a:p>
          <a:p>
            <a:pPr marL="0" indent="0" algn="just" rtl="1">
              <a:lnSpc>
                <a:spcPct val="150000"/>
              </a:lnSpc>
              <a:buNone/>
            </a:pPr>
            <a:r>
              <a:rPr lang="ar-DZ" sz="3600" b="1" dirty="0">
                <a:solidFill>
                  <a:schemeClr val="tx1"/>
                </a:solidFill>
                <a:latin typeface="Calibri"/>
                <a:ea typeface="Times New Roman"/>
                <a:cs typeface="Arial"/>
              </a:rPr>
              <a:t>1- </a:t>
            </a:r>
            <a:r>
              <a:rPr lang="ar-DZ" sz="3600" b="1" dirty="0">
                <a:solidFill>
                  <a:schemeClr val="tx1"/>
                </a:solidFill>
                <a:latin typeface="ae_AlBattar" panose="02060603050605020204" pitchFamily="18" charset="-78"/>
                <a:ea typeface="Times New Roman"/>
                <a:cs typeface="ae_AlBattar" panose="02060603050605020204" pitchFamily="18" charset="-78"/>
              </a:rPr>
              <a:t>التصوّر </a:t>
            </a:r>
            <a:r>
              <a:rPr lang="ar-DZ" sz="3600" b="1" dirty="0" err="1">
                <a:solidFill>
                  <a:schemeClr val="tx1"/>
                </a:solidFill>
                <a:latin typeface="ae_AlBattar" panose="02060603050605020204" pitchFamily="18" charset="-78"/>
                <a:ea typeface="Times New Roman"/>
                <a:cs typeface="ae_AlBattar" panose="02060603050605020204" pitchFamily="18" charset="-78"/>
              </a:rPr>
              <a:t>البنوي</a:t>
            </a:r>
            <a:r>
              <a:rPr lang="ar-DZ" sz="3600" b="1" dirty="0">
                <a:solidFill>
                  <a:schemeClr val="tx1"/>
                </a:solidFill>
                <a:latin typeface="ae_AlBattar" panose="02060603050605020204" pitchFamily="18" charset="-78"/>
                <a:ea typeface="Times New Roman"/>
                <a:cs typeface="ae_AlBattar" panose="02060603050605020204" pitchFamily="18" charset="-78"/>
              </a:rPr>
              <a:t>.</a:t>
            </a:r>
          </a:p>
          <a:p>
            <a:pPr marL="0" indent="0" algn="just" rtl="1">
              <a:lnSpc>
                <a:spcPct val="150000"/>
              </a:lnSpc>
              <a:buNone/>
            </a:pPr>
            <a:r>
              <a:rPr lang="ar-DZ" sz="3600" b="1" dirty="0">
                <a:solidFill>
                  <a:schemeClr val="tx1"/>
                </a:solidFill>
                <a:latin typeface="ae_AlBattar" panose="02060603050605020204" pitchFamily="18" charset="-78"/>
                <a:ea typeface="Times New Roman"/>
                <a:cs typeface="ae_AlBattar" panose="02060603050605020204" pitchFamily="18" charset="-78"/>
              </a:rPr>
              <a:t>2- التصور التوليدي.</a:t>
            </a:r>
          </a:p>
          <a:p>
            <a:pPr marL="0" indent="0" algn="just" rtl="1">
              <a:lnSpc>
                <a:spcPct val="150000"/>
              </a:lnSpc>
              <a:buNone/>
            </a:pPr>
            <a:r>
              <a:rPr lang="ar-DZ" sz="3600" b="1" dirty="0">
                <a:solidFill>
                  <a:schemeClr val="tx1"/>
                </a:solidFill>
                <a:latin typeface="ae_AlBattar" panose="02060603050605020204" pitchFamily="18" charset="-78"/>
                <a:ea typeface="Times New Roman"/>
                <a:cs typeface="ae_AlBattar" panose="02060603050605020204" pitchFamily="18" charset="-78"/>
              </a:rPr>
              <a:t>3- التصوّر التداولي.</a:t>
            </a:r>
            <a:endParaRPr lang="fr-FR" sz="3600" b="1" dirty="0">
              <a:solidFill>
                <a:schemeClr val="tx1"/>
              </a:solidFill>
              <a:latin typeface="ae_AlBattar" panose="02060603050605020204" pitchFamily="18" charset="-78"/>
              <a:ea typeface="Times New Roman"/>
              <a:cs typeface="ae_AlBattar" panose="02060603050605020204" pitchFamily="18" charset="-78"/>
            </a:endParaRPr>
          </a:p>
        </p:txBody>
      </p:sp>
    </p:spTree>
    <p:extLst>
      <p:ext uri="{BB962C8B-B14F-4D97-AF65-F5344CB8AC3E}">
        <p14:creationId xmlns:p14="http://schemas.microsoft.com/office/powerpoint/2010/main" val="1625132774"/>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921E84-95C3-5F3D-E586-0BE8A6BF0144}"/>
              </a:ext>
            </a:extLst>
          </p:cNvPr>
          <p:cNvSpPr>
            <a:spLocks noGrp="1"/>
          </p:cNvSpPr>
          <p:nvPr>
            <p:ph type="title"/>
          </p:nvPr>
        </p:nvSpPr>
        <p:spPr>
          <a:xfrm>
            <a:off x="5140412" y="30987"/>
            <a:ext cx="7018640" cy="920484"/>
          </a:xfrm>
          <a:blipFill>
            <a:blip r:embed="rId2"/>
            <a:tile tx="0" ty="0" sx="100000" sy="100000" flip="none" algn="tl"/>
          </a:blipFill>
        </p:spPr>
        <p:txBody>
          <a:bodyPr>
            <a:noAutofit/>
          </a:bodyPr>
          <a:lstStyle/>
          <a:p>
            <a:pPr algn="ctr" rtl="1"/>
            <a:r>
              <a:rPr lang="ar-DZ" sz="4800" b="1" dirty="0">
                <a:cs typeface="AGA Granada Regular" pitchFamily="2" charset="-78"/>
              </a:rPr>
              <a:t>سوســـير في نــــقاط: </a:t>
            </a:r>
            <a:endParaRPr lang="fr-FR" sz="4800" b="1" dirty="0">
              <a:cs typeface="AGA Granada Regular" pitchFamily="2" charset="-78"/>
            </a:endParaRPr>
          </a:p>
        </p:txBody>
      </p:sp>
      <p:pic>
        <p:nvPicPr>
          <p:cNvPr id="8" name="Espace réservé du contenu 7">
            <a:extLst>
              <a:ext uri="{FF2B5EF4-FFF2-40B4-BE49-F238E27FC236}">
                <a16:creationId xmlns:a16="http://schemas.microsoft.com/office/drawing/2014/main" id="{1A60ECF3-C476-0C4C-56CA-A94F48FC101F}"/>
              </a:ext>
            </a:extLst>
          </p:cNvPr>
          <p:cNvPicPr>
            <a:picLocks noGrp="1" noChangeAspect="1"/>
          </p:cNvPicPr>
          <p:nvPr>
            <p:ph sz="quarter" idx="4"/>
          </p:nvPr>
        </p:nvPicPr>
        <p:blipFill>
          <a:blip r:embed="rId3"/>
          <a:stretch>
            <a:fillRect/>
          </a:stretch>
        </p:blipFill>
        <p:spPr>
          <a:xfrm>
            <a:off x="218303" y="0"/>
            <a:ext cx="4773827" cy="6858000"/>
          </a:xfrm>
          <a:solidFill>
            <a:srgbClr val="92D050"/>
          </a:solidFill>
        </p:spPr>
      </p:pic>
      <p:sp>
        <p:nvSpPr>
          <p:cNvPr id="10" name="Rectangle 9">
            <a:extLst>
              <a:ext uri="{FF2B5EF4-FFF2-40B4-BE49-F238E27FC236}">
                <a16:creationId xmlns:a16="http://schemas.microsoft.com/office/drawing/2014/main" id="{2A6C4BCC-30E7-55BB-C689-6F8CC49F5D1C}"/>
              </a:ext>
            </a:extLst>
          </p:cNvPr>
          <p:cNvSpPr/>
          <p:nvPr/>
        </p:nvSpPr>
        <p:spPr>
          <a:xfrm>
            <a:off x="5140413" y="982455"/>
            <a:ext cx="7018640" cy="5844557"/>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- 1857م: ولادة </a:t>
            </a:r>
            <a:r>
              <a:rPr lang="ar-DZ" sz="2000" b="1" dirty="0" err="1">
                <a:solidFill>
                  <a:schemeClr val="tx1"/>
                </a:solidFill>
                <a:highlight>
                  <a:srgbClr val="FFFF00"/>
                </a:highlight>
                <a:latin typeface="Amperzand" pitchFamily="2" charset="0"/>
                <a:ea typeface="Amperzand" pitchFamily="2" charset="0"/>
                <a:cs typeface="AF_Najed" pitchFamily="2" charset="-78"/>
              </a:rPr>
              <a:t>فردينان</a:t>
            </a:r>
            <a:r>
              <a:rPr lang="ar-DZ" sz="2000" b="1" dirty="0">
                <a:solidFill>
                  <a:schemeClr val="tx1"/>
                </a:solidFill>
                <a:highlight>
                  <a:srgbClr val="FFFF00"/>
                </a:highlight>
                <a:latin typeface="Amperzand" pitchFamily="2" charset="0"/>
                <a:ea typeface="Amperzand" pitchFamily="2" charset="0"/>
                <a:cs typeface="AF_Najed" pitchFamily="2" charset="-78"/>
              </a:rPr>
              <a:t> دي سوسير؛</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- 1875م: انتقاله إلى ليبزغ حيث أشهر جامعة في تدريس الفيلولوجيا. </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- 1877م: تقدّمه على الجمعية اللسانية في باريس بمقال طوّره لاحقا ليكون موضوع مذكرة بحث قدّمه وهو في سن 21 سنة في ليبزغ.</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- 1878م: مناقشة مذكرة بحث حول (النظام الأوّلي للحركات في الألسنة الهندو-أوروبية)</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- 1880م؛ مناقشة أطروحة دكتوراه عن (استعمال المضاف المطلق في اللسان السنسكريتي) </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-1880م: سافر إلى باريس حيث أتيحت له متابعة دروس مشال بريال عن النحو المقارن في المعهد التطبيقي للدراسات العليا.</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-1881م: توليه تقديم درس النحو المقارن في المعهد التطبيقي للدراسات العليا خلفا لميشال بريال خلال ست سنوات.</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-1891م: عودته إلى جنيف ليحاضر في شان السنسكريتية والنحو المقارن في جامعة جنيف، وهو الدرس الذي واصل تأمينه إلى حدود سنة وفاته.</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-1906م: خلافته لجوزيف </a:t>
            </a:r>
            <a:r>
              <a:rPr lang="ar-DZ" sz="2000" b="1" dirty="0" err="1">
                <a:solidFill>
                  <a:schemeClr val="tx1"/>
                </a:solidFill>
                <a:highlight>
                  <a:srgbClr val="FFFF00"/>
                </a:highlight>
                <a:latin typeface="Amperzand" pitchFamily="2" charset="0"/>
                <a:ea typeface="Amperzand" pitchFamily="2" charset="0"/>
                <a:cs typeface="AF_Najed" pitchFamily="2" charset="-78"/>
              </a:rPr>
              <a:t>ورثماير</a:t>
            </a:r>
            <a:r>
              <a:rPr lang="ar-DZ" sz="2000" b="1" dirty="0">
                <a:solidFill>
                  <a:schemeClr val="tx1"/>
                </a:solidFill>
                <a:highlight>
                  <a:srgbClr val="FFFF00"/>
                </a:highlight>
                <a:latin typeface="Amperzand" pitchFamily="2" charset="0"/>
                <a:ea typeface="Amperzand" pitchFamily="2" charset="0"/>
                <a:cs typeface="AF_Najed" pitchFamily="2" charset="-78"/>
              </a:rPr>
              <a:t> في كرسي اللسانيات العامة.</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-1906/1911م: تقديمه دروس في مبادئ اللسانيات العامة.</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-1913م: وفاته.</a:t>
            </a:r>
          </a:p>
          <a:p>
            <a:pPr algn="just" rtl="1"/>
            <a:r>
              <a:rPr lang="ar-DZ" sz="2000" b="1" dirty="0">
                <a:solidFill>
                  <a:schemeClr val="tx1"/>
                </a:solidFill>
                <a:highlight>
                  <a:srgbClr val="FFFF00"/>
                </a:highlight>
                <a:latin typeface="Amperzand" pitchFamily="2" charset="0"/>
                <a:ea typeface="Amperzand" pitchFamily="2" charset="0"/>
                <a:cs typeface="AF_Najed" pitchFamily="2" charset="-78"/>
              </a:rPr>
              <a:t>-1916م: إصدار دروسه في كتاب بعنوان: دروس في اللسانيات العامة.</a:t>
            </a:r>
          </a:p>
          <a:p>
            <a:pPr algn="just" rtl="1"/>
            <a:endParaRPr lang="fr-FR" dirty="0"/>
          </a:p>
        </p:txBody>
      </p:sp>
    </p:spTree>
    <p:extLst>
      <p:ext uri="{BB962C8B-B14F-4D97-AF65-F5344CB8AC3E}">
        <p14:creationId xmlns:p14="http://schemas.microsoft.com/office/powerpoint/2010/main" val="406516015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249382" y="145473"/>
            <a:ext cx="11783291" cy="6546272"/>
          </a:xfrm>
          <a:solidFill>
            <a:srgbClr val="FFFF00"/>
          </a:solidFill>
        </p:spPr>
        <p:txBody>
          <a:bodyPr>
            <a:normAutofit/>
          </a:bodyPr>
          <a:lstStyle/>
          <a:p>
            <a:pPr marL="0" indent="0" algn="ctr" rtl="1">
              <a:buNone/>
            </a:pPr>
            <a:r>
              <a:rPr lang="ar-DZ" sz="11500" b="1" dirty="0">
                <a:solidFill>
                  <a:schemeClr val="tx1"/>
                </a:solidFill>
                <a:latin typeface="ae_Dimnah" panose="02060603050605020204" pitchFamily="18" charset="-78"/>
                <a:cs typeface="ae_Dimnah" panose="02060603050605020204" pitchFamily="18" charset="-78"/>
              </a:rPr>
              <a:t>ثانيا:</a:t>
            </a:r>
          </a:p>
          <a:p>
            <a:pPr marL="0" indent="0" algn="ctr" rtl="1">
              <a:buNone/>
            </a:pPr>
            <a:r>
              <a:rPr lang="ar-DZ" sz="11500" b="1" dirty="0">
                <a:solidFill>
                  <a:schemeClr val="tx1"/>
                </a:solidFill>
                <a:latin typeface="ae_Dimnah" panose="02060603050605020204" pitchFamily="18" charset="-78"/>
                <a:cs typeface="ae_Dimnah" panose="02060603050605020204" pitchFamily="18" charset="-78"/>
              </a:rPr>
              <a:t>تقنيات التحليل اللساني</a:t>
            </a:r>
            <a:r>
              <a:rPr lang="ar-DZ" sz="11500" b="1" dirty="0">
                <a:latin typeface="ae_Dimnah" panose="02060603050605020204" pitchFamily="18" charset="-78"/>
                <a:cs typeface="ae_Dimnah" panose="02060603050605020204" pitchFamily="18" charset="-78"/>
              </a:rPr>
              <a:t>؛</a:t>
            </a:r>
          </a:p>
          <a:p>
            <a:pPr marL="0" indent="0" algn="ctr" rtl="1">
              <a:buNone/>
            </a:pPr>
            <a:r>
              <a:rPr lang="fr-FR" sz="8600" b="1" dirty="0">
                <a:solidFill>
                  <a:schemeClr val="tx1"/>
                </a:solidFill>
                <a:latin typeface="Amaze" panose="020B0500000000000000" pitchFamily="34" charset="0"/>
                <a:ea typeface="Amperzand" pitchFamily="2" charset="0"/>
                <a:cs typeface="ae_Dimnah" panose="02060603050605020204" pitchFamily="18" charset="-78"/>
              </a:rPr>
              <a:t>Les Techniques d'analyse linguistique</a:t>
            </a:r>
          </a:p>
        </p:txBody>
      </p:sp>
    </p:spTree>
    <p:extLst>
      <p:ext uri="{BB962C8B-B14F-4D97-AF65-F5344CB8AC3E}">
        <p14:creationId xmlns:p14="http://schemas.microsoft.com/office/powerpoint/2010/main" val="403565142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37735" y="187037"/>
            <a:ext cx="6038374" cy="748145"/>
          </a:xfrm>
          <a:solidFill>
            <a:srgbClr val="00B0F0"/>
          </a:solidFill>
        </p:spPr>
        <p:txBody>
          <a:bodyPr/>
          <a:lstStyle/>
          <a:p>
            <a:pPr lvl="0" algn="ctr" rtl="1">
              <a:buClr>
                <a:srgbClr val="A53010"/>
              </a:buClr>
            </a:pPr>
            <a:r>
              <a:rPr lang="ar-DZ" sz="4000" b="1" dirty="0">
                <a:solidFill>
                  <a:prstClr val="black"/>
                </a:solidFill>
                <a:cs typeface="AGA Granada Regular" pitchFamily="2" charset="-78"/>
              </a:rPr>
              <a:t>توجهات هذه العناصر:</a:t>
            </a:r>
            <a:endParaRPr lang="fr-FR" sz="4000" b="1" dirty="0">
              <a:solidFill>
                <a:prstClr val="black"/>
              </a:solidFill>
              <a:cs typeface="AGA Granada Regular" pitchFamily="2" charset="-78"/>
            </a:endParaRPr>
          </a:p>
        </p:txBody>
      </p:sp>
      <p:sp>
        <p:nvSpPr>
          <p:cNvPr id="5" name="Espace réservé du texte 4"/>
          <p:cNvSpPr>
            <a:spLocks noGrp="1"/>
          </p:cNvSpPr>
          <p:nvPr>
            <p:ph type="body" sz="quarter" idx="3"/>
          </p:nvPr>
        </p:nvSpPr>
        <p:spPr>
          <a:xfrm>
            <a:off x="6380017" y="161457"/>
            <a:ext cx="5665939" cy="856852"/>
          </a:xfrm>
          <a:solidFill>
            <a:srgbClr val="00B0F0"/>
          </a:solidFill>
        </p:spPr>
        <p:txBody>
          <a:bodyPr/>
          <a:lstStyle/>
          <a:p>
            <a:pPr algn="ctr" rtl="1"/>
            <a:r>
              <a:rPr lang="ar-DZ" sz="3700" b="1" dirty="0">
                <a:solidFill>
                  <a:schemeClr val="tx1"/>
                </a:solidFill>
                <a:cs typeface="AGA Granada Regular" pitchFamily="2" charset="-78"/>
              </a:rPr>
              <a:t>أ)- عناصر اللسان بوصفه  موضوعا علميا</a:t>
            </a:r>
            <a:r>
              <a:rPr lang="en-US" sz="3700" b="1" dirty="0">
                <a:solidFill>
                  <a:schemeClr val="tx1"/>
                </a:solidFill>
                <a:cs typeface="AGA Granada Regular" pitchFamily="2" charset="-78"/>
              </a:rPr>
              <a:t>:</a:t>
            </a:r>
            <a:endParaRPr lang="fr-FR" sz="37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359235" y="1111792"/>
            <a:ext cx="5665941" cy="5538390"/>
          </a:xfrm>
          <a:solidFill>
            <a:schemeClr val="tx2">
              <a:lumMod val="20000"/>
              <a:lumOff val="80000"/>
            </a:schemeClr>
          </a:solidFill>
        </p:spPr>
        <p:txBody>
          <a:bodyPr>
            <a:normAutofit/>
          </a:bodyPr>
          <a:lstStyle/>
          <a:p>
            <a:pPr marL="0" indent="0" algn="just" rtl="1">
              <a:buNone/>
            </a:pPr>
            <a:r>
              <a:rPr lang="ar-DZ" sz="2800" b="1">
                <a:solidFill>
                  <a:schemeClr val="tx1"/>
                </a:solidFill>
                <a:cs typeface="AGA Rasheeq Bold" pitchFamily="2" charset="-78"/>
              </a:rPr>
              <a:t>يتشكل  اللسان بوصفه موضوعا علميا للسانيات من جوانب أساسية يتعين التمييز بينها:</a:t>
            </a:r>
          </a:p>
          <a:p>
            <a:pPr marL="0" indent="0" algn="just" rtl="1">
              <a:buNone/>
            </a:pPr>
            <a:r>
              <a:rPr lang="ar-DZ" sz="2800" b="1">
                <a:solidFill>
                  <a:schemeClr val="tx1"/>
                </a:solidFill>
                <a:cs typeface="AGA Rasheeq Bold" pitchFamily="2" charset="-78"/>
              </a:rPr>
              <a:t>أ)- جانب التقنين: </a:t>
            </a:r>
            <a:r>
              <a:rPr lang="ar-DZ" sz="2800">
                <a:solidFill>
                  <a:schemeClr val="tx1"/>
                </a:solidFill>
                <a:cs typeface="AGA Rasheeq Bold" pitchFamily="2" charset="-78"/>
              </a:rPr>
              <a:t>ويشمل القواعد الضمنية العامة المتحكمة في اللسان، وبدونها لا يمكن الحديث عن اللسان بالمعنى الدقيق.</a:t>
            </a:r>
          </a:p>
          <a:p>
            <a:pPr marL="0" indent="0" algn="just" rtl="1">
              <a:buNone/>
            </a:pPr>
            <a:r>
              <a:rPr lang="ar-DZ" sz="2800" b="1">
                <a:solidFill>
                  <a:schemeClr val="tx1"/>
                </a:solidFill>
                <a:cs typeface="AGA Rasheeq Bold" pitchFamily="2" charset="-78"/>
              </a:rPr>
              <a:t>ب)- جانب اجتماعي: </a:t>
            </a:r>
            <a:r>
              <a:rPr lang="ar-DZ" sz="2800">
                <a:solidFill>
                  <a:schemeClr val="tx1"/>
                </a:solidFill>
                <a:cs typeface="AGA Rasheeq Bold" pitchFamily="2" charset="-78"/>
              </a:rPr>
              <a:t>ويتضمن التواضعات (</a:t>
            </a:r>
            <a:r>
              <a:rPr lang="fr-FR" sz="2800">
                <a:solidFill>
                  <a:schemeClr val="tx1"/>
                </a:solidFill>
                <a:latin typeface="Amperzand" pitchFamily="2" charset="0"/>
                <a:ea typeface="Amperzand" pitchFamily="2" charset="0"/>
                <a:cs typeface="AGA Rasheeq Bold" pitchFamily="2" charset="-78"/>
              </a:rPr>
              <a:t>conventions</a:t>
            </a:r>
            <a:r>
              <a:rPr lang="ar-DZ" sz="2800">
                <a:solidFill>
                  <a:schemeClr val="tx1"/>
                </a:solidFill>
                <a:cs typeface="AGA Rasheeq Bold" pitchFamily="2" charset="-78"/>
              </a:rPr>
              <a:t>) الاجتماعية والثقافية التي تحدّد طرائق استعمال اللسان وأوجهه المتعدّدة في إطار علاقات ثنائية واجتماعية متميزة.</a:t>
            </a:r>
          </a:p>
          <a:p>
            <a:pPr marL="0" indent="0" algn="just" rtl="1">
              <a:buNone/>
            </a:pPr>
            <a:r>
              <a:rPr lang="ar-DZ" sz="2800" b="1">
                <a:solidFill>
                  <a:schemeClr val="tx1"/>
                </a:solidFill>
                <a:cs typeface="AGA Rasheeq Bold" pitchFamily="2" charset="-78"/>
              </a:rPr>
              <a:t>ج)- جانب فردي: </a:t>
            </a:r>
            <a:r>
              <a:rPr lang="ar-DZ" sz="2800">
                <a:solidFill>
                  <a:schemeClr val="tx1"/>
                </a:solidFill>
                <a:cs typeface="AGA Rasheeq Bold" pitchFamily="2" charset="-78"/>
              </a:rPr>
              <a:t>يتعلّق بالطريقة الفردية التي توظف من خلالها الطاقة اللغوية التي يملكها كلّ فرد متكلم.</a:t>
            </a:r>
            <a:endParaRPr lang="fr-FR" sz="2800" dirty="0">
              <a:solidFill>
                <a:schemeClr val="tx1"/>
              </a:solidFill>
              <a:cs typeface="AGA Rasheeq Bold" pitchFamily="2" charset="-78"/>
            </a:endParaRPr>
          </a:p>
        </p:txBody>
      </p:sp>
      <p:sp>
        <p:nvSpPr>
          <p:cNvPr id="2" name="Espace réservé du contenu 1"/>
          <p:cNvSpPr>
            <a:spLocks noGrp="1"/>
          </p:cNvSpPr>
          <p:nvPr>
            <p:ph sz="half" idx="2"/>
          </p:nvPr>
        </p:nvSpPr>
        <p:spPr>
          <a:xfrm>
            <a:off x="228601" y="1031892"/>
            <a:ext cx="6026726" cy="5597507"/>
          </a:xfrm>
          <a:solidFill>
            <a:schemeClr val="bg2">
              <a:lumMod val="90000"/>
            </a:schemeClr>
          </a:solidFill>
        </p:spPr>
        <p:txBody>
          <a:bodyPr>
            <a:noAutofit/>
          </a:bodyPr>
          <a:lstStyle/>
          <a:p>
            <a:pPr marL="0" indent="0" algn="just" rtl="1">
              <a:lnSpc>
                <a:spcPct val="115000"/>
              </a:lnSpc>
              <a:buNone/>
            </a:pPr>
            <a:r>
              <a:rPr lang="ar-DZ" sz="3400" b="1" dirty="0">
                <a:solidFill>
                  <a:schemeClr val="tx1"/>
                </a:solidFill>
                <a:latin typeface="Amperzand" pitchFamily="2" charset="0"/>
                <a:ea typeface="Amperzand" pitchFamily="2" charset="0"/>
                <a:cs typeface="AGA Rasheeq Bold" pitchFamily="2" charset="-78"/>
              </a:rPr>
              <a:t>يشكل الجانب الأوّل موضوع اللسانيات البنوية بمختلف اتجاهاتها، وكذلك نظرية النحو التوليدي التحويلي، بينما تهتم </a:t>
            </a:r>
            <a:r>
              <a:rPr lang="ar-DZ" sz="3400" b="1" dirty="0" err="1">
                <a:solidFill>
                  <a:schemeClr val="tx1"/>
                </a:solidFill>
                <a:latin typeface="Amperzand" pitchFamily="2" charset="0"/>
                <a:ea typeface="Amperzand" pitchFamily="2" charset="0"/>
                <a:cs typeface="AGA Rasheeq Bold" pitchFamily="2" charset="-78"/>
              </a:rPr>
              <a:t>السوسو</a:t>
            </a:r>
            <a:r>
              <a:rPr lang="ar-DZ" sz="3400" b="1" dirty="0">
                <a:solidFill>
                  <a:schemeClr val="tx1"/>
                </a:solidFill>
                <a:latin typeface="Amperzand" pitchFamily="2" charset="0"/>
                <a:ea typeface="Amperzand" pitchFamily="2" charset="0"/>
                <a:cs typeface="AGA Rasheeq Bold" pitchFamily="2" charset="-78"/>
              </a:rPr>
              <a:t>-لسانية بالجوانب الاجتماعية من اللسان (</a:t>
            </a:r>
            <a:r>
              <a:rPr lang="fr-FR" sz="2800" b="1" dirty="0">
                <a:solidFill>
                  <a:schemeClr val="tx1"/>
                </a:solidFill>
                <a:latin typeface="Amperzand" pitchFamily="2" charset="0"/>
                <a:ea typeface="Amperzand" pitchFamily="2" charset="0"/>
                <a:cs typeface="AGA Rasheeq Bold" pitchFamily="2" charset="-78"/>
              </a:rPr>
              <a:t>Sociolinguistique</a:t>
            </a:r>
            <a:r>
              <a:rPr lang="ar-DZ" sz="3400" b="1" dirty="0">
                <a:solidFill>
                  <a:schemeClr val="tx1"/>
                </a:solidFill>
                <a:latin typeface="Amperzand" pitchFamily="2" charset="0"/>
                <a:ea typeface="Amperzand" pitchFamily="2" charset="0"/>
                <a:cs typeface="AGA Rasheeq Bold" pitchFamily="2" charset="-78"/>
              </a:rPr>
              <a:t>) ويتعلق الجانب الثالث بدراسة  علاقات اللغة بالفكر (</a:t>
            </a:r>
            <a:r>
              <a:rPr lang="fr-FR" sz="3200" b="1" dirty="0">
                <a:solidFill>
                  <a:schemeClr val="tx1"/>
                </a:solidFill>
                <a:latin typeface="Alex Brush" panose="02000400000000000000" pitchFamily="2" charset="0"/>
                <a:ea typeface="Amperzand" pitchFamily="2" charset="0"/>
                <a:cs typeface="AGA Rasheeq Bold" pitchFamily="2" charset="-78"/>
              </a:rPr>
              <a:t>Langage</a:t>
            </a:r>
            <a:r>
              <a:rPr lang="fr-FR" sz="3200" b="1" dirty="0">
                <a:solidFill>
                  <a:schemeClr val="tx1"/>
                </a:solidFill>
                <a:latin typeface="Amperzand" pitchFamily="2" charset="0"/>
                <a:ea typeface="Amperzand" pitchFamily="2" charset="0"/>
                <a:cs typeface="AGA Rasheeq Bold" pitchFamily="2" charset="-78"/>
              </a:rPr>
              <a:t>/ </a:t>
            </a:r>
            <a:r>
              <a:rPr lang="fr-FR" sz="3200" b="1" dirty="0">
                <a:solidFill>
                  <a:schemeClr val="tx1"/>
                </a:solidFill>
                <a:latin typeface="Alex Brush" panose="02000400000000000000" pitchFamily="2" charset="0"/>
                <a:ea typeface="Amperzand" pitchFamily="2" charset="0"/>
                <a:cs typeface="AGA Rasheeq Bold" pitchFamily="2" charset="-78"/>
              </a:rPr>
              <a:t>Pensée</a:t>
            </a:r>
            <a:r>
              <a:rPr lang="ar-DZ" sz="3400" b="1" dirty="0">
                <a:solidFill>
                  <a:schemeClr val="tx1"/>
                </a:solidFill>
                <a:latin typeface="Amperzand" pitchFamily="2" charset="0"/>
                <a:ea typeface="Amperzand" pitchFamily="2" charset="0"/>
                <a:cs typeface="AGA Rasheeq Bold" pitchFamily="2" charset="-78"/>
              </a:rPr>
              <a:t>)</a:t>
            </a:r>
            <a:r>
              <a:rPr lang="en-US" sz="3400" b="1" dirty="0">
                <a:solidFill>
                  <a:schemeClr val="tx1"/>
                </a:solidFill>
                <a:latin typeface="Amperzand" pitchFamily="2" charset="0"/>
                <a:ea typeface="Amperzand" pitchFamily="2" charset="0"/>
                <a:cs typeface="AGA Rasheeq Bold" pitchFamily="2" charset="-78"/>
              </a:rPr>
              <a:t> </a:t>
            </a:r>
            <a:r>
              <a:rPr lang="ar-DZ" sz="3400" b="1" dirty="0">
                <a:solidFill>
                  <a:schemeClr val="tx1"/>
                </a:solidFill>
                <a:latin typeface="Amperzand" pitchFamily="2" charset="0"/>
                <a:ea typeface="Amperzand" pitchFamily="2" charset="0"/>
                <a:cs typeface="AGA Rasheeq Bold" pitchFamily="2" charset="-78"/>
              </a:rPr>
              <a:t>أو قضايا الإدراك اللغوي وهي مسائل الدراسات السيكولوجية (</a:t>
            </a:r>
            <a:r>
              <a:rPr lang="fr-FR" sz="3400" b="1" dirty="0">
                <a:solidFill>
                  <a:schemeClr val="tx1"/>
                </a:solidFill>
                <a:latin typeface="Amperzand" pitchFamily="2" charset="0"/>
                <a:ea typeface="Amperzand" pitchFamily="2" charset="0"/>
                <a:cs typeface="AGA Rasheeq Bold" pitchFamily="2" charset="-78"/>
              </a:rPr>
              <a:t>Psycholinguistique</a:t>
            </a:r>
            <a:r>
              <a:rPr lang="ar-DZ" sz="3400" b="1" dirty="0">
                <a:solidFill>
                  <a:schemeClr val="tx1"/>
                </a:solidFill>
                <a:latin typeface="Amperzand" pitchFamily="2" charset="0"/>
                <a:ea typeface="Amperzand" pitchFamily="2" charset="0"/>
                <a:cs typeface="AGA Rasheeq Bold" pitchFamily="2" charset="-78"/>
              </a:rPr>
              <a:t>).</a:t>
            </a:r>
            <a:endParaRPr lang="fr-FR" sz="3400" b="1" dirty="0">
              <a:solidFill>
                <a:schemeClr val="tx1"/>
              </a:solidFill>
              <a:latin typeface="Amperzand" pitchFamily="2" charset="0"/>
              <a:ea typeface="Amperzand" pitchFamily="2" charset="0"/>
              <a:cs typeface="AGA Rasheeq Bold" pitchFamily="2" charset="-78"/>
            </a:endParaRPr>
          </a:p>
        </p:txBody>
      </p:sp>
    </p:spTree>
    <p:extLst>
      <p:ext uri="{BB962C8B-B14F-4D97-AF65-F5344CB8AC3E}">
        <p14:creationId xmlns:p14="http://schemas.microsoft.com/office/powerpoint/2010/main" val="205345333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37735" y="187037"/>
            <a:ext cx="6038374" cy="748145"/>
          </a:xfrm>
          <a:solidFill>
            <a:srgbClr val="00B0F0"/>
          </a:solidFill>
        </p:spPr>
        <p:txBody>
          <a:bodyPr/>
          <a:lstStyle/>
          <a:p>
            <a:pPr lvl="0" algn="ctr" rtl="1">
              <a:buClr>
                <a:srgbClr val="A53010"/>
              </a:buClr>
            </a:pPr>
            <a:r>
              <a:rPr lang="ar-DZ" sz="4000" b="1" dirty="0">
                <a:solidFill>
                  <a:prstClr val="black"/>
                </a:solidFill>
                <a:cs typeface="AGA Granada Regular" pitchFamily="2" charset="-78"/>
              </a:rPr>
              <a:t>مواصفات المتن اللغوي:</a:t>
            </a:r>
            <a:endParaRPr lang="fr-FR" sz="4000" b="1" dirty="0">
              <a:solidFill>
                <a:prstClr val="black"/>
              </a:solidFill>
              <a:cs typeface="AGA Granada Regular" pitchFamily="2" charset="-78"/>
            </a:endParaRPr>
          </a:p>
        </p:txBody>
      </p:sp>
      <p:sp>
        <p:nvSpPr>
          <p:cNvPr id="5" name="Espace réservé du texte 4"/>
          <p:cNvSpPr>
            <a:spLocks noGrp="1"/>
          </p:cNvSpPr>
          <p:nvPr>
            <p:ph type="body" sz="quarter" idx="3"/>
          </p:nvPr>
        </p:nvSpPr>
        <p:spPr>
          <a:xfrm>
            <a:off x="6380017" y="161457"/>
            <a:ext cx="5665939" cy="856852"/>
          </a:xfrm>
          <a:solidFill>
            <a:srgbClr val="00B0F0"/>
          </a:solidFill>
        </p:spPr>
        <p:txBody>
          <a:bodyPr/>
          <a:lstStyle/>
          <a:p>
            <a:pPr algn="ctr" rtl="1"/>
            <a:r>
              <a:rPr lang="ar-DZ" sz="5400" b="1" dirty="0">
                <a:solidFill>
                  <a:schemeClr val="tx1"/>
                </a:solidFill>
                <a:cs typeface="AGA Granada Regular" pitchFamily="2" charset="-78"/>
              </a:rPr>
              <a:t>ب)- تحديد متن اللغة:</a:t>
            </a:r>
            <a:endParaRPr lang="fr-FR" sz="54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359235" y="1111792"/>
            <a:ext cx="5665941" cy="5538390"/>
          </a:xfrm>
          <a:solidFill>
            <a:schemeClr val="tx2">
              <a:lumMod val="20000"/>
              <a:lumOff val="80000"/>
            </a:schemeClr>
          </a:solidFill>
        </p:spPr>
        <p:txBody>
          <a:bodyPr>
            <a:normAutofit/>
          </a:bodyPr>
          <a:lstStyle/>
          <a:p>
            <a:pPr marL="0" indent="0" algn="just" rtl="1">
              <a:buNone/>
            </a:pPr>
            <a:r>
              <a:rPr lang="ar-DZ" sz="3200" dirty="0">
                <a:solidFill>
                  <a:schemeClr val="tx1"/>
                </a:solidFill>
                <a:latin typeface="Amperzand" pitchFamily="2" charset="0"/>
                <a:ea typeface="Amperzand" pitchFamily="2" charset="0"/>
                <a:cs typeface="AGA Rasheeq Bold" pitchFamily="2" charset="-78"/>
              </a:rPr>
              <a:t>يبدأ الوصف اللساني في عرف اللسانيين الوصفيين بإعداد مادة لغوية تمثّل اللسان المراد وصفه، ويتطلب ذلك جمع النصوص والملفوظات المنطوقة أو المكتوبة، المستعملة بين أفراد ينتمون إلى العشيرة اللغوية نفسها، وهو ما يطلق عليه المتن اللغوي (</a:t>
            </a:r>
            <a:r>
              <a:rPr lang="fr-FR" sz="3200" dirty="0">
                <a:solidFill>
                  <a:schemeClr val="tx1"/>
                </a:solidFill>
                <a:latin typeface="Amperzand" pitchFamily="2" charset="0"/>
                <a:ea typeface="Amperzand" pitchFamily="2" charset="0"/>
                <a:cs typeface="AGA Rasheeq Bold" pitchFamily="2" charset="-78"/>
              </a:rPr>
              <a:t>Corpus</a:t>
            </a:r>
            <a:r>
              <a:rPr lang="ar-DZ" sz="3200" dirty="0">
                <a:solidFill>
                  <a:schemeClr val="tx1"/>
                </a:solidFill>
                <a:latin typeface="Amperzand" pitchFamily="2" charset="0"/>
                <a:ea typeface="Amperzand" pitchFamily="2" charset="0"/>
                <a:cs typeface="AGA Rasheeq Bold" pitchFamily="2" charset="-78"/>
              </a:rPr>
              <a:t>) والمتن بهذا المعنى هو مجموعة من الملفوظات (</a:t>
            </a:r>
            <a:r>
              <a:rPr lang="fr-FR" sz="3200" dirty="0">
                <a:solidFill>
                  <a:schemeClr val="tx1"/>
                </a:solidFill>
                <a:latin typeface="Amaze" panose="020B0500000000000000" pitchFamily="34" charset="0"/>
                <a:ea typeface="Amperzand" pitchFamily="2" charset="0"/>
                <a:cs typeface="AGA Rasheeq Bold" pitchFamily="2" charset="-78"/>
              </a:rPr>
              <a:t>énoncés</a:t>
            </a:r>
            <a:r>
              <a:rPr lang="ar-DZ" sz="3200" dirty="0">
                <a:solidFill>
                  <a:schemeClr val="tx1"/>
                </a:solidFill>
                <a:latin typeface="Amperzand" pitchFamily="2" charset="0"/>
                <a:ea typeface="Amperzand" pitchFamily="2" charset="0"/>
                <a:cs typeface="AGA Rasheeq Bold" pitchFamily="2" charset="-78"/>
              </a:rPr>
              <a:t>) التي تنتج داخل عشيرة لغوية محدّدة في حالة (</a:t>
            </a:r>
            <a:r>
              <a:rPr lang="fr-FR" sz="3200" dirty="0">
                <a:solidFill>
                  <a:schemeClr val="tx1"/>
                </a:solidFill>
                <a:latin typeface="Amaze" panose="020B0500000000000000" pitchFamily="34" charset="0"/>
                <a:ea typeface="Amperzand" pitchFamily="2" charset="0"/>
                <a:cs typeface="AGA Rasheeq Bold" pitchFamily="2" charset="-78"/>
              </a:rPr>
              <a:t>état</a:t>
            </a:r>
            <a:r>
              <a:rPr lang="ar-DZ" sz="3200" dirty="0">
                <a:solidFill>
                  <a:schemeClr val="tx1"/>
                </a:solidFill>
                <a:latin typeface="Amperzand" pitchFamily="2" charset="0"/>
                <a:ea typeface="Amperzand" pitchFamily="2" charset="0"/>
                <a:cs typeface="AGA Rasheeq Bold" pitchFamily="2" charset="-78"/>
              </a:rPr>
              <a:t>) تزامن (</a:t>
            </a:r>
            <a:r>
              <a:rPr lang="fr-FR" sz="3200" dirty="0">
                <a:solidFill>
                  <a:schemeClr val="tx1"/>
                </a:solidFill>
                <a:latin typeface="Amperzand" pitchFamily="2" charset="0"/>
                <a:ea typeface="Amperzand" pitchFamily="2" charset="0"/>
                <a:cs typeface="AGA Rasheeq Bold" pitchFamily="2" charset="-78"/>
              </a:rPr>
              <a:t>synchronie</a:t>
            </a:r>
            <a:r>
              <a:rPr lang="ar-DZ" sz="3200" dirty="0">
                <a:solidFill>
                  <a:schemeClr val="tx1"/>
                </a:solidFill>
                <a:latin typeface="Amperzand" pitchFamily="2" charset="0"/>
                <a:ea typeface="Amperzand" pitchFamily="2" charset="0"/>
                <a:cs typeface="AGA Rasheeq Bold" pitchFamily="2" charset="-78"/>
              </a:rPr>
              <a:t>) يسجلها اللساني الواصف ويجمعها بكل موضوعية ودقة وأمانة.</a:t>
            </a:r>
            <a:endParaRPr lang="fr-FR" sz="3200" dirty="0">
              <a:solidFill>
                <a:schemeClr val="tx1"/>
              </a:solidFill>
              <a:latin typeface="Amperzand" pitchFamily="2" charset="0"/>
              <a:ea typeface="Amperzand" pitchFamily="2" charset="0"/>
              <a:cs typeface="AGA Rasheeq Bold" pitchFamily="2" charset="-78"/>
            </a:endParaRPr>
          </a:p>
        </p:txBody>
      </p:sp>
      <p:sp>
        <p:nvSpPr>
          <p:cNvPr id="2" name="Espace réservé du contenu 1"/>
          <p:cNvSpPr>
            <a:spLocks noGrp="1"/>
          </p:cNvSpPr>
          <p:nvPr>
            <p:ph sz="half" idx="2"/>
          </p:nvPr>
        </p:nvSpPr>
        <p:spPr>
          <a:xfrm>
            <a:off x="228601" y="1031892"/>
            <a:ext cx="6026726" cy="5597507"/>
          </a:xfrm>
          <a:solidFill>
            <a:schemeClr val="bg2">
              <a:lumMod val="90000"/>
            </a:schemeClr>
          </a:solidFill>
        </p:spPr>
        <p:txBody>
          <a:bodyPr>
            <a:noAutofit/>
          </a:bodyPr>
          <a:lstStyle/>
          <a:p>
            <a:pPr marL="0" indent="0" algn="ctr" rtl="1">
              <a:lnSpc>
                <a:spcPct val="115000"/>
              </a:lnSpc>
              <a:buNone/>
            </a:pPr>
            <a:r>
              <a:rPr lang="ar-DZ" sz="2800" b="1" dirty="0">
                <a:solidFill>
                  <a:schemeClr val="tx1"/>
                </a:solidFill>
                <a:latin typeface="Amperzand" pitchFamily="2" charset="0"/>
                <a:ea typeface="Amperzand" pitchFamily="2" charset="0"/>
                <a:cs typeface="AGA Rasheeq Bold" pitchFamily="2" charset="-78"/>
              </a:rPr>
              <a:t>يخضع المتن اللغوي في اللسانيات إلى ثلاثة معايير:</a:t>
            </a:r>
          </a:p>
          <a:p>
            <a:pPr marL="0" indent="0" algn="just" rtl="1">
              <a:lnSpc>
                <a:spcPct val="115000"/>
              </a:lnSpc>
              <a:buNone/>
            </a:pPr>
            <a:r>
              <a:rPr lang="ar-DZ" sz="3100" b="1" dirty="0">
                <a:solidFill>
                  <a:schemeClr val="tx1"/>
                </a:solidFill>
                <a:latin typeface="Amperzand" pitchFamily="2" charset="0"/>
                <a:ea typeface="Amperzand" pitchFamily="2" charset="0"/>
                <a:cs typeface="AGA Rasheeq Bold" pitchFamily="2" charset="-78"/>
              </a:rPr>
              <a:t>أولا: التجانس (</a:t>
            </a:r>
            <a:r>
              <a:rPr lang="fr-FR" sz="3100" b="1" dirty="0">
                <a:solidFill>
                  <a:schemeClr val="tx1"/>
                </a:solidFill>
                <a:latin typeface="Amaze" panose="020B0500000000000000" pitchFamily="34" charset="0"/>
                <a:ea typeface="Amperzand" pitchFamily="2" charset="0"/>
                <a:cs typeface="AGA Rasheeq Bold" pitchFamily="2" charset="-78"/>
              </a:rPr>
              <a:t>Homogénéité</a:t>
            </a:r>
            <a:r>
              <a:rPr lang="ar-DZ" sz="3100" b="1" dirty="0">
                <a:solidFill>
                  <a:schemeClr val="tx1"/>
                </a:solidFill>
                <a:latin typeface="Amperzand" pitchFamily="2" charset="0"/>
                <a:ea typeface="Amperzand" pitchFamily="2" charset="0"/>
                <a:cs typeface="AGA Rasheeq Bold" pitchFamily="2" charset="-78"/>
              </a:rPr>
              <a:t>)؛ </a:t>
            </a:r>
            <a:r>
              <a:rPr lang="ar-DZ" sz="3100" dirty="0">
                <a:solidFill>
                  <a:schemeClr val="tx1"/>
                </a:solidFill>
                <a:latin typeface="Amperzand" pitchFamily="2" charset="0"/>
                <a:ea typeface="Amperzand" pitchFamily="2" charset="0"/>
                <a:cs typeface="AGA Rasheeq Bold" pitchFamily="2" charset="-78"/>
              </a:rPr>
              <a:t>ويقتضي أن تكون النصوص أو الملفوظات المجمعة متشابهة في سماتها النوعية.</a:t>
            </a:r>
          </a:p>
          <a:p>
            <a:pPr marL="0" indent="0" algn="just" rtl="1">
              <a:lnSpc>
                <a:spcPct val="115000"/>
              </a:lnSpc>
              <a:buNone/>
            </a:pPr>
            <a:r>
              <a:rPr lang="ar-DZ" sz="3100" b="1" dirty="0">
                <a:solidFill>
                  <a:schemeClr val="tx1"/>
                </a:solidFill>
                <a:latin typeface="Amperzand" pitchFamily="2" charset="0"/>
                <a:ea typeface="Amperzand" pitchFamily="2" charset="0"/>
                <a:cs typeface="AGA Rasheeq Bold" pitchFamily="2" charset="-78"/>
              </a:rPr>
              <a:t>ثانيا: التمثيلية: (</a:t>
            </a:r>
            <a:r>
              <a:rPr lang="fr-FR" sz="3100" b="1" dirty="0">
                <a:solidFill>
                  <a:schemeClr val="tx1"/>
                </a:solidFill>
                <a:latin typeface="Amaze" panose="020B0500000000000000" pitchFamily="34" charset="0"/>
                <a:ea typeface="Amperzand" pitchFamily="2" charset="0"/>
                <a:cs typeface="AGA Rasheeq Bold" pitchFamily="2" charset="-78"/>
              </a:rPr>
              <a:t>représentativité</a:t>
            </a:r>
            <a:r>
              <a:rPr lang="ar-DZ" sz="3100" b="1" dirty="0">
                <a:solidFill>
                  <a:schemeClr val="tx1"/>
                </a:solidFill>
                <a:latin typeface="Amperzand" pitchFamily="2" charset="0"/>
                <a:ea typeface="Amperzand" pitchFamily="2" charset="0"/>
                <a:cs typeface="AGA Rasheeq Bold" pitchFamily="2" charset="-78"/>
              </a:rPr>
              <a:t>)؛ </a:t>
            </a:r>
            <a:r>
              <a:rPr lang="ar-DZ" sz="3100" dirty="0">
                <a:solidFill>
                  <a:schemeClr val="tx1"/>
                </a:solidFill>
                <a:latin typeface="Amperzand" pitchFamily="2" charset="0"/>
                <a:ea typeface="Amperzand" pitchFamily="2" charset="0"/>
                <a:cs typeface="AGA Rasheeq Bold" pitchFamily="2" charset="-78"/>
              </a:rPr>
              <a:t>وتقضي أن يمثل المتن اللغوي المحصل عليه اللسان المدروس بحيث تستبعد الاستعمالات الفردية والجاهزة.</a:t>
            </a:r>
          </a:p>
          <a:p>
            <a:pPr marL="0" indent="0" algn="just" rtl="1">
              <a:lnSpc>
                <a:spcPct val="115000"/>
              </a:lnSpc>
              <a:buNone/>
            </a:pPr>
            <a:r>
              <a:rPr lang="ar-DZ" sz="3100" b="1" dirty="0">
                <a:solidFill>
                  <a:schemeClr val="tx1"/>
                </a:solidFill>
                <a:latin typeface="Amperzand" pitchFamily="2" charset="0"/>
                <a:ea typeface="Amperzand" pitchFamily="2" charset="0"/>
                <a:cs typeface="AGA Rasheeq Bold" pitchFamily="2" charset="-78"/>
              </a:rPr>
              <a:t>ثالثا: التحديد </a:t>
            </a:r>
            <a:r>
              <a:rPr lang="ar-DZ" sz="3100" b="1" dirty="0" err="1">
                <a:solidFill>
                  <a:schemeClr val="tx1"/>
                </a:solidFill>
                <a:latin typeface="Amperzand" pitchFamily="2" charset="0"/>
                <a:ea typeface="Amperzand" pitchFamily="2" charset="0"/>
                <a:cs typeface="AGA Rasheeq Bold" pitchFamily="2" charset="-78"/>
              </a:rPr>
              <a:t>الزمكاني</a:t>
            </a:r>
            <a:r>
              <a:rPr lang="ar-DZ" sz="3100" b="1" dirty="0">
                <a:solidFill>
                  <a:schemeClr val="tx1"/>
                </a:solidFill>
                <a:latin typeface="Amperzand" pitchFamily="2" charset="0"/>
                <a:ea typeface="Amperzand" pitchFamily="2" charset="0"/>
                <a:cs typeface="AGA Rasheeq Bold" pitchFamily="2" charset="-78"/>
              </a:rPr>
              <a:t>: </a:t>
            </a:r>
            <a:r>
              <a:rPr lang="ar-DZ" sz="3100" dirty="0">
                <a:solidFill>
                  <a:schemeClr val="tx1"/>
                </a:solidFill>
                <a:latin typeface="Amperzand" pitchFamily="2" charset="0"/>
                <a:ea typeface="Amperzand" pitchFamily="2" charset="0"/>
                <a:cs typeface="AGA Rasheeq Bold" pitchFamily="2" charset="-78"/>
              </a:rPr>
              <a:t>ويتعلق بضبط المتن اللغوي من حيث المعالم التي تحدّد زمانه ومكانه أي ان يكون مجموعة مغلفة من العناصر.</a:t>
            </a:r>
            <a:endParaRPr lang="fr-FR" sz="3100" dirty="0">
              <a:solidFill>
                <a:schemeClr val="tx1"/>
              </a:solidFill>
              <a:latin typeface="Amperzand" pitchFamily="2" charset="0"/>
              <a:ea typeface="Amperzand" pitchFamily="2" charset="0"/>
              <a:cs typeface="AGA Rasheeq Bold" pitchFamily="2" charset="-78"/>
            </a:endParaRPr>
          </a:p>
        </p:txBody>
      </p:sp>
    </p:spTree>
    <p:extLst>
      <p:ext uri="{BB962C8B-B14F-4D97-AF65-F5344CB8AC3E}">
        <p14:creationId xmlns:p14="http://schemas.microsoft.com/office/powerpoint/2010/main" val="2060744428"/>
      </p:ext>
    </p:extLst>
  </p:cSld>
  <p:clrMapOvr>
    <a:masterClrMapping/>
  </p:clrMapOvr>
  <p:transition spd="slow">
    <p:cov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0946" y="229256"/>
            <a:ext cx="11733212" cy="1017653"/>
          </a:xfrm>
          <a:solidFill>
            <a:srgbClr val="00B0F0"/>
          </a:solidFill>
        </p:spPr>
        <p:txBody>
          <a:bodyPr>
            <a:noAutofit/>
          </a:bodyPr>
          <a:lstStyle/>
          <a:p>
            <a:pPr algn="r" rtl="1"/>
            <a:r>
              <a:rPr lang="ar-DZ" sz="5000" b="1" dirty="0">
                <a:solidFill>
                  <a:schemeClr val="tx1"/>
                </a:solidFill>
                <a:cs typeface="AGA Granada Regular" pitchFamily="2" charset="-78"/>
              </a:rPr>
              <a:t>ج)- إجراءات التحليل اللساني الوصفي؛ الملاحظة والوصف.</a:t>
            </a:r>
            <a:endParaRPr lang="fr-FR" sz="5000" b="1" dirty="0">
              <a:solidFill>
                <a:schemeClr val="tx1"/>
              </a:solidFill>
              <a:cs typeface="AGA Granada Regular" pitchFamily="2" charset="-78"/>
            </a:endParaRPr>
          </a:p>
        </p:txBody>
      </p:sp>
      <p:sp>
        <p:nvSpPr>
          <p:cNvPr id="7" name="Espace réservé du texte 6"/>
          <p:cNvSpPr>
            <a:spLocks noGrp="1"/>
          </p:cNvSpPr>
          <p:nvPr>
            <p:ph type="body" idx="1"/>
          </p:nvPr>
        </p:nvSpPr>
        <p:spPr>
          <a:xfrm>
            <a:off x="300082" y="1350818"/>
            <a:ext cx="5851336" cy="803293"/>
          </a:xfrm>
          <a:blipFill>
            <a:blip r:embed="rId2"/>
            <a:tile tx="0" ty="0" sx="100000" sy="100000" flip="none" algn="tl"/>
          </a:blipFill>
        </p:spPr>
        <p:txBody>
          <a:bodyPr/>
          <a:lstStyle/>
          <a:p>
            <a:pPr algn="r" rtl="1"/>
            <a:r>
              <a:rPr lang="ar-DZ" sz="4800" dirty="0">
                <a:solidFill>
                  <a:schemeClr val="tx1"/>
                </a:solidFill>
                <a:latin typeface="ae_Dimnah" panose="02060603050605020204" pitchFamily="18" charset="-78"/>
                <a:cs typeface="ae_Dimnah" panose="02060603050605020204" pitchFamily="18" charset="-78"/>
              </a:rPr>
              <a:t>ب)- من الضمني إلى الظاهر</a:t>
            </a:r>
            <a:endParaRPr lang="fr-FR" sz="4800" dirty="0">
              <a:solidFill>
                <a:schemeClr val="tx1"/>
              </a:solidFill>
              <a:latin typeface="ae_Dimnah" panose="02060603050605020204" pitchFamily="18" charset="-78"/>
              <a:cs typeface="ae_Dimnah" panose="02060603050605020204" pitchFamily="18" charset="-78"/>
            </a:endParaRPr>
          </a:p>
        </p:txBody>
      </p:sp>
      <p:sp>
        <p:nvSpPr>
          <p:cNvPr id="8" name="Espace réservé du contenu 7"/>
          <p:cNvSpPr>
            <a:spLocks noGrp="1"/>
          </p:cNvSpPr>
          <p:nvPr>
            <p:ph sz="half" idx="2"/>
          </p:nvPr>
        </p:nvSpPr>
        <p:spPr>
          <a:xfrm>
            <a:off x="240867" y="2258021"/>
            <a:ext cx="5910551" cy="4433724"/>
          </a:xfrm>
          <a:solidFill>
            <a:srgbClr val="92D050"/>
          </a:solidFill>
        </p:spPr>
        <p:txBody>
          <a:bodyPr>
            <a:normAutofit/>
          </a:bodyPr>
          <a:lstStyle/>
          <a:p>
            <a:pPr marL="0" indent="0" algn="just" rtl="1">
              <a:buNone/>
            </a:pPr>
            <a:r>
              <a:rPr lang="ar-DZ" sz="4000" dirty="0">
                <a:solidFill>
                  <a:schemeClr val="tx1"/>
                </a:solidFill>
                <a:cs typeface="AGA Rasheeq Bold" pitchFamily="2" charset="-78"/>
              </a:rPr>
              <a:t>في المقابل المادي للمتن نجد أن اللسان ليس قابلا للإدراك والملاحظة المباشرة، فهو بناء فكري نظري مسخر للكشف عن الكيفية التي يستغل بها اللسان عند الفرد، فالنحو في دلالته العامة هو معرفة المتكلم بلسانه.  </a:t>
            </a:r>
            <a:endParaRPr lang="fr-FR" sz="4000" dirty="0">
              <a:solidFill>
                <a:schemeClr val="tx1"/>
              </a:solidFill>
              <a:cs typeface="AGA Rasheeq Bold" pitchFamily="2" charset="-78"/>
            </a:endParaRPr>
          </a:p>
        </p:txBody>
      </p:sp>
      <p:sp>
        <p:nvSpPr>
          <p:cNvPr id="9" name="Espace réservé du texte 8"/>
          <p:cNvSpPr>
            <a:spLocks noGrp="1"/>
          </p:cNvSpPr>
          <p:nvPr>
            <p:ph type="body" sz="quarter" idx="3"/>
          </p:nvPr>
        </p:nvSpPr>
        <p:spPr>
          <a:xfrm>
            <a:off x="6296891" y="1288473"/>
            <a:ext cx="5686722" cy="841628"/>
          </a:xfrm>
          <a:blipFill>
            <a:blip r:embed="rId2"/>
            <a:tile tx="0" ty="0" sx="100000" sy="100000" flip="none" algn="tl"/>
          </a:blipFill>
        </p:spPr>
        <p:txBody>
          <a:bodyPr/>
          <a:lstStyle/>
          <a:p>
            <a:pPr algn="ctr" rtl="1"/>
            <a:r>
              <a:rPr lang="ar-DZ" b="1" dirty="0">
                <a:solidFill>
                  <a:schemeClr val="tx1"/>
                </a:solidFill>
                <a:latin typeface="ae_Dimnah" panose="02060603050605020204" pitchFamily="18" charset="-78"/>
                <a:cs typeface="ae_Dimnah" panose="02060603050605020204" pitchFamily="18" charset="-78"/>
              </a:rPr>
              <a:t>أ)- من استعمال اللغة إلى البحث في الاستعمال</a:t>
            </a:r>
            <a:endParaRPr lang="fr-FR" b="1" dirty="0">
              <a:solidFill>
                <a:schemeClr val="tx1"/>
              </a:solidFill>
              <a:latin typeface="ae_Dimnah" panose="02060603050605020204" pitchFamily="18" charset="-78"/>
              <a:cs typeface="ae_Dimnah" panose="02060603050605020204" pitchFamily="18" charset="-78"/>
            </a:endParaRPr>
          </a:p>
        </p:txBody>
      </p:sp>
      <p:sp>
        <p:nvSpPr>
          <p:cNvPr id="10" name="Espace réservé du contenu 9"/>
          <p:cNvSpPr>
            <a:spLocks noGrp="1"/>
          </p:cNvSpPr>
          <p:nvPr>
            <p:ph sz="quarter" idx="4"/>
          </p:nvPr>
        </p:nvSpPr>
        <p:spPr>
          <a:xfrm>
            <a:off x="6273337" y="2275574"/>
            <a:ext cx="5759335" cy="4395389"/>
          </a:xfrm>
          <a:solidFill>
            <a:srgbClr val="FFC000"/>
          </a:solidFill>
        </p:spPr>
        <p:txBody>
          <a:bodyPr>
            <a:noAutofit/>
          </a:bodyPr>
          <a:lstStyle/>
          <a:p>
            <a:pPr marL="0" indent="0" algn="just" rtl="1">
              <a:buNone/>
            </a:pPr>
            <a:r>
              <a:rPr lang="ar-DZ" sz="3600" dirty="0">
                <a:solidFill>
                  <a:schemeClr val="tx1"/>
                </a:solidFill>
                <a:cs typeface="AGA Rasheeq Bold" pitchFamily="2" charset="-78"/>
              </a:rPr>
              <a:t>يقوم المتأمل النظري في اللسانيات انطلاقا من ملاحظة المعطيات اللغوية التي يجمعها الباحث، وهكذا يبني اللساني نسقا من القواعد القادرة على وصف معالم هذه المعرفة اللغوية التي يتوفر عليها المتكلمون التي تسمح لهم باستعمال لسانهم بشكل عادي ويتم هذا البناء عن طريق الاستقراء. </a:t>
            </a:r>
            <a:endParaRPr lang="fr-FR" sz="3600" dirty="0">
              <a:solidFill>
                <a:schemeClr val="tx1"/>
              </a:solidFill>
              <a:cs typeface="AGA Rasheeq Bold" pitchFamily="2" charset="-78"/>
            </a:endParaRPr>
          </a:p>
        </p:txBody>
      </p:sp>
    </p:spTree>
    <p:extLst>
      <p:ext uri="{BB962C8B-B14F-4D97-AF65-F5344CB8AC3E}">
        <p14:creationId xmlns:p14="http://schemas.microsoft.com/office/powerpoint/2010/main" val="418109914"/>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16953" y="164685"/>
            <a:ext cx="6350101" cy="832842"/>
          </a:xfrm>
          <a:solidFill>
            <a:srgbClr val="00B0F0"/>
          </a:solidFill>
        </p:spPr>
        <p:txBody>
          <a:bodyPr/>
          <a:lstStyle/>
          <a:p>
            <a:pPr algn="r" rtl="1"/>
            <a:r>
              <a:rPr lang="ar-DZ" sz="4800" b="1" dirty="0">
                <a:solidFill>
                  <a:schemeClr val="tx1"/>
                </a:solidFill>
                <a:cs typeface="AGA Granada Regular" pitchFamily="2" charset="-78"/>
              </a:rPr>
              <a:t>هـ)- الوصف اللساني وأهدافه:</a:t>
            </a:r>
            <a:endParaRPr lang="fr-FR" sz="4800" b="1" dirty="0">
              <a:solidFill>
                <a:schemeClr val="tx1"/>
              </a:solidFill>
              <a:cs typeface="AGA Granada Regular" pitchFamily="2" charset="-78"/>
            </a:endParaRPr>
          </a:p>
        </p:txBody>
      </p:sp>
      <p:sp>
        <p:nvSpPr>
          <p:cNvPr id="4" name="Espace réservé du contenu 3"/>
          <p:cNvSpPr>
            <a:spLocks noGrp="1"/>
          </p:cNvSpPr>
          <p:nvPr>
            <p:ph sz="half" idx="2"/>
          </p:nvPr>
        </p:nvSpPr>
        <p:spPr>
          <a:xfrm>
            <a:off x="220085" y="1115021"/>
            <a:ext cx="6346970" cy="5597506"/>
          </a:xfrm>
          <a:solidFill>
            <a:schemeClr val="accent5">
              <a:lumMod val="40000"/>
              <a:lumOff val="60000"/>
            </a:schemeClr>
          </a:solidFill>
        </p:spPr>
        <p:txBody>
          <a:bodyPr>
            <a:normAutofit/>
          </a:bodyPr>
          <a:lstStyle/>
          <a:p>
            <a:pPr marL="0" indent="0" algn="just" rtl="1">
              <a:buNone/>
            </a:pPr>
            <a:r>
              <a:rPr lang="ar-DZ" sz="2800" dirty="0">
                <a:solidFill>
                  <a:schemeClr val="tx1"/>
                </a:solidFill>
                <a:cs typeface="AGA Rasheeq Bold" pitchFamily="2" charset="-78"/>
              </a:rPr>
              <a:t>بعد تمثيل اللسان في متن لغوي يكون المحلّل اللساني الوصفي في محطة تحكمها جملة من الأسئلة النظرية والمنهجية مثل:</a:t>
            </a:r>
          </a:p>
          <a:p>
            <a:pPr algn="just" rtl="1">
              <a:buFont typeface="Wingdings" panose="05000000000000000000" pitchFamily="2" charset="2"/>
              <a:buChar char="ü"/>
            </a:pPr>
            <a:r>
              <a:rPr lang="ar-DZ" sz="2800" dirty="0">
                <a:solidFill>
                  <a:schemeClr val="tx1"/>
                </a:solidFill>
                <a:cs typeface="AGA Rasheeq Bold" pitchFamily="2" charset="-78"/>
              </a:rPr>
              <a:t>من أين أبدأ؟</a:t>
            </a:r>
          </a:p>
          <a:p>
            <a:pPr algn="just" rtl="1">
              <a:buFont typeface="Wingdings" panose="05000000000000000000" pitchFamily="2" charset="2"/>
              <a:buChar char="ü"/>
            </a:pPr>
            <a:r>
              <a:rPr lang="ar-DZ" sz="2800" dirty="0">
                <a:solidFill>
                  <a:schemeClr val="tx1"/>
                </a:solidFill>
                <a:cs typeface="AGA Rasheeq Bold" pitchFamily="2" charset="-78"/>
              </a:rPr>
              <a:t>كيف أبرّر عملي؟</a:t>
            </a:r>
          </a:p>
          <a:p>
            <a:pPr algn="just" rtl="1">
              <a:buFont typeface="Wingdings" panose="05000000000000000000" pitchFamily="2" charset="2"/>
              <a:buChar char="ü"/>
            </a:pPr>
            <a:r>
              <a:rPr lang="ar-DZ" sz="2800" dirty="0">
                <a:solidFill>
                  <a:schemeClr val="tx1"/>
                </a:solidFill>
                <a:cs typeface="AGA Rasheeq Bold" pitchFamily="2" charset="-78"/>
              </a:rPr>
              <a:t>كيف أنتقي من المتن اللغوي ما يلائم الموضوع الذي أبحث فيه؟</a:t>
            </a:r>
          </a:p>
          <a:p>
            <a:pPr algn="just" rtl="1">
              <a:buFont typeface="Wingdings" panose="05000000000000000000" pitchFamily="2" charset="2"/>
              <a:buChar char="ü"/>
            </a:pPr>
            <a:r>
              <a:rPr lang="ar-DZ" sz="2800" dirty="0">
                <a:solidFill>
                  <a:schemeClr val="tx1"/>
                </a:solidFill>
                <a:cs typeface="AGA Rasheeq Bold" pitchFamily="2" charset="-78"/>
              </a:rPr>
              <a:t>على أيّ أساس أختار؟</a:t>
            </a:r>
          </a:p>
          <a:p>
            <a:pPr algn="just" rtl="1">
              <a:buFont typeface="Wingdings" panose="05000000000000000000" pitchFamily="2" charset="2"/>
              <a:buChar char="ü"/>
            </a:pPr>
            <a:r>
              <a:rPr lang="ar-DZ" sz="2800" dirty="0">
                <a:solidFill>
                  <a:schemeClr val="tx1"/>
                </a:solidFill>
                <a:cs typeface="AGA Rasheeq Bold" pitchFamily="2" charset="-78"/>
              </a:rPr>
              <a:t>ما المنهج الملائم لدراسة هذا المتن؟</a:t>
            </a:r>
          </a:p>
          <a:p>
            <a:pPr marL="0" indent="0" algn="just" rtl="1">
              <a:buNone/>
            </a:pPr>
            <a:r>
              <a:rPr lang="ar-DZ" sz="2800" dirty="0">
                <a:solidFill>
                  <a:schemeClr val="tx1"/>
                </a:solidFill>
                <a:cs typeface="AGA Rasheeq Bold" pitchFamily="2" charset="-78"/>
              </a:rPr>
              <a:t>ومعنى هذا أنّ طبيعة مكونات المتن اللغوي والغاية من دراسته هما اللتان تفرضان على الباحث طرائق منهجية محدّدة.</a:t>
            </a:r>
          </a:p>
          <a:p>
            <a:pPr algn="just" rtl="1">
              <a:buFont typeface="Wingdings" panose="05000000000000000000" pitchFamily="2" charset="2"/>
              <a:buChar char="ü"/>
            </a:pPr>
            <a:endParaRPr lang="fr-FR" sz="2400" dirty="0">
              <a:solidFill>
                <a:schemeClr val="tx1"/>
              </a:solidFill>
              <a:cs typeface="AGA Rasheeq Bold" pitchFamily="2" charset="-78"/>
            </a:endParaRPr>
          </a:p>
        </p:txBody>
      </p:sp>
      <p:sp>
        <p:nvSpPr>
          <p:cNvPr id="5" name="Espace réservé du texte 4"/>
          <p:cNvSpPr>
            <a:spLocks noGrp="1"/>
          </p:cNvSpPr>
          <p:nvPr>
            <p:ph type="body" sz="quarter" idx="3"/>
          </p:nvPr>
        </p:nvSpPr>
        <p:spPr>
          <a:xfrm>
            <a:off x="6733309" y="203020"/>
            <a:ext cx="5312650" cy="898416"/>
          </a:xfrm>
          <a:solidFill>
            <a:srgbClr val="00B0F0"/>
          </a:solidFill>
        </p:spPr>
        <p:txBody>
          <a:bodyPr/>
          <a:lstStyle/>
          <a:p>
            <a:pPr algn="r" rtl="1"/>
            <a:r>
              <a:rPr lang="ar-DZ" sz="4800" b="1" dirty="0">
                <a:solidFill>
                  <a:schemeClr val="tx1"/>
                </a:solidFill>
                <a:cs typeface="AGA Granada Regular" pitchFamily="2" charset="-78"/>
              </a:rPr>
              <a:t>د)- كفايـــة التحليــــل: </a:t>
            </a:r>
            <a:endParaRPr lang="fr-FR" sz="48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733309" y="1226126"/>
            <a:ext cx="5312649" cy="5424055"/>
          </a:xfrm>
          <a:solidFill>
            <a:srgbClr val="FFC000"/>
          </a:solidFill>
        </p:spPr>
        <p:txBody>
          <a:bodyPr>
            <a:noAutofit/>
          </a:bodyPr>
          <a:lstStyle/>
          <a:p>
            <a:pPr marL="0" indent="0" algn="just" rtl="1">
              <a:buNone/>
            </a:pPr>
            <a:r>
              <a:rPr lang="ar-DZ" sz="3600" dirty="0">
                <a:solidFill>
                  <a:schemeClr val="tx1"/>
                </a:solidFill>
                <a:cs typeface="AGA Rasheeq Bold" pitchFamily="2" charset="-78"/>
              </a:rPr>
              <a:t>يكون التحليل كافيا من الناحية الوصفية عندما تتحقق الشروط الآتية:</a:t>
            </a:r>
          </a:p>
          <a:p>
            <a:pPr algn="just" rtl="1">
              <a:buAutoNum type="arabic1Minus"/>
            </a:pPr>
            <a:r>
              <a:rPr lang="ar-DZ" sz="3600" dirty="0">
                <a:solidFill>
                  <a:schemeClr val="tx1"/>
                </a:solidFill>
                <a:cs typeface="AGA Rasheeq Bold" pitchFamily="2" charset="-78"/>
              </a:rPr>
              <a:t>ملاحظة الوقائع المعروضة على البحث،</a:t>
            </a:r>
          </a:p>
          <a:p>
            <a:pPr algn="r" rtl="1">
              <a:buAutoNum type="arabic1Minus"/>
            </a:pPr>
            <a:r>
              <a:rPr lang="ar-DZ" sz="3600" dirty="0">
                <a:solidFill>
                  <a:schemeClr val="tx1"/>
                </a:solidFill>
                <a:cs typeface="AGA Rasheeq Bold" pitchFamily="2" charset="-78"/>
              </a:rPr>
              <a:t>وصف ما تم ملاحظته،</a:t>
            </a:r>
          </a:p>
          <a:p>
            <a:pPr algn="r" rtl="1">
              <a:buAutoNum type="arabic1Minus"/>
            </a:pPr>
            <a:r>
              <a:rPr lang="ar-DZ" sz="3600" dirty="0">
                <a:solidFill>
                  <a:schemeClr val="tx1"/>
                </a:solidFill>
                <a:cs typeface="AGA Rasheeq Bold" pitchFamily="2" charset="-78"/>
              </a:rPr>
              <a:t>تفسير الوقائع بشكل ملائم،</a:t>
            </a:r>
          </a:p>
          <a:p>
            <a:pPr algn="just" rtl="1">
              <a:buAutoNum type="arabic1Minus"/>
            </a:pPr>
            <a:r>
              <a:rPr lang="ar-DZ" sz="3600" dirty="0">
                <a:solidFill>
                  <a:schemeClr val="tx1"/>
                </a:solidFill>
                <a:cs typeface="AGA Rasheeq Bold" pitchFamily="2" charset="-78"/>
              </a:rPr>
              <a:t>تصنيف الوقائع بكيفية منتظمة ومنسجمة.</a:t>
            </a:r>
            <a:endParaRPr lang="fr-FR" sz="3600" dirty="0">
              <a:solidFill>
                <a:schemeClr val="tx1"/>
              </a:solidFill>
              <a:cs typeface="AGA Rasheeq Bold" pitchFamily="2" charset="-78"/>
            </a:endParaRPr>
          </a:p>
        </p:txBody>
      </p:sp>
    </p:spTree>
    <p:extLst>
      <p:ext uri="{BB962C8B-B14F-4D97-AF65-F5344CB8AC3E}">
        <p14:creationId xmlns:p14="http://schemas.microsoft.com/office/powerpoint/2010/main" val="13330587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16953" y="164685"/>
            <a:ext cx="6350101" cy="832842"/>
          </a:xfrm>
          <a:solidFill>
            <a:srgbClr val="00B0F0"/>
          </a:solidFill>
        </p:spPr>
        <p:txBody>
          <a:bodyPr/>
          <a:lstStyle/>
          <a:p>
            <a:pPr algn="r" rtl="1"/>
            <a:r>
              <a:rPr lang="ar-DZ" sz="4800" b="1" dirty="0">
                <a:solidFill>
                  <a:schemeClr val="tx1"/>
                </a:solidFill>
                <a:cs typeface="AGA Granada Regular" pitchFamily="2" charset="-78"/>
              </a:rPr>
              <a:t>ز)- آلية التجريد في اللسانيات: </a:t>
            </a:r>
            <a:endParaRPr lang="fr-FR" sz="4800" b="1" dirty="0">
              <a:solidFill>
                <a:schemeClr val="tx1"/>
              </a:solidFill>
              <a:cs typeface="AGA Granada Regular" pitchFamily="2" charset="-78"/>
            </a:endParaRPr>
          </a:p>
        </p:txBody>
      </p:sp>
      <p:sp>
        <p:nvSpPr>
          <p:cNvPr id="4" name="Espace réservé du contenu 3"/>
          <p:cNvSpPr>
            <a:spLocks noGrp="1"/>
          </p:cNvSpPr>
          <p:nvPr>
            <p:ph sz="half" idx="2"/>
          </p:nvPr>
        </p:nvSpPr>
        <p:spPr>
          <a:xfrm>
            <a:off x="220085" y="1115021"/>
            <a:ext cx="6346970" cy="5597506"/>
          </a:xfrm>
          <a:solidFill>
            <a:schemeClr val="accent5">
              <a:lumMod val="40000"/>
              <a:lumOff val="60000"/>
            </a:schemeClr>
          </a:solidFill>
        </p:spPr>
        <p:txBody>
          <a:bodyPr>
            <a:normAutofit/>
          </a:bodyPr>
          <a:lstStyle/>
          <a:p>
            <a:pPr marL="0" indent="0" algn="just" rtl="1">
              <a:buNone/>
            </a:pPr>
            <a:r>
              <a:rPr lang="ar-DZ" sz="3600" dirty="0">
                <a:solidFill>
                  <a:schemeClr val="tx1"/>
                </a:solidFill>
                <a:cs typeface="AGA Rasheeq Bold" pitchFamily="2" charset="-78"/>
              </a:rPr>
              <a:t>يكون الوصف كافيا عندما يتوفر فيه شرطان:</a:t>
            </a:r>
          </a:p>
          <a:p>
            <a:pPr marL="0" indent="0" algn="just" rtl="1">
              <a:buNone/>
            </a:pPr>
            <a:r>
              <a:rPr lang="ar-DZ" sz="3600" b="1" dirty="0">
                <a:solidFill>
                  <a:schemeClr val="tx1"/>
                </a:solidFill>
                <a:cs typeface="AGA Granada Regular" pitchFamily="2" charset="-78"/>
              </a:rPr>
              <a:t>الشرط الأوّل: </a:t>
            </a:r>
            <a:r>
              <a:rPr lang="ar-DZ" sz="3600" dirty="0">
                <a:solidFill>
                  <a:schemeClr val="tx1"/>
                </a:solidFill>
                <a:cs typeface="AGA Rasheeq Bold" pitchFamily="2" charset="-78"/>
              </a:rPr>
              <a:t>حصول تطابق تام بين معرفة المتكلم بلسانه والوصف المقترح لهذا اللسان.</a:t>
            </a:r>
          </a:p>
          <a:p>
            <a:pPr marL="0" indent="0" algn="just" rtl="1">
              <a:buNone/>
            </a:pPr>
            <a:r>
              <a:rPr lang="ar-DZ" sz="3600" b="1" dirty="0">
                <a:solidFill>
                  <a:schemeClr val="tx1"/>
                </a:solidFill>
                <a:cs typeface="AGA Granada Regular" pitchFamily="2" charset="-78"/>
              </a:rPr>
              <a:t>الشرط الثاني: </a:t>
            </a:r>
            <a:r>
              <a:rPr lang="ar-DZ" sz="3600" dirty="0">
                <a:solidFill>
                  <a:schemeClr val="tx1"/>
                </a:solidFill>
                <a:cs typeface="AGA Rasheeq Bold" pitchFamily="2" charset="-78"/>
              </a:rPr>
              <a:t>قابلية الوصف للاختبار.</a:t>
            </a:r>
          </a:p>
          <a:p>
            <a:pPr marL="0" indent="0" algn="just" rtl="1">
              <a:buNone/>
            </a:pPr>
            <a:r>
              <a:rPr lang="ar-DZ" sz="3600" dirty="0">
                <a:solidFill>
                  <a:schemeClr val="tx1"/>
                </a:solidFill>
                <a:cs typeface="AGA Rasheeq Bold" pitchFamily="2" charset="-78"/>
              </a:rPr>
              <a:t>وهنا يجب أن يتوجه التحليل نحو البحث في السمات أي القدرة بكيفية التمييز بين خصائص لسان معين عن خصائص لسان آخر وبالتالي لا يتخلف التحليل اللساني في هذا المستوى عن نظيره في العلوم التجريبية.</a:t>
            </a:r>
            <a:endParaRPr lang="fr-FR" sz="3600" dirty="0">
              <a:solidFill>
                <a:schemeClr val="tx1"/>
              </a:solidFill>
              <a:cs typeface="AGA Rasheeq Bold" pitchFamily="2" charset="-78"/>
            </a:endParaRPr>
          </a:p>
        </p:txBody>
      </p:sp>
      <p:sp>
        <p:nvSpPr>
          <p:cNvPr id="5" name="Espace réservé du texte 4"/>
          <p:cNvSpPr>
            <a:spLocks noGrp="1"/>
          </p:cNvSpPr>
          <p:nvPr>
            <p:ph type="body" sz="quarter" idx="3"/>
          </p:nvPr>
        </p:nvSpPr>
        <p:spPr>
          <a:xfrm>
            <a:off x="6733309" y="203020"/>
            <a:ext cx="5312650" cy="898416"/>
          </a:xfrm>
          <a:solidFill>
            <a:srgbClr val="00B0F0"/>
          </a:solidFill>
        </p:spPr>
        <p:txBody>
          <a:bodyPr/>
          <a:lstStyle/>
          <a:p>
            <a:pPr algn="r" rtl="1"/>
            <a:r>
              <a:rPr lang="ar-DZ" sz="4800" b="1" dirty="0">
                <a:solidFill>
                  <a:schemeClr val="tx1"/>
                </a:solidFill>
                <a:cs typeface="AGA Granada Regular" pitchFamily="2" charset="-78"/>
              </a:rPr>
              <a:t>و)- الوصف في اللسانيات: </a:t>
            </a:r>
            <a:endParaRPr lang="fr-FR" sz="48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733309" y="1226126"/>
            <a:ext cx="5312649" cy="5424055"/>
          </a:xfrm>
          <a:solidFill>
            <a:srgbClr val="FFC000"/>
          </a:solidFill>
        </p:spPr>
        <p:txBody>
          <a:bodyPr>
            <a:noAutofit/>
          </a:bodyPr>
          <a:lstStyle/>
          <a:p>
            <a:pPr marL="0" indent="0" algn="just" rtl="1">
              <a:buNone/>
            </a:pPr>
            <a:r>
              <a:rPr lang="ar-DZ" sz="4400" dirty="0">
                <a:solidFill>
                  <a:schemeClr val="tx1"/>
                </a:solidFill>
                <a:cs typeface="AGA Rasheeq Bold" pitchFamily="2" charset="-78"/>
              </a:rPr>
              <a:t>الوصف في اللسانيات هو تنظيم دقيق للمعطيات اللغوية المتوفرة وفق معايير تهدف في نهاية الأمر إلى إعادة ترتيب ما هو موجود فعلا ضمن المعطيات المحصل عليها، من أجل معرفة الظواهر التي تمت ملاحظتها معرفة مضبوطة ودقيقة.</a:t>
            </a:r>
            <a:endParaRPr lang="fr-FR" sz="4400" dirty="0">
              <a:solidFill>
                <a:schemeClr val="tx1"/>
              </a:solidFill>
              <a:cs typeface="AGA Rasheeq Bold" pitchFamily="2" charset="-78"/>
            </a:endParaRPr>
          </a:p>
        </p:txBody>
      </p:sp>
    </p:spTree>
    <p:extLst>
      <p:ext uri="{BB962C8B-B14F-4D97-AF65-F5344CB8AC3E}">
        <p14:creationId xmlns:p14="http://schemas.microsoft.com/office/powerpoint/2010/main" val="537055510"/>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3"/>
          </p:nvPr>
        </p:nvSpPr>
        <p:spPr>
          <a:xfrm>
            <a:off x="311728" y="78328"/>
            <a:ext cx="11880272" cy="898416"/>
          </a:xfrm>
          <a:solidFill>
            <a:srgbClr val="00B0F0"/>
          </a:solidFill>
        </p:spPr>
        <p:txBody>
          <a:bodyPr/>
          <a:lstStyle/>
          <a:p>
            <a:pPr algn="r" rtl="1"/>
            <a:r>
              <a:rPr lang="ar-DZ" sz="5400" b="1" dirty="0">
                <a:solidFill>
                  <a:schemeClr val="tx1"/>
                </a:solidFill>
                <a:cs typeface="AGA Granada Regular" pitchFamily="2" charset="-78"/>
              </a:rPr>
              <a:t>ح)- الاتجاهات المنهجية للتجريد: </a:t>
            </a:r>
            <a:endParaRPr lang="fr-FR" sz="54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290945" y="997528"/>
            <a:ext cx="11901055" cy="5652654"/>
          </a:xfrm>
          <a:solidFill>
            <a:schemeClr val="accent5">
              <a:lumMod val="40000"/>
              <a:lumOff val="60000"/>
            </a:schemeClr>
          </a:solidFill>
        </p:spPr>
        <p:txBody>
          <a:bodyPr>
            <a:noAutofit/>
          </a:bodyPr>
          <a:lstStyle/>
          <a:p>
            <a:pPr marL="0" indent="0" algn="just" rtl="1">
              <a:buNone/>
            </a:pPr>
            <a:r>
              <a:rPr lang="ar-DZ" sz="4000" dirty="0">
                <a:solidFill>
                  <a:schemeClr val="tx1"/>
                </a:solidFill>
                <a:cs typeface="AGA Rasheeq Bold" pitchFamily="2" charset="-78"/>
              </a:rPr>
              <a:t>يخضع وضع التجريد في التحليل اللساني إلى ثلاثة مواقف منهجية أساسية، هي:</a:t>
            </a:r>
          </a:p>
          <a:p>
            <a:pPr marL="0" indent="0" algn="just" rtl="1">
              <a:buNone/>
            </a:pPr>
            <a:r>
              <a:rPr lang="ar-DZ" sz="4000" b="1" dirty="0">
                <a:solidFill>
                  <a:schemeClr val="tx1"/>
                </a:solidFill>
                <a:cs typeface="AGA Granada Regular" pitchFamily="2" charset="-78"/>
              </a:rPr>
              <a:t>أوّلا: </a:t>
            </a:r>
            <a:r>
              <a:rPr lang="ar-DZ" sz="4000" dirty="0">
                <a:solidFill>
                  <a:schemeClr val="tx1"/>
                </a:solidFill>
                <a:cs typeface="AGA Rasheeq Bold" pitchFamily="2" charset="-78"/>
              </a:rPr>
              <a:t>الثوابت اللغوية التي يتم التوصل إليها عن طريق التحليل ملازمة للمعطيات اللغوية ذاتها، أي أنّ المعطيات تملك وجودًا واقعيا ولها هوية مستقلة.</a:t>
            </a:r>
          </a:p>
          <a:p>
            <a:pPr marL="0" indent="0" algn="just" rtl="1">
              <a:buNone/>
            </a:pPr>
            <a:r>
              <a:rPr lang="ar-DZ" sz="4000" b="1" dirty="0">
                <a:solidFill>
                  <a:schemeClr val="tx1"/>
                </a:solidFill>
                <a:cs typeface="AGA Granada Regular" pitchFamily="2" charset="-78"/>
              </a:rPr>
              <a:t>ثانيا: </a:t>
            </a:r>
            <a:r>
              <a:rPr lang="ar-DZ" sz="4000" dirty="0">
                <a:solidFill>
                  <a:schemeClr val="tx1"/>
                </a:solidFill>
                <a:cs typeface="AGA Rasheeq Bold" pitchFamily="2" charset="-78"/>
              </a:rPr>
              <a:t>إنّ المتكلمين بلسان ما يقومون بكيفية غير واعية بالعملية التجريدية نفسها التي يقوم بها المحلل اللساني، نظرا لأنّ اكتسابهم للسان في مرحلة الطفولة يشكل جزءًا من بنيتهم الذهنية.</a:t>
            </a:r>
          </a:p>
          <a:p>
            <a:pPr marL="0" indent="0" algn="just" rtl="1">
              <a:buNone/>
            </a:pPr>
            <a:r>
              <a:rPr lang="ar-DZ" sz="4000" b="1" dirty="0">
                <a:solidFill>
                  <a:schemeClr val="tx1"/>
                </a:solidFill>
                <a:cs typeface="AGA Granada Regular" pitchFamily="2" charset="-78"/>
              </a:rPr>
              <a:t>ثالثا؛ </a:t>
            </a:r>
            <a:r>
              <a:rPr lang="ar-DZ" sz="4000" dirty="0">
                <a:solidFill>
                  <a:schemeClr val="tx1"/>
                </a:solidFill>
                <a:cs typeface="AGA Rasheeq Bold" pitchFamily="2" charset="-78"/>
              </a:rPr>
              <a:t>إنّ التجريد يسمح للساني الواصف بتقديم موحد للمعطيات اللغوية يجعلها قابلة للاطراد والتنبؤ</a:t>
            </a:r>
            <a:endParaRPr lang="fr-FR" sz="4800" b="1" dirty="0">
              <a:solidFill>
                <a:schemeClr val="tx1"/>
              </a:solidFill>
              <a:cs typeface="AGA Granada Regular" pitchFamily="2" charset="-78"/>
            </a:endParaRPr>
          </a:p>
        </p:txBody>
      </p:sp>
    </p:spTree>
    <p:extLst>
      <p:ext uri="{BB962C8B-B14F-4D97-AF65-F5344CB8AC3E}">
        <p14:creationId xmlns:p14="http://schemas.microsoft.com/office/powerpoint/2010/main" val="537055510"/>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5473" y="145473"/>
            <a:ext cx="12046527" cy="6712527"/>
          </a:xfrm>
          <a:solidFill>
            <a:srgbClr val="FFC000"/>
          </a:solidFill>
        </p:spPr>
        <p:txBody>
          <a:bodyPr>
            <a:noAutofit/>
          </a:bodyPr>
          <a:lstStyle/>
          <a:p>
            <a:pPr marL="0" indent="0" algn="just" rtl="1">
              <a:buNone/>
            </a:pPr>
            <a:r>
              <a:rPr lang="ar-DZ" sz="4000" b="1" dirty="0">
                <a:solidFill>
                  <a:schemeClr val="tx1"/>
                </a:solidFill>
                <a:latin typeface="ae_Cortoba"/>
                <a:ea typeface="Times New Roman"/>
                <a:cs typeface="AGA Rasheeq Bold"/>
              </a:rPr>
              <a:t>يقول أحمد العلوي: ".. والحقيقة أنّ الاسم المناسب للمباحث اللسانية، وكلّ </a:t>
            </a:r>
            <a:r>
              <a:rPr lang="ar-DZ" sz="4000" b="1" dirty="0">
                <a:solidFill>
                  <a:schemeClr val="tx1"/>
                </a:solidFill>
                <a:latin typeface="Allegro"/>
                <a:ea typeface="Times New Roman"/>
                <a:cs typeface="AGA Rasheeq Bold"/>
              </a:rPr>
              <a:t>المباحث المتصلة بالإنسان</a:t>
            </a:r>
            <a:r>
              <a:rPr lang="ar-DZ" sz="4000" b="1" dirty="0">
                <a:solidFill>
                  <a:schemeClr val="tx1"/>
                </a:solidFill>
                <a:latin typeface="Allegro"/>
                <a:ea typeface="Times New Roman"/>
                <a:cs typeface="ALAWI-3-1"/>
              </a:rPr>
              <a:t> </a:t>
            </a:r>
            <a:r>
              <a:rPr lang="ar-DZ" sz="4000" b="1" dirty="0">
                <a:solidFill>
                  <a:schemeClr val="tx1"/>
                </a:solidFill>
                <a:latin typeface="Allegro"/>
                <a:ea typeface="Times New Roman"/>
                <a:cs typeface="AGA Rasheeq Bold"/>
              </a:rPr>
              <a:t>الداخلة تحت اسم العلوم الإنسانية، هو علوم الإنسان المجرّد..</a:t>
            </a:r>
            <a:r>
              <a:rPr lang="fr-FR" sz="4000" b="1" dirty="0">
                <a:solidFill>
                  <a:schemeClr val="tx1"/>
                </a:solidFill>
                <a:latin typeface="Allegro"/>
                <a:ea typeface="Times New Roman"/>
                <a:cs typeface="AGA Rasheeq Bold"/>
                <a:sym typeface="Symbol"/>
              </a:rPr>
              <a:t></a:t>
            </a:r>
            <a:r>
              <a:rPr lang="ar-DZ" sz="4000" b="1" dirty="0">
                <a:solidFill>
                  <a:schemeClr val="tx1"/>
                </a:solidFill>
                <a:latin typeface="Allegro"/>
                <a:ea typeface="Times New Roman"/>
                <a:cs typeface="AGA Rasheeq Bold"/>
              </a:rPr>
              <a:t> ما الإنسان المجرّد؟ هو الإنسان المجرّد من زمانيته ومكانيته وشخصه وقصته، الإنسان الذي تدرسه اللسانيات هو هذا الإنسان الكليّ المستخرج من كلّ البشر، المتجسدين الذي شغله الشاغل هو الكلام، إنّه إنسان مستفرغ من أجساد البشر.. هل موضوع العلوم الإنسانية هو اللاشيئ؟ إنّ العلوم الإنسانية تصنع موضوعها، وذلك ما يدعى بالبناء النظري للموضوع، هل هناك شيء يسمى اللغة الفرنسية؟ لا</a:t>
            </a:r>
            <a:r>
              <a:rPr lang="fr-FR" sz="4000" b="1" dirty="0">
                <a:solidFill>
                  <a:schemeClr val="tx1"/>
                </a:solidFill>
                <a:latin typeface="Allegro"/>
                <a:ea typeface="Times New Roman"/>
                <a:cs typeface="AGA Rasheeq Bold"/>
                <a:sym typeface="Symbol"/>
              </a:rPr>
              <a:t></a:t>
            </a:r>
            <a:r>
              <a:rPr lang="ar-DZ" sz="4000" b="1" dirty="0">
                <a:solidFill>
                  <a:schemeClr val="tx1"/>
                </a:solidFill>
                <a:latin typeface="Allegro"/>
                <a:ea typeface="Times New Roman"/>
                <a:cs typeface="AGA Rasheeq Bold"/>
              </a:rPr>
              <a:t> الذي هو موجود هو المتكلمون باللغة الفرنسية، أمّا اللغة الفرنسية  فكيان يتخيله اللغوي، ويصنع حدوده ويستدل عليه من قلب النظر اللغوي، لكن هذا المبنى النظري الذي يصنعه اللساني أو النحوي أو اللغوي يظل في حكم اللاشيئ بالإضافة إلى الكائن الطبيعي الذي هو الإنسان المخلوق المملوك المربوب المقصوص.."</a:t>
            </a:r>
            <a:endParaRPr lang="fr-FR" sz="4000" dirty="0">
              <a:solidFill>
                <a:schemeClr val="tx1"/>
              </a:solidFill>
            </a:endParaRPr>
          </a:p>
        </p:txBody>
      </p:sp>
    </p:spTree>
    <p:extLst>
      <p:ext uri="{BB962C8B-B14F-4D97-AF65-F5344CB8AC3E}">
        <p14:creationId xmlns:p14="http://schemas.microsoft.com/office/powerpoint/2010/main" val="338086813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16953" y="164685"/>
            <a:ext cx="5934465" cy="832842"/>
          </a:xfrm>
          <a:solidFill>
            <a:srgbClr val="00B0F0"/>
          </a:solidFill>
        </p:spPr>
        <p:txBody>
          <a:bodyPr/>
          <a:lstStyle/>
          <a:p>
            <a:pPr algn="ctr" rtl="1"/>
            <a:r>
              <a:rPr lang="ar-DZ" sz="4800" b="1" dirty="0">
                <a:solidFill>
                  <a:schemeClr val="tx1"/>
                </a:solidFill>
                <a:cs typeface="AGA Granada Regular" pitchFamily="2" charset="-78"/>
              </a:rPr>
              <a:t>يقول سوسير: </a:t>
            </a:r>
            <a:endParaRPr lang="fr-FR" sz="4800" b="1" dirty="0">
              <a:solidFill>
                <a:schemeClr val="tx1"/>
              </a:solidFill>
              <a:cs typeface="AGA Granada Regular" pitchFamily="2" charset="-78"/>
            </a:endParaRPr>
          </a:p>
        </p:txBody>
      </p:sp>
      <p:sp>
        <p:nvSpPr>
          <p:cNvPr id="4" name="Espace réservé du contenu 3"/>
          <p:cNvSpPr>
            <a:spLocks noGrp="1"/>
          </p:cNvSpPr>
          <p:nvPr>
            <p:ph sz="half" idx="2"/>
          </p:nvPr>
        </p:nvSpPr>
        <p:spPr>
          <a:xfrm>
            <a:off x="220085" y="1115021"/>
            <a:ext cx="5889770" cy="5597506"/>
          </a:xfrm>
          <a:solidFill>
            <a:schemeClr val="accent5">
              <a:lumMod val="40000"/>
              <a:lumOff val="60000"/>
            </a:schemeClr>
          </a:solidFill>
        </p:spPr>
        <p:txBody>
          <a:bodyPr>
            <a:normAutofit/>
          </a:bodyPr>
          <a:lstStyle/>
          <a:p>
            <a:pPr marL="0" indent="0" algn="just" rtl="1">
              <a:buNone/>
            </a:pPr>
            <a:r>
              <a:rPr lang="ar-DZ" sz="3200" dirty="0">
                <a:solidFill>
                  <a:schemeClr val="tx1"/>
                </a:solidFill>
                <a:cs typeface="AGA Rasheeq Bold" pitchFamily="2" charset="-78"/>
              </a:rPr>
              <a:t>« إن العلامة اللسانية لا تربط شيئا باسم، بل تصورا بصورة سمعية، وهذه الأخيرة ليست الصوت المادي الذي هو شيء فيزيائي صرف، بل هي الدفع النفسي لهذا الصوت ... »</a:t>
            </a:r>
          </a:p>
          <a:p>
            <a:pPr marL="0" indent="0" algn="just" rtl="1">
              <a:buNone/>
            </a:pPr>
            <a:r>
              <a:rPr lang="ar-DZ" sz="3200" dirty="0">
                <a:solidFill>
                  <a:schemeClr val="tx1"/>
                </a:solidFill>
                <a:latin typeface="Tahoma"/>
                <a:cs typeface="AGA Rasheeq Bold" pitchFamily="2" charset="-78"/>
              </a:rPr>
              <a:t> ويقول: </a:t>
            </a:r>
            <a:r>
              <a:rPr lang="ar-DZ" sz="3200" dirty="0">
                <a:solidFill>
                  <a:schemeClr val="tx1"/>
                </a:solidFill>
                <a:cs typeface="AGA Rasheeq Bold" pitchFamily="2" charset="-78"/>
              </a:rPr>
              <a:t>« ويمكن تشبيه اللغة بورقة يكون الفكر وجهها الأول والصوت وجهها الآخر، ولا نستطيع فصل أحد الوجهين من دون الآخر في آن. والأمر نفسه بالمقياس إلى اللسان، إذ لا يمكن عزل الصوت عن الفكر ولا الفكر عن الصوت، كما أننا لا نصل إلى ذلك إلا بتجريد يؤدي بنا إلى علم النفس الصرف، أو إلى علم التصويتية الصرف. ..»</a:t>
            </a:r>
            <a:endParaRPr lang="fr-FR" sz="3200" dirty="0">
              <a:solidFill>
                <a:schemeClr val="tx1"/>
              </a:solidFill>
              <a:cs typeface="AGA Rasheeq Bold" pitchFamily="2" charset="-78"/>
            </a:endParaRPr>
          </a:p>
        </p:txBody>
      </p:sp>
      <p:sp>
        <p:nvSpPr>
          <p:cNvPr id="5" name="Espace réservé du texte 4"/>
          <p:cNvSpPr>
            <a:spLocks noGrp="1"/>
          </p:cNvSpPr>
          <p:nvPr>
            <p:ph type="body" sz="quarter" idx="3"/>
          </p:nvPr>
        </p:nvSpPr>
        <p:spPr>
          <a:xfrm>
            <a:off x="6213764" y="203020"/>
            <a:ext cx="5832195" cy="898416"/>
          </a:xfrm>
          <a:solidFill>
            <a:srgbClr val="00B0F0"/>
          </a:solidFill>
        </p:spPr>
        <p:txBody>
          <a:bodyPr/>
          <a:lstStyle/>
          <a:p>
            <a:pPr algn="r" rtl="1"/>
            <a:r>
              <a:rPr lang="ar-DZ" sz="4800" b="1" dirty="0">
                <a:solidFill>
                  <a:schemeClr val="tx1"/>
                </a:solidFill>
                <a:cs typeface="AGA Granada Regular" pitchFamily="2" charset="-78"/>
              </a:rPr>
              <a:t>ط)- الثنائيات السوسيرية: </a:t>
            </a:r>
            <a:endParaRPr lang="fr-FR" sz="48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6213765" y="1163780"/>
            <a:ext cx="5832194" cy="5694220"/>
          </a:xfrm>
          <a:solidFill>
            <a:srgbClr val="FFC000"/>
          </a:solidFill>
        </p:spPr>
        <p:txBody>
          <a:bodyPr>
            <a:noAutofit/>
          </a:bodyPr>
          <a:lstStyle/>
          <a:p>
            <a:pPr marL="0" indent="0" algn="just" rtl="1">
              <a:buNone/>
            </a:pPr>
            <a:r>
              <a:rPr lang="ar-DZ" sz="3600" dirty="0">
                <a:solidFill>
                  <a:schemeClr val="tx1"/>
                </a:solidFill>
                <a:cs typeface="AGA Rasheeq Bold" pitchFamily="2" charset="-78"/>
              </a:rPr>
              <a:t>من أشهر الثنائيات السوسيرية:</a:t>
            </a:r>
          </a:p>
          <a:p>
            <a:pPr marL="0" indent="0" algn="just" rtl="1">
              <a:buNone/>
            </a:pPr>
            <a:r>
              <a:rPr lang="ar-DZ" sz="3600" b="1" dirty="0">
                <a:solidFill>
                  <a:schemeClr val="tx1"/>
                </a:solidFill>
                <a:latin typeface="ae_AlBattar" panose="02060603050605020204" pitchFamily="18" charset="-78"/>
                <a:cs typeface="ae_AlBattar" panose="02060603050605020204" pitchFamily="18" charset="-78"/>
              </a:rPr>
              <a:t>1)- الدال والمدلول؛ </a:t>
            </a:r>
            <a:r>
              <a:rPr lang="ar-DZ" sz="3600" dirty="0">
                <a:solidFill>
                  <a:schemeClr val="tx1"/>
                </a:solidFill>
                <a:cs typeface="AGA Rasheeq Bold" pitchFamily="2" charset="-78"/>
              </a:rPr>
              <a:t>(الدال والمدل و والدلالة).</a:t>
            </a:r>
          </a:p>
          <a:p>
            <a:pPr marL="0" indent="0" algn="just" rtl="1">
              <a:buNone/>
            </a:pPr>
            <a:r>
              <a:rPr lang="ar-DZ" sz="3600" dirty="0">
                <a:solidFill>
                  <a:schemeClr val="tx1"/>
                </a:solidFill>
                <a:cs typeface="AGA Rasheeq Bold" pitchFamily="2" charset="-78"/>
              </a:rPr>
              <a:t>2)- اللسان والكلام؛ (اللغة اللسان والكلام).</a:t>
            </a:r>
          </a:p>
          <a:p>
            <a:pPr marL="0" indent="0" algn="just" rtl="1">
              <a:buNone/>
            </a:pPr>
            <a:r>
              <a:rPr lang="ar-DZ" sz="3600" dirty="0">
                <a:solidFill>
                  <a:schemeClr val="tx1"/>
                </a:solidFill>
                <a:cs typeface="AGA Rasheeq Bold" pitchFamily="2" charset="-78"/>
              </a:rPr>
              <a:t>3)- الآنية والتاريخية.</a:t>
            </a:r>
          </a:p>
          <a:p>
            <a:pPr marL="0" indent="0" algn="just" rtl="1">
              <a:buNone/>
            </a:pPr>
            <a:r>
              <a:rPr lang="ar-DZ" sz="3600" dirty="0">
                <a:solidFill>
                  <a:schemeClr val="tx1"/>
                </a:solidFill>
                <a:cs typeface="AGA Rasheeq Bold" pitchFamily="2" charset="-78"/>
              </a:rPr>
              <a:t>4)-التركيب والتوزيع.</a:t>
            </a:r>
          </a:p>
          <a:p>
            <a:pPr marL="0" indent="0" algn="just" rtl="1">
              <a:buNone/>
            </a:pPr>
            <a:r>
              <a:rPr lang="ar-DZ" sz="3600" dirty="0">
                <a:solidFill>
                  <a:schemeClr val="tx1"/>
                </a:solidFill>
                <a:cs typeface="AGA Rasheeq Bold" pitchFamily="2" charset="-78"/>
              </a:rPr>
              <a:t>5)- الثبات والتحوّل.</a:t>
            </a:r>
          </a:p>
          <a:p>
            <a:pPr marL="0" indent="0" algn="just" rtl="1">
              <a:buNone/>
            </a:pPr>
            <a:r>
              <a:rPr lang="ar-DZ" sz="3600" dirty="0">
                <a:solidFill>
                  <a:schemeClr val="tx1"/>
                </a:solidFill>
                <a:cs typeface="AGA Rasheeq Bold" pitchFamily="2" charset="-78"/>
              </a:rPr>
              <a:t>6)- الشكل والمادة</a:t>
            </a:r>
          </a:p>
          <a:p>
            <a:pPr marL="0" indent="0" algn="just" rtl="1">
              <a:buNone/>
            </a:pPr>
            <a:endParaRPr lang="fr-FR" sz="3600" dirty="0">
              <a:solidFill>
                <a:schemeClr val="tx1"/>
              </a:solidFill>
              <a:cs typeface="AGA Rasheeq Bold" pitchFamily="2" charset="-78"/>
            </a:endParaRPr>
          </a:p>
        </p:txBody>
      </p:sp>
    </p:spTree>
    <p:extLst>
      <p:ext uri="{BB962C8B-B14F-4D97-AF65-F5344CB8AC3E}">
        <p14:creationId xmlns:p14="http://schemas.microsoft.com/office/powerpoint/2010/main" val="5370555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0" y="0"/>
            <a:ext cx="13341935" cy="7626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923706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567055" y="0"/>
            <a:ext cx="5624945" cy="6858000"/>
          </a:xfrm>
        </p:spPr>
      </p:pic>
      <p:pic>
        <p:nvPicPr>
          <p:cNvPr id="8" name="Espace réservé du contenu 7"/>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1" y="1"/>
            <a:ext cx="6525491" cy="6858000"/>
          </a:xfrm>
        </p:spPr>
      </p:pic>
    </p:spTree>
    <p:extLst>
      <p:ext uri="{BB962C8B-B14F-4D97-AF65-F5344CB8AC3E}">
        <p14:creationId xmlns:p14="http://schemas.microsoft.com/office/powerpoint/2010/main" val="2652275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p:cNvSpPr>
            <a:spLocks noGrp="1"/>
          </p:cNvSpPr>
          <p:nvPr>
            <p:ph type="title"/>
          </p:nvPr>
        </p:nvSpPr>
        <p:spPr>
          <a:xfrm>
            <a:off x="774915" y="340963"/>
            <a:ext cx="10729698" cy="5831237"/>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normAutofit fontScale="90000"/>
          </a:bodyPr>
          <a:lstStyle/>
          <a:p>
            <a:pPr algn="ctr"/>
            <a:r>
              <a:rPr lang="ar-DZ" baseline="0" dirty="0"/>
              <a:t> </a:t>
            </a:r>
            <a:r>
              <a:rPr lang="ar-DZ" sz="23900" baseline="0" dirty="0">
                <a:cs typeface="Dubai" pitchFamily="2" charset="-78"/>
              </a:rPr>
              <a:t>مــــناقشـــــــــة </a:t>
            </a:r>
            <a:endParaRPr lang="fr-FR" dirty="0">
              <a:cs typeface="Dubai" pitchFamily="2" charset="-78"/>
            </a:endParaRPr>
          </a:p>
        </p:txBody>
      </p:sp>
      <p:pic>
        <p:nvPicPr>
          <p:cNvPr id="6" name="Picture 2" descr="C:\Users\letcum\Desktop\bf7671d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413416" y="3612629"/>
            <a:ext cx="7075357" cy="2268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026623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5"/>
                                        </p:tgtEl>
                                        <p:attrNameLst>
                                          <p:attrName>style.color</p:attrName>
                                        </p:attrNameLst>
                                      </p:cBhvr>
                                      <p:to>
                                        <a:schemeClr val="bg1"/>
                                      </p:to>
                                    </p:animClr>
                                    <p:animClr clrSpc="rgb" dir="cw">
                                      <p:cBhvr>
                                        <p:cTn id="7" dur="250" autoRev="1" fill="remove"/>
                                        <p:tgtEl>
                                          <p:spTgt spid="5"/>
                                        </p:tgtEl>
                                        <p:attrNameLst>
                                          <p:attrName>fillcolor</p:attrName>
                                        </p:attrNameLst>
                                      </p:cBhvr>
                                      <p:to>
                                        <a:schemeClr val="bg1"/>
                                      </p:to>
                                    </p:animClr>
                                    <p:set>
                                      <p:cBhvr>
                                        <p:cTn id="8" dur="250" autoRev="1" fill="remove"/>
                                        <p:tgtEl>
                                          <p:spTgt spid="5"/>
                                        </p:tgtEl>
                                        <p:attrNameLst>
                                          <p:attrName>fill.type</p:attrName>
                                        </p:attrNameLst>
                                      </p:cBhvr>
                                      <p:to>
                                        <p:strVal val="solid"/>
                                      </p:to>
                                    </p:set>
                                    <p:set>
                                      <p:cBhvr>
                                        <p:cTn id="9" dur="250" autoRev="1" fill="remove"/>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93533" y="37868"/>
            <a:ext cx="8915399" cy="1505861"/>
          </a:xfrm>
        </p:spPr>
        <p:txBody>
          <a:bodyPr>
            <a:noAutofit/>
          </a:bodyPr>
          <a:lstStyle/>
          <a:p>
            <a:pPr algn="ctr" rtl="1"/>
            <a:r>
              <a:rPr lang="ar-DZ" sz="3200" dirty="0">
                <a:solidFill>
                  <a:schemeClr val="tx1">
                    <a:lumMod val="95000"/>
                    <a:lumOff val="5000"/>
                  </a:schemeClr>
                </a:solidFill>
                <a:cs typeface="AGA Dimnah Regular" pitchFamily="2" charset="-78"/>
              </a:rPr>
              <a:t>الجمهوريّة الجزائريّة الدّيمقراطيّة الشّعبيّة</a:t>
            </a:r>
            <a:br>
              <a:rPr lang="ar-DZ" sz="3200" dirty="0">
                <a:solidFill>
                  <a:schemeClr val="tx1">
                    <a:lumMod val="95000"/>
                    <a:lumOff val="5000"/>
                  </a:schemeClr>
                </a:solidFill>
                <a:cs typeface="AGA Dimnah Regular" pitchFamily="2" charset="-78"/>
              </a:rPr>
            </a:br>
            <a:r>
              <a:rPr lang="ar-DZ" sz="3200" dirty="0">
                <a:solidFill>
                  <a:schemeClr val="tx1">
                    <a:lumMod val="95000"/>
                    <a:lumOff val="5000"/>
                  </a:schemeClr>
                </a:solidFill>
                <a:cs typeface="AGA Dimnah Regular" pitchFamily="2" charset="-78"/>
              </a:rPr>
              <a:t>وزارة التّعليم العالي والبحث العلميّ</a:t>
            </a:r>
            <a:br>
              <a:rPr lang="ar-DZ" sz="3200" dirty="0">
                <a:solidFill>
                  <a:schemeClr val="tx1">
                    <a:lumMod val="95000"/>
                    <a:lumOff val="5000"/>
                  </a:schemeClr>
                </a:solidFill>
                <a:cs typeface="AGA Dimnah Regular" pitchFamily="2" charset="-78"/>
              </a:rPr>
            </a:br>
            <a:r>
              <a:rPr lang="ar-DZ" sz="3200" dirty="0">
                <a:solidFill>
                  <a:schemeClr val="tx1">
                    <a:lumMod val="95000"/>
                    <a:lumOff val="5000"/>
                  </a:schemeClr>
                </a:solidFill>
                <a:cs typeface="AGA Dimnah Regular" pitchFamily="2" charset="-78"/>
              </a:rPr>
              <a:t>المركز الجامعي عبد الحفيظ بوالصّوف –ميلة –</a:t>
            </a:r>
            <a:endParaRPr lang="de-DE" sz="3200" dirty="0">
              <a:solidFill>
                <a:schemeClr val="tx1">
                  <a:lumMod val="95000"/>
                  <a:lumOff val="5000"/>
                </a:schemeClr>
              </a:solidFill>
              <a:cs typeface="AGA Dimnah Regular" pitchFamily="2" charset="-78"/>
            </a:endParaRPr>
          </a:p>
        </p:txBody>
      </p:sp>
      <p:sp>
        <p:nvSpPr>
          <p:cNvPr id="3" name="Sous-titre 2"/>
          <p:cNvSpPr>
            <a:spLocks noGrp="1"/>
          </p:cNvSpPr>
          <p:nvPr>
            <p:ph type="subTitle" idx="1"/>
          </p:nvPr>
        </p:nvSpPr>
        <p:spPr>
          <a:xfrm>
            <a:off x="594360" y="1545484"/>
            <a:ext cx="11364618" cy="1095027"/>
          </a:xfrm>
          <a:solidFill>
            <a:schemeClr val="bg1">
              <a:lumMod val="85000"/>
            </a:schemeClr>
          </a:solidFill>
        </p:spPr>
        <p:txBody>
          <a:bodyPr>
            <a:normAutofit lnSpcReduction="10000"/>
          </a:bodyPr>
          <a:lstStyle/>
          <a:p>
            <a:pPr algn="ctr" rtl="1"/>
            <a:r>
              <a:rPr lang="ar-DZ" sz="3000" dirty="0">
                <a:solidFill>
                  <a:schemeClr val="tx1"/>
                </a:solidFill>
                <a:cs typeface="AGA Dimnah Regular" pitchFamily="2" charset="-78"/>
              </a:rPr>
              <a:t>قسم اللغة والأدب العربي.  السنة الثانية ليسانس: شعبة  د . ل       الدكتور: قبايلي عبد الغاني</a:t>
            </a:r>
          </a:p>
          <a:p>
            <a:pPr algn="ctr" rtl="1"/>
            <a:r>
              <a:rPr lang="ar-DZ" sz="3200" dirty="0">
                <a:solidFill>
                  <a:schemeClr val="tx1"/>
                </a:solidFill>
                <a:cs typeface="AGA Dimnah Regular" pitchFamily="2" charset="-78"/>
              </a:rPr>
              <a:t>المحاضرة بعنوان:</a:t>
            </a:r>
            <a:endParaRPr lang="de-DE" sz="3200" dirty="0">
              <a:solidFill>
                <a:schemeClr val="tx1"/>
              </a:solidFill>
              <a:cs typeface="AGA Dimnah Regular" pitchFamily="2" charset="-78"/>
            </a:endParaRPr>
          </a:p>
        </p:txBody>
      </p:sp>
      <p:sp>
        <p:nvSpPr>
          <p:cNvPr id="4" name="Sous-titre 2"/>
          <p:cNvSpPr txBox="1">
            <a:spLocks/>
          </p:cNvSpPr>
          <p:nvPr/>
        </p:nvSpPr>
        <p:spPr>
          <a:xfrm>
            <a:off x="602674" y="2640511"/>
            <a:ext cx="11356304" cy="3605498"/>
          </a:xfrm>
          <a:prstGeom prst="rect">
            <a:avLst/>
          </a:prstGeom>
          <a:solidFill>
            <a:schemeClr val="tx2">
              <a:lumMod val="40000"/>
              <a:lumOff val="60000"/>
            </a:schemeClr>
          </a:solidFill>
        </p:spPr>
        <p:txBody>
          <a:bodyPr vert="horz" lIns="91440" tIns="45720" rIns="91440" bIns="45720" rtlCol="0" anchor="t">
            <a:prstTxWarp prst="textStop">
              <a:avLst/>
            </a:prstTxWarp>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rtl="1">
              <a:lnSpc>
                <a:spcPct val="115000"/>
              </a:lnSpc>
            </a:pPr>
            <a:r>
              <a:rPr lang="ar-DZ" sz="6600" b="1" dirty="0">
                <a:solidFill>
                  <a:schemeClr val="tx1"/>
                </a:solidFill>
                <a:effectLst>
                  <a:outerShdw blurRad="38100" dist="38100" dir="2700000" algn="tl">
                    <a:srgbClr val="000000">
                      <a:alpha val="43137"/>
                    </a:srgbClr>
                  </a:outerShdw>
                </a:effectLst>
                <a:latin typeface="ae_Granada" panose="02060603050605020204" pitchFamily="18" charset="-78"/>
                <a:ea typeface="Times New Roman"/>
                <a:cs typeface="ae_Granada" panose="02060603050605020204" pitchFamily="18" charset="-78"/>
              </a:rPr>
              <a:t>"خصائص اللسان البشري؛ اللسانيات </a:t>
            </a:r>
            <a:endParaRPr lang="fr-FR" sz="4800" b="1" dirty="0">
              <a:solidFill>
                <a:schemeClr val="tx1"/>
              </a:solidFill>
              <a:effectLst>
                <a:outerShdw blurRad="38100" dist="38100" dir="2700000" algn="tl">
                  <a:srgbClr val="000000">
                    <a:alpha val="43137"/>
                  </a:srgbClr>
                </a:outerShdw>
              </a:effectLst>
              <a:latin typeface="ae_Granada" panose="02060603050605020204" pitchFamily="18" charset="-78"/>
              <a:ea typeface="Times New Roman"/>
              <a:cs typeface="ae_Granada" panose="02060603050605020204" pitchFamily="18" charset="-78"/>
            </a:endParaRPr>
          </a:p>
          <a:p>
            <a:pPr algn="ctr" rtl="1">
              <a:lnSpc>
                <a:spcPct val="115000"/>
              </a:lnSpc>
            </a:pPr>
            <a:r>
              <a:rPr lang="ar-DZ" sz="6600" b="1" dirty="0">
                <a:solidFill>
                  <a:schemeClr val="tx1"/>
                </a:solidFill>
                <a:effectLst>
                  <a:outerShdw blurRad="38100" dist="38100" dir="2700000" algn="tl">
                    <a:srgbClr val="000000">
                      <a:alpha val="43137"/>
                    </a:srgbClr>
                  </a:outerShdw>
                </a:effectLst>
                <a:latin typeface="ae_Granada" panose="02060603050605020204" pitchFamily="18" charset="-78"/>
                <a:ea typeface="Times New Roman"/>
                <a:cs typeface="ae_Granada" panose="02060603050605020204" pitchFamily="18" charset="-78"/>
              </a:rPr>
              <a:t>والتواصل اللغوي، ووظائف اللغة"</a:t>
            </a:r>
            <a:endParaRPr lang="fr-FR" sz="4800" dirty="0">
              <a:solidFill>
                <a:schemeClr val="tx1"/>
              </a:solidFill>
              <a:effectLst>
                <a:outerShdw blurRad="38100" dist="38100" dir="2700000" algn="tl">
                  <a:srgbClr val="000000">
                    <a:alpha val="43137"/>
                  </a:srgbClr>
                </a:outerShdw>
              </a:effectLst>
              <a:latin typeface="ae_Granada" panose="02060603050605020204" pitchFamily="18" charset="-78"/>
              <a:ea typeface="Times New Roman"/>
              <a:cs typeface="ae_Granada" panose="02060603050605020204" pitchFamily="18" charset="-78"/>
            </a:endParaRPr>
          </a:p>
        </p:txBody>
      </p:sp>
      <p:sp>
        <p:nvSpPr>
          <p:cNvPr id="5" name="Sous-titre 2"/>
          <p:cNvSpPr txBox="1">
            <a:spLocks/>
          </p:cNvSpPr>
          <p:nvPr/>
        </p:nvSpPr>
        <p:spPr>
          <a:xfrm>
            <a:off x="-78467" y="6215911"/>
            <a:ext cx="2378235" cy="642089"/>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rtl="1">
              <a:buClr>
                <a:srgbClr val="A53010"/>
              </a:buClr>
            </a:pPr>
            <a:r>
              <a:rPr lang="ar-DZ" sz="3600" b="1" dirty="0">
                <a:solidFill>
                  <a:prstClr val="black"/>
                </a:solidFill>
                <a:latin typeface="AlphaMack AOE" panose="00000400000000000000" pitchFamily="2" charset="0"/>
                <a:cs typeface="AL-Gemah-Almajd" panose="00000500000000000000" pitchFamily="2" charset="-78"/>
              </a:rPr>
              <a:t>مد/ رقم </a:t>
            </a:r>
            <a:r>
              <a:rPr lang="fr-FR" sz="3600" b="1" dirty="0">
                <a:solidFill>
                  <a:prstClr val="black"/>
                </a:solidFill>
                <a:latin typeface="AlphaMack AOE" panose="00000400000000000000" pitchFamily="2" charset="0"/>
                <a:cs typeface="AL-Gemah-Almajd" panose="00000500000000000000" pitchFamily="2" charset="-78"/>
              </a:rPr>
              <a:t>05</a:t>
            </a:r>
            <a:endParaRPr lang="de-DE" sz="3600" b="1" dirty="0">
              <a:solidFill>
                <a:prstClr val="black"/>
              </a:solidFill>
              <a:latin typeface="AlphaMack AOE" panose="00000400000000000000" pitchFamily="2" charset="0"/>
              <a:cs typeface="AL-Gemah-Almajd" panose="00000500000000000000" pitchFamily="2" charset="-78"/>
            </a:endParaRPr>
          </a:p>
        </p:txBody>
      </p:sp>
      <p:pic>
        <p:nvPicPr>
          <p:cNvPr id="6" name="Image 5" descr="C:\Users\Meriem\Desktop\Projects\Nouveau  projet\CD_Root\AutoPlay\Images\رمز المركز الجامعي.jpg"/>
          <p:cNvPicPr/>
          <p:nvPr/>
        </p:nvPicPr>
        <p:blipFill>
          <a:blip r:embed="rId2"/>
          <a:srcRect l="10562" t="4721" r="10261" b="9871"/>
          <a:stretch>
            <a:fillRect/>
          </a:stretch>
        </p:blipFill>
        <p:spPr bwMode="auto">
          <a:xfrm>
            <a:off x="10846138" y="116644"/>
            <a:ext cx="1112840" cy="1428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Image 6" descr="C:\Users\Meriem\Desktop\Projects\Nouveau  projet\CD_Root\AutoPlay\Images\رمز المركز الجامعي.jpg"/>
          <p:cNvPicPr/>
          <p:nvPr/>
        </p:nvPicPr>
        <p:blipFill>
          <a:blip r:embed="rId2"/>
          <a:srcRect l="10562" t="4721" r="10261" b="9871"/>
          <a:stretch>
            <a:fillRect/>
          </a:stretch>
        </p:blipFill>
        <p:spPr bwMode="auto">
          <a:xfrm>
            <a:off x="287110" y="115767"/>
            <a:ext cx="1112840" cy="1428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41086232"/>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
            <a:ext cx="12192000" cy="1350818"/>
          </a:xfrm>
          <a:solidFill>
            <a:srgbClr val="00B0F0"/>
          </a:solidFill>
        </p:spPr>
        <p:txBody>
          <a:bodyPr>
            <a:normAutofit/>
          </a:bodyPr>
          <a:lstStyle/>
          <a:p>
            <a:pPr algn="r" rtl="1"/>
            <a:r>
              <a:rPr lang="ar-DZ" sz="8000" b="1" dirty="0">
                <a:solidFill>
                  <a:schemeClr val="tx1"/>
                </a:solidFill>
                <a:latin typeface="Amperzand"/>
                <a:ea typeface="Times New Roman"/>
                <a:cs typeface="ae_Cortoba"/>
              </a:rPr>
              <a:t>1/أ</a:t>
            </a:r>
            <a:r>
              <a:rPr lang="ar-DZ" sz="8000" b="1" dirty="0">
                <a:solidFill>
                  <a:schemeClr val="tx1"/>
                </a:solidFill>
                <a:ea typeface="Times New Roman"/>
                <a:cs typeface="ae_Cortoba"/>
              </a:rPr>
              <a:t>)- الإبداعية في اللسان:</a:t>
            </a:r>
            <a:r>
              <a:rPr lang="fr-FR" sz="8000" dirty="0">
                <a:solidFill>
                  <a:schemeClr val="tx1"/>
                </a:solidFill>
                <a:latin typeface="ae_Cortoba"/>
                <a:ea typeface="Times New Roman"/>
                <a:cs typeface="Traditional Arabic"/>
              </a:rPr>
              <a:t> </a:t>
            </a:r>
            <a:endParaRPr lang="fr-FR" sz="8000" dirty="0">
              <a:solidFill>
                <a:schemeClr val="tx1"/>
              </a:solidFill>
            </a:endParaRPr>
          </a:p>
        </p:txBody>
      </p:sp>
      <p:sp>
        <p:nvSpPr>
          <p:cNvPr id="3" name="Espace réservé du contenu 2"/>
          <p:cNvSpPr>
            <a:spLocks noGrp="1"/>
          </p:cNvSpPr>
          <p:nvPr>
            <p:ph idx="1"/>
          </p:nvPr>
        </p:nvSpPr>
        <p:spPr>
          <a:xfrm>
            <a:off x="0" y="1427018"/>
            <a:ext cx="12032673" cy="5430981"/>
          </a:xfrm>
          <a:solidFill>
            <a:srgbClr val="92D050"/>
          </a:solidFill>
        </p:spPr>
        <p:txBody>
          <a:bodyPr>
            <a:noAutofit/>
          </a:bodyPr>
          <a:lstStyle/>
          <a:p>
            <a:pPr marL="0" indent="0" algn="just" rtl="1">
              <a:buNone/>
            </a:pPr>
            <a:r>
              <a:rPr lang="ar-DZ" sz="3600" dirty="0">
                <a:solidFill>
                  <a:schemeClr val="tx1"/>
                </a:solidFill>
                <a:latin typeface="ae_Cortoba"/>
                <a:ea typeface="Times New Roman"/>
                <a:cs typeface="Traditional Arabic"/>
              </a:rPr>
              <a:t>من أهم خصائص اللسان هو مبدأ الإبداعية، وهو أهم مبادئه جميعًا بحيث يرى الفلاسفة وعلماء اللغة وعلماء النفس والاجتماع أنّ اللغة هي إعادة إنتاج أو تشكيل الكون بنوعيه (الداخلي النفسي الفكري/ والخارجي الاجتماعي والمادي الشاسع)، وبثّها في كلمات وعبارات قليلة، بحيث إذا عدنا إلى تعريف أندري </a:t>
            </a:r>
            <a:r>
              <a:rPr lang="ar-DZ" sz="3600" dirty="0" err="1">
                <a:solidFill>
                  <a:schemeClr val="tx1"/>
                </a:solidFill>
                <a:latin typeface="ae_Cortoba"/>
                <a:ea typeface="Times New Roman"/>
                <a:cs typeface="Traditional Arabic"/>
              </a:rPr>
              <a:t>مارتنييه</a:t>
            </a:r>
            <a:r>
              <a:rPr lang="ar-DZ" sz="3600" dirty="0">
                <a:solidFill>
                  <a:schemeClr val="tx1"/>
                </a:solidFill>
                <a:latin typeface="ae_Cortoba"/>
                <a:ea typeface="Times New Roman"/>
                <a:cs typeface="Traditional Arabic"/>
              </a:rPr>
              <a:t> (</a:t>
            </a:r>
            <a:r>
              <a:rPr lang="fr-FR" sz="2400" dirty="0">
                <a:solidFill>
                  <a:schemeClr val="tx1"/>
                </a:solidFill>
                <a:latin typeface="Argor Man Scaqh"/>
                <a:ea typeface="Times New Roman"/>
                <a:cs typeface="Arial"/>
              </a:rPr>
              <a:t>Martinet, </a:t>
            </a:r>
            <a:r>
              <a:rPr lang="fr-FR" sz="2400" i="1" dirty="0">
                <a:solidFill>
                  <a:schemeClr val="tx1"/>
                </a:solidFill>
                <a:latin typeface="Argor Man Scaqh"/>
                <a:ea typeface="Times New Roman"/>
                <a:cs typeface="Arial"/>
              </a:rPr>
              <a:t>André</a:t>
            </a:r>
            <a:r>
              <a:rPr lang="ar-DZ" sz="2400" dirty="0">
                <a:solidFill>
                  <a:schemeClr val="tx1"/>
                </a:solidFill>
                <a:latin typeface="ae_Cortoba"/>
                <a:ea typeface="Times New Roman"/>
                <a:cs typeface="Traditional Arabic"/>
              </a:rPr>
              <a:t>) </a:t>
            </a:r>
            <a:r>
              <a:rPr lang="ar-DZ" sz="3600" dirty="0">
                <a:solidFill>
                  <a:schemeClr val="tx1"/>
                </a:solidFill>
                <a:latin typeface="ae_Cortoba"/>
                <a:ea typeface="Times New Roman"/>
                <a:cs typeface="Traditional Arabic"/>
              </a:rPr>
              <a:t>فقد حدّد اللسان على النحو الآتي: "..</a:t>
            </a:r>
            <a:r>
              <a:rPr lang="ar-DZ" sz="3600" dirty="0">
                <a:solidFill>
                  <a:schemeClr val="tx1"/>
                </a:solidFill>
                <a:latin typeface="Calibri"/>
                <a:ea typeface="Times New Roman"/>
                <a:cs typeface="Simplified Arabic"/>
              </a:rPr>
              <a:t> </a:t>
            </a:r>
            <a:r>
              <a:rPr lang="ar-DZ" sz="3600" dirty="0">
                <a:solidFill>
                  <a:schemeClr val="tx1"/>
                </a:solidFill>
                <a:latin typeface="Amazone BT"/>
                <a:ea typeface="Times New Roman"/>
                <a:cs typeface="ae_Dimnah"/>
              </a:rPr>
              <a:t>أداة تواصل وتبليغ يتم من خلالها تحليل الخبرة الإنسانية إلى وحدات محدّدة، تختلف من مجتمع إلى آخر، هذه الوحدات ذات تعبير صوتي ومضمون دلالي؛ تسمى الوحدات الدالة (</a:t>
            </a:r>
            <a:r>
              <a:rPr lang="ar-DZ" sz="3600" dirty="0" err="1">
                <a:solidFill>
                  <a:schemeClr val="tx1"/>
                </a:solidFill>
                <a:latin typeface="Amazone BT"/>
                <a:ea typeface="Times New Roman"/>
                <a:cs typeface="ae_Dimnah"/>
              </a:rPr>
              <a:t>المونيمات</a:t>
            </a:r>
            <a:r>
              <a:rPr lang="ar-DZ" sz="3600" dirty="0">
                <a:solidFill>
                  <a:schemeClr val="tx1"/>
                </a:solidFill>
                <a:latin typeface="Amazone BT"/>
                <a:ea typeface="Times New Roman"/>
                <a:cs typeface="ae_Dimnah"/>
              </a:rPr>
              <a:t>/</a:t>
            </a:r>
            <a:r>
              <a:rPr lang="fr-FR" sz="2800" b="1" dirty="0">
                <a:solidFill>
                  <a:schemeClr val="tx1"/>
                </a:solidFill>
                <a:latin typeface="Amazone BT"/>
                <a:ea typeface="Times New Roman"/>
                <a:cs typeface="ae_Dimnah"/>
              </a:rPr>
              <a:t>Les monèmes</a:t>
            </a:r>
            <a:r>
              <a:rPr lang="ar-DZ" sz="3600" dirty="0">
                <a:solidFill>
                  <a:schemeClr val="tx1"/>
                </a:solidFill>
                <a:latin typeface="Amazone BT"/>
                <a:ea typeface="Times New Roman"/>
                <a:cs typeface="ae_Dimnah"/>
              </a:rPr>
              <a:t>)</a:t>
            </a:r>
            <a:r>
              <a:rPr lang="fr-FR" sz="3600" dirty="0">
                <a:solidFill>
                  <a:schemeClr val="tx1"/>
                </a:solidFill>
                <a:latin typeface="Amazone BT"/>
                <a:ea typeface="Times New Roman"/>
                <a:cs typeface="ae_Dimnah"/>
              </a:rPr>
              <a:t> </a:t>
            </a:r>
            <a:r>
              <a:rPr lang="ar-DZ" sz="3600" dirty="0">
                <a:solidFill>
                  <a:schemeClr val="tx1"/>
                </a:solidFill>
                <a:latin typeface="Amazone BT"/>
                <a:ea typeface="Times New Roman"/>
                <a:cs typeface="ae_Dimnah"/>
              </a:rPr>
              <a:t>وينقسم التعبير الصوتي بدوره إلى وحدات تمييزية متتابعة تسمى الوحدات الصوتية (</a:t>
            </a:r>
            <a:r>
              <a:rPr lang="ar-DZ" sz="3600" dirty="0" err="1">
                <a:solidFill>
                  <a:schemeClr val="tx1"/>
                </a:solidFill>
                <a:latin typeface="Amazone BT"/>
                <a:ea typeface="Times New Roman"/>
                <a:cs typeface="ae_Dimnah"/>
              </a:rPr>
              <a:t>فونيمات</a:t>
            </a:r>
            <a:r>
              <a:rPr lang="ar-DZ" sz="3600" dirty="0">
                <a:solidFill>
                  <a:schemeClr val="tx1"/>
                </a:solidFill>
                <a:latin typeface="Amazone BT"/>
                <a:ea typeface="Times New Roman"/>
                <a:cs typeface="ae_Dimnah"/>
              </a:rPr>
              <a:t>/</a:t>
            </a:r>
            <a:r>
              <a:rPr lang="fr-FR" sz="3600" dirty="0">
                <a:solidFill>
                  <a:schemeClr val="tx1"/>
                </a:solidFill>
                <a:latin typeface="Amazone BT"/>
                <a:ea typeface="Times New Roman"/>
                <a:cs typeface="ae_Dimnah"/>
              </a:rPr>
              <a:t>Les phonèmes</a:t>
            </a:r>
            <a:r>
              <a:rPr lang="ar-DZ" sz="3600" dirty="0">
                <a:solidFill>
                  <a:schemeClr val="tx1"/>
                </a:solidFill>
                <a:latin typeface="Amazone BT"/>
                <a:ea typeface="Times New Roman"/>
                <a:cs typeface="ae_Dimnah"/>
              </a:rPr>
              <a:t>)</a:t>
            </a:r>
            <a:r>
              <a:rPr lang="ar-DZ" sz="3600" dirty="0">
                <a:solidFill>
                  <a:schemeClr val="tx1"/>
                </a:solidFill>
                <a:ea typeface="Times New Roman"/>
                <a:cs typeface="Amazone BT"/>
              </a:rPr>
              <a:t> </a:t>
            </a:r>
            <a:r>
              <a:rPr lang="ar-DZ" sz="3600" dirty="0">
                <a:solidFill>
                  <a:schemeClr val="tx1"/>
                </a:solidFill>
                <a:latin typeface="Amazone BT"/>
                <a:ea typeface="Times New Roman"/>
                <a:cs typeface="ae_Dimnah"/>
              </a:rPr>
              <a:t>وعدد هذه الوحدات الصوتية محدّدة في كلّ لغة وهي تختلف من حيث النوعُ والعلاقات المتبادلة من لغة إلى أخرى..</a:t>
            </a:r>
            <a:r>
              <a:rPr lang="ar-DZ" sz="3600" dirty="0">
                <a:solidFill>
                  <a:schemeClr val="tx1"/>
                </a:solidFill>
                <a:latin typeface="Calibri"/>
                <a:ea typeface="Times New Roman"/>
                <a:cs typeface="Simplified Arabic"/>
              </a:rPr>
              <a:t>"</a:t>
            </a:r>
            <a:endParaRPr lang="fr-FR" sz="3600" dirty="0">
              <a:solidFill>
                <a:schemeClr val="tx1"/>
              </a:solidFill>
            </a:endParaRPr>
          </a:p>
        </p:txBody>
      </p:sp>
    </p:spTree>
    <p:extLst>
      <p:ext uri="{BB962C8B-B14F-4D97-AF65-F5344CB8AC3E}">
        <p14:creationId xmlns:p14="http://schemas.microsoft.com/office/powerpoint/2010/main" val="4146707471"/>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rmAutofit/>
          </a:bodyPr>
          <a:lstStyle/>
          <a:p>
            <a:pPr algn="r" rtl="1"/>
            <a:r>
              <a:rPr lang="ar-DZ" sz="8000" b="1" dirty="0">
                <a:solidFill>
                  <a:schemeClr val="tx1"/>
                </a:solidFill>
                <a:latin typeface="Amperzand"/>
                <a:ea typeface="Times New Roman"/>
                <a:cs typeface="ae_Cortoba"/>
              </a:rPr>
              <a:t>1/ب</a:t>
            </a:r>
            <a:r>
              <a:rPr lang="ar-DZ" sz="8000" b="1" dirty="0">
                <a:solidFill>
                  <a:schemeClr val="tx1"/>
                </a:solidFill>
                <a:ea typeface="Times New Roman"/>
                <a:cs typeface="ae_Cortoba"/>
              </a:rPr>
              <a:t>)- الوظيفة في اللسان:</a:t>
            </a:r>
            <a:endParaRPr lang="fr-FR" sz="8000" dirty="0">
              <a:solidFill>
                <a:schemeClr val="tx1"/>
              </a:solidFill>
            </a:endParaRPr>
          </a:p>
        </p:txBody>
      </p:sp>
      <p:sp>
        <p:nvSpPr>
          <p:cNvPr id="3" name="Espace réservé du contenu 2"/>
          <p:cNvSpPr>
            <a:spLocks noGrp="1"/>
          </p:cNvSpPr>
          <p:nvPr>
            <p:ph idx="1"/>
          </p:nvPr>
        </p:nvSpPr>
        <p:spPr>
          <a:xfrm>
            <a:off x="228600" y="1427018"/>
            <a:ext cx="11804073" cy="5430981"/>
          </a:xfrm>
          <a:solidFill>
            <a:srgbClr val="92D050"/>
          </a:solidFill>
        </p:spPr>
        <p:txBody>
          <a:bodyPr>
            <a:noAutofit/>
          </a:bodyPr>
          <a:lstStyle/>
          <a:p>
            <a:pPr marL="0" indent="0" algn="just" rtl="1">
              <a:buNone/>
            </a:pPr>
            <a:r>
              <a:rPr lang="ar-DZ" sz="4800" dirty="0">
                <a:solidFill>
                  <a:schemeClr val="tx1"/>
                </a:solidFill>
                <a:latin typeface="Calibri"/>
                <a:ea typeface="Times New Roman"/>
                <a:cs typeface="Traditional Arabic"/>
              </a:rPr>
              <a:t>وبهذا يكون اللسان مطالبًا بتحديد وظيفته ليكون عند اللسانيين المعيار الذي يمكّنهم من تحليل النظام اللغوي ووصفه، وهذا يعني أنّ تقطيع اللغة إلى وحدات أولية (</a:t>
            </a:r>
            <a:r>
              <a:rPr lang="ar-DZ" sz="4800" dirty="0" err="1">
                <a:solidFill>
                  <a:schemeClr val="tx1"/>
                </a:solidFill>
                <a:latin typeface="Calibri"/>
                <a:ea typeface="Times New Roman"/>
                <a:cs typeface="ALAWI-3-1"/>
              </a:rPr>
              <a:t>فونيمات</a:t>
            </a:r>
            <a:r>
              <a:rPr lang="ar-DZ" sz="4800" dirty="0">
                <a:solidFill>
                  <a:schemeClr val="tx1"/>
                </a:solidFill>
                <a:latin typeface="Calibri"/>
                <a:ea typeface="Times New Roman"/>
                <a:cs typeface="ALAWI-3-1"/>
              </a:rPr>
              <a:t> /</a:t>
            </a:r>
            <a:r>
              <a:rPr lang="ar-DZ" sz="4800" dirty="0" err="1">
                <a:solidFill>
                  <a:schemeClr val="tx1"/>
                </a:solidFill>
                <a:latin typeface="Calibri"/>
                <a:ea typeface="Times New Roman"/>
                <a:cs typeface="ALAWI-3-1"/>
              </a:rPr>
              <a:t>مونيمات</a:t>
            </a:r>
            <a:r>
              <a:rPr lang="ar-DZ" sz="4800" dirty="0">
                <a:solidFill>
                  <a:schemeClr val="tx1"/>
                </a:solidFill>
                <a:latin typeface="Calibri"/>
                <a:ea typeface="Times New Roman"/>
                <a:cs typeface="Traditional Arabic"/>
              </a:rPr>
              <a:t>) يجب أن يكون بهدف تحديد وظيفة كلّ واحد منها، وهذا يدلّ على أنّ الوحدات اللغوية لا معنى لها بانفصال بعضها عن بعض؛ لأنّها تسهم في أداء وظيفتها التواصلية مجتمعة، وبالتالي فإنّ وظيفة اللسان هو التواصل والإبلاغ، وعلى هذا النحو يجب أن يكون لكلّ الوحدات والبنيات المشكلة للنظام العام للسان وظائف.</a:t>
            </a:r>
            <a:endParaRPr lang="fr-FR" sz="4800" dirty="0">
              <a:solidFill>
                <a:schemeClr val="tx1"/>
              </a:solidFill>
            </a:endParaRPr>
          </a:p>
        </p:txBody>
      </p:sp>
    </p:spTree>
    <p:extLst>
      <p:ext uri="{BB962C8B-B14F-4D97-AF65-F5344CB8AC3E}">
        <p14:creationId xmlns:p14="http://schemas.microsoft.com/office/powerpoint/2010/main" val="2053878302"/>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r" rtl="1"/>
            <a:r>
              <a:rPr lang="ar-DZ" sz="4800" b="1" dirty="0">
                <a:solidFill>
                  <a:schemeClr val="tx1"/>
                </a:solidFill>
                <a:latin typeface="Amperzand"/>
                <a:ea typeface="Times New Roman"/>
                <a:cs typeface="ae_Cortoba"/>
              </a:rPr>
              <a:t>1/ج</a:t>
            </a:r>
            <a:r>
              <a:rPr lang="ar-DZ" sz="4800" b="1" dirty="0">
                <a:solidFill>
                  <a:schemeClr val="tx1"/>
                </a:solidFill>
                <a:ea typeface="Times New Roman"/>
                <a:cs typeface="ae_Cortoba"/>
              </a:rPr>
              <a:t>)- التقطيع المزدوج في اللسان (</a:t>
            </a:r>
            <a:r>
              <a:rPr lang="fr-FR" sz="4800" b="1" dirty="0">
                <a:solidFill>
                  <a:schemeClr val="tx1"/>
                </a:solidFill>
                <a:latin typeface="Amperzand"/>
                <a:ea typeface="Times New Roman"/>
                <a:cs typeface="ae_Cortoba"/>
              </a:rPr>
              <a:t>le double articulation</a:t>
            </a:r>
            <a:r>
              <a:rPr lang="ar-DZ" sz="4800" b="1" dirty="0">
                <a:solidFill>
                  <a:schemeClr val="tx1"/>
                </a:solidFill>
                <a:ea typeface="Times New Roman"/>
                <a:cs typeface="ae_Cortoba"/>
              </a:rPr>
              <a:t>):</a:t>
            </a:r>
            <a:r>
              <a:rPr lang="ar-DZ" sz="4800" b="1" dirty="0">
                <a:solidFill>
                  <a:schemeClr val="tx1"/>
                </a:solidFill>
                <a:latin typeface="Calibri"/>
                <a:ea typeface="Times New Roman"/>
                <a:cs typeface="Traditional Arabic"/>
              </a:rPr>
              <a:t> </a:t>
            </a:r>
            <a:endParaRPr lang="fr-FR" sz="4800" b="1" dirty="0">
              <a:solidFill>
                <a:schemeClr val="tx1"/>
              </a:solidFill>
            </a:endParaRPr>
          </a:p>
        </p:txBody>
      </p:sp>
      <p:sp>
        <p:nvSpPr>
          <p:cNvPr id="3" name="Espace réservé du contenu 2"/>
          <p:cNvSpPr>
            <a:spLocks noGrp="1"/>
          </p:cNvSpPr>
          <p:nvPr>
            <p:ph idx="1"/>
          </p:nvPr>
        </p:nvSpPr>
        <p:spPr>
          <a:xfrm>
            <a:off x="228600" y="1427018"/>
            <a:ext cx="11804073" cy="5430981"/>
          </a:xfrm>
          <a:blipFill>
            <a:blip r:embed="rId2"/>
            <a:tile tx="0" ty="0" sx="100000" sy="100000" flip="none" algn="tl"/>
          </a:blipFill>
        </p:spPr>
        <p:txBody>
          <a:bodyPr>
            <a:noAutofit/>
          </a:bodyPr>
          <a:lstStyle/>
          <a:p>
            <a:pPr marL="0" indent="0" algn="just" rtl="1">
              <a:lnSpc>
                <a:spcPct val="115000"/>
              </a:lnSpc>
              <a:spcAft>
                <a:spcPts val="1000"/>
              </a:spcAft>
              <a:buNone/>
            </a:pPr>
            <a:r>
              <a:rPr lang="ar-DZ" sz="4400" dirty="0">
                <a:solidFill>
                  <a:schemeClr val="tx1"/>
                </a:solidFill>
                <a:latin typeface="Calibri"/>
                <a:ea typeface="Times New Roman"/>
                <a:cs typeface="Traditional Arabic"/>
              </a:rPr>
              <a:t>الذي يميّز اللسان البشري والذي يشترك فيه جميع الألسن الطبيعية، حيث إنّ جميع الألسن تخضع لهذا الناموس، دون اللغات الاصطناعية أو اللغات التي تستعملها الحيوانات للمطالبة بإشباع غرائزها المختلفة، والذي جعلها تامة على مستويين، وهما (</a:t>
            </a:r>
            <a:r>
              <a:rPr lang="ar-DZ" sz="3600" b="1" dirty="0">
                <a:solidFill>
                  <a:schemeClr val="tx1"/>
                </a:solidFill>
                <a:latin typeface="Calibri"/>
                <a:ea typeface="Times New Roman"/>
                <a:cs typeface="ALAWI-3-1"/>
              </a:rPr>
              <a:t>التقطيع الأوّلي للغة/ والتقطيع الثاني لها</a:t>
            </a:r>
            <a:r>
              <a:rPr lang="ar-DZ" sz="4400" dirty="0">
                <a:solidFill>
                  <a:schemeClr val="tx1"/>
                </a:solidFill>
                <a:latin typeface="Calibri"/>
                <a:ea typeface="Times New Roman"/>
                <a:cs typeface="Traditional Arabic"/>
              </a:rPr>
              <a:t>) بناءً على مقابلتها على محوري (</a:t>
            </a:r>
            <a:r>
              <a:rPr lang="ar-DZ" sz="3600" b="1" dirty="0">
                <a:solidFill>
                  <a:schemeClr val="tx1"/>
                </a:solidFill>
                <a:latin typeface="Calibri"/>
                <a:ea typeface="Times New Roman"/>
                <a:cs typeface="ALAWI-3-1"/>
              </a:rPr>
              <a:t>التراكيب  </a:t>
            </a:r>
            <a:r>
              <a:rPr lang="ar-DZ" sz="3600" b="1" dirty="0" err="1">
                <a:solidFill>
                  <a:schemeClr val="tx1"/>
                </a:solidFill>
                <a:latin typeface="Calibri"/>
                <a:ea typeface="Times New Roman"/>
                <a:cs typeface="ALAWI-3-1"/>
              </a:rPr>
              <a:t>والاستبدالات</a:t>
            </a:r>
            <a:r>
              <a:rPr lang="ar-DZ" sz="4400" dirty="0">
                <a:solidFill>
                  <a:schemeClr val="tx1"/>
                </a:solidFill>
                <a:latin typeface="Calibri"/>
                <a:ea typeface="Times New Roman"/>
                <a:cs typeface="Traditional Arabic"/>
              </a:rPr>
              <a:t>)؛ ولا يستقيم أبدًا النظر إلى </a:t>
            </a:r>
            <a:r>
              <a:rPr lang="ar-DZ" sz="4400" dirty="0" err="1">
                <a:solidFill>
                  <a:schemeClr val="tx1"/>
                </a:solidFill>
                <a:latin typeface="Calibri"/>
                <a:ea typeface="Times New Roman"/>
                <a:cs typeface="Traditional Arabic"/>
              </a:rPr>
              <a:t>التمفصلات</a:t>
            </a:r>
            <a:r>
              <a:rPr lang="ar-DZ" sz="4400" dirty="0">
                <a:solidFill>
                  <a:schemeClr val="tx1"/>
                </a:solidFill>
                <a:latin typeface="Calibri"/>
                <a:ea typeface="Times New Roman"/>
                <a:cs typeface="Traditional Arabic"/>
              </a:rPr>
              <a:t> اللغوية </a:t>
            </a:r>
            <a:r>
              <a:rPr lang="fr-FR" sz="4400" dirty="0">
                <a:solidFill>
                  <a:schemeClr val="tx1"/>
                </a:solidFill>
                <a:latin typeface="Calibri"/>
                <a:ea typeface="Times New Roman"/>
                <a:cs typeface="Traditional Arabic"/>
              </a:rPr>
              <a:t> (</a:t>
            </a:r>
            <a:r>
              <a:rPr lang="fr-FR" sz="4000" dirty="0">
                <a:solidFill>
                  <a:schemeClr val="tx1"/>
                </a:solidFill>
                <a:latin typeface="Amperzand"/>
                <a:ea typeface="Times New Roman"/>
                <a:cs typeface="Traditional Arabic"/>
              </a:rPr>
              <a:t>le double articulation</a:t>
            </a:r>
            <a:r>
              <a:rPr lang="fr-FR" sz="4400" dirty="0">
                <a:solidFill>
                  <a:schemeClr val="tx1"/>
                </a:solidFill>
                <a:latin typeface="Calibri"/>
                <a:ea typeface="Times New Roman"/>
                <a:cs typeface="Traditional Arabic"/>
              </a:rPr>
              <a:t>) </a:t>
            </a:r>
            <a:r>
              <a:rPr lang="ar-DZ" sz="4400" dirty="0">
                <a:solidFill>
                  <a:schemeClr val="tx1"/>
                </a:solidFill>
                <a:latin typeface="Calibri"/>
                <a:ea typeface="Times New Roman"/>
                <a:cs typeface="Traditional Arabic"/>
              </a:rPr>
              <a:t>بمعزل عن هذه المحاور، وهما على النحو الآتي:</a:t>
            </a:r>
            <a:endParaRPr lang="fr-FR" sz="3200" dirty="0">
              <a:solidFill>
                <a:schemeClr val="tx1"/>
              </a:solidFill>
              <a:latin typeface="Calibri"/>
              <a:ea typeface="Times New Roman"/>
              <a:cs typeface="Arial"/>
            </a:endParaRPr>
          </a:p>
          <a:p>
            <a:pPr marL="0" indent="0" algn="just" rtl="1">
              <a:buNone/>
            </a:pPr>
            <a:endParaRPr lang="fr-FR" sz="4400" dirty="0">
              <a:solidFill>
                <a:schemeClr val="tx1"/>
              </a:solidFill>
            </a:endParaRPr>
          </a:p>
        </p:txBody>
      </p:sp>
    </p:spTree>
    <p:extLst>
      <p:ext uri="{BB962C8B-B14F-4D97-AF65-F5344CB8AC3E}">
        <p14:creationId xmlns:p14="http://schemas.microsoft.com/office/powerpoint/2010/main" val="1918182531"/>
      </p:ext>
    </p:extLst>
  </p:cSld>
  <p:clrMapOvr>
    <a:masterClrMapping/>
  </p:clrMapOvr>
  <mc:AlternateContent xmlns:mc="http://schemas.openxmlformats.org/markup-compatibility/2006" xmlns:p14="http://schemas.microsoft.com/office/powerpoint/2010/main">
    <mc:Choice Requires="p14">
      <p:transition spd="slow" p14:dur="4000">
        <p14:vortex dir="d"/>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rmAutofit/>
          </a:bodyPr>
          <a:lstStyle/>
          <a:p>
            <a:pPr algn="r" rtl="1"/>
            <a:r>
              <a:rPr lang="ar-DZ" sz="8000" b="1" dirty="0">
                <a:solidFill>
                  <a:schemeClr val="tx1"/>
                </a:solidFill>
                <a:latin typeface="Amperzand"/>
                <a:ea typeface="Times New Roman"/>
                <a:cs typeface="ALAWI-3-1"/>
              </a:rPr>
              <a:t>1-</a:t>
            </a:r>
            <a:r>
              <a:rPr lang="ar-DZ" sz="8000" b="1" dirty="0">
                <a:solidFill>
                  <a:schemeClr val="tx1"/>
                </a:solidFill>
                <a:latin typeface="ae_Cortoba"/>
                <a:ea typeface="Times New Roman"/>
                <a:cs typeface="ALAWI-3-1"/>
              </a:rPr>
              <a:t>ج/أ)- التقطيع الأوّلي للسان:</a:t>
            </a:r>
            <a:r>
              <a:rPr lang="ar-DZ" sz="8000" dirty="0">
                <a:solidFill>
                  <a:schemeClr val="tx1"/>
                </a:solidFill>
                <a:latin typeface="Calibri"/>
                <a:ea typeface="Times New Roman"/>
                <a:cs typeface="Traditional Arabic"/>
              </a:rPr>
              <a:t> </a:t>
            </a:r>
            <a:endParaRPr lang="fr-FR" sz="8000" dirty="0">
              <a:solidFill>
                <a:schemeClr val="tx1"/>
              </a:solidFill>
            </a:endParaRPr>
          </a:p>
        </p:txBody>
      </p:sp>
      <p:sp>
        <p:nvSpPr>
          <p:cNvPr id="3" name="Espace réservé du contenu 2"/>
          <p:cNvSpPr>
            <a:spLocks noGrp="1"/>
          </p:cNvSpPr>
          <p:nvPr>
            <p:ph idx="1"/>
          </p:nvPr>
        </p:nvSpPr>
        <p:spPr>
          <a:xfrm>
            <a:off x="228600" y="1427018"/>
            <a:ext cx="11804073" cy="5430981"/>
          </a:xfrm>
          <a:blipFill>
            <a:blip r:embed="rId2"/>
            <a:tile tx="0" ty="0" sx="100000" sy="100000" flip="none" algn="tl"/>
          </a:blipFill>
        </p:spPr>
        <p:txBody>
          <a:bodyPr>
            <a:noAutofit/>
          </a:bodyPr>
          <a:lstStyle/>
          <a:p>
            <a:pPr marL="0" indent="0" algn="just" rtl="1">
              <a:lnSpc>
                <a:spcPct val="115000"/>
              </a:lnSpc>
              <a:spcAft>
                <a:spcPts val="1000"/>
              </a:spcAft>
              <a:buNone/>
            </a:pPr>
            <a:r>
              <a:rPr lang="ar-DZ" sz="3600" dirty="0">
                <a:solidFill>
                  <a:schemeClr val="tx1"/>
                </a:solidFill>
                <a:latin typeface="Calibri"/>
                <a:ea typeface="Times New Roman"/>
                <a:cs typeface="Traditional Arabic"/>
              </a:rPr>
              <a:t>وهو </a:t>
            </a:r>
            <a:r>
              <a:rPr lang="ar-DZ" sz="3600" dirty="0" err="1">
                <a:solidFill>
                  <a:schemeClr val="tx1"/>
                </a:solidFill>
                <a:latin typeface="Calibri"/>
                <a:ea typeface="Times New Roman"/>
                <a:cs typeface="Traditional Arabic"/>
              </a:rPr>
              <a:t>التمفصل</a:t>
            </a:r>
            <a:r>
              <a:rPr lang="ar-DZ" sz="3600" dirty="0">
                <a:solidFill>
                  <a:schemeClr val="tx1"/>
                </a:solidFill>
                <a:latin typeface="Calibri"/>
                <a:ea typeface="Times New Roman"/>
                <a:cs typeface="Traditional Arabic"/>
              </a:rPr>
              <a:t> الذي يقوم بتجزئة الخبرة الإنسانية والتجربة الشعورية إلى سلسلة من الوحدات، يكون لكلّ واحدة منها دلالة وصيغة صوتية، فإذا كنت أحب أن أعبر عن إعجابي بالطبيعة مثلا، فإنّه بإمكاني أن أعلن عن ذلك بالابتسامة والتأمل فضلا عن بعض الإشارات السيميائية الأخرى، لكن هذه الابتسامة وهذا التأمل قد يكونان منعكسا شرطيا غريزيا فطريا وآليا دون وعي أو تحكم، وفي هذه الحالة لا يمكن لذلك أن يصنف ضمن الأنظمة اللغوية التواصلية، أو أن يكون تعبيرا إراديا تهتم به بعض العلوم الأخرى كعلم النفس بأنواعها وفروعها، ولكن اللسانيات لا تأخذ به على أنّه حدث لغوي (</a:t>
            </a:r>
            <a:r>
              <a:rPr lang="fr-FR" sz="2800" dirty="0">
                <a:solidFill>
                  <a:schemeClr val="tx1"/>
                </a:solidFill>
                <a:latin typeface="Amperzand"/>
                <a:ea typeface="Times New Roman"/>
                <a:cs typeface="Traditional Arabic"/>
              </a:rPr>
              <a:t>Un fait linguistique</a:t>
            </a:r>
            <a:r>
              <a:rPr lang="ar-DZ" sz="3600" dirty="0">
                <a:solidFill>
                  <a:schemeClr val="tx1"/>
                </a:solidFill>
                <a:latin typeface="Calibri"/>
                <a:ea typeface="Times New Roman"/>
                <a:cs typeface="Traditional Arabic"/>
              </a:rPr>
              <a:t>) ولكن إذا كان مقصودًا بوجه من الأوجه وننوي رميه للعالم الخارجي وتنبيهه معبرين عن مدى إعجابنا بالطبيعة، فإنّه مع ذلك لا يكفي لأن يكون إعلاما لغويا.</a:t>
            </a:r>
            <a:endParaRPr lang="fr-FR" sz="2400" dirty="0">
              <a:solidFill>
                <a:schemeClr val="tx1"/>
              </a:solidFill>
              <a:latin typeface="Calibri"/>
              <a:ea typeface="Times New Roman"/>
              <a:cs typeface="Arial"/>
            </a:endParaRPr>
          </a:p>
        </p:txBody>
      </p:sp>
    </p:spTree>
    <p:extLst>
      <p:ext uri="{BB962C8B-B14F-4D97-AF65-F5344CB8AC3E}">
        <p14:creationId xmlns:p14="http://schemas.microsoft.com/office/powerpoint/2010/main" val="3221266623"/>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rmAutofit/>
          </a:bodyPr>
          <a:lstStyle/>
          <a:p>
            <a:pPr algn="r" rtl="1"/>
            <a:r>
              <a:rPr lang="ar-DZ" sz="8000" b="1" dirty="0">
                <a:solidFill>
                  <a:schemeClr val="tx1"/>
                </a:solidFill>
                <a:latin typeface="Amperzand"/>
                <a:ea typeface="Times New Roman"/>
                <a:cs typeface="ALAWI-3-1"/>
              </a:rPr>
              <a:t>1-</a:t>
            </a:r>
            <a:r>
              <a:rPr lang="ar-DZ" sz="8000" b="1" dirty="0">
                <a:solidFill>
                  <a:schemeClr val="tx1"/>
                </a:solidFill>
                <a:latin typeface="ae_Cortoba"/>
                <a:ea typeface="Times New Roman"/>
                <a:cs typeface="ALAWI-3-1"/>
              </a:rPr>
              <a:t>ج/ب)- التقطيع الثانوي للسان:</a:t>
            </a:r>
            <a:r>
              <a:rPr lang="ar-DZ" sz="8000" dirty="0">
                <a:solidFill>
                  <a:schemeClr val="tx1"/>
                </a:solidFill>
                <a:latin typeface="Calibri"/>
                <a:ea typeface="Times New Roman"/>
                <a:cs typeface="Traditional Arabic"/>
              </a:rPr>
              <a:t> </a:t>
            </a:r>
            <a:endParaRPr lang="fr-FR" sz="8000" dirty="0">
              <a:solidFill>
                <a:schemeClr val="tx1"/>
              </a:solidFill>
            </a:endParaRPr>
          </a:p>
        </p:txBody>
      </p:sp>
      <p:sp>
        <p:nvSpPr>
          <p:cNvPr id="3" name="Espace réservé du contenu 2"/>
          <p:cNvSpPr>
            <a:spLocks noGrp="1"/>
          </p:cNvSpPr>
          <p:nvPr>
            <p:ph idx="1"/>
          </p:nvPr>
        </p:nvSpPr>
        <p:spPr>
          <a:xfrm>
            <a:off x="228600" y="1427018"/>
            <a:ext cx="11804073" cy="5430981"/>
          </a:xfrm>
          <a:blipFill>
            <a:blip r:embed="rId2"/>
            <a:tile tx="0" ty="0" sx="100000" sy="100000" flip="none" algn="tl"/>
          </a:blipFill>
        </p:spPr>
        <p:txBody>
          <a:bodyPr>
            <a:noAutofit/>
          </a:bodyPr>
          <a:lstStyle/>
          <a:p>
            <a:pPr marL="0" indent="0" algn="just" rtl="1">
              <a:lnSpc>
                <a:spcPct val="115000"/>
              </a:lnSpc>
              <a:spcAft>
                <a:spcPts val="1000"/>
              </a:spcAft>
              <a:buNone/>
            </a:pPr>
            <a:r>
              <a:rPr lang="ar-DZ" sz="4000" dirty="0">
                <a:solidFill>
                  <a:schemeClr val="tx1"/>
                </a:solidFill>
                <a:latin typeface="Calibri"/>
                <a:ea typeface="Times New Roman"/>
                <a:cs typeface="Traditional Arabic"/>
              </a:rPr>
              <a:t>وهذا ما أسماه كل من سوسير </a:t>
            </a:r>
            <a:r>
              <a:rPr lang="ar-DZ" sz="4000" dirty="0" err="1">
                <a:solidFill>
                  <a:schemeClr val="tx1"/>
                </a:solidFill>
                <a:latin typeface="Calibri"/>
                <a:ea typeface="Times New Roman"/>
                <a:cs typeface="Traditional Arabic"/>
              </a:rPr>
              <a:t>ومارتنيه</a:t>
            </a:r>
            <a:r>
              <a:rPr lang="ar-DZ" sz="4000" dirty="0">
                <a:solidFill>
                  <a:schemeClr val="tx1"/>
                </a:solidFill>
                <a:latin typeface="Calibri"/>
                <a:ea typeface="Times New Roman"/>
                <a:cs typeface="Traditional Arabic"/>
              </a:rPr>
              <a:t> (</a:t>
            </a:r>
            <a:r>
              <a:rPr lang="fr-FR" sz="3600" b="1" dirty="0">
                <a:solidFill>
                  <a:schemeClr val="tx1"/>
                </a:solidFill>
                <a:latin typeface="Amazone BT"/>
                <a:ea typeface="Times New Roman"/>
                <a:cs typeface="Traditional Arabic"/>
              </a:rPr>
              <a:t>A. Martinet</a:t>
            </a:r>
            <a:r>
              <a:rPr lang="ar-DZ" sz="4000" dirty="0">
                <a:solidFill>
                  <a:schemeClr val="tx1"/>
                </a:solidFill>
                <a:latin typeface="Calibri"/>
                <a:ea typeface="Times New Roman"/>
                <a:cs typeface="Traditional Arabic"/>
              </a:rPr>
              <a:t>) بالشكل الصوتي بمعنى أنها لا تدلّ على أي معنى مستقلة عن الأخرى ولكن باتحادها مع بقية الأصوات تشكل معا صورة صوتية وهي في الحقيقة ما يؤثر على نفسية المخاطَب وليس الأصوات المفردة وفي هذا السياق يعلّق </a:t>
            </a:r>
            <a:r>
              <a:rPr lang="ar-DZ" sz="4000" dirty="0" err="1">
                <a:solidFill>
                  <a:schemeClr val="tx1"/>
                </a:solidFill>
                <a:latin typeface="Calibri"/>
                <a:ea typeface="Times New Roman"/>
                <a:cs typeface="Traditional Arabic"/>
              </a:rPr>
              <a:t>بارتشت</a:t>
            </a:r>
            <a:r>
              <a:rPr lang="ar-DZ" sz="4000" dirty="0">
                <a:solidFill>
                  <a:schemeClr val="tx1"/>
                </a:solidFill>
                <a:latin typeface="Calibri"/>
                <a:ea typeface="Times New Roman"/>
                <a:cs typeface="Traditional Arabic"/>
              </a:rPr>
              <a:t> قائلا </a:t>
            </a:r>
            <a:r>
              <a:rPr lang="ar-DZ" sz="3600" b="1" dirty="0">
                <a:solidFill>
                  <a:schemeClr val="tx1"/>
                </a:solidFill>
                <a:ea typeface="Times New Roman"/>
                <a:cs typeface="ae_Dimnah"/>
              </a:rPr>
              <a:t>"..ليس الصوت الفعلي الذي هو ليس إلاّ شيئًا فيزيائيا، بل إنّ الانطباع النفسي لهذا الصوت، قد جعل ذلك على أساس أوجه إدراكنا الحسي حاضرًا، فهو حسي، حين نطلق عليه أحيانًا صفة مادي فإنّه يقصد بذلك أيضا ما هو حسّي، وذلك على النقيض من العنصر الآخر لربط التداعي، أي التصوّر الذي هو أكثر تجريدًا..</a:t>
            </a:r>
            <a:r>
              <a:rPr lang="ar-DZ" sz="4000" dirty="0">
                <a:solidFill>
                  <a:schemeClr val="tx1"/>
                </a:solidFill>
                <a:latin typeface="Calibri"/>
                <a:ea typeface="Times New Roman"/>
                <a:cs typeface="Traditional Arabic"/>
              </a:rPr>
              <a:t>".  </a:t>
            </a:r>
            <a:endParaRPr lang="fr-FR" sz="2800" dirty="0">
              <a:solidFill>
                <a:schemeClr val="tx1"/>
              </a:solidFill>
              <a:latin typeface="Calibri"/>
              <a:ea typeface="Times New Roman"/>
              <a:cs typeface="Arial"/>
            </a:endParaRPr>
          </a:p>
        </p:txBody>
      </p:sp>
    </p:spTree>
    <p:extLst>
      <p:ext uri="{BB962C8B-B14F-4D97-AF65-F5344CB8AC3E}">
        <p14:creationId xmlns:p14="http://schemas.microsoft.com/office/powerpoint/2010/main" val="1623732559"/>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
            <a:ext cx="12192000" cy="1350818"/>
          </a:xfrm>
          <a:solidFill>
            <a:srgbClr val="00B0F0"/>
          </a:solidFill>
        </p:spPr>
        <p:txBody>
          <a:bodyPr>
            <a:normAutofit/>
          </a:bodyPr>
          <a:lstStyle/>
          <a:p>
            <a:pPr algn="r" rtl="1"/>
            <a:r>
              <a:rPr lang="ar-DZ" sz="4400" b="1" dirty="0">
                <a:solidFill>
                  <a:schemeClr val="tx1"/>
                </a:solidFill>
                <a:ea typeface="Times New Roman"/>
                <a:cs typeface="ae_Cortoba"/>
              </a:rPr>
              <a:t>متابعة تاريخية لأهم مصدر في اللسانيات العامة</a:t>
            </a:r>
            <a:r>
              <a:rPr lang="ar-DZ" sz="4800" b="1" dirty="0">
                <a:solidFill>
                  <a:schemeClr val="tx1"/>
                </a:solidFill>
                <a:latin typeface="Allegro"/>
                <a:ea typeface="Times New Roman"/>
                <a:cs typeface="ALAWI-3-1"/>
              </a:rPr>
              <a:t>:</a:t>
            </a:r>
            <a:r>
              <a:rPr lang="ar-DZ" sz="4800" dirty="0">
                <a:solidFill>
                  <a:schemeClr val="tx1"/>
                </a:solidFill>
                <a:latin typeface="Allegro"/>
                <a:ea typeface="Times New Roman"/>
                <a:cs typeface="Traditional Arabic"/>
              </a:rPr>
              <a:t> </a:t>
            </a:r>
            <a:endParaRPr lang="fr-FR" sz="4400" dirty="0">
              <a:solidFill>
                <a:schemeClr val="tx1"/>
              </a:solidFill>
            </a:endParaRPr>
          </a:p>
        </p:txBody>
      </p:sp>
      <p:sp>
        <p:nvSpPr>
          <p:cNvPr id="3" name="Espace réservé du contenu 2"/>
          <p:cNvSpPr>
            <a:spLocks noGrp="1"/>
          </p:cNvSpPr>
          <p:nvPr>
            <p:ph idx="1"/>
          </p:nvPr>
        </p:nvSpPr>
        <p:spPr>
          <a:xfrm>
            <a:off x="0" y="1427018"/>
            <a:ext cx="12032673" cy="5430981"/>
          </a:xfrm>
        </p:spPr>
        <p:txBody>
          <a:bodyPr>
            <a:noAutofit/>
          </a:bodyPr>
          <a:lstStyle/>
          <a:p>
            <a:pPr marL="0" indent="0" algn="just" rtl="1">
              <a:buNone/>
            </a:pPr>
            <a:r>
              <a:rPr lang="ar-DZ" sz="4000" dirty="0">
                <a:solidFill>
                  <a:schemeClr val="tx1"/>
                </a:solidFill>
                <a:latin typeface="Allegro"/>
                <a:ea typeface="Times New Roman"/>
                <a:cs typeface="Traditional Arabic"/>
              </a:rPr>
              <a:t>اشتهرت اللسانيات العامة في أوروبا وبخاصة الشرقية منها مع بداية القرن الماضي </a:t>
            </a:r>
            <a:r>
              <a:rPr lang="fr-FR" sz="4000" dirty="0">
                <a:solidFill>
                  <a:schemeClr val="tx1"/>
                </a:solidFill>
                <a:latin typeface="Allegro"/>
                <a:ea typeface="Times New Roman"/>
                <a:cs typeface="Traditional Arabic"/>
              </a:rPr>
              <a:t>–</a:t>
            </a:r>
            <a:r>
              <a:rPr lang="ar-DZ" sz="4000" dirty="0">
                <a:solidFill>
                  <a:schemeClr val="tx1"/>
                </a:solidFill>
                <a:latin typeface="Allegro"/>
                <a:ea typeface="Times New Roman"/>
                <a:cs typeface="Traditional Arabic"/>
              </a:rPr>
              <a:t>مباشرة</a:t>
            </a:r>
            <a:r>
              <a:rPr lang="fr-FR" sz="4000" dirty="0">
                <a:solidFill>
                  <a:schemeClr val="tx1"/>
                </a:solidFill>
                <a:latin typeface="Allegro"/>
                <a:ea typeface="Times New Roman"/>
                <a:cs typeface="Traditional Arabic"/>
              </a:rPr>
              <a:t>-</a:t>
            </a:r>
            <a:r>
              <a:rPr lang="ar-DZ" sz="4000" dirty="0">
                <a:solidFill>
                  <a:schemeClr val="tx1"/>
                </a:solidFill>
                <a:latin typeface="Allegro"/>
                <a:ea typeface="Times New Roman"/>
                <a:cs typeface="Traditional Arabic"/>
              </a:rPr>
              <a:t> بعد نشر كتاب (</a:t>
            </a:r>
            <a:r>
              <a:rPr lang="ar-DZ" sz="4000" dirty="0">
                <a:solidFill>
                  <a:schemeClr val="tx1"/>
                </a:solidFill>
                <a:latin typeface="Allegro"/>
                <a:ea typeface="Times New Roman"/>
                <a:cs typeface="ALAWI-3-1"/>
              </a:rPr>
              <a:t>محاضرات في اللسانيات العامة</a:t>
            </a:r>
            <a:r>
              <a:rPr lang="ar-DZ" sz="4000" dirty="0">
                <a:solidFill>
                  <a:schemeClr val="tx1"/>
                </a:solidFill>
                <a:latin typeface="Allegro"/>
                <a:ea typeface="Times New Roman"/>
                <a:cs typeface="Traditional Arabic"/>
              </a:rPr>
              <a:t>/</a:t>
            </a:r>
            <a:r>
              <a:rPr lang="fr-FR" sz="3600" dirty="0">
                <a:solidFill>
                  <a:schemeClr val="tx1"/>
                </a:solidFill>
                <a:latin typeface="Algerian"/>
                <a:ea typeface="Times New Roman"/>
                <a:cs typeface="Traditional Arabic"/>
              </a:rPr>
              <a:t>Cours de linguistique générale</a:t>
            </a:r>
            <a:r>
              <a:rPr lang="ar-DZ" sz="4000" dirty="0">
                <a:solidFill>
                  <a:schemeClr val="tx1"/>
                </a:solidFill>
                <a:latin typeface="Allegro"/>
                <a:ea typeface="Times New Roman"/>
                <a:cs typeface="Traditional Arabic"/>
              </a:rPr>
              <a:t>)، سنة </a:t>
            </a:r>
            <a:r>
              <a:rPr lang="ar-DZ" sz="4000" dirty="0">
                <a:solidFill>
                  <a:schemeClr val="tx1"/>
                </a:solidFill>
                <a:latin typeface="Amperzand"/>
                <a:ea typeface="Times New Roman"/>
                <a:cs typeface="Traditional Arabic"/>
              </a:rPr>
              <a:t>1916م</a:t>
            </a:r>
            <a:r>
              <a:rPr lang="ar-DZ" sz="4000" dirty="0">
                <a:solidFill>
                  <a:schemeClr val="tx1"/>
                </a:solidFill>
                <a:latin typeface="Allegro"/>
                <a:ea typeface="Times New Roman"/>
                <a:cs typeface="Traditional Arabic"/>
              </a:rPr>
              <a:t>، للعبقري السويسري ذي الأصول الفرنسية؛ </a:t>
            </a:r>
            <a:r>
              <a:rPr lang="ar-DZ" sz="4000" dirty="0" err="1">
                <a:solidFill>
                  <a:schemeClr val="tx1"/>
                </a:solidFill>
                <a:latin typeface="Allegro"/>
                <a:ea typeface="Times New Roman"/>
                <a:cs typeface="ALAWI-3-1"/>
              </a:rPr>
              <a:t>مونجان</a:t>
            </a:r>
            <a:r>
              <a:rPr lang="ar-DZ" sz="4000" dirty="0">
                <a:solidFill>
                  <a:schemeClr val="tx1"/>
                </a:solidFill>
                <a:latin typeface="Allegro"/>
                <a:ea typeface="Times New Roman"/>
                <a:cs typeface="ALAWI-3-1"/>
              </a:rPr>
              <a:t> فردينان دي سوسير</a:t>
            </a:r>
            <a:r>
              <a:rPr lang="ar-DZ" sz="4000" dirty="0">
                <a:solidFill>
                  <a:schemeClr val="tx1"/>
                </a:solidFill>
                <a:latin typeface="Allegro"/>
                <a:ea typeface="Times New Roman"/>
                <a:cs typeface="Traditional Arabic"/>
              </a:rPr>
              <a:t> (</a:t>
            </a:r>
            <a:r>
              <a:rPr lang="fr-FR" sz="2800" b="1" dirty="0">
                <a:solidFill>
                  <a:schemeClr val="tx1"/>
                </a:solidFill>
                <a:latin typeface="Amperzand"/>
                <a:ea typeface="Times New Roman"/>
                <a:cs typeface="Arial"/>
              </a:rPr>
              <a:t>Ferdinand de Saussure</a:t>
            </a:r>
            <a:r>
              <a:rPr lang="ar-DZ" sz="4000" dirty="0">
                <a:solidFill>
                  <a:schemeClr val="tx1"/>
                </a:solidFill>
                <a:latin typeface="Allegro"/>
                <a:ea typeface="Times New Roman"/>
                <a:cs typeface="Traditional Arabic"/>
              </a:rPr>
              <a:t>)، [</a:t>
            </a:r>
            <a:r>
              <a:rPr lang="ar-DZ" sz="3600" dirty="0">
                <a:solidFill>
                  <a:schemeClr val="tx1"/>
                </a:solidFill>
                <a:latin typeface="Amperzand"/>
                <a:ea typeface="Times New Roman"/>
                <a:cs typeface="Traditional Arabic"/>
              </a:rPr>
              <a:t>26-11-1857/22-02-1913م</a:t>
            </a:r>
            <a:r>
              <a:rPr lang="ar-DZ" sz="4000" dirty="0">
                <a:solidFill>
                  <a:schemeClr val="tx1"/>
                </a:solidFill>
                <a:latin typeface="Allegro"/>
                <a:ea typeface="Times New Roman"/>
                <a:cs typeface="Traditional Arabic"/>
              </a:rPr>
              <a:t>] الذي حمل في ثناياه نظرة جديدة للسان البشري، وذلك بتمحوره -بشكل خاص- على تطبيق كلّ المفاهيم العلمية وبصرامة شديدة (</a:t>
            </a:r>
            <a:r>
              <a:rPr lang="fr-FR" sz="4000" b="1" dirty="0">
                <a:solidFill>
                  <a:schemeClr val="tx1"/>
                </a:solidFill>
                <a:latin typeface="Allegro"/>
                <a:ea typeface="Times New Roman"/>
                <a:cs typeface="Traditional Arabic"/>
              </a:rPr>
              <a:t>La scientificité</a:t>
            </a:r>
            <a:r>
              <a:rPr lang="ar-DZ" sz="4000" dirty="0">
                <a:solidFill>
                  <a:schemeClr val="tx1"/>
                </a:solidFill>
                <a:latin typeface="Allegro"/>
                <a:ea typeface="Times New Roman"/>
                <a:cs typeface="Traditional Arabic"/>
              </a:rPr>
              <a:t>)،  وباستغلال كلّ الأدوات الإجرائية المنهجية المتاحة (</a:t>
            </a:r>
            <a:r>
              <a:rPr lang="fr-FR" sz="4000" dirty="0">
                <a:solidFill>
                  <a:schemeClr val="tx1"/>
                </a:solidFill>
                <a:latin typeface="Allegro"/>
                <a:ea typeface="Times New Roman"/>
                <a:cs typeface="Traditional Arabic"/>
              </a:rPr>
              <a:t>Les procédures purement scientifique</a:t>
            </a:r>
            <a:r>
              <a:rPr lang="ar-DZ" sz="4000" dirty="0">
                <a:solidFill>
                  <a:schemeClr val="tx1"/>
                </a:solidFill>
                <a:latin typeface="Allegro"/>
                <a:ea typeface="Times New Roman"/>
                <a:cs typeface="Traditional Arabic"/>
              </a:rPr>
              <a:t>)، حيث يمكن تلخيص هذا الكتاب في ثلاث محاضرات أساسية مثلت زمانيا؛</a:t>
            </a:r>
            <a:endParaRPr lang="fr-FR" sz="4000" dirty="0">
              <a:solidFill>
                <a:schemeClr val="tx1"/>
              </a:solidFill>
            </a:endParaRPr>
          </a:p>
        </p:txBody>
      </p:sp>
    </p:spTree>
    <p:extLst>
      <p:ext uri="{BB962C8B-B14F-4D97-AF65-F5344CB8AC3E}">
        <p14:creationId xmlns:p14="http://schemas.microsoft.com/office/powerpoint/2010/main" val="30516497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r" rtl="1"/>
            <a:r>
              <a:rPr lang="ar-DZ" sz="5400" b="1" dirty="0">
                <a:solidFill>
                  <a:schemeClr val="tx1"/>
                </a:solidFill>
                <a:latin typeface="Amperzand"/>
                <a:ea typeface="Times New Roman"/>
                <a:cs typeface="ae_Cortoba"/>
              </a:rPr>
              <a:t>1/د</a:t>
            </a:r>
            <a:r>
              <a:rPr lang="ar-DZ" sz="5400" b="1" dirty="0">
                <a:solidFill>
                  <a:schemeClr val="tx1"/>
                </a:solidFill>
                <a:ea typeface="Times New Roman"/>
                <a:cs typeface="ae_Cortoba"/>
              </a:rPr>
              <a:t>)- اللسان ليس هو اللغة ولا الكلام: </a:t>
            </a:r>
            <a:endParaRPr lang="fr-FR" sz="5400" b="1" dirty="0">
              <a:solidFill>
                <a:schemeClr val="tx1"/>
              </a:solidFill>
            </a:endParaRPr>
          </a:p>
        </p:txBody>
      </p:sp>
      <p:sp>
        <p:nvSpPr>
          <p:cNvPr id="3" name="Espace réservé du contenu 2"/>
          <p:cNvSpPr>
            <a:spLocks noGrp="1"/>
          </p:cNvSpPr>
          <p:nvPr>
            <p:ph idx="1"/>
          </p:nvPr>
        </p:nvSpPr>
        <p:spPr>
          <a:xfrm>
            <a:off x="228600" y="1427018"/>
            <a:ext cx="11804073" cy="5430981"/>
          </a:xfrm>
          <a:blipFill>
            <a:blip r:embed="rId2"/>
            <a:tile tx="0" ty="0" sx="100000" sy="100000" flip="none" algn="tl"/>
          </a:blipFill>
        </p:spPr>
        <p:txBody>
          <a:bodyPr>
            <a:noAutofit/>
          </a:bodyPr>
          <a:lstStyle/>
          <a:p>
            <a:pPr marL="0" indent="0" algn="just" rtl="1">
              <a:lnSpc>
                <a:spcPct val="115000"/>
              </a:lnSpc>
              <a:spcAft>
                <a:spcPts val="1000"/>
              </a:spcAft>
              <a:buNone/>
            </a:pPr>
            <a:r>
              <a:rPr lang="ar-DZ" sz="3600" b="1" dirty="0">
                <a:solidFill>
                  <a:schemeClr val="tx1"/>
                </a:solidFill>
                <a:latin typeface="ae_Cortoba"/>
                <a:ea typeface="Times New Roman"/>
                <a:cs typeface="Traditional Arabic"/>
              </a:rPr>
              <a:t>إنّ أعظم تمييز في تاريخ اللسانيات خرجت به السوسيرية هو التفريق بين (اللغة/ واللسان) واعتماد هذا الأخير  في التحليل اللساني، بناءً على اعتباره ممارسة اجتماعية للغة، وقد جاء هذا التأكيد واضحا في المحاضرات التي نشرت سنة </a:t>
            </a:r>
            <a:r>
              <a:rPr lang="ar-DZ" sz="3600" b="1" dirty="0">
                <a:solidFill>
                  <a:schemeClr val="tx1"/>
                </a:solidFill>
                <a:latin typeface="Amazone BT"/>
                <a:ea typeface="Times New Roman"/>
                <a:cs typeface="Traditional Arabic"/>
              </a:rPr>
              <a:t>1916م</a:t>
            </a:r>
            <a:r>
              <a:rPr lang="ar-DZ" sz="3600" b="1" dirty="0">
                <a:solidFill>
                  <a:schemeClr val="tx1"/>
                </a:solidFill>
                <a:latin typeface="ae_Cortoba"/>
                <a:ea typeface="Times New Roman"/>
                <a:cs typeface="Traditional Arabic"/>
              </a:rPr>
              <a:t>، حيث يقول سوسير: </a:t>
            </a:r>
            <a:r>
              <a:rPr lang="ar-DZ" sz="3600" b="1" dirty="0">
                <a:solidFill>
                  <a:schemeClr val="tx1"/>
                </a:solidFill>
                <a:latin typeface="ae_AlHor" panose="02060603050605020204" pitchFamily="18" charset="-78"/>
                <a:ea typeface="Times New Roman"/>
                <a:cs typeface="ae_AlHor" panose="02060603050605020204" pitchFamily="18" charset="-78"/>
              </a:rPr>
              <a:t>"..</a:t>
            </a:r>
            <a:r>
              <a:rPr lang="fr-FR" sz="2800" b="1" dirty="0">
                <a:solidFill>
                  <a:schemeClr val="tx1"/>
                </a:solidFill>
                <a:latin typeface="ae_AlHor" panose="02060603050605020204" pitchFamily="18" charset="-78"/>
                <a:ea typeface="Times New Roman"/>
                <a:cs typeface="ae_AlHor" panose="02060603050605020204" pitchFamily="18" charset="-78"/>
              </a:rPr>
              <a:t>. </a:t>
            </a:r>
            <a:r>
              <a:rPr lang="ar-SA" sz="2800" b="1" dirty="0">
                <a:solidFill>
                  <a:schemeClr val="tx1"/>
                </a:solidFill>
                <a:latin typeface="ae_AlHor" panose="02060603050605020204" pitchFamily="18" charset="-78"/>
                <a:ea typeface="Times New Roman"/>
                <a:cs typeface="ae_AlHor" panose="02060603050605020204" pitchFamily="18" charset="-78"/>
              </a:rPr>
              <a:t>ينبغي ألا يتم الخلط بين اللغة واللسان فما اللغة إلا جزء محدد منه، بل عنصر أساس، وهي في الوقت نفسه نتاج اجتماعي لملكة اللسان، ومجموعة من </a:t>
            </a:r>
            <a:r>
              <a:rPr lang="ar-SA" sz="2800" b="1" dirty="0" err="1">
                <a:solidFill>
                  <a:schemeClr val="tx1"/>
                </a:solidFill>
                <a:latin typeface="ae_AlHor" panose="02060603050605020204" pitchFamily="18" charset="-78"/>
                <a:ea typeface="Times New Roman"/>
                <a:cs typeface="ae_AlHor" panose="02060603050605020204" pitchFamily="18" charset="-78"/>
              </a:rPr>
              <a:t>التواضعات</a:t>
            </a:r>
            <a:r>
              <a:rPr lang="ar-SA" sz="2800" b="1" dirty="0">
                <a:solidFill>
                  <a:schemeClr val="tx1"/>
                </a:solidFill>
                <a:latin typeface="ae_AlHor" panose="02060603050605020204" pitchFamily="18" charset="-78"/>
                <a:ea typeface="Times New Roman"/>
                <a:cs typeface="ae_AlHor" panose="02060603050605020204" pitchFamily="18" charset="-78"/>
              </a:rPr>
              <a:t> الضرورية</a:t>
            </a:r>
            <a:r>
              <a:rPr lang="ar-SA" sz="2400" b="1" dirty="0">
                <a:solidFill>
                  <a:schemeClr val="tx1"/>
                </a:solidFill>
                <a:latin typeface="ae_AlHor" panose="02060603050605020204" pitchFamily="18" charset="-78"/>
                <a:ea typeface="Times New Roman"/>
                <a:cs typeface="ae_AlHor" panose="02060603050605020204" pitchFamily="18" charset="-78"/>
              </a:rPr>
              <a:t> </a:t>
            </a:r>
            <a:r>
              <a:rPr lang="ar-SA" sz="2800" b="1" dirty="0">
                <a:solidFill>
                  <a:schemeClr val="tx1"/>
                </a:solidFill>
                <a:latin typeface="Abomsaab"/>
                <a:ea typeface="Times New Roman"/>
                <a:cs typeface="ae_Dimnah"/>
              </a:rPr>
              <a:t>التي تبناها الجسم الاجتماعي لتمكين الأفراد من ممارسة هذه الملكة، وإذا نظرنا إلى اللسان ككل، </a:t>
            </a:r>
            <a:r>
              <a:rPr lang="ar-SA" sz="2800" b="1" u="sng" dirty="0">
                <a:solidFill>
                  <a:schemeClr val="tx1"/>
                </a:solidFill>
                <a:latin typeface="Abomsaab"/>
                <a:ea typeface="Times New Roman"/>
                <a:cs typeface="ae_Dimnah"/>
              </a:rPr>
              <a:t>فإننا نجده متعدد الجوانب ومتغاير الخواص</a:t>
            </a:r>
            <a:r>
              <a:rPr lang="ar-SA" sz="2800" b="1" dirty="0">
                <a:solidFill>
                  <a:schemeClr val="tx1"/>
                </a:solidFill>
                <a:latin typeface="Abomsaab"/>
                <a:ea typeface="Times New Roman"/>
                <a:cs typeface="ae_Dimnah"/>
              </a:rPr>
              <a:t>، لأنه يمتد في غير اتساق إلى أصعدة مختلفة في آن واحد، منها</a:t>
            </a:r>
            <a:r>
              <a:rPr lang="ar-SA" sz="2400" b="1" dirty="0">
                <a:solidFill>
                  <a:schemeClr val="tx1"/>
                </a:solidFill>
                <a:ea typeface="Times New Roman"/>
                <a:cs typeface="ae_Dimnah"/>
              </a:rPr>
              <a:t> </a:t>
            </a:r>
            <a:r>
              <a:rPr lang="ar-SA" sz="2800" b="1" dirty="0">
                <a:solidFill>
                  <a:schemeClr val="tx1"/>
                </a:solidFill>
                <a:latin typeface="Abomsaab"/>
                <a:ea typeface="Times New Roman"/>
                <a:cs typeface="ae_Dimnah"/>
              </a:rPr>
              <a:t>الفيزيائية والفنولوجية والسيكولوجية فإنه ينتمي في الوقت نفسه إلى الفرد وإلى المجتمع؛ لأنه ليس بإمكاننا اكتشاف وحدته، فلا نستطيع إذن تصنيفه في أية فئة من الوقائع البشرية.."</a:t>
            </a:r>
            <a:endParaRPr lang="fr-FR" sz="2800" b="1" dirty="0">
              <a:solidFill>
                <a:schemeClr val="tx1"/>
              </a:solidFill>
              <a:latin typeface="Calibri"/>
              <a:ea typeface="Times New Roman"/>
              <a:cs typeface="Arial"/>
            </a:endParaRPr>
          </a:p>
        </p:txBody>
      </p:sp>
    </p:spTree>
    <p:extLst>
      <p:ext uri="{BB962C8B-B14F-4D97-AF65-F5344CB8AC3E}">
        <p14:creationId xmlns:p14="http://schemas.microsoft.com/office/powerpoint/2010/main" val="210321244"/>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rmAutofit/>
          </a:bodyPr>
          <a:lstStyle/>
          <a:p>
            <a:pPr algn="r" rtl="1"/>
            <a:r>
              <a:rPr lang="ar-DZ" sz="6600" b="1" dirty="0">
                <a:solidFill>
                  <a:schemeClr val="tx1"/>
                </a:solidFill>
                <a:latin typeface="Amperzand"/>
                <a:ea typeface="Times New Roman"/>
                <a:cs typeface="ae_Cortoba"/>
              </a:rPr>
              <a:t>1/هـ</a:t>
            </a:r>
            <a:r>
              <a:rPr lang="ar-DZ" sz="6600" b="1" dirty="0">
                <a:solidFill>
                  <a:schemeClr val="tx1"/>
                </a:solidFill>
                <a:ea typeface="Times New Roman"/>
                <a:cs typeface="ae_Cortoba"/>
              </a:rPr>
              <a:t>)- اللسان نظام قائم بذاته: </a:t>
            </a:r>
            <a:endParaRPr lang="fr-FR" sz="6600" b="1" dirty="0">
              <a:solidFill>
                <a:schemeClr val="tx1"/>
              </a:solidFill>
            </a:endParaRPr>
          </a:p>
        </p:txBody>
      </p:sp>
      <p:sp>
        <p:nvSpPr>
          <p:cNvPr id="3" name="Espace réservé du contenu 2"/>
          <p:cNvSpPr>
            <a:spLocks noGrp="1"/>
          </p:cNvSpPr>
          <p:nvPr>
            <p:ph idx="1"/>
          </p:nvPr>
        </p:nvSpPr>
        <p:spPr>
          <a:xfrm>
            <a:off x="228600" y="1427018"/>
            <a:ext cx="11804073" cy="5430981"/>
          </a:xfrm>
          <a:blipFill>
            <a:blip r:embed="rId2"/>
            <a:tile tx="0" ty="0" sx="100000" sy="100000" flip="none" algn="tl"/>
          </a:blipFill>
        </p:spPr>
        <p:txBody>
          <a:bodyPr>
            <a:noAutofit/>
          </a:bodyPr>
          <a:lstStyle/>
          <a:p>
            <a:pPr marL="0" indent="0" algn="just" rtl="1">
              <a:lnSpc>
                <a:spcPct val="115000"/>
              </a:lnSpc>
              <a:spcAft>
                <a:spcPts val="1000"/>
              </a:spcAft>
              <a:buNone/>
            </a:pPr>
            <a:r>
              <a:rPr lang="ar-DZ" sz="4400" dirty="0">
                <a:solidFill>
                  <a:schemeClr val="tx1"/>
                </a:solidFill>
                <a:latin typeface="ae_Cortoba"/>
                <a:ea typeface="Times New Roman"/>
                <a:cs typeface="Traditional Arabic"/>
              </a:rPr>
              <a:t>يتكون</a:t>
            </a:r>
            <a:r>
              <a:rPr lang="ar-DZ" sz="4400" dirty="0">
                <a:solidFill>
                  <a:schemeClr val="tx1"/>
                </a:solidFill>
                <a:ea typeface="Times New Roman"/>
                <a:cs typeface="ae_Cortoba"/>
              </a:rPr>
              <a:t> </a:t>
            </a:r>
            <a:r>
              <a:rPr lang="ar-DZ" sz="4400" dirty="0">
                <a:solidFill>
                  <a:schemeClr val="tx1"/>
                </a:solidFill>
                <a:latin typeface="ae_Cortoba"/>
                <a:ea typeface="Times New Roman"/>
                <a:cs typeface="Traditional Arabic"/>
              </a:rPr>
              <a:t>اللسان من جملة من البنيات والمستويات الداخلية الصورية (الشكلية) كالصوتية والمعجمية والدلالية والتركيبية النحوية والصرفية وأخيرًا الأسلوبية أو البلاغية، وفي كل واحد من هذه المستويات علاقات داخلية عديدة، تشتغل جميعا في الوقت نفسه بآلية متسقة ومنسجمة مشكلة في الأخير نظامًا قائمًا بذاته منفصل تماما عن التاريخ، وما تجدر الإشارة إليه في هذا السياق هو انّ سوسير لم يستعمل مصطلح البنية (</a:t>
            </a:r>
            <a:r>
              <a:rPr lang="fr-FR" sz="3600" dirty="0">
                <a:solidFill>
                  <a:schemeClr val="tx1"/>
                </a:solidFill>
                <a:latin typeface="Amperzand"/>
                <a:ea typeface="Times New Roman"/>
                <a:cs typeface="Traditional Arabic"/>
              </a:rPr>
              <a:t>La structure</a:t>
            </a:r>
            <a:r>
              <a:rPr lang="ar-DZ" sz="4400" dirty="0">
                <a:solidFill>
                  <a:schemeClr val="tx1"/>
                </a:solidFill>
                <a:latin typeface="ae_Cortoba"/>
                <a:ea typeface="Times New Roman"/>
                <a:cs typeface="Traditional Arabic"/>
              </a:rPr>
              <a:t>)</a:t>
            </a:r>
            <a:r>
              <a:rPr lang="ar-DZ" sz="4400" dirty="0">
                <a:solidFill>
                  <a:schemeClr val="tx1"/>
                </a:solidFill>
                <a:ea typeface="Times New Roman"/>
                <a:cs typeface="ae_Cortoba"/>
              </a:rPr>
              <a:t> </a:t>
            </a:r>
            <a:r>
              <a:rPr lang="ar-DZ" sz="4400" dirty="0">
                <a:solidFill>
                  <a:schemeClr val="tx1"/>
                </a:solidFill>
                <a:latin typeface="ae_Cortoba"/>
                <a:ea typeface="Times New Roman"/>
                <a:cs typeface="Traditional Arabic"/>
              </a:rPr>
              <a:t>للدلالة على النظام، فقد ذكر مصطفى غلفان نصا -ننقله كاملة على أهميته- ليحدّد مفهوم البنية حيث قال فيه: </a:t>
            </a:r>
            <a:endParaRPr lang="fr-FR" sz="4400" dirty="0">
              <a:solidFill>
                <a:schemeClr val="tx1"/>
              </a:solidFill>
              <a:latin typeface="Calibri"/>
              <a:ea typeface="Times New Roman"/>
              <a:cs typeface="Arial"/>
            </a:endParaRPr>
          </a:p>
        </p:txBody>
      </p:sp>
    </p:spTree>
    <p:extLst>
      <p:ext uri="{BB962C8B-B14F-4D97-AF65-F5344CB8AC3E}">
        <p14:creationId xmlns:p14="http://schemas.microsoft.com/office/powerpoint/2010/main" val="706510954"/>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228601"/>
            <a:ext cx="11804073" cy="6380018"/>
          </a:xfrm>
          <a:blipFill>
            <a:blip r:embed="rId2"/>
            <a:tile tx="0" ty="0" sx="100000" sy="100000" flip="none" algn="tl"/>
          </a:blipFill>
        </p:spPr>
        <p:txBody>
          <a:bodyPr>
            <a:noAutofit/>
          </a:bodyPr>
          <a:lstStyle/>
          <a:p>
            <a:pPr marL="0" indent="0" algn="just" rtl="1">
              <a:lnSpc>
                <a:spcPct val="115000"/>
              </a:lnSpc>
              <a:spcAft>
                <a:spcPts val="1000"/>
              </a:spcAft>
              <a:buNone/>
            </a:pPr>
            <a:r>
              <a:rPr lang="ar-DZ" sz="3300" b="1" dirty="0">
                <a:solidFill>
                  <a:schemeClr val="tx1"/>
                </a:solidFill>
                <a:latin typeface="Alex Brush" panose="02000400000000000000" pitchFamily="2" charset="0"/>
                <a:ea typeface="Times New Roman"/>
                <a:cs typeface="ae_Dimnah"/>
              </a:rPr>
              <a:t>".. ليس مفهوم البنية الذي تقوم عليه اللسانيات البنوية بجديد في الفكر الإنساني الحديث، ففي الدراسات اللغوية وحدها انتبه إليها لغويو القرنين الثامن والتاسع عشر، لاسيما </a:t>
            </a:r>
            <a:r>
              <a:rPr lang="ar-DZ" sz="3300" b="1" dirty="0" err="1">
                <a:solidFill>
                  <a:schemeClr val="tx1"/>
                </a:solidFill>
                <a:latin typeface="Alex Brush" panose="02000400000000000000" pitchFamily="2" charset="0"/>
                <a:ea typeface="Times New Roman"/>
                <a:cs typeface="ae_Dimnah"/>
              </a:rPr>
              <a:t>همبولدت</a:t>
            </a:r>
            <a:r>
              <a:rPr lang="ar-DZ" sz="3300" b="1" dirty="0">
                <a:solidFill>
                  <a:schemeClr val="tx1"/>
                </a:solidFill>
                <a:latin typeface="Alex Brush" panose="02000400000000000000" pitchFamily="2" charset="0"/>
                <a:ea typeface="Times New Roman"/>
                <a:cs typeface="ae_Dimnah"/>
              </a:rPr>
              <a:t> (1767-1835/</a:t>
            </a:r>
            <a:r>
              <a:rPr lang="fr-FR" sz="3300" b="1" dirty="0">
                <a:solidFill>
                  <a:schemeClr val="tx1"/>
                </a:solidFill>
                <a:latin typeface="Alex Brush" panose="02000400000000000000" pitchFamily="2" charset="0"/>
                <a:ea typeface="Times New Roman"/>
              </a:rPr>
              <a:t> Wilhelm </a:t>
            </a:r>
            <a:r>
              <a:rPr lang="fr-FR" sz="3300" b="1" dirty="0" err="1">
                <a:solidFill>
                  <a:schemeClr val="tx1"/>
                </a:solidFill>
                <a:latin typeface="Alex Brush" panose="02000400000000000000" pitchFamily="2" charset="0"/>
                <a:ea typeface="Times New Roman"/>
              </a:rPr>
              <a:t>von</a:t>
            </a:r>
            <a:r>
              <a:rPr lang="fr-FR" sz="3300" b="1" dirty="0">
                <a:solidFill>
                  <a:schemeClr val="tx1"/>
                </a:solidFill>
                <a:latin typeface="Alex Brush" panose="02000400000000000000" pitchFamily="2" charset="0"/>
                <a:ea typeface="Times New Roman"/>
              </a:rPr>
              <a:t> Humboldt</a:t>
            </a:r>
            <a:r>
              <a:rPr lang="ar-DZ" sz="3300" b="1" dirty="0">
                <a:solidFill>
                  <a:schemeClr val="tx1"/>
                </a:solidFill>
                <a:latin typeface="Alex Brush" panose="02000400000000000000" pitchFamily="2" charset="0"/>
                <a:ea typeface="Times New Roman"/>
                <a:cs typeface="ae_Dimnah"/>
              </a:rPr>
              <a:t>) والمتأثرون بالعلوم الطبيعية أمثال، </a:t>
            </a:r>
            <a:r>
              <a:rPr lang="ar-DZ" sz="3300" b="1" dirty="0" err="1">
                <a:solidFill>
                  <a:schemeClr val="tx1"/>
                </a:solidFill>
                <a:latin typeface="Alex Brush" panose="02000400000000000000" pitchFamily="2" charset="0"/>
                <a:ea typeface="Times New Roman"/>
                <a:cs typeface="ae_Dimnah"/>
              </a:rPr>
              <a:t>شليغل</a:t>
            </a:r>
            <a:r>
              <a:rPr lang="ar-DZ" sz="3300" b="1" dirty="0">
                <a:solidFill>
                  <a:schemeClr val="tx1"/>
                </a:solidFill>
                <a:latin typeface="Alex Brush" panose="02000400000000000000" pitchFamily="2" charset="0"/>
                <a:ea typeface="Times New Roman"/>
                <a:cs typeface="ae_Dimnah"/>
              </a:rPr>
              <a:t> </a:t>
            </a:r>
            <a:r>
              <a:rPr lang="ar-DZ" sz="3300" b="1" dirty="0" err="1">
                <a:solidFill>
                  <a:schemeClr val="tx1"/>
                </a:solidFill>
                <a:latin typeface="Alex Brush" panose="02000400000000000000" pitchFamily="2" charset="0"/>
                <a:ea typeface="Times New Roman"/>
                <a:cs typeface="ae_Dimnah"/>
              </a:rPr>
              <a:t>وشلايشر</a:t>
            </a:r>
            <a:r>
              <a:rPr lang="ar-DZ" sz="3300" b="1" dirty="0">
                <a:solidFill>
                  <a:schemeClr val="tx1"/>
                </a:solidFill>
                <a:latin typeface="Alex Brush" panose="02000400000000000000" pitchFamily="2" charset="0"/>
                <a:ea typeface="Times New Roman"/>
                <a:cs typeface="ae_Dimnah"/>
              </a:rPr>
              <a:t> وفرانس بوب، قد تحدّث الأوّل مثلا عن البنية النحوية مرات عديدة، واستعمل </a:t>
            </a:r>
            <a:r>
              <a:rPr lang="ar-DZ" sz="3300" b="1" dirty="0" err="1">
                <a:solidFill>
                  <a:schemeClr val="tx1"/>
                </a:solidFill>
                <a:latin typeface="Alex Brush" panose="02000400000000000000" pitchFamily="2" charset="0"/>
                <a:ea typeface="Times New Roman"/>
                <a:cs typeface="ae_Dimnah"/>
              </a:rPr>
              <a:t>شلايشر</a:t>
            </a:r>
            <a:r>
              <a:rPr lang="ar-DZ" sz="3300" b="1" dirty="0">
                <a:solidFill>
                  <a:schemeClr val="tx1"/>
                </a:solidFill>
                <a:latin typeface="Alex Brush" panose="02000400000000000000" pitchFamily="2" charset="0"/>
                <a:ea typeface="Times New Roman"/>
                <a:cs typeface="ae_Dimnah"/>
              </a:rPr>
              <a:t> عبارة البنية اللغوية (</a:t>
            </a:r>
            <a:r>
              <a:rPr lang="fr-FR" sz="3300" b="1" dirty="0">
                <a:solidFill>
                  <a:schemeClr val="tx1"/>
                </a:solidFill>
                <a:latin typeface="Alex Brush" panose="02000400000000000000" pitchFamily="2" charset="0"/>
                <a:ea typeface="Amperzand" pitchFamily="2" charset="0"/>
              </a:rPr>
              <a:t>La structure linguistique</a:t>
            </a:r>
            <a:r>
              <a:rPr lang="ar-DZ" sz="3300" b="1" dirty="0">
                <a:solidFill>
                  <a:schemeClr val="tx1"/>
                </a:solidFill>
                <a:latin typeface="Alex Brush" panose="02000400000000000000" pitchFamily="2" charset="0"/>
                <a:ea typeface="Times New Roman"/>
              </a:rPr>
              <a:t>)  </a:t>
            </a:r>
            <a:r>
              <a:rPr lang="ar-DZ" sz="3300" b="1" dirty="0">
                <a:solidFill>
                  <a:schemeClr val="tx1"/>
                </a:solidFill>
                <a:latin typeface="Alex Brush" panose="02000400000000000000" pitchFamily="2" charset="0"/>
                <a:ea typeface="Times New Roman"/>
                <a:cs typeface="ae_AlHor" panose="02060603050605020204" pitchFamily="18" charset="-78"/>
              </a:rPr>
              <a:t>ومع مطلع القرن العشرين استعمل </a:t>
            </a:r>
            <a:r>
              <a:rPr lang="ar-DZ" sz="3300" b="1" dirty="0" err="1">
                <a:solidFill>
                  <a:schemeClr val="tx1"/>
                </a:solidFill>
                <a:latin typeface="Alex Brush" panose="02000400000000000000" pitchFamily="2" charset="0"/>
                <a:ea typeface="Times New Roman"/>
                <a:cs typeface="ae_AlHor" panose="02060603050605020204" pitchFamily="18" charset="-78"/>
              </a:rPr>
              <a:t>فندريس</a:t>
            </a:r>
            <a:r>
              <a:rPr lang="ar-DZ" sz="3300" b="1" dirty="0">
                <a:solidFill>
                  <a:schemeClr val="tx1"/>
                </a:solidFill>
                <a:latin typeface="Alex Brush" panose="02000400000000000000" pitchFamily="2" charset="0"/>
                <a:ea typeface="Times New Roman"/>
                <a:cs typeface="ae_AlHor" panose="02060603050605020204" pitchFamily="18" charset="-78"/>
              </a:rPr>
              <a:t> عبارة البنية النحوية استعمالا غير تقني في مرات عديدة من كتابه "اللغة" وكذلك فعل أنطوان </a:t>
            </a:r>
            <a:r>
              <a:rPr lang="ar-DZ" sz="3300" b="1" dirty="0" err="1">
                <a:solidFill>
                  <a:schemeClr val="tx1"/>
                </a:solidFill>
                <a:latin typeface="Alex Brush" panose="02000400000000000000" pitchFamily="2" charset="0"/>
                <a:ea typeface="Times New Roman"/>
                <a:cs typeface="ae_AlHor" panose="02060603050605020204" pitchFamily="18" charset="-78"/>
              </a:rPr>
              <a:t>ميي</a:t>
            </a:r>
            <a:r>
              <a:rPr lang="ar-DZ" sz="3300" b="1" dirty="0">
                <a:solidFill>
                  <a:schemeClr val="tx1"/>
                </a:solidFill>
                <a:latin typeface="Alex Brush" panose="02000400000000000000" pitchFamily="2" charset="0"/>
                <a:ea typeface="Times New Roman"/>
                <a:cs typeface="ae_AlHor" panose="02060603050605020204" pitchFamily="18" charset="-78"/>
              </a:rPr>
              <a:t> وموريس </a:t>
            </a:r>
            <a:r>
              <a:rPr lang="ar-DZ" sz="3300" b="1" dirty="0" err="1">
                <a:solidFill>
                  <a:schemeClr val="tx1"/>
                </a:solidFill>
                <a:latin typeface="Alex Brush" panose="02000400000000000000" pitchFamily="2" charset="0"/>
                <a:ea typeface="Times New Roman"/>
                <a:cs typeface="ae_AlHor" panose="02060603050605020204" pitchFamily="18" charset="-78"/>
              </a:rPr>
              <a:t>غرامون</a:t>
            </a:r>
            <a:r>
              <a:rPr lang="ar-DZ" sz="3300" b="1" dirty="0">
                <a:solidFill>
                  <a:schemeClr val="tx1"/>
                </a:solidFill>
                <a:latin typeface="Alex Brush" panose="02000400000000000000" pitchFamily="2" charset="0"/>
                <a:ea typeface="Times New Roman"/>
                <a:cs typeface="ae_AlHor" panose="02060603050605020204" pitchFamily="18" charset="-78"/>
              </a:rPr>
              <a:t>... لكن سوسير يعدّ من أبرز الذين أكدّوا على فكرة البنية أو النسق (</a:t>
            </a:r>
            <a:r>
              <a:rPr lang="fr-FR" sz="3300" b="1" dirty="0">
                <a:solidFill>
                  <a:schemeClr val="tx1"/>
                </a:solidFill>
                <a:latin typeface="Alex Brush" panose="02000400000000000000" pitchFamily="2" charset="0"/>
                <a:ea typeface="Times New Roman"/>
                <a:cs typeface="ae_AlHor" panose="02060603050605020204" pitchFamily="18" charset="-78"/>
              </a:rPr>
              <a:t>Système</a:t>
            </a:r>
            <a:r>
              <a:rPr lang="ar-DZ" sz="3300" b="1" dirty="0">
                <a:solidFill>
                  <a:schemeClr val="tx1"/>
                </a:solidFill>
                <a:latin typeface="Alex Brush" panose="02000400000000000000" pitchFamily="2" charset="0"/>
                <a:ea typeface="Times New Roman"/>
                <a:cs typeface="ae_AlHor" panose="02060603050605020204" pitchFamily="18" charset="-78"/>
              </a:rPr>
              <a:t>) </a:t>
            </a:r>
            <a:r>
              <a:rPr lang="ar-DZ" sz="3300" b="1" dirty="0">
                <a:solidFill>
                  <a:schemeClr val="tx1"/>
                </a:solidFill>
                <a:latin typeface="Alex Brush" panose="02000400000000000000" pitchFamily="2" charset="0"/>
                <a:ea typeface="Times New Roman"/>
                <a:cs typeface="ae_Dimnah"/>
              </a:rPr>
              <a:t>كما كان يسميه هو، وتكمن أهمية سوسير في كونه بحث في البنية بشكل واع تماماً وجعل منها مفهومًا نظريًا له أبعاد منهجية فسّر على ضوئها كثيرًا من قضايا اللغة..</a:t>
            </a:r>
            <a:r>
              <a:rPr lang="ar-DZ" sz="3300" dirty="0">
                <a:solidFill>
                  <a:schemeClr val="tx1"/>
                </a:solidFill>
                <a:latin typeface="Alex Brush" panose="02000400000000000000" pitchFamily="2" charset="0"/>
                <a:ea typeface="Times New Roman"/>
                <a:cs typeface="Traditional Arabic"/>
              </a:rPr>
              <a:t>"</a:t>
            </a:r>
            <a:endParaRPr lang="fr-FR" sz="3300" dirty="0">
              <a:solidFill>
                <a:schemeClr val="tx1"/>
              </a:solidFill>
              <a:latin typeface="Alex Brush" panose="02000400000000000000" pitchFamily="2" charset="0"/>
              <a:ea typeface="Times New Roman"/>
              <a:cs typeface="Arial"/>
            </a:endParaRPr>
          </a:p>
        </p:txBody>
      </p:sp>
    </p:spTree>
    <p:extLst>
      <p:ext uri="{BB962C8B-B14F-4D97-AF65-F5344CB8AC3E}">
        <p14:creationId xmlns:p14="http://schemas.microsoft.com/office/powerpoint/2010/main" val="290634713"/>
      </p:ext>
    </p:extLst>
  </p:cSld>
  <p:clrMapOvr>
    <a:masterClrMapping/>
  </p:clrMapOvr>
  <mc:AlternateContent xmlns:mc="http://schemas.openxmlformats.org/markup-compatibility/2006" xmlns:p14="http://schemas.microsoft.com/office/powerpoint/2010/main">
    <mc:Choice Requires="p14">
      <p:transition spd="slow" p14:dur="1400">
        <p14:doors/>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ctr" rtl="1"/>
            <a:r>
              <a:rPr lang="ar-DZ" sz="8800" b="1" dirty="0">
                <a:solidFill>
                  <a:schemeClr val="tx1"/>
                </a:solidFill>
                <a:cs typeface="AL-Hosam" pitchFamily="2" charset="-78"/>
              </a:rPr>
              <a:t>ملاحظة:</a:t>
            </a:r>
            <a:endParaRPr lang="fr-FR" sz="8800" b="1" dirty="0">
              <a:solidFill>
                <a:schemeClr val="tx1"/>
              </a:solidFill>
              <a:cs typeface="AL-Hosam" pitchFamily="2" charset="-78"/>
            </a:endParaRPr>
          </a:p>
        </p:txBody>
      </p:sp>
      <p:sp>
        <p:nvSpPr>
          <p:cNvPr id="3" name="Espace réservé du contenu 2"/>
          <p:cNvSpPr>
            <a:spLocks noGrp="1"/>
          </p:cNvSpPr>
          <p:nvPr>
            <p:ph idx="1"/>
          </p:nvPr>
        </p:nvSpPr>
        <p:spPr>
          <a:xfrm>
            <a:off x="228600" y="1427018"/>
            <a:ext cx="11804073" cy="5430981"/>
          </a:xfrm>
          <a:blipFill>
            <a:blip r:embed="rId2"/>
            <a:tile tx="0" ty="0" sx="100000" sy="100000" flip="none" algn="tl"/>
          </a:blipFill>
        </p:spPr>
        <p:txBody>
          <a:bodyPr>
            <a:noAutofit/>
          </a:bodyPr>
          <a:lstStyle/>
          <a:p>
            <a:pPr marL="0" indent="0" algn="just" rtl="1">
              <a:buNone/>
            </a:pPr>
            <a:r>
              <a:rPr lang="ar-DZ" sz="3600" dirty="0">
                <a:solidFill>
                  <a:schemeClr val="tx1"/>
                </a:solidFill>
                <a:latin typeface="ae_Cortoba"/>
                <a:ea typeface="Times New Roman"/>
                <a:cs typeface="Traditional Arabic"/>
              </a:rPr>
              <a:t>نؤكد بإلحاح شديد بأنّ الذين جاؤوا من بعد سوسير هم من أطلقوا  مصطلح البنية على النظام وليس سوسير نفسه، وبالتالي فإنّ مفهوم النظام بمعمول هذا التمييز هو كما قال جون ليونز </a:t>
            </a:r>
            <a:r>
              <a:rPr lang="ar-DZ" sz="3600" b="1" dirty="0">
                <a:solidFill>
                  <a:schemeClr val="tx1"/>
                </a:solidFill>
                <a:ea typeface="Times New Roman"/>
                <a:cs typeface="ae_Dimnah"/>
              </a:rPr>
              <a:t>"..البنية نسق من العلاقات أو مجموعة من </a:t>
            </a:r>
            <a:r>
              <a:rPr lang="ar-DZ" sz="3600" b="1" dirty="0" err="1">
                <a:solidFill>
                  <a:schemeClr val="tx1"/>
                </a:solidFill>
                <a:ea typeface="Times New Roman"/>
                <a:cs typeface="ae_Dimnah"/>
              </a:rPr>
              <a:t>الأنساق</a:t>
            </a:r>
            <a:r>
              <a:rPr lang="ar-DZ" sz="3600" b="1" dirty="0">
                <a:solidFill>
                  <a:schemeClr val="tx1"/>
                </a:solidFill>
                <a:ea typeface="Times New Roman"/>
                <a:cs typeface="ae_Dimnah"/>
              </a:rPr>
              <a:t> يرتبط بعضها ببعض، وحيث إنّ العناصر من أصوات وكلمات، وليس لها أي قيمة باستقلالها عن علاقات التكافؤ والتقابل التي تربط بعضها ببعض..</a:t>
            </a:r>
            <a:r>
              <a:rPr lang="ar-DZ" sz="3600" dirty="0">
                <a:solidFill>
                  <a:schemeClr val="tx1"/>
                </a:solidFill>
                <a:latin typeface="ae_Cortoba"/>
                <a:ea typeface="Times New Roman"/>
                <a:cs typeface="Traditional Arabic"/>
              </a:rPr>
              <a:t>" وبالتالي فإنّ اللسان يكتسب هذا النظام من هذه العلاقات الشكلية التي تربط بين هذه البنيات وهذا يذكرنا بقول سوسير </a:t>
            </a:r>
            <a:r>
              <a:rPr lang="ar-DZ" sz="3600" dirty="0">
                <a:solidFill>
                  <a:schemeClr val="tx1"/>
                </a:solidFill>
                <a:ea typeface="Times New Roman"/>
                <a:cs typeface="ae_Dimnah"/>
              </a:rPr>
              <a:t>"..اللسان شكل وليس مادة..</a:t>
            </a:r>
            <a:r>
              <a:rPr lang="ar-DZ" sz="3600" dirty="0">
                <a:solidFill>
                  <a:schemeClr val="tx1"/>
                </a:solidFill>
                <a:latin typeface="ae_Cortoba"/>
                <a:ea typeface="Times New Roman"/>
                <a:cs typeface="Traditional Arabic"/>
              </a:rPr>
              <a:t>"</a:t>
            </a:r>
            <a:r>
              <a:rPr lang="ar-DZ" sz="3600" dirty="0">
                <a:solidFill>
                  <a:schemeClr val="tx1"/>
                </a:solidFill>
                <a:ea typeface="Times New Roman"/>
                <a:cs typeface="ae_Cortoba"/>
              </a:rPr>
              <a:t> </a:t>
            </a:r>
            <a:r>
              <a:rPr lang="ar-DZ" sz="3600" dirty="0">
                <a:solidFill>
                  <a:schemeClr val="tx1"/>
                </a:solidFill>
                <a:latin typeface="ae_Cortoba"/>
                <a:ea typeface="Times New Roman"/>
                <a:cs typeface="Traditional Arabic"/>
              </a:rPr>
              <a:t>وبالنظر إلى النظام من خلال هذه الزاوية هو ما يمنح للبنيات قيمة لها ليس في جوهرها وإنّما تكتسب ذلك من خلال العلاقات التي تدخل فيها والقواعد التي تستجيب لها، ومن ذلك يمكن مباشرة التحليل اللساني تحليلا علميا معقولا. </a:t>
            </a:r>
            <a:endParaRPr lang="fr-FR" sz="4400" dirty="0">
              <a:solidFill>
                <a:schemeClr val="tx1"/>
              </a:solidFill>
              <a:latin typeface="Calibri"/>
              <a:ea typeface="Times New Roman"/>
              <a:cs typeface="Arial"/>
            </a:endParaRPr>
          </a:p>
        </p:txBody>
      </p:sp>
    </p:spTree>
    <p:extLst>
      <p:ext uri="{BB962C8B-B14F-4D97-AF65-F5344CB8AC3E}">
        <p14:creationId xmlns:p14="http://schemas.microsoft.com/office/powerpoint/2010/main" val="4075371657"/>
      </p:ext>
    </p:extLst>
  </p:cSld>
  <p:clrMapOvr>
    <a:masterClrMapping/>
  </p:clrMapOvr>
  <mc:AlternateContent xmlns:mc="http://schemas.openxmlformats.org/markup-compatibility/2006" xmlns:p14="http://schemas.microsoft.com/office/powerpoint/2010/main">
    <mc:Choice Requires="p14">
      <p:transition spd="slow" p14:dur="4000">
        <p14:vortex dir="d"/>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ctr" rtl="1"/>
            <a:r>
              <a:rPr lang="ar-DZ" sz="5400" b="1" dirty="0">
                <a:solidFill>
                  <a:schemeClr val="tx1"/>
                </a:solidFill>
                <a:latin typeface="Amperzand"/>
                <a:ea typeface="Times New Roman"/>
                <a:cs typeface="ae_Cortoba"/>
              </a:rPr>
              <a:t>1/</a:t>
            </a:r>
            <a:r>
              <a:rPr lang="ar-DZ" sz="5400" b="1" dirty="0">
                <a:solidFill>
                  <a:schemeClr val="tx1"/>
                </a:solidFill>
                <a:ea typeface="Times New Roman"/>
                <a:cs typeface="ae_Cortoba"/>
              </a:rPr>
              <a:t>و)- الدليل اللغوي؛ </a:t>
            </a:r>
            <a:r>
              <a:rPr lang="fr-FR" sz="5400" b="1" dirty="0">
                <a:solidFill>
                  <a:schemeClr val="tx1"/>
                </a:solidFill>
                <a:latin typeface="Amperzand" pitchFamily="2" charset="0"/>
                <a:ea typeface="Amperzand" pitchFamily="2" charset="0"/>
                <a:cs typeface="Arial"/>
              </a:rPr>
              <a:t>le signe linguistique</a:t>
            </a:r>
            <a:r>
              <a:rPr lang="ar-DZ" sz="5400" b="1" dirty="0">
                <a:solidFill>
                  <a:schemeClr val="tx1"/>
                </a:solidFill>
                <a:latin typeface="Amperzand" pitchFamily="2" charset="0"/>
                <a:ea typeface="Amperzand" pitchFamily="2" charset="0"/>
                <a:cs typeface="ae_Cortoba"/>
              </a:rPr>
              <a:t>: </a:t>
            </a:r>
            <a:endParaRPr lang="fr-FR" sz="5400" b="1" dirty="0">
              <a:solidFill>
                <a:schemeClr val="tx1"/>
              </a:solidFill>
              <a:latin typeface="Amperzand" pitchFamily="2" charset="0"/>
              <a:ea typeface="Amperzand" pitchFamily="2" charset="0"/>
              <a:cs typeface="AL-Hosam" pitchFamily="2" charset="-78"/>
            </a:endParaRPr>
          </a:p>
        </p:txBody>
      </p:sp>
      <p:sp>
        <p:nvSpPr>
          <p:cNvPr id="3" name="Espace réservé du contenu 2"/>
          <p:cNvSpPr>
            <a:spLocks noGrp="1"/>
          </p:cNvSpPr>
          <p:nvPr>
            <p:ph idx="1"/>
          </p:nvPr>
        </p:nvSpPr>
        <p:spPr>
          <a:xfrm>
            <a:off x="228600" y="1427018"/>
            <a:ext cx="11804073" cy="5430981"/>
          </a:xfrm>
          <a:blipFill>
            <a:blip r:embed="rId2"/>
            <a:tile tx="0" ty="0" sx="100000" sy="100000" flip="none" algn="tl"/>
          </a:blipFill>
        </p:spPr>
        <p:txBody>
          <a:bodyPr>
            <a:noAutofit/>
          </a:bodyPr>
          <a:lstStyle/>
          <a:p>
            <a:pPr marL="0" indent="0" algn="just" rtl="1">
              <a:buNone/>
            </a:pPr>
            <a:r>
              <a:rPr lang="ar-DZ" sz="4800" dirty="0">
                <a:solidFill>
                  <a:schemeClr val="tx1"/>
                </a:solidFill>
                <a:latin typeface="ae_Cortoba"/>
                <a:ea typeface="Times New Roman"/>
                <a:cs typeface="Traditional Arabic"/>
              </a:rPr>
              <a:t>وهو مفهوم آخر</a:t>
            </a:r>
            <a:r>
              <a:rPr lang="ar-DZ" sz="4800" dirty="0">
                <a:solidFill>
                  <a:schemeClr val="tx1"/>
                </a:solidFill>
                <a:ea typeface="Times New Roman"/>
                <a:cs typeface="ae_Cortoba"/>
              </a:rPr>
              <a:t> </a:t>
            </a:r>
            <a:r>
              <a:rPr lang="ar-DZ" sz="4800" dirty="0">
                <a:solidFill>
                  <a:schemeClr val="tx1"/>
                </a:solidFill>
                <a:latin typeface="ae_Cortoba"/>
                <a:ea typeface="Times New Roman"/>
                <a:cs typeface="Traditional Arabic"/>
              </a:rPr>
              <a:t>من المفاهيم الهامة التي بنيت عليها اللسانيات العامة مجمل مبادئها التحليلية، والتي تعني </a:t>
            </a:r>
            <a:r>
              <a:rPr lang="ar-DZ" sz="4400" b="1" dirty="0">
                <a:solidFill>
                  <a:schemeClr val="tx1"/>
                </a:solidFill>
                <a:ea typeface="Times New Roman"/>
                <a:cs typeface="ae_Dimnah"/>
              </a:rPr>
              <a:t>"..إفادة مدلول ما بواسطة دال يكون إمّا خطيًا أو سمعيًا أو بصريًا، مثل الرمز أو الإشارة؛ ويعدّ الدليل مساويًا للإمارة، ويمكن للدليل أن يوازي الغمارة وبهذا فهما يشكلان جزءًا من مقولة المؤشرات، يمكن للدليل أن يساوي الرمز وتكون له صورة.. وحسب اصطلاح سوسير ينتج الدليل اللغوي عن تجميع الدال والمدلول أو أيضا عن تجميع صورة سمعية ومفهوم ما..</a:t>
            </a:r>
            <a:r>
              <a:rPr lang="ar-DZ" sz="4800" dirty="0">
                <a:solidFill>
                  <a:schemeClr val="tx1"/>
                </a:solidFill>
                <a:latin typeface="ae_Cortoba"/>
                <a:ea typeface="Times New Roman"/>
                <a:cs typeface="Traditional Arabic"/>
              </a:rPr>
              <a:t>"</a:t>
            </a:r>
            <a:endParaRPr lang="fr-FR" sz="4400" dirty="0">
              <a:solidFill>
                <a:schemeClr val="tx1"/>
              </a:solidFill>
              <a:latin typeface="Calibri"/>
              <a:ea typeface="Times New Roman"/>
              <a:cs typeface="Arial"/>
            </a:endParaRPr>
          </a:p>
        </p:txBody>
      </p:sp>
    </p:spTree>
    <p:extLst>
      <p:ext uri="{BB962C8B-B14F-4D97-AF65-F5344CB8AC3E}">
        <p14:creationId xmlns:p14="http://schemas.microsoft.com/office/powerpoint/2010/main" val="23968800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8600" y="145474"/>
            <a:ext cx="11804073" cy="6712526"/>
          </a:xfrm>
          <a:blipFill>
            <a:blip r:embed="rId2"/>
            <a:tile tx="0" ty="0" sx="100000" sy="100000" flip="none" algn="tl"/>
          </a:blipFill>
        </p:spPr>
        <p:txBody>
          <a:bodyPr>
            <a:noAutofit/>
          </a:bodyPr>
          <a:lstStyle/>
          <a:p>
            <a:pPr marL="0" indent="0" algn="just" rtl="1">
              <a:buNone/>
            </a:pPr>
            <a:r>
              <a:rPr lang="ar-DZ" sz="4400" dirty="0">
                <a:solidFill>
                  <a:schemeClr val="tx1"/>
                </a:solidFill>
                <a:latin typeface="ae_Cortoba"/>
                <a:ea typeface="Times New Roman"/>
                <a:cs typeface="Traditional Arabic"/>
              </a:rPr>
              <a:t>ومن خلال هذا يتضح بأنّ الدليل اللغوي سمة لا توجد إلاّ في اللسان البشري، بخلاف جميع الأنظمة التواصلية الأخرى، سواء أكانت الإنسانية أو الحيوانية، وهو ينقسم إلى دال ومدلول، فأمّا الدال (</a:t>
            </a:r>
            <a:r>
              <a:rPr lang="fr-FR" sz="4400" dirty="0">
                <a:solidFill>
                  <a:schemeClr val="tx1"/>
                </a:solidFill>
                <a:latin typeface="Amperzand"/>
                <a:ea typeface="Times New Roman"/>
                <a:cs typeface="Traditional Arabic"/>
              </a:rPr>
              <a:t>Signifiant</a:t>
            </a:r>
            <a:r>
              <a:rPr lang="ar-DZ" sz="4400" dirty="0">
                <a:solidFill>
                  <a:schemeClr val="tx1"/>
                </a:solidFill>
                <a:latin typeface="ae_Cortoba"/>
                <a:ea typeface="Times New Roman"/>
                <a:cs typeface="Traditional Arabic"/>
              </a:rPr>
              <a:t>) فإنّه لا يشمل الأصوات اللغوية </a:t>
            </a:r>
            <a:r>
              <a:rPr lang="fr-FR" sz="4400" dirty="0">
                <a:solidFill>
                  <a:schemeClr val="tx1"/>
                </a:solidFill>
                <a:latin typeface="ae_Cortoba"/>
                <a:ea typeface="Times New Roman"/>
                <a:cs typeface="Traditional Arabic"/>
              </a:rPr>
              <a:t> (</a:t>
            </a:r>
            <a:r>
              <a:rPr lang="fr-FR" sz="4000" b="1" dirty="0">
                <a:solidFill>
                  <a:schemeClr val="tx1"/>
                </a:solidFill>
                <a:latin typeface="Argor Man Scaqh"/>
                <a:ea typeface="Times New Roman"/>
                <a:cs typeface="Traditional Arabic"/>
              </a:rPr>
              <a:t>les phonèmes</a:t>
            </a:r>
            <a:r>
              <a:rPr lang="fr-FR" sz="4400" dirty="0">
                <a:solidFill>
                  <a:schemeClr val="tx1"/>
                </a:solidFill>
                <a:latin typeface="ae_Cortoba"/>
                <a:ea typeface="Times New Roman"/>
                <a:cs typeface="Traditional Arabic"/>
              </a:rPr>
              <a:t>)</a:t>
            </a:r>
            <a:r>
              <a:rPr lang="ar-DZ" sz="4400" dirty="0">
                <a:solidFill>
                  <a:schemeClr val="tx1"/>
                </a:solidFill>
                <a:latin typeface="ae_Cortoba"/>
                <a:ea typeface="Times New Roman"/>
                <a:cs typeface="Traditional Arabic"/>
              </a:rPr>
              <a:t>وإنّما من الصور الصوتية (</a:t>
            </a:r>
            <a:r>
              <a:rPr lang="fr-FR" sz="4400" dirty="0">
                <a:solidFill>
                  <a:schemeClr val="tx1"/>
                </a:solidFill>
                <a:latin typeface="Amperzand"/>
                <a:ea typeface="Times New Roman"/>
                <a:cs typeface="Traditional Arabic"/>
              </a:rPr>
              <a:t>Image</a:t>
            </a:r>
            <a:r>
              <a:rPr lang="fr-FR" sz="4400" dirty="0">
                <a:solidFill>
                  <a:schemeClr val="tx1"/>
                </a:solidFill>
                <a:latin typeface="ae_Cortoba"/>
                <a:ea typeface="Times New Roman"/>
                <a:cs typeface="Traditional Arabic"/>
              </a:rPr>
              <a:t> </a:t>
            </a:r>
            <a:r>
              <a:rPr lang="fr-FR" sz="4400" dirty="0">
                <a:solidFill>
                  <a:schemeClr val="tx1"/>
                </a:solidFill>
                <a:latin typeface="Amperzand"/>
                <a:ea typeface="Times New Roman"/>
                <a:cs typeface="Traditional Arabic"/>
              </a:rPr>
              <a:t>acoustique</a:t>
            </a:r>
            <a:r>
              <a:rPr lang="ar-DZ" sz="4400" dirty="0">
                <a:solidFill>
                  <a:schemeClr val="tx1"/>
                </a:solidFill>
                <a:latin typeface="ae_Cortoba"/>
                <a:ea typeface="Times New Roman"/>
                <a:cs typeface="Traditional Arabic"/>
              </a:rPr>
              <a:t>) والتي تمتاز بالخطية (</a:t>
            </a:r>
            <a:r>
              <a:rPr lang="fr-FR" sz="4000" b="1" dirty="0">
                <a:solidFill>
                  <a:schemeClr val="tx1"/>
                </a:solidFill>
                <a:latin typeface="Argor Man Scaqh"/>
                <a:ea typeface="Times New Roman"/>
                <a:cs typeface="Traditional Arabic"/>
              </a:rPr>
              <a:t>Linéarité</a:t>
            </a:r>
            <a:r>
              <a:rPr lang="ar-DZ" sz="4400" dirty="0">
                <a:solidFill>
                  <a:schemeClr val="tx1"/>
                </a:solidFill>
                <a:latin typeface="ae_Cortoba"/>
                <a:ea typeface="Times New Roman"/>
                <a:cs typeface="Traditional Arabic"/>
              </a:rPr>
              <a:t>) بمعنى ترتيب أصوات الدال زمانيا ونطقا في مدرج الكلام بحيث يستحيل النطق بصوتين في الوقت نفسه على أقل تقدير</a:t>
            </a:r>
            <a:r>
              <a:rPr lang="fr-FR" sz="4400" dirty="0">
                <a:solidFill>
                  <a:schemeClr val="tx1"/>
                </a:solidFill>
                <a:latin typeface="ae_Cortoba"/>
                <a:ea typeface="Times New Roman"/>
                <a:cs typeface="Traditional Arabic"/>
              </a:rPr>
              <a:t> </a:t>
            </a:r>
            <a:r>
              <a:rPr lang="ar-DZ" sz="4400" dirty="0">
                <a:solidFill>
                  <a:schemeClr val="tx1"/>
                </a:solidFill>
                <a:latin typeface="ae_Cortoba"/>
                <a:ea typeface="Times New Roman"/>
                <a:cs typeface="Traditional Arabic"/>
              </a:rPr>
              <a:t> وفي ذلك يعلق </a:t>
            </a:r>
            <a:r>
              <a:rPr lang="ar-DZ" sz="4400" dirty="0" err="1">
                <a:solidFill>
                  <a:schemeClr val="tx1"/>
                </a:solidFill>
                <a:latin typeface="ae_Cortoba"/>
                <a:ea typeface="Times New Roman"/>
                <a:cs typeface="Traditional Arabic"/>
              </a:rPr>
              <a:t>سرفاتي</a:t>
            </a:r>
            <a:r>
              <a:rPr lang="ar-DZ" sz="4400" dirty="0">
                <a:solidFill>
                  <a:schemeClr val="tx1"/>
                </a:solidFill>
                <a:latin typeface="ae_Cortoba"/>
                <a:ea typeface="Times New Roman"/>
                <a:cs typeface="Traditional Arabic"/>
              </a:rPr>
              <a:t> وبافو بقولهما </a:t>
            </a:r>
            <a:r>
              <a:rPr lang="ar-DZ" sz="4000" dirty="0">
                <a:solidFill>
                  <a:schemeClr val="tx1"/>
                </a:solidFill>
                <a:latin typeface="Amperzand" pitchFamily="2" charset="0"/>
                <a:ea typeface="Amperzand" pitchFamily="2" charset="0"/>
                <a:cs typeface="ae_AlHor" panose="02060603050605020204" pitchFamily="18" charset="-78"/>
              </a:rPr>
              <a:t>:"..</a:t>
            </a:r>
            <a:r>
              <a:rPr lang="ar-DZ" sz="4000" dirty="0" err="1">
                <a:solidFill>
                  <a:schemeClr val="tx1"/>
                </a:solidFill>
                <a:latin typeface="Amperzand" pitchFamily="2" charset="0"/>
                <a:ea typeface="Amperzand" pitchFamily="2" charset="0"/>
                <a:cs typeface="ae_AlHor" panose="02060603050605020204" pitchFamily="18" charset="-78"/>
              </a:rPr>
              <a:t>فمنجهة</a:t>
            </a:r>
            <a:r>
              <a:rPr lang="ar-DZ" sz="4000" dirty="0">
                <a:solidFill>
                  <a:schemeClr val="tx1"/>
                </a:solidFill>
                <a:latin typeface="Amperzand" pitchFamily="2" charset="0"/>
                <a:ea typeface="Amperzand" pitchFamily="2" charset="0"/>
                <a:cs typeface="ae_AlHor" panose="02060603050605020204" pitchFamily="18" charset="-78"/>
              </a:rPr>
              <a:t>، تعقد الكلمات في الخطاب صلات بينها بحكم تسلسلها، تقوم على الطبيعة الخطية للغة التي تقضي بعدم إمكانية التلفظ بعنصرين في الوقت نفسه .. ويمكن تسمية هذه التأليفات المحمولة على المدى: المركبات (</a:t>
            </a:r>
            <a:r>
              <a:rPr lang="fr-FR" sz="4000" dirty="0">
                <a:solidFill>
                  <a:schemeClr val="tx1"/>
                </a:solidFill>
                <a:latin typeface="Amperzand" pitchFamily="2" charset="0"/>
                <a:ea typeface="Amperzand" pitchFamily="2" charset="0"/>
                <a:cs typeface="ae_AlHor" panose="02060603050605020204" pitchFamily="18" charset="-78"/>
              </a:rPr>
              <a:t>Les syntagmes</a:t>
            </a:r>
            <a:r>
              <a:rPr lang="ar-DZ" sz="4000" dirty="0">
                <a:solidFill>
                  <a:schemeClr val="tx1"/>
                </a:solidFill>
                <a:latin typeface="Amperzand" pitchFamily="2" charset="0"/>
                <a:ea typeface="Amperzand" pitchFamily="2" charset="0"/>
                <a:cs typeface="ae_AlHor" panose="02060603050605020204" pitchFamily="18" charset="-78"/>
              </a:rPr>
              <a:t>)..</a:t>
            </a:r>
            <a:r>
              <a:rPr lang="ar-DZ" sz="4400" dirty="0">
                <a:solidFill>
                  <a:schemeClr val="tx1"/>
                </a:solidFill>
                <a:latin typeface="ae_Cortoba"/>
                <a:ea typeface="Times New Roman"/>
                <a:cs typeface="Traditional Arabic"/>
              </a:rPr>
              <a:t>"</a:t>
            </a:r>
            <a:endParaRPr lang="fr-FR" sz="4400" dirty="0">
              <a:solidFill>
                <a:schemeClr val="tx1"/>
              </a:solidFill>
              <a:latin typeface="Calibri"/>
              <a:ea typeface="Times New Roman"/>
              <a:cs typeface="Arial"/>
            </a:endParaRPr>
          </a:p>
        </p:txBody>
      </p:sp>
    </p:spTree>
    <p:extLst>
      <p:ext uri="{BB962C8B-B14F-4D97-AF65-F5344CB8AC3E}">
        <p14:creationId xmlns:p14="http://schemas.microsoft.com/office/powerpoint/2010/main" val="361925321"/>
      </p:ext>
    </p:extLst>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498765"/>
            <a:ext cx="11921836" cy="1350818"/>
          </a:xfrm>
          <a:solidFill>
            <a:srgbClr val="00B0F0"/>
          </a:solidFill>
        </p:spPr>
        <p:txBody>
          <a:bodyPr>
            <a:noAutofit/>
          </a:bodyPr>
          <a:lstStyle/>
          <a:p>
            <a:pPr algn="ctr" rtl="1"/>
            <a:r>
              <a:rPr lang="ar-DZ" sz="4800" b="1" dirty="0">
                <a:solidFill>
                  <a:schemeClr val="tx1"/>
                </a:solidFill>
                <a:latin typeface="Amperzand" pitchFamily="2" charset="0"/>
                <a:ea typeface="Amperzand" pitchFamily="2" charset="0"/>
                <a:cs typeface="ae_Cortoba"/>
              </a:rPr>
              <a:t>1/ز)- التحوّل اللغوي؛ </a:t>
            </a:r>
            <a:r>
              <a:rPr lang="fr-FR" sz="4800" b="1" dirty="0">
                <a:solidFill>
                  <a:schemeClr val="tx1"/>
                </a:solidFill>
                <a:latin typeface="Amperzand" pitchFamily="2" charset="0"/>
                <a:ea typeface="Amperzand" pitchFamily="2" charset="0"/>
                <a:cs typeface="Arial"/>
              </a:rPr>
              <a:t>le changement linguistique</a:t>
            </a:r>
            <a:r>
              <a:rPr lang="ar-DZ" sz="4800" b="1" dirty="0">
                <a:solidFill>
                  <a:schemeClr val="tx1"/>
                </a:solidFill>
                <a:latin typeface="Amperzand" pitchFamily="2" charset="0"/>
                <a:ea typeface="Amperzand" pitchFamily="2" charset="0"/>
                <a:cs typeface="ae_Cortoba"/>
              </a:rPr>
              <a:t>:</a:t>
            </a:r>
            <a:br>
              <a:rPr lang="fr-FR" sz="4800" dirty="0">
                <a:solidFill>
                  <a:schemeClr val="tx1"/>
                </a:solidFill>
                <a:latin typeface="Amperzand" pitchFamily="2" charset="0"/>
                <a:ea typeface="Amperzand" pitchFamily="2" charset="0"/>
                <a:cs typeface="Arial"/>
              </a:rPr>
            </a:br>
            <a:endParaRPr lang="fr-FR" sz="5400" b="1" dirty="0">
              <a:solidFill>
                <a:schemeClr val="tx1"/>
              </a:solidFill>
              <a:latin typeface="Amperzand" pitchFamily="2" charset="0"/>
              <a:ea typeface="Amperzand" pitchFamily="2" charset="0"/>
              <a:cs typeface="AL-Hosam" pitchFamily="2" charset="-78"/>
            </a:endParaRPr>
          </a:p>
        </p:txBody>
      </p:sp>
      <p:sp>
        <p:nvSpPr>
          <p:cNvPr id="3" name="Espace réservé du contenu 2"/>
          <p:cNvSpPr>
            <a:spLocks noGrp="1"/>
          </p:cNvSpPr>
          <p:nvPr>
            <p:ph idx="1"/>
          </p:nvPr>
        </p:nvSpPr>
        <p:spPr>
          <a:xfrm>
            <a:off x="415636" y="2098965"/>
            <a:ext cx="11596256" cy="4156364"/>
          </a:xfrm>
          <a:blipFill>
            <a:blip r:embed="rId2"/>
            <a:tile tx="0" ty="0" sx="100000" sy="100000" flip="none" algn="tl"/>
          </a:blipFill>
        </p:spPr>
        <p:txBody>
          <a:bodyPr>
            <a:noAutofit/>
          </a:bodyPr>
          <a:lstStyle/>
          <a:p>
            <a:pPr marL="0" indent="0" algn="just" rtl="1">
              <a:buNone/>
            </a:pPr>
            <a:r>
              <a:rPr lang="ar-SA" sz="4400" dirty="0">
                <a:solidFill>
                  <a:srgbClr val="000000"/>
                </a:solidFill>
                <a:latin typeface="Abomsaab"/>
                <a:ea typeface="Times New Roman"/>
                <a:cs typeface="Traditional Arabic"/>
              </a:rPr>
              <a:t>تأخذ العلامة اللغوية وضعيتين هما على طرفي نقيض، أحدهما الثبوت والأخرى بالتغيير أو التحوّل، وتفصيلها على النحو الآتي:</a:t>
            </a:r>
            <a:endParaRPr lang="fr-FR" sz="4400" dirty="0">
              <a:solidFill>
                <a:schemeClr val="tx1"/>
              </a:solidFill>
              <a:latin typeface="Calibri"/>
              <a:ea typeface="Times New Roman"/>
              <a:cs typeface="Arial"/>
            </a:endParaRPr>
          </a:p>
        </p:txBody>
      </p:sp>
    </p:spTree>
    <p:extLst>
      <p:ext uri="{BB962C8B-B14F-4D97-AF65-F5344CB8AC3E}">
        <p14:creationId xmlns:p14="http://schemas.microsoft.com/office/powerpoint/2010/main" val="2258100910"/>
      </p:ext>
    </p:extLst>
  </p:cSld>
  <p:clrMapOvr>
    <a:masterClrMapping/>
  </p:clrMapOvr>
  <mc:AlternateContent xmlns:mc="http://schemas.openxmlformats.org/markup-compatibility/2006" xmlns:p14="http://schemas.microsoft.com/office/powerpoint/2010/main">
    <mc:Choice Requires="p14">
      <p:transition spd="slow" p14:dur="1500">
        <p14:ripple dir="rd"/>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ctr" rtl="1"/>
            <a:r>
              <a:rPr lang="ar-SA" sz="8000" b="1" dirty="0">
                <a:solidFill>
                  <a:srgbClr val="000000"/>
                </a:solidFill>
                <a:latin typeface="Abomsaab"/>
                <a:ea typeface="Times New Roman"/>
                <a:cs typeface="ALAWI-3-1"/>
              </a:rPr>
              <a:t>ز/أ)- الحالة الثابتة:</a:t>
            </a:r>
            <a:r>
              <a:rPr lang="ar-SA" sz="8000" dirty="0">
                <a:solidFill>
                  <a:srgbClr val="000000"/>
                </a:solidFill>
                <a:latin typeface="Abomsaab"/>
                <a:ea typeface="Times New Roman"/>
                <a:cs typeface="Traditional Arabic"/>
              </a:rPr>
              <a:t> </a:t>
            </a:r>
            <a:endParaRPr lang="fr-FR" sz="8800" b="1" dirty="0">
              <a:solidFill>
                <a:schemeClr val="tx1"/>
              </a:solidFill>
              <a:latin typeface="Amperzand" pitchFamily="2" charset="0"/>
              <a:ea typeface="Amperzand" pitchFamily="2" charset="0"/>
              <a:cs typeface="AL-Hosam" pitchFamily="2" charset="-78"/>
            </a:endParaRPr>
          </a:p>
        </p:txBody>
      </p:sp>
      <p:sp>
        <p:nvSpPr>
          <p:cNvPr id="3" name="Espace réservé du contenu 2"/>
          <p:cNvSpPr>
            <a:spLocks noGrp="1"/>
          </p:cNvSpPr>
          <p:nvPr>
            <p:ph idx="1"/>
          </p:nvPr>
        </p:nvSpPr>
        <p:spPr>
          <a:xfrm>
            <a:off x="228600" y="1427018"/>
            <a:ext cx="11804073" cy="4641273"/>
          </a:xfrm>
          <a:blipFill>
            <a:blip r:embed="rId2"/>
            <a:tile tx="0" ty="0" sx="100000" sy="100000" flip="none" algn="tl"/>
          </a:blipFill>
        </p:spPr>
        <p:txBody>
          <a:bodyPr>
            <a:noAutofit/>
          </a:bodyPr>
          <a:lstStyle/>
          <a:p>
            <a:pPr marL="0" indent="0" algn="just" rtl="1">
              <a:buNone/>
            </a:pPr>
            <a:r>
              <a:rPr lang="ar-SA" sz="4000" dirty="0">
                <a:solidFill>
                  <a:srgbClr val="000000"/>
                </a:solidFill>
                <a:latin typeface="Abomsaab"/>
                <a:ea typeface="Times New Roman"/>
                <a:cs typeface="Traditional Arabic"/>
              </a:rPr>
              <a:t>إن وصف العلامة اللغوية بالتغير والثبوت في آن واحد من لدن سوسير قد يبدو أمرا متناقضا ولكنه بمقابلة هذه النقيضين أراد أن يؤكد على أن اللغة تتغير على الرغم من عدم</a:t>
            </a:r>
            <a:br>
              <a:rPr lang="fr-FR" sz="4000" dirty="0">
                <a:solidFill>
                  <a:srgbClr val="000000"/>
                </a:solidFill>
                <a:latin typeface="Abomsaab"/>
                <a:ea typeface="Times New Roman"/>
                <a:cs typeface="Traditional Arabic"/>
              </a:rPr>
            </a:br>
            <a:r>
              <a:rPr lang="ar-SA" sz="4000" dirty="0">
                <a:solidFill>
                  <a:srgbClr val="000000"/>
                </a:solidFill>
                <a:latin typeface="Abomsaab"/>
                <a:ea typeface="Times New Roman"/>
                <a:cs typeface="Traditional Arabic"/>
              </a:rPr>
              <a:t>مقدرة الناطقين بها على تغييرها، وعادة ما تميل العلامات نحو الثبوت لوجود عوامل قوية تمنع هذا التغيير، يقول وترمان: "</a:t>
            </a:r>
            <a:r>
              <a:rPr lang="ar-SA" sz="4000" b="1" dirty="0">
                <a:solidFill>
                  <a:srgbClr val="000000"/>
                </a:solidFill>
                <a:ea typeface="Times New Roman"/>
                <a:cs typeface="ae_Dimnah"/>
              </a:rPr>
              <a:t>الثروة المفرداتية الكبيرة والبنية اللغوية المعقدة والجمود الذي يمي اللغة، بالإضافة إلى كون اللغة ملك للجميع، وأن جذورها ضاربة في أعماق التاريخ ونحن ورثناها عن الأجداد، وما علينا إلا تقبلها كما هي</a:t>
            </a:r>
            <a:r>
              <a:rPr lang="ar-SA" sz="4000" dirty="0">
                <a:solidFill>
                  <a:srgbClr val="000000"/>
                </a:solidFill>
                <a:latin typeface="Abomsaab"/>
                <a:ea typeface="Times New Roman"/>
                <a:cs typeface="Traditional Arabic"/>
              </a:rPr>
              <a:t>"</a:t>
            </a:r>
            <a:endParaRPr lang="fr-FR" sz="4000" dirty="0">
              <a:solidFill>
                <a:schemeClr val="tx1"/>
              </a:solidFill>
              <a:latin typeface="Calibri"/>
              <a:ea typeface="Times New Roman"/>
              <a:cs typeface="Arial"/>
            </a:endParaRPr>
          </a:p>
        </p:txBody>
      </p:sp>
    </p:spTree>
    <p:extLst>
      <p:ext uri="{BB962C8B-B14F-4D97-AF65-F5344CB8AC3E}">
        <p14:creationId xmlns:p14="http://schemas.microsoft.com/office/powerpoint/2010/main" val="5545223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ctr" rtl="1"/>
            <a:r>
              <a:rPr lang="ar-SA" sz="8800" b="1" dirty="0">
                <a:solidFill>
                  <a:srgbClr val="000000"/>
                </a:solidFill>
                <a:latin typeface="Amperzand"/>
                <a:ea typeface="Times New Roman"/>
                <a:cs typeface="ALAWI-3-1"/>
              </a:rPr>
              <a:t>1/ز/ب</a:t>
            </a:r>
            <a:r>
              <a:rPr lang="ar-SA" sz="8800" b="1" dirty="0">
                <a:solidFill>
                  <a:srgbClr val="000000"/>
                </a:solidFill>
                <a:latin typeface="Abomsaab"/>
                <a:ea typeface="Times New Roman"/>
                <a:cs typeface="ALAWI-3-1"/>
              </a:rPr>
              <a:t>)- </a:t>
            </a:r>
            <a:r>
              <a:rPr lang="ar-SA" sz="8800" dirty="0">
                <a:solidFill>
                  <a:srgbClr val="000000"/>
                </a:solidFill>
                <a:latin typeface="Abomsaab"/>
                <a:ea typeface="Times New Roman"/>
                <a:cs typeface="ALAWI-3-1"/>
              </a:rPr>
              <a:t>الحالة المتحولة:</a:t>
            </a:r>
            <a:r>
              <a:rPr lang="ar-SA" sz="8800" dirty="0">
                <a:solidFill>
                  <a:srgbClr val="000000"/>
                </a:solidFill>
                <a:latin typeface="Abomsaab"/>
                <a:ea typeface="Times New Roman"/>
                <a:cs typeface="Traditional Arabic"/>
              </a:rPr>
              <a:t> </a:t>
            </a:r>
            <a:endParaRPr lang="fr-FR" sz="8800" b="1" dirty="0">
              <a:solidFill>
                <a:schemeClr val="tx1"/>
              </a:solidFill>
              <a:latin typeface="Amperzand" pitchFamily="2" charset="0"/>
              <a:ea typeface="Amperzand" pitchFamily="2" charset="0"/>
              <a:cs typeface="AL-Hosam" pitchFamily="2" charset="-78"/>
            </a:endParaRPr>
          </a:p>
        </p:txBody>
      </p:sp>
      <p:sp>
        <p:nvSpPr>
          <p:cNvPr id="3" name="Espace réservé du contenu 2"/>
          <p:cNvSpPr>
            <a:spLocks noGrp="1"/>
          </p:cNvSpPr>
          <p:nvPr>
            <p:ph idx="1"/>
          </p:nvPr>
        </p:nvSpPr>
        <p:spPr>
          <a:xfrm>
            <a:off x="228600" y="1427018"/>
            <a:ext cx="11804073" cy="5140037"/>
          </a:xfrm>
          <a:blipFill>
            <a:blip r:embed="rId2"/>
            <a:tile tx="0" ty="0" sx="100000" sy="100000" flip="none" algn="tl"/>
          </a:blipFill>
        </p:spPr>
        <p:txBody>
          <a:bodyPr>
            <a:noAutofit/>
          </a:bodyPr>
          <a:lstStyle/>
          <a:p>
            <a:pPr marL="0" indent="0" algn="just" rtl="1">
              <a:lnSpc>
                <a:spcPct val="115000"/>
              </a:lnSpc>
              <a:spcAft>
                <a:spcPts val="1000"/>
              </a:spcAft>
              <a:buNone/>
            </a:pPr>
            <a:r>
              <a:rPr lang="ar-SA" sz="6000" dirty="0">
                <a:solidFill>
                  <a:srgbClr val="000000"/>
                </a:solidFill>
                <a:latin typeface="Abomsaab"/>
                <a:ea typeface="Times New Roman"/>
                <a:cs typeface="Traditional Arabic"/>
              </a:rPr>
              <a:t>تتغير اللغة بشكل تدريجي عبر الزمن، ويمس هذا التغيير خاصة أشكال المفردات ومعانيها ويقصد سوسير بالتغيرات الصوتية التي تصيب الدال أو تلك التغيرات في المعنى التي</a:t>
            </a:r>
            <a:br>
              <a:rPr lang="fr-FR" sz="6000" dirty="0">
                <a:solidFill>
                  <a:srgbClr val="000000"/>
                </a:solidFill>
                <a:latin typeface="Abomsaab"/>
                <a:ea typeface="Times New Roman"/>
                <a:cs typeface="Traditional Arabic"/>
              </a:rPr>
            </a:br>
            <a:r>
              <a:rPr lang="ar-SA" sz="6000" dirty="0">
                <a:solidFill>
                  <a:srgbClr val="000000"/>
                </a:solidFill>
                <a:latin typeface="Abomsaab"/>
                <a:ea typeface="Times New Roman"/>
                <a:cs typeface="Traditional Arabic"/>
              </a:rPr>
              <a:t>تصيب تصور المد لول.... فإنها تؤدي دائما إلى تبدل على مستوى العلاقة بين الدال والمدلول.</a:t>
            </a:r>
            <a:endParaRPr lang="fr-FR" sz="4400" dirty="0">
              <a:latin typeface="Calibri"/>
              <a:ea typeface="Times New Roman"/>
              <a:cs typeface="Arial"/>
            </a:endParaRPr>
          </a:p>
          <a:p>
            <a:pPr marL="0" indent="0" algn="just" rtl="1">
              <a:buNone/>
            </a:pPr>
            <a:endParaRPr lang="fr-FR" sz="4000" dirty="0">
              <a:solidFill>
                <a:schemeClr val="tx1"/>
              </a:solidFill>
              <a:latin typeface="Calibri"/>
              <a:ea typeface="Times New Roman"/>
              <a:cs typeface="Arial"/>
            </a:endParaRPr>
          </a:p>
        </p:txBody>
      </p:sp>
    </p:spTree>
    <p:extLst>
      <p:ext uri="{BB962C8B-B14F-4D97-AF65-F5344CB8AC3E}">
        <p14:creationId xmlns:p14="http://schemas.microsoft.com/office/powerpoint/2010/main" val="23557684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ctr" rtl="1"/>
            <a:r>
              <a:rPr lang="ar-DZ" sz="7200" b="1" dirty="0">
                <a:solidFill>
                  <a:schemeClr val="tx1"/>
                </a:solidFill>
                <a:latin typeface="Amperzand"/>
                <a:ea typeface="Times New Roman"/>
                <a:cs typeface="ae_Cortoba"/>
              </a:rPr>
              <a:t>1/ح</a:t>
            </a:r>
            <a:r>
              <a:rPr lang="ar-DZ" sz="7200" b="1" dirty="0">
                <a:solidFill>
                  <a:schemeClr val="tx1"/>
                </a:solidFill>
                <a:ea typeface="Times New Roman"/>
                <a:cs typeface="ae_Cortoba"/>
              </a:rPr>
              <a:t>)- الطابع المميز:</a:t>
            </a:r>
            <a:r>
              <a:rPr lang="ar-DZ" sz="5400" b="1" dirty="0">
                <a:solidFill>
                  <a:schemeClr val="tx1"/>
                </a:solidFill>
                <a:ea typeface="+mn-ea"/>
                <a:cs typeface="AF_Najed"/>
              </a:rPr>
              <a:t> </a:t>
            </a:r>
            <a:endParaRPr lang="fr-FR" sz="7200" b="1" dirty="0">
              <a:solidFill>
                <a:schemeClr val="tx1"/>
              </a:solidFill>
              <a:latin typeface="Amperzand" pitchFamily="2" charset="0"/>
              <a:ea typeface="Amperzand" pitchFamily="2" charset="0"/>
              <a:cs typeface="AL-Hosam" pitchFamily="2" charset="-78"/>
            </a:endParaRPr>
          </a:p>
        </p:txBody>
      </p:sp>
      <p:sp>
        <p:nvSpPr>
          <p:cNvPr id="3" name="Espace réservé du contenu 2"/>
          <p:cNvSpPr>
            <a:spLocks noGrp="1"/>
          </p:cNvSpPr>
          <p:nvPr>
            <p:ph idx="1"/>
          </p:nvPr>
        </p:nvSpPr>
        <p:spPr>
          <a:xfrm>
            <a:off x="228600" y="1427018"/>
            <a:ext cx="11804073" cy="5264727"/>
          </a:xfrm>
          <a:blipFill>
            <a:blip r:embed="rId2"/>
            <a:tile tx="0" ty="0" sx="100000" sy="100000" flip="none" algn="tl"/>
          </a:blipFill>
        </p:spPr>
        <p:txBody>
          <a:bodyPr>
            <a:noAutofit/>
          </a:bodyPr>
          <a:lstStyle/>
          <a:p>
            <a:pPr marL="0" indent="0" algn="just" rtl="1">
              <a:lnSpc>
                <a:spcPct val="115000"/>
              </a:lnSpc>
              <a:spcAft>
                <a:spcPts val="1000"/>
              </a:spcAft>
              <a:buNone/>
            </a:pPr>
            <a:r>
              <a:rPr lang="ar-SA" sz="2700" dirty="0">
                <a:solidFill>
                  <a:srgbClr val="000000"/>
                </a:solidFill>
                <a:cs typeface="Traditional Arabic"/>
              </a:rPr>
              <a:t>معنى التمييز هو أن لكل دليل لغوي أو حرف في اللغة دوره الخاص،  فقد تكون العلاقة بين الحرفين (</a:t>
            </a:r>
            <a:r>
              <a:rPr lang="ar-SA" sz="2700" dirty="0">
                <a:solidFill>
                  <a:srgbClr val="000000"/>
                </a:solidFill>
                <a:cs typeface="ALAWI-3-1"/>
              </a:rPr>
              <a:t>ج</a:t>
            </a:r>
            <a:r>
              <a:rPr lang="ar-SA" sz="2700" dirty="0">
                <a:solidFill>
                  <a:srgbClr val="000000"/>
                </a:solidFill>
                <a:cs typeface="Traditional Arabic"/>
              </a:rPr>
              <a:t>) و (</a:t>
            </a:r>
            <a:r>
              <a:rPr lang="ar-SA" sz="2700" dirty="0">
                <a:solidFill>
                  <a:srgbClr val="000000"/>
                </a:solidFill>
                <a:cs typeface="ALAWI-3-1"/>
              </a:rPr>
              <a:t>ص</a:t>
            </a:r>
            <a:r>
              <a:rPr lang="ar-SA" sz="2700" dirty="0">
                <a:solidFill>
                  <a:srgbClr val="000000"/>
                </a:solidFill>
                <a:cs typeface="Traditional Arabic"/>
              </a:rPr>
              <a:t>) علاقة مميزة، لأن استبدال حرف (</a:t>
            </a:r>
            <a:r>
              <a:rPr lang="ar-SA" sz="2700" dirty="0">
                <a:solidFill>
                  <a:srgbClr val="000000"/>
                </a:solidFill>
                <a:cs typeface="ALAWI-3-1"/>
              </a:rPr>
              <a:t>ج</a:t>
            </a:r>
            <a:r>
              <a:rPr lang="ar-SA" sz="2700" dirty="0">
                <a:solidFill>
                  <a:srgbClr val="000000"/>
                </a:solidFill>
                <a:cs typeface="Traditional Arabic"/>
              </a:rPr>
              <a:t>) بالحرف (</a:t>
            </a:r>
            <a:r>
              <a:rPr lang="ar-SA" sz="2700" dirty="0">
                <a:solidFill>
                  <a:srgbClr val="000000"/>
                </a:solidFill>
                <a:cs typeface="ALAWI-3-1"/>
              </a:rPr>
              <a:t>ص</a:t>
            </a:r>
            <a:r>
              <a:rPr lang="ar-SA" sz="2700" dirty="0">
                <a:solidFill>
                  <a:srgbClr val="000000"/>
                </a:solidFill>
                <a:cs typeface="Traditional Arabic"/>
              </a:rPr>
              <a:t>) يؤدي إلى اختلاف الهيئة والمعنى في الفرق بين (جال/صال)، فهي إذا خاصية تمنح الوحدات اللغوية (</a:t>
            </a:r>
            <a:r>
              <a:rPr lang="ar-SA" sz="2700" dirty="0" err="1">
                <a:solidFill>
                  <a:srgbClr val="000000"/>
                </a:solidFill>
                <a:cs typeface="ALAWI-3-1"/>
              </a:rPr>
              <a:t>فونيمات</a:t>
            </a:r>
            <a:r>
              <a:rPr lang="ar-SA" sz="2700" dirty="0">
                <a:solidFill>
                  <a:srgbClr val="000000"/>
                </a:solidFill>
                <a:cs typeface="ALAWI-3-1"/>
              </a:rPr>
              <a:t> </a:t>
            </a:r>
            <a:r>
              <a:rPr lang="ar-SA" sz="2700" dirty="0" err="1">
                <a:solidFill>
                  <a:srgbClr val="000000"/>
                </a:solidFill>
                <a:cs typeface="ALAWI-3-1"/>
              </a:rPr>
              <a:t>ومورفيمات</a:t>
            </a:r>
            <a:r>
              <a:rPr lang="ar-SA" sz="2700" dirty="0">
                <a:solidFill>
                  <a:srgbClr val="000000"/>
                </a:solidFill>
                <a:cs typeface="Traditional Arabic"/>
              </a:rPr>
              <a:t>)</a:t>
            </a:r>
            <a:r>
              <a:rPr lang="fr-FR" sz="2700" dirty="0">
                <a:solidFill>
                  <a:srgbClr val="000000"/>
                </a:solidFill>
                <a:cs typeface="Traditional Arabic"/>
              </a:rPr>
              <a:t>.</a:t>
            </a:r>
            <a:r>
              <a:rPr lang="ar-SA" sz="2700" dirty="0">
                <a:solidFill>
                  <a:srgbClr val="000000"/>
                </a:solidFill>
                <a:cs typeface="Traditional Arabic"/>
              </a:rPr>
              <a:t> تمايزًا عن بعضها بعضا، وذلك من خلال العلاقات الخلافية أو </a:t>
            </a:r>
            <a:r>
              <a:rPr lang="ar-SA" sz="2700" dirty="0" err="1">
                <a:solidFill>
                  <a:srgbClr val="000000"/>
                </a:solidFill>
                <a:cs typeface="Traditional Arabic"/>
              </a:rPr>
              <a:t>التقابلية</a:t>
            </a:r>
            <a:r>
              <a:rPr lang="ar-SA" sz="2700" dirty="0">
                <a:solidFill>
                  <a:srgbClr val="000000"/>
                </a:solidFill>
                <a:cs typeface="Traditional Arabic"/>
              </a:rPr>
              <a:t> فاستطاع بذلك </a:t>
            </a:r>
            <a:r>
              <a:rPr lang="ar-SA" sz="2700" dirty="0" err="1">
                <a:solidFill>
                  <a:srgbClr val="000000"/>
                </a:solidFill>
                <a:cs typeface="Traditional Arabic"/>
              </a:rPr>
              <a:t>اللسانيون</a:t>
            </a:r>
            <a:r>
              <a:rPr lang="ar-SA" sz="2700" dirty="0">
                <a:solidFill>
                  <a:srgbClr val="000000"/>
                </a:solidFill>
                <a:cs typeface="Traditional Arabic"/>
              </a:rPr>
              <a:t> وعلى رأسهم سوسير من إقامة تقابل يظهر مميزات كل واحدة منها عن الأخرى، وبالتالي فإنّ الأصوات لن تكون متميزة إلاّ إذا </a:t>
            </a:r>
            <a:r>
              <a:rPr lang="ar-SA" sz="2700" dirty="0">
                <a:solidFill>
                  <a:schemeClr val="tx1"/>
                </a:solidFill>
                <a:cs typeface="Traditional Arabic"/>
              </a:rPr>
              <a:t>ظهر اختلاف بينها وهذا الاختلاف يكون مستندا إلى مفهوم الملمح المميز</a:t>
            </a:r>
            <a:r>
              <a:rPr lang="ar-DZ" sz="2700" dirty="0">
                <a:solidFill>
                  <a:schemeClr val="tx1"/>
                </a:solidFill>
                <a:cs typeface="Traditional Arabic"/>
              </a:rPr>
              <a:t>.</a:t>
            </a:r>
          </a:p>
          <a:p>
            <a:pPr marL="0" indent="0" algn="just" rtl="1">
              <a:lnSpc>
                <a:spcPct val="115000"/>
              </a:lnSpc>
              <a:spcAft>
                <a:spcPts val="1000"/>
              </a:spcAft>
              <a:buNone/>
            </a:pPr>
            <a:r>
              <a:rPr lang="ar-DZ" sz="2700" dirty="0">
                <a:solidFill>
                  <a:schemeClr val="tx1"/>
                </a:solidFill>
                <a:cs typeface="Traditional Arabic"/>
              </a:rPr>
              <a:t>   </a:t>
            </a:r>
            <a:r>
              <a:rPr lang="ar-SA" sz="2700" dirty="0">
                <a:solidFill>
                  <a:schemeClr val="tx1"/>
                </a:solidFill>
                <a:cs typeface="Traditional Arabic"/>
              </a:rPr>
              <a:t> وقد عبّر روبن هنري روبنز قائلا </a:t>
            </a:r>
            <a:r>
              <a:rPr lang="ar-SA" sz="2700" b="1" dirty="0">
                <a:solidFill>
                  <a:schemeClr val="tx1"/>
                </a:solidFill>
                <a:latin typeface="Calibri"/>
                <a:cs typeface="ae_Dimnah"/>
              </a:rPr>
              <a:t>"..إنّه واحد من أكثر المفاهيم التحليلية أهمية وبقاءً في اللسانيات، كما أنّ نظرية الملامح المميزة لا تزال تبحث وتطور بشكل فعال، كما هو الحال في المدرسة التوليدية التحويلية.... وإذا كان هناك مفهوم ما يملك مفتاحا لفهم التحوّلات في النظرية اللسانية في القرن الحالي فهو هذا المفهوم..</a:t>
            </a:r>
            <a:r>
              <a:rPr lang="ar-SA" sz="2700" dirty="0">
                <a:solidFill>
                  <a:schemeClr val="tx1"/>
                </a:solidFill>
                <a:cs typeface="Traditional Arabic"/>
              </a:rPr>
              <a:t>" وهذا التغير البسيط على مستوى صوت واحد المؤدي إلى تغيير الدلالة هي دلالة عن عبقرية اللغة في توليد الأدلة الجديدة من المواد اللغوية نفسها.</a:t>
            </a:r>
            <a:endParaRPr lang="fr-FR" sz="2700" dirty="0">
              <a:solidFill>
                <a:schemeClr val="tx1"/>
              </a:solidFill>
              <a:latin typeface="Calibri"/>
              <a:ea typeface="Times New Roman"/>
              <a:cs typeface="Arial"/>
            </a:endParaRPr>
          </a:p>
        </p:txBody>
      </p:sp>
    </p:spTree>
    <p:extLst>
      <p:ext uri="{BB962C8B-B14F-4D97-AF65-F5344CB8AC3E}">
        <p14:creationId xmlns:p14="http://schemas.microsoft.com/office/powerpoint/2010/main" val="1501182805"/>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77982" y="446088"/>
            <a:ext cx="6525491" cy="976312"/>
          </a:xfrm>
          <a:solidFill>
            <a:srgbClr val="00B0F0"/>
          </a:solidFill>
        </p:spPr>
        <p:txBody>
          <a:bodyPr>
            <a:normAutofit fontScale="90000"/>
          </a:bodyPr>
          <a:lstStyle/>
          <a:p>
            <a:pPr algn="ctr" rtl="1"/>
            <a:r>
              <a:rPr lang="ar-DZ" sz="6000" b="1" dirty="0">
                <a:solidFill>
                  <a:schemeClr val="tx1"/>
                </a:solidFill>
                <a:cs typeface="AF_Najed" pitchFamily="2" charset="-78"/>
              </a:rPr>
              <a:t>طلبة سوسير</a:t>
            </a:r>
            <a:endParaRPr lang="fr-FR" sz="6000" b="1" dirty="0">
              <a:solidFill>
                <a:schemeClr val="tx1"/>
              </a:solidFill>
              <a:cs typeface="AF_Najed" pitchFamily="2" charset="-78"/>
            </a:endParaRPr>
          </a:p>
        </p:txBody>
      </p:sp>
      <p:sp>
        <p:nvSpPr>
          <p:cNvPr id="5" name="Espace réservé du contenu 4"/>
          <p:cNvSpPr>
            <a:spLocks noGrp="1"/>
          </p:cNvSpPr>
          <p:nvPr>
            <p:ph idx="1"/>
          </p:nvPr>
        </p:nvSpPr>
        <p:spPr>
          <a:xfrm>
            <a:off x="7086600" y="446088"/>
            <a:ext cx="4821382" cy="6017057"/>
          </a:xfrm>
        </p:spPr>
        <p:style>
          <a:lnRef idx="0">
            <a:schemeClr val="accent2"/>
          </a:lnRef>
          <a:fillRef idx="3">
            <a:schemeClr val="accent2"/>
          </a:fillRef>
          <a:effectRef idx="3">
            <a:schemeClr val="accent2"/>
          </a:effectRef>
          <a:fontRef idx="minor">
            <a:schemeClr val="lt1"/>
          </a:fontRef>
        </p:style>
        <p:txBody>
          <a:bodyPr>
            <a:normAutofit fontScale="77500" lnSpcReduction="20000"/>
          </a:bodyPr>
          <a:lstStyle/>
          <a:p>
            <a:pPr marL="0" indent="0" algn="just" rtl="1">
              <a:buNone/>
            </a:pPr>
            <a:r>
              <a:rPr lang="ar-DZ" sz="4800" b="1" dirty="0">
                <a:solidFill>
                  <a:schemeClr val="tx1"/>
                </a:solidFill>
                <a:latin typeface="Allegro"/>
                <a:ea typeface="Times New Roman"/>
                <a:cs typeface="AL-Mohanad Bold"/>
              </a:rPr>
              <a:t>السنة الأولى:</a:t>
            </a:r>
            <a:r>
              <a:rPr lang="ar-DZ" sz="4800" b="1" dirty="0">
                <a:solidFill>
                  <a:schemeClr val="tx1"/>
                </a:solidFill>
                <a:latin typeface="Allegro"/>
                <a:ea typeface="Times New Roman"/>
                <a:cs typeface="Traditional Arabic"/>
              </a:rPr>
              <a:t> </a:t>
            </a:r>
            <a:r>
              <a:rPr lang="ar-DZ" sz="5400" b="1" dirty="0">
                <a:solidFill>
                  <a:srgbClr val="FFFF00"/>
                </a:solidFill>
                <a:latin typeface="Allegro"/>
                <a:ea typeface="Times New Roman"/>
                <a:cs typeface="Traditional Arabic"/>
              </a:rPr>
              <a:t>بين (</a:t>
            </a:r>
            <a:r>
              <a:rPr lang="ar-DZ" sz="4800" b="1" dirty="0">
                <a:solidFill>
                  <a:srgbClr val="FFFF00"/>
                </a:solidFill>
                <a:latin typeface="Amperzand"/>
                <a:ea typeface="Times New Roman"/>
                <a:cs typeface="Traditional Arabic"/>
              </a:rPr>
              <a:t>16 جانفي إلى 03 ماي 1907</a:t>
            </a:r>
            <a:r>
              <a:rPr lang="ar-DZ" sz="5400" b="1" dirty="0">
                <a:solidFill>
                  <a:srgbClr val="FFFF00"/>
                </a:solidFill>
                <a:latin typeface="Allegro"/>
                <a:ea typeface="Times New Roman"/>
                <a:cs typeface="Traditional Arabic"/>
              </a:rPr>
              <a:t>) عدد المحاضرات: 12، عدد الطلبة: 28 طالبًا.</a:t>
            </a:r>
            <a:endParaRPr lang="en-US" sz="5400" b="1" dirty="0">
              <a:solidFill>
                <a:srgbClr val="FFFF00"/>
              </a:solidFill>
              <a:latin typeface="Allegro"/>
              <a:ea typeface="Times New Roman"/>
              <a:cs typeface="Traditional Arabic"/>
            </a:endParaRPr>
          </a:p>
          <a:p>
            <a:pPr marL="0" indent="0" algn="just" rtl="1">
              <a:buNone/>
            </a:pPr>
            <a:r>
              <a:rPr lang="ar-DZ" sz="4800" b="1" dirty="0">
                <a:solidFill>
                  <a:schemeClr val="tx1"/>
                </a:solidFill>
                <a:latin typeface="Allegro"/>
                <a:ea typeface="Times New Roman"/>
                <a:cs typeface="AL-Mohanad Bold"/>
              </a:rPr>
              <a:t>السنة الثانية:</a:t>
            </a:r>
            <a:r>
              <a:rPr lang="ar-DZ" sz="2400" b="1" dirty="0">
                <a:solidFill>
                  <a:schemeClr val="tx1"/>
                </a:solidFill>
                <a:latin typeface="Allegro"/>
                <a:ea typeface="Times New Roman"/>
                <a:cs typeface="Traditional Arabic"/>
              </a:rPr>
              <a:t> </a:t>
            </a:r>
            <a:r>
              <a:rPr lang="ar-DZ" sz="5400" b="1" dirty="0">
                <a:solidFill>
                  <a:srgbClr val="FFFF00"/>
                </a:solidFill>
                <a:latin typeface="Allegro"/>
                <a:ea typeface="Times New Roman"/>
                <a:cs typeface="Traditional Arabic"/>
              </a:rPr>
              <a:t>بين (</a:t>
            </a:r>
            <a:r>
              <a:rPr lang="ar-DZ" sz="4800" b="1" dirty="0">
                <a:solidFill>
                  <a:srgbClr val="FFFF00"/>
                </a:solidFill>
                <a:latin typeface="Amperzand"/>
                <a:ea typeface="Times New Roman"/>
                <a:cs typeface="Traditional Arabic"/>
              </a:rPr>
              <a:t>1 نوفمبر 1909/ 24 جوان 1910</a:t>
            </a:r>
            <a:r>
              <a:rPr lang="ar-DZ" sz="5400" b="1" dirty="0">
                <a:solidFill>
                  <a:srgbClr val="FFFF00"/>
                </a:solidFill>
                <a:latin typeface="Allegro"/>
                <a:ea typeface="Times New Roman"/>
                <a:cs typeface="Traditional Arabic"/>
              </a:rPr>
              <a:t>)، عدد المحاضرات: 13، عدد الطلبة: 11.</a:t>
            </a:r>
          </a:p>
          <a:p>
            <a:pPr marL="0" indent="0" algn="just" rtl="1">
              <a:buNone/>
            </a:pPr>
            <a:r>
              <a:rPr lang="ar-DZ" sz="3800" b="1" dirty="0">
                <a:latin typeface="Allegro"/>
                <a:ea typeface="Times New Roman"/>
                <a:cs typeface="Traditional Arabic"/>
              </a:rPr>
              <a:t> </a:t>
            </a:r>
            <a:r>
              <a:rPr lang="ar-DZ" sz="3300" b="1" dirty="0">
                <a:solidFill>
                  <a:schemeClr val="tx1"/>
                </a:solidFill>
                <a:latin typeface="Allegro"/>
                <a:ea typeface="Times New Roman"/>
                <a:cs typeface="AL-Mohanad Bold"/>
              </a:rPr>
              <a:t>السنة الثالثة:</a:t>
            </a:r>
            <a:r>
              <a:rPr lang="ar-DZ" sz="3300" b="1" dirty="0">
                <a:solidFill>
                  <a:schemeClr val="tx1"/>
                </a:solidFill>
                <a:latin typeface="Allegro"/>
                <a:ea typeface="Times New Roman"/>
                <a:cs typeface="Traditional Arabic"/>
              </a:rPr>
              <a:t> </a:t>
            </a:r>
            <a:r>
              <a:rPr lang="ar-DZ" sz="3800" b="1" dirty="0">
                <a:solidFill>
                  <a:srgbClr val="FFFF00"/>
                </a:solidFill>
                <a:latin typeface="Allegro"/>
                <a:ea typeface="Times New Roman"/>
                <a:cs typeface="Traditional Arabic"/>
              </a:rPr>
              <a:t>29 أكتوبر 1910 إلى 04 ماي 1911م</a:t>
            </a:r>
            <a:r>
              <a:rPr lang="ar-DZ" sz="1300" b="1" dirty="0">
                <a:solidFill>
                  <a:srgbClr val="FFFF00"/>
                </a:solidFill>
                <a:latin typeface="Allegro"/>
                <a:ea typeface="Times New Roman"/>
                <a:cs typeface="Traditional Arabic"/>
              </a:rPr>
              <a:t>، </a:t>
            </a:r>
            <a:r>
              <a:rPr lang="ar-DZ" sz="3800" b="1" dirty="0">
                <a:solidFill>
                  <a:srgbClr val="FFFF00"/>
                </a:solidFill>
                <a:latin typeface="Allegro"/>
                <a:ea typeface="Times New Roman"/>
                <a:cs typeface="Traditional Arabic"/>
              </a:rPr>
              <a:t>عدد المحاضرات: 19 محاضرة، عدد الطلبة: 12 طالبا</a:t>
            </a:r>
            <a:endParaRPr lang="fr-FR" sz="1200" b="1" dirty="0">
              <a:solidFill>
                <a:srgbClr val="FFFF00"/>
              </a:solidFill>
            </a:endParaRPr>
          </a:p>
        </p:txBody>
      </p:sp>
      <p:sp>
        <p:nvSpPr>
          <p:cNvPr id="6" name="Espace réservé du texte 5"/>
          <p:cNvSpPr>
            <a:spLocks noGrp="1"/>
          </p:cNvSpPr>
          <p:nvPr>
            <p:ph type="body" sz="half" idx="2"/>
          </p:nvPr>
        </p:nvSpPr>
        <p:spPr>
          <a:xfrm>
            <a:off x="477982" y="1598613"/>
            <a:ext cx="6504709" cy="4813299"/>
          </a:xfrm>
          <a:blipFill>
            <a:blip r:embed="rId2"/>
            <a:tile tx="0" ty="0" sx="100000" sy="100000" flip="none" algn="tl"/>
          </a:blipFill>
        </p:spPr>
        <p:txBody>
          <a:bodyPr>
            <a:noAutofit/>
          </a:bodyPr>
          <a:lstStyle/>
          <a:p>
            <a:pPr algn="just" rtl="1"/>
            <a:r>
              <a:rPr lang="ar-DZ" sz="3600" b="1" dirty="0">
                <a:solidFill>
                  <a:schemeClr val="tx1"/>
                </a:solidFill>
                <a:latin typeface="Allegro"/>
                <a:ea typeface="Times New Roman"/>
                <a:cs typeface="Traditional Arabic"/>
              </a:rPr>
              <a:t>تكوّن على يد سوسير في هذه السنوات: 210 طالبًا، من بينهم 40 طالبًا من جنسيات مختلفة، وهي: 16 طالبًا من الألمان، 9 طلبة سويسريين، 4 طلبة، رومانيين، 4 طلبة </a:t>
            </a:r>
            <a:r>
              <a:rPr lang="ar-DZ" sz="3600" b="1" dirty="0" err="1">
                <a:solidFill>
                  <a:schemeClr val="tx1"/>
                </a:solidFill>
                <a:latin typeface="Allegro"/>
                <a:ea typeface="Times New Roman"/>
                <a:cs typeface="Traditional Arabic"/>
              </a:rPr>
              <a:t>بلجكيين</a:t>
            </a:r>
            <a:r>
              <a:rPr lang="ar-DZ" sz="3600" b="1" dirty="0">
                <a:solidFill>
                  <a:schemeClr val="tx1"/>
                </a:solidFill>
                <a:latin typeface="Allegro"/>
                <a:ea typeface="Times New Roman"/>
                <a:cs typeface="Traditional Arabic"/>
              </a:rPr>
              <a:t>، روسيان وهولنديان وطالب واحد من السويد. وهؤلاء سيكون لهم الدور الفعال في نشر تعليم سوسير في بلدانهم ثم بشكل عالمي، وقد أثّروا بشكل مباشر في قيام المدارس اللسانية لاحقا...</a:t>
            </a:r>
          </a:p>
          <a:p>
            <a:pPr algn="just" rtl="1"/>
            <a:endParaRPr lang="fr-FR" sz="2800" b="1" dirty="0">
              <a:solidFill>
                <a:schemeClr val="tx1"/>
              </a:solidFill>
            </a:endParaRPr>
          </a:p>
        </p:txBody>
      </p:sp>
    </p:spTree>
    <p:extLst>
      <p:ext uri="{BB962C8B-B14F-4D97-AF65-F5344CB8AC3E}">
        <p14:creationId xmlns:p14="http://schemas.microsoft.com/office/powerpoint/2010/main" val="137562152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0164" y="1"/>
            <a:ext cx="11921836" cy="1350818"/>
          </a:xfrm>
          <a:solidFill>
            <a:srgbClr val="00B0F0"/>
          </a:solidFill>
        </p:spPr>
        <p:txBody>
          <a:bodyPr>
            <a:noAutofit/>
          </a:bodyPr>
          <a:lstStyle/>
          <a:p>
            <a:pPr algn="ctr" rtl="1"/>
            <a:r>
              <a:rPr lang="ar-DZ" sz="6600" b="1" dirty="0">
                <a:solidFill>
                  <a:schemeClr val="tx1"/>
                </a:solidFill>
                <a:latin typeface="Amperzand"/>
                <a:ea typeface="Times New Roman"/>
                <a:cs typeface="ae_Cortoba"/>
              </a:rPr>
              <a:t>1/</a:t>
            </a:r>
            <a:r>
              <a:rPr lang="ar-DZ" sz="6600" b="1" dirty="0">
                <a:solidFill>
                  <a:schemeClr val="tx1"/>
                </a:solidFill>
                <a:ea typeface="Times New Roman"/>
                <a:cs typeface="ae_Cortoba"/>
              </a:rPr>
              <a:t>ط)- الانعكاسية والطواعية: </a:t>
            </a:r>
            <a:endParaRPr lang="fr-FR" sz="6600" b="1" dirty="0">
              <a:solidFill>
                <a:schemeClr val="tx1"/>
              </a:solidFill>
              <a:latin typeface="Amperzand" pitchFamily="2" charset="0"/>
              <a:ea typeface="Amperzand" pitchFamily="2" charset="0"/>
              <a:cs typeface="AL-Hosam" pitchFamily="2" charset="-78"/>
            </a:endParaRPr>
          </a:p>
        </p:txBody>
      </p:sp>
      <p:sp>
        <p:nvSpPr>
          <p:cNvPr id="3" name="Espace réservé du contenu 2"/>
          <p:cNvSpPr>
            <a:spLocks noGrp="1"/>
          </p:cNvSpPr>
          <p:nvPr>
            <p:ph idx="1"/>
          </p:nvPr>
        </p:nvSpPr>
        <p:spPr>
          <a:xfrm>
            <a:off x="228600" y="1427018"/>
            <a:ext cx="11804073" cy="5264727"/>
          </a:xfrm>
          <a:blipFill>
            <a:blip r:embed="rId2"/>
            <a:tile tx="0" ty="0" sx="100000" sy="100000" flip="none" algn="tl"/>
          </a:blipFill>
        </p:spPr>
        <p:txBody>
          <a:bodyPr>
            <a:noAutofit/>
          </a:bodyPr>
          <a:lstStyle/>
          <a:p>
            <a:pPr marL="0" indent="0" algn="just" rtl="1">
              <a:lnSpc>
                <a:spcPct val="115000"/>
              </a:lnSpc>
              <a:spcAft>
                <a:spcPts val="1000"/>
              </a:spcAft>
              <a:buNone/>
            </a:pPr>
            <a:r>
              <a:rPr lang="ar-DZ" sz="4000" dirty="0">
                <a:solidFill>
                  <a:schemeClr val="tx1"/>
                </a:solidFill>
                <a:latin typeface="ae_Cortoba"/>
                <a:ea typeface="Times New Roman"/>
                <a:cs typeface="Traditional Arabic"/>
              </a:rPr>
              <a:t>يتمتع اللسان البشري فضلا عن أدائه لوظيفة التواصل والتبليغ من حيث هي وظيفته الأساسية ومختلف الوظائف الفرعية الأخرى خاصية فريدة في كلّ الأنظمة التواصلية المتعدّدة والمعقّدة في إمكانية لا للتعبير عن وتلبية مختلف الحاجات النفسية والاجتماعية، وإنّما في التعبير عن نفسها بنفسها فهي قادرة على تقديم مختلف الشروحات والتفاسير والتحليلات عن ذاتها، يقول مصطفى غلفان </a:t>
            </a:r>
            <a:r>
              <a:rPr lang="ar-DZ" sz="3200" b="1" dirty="0">
                <a:solidFill>
                  <a:schemeClr val="tx1"/>
                </a:solidFill>
                <a:ea typeface="Times New Roman"/>
                <a:cs typeface="ae_Dimnah"/>
              </a:rPr>
              <a:t>"..حيث تتكلّم اللغة عن نفسها أو تصف نفسها بنفسها على النحو اللغة المستعملة من لدن النحاة العرب القدامى وغيرهم من العلماء في مجالات معرفية أخرى يعرف النحو العربي المبتدأ مثلا بأنّه اسم مرفوع يقع في أوّل الكلام..</a:t>
            </a:r>
            <a:r>
              <a:rPr lang="ar-DZ" sz="3200" b="1" dirty="0">
                <a:solidFill>
                  <a:schemeClr val="tx1"/>
                </a:solidFill>
                <a:latin typeface="ae_Dimnah"/>
                <a:ea typeface="Times New Roman"/>
                <a:cs typeface="Traditional Arabic"/>
              </a:rPr>
              <a:t>"</a:t>
            </a:r>
            <a:endParaRPr lang="fr-FR" sz="3600" dirty="0">
              <a:solidFill>
                <a:schemeClr val="tx1"/>
              </a:solidFill>
              <a:latin typeface="Calibri"/>
              <a:ea typeface="Times New Roman"/>
              <a:cs typeface="Arial"/>
            </a:endParaRPr>
          </a:p>
        </p:txBody>
      </p:sp>
    </p:spTree>
    <p:extLst>
      <p:ext uri="{BB962C8B-B14F-4D97-AF65-F5344CB8AC3E}">
        <p14:creationId xmlns:p14="http://schemas.microsoft.com/office/powerpoint/2010/main" val="101978287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p:cNvSpPr>
            <a:spLocks noGrp="1"/>
          </p:cNvSpPr>
          <p:nvPr>
            <p:ph type="title"/>
          </p:nvPr>
        </p:nvSpPr>
        <p:spPr>
          <a:xfrm>
            <a:off x="774915" y="340963"/>
            <a:ext cx="10729698" cy="5831237"/>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txBody>
          <a:bodyPr>
            <a:normAutofit/>
          </a:bodyPr>
          <a:lstStyle/>
          <a:p>
            <a:pPr algn="ctr"/>
            <a:r>
              <a:rPr lang="ar-DZ" baseline="0" dirty="0">
                <a:cs typeface="AGA Granada Regular" pitchFamily="2" charset="-78"/>
              </a:rPr>
              <a:t> </a:t>
            </a:r>
            <a:r>
              <a:rPr lang="ar-DZ" sz="23900" baseline="0" dirty="0">
                <a:cs typeface="AGA Granada Regular" pitchFamily="2" charset="-78"/>
              </a:rPr>
              <a:t>مــــناقشـة </a:t>
            </a:r>
            <a:endParaRPr lang="fr-FR" dirty="0">
              <a:cs typeface="AGA Granada Regular" pitchFamily="2" charset="-78"/>
            </a:endParaRPr>
          </a:p>
        </p:txBody>
      </p:sp>
      <p:pic>
        <p:nvPicPr>
          <p:cNvPr id="6" name="Picture 2" descr="C:\Users\letcum\Desktop\bf7671d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413416" y="3612629"/>
            <a:ext cx="7075357" cy="2268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00561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5"/>
                                        </p:tgtEl>
                                        <p:attrNameLst>
                                          <p:attrName>style.color</p:attrName>
                                        </p:attrNameLst>
                                      </p:cBhvr>
                                      <p:to>
                                        <a:schemeClr val="bg1"/>
                                      </p:to>
                                    </p:animClr>
                                    <p:animClr clrSpc="rgb" dir="cw">
                                      <p:cBhvr>
                                        <p:cTn id="7" dur="250" autoRev="1" fill="remove"/>
                                        <p:tgtEl>
                                          <p:spTgt spid="5"/>
                                        </p:tgtEl>
                                        <p:attrNameLst>
                                          <p:attrName>fillcolor</p:attrName>
                                        </p:attrNameLst>
                                      </p:cBhvr>
                                      <p:to>
                                        <a:schemeClr val="bg1"/>
                                      </p:to>
                                    </p:animClr>
                                    <p:set>
                                      <p:cBhvr>
                                        <p:cTn id="8" dur="250" autoRev="1" fill="remove"/>
                                        <p:tgtEl>
                                          <p:spTgt spid="5"/>
                                        </p:tgtEl>
                                        <p:attrNameLst>
                                          <p:attrName>fill.type</p:attrName>
                                        </p:attrNameLst>
                                      </p:cBhvr>
                                      <p:to>
                                        <p:strVal val="solid"/>
                                      </p:to>
                                    </p:set>
                                    <p:set>
                                      <p:cBhvr>
                                        <p:cTn id="9" dur="250" autoRev="1" fill="remove"/>
                                        <p:tgtEl>
                                          <p:spTgt spid="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486862" y="353291"/>
            <a:ext cx="6525491" cy="976312"/>
          </a:xfrm>
          <a:solidFill>
            <a:srgbClr val="00B0F0"/>
          </a:solidFill>
        </p:spPr>
        <p:txBody>
          <a:bodyPr>
            <a:normAutofit/>
          </a:bodyPr>
          <a:lstStyle/>
          <a:p>
            <a:pPr algn="ctr" rtl="1"/>
            <a:r>
              <a:rPr lang="ar-DZ" sz="4400" b="1" dirty="0">
                <a:solidFill>
                  <a:schemeClr val="tx1"/>
                </a:solidFill>
                <a:cs typeface="AGA Granada Regular" pitchFamily="2" charset="-78"/>
              </a:rPr>
              <a:t>البرنامج البيداغوجي للمحاضرات </a:t>
            </a:r>
            <a:endParaRPr lang="fr-FR" sz="4400" b="1" dirty="0">
              <a:solidFill>
                <a:schemeClr val="tx1"/>
              </a:solidFill>
              <a:cs typeface="AGA Granada Regular" pitchFamily="2" charset="-78"/>
            </a:endParaRPr>
          </a:p>
        </p:txBody>
      </p:sp>
      <p:sp>
        <p:nvSpPr>
          <p:cNvPr id="6" name="Espace réservé du texte 5"/>
          <p:cNvSpPr>
            <a:spLocks noGrp="1"/>
          </p:cNvSpPr>
          <p:nvPr>
            <p:ph type="body" sz="half" idx="2"/>
          </p:nvPr>
        </p:nvSpPr>
        <p:spPr>
          <a:xfrm>
            <a:off x="5507644" y="1598612"/>
            <a:ext cx="6504709" cy="5076507"/>
          </a:xfrm>
          <a:blipFill>
            <a:blip r:embed="rId2"/>
            <a:tile tx="0" ty="0" sx="100000" sy="100000" flip="none" algn="tl"/>
          </a:blipFill>
        </p:spPr>
        <p:txBody>
          <a:bodyPr>
            <a:noAutofit/>
          </a:bodyPr>
          <a:lstStyle/>
          <a:p>
            <a:pPr algn="just" rtl="1"/>
            <a:r>
              <a:rPr lang="ar-DZ" sz="2800" b="1" dirty="0">
                <a:solidFill>
                  <a:schemeClr val="tx1"/>
                </a:solidFill>
                <a:highlight>
                  <a:srgbClr val="FFFF00"/>
                </a:highlight>
                <a:latin typeface="Allegro"/>
                <a:ea typeface="Times New Roman"/>
                <a:cs typeface="Traditional Arabic"/>
              </a:rPr>
              <a:t>السنة الأولى</a:t>
            </a:r>
            <a:r>
              <a:rPr lang="ar-DZ" sz="2800" b="1" dirty="0">
                <a:solidFill>
                  <a:schemeClr val="tx1"/>
                </a:solidFill>
                <a:latin typeface="Allegro"/>
                <a:ea typeface="Times New Roman"/>
                <a:cs typeface="Traditional Arabic"/>
              </a:rPr>
              <a:t>: تعريف اللسانيات؛ من الداخل والخارج، مبادئ الفنولوجيا، اللسانيات الآنية والتاريخية، التحوّلات الصوتية، القياس، إبداع اللسان، اللسان والكلام، التصنيف الداخلي للألسن، السوابق واللواحق والجذور، الأسلوب: الإلصاق والقياس، الاشتقاق العامي، تاريخ الأسر اللغوية الهندو-أوروبية، طريقة إعادة التركيب وقيمتها.</a:t>
            </a:r>
          </a:p>
          <a:p>
            <a:pPr algn="just" rtl="1"/>
            <a:r>
              <a:rPr lang="ar-DZ" sz="2800" b="1" dirty="0">
                <a:solidFill>
                  <a:schemeClr val="tx1"/>
                </a:solidFill>
                <a:highlight>
                  <a:srgbClr val="FFFF00"/>
                </a:highlight>
                <a:latin typeface="Allegro"/>
                <a:ea typeface="Times New Roman"/>
                <a:cs typeface="Traditional Arabic"/>
              </a:rPr>
              <a:t>السنة الثانية</a:t>
            </a:r>
            <a:r>
              <a:rPr lang="ar-DZ" sz="2800" b="1" dirty="0">
                <a:solidFill>
                  <a:schemeClr val="tx1"/>
                </a:solidFill>
                <a:latin typeface="Allegro"/>
                <a:ea typeface="Times New Roman"/>
                <a:cs typeface="Traditional Arabic"/>
              </a:rPr>
              <a:t>: اللسانيات موضوعها، طبيعة اللسان، التحليل والتركيب، </a:t>
            </a:r>
            <a:r>
              <a:rPr lang="ar-DZ" sz="2800" b="1" dirty="0" err="1">
                <a:solidFill>
                  <a:schemeClr val="tx1"/>
                </a:solidFill>
                <a:latin typeface="Allegro"/>
                <a:ea typeface="Times New Roman"/>
                <a:cs typeface="Traditional Arabic"/>
              </a:rPr>
              <a:t>سميولوجيا</a:t>
            </a:r>
            <a:r>
              <a:rPr lang="ar-DZ" sz="2800" b="1" dirty="0">
                <a:solidFill>
                  <a:schemeClr val="tx1"/>
                </a:solidFill>
                <a:latin typeface="Allegro"/>
                <a:ea typeface="Times New Roman"/>
                <a:cs typeface="Traditional Arabic"/>
              </a:rPr>
              <a:t> النسق </a:t>
            </a:r>
            <a:r>
              <a:rPr lang="ar-DZ" sz="2800" b="1" dirty="0" err="1">
                <a:solidFill>
                  <a:schemeClr val="tx1"/>
                </a:solidFill>
                <a:latin typeface="Allegro"/>
                <a:ea typeface="Times New Roman"/>
                <a:cs typeface="Traditional Arabic"/>
              </a:rPr>
              <a:t>العلاماتي</a:t>
            </a:r>
            <a:r>
              <a:rPr lang="ar-DZ" sz="2800" b="1" dirty="0">
                <a:solidFill>
                  <a:schemeClr val="tx1"/>
                </a:solidFill>
                <a:latin typeface="Allegro"/>
                <a:ea typeface="Times New Roman"/>
                <a:cs typeface="Traditional Arabic"/>
              </a:rPr>
              <a:t>، مسألة التماثل، اللسانيات الداخلية والخارجية، التماثل التاريخي والآني، اللسانيات الثابتة والمتحولة، الجوهر المزدوج للألسن، القياس، الفنولوجيا والصوتيات، لسانيات هندية أوروبية مدخل إلى اللسانيات العامة.</a:t>
            </a:r>
          </a:p>
          <a:p>
            <a:pPr algn="just" rtl="1"/>
            <a:endParaRPr lang="fr-FR" sz="2800" b="1" dirty="0">
              <a:solidFill>
                <a:schemeClr val="tx1"/>
              </a:solidFill>
              <a:latin typeface="AlgerianBasD" panose="04040705040A02020702" pitchFamily="82" charset="0"/>
            </a:endParaRPr>
          </a:p>
        </p:txBody>
      </p:sp>
      <p:sp>
        <p:nvSpPr>
          <p:cNvPr id="3" name="Espace réservé du texte 5">
            <a:extLst>
              <a:ext uri="{FF2B5EF4-FFF2-40B4-BE49-F238E27FC236}">
                <a16:creationId xmlns:a16="http://schemas.microsoft.com/office/drawing/2014/main" id="{4DF67D86-8903-B79A-9C5B-04006078BF86}"/>
              </a:ext>
            </a:extLst>
          </p:cNvPr>
          <p:cNvSpPr txBox="1">
            <a:spLocks/>
          </p:cNvSpPr>
          <p:nvPr/>
        </p:nvSpPr>
        <p:spPr>
          <a:xfrm>
            <a:off x="179647" y="353292"/>
            <a:ext cx="5123873" cy="6151418"/>
          </a:xfrm>
          <a:prstGeom prst="rect">
            <a:avLst/>
          </a:prstGeom>
          <a:blipFill>
            <a:blip r:embed="rId2"/>
            <a:tile tx="0" ty="0" sx="100000" sy="100000" flip="none" algn="tl"/>
          </a:blipFill>
        </p:spPr>
        <p:txBody>
          <a:bodyPr vert="horz" lIns="91440" tIns="45720" rIns="91440" bIns="45720" rtlCol="0">
            <a:noAutofit/>
          </a:bodyPr>
          <a:lstStyle>
            <a:lvl1pPr marL="0" indent="0" algn="l" defTabSz="457200" rtl="0" eaLnBrk="1" latinLnBrk="0" hangingPunct="1">
              <a:spcBef>
                <a:spcPts val="1000"/>
              </a:spcBef>
              <a:spcAft>
                <a:spcPts val="0"/>
              </a:spcAft>
              <a:buClr>
                <a:schemeClr val="accent1"/>
              </a:buClr>
              <a:buFont typeface="Wingdings 3" charset="2"/>
              <a:buNone/>
              <a:defRPr sz="140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20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00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9pPr>
          </a:lstStyle>
          <a:p>
            <a:pPr algn="just" rtl="1"/>
            <a:r>
              <a:rPr lang="ar-DZ" sz="3200" b="1" dirty="0">
                <a:solidFill>
                  <a:schemeClr val="tx1"/>
                </a:solidFill>
                <a:highlight>
                  <a:srgbClr val="FFFF00"/>
                </a:highlight>
                <a:latin typeface="Traditional Arabic" panose="02020603050405020304" pitchFamily="18" charset="-78"/>
                <a:ea typeface="Amperzand" pitchFamily="2" charset="0"/>
                <a:cs typeface="Traditional Arabic" panose="02020603050405020304" pitchFamily="18" charset="-78"/>
              </a:rPr>
              <a:t>السنة الثالثة: </a:t>
            </a:r>
            <a:r>
              <a:rPr lang="ar-DZ" sz="3200" b="1" dirty="0">
                <a:solidFill>
                  <a:schemeClr val="tx1"/>
                </a:solidFill>
                <a:latin typeface="Traditional Arabic" panose="02020603050405020304" pitchFamily="18" charset="-78"/>
                <a:ea typeface="Amperzand" pitchFamily="2" charset="0"/>
                <a:cs typeface="Traditional Arabic" panose="02020603050405020304" pitchFamily="18" charset="-78"/>
              </a:rPr>
              <a:t>وهي السنة التي أبدع فيها سوسير بحق، حيث تشكّلت الثنائيات بأكثر دقّة، وفضلا عن إعادة إلقاء المحاضرات السابقة أضاف: ملكة اللغة، التنوع الجغرافي للألسن، تمثيل اللسان عن طريق الكتابة، التقابل الصوتي ونظرية القيم، الجدول الجغرافي التاريخي لأهمّ العائلات اللغوية الهندو أوروبية، اللسان والكلام، لسانيات اللسان ولسانيات الكلام، النظام الثابت للعلامة وتحولاتها، مسألة الوحدات والكائنات، الاعتباطية النسبية والجذرية، ملكة اللغة والإبداع الفردي. </a:t>
            </a:r>
            <a:endParaRPr lang="fr-FR" sz="3200" b="1" dirty="0">
              <a:solidFill>
                <a:schemeClr val="tx1"/>
              </a:solidFill>
              <a:latin typeface="Traditional Arabic" panose="02020603050405020304" pitchFamily="18" charset="-78"/>
              <a:ea typeface="Amperzand" pitchFamily="2" charset="0"/>
              <a:cs typeface="Traditional Arabic" panose="02020603050405020304" pitchFamily="18" charset="-78"/>
            </a:endParaRPr>
          </a:p>
        </p:txBody>
      </p:sp>
    </p:spTree>
    <p:extLst>
      <p:ext uri="{BB962C8B-B14F-4D97-AF65-F5344CB8AC3E}">
        <p14:creationId xmlns:p14="http://schemas.microsoft.com/office/powerpoint/2010/main" val="205349545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486862" y="353291"/>
            <a:ext cx="6525491" cy="976312"/>
          </a:xfrm>
          <a:solidFill>
            <a:srgbClr val="00B0F0"/>
          </a:solidFill>
        </p:spPr>
        <p:txBody>
          <a:bodyPr>
            <a:normAutofit/>
          </a:bodyPr>
          <a:lstStyle/>
          <a:p>
            <a:pPr algn="ctr" rtl="1"/>
            <a:r>
              <a:rPr lang="ar-DZ" sz="4400" b="1" dirty="0">
                <a:solidFill>
                  <a:schemeClr val="tx1"/>
                </a:solidFill>
                <a:cs typeface="AGA Granada Regular" pitchFamily="2" charset="-78"/>
              </a:rPr>
              <a:t>منعطف المحاضرات السوسيرية:</a:t>
            </a:r>
            <a:endParaRPr lang="fr-FR" sz="4400" b="1" dirty="0">
              <a:solidFill>
                <a:schemeClr val="tx1"/>
              </a:solidFill>
              <a:cs typeface="AGA Granada Regular" pitchFamily="2" charset="-78"/>
            </a:endParaRPr>
          </a:p>
        </p:txBody>
      </p:sp>
      <p:sp>
        <p:nvSpPr>
          <p:cNvPr id="6" name="Espace réservé du texte 5"/>
          <p:cNvSpPr>
            <a:spLocks noGrp="1"/>
          </p:cNvSpPr>
          <p:nvPr>
            <p:ph type="body" sz="half" idx="2"/>
          </p:nvPr>
        </p:nvSpPr>
        <p:spPr>
          <a:xfrm>
            <a:off x="5507644" y="1598612"/>
            <a:ext cx="6504709" cy="5076507"/>
          </a:xfrm>
          <a:blipFill>
            <a:blip r:embed="rId2"/>
            <a:tile tx="0" ty="0" sx="100000" sy="100000" flip="none" algn="tl"/>
          </a:blipFill>
        </p:spPr>
        <p:txBody>
          <a:bodyPr>
            <a:noAutofit/>
          </a:bodyPr>
          <a:lstStyle/>
          <a:p>
            <a:pPr algn="just" rtl="1"/>
            <a:r>
              <a:rPr lang="ar-DZ" sz="2800" b="1" dirty="0">
                <a:solidFill>
                  <a:schemeClr val="tx1"/>
                </a:solidFill>
                <a:latin typeface="Allegro"/>
                <a:ea typeface="Times New Roman"/>
                <a:cs typeface="Traditional Arabic"/>
              </a:rPr>
              <a:t>عكف طلبة سوسير الأكثر ادراكًا لاستثنائية وجدّة وعمق هذه الأطروحة، وتكوّنت في البداية رغبة شديدة عند كلّ من ألبيرت سيشهاي (</a:t>
            </a:r>
            <a:r>
              <a:rPr lang="fr-FR" sz="2800" b="1" dirty="0">
                <a:solidFill>
                  <a:schemeClr val="tx1"/>
                </a:solidFill>
                <a:latin typeface="Allegro"/>
                <a:ea typeface="Times New Roman"/>
                <a:cs typeface="Traditional Arabic"/>
              </a:rPr>
              <a:t>Albert Scechehaye-1870/1947</a:t>
            </a:r>
            <a:r>
              <a:rPr lang="ar-DZ" sz="2800" b="1" dirty="0">
                <a:solidFill>
                  <a:schemeClr val="tx1"/>
                </a:solidFill>
                <a:latin typeface="Allegro"/>
                <a:ea typeface="Times New Roman"/>
                <a:cs typeface="Traditional Arabic"/>
              </a:rPr>
              <a:t>) وشارلز بالي (</a:t>
            </a:r>
            <a:r>
              <a:rPr lang="en-US" sz="2800" b="1" dirty="0">
                <a:solidFill>
                  <a:schemeClr val="tx1"/>
                </a:solidFill>
                <a:latin typeface="Allegro"/>
                <a:ea typeface="Times New Roman"/>
                <a:cs typeface="Traditional Arabic"/>
              </a:rPr>
              <a:t>Charlez Bally-1865/1947 </a:t>
            </a:r>
            <a:r>
              <a:rPr lang="ar-DZ" sz="2800" b="1" dirty="0">
                <a:solidFill>
                  <a:schemeClr val="tx1"/>
                </a:solidFill>
                <a:latin typeface="Allegro"/>
                <a:ea typeface="Times New Roman"/>
                <a:cs typeface="Traditional Arabic"/>
              </a:rPr>
              <a:t>) بمساعدة ليوبولد قوتي (</a:t>
            </a:r>
            <a:r>
              <a:rPr lang="fr-FR" sz="2800" b="1" dirty="0">
                <a:solidFill>
                  <a:schemeClr val="tx1"/>
                </a:solidFill>
                <a:latin typeface="Allegro"/>
                <a:ea typeface="Times New Roman"/>
                <a:cs typeface="Traditional Arabic"/>
              </a:rPr>
              <a:t>Léopold Gautier</a:t>
            </a:r>
            <a:r>
              <a:rPr lang="ar-DZ" sz="2800" b="1" dirty="0">
                <a:solidFill>
                  <a:schemeClr val="tx1"/>
                </a:solidFill>
                <a:latin typeface="Allegro"/>
                <a:ea typeface="Times New Roman"/>
                <a:cs typeface="Traditional Arabic"/>
              </a:rPr>
              <a:t>) وأرملة سوسير (</a:t>
            </a:r>
            <a:r>
              <a:rPr lang="en-US" sz="2800" b="1" dirty="0">
                <a:solidFill>
                  <a:schemeClr val="tx1"/>
                </a:solidFill>
                <a:latin typeface="Allegro"/>
                <a:ea typeface="Times New Roman"/>
                <a:cs typeface="Traditional Arabic"/>
              </a:rPr>
              <a:t>Marie de Saussure</a:t>
            </a:r>
            <a:r>
              <a:rPr lang="ar-DZ" sz="2800" b="1" dirty="0">
                <a:solidFill>
                  <a:schemeClr val="tx1"/>
                </a:solidFill>
                <a:latin typeface="Allegro"/>
                <a:ea typeface="Times New Roman"/>
                <a:cs typeface="Traditional Arabic"/>
              </a:rPr>
              <a:t>) حيث جمعوا كلّ ما أمكن الوصول إليه من الملاحظات التي سجلها طلبته والمخطوطات التي كانت في مكتبته الشخصية، فبعد المقارنة والتعديل والتصحيح والتأكد من عدم اسقاط أي فكرة نشرت في شكل كتاب بالتنسيق مع اللساني السويسري ألبيرت </a:t>
            </a:r>
            <a:r>
              <a:rPr lang="ar-DZ" sz="2800" b="1" dirty="0" err="1">
                <a:solidFill>
                  <a:schemeClr val="tx1"/>
                </a:solidFill>
                <a:latin typeface="Allegro"/>
                <a:ea typeface="Times New Roman"/>
                <a:cs typeface="Traditional Arabic"/>
              </a:rPr>
              <a:t>ردلينجر</a:t>
            </a:r>
            <a:r>
              <a:rPr lang="ar-DZ" sz="2800" b="1" dirty="0">
                <a:solidFill>
                  <a:schemeClr val="tx1"/>
                </a:solidFill>
                <a:latin typeface="Allegro"/>
                <a:ea typeface="Times New Roman"/>
                <a:cs typeface="Traditional Arabic"/>
              </a:rPr>
              <a:t> (</a:t>
            </a:r>
            <a:r>
              <a:rPr lang="fr-FR" sz="2800" b="1" dirty="0">
                <a:solidFill>
                  <a:schemeClr val="tx1"/>
                </a:solidFill>
                <a:latin typeface="Allegro"/>
                <a:ea typeface="Times New Roman"/>
                <a:cs typeface="Arial"/>
              </a:rPr>
              <a:t>Albert </a:t>
            </a:r>
            <a:r>
              <a:rPr lang="fr-FR" sz="2800" b="1" dirty="0" err="1">
                <a:solidFill>
                  <a:schemeClr val="tx1"/>
                </a:solidFill>
                <a:latin typeface="Allegro"/>
                <a:ea typeface="Times New Roman"/>
                <a:cs typeface="Arial"/>
              </a:rPr>
              <a:t>Riedlinger</a:t>
            </a:r>
            <a:r>
              <a:rPr lang="fr-FR" sz="2800" b="1" dirty="0">
                <a:solidFill>
                  <a:schemeClr val="tx1"/>
                </a:solidFill>
                <a:latin typeface="Allegro"/>
                <a:ea typeface="Times New Roman"/>
                <a:cs typeface="Arial"/>
              </a:rPr>
              <a:t> -1882/1978</a:t>
            </a:r>
            <a:r>
              <a:rPr lang="ar-DZ" sz="2800" b="1" dirty="0">
                <a:solidFill>
                  <a:schemeClr val="tx1"/>
                </a:solidFill>
                <a:latin typeface="Allegro"/>
                <a:ea typeface="Times New Roman"/>
                <a:cs typeface="Traditional Arabic"/>
              </a:rPr>
              <a:t>) سنة 1916م، عن دار نشر الفرنسية (</a:t>
            </a:r>
            <a:r>
              <a:rPr lang="ar-DZ" sz="2800" b="1" dirty="0" err="1">
                <a:solidFill>
                  <a:schemeClr val="tx1"/>
                </a:solidFill>
                <a:latin typeface="Allegro"/>
                <a:ea typeface="Times New Roman"/>
                <a:cs typeface="Traditional Arabic"/>
              </a:rPr>
              <a:t>بايوت</a:t>
            </a:r>
            <a:r>
              <a:rPr lang="ar-DZ" sz="2800" b="1" dirty="0">
                <a:solidFill>
                  <a:schemeClr val="tx1"/>
                </a:solidFill>
                <a:latin typeface="Allegro"/>
                <a:ea typeface="Times New Roman"/>
                <a:cs typeface="Traditional Arabic"/>
              </a:rPr>
              <a:t>/</a:t>
            </a:r>
            <a:r>
              <a:rPr lang="fr-FR" sz="2800" b="1" dirty="0">
                <a:solidFill>
                  <a:schemeClr val="tx1"/>
                </a:solidFill>
                <a:latin typeface="Allegro"/>
                <a:ea typeface="Times New Roman"/>
                <a:cs typeface="Traditional Arabic"/>
              </a:rPr>
              <a:t>Payot </a:t>
            </a:r>
            <a:r>
              <a:rPr lang="ar-DZ" sz="2800" b="1" dirty="0">
                <a:solidFill>
                  <a:schemeClr val="tx1"/>
                </a:solidFill>
                <a:latin typeface="Allegro"/>
                <a:ea typeface="Times New Roman"/>
                <a:cs typeface="Traditional Arabic"/>
              </a:rPr>
              <a:t>)، بعنوان: محاضرات في اللسانيات العامة </a:t>
            </a:r>
            <a:r>
              <a:rPr lang="fr-FR" sz="2800" b="1" dirty="0">
                <a:solidFill>
                  <a:schemeClr val="tx1"/>
                </a:solidFill>
                <a:latin typeface="AlgerianBasD" panose="04040705040A02020702" pitchFamily="82" charset="0"/>
                <a:ea typeface="Times New Roman"/>
                <a:cs typeface="Traditional Arabic"/>
              </a:rPr>
              <a:t>C.L.G</a:t>
            </a:r>
            <a:endParaRPr lang="fr-FR" sz="2800" b="1" dirty="0">
              <a:solidFill>
                <a:schemeClr val="tx1"/>
              </a:solidFill>
              <a:latin typeface="AlgerianBasD" panose="04040705040A02020702" pitchFamily="82" charset="0"/>
            </a:endParaRPr>
          </a:p>
        </p:txBody>
      </p:sp>
      <p:sp>
        <p:nvSpPr>
          <p:cNvPr id="2" name="Titre 3">
            <a:extLst>
              <a:ext uri="{FF2B5EF4-FFF2-40B4-BE49-F238E27FC236}">
                <a16:creationId xmlns:a16="http://schemas.microsoft.com/office/drawing/2014/main" id="{16A41B21-1013-C52B-54B3-C67059E4698C}"/>
              </a:ext>
            </a:extLst>
          </p:cNvPr>
          <p:cNvSpPr txBox="1">
            <a:spLocks/>
          </p:cNvSpPr>
          <p:nvPr/>
        </p:nvSpPr>
        <p:spPr>
          <a:xfrm>
            <a:off x="179647" y="353291"/>
            <a:ext cx="5123873" cy="976312"/>
          </a:xfrm>
          <a:prstGeom prst="rect">
            <a:avLst/>
          </a:prstGeom>
          <a:solidFill>
            <a:srgbClr val="00B0F0"/>
          </a:solidFill>
        </p:spPr>
        <p:txBody>
          <a:bodyPr vert="horz" lIns="91440" tIns="45720" rIns="91440" bIns="45720" rtlCol="0" anchor="b">
            <a:normAutofit/>
          </a:bodyPr>
          <a:lstStyle>
            <a:lvl1pPr algn="l" defTabSz="457200" rtl="0" eaLnBrk="1" latinLnBrk="0" hangingPunct="1">
              <a:spcBef>
                <a:spcPct val="0"/>
              </a:spcBef>
              <a:buNone/>
              <a:defRPr sz="2000" b="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rtl="1"/>
            <a:r>
              <a:rPr lang="ar-DZ" sz="4400" b="1" dirty="0">
                <a:solidFill>
                  <a:schemeClr val="tx1"/>
                </a:solidFill>
                <a:cs typeface="AGA Granada Regular" pitchFamily="2" charset="-78"/>
              </a:rPr>
              <a:t>ترجمة كتاب محاضرات:</a:t>
            </a:r>
            <a:endParaRPr lang="fr-FR" sz="4400" b="1" dirty="0">
              <a:solidFill>
                <a:schemeClr val="tx1"/>
              </a:solidFill>
              <a:cs typeface="AGA Granada Regular" pitchFamily="2" charset="-78"/>
            </a:endParaRPr>
          </a:p>
        </p:txBody>
      </p:sp>
      <p:sp>
        <p:nvSpPr>
          <p:cNvPr id="3" name="Espace réservé du texte 5">
            <a:extLst>
              <a:ext uri="{FF2B5EF4-FFF2-40B4-BE49-F238E27FC236}">
                <a16:creationId xmlns:a16="http://schemas.microsoft.com/office/drawing/2014/main" id="{4DF67D86-8903-B79A-9C5B-04006078BF86}"/>
              </a:ext>
            </a:extLst>
          </p:cNvPr>
          <p:cNvSpPr txBox="1">
            <a:spLocks/>
          </p:cNvSpPr>
          <p:nvPr/>
        </p:nvSpPr>
        <p:spPr>
          <a:xfrm>
            <a:off x="179647" y="1428202"/>
            <a:ext cx="5123873" cy="5076507"/>
          </a:xfrm>
          <a:prstGeom prst="rect">
            <a:avLst/>
          </a:prstGeom>
          <a:blipFill>
            <a:blip r:embed="rId2"/>
            <a:tile tx="0" ty="0" sx="100000" sy="100000" flip="none" algn="tl"/>
          </a:blipFill>
        </p:spPr>
        <p:txBody>
          <a:bodyPr vert="horz" lIns="91440" tIns="45720" rIns="91440" bIns="45720" rtlCol="0">
            <a:noAutofit/>
          </a:bodyPr>
          <a:lstStyle>
            <a:lvl1pPr marL="0" indent="0" algn="l" defTabSz="457200" rtl="0" eaLnBrk="1" latinLnBrk="0" hangingPunct="1">
              <a:spcBef>
                <a:spcPts val="1000"/>
              </a:spcBef>
              <a:spcAft>
                <a:spcPts val="0"/>
              </a:spcAft>
              <a:buClr>
                <a:schemeClr val="accent1"/>
              </a:buClr>
              <a:buFont typeface="Wingdings 3" charset="2"/>
              <a:buNone/>
              <a:defRPr sz="1400" kern="1200">
                <a:solidFill>
                  <a:schemeClr val="tx1">
                    <a:lumMod val="75000"/>
                    <a:lumOff val="25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Font typeface="Wingdings 3" charset="2"/>
              <a:buNone/>
              <a:defRPr sz="120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Font typeface="Wingdings 3" charset="2"/>
              <a:buNone/>
              <a:defRPr sz="100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Font typeface="Wingdings 3" charset="2"/>
              <a:buNone/>
              <a:defRPr sz="900" kern="1200">
                <a:solidFill>
                  <a:schemeClr val="tx1">
                    <a:lumMod val="75000"/>
                    <a:lumOff val="25000"/>
                  </a:schemeClr>
                </a:solidFill>
                <a:latin typeface="+mn-lt"/>
                <a:ea typeface="+mn-ea"/>
                <a:cs typeface="+mn-cs"/>
              </a:defRPr>
            </a:lvl9pPr>
          </a:lstStyle>
          <a:p>
            <a:pPr algn="just" rtl="1"/>
            <a:r>
              <a:rPr lang="ar-DZ" sz="3600" b="1" dirty="0">
                <a:solidFill>
                  <a:schemeClr val="tx1"/>
                </a:solidFill>
                <a:latin typeface="Traditional Arabic" panose="02020603050405020304" pitchFamily="18" charset="-78"/>
                <a:ea typeface="Amperzand" pitchFamily="2" charset="0"/>
                <a:cs typeface="Traditional Arabic" panose="02020603050405020304" pitchFamily="18" charset="-78"/>
              </a:rPr>
              <a:t>نشر الكتاب أوّل مرة سنة 1916م، ترجم إلى اللغة اليابانية سنة 1928م، ثم إلى الألمانية سنة 1931، وإلى الروسية سنة 1933م، وبعدها إلى الاسبانية 1945م، ثم الإنجليزية للمرة الأولى، 1959م، ثم البولونية سنة 1961م، فالمجرية والإيطالية سنة 1967م، ثم أٌعيد ترجمته إلى الإنجليزية 1983م، ثم العربية 1984 ثم </a:t>
            </a:r>
            <a:r>
              <a:rPr lang="ar-DZ" sz="3600" b="1" dirty="0" err="1">
                <a:solidFill>
                  <a:schemeClr val="tx1"/>
                </a:solidFill>
                <a:latin typeface="Traditional Arabic" panose="02020603050405020304" pitchFamily="18" charset="-78"/>
                <a:ea typeface="Amperzand" pitchFamily="2" charset="0"/>
                <a:cs typeface="Traditional Arabic" panose="02020603050405020304" pitchFamily="18" charset="-78"/>
              </a:rPr>
              <a:t>الإستوانية</a:t>
            </a:r>
            <a:r>
              <a:rPr lang="ar-DZ" sz="3600" b="1" dirty="0">
                <a:solidFill>
                  <a:schemeClr val="tx1"/>
                </a:solidFill>
                <a:latin typeface="Traditional Arabic" panose="02020603050405020304" pitchFamily="18" charset="-78"/>
                <a:ea typeface="Amperzand" pitchFamily="2" charset="0"/>
                <a:cs typeface="Traditional Arabic" panose="02020603050405020304" pitchFamily="18" charset="-78"/>
              </a:rPr>
              <a:t> سنة 2017م:</a:t>
            </a:r>
          </a:p>
          <a:p>
            <a:pPr algn="just" rtl="1"/>
            <a:endParaRPr lang="fr-FR" sz="2400" b="1" dirty="0">
              <a:solidFill>
                <a:schemeClr val="tx1"/>
              </a:solidFill>
              <a:latin typeface="Amperzand" pitchFamily="2" charset="0"/>
              <a:ea typeface="Amperzand" pitchFamily="2" charset="0"/>
              <a:cs typeface="ae_AlMohanad" panose="02060603050605020204" pitchFamily="18" charset="-78"/>
            </a:endParaRPr>
          </a:p>
        </p:txBody>
      </p:sp>
    </p:spTree>
    <p:extLst>
      <p:ext uri="{BB962C8B-B14F-4D97-AF65-F5344CB8AC3E}">
        <p14:creationId xmlns:p14="http://schemas.microsoft.com/office/powerpoint/2010/main" val="277596407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3"/>
          </p:nvPr>
        </p:nvSpPr>
        <p:spPr>
          <a:xfrm>
            <a:off x="294640" y="166255"/>
            <a:ext cx="11751318" cy="727363"/>
          </a:xfrm>
          <a:solidFill>
            <a:srgbClr val="00B0F0"/>
          </a:solidFill>
        </p:spPr>
        <p:txBody>
          <a:bodyPr/>
          <a:lstStyle/>
          <a:p>
            <a:pPr algn="r" rtl="1"/>
            <a:r>
              <a:rPr lang="ar-DZ" sz="4400" b="1" dirty="0">
                <a:solidFill>
                  <a:schemeClr val="tx1"/>
                </a:solidFill>
                <a:cs typeface="AGA Granada Regular" pitchFamily="2" charset="-78"/>
              </a:rPr>
              <a:t>رحلة الكتاب في الترجمات العربية:</a:t>
            </a:r>
            <a:endParaRPr lang="fr-FR" sz="44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294641" y="1028665"/>
            <a:ext cx="11738032" cy="5663080"/>
          </a:xfrm>
          <a:solidFill>
            <a:schemeClr val="tx2">
              <a:lumMod val="20000"/>
              <a:lumOff val="80000"/>
            </a:schemeClr>
          </a:solidFill>
        </p:spPr>
        <p:txBody>
          <a:bodyPr>
            <a:normAutofit/>
          </a:bodyPr>
          <a:lstStyle/>
          <a:p>
            <a:pPr marL="0" indent="0" algn="just" rtl="1">
              <a:buNone/>
            </a:pPr>
            <a:r>
              <a:rPr lang="ar-DZ" dirty="0">
                <a:latin typeface="Amperzand"/>
                <a:ea typeface="Times New Roman"/>
                <a:cs typeface="ALAWI-3-1"/>
              </a:rPr>
              <a:t>أ</a:t>
            </a:r>
            <a:r>
              <a:rPr lang="ar-DZ" sz="2800" dirty="0">
                <a:solidFill>
                  <a:schemeClr val="tx1"/>
                </a:solidFill>
                <a:latin typeface="Amperzand"/>
                <a:ea typeface="Times New Roman"/>
                <a:cs typeface="ALAWI-3-1"/>
              </a:rPr>
              <a:t>)-</a:t>
            </a:r>
            <a:r>
              <a:rPr lang="ar-DZ" sz="2800" dirty="0">
                <a:solidFill>
                  <a:schemeClr val="tx1"/>
                </a:solidFill>
                <a:latin typeface="Amperzand"/>
                <a:ea typeface="Times New Roman"/>
                <a:cs typeface="Traditional Arabic"/>
              </a:rPr>
              <a:t> الترجمة اللبنانية عن الأصل الفرنسي، بعنوان: "</a:t>
            </a:r>
            <a:r>
              <a:rPr lang="ar-DZ" sz="2800" dirty="0">
                <a:solidFill>
                  <a:schemeClr val="tx1"/>
                </a:solidFill>
                <a:latin typeface="Amperzand"/>
                <a:ea typeface="Times New Roman"/>
                <a:cs typeface="ALAWI-3-1"/>
              </a:rPr>
              <a:t>محاضرات في الألسنية العامة</a:t>
            </a:r>
            <a:r>
              <a:rPr lang="ar-DZ" sz="2800" dirty="0">
                <a:solidFill>
                  <a:schemeClr val="tx1"/>
                </a:solidFill>
                <a:latin typeface="Amperzand"/>
                <a:ea typeface="Times New Roman"/>
                <a:cs typeface="Traditional Arabic"/>
              </a:rPr>
              <a:t>" مجيد النصر ويوسف غازي. 1984م.</a:t>
            </a:r>
            <a:endParaRPr lang="fr-FR" sz="2800" dirty="0">
              <a:solidFill>
                <a:schemeClr val="tx1"/>
              </a:solidFill>
            </a:endParaRPr>
          </a:p>
          <a:p>
            <a:pPr marL="0" indent="0" algn="just" rtl="1">
              <a:buNone/>
            </a:pPr>
            <a:r>
              <a:rPr lang="ar-DZ" sz="2800" dirty="0">
                <a:solidFill>
                  <a:schemeClr val="tx1"/>
                </a:solidFill>
                <a:latin typeface="Amperzand"/>
                <a:ea typeface="Times New Roman"/>
                <a:cs typeface="ALAWI-3-1"/>
              </a:rPr>
              <a:t>ب)-</a:t>
            </a:r>
            <a:r>
              <a:rPr lang="ar-DZ" sz="2800" dirty="0">
                <a:solidFill>
                  <a:schemeClr val="tx1"/>
                </a:solidFill>
                <a:latin typeface="Amperzand"/>
                <a:ea typeface="Times New Roman"/>
                <a:cs typeface="Traditional Arabic"/>
              </a:rPr>
              <a:t> الترجمة المصرية عن النسخة الإنجليزية، بعنوان: "</a:t>
            </a:r>
            <a:r>
              <a:rPr lang="ar-DZ" sz="2800" dirty="0">
                <a:solidFill>
                  <a:schemeClr val="tx1"/>
                </a:solidFill>
                <a:latin typeface="Amperzand"/>
                <a:ea typeface="Times New Roman"/>
                <a:cs typeface="ALAWI-3-1"/>
              </a:rPr>
              <a:t>فصول في علم اللغة العام</a:t>
            </a:r>
            <a:r>
              <a:rPr lang="ar-DZ" sz="2800" dirty="0">
                <a:solidFill>
                  <a:schemeClr val="tx1"/>
                </a:solidFill>
                <a:latin typeface="Amperzand"/>
                <a:ea typeface="Times New Roman"/>
                <a:cs typeface="Traditional Arabic"/>
              </a:rPr>
              <a:t>" أحمد نعيم الكراعين، 1985م.</a:t>
            </a:r>
            <a:endParaRPr lang="fr-FR" sz="2800" dirty="0">
              <a:solidFill>
                <a:schemeClr val="tx1"/>
              </a:solidFill>
            </a:endParaRPr>
          </a:p>
          <a:p>
            <a:pPr marL="0" indent="0" algn="just" rtl="1">
              <a:buNone/>
            </a:pPr>
            <a:r>
              <a:rPr lang="ar-DZ" sz="2800" b="1" dirty="0">
                <a:solidFill>
                  <a:schemeClr val="tx1"/>
                </a:solidFill>
                <a:latin typeface="Amperzand"/>
                <a:ea typeface="Times New Roman"/>
                <a:cs typeface="ALAWI-3-1"/>
              </a:rPr>
              <a:t>ج)-</a:t>
            </a:r>
            <a:r>
              <a:rPr lang="ar-DZ" sz="2800" dirty="0">
                <a:solidFill>
                  <a:schemeClr val="tx1"/>
                </a:solidFill>
                <a:latin typeface="Amperzand"/>
                <a:ea typeface="Times New Roman"/>
                <a:cs typeface="Traditional Arabic"/>
              </a:rPr>
              <a:t> الترجمة التونسية عن الأصل الفرنسي، بعنوان: "</a:t>
            </a:r>
            <a:r>
              <a:rPr lang="ar-DZ" sz="2800" dirty="0">
                <a:solidFill>
                  <a:schemeClr val="tx1"/>
                </a:solidFill>
                <a:latin typeface="Amperzand"/>
                <a:ea typeface="Times New Roman"/>
                <a:cs typeface="ALAWI-3-1"/>
              </a:rPr>
              <a:t>دروس في الألسنية العامة</a:t>
            </a:r>
            <a:r>
              <a:rPr lang="ar-DZ" sz="2800" dirty="0">
                <a:solidFill>
                  <a:schemeClr val="tx1"/>
                </a:solidFill>
                <a:latin typeface="Amperzand"/>
                <a:ea typeface="Times New Roman"/>
                <a:cs typeface="Traditional Arabic"/>
              </a:rPr>
              <a:t>" محمد الشاوش ومحمد عجينة وصالح </a:t>
            </a:r>
            <a:r>
              <a:rPr lang="ar-DZ" sz="2800" dirty="0" err="1">
                <a:solidFill>
                  <a:schemeClr val="tx1"/>
                </a:solidFill>
                <a:latin typeface="Amperzand"/>
                <a:ea typeface="Times New Roman"/>
                <a:cs typeface="Traditional Arabic"/>
              </a:rPr>
              <a:t>القرمادي</a:t>
            </a:r>
            <a:r>
              <a:rPr lang="ar-DZ" sz="2800" dirty="0">
                <a:solidFill>
                  <a:schemeClr val="tx1"/>
                </a:solidFill>
                <a:latin typeface="Amperzand"/>
                <a:ea typeface="Times New Roman"/>
                <a:cs typeface="Traditional Arabic"/>
              </a:rPr>
              <a:t> 1985م. </a:t>
            </a:r>
            <a:endParaRPr lang="fr-FR" sz="2800" dirty="0">
              <a:solidFill>
                <a:schemeClr val="tx1"/>
              </a:solidFill>
            </a:endParaRPr>
          </a:p>
          <a:p>
            <a:pPr marL="0" indent="0" algn="just" rtl="1">
              <a:buNone/>
            </a:pPr>
            <a:r>
              <a:rPr lang="ar-DZ" sz="2800" dirty="0">
                <a:solidFill>
                  <a:schemeClr val="tx1"/>
                </a:solidFill>
                <a:latin typeface="Amperzand"/>
                <a:ea typeface="Times New Roman"/>
                <a:cs typeface="ALAWI-3-1"/>
              </a:rPr>
              <a:t>د)-</a:t>
            </a:r>
            <a:r>
              <a:rPr lang="ar-DZ" sz="2800" dirty="0">
                <a:solidFill>
                  <a:schemeClr val="tx1"/>
                </a:solidFill>
                <a:latin typeface="Amperzand"/>
                <a:ea typeface="Times New Roman"/>
                <a:cs typeface="Traditional Arabic"/>
              </a:rPr>
              <a:t> الترجمة العراقية عن النسخة الإنجليزية، بعنوان: "</a:t>
            </a:r>
            <a:r>
              <a:rPr lang="ar-DZ" sz="2800" dirty="0">
                <a:solidFill>
                  <a:schemeClr val="tx1"/>
                </a:solidFill>
                <a:latin typeface="Amperzand"/>
                <a:ea typeface="Times New Roman"/>
                <a:cs typeface="ALAWI-3-1"/>
              </a:rPr>
              <a:t>علم اللغة العام</a:t>
            </a:r>
            <a:r>
              <a:rPr lang="ar-DZ" sz="2800" dirty="0">
                <a:solidFill>
                  <a:schemeClr val="tx1"/>
                </a:solidFill>
                <a:latin typeface="Amperzand"/>
                <a:ea typeface="Times New Roman"/>
                <a:cs typeface="Traditional Arabic"/>
              </a:rPr>
              <a:t>" </a:t>
            </a:r>
            <a:r>
              <a:rPr lang="ar-DZ" sz="2800" dirty="0" err="1">
                <a:solidFill>
                  <a:schemeClr val="tx1"/>
                </a:solidFill>
                <a:latin typeface="Amperzand"/>
                <a:ea typeface="Times New Roman"/>
                <a:cs typeface="Traditional Arabic"/>
              </a:rPr>
              <a:t>يؤيل</a:t>
            </a:r>
            <a:r>
              <a:rPr lang="ar-DZ" sz="2800" dirty="0">
                <a:solidFill>
                  <a:schemeClr val="tx1"/>
                </a:solidFill>
                <a:latin typeface="Amperzand"/>
                <a:ea typeface="Times New Roman"/>
                <a:cs typeface="Traditional Arabic"/>
              </a:rPr>
              <a:t> يوسف عزيز مراجعة يوسف المطلبي، 1985م.  </a:t>
            </a:r>
            <a:endParaRPr lang="fr-FR" sz="2800" dirty="0">
              <a:solidFill>
                <a:schemeClr val="tx1"/>
              </a:solidFill>
            </a:endParaRPr>
          </a:p>
          <a:p>
            <a:pPr marL="0" indent="0" algn="just" rtl="1">
              <a:buNone/>
            </a:pPr>
            <a:r>
              <a:rPr lang="ar-DZ" sz="2800" dirty="0">
                <a:solidFill>
                  <a:schemeClr val="tx1"/>
                </a:solidFill>
                <a:latin typeface="Amperzand"/>
                <a:ea typeface="Times New Roman"/>
                <a:cs typeface="ALAWI-3-1"/>
              </a:rPr>
              <a:t>هـ)-</a:t>
            </a:r>
            <a:r>
              <a:rPr lang="ar-DZ" sz="2800" dirty="0">
                <a:solidFill>
                  <a:schemeClr val="tx1"/>
                </a:solidFill>
                <a:latin typeface="Amperzand"/>
                <a:ea typeface="Times New Roman"/>
                <a:cs typeface="Traditional Arabic"/>
              </a:rPr>
              <a:t> الترجمة المغربية عن الأصل الفرنسي، بعنوان: "</a:t>
            </a:r>
            <a:r>
              <a:rPr lang="ar-DZ" sz="2800" dirty="0">
                <a:solidFill>
                  <a:schemeClr val="tx1"/>
                </a:solidFill>
                <a:latin typeface="Amperzand"/>
                <a:ea typeface="Times New Roman"/>
                <a:cs typeface="ALAWI-3-1"/>
              </a:rPr>
              <a:t>محاضرات في علم اللسان العام</a:t>
            </a:r>
            <a:r>
              <a:rPr lang="ar-DZ" sz="2800" dirty="0">
                <a:solidFill>
                  <a:schemeClr val="tx1"/>
                </a:solidFill>
                <a:latin typeface="Amperzand"/>
                <a:ea typeface="Times New Roman"/>
                <a:cs typeface="Traditional Arabic"/>
              </a:rPr>
              <a:t>" عبد القادر قنيني، مراجعة أحمد حبيبي 1987م.</a:t>
            </a:r>
          </a:p>
          <a:p>
            <a:pPr marL="0" indent="0" algn="ctr" rtl="1">
              <a:buNone/>
            </a:pPr>
            <a:r>
              <a:rPr lang="ar-DZ" sz="2800" b="1" dirty="0">
                <a:solidFill>
                  <a:schemeClr val="tx1"/>
                </a:solidFill>
                <a:latin typeface="Amperzand"/>
                <a:cs typeface="Traditional Arabic"/>
              </a:rPr>
              <a:t>ملاحظة: كل هذه الترجمات لا تحميل في أي واحدة منها مصطلح اللسانيات؟</a:t>
            </a:r>
            <a:endParaRPr lang="fr-FR" sz="2800" b="1" dirty="0">
              <a:solidFill>
                <a:schemeClr val="tx1"/>
              </a:solidFill>
            </a:endParaRPr>
          </a:p>
        </p:txBody>
      </p:sp>
    </p:spTree>
    <p:extLst>
      <p:ext uri="{BB962C8B-B14F-4D97-AF65-F5344CB8AC3E}">
        <p14:creationId xmlns:p14="http://schemas.microsoft.com/office/powerpoint/2010/main" val="542167276"/>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3"/>
          </p:nvPr>
        </p:nvSpPr>
        <p:spPr>
          <a:xfrm>
            <a:off x="294640" y="166255"/>
            <a:ext cx="11751318" cy="727363"/>
          </a:xfrm>
          <a:solidFill>
            <a:srgbClr val="00B050"/>
          </a:solidFill>
        </p:spPr>
        <p:txBody>
          <a:bodyPr/>
          <a:lstStyle/>
          <a:p>
            <a:pPr algn="r" rtl="1"/>
            <a:r>
              <a:rPr lang="ar-DZ" sz="4400" b="1" dirty="0">
                <a:solidFill>
                  <a:schemeClr val="tx1"/>
                </a:solidFill>
                <a:cs typeface="AGA Granada Regular" pitchFamily="2" charset="-78"/>
              </a:rPr>
              <a:t>موضوعات كتاب محاضرات في اللسانيات العامة لسوسير:</a:t>
            </a:r>
            <a:endParaRPr lang="fr-FR" sz="4400" b="1" dirty="0">
              <a:solidFill>
                <a:schemeClr val="tx1"/>
              </a:solidFill>
              <a:cs typeface="AGA Granada Regular" pitchFamily="2" charset="-78"/>
            </a:endParaRPr>
          </a:p>
        </p:txBody>
      </p:sp>
      <p:sp>
        <p:nvSpPr>
          <p:cNvPr id="6" name="Espace réservé du contenu 5"/>
          <p:cNvSpPr>
            <a:spLocks noGrp="1"/>
          </p:cNvSpPr>
          <p:nvPr>
            <p:ph sz="quarter" idx="4"/>
          </p:nvPr>
        </p:nvSpPr>
        <p:spPr>
          <a:xfrm>
            <a:off x="294641" y="1028665"/>
            <a:ext cx="11738032" cy="5663080"/>
          </a:xfrm>
          <a:solidFill>
            <a:schemeClr val="accent2">
              <a:lumMod val="60000"/>
              <a:lumOff val="40000"/>
            </a:schemeClr>
          </a:solidFill>
        </p:spPr>
        <p:txBody>
          <a:bodyPr>
            <a:normAutofit fontScale="92500" lnSpcReduction="20000"/>
          </a:bodyPr>
          <a:lstStyle/>
          <a:p>
            <a:pPr marL="0" indent="0" algn="just" rtl="1">
              <a:lnSpc>
                <a:spcPct val="115000"/>
              </a:lnSpc>
              <a:spcAft>
                <a:spcPts val="1000"/>
              </a:spcAft>
              <a:buNone/>
            </a:pPr>
            <a:r>
              <a:rPr lang="ar-DZ" sz="30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حيث يبدأ بالنظر في اللسانيات التاريخية من حيث مناهجُها ونظرياتها ومفاهيمها وبين مواطن الوهن فيها، أين تأكد سوسير تماما من عدم قدرتها على وصف الأحداث اللسانية –وصفا معقولا؛ حيث أفصح عن تذمّره عن غموض تصوّراتها إذ يقول "..إنّ هذا القصور في ما هو شائع من المصطلحات والشعور بضرورة إصلاحه ووجوب تحديد ما يمثّله اللسان بصورة عامة </a:t>
            </a:r>
            <a:r>
              <a:rPr lang="ar-DZ" sz="3000" b="1" dirty="0" err="1">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ليفسدان</a:t>
            </a:r>
            <a:r>
              <a:rPr lang="ar-DZ" sz="30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عليّ متعتي بالجانب التاريخي.." ليأتي هذا الكتاب حيث يبدأ في الباب الأوّل بتحديد مهمة اللسانيات العامة وحصر مختلف علاقاتها بالعلوم المتاخمة، من (ص13 إلى 20) ثم وصف وتأريخها لجميع الألسن ممّا سينتج عنه إعداد تاريخ الأسر اللغوية حيث يتم فيها تجاوز نظريتي شلايشر </a:t>
            </a:r>
            <a:r>
              <a:rPr lang="ar-DZ" sz="3000" b="1" dirty="0" err="1">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وشميدت</a:t>
            </a:r>
            <a:r>
              <a:rPr lang="ar-DZ" sz="3000" b="1" dirty="0">
                <a:solidFill>
                  <a:srgbClr val="202122"/>
                </a:solidFill>
                <a:latin typeface="Traditional Arabic" panose="02020603050405020304" pitchFamily="18" charset="-78"/>
                <a:ea typeface="Calibri" panose="020F0502020204030204" pitchFamily="34" charset="0"/>
                <a:cs typeface="Traditional Arabic" panose="02020603050405020304" pitchFamily="18" charset="-78"/>
              </a:rPr>
              <a:t>، </a:t>
            </a:r>
            <a:r>
              <a:rPr lang="ar-DZ" sz="30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وبناء اللغات الأمّ لكافة الأسر، كما بحث عن القوى الفاعلة والكشف عن القوانين المتحكمة في نشاط الألسن، وأخيرًا أنّ تحدّد مجالها وتعرّف نفسها، وسيلخصها الناشرون في صفحتين فقط، وبعدها سيكرسون (10 صفحات) لرصد أهداف اللسانيات من خلال جعل </a:t>
            </a:r>
            <a:r>
              <a:rPr lang="ar-DZ" sz="3000" b="1" u="sng" dirty="0">
                <a:solidFill>
                  <a:srgbClr val="202122"/>
                </a:solidFill>
                <a:effectLst/>
                <a:highlight>
                  <a:srgbClr val="FFFF00"/>
                </a:highlight>
                <a:latin typeface="Traditional Arabic" panose="02020603050405020304" pitchFamily="18" charset="-78"/>
                <a:ea typeface="Calibri" panose="020F0502020204030204" pitchFamily="34" charset="0"/>
                <a:cs typeface="Traditional Arabic" panose="02020603050405020304" pitchFamily="18" charset="-78"/>
              </a:rPr>
              <a:t>اللسان أداةً للتواصل</a:t>
            </a:r>
            <a:r>
              <a:rPr lang="ar-DZ" sz="30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ثم ضبط موقع اللسان في خارطة الأحداث اللسانية مع التفريق بين (اللسان واللغة) ويختم هذا المحور بتصنيف رتبة اللسان ضمن سلم السلوكيات البشرية </a:t>
            </a:r>
            <a:r>
              <a:rPr lang="ar-DZ" sz="3000" b="1" dirty="0" err="1">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بالسيميولوجيا</a:t>
            </a:r>
            <a:r>
              <a:rPr lang="ar-DZ" sz="30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ثم يأتي بيان لسانيات اللسان ولسانيات الكلام وسرد العناصر الداخلية والخارجية للسان، ثم يعرّج على الكتابة وكيفية تمثيلها للسان بعرض مختلف الأنظمة، ويختم هذا الباب بمباحث الفنولوجيا أو علم وظائف الأصوات، من حيث مبادئها وأنواعها ووصف الأصوات ومخارجها والتقديم لنظرية </a:t>
            </a:r>
            <a:r>
              <a:rPr lang="ar-DZ" sz="3000" b="1" dirty="0" err="1">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الفونيم</a:t>
            </a:r>
            <a:r>
              <a:rPr lang="ar-DZ" sz="3000" b="1" dirty="0">
                <a:solidFill>
                  <a:srgbClr val="202122"/>
                </a:solidFill>
                <a:effectLst/>
                <a:latin typeface="Traditional Arabic" panose="02020603050405020304" pitchFamily="18" charset="-78"/>
                <a:ea typeface="Calibri" panose="020F0502020204030204" pitchFamily="34" charset="0"/>
                <a:cs typeface="Traditional Arabic" panose="02020603050405020304" pitchFamily="18" charset="-78"/>
              </a:rPr>
              <a:t> ومختلف النظريات المرتبطة به، في (40 صفحة).</a:t>
            </a:r>
            <a:endParaRPr lang="fr-FR" sz="30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marL="0" indent="0" algn="ctr" rtl="1">
              <a:buNone/>
            </a:pPr>
            <a:endParaRPr lang="fr-FR" sz="2800" b="1" dirty="0">
              <a:solidFill>
                <a:schemeClr val="tx1"/>
              </a:solidFill>
            </a:endParaRPr>
          </a:p>
        </p:txBody>
      </p:sp>
    </p:spTree>
    <p:extLst>
      <p:ext uri="{BB962C8B-B14F-4D97-AF65-F5344CB8AC3E}">
        <p14:creationId xmlns:p14="http://schemas.microsoft.com/office/powerpoint/2010/main" val="1477232440"/>
      </p:ext>
    </p:extLst>
  </p:cSld>
  <p:clrMapOvr>
    <a:masterClrMapping/>
  </p:clrMapOvr>
  <p:transition spd="slow">
    <p:randomBar dir="vert"/>
  </p:transition>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2_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3_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2079</TotalTime>
  <Words>6010</Words>
  <Application>Microsoft Office PowerPoint</Application>
  <PresentationFormat>Grand écran</PresentationFormat>
  <Paragraphs>209</Paragraphs>
  <Slides>51</Slides>
  <Notes>2</Notes>
  <HiddenSlides>0</HiddenSlides>
  <MMClips>0</MMClips>
  <ScaleCrop>false</ScaleCrop>
  <HeadingPairs>
    <vt:vector size="6" baseType="variant">
      <vt:variant>
        <vt:lpstr>Polices utilisées</vt:lpstr>
      </vt:variant>
      <vt:variant>
        <vt:i4>28</vt:i4>
      </vt:variant>
      <vt:variant>
        <vt:lpstr>Thème</vt:lpstr>
      </vt:variant>
      <vt:variant>
        <vt:i4>4</vt:i4>
      </vt:variant>
      <vt:variant>
        <vt:lpstr>Titres des diapositives</vt:lpstr>
      </vt:variant>
      <vt:variant>
        <vt:i4>51</vt:i4>
      </vt:variant>
    </vt:vector>
  </HeadingPairs>
  <TitlesOfParts>
    <vt:vector size="83" baseType="lpstr">
      <vt:lpstr>Abomsaab</vt:lpstr>
      <vt:lpstr>ae_AlBattar</vt:lpstr>
      <vt:lpstr>ae_AlHor</vt:lpstr>
      <vt:lpstr>ae_Cortoba</vt:lpstr>
      <vt:lpstr>ae_Dimnah</vt:lpstr>
      <vt:lpstr>ae_Furat</vt:lpstr>
      <vt:lpstr>ae_Granada</vt:lpstr>
      <vt:lpstr>Alex Brush</vt:lpstr>
      <vt:lpstr>Algerian</vt:lpstr>
      <vt:lpstr>AlgerianBasD</vt:lpstr>
      <vt:lpstr>Allegro</vt:lpstr>
      <vt:lpstr>AlphaMack AOE</vt:lpstr>
      <vt:lpstr>Amaze</vt:lpstr>
      <vt:lpstr>Amazone BT</vt:lpstr>
      <vt:lpstr>Amperzand</vt:lpstr>
      <vt:lpstr>Argor Man Scaqh</vt:lpstr>
      <vt:lpstr>Arial</vt:lpstr>
      <vt:lpstr>Calibri</vt:lpstr>
      <vt:lpstr>Century Gothic</vt:lpstr>
      <vt:lpstr>Cortoba</vt:lpstr>
      <vt:lpstr>MS Sans Serif</vt:lpstr>
      <vt:lpstr>Phyllis ATT</vt:lpstr>
      <vt:lpstr>Simplified Arabic</vt:lpstr>
      <vt:lpstr>Tahoma</vt:lpstr>
      <vt:lpstr>Times New Roman</vt:lpstr>
      <vt:lpstr>Traditional Arabic</vt:lpstr>
      <vt:lpstr>Wingdings</vt:lpstr>
      <vt:lpstr>Wingdings 3</vt:lpstr>
      <vt:lpstr>Brin</vt:lpstr>
      <vt:lpstr>1_Brin</vt:lpstr>
      <vt:lpstr>2_Brin</vt:lpstr>
      <vt:lpstr>3_Brin</vt:lpstr>
      <vt:lpstr>الجمهوريّة الجزائريّة الدّيمقراطيّة الشّعبيّة وزارة التّعليم العالي والبحث العلميّ المركز الجامعي عبد الحفيظ بوالصّوف –ميلة –</vt:lpstr>
      <vt:lpstr>Présentation PowerPoint</vt:lpstr>
      <vt:lpstr>Présentation PowerPoint</vt:lpstr>
      <vt:lpstr>متابعة تاريخية لأهم مصدر في اللسانيات العامة: </vt:lpstr>
      <vt:lpstr>طلبة سوسير</vt:lpstr>
      <vt:lpstr>البرنامج البيداغوجي للمحاضرات </vt:lpstr>
      <vt:lpstr>منعطف المحاضرات السوسيرية:</vt:lpstr>
      <vt:lpstr>Présentation PowerPoint</vt:lpstr>
      <vt:lpstr>Présentation PowerPoint</vt:lpstr>
      <vt:lpstr>Présentation PowerPoint</vt:lpstr>
      <vt:lpstr>رحلة المحاضرات السوسيرية:</vt:lpstr>
      <vt:lpstr>Présentation PowerPoint</vt:lpstr>
      <vt:lpstr>أ) اللسانيات العامة؛ حدها موضوعها وغايتها: </vt:lpstr>
      <vt:lpstr>أوّلا؛ حدها اللغوي: </vt:lpstr>
      <vt:lpstr>حد اللسانيات في المجال العلمي:</vt:lpstr>
      <vt:lpstr>Présentation PowerPoint</vt:lpstr>
      <vt:lpstr>Présentation PowerPoint</vt:lpstr>
      <vt:lpstr>Présentation PowerPoint</vt:lpstr>
      <vt:lpstr>Présentation PowerPoint</vt:lpstr>
      <vt:lpstr>Présentation PowerPoint</vt:lpstr>
      <vt:lpstr>Présentation PowerPoint</vt:lpstr>
      <vt:lpstr>سوســـير في نــــقاط: </vt:lpstr>
      <vt:lpstr>Présentation PowerPoint</vt:lpstr>
      <vt:lpstr>Présentation PowerPoint</vt:lpstr>
      <vt:lpstr>Présentation PowerPoint</vt:lpstr>
      <vt:lpstr>ج)- إجراءات التحليل اللساني الوصفي؛ الملاحظة والوصف.</vt:lpstr>
      <vt:lpstr>Présentation PowerPoint</vt:lpstr>
      <vt:lpstr>Présentation PowerPoint</vt:lpstr>
      <vt:lpstr>Présentation PowerPoint</vt:lpstr>
      <vt:lpstr>Présentation PowerPoint</vt:lpstr>
      <vt:lpstr>Présentation PowerPoint</vt:lpstr>
      <vt:lpstr>Présentation PowerPoint</vt:lpstr>
      <vt:lpstr> مــــناقشـــــــــة </vt:lpstr>
      <vt:lpstr>الجمهوريّة الجزائريّة الدّيمقراطيّة الشّعبيّة وزارة التّعليم العالي والبحث العلميّ المركز الجامعي عبد الحفيظ بوالصّوف –ميلة –</vt:lpstr>
      <vt:lpstr>1/أ)- الإبداعية في اللسان: </vt:lpstr>
      <vt:lpstr>1/ب)- الوظيفة في اللسان:</vt:lpstr>
      <vt:lpstr>1/ج)- التقطيع المزدوج في اللسان (le double articulation): </vt:lpstr>
      <vt:lpstr>1-ج/أ)- التقطيع الأوّلي للسان: </vt:lpstr>
      <vt:lpstr>1-ج/ب)- التقطيع الثانوي للسان: </vt:lpstr>
      <vt:lpstr>1/د)- اللسان ليس هو اللغة ولا الكلام: </vt:lpstr>
      <vt:lpstr>1/هـ)- اللسان نظام قائم بذاته: </vt:lpstr>
      <vt:lpstr>Présentation PowerPoint</vt:lpstr>
      <vt:lpstr>ملاحظة:</vt:lpstr>
      <vt:lpstr>1/و)- الدليل اللغوي؛ le signe linguistique: </vt:lpstr>
      <vt:lpstr>Présentation PowerPoint</vt:lpstr>
      <vt:lpstr>1/ز)- التحوّل اللغوي؛ le changement linguistique: </vt:lpstr>
      <vt:lpstr>ز/أ)- الحالة الثابتة: </vt:lpstr>
      <vt:lpstr>1/ز/ب)- الحالة المتحولة: </vt:lpstr>
      <vt:lpstr>1/ح)- الطابع المميز: </vt:lpstr>
      <vt:lpstr>1/ط)- الانعكاسية والطواعية: </vt:lpstr>
      <vt:lpstr> مــــناقشـة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meriem bouzerda</dc:creator>
  <cp:lastModifiedBy>عبد الغاني قبايلي</cp:lastModifiedBy>
  <cp:revision>652</cp:revision>
  <dcterms:created xsi:type="dcterms:W3CDTF">2015-11-29T17:51:20Z</dcterms:created>
  <dcterms:modified xsi:type="dcterms:W3CDTF">2023-10-26T09:23:51Z</dcterms:modified>
</cp:coreProperties>
</file>