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43" r:id="rId3"/>
    <p:sldId id="369" r:id="rId4"/>
    <p:sldId id="370" r:id="rId5"/>
    <p:sldId id="371" r:id="rId6"/>
    <p:sldId id="372" r:id="rId7"/>
    <p:sldId id="373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</p:sldIdLst>
  <p:sldSz cx="12192000" cy="6858000"/>
  <p:notesSz cx="6864350" cy="99964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3459" autoAdjust="0"/>
    <p:restoredTop sz="99153" autoAdjust="0"/>
  </p:normalViewPr>
  <p:slideViewPr>
    <p:cSldViewPr snapToGrid="0">
      <p:cViewPr>
        <p:scale>
          <a:sx n="70" d="100"/>
          <a:sy n="70" d="100"/>
        </p:scale>
        <p:origin x="-778" y="-45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1AC71-0EFC-4A85-BB72-A38DB08DD2A4}" type="datetimeFigureOut">
              <a:rPr lang="fr-FR" smtClean="0"/>
              <a:pPr/>
              <a:t>03/04/2023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0D5BC-7AF6-472D-B907-025C473950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29205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21C341DB-E09C-46F9-A9A3-5CD66EBBFAFE}" type="datetimeFigureOut">
              <a:rPr lang="fr-FR" smtClean="0"/>
              <a:pPr/>
              <a:t>03/04/2023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6435" y="4810810"/>
            <a:ext cx="5491480" cy="3936117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C74CEC9C-CF39-4266-8185-096B8DC832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16984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EC9C-CF39-4266-8185-096B8DC832B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2DF0-5D8B-45B0-9535-F7D56ADAC071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7437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104F-E937-4D4E-A864-5C69CB10EFA6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7919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E7EF-9E62-48FB-974C-7B945EC7B45F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949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BF79-B300-49B3-9A0F-46DD52B3673D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3296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9F38-A83A-4612-94C2-C8F97F3A0ADB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54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47D-3B9B-43CC-9D4D-DFA5F53C7A00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03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ADC5-0141-4089-A411-6F22DB7016C0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9103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554E-116B-4475-B44F-C395558652AB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462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D6A59-A5FD-4886-B792-C5A35233B476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1376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64A8-38BB-4646-904D-45E0CD192927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3361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2102-B707-4AC5-9166-844E7EED5C55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6515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D310D-E0FA-42CA-A977-B7FEA797C861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9508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1063117"/>
            <a:ext cx="12192000" cy="24674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Structure machine 2</a:t>
            </a:r>
          </a:p>
          <a:p>
            <a:pPr algn="ctr"/>
            <a:endParaRPr lang="fr-F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Ch2. </a:t>
            </a: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La logique </a:t>
            </a: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combinatoire</a:t>
            </a: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(Partie 2)</a:t>
            </a:r>
            <a:endParaRPr lang="fr-F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en-US" sz="2800" dirty="0" smtClean="0">
              <a:latin typeface="Calibri"/>
              <a:ea typeface="Calibri"/>
              <a:cs typeface="Arial"/>
            </a:endParaRPr>
          </a:p>
          <a:p>
            <a:pPr algn="ctr"/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</a:t>
            </a:fld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4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Circuits logiques combinatoires de base (suite)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038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3.4. Logique OU exclusif</a:t>
            </a: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0" y="987424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(expression logique de la porte OU exclusif)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10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1950" y="1104896"/>
            <a:ext cx="3657600" cy="381000"/>
          </a:xfrm>
          <a:prstGeom prst="rect">
            <a:avLst/>
          </a:prstGeom>
          <a:noFill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 l="22969" t="44722" r="50664" b="34197"/>
          <a:stretch>
            <a:fillRect/>
          </a:stretch>
        </p:blipFill>
        <p:spPr bwMode="auto">
          <a:xfrm>
            <a:off x="3371850" y="1695449"/>
            <a:ext cx="5489633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3324225" y="4353610"/>
            <a:ext cx="5238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Diagramme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OU </a:t>
            </a:r>
            <a:r>
              <a:rPr lang="en-US" sz="2400" b="1" dirty="0" err="1" smtClean="0"/>
              <a:t>exclusif</a:t>
            </a:r>
            <a:r>
              <a:rPr lang="en-US" sz="2400" b="1" dirty="0" smtClean="0"/>
              <a:t> avec </a:t>
            </a:r>
            <a:r>
              <a:rPr lang="en-US" sz="2400" b="1" dirty="0" err="1" smtClean="0"/>
              <a:t>symboles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formes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distinctes</a:t>
            </a:r>
            <a:endParaRPr lang="en-US" sz="2400" b="1" dirty="0"/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074" y="5819774"/>
            <a:ext cx="2011683" cy="365760"/>
          </a:xfrm>
          <a:prstGeom prst="rect">
            <a:avLst/>
          </a:prstGeom>
          <a:noFill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95700" y="5794373"/>
            <a:ext cx="822960" cy="369493"/>
          </a:xfrm>
          <a:prstGeom prst="rect">
            <a:avLst/>
          </a:prstGeom>
          <a:noFill/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Flèche droite 28"/>
          <p:cNvSpPr/>
          <p:nvPr/>
        </p:nvSpPr>
        <p:spPr>
          <a:xfrm>
            <a:off x="2514600" y="573405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Circuits logiques combinatoires de base (suite)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038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3.5. Logique NON-OU exclusif</a:t>
            </a: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11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2424" y="1581143"/>
            <a:ext cx="3200400" cy="341633"/>
          </a:xfrm>
          <a:prstGeom prst="rect">
            <a:avLst/>
          </a:prstGeom>
          <a:noFill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550" y="2436812"/>
            <a:ext cx="3592524" cy="274320"/>
          </a:xfrm>
          <a:prstGeom prst="rect">
            <a:avLst/>
          </a:prstGeom>
          <a:noFill/>
        </p:spPr>
      </p:pic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549" y="4159249"/>
            <a:ext cx="3383280" cy="279506"/>
          </a:xfrm>
          <a:prstGeom prst="rect">
            <a:avLst/>
          </a:prstGeom>
          <a:noFill/>
        </p:spPr>
      </p:pic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-85726" y="3149600"/>
            <a:ext cx="39719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Théorèmes de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DeMorgan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457200" y="1036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Plus 25"/>
          <p:cNvSpPr/>
          <p:nvPr/>
        </p:nvSpPr>
        <p:spPr>
          <a:xfrm>
            <a:off x="1466850" y="2705100"/>
            <a:ext cx="4572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1466850" y="1962150"/>
            <a:ext cx="4572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èche vers le bas 29"/>
          <p:cNvSpPr/>
          <p:nvPr/>
        </p:nvSpPr>
        <p:spPr>
          <a:xfrm>
            <a:off x="1504950" y="3609974"/>
            <a:ext cx="457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5"/>
          <a:srcRect l="28437" t="51195" r="13394" b="23472"/>
          <a:stretch>
            <a:fillRect/>
          </a:stretch>
        </p:blipFill>
        <p:spPr bwMode="auto">
          <a:xfrm>
            <a:off x="4101465" y="1981198"/>
            <a:ext cx="8046720" cy="197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 30"/>
          <p:cNvSpPr/>
          <p:nvPr/>
        </p:nvSpPr>
        <p:spPr>
          <a:xfrm>
            <a:off x="4829175" y="4296460"/>
            <a:ext cx="6953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Diagramme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NON-OU </a:t>
            </a:r>
            <a:r>
              <a:rPr lang="en-US" sz="2400" b="1" dirty="0" err="1" smtClean="0"/>
              <a:t>exclusif</a:t>
            </a:r>
            <a:r>
              <a:rPr lang="en-US" sz="2400" b="1" dirty="0" smtClean="0"/>
              <a:t> avec </a:t>
            </a:r>
            <a:r>
              <a:rPr lang="en-US" sz="2400" b="1" dirty="0" err="1" smtClean="0"/>
              <a:t>symboles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formes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distinctes</a:t>
            </a:r>
            <a:endParaRPr lang="en-US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4. </a:t>
            </a: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Conception de circuits logiques combinatoires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038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4.1. D’une expression booléenne à un circuit logique</a:t>
            </a: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457200" y="1036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9239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                         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Circuit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logique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" y="962019"/>
            <a:ext cx="2670815" cy="457200"/>
          </a:xfrm>
          <a:prstGeom prst="rect">
            <a:avLst/>
          </a:prstGeom>
          <a:noFill/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3"/>
          <a:srcRect l="12422" t="23333" r="22578" b="51667"/>
          <a:stretch>
            <a:fillRect/>
          </a:stretch>
        </p:blipFill>
        <p:spPr bwMode="auto">
          <a:xfrm>
            <a:off x="828674" y="2085968"/>
            <a:ext cx="1056637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48049" y="1428750"/>
            <a:ext cx="2815608" cy="457200"/>
          </a:xfrm>
          <a:prstGeom prst="rect">
            <a:avLst/>
          </a:prstGeom>
          <a:noFill/>
        </p:spPr>
      </p:pic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9525" y="140017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                                                          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Circuit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logique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7175" y="1447794"/>
            <a:ext cx="2670815" cy="457200"/>
          </a:xfrm>
          <a:prstGeom prst="rect">
            <a:avLst/>
          </a:prstGeom>
          <a:noFill/>
        </p:spPr>
      </p:pic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4610100"/>
            <a:ext cx="1219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Le délai de propagation total d’un circuit (nombre de portes entre l’entrée et la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sortie augmente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le retard de propagation augmente)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5563285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préférable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réduire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un circuit en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SDP pour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minimiser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délai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de   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propagation.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4. Conception de circuits logiques combinatoires (suite)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038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4.2. D’une table de vérité à un circuit logique</a:t>
            </a: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13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457200" y="1036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36094" t="36806" r="33428" b="29722"/>
          <a:stretch>
            <a:fillRect/>
          </a:stretch>
        </p:blipFill>
        <p:spPr bwMode="auto">
          <a:xfrm>
            <a:off x="0" y="1514475"/>
            <a:ext cx="4876800" cy="301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4514849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Table de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vérité      </a:t>
            </a:r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1299" y="4619624"/>
            <a:ext cx="496824" cy="365760"/>
          </a:xfrm>
          <a:prstGeom prst="rect">
            <a:avLst/>
          </a:prstGeom>
          <a:noFill/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5225" y="4610100"/>
            <a:ext cx="1828800" cy="351692"/>
          </a:xfrm>
          <a:prstGeom prst="rect">
            <a:avLst/>
          </a:prstGeom>
          <a:noFill/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5"/>
          <a:srcRect l="35000" t="31528" r="20547" b="41250"/>
          <a:stretch>
            <a:fillRect/>
          </a:stretch>
        </p:blipFill>
        <p:spPr bwMode="auto">
          <a:xfrm>
            <a:off x="6190045" y="2266949"/>
            <a:ext cx="5943600" cy="204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Flèche droite 42"/>
          <p:cNvSpPr/>
          <p:nvPr/>
        </p:nvSpPr>
        <p:spPr>
          <a:xfrm>
            <a:off x="5248275" y="2990850"/>
            <a:ext cx="74295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5. Propriété universelle des portes NON-ET et NON-OU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038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5.1. La porte NON-ET comme élément logique universel</a:t>
            </a: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14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457200" y="1036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92461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Porte NON-ET en reliant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toutes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entrées pour former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seule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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Inverseur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" y="2086660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(Porte NON-ET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Porte NON-ET en reliant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toutes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entrées pour former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seule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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Porte ET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" y="3277285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(Porte NON-ET en reliant toutes ses entrées pour former une seule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Porte NON-ET en reliant toutes ses entrées pour former une seule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Porte NON-ET)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Porte OU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/>
          <a:srcRect l="38502" t="38473" r="27064" b="54905"/>
          <a:stretch>
            <a:fillRect/>
          </a:stretch>
        </p:blipFill>
        <p:spPr bwMode="auto">
          <a:xfrm>
            <a:off x="3676650" y="1409700"/>
            <a:ext cx="68675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2"/>
          <a:srcRect l="32969" t="55371" r="26406" b="37013"/>
          <a:stretch>
            <a:fillRect/>
          </a:stretch>
        </p:blipFill>
        <p:spPr bwMode="auto">
          <a:xfrm>
            <a:off x="3514725" y="2495546"/>
            <a:ext cx="8229600" cy="86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/>
          <a:srcRect l="32109" t="70362" r="25703" b="16244"/>
          <a:stretch>
            <a:fillRect/>
          </a:stretch>
        </p:blipFill>
        <p:spPr bwMode="auto">
          <a:xfrm>
            <a:off x="3467100" y="4010023"/>
            <a:ext cx="6858000" cy="122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0" y="513379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(2 x Porte NON-ET en reliant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toutes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entrées pour former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seule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Porte NON-ET + Porte NON-ET en reliant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toutes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entrées pour former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seule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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Porte NON-OU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3"/>
          <a:srcRect l="24297" t="51250" r="25547" b="35278"/>
          <a:stretch>
            <a:fillRect/>
          </a:stretch>
        </p:blipFill>
        <p:spPr bwMode="auto">
          <a:xfrm>
            <a:off x="3648075" y="5867399"/>
            <a:ext cx="605200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5. Propriété universelle des portes NON-ET et NON-OU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038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5.2. La porte NON-OU comme élément logique universel</a:t>
            </a: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15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457200" y="1036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92461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Porte NON-OU en reliant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toutes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entrées pour former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seule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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Inverseur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/>
          <a:srcRect l="47968" t="27334" r="11641" b="63994"/>
          <a:stretch>
            <a:fillRect/>
          </a:stretch>
        </p:blipFill>
        <p:spPr bwMode="auto">
          <a:xfrm>
            <a:off x="2895599" y="1447800"/>
            <a:ext cx="6400800" cy="77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tangle 29"/>
          <p:cNvSpPr/>
          <p:nvPr/>
        </p:nvSpPr>
        <p:spPr>
          <a:xfrm>
            <a:off x="1" y="2172385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(Porte NON-OU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Porte NON-OU en reliant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toutes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entrées pour former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seule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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Porte OU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/>
          <a:srcRect l="40469" t="44028" r="9531" b="46111"/>
          <a:stretch>
            <a:fillRect/>
          </a:stretch>
        </p:blipFill>
        <p:spPr bwMode="auto">
          <a:xfrm>
            <a:off x="3429000" y="2552699"/>
            <a:ext cx="7418243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32"/>
          <p:cNvSpPr/>
          <p:nvPr/>
        </p:nvSpPr>
        <p:spPr>
          <a:xfrm>
            <a:off x="1" y="3267760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(2 X Porte NON-OU en reliant toutes ses entrées pour former une seule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Porte NON-OU)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Porte ET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/>
          <a:srcRect l="36484" t="56042" r="21563" b="30971"/>
          <a:stretch>
            <a:fillRect/>
          </a:stretch>
        </p:blipFill>
        <p:spPr bwMode="auto">
          <a:xfrm>
            <a:off x="3314699" y="3781425"/>
            <a:ext cx="612648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0" y="477184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(2 x Porte NON-OU en reliant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toutes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entrées pour former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seule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Porte NON-OU + Porte NON-OU en reliant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toutes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entrées pour former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seule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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Porte NON-ET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/>
          <a:srcRect l="29062" t="55597" r="21563" b="29838"/>
          <a:stretch>
            <a:fillRect/>
          </a:stretch>
        </p:blipFill>
        <p:spPr bwMode="auto">
          <a:xfrm>
            <a:off x="2619375" y="5553075"/>
            <a:ext cx="786384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305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6. Logique combinatoire avec portes NON-ET et NON-OU</a:t>
            </a:r>
          </a:p>
          <a:p>
            <a:endParaRPr lang="fr-F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178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6.1. Logique NON-ET</a:t>
            </a: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16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115" y="1175641"/>
            <a:ext cx="1371600" cy="323366"/>
          </a:xfrm>
          <a:prstGeom prst="rect">
            <a:avLst/>
          </a:prstGeom>
          <a:noFill/>
        </p:spPr>
      </p:pic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99" y="1115771"/>
            <a:ext cx="1371600" cy="394409"/>
          </a:xfrm>
          <a:prstGeom prst="rect">
            <a:avLst/>
          </a:prstGeom>
          <a:noFill/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105633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225" y="5464721"/>
            <a:ext cx="1371600" cy="323366"/>
          </a:xfrm>
          <a:prstGeom prst="rect">
            <a:avLst/>
          </a:prstGeom>
          <a:noFill/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5109" y="5404851"/>
            <a:ext cx="1371600" cy="394409"/>
          </a:xfrm>
          <a:prstGeom prst="rect">
            <a:avLst/>
          </a:prstGeom>
          <a:noFill/>
        </p:spPr>
      </p:pic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-10890" y="534541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Logique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NON-ET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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logique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ET-OU)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/>
          <a:srcRect l="52399" t="43884" r="19286" b="40503"/>
          <a:stretch>
            <a:fillRect/>
          </a:stretch>
        </p:blipFill>
        <p:spPr bwMode="auto">
          <a:xfrm>
            <a:off x="3026229" y="1959427"/>
            <a:ext cx="7315200" cy="22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305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6. Logique combinatoire avec portes NON-ET et NON-OU</a:t>
            </a:r>
          </a:p>
          <a:p>
            <a:endParaRPr lang="fr-F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178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6.2. Logique NON-OU</a:t>
            </a: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17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1154309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429" y="1273635"/>
            <a:ext cx="2286000" cy="357193"/>
          </a:xfrm>
          <a:prstGeom prst="rect">
            <a:avLst/>
          </a:prstGeom>
          <a:noFill/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8368" y="1240967"/>
            <a:ext cx="2560320" cy="409532"/>
          </a:xfrm>
          <a:prstGeom prst="rect">
            <a:avLst/>
          </a:prstGeom>
          <a:noFill/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4"/>
          <a:srcRect l="49573" t="24352" r="19196" b="61123"/>
          <a:stretch>
            <a:fillRect/>
          </a:stretch>
        </p:blipFill>
        <p:spPr bwMode="auto">
          <a:xfrm>
            <a:off x="3026228" y="1981201"/>
            <a:ext cx="7315200" cy="191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Plan de la présentation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295040" y="6291036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25" y="92890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2. Portes logiques à circuits intégrés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525" y="1359686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+mj-cs"/>
              </a:rPr>
              <a:t>2.</a:t>
            </a:r>
            <a:r>
              <a:rPr lang="ar-S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+mj-cs"/>
              </a:rPr>
              <a:t>1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+mj-cs"/>
              </a:rPr>
              <a:t>. CMOS </a:t>
            </a:r>
            <a:r>
              <a:rPr lang="fr-FR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+mj-cs"/>
              </a:rPr>
              <a:t>versus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+mj-cs"/>
              </a:rPr>
              <a:t>TTL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525" y="1762458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2.2. Séries CMOS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1817" y="2138016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2.3. Séries TTL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2513121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2.4. Types de portes logiques à CI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525" y="2940113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2.5. Boîtiers de CI (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Configuration du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brochage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de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quelques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portes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logiques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à CI)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3570581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Circuits logiques combinatoires de base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4060438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4. Conception de circuits logiques combinatoires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4572067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5. Propriété universelle des portes NON-ET et NON-OU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5083696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6. Logique combinatoire avec portes NON-ET et NON-OU</a:t>
            </a:r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3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Portes logiques à circuits intégrés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+mj-cs"/>
              </a:rPr>
              <a:t>2.</a:t>
            </a:r>
            <a:r>
              <a:rPr lang="ar-S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+mj-cs"/>
              </a:rPr>
              <a:t>1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+mj-cs"/>
              </a:rPr>
              <a:t>. CMOS </a:t>
            </a:r>
            <a:r>
              <a:rPr lang="fr-FR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+mj-cs"/>
              </a:rPr>
              <a:t>versus 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+mj-cs"/>
              </a:rPr>
              <a:t>TTL 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939800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TTL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Plus rapide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Non sensibles aux décharges électriques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3416300"/>
            <a:ext cx="12192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CMOS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Consommation faible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Vitesse de commutation (améliorée)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Sensibles aux décharges électriques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4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Portes logiques à circuits intégrés (suite)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8100" y="4815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2. Séries CMOS</a:t>
            </a: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939800"/>
            <a:ext cx="12192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74 ou 54 LETTRES Nombre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74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usage générale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LETTRES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série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Nombre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Type d’élément logique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2844800"/>
            <a:ext cx="12192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Séries CMOS de base 5V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74HC et 74HCT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CMOS rapides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74AC et 74 ACT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CMOS avancés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74AHC et 74AHCT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CMOS rapides avancés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4775200"/>
            <a:ext cx="12192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Séries CMOS de base 3.3V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74LV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CMOS à faible tension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74LVC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CMOS à faible tension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74ALVC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CMOS avancés à faible tension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5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Portes logiques à circuits intégrés (suite)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8100" y="4815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2.3. Séries TTL</a:t>
            </a: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939800"/>
            <a:ext cx="12192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74 ou 54 LETTRES Nombre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74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usage générale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LETTRES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série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Nombre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Type d’élément logique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3009900"/>
            <a:ext cx="12192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Séries TTL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74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TTL standard (sans lettre)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74S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TTL Schottky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74AS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TTL Schottky avancé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74LS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TTL Schottky à faible consommation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74ALS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TTL Schottky avancé à faible consommation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74F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TTL rapide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182100" y="58610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6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-6350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Portes logiques à circuits intégrés (suite)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8100" y="2910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2.4. Types de portes logiques à CI</a:t>
            </a:r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596900"/>
            <a:ext cx="12192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00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4 portes NON-ET (2 entrées)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02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4 portes NON-OU (2 entrées)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04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6 inverseurs (portes NON)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08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4 portes ET (2 entrées)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10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3 portes NON-ET (3 entrées)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11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3 portes ET (3 entrées)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20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2 portes NON-ET (4 entrées)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21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2 portes ET (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2/4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entrées)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27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3 portes NON-OU (3 entrées)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30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une porte NON-ET (8 entrées)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32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4 portes OU (2 entrées)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86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4 portes OU exclusif (2 entrées)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133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1 NON-ET (13 entrées)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6296680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74LS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04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à 6 inverseurs (portes NON) TTL Schottky à faible consommation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182100" y="63944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7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-6350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Portes logiques à circuits intégrés (suite)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8100" y="3291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5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Boîtiers de CI (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Configuration du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brochage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quelques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portes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logiques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à CI)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7604" t="16297" r="26146" b="8704"/>
          <a:stretch>
            <a:fillRect/>
          </a:stretch>
        </p:blipFill>
        <p:spPr bwMode="auto">
          <a:xfrm>
            <a:off x="1358900" y="720789"/>
            <a:ext cx="9418320" cy="59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8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Circuits logiques combinatoires de base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7523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3.1. Définition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3888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Portes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logiques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interconnectées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(sans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stockage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Circuit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logique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combinatoire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039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3.2. Logique ET-OU</a:t>
            </a: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5" y="1924043"/>
            <a:ext cx="2743200" cy="344017"/>
          </a:xfrm>
          <a:prstGeom prst="rect">
            <a:avLst/>
          </a:prstGeom>
          <a:noFill/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1806574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SDP (somme de produits)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27278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SDP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Logique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ET-OU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3"/>
          <a:srcRect l="30547" t="41883" r="44375" b="41635"/>
          <a:stretch>
            <a:fillRect/>
          </a:stretch>
        </p:blipFill>
        <p:spPr bwMode="auto">
          <a:xfrm>
            <a:off x="161924" y="3276600"/>
            <a:ext cx="4846320" cy="179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0" y="5306110"/>
            <a:ext cx="5238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Diagramme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d’un circuit ET-OU avec </a:t>
            </a:r>
            <a:r>
              <a:rPr lang="en-US" sz="2400" b="1" dirty="0" err="1" smtClean="0"/>
              <a:t>symboles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formes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distinctes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7286624" y="5915710"/>
            <a:ext cx="4619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Table de vérité du circuit ET-OU</a:t>
            </a:r>
            <a:endParaRPr lang="en-US" sz="2400" b="1" dirty="0"/>
          </a:p>
        </p:txBody>
      </p: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4"/>
          <a:srcRect l="51562" t="26389" r="19219" b="11528"/>
          <a:stretch>
            <a:fillRect/>
          </a:stretch>
        </p:blipFill>
        <p:spPr bwMode="auto">
          <a:xfrm>
            <a:off x="7781925" y="1619250"/>
            <a:ext cx="35623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Flèche droite 17"/>
          <p:cNvSpPr/>
          <p:nvPr/>
        </p:nvSpPr>
        <p:spPr>
          <a:xfrm>
            <a:off x="5848350" y="36957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Circuits logiques combinatoires de base (suite)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038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3.3. Logique ET-OU-NON</a:t>
            </a: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143827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Circuit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ET-OU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Complémentation de la sortie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Circuit ET-OU-NON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0" y="987424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PDS (produit des sommes)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9" y="1133474"/>
            <a:ext cx="4663440" cy="288648"/>
          </a:xfrm>
          <a:prstGeom prst="rect">
            <a:avLst/>
          </a:prstGeom>
          <a:noFill/>
        </p:spPr>
      </p:pic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3" y="2209800"/>
            <a:ext cx="6397904" cy="457200"/>
          </a:xfrm>
          <a:prstGeom prst="rect">
            <a:avLst/>
          </a:prstGeom>
          <a:noFill/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0" y="2187574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009900"/>
            <a:ext cx="118753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Théorèmes de DEMORGAN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PDS avec des entrées complémentées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(peut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être réalisé par un) circuit ET-OU-NON)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5" name="Flèche vers le bas 24"/>
          <p:cNvSpPr/>
          <p:nvPr/>
        </p:nvSpPr>
        <p:spPr>
          <a:xfrm>
            <a:off x="3686175" y="2619374"/>
            <a:ext cx="457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/>
          <a:srcRect l="21185" t="46389" r="47566" b="39712"/>
          <a:stretch>
            <a:fillRect/>
          </a:stretch>
        </p:blipFill>
        <p:spPr bwMode="auto">
          <a:xfrm>
            <a:off x="247650" y="4352923"/>
            <a:ext cx="5847893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26"/>
          <p:cNvSpPr/>
          <p:nvPr/>
        </p:nvSpPr>
        <p:spPr>
          <a:xfrm>
            <a:off x="6200775" y="4506010"/>
            <a:ext cx="5238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Diagramme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d’un circuit ET-OU-NON avec </a:t>
            </a:r>
            <a:r>
              <a:rPr lang="en-US" sz="2400" b="1" dirty="0" err="1" smtClean="0"/>
              <a:t>symboles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formes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distinctes</a:t>
            </a:r>
            <a:endParaRPr lang="en-US" sz="2400" b="1" dirty="0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9</a:t>
            </a:fld>
            <a:endParaRPr lang="fr-FR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70543</TotalTime>
  <Words>1101</Words>
  <Application>Microsoft Office PowerPoint</Application>
  <PresentationFormat>Personnalisé</PresentationFormat>
  <Paragraphs>151</Paragraphs>
  <Slides>17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Abdelhakim Kaouache</dc:creator>
  <cp:lastModifiedBy>Abdelhakim Kaouache</cp:lastModifiedBy>
  <cp:revision>1165</cp:revision>
  <cp:lastPrinted>2017-10-12T09:43:56Z</cp:lastPrinted>
  <dcterms:created xsi:type="dcterms:W3CDTF">2016-10-27T07:51:51Z</dcterms:created>
  <dcterms:modified xsi:type="dcterms:W3CDTF">2023-04-03T15:00:00Z</dcterms:modified>
</cp:coreProperties>
</file>