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7" r:id="rId2"/>
    <p:sldId id="258" r:id="rId3"/>
    <p:sldId id="259" r:id="rId4"/>
    <p:sldId id="275" r:id="rId5"/>
    <p:sldId id="267" r:id="rId6"/>
    <p:sldId id="278" r:id="rId7"/>
    <p:sldId id="282" r:id="rId8"/>
    <p:sldId id="260" r:id="rId9"/>
    <p:sldId id="268" r:id="rId10"/>
    <p:sldId id="276" r:id="rId11"/>
    <p:sldId id="274" r:id="rId12"/>
    <p:sldId id="272" r:id="rId13"/>
    <p:sldId id="280" r:id="rId14"/>
    <p:sldId id="283" r:id="rId15"/>
    <p:sldId id="284" r:id="rId16"/>
    <p:sldId id="285" r:id="rId17"/>
    <p:sldId id="286" r:id="rId18"/>
    <p:sldId id="287"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3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26"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7ABBA-697B-422C-A581-9CDF0B4B50F3}" type="datetimeFigureOut">
              <a:rPr lang="en-US" smtClean="0"/>
              <a:pPr/>
              <a:t>4/17/2024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45757-638F-4013-8C8B-1EDAF794603B}" type="slidenum">
              <a:rPr lang="en-US" smtClean="0"/>
              <a:pPr/>
              <a:t>‹N°›</a:t>
            </a:fld>
            <a:endParaRPr lang="en-US" dirty="0"/>
          </a:p>
        </p:txBody>
      </p:sp>
    </p:spTree>
    <p:extLst>
      <p:ext uri="{BB962C8B-B14F-4D97-AF65-F5344CB8AC3E}">
        <p14:creationId xmlns:p14="http://schemas.microsoft.com/office/powerpoint/2010/main" xmlns="" val="124476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No matter what your</a:t>
            </a:r>
            <a:r>
              <a:rPr lang="en-US" baseline="0" dirty="0" smtClean="0"/>
              <a:t> topic, you are there for a reason.  You have to adopt an attitude that your content matters.</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2</a:t>
            </a:fld>
            <a:endParaRPr lang="en-US" dirty="0"/>
          </a:p>
        </p:txBody>
      </p:sp>
    </p:spTree>
    <p:extLst>
      <p:ext uri="{BB962C8B-B14F-4D97-AF65-F5344CB8AC3E}">
        <p14:creationId xmlns:p14="http://schemas.microsoft.com/office/powerpoint/2010/main" xmlns="" val="303057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11</a:t>
            </a:fld>
            <a:endParaRPr lang="en-US"/>
          </a:p>
        </p:txBody>
      </p:sp>
    </p:spTree>
    <p:extLst>
      <p:ext uri="{BB962C8B-B14F-4D97-AF65-F5344CB8AC3E}">
        <p14:creationId xmlns:p14="http://schemas.microsoft.com/office/powerpoint/2010/main" xmlns="" val="157499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12</a:t>
            </a:fld>
            <a:endParaRPr lang="en-US"/>
          </a:p>
        </p:txBody>
      </p:sp>
    </p:spTree>
    <p:extLst>
      <p:ext uri="{BB962C8B-B14F-4D97-AF65-F5344CB8AC3E}">
        <p14:creationId xmlns:p14="http://schemas.microsoft.com/office/powerpoint/2010/main" xmlns="" val="1878867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13</a:t>
            </a:fld>
            <a:endParaRPr lang="en-US"/>
          </a:p>
        </p:txBody>
      </p:sp>
    </p:spTree>
    <p:extLst>
      <p:ext uri="{BB962C8B-B14F-4D97-AF65-F5344CB8AC3E}">
        <p14:creationId xmlns:p14="http://schemas.microsoft.com/office/powerpoint/2010/main" xmlns="" val="1519588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14</a:t>
            </a:fld>
            <a:endParaRPr lang="en-US"/>
          </a:p>
        </p:txBody>
      </p:sp>
    </p:spTree>
    <p:extLst>
      <p:ext uri="{BB962C8B-B14F-4D97-AF65-F5344CB8AC3E}">
        <p14:creationId xmlns:p14="http://schemas.microsoft.com/office/powerpoint/2010/main" xmlns="" val="34093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15</a:t>
            </a:fld>
            <a:endParaRPr lang="en-US"/>
          </a:p>
        </p:txBody>
      </p:sp>
    </p:spTree>
    <p:extLst>
      <p:ext uri="{BB962C8B-B14F-4D97-AF65-F5344CB8AC3E}">
        <p14:creationId xmlns:p14="http://schemas.microsoft.com/office/powerpoint/2010/main" xmlns="" val="3314799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16</a:t>
            </a:fld>
            <a:endParaRPr lang="en-US"/>
          </a:p>
        </p:txBody>
      </p:sp>
    </p:spTree>
    <p:extLst>
      <p:ext uri="{BB962C8B-B14F-4D97-AF65-F5344CB8AC3E}">
        <p14:creationId xmlns:p14="http://schemas.microsoft.com/office/powerpoint/2010/main" xmlns="" val="418540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17</a:t>
            </a:fld>
            <a:endParaRPr lang="en-US"/>
          </a:p>
        </p:txBody>
      </p:sp>
    </p:spTree>
    <p:extLst>
      <p:ext uri="{BB962C8B-B14F-4D97-AF65-F5344CB8AC3E}">
        <p14:creationId xmlns:p14="http://schemas.microsoft.com/office/powerpoint/2010/main" xmlns="" val="2757953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18</a:t>
            </a:fld>
            <a:endParaRPr lang="en-US"/>
          </a:p>
        </p:txBody>
      </p:sp>
    </p:spTree>
    <p:extLst>
      <p:ext uri="{BB962C8B-B14F-4D97-AF65-F5344CB8AC3E}">
        <p14:creationId xmlns:p14="http://schemas.microsoft.com/office/powerpoint/2010/main" xmlns="" val="314366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19</a:t>
            </a:fld>
            <a:endParaRPr lang="en-US"/>
          </a:p>
        </p:txBody>
      </p:sp>
    </p:spTree>
    <p:extLst>
      <p:ext uri="{BB962C8B-B14F-4D97-AF65-F5344CB8AC3E}">
        <p14:creationId xmlns:p14="http://schemas.microsoft.com/office/powerpoint/2010/main" xmlns="" val="165539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pPr/>
              <a:t>3</a:t>
            </a:fld>
            <a:endParaRPr lang="en-US" dirty="0"/>
          </a:p>
        </p:txBody>
      </p:sp>
    </p:spTree>
    <p:extLst>
      <p:ext uri="{BB962C8B-B14F-4D97-AF65-F5344CB8AC3E}">
        <p14:creationId xmlns:p14="http://schemas.microsoft.com/office/powerpoint/2010/main" xmlns="" val="50246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pPr/>
              <a:t>4</a:t>
            </a:fld>
            <a:endParaRPr lang="en-US" dirty="0"/>
          </a:p>
        </p:txBody>
      </p:sp>
    </p:spTree>
    <p:extLst>
      <p:ext uri="{BB962C8B-B14F-4D97-AF65-F5344CB8AC3E}">
        <p14:creationId xmlns:p14="http://schemas.microsoft.com/office/powerpoint/2010/main" xmlns="" val="199710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pPr/>
              <a:t>5</a:t>
            </a:fld>
            <a:endParaRPr lang="en-US" dirty="0"/>
          </a:p>
        </p:txBody>
      </p:sp>
    </p:spTree>
    <p:extLst>
      <p:ext uri="{BB962C8B-B14F-4D97-AF65-F5344CB8AC3E}">
        <p14:creationId xmlns:p14="http://schemas.microsoft.com/office/powerpoint/2010/main" xmlns="" val="253160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pPr/>
              <a:t>6</a:t>
            </a:fld>
            <a:endParaRPr lang="en-US" dirty="0"/>
          </a:p>
        </p:txBody>
      </p:sp>
    </p:spTree>
    <p:extLst>
      <p:ext uri="{BB962C8B-B14F-4D97-AF65-F5344CB8AC3E}">
        <p14:creationId xmlns:p14="http://schemas.microsoft.com/office/powerpoint/2010/main" xmlns="" val="145980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pPr/>
              <a:t>7</a:t>
            </a:fld>
            <a:endParaRPr lang="en-US" dirty="0"/>
          </a:p>
        </p:txBody>
      </p:sp>
    </p:spTree>
    <p:extLst>
      <p:ext uri="{BB962C8B-B14F-4D97-AF65-F5344CB8AC3E}">
        <p14:creationId xmlns:p14="http://schemas.microsoft.com/office/powerpoint/2010/main" xmlns="" val="175298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8</a:t>
            </a:fld>
            <a:endParaRPr lang="en-US" dirty="0"/>
          </a:p>
        </p:txBody>
      </p:sp>
    </p:spTree>
    <p:extLst>
      <p:ext uri="{BB962C8B-B14F-4D97-AF65-F5344CB8AC3E}">
        <p14:creationId xmlns:p14="http://schemas.microsoft.com/office/powerpoint/2010/main" xmlns="" val="72860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9</a:t>
            </a:fld>
            <a:endParaRPr lang="en-US" dirty="0"/>
          </a:p>
        </p:txBody>
      </p:sp>
    </p:spTree>
    <p:extLst>
      <p:ext uri="{BB962C8B-B14F-4D97-AF65-F5344CB8AC3E}">
        <p14:creationId xmlns:p14="http://schemas.microsoft.com/office/powerpoint/2010/main" xmlns="" val="180952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pPr/>
              <a:t>10</a:t>
            </a:fld>
            <a:endParaRPr lang="en-US"/>
          </a:p>
        </p:txBody>
      </p:sp>
    </p:spTree>
    <p:extLst>
      <p:ext uri="{BB962C8B-B14F-4D97-AF65-F5344CB8AC3E}">
        <p14:creationId xmlns:p14="http://schemas.microsoft.com/office/powerpoint/2010/main" xmlns="" val="107678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361633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400253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110773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189036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9C9B3-3C8C-4381-9F40-22051E4CC5C5}"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126309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69C9B3-3C8C-4381-9F40-22051E4CC5C5}"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317874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69C9B3-3C8C-4381-9F40-22051E4CC5C5}" type="datetimeFigureOut">
              <a:rPr lang="en-US" smtClean="0"/>
              <a:pPr/>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409953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69C9B3-3C8C-4381-9F40-22051E4CC5C5}" type="datetimeFigureOut">
              <a:rPr lang="en-US" smtClean="0"/>
              <a:pPr/>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85717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9C9B3-3C8C-4381-9F40-22051E4CC5C5}" type="datetimeFigureOut">
              <a:rPr lang="en-US" smtClean="0"/>
              <a:pPr/>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312493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69C9B3-3C8C-4381-9F40-22051E4CC5C5}"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269506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69C9B3-3C8C-4381-9F40-22051E4CC5C5}"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369089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9C9B3-3C8C-4381-9F40-22051E4CC5C5}" type="datetimeFigureOut">
              <a:rPr lang="en-US" smtClean="0"/>
              <a:pPr/>
              <a:t>4/17/2024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F449C-BA7B-4FC4-AE8B-E509FC3DF784}" type="slidenum">
              <a:rPr lang="en-US" smtClean="0"/>
              <a:pPr/>
              <a:t>‹N°›</a:t>
            </a:fld>
            <a:endParaRPr lang="en-US" dirty="0"/>
          </a:p>
        </p:txBody>
      </p:sp>
    </p:spTree>
    <p:extLst>
      <p:ext uri="{BB962C8B-B14F-4D97-AF65-F5344CB8AC3E}">
        <p14:creationId xmlns:p14="http://schemas.microsoft.com/office/powerpoint/2010/main" xmlns="" val="2879458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47800" y="0"/>
            <a:ext cx="9296400" cy="68580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2265170" y="3657600"/>
            <a:ext cx="7412231" cy="1752600"/>
          </a:xfrm>
        </p:spPr>
        <p:txBody>
          <a:bodyPr>
            <a:noAutofit/>
          </a:bodyPr>
          <a:lstStyle/>
          <a:p>
            <a:pPr algn="l"/>
            <a:r>
              <a:rPr lang="en-US" sz="3600" b="1" dirty="0">
                <a:solidFill>
                  <a:schemeClr val="bg1"/>
                </a:solidFill>
              </a:rPr>
              <a:t>Painless Presentations:</a:t>
            </a:r>
          </a:p>
          <a:p>
            <a:pPr algn="l"/>
            <a:r>
              <a:rPr lang="en-US" b="1" dirty="0">
                <a:solidFill>
                  <a:schemeClr val="bg1"/>
                </a:solidFill>
              </a:rPr>
              <a:t>Overcoming the pitfalls of public </a:t>
            </a:r>
            <a:r>
              <a:rPr lang="en-US" b="1" dirty="0" smtClean="0">
                <a:solidFill>
                  <a:schemeClr val="bg1"/>
                </a:solidFill>
              </a:rPr>
              <a:t>speaking</a:t>
            </a:r>
          </a:p>
          <a:p>
            <a:pPr algn="l"/>
            <a:r>
              <a:rPr lang="en-US" sz="3200" b="1" dirty="0" smtClean="0">
                <a:solidFill>
                  <a:schemeClr val="bg1"/>
                </a:solidFill>
              </a:rPr>
              <a:t>Fear of Public Speaking</a:t>
            </a:r>
            <a:endParaRPr lang="en-US" sz="32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56125">
            <a:off x="6038905" y="1115240"/>
            <a:ext cx="3636605" cy="242440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878401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392865" y="2264163"/>
            <a:ext cx="10185991" cy="2640419"/>
          </a:xfrm>
        </p:spPr>
        <p:txBody>
          <a:bodyPr>
            <a:noAutofit/>
          </a:bodyPr>
          <a:lstStyle/>
          <a:p>
            <a:pPr marL="0" indent="0">
              <a:lnSpc>
                <a:spcPct val="150000"/>
              </a:lnSpc>
              <a:buNone/>
            </a:pPr>
            <a:r>
              <a:rPr lang="en-US" sz="3200" dirty="0" smtClean="0">
                <a:solidFill>
                  <a:schemeClr val="bg1"/>
                </a:solidFill>
              </a:rPr>
              <a:t>Heart rate increases</a:t>
            </a:r>
          </a:p>
          <a:p>
            <a:pPr marL="0" indent="0">
              <a:lnSpc>
                <a:spcPct val="150000"/>
              </a:lnSpc>
              <a:buNone/>
            </a:pPr>
            <a:r>
              <a:rPr lang="en-US" sz="3200" dirty="0" smtClean="0">
                <a:solidFill>
                  <a:schemeClr val="bg1"/>
                </a:solidFill>
              </a:rPr>
              <a:t>Blood vessels constrict </a:t>
            </a:r>
          </a:p>
          <a:p>
            <a:pPr marL="0" indent="0">
              <a:lnSpc>
                <a:spcPct val="150000"/>
              </a:lnSpc>
              <a:buNone/>
            </a:pPr>
            <a:r>
              <a:rPr lang="en-US" sz="3200" dirty="0" smtClean="0">
                <a:solidFill>
                  <a:schemeClr val="bg1"/>
                </a:solidFill>
              </a:rPr>
              <a:t>Chills and sweating</a:t>
            </a:r>
          </a:p>
          <a:p>
            <a:pPr marL="0" indent="0">
              <a:lnSpc>
                <a:spcPct val="150000"/>
              </a:lnSpc>
              <a:buNone/>
            </a:pPr>
            <a:r>
              <a:rPr lang="en-US" sz="3200" dirty="0" smtClean="0">
                <a:solidFill>
                  <a:schemeClr val="bg1"/>
                </a:solidFill>
              </a:rPr>
              <a:t>Dry mouth</a:t>
            </a:r>
          </a:p>
        </p:txBody>
      </p:sp>
      <p:sp>
        <p:nvSpPr>
          <p:cNvPr id="15" name="Title 1"/>
          <p:cNvSpPr txBox="1">
            <a:spLocks/>
          </p:cNvSpPr>
          <p:nvPr/>
        </p:nvSpPr>
        <p:spPr>
          <a:xfrm>
            <a:off x="1392865" y="639657"/>
            <a:ext cx="7161028"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Fight of Flight Response</a:t>
            </a:r>
            <a:endParaRPr lang="en-US" sz="4000" dirty="0">
              <a:solidFill>
                <a:schemeClr val="bg1"/>
              </a:solidFill>
            </a:endParaRPr>
          </a:p>
        </p:txBody>
      </p:sp>
      <p:cxnSp>
        <p:nvCxnSpPr>
          <p:cNvPr id="7" name="Straight Connector 6"/>
          <p:cNvCxnSpPr/>
          <p:nvPr/>
        </p:nvCxnSpPr>
        <p:spPr>
          <a:xfrm>
            <a:off x="1392865" y="2052083"/>
            <a:ext cx="8112642" cy="0"/>
          </a:xfrm>
          <a:prstGeom prst="line">
            <a:avLst/>
          </a:prstGeom>
        </p:spPr>
        <p:style>
          <a:lnRef idx="1">
            <a:schemeClr val="accent2"/>
          </a:lnRef>
          <a:fillRef idx="0">
            <a:schemeClr val="accent2"/>
          </a:fillRef>
          <a:effectRef idx="0">
            <a:schemeClr val="accent2"/>
          </a:effectRef>
          <a:fontRef idx="minor">
            <a:schemeClr val="tx1"/>
          </a:fontRef>
        </p:style>
      </p:cxnSp>
      <p:sp>
        <p:nvSpPr>
          <p:cNvPr id="5" name="Title 1"/>
          <p:cNvSpPr>
            <a:spLocks noGrp="1"/>
          </p:cNvSpPr>
          <p:nvPr>
            <p:ph sz="half" idx="1"/>
          </p:nvPr>
        </p:nvSpPr>
        <p:spPr>
          <a:xfrm>
            <a:off x="6124323" y="2264163"/>
            <a:ext cx="4859140" cy="2640419"/>
          </a:xfrm>
        </p:spPr>
        <p:txBody>
          <a:bodyPr>
            <a:noAutofit/>
          </a:bodyPr>
          <a:lstStyle/>
          <a:p>
            <a:pPr marL="0" indent="0">
              <a:lnSpc>
                <a:spcPct val="150000"/>
              </a:lnSpc>
              <a:buNone/>
            </a:pPr>
            <a:r>
              <a:rPr lang="en-US" sz="3200" dirty="0" smtClean="0">
                <a:solidFill>
                  <a:schemeClr val="bg1"/>
                </a:solidFill>
              </a:rPr>
              <a:t>Stomach aches</a:t>
            </a:r>
          </a:p>
          <a:p>
            <a:pPr marL="0" indent="0">
              <a:lnSpc>
                <a:spcPct val="150000"/>
              </a:lnSpc>
              <a:buNone/>
            </a:pPr>
            <a:r>
              <a:rPr lang="en-US" sz="3200" dirty="0" smtClean="0">
                <a:solidFill>
                  <a:schemeClr val="bg1"/>
                </a:solidFill>
              </a:rPr>
              <a:t>Tense &amp; shaking muscles</a:t>
            </a:r>
          </a:p>
          <a:p>
            <a:pPr marL="0" indent="0">
              <a:lnSpc>
                <a:spcPct val="150000"/>
              </a:lnSpc>
              <a:buNone/>
            </a:pPr>
            <a:r>
              <a:rPr lang="en-US" sz="3200" dirty="0" smtClean="0">
                <a:solidFill>
                  <a:schemeClr val="bg1"/>
                </a:solidFill>
              </a:rPr>
              <a:t>Chills and sweating</a:t>
            </a:r>
          </a:p>
          <a:p>
            <a:pPr marL="0" indent="0">
              <a:lnSpc>
                <a:spcPct val="150000"/>
              </a:lnSpc>
              <a:buNone/>
            </a:pPr>
            <a:r>
              <a:rPr lang="en-US" sz="3200" dirty="0">
                <a:solidFill>
                  <a:schemeClr val="bg1"/>
                </a:solidFill>
              </a:rPr>
              <a:t>Quick breathing</a:t>
            </a:r>
          </a:p>
          <a:p>
            <a:pPr marL="0" indent="0">
              <a:lnSpc>
                <a:spcPct val="150000"/>
              </a:lnSpc>
              <a:buNone/>
            </a:pPr>
            <a:endParaRPr lang="en-US" sz="3200" dirty="0" smtClean="0">
              <a:solidFill>
                <a:schemeClr val="bg1"/>
              </a:solidFill>
            </a:endParaRPr>
          </a:p>
        </p:txBody>
      </p:sp>
    </p:spTree>
    <p:extLst>
      <p:ext uri="{BB962C8B-B14F-4D97-AF65-F5344CB8AC3E}">
        <p14:creationId xmlns:p14="http://schemas.microsoft.com/office/powerpoint/2010/main" xmlns="" val="628382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39502" y="1091934"/>
            <a:ext cx="6453963" cy="106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bg1"/>
                </a:solidFill>
              </a:rPr>
              <a:t>Myths about anxiety</a:t>
            </a:r>
            <a:endParaRPr lang="en-US" sz="5400" dirty="0">
              <a:solidFill>
                <a:schemeClr val="bg1"/>
              </a:solidFill>
            </a:endParaRPr>
          </a:p>
        </p:txBody>
      </p:sp>
      <p:sp>
        <p:nvSpPr>
          <p:cNvPr id="11" name="Oval 10"/>
          <p:cNvSpPr/>
          <p:nvPr/>
        </p:nvSpPr>
        <p:spPr>
          <a:xfrm>
            <a:off x="1279450" y="1010434"/>
            <a:ext cx="11430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rgbClr val="002060"/>
                </a:solidFill>
              </a:rPr>
              <a:t>3</a:t>
            </a:r>
          </a:p>
        </p:txBody>
      </p:sp>
      <p:pic>
        <p:nvPicPr>
          <p:cNvPr id="2" name="Picture 2" descr="Image result for myths"/>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10000" b="99882" l="9947" r="94032">
                        <a14:foregroundMark x1="19032" y1="20000" x2="66777" y2="41059"/>
                        <a14:foregroundMark x1="92440" y1="89529" x2="92440" y2="89529"/>
                        <a14:foregroundMark x1="89721" y1="91059" x2="89721" y2="91059"/>
                        <a14:foregroundMark x1="93568" y1="92471" x2="93568" y2="92471"/>
                        <a14:foregroundMark x1="90186" y1="87176" x2="90186" y2="87176"/>
                        <a14:foregroundMark x1="84947" y1="81529" x2="84947" y2="81529"/>
                        <a14:foregroundMark x1="78846" y1="69765" x2="78846" y2="69765"/>
                        <a14:foregroundMark x1="38263" y1="67882" x2="38263" y2="67882"/>
                        <a14:foregroundMark x1="31499" y1="65176" x2="31499" y2="65176"/>
                        <a14:foregroundMark x1="52122" y1="66000" x2="52122" y2="66000"/>
                        <a14:foregroundMark x1="84416" y1="77529" x2="84416" y2="77529"/>
                        <a14:foregroundMark x1="78714" y1="85765" x2="78714" y2="85765"/>
                        <a14:foregroundMark x1="85080" y1="75647" x2="94164" y2="91765"/>
                        <a14:foregroundMark x1="78448" y1="78706" x2="78979" y2="93294"/>
                        <a14:foregroundMark x1="78979" y1="94000" x2="89854" y2="92588"/>
                        <a14:backgroundMark x1="81366" y1="86706" x2="81366" y2="86706"/>
                        <a14:backgroundMark x1="80504" y1="84118" x2="80504" y2="84118"/>
                        <a14:backgroundMark x1="80305" y1="82353" x2="80305" y2="82353"/>
                        <a14:backgroundMark x1="80305" y1="81176" x2="80305" y2="8117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972232" y="2224842"/>
            <a:ext cx="8219768" cy="46331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6861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967563" y="2549021"/>
            <a:ext cx="9948530" cy="1676400"/>
          </a:xfrm>
        </p:spPr>
        <p:txBody>
          <a:bodyPr>
            <a:noAutofit/>
          </a:bodyPr>
          <a:lstStyle/>
          <a:p>
            <a:pPr marL="0" indent="0">
              <a:buNone/>
            </a:pPr>
            <a:r>
              <a:rPr lang="en-US" sz="3200" dirty="0" smtClean="0">
                <a:solidFill>
                  <a:schemeClr val="bg1"/>
                </a:solidFill>
              </a:rPr>
              <a:t>Speech Anxiety </a:t>
            </a:r>
            <a:r>
              <a:rPr lang="en-US" sz="3200" dirty="0">
                <a:solidFill>
                  <a:schemeClr val="bg1"/>
                </a:solidFill>
              </a:rPr>
              <a:t>is a normal reaction to public </a:t>
            </a:r>
            <a:r>
              <a:rPr lang="en-US" sz="3200" dirty="0" smtClean="0">
                <a:solidFill>
                  <a:schemeClr val="bg1"/>
                </a:solidFill>
              </a:rPr>
              <a:t>speaking</a:t>
            </a:r>
            <a:endParaRPr lang="en-US" sz="3200" dirty="0">
              <a:solidFill>
                <a:schemeClr val="bg1"/>
              </a:solidFill>
            </a:endParaRPr>
          </a:p>
          <a:p>
            <a:pPr marL="0" indent="0">
              <a:buNone/>
            </a:pPr>
            <a:endParaRPr lang="en-US" sz="3200" dirty="0" smtClean="0">
              <a:solidFill>
                <a:schemeClr val="bg1"/>
              </a:solidFill>
            </a:endParaRPr>
          </a:p>
          <a:p>
            <a:pPr marL="0" indent="0">
              <a:buNone/>
            </a:pPr>
            <a:r>
              <a:rPr lang="en-US" sz="3200" dirty="0" smtClean="0">
                <a:solidFill>
                  <a:schemeClr val="bg1"/>
                </a:solidFill>
              </a:rPr>
              <a:t>It </a:t>
            </a:r>
            <a:r>
              <a:rPr lang="en-US" sz="3200" dirty="0">
                <a:solidFill>
                  <a:schemeClr val="bg1"/>
                </a:solidFill>
              </a:rPr>
              <a:t>is experienced by 3/4 of the population</a:t>
            </a: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963018"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Myth 2:  There’s something wrong with me</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972896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937437" y="2283207"/>
            <a:ext cx="9948530" cy="1676400"/>
          </a:xfrm>
        </p:spPr>
        <p:txBody>
          <a:bodyPr>
            <a:noAutofit/>
          </a:bodyPr>
          <a:lstStyle/>
          <a:p>
            <a:pPr marL="0" indent="0">
              <a:buNone/>
            </a:pPr>
            <a:r>
              <a:rPr lang="en-US" sz="3200" dirty="0" smtClean="0">
                <a:solidFill>
                  <a:schemeClr val="bg1"/>
                </a:solidFill>
              </a:rPr>
              <a:t>Say the words out loud</a:t>
            </a:r>
          </a:p>
          <a:p>
            <a:pPr marL="0" indent="0">
              <a:buNone/>
            </a:pPr>
            <a:endParaRPr lang="en-US" sz="3200" dirty="0">
              <a:solidFill>
                <a:schemeClr val="bg1"/>
              </a:solidFill>
            </a:endParaRPr>
          </a:p>
          <a:p>
            <a:pPr marL="0" indent="0">
              <a:buNone/>
            </a:pPr>
            <a:r>
              <a:rPr lang="en-US" sz="3200" dirty="0" smtClean="0">
                <a:solidFill>
                  <a:schemeClr val="bg1"/>
                </a:solidFill>
              </a:rPr>
              <a:t>Practice standing up </a:t>
            </a:r>
          </a:p>
          <a:p>
            <a:pPr marL="0" indent="0">
              <a:buNone/>
            </a:pPr>
            <a:endParaRPr lang="en-US" sz="3200" dirty="0">
              <a:solidFill>
                <a:schemeClr val="bg1"/>
              </a:solidFill>
            </a:endParaRPr>
          </a:p>
          <a:p>
            <a:pPr marL="0" indent="0">
              <a:buNone/>
            </a:pPr>
            <a:r>
              <a:rPr lang="en-US" sz="3200" dirty="0" smtClean="0">
                <a:solidFill>
                  <a:schemeClr val="bg1"/>
                </a:solidFill>
              </a:rPr>
              <a:t>Practice in front of a mirror, a friend, or even a wall</a:t>
            </a:r>
          </a:p>
          <a:p>
            <a:pPr marL="0" indent="0">
              <a:buNone/>
            </a:pPr>
            <a:endParaRPr lang="en-US" sz="3200" dirty="0">
              <a:solidFill>
                <a:schemeClr val="bg1"/>
              </a:solidFill>
            </a:endParaRPr>
          </a:p>
          <a:p>
            <a:pPr marL="0" indent="0">
              <a:buNone/>
            </a:pPr>
            <a:r>
              <a:rPr lang="en-US" sz="3200" dirty="0" smtClean="0">
                <a:solidFill>
                  <a:schemeClr val="bg1"/>
                </a:solidFill>
              </a:rPr>
              <a:t>Try filming it and watching it bag</a:t>
            </a:r>
            <a:endParaRPr lang="en-US" sz="3000" dirty="0">
              <a:solidFill>
                <a:schemeClr val="bg1"/>
              </a:solidFill>
            </a:endParaRPr>
          </a:p>
          <a:p>
            <a:pPr marL="742950" indent="-742950">
              <a:buFont typeface="+mj-lt"/>
              <a:buAutoNum type="arabicPeriod"/>
            </a:pPr>
            <a:endParaRPr lang="en-US" sz="3200" dirty="0">
              <a:solidFill>
                <a:schemeClr val="bg1"/>
              </a:solidFill>
            </a:endParaRPr>
          </a:p>
          <a:p>
            <a:pPr marL="0" indent="0">
              <a:buNone/>
            </a:pPr>
            <a:r>
              <a:rPr lang="en-US" sz="3200" dirty="0" smtClean="0">
                <a:solidFill>
                  <a:schemeClr val="bg1"/>
                </a:solidFill>
              </a:rPr>
              <a:t> </a:t>
            </a:r>
            <a:endParaRPr lang="en-US" sz="3200" dirty="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Myth 2: </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438471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937437" y="2283207"/>
            <a:ext cx="9948530" cy="1676400"/>
          </a:xfrm>
        </p:spPr>
        <p:txBody>
          <a:bodyPr>
            <a:noAutofit/>
          </a:bodyPr>
          <a:lstStyle/>
          <a:p>
            <a:pPr marL="0" indent="0">
              <a:buNone/>
            </a:pPr>
            <a:r>
              <a:rPr lang="en-US" sz="3200" dirty="0">
                <a:solidFill>
                  <a:schemeClr val="bg1"/>
                </a:solidFill>
              </a:rPr>
              <a:t>Memorizing a speech is more likely to cause </a:t>
            </a:r>
            <a:r>
              <a:rPr lang="en-US" sz="3200" dirty="0" smtClean="0">
                <a:solidFill>
                  <a:schemeClr val="bg1"/>
                </a:solidFill>
              </a:rPr>
              <a:t>anxiety</a:t>
            </a:r>
          </a:p>
          <a:p>
            <a:pPr marL="0" indent="0">
              <a:buNone/>
            </a:pPr>
            <a:endParaRPr lang="en-US" sz="3200" dirty="0" smtClean="0">
              <a:solidFill>
                <a:schemeClr val="bg1"/>
              </a:solidFill>
            </a:endParaRPr>
          </a:p>
          <a:p>
            <a:pPr marL="0" indent="0">
              <a:buNone/>
            </a:pPr>
            <a:r>
              <a:rPr lang="en-US" sz="3200" dirty="0" smtClean="0">
                <a:solidFill>
                  <a:schemeClr val="bg1"/>
                </a:solidFill>
              </a:rPr>
              <a:t>Instead, remember </a:t>
            </a:r>
            <a:r>
              <a:rPr lang="en-US" sz="3200" dirty="0">
                <a:solidFill>
                  <a:schemeClr val="bg1"/>
                </a:solidFill>
              </a:rPr>
              <a:t>your thesis and your main </a:t>
            </a:r>
            <a:r>
              <a:rPr lang="en-US" sz="3200" dirty="0" smtClean="0">
                <a:solidFill>
                  <a:schemeClr val="bg1"/>
                </a:solidFill>
              </a:rPr>
              <a:t>points</a:t>
            </a:r>
          </a:p>
          <a:p>
            <a:pPr marL="0" indent="0">
              <a:buNone/>
            </a:pPr>
            <a:endParaRPr lang="en-US" sz="3200" dirty="0">
              <a:solidFill>
                <a:schemeClr val="bg1"/>
              </a:solidFill>
            </a:endParaRPr>
          </a:p>
          <a:p>
            <a:pPr marL="0" indent="0">
              <a:buNone/>
            </a:pPr>
            <a:r>
              <a:rPr lang="en-US" sz="3200" dirty="0" smtClean="0">
                <a:solidFill>
                  <a:schemeClr val="bg1"/>
                </a:solidFill>
              </a:rPr>
              <a:t>Delivery  </a:t>
            </a:r>
            <a:r>
              <a:rPr lang="en-US" sz="3200" dirty="0">
                <a:solidFill>
                  <a:schemeClr val="bg1"/>
                </a:solidFill>
              </a:rPr>
              <a:t>tends to sound more canned</a:t>
            </a:r>
          </a:p>
          <a:p>
            <a:pPr marL="0" indent="0">
              <a:buNone/>
            </a:pPr>
            <a:r>
              <a:rPr lang="en-US" sz="3200" dirty="0" smtClean="0">
                <a:solidFill>
                  <a:schemeClr val="bg1"/>
                </a:solidFill>
              </a:rPr>
              <a:t> </a:t>
            </a:r>
            <a:endParaRPr lang="en-US" sz="3200" dirty="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Myth </a:t>
            </a:r>
            <a:r>
              <a:rPr lang="en-US" sz="4000" dirty="0">
                <a:solidFill>
                  <a:schemeClr val="bg1"/>
                </a:solidFill>
              </a:rPr>
              <a:t>3: </a:t>
            </a:r>
            <a:r>
              <a:rPr lang="en-US" sz="4000" dirty="0" smtClean="0">
                <a:solidFill>
                  <a:schemeClr val="bg1"/>
                </a:solidFill>
              </a:rPr>
              <a:t>Memorizing helps reduce anxiety </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077664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907312" y="2705994"/>
            <a:ext cx="9948530" cy="1676400"/>
          </a:xfrm>
        </p:spPr>
        <p:txBody>
          <a:bodyPr>
            <a:noAutofit/>
          </a:bodyPr>
          <a:lstStyle/>
          <a:p>
            <a:pPr marL="0" indent="0">
              <a:buNone/>
            </a:pPr>
            <a:r>
              <a:rPr lang="en-US" sz="3200" dirty="0" smtClean="0">
                <a:solidFill>
                  <a:schemeClr val="bg1"/>
                </a:solidFill>
              </a:rPr>
              <a:t>Most mistakes go unnoticed</a:t>
            </a:r>
          </a:p>
          <a:p>
            <a:pPr marL="0" indent="0">
              <a:buNone/>
            </a:pPr>
            <a:endParaRPr lang="en-US" sz="3200" dirty="0" smtClean="0">
              <a:solidFill>
                <a:schemeClr val="bg1"/>
              </a:solidFill>
            </a:endParaRPr>
          </a:p>
          <a:p>
            <a:pPr marL="0" indent="0">
              <a:buNone/>
            </a:pPr>
            <a:r>
              <a:rPr lang="en-US" sz="3200" dirty="0" smtClean="0">
                <a:solidFill>
                  <a:schemeClr val="bg1"/>
                </a:solidFill>
              </a:rPr>
              <a:t>Mistakes </a:t>
            </a:r>
            <a:r>
              <a:rPr lang="en-US" sz="3200" dirty="0">
                <a:solidFill>
                  <a:schemeClr val="bg1"/>
                </a:solidFill>
              </a:rPr>
              <a:t>can humanize your presentation and make you more approachable to your audience</a:t>
            </a:r>
          </a:p>
          <a:p>
            <a:pPr marL="0" indent="0">
              <a:buNone/>
            </a:pPr>
            <a:r>
              <a:rPr lang="en-US" sz="3200" dirty="0" smtClean="0">
                <a:solidFill>
                  <a:schemeClr val="bg1"/>
                </a:solidFill>
              </a:rPr>
              <a:t> </a:t>
            </a:r>
            <a:endParaRPr lang="en-US" sz="3200" dirty="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Myth 4: Mistakes are disastrous </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002837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107659" y="2393329"/>
            <a:ext cx="7550777" cy="1676400"/>
          </a:xfrm>
        </p:spPr>
        <p:txBody>
          <a:bodyPr>
            <a:noAutofit/>
          </a:bodyPr>
          <a:lstStyle/>
          <a:p>
            <a:pPr marL="0" indent="0">
              <a:buNone/>
            </a:pPr>
            <a:r>
              <a:rPr lang="en-US" sz="3200" dirty="0">
                <a:solidFill>
                  <a:schemeClr val="bg1"/>
                </a:solidFill>
              </a:rPr>
              <a:t>M</a:t>
            </a:r>
            <a:r>
              <a:rPr lang="en-US" sz="3200" dirty="0" smtClean="0">
                <a:solidFill>
                  <a:schemeClr val="bg1"/>
                </a:solidFill>
              </a:rPr>
              <a:t>ost </a:t>
            </a:r>
            <a:r>
              <a:rPr lang="en-US" sz="3200" dirty="0">
                <a:solidFill>
                  <a:schemeClr val="bg1"/>
                </a:solidFill>
              </a:rPr>
              <a:t>speakers get nervous before speeches. </a:t>
            </a:r>
            <a:endParaRPr lang="en-US" sz="3200" dirty="0" smtClean="0">
              <a:solidFill>
                <a:schemeClr val="bg1"/>
              </a:solidFill>
            </a:endParaRPr>
          </a:p>
          <a:p>
            <a:pPr marL="0" indent="0">
              <a:buNone/>
            </a:pPr>
            <a:endParaRPr lang="en-US" sz="3200" dirty="0" smtClean="0">
              <a:solidFill>
                <a:schemeClr val="bg1"/>
              </a:solidFill>
            </a:endParaRPr>
          </a:p>
          <a:p>
            <a:pPr marL="0" indent="0">
              <a:buNone/>
            </a:pPr>
            <a:r>
              <a:rPr lang="en-US" sz="3200" dirty="0" smtClean="0">
                <a:solidFill>
                  <a:schemeClr val="bg1"/>
                </a:solidFill>
              </a:rPr>
              <a:t>Winston </a:t>
            </a:r>
            <a:r>
              <a:rPr lang="en-US" sz="3200" dirty="0">
                <a:solidFill>
                  <a:schemeClr val="bg1"/>
                </a:solidFill>
              </a:rPr>
              <a:t>Churchill reported being physically ill prior to speaking before Parliament.  </a:t>
            </a:r>
            <a:endParaRPr lang="en-US" sz="3200" dirty="0" smtClean="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Myth 5: Great speakers don’t get nervous </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pic>
        <p:nvPicPr>
          <p:cNvPr id="6146" name="Picture 2" descr="Britain, Churchill, Famous, People, Politician"/>
          <p:cNvPicPr>
            <a:picLocks noChangeAspect="1" noChangeArrowheads="1"/>
          </p:cNvPicPr>
          <p:nvPr/>
        </p:nvPicPr>
        <p:blipFill>
          <a:blip r:embed="rId3">
            <a:lum bright="70000" contrast="-70000"/>
            <a:extLst>
              <a:ext uri="{28A0092B-C50C-407E-A947-70E740481C1C}">
                <a14:useLocalDpi xmlns:a14="http://schemas.microsoft.com/office/drawing/2010/main" xmlns="" val="0"/>
              </a:ext>
            </a:extLst>
          </a:blip>
          <a:srcRect/>
          <a:stretch>
            <a:fillRect/>
          </a:stretch>
        </p:blipFill>
        <p:spPr bwMode="auto">
          <a:xfrm>
            <a:off x="8837296" y="2393329"/>
            <a:ext cx="3354704" cy="44646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7984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016725" y="1093503"/>
            <a:ext cx="9948530" cy="1676400"/>
          </a:xfrm>
        </p:spPr>
        <p:txBody>
          <a:bodyPr>
            <a:noAutofit/>
          </a:bodyPr>
          <a:lstStyle/>
          <a:p>
            <a:pPr marL="0" indent="0">
              <a:buNone/>
            </a:pPr>
            <a:r>
              <a:rPr lang="en-US" sz="3200" dirty="0">
                <a:solidFill>
                  <a:schemeClr val="bg1"/>
                </a:solidFill>
              </a:rPr>
              <a:t>Journalist Edward R. Murrow said </a:t>
            </a:r>
            <a:endParaRPr lang="en-US" sz="3200" dirty="0" smtClean="0">
              <a:solidFill>
                <a:schemeClr val="bg1"/>
              </a:solidFill>
            </a:endParaRPr>
          </a:p>
          <a:p>
            <a:pPr marL="0" indent="0">
              <a:buNone/>
            </a:pPr>
            <a:endParaRPr lang="en-US" sz="3200" dirty="0">
              <a:solidFill>
                <a:schemeClr val="bg1"/>
              </a:solidFill>
            </a:endParaRPr>
          </a:p>
          <a:p>
            <a:pPr marL="0" indent="0">
              <a:buNone/>
            </a:pPr>
            <a:r>
              <a:rPr lang="en-US" sz="3200" dirty="0" smtClean="0">
                <a:solidFill>
                  <a:schemeClr val="bg1"/>
                </a:solidFill>
              </a:rPr>
              <a:t>"</a:t>
            </a:r>
            <a:r>
              <a:rPr lang="en-US" sz="3200" dirty="0">
                <a:solidFill>
                  <a:schemeClr val="bg1"/>
                </a:solidFill>
              </a:rPr>
              <a:t>The best speakers know enough to be scared... the only difference between the pros and the novices is that the pros have trained the butterflies to fly in formation."</a:t>
            </a:r>
          </a:p>
          <a:p>
            <a:pPr marL="0" indent="0">
              <a:buNone/>
            </a:pPr>
            <a:r>
              <a:rPr lang="en-US" sz="3200" dirty="0" smtClean="0">
                <a:solidFill>
                  <a:schemeClr val="bg1"/>
                </a:solidFill>
              </a:rPr>
              <a:t>  </a:t>
            </a: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pic>
        <p:nvPicPr>
          <p:cNvPr id="5122" name="Picture 2" descr="Butterfly, Blue, Insect, Blue Morphofalte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4722" l="4375" r="97292"/>
                    </a14:imgEffect>
                  </a14:imgLayer>
                </a14:imgProps>
              </a:ext>
              <a:ext uri="{28A0092B-C50C-407E-A947-70E740481C1C}">
                <a14:useLocalDpi xmlns:a14="http://schemas.microsoft.com/office/drawing/2010/main" xmlns="" val="0"/>
              </a:ext>
            </a:extLst>
          </a:blip>
          <a:srcRect/>
          <a:stretch>
            <a:fillRect/>
          </a:stretch>
        </p:blipFill>
        <p:spPr bwMode="auto">
          <a:xfrm>
            <a:off x="643295" y="3746090"/>
            <a:ext cx="3051893" cy="228892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Butterfly, Blue, Insect, Blue Morphofalte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4722" l="4375" r="97292"/>
                    </a14:imgEffect>
                  </a14:imgLayer>
                </a14:imgProps>
              </a:ext>
              <a:ext uri="{28A0092B-C50C-407E-A947-70E740481C1C}">
                <a14:useLocalDpi xmlns:a14="http://schemas.microsoft.com/office/drawing/2010/main" xmlns="" val="0"/>
              </a:ext>
            </a:extLst>
          </a:blip>
          <a:srcRect/>
          <a:stretch>
            <a:fillRect/>
          </a:stretch>
        </p:blipFill>
        <p:spPr bwMode="auto">
          <a:xfrm>
            <a:off x="4164964" y="3746090"/>
            <a:ext cx="3051893" cy="228892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Butterfly, Blue, Insect, Blue Morphofalte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4722" l="4375" r="97292"/>
                    </a14:imgEffect>
                  </a14:imgLayer>
                </a14:imgProps>
              </a:ext>
              <a:ext uri="{28A0092B-C50C-407E-A947-70E740481C1C}">
                <a14:useLocalDpi xmlns:a14="http://schemas.microsoft.com/office/drawing/2010/main" xmlns="" val="0"/>
              </a:ext>
            </a:extLst>
          </a:blip>
          <a:srcRect/>
          <a:stretch>
            <a:fillRect/>
          </a:stretch>
        </p:blipFill>
        <p:spPr bwMode="auto">
          <a:xfrm>
            <a:off x="7686633" y="3746090"/>
            <a:ext cx="3051893" cy="2288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850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58186" y="726719"/>
            <a:ext cx="6453963" cy="106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dirty="0" smtClean="0">
                <a:solidFill>
                  <a:schemeClr val="bg1"/>
                </a:solidFill>
              </a:rPr>
              <a:t>Training the Butterflies</a:t>
            </a:r>
          </a:p>
          <a:p>
            <a:pPr algn="l"/>
            <a:endParaRPr lang="en-US" sz="3200" dirty="0">
              <a:solidFill>
                <a:schemeClr val="bg1"/>
              </a:solidFill>
            </a:endParaRPr>
          </a:p>
        </p:txBody>
      </p:sp>
      <p:cxnSp>
        <p:nvCxnSpPr>
          <p:cNvPr id="4" name="Straight Connector 3"/>
          <p:cNvCxnSpPr/>
          <p:nvPr/>
        </p:nvCxnSpPr>
        <p:spPr>
          <a:xfrm flipV="1">
            <a:off x="958186" y="1507362"/>
            <a:ext cx="9888279" cy="21265"/>
          </a:xfrm>
          <a:prstGeom prst="line">
            <a:avLst/>
          </a:prstGeom>
        </p:spPr>
        <p:style>
          <a:lnRef idx="1">
            <a:schemeClr val="accent2"/>
          </a:lnRef>
          <a:fillRef idx="0">
            <a:schemeClr val="accent2"/>
          </a:fillRef>
          <a:effectRef idx="0">
            <a:schemeClr val="accent2"/>
          </a:effectRef>
          <a:fontRef idx="minor">
            <a:schemeClr val="tx1"/>
          </a:fontRef>
        </p:style>
      </p:cxnSp>
      <p:sp>
        <p:nvSpPr>
          <p:cNvPr id="5" name="Title 1"/>
          <p:cNvSpPr>
            <a:spLocks noGrp="1"/>
          </p:cNvSpPr>
          <p:nvPr>
            <p:ph sz="half" idx="1"/>
          </p:nvPr>
        </p:nvSpPr>
        <p:spPr>
          <a:xfrm>
            <a:off x="958186" y="1939078"/>
            <a:ext cx="9948530" cy="1676400"/>
          </a:xfrm>
        </p:spPr>
        <p:txBody>
          <a:bodyPr>
            <a:noAutofit/>
          </a:bodyPr>
          <a:lstStyle/>
          <a:p>
            <a:pPr marL="514350" indent="-514350">
              <a:lnSpc>
                <a:spcPct val="100000"/>
              </a:lnSpc>
              <a:buFont typeface="+mj-lt"/>
              <a:buAutoNum type="arabicPeriod"/>
            </a:pPr>
            <a:r>
              <a:rPr lang="en-US" sz="3200" dirty="0" smtClean="0">
                <a:solidFill>
                  <a:schemeClr val="bg1"/>
                </a:solidFill>
              </a:rPr>
              <a:t>Practice relaxation exercises (deep breathing)</a:t>
            </a:r>
          </a:p>
          <a:p>
            <a:pPr marL="514350" indent="-514350">
              <a:lnSpc>
                <a:spcPct val="100000"/>
              </a:lnSpc>
              <a:buFont typeface="+mj-lt"/>
              <a:buAutoNum type="arabicPeriod"/>
            </a:pPr>
            <a:r>
              <a:rPr lang="en-US" sz="3200" dirty="0" smtClean="0">
                <a:solidFill>
                  <a:schemeClr val="bg1"/>
                </a:solidFill>
              </a:rPr>
              <a:t>Practice your speech</a:t>
            </a:r>
          </a:p>
          <a:p>
            <a:pPr marL="514350" indent="-514350">
              <a:lnSpc>
                <a:spcPct val="100000"/>
              </a:lnSpc>
              <a:buFont typeface="+mj-lt"/>
              <a:buAutoNum type="arabicPeriod"/>
            </a:pPr>
            <a:r>
              <a:rPr lang="en-US" sz="3200" dirty="0" smtClean="0">
                <a:solidFill>
                  <a:schemeClr val="bg1"/>
                </a:solidFill>
              </a:rPr>
              <a:t>Know your topic and find it interesting</a:t>
            </a:r>
          </a:p>
          <a:p>
            <a:pPr marL="514350" indent="-514350">
              <a:lnSpc>
                <a:spcPct val="100000"/>
              </a:lnSpc>
              <a:buFont typeface="+mj-lt"/>
              <a:buAutoNum type="arabicPeriod"/>
            </a:pPr>
            <a:r>
              <a:rPr lang="en-US" sz="3200" dirty="0" smtClean="0">
                <a:solidFill>
                  <a:schemeClr val="bg1"/>
                </a:solidFill>
              </a:rPr>
              <a:t>Use positive self-talk</a:t>
            </a:r>
          </a:p>
          <a:p>
            <a:pPr marL="514350" indent="-514350">
              <a:lnSpc>
                <a:spcPct val="100000"/>
              </a:lnSpc>
              <a:buFont typeface="+mj-lt"/>
              <a:buAutoNum type="arabicPeriod"/>
            </a:pPr>
            <a:r>
              <a:rPr lang="en-US" sz="3200" dirty="0" smtClean="0">
                <a:solidFill>
                  <a:schemeClr val="bg1"/>
                </a:solidFill>
              </a:rPr>
              <a:t>Visualize success</a:t>
            </a:r>
          </a:p>
          <a:p>
            <a:pPr marL="514350" indent="-514350">
              <a:lnSpc>
                <a:spcPct val="100000"/>
              </a:lnSpc>
              <a:buFont typeface="+mj-lt"/>
              <a:buAutoNum type="arabicPeriod"/>
            </a:pPr>
            <a:r>
              <a:rPr lang="en-US" sz="3200" dirty="0" smtClean="0">
                <a:solidFill>
                  <a:schemeClr val="bg1"/>
                </a:solidFill>
              </a:rPr>
              <a:t>Thank of the audience as on your side</a:t>
            </a:r>
          </a:p>
          <a:p>
            <a:pPr marL="514350" indent="-514350">
              <a:lnSpc>
                <a:spcPct val="100000"/>
              </a:lnSpc>
              <a:buFont typeface="+mj-lt"/>
              <a:buAutoNum type="arabicPeriod"/>
            </a:pPr>
            <a:r>
              <a:rPr lang="en-US" sz="3200" dirty="0" smtClean="0">
                <a:solidFill>
                  <a:schemeClr val="bg1"/>
                </a:solidFill>
              </a:rPr>
              <a:t>Chanel nervous energy into your </a:t>
            </a:r>
            <a:r>
              <a:rPr lang="en-US" sz="3200" dirty="0" err="1" smtClean="0">
                <a:solidFill>
                  <a:schemeClr val="bg1"/>
                </a:solidFill>
              </a:rPr>
              <a:t>presenation</a:t>
            </a:r>
            <a:endParaRPr lang="en-US" sz="3200" dirty="0">
              <a:solidFill>
                <a:schemeClr val="bg1"/>
              </a:solidFill>
            </a:endParaRPr>
          </a:p>
          <a:p>
            <a:pPr marL="0" indent="0">
              <a:lnSpc>
                <a:spcPct val="100000"/>
              </a:lnSpc>
              <a:buNone/>
            </a:pPr>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xmlns="" val="4181157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half" idx="1"/>
          </p:nvPr>
        </p:nvSpPr>
        <p:spPr>
          <a:xfrm>
            <a:off x="884903" y="2177019"/>
            <a:ext cx="10235381" cy="1676400"/>
          </a:xfrm>
        </p:spPr>
        <p:txBody>
          <a:bodyPr>
            <a:noAutofit/>
          </a:bodyPr>
          <a:lstStyle/>
          <a:p>
            <a:pPr marL="0" indent="0">
              <a:buNone/>
            </a:pPr>
            <a:r>
              <a:rPr lang="en-US" sz="3200" dirty="0">
                <a:solidFill>
                  <a:schemeClr val="bg1"/>
                </a:solidFill>
              </a:rPr>
              <a:t>Only one person is known to have died from public speaking. </a:t>
            </a:r>
            <a:endParaRPr lang="en-US" sz="3200" dirty="0" smtClean="0">
              <a:solidFill>
                <a:schemeClr val="bg1"/>
              </a:solidFill>
            </a:endParaRPr>
          </a:p>
          <a:p>
            <a:pPr marL="0" indent="0">
              <a:buNone/>
            </a:pPr>
            <a:endParaRPr lang="en-US" sz="3200" dirty="0">
              <a:solidFill>
                <a:schemeClr val="bg1"/>
              </a:solidFill>
            </a:endParaRPr>
          </a:p>
          <a:p>
            <a:pPr marL="0" indent="0">
              <a:buNone/>
            </a:pPr>
            <a:r>
              <a:rPr lang="en-US" sz="3200" dirty="0" smtClean="0">
                <a:solidFill>
                  <a:schemeClr val="bg1"/>
                </a:solidFill>
              </a:rPr>
              <a:t>President </a:t>
            </a:r>
            <a:r>
              <a:rPr lang="en-US" sz="3200" dirty="0">
                <a:solidFill>
                  <a:schemeClr val="bg1"/>
                </a:solidFill>
              </a:rPr>
              <a:t>William Henry Harrison, </a:t>
            </a:r>
            <a:endParaRPr lang="en-US" sz="3200" dirty="0" smtClean="0">
              <a:solidFill>
                <a:schemeClr val="bg1"/>
              </a:solidFill>
            </a:endParaRPr>
          </a:p>
          <a:p>
            <a:pPr marL="0" indent="0">
              <a:buNone/>
            </a:pPr>
            <a:endParaRPr lang="en-US" sz="3200" dirty="0">
              <a:solidFill>
                <a:schemeClr val="bg1"/>
              </a:solidFill>
            </a:endParaRPr>
          </a:p>
          <a:p>
            <a:pPr marL="0" indent="0">
              <a:buNone/>
            </a:pPr>
            <a:r>
              <a:rPr lang="en-US" sz="3200" dirty="0" smtClean="0">
                <a:solidFill>
                  <a:schemeClr val="bg1"/>
                </a:solidFill>
              </a:rPr>
              <a:t>but </a:t>
            </a:r>
            <a:r>
              <a:rPr lang="en-US" sz="3200" dirty="0">
                <a:solidFill>
                  <a:schemeClr val="bg1"/>
                </a:solidFill>
              </a:rPr>
              <a:t>really it was from the pneumonia he suffered after giving the longest inaugural address in U.S. History.</a:t>
            </a:r>
            <a:endParaRPr lang="en-US" sz="3200" dirty="0" smtClean="0">
              <a:solidFill>
                <a:schemeClr val="bg1"/>
              </a:solidFill>
            </a:endParaRPr>
          </a:p>
        </p:txBody>
      </p:sp>
      <p:sp>
        <p:nvSpPr>
          <p:cNvPr id="6"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Remember:  </a:t>
            </a:r>
            <a:endParaRPr lang="en-US" sz="4000" dirty="0">
              <a:solidFill>
                <a:schemeClr val="bg1"/>
              </a:solidFill>
            </a:endParaRPr>
          </a:p>
        </p:txBody>
      </p:sp>
      <p:cxnSp>
        <p:nvCxnSpPr>
          <p:cNvPr id="7" name="Straight Connector 6"/>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598966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47800" y="0"/>
            <a:ext cx="9296400" cy="68580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1828800" y="644714"/>
            <a:ext cx="3733800" cy="10316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bg1"/>
                </a:solidFill>
              </a:rPr>
              <a:t>Anxiety</a:t>
            </a:r>
            <a:endParaRPr lang="en-US" sz="8800" dirty="0">
              <a:solidFill>
                <a:schemeClr val="bg1"/>
              </a:solidFill>
            </a:endParaRPr>
          </a:p>
        </p:txBody>
      </p:sp>
      <p:sp>
        <p:nvSpPr>
          <p:cNvPr id="10" name="Title 1"/>
          <p:cNvSpPr txBox="1">
            <a:spLocks/>
          </p:cNvSpPr>
          <p:nvPr/>
        </p:nvSpPr>
        <p:spPr>
          <a:xfrm>
            <a:off x="2438400" y="1295400"/>
            <a:ext cx="7534940" cy="10316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Managing and using your emotions</a:t>
            </a:r>
            <a:endParaRPr lang="en-US" sz="6000" dirty="0">
              <a:solidFill>
                <a:schemeClr val="bg1"/>
              </a:solidFill>
            </a:endParaRPr>
          </a:p>
        </p:txBody>
      </p:sp>
      <p:pic>
        <p:nvPicPr>
          <p:cNvPr id="1028" name="Picture 4" descr="Anxiety, Fear, Stress, Emotion, Wooden"/>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2055" b="20457"/>
          <a:stretch/>
        </p:blipFill>
        <p:spPr bwMode="auto">
          <a:xfrm>
            <a:off x="1547141" y="2971800"/>
            <a:ext cx="8426199" cy="3224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7864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76915" y="2521499"/>
            <a:ext cx="11430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rgbClr val="002060"/>
                </a:solidFill>
              </a:rPr>
              <a:t>1</a:t>
            </a:r>
          </a:p>
        </p:txBody>
      </p:sp>
      <p:sp>
        <p:nvSpPr>
          <p:cNvPr id="8" name="Title 1"/>
          <p:cNvSpPr txBox="1">
            <a:spLocks/>
          </p:cNvSpPr>
          <p:nvPr/>
        </p:nvSpPr>
        <p:spPr>
          <a:xfrm>
            <a:off x="1778352" y="2521499"/>
            <a:ext cx="6756875" cy="1370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What Scares Us</a:t>
            </a:r>
            <a:endParaRPr lang="en-US" sz="8000" dirty="0">
              <a:solidFill>
                <a:schemeClr val="bg1"/>
              </a:solidFill>
            </a:endParaRPr>
          </a:p>
        </p:txBody>
      </p:sp>
    </p:spTree>
    <p:extLst>
      <p:ext uri="{BB962C8B-B14F-4D97-AF65-F5344CB8AC3E}">
        <p14:creationId xmlns:p14="http://schemas.microsoft.com/office/powerpoint/2010/main" xmlns="" val="2961308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117" y="615157"/>
            <a:ext cx="10898372" cy="646331"/>
          </a:xfrm>
          <a:prstGeom prst="rect">
            <a:avLst/>
          </a:prstGeom>
          <a:noFill/>
        </p:spPr>
        <p:txBody>
          <a:bodyPr wrap="square" rtlCol="0">
            <a:spAutoFit/>
          </a:bodyPr>
          <a:lstStyle/>
          <a:p>
            <a:r>
              <a:rPr lang="en-US" sz="3600" dirty="0" smtClean="0">
                <a:solidFill>
                  <a:schemeClr val="bg1"/>
                </a:solidFill>
              </a:rPr>
              <a:t> Speech Anxiety</a:t>
            </a:r>
            <a:endParaRPr lang="en-US" sz="3600" dirty="0">
              <a:solidFill>
                <a:schemeClr val="bg1"/>
              </a:solidFill>
            </a:endParaRPr>
          </a:p>
        </p:txBody>
      </p:sp>
      <p:sp>
        <p:nvSpPr>
          <p:cNvPr id="7" name="TextBox 6"/>
          <p:cNvSpPr txBox="1"/>
          <p:nvPr/>
        </p:nvSpPr>
        <p:spPr>
          <a:xfrm>
            <a:off x="2015043" y="2310983"/>
            <a:ext cx="7473088" cy="3046988"/>
          </a:xfrm>
          <a:prstGeom prst="rect">
            <a:avLst/>
          </a:prstGeom>
          <a:noFill/>
        </p:spPr>
        <p:txBody>
          <a:bodyPr wrap="square" rtlCol="0">
            <a:spAutoFit/>
          </a:bodyPr>
          <a:lstStyle/>
          <a:p>
            <a:pPr algn="ctr"/>
            <a:r>
              <a:rPr lang="en-US" sz="3200" dirty="0" smtClean="0">
                <a:solidFill>
                  <a:schemeClr val="bg1"/>
                </a:solidFill>
              </a:rPr>
              <a:t>Feelings of discomfort felt before during or after speaking in public</a:t>
            </a:r>
          </a:p>
          <a:p>
            <a:pPr algn="ctr"/>
            <a:endParaRPr lang="en-US" sz="3200" dirty="0">
              <a:solidFill>
                <a:schemeClr val="bg1"/>
              </a:solidFill>
            </a:endParaRPr>
          </a:p>
          <a:p>
            <a:pPr algn="ctr"/>
            <a:r>
              <a:rPr lang="en-US" sz="3200" dirty="0" smtClean="0">
                <a:solidFill>
                  <a:schemeClr val="bg1"/>
                </a:solidFill>
              </a:rPr>
              <a:t>It’s normal</a:t>
            </a:r>
          </a:p>
          <a:p>
            <a:pPr algn="ctr"/>
            <a:r>
              <a:rPr lang="en-US" sz="3200" dirty="0" smtClean="0">
                <a:solidFill>
                  <a:schemeClr val="bg1"/>
                </a:solidFill>
              </a:rPr>
              <a:t>It’s natural</a:t>
            </a:r>
          </a:p>
          <a:p>
            <a:pPr algn="ctr"/>
            <a:r>
              <a:rPr lang="en-US" sz="3200" dirty="0" smtClean="0">
                <a:solidFill>
                  <a:schemeClr val="bg1"/>
                </a:solidFill>
              </a:rPr>
              <a:t>It’s manageable</a:t>
            </a:r>
            <a:endParaRPr lang="en-US" sz="3200" dirty="0">
              <a:solidFill>
                <a:schemeClr val="bg1"/>
              </a:solidFill>
            </a:endParaRPr>
          </a:p>
        </p:txBody>
      </p:sp>
      <p:cxnSp>
        <p:nvCxnSpPr>
          <p:cNvPr id="3" name="Straight Connector 2"/>
          <p:cNvCxnSpPr/>
          <p:nvPr/>
        </p:nvCxnSpPr>
        <p:spPr>
          <a:xfrm flipV="1">
            <a:off x="691117" y="1488558"/>
            <a:ext cx="10653823"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781377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117" y="615157"/>
            <a:ext cx="10898372" cy="646331"/>
          </a:xfrm>
          <a:prstGeom prst="rect">
            <a:avLst/>
          </a:prstGeom>
          <a:noFill/>
        </p:spPr>
        <p:txBody>
          <a:bodyPr wrap="square" rtlCol="0">
            <a:spAutoFit/>
          </a:bodyPr>
          <a:lstStyle/>
          <a:p>
            <a:r>
              <a:rPr lang="en-US" sz="3600" dirty="0" smtClean="0">
                <a:solidFill>
                  <a:schemeClr val="bg1"/>
                </a:solidFill>
              </a:rPr>
              <a:t>Fear is natural</a:t>
            </a:r>
            <a:endParaRPr lang="en-US" sz="3600" dirty="0">
              <a:solidFill>
                <a:schemeClr val="bg1"/>
              </a:solidFill>
            </a:endParaRPr>
          </a:p>
        </p:txBody>
      </p:sp>
      <p:sp>
        <p:nvSpPr>
          <p:cNvPr id="7" name="TextBox 6"/>
          <p:cNvSpPr txBox="1"/>
          <p:nvPr/>
        </p:nvSpPr>
        <p:spPr>
          <a:xfrm>
            <a:off x="776178" y="2301150"/>
            <a:ext cx="4739720" cy="3046988"/>
          </a:xfrm>
          <a:prstGeom prst="rect">
            <a:avLst/>
          </a:prstGeom>
          <a:noFill/>
        </p:spPr>
        <p:txBody>
          <a:bodyPr wrap="square" rtlCol="0">
            <a:spAutoFit/>
          </a:bodyPr>
          <a:lstStyle/>
          <a:p>
            <a:pPr>
              <a:lnSpc>
                <a:spcPct val="200000"/>
              </a:lnSpc>
            </a:pPr>
            <a:r>
              <a:rPr lang="en-US" sz="3200" dirty="0" smtClean="0">
                <a:solidFill>
                  <a:schemeClr val="bg1"/>
                </a:solidFill>
              </a:rPr>
              <a:t>Fear of attention</a:t>
            </a:r>
          </a:p>
          <a:p>
            <a:pPr>
              <a:lnSpc>
                <a:spcPct val="200000"/>
              </a:lnSpc>
            </a:pPr>
            <a:r>
              <a:rPr lang="en-US" sz="3200" dirty="0" smtClean="0">
                <a:solidFill>
                  <a:schemeClr val="bg1"/>
                </a:solidFill>
              </a:rPr>
              <a:t>Fear of failure</a:t>
            </a:r>
          </a:p>
          <a:p>
            <a:pPr>
              <a:lnSpc>
                <a:spcPct val="200000"/>
              </a:lnSpc>
            </a:pPr>
            <a:r>
              <a:rPr lang="en-US" sz="3200" dirty="0" smtClean="0">
                <a:solidFill>
                  <a:schemeClr val="bg1"/>
                </a:solidFill>
              </a:rPr>
              <a:t>Fear of being ridiculous</a:t>
            </a:r>
            <a:endParaRPr lang="en-US" sz="3200" dirty="0">
              <a:solidFill>
                <a:schemeClr val="bg1"/>
              </a:solidFill>
            </a:endParaRPr>
          </a:p>
        </p:txBody>
      </p:sp>
      <p:cxnSp>
        <p:nvCxnSpPr>
          <p:cNvPr id="3" name="Straight Connector 2"/>
          <p:cNvCxnSpPr/>
          <p:nvPr/>
        </p:nvCxnSpPr>
        <p:spPr>
          <a:xfrm flipV="1">
            <a:off x="691117" y="1488558"/>
            <a:ext cx="10653823" cy="21265"/>
          </a:xfrm>
          <a:prstGeom prst="line">
            <a:avLst/>
          </a:prstGeom>
        </p:spPr>
        <p:style>
          <a:lnRef idx="1">
            <a:schemeClr val="accent2"/>
          </a:lnRef>
          <a:fillRef idx="0">
            <a:schemeClr val="accent2"/>
          </a:fillRef>
          <a:effectRef idx="0">
            <a:schemeClr val="accent2"/>
          </a:effectRef>
          <a:fontRef idx="minor">
            <a:schemeClr val="tx1"/>
          </a:fontRef>
        </p:style>
      </p:cxnSp>
      <p:pic>
        <p:nvPicPr>
          <p:cNvPr id="2054" name="Picture 6" descr="Person, Comic, Panic, Fear, Scare, Shock, Schreck"/>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0025" y="2098024"/>
            <a:ext cx="5179859" cy="34532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9589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117" y="619871"/>
            <a:ext cx="10898372" cy="646331"/>
          </a:xfrm>
          <a:prstGeom prst="rect">
            <a:avLst/>
          </a:prstGeom>
          <a:noFill/>
        </p:spPr>
        <p:txBody>
          <a:bodyPr wrap="square" rtlCol="0">
            <a:spAutoFit/>
          </a:bodyPr>
          <a:lstStyle/>
          <a:p>
            <a:r>
              <a:rPr lang="en-US" sz="3600" dirty="0" smtClean="0">
                <a:solidFill>
                  <a:schemeClr val="bg1"/>
                </a:solidFill>
              </a:rPr>
              <a:t>Why does it matter?</a:t>
            </a:r>
            <a:endParaRPr lang="en-US" sz="3600" dirty="0">
              <a:solidFill>
                <a:schemeClr val="bg1"/>
              </a:solidFill>
            </a:endParaRPr>
          </a:p>
        </p:txBody>
      </p:sp>
      <p:sp>
        <p:nvSpPr>
          <p:cNvPr id="7" name="TextBox 6"/>
          <p:cNvSpPr txBox="1"/>
          <p:nvPr/>
        </p:nvSpPr>
        <p:spPr>
          <a:xfrm>
            <a:off x="1767978" y="2025848"/>
            <a:ext cx="10568763" cy="3785652"/>
          </a:xfrm>
          <a:prstGeom prst="rect">
            <a:avLst/>
          </a:prstGeom>
          <a:noFill/>
        </p:spPr>
        <p:txBody>
          <a:bodyPr wrap="square" rtlCol="0">
            <a:spAutoFit/>
          </a:bodyPr>
          <a:lstStyle/>
          <a:p>
            <a:pPr>
              <a:lnSpc>
                <a:spcPct val="150000"/>
              </a:lnSpc>
            </a:pPr>
            <a:r>
              <a:rPr lang="en-US" sz="3200" dirty="0" smtClean="0">
                <a:solidFill>
                  <a:schemeClr val="bg1"/>
                </a:solidFill>
              </a:rPr>
              <a:t>People </a:t>
            </a:r>
            <a:r>
              <a:rPr lang="en-US" sz="3200" dirty="0">
                <a:solidFill>
                  <a:schemeClr val="bg1"/>
                </a:solidFill>
              </a:rPr>
              <a:t>who experience high levels of </a:t>
            </a:r>
            <a:r>
              <a:rPr lang="en-US" sz="3200" dirty="0" smtClean="0">
                <a:solidFill>
                  <a:schemeClr val="bg1"/>
                </a:solidFill>
              </a:rPr>
              <a:t>anxiety:</a:t>
            </a:r>
          </a:p>
          <a:p>
            <a:pPr marL="457200" indent="-457200">
              <a:lnSpc>
                <a:spcPct val="150000"/>
              </a:lnSpc>
              <a:buFont typeface="Arial" panose="020B0604020202020204" pitchFamily="34" charset="0"/>
              <a:buChar char="•"/>
            </a:pPr>
            <a:r>
              <a:rPr lang="en-US" sz="3200" dirty="0" smtClean="0">
                <a:solidFill>
                  <a:schemeClr val="bg1"/>
                </a:solidFill>
              </a:rPr>
              <a:t>struggle </a:t>
            </a:r>
            <a:r>
              <a:rPr lang="en-US" sz="3200" dirty="0">
                <a:solidFill>
                  <a:schemeClr val="bg1"/>
                </a:solidFill>
              </a:rPr>
              <a:t>to complete speaking </a:t>
            </a:r>
            <a:r>
              <a:rPr lang="en-US" sz="3200" dirty="0" smtClean="0">
                <a:solidFill>
                  <a:schemeClr val="bg1"/>
                </a:solidFill>
              </a:rPr>
              <a:t>assignments</a:t>
            </a:r>
          </a:p>
          <a:p>
            <a:pPr marL="457200" indent="-457200">
              <a:lnSpc>
                <a:spcPct val="150000"/>
              </a:lnSpc>
              <a:buFont typeface="Arial" panose="020B0604020202020204" pitchFamily="34" charset="0"/>
              <a:buChar char="•"/>
            </a:pPr>
            <a:r>
              <a:rPr lang="en-US" sz="3200" dirty="0" smtClean="0">
                <a:solidFill>
                  <a:schemeClr val="bg1"/>
                </a:solidFill>
              </a:rPr>
              <a:t>avoid </a:t>
            </a:r>
            <a:r>
              <a:rPr lang="en-US" sz="3200" dirty="0">
                <a:solidFill>
                  <a:schemeClr val="bg1"/>
                </a:solidFill>
              </a:rPr>
              <a:t>classes in which speaking is </a:t>
            </a:r>
            <a:r>
              <a:rPr lang="en-US" sz="3200" dirty="0" smtClean="0">
                <a:solidFill>
                  <a:schemeClr val="bg1"/>
                </a:solidFill>
              </a:rPr>
              <a:t>required </a:t>
            </a:r>
          </a:p>
          <a:p>
            <a:pPr marL="457200" indent="-457200">
              <a:lnSpc>
                <a:spcPct val="150000"/>
              </a:lnSpc>
              <a:buFont typeface="Arial" panose="020B0604020202020204" pitchFamily="34" charset="0"/>
              <a:buChar char="•"/>
            </a:pPr>
            <a:r>
              <a:rPr lang="en-US" sz="3200" dirty="0" smtClean="0">
                <a:solidFill>
                  <a:schemeClr val="bg1"/>
                </a:solidFill>
              </a:rPr>
              <a:t>miss </a:t>
            </a:r>
            <a:r>
              <a:rPr lang="en-US" sz="3200" dirty="0">
                <a:solidFill>
                  <a:schemeClr val="bg1"/>
                </a:solidFill>
              </a:rPr>
              <a:t>out on learning an important </a:t>
            </a:r>
            <a:r>
              <a:rPr lang="en-US" sz="3200" dirty="0" smtClean="0">
                <a:solidFill>
                  <a:schemeClr val="bg1"/>
                </a:solidFill>
              </a:rPr>
              <a:t>life-skill</a:t>
            </a:r>
          </a:p>
          <a:p>
            <a:pPr marL="457200" indent="-457200">
              <a:lnSpc>
                <a:spcPct val="150000"/>
              </a:lnSpc>
              <a:buFont typeface="Arial" panose="020B0604020202020204" pitchFamily="34" charset="0"/>
              <a:buChar char="•"/>
            </a:pPr>
            <a:r>
              <a:rPr lang="en-US" sz="3200" dirty="0" smtClean="0">
                <a:solidFill>
                  <a:schemeClr val="bg1"/>
                </a:solidFill>
              </a:rPr>
              <a:t>suffer </a:t>
            </a:r>
            <a:r>
              <a:rPr lang="en-US" sz="3200" dirty="0">
                <a:solidFill>
                  <a:schemeClr val="bg1"/>
                </a:solidFill>
              </a:rPr>
              <a:t>unnecessarily</a:t>
            </a:r>
          </a:p>
        </p:txBody>
      </p:sp>
      <p:cxnSp>
        <p:nvCxnSpPr>
          <p:cNvPr id="3" name="Straight Connector 2"/>
          <p:cNvCxnSpPr/>
          <p:nvPr/>
        </p:nvCxnSpPr>
        <p:spPr>
          <a:xfrm flipV="1">
            <a:off x="691117" y="1488558"/>
            <a:ext cx="10653823"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831763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117" y="619871"/>
            <a:ext cx="10898372" cy="646331"/>
          </a:xfrm>
          <a:prstGeom prst="rect">
            <a:avLst/>
          </a:prstGeom>
          <a:noFill/>
        </p:spPr>
        <p:txBody>
          <a:bodyPr wrap="square" rtlCol="0">
            <a:spAutoFit/>
          </a:bodyPr>
          <a:lstStyle/>
          <a:p>
            <a:r>
              <a:rPr lang="en-US" sz="3600" dirty="0" smtClean="0">
                <a:solidFill>
                  <a:schemeClr val="bg1"/>
                </a:solidFill>
              </a:rPr>
              <a:t>It’s self inflicted</a:t>
            </a:r>
            <a:endParaRPr lang="en-US" sz="3600" dirty="0">
              <a:solidFill>
                <a:schemeClr val="bg1"/>
              </a:solidFill>
            </a:endParaRPr>
          </a:p>
        </p:txBody>
      </p:sp>
      <p:sp>
        <p:nvSpPr>
          <p:cNvPr id="7" name="TextBox 6"/>
          <p:cNvSpPr txBox="1"/>
          <p:nvPr/>
        </p:nvSpPr>
        <p:spPr>
          <a:xfrm>
            <a:off x="1020726" y="2173332"/>
            <a:ext cx="10568763" cy="304698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dirty="0" smtClean="0">
                <a:solidFill>
                  <a:schemeClr val="bg1"/>
                </a:solidFill>
              </a:rPr>
              <a:t>Self criticizing (“I’m a terrible speaker”)</a:t>
            </a:r>
          </a:p>
          <a:p>
            <a:pPr marL="457200" indent="-457200">
              <a:lnSpc>
                <a:spcPct val="150000"/>
              </a:lnSpc>
              <a:buFont typeface="Arial" panose="020B0604020202020204" pitchFamily="34" charset="0"/>
              <a:buChar char="•"/>
            </a:pPr>
            <a:r>
              <a:rPr lang="en-US" sz="3200" dirty="0" smtClean="0">
                <a:solidFill>
                  <a:schemeClr val="bg1"/>
                </a:solidFill>
              </a:rPr>
              <a:t>Avoid preparing and practicing (avoiding the speech)</a:t>
            </a:r>
          </a:p>
          <a:p>
            <a:pPr marL="457200" indent="-457200">
              <a:lnSpc>
                <a:spcPct val="150000"/>
              </a:lnSpc>
              <a:buFont typeface="Arial" panose="020B0604020202020204" pitchFamily="34" charset="0"/>
              <a:buChar char="•"/>
            </a:pPr>
            <a:r>
              <a:rPr lang="en-US" sz="3200" dirty="0" smtClean="0">
                <a:solidFill>
                  <a:schemeClr val="bg1"/>
                </a:solidFill>
              </a:rPr>
              <a:t>Self-pressure (“I have to be perfect”)</a:t>
            </a:r>
          </a:p>
          <a:p>
            <a:pPr marL="457200" indent="-457200">
              <a:lnSpc>
                <a:spcPct val="150000"/>
              </a:lnSpc>
              <a:buFont typeface="Arial" panose="020B0604020202020204" pitchFamily="34" charset="0"/>
              <a:buChar char="•"/>
            </a:pPr>
            <a:r>
              <a:rPr lang="en-US" sz="3200" dirty="0" smtClean="0">
                <a:solidFill>
                  <a:schemeClr val="bg1"/>
                </a:solidFill>
              </a:rPr>
              <a:t>Catastrophizing statements (imagine worst case scenario)</a:t>
            </a:r>
            <a:endParaRPr lang="en-US" sz="3200" dirty="0">
              <a:solidFill>
                <a:schemeClr val="bg1"/>
              </a:solidFill>
            </a:endParaRPr>
          </a:p>
        </p:txBody>
      </p:sp>
      <p:cxnSp>
        <p:nvCxnSpPr>
          <p:cNvPr id="3" name="Straight Connector 2"/>
          <p:cNvCxnSpPr/>
          <p:nvPr/>
        </p:nvCxnSpPr>
        <p:spPr>
          <a:xfrm flipV="1">
            <a:off x="691117" y="1488558"/>
            <a:ext cx="10653823"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981498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765606" y="248502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dirty="0" smtClean="0">
                <a:solidFill>
                  <a:schemeClr val="bg1"/>
                </a:solidFill>
              </a:rPr>
              <a:t>Physical Effects</a:t>
            </a:r>
            <a:endParaRPr lang="en-US" sz="4800" dirty="0">
              <a:solidFill>
                <a:schemeClr val="bg1"/>
              </a:solidFill>
            </a:endParaRPr>
          </a:p>
        </p:txBody>
      </p:sp>
      <p:sp>
        <p:nvSpPr>
          <p:cNvPr id="20" name="Oval 19"/>
          <p:cNvSpPr/>
          <p:nvPr/>
        </p:nvSpPr>
        <p:spPr>
          <a:xfrm>
            <a:off x="1337929" y="2366324"/>
            <a:ext cx="11430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rgbClr val="002060"/>
                </a:solidFill>
              </a:rPr>
              <a:t>2</a:t>
            </a:r>
          </a:p>
        </p:txBody>
      </p:sp>
      <p:pic>
        <p:nvPicPr>
          <p:cNvPr id="2" name="Picture 2" descr="Brain, Chart, Diagram, Face, Fringe, Phrenology, Retro"/>
          <p:cNvPicPr>
            <a:picLocks noChangeAspect="1" noChangeArrowheads="1"/>
          </p:cNvPicPr>
          <p:nvPr/>
        </p:nvPicPr>
        <p:blipFill>
          <a:blip r:embed="rId3">
            <a:lum bright="70000" contrast="-70000"/>
            <a:extLst>
              <a:ext uri="{28A0092B-C50C-407E-A947-70E740481C1C}">
                <a14:useLocalDpi xmlns:a14="http://schemas.microsoft.com/office/drawing/2010/main" xmlns="" val="0"/>
              </a:ext>
            </a:extLst>
          </a:blip>
          <a:srcRect/>
          <a:stretch>
            <a:fillRect/>
          </a:stretch>
        </p:blipFill>
        <p:spPr bwMode="auto">
          <a:xfrm>
            <a:off x="6748047" y="2617681"/>
            <a:ext cx="5443953" cy="44693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8101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392865" y="2723649"/>
            <a:ext cx="10185991" cy="2640419"/>
          </a:xfrm>
        </p:spPr>
        <p:txBody>
          <a:bodyPr>
            <a:noAutofit/>
          </a:bodyPr>
          <a:lstStyle/>
          <a:p>
            <a:pPr marL="0" indent="0">
              <a:lnSpc>
                <a:spcPct val="200000"/>
              </a:lnSpc>
              <a:buNone/>
            </a:pPr>
            <a:r>
              <a:rPr lang="en-US" sz="3200" dirty="0" smtClean="0">
                <a:solidFill>
                  <a:schemeClr val="bg1"/>
                </a:solidFill>
              </a:rPr>
              <a:t>What starts as your brain’s response to fear</a:t>
            </a:r>
          </a:p>
          <a:p>
            <a:pPr marL="0" indent="0">
              <a:lnSpc>
                <a:spcPct val="200000"/>
              </a:lnSpc>
              <a:buNone/>
            </a:pPr>
            <a:r>
              <a:rPr lang="en-US" sz="3200" dirty="0" smtClean="0">
                <a:solidFill>
                  <a:schemeClr val="bg1"/>
                </a:solidFill>
              </a:rPr>
              <a:t>Becomes a physical reaction</a:t>
            </a:r>
          </a:p>
          <a:p>
            <a:pPr marL="0" indent="0">
              <a:lnSpc>
                <a:spcPct val="200000"/>
              </a:lnSpc>
              <a:buNone/>
            </a:pPr>
            <a:endParaRPr lang="en-US" sz="3200" dirty="0">
              <a:solidFill>
                <a:schemeClr val="bg1"/>
              </a:solidFill>
            </a:endParaRPr>
          </a:p>
        </p:txBody>
      </p:sp>
      <p:sp>
        <p:nvSpPr>
          <p:cNvPr id="15" name="Title 1"/>
          <p:cNvSpPr txBox="1">
            <a:spLocks/>
          </p:cNvSpPr>
          <p:nvPr/>
        </p:nvSpPr>
        <p:spPr>
          <a:xfrm>
            <a:off x="1392865" y="671555"/>
            <a:ext cx="7161028"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From your brain to your body</a:t>
            </a:r>
            <a:endParaRPr lang="en-US" sz="4000" dirty="0">
              <a:solidFill>
                <a:schemeClr val="bg1"/>
              </a:solidFill>
            </a:endParaRPr>
          </a:p>
        </p:txBody>
      </p:sp>
      <p:cxnSp>
        <p:nvCxnSpPr>
          <p:cNvPr id="7" name="Straight Connector 6"/>
          <p:cNvCxnSpPr/>
          <p:nvPr/>
        </p:nvCxnSpPr>
        <p:spPr>
          <a:xfrm>
            <a:off x="1392865" y="2052083"/>
            <a:ext cx="811264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037283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TotalTime>
  <Words>928</Words>
  <Application>Microsoft Office PowerPoint</Application>
  <PresentationFormat>Personnalisé</PresentationFormat>
  <Paragraphs>121</Paragraphs>
  <Slides>19</Slides>
  <Notes>18</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Company>The University of Texas at San Antonio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Dixson</dc:creator>
  <cp:lastModifiedBy>cum</cp:lastModifiedBy>
  <cp:revision>23</cp:revision>
  <dcterms:created xsi:type="dcterms:W3CDTF">2017-04-03T17:24:16Z</dcterms:created>
  <dcterms:modified xsi:type="dcterms:W3CDTF">2024-04-17T12:26:32Z</dcterms:modified>
</cp:coreProperties>
</file>