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6"/>
  </p:notesMasterIdLst>
  <p:sldIdLst>
    <p:sldId id="256" r:id="rId2"/>
    <p:sldId id="290" r:id="rId3"/>
    <p:sldId id="291" r:id="rId4"/>
    <p:sldId id="265" r:id="rId5"/>
    <p:sldId id="259" r:id="rId6"/>
    <p:sldId id="261" r:id="rId7"/>
    <p:sldId id="260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93" r:id="rId17"/>
    <p:sldId id="294" r:id="rId18"/>
    <p:sldId id="292" r:id="rId19"/>
    <p:sldId id="286" r:id="rId20"/>
    <p:sldId id="287" r:id="rId21"/>
    <p:sldId id="276" r:id="rId22"/>
    <p:sldId id="282" r:id="rId23"/>
    <p:sldId id="289" r:id="rId24"/>
    <p:sldId id="283" r:id="rId25"/>
    <p:sldId id="284" r:id="rId26"/>
    <p:sldId id="271" r:id="rId27"/>
    <p:sldId id="272" r:id="rId28"/>
    <p:sldId id="285" r:id="rId29"/>
    <p:sldId id="273" r:id="rId30"/>
    <p:sldId id="274" r:id="rId31"/>
    <p:sldId id="295" r:id="rId32"/>
    <p:sldId id="296" r:id="rId33"/>
    <p:sldId id="297" r:id="rId34"/>
    <p:sldId id="298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Section par défaut" id="{E3367642-9A86-41F8-8D1D-2B4FFE607243}">
          <p14:sldIdLst>
            <p14:sldId id="256"/>
            <p14:sldId id="265"/>
            <p14:sldId id="259"/>
            <p14:sldId id="261"/>
            <p14:sldId id="260"/>
            <p14:sldId id="262"/>
            <p14:sldId id="263"/>
            <p14:sldId id="264"/>
            <p14:sldId id="266"/>
            <p14:sldId id="267"/>
            <p14:sldId id="268"/>
            <p14:sldId id="269"/>
            <p14:sldId id="270"/>
            <p14:sldId id="271"/>
            <p14:sldId id="272"/>
            <p14:sldId id="285"/>
            <p14:sldId id="273"/>
            <p14:sldId id="274"/>
            <p14:sldId id="275"/>
            <p14:sldId id="286"/>
            <p14:sldId id="287"/>
            <p14:sldId id="276"/>
            <p14:sldId id="282"/>
            <p14:sldId id="289"/>
            <p14:sldId id="283"/>
            <p14:sldId id="28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157" autoAdjust="0"/>
    <p:restoredTop sz="94660"/>
  </p:normalViewPr>
  <p:slideViewPr>
    <p:cSldViewPr>
      <p:cViewPr varScale="1">
        <p:scale>
          <a:sx n="68" d="100"/>
          <a:sy n="68" d="100"/>
        </p:scale>
        <p:origin x="-90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3FA241-EF4D-409F-9F9E-5EDDF9A2CCC7}" type="datetimeFigureOut">
              <a:rPr lang="en-US" smtClean="0"/>
              <a:pPr/>
              <a:t>2/12/2020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3B5637-F478-4BD9-8943-FAD730862286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10263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35A832D0-EDA0-427E-95B9-6883CE590557}" type="datetimeFigureOut">
              <a:rPr lang="en-US" smtClean="0"/>
              <a:pPr/>
              <a:t>2/12/2020</a:t>
            </a:fld>
            <a:endParaRPr lang="en-US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FE628592-9B5B-4851-BAD6-31F94B4BBC0D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832D0-EDA0-427E-95B9-6883CE590557}" type="datetimeFigureOut">
              <a:rPr lang="en-US" smtClean="0"/>
              <a:pPr/>
              <a:t>2/12/2020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28592-9B5B-4851-BAD6-31F94B4BBC0D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832D0-EDA0-427E-95B9-6883CE590557}" type="datetimeFigureOut">
              <a:rPr lang="en-US" smtClean="0"/>
              <a:pPr/>
              <a:t>2/12/2020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28592-9B5B-4851-BAD6-31F94B4BBC0D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35A832D0-EDA0-427E-95B9-6883CE590557}" type="datetimeFigureOut">
              <a:rPr lang="en-US" smtClean="0"/>
              <a:pPr/>
              <a:t>2/12/2020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28592-9B5B-4851-BAD6-31F94B4BBC0D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35A832D0-EDA0-427E-95B9-6883CE590557}" type="datetimeFigureOut">
              <a:rPr lang="en-US" smtClean="0"/>
              <a:pPr/>
              <a:t>2/12/2020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FE628592-9B5B-4851-BAD6-31F94B4BBC0D}" type="slidenum">
              <a:rPr lang="en-US" smtClean="0"/>
              <a:pPr/>
              <a:t>‹N°›</a:t>
            </a:fld>
            <a:endParaRPr lang="en-US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5A832D0-EDA0-427E-95B9-6883CE590557}" type="datetimeFigureOut">
              <a:rPr lang="en-US" smtClean="0"/>
              <a:pPr/>
              <a:t>2/12/2020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E628592-9B5B-4851-BAD6-31F94B4BBC0D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35A832D0-EDA0-427E-95B9-6883CE590557}" type="datetimeFigureOut">
              <a:rPr lang="en-US" smtClean="0"/>
              <a:pPr/>
              <a:t>2/12/2020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FE628592-9B5B-4851-BAD6-31F94B4BBC0D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832D0-EDA0-427E-95B9-6883CE590557}" type="datetimeFigureOut">
              <a:rPr lang="en-US" smtClean="0"/>
              <a:pPr/>
              <a:t>2/12/2020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28592-9B5B-4851-BAD6-31F94B4BBC0D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5A832D0-EDA0-427E-95B9-6883CE590557}" type="datetimeFigureOut">
              <a:rPr lang="en-US" smtClean="0"/>
              <a:pPr/>
              <a:t>2/12/2020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E628592-9B5B-4851-BAD6-31F94B4BBC0D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35A832D0-EDA0-427E-95B9-6883CE590557}" type="datetimeFigureOut">
              <a:rPr lang="en-US" smtClean="0"/>
              <a:pPr/>
              <a:t>2/12/2020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FE628592-9B5B-4851-BAD6-31F94B4BBC0D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35A832D0-EDA0-427E-95B9-6883CE590557}" type="datetimeFigureOut">
              <a:rPr lang="en-US" smtClean="0"/>
              <a:pPr/>
              <a:t>2/12/2020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FE628592-9B5B-4851-BAD6-31F94B4BBC0D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35A832D0-EDA0-427E-95B9-6883CE590557}" type="datetimeFigureOut">
              <a:rPr lang="en-US" smtClean="0"/>
              <a:pPr/>
              <a:t>2/12/2020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FE628592-9B5B-4851-BAD6-31F94B4BBC0D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mailto:ferhane.benferhane@gmail.com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5536" y="2823071"/>
            <a:ext cx="8062912" cy="1470025"/>
          </a:xfrm>
        </p:spPr>
        <p:txBody>
          <a:bodyPr>
            <a:noAutofit/>
          </a:bodyPr>
          <a:lstStyle/>
          <a:p>
            <a:pPr algn="ctr"/>
            <a:r>
              <a:rPr lang="fr-FR" sz="4800" b="1" dirty="0" smtClean="0"/>
              <a:t/>
            </a:r>
            <a:br>
              <a:rPr lang="fr-FR" sz="4800" b="1" dirty="0" smtClean="0"/>
            </a:br>
            <a:r>
              <a:rPr lang="fr-FR" sz="4800" b="1" dirty="0"/>
              <a:t/>
            </a:r>
            <a:br>
              <a:rPr lang="fr-FR" sz="4800" b="1" dirty="0"/>
            </a:br>
            <a:r>
              <a:rPr lang="fr-FR" sz="4800" b="1" dirty="0" smtClean="0"/>
              <a:t>DÉVELOPPEMENT D’APPLICATIONS WEB</a:t>
            </a:r>
            <a:br>
              <a:rPr lang="fr-FR" sz="4800" b="1" dirty="0" smtClean="0"/>
            </a:br>
            <a:r>
              <a:rPr lang="fr-FR" sz="4800" b="1" dirty="0" smtClean="0"/>
              <a:t/>
            </a:r>
            <a:br>
              <a:rPr lang="fr-FR" sz="4800" b="1" dirty="0" smtClean="0"/>
            </a:br>
            <a:r>
              <a:rPr lang="fr-FR" sz="4800" b="1" dirty="0" smtClean="0"/>
              <a:t>I. </a:t>
            </a:r>
            <a:r>
              <a:rPr lang="fr-FR" sz="6000" b="1" dirty="0" smtClean="0"/>
              <a:t>INTRODUCTION</a:t>
            </a:r>
            <a:endParaRPr lang="en-US" sz="6000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39552" y="3789040"/>
            <a:ext cx="8062912" cy="1752600"/>
          </a:xfrm>
        </p:spPr>
        <p:txBody>
          <a:bodyPr/>
          <a:lstStyle/>
          <a:p>
            <a:pPr algn="l"/>
            <a:endParaRPr lang="fr-FR" dirty="0" smtClean="0"/>
          </a:p>
          <a:p>
            <a:pPr algn="l"/>
            <a:endParaRPr lang="fr-FR" dirty="0"/>
          </a:p>
          <a:p>
            <a:pPr algn="l"/>
            <a:r>
              <a:rPr lang="fr-FR" dirty="0" smtClean="0"/>
              <a:t>Préparé par: Dr. </a:t>
            </a:r>
            <a:r>
              <a:rPr lang="fr-FR" dirty="0" err="1" smtClean="0"/>
              <a:t>Nardjes</a:t>
            </a:r>
            <a:r>
              <a:rPr lang="fr-FR" dirty="0" smtClean="0"/>
              <a:t> BOUCHEMAL</a:t>
            </a:r>
            <a:endParaRPr lang="en-US" dirty="0"/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683568" y="116632"/>
            <a:ext cx="8062912" cy="1080120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36576" indent="0" algn="r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3000" kern="1200"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 smtClean="0"/>
              <a:t>Centre Universitaire de Mila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9193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11127"/>
            <a:ext cx="8676456" cy="4550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srgbClr val="564B3C"/>
                </a:solidFill>
              </a:rPr>
              <a:pPr/>
              <a:t>10</a:t>
            </a:fld>
            <a:endParaRPr lang="fr-BE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1503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8352928" cy="6048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srgbClr val="564B3C"/>
                </a:solidFill>
              </a:rPr>
              <a:pPr/>
              <a:t>11</a:t>
            </a:fld>
            <a:endParaRPr lang="fr-BE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242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73" y="332656"/>
            <a:ext cx="9061331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srgbClr val="564B3C"/>
                </a:solidFill>
              </a:rPr>
              <a:pPr/>
              <a:t>12</a:t>
            </a:fld>
            <a:endParaRPr lang="fr-BE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957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952" y="548680"/>
            <a:ext cx="9021552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srgbClr val="564B3C"/>
                </a:solidFill>
              </a:rPr>
              <a:pPr/>
              <a:t>13</a:t>
            </a:fld>
            <a:endParaRPr lang="fr-BE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057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544" y="116632"/>
            <a:ext cx="9058912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srgbClr val="564B3C"/>
                </a:solidFill>
              </a:rPr>
              <a:pPr/>
              <a:t>14</a:t>
            </a:fld>
            <a:endParaRPr lang="fr-BE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907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fr-FR" sz="3200" b="1" dirty="0" smtClean="0"/>
              <a:t/>
            </a:r>
            <a:br>
              <a:rPr lang="fr-FR" sz="3200" b="1" dirty="0" smtClean="0"/>
            </a:br>
            <a:r>
              <a:rPr lang="fr-FR" sz="3200" b="1" dirty="0" smtClean="0">
                <a:solidFill>
                  <a:schemeClr val="accent2"/>
                </a:solidFill>
              </a:rPr>
              <a:t>Les supports de communication</a:t>
            </a:r>
            <a:r>
              <a:rPr lang="fr-FR" b="1" dirty="0" smtClean="0">
                <a:solidFill>
                  <a:srgbClr val="00B050"/>
                </a:solidFill>
              </a:rPr>
              <a:t/>
            </a:r>
            <a:br>
              <a:rPr lang="fr-FR" b="1" dirty="0" smtClean="0">
                <a:solidFill>
                  <a:srgbClr val="00B050"/>
                </a:solidFill>
              </a:rPr>
            </a:b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latin typeface="Arial" pitchFamily="34" charset="0"/>
                <a:cs typeface="Arial" pitchFamily="34" charset="0"/>
              </a:rPr>
              <a:t>Les supports de communication permettent de construire les liens entre les ordinateurs du réseau. Formés souvent de fils ou câbles conducteurs (câble coaxial – câble Rj45 – fibre optique - …). Il est aussi possible d’utiliser le canal radio comme support de transmission.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srgbClr val="564B3C"/>
                </a:solidFill>
              </a:rPr>
              <a:pPr/>
              <a:t>15</a:t>
            </a:fld>
            <a:endParaRPr lang="fr-BE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680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err="1" smtClean="0"/>
              <a:t>Cable</a:t>
            </a:r>
            <a:r>
              <a:rPr lang="fr-FR" dirty="0" smtClean="0"/>
              <a:t> coaxiale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4034" name="Picture 2" descr="https://encrypted-tbn0.gstatic.com/images?q=tbn:ANd9GcSq273x24V5OeCc6lcbjJS5Ps9JDrEfOuWpTMEhuD7QRnGO2HM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11127792" cy="5357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Le RJ45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5058" name="Picture 2" descr="https://images-na.ssl-images-amazon.com/images/I/31-782lJmC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00240"/>
            <a:ext cx="9144000" cy="4676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Fibre Optique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http://oise-thd.fr/uploads/tx_news/fibre_optique_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42974" y="1857364"/>
            <a:ext cx="10235440" cy="5000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/>
              <a:t>Premier  routeur  Arpanet</a:t>
            </a:r>
            <a:endParaRPr lang="en-US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Nejersette\Pictures\220px-Leonard-Kleinrock-and-IMP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628800"/>
            <a:ext cx="4205137" cy="53711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9267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ISSA\Desktop\web-applica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50" y="2071678"/>
            <a:ext cx="2439623" cy="21608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5720" y="1772816"/>
            <a:ext cx="5929354" cy="472801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dirty="0" smtClean="0"/>
              <a:t>Connaitre les principales techniques du Web. 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Se familiariser avec les langages du Web statiques.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Connaitre un langage pour la programmation web.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S’initier au développement des services web.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Présenter une étude de cas.</a:t>
            </a:r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Objectifs de ce module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19634991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/>
              <a:t>Routeurs Cisco</a:t>
            </a:r>
            <a:endParaRPr lang="en-US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Users\Nejersette\Pictures\220px-Cisco-r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610049"/>
            <a:ext cx="5280208" cy="52802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5018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La table de routage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fr-FR" b="1" dirty="0" smtClean="0"/>
              <a:t>La </a:t>
            </a:r>
            <a:r>
              <a:rPr lang="fr-FR" b="1" dirty="0" smtClean="0">
                <a:solidFill>
                  <a:srgbClr val="FF0000"/>
                </a:solidFill>
              </a:rPr>
              <a:t>table de routage </a:t>
            </a:r>
            <a:r>
              <a:rPr lang="fr-FR" b="1" dirty="0" smtClean="0"/>
              <a:t>est une table de correspondance qui permet de trouver la destination à suivre pour atteindre un réseau ou un ordinateur dans un internet :</a:t>
            </a:r>
            <a:endParaRPr lang="fr-FR" dirty="0" smtClean="0"/>
          </a:p>
          <a:p>
            <a:pPr lvl="2"/>
            <a:r>
              <a:rPr lang="fr-FR" b="1" dirty="0" smtClean="0"/>
              <a:t>Réseau 1               Route X</a:t>
            </a:r>
            <a:endParaRPr lang="fr-FR" dirty="0" smtClean="0"/>
          </a:p>
          <a:p>
            <a:pPr lvl="2"/>
            <a:r>
              <a:rPr lang="fr-FR" b="1" dirty="0" smtClean="0"/>
              <a:t>Réseau 2               Route Y</a:t>
            </a:r>
            <a:endParaRPr lang="fr-FR" dirty="0" smtClean="0"/>
          </a:p>
          <a:p>
            <a:pPr lvl="2"/>
            <a:r>
              <a:rPr lang="fr-FR" b="1" dirty="0" smtClean="0"/>
              <a:t>Réseau 3               Route Z</a:t>
            </a:r>
            <a:endParaRPr lang="fr-FR" dirty="0" smtClean="0"/>
          </a:p>
          <a:p>
            <a:pPr lvl="2"/>
            <a:r>
              <a:rPr lang="fr-FR" b="1" dirty="0" smtClean="0"/>
              <a:t>Réseau 4               Route …</a:t>
            </a:r>
            <a:endParaRPr lang="fr-FR" dirty="0" smtClean="0"/>
          </a:p>
          <a:p>
            <a:pPr lvl="2"/>
            <a:r>
              <a:rPr lang="fr-FR" b="1" dirty="0" smtClean="0"/>
              <a:t>… …</a:t>
            </a:r>
            <a:endParaRPr lang="fr-FR" dirty="0" smtClean="0"/>
          </a:p>
          <a:p>
            <a:r>
              <a:rPr lang="fr-FR" b="1" dirty="0" smtClean="0"/>
              <a:t>Chaque routeur maintient une table de routage pour acheminer les messages.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5839-D4A0-4029-8E6B-54BEF4B31A20}" type="slidenum">
              <a:rPr lang="fr-FR" smtClean="0"/>
              <a:pPr/>
              <a:t>21</a:t>
            </a:fld>
            <a:endParaRPr lang="fr-FR"/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2771800" y="3501008"/>
            <a:ext cx="57606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>
            <a:off x="2771800" y="3933056"/>
            <a:ext cx="57606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>
            <a:off x="2771800" y="4579540"/>
            <a:ext cx="57606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2771800" y="4293096"/>
            <a:ext cx="57606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22446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>L’adressage Internet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80728"/>
            <a:ext cx="8507288" cy="5544616"/>
          </a:xfrm>
        </p:spPr>
        <p:txBody>
          <a:bodyPr>
            <a:normAutofit lnSpcReduction="10000"/>
          </a:bodyPr>
          <a:lstStyle/>
          <a:p>
            <a:pPr algn="just"/>
            <a:r>
              <a:rPr lang="fr-FR" b="1" dirty="0" smtClean="0"/>
              <a:t>La communication sur Internet est réalisée du protocole IP (Internet Protocol). </a:t>
            </a:r>
          </a:p>
          <a:p>
            <a:pPr algn="just"/>
            <a:endParaRPr lang="fr-FR" dirty="0" smtClean="0"/>
          </a:p>
          <a:p>
            <a:pPr algn="just"/>
            <a:r>
              <a:rPr lang="fr-FR" b="1" dirty="0" smtClean="0"/>
              <a:t>Des adresses numériques (adresses IP) composées de 32 chiffres binaires (4 octets) sont utilisées pour adresser les </a:t>
            </a:r>
            <a:r>
              <a:rPr lang="fr-FR" b="1" dirty="0" err="1" smtClean="0"/>
              <a:t>noeuds</a:t>
            </a:r>
            <a:r>
              <a:rPr lang="fr-FR" b="1" dirty="0" smtClean="0"/>
              <a:t> du réseau. </a:t>
            </a:r>
          </a:p>
          <a:p>
            <a:pPr algn="just"/>
            <a:endParaRPr lang="fr-FR" b="1" dirty="0" smtClean="0"/>
          </a:p>
          <a:p>
            <a:pPr algn="just"/>
            <a:r>
              <a:rPr lang="fr-FR" b="1" dirty="0" smtClean="0"/>
              <a:t>Chaque </a:t>
            </a:r>
            <a:r>
              <a:rPr lang="fr-FR" b="1" dirty="0" err="1" smtClean="0"/>
              <a:t>noeud</a:t>
            </a:r>
            <a:r>
              <a:rPr lang="fr-FR" b="1" dirty="0" smtClean="0"/>
              <a:t> du réseau Internet est identifié par une adresse unique:</a:t>
            </a:r>
            <a:endParaRPr lang="fr-FR" dirty="0" smtClean="0"/>
          </a:p>
          <a:p>
            <a:pPr algn="just">
              <a:buNone/>
            </a:pPr>
            <a:r>
              <a:rPr lang="fr-FR" b="1" dirty="0" smtClean="0"/>
              <a:t>      l’adresse IP du </a:t>
            </a:r>
            <a:r>
              <a:rPr lang="fr-FR" b="1" dirty="0" err="1" smtClean="0"/>
              <a:t>noeud</a:t>
            </a:r>
            <a:r>
              <a:rPr lang="fr-FR" b="1" dirty="0" smtClean="0"/>
              <a:t>. 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5839-D4A0-4029-8E6B-54BEF4B31A20}" type="slidenum">
              <a:rPr lang="fr-FR" smtClean="0"/>
              <a:pPr/>
              <a:t>22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35471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>L’adressage Internet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algn="just"/>
            <a:r>
              <a:rPr lang="fr-FR" b="1" dirty="0" smtClean="0"/>
              <a:t>Sans l’adresse IP d’un ordinateur il ne sera pas possible de communiquer avec lui.</a:t>
            </a:r>
          </a:p>
          <a:p>
            <a:pPr algn="just"/>
            <a:endParaRPr lang="fr-FR" dirty="0" smtClean="0"/>
          </a:p>
          <a:p>
            <a:pPr algn="just"/>
            <a:r>
              <a:rPr lang="fr-FR" b="1" dirty="0" smtClean="0"/>
              <a:t>C'est l'ICANN (Internet Corporation for </a:t>
            </a:r>
            <a:r>
              <a:rPr lang="fr-FR" b="1" dirty="0" err="1" smtClean="0"/>
              <a:t>Assigned</a:t>
            </a:r>
            <a:r>
              <a:rPr lang="fr-FR" b="1" dirty="0" smtClean="0"/>
              <a:t> </a:t>
            </a:r>
            <a:r>
              <a:rPr lang="fr-FR" b="1" dirty="0" err="1" smtClean="0"/>
              <a:t>Names</a:t>
            </a:r>
            <a:r>
              <a:rPr lang="fr-FR" b="1" dirty="0" smtClean="0"/>
              <a:t> and </a:t>
            </a:r>
            <a:r>
              <a:rPr lang="fr-FR" b="1" dirty="0" err="1" smtClean="0"/>
              <a:t>Numbers</a:t>
            </a:r>
            <a:r>
              <a:rPr lang="fr-FR" b="1" dirty="0" smtClean="0"/>
              <a:t>) qui est chargée de la gestion des adresses IP.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5839-D4A0-4029-8E6B-54BEF4B31A20}" type="slidenum">
              <a:rPr lang="fr-FR" smtClean="0"/>
              <a:pPr/>
              <a:t>23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78736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7239000" cy="1143000"/>
          </a:xfrm>
        </p:spPr>
        <p:txBody>
          <a:bodyPr/>
          <a:lstStyle/>
          <a:p>
            <a:r>
              <a:rPr lang="fr-FR" dirty="0" smtClean="0"/>
              <a:t>Adresses IP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328592"/>
          </a:xfrm>
        </p:spPr>
        <p:txBody>
          <a:bodyPr>
            <a:normAutofit fontScale="40000" lnSpcReduction="20000"/>
          </a:bodyPr>
          <a:lstStyle/>
          <a:p>
            <a:r>
              <a:rPr lang="fr-FR" sz="5100" b="1" dirty="0" smtClean="0"/>
              <a:t>La plage des adresses IP va donc de:   </a:t>
            </a:r>
            <a:endParaRPr lang="fr-FR" sz="5100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sz="4400" b="1" dirty="0" smtClean="0"/>
          </a:p>
          <a:p>
            <a:endParaRPr lang="fr-FR" sz="5100" b="1" dirty="0" smtClean="0"/>
          </a:p>
          <a:p>
            <a:r>
              <a:rPr lang="fr-FR" sz="5100" b="1" dirty="0" smtClean="0"/>
              <a:t>Pour simplifier la manipulation des adresses IP on les divise sur 4: 1 octets x 4 (séparés avec des points : 122.35.26.33) et on lit chaque octet au décimal et les deux adresses précédentes deviennent :</a:t>
            </a:r>
            <a:endParaRPr lang="fr-FR" sz="5100" dirty="0" smtClean="0"/>
          </a:p>
          <a:p>
            <a:pPr lvl="2">
              <a:buNone/>
            </a:pPr>
            <a:r>
              <a:rPr lang="fr-FR" sz="4200" b="1" dirty="0" smtClean="0"/>
              <a:t>0.0.0.0</a:t>
            </a:r>
            <a:endParaRPr lang="fr-FR" sz="4200" dirty="0" smtClean="0"/>
          </a:p>
          <a:p>
            <a:pPr lvl="2">
              <a:buNone/>
            </a:pPr>
            <a:r>
              <a:rPr lang="fr-FR" sz="4200" b="1" dirty="0" smtClean="0"/>
              <a:t>255.255.255.255</a:t>
            </a:r>
          </a:p>
          <a:p>
            <a:pPr lvl="2">
              <a:buNone/>
            </a:pPr>
            <a:endParaRPr lang="fr-FR" sz="4200" dirty="0" smtClean="0"/>
          </a:p>
          <a:p>
            <a:r>
              <a:rPr lang="fr-FR" sz="4400" b="1" dirty="0" smtClean="0"/>
              <a:t>Chaque partie ne dépasse pas donc le nombre 255 car (11111111)2 = 25</a:t>
            </a:r>
          </a:p>
          <a:p>
            <a:endParaRPr lang="fr-FR" sz="4400" dirty="0" smtClean="0"/>
          </a:p>
          <a:p>
            <a:r>
              <a:rPr lang="fr-FR" sz="4400" b="1" dirty="0" smtClean="0"/>
              <a:t>11.235.56.66            est une adresse IP valide.</a:t>
            </a:r>
            <a:endParaRPr lang="fr-FR" sz="4400" dirty="0" smtClean="0"/>
          </a:p>
          <a:p>
            <a:r>
              <a:rPr lang="fr-FR" sz="4400" b="1" dirty="0" smtClean="0"/>
              <a:t>125.245.321.123      n’est pas valide </a:t>
            </a:r>
            <a:endParaRPr lang="fr-FR" sz="4400" dirty="0" smtClean="0"/>
          </a:p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5839-D4A0-4029-8E6B-54BEF4B31A20}" type="slidenum">
              <a:rPr lang="fr-FR" smtClean="0"/>
              <a:pPr/>
              <a:t>24</a:t>
            </a:fld>
            <a:endParaRPr lang="fr-FR"/>
          </a:p>
        </p:txBody>
      </p:sp>
      <p:pic>
        <p:nvPicPr>
          <p:cNvPr id="5" name="Image 4" descr="w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556792"/>
            <a:ext cx="8892480" cy="145159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4996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Adresse du réseau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80728"/>
            <a:ext cx="8579296" cy="6048672"/>
          </a:xfrm>
        </p:spPr>
        <p:txBody>
          <a:bodyPr>
            <a:normAutofit/>
          </a:bodyPr>
          <a:lstStyle/>
          <a:p>
            <a:pPr algn="just"/>
            <a:r>
              <a:rPr lang="fr-FR" b="1" dirty="0" smtClean="0"/>
              <a:t>Une adresse IP peut être divisée en deux parties pour donner :</a:t>
            </a:r>
          </a:p>
          <a:p>
            <a:pPr algn="just"/>
            <a:endParaRPr lang="fr-FR" dirty="0" smtClean="0"/>
          </a:p>
          <a:p>
            <a:pPr lvl="1" algn="just"/>
            <a:r>
              <a:rPr lang="fr-FR" b="1" dirty="0" smtClean="0"/>
              <a:t>L’adresse du réseau (net id)</a:t>
            </a:r>
            <a:endParaRPr lang="fr-FR" dirty="0" smtClean="0"/>
          </a:p>
          <a:p>
            <a:pPr lvl="1" algn="just"/>
            <a:r>
              <a:rPr lang="fr-FR" b="1" dirty="0" smtClean="0"/>
              <a:t>L’identifiant du </a:t>
            </a:r>
            <a:r>
              <a:rPr lang="fr-FR" b="1" dirty="0" err="1" smtClean="0"/>
              <a:t>noeud</a:t>
            </a:r>
            <a:r>
              <a:rPr lang="fr-FR" b="1" dirty="0" smtClean="0"/>
              <a:t> à l’intérieur du réseau (host id)</a:t>
            </a:r>
          </a:p>
          <a:p>
            <a:pPr lvl="1" algn="just"/>
            <a:endParaRPr lang="fr-FR" dirty="0" smtClean="0"/>
          </a:p>
          <a:p>
            <a:pPr algn="just"/>
            <a:r>
              <a:rPr lang="fr-FR" b="1" dirty="0" smtClean="0"/>
              <a:t>La façon dans laquelle une adresse IP est divisée (nombre de bits laissé à chaque partie) dépend de la classe du réseau dans lequel se trouve cette adresse 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5839-D4A0-4029-8E6B-54BEF4B31A20}" type="slidenum">
              <a:rPr lang="fr-FR" smtClean="0"/>
              <a:pPr/>
              <a:t>25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63596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7239000" cy="1143000"/>
          </a:xfrm>
        </p:spPr>
        <p:txBody>
          <a:bodyPr>
            <a:normAutofit/>
          </a:bodyPr>
          <a:lstStyle/>
          <a:p>
            <a:pPr algn="ctr"/>
            <a:r>
              <a:rPr lang="fr-FR" sz="5400" dirty="0" smtClean="0"/>
              <a:t>Internet</a:t>
            </a:r>
            <a:endParaRPr lang="fr-FR" sz="5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srgbClr val="564B3C"/>
                </a:solidFill>
              </a:rPr>
              <a:pPr/>
              <a:t>26</a:t>
            </a:fld>
            <a:endParaRPr lang="fr-BE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1672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Internet : Les débuts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fr-FR" sz="3500" b="1" dirty="0" smtClean="0"/>
              <a:t>Le début d’Internet date des années 60 quand les chercheurs  expérimentaient des réseaux d’ordinateurs à l’aide des liens téléphoniques. </a:t>
            </a:r>
          </a:p>
          <a:p>
            <a:pPr algn="just"/>
            <a:endParaRPr lang="fr-FR" sz="3500" b="1" dirty="0" smtClean="0"/>
          </a:p>
          <a:p>
            <a:pPr algn="just"/>
            <a:r>
              <a:rPr lang="fr-FR" sz="3500" b="1" dirty="0" smtClean="0"/>
              <a:t>En 1969, un projet de recherche (ARPANET) a été lancé par la défense américaine dans le but de réaliser un système de communication fiable entre les bases militaires.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5839-D4A0-4029-8E6B-54BEF4B31A20}" type="slidenum">
              <a:rPr lang="fr-FR" smtClean="0"/>
              <a:pPr/>
              <a:t>27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172614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Internet : Les débuts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fr-FR" sz="3500" b="1" dirty="0" smtClean="0"/>
              <a:t>Le réseau Internet d’aujourd’hui n’est plus celui qui a été lancé en 1969, ARPANET l’ancêtre d’Internet reliait lors de son démarrage quatre pôles seulement.</a:t>
            </a:r>
          </a:p>
          <a:p>
            <a:pPr algn="just"/>
            <a:endParaRPr lang="fr-FR" sz="3500" b="1" dirty="0" smtClean="0"/>
          </a:p>
          <a:p>
            <a:pPr algn="just"/>
            <a:r>
              <a:rPr lang="fr-FR" sz="3500" b="1" dirty="0" smtClean="0"/>
              <a:t>Maintenant, Internet relie des millions de machines à travers la planète.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5839-D4A0-4029-8E6B-54BEF4B31A20}" type="slidenum">
              <a:rPr lang="fr-FR" smtClean="0"/>
              <a:pPr/>
              <a:t>28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3468151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Un internet, c’est quoi ?</a:t>
            </a:r>
            <a:br>
              <a:rPr lang="fr-FR" b="1" dirty="0" smtClean="0"/>
            </a:b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fr-FR" b="1" dirty="0" smtClean="0"/>
              <a:t>internet : «  </a:t>
            </a:r>
            <a:r>
              <a:rPr lang="fr-FR" b="1" dirty="0" err="1" smtClean="0"/>
              <a:t>Interconnected</a:t>
            </a:r>
            <a:r>
              <a:rPr lang="fr-FR" b="1" dirty="0" smtClean="0"/>
              <a:t> Networks » : des réseaux interconnectés ou un réseau de réseaux comme on dit dans la littérature française. </a:t>
            </a:r>
          </a:p>
          <a:p>
            <a:pPr algn="just"/>
            <a:endParaRPr lang="fr-FR" b="1" dirty="0" smtClean="0"/>
          </a:p>
          <a:p>
            <a:pPr algn="just"/>
            <a:r>
              <a:rPr lang="fr-FR" b="1" dirty="0" smtClean="0"/>
              <a:t>Ces réseaux sont interconnectés par des dispositifs appelés ‘Routeurs’. </a:t>
            </a:r>
          </a:p>
          <a:p>
            <a:pPr algn="just"/>
            <a:endParaRPr lang="fr-FR" b="1" dirty="0" smtClean="0"/>
          </a:p>
          <a:p>
            <a:pPr algn="just"/>
            <a:r>
              <a:rPr lang="fr-FR" b="1" dirty="0" smtClean="0"/>
              <a:t>Internet :  (Notez le I en majuscule)  le réseau mondial, </a:t>
            </a:r>
            <a:endParaRPr lang="fr-FR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5839-D4A0-4029-8E6B-54BEF4B31A20}" type="slidenum">
              <a:rPr lang="fr-FR" smtClean="0"/>
              <a:pPr/>
              <a:t>29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02568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Plan du cours</a:t>
            </a:r>
            <a:endParaRPr lang="fr-FR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"/>
          </p:nvPr>
        </p:nvSpPr>
        <p:spPr>
          <a:xfrm>
            <a:off x="214282" y="1447800"/>
            <a:ext cx="8643998" cy="5053034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dirty="0"/>
              <a:t>Introduction au  </a:t>
            </a:r>
            <a:r>
              <a:rPr lang="fr-FR" dirty="0" smtClean="0"/>
              <a:t>Web (Internet</a:t>
            </a:r>
            <a:r>
              <a:rPr lang="fr-FR" dirty="0"/>
              <a:t>, Web, applications web, protocole </a:t>
            </a:r>
            <a:r>
              <a:rPr lang="fr-FR" dirty="0" smtClean="0"/>
              <a:t>http)</a:t>
            </a:r>
          </a:p>
          <a:p>
            <a:pPr marL="514350" indent="-514350">
              <a:buFont typeface="+mj-lt"/>
              <a:buAutoNum type="arabicPeriod"/>
            </a:pPr>
            <a:endParaRPr lang="fr-FR" dirty="0"/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Langages du </a:t>
            </a:r>
            <a:r>
              <a:rPr lang="fr-FR" dirty="0" smtClean="0"/>
              <a:t>Web statiques (HTML, CSS, </a:t>
            </a:r>
            <a:r>
              <a:rPr lang="fr-FR" dirty="0" err="1" smtClean="0"/>
              <a:t>Javascript</a:t>
            </a:r>
            <a:r>
              <a:rPr lang="fr-FR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endParaRPr lang="fr-FR" dirty="0"/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Langages </a:t>
            </a:r>
            <a:r>
              <a:rPr lang="fr-FR" dirty="0" smtClean="0"/>
              <a:t>du Web dynamiques (PHP</a:t>
            </a:r>
            <a:r>
              <a:rPr lang="fr-FR" dirty="0"/>
              <a:t>, </a:t>
            </a:r>
            <a:r>
              <a:rPr lang="fr-FR" dirty="0" smtClean="0"/>
              <a:t>MySQL)</a:t>
            </a:r>
          </a:p>
          <a:p>
            <a:pPr marL="514350" indent="-514350">
              <a:buFont typeface="+mj-lt"/>
              <a:buAutoNum type="arabicPeriod"/>
            </a:pPr>
            <a:endParaRPr lang="fr-FR" dirty="0"/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Langage de balisage XML</a:t>
            </a:r>
            <a:r>
              <a:rPr lang="fr-FR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fr-FR" dirty="0"/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Services </a:t>
            </a:r>
            <a:r>
              <a:rPr lang="fr-FR" dirty="0" smtClean="0"/>
              <a:t>web.</a:t>
            </a:r>
          </a:p>
          <a:p>
            <a:pPr marL="514350" indent="-514350">
              <a:buFont typeface="+mj-lt"/>
              <a:buAutoNum type="arabicPeriod"/>
            </a:pPr>
            <a:endParaRPr lang="fr-FR" dirty="0"/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Etude de </a:t>
            </a:r>
            <a:r>
              <a:rPr lang="fr-FR" dirty="0" smtClean="0"/>
              <a:t>cas.</a:t>
            </a:r>
          </a:p>
        </p:txBody>
      </p:sp>
    </p:spTree>
    <p:extLst>
      <p:ext uri="{BB962C8B-B14F-4D97-AF65-F5344CB8AC3E}">
        <p14:creationId xmlns="" xmlns:p14="http://schemas.microsoft.com/office/powerpoint/2010/main" val="4582737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Internet et internet, une différence ?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b="1" dirty="0" smtClean="0"/>
          </a:p>
          <a:p>
            <a:pPr algn="just"/>
            <a:r>
              <a:rPr lang="fr-FR" sz="3200" b="1" dirty="0" smtClean="0"/>
              <a:t>Internet (Notez le I en majuscule) est tout simplement l’internet mondial. Le réseau mondial qui relie toute la planète. C’est une collection de réseaux et d’internet liés pour permettre la communication entre tout couple de </a:t>
            </a:r>
            <a:r>
              <a:rPr lang="fr-FR" sz="3200" b="1" dirty="0" err="1" smtClean="0"/>
              <a:t>noeuds</a:t>
            </a:r>
            <a:r>
              <a:rPr lang="fr-FR" sz="3200" b="1" dirty="0" smtClean="0"/>
              <a:t>.</a:t>
            </a:r>
            <a:endParaRPr lang="fr-FR" sz="3200" dirty="0" smtClean="0"/>
          </a:p>
          <a:p>
            <a:pPr algn="just"/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5839-D4A0-4029-8E6B-54BEF4B31A20}" type="slidenum">
              <a:rPr lang="fr-FR" smtClean="0"/>
              <a:pPr/>
              <a:t>30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1541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09820" y="2285992"/>
            <a:ext cx="2934180" cy="2939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Services d’Internet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500034" y="1700808"/>
            <a:ext cx="5713342" cy="4572000"/>
          </a:xfrm>
        </p:spPr>
        <p:txBody>
          <a:bodyPr>
            <a:normAutofit/>
          </a:bodyPr>
          <a:lstStyle/>
          <a:p>
            <a:r>
              <a:rPr lang="fr-FR" dirty="0" smtClean="0"/>
              <a:t>WWW</a:t>
            </a:r>
          </a:p>
          <a:p>
            <a:r>
              <a:rPr lang="fr-FR" dirty="0" smtClean="0"/>
              <a:t>Les </a:t>
            </a:r>
            <a:r>
              <a:rPr lang="fr-FR" dirty="0"/>
              <a:t>groupes de </a:t>
            </a:r>
            <a:r>
              <a:rPr lang="fr-FR" dirty="0" smtClean="0"/>
              <a:t>discussion</a:t>
            </a:r>
          </a:p>
          <a:p>
            <a:r>
              <a:rPr lang="fr-FR" dirty="0"/>
              <a:t>Radios, tv, multimédias</a:t>
            </a:r>
            <a:r>
              <a:rPr lang="fr-FR" dirty="0" smtClean="0"/>
              <a:t>,…</a:t>
            </a:r>
          </a:p>
          <a:p>
            <a:r>
              <a:rPr lang="fr-FR" dirty="0"/>
              <a:t>Transfert de </a:t>
            </a:r>
            <a:r>
              <a:rPr lang="fr-FR" dirty="0" smtClean="0"/>
              <a:t>fichiers</a:t>
            </a:r>
          </a:p>
          <a:p>
            <a:r>
              <a:rPr lang="fr-FR" dirty="0"/>
              <a:t>Recherche </a:t>
            </a:r>
            <a:r>
              <a:rPr lang="fr-FR" dirty="0" smtClean="0"/>
              <a:t>d’informations</a:t>
            </a:r>
          </a:p>
          <a:p>
            <a:r>
              <a:rPr lang="fr-FR" dirty="0"/>
              <a:t>Courrier </a:t>
            </a:r>
            <a:r>
              <a:rPr lang="fr-FR" dirty="0" smtClean="0"/>
              <a:t>électronique</a:t>
            </a:r>
          </a:p>
          <a:p>
            <a:r>
              <a:rPr lang="fr-FR" dirty="0"/>
              <a:t>Messagerie </a:t>
            </a:r>
            <a:r>
              <a:rPr lang="fr-FR" dirty="0" smtClean="0"/>
              <a:t>instantanée</a:t>
            </a:r>
          </a:p>
          <a:p>
            <a:r>
              <a:rPr lang="fr-FR" dirty="0" smtClean="0"/>
              <a:t>… etc.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4015283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67494"/>
            <a:ext cx="8686800" cy="1399032"/>
          </a:xfrm>
        </p:spPr>
        <p:txBody>
          <a:bodyPr>
            <a:normAutofit/>
          </a:bodyPr>
          <a:lstStyle/>
          <a:p>
            <a:r>
              <a:rPr lang="fr-FR" dirty="0" smtClean="0"/>
              <a:t>Le courrier électronique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Un </a:t>
            </a:r>
            <a:r>
              <a:rPr lang="fr-FR" dirty="0"/>
              <a:t>des services les plus couramment utilisés d’Internet</a:t>
            </a:r>
          </a:p>
          <a:p>
            <a:r>
              <a:rPr lang="fr-FR" dirty="0" smtClean="0"/>
              <a:t>Envoyer </a:t>
            </a:r>
            <a:r>
              <a:rPr lang="fr-FR" dirty="0"/>
              <a:t>des messages sous forme de fichiers texte</a:t>
            </a:r>
          </a:p>
          <a:p>
            <a:r>
              <a:rPr lang="fr-FR" dirty="0" smtClean="0"/>
              <a:t>Peut </a:t>
            </a:r>
            <a:r>
              <a:rPr lang="fr-FR" dirty="0"/>
              <a:t>être envoyé partout dans le monde</a:t>
            </a:r>
            <a:r>
              <a:rPr lang="fr-FR" dirty="0" smtClean="0"/>
              <a:t>:</a:t>
            </a:r>
          </a:p>
          <a:p>
            <a:pPr lvl="1"/>
            <a:r>
              <a:rPr lang="fr-FR" dirty="0" smtClean="0"/>
              <a:t>Accès </a:t>
            </a:r>
            <a:r>
              <a:rPr lang="fr-FR" dirty="0"/>
              <a:t>Internet</a:t>
            </a:r>
          </a:p>
          <a:p>
            <a:pPr lvl="1"/>
            <a:r>
              <a:rPr lang="fr-FR" dirty="0"/>
              <a:t>Un compte sur un serveur de messagerie (POP3</a:t>
            </a:r>
            <a:r>
              <a:rPr lang="fr-FR" dirty="0" smtClean="0"/>
              <a:t>)</a:t>
            </a:r>
            <a:endParaRPr lang="fr-FR" dirty="0"/>
          </a:p>
          <a:p>
            <a:r>
              <a:rPr lang="fr-FR" dirty="0"/>
              <a:t>Exemple: Adresse: </a:t>
            </a:r>
            <a:r>
              <a:rPr lang="fr-FR" dirty="0" smtClean="0">
                <a:hlinkClick r:id="rId2"/>
              </a:rPr>
              <a:t>ferhane.benferhane@gmail.com</a:t>
            </a:r>
            <a:endParaRPr lang="fr-FR" dirty="0" smtClean="0"/>
          </a:p>
          <a:p>
            <a:r>
              <a:rPr lang="fr-FR" dirty="0" smtClean="0"/>
              <a:t>Différente </a:t>
            </a:r>
            <a:r>
              <a:rPr lang="fr-FR" dirty="0"/>
              <a:t>de l’adresse d’un site Web </a:t>
            </a:r>
          </a:p>
          <a:p>
            <a:endParaRPr lang="fr-FR" dirty="0"/>
          </a:p>
        </p:txBody>
      </p:sp>
      <p:pic>
        <p:nvPicPr>
          <p:cNvPr id="4" name="Picture 3" descr="E:\THEACHING\DEV_APP_WEB\images\Emai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72330" y="428604"/>
            <a:ext cx="1459915" cy="1365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61622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Clavardage (Tchat)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Échange instantané de messages textuels entre plusieurs ordinateurs connectés au même réseau informatique.</a:t>
            </a:r>
          </a:p>
          <a:p>
            <a:r>
              <a:rPr lang="fr-FR" dirty="0" smtClean="0"/>
              <a:t>Conversation interactive en quasi temps-réel (contrairement au courrier électronique)</a:t>
            </a:r>
          </a:p>
          <a:p>
            <a:r>
              <a:rPr lang="fr-FR" dirty="0" smtClean="0"/>
              <a:t>Utilisé majoritairement par les jeunes mais aussi dans un cadre professionnel</a:t>
            </a:r>
          </a:p>
          <a:p>
            <a:r>
              <a:rPr lang="fr-FR" dirty="0" smtClean="0"/>
              <a:t>Grande variété de salons/sujets </a:t>
            </a:r>
          </a:p>
          <a:p>
            <a:pPr lvl="1"/>
            <a:r>
              <a:rPr lang="fr-FR" dirty="0" smtClean="0"/>
              <a:t>http://cf.chat.yahoo.com/</a:t>
            </a:r>
          </a:p>
          <a:p>
            <a:r>
              <a:rPr lang="fr-FR" dirty="0" smtClean="0"/>
              <a:t>Echanger des messages avec des amis en ligne</a:t>
            </a:r>
          </a:p>
          <a:p>
            <a:pPr lvl="1"/>
            <a:r>
              <a:rPr lang="fr-FR" dirty="0" smtClean="0"/>
              <a:t>http://www.windowslive.fr/messenger/ </a:t>
            </a:r>
            <a:endParaRPr lang="fr-FR" dirty="0"/>
          </a:p>
        </p:txBody>
      </p:sp>
      <p:pic>
        <p:nvPicPr>
          <p:cNvPr id="4" name="Picture 4" descr="E:\THEACHING\DEV_APP_WEB\images\ChatBubbles6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0892" y="4000504"/>
            <a:ext cx="1357495" cy="1067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8699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World Wide Web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57158" y="1447800"/>
            <a:ext cx="5222954" cy="5149552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/>
              <a:t>Inventé </a:t>
            </a:r>
            <a:r>
              <a:rPr lang="fr-FR" dirty="0"/>
              <a:t>par Tim </a:t>
            </a:r>
            <a:r>
              <a:rPr lang="fr-FR" dirty="0" err="1" smtClean="0"/>
              <a:t>Berners</a:t>
            </a:r>
            <a:r>
              <a:rPr lang="fr-FR" dirty="0" smtClean="0"/>
              <a:t>-Lee en </a:t>
            </a:r>
            <a:r>
              <a:rPr lang="fr-FR" dirty="0"/>
              <a:t>1989 qui préside aujourd'hui le World </a:t>
            </a:r>
            <a:r>
              <a:rPr lang="fr-FR" dirty="0" smtClean="0"/>
              <a:t>Wide Web </a:t>
            </a:r>
            <a:r>
              <a:rPr lang="fr-FR" dirty="0"/>
              <a:t>Consortium </a:t>
            </a:r>
            <a:r>
              <a:rPr lang="fr-FR" dirty="0" smtClean="0"/>
              <a:t>(</a:t>
            </a:r>
            <a:r>
              <a:rPr lang="fr-FR" b="1" dirty="0" smtClean="0"/>
              <a:t>W3C</a:t>
            </a:r>
            <a:r>
              <a:rPr lang="fr-FR" dirty="0" smtClean="0"/>
              <a:t>).</a:t>
            </a:r>
            <a:endParaRPr lang="fr-FR" smtClean="0"/>
          </a:p>
          <a:p>
            <a:endParaRPr lang="fr-FR" dirty="0"/>
          </a:p>
          <a:p>
            <a:r>
              <a:rPr lang="fr-FR" dirty="0" smtClean="0"/>
              <a:t>Un </a:t>
            </a:r>
            <a:r>
              <a:rPr lang="fr-FR" dirty="0"/>
              <a:t>des services offerts par le réseau Internet pour naviguer (grâce à un navigateur) et consulter des pages mises en lignes et reliées par des liens hypertextes (système hypertexte). </a:t>
            </a:r>
          </a:p>
          <a:p>
            <a:endParaRPr lang="fr-FR" dirty="0"/>
          </a:p>
        </p:txBody>
      </p:sp>
      <p:pic>
        <p:nvPicPr>
          <p:cNvPr id="6148" name="Picture 4" descr="https://upload.wikimedia.org/wikipedia/commons/thumb/e/ed/W3C%C2%AE_Icon.svg/2000px-W3C%C2%AE_Icon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9945" y="1214919"/>
            <a:ext cx="1453662" cy="989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E:\THEACHING\DEV_APP_WEB\images\hypertex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10256" y="4829883"/>
            <a:ext cx="1973040" cy="1799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E:\THEACHING\DEV_APP_WEB\images\w3c_websit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270051"/>
            <a:ext cx="2481200" cy="2388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96207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fr-FR" sz="3200" b="1" dirty="0" smtClean="0">
                <a:solidFill>
                  <a:srgbClr val="00B050"/>
                </a:solidFill>
              </a:rPr>
              <a:t/>
            </a:r>
            <a:br>
              <a:rPr lang="fr-FR" sz="3200" b="1" dirty="0" smtClean="0">
                <a:solidFill>
                  <a:srgbClr val="00B050"/>
                </a:solidFill>
              </a:rPr>
            </a:br>
            <a:r>
              <a:rPr lang="fr-FR" sz="3200" b="1" dirty="0" smtClean="0">
                <a:solidFill>
                  <a:schemeClr val="accent2"/>
                </a:solidFill>
              </a:rPr>
              <a:t>C’est </a:t>
            </a:r>
            <a:r>
              <a:rPr lang="fr-FR" sz="3200" b="1" dirty="0">
                <a:solidFill>
                  <a:schemeClr val="accent2"/>
                </a:solidFill>
              </a:rPr>
              <a:t>quoi un réseau informatique ?</a:t>
            </a:r>
            <a:r>
              <a:rPr lang="fr-FR" b="1" dirty="0">
                <a:solidFill>
                  <a:srgbClr val="00B050"/>
                </a:solidFill>
              </a:rPr>
              <a:t/>
            </a:r>
            <a:br>
              <a:rPr lang="fr-FR" b="1" dirty="0">
                <a:solidFill>
                  <a:srgbClr val="00B050"/>
                </a:solidFill>
              </a:rPr>
            </a:b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fr-FR" sz="3200" dirty="0" smtClean="0">
                <a:latin typeface="Arial" pitchFamily="34" charset="0"/>
                <a:cs typeface="Arial" pitchFamily="34" charset="0"/>
              </a:rPr>
              <a:t>POUR </a:t>
            </a:r>
          </a:p>
          <a:p>
            <a:pPr marL="457200" indent="-457200" algn="just">
              <a:lnSpc>
                <a:spcPct val="150000"/>
              </a:lnSpc>
            </a:pPr>
            <a:r>
              <a:rPr lang="fr-FR" sz="3200" dirty="0" smtClean="0">
                <a:latin typeface="Arial" pitchFamily="34" charset="0"/>
                <a:cs typeface="Arial" pitchFamily="34" charset="0"/>
              </a:rPr>
              <a:t>Echanger </a:t>
            </a:r>
            <a:r>
              <a:rPr lang="fr-FR" sz="3200" dirty="0">
                <a:latin typeface="Arial" pitchFamily="34" charset="0"/>
                <a:cs typeface="Arial" pitchFamily="34" charset="0"/>
              </a:rPr>
              <a:t>les données, </a:t>
            </a:r>
            <a:endParaRPr lang="fr-FR" sz="32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lnSpc>
                <a:spcPct val="150000"/>
              </a:lnSpc>
            </a:pPr>
            <a:r>
              <a:rPr lang="fr-FR" sz="3200" dirty="0" smtClean="0">
                <a:latin typeface="Arial" pitchFamily="34" charset="0"/>
                <a:cs typeface="Arial" pitchFamily="34" charset="0"/>
              </a:rPr>
              <a:t>Coopérer </a:t>
            </a:r>
          </a:p>
          <a:p>
            <a:pPr marL="457200" indent="-457200" algn="just">
              <a:lnSpc>
                <a:spcPct val="150000"/>
              </a:lnSpc>
            </a:pPr>
            <a:r>
              <a:rPr lang="fr-FR" sz="3200" dirty="0" smtClean="0">
                <a:latin typeface="Arial" pitchFamily="34" charset="0"/>
                <a:cs typeface="Arial" pitchFamily="34" charset="0"/>
              </a:rPr>
              <a:t>Partager </a:t>
            </a:r>
            <a:r>
              <a:rPr lang="fr-FR" sz="3200" dirty="0">
                <a:latin typeface="Arial" pitchFamily="34" charset="0"/>
                <a:cs typeface="Arial" pitchFamily="34" charset="0"/>
              </a:rPr>
              <a:t>les ressources (imprimantes, bases </a:t>
            </a:r>
            <a:r>
              <a:rPr lang="fr-FR" sz="3200" dirty="0" smtClean="0">
                <a:latin typeface="Arial" pitchFamily="34" charset="0"/>
                <a:cs typeface="Arial" pitchFamily="34" charset="0"/>
              </a:rPr>
              <a:t>de données</a:t>
            </a:r>
            <a:r>
              <a:rPr lang="fr-FR" sz="3200" dirty="0">
                <a:latin typeface="Arial" pitchFamily="34" charset="0"/>
                <a:cs typeface="Arial" pitchFamily="34" charset="0"/>
              </a:rPr>
              <a:t>, …).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srgbClr val="564B3C"/>
                </a:solidFill>
              </a:rPr>
              <a:pPr/>
              <a:t>4</a:t>
            </a:fld>
            <a:endParaRPr lang="fr-BE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7522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fr-FR" sz="3200" b="1" dirty="0" smtClean="0">
                <a:solidFill>
                  <a:srgbClr val="00B050"/>
                </a:solidFill>
              </a:rPr>
              <a:t/>
            </a:r>
            <a:br>
              <a:rPr lang="fr-FR" sz="3200" b="1" dirty="0" smtClean="0">
                <a:solidFill>
                  <a:srgbClr val="00B050"/>
                </a:solidFill>
              </a:rPr>
            </a:br>
            <a:r>
              <a:rPr lang="fr-FR" sz="3200" b="1" dirty="0" smtClean="0">
                <a:solidFill>
                  <a:schemeClr val="accent2"/>
                </a:solidFill>
              </a:rPr>
              <a:t>C’est </a:t>
            </a:r>
            <a:r>
              <a:rPr lang="fr-FR" sz="3200" b="1" dirty="0">
                <a:solidFill>
                  <a:schemeClr val="accent2"/>
                </a:solidFill>
              </a:rPr>
              <a:t>quoi un réseau informatique ?</a:t>
            </a:r>
            <a:r>
              <a:rPr lang="fr-FR" b="1" dirty="0">
                <a:solidFill>
                  <a:srgbClr val="00B050"/>
                </a:solidFill>
              </a:rPr>
              <a:t/>
            </a:r>
            <a:br>
              <a:rPr lang="fr-FR" b="1" dirty="0">
                <a:solidFill>
                  <a:srgbClr val="00B050"/>
                </a:solidFill>
              </a:rPr>
            </a:b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fr-FR" sz="3200" dirty="0">
                <a:latin typeface="Arial" pitchFamily="34" charset="0"/>
                <a:cs typeface="Arial" pitchFamily="34" charset="0"/>
              </a:rPr>
              <a:t>Un réseau informatique </a:t>
            </a:r>
            <a:endParaRPr lang="fr-FR" sz="32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lnSpc>
                <a:spcPct val="150000"/>
              </a:lnSpc>
            </a:pPr>
            <a:r>
              <a:rPr lang="fr-FR" sz="3200" dirty="0" smtClean="0">
                <a:latin typeface="Arial" pitchFamily="34" charset="0"/>
                <a:cs typeface="Arial" pitchFamily="34" charset="0"/>
              </a:rPr>
              <a:t>Un </a:t>
            </a:r>
            <a:r>
              <a:rPr lang="fr-FR" sz="3200" dirty="0">
                <a:latin typeface="Arial" pitchFamily="34" charset="0"/>
                <a:cs typeface="Arial" pitchFamily="34" charset="0"/>
              </a:rPr>
              <a:t>ensemble </a:t>
            </a:r>
            <a:r>
              <a:rPr lang="fr-FR" sz="3200" dirty="0" smtClean="0">
                <a:latin typeface="Arial" pitchFamily="34" charset="0"/>
                <a:cs typeface="Arial" pitchFamily="34" charset="0"/>
              </a:rPr>
              <a:t>d’ordinateurs</a:t>
            </a:r>
          </a:p>
          <a:p>
            <a:pPr marL="457200" indent="-457200" algn="just">
              <a:lnSpc>
                <a:spcPct val="150000"/>
              </a:lnSpc>
            </a:pPr>
            <a:r>
              <a:rPr lang="fr-FR" sz="3200" dirty="0" smtClean="0">
                <a:latin typeface="Arial" pitchFamily="34" charset="0"/>
                <a:cs typeface="Arial" pitchFamily="34" charset="0"/>
              </a:rPr>
              <a:t>Connectés </a:t>
            </a:r>
            <a:r>
              <a:rPr lang="fr-FR" sz="3200" dirty="0">
                <a:latin typeface="Arial" pitchFamily="34" charset="0"/>
                <a:cs typeface="Arial" pitchFamily="34" charset="0"/>
              </a:rPr>
              <a:t>entres eux </a:t>
            </a:r>
            <a:endParaRPr lang="fr-FR" sz="32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lnSpc>
                <a:spcPct val="150000"/>
              </a:lnSpc>
            </a:pPr>
            <a:r>
              <a:rPr lang="fr-FR" sz="32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fr-FR" sz="3200" dirty="0">
                <a:latin typeface="Arial" pitchFamily="34" charset="0"/>
                <a:cs typeface="Arial" pitchFamily="34" charset="0"/>
              </a:rPr>
              <a:t>l’aide de divers supports de </a:t>
            </a:r>
            <a:r>
              <a:rPr lang="fr-FR" sz="3200" dirty="0" smtClean="0">
                <a:latin typeface="Arial" pitchFamily="34" charset="0"/>
                <a:cs typeface="Arial" pitchFamily="34" charset="0"/>
              </a:rPr>
              <a:t>communication</a:t>
            </a:r>
            <a:endParaRPr lang="fr-F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srgbClr val="564B3C"/>
                </a:solidFill>
              </a:rPr>
              <a:pPr/>
              <a:t>5</a:t>
            </a:fld>
            <a:endParaRPr lang="fr-BE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965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/>
                </a:solidFill>
              </a:rPr>
              <a:t>réseaux informatiques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276871"/>
            <a:ext cx="7066175" cy="386957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srgbClr val="564B3C"/>
                </a:solidFill>
              </a:rPr>
              <a:pPr/>
              <a:t>6</a:t>
            </a:fld>
            <a:endParaRPr lang="fr-BE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879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239000" cy="1143000"/>
          </a:xfrm>
        </p:spPr>
        <p:txBody>
          <a:bodyPr/>
          <a:lstStyle/>
          <a:p>
            <a:r>
              <a:rPr lang="fr-FR" dirty="0" smtClean="0">
                <a:solidFill>
                  <a:schemeClr val="accent2"/>
                </a:solidFill>
              </a:rPr>
              <a:t>But de réseaux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340768"/>
            <a:ext cx="8219256" cy="5114040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dirty="0">
                <a:latin typeface="Arial" pitchFamily="34" charset="0"/>
                <a:cs typeface="Arial" pitchFamily="34" charset="0"/>
              </a:rPr>
              <a:t>Un réseau informatique peut servir à plusieurs buts distincts :</a:t>
            </a:r>
          </a:p>
          <a:p>
            <a:pPr>
              <a:lnSpc>
                <a:spcPct val="150000"/>
              </a:lnSpc>
            </a:pPr>
            <a:r>
              <a:rPr lang="fr-FR" dirty="0">
                <a:latin typeface="Arial" pitchFamily="34" charset="0"/>
                <a:cs typeface="Arial" pitchFamily="34" charset="0"/>
              </a:rPr>
              <a:t>Le partage de ressources (imprimantes,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fichiers, </a:t>
            </a:r>
            <a:r>
              <a:rPr lang="fr-FR" dirty="0">
                <a:latin typeface="Arial" pitchFamily="34" charset="0"/>
                <a:cs typeface="Arial" pitchFamily="34" charset="0"/>
              </a:rPr>
              <a:t>connexion à internet, etc.)</a:t>
            </a:r>
          </a:p>
          <a:p>
            <a:pPr>
              <a:lnSpc>
                <a:spcPct val="150000"/>
              </a:lnSpc>
            </a:pPr>
            <a:r>
              <a:rPr lang="fr-FR" dirty="0">
                <a:latin typeface="Arial" pitchFamily="34" charset="0"/>
                <a:cs typeface="Arial" pitchFamily="34" charset="0"/>
              </a:rPr>
              <a:t>La communication entre personnes (courrier électronique, discussion en direct, etc.)</a:t>
            </a:r>
          </a:p>
          <a:p>
            <a:pPr>
              <a:lnSpc>
                <a:spcPct val="150000"/>
              </a:lnSpc>
            </a:pPr>
            <a:r>
              <a:rPr lang="fr-FR" dirty="0">
                <a:latin typeface="Arial" pitchFamily="34" charset="0"/>
                <a:cs typeface="Arial" pitchFamily="34" charset="0"/>
              </a:rPr>
              <a:t>La communication entre processus (entre des ordinateurs industriels par exemple)</a:t>
            </a:r>
          </a:p>
          <a:p>
            <a:pPr>
              <a:lnSpc>
                <a:spcPct val="150000"/>
              </a:lnSpc>
            </a:pPr>
            <a:r>
              <a:rPr lang="fr-FR" dirty="0">
                <a:latin typeface="Arial" pitchFamily="34" charset="0"/>
                <a:cs typeface="Arial" pitchFamily="34" charset="0"/>
              </a:rPr>
              <a:t>Travaux collaboratifs,  jeux vidéo multi-joueurs,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pPr>
              <a:lnSpc>
                <a:spcPct val="150000"/>
              </a:lnSpc>
            </a:pPr>
            <a:endParaRPr lang="fr-FR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srgbClr val="564B3C"/>
                </a:solidFill>
              </a:rPr>
              <a:pPr/>
              <a:t>7</a:t>
            </a:fld>
            <a:endParaRPr lang="fr-BE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17045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083413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srgbClr val="564B3C"/>
                </a:solidFill>
              </a:rPr>
              <a:pPr/>
              <a:t>8</a:t>
            </a:fld>
            <a:endParaRPr lang="fr-BE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68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0545"/>
            <a:ext cx="8689072" cy="5262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srgbClr val="564B3C"/>
                </a:solidFill>
              </a:rPr>
              <a:pPr/>
              <a:t>9</a:t>
            </a:fld>
            <a:endParaRPr lang="fr-BE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824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719</TotalTime>
  <Words>916</Words>
  <Application>Microsoft Office PowerPoint</Application>
  <PresentationFormat>Affichage à l'écran (4:3)</PresentationFormat>
  <Paragraphs>161</Paragraphs>
  <Slides>34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34</vt:i4>
      </vt:variant>
    </vt:vector>
  </HeadingPairs>
  <TitlesOfParts>
    <vt:vector size="35" baseType="lpstr">
      <vt:lpstr>Verve</vt:lpstr>
      <vt:lpstr>  DÉVELOPPEMENT D’APPLICATIONS WEB  I. INTRODUCTION</vt:lpstr>
      <vt:lpstr>Objectifs de ce module</vt:lpstr>
      <vt:lpstr>Plan du cours</vt:lpstr>
      <vt:lpstr> C’est quoi un réseau informatique ? </vt:lpstr>
      <vt:lpstr> C’est quoi un réseau informatique ? </vt:lpstr>
      <vt:lpstr>réseaux informatiques</vt:lpstr>
      <vt:lpstr>But de réseaux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 Les supports de communication </vt:lpstr>
      <vt:lpstr>Cable coaxiale </vt:lpstr>
      <vt:lpstr>Le RJ45</vt:lpstr>
      <vt:lpstr>Fibre Optique</vt:lpstr>
      <vt:lpstr>Premier  routeur  Arpanet</vt:lpstr>
      <vt:lpstr>Routeurs Cisco</vt:lpstr>
      <vt:lpstr>La table de routage </vt:lpstr>
      <vt:lpstr> L’adressage Internet </vt:lpstr>
      <vt:lpstr> L’adressage Internet </vt:lpstr>
      <vt:lpstr>Adresses IP</vt:lpstr>
      <vt:lpstr>Adresse du réseau </vt:lpstr>
      <vt:lpstr>Internet</vt:lpstr>
      <vt:lpstr>Internet : Les débuts</vt:lpstr>
      <vt:lpstr>Internet : Les débuts</vt:lpstr>
      <vt:lpstr>Un internet, c’est quoi ? </vt:lpstr>
      <vt:lpstr>Internet et internet, une différence ? </vt:lpstr>
      <vt:lpstr>Services d’Internet</vt:lpstr>
      <vt:lpstr>Le courrier électronique</vt:lpstr>
      <vt:lpstr>Clavardage (Tchat)</vt:lpstr>
      <vt:lpstr>World Wide Web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DÉVELOPPEMENT D’APPLICATIONS WEB</dc:title>
  <dc:creator>Nejersette</dc:creator>
  <cp:lastModifiedBy>hp</cp:lastModifiedBy>
  <cp:revision>40</cp:revision>
  <dcterms:created xsi:type="dcterms:W3CDTF">2015-02-08T21:03:37Z</dcterms:created>
  <dcterms:modified xsi:type="dcterms:W3CDTF">2020-02-12T22:03:55Z</dcterms:modified>
</cp:coreProperties>
</file>