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11">
  <p:sldMasterIdLst>
    <p:sldMasterId id="2147483648" r:id="rId1"/>
  </p:sldMasterIdLst>
  <p:notesMasterIdLst>
    <p:notesMasterId r:id="rId31"/>
  </p:notesMasterIdLst>
  <p:sldIdLst>
    <p:sldId id="258" r:id="rId2"/>
    <p:sldId id="444" r:id="rId3"/>
    <p:sldId id="433" r:id="rId4"/>
    <p:sldId id="457" r:id="rId5"/>
    <p:sldId id="459" r:id="rId6"/>
    <p:sldId id="468" r:id="rId7"/>
    <p:sldId id="466" r:id="rId8"/>
    <p:sldId id="469" r:id="rId9"/>
    <p:sldId id="470" r:id="rId10"/>
    <p:sldId id="471" r:id="rId11"/>
    <p:sldId id="472" r:id="rId12"/>
    <p:sldId id="473" r:id="rId13"/>
    <p:sldId id="475" r:id="rId14"/>
    <p:sldId id="476" r:id="rId15"/>
    <p:sldId id="477" r:id="rId16"/>
    <p:sldId id="480" r:id="rId17"/>
    <p:sldId id="479" r:id="rId18"/>
    <p:sldId id="481" r:id="rId19"/>
    <p:sldId id="482" r:id="rId20"/>
    <p:sldId id="483" r:id="rId21"/>
    <p:sldId id="484" r:id="rId22"/>
    <p:sldId id="485" r:id="rId23"/>
    <p:sldId id="486" r:id="rId24"/>
    <p:sldId id="487" r:id="rId25"/>
    <p:sldId id="488" r:id="rId26"/>
    <p:sldId id="489" r:id="rId27"/>
    <p:sldId id="490" r:id="rId28"/>
    <p:sldId id="491" r:id="rId29"/>
    <p:sldId id="492" r:id="rId30"/>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292929"/>
    <a:srgbClr val="660066"/>
    <a:srgbClr val="408089"/>
    <a:srgbClr val="DBFABC"/>
    <a:srgbClr val="8EF02C"/>
    <a:srgbClr val="D9FAB8"/>
    <a:srgbClr val="D7FAB4"/>
    <a:srgbClr val="CDF9A1"/>
    <a:srgbClr val="5D808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4" autoAdjust="0"/>
    <p:restoredTop sz="94420" autoAdjust="0"/>
  </p:normalViewPr>
  <p:slideViewPr>
    <p:cSldViewPr>
      <p:cViewPr>
        <p:scale>
          <a:sx n="100" d="100"/>
          <a:sy n="100" d="100"/>
        </p:scale>
        <p:origin x="-414" y="105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38" d="100"/>
          <a:sy n="38" d="100"/>
        </p:scale>
        <p:origin x="-1542" y="-120"/>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cs typeface="+mn-cs"/>
              </a:defRPr>
            </a:lvl1pPr>
          </a:lstStyle>
          <a:p>
            <a:pPr>
              <a:defRPr/>
            </a:pPr>
            <a:endParaRPr lang="en-I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itchFamily="34" charset="0"/>
                <a:cs typeface="+mn-cs"/>
              </a:defRPr>
            </a:lvl1pPr>
          </a:lstStyle>
          <a:p>
            <a:pPr>
              <a:defRPr/>
            </a:pPr>
            <a:fld id="{FD9DFA8D-ACB1-4BDF-BC98-E2E71900A255}" type="datetimeFigureOut">
              <a:rPr lang="en-IE"/>
              <a:pPr>
                <a:defRPr/>
              </a:pPr>
              <a:t>15/04/2016</a:t>
            </a:fld>
            <a:endParaRPr lang="en-IE"/>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IE"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IE"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cs typeface="+mn-cs"/>
              </a:defRPr>
            </a:lvl1pPr>
          </a:lstStyle>
          <a:p>
            <a:pPr>
              <a:defRPr/>
            </a:pPr>
            <a:endParaRPr lang="en-I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cs typeface="+mn-cs"/>
              </a:defRPr>
            </a:lvl1pPr>
          </a:lstStyle>
          <a:p>
            <a:pPr>
              <a:defRPr/>
            </a:pPr>
            <a:fld id="{363C0036-6512-4026-93F6-FF30657F6859}" type="slidenum">
              <a:rPr lang="en-IE"/>
              <a:pPr>
                <a:defRPr/>
              </a:pPr>
              <a:t>‹N°›</a:t>
            </a:fld>
            <a:endParaRPr lang="en-I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Espace réservé de l'image des diapositives 1"/>
          <p:cNvSpPr>
            <a:spLocks noGrp="1" noRot="1" noChangeAspect="1" noTextEdit="1"/>
          </p:cNvSpPr>
          <p:nvPr>
            <p:ph type="sldImg"/>
          </p:nvPr>
        </p:nvSpPr>
        <p:spPr bwMode="auto">
          <a:xfrm>
            <a:off x="1143000" y="685800"/>
            <a:ext cx="4572000" cy="3429000"/>
          </a:xfrm>
          <a:noFill/>
          <a:ln>
            <a:solidFill>
              <a:srgbClr val="000000"/>
            </a:solidFill>
            <a:miter lim="800000"/>
            <a:headEnd/>
            <a:tailEnd/>
          </a:ln>
        </p:spPr>
      </p:sp>
      <p:sp>
        <p:nvSpPr>
          <p:cNvPr id="21507"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dirty="0" smtClean="0"/>
          </a:p>
        </p:txBody>
      </p:sp>
      <p:sp>
        <p:nvSpPr>
          <p:cNvPr id="4" name="Espace réservé du numéro de diapositive 3"/>
          <p:cNvSpPr>
            <a:spLocks noGrp="1"/>
          </p:cNvSpPr>
          <p:nvPr>
            <p:ph type="sldNum" sz="quarter" idx="5"/>
          </p:nvPr>
        </p:nvSpPr>
        <p:spPr/>
        <p:txBody>
          <a:bodyPr/>
          <a:lstStyle/>
          <a:p>
            <a:pPr>
              <a:defRPr/>
            </a:pPr>
            <a:fld id="{AF09F998-1975-4092-B1A6-CAF569D4F3CA}" type="slidenum">
              <a:rPr lang="en-IE" smtClean="0"/>
              <a:pPr>
                <a:defRPr/>
              </a:pPr>
              <a:t>1</a:t>
            </a:fld>
            <a:endParaRPr lang="en-IE"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vmlDrawing" Target="../drawings/vmlDrawing2.v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41"/>
          <p:cNvSpPr>
            <a:spLocks noChangeArrowheads="1"/>
          </p:cNvSpPr>
          <p:nvPr userDrawn="1"/>
        </p:nvSpPr>
        <p:spPr bwMode="white">
          <a:xfrm>
            <a:off x="0" y="836613"/>
            <a:ext cx="9144000" cy="1555750"/>
          </a:xfrm>
          <a:prstGeom prst="rect">
            <a:avLst/>
          </a:prstGeom>
          <a:gradFill rotWithShape="1">
            <a:gsLst>
              <a:gs pos="0">
                <a:schemeClr val="hlink"/>
              </a:gs>
              <a:gs pos="100000">
                <a:schemeClr val="hlink">
                  <a:gamma/>
                  <a:shade val="46275"/>
                  <a:invGamma/>
                </a:schemeClr>
              </a:gs>
            </a:gsLst>
            <a:lin ang="0" scaled="1"/>
          </a:gradFill>
          <a:ln w="9525">
            <a:noFill/>
            <a:miter lim="800000"/>
            <a:headEnd/>
            <a:tailEnd/>
          </a:ln>
          <a:effectLst/>
        </p:spPr>
        <p:txBody>
          <a:bodyPr wrap="none" anchor="ctr"/>
          <a:lstStyle/>
          <a:p>
            <a:pPr>
              <a:defRPr/>
            </a:pPr>
            <a:endParaRPr lang="en-IE">
              <a:latin typeface="Arial" pitchFamily="34" charset="0"/>
              <a:cs typeface="+mn-cs"/>
            </a:endParaRPr>
          </a:p>
        </p:txBody>
      </p:sp>
      <p:sp>
        <p:nvSpPr>
          <p:cNvPr id="5" name="Freeform 43"/>
          <p:cNvSpPr>
            <a:spLocks/>
          </p:cNvSpPr>
          <p:nvPr userDrawn="1"/>
        </p:nvSpPr>
        <p:spPr bwMode="invGray">
          <a:xfrm>
            <a:off x="6" y="836618"/>
            <a:ext cx="2139951" cy="1546225"/>
          </a:xfrm>
          <a:custGeom>
            <a:avLst/>
            <a:gdLst/>
            <a:ahLst/>
            <a:cxnLst>
              <a:cxn ang="0">
                <a:pos x="0" y="0"/>
              </a:cxn>
              <a:cxn ang="0">
                <a:pos x="1348" y="0"/>
              </a:cxn>
              <a:cxn ang="0">
                <a:pos x="1170" y="287"/>
              </a:cxn>
              <a:cxn ang="0">
                <a:pos x="0" y="286"/>
              </a:cxn>
              <a:cxn ang="0">
                <a:pos x="0" y="0"/>
              </a:cxn>
            </a:cxnLst>
            <a:rect l="0" t="0" r="r" b="b"/>
            <a:pathLst>
              <a:path w="1348" h="287">
                <a:moveTo>
                  <a:pt x="0" y="0"/>
                </a:moveTo>
                <a:lnTo>
                  <a:pt x="1348" y="0"/>
                </a:lnTo>
                <a:lnTo>
                  <a:pt x="1170" y="287"/>
                </a:lnTo>
                <a:lnTo>
                  <a:pt x="0" y="286"/>
                </a:lnTo>
                <a:lnTo>
                  <a:pt x="0" y="0"/>
                </a:lnTo>
                <a:close/>
              </a:path>
            </a:pathLst>
          </a:custGeom>
          <a:solidFill>
            <a:schemeClr val="accent2"/>
          </a:solidFill>
          <a:ln w="9525" cap="flat" cmpd="sng">
            <a:noFill/>
            <a:prstDash val="solid"/>
            <a:round/>
            <a:headEnd type="none" w="med" len="med"/>
            <a:tailEnd type="none" w="med" len="med"/>
          </a:ln>
          <a:effectLst/>
        </p:spPr>
        <p:txBody>
          <a:bodyPr/>
          <a:lstStyle/>
          <a:p>
            <a:pPr>
              <a:defRPr/>
            </a:pPr>
            <a:endParaRPr lang="en-IE">
              <a:latin typeface="Arial" pitchFamily="34" charset="0"/>
              <a:cs typeface="+mn-cs"/>
            </a:endParaRPr>
          </a:p>
        </p:txBody>
      </p:sp>
      <p:graphicFrame>
        <p:nvGraphicFramePr>
          <p:cNvPr id="6" name="Object 37"/>
          <p:cNvGraphicFramePr>
            <a:graphicFrameLocks noChangeAspect="1"/>
          </p:cNvGraphicFramePr>
          <p:nvPr/>
        </p:nvGraphicFramePr>
        <p:xfrm>
          <a:off x="0" y="5"/>
          <a:ext cx="9144000" cy="849313"/>
        </p:xfrm>
        <a:graphic>
          <a:graphicData uri="http://schemas.openxmlformats.org/presentationml/2006/ole">
            <p:oleObj spid="_x0000_s32770" name="Image" r:id="rId3" imgW="8571429" imgH="1514286" progId="">
              <p:embed/>
            </p:oleObj>
          </a:graphicData>
        </a:graphic>
      </p:graphicFrame>
      <p:sp>
        <p:nvSpPr>
          <p:cNvPr id="7" name="Freeform 42"/>
          <p:cNvSpPr>
            <a:spLocks/>
          </p:cNvSpPr>
          <p:nvPr userDrawn="1"/>
        </p:nvSpPr>
        <p:spPr bwMode="gray">
          <a:xfrm>
            <a:off x="3" y="836618"/>
            <a:ext cx="9145588" cy="1558925"/>
          </a:xfrm>
          <a:custGeom>
            <a:avLst/>
            <a:gdLst/>
            <a:ahLst/>
            <a:cxnLst>
              <a:cxn ang="0">
                <a:pos x="0" y="573"/>
              </a:cxn>
              <a:cxn ang="0">
                <a:pos x="4134" y="573"/>
              </a:cxn>
              <a:cxn ang="0">
                <a:pos x="4134" y="1"/>
              </a:cxn>
              <a:cxn ang="0">
                <a:pos x="322" y="0"/>
              </a:cxn>
              <a:cxn ang="0">
                <a:pos x="0" y="573"/>
              </a:cxn>
            </a:cxnLst>
            <a:rect l="0" t="0" r="r" b="b"/>
            <a:pathLst>
              <a:path w="4134" h="573">
                <a:moveTo>
                  <a:pt x="0" y="573"/>
                </a:moveTo>
                <a:lnTo>
                  <a:pt x="4134" y="573"/>
                </a:lnTo>
                <a:lnTo>
                  <a:pt x="4134" y="1"/>
                </a:lnTo>
                <a:lnTo>
                  <a:pt x="322" y="0"/>
                </a:lnTo>
                <a:lnTo>
                  <a:pt x="0" y="573"/>
                </a:lnTo>
                <a:close/>
              </a:path>
            </a:pathLst>
          </a:custGeom>
          <a:gradFill rotWithShape="1">
            <a:gsLst>
              <a:gs pos="0">
                <a:schemeClr val="accent1">
                  <a:gamma/>
                  <a:shade val="12549"/>
                  <a:invGamma/>
                </a:schemeClr>
              </a:gs>
              <a:gs pos="100000">
                <a:schemeClr val="accent1"/>
              </a:gs>
            </a:gsLst>
            <a:lin ang="0" scaled="1"/>
          </a:gradFill>
          <a:ln w="9525">
            <a:noFill/>
            <a:round/>
            <a:headEnd/>
            <a:tailEnd/>
          </a:ln>
          <a:effectLst/>
        </p:spPr>
        <p:txBody>
          <a:bodyPr/>
          <a:lstStyle/>
          <a:p>
            <a:pPr>
              <a:defRPr/>
            </a:pPr>
            <a:endParaRPr lang="en-IE">
              <a:latin typeface="Arial" pitchFamily="34" charset="0"/>
              <a:cs typeface="+mn-cs"/>
            </a:endParaRPr>
          </a:p>
        </p:txBody>
      </p:sp>
      <p:sp>
        <p:nvSpPr>
          <p:cNvPr id="3074" name="Rectangle 2"/>
          <p:cNvSpPr>
            <a:spLocks noGrp="1" noChangeArrowheads="1"/>
          </p:cNvSpPr>
          <p:nvPr>
            <p:ph type="ctrTitle"/>
          </p:nvPr>
        </p:nvSpPr>
        <p:spPr>
          <a:xfrm>
            <a:off x="2638425" y="1601788"/>
            <a:ext cx="6324600" cy="685800"/>
          </a:xfrm>
        </p:spPr>
        <p:txBody>
          <a:bodyPr/>
          <a:lstStyle>
            <a:lvl1pPr>
              <a:defRPr sz="1400" b="0" i="1"/>
            </a:lvl1pPr>
          </a:lstStyle>
          <a:p>
            <a:r>
              <a:rPr lang="en-GB"/>
              <a:t>Click to edit Master title style</a:t>
            </a:r>
          </a:p>
        </p:txBody>
      </p:sp>
      <p:sp>
        <p:nvSpPr>
          <p:cNvPr id="3075" name="Rectangle 3"/>
          <p:cNvSpPr>
            <a:spLocks noGrp="1" noChangeArrowheads="1"/>
          </p:cNvSpPr>
          <p:nvPr>
            <p:ph type="subTitle" idx="1"/>
          </p:nvPr>
        </p:nvSpPr>
        <p:spPr>
          <a:xfrm>
            <a:off x="1476375" y="4292600"/>
            <a:ext cx="6400800" cy="533400"/>
          </a:xfrm>
        </p:spPr>
        <p:txBody>
          <a:bodyPr/>
          <a:lstStyle>
            <a:lvl1pPr marL="0" indent="0" algn="r">
              <a:buFont typeface="Wingdings" pitchFamily="2" charset="2"/>
              <a:buNone/>
              <a:defRPr b="1">
                <a:solidFill>
                  <a:schemeClr val="bg1"/>
                </a:solidFill>
              </a:defRPr>
            </a:lvl1pPr>
          </a:lstStyle>
          <a:p>
            <a:r>
              <a:rPr lang="en-GB"/>
              <a:t>Click to edit Master subtitle style</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2739" y="227014"/>
            <a:ext cx="2068512" cy="6170612"/>
          </a:xfrm>
        </p:spPr>
        <p:txBody>
          <a:bodyPr vert="eaVert"/>
          <a:lstStyle/>
          <a:p>
            <a:r>
              <a:rPr lang="en-US" smtClean="0"/>
              <a:t>Click to edit Master title style</a:t>
            </a:r>
            <a:endParaRPr lang="en-IE"/>
          </a:p>
        </p:txBody>
      </p:sp>
      <p:sp>
        <p:nvSpPr>
          <p:cNvPr id="3" name="Vertical Text Placeholder 2"/>
          <p:cNvSpPr>
            <a:spLocks noGrp="1"/>
          </p:cNvSpPr>
          <p:nvPr>
            <p:ph type="body" orient="vert" idx="1"/>
          </p:nvPr>
        </p:nvSpPr>
        <p:spPr>
          <a:xfrm>
            <a:off x="457201" y="227014"/>
            <a:ext cx="6053139" cy="61706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E"/>
          </a:p>
        </p:txBody>
      </p:sp>
      <p:sp>
        <p:nvSpPr>
          <p:cNvPr id="3" name="Text Placeholder 2"/>
          <p:cNvSpPr>
            <a:spLocks noGrp="1"/>
          </p:cNvSpPr>
          <p:nvPr>
            <p:ph type="body" idx="1"/>
          </p:nvPr>
        </p:nvSpPr>
        <p:spPr>
          <a:xfrm>
            <a:off x="722313" y="2906718"/>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sz="half" idx="1"/>
          </p:nvPr>
        </p:nvSpPr>
        <p:spPr>
          <a:xfrm>
            <a:off x="457200" y="1447805"/>
            <a:ext cx="4038600" cy="49498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half" idx="2"/>
          </p:nvPr>
        </p:nvSpPr>
        <p:spPr>
          <a:xfrm>
            <a:off x="4648200" y="1447805"/>
            <a:ext cx="4038600" cy="49498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IE"/>
          </a:p>
        </p:txBody>
      </p:sp>
      <p:sp>
        <p:nvSpPr>
          <p:cNvPr id="3" name="Text Placeholder 2"/>
          <p:cNvSpPr>
            <a:spLocks noGrp="1"/>
          </p:cNvSpPr>
          <p:nvPr>
            <p:ph type="body" idx="1"/>
          </p:nvPr>
        </p:nvSpPr>
        <p:spPr>
          <a:xfrm>
            <a:off x="457203"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3"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quarter" idx="3"/>
          </p:nvPr>
        </p:nvSpPr>
        <p:spPr>
          <a:xfrm>
            <a:off x="4645031"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31"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6" y="273050"/>
            <a:ext cx="3008313" cy="1162050"/>
          </a:xfrm>
        </p:spPr>
        <p:txBody>
          <a:bodyPr anchor="b"/>
          <a:lstStyle>
            <a:lvl1pPr algn="l">
              <a:defRPr sz="2000" b="1"/>
            </a:lvl1pPr>
          </a:lstStyle>
          <a:p>
            <a:r>
              <a:rPr lang="en-US" smtClean="0"/>
              <a:t>Click to edit Master title style</a:t>
            </a:r>
            <a:endParaRPr lang="en-IE"/>
          </a:p>
        </p:txBody>
      </p:sp>
      <p:sp>
        <p:nvSpPr>
          <p:cNvPr id="3" name="Content Placeholder 2"/>
          <p:cNvSpPr>
            <a:spLocks noGrp="1"/>
          </p:cNvSpPr>
          <p:nvPr>
            <p:ph idx="1"/>
          </p:nvPr>
        </p:nvSpPr>
        <p:spPr>
          <a:xfrm>
            <a:off x="3575055" y="273055"/>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457206" y="1435105"/>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IE" noProof="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tint val="39216"/>
                <a:invGamma/>
              </a:schemeClr>
            </a:gs>
          </a:gsLst>
          <a:lin ang="5400000" scaled="1"/>
        </a:gradFill>
        <a:effectLst/>
      </p:bgPr>
    </p:bg>
    <p:spTree>
      <p:nvGrpSpPr>
        <p:cNvPr id="1" name=""/>
        <p:cNvGrpSpPr/>
        <p:nvPr/>
      </p:nvGrpSpPr>
      <p:grpSpPr>
        <a:xfrm>
          <a:off x="0" y="0"/>
          <a:ext cx="0" cy="0"/>
          <a:chOff x="0" y="0"/>
          <a:chExt cx="0" cy="0"/>
        </a:xfrm>
      </p:grpSpPr>
      <p:graphicFrame>
        <p:nvGraphicFramePr>
          <p:cNvPr id="1026" name="Object 20"/>
          <p:cNvGraphicFramePr>
            <a:graphicFrameLocks noChangeAspect="1"/>
          </p:cNvGraphicFramePr>
          <p:nvPr/>
        </p:nvGraphicFramePr>
        <p:xfrm>
          <a:off x="0" y="0"/>
          <a:ext cx="9144000" cy="973138"/>
        </p:xfrm>
        <a:graphic>
          <a:graphicData uri="http://schemas.openxmlformats.org/presentationml/2006/ole">
            <p:oleObj spid="_x0000_s1026" name="Image" r:id="rId14" imgW="8571429" imgH="1514286" progId="">
              <p:embed/>
            </p:oleObj>
          </a:graphicData>
        </a:graphic>
      </p:graphicFrame>
      <p:sp>
        <p:nvSpPr>
          <p:cNvPr id="1045" name="Freeform 21"/>
          <p:cNvSpPr>
            <a:spLocks/>
          </p:cNvSpPr>
          <p:nvPr/>
        </p:nvSpPr>
        <p:spPr bwMode="gray">
          <a:xfrm>
            <a:off x="1828800" y="246068"/>
            <a:ext cx="7315200" cy="720725"/>
          </a:xfrm>
          <a:custGeom>
            <a:avLst/>
            <a:gdLst/>
            <a:ahLst/>
            <a:cxnLst>
              <a:cxn ang="0">
                <a:pos x="0" y="454"/>
              </a:cxn>
              <a:cxn ang="0">
                <a:pos x="4798" y="454"/>
              </a:cxn>
              <a:cxn ang="0">
                <a:pos x="4798" y="0"/>
              </a:cxn>
              <a:cxn ang="0">
                <a:pos x="382" y="3"/>
              </a:cxn>
              <a:cxn ang="0">
                <a:pos x="0" y="454"/>
              </a:cxn>
            </a:cxnLst>
            <a:rect l="0" t="0" r="r" b="b"/>
            <a:pathLst>
              <a:path w="4798" h="454">
                <a:moveTo>
                  <a:pt x="0" y="454"/>
                </a:moveTo>
                <a:lnTo>
                  <a:pt x="4798" y="454"/>
                </a:lnTo>
                <a:lnTo>
                  <a:pt x="4798" y="0"/>
                </a:lnTo>
                <a:lnTo>
                  <a:pt x="382" y="3"/>
                </a:lnTo>
                <a:lnTo>
                  <a:pt x="0" y="454"/>
                </a:lnTo>
                <a:close/>
              </a:path>
            </a:pathLst>
          </a:custGeom>
          <a:gradFill rotWithShape="1">
            <a:gsLst>
              <a:gs pos="0">
                <a:schemeClr val="accent1">
                  <a:gamma/>
                  <a:shade val="46275"/>
                  <a:invGamma/>
                </a:schemeClr>
              </a:gs>
              <a:gs pos="100000">
                <a:schemeClr val="accent1"/>
              </a:gs>
            </a:gsLst>
            <a:lin ang="0" scaled="1"/>
          </a:gradFill>
          <a:ln w="9525">
            <a:noFill/>
            <a:round/>
            <a:headEnd/>
            <a:tailEnd/>
          </a:ln>
          <a:effectLst/>
        </p:spPr>
        <p:txBody>
          <a:bodyPr/>
          <a:lstStyle/>
          <a:p>
            <a:pPr>
              <a:defRPr/>
            </a:pPr>
            <a:endParaRPr lang="en-IE">
              <a:latin typeface="Arial" pitchFamily="34" charset="0"/>
              <a:cs typeface="+mn-cs"/>
            </a:endParaRPr>
          </a:p>
        </p:txBody>
      </p:sp>
      <p:sp>
        <p:nvSpPr>
          <p:cNvPr id="1046" name="Freeform 22"/>
          <p:cNvSpPr>
            <a:spLocks/>
          </p:cNvSpPr>
          <p:nvPr/>
        </p:nvSpPr>
        <p:spPr bwMode="gray">
          <a:xfrm>
            <a:off x="0" y="966793"/>
            <a:ext cx="1828800" cy="288925"/>
          </a:xfrm>
          <a:custGeom>
            <a:avLst/>
            <a:gdLst/>
            <a:ahLst/>
            <a:cxnLst>
              <a:cxn ang="0">
                <a:pos x="0" y="0"/>
              </a:cxn>
              <a:cxn ang="0">
                <a:pos x="1338" y="0"/>
              </a:cxn>
              <a:cxn ang="0">
                <a:pos x="1138" y="182"/>
              </a:cxn>
              <a:cxn ang="0">
                <a:pos x="0" y="181"/>
              </a:cxn>
              <a:cxn ang="0">
                <a:pos x="0" y="0"/>
              </a:cxn>
            </a:cxnLst>
            <a:rect l="0" t="0" r="r" b="b"/>
            <a:pathLst>
              <a:path w="1338" h="182">
                <a:moveTo>
                  <a:pt x="0" y="0"/>
                </a:moveTo>
                <a:lnTo>
                  <a:pt x="1338" y="0"/>
                </a:lnTo>
                <a:lnTo>
                  <a:pt x="1138" y="182"/>
                </a:lnTo>
                <a:lnTo>
                  <a:pt x="0" y="181"/>
                </a:lnTo>
                <a:lnTo>
                  <a:pt x="0" y="0"/>
                </a:lnTo>
                <a:close/>
              </a:path>
            </a:pathLst>
          </a:custGeom>
          <a:solidFill>
            <a:schemeClr val="accent2"/>
          </a:solidFill>
          <a:ln w="9525" cap="flat" cmpd="sng">
            <a:noFill/>
            <a:prstDash val="solid"/>
            <a:round/>
            <a:headEnd type="none" w="med" len="med"/>
            <a:tailEnd type="none" w="med" len="med"/>
          </a:ln>
          <a:effectLst/>
        </p:spPr>
        <p:txBody>
          <a:bodyPr/>
          <a:lstStyle/>
          <a:p>
            <a:pPr>
              <a:defRPr/>
            </a:pPr>
            <a:endParaRPr lang="en-IE">
              <a:latin typeface="Arial" pitchFamily="34" charset="0"/>
              <a:cs typeface="+mn-cs"/>
            </a:endParaRPr>
          </a:p>
        </p:txBody>
      </p:sp>
      <p:sp>
        <p:nvSpPr>
          <p:cNvPr id="1030" name="Rectangle 2"/>
          <p:cNvSpPr>
            <a:spLocks noGrp="1" noChangeArrowheads="1"/>
          </p:cNvSpPr>
          <p:nvPr>
            <p:ph type="title"/>
          </p:nvPr>
        </p:nvSpPr>
        <p:spPr bwMode="white">
          <a:xfrm>
            <a:off x="2406649" y="227013"/>
            <a:ext cx="6324600"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31" name="Rectangle 3"/>
          <p:cNvSpPr>
            <a:spLocks noGrp="1" noChangeArrowheads="1"/>
          </p:cNvSpPr>
          <p:nvPr>
            <p:ph type="body" idx="1"/>
          </p:nvPr>
        </p:nvSpPr>
        <p:spPr bwMode="auto">
          <a:xfrm>
            <a:off x="457200" y="1447805"/>
            <a:ext cx="8229600" cy="49498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Tree>
  </p:cSld>
  <p:clrMap bg1="lt1" tx1="dk1" bg2="lt2" tx2="dk2" accent1="accent1" accent2="accent2" accent3="accent3" accent4="accent4" accent5="accent5" accent6="accent6" hlink="hlink" folHlink="folHlink"/>
  <p:sldLayoutIdLst>
    <p:sldLayoutId id="2147483695"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transition/>
  <p:txStyles>
    <p:titleStyle>
      <a:lvl1pPr algn="l" rtl="0" eaLnBrk="0" fontAlgn="base" hangingPunct="0">
        <a:spcBef>
          <a:spcPct val="0"/>
        </a:spcBef>
        <a:spcAft>
          <a:spcPct val="0"/>
        </a:spcAft>
        <a:defRPr sz="2400" b="1">
          <a:solidFill>
            <a:schemeClr val="bg1"/>
          </a:solidFill>
          <a:latin typeface="+mj-lt"/>
          <a:ea typeface="+mj-ea"/>
          <a:cs typeface="+mj-cs"/>
        </a:defRPr>
      </a:lvl1pPr>
      <a:lvl2pPr algn="l" rtl="0" eaLnBrk="0" fontAlgn="base" hangingPunct="0">
        <a:spcBef>
          <a:spcPct val="0"/>
        </a:spcBef>
        <a:spcAft>
          <a:spcPct val="0"/>
        </a:spcAft>
        <a:defRPr sz="2400" b="1">
          <a:solidFill>
            <a:schemeClr val="bg1"/>
          </a:solidFill>
          <a:latin typeface="Verdana" pitchFamily="34" charset="0"/>
        </a:defRPr>
      </a:lvl2pPr>
      <a:lvl3pPr algn="l" rtl="0" eaLnBrk="0" fontAlgn="base" hangingPunct="0">
        <a:spcBef>
          <a:spcPct val="0"/>
        </a:spcBef>
        <a:spcAft>
          <a:spcPct val="0"/>
        </a:spcAft>
        <a:defRPr sz="2400" b="1">
          <a:solidFill>
            <a:schemeClr val="bg1"/>
          </a:solidFill>
          <a:latin typeface="Verdana" pitchFamily="34" charset="0"/>
        </a:defRPr>
      </a:lvl3pPr>
      <a:lvl4pPr algn="l" rtl="0" eaLnBrk="0" fontAlgn="base" hangingPunct="0">
        <a:spcBef>
          <a:spcPct val="0"/>
        </a:spcBef>
        <a:spcAft>
          <a:spcPct val="0"/>
        </a:spcAft>
        <a:defRPr sz="2400" b="1">
          <a:solidFill>
            <a:schemeClr val="bg1"/>
          </a:solidFill>
          <a:latin typeface="Verdana" pitchFamily="34" charset="0"/>
        </a:defRPr>
      </a:lvl4pPr>
      <a:lvl5pPr algn="l" rtl="0" eaLnBrk="0" fontAlgn="base" hangingPunct="0">
        <a:spcBef>
          <a:spcPct val="0"/>
        </a:spcBef>
        <a:spcAft>
          <a:spcPct val="0"/>
        </a:spcAft>
        <a:defRPr sz="2400" b="1">
          <a:solidFill>
            <a:schemeClr val="bg1"/>
          </a:solidFill>
          <a:latin typeface="Verdana" pitchFamily="34" charset="0"/>
        </a:defRPr>
      </a:lvl5pPr>
      <a:lvl6pPr marL="457200" algn="l" rtl="0" fontAlgn="base">
        <a:spcBef>
          <a:spcPct val="0"/>
        </a:spcBef>
        <a:spcAft>
          <a:spcPct val="0"/>
        </a:spcAft>
        <a:defRPr sz="2400" b="1">
          <a:solidFill>
            <a:schemeClr val="bg1"/>
          </a:solidFill>
          <a:latin typeface="Verdana" pitchFamily="34" charset="0"/>
        </a:defRPr>
      </a:lvl6pPr>
      <a:lvl7pPr marL="914400" algn="l" rtl="0" fontAlgn="base">
        <a:spcBef>
          <a:spcPct val="0"/>
        </a:spcBef>
        <a:spcAft>
          <a:spcPct val="0"/>
        </a:spcAft>
        <a:defRPr sz="2400" b="1">
          <a:solidFill>
            <a:schemeClr val="bg1"/>
          </a:solidFill>
          <a:latin typeface="Verdana" pitchFamily="34" charset="0"/>
        </a:defRPr>
      </a:lvl7pPr>
      <a:lvl8pPr marL="1371600" algn="l" rtl="0" fontAlgn="base">
        <a:spcBef>
          <a:spcPct val="0"/>
        </a:spcBef>
        <a:spcAft>
          <a:spcPct val="0"/>
        </a:spcAft>
        <a:defRPr sz="2400" b="1">
          <a:solidFill>
            <a:schemeClr val="bg1"/>
          </a:solidFill>
          <a:latin typeface="Verdana" pitchFamily="34" charset="0"/>
        </a:defRPr>
      </a:lvl8pPr>
      <a:lvl9pPr marL="1828800" algn="l" rtl="0" fontAlgn="base">
        <a:spcBef>
          <a:spcPct val="0"/>
        </a:spcBef>
        <a:spcAft>
          <a:spcPct val="0"/>
        </a:spcAft>
        <a:defRPr sz="2400" b="1">
          <a:solidFill>
            <a:schemeClr val="bg1"/>
          </a:solidFill>
          <a:latin typeface="Verdana" pitchFamily="34" charset="0"/>
        </a:defRPr>
      </a:lvl9pPr>
    </p:titleStyle>
    <p:bodyStyle>
      <a:lvl1pPr marL="342900" indent="-342900" algn="l" rtl="0" eaLnBrk="0" fontAlgn="base" hangingPunct="0">
        <a:spcBef>
          <a:spcPct val="20000"/>
        </a:spcBef>
        <a:spcAft>
          <a:spcPct val="0"/>
        </a:spcAft>
        <a:buFont typeface="Wingdings" pitchFamily="2" charset="2"/>
        <a:buChar char="q"/>
        <a:defRPr sz="20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har char="•"/>
        <a:defRPr sz="1600">
          <a:solidFill>
            <a:schemeClr val="tx1"/>
          </a:solidFill>
          <a:latin typeface="+mn-lt"/>
        </a:defRPr>
      </a:lvl3pPr>
      <a:lvl4pPr marL="1600200" indent="-228600" algn="l" rtl="0" eaLnBrk="0" fontAlgn="base" hangingPunct="0">
        <a:spcBef>
          <a:spcPct val="20000"/>
        </a:spcBef>
        <a:spcAft>
          <a:spcPct val="0"/>
        </a:spcAft>
        <a:buChar char="–"/>
        <a:defRPr sz="1400">
          <a:solidFill>
            <a:schemeClr val="tx1"/>
          </a:solidFill>
          <a:latin typeface="+mn-lt"/>
        </a:defRPr>
      </a:lvl4pPr>
      <a:lvl5pPr marL="2057400" indent="-228600" algn="l" rtl="0" eaLnBrk="0" fontAlgn="base" hangingPunct="0">
        <a:spcBef>
          <a:spcPct val="20000"/>
        </a:spcBef>
        <a:spcAft>
          <a:spcPct val="0"/>
        </a:spcAft>
        <a:buChar char="»"/>
        <a:defRPr sz="1200">
          <a:solidFill>
            <a:schemeClr val="tx1"/>
          </a:solidFill>
          <a:latin typeface="+mn-lt"/>
        </a:defRPr>
      </a:lvl5pPr>
      <a:lvl6pPr marL="2514600" indent="-228600" algn="l" rtl="0" fontAlgn="base">
        <a:spcBef>
          <a:spcPct val="20000"/>
        </a:spcBef>
        <a:spcAft>
          <a:spcPct val="0"/>
        </a:spcAft>
        <a:buChar char="»"/>
        <a:defRPr sz="1200">
          <a:solidFill>
            <a:schemeClr val="tx1"/>
          </a:solidFill>
          <a:latin typeface="+mn-lt"/>
        </a:defRPr>
      </a:lvl6pPr>
      <a:lvl7pPr marL="2971800" indent="-228600" algn="l" rtl="0" fontAlgn="base">
        <a:spcBef>
          <a:spcPct val="20000"/>
        </a:spcBef>
        <a:spcAft>
          <a:spcPct val="0"/>
        </a:spcAft>
        <a:buChar char="»"/>
        <a:defRPr sz="1200">
          <a:solidFill>
            <a:schemeClr val="tx1"/>
          </a:solidFill>
          <a:latin typeface="+mn-lt"/>
        </a:defRPr>
      </a:lvl7pPr>
      <a:lvl8pPr marL="3429000" indent="-228600" algn="l" rtl="0" fontAlgn="base">
        <a:spcBef>
          <a:spcPct val="20000"/>
        </a:spcBef>
        <a:spcAft>
          <a:spcPct val="0"/>
        </a:spcAft>
        <a:buChar char="»"/>
        <a:defRPr sz="1200">
          <a:solidFill>
            <a:schemeClr val="tx1"/>
          </a:solidFill>
          <a:latin typeface="+mn-lt"/>
        </a:defRPr>
      </a:lvl8pPr>
      <a:lvl9pPr marL="3886200" indent="-228600" algn="l" rtl="0" fontAlgn="base">
        <a:spcBef>
          <a:spcPct val="20000"/>
        </a:spcBef>
        <a:spcAft>
          <a:spcPct val="0"/>
        </a:spcAft>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3"/>
          <p:cNvSpPr>
            <a:spLocks noChangeArrowheads="1"/>
          </p:cNvSpPr>
          <p:nvPr/>
        </p:nvSpPr>
        <p:spPr bwMode="auto">
          <a:xfrm>
            <a:off x="3203848" y="1628800"/>
            <a:ext cx="288032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r>
              <a:rPr lang="ar-SA" sz="2400" b="1" dirty="0" smtClean="0">
                <a:solidFill>
                  <a:schemeClr val="bg1"/>
                </a:solidFill>
              </a:rPr>
              <a:t>مسـار استهداف السوق</a:t>
            </a:r>
            <a:endParaRPr kumimoji="0" lang="fr-FR" sz="2100" b="0" i="0" u="none" strike="noStrike" cap="none" normalizeH="0" baseline="0" dirty="0" smtClean="0">
              <a:ln>
                <a:noFill/>
              </a:ln>
              <a:solidFill>
                <a:schemeClr val="bg1"/>
              </a:solidFill>
              <a:effectLst/>
              <a:latin typeface="Arial" pitchFamily="34" charset="0"/>
              <a:cs typeface="Arial" pitchFamily="34" charset="0"/>
            </a:endParaRPr>
          </a:p>
        </p:txBody>
      </p:sp>
      <p:sp>
        <p:nvSpPr>
          <p:cNvPr id="31" name="ZoneTexte 30"/>
          <p:cNvSpPr txBox="1"/>
          <p:nvPr/>
        </p:nvSpPr>
        <p:spPr>
          <a:xfrm>
            <a:off x="6084168" y="1052738"/>
            <a:ext cx="2664296" cy="492443"/>
          </a:xfrm>
          <a:prstGeom prst="rect">
            <a:avLst/>
          </a:prstGeom>
          <a:noFill/>
        </p:spPr>
        <p:txBody>
          <a:bodyPr wrap="square" rtlCol="0">
            <a:spAutoFit/>
          </a:bodyPr>
          <a:lstStyle/>
          <a:p>
            <a:r>
              <a:rPr lang="ar-SA" sz="2600" b="1" dirty="0" smtClean="0">
                <a:solidFill>
                  <a:schemeClr val="bg1"/>
                </a:solidFill>
              </a:rPr>
              <a:t>التسويق الاستراتيجي</a:t>
            </a:r>
            <a:endParaRPr lang="fr-FR" sz="2600" dirty="0"/>
          </a:p>
        </p:txBody>
      </p:sp>
      <p:sp>
        <p:nvSpPr>
          <p:cNvPr id="6" name="ZoneTexte 5"/>
          <p:cNvSpPr txBox="1"/>
          <p:nvPr/>
        </p:nvSpPr>
        <p:spPr>
          <a:xfrm>
            <a:off x="2627784" y="2555614"/>
            <a:ext cx="3384376" cy="369332"/>
          </a:xfrm>
          <a:prstGeom prst="rect">
            <a:avLst/>
          </a:prstGeom>
          <a:noFill/>
        </p:spPr>
        <p:txBody>
          <a:bodyPr wrap="square" rtlCol="0">
            <a:spAutoFit/>
          </a:bodyPr>
          <a:lstStyle/>
          <a:p>
            <a:pPr algn="r" rtl="1"/>
            <a:r>
              <a:rPr lang="ar-SA" b="1" dirty="0" smtClean="0">
                <a:solidFill>
                  <a:srgbClr val="000000"/>
                </a:solidFill>
              </a:rPr>
              <a:t>مداخل المؤسسة في التوجه نحو السوق</a:t>
            </a:r>
            <a:endParaRPr lang="fr-FR" dirty="0" smtClean="0">
              <a:solidFill>
                <a:srgbClr val="000000"/>
              </a:solidFill>
            </a:endParaRPr>
          </a:p>
        </p:txBody>
      </p:sp>
      <p:grpSp>
        <p:nvGrpSpPr>
          <p:cNvPr id="33794" name="Group 2"/>
          <p:cNvGrpSpPr>
            <a:grpSpLocks/>
          </p:cNvGrpSpPr>
          <p:nvPr/>
        </p:nvGrpSpPr>
        <p:grpSpPr bwMode="auto">
          <a:xfrm>
            <a:off x="3222903" y="3284989"/>
            <a:ext cx="5813599" cy="3001645"/>
            <a:chOff x="905" y="10958"/>
            <a:chExt cx="9528" cy="4727"/>
          </a:xfrm>
        </p:grpSpPr>
        <p:grpSp>
          <p:nvGrpSpPr>
            <p:cNvPr id="33795" name="Group 3"/>
            <p:cNvGrpSpPr>
              <a:grpSpLocks/>
            </p:cNvGrpSpPr>
            <p:nvPr/>
          </p:nvGrpSpPr>
          <p:grpSpPr bwMode="auto">
            <a:xfrm>
              <a:off x="3651" y="10958"/>
              <a:ext cx="4440" cy="3420"/>
              <a:chOff x="3651" y="11030"/>
              <a:chExt cx="4440" cy="3420"/>
            </a:xfrm>
          </p:grpSpPr>
          <p:grpSp>
            <p:nvGrpSpPr>
              <p:cNvPr id="33796" name="Group 4"/>
              <p:cNvGrpSpPr>
                <a:grpSpLocks/>
              </p:cNvGrpSpPr>
              <p:nvPr/>
            </p:nvGrpSpPr>
            <p:grpSpPr bwMode="auto">
              <a:xfrm>
                <a:off x="3651" y="11030"/>
                <a:ext cx="4440" cy="3420"/>
                <a:chOff x="3651" y="11030"/>
                <a:chExt cx="4440" cy="3420"/>
              </a:xfrm>
            </p:grpSpPr>
            <p:sp>
              <p:nvSpPr>
                <p:cNvPr id="33797" name="AutoShape 5"/>
                <p:cNvSpPr>
                  <a:spLocks noChangeArrowheads="1"/>
                </p:cNvSpPr>
                <p:nvPr/>
              </p:nvSpPr>
              <p:spPr bwMode="auto">
                <a:xfrm>
                  <a:off x="3651" y="11030"/>
                  <a:ext cx="4440" cy="3420"/>
                </a:xfrm>
                <a:prstGeom prst="flowChartMerge">
                  <a:avLst/>
                </a:prstGeom>
                <a:solidFill>
                  <a:srgbClr val="FFFFFF"/>
                </a:solidFill>
                <a:ln w="19050">
                  <a:solidFill>
                    <a:srgbClr val="000080"/>
                  </a:solidFill>
                  <a:miter lim="800000"/>
                  <a:headEnd/>
                  <a:tailEnd/>
                </a:ln>
              </p:spPr>
              <p:txBody>
                <a:bodyPr vert="horz" wrap="square" lIns="91440" tIns="45720" rIns="91440" bIns="45720" numCol="1" anchor="t" anchorCtr="0" compatLnSpc="1">
                  <a:prstTxWarp prst="textNoShape">
                    <a:avLst/>
                  </a:prstTxWarp>
                </a:bodyPr>
                <a:lstStyle/>
                <a:p>
                  <a:endParaRPr lang="fr-FR" b="1" dirty="0">
                    <a:ln w="57150">
                      <a:solidFill>
                        <a:schemeClr val="tx1"/>
                      </a:solidFill>
                    </a:ln>
                  </a:endParaRPr>
                </a:p>
              </p:txBody>
            </p:sp>
            <p:sp>
              <p:nvSpPr>
                <p:cNvPr id="33798" name="Freeform 6"/>
                <p:cNvSpPr>
                  <a:spLocks/>
                </p:cNvSpPr>
                <p:nvPr/>
              </p:nvSpPr>
              <p:spPr bwMode="auto">
                <a:xfrm>
                  <a:off x="4205" y="11876"/>
                  <a:ext cx="3325" cy="2"/>
                </a:xfrm>
                <a:custGeom>
                  <a:avLst/>
                  <a:gdLst/>
                  <a:ahLst/>
                  <a:cxnLst>
                    <a:cxn ang="0">
                      <a:pos x="0" y="0"/>
                    </a:cxn>
                    <a:cxn ang="0">
                      <a:pos x="3325" y="2"/>
                    </a:cxn>
                  </a:cxnLst>
                  <a:rect l="0" t="0" r="r" b="b"/>
                  <a:pathLst>
                    <a:path w="3325" h="2">
                      <a:moveTo>
                        <a:pt x="0" y="0"/>
                      </a:moveTo>
                      <a:lnTo>
                        <a:pt x="3325" y="2"/>
                      </a:lnTo>
                    </a:path>
                  </a:pathLst>
                </a:custGeom>
                <a:noFill/>
                <a:ln w="19050">
                  <a:solidFill>
                    <a:srgbClr val="000080"/>
                  </a:solidFill>
                  <a:round/>
                  <a:headEnd/>
                  <a:tailEnd/>
                </a:ln>
              </p:spPr>
              <p:txBody>
                <a:bodyPr vert="horz" wrap="square" lIns="91440" tIns="45720" rIns="91440" bIns="45720" numCol="1" anchor="t" anchorCtr="0" compatLnSpc="1">
                  <a:prstTxWarp prst="textNoShape">
                    <a:avLst/>
                  </a:prstTxWarp>
                </a:bodyPr>
                <a:lstStyle/>
                <a:p>
                  <a:endParaRPr lang="fr-FR" b="1"/>
                </a:p>
              </p:txBody>
            </p:sp>
            <p:sp>
              <p:nvSpPr>
                <p:cNvPr id="33799" name="Line 7"/>
                <p:cNvSpPr>
                  <a:spLocks noChangeShapeType="1"/>
                </p:cNvSpPr>
                <p:nvPr/>
              </p:nvSpPr>
              <p:spPr bwMode="auto">
                <a:xfrm>
                  <a:off x="4851" y="12870"/>
                  <a:ext cx="2040" cy="0"/>
                </a:xfrm>
                <a:prstGeom prst="line">
                  <a:avLst/>
                </a:prstGeom>
                <a:noFill/>
                <a:ln w="19050">
                  <a:solidFill>
                    <a:srgbClr val="000080"/>
                  </a:solidFill>
                  <a:round/>
                  <a:headEnd/>
                  <a:tailEnd/>
                </a:ln>
              </p:spPr>
              <p:txBody>
                <a:bodyPr vert="horz" wrap="square" lIns="91440" tIns="45720" rIns="91440" bIns="45720" numCol="1" anchor="t" anchorCtr="0" compatLnSpc="1">
                  <a:prstTxWarp prst="textNoShape">
                    <a:avLst/>
                  </a:prstTxWarp>
                </a:bodyPr>
                <a:lstStyle/>
                <a:p>
                  <a:endParaRPr lang="fr-FR" b="1"/>
                </a:p>
              </p:txBody>
            </p:sp>
          </p:grpSp>
          <p:sp>
            <p:nvSpPr>
              <p:cNvPr id="33800" name="Text Box 8"/>
              <p:cNvSpPr txBox="1">
                <a:spLocks noChangeArrowheads="1"/>
              </p:cNvSpPr>
              <p:nvPr/>
            </p:nvSpPr>
            <p:spPr bwMode="auto">
              <a:xfrm>
                <a:off x="4131" y="11210"/>
                <a:ext cx="3360" cy="54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SA" sz="1700" b="1" i="0" u="none" strike="noStrike" cap="none" normalizeH="0" baseline="0" dirty="0" smtClean="0">
                    <a:ln>
                      <a:noFill/>
                    </a:ln>
                    <a:solidFill>
                      <a:srgbClr val="000080"/>
                    </a:solidFill>
                    <a:effectLst/>
                    <a:latin typeface="Traditional Arabic" pitchFamily="18" charset="-78"/>
                    <a:ea typeface="Arial" pitchFamily="34" charset="0"/>
                    <a:cs typeface="Traditional Arabic" pitchFamily="18" charset="-78"/>
                  </a:rPr>
                  <a:t>التسويق الشـامل</a:t>
                </a:r>
                <a:endParaRPr kumimoji="0" lang="fr-FR" sz="1700" b="1" i="0" u="none" strike="noStrike" cap="none" normalizeH="0" baseline="0" dirty="0" smtClean="0">
                  <a:ln>
                    <a:noFill/>
                  </a:ln>
                  <a:solidFill>
                    <a:schemeClr val="tx1"/>
                  </a:solidFill>
                  <a:effectLst/>
                  <a:latin typeface="Arial" pitchFamily="34" charset="0"/>
                  <a:cs typeface="Arial" pitchFamily="34" charset="0"/>
                </a:endParaRPr>
              </a:p>
            </p:txBody>
          </p:sp>
          <p:sp>
            <p:nvSpPr>
              <p:cNvPr id="33801" name="Text Box 9"/>
              <p:cNvSpPr txBox="1">
                <a:spLocks noChangeArrowheads="1"/>
              </p:cNvSpPr>
              <p:nvPr/>
            </p:nvSpPr>
            <p:spPr bwMode="auto">
              <a:xfrm>
                <a:off x="4731" y="12110"/>
                <a:ext cx="2280" cy="540"/>
              </a:xfrm>
              <a:prstGeom prst="rect">
                <a:avLst/>
              </a:prstGeom>
              <a:noFill/>
              <a:ln w="9525">
                <a:noFill/>
                <a:miter lim="800000"/>
                <a:headEnd/>
                <a:tailEnd/>
              </a:ln>
            </p:spPr>
            <p:txBody>
              <a:bodyPr vert="horz" wrap="square" lIns="18000" tIns="0" rIns="1800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700" b="1" i="0" u="none" strike="noStrike" cap="none" normalizeH="0" baseline="0" dirty="0" smtClean="0">
                    <a:ln>
                      <a:noFill/>
                    </a:ln>
                    <a:solidFill>
                      <a:srgbClr val="000080"/>
                    </a:solidFill>
                    <a:effectLst/>
                    <a:latin typeface="Traditional Arabic" pitchFamily="18" charset="-78"/>
                    <a:ea typeface="Arial" pitchFamily="34" charset="0"/>
                    <a:cs typeface="Traditional Arabic" pitchFamily="18" charset="-78"/>
                  </a:rPr>
                  <a:t>التسويق المستهـدف</a:t>
                </a:r>
                <a:endParaRPr kumimoji="0" lang="fr-FR" sz="1700" b="1" i="0" u="none" strike="noStrike" cap="none" normalizeH="0" baseline="0" dirty="0" smtClean="0">
                  <a:ln>
                    <a:noFill/>
                  </a:ln>
                  <a:solidFill>
                    <a:srgbClr val="000080"/>
                  </a:solidFill>
                  <a:effectLst/>
                  <a:latin typeface="Calibri" pitchFamily="34" charset="0"/>
                  <a:ea typeface="Arial" pitchFamily="34" charset="0"/>
                  <a:cs typeface="Traditional Arabic" pitchFamily="18" charset="-7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ar-SA" sz="1700" b="1" i="0" u="none" strike="noStrike" cap="none" normalizeH="0" baseline="0" dirty="0" smtClean="0">
                  <a:ln>
                    <a:noFill/>
                  </a:ln>
                  <a:solidFill>
                    <a:schemeClr val="tx1"/>
                  </a:solidFill>
                  <a:effectLst/>
                  <a:latin typeface="Arial" pitchFamily="34" charset="0"/>
                  <a:cs typeface="Arial" pitchFamily="34" charset="0"/>
                </a:endParaRPr>
              </a:p>
            </p:txBody>
          </p:sp>
          <p:sp>
            <p:nvSpPr>
              <p:cNvPr id="33802" name="Text Box 10"/>
              <p:cNvSpPr txBox="1">
                <a:spLocks noChangeArrowheads="1"/>
              </p:cNvSpPr>
              <p:nvPr/>
            </p:nvSpPr>
            <p:spPr bwMode="auto">
              <a:xfrm>
                <a:off x="5334" y="12898"/>
                <a:ext cx="1128" cy="108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700" b="1" i="0" u="none" strike="noStrike" cap="none" normalizeH="0" baseline="0" dirty="0" smtClean="0">
                    <a:ln>
                      <a:noFill/>
                    </a:ln>
                    <a:solidFill>
                      <a:srgbClr val="000080"/>
                    </a:solidFill>
                    <a:effectLst/>
                    <a:latin typeface="Traditional Arabic" pitchFamily="18" charset="-78"/>
                    <a:ea typeface="Arial" pitchFamily="34" charset="0"/>
                    <a:cs typeface="Traditional Arabic" pitchFamily="18" charset="-78"/>
                  </a:rPr>
                  <a:t>التسويق</a:t>
                </a:r>
                <a:endParaRPr kumimoji="0" lang="en-US" sz="1700" b="1" i="0" u="none" strike="noStrike" cap="none" normalizeH="0" baseline="0" dirty="0" smtClean="0">
                  <a:ln>
                    <a:noFill/>
                  </a:ln>
                  <a:solidFill>
                    <a:srgbClr val="000080"/>
                  </a:solidFill>
                  <a:effectLst/>
                  <a:latin typeface="Traditional Arabic" pitchFamily="18" charset="-78"/>
                  <a:ea typeface="Arial" pitchFamily="34" charset="0"/>
                  <a:cs typeface="Traditional Arabic" pitchFamily="18" charset="-78"/>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700" b="1" i="0" u="none" strike="noStrike" cap="none" normalizeH="0" baseline="0" dirty="0" smtClean="0">
                    <a:ln>
                      <a:noFill/>
                    </a:ln>
                    <a:solidFill>
                      <a:srgbClr val="000080"/>
                    </a:solidFill>
                    <a:effectLst/>
                    <a:latin typeface="Traditional Arabic" pitchFamily="18" charset="-78"/>
                    <a:ea typeface="Arial" pitchFamily="34" charset="0"/>
                    <a:cs typeface="Traditional Arabic" pitchFamily="18" charset="-78"/>
                  </a:rPr>
                  <a:t>الفردي</a:t>
                </a:r>
                <a:endParaRPr kumimoji="0" lang="fr-FR" sz="1700" b="1" i="0" u="none" strike="noStrike" cap="none" normalizeH="0" baseline="0" dirty="0" smtClean="0">
                  <a:ln>
                    <a:noFill/>
                  </a:ln>
                  <a:solidFill>
                    <a:schemeClr val="tx1"/>
                  </a:solidFill>
                  <a:effectLst/>
                  <a:latin typeface="Arial" pitchFamily="34" charset="0"/>
                  <a:cs typeface="Arial" pitchFamily="34" charset="0"/>
                </a:endParaRPr>
              </a:p>
            </p:txBody>
          </p:sp>
        </p:grpSp>
        <p:sp>
          <p:nvSpPr>
            <p:cNvPr id="33803" name="Text Box 11"/>
            <p:cNvSpPr txBox="1">
              <a:spLocks noChangeArrowheads="1"/>
            </p:cNvSpPr>
            <p:nvPr/>
          </p:nvSpPr>
          <p:spPr bwMode="auto">
            <a:xfrm>
              <a:off x="905" y="14689"/>
              <a:ext cx="9528" cy="99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SA" sz="1600" b="1" i="0" u="sng"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الشكـل:</a:t>
              </a:r>
              <a:r>
                <a:rPr kumimoji="0" lang="ar-SA" sz="1600" b="1" i="0" u="sng" strike="noStrike" cap="none" normalizeH="0" dirty="0" smtClean="0">
                  <a:ln>
                    <a:noFill/>
                  </a:ln>
                  <a:solidFill>
                    <a:srgbClr val="000000"/>
                  </a:solidFill>
                  <a:effectLst/>
                  <a:latin typeface="Traditional Arabic" pitchFamily="18" charset="-78"/>
                  <a:ea typeface="Arial" pitchFamily="34" charset="0"/>
                  <a:cs typeface="Traditional Arabic" pitchFamily="18" charset="-78"/>
                </a:rPr>
                <a:t> </a:t>
              </a:r>
              <a:r>
                <a:rPr kumimoji="0" lang="ar-SA" sz="16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 المداخل الثلاث للتوجه نحو السوق</a:t>
              </a:r>
            </a:p>
            <a:p>
              <a:pPr marL="0" marR="0" lvl="0" indent="0" algn="ctr" defTabSz="914400" rtl="1" eaLnBrk="1" fontAlgn="base" latinLnBrk="0" hangingPunct="1">
                <a:lnSpc>
                  <a:spcPct val="100000"/>
                </a:lnSpc>
                <a:spcBef>
                  <a:spcPct val="0"/>
                </a:spcBef>
                <a:spcAft>
                  <a:spcPts val="1000"/>
                </a:spcAft>
                <a:buClrTx/>
                <a:buSzTx/>
                <a:buFontTx/>
                <a:buNone/>
                <a:tabLst/>
              </a:pPr>
              <a:r>
                <a:rPr kumimoji="0" lang="ar-SA" sz="1600" b="1" i="0" u="sng"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المصـدر</a:t>
              </a:r>
              <a:r>
                <a:rPr kumimoji="0" lang="ar-SA" sz="16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a:t>
              </a:r>
              <a:r>
                <a:rPr kumimoji="0" lang="ar-SA" sz="17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 </a:t>
              </a:r>
              <a:r>
                <a:rPr kumimoji="0" lang="ar-SA" sz="170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بتصرف</a:t>
              </a:r>
              <a:r>
                <a:rPr kumimoji="0" lang="fr-FR" sz="1400" i="0" u="none" strike="noStrike" cap="none" normalizeH="0" baseline="0" dirty="0" smtClean="0">
                  <a:ln>
                    <a:noFill/>
                  </a:ln>
                  <a:solidFill>
                    <a:srgbClr val="000000"/>
                  </a:solidFill>
                  <a:effectLst/>
                  <a:latin typeface="Calibri" pitchFamily="34" charset="0"/>
                  <a:ea typeface="Arial" pitchFamily="34" charset="0"/>
                  <a:cs typeface="Traditional Arabic" pitchFamily="18" charset="-78"/>
                </a:rPr>
                <a:t> </a:t>
              </a:r>
              <a:r>
                <a:rPr kumimoji="0" lang="fr-FR" sz="1100" i="1" u="none" strike="noStrike" cap="none" normalizeH="0" baseline="0" dirty="0" err="1" smtClean="0">
                  <a:ln>
                    <a:noFill/>
                  </a:ln>
                  <a:solidFill>
                    <a:srgbClr val="000000"/>
                  </a:solidFill>
                  <a:effectLst/>
                  <a:latin typeface="Arial" pitchFamily="34" charset="0"/>
                  <a:ea typeface="Arial" pitchFamily="34" charset="0"/>
                  <a:cs typeface="Arial" pitchFamily="34" charset="0"/>
                </a:rPr>
                <a:t>j.Lendrevie</a:t>
              </a:r>
              <a:r>
                <a:rPr kumimoji="0" lang="fr-FR" sz="1100" i="1" u="none" strike="noStrike" cap="none" normalizeH="0" baseline="0" dirty="0" smtClean="0">
                  <a:ln>
                    <a:noFill/>
                  </a:ln>
                  <a:solidFill>
                    <a:srgbClr val="000000"/>
                  </a:solidFill>
                  <a:effectLst/>
                  <a:latin typeface="Arial" pitchFamily="34" charset="0"/>
                  <a:ea typeface="Arial" pitchFamily="34" charset="0"/>
                  <a:cs typeface="Arial" pitchFamily="34" charset="0"/>
                </a:rPr>
                <a:t> et </a:t>
              </a:r>
              <a:r>
                <a:rPr kumimoji="0" lang="fr-FR" sz="1100" i="1" u="none" strike="noStrike" cap="none" normalizeH="0" baseline="0" dirty="0" err="1" smtClean="0">
                  <a:ln>
                    <a:noFill/>
                  </a:ln>
                  <a:solidFill>
                    <a:srgbClr val="000000"/>
                  </a:solidFill>
                  <a:effectLst/>
                  <a:latin typeface="Arial" pitchFamily="34" charset="0"/>
                  <a:ea typeface="Arial" pitchFamily="34" charset="0"/>
                  <a:cs typeface="Arial" pitchFamily="34" charset="0"/>
                </a:rPr>
                <a:t>D.Lindon</a:t>
              </a:r>
              <a:r>
                <a:rPr kumimoji="0" lang="fr-FR" sz="1100" i="1" u="none" strike="noStrike" cap="none" normalizeH="0" baseline="0" dirty="0" smtClean="0">
                  <a:ln>
                    <a:noFill/>
                  </a:ln>
                  <a:solidFill>
                    <a:srgbClr val="000000"/>
                  </a:solidFill>
                  <a:effectLst/>
                  <a:latin typeface="Arial" pitchFamily="34" charset="0"/>
                  <a:ea typeface="Arial" pitchFamily="34" charset="0"/>
                  <a:cs typeface="Arial" pitchFamily="34" charset="0"/>
                </a:rPr>
                <a:t>, </a:t>
              </a:r>
              <a:r>
                <a:rPr kumimoji="0" lang="fr-FR" sz="1100" i="1" u="sng" strike="noStrike" cap="none" normalizeH="0" baseline="0" dirty="0" smtClean="0">
                  <a:ln>
                    <a:noFill/>
                  </a:ln>
                  <a:solidFill>
                    <a:srgbClr val="000000"/>
                  </a:solidFill>
                  <a:effectLst/>
                  <a:latin typeface="Arial" pitchFamily="34" charset="0"/>
                  <a:ea typeface="Arial" pitchFamily="34" charset="0"/>
                  <a:cs typeface="Arial" pitchFamily="34" charset="0"/>
                </a:rPr>
                <a:t>Mercator</a:t>
              </a:r>
              <a:r>
                <a:rPr kumimoji="0" lang="fr-FR" sz="1100" i="1" u="none" strike="noStrike" cap="none" normalizeH="0" baseline="0" dirty="0" smtClean="0">
                  <a:ln>
                    <a:noFill/>
                  </a:ln>
                  <a:solidFill>
                    <a:srgbClr val="000000"/>
                  </a:solidFill>
                  <a:effectLst/>
                  <a:latin typeface="Arial" pitchFamily="34" charset="0"/>
                  <a:ea typeface="Arial" pitchFamily="34" charset="0"/>
                  <a:cs typeface="Arial" pitchFamily="34" charset="0"/>
                </a:rPr>
                <a:t>, 5°Ed, Dalloz, Paris 1997, p :</a:t>
              </a:r>
              <a:r>
                <a:rPr kumimoji="0" lang="fr-FR" sz="1400" i="0" u="none" strike="noStrike" cap="none" normalizeH="0" baseline="0" dirty="0" smtClean="0">
                  <a:ln>
                    <a:noFill/>
                  </a:ln>
                  <a:solidFill>
                    <a:srgbClr val="000000"/>
                  </a:solidFill>
                  <a:effectLst/>
                  <a:latin typeface="Arial" pitchFamily="34" charset="0"/>
                  <a:ea typeface="Arial" pitchFamily="34" charset="0"/>
                  <a:cs typeface="Arial" pitchFamily="34" charset="0"/>
                </a:rPr>
                <a:t> </a:t>
              </a:r>
              <a:r>
                <a:rPr kumimoji="0" lang="fr-FR" sz="1100" i="1" u="none" strike="noStrike" cap="none" normalizeH="0" baseline="0" dirty="0" smtClean="0">
                  <a:ln>
                    <a:noFill/>
                  </a:ln>
                  <a:solidFill>
                    <a:srgbClr val="000000"/>
                  </a:solidFill>
                  <a:effectLst/>
                  <a:latin typeface="Arial" pitchFamily="34" charset="0"/>
                  <a:ea typeface="Arial" pitchFamily="34" charset="0"/>
                  <a:cs typeface="Arial" pitchFamily="34" charset="0"/>
                </a:rPr>
                <a:t>22</a:t>
              </a:r>
              <a:r>
                <a:rPr kumimoji="0" lang="fr-FR" sz="1100" b="1" i="0" u="none" strike="noStrike" cap="none" normalizeH="0" baseline="0" dirty="0" smtClean="0">
                  <a:ln>
                    <a:noFill/>
                  </a:ln>
                  <a:solidFill>
                    <a:srgbClr val="000000"/>
                  </a:solidFill>
                  <a:effectLst/>
                  <a:latin typeface="Arial" pitchFamily="34" charset="0"/>
                  <a:ea typeface="Arial" pitchFamily="34" charset="0"/>
                  <a:cs typeface="Arial" pitchFamily="34" charset="0"/>
                </a:rPr>
                <a:t> </a:t>
              </a:r>
              <a:r>
                <a:rPr kumimoji="0" lang="fr-FR" sz="1400" b="1" i="0" u="none" strike="noStrike" cap="none" normalizeH="0" baseline="0" dirty="0" smtClean="0">
                  <a:ln>
                    <a:noFill/>
                  </a:ln>
                  <a:solidFill>
                    <a:srgbClr val="000000"/>
                  </a:solidFill>
                  <a:effectLst/>
                  <a:latin typeface="Arial" pitchFamily="34" charset="0"/>
                  <a:ea typeface="Arial" pitchFamily="34" charset="0"/>
                  <a:cs typeface="Arial" pitchFamily="34" charset="0"/>
                </a:rPr>
                <a:t>   </a:t>
              </a:r>
              <a:endParaRPr kumimoji="0" lang="fr-FR" sz="1800" b="1" i="0" u="none" strike="noStrike" cap="none" normalizeH="0" baseline="0" dirty="0" smtClean="0">
                <a:ln>
                  <a:noFill/>
                </a:ln>
                <a:solidFill>
                  <a:srgbClr val="000000"/>
                </a:solidFill>
                <a:effectLst/>
                <a:latin typeface="Arial" pitchFamily="34" charset="0"/>
                <a:cs typeface="Arial" pitchFamily="34" charset="0"/>
              </a:endParaRPr>
            </a:p>
          </p:txBody>
        </p:sp>
      </p:grpSp>
      <p:sp>
        <p:nvSpPr>
          <p:cNvPr id="33804" name="Rectangle 12"/>
          <p:cNvSpPr>
            <a:spLocks noChangeArrowheads="1"/>
          </p:cNvSpPr>
          <p:nvPr/>
        </p:nvSpPr>
        <p:spPr bwMode="auto">
          <a:xfrm>
            <a:off x="467544" y="3068960"/>
            <a:ext cx="2736304" cy="32316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SA" altLang="zh-CN" sz="1600" b="1" i="0" u="none" strike="noStrike" cap="none" normalizeH="0" dirty="0" smtClean="0">
                <a:ln>
                  <a:noFill/>
                </a:ln>
                <a:solidFill>
                  <a:srgbClr val="000000"/>
                </a:solidFill>
                <a:effectLst/>
                <a:latin typeface="Traditional Arabic" pitchFamily="18" charset="-78"/>
                <a:ea typeface="SimSun" pitchFamily="2" charset="-122"/>
                <a:cs typeface="Traditional Arabic" pitchFamily="18" charset="-78"/>
              </a:rPr>
              <a:t> </a:t>
            </a:r>
            <a:r>
              <a:rPr kumimoji="0" lang="ar-SA" altLang="zh-CN" sz="1600" b="1"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يمكننا </a:t>
            </a:r>
            <a:r>
              <a:rPr kumimoji="0" lang="ar-SA" altLang="zh-CN" sz="1600" b="1"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تعريف الاستهداف كما </a:t>
            </a:r>
            <a:r>
              <a:rPr kumimoji="0" lang="ar-SA" altLang="zh-CN" sz="1600" b="1" i="0" u="none" strike="noStrike" cap="none" normalizeH="0" baseline="0" dirty="0" err="1" smtClean="0">
                <a:ln>
                  <a:noFill/>
                </a:ln>
                <a:solidFill>
                  <a:srgbClr val="000000"/>
                </a:solidFill>
                <a:effectLst/>
                <a:latin typeface="Traditional Arabic" pitchFamily="18" charset="-78"/>
                <a:ea typeface="SimSun" pitchFamily="2" charset="-122"/>
                <a:cs typeface="Traditional Arabic" pitchFamily="18" charset="-78"/>
              </a:rPr>
              <a:t>يلي: </a:t>
            </a:r>
            <a:r>
              <a:rPr kumimoji="0" lang="ar-SA" altLang="zh-CN" sz="1600" b="1" i="0" u="none" strike="noStrike" cap="none" normalizeH="0" baseline="0" dirty="0" smtClean="0">
                <a:ln>
                  <a:noFill/>
                </a:ln>
                <a:solidFill>
                  <a:srgbClr val="000000"/>
                </a:solidFill>
                <a:effectLst/>
                <a:latin typeface="Times New Roman"/>
                <a:ea typeface="SimSun" pitchFamily="2" charset="-122"/>
                <a:cs typeface="Traditional Arabic" pitchFamily="18" charset="-78"/>
              </a:rPr>
              <a:t>”</a:t>
            </a:r>
            <a:r>
              <a:rPr kumimoji="0" lang="ar-SA" altLang="zh-CN" sz="1600" b="1"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 هو المسار الذي يقصد من وراءه إجراء مبادلة مع مجموعة محددة من خلال الإعلان وباقي الأنشطة التسويقية والتي يجب أن تكون معدة بحيث تحقق استجابة أكبر في المجموعة المستهدفة دون غيرها من القطاعات </a:t>
            </a:r>
            <a:r>
              <a:rPr kumimoji="0" lang="ar-SA" altLang="zh-CN" sz="1600" b="1" i="0" u="none" strike="noStrike" cap="none" normalizeH="0" baseline="0" dirty="0" err="1" smtClean="0">
                <a:ln>
                  <a:noFill/>
                </a:ln>
                <a:solidFill>
                  <a:srgbClr val="000000"/>
                </a:solidFill>
                <a:effectLst/>
                <a:latin typeface="Traditional Arabic" pitchFamily="18" charset="-78"/>
                <a:ea typeface="SimSun" pitchFamily="2" charset="-122"/>
                <a:cs typeface="Traditional Arabic" pitchFamily="18" charset="-78"/>
              </a:rPr>
              <a:t>الأخرى </a:t>
            </a:r>
            <a:r>
              <a:rPr kumimoji="0" lang="ar-SA" altLang="zh-CN" sz="1600" b="1" i="0" u="none" strike="noStrike" cap="none" normalizeH="0" baseline="0" dirty="0" err="1" smtClean="0">
                <a:ln>
                  <a:noFill/>
                </a:ln>
                <a:solidFill>
                  <a:srgbClr val="000000"/>
                </a:solidFill>
                <a:effectLst/>
                <a:latin typeface="Times New Roman"/>
                <a:ea typeface="SimSun" pitchFamily="2" charset="-122"/>
                <a:cs typeface="Traditional Arabic" pitchFamily="18" charset="-78"/>
              </a:rPr>
              <a:t>“</a:t>
            </a:r>
            <a:endParaRPr kumimoji="0" lang="fr-FR" altLang="zh-CN" sz="800" b="1" i="0" u="none" strike="noStrike" cap="none" normalizeH="0" baseline="0" dirty="0" smtClean="0">
              <a:ln>
                <a:noFill/>
              </a:ln>
              <a:solidFill>
                <a:srgbClr val="000000"/>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zh-CN" sz="1700" b="0" i="1"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     </a:t>
            </a:r>
            <a:r>
              <a:rPr kumimoji="0" lang="en-US" altLang="zh-CN" sz="1300" b="0" i="1"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a:t>
            </a:r>
            <a:r>
              <a:rPr kumimoji="0" lang="en-GB" altLang="zh-CN" sz="1300" b="0" i="1"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Targeting is the intentional pursuit of exchange with a specific group through advertising or other marketing activities, Targeted marketing activities are designed and executed to be more appealing to the target market than to people in other segments.</a:t>
            </a:r>
            <a:r>
              <a:rPr kumimoji="0" lang="en-US" altLang="zh-CN" sz="1300" b="0" i="1"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a:t>
            </a:r>
            <a:endParaRPr kumimoji="0" lang="fr-FR" altLang="zh-CN" sz="1300" b="0" i="0" u="none" strike="noStrike" cap="none" normalizeH="0" baseline="0" dirty="0" smtClean="0">
              <a:ln>
                <a:noFill/>
              </a:ln>
              <a:solidFill>
                <a:srgbClr val="000000"/>
              </a:solidFill>
              <a:effectLst/>
              <a:latin typeface="Arial" pitchFamily="34" charset="0"/>
              <a:cs typeface="Arial" pitchFamily="34" charset="0"/>
            </a:endParaRPr>
          </a:p>
        </p:txBody>
      </p:sp>
      <p:sp>
        <p:nvSpPr>
          <p:cNvPr id="33805" name="Rectangle 13"/>
          <p:cNvSpPr>
            <a:spLocks noChangeArrowheads="1"/>
          </p:cNvSpPr>
          <p:nvPr/>
        </p:nvSpPr>
        <p:spPr bwMode="auto">
          <a:xfrm>
            <a:off x="6" y="277298"/>
            <a:ext cx="184731" cy="369332"/>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4355976" y="476672"/>
            <a:ext cx="2808312" cy="400110"/>
          </a:xfrm>
          <a:prstGeom prst="rect">
            <a:avLst/>
          </a:prstGeom>
          <a:noFill/>
        </p:spPr>
        <p:txBody>
          <a:bodyPr wrap="square" rtlCol="0">
            <a:spAutoFit/>
          </a:bodyPr>
          <a:lstStyle/>
          <a:p>
            <a:r>
              <a:rPr lang="ar-SA" sz="2000" b="1" dirty="0" smtClean="0">
                <a:solidFill>
                  <a:schemeClr val="bg1"/>
                </a:solidFill>
              </a:rPr>
              <a:t>معايير تجزئة السوق</a:t>
            </a:r>
            <a:endParaRPr lang="fr-FR" sz="2000" dirty="0">
              <a:solidFill>
                <a:schemeClr val="bg1"/>
              </a:solidFill>
            </a:endParaRPr>
          </a:p>
        </p:txBody>
      </p:sp>
      <p:grpSp>
        <p:nvGrpSpPr>
          <p:cNvPr id="33794" name="Group 2"/>
          <p:cNvGrpSpPr>
            <a:grpSpLocks/>
          </p:cNvGrpSpPr>
          <p:nvPr/>
        </p:nvGrpSpPr>
        <p:grpSpPr bwMode="auto">
          <a:xfrm>
            <a:off x="1763695" y="1436712"/>
            <a:ext cx="5630863" cy="4800600"/>
            <a:chOff x="1052" y="6287"/>
            <a:chExt cx="9426" cy="8811"/>
          </a:xfrm>
        </p:grpSpPr>
        <p:grpSp>
          <p:nvGrpSpPr>
            <p:cNvPr id="33795" name="Group 3"/>
            <p:cNvGrpSpPr>
              <a:grpSpLocks/>
            </p:cNvGrpSpPr>
            <p:nvPr/>
          </p:nvGrpSpPr>
          <p:grpSpPr bwMode="auto">
            <a:xfrm>
              <a:off x="1052" y="6287"/>
              <a:ext cx="9426" cy="7191"/>
              <a:chOff x="1052" y="6287"/>
              <a:chExt cx="9426" cy="7191"/>
            </a:xfrm>
          </p:grpSpPr>
          <p:sp>
            <p:nvSpPr>
              <p:cNvPr id="33796" name="Text Box 4"/>
              <p:cNvSpPr txBox="1">
                <a:spLocks noChangeArrowheads="1"/>
              </p:cNvSpPr>
              <p:nvPr/>
            </p:nvSpPr>
            <p:spPr bwMode="auto">
              <a:xfrm>
                <a:off x="5053" y="6287"/>
                <a:ext cx="2965" cy="540"/>
              </a:xfrm>
              <a:prstGeom prst="rect">
                <a:avLst/>
              </a:prstGeom>
              <a:noFill/>
              <a:ln w="9525" algn="ctr">
                <a:solidFill>
                  <a:srgbClr val="800080"/>
                </a:solidFill>
                <a:miter lim="800000"/>
                <a:headEnd/>
                <a:tailEnd/>
              </a:ln>
              <a:effectLst/>
            </p:spPr>
            <p:txBody>
              <a:bodyPr vert="horz" wrap="square" lIns="91440" tIns="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500" b="1" i="0" u="none" strike="noStrike" cap="none" normalizeH="0" baseline="0" smtClean="0">
                    <a:ln>
                      <a:noFill/>
                    </a:ln>
                    <a:solidFill>
                      <a:srgbClr val="000000"/>
                    </a:solidFill>
                    <a:effectLst/>
                    <a:latin typeface="Traditional Arabic" pitchFamily="18" charset="-78"/>
                    <a:ea typeface="Arial" pitchFamily="34" charset="0"/>
                    <a:cs typeface="Traditional Arabic" pitchFamily="18" charset="-78"/>
                  </a:rPr>
                  <a:t>معايير التجزئة السوقية</a:t>
                </a:r>
                <a:endParaRPr kumimoji="0" lang="fr-FR" sz="1800" b="0" i="0" u="none" strike="noStrike" cap="none" normalizeH="0" baseline="0" smtClean="0">
                  <a:ln>
                    <a:noFill/>
                  </a:ln>
                  <a:solidFill>
                    <a:srgbClr val="000000"/>
                  </a:solidFill>
                  <a:effectLst/>
                  <a:latin typeface="Arial" pitchFamily="34" charset="0"/>
                  <a:cs typeface="Arial" pitchFamily="34" charset="0"/>
                </a:endParaRPr>
              </a:p>
            </p:txBody>
          </p:sp>
          <p:sp>
            <p:nvSpPr>
              <p:cNvPr id="33797" name="Text Box 5"/>
              <p:cNvSpPr txBox="1">
                <a:spLocks noChangeArrowheads="1"/>
              </p:cNvSpPr>
              <p:nvPr/>
            </p:nvSpPr>
            <p:spPr bwMode="auto">
              <a:xfrm>
                <a:off x="7898" y="7358"/>
                <a:ext cx="2580" cy="540"/>
              </a:xfrm>
              <a:prstGeom prst="rect">
                <a:avLst/>
              </a:prstGeom>
              <a:noFill/>
              <a:ln w="9525" algn="ctr">
                <a:solidFill>
                  <a:srgbClr val="800080"/>
                </a:solidFill>
                <a:miter lim="800000"/>
                <a:headEnd/>
                <a:tailEnd/>
              </a:ln>
              <a:effectLst/>
            </p:spPr>
            <p:txBody>
              <a:bodyPr vert="horz" wrap="square" lIns="91440" tIns="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500" b="1" i="0" u="none" strike="noStrike" cap="none" normalizeH="0" baseline="0" smtClean="0">
                    <a:ln>
                      <a:noFill/>
                    </a:ln>
                    <a:solidFill>
                      <a:srgbClr val="000000"/>
                    </a:solidFill>
                    <a:effectLst/>
                    <a:latin typeface="Traditional Arabic" pitchFamily="18" charset="-78"/>
                    <a:ea typeface="Arial" pitchFamily="34" charset="0"/>
                    <a:cs typeface="Traditional Arabic" pitchFamily="18" charset="-78"/>
                  </a:rPr>
                  <a:t>المقاربة التقليدية</a:t>
                </a:r>
                <a:endParaRPr kumimoji="0" lang="fr-FR" sz="1800" b="0" i="0" u="none" strike="noStrike" cap="none" normalizeH="0" baseline="0" smtClean="0">
                  <a:ln>
                    <a:noFill/>
                  </a:ln>
                  <a:solidFill>
                    <a:srgbClr val="000000"/>
                  </a:solidFill>
                  <a:effectLst/>
                  <a:latin typeface="Arial" pitchFamily="34" charset="0"/>
                  <a:cs typeface="Arial" pitchFamily="34" charset="0"/>
                </a:endParaRPr>
              </a:p>
            </p:txBody>
          </p:sp>
          <p:sp>
            <p:nvSpPr>
              <p:cNvPr id="33798" name="Text Box 6"/>
              <p:cNvSpPr txBox="1">
                <a:spLocks noChangeArrowheads="1"/>
              </p:cNvSpPr>
              <p:nvPr/>
            </p:nvSpPr>
            <p:spPr bwMode="auto">
              <a:xfrm>
                <a:off x="2258" y="7358"/>
                <a:ext cx="2580" cy="540"/>
              </a:xfrm>
              <a:prstGeom prst="rect">
                <a:avLst/>
              </a:prstGeom>
              <a:noFill/>
              <a:ln w="9525" algn="ctr">
                <a:solidFill>
                  <a:srgbClr val="800080"/>
                </a:solidFill>
                <a:miter lim="800000"/>
                <a:headEnd/>
                <a:tailEnd/>
              </a:ln>
              <a:effectLst/>
            </p:spPr>
            <p:txBody>
              <a:bodyPr vert="horz" wrap="square" lIns="91440" tIns="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500" b="1" i="0" u="none" strike="noStrike" cap="none" normalizeH="0" baseline="0" smtClean="0">
                    <a:ln>
                      <a:noFill/>
                    </a:ln>
                    <a:solidFill>
                      <a:srgbClr val="000000"/>
                    </a:solidFill>
                    <a:effectLst/>
                    <a:latin typeface="Traditional Arabic" pitchFamily="18" charset="-78"/>
                    <a:ea typeface="Arial" pitchFamily="34" charset="0"/>
                    <a:cs typeface="Traditional Arabic" pitchFamily="18" charset="-78"/>
                  </a:rPr>
                  <a:t>المقاربة الحديثة</a:t>
                </a:r>
                <a:endParaRPr kumimoji="0" lang="fr-FR" sz="1800" b="0" i="0" u="none" strike="noStrike" cap="none" normalizeH="0" baseline="0" smtClean="0">
                  <a:ln>
                    <a:noFill/>
                  </a:ln>
                  <a:solidFill>
                    <a:srgbClr val="000000"/>
                  </a:solidFill>
                  <a:effectLst/>
                  <a:latin typeface="Arial" pitchFamily="34" charset="0"/>
                  <a:cs typeface="Arial" pitchFamily="34" charset="0"/>
                </a:endParaRPr>
              </a:p>
            </p:txBody>
          </p:sp>
          <p:sp>
            <p:nvSpPr>
              <p:cNvPr id="33799" name="Text Box 7"/>
              <p:cNvSpPr txBox="1">
                <a:spLocks noChangeArrowheads="1"/>
              </p:cNvSpPr>
              <p:nvPr/>
            </p:nvSpPr>
            <p:spPr bwMode="auto">
              <a:xfrm>
                <a:off x="7118" y="8258"/>
                <a:ext cx="2580" cy="540"/>
              </a:xfrm>
              <a:prstGeom prst="rect">
                <a:avLst/>
              </a:prstGeom>
              <a:noFill/>
              <a:ln w="9525" algn="ctr">
                <a:solidFill>
                  <a:srgbClr val="800080"/>
                </a:solidFill>
                <a:miter lim="800000"/>
                <a:headEnd/>
                <a:tailEnd/>
              </a:ln>
              <a:effectLst/>
            </p:spPr>
            <p:txBody>
              <a:bodyPr vert="horz" wrap="square" lIns="91440" tIns="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6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المعيار الجغرافي</a:t>
                </a:r>
                <a:endParaRPr kumimoji="0" lang="fr-FR" sz="1800" b="0" i="0" u="none" strike="noStrike" cap="none" normalizeH="0" baseline="0" dirty="0" smtClean="0">
                  <a:ln>
                    <a:noFill/>
                  </a:ln>
                  <a:solidFill>
                    <a:srgbClr val="000000"/>
                  </a:solidFill>
                  <a:effectLst/>
                  <a:latin typeface="Arial" pitchFamily="34" charset="0"/>
                  <a:cs typeface="Arial" pitchFamily="34" charset="0"/>
                </a:endParaRPr>
              </a:p>
            </p:txBody>
          </p:sp>
          <p:sp>
            <p:nvSpPr>
              <p:cNvPr id="33800" name="Text Box 8"/>
              <p:cNvSpPr txBox="1">
                <a:spLocks noChangeArrowheads="1"/>
              </p:cNvSpPr>
              <p:nvPr/>
            </p:nvSpPr>
            <p:spPr bwMode="auto">
              <a:xfrm>
                <a:off x="1426" y="8266"/>
                <a:ext cx="2580" cy="540"/>
              </a:xfrm>
              <a:prstGeom prst="rect">
                <a:avLst/>
              </a:prstGeom>
              <a:noFill/>
              <a:ln w="9525" algn="ctr">
                <a:solidFill>
                  <a:srgbClr val="800080"/>
                </a:solidFill>
                <a:miter lim="800000"/>
                <a:headEnd/>
                <a:tailEnd/>
              </a:ln>
              <a:effectLst/>
            </p:spPr>
            <p:txBody>
              <a:bodyPr vert="horz" wrap="square" lIns="91440" tIns="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600" b="0" i="0" u="none" strike="noStrike" cap="none" normalizeH="0" baseline="0" smtClean="0">
                    <a:ln>
                      <a:noFill/>
                    </a:ln>
                    <a:solidFill>
                      <a:srgbClr val="000000"/>
                    </a:solidFill>
                    <a:effectLst/>
                    <a:latin typeface="Traditional Arabic" pitchFamily="18" charset="-78"/>
                    <a:ea typeface="Arial" pitchFamily="34" charset="0"/>
                    <a:cs typeface="Traditional Arabic" pitchFamily="18" charset="-78"/>
                  </a:rPr>
                  <a:t>المعيار السلوكي</a:t>
                </a:r>
                <a:endParaRPr kumimoji="0" lang="fr-FR" sz="1800" b="0" i="0" u="none" strike="noStrike" cap="none" normalizeH="0" baseline="0" smtClean="0">
                  <a:ln>
                    <a:noFill/>
                  </a:ln>
                  <a:solidFill>
                    <a:srgbClr val="000000"/>
                  </a:solidFill>
                  <a:effectLst/>
                  <a:latin typeface="Arial" pitchFamily="34" charset="0"/>
                  <a:cs typeface="Arial" pitchFamily="34" charset="0"/>
                </a:endParaRPr>
              </a:p>
            </p:txBody>
          </p:sp>
          <p:sp>
            <p:nvSpPr>
              <p:cNvPr id="33801" name="Text Box 9"/>
              <p:cNvSpPr txBox="1">
                <a:spLocks noChangeArrowheads="1"/>
              </p:cNvSpPr>
              <p:nvPr/>
            </p:nvSpPr>
            <p:spPr bwMode="auto">
              <a:xfrm>
                <a:off x="1428" y="10077"/>
                <a:ext cx="2580" cy="540"/>
              </a:xfrm>
              <a:prstGeom prst="rect">
                <a:avLst/>
              </a:prstGeom>
              <a:noFill/>
              <a:ln w="9525" algn="ctr">
                <a:solidFill>
                  <a:srgbClr val="800080"/>
                </a:solidFill>
                <a:miter lim="800000"/>
                <a:headEnd/>
                <a:tailEnd/>
              </a:ln>
              <a:effectLst/>
            </p:spPr>
            <p:txBody>
              <a:bodyPr vert="horz" wrap="square" lIns="91440" tIns="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600" b="0" i="0" u="none" strike="noStrike" cap="none" normalizeH="0" baseline="0" smtClean="0">
                    <a:ln>
                      <a:noFill/>
                    </a:ln>
                    <a:solidFill>
                      <a:srgbClr val="000000"/>
                    </a:solidFill>
                    <a:effectLst/>
                    <a:latin typeface="Traditional Arabic" pitchFamily="18" charset="-78"/>
                    <a:ea typeface="Arial" pitchFamily="34" charset="0"/>
                    <a:cs typeface="Traditional Arabic" pitchFamily="18" charset="-78"/>
                  </a:rPr>
                  <a:t>المعيار البسيكوغرافي</a:t>
                </a:r>
                <a:endParaRPr kumimoji="0" lang="fr-FR" sz="1800" b="0" i="0" u="none" strike="noStrike" cap="none" normalizeH="0" baseline="0" smtClean="0">
                  <a:ln>
                    <a:noFill/>
                  </a:ln>
                  <a:solidFill>
                    <a:srgbClr val="000000"/>
                  </a:solidFill>
                  <a:effectLst/>
                  <a:latin typeface="Arial" pitchFamily="34" charset="0"/>
                  <a:cs typeface="Arial" pitchFamily="34" charset="0"/>
                </a:endParaRPr>
              </a:p>
            </p:txBody>
          </p:sp>
          <p:sp>
            <p:nvSpPr>
              <p:cNvPr id="33802" name="Text Box 10"/>
              <p:cNvSpPr txBox="1">
                <a:spLocks noChangeArrowheads="1"/>
              </p:cNvSpPr>
              <p:nvPr/>
            </p:nvSpPr>
            <p:spPr bwMode="auto">
              <a:xfrm>
                <a:off x="7118" y="11858"/>
                <a:ext cx="2580" cy="540"/>
              </a:xfrm>
              <a:prstGeom prst="rect">
                <a:avLst/>
              </a:prstGeom>
              <a:noFill/>
              <a:ln w="9525" algn="ctr">
                <a:solidFill>
                  <a:srgbClr val="800080"/>
                </a:solidFill>
                <a:miter lim="800000"/>
                <a:headEnd/>
                <a:tailEnd/>
              </a:ln>
              <a:effectLst/>
            </p:spPr>
            <p:txBody>
              <a:bodyPr vert="horz" wrap="square" lIns="91440" tIns="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600" b="0" i="0" u="none" strike="noStrike" cap="none" normalizeH="0" baseline="0" smtClean="0">
                    <a:ln>
                      <a:noFill/>
                    </a:ln>
                    <a:solidFill>
                      <a:srgbClr val="000000"/>
                    </a:solidFill>
                    <a:effectLst/>
                    <a:latin typeface="Traditional Arabic" pitchFamily="18" charset="-78"/>
                    <a:ea typeface="Arial" pitchFamily="34" charset="0"/>
                    <a:cs typeface="Traditional Arabic" pitchFamily="18" charset="-78"/>
                  </a:rPr>
                  <a:t>المعيار السوسيوديمغرافي</a:t>
                </a:r>
                <a:endParaRPr kumimoji="0" lang="fr-FR" sz="1800" b="0" i="0" u="none" strike="noStrike" cap="none" normalizeH="0" baseline="0" smtClean="0">
                  <a:ln>
                    <a:noFill/>
                  </a:ln>
                  <a:solidFill>
                    <a:srgbClr val="000000"/>
                  </a:solidFill>
                  <a:effectLst/>
                  <a:latin typeface="Arial" pitchFamily="34" charset="0"/>
                  <a:cs typeface="Arial" pitchFamily="34" charset="0"/>
                </a:endParaRPr>
              </a:p>
            </p:txBody>
          </p:sp>
          <p:sp>
            <p:nvSpPr>
              <p:cNvPr id="33803" name="Text Box 11"/>
              <p:cNvSpPr txBox="1">
                <a:spLocks noChangeArrowheads="1"/>
              </p:cNvSpPr>
              <p:nvPr/>
            </p:nvSpPr>
            <p:spPr bwMode="auto">
              <a:xfrm>
                <a:off x="7118" y="10077"/>
                <a:ext cx="2580" cy="540"/>
              </a:xfrm>
              <a:prstGeom prst="rect">
                <a:avLst/>
              </a:prstGeom>
              <a:noFill/>
              <a:ln w="9525" algn="ctr">
                <a:solidFill>
                  <a:srgbClr val="800080"/>
                </a:solidFill>
                <a:miter lim="800000"/>
                <a:headEnd/>
                <a:tailEnd/>
              </a:ln>
              <a:effectLst/>
            </p:spPr>
            <p:txBody>
              <a:bodyPr vert="horz" wrap="square" lIns="91440" tIns="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600" b="0" i="0" u="none" strike="noStrike" cap="none" normalizeH="0" baseline="0" smtClean="0">
                    <a:ln>
                      <a:noFill/>
                    </a:ln>
                    <a:solidFill>
                      <a:srgbClr val="000000"/>
                    </a:solidFill>
                    <a:effectLst/>
                    <a:latin typeface="Traditional Arabic" pitchFamily="18" charset="-78"/>
                    <a:ea typeface="Arial" pitchFamily="34" charset="0"/>
                    <a:cs typeface="Traditional Arabic" pitchFamily="18" charset="-78"/>
                  </a:rPr>
                  <a:t>المعيار الديمغرافي</a:t>
                </a:r>
                <a:endParaRPr kumimoji="0" lang="fr-FR" sz="1800" b="0" i="0" u="none" strike="noStrike" cap="none" normalizeH="0" baseline="0" smtClean="0">
                  <a:ln>
                    <a:noFill/>
                  </a:ln>
                  <a:solidFill>
                    <a:srgbClr val="000000"/>
                  </a:solidFill>
                  <a:effectLst/>
                  <a:latin typeface="Arial" pitchFamily="34" charset="0"/>
                  <a:cs typeface="Arial" pitchFamily="34" charset="0"/>
                </a:endParaRPr>
              </a:p>
            </p:txBody>
          </p:sp>
          <p:sp>
            <p:nvSpPr>
              <p:cNvPr id="33804" name="Text Box 12"/>
              <p:cNvSpPr txBox="1">
                <a:spLocks noChangeArrowheads="1"/>
              </p:cNvSpPr>
              <p:nvPr/>
            </p:nvSpPr>
            <p:spPr bwMode="auto">
              <a:xfrm>
                <a:off x="1428" y="11877"/>
                <a:ext cx="2580" cy="540"/>
              </a:xfrm>
              <a:prstGeom prst="rect">
                <a:avLst/>
              </a:prstGeom>
              <a:noFill/>
              <a:ln w="9525" algn="ctr">
                <a:solidFill>
                  <a:srgbClr val="800080"/>
                </a:solidFill>
                <a:miter lim="800000"/>
                <a:headEnd/>
                <a:tailEnd/>
              </a:ln>
              <a:effectLst/>
            </p:spPr>
            <p:txBody>
              <a:bodyPr vert="horz" wrap="square" lIns="91440" tIns="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600" b="0" i="0" u="none" strike="noStrike" cap="none" normalizeH="0" baseline="0" smtClean="0">
                    <a:ln>
                      <a:noFill/>
                    </a:ln>
                    <a:solidFill>
                      <a:srgbClr val="000000"/>
                    </a:solidFill>
                    <a:effectLst/>
                    <a:latin typeface="Traditional Arabic" pitchFamily="18" charset="-78"/>
                    <a:ea typeface="Arial" pitchFamily="34" charset="0"/>
                    <a:cs typeface="Traditional Arabic" pitchFamily="18" charset="-78"/>
                  </a:rPr>
                  <a:t>التجزئة متعددة المعايير</a:t>
                </a:r>
                <a:endParaRPr kumimoji="0" lang="fr-FR" sz="1800" b="0" i="0" u="none" strike="noStrike" cap="none" normalizeH="0" baseline="0" smtClean="0">
                  <a:ln>
                    <a:noFill/>
                  </a:ln>
                  <a:solidFill>
                    <a:srgbClr val="000000"/>
                  </a:solidFill>
                  <a:effectLst/>
                  <a:latin typeface="Arial" pitchFamily="34" charset="0"/>
                  <a:cs typeface="Arial" pitchFamily="34" charset="0"/>
                </a:endParaRPr>
              </a:p>
            </p:txBody>
          </p:sp>
          <p:sp>
            <p:nvSpPr>
              <p:cNvPr id="33805" name="Text Box 13"/>
              <p:cNvSpPr txBox="1">
                <a:spLocks noChangeArrowheads="1"/>
              </p:cNvSpPr>
              <p:nvPr/>
            </p:nvSpPr>
            <p:spPr bwMode="auto">
              <a:xfrm>
                <a:off x="1058" y="8978"/>
                <a:ext cx="2280" cy="900"/>
              </a:xfrm>
              <a:prstGeom prst="rect">
                <a:avLst/>
              </a:prstGeom>
              <a:noFill/>
              <a:ln w="9525" algn="ctr">
                <a:noFill/>
                <a:miter lim="800000"/>
                <a:headEnd/>
                <a:tailEnd/>
              </a:ln>
              <a:effectLst/>
            </p:spPr>
            <p:txBody>
              <a:bodyPr vert="horz" wrap="square" lIns="91440" tIns="36000" rIns="91440" bIns="45720" numCol="1" anchor="t" anchorCtr="0" compatLnSpc="1">
                <a:prstTxWarp prst="textNoShape">
                  <a:avLst/>
                </a:prstTxWarp>
              </a:bodyPr>
              <a:lstStyle/>
              <a:p>
                <a:pPr marL="0" marR="0" lvl="0" indent="0" algn="ctr" defTabSz="914400" rtl="0" eaLnBrk="1" fontAlgn="base" latinLnBrk="0" hangingPunct="1">
                  <a:lnSpc>
                    <a:spcPts val="1700"/>
                  </a:lnSpc>
                  <a:spcBef>
                    <a:spcPct val="0"/>
                  </a:spcBef>
                  <a:spcAft>
                    <a:spcPts val="0"/>
                  </a:spcAft>
                  <a:buClrTx/>
                  <a:buSzTx/>
                  <a:buFontTx/>
                  <a:buNone/>
                  <a:tabLst/>
                </a:pPr>
                <a:r>
                  <a:rPr kumimoji="0" lang="ar-SA" sz="16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معدل الاستخدام</a:t>
                </a:r>
                <a:r>
                  <a:rPr kumimoji="0" lang="fr-FR" sz="16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a:t>
                </a:r>
                <a:endParaRPr kumimoji="0" lang="en-US" sz="16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endParaRPr>
              </a:p>
              <a:p>
                <a:pPr marL="0" marR="0" lvl="0" indent="0" algn="ctr" defTabSz="914400" rtl="0" eaLnBrk="1" fontAlgn="base" latinLnBrk="0" hangingPunct="1">
                  <a:lnSpc>
                    <a:spcPts val="1700"/>
                  </a:lnSpc>
                  <a:spcBef>
                    <a:spcPct val="0"/>
                  </a:spcBef>
                  <a:spcAft>
                    <a:spcPts val="0"/>
                  </a:spcAft>
                  <a:buClrTx/>
                  <a:buSzTx/>
                  <a:buFontTx/>
                  <a:buNone/>
                  <a:tabLst/>
                </a:pPr>
                <a:r>
                  <a:rPr kumimoji="0" lang="ar-SA" sz="16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الولاء للعلامة</a:t>
                </a:r>
                <a:r>
                  <a:rPr kumimoji="0" lang="fr-FR" sz="16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a:t>
                </a:r>
                <a:endParaRPr kumimoji="0" lang="fr-FR" sz="1800" b="0" i="0" u="none" strike="noStrike" cap="none" normalizeH="0" baseline="0" dirty="0" smtClean="0">
                  <a:ln>
                    <a:noFill/>
                  </a:ln>
                  <a:solidFill>
                    <a:srgbClr val="000000"/>
                  </a:solidFill>
                  <a:effectLst/>
                  <a:latin typeface="Arial" pitchFamily="34" charset="0"/>
                  <a:cs typeface="Arial" pitchFamily="34" charset="0"/>
                </a:endParaRPr>
              </a:p>
            </p:txBody>
          </p:sp>
          <p:sp>
            <p:nvSpPr>
              <p:cNvPr id="33806" name="Text Box 14"/>
              <p:cNvSpPr txBox="1">
                <a:spLocks noChangeArrowheads="1"/>
              </p:cNvSpPr>
              <p:nvPr/>
            </p:nvSpPr>
            <p:spPr bwMode="auto">
              <a:xfrm>
                <a:off x="1052" y="10797"/>
                <a:ext cx="2280" cy="900"/>
              </a:xfrm>
              <a:prstGeom prst="rect">
                <a:avLst/>
              </a:prstGeom>
              <a:noFill/>
              <a:ln w="9525" algn="ctr">
                <a:noFill/>
                <a:miter lim="800000"/>
                <a:headEnd/>
                <a:tailEnd/>
              </a:ln>
              <a:effectLst/>
            </p:spPr>
            <p:txBody>
              <a:bodyPr vert="horz" wrap="square" lIns="18000" tIns="45720" rIns="91440" bIns="45720" numCol="1" anchor="t" anchorCtr="0" compatLnSpc="1">
                <a:prstTxWarp prst="textNoShape">
                  <a:avLst/>
                </a:prstTxWarp>
              </a:bodyPr>
              <a:lstStyle/>
              <a:p>
                <a:pPr marL="0" marR="0" lvl="0" indent="0" algn="r" defTabSz="914400" rtl="1" eaLnBrk="1" fontAlgn="base" latinLnBrk="0" hangingPunct="1">
                  <a:lnSpc>
                    <a:spcPts val="1700"/>
                  </a:lnSpc>
                  <a:spcBef>
                    <a:spcPct val="0"/>
                  </a:spcBef>
                  <a:spcAft>
                    <a:spcPts val="0"/>
                  </a:spcAft>
                  <a:buClrTx/>
                  <a:buSzTx/>
                  <a:buFontTx/>
                  <a:buNone/>
                  <a:tabLst/>
                </a:pPr>
                <a:r>
                  <a:rPr kumimoji="0" lang="ar-SA" sz="16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  أسلوب </a:t>
                </a:r>
                <a:r>
                  <a:rPr kumimoji="0" lang="ar-SA" sz="1600" b="0" i="0" u="none" strike="noStrike" cap="none" normalizeH="0" baseline="0" dirty="0" err="1" smtClean="0">
                    <a:ln>
                      <a:noFill/>
                    </a:ln>
                    <a:solidFill>
                      <a:srgbClr val="000000"/>
                    </a:solidFill>
                    <a:effectLst/>
                    <a:latin typeface="Traditional Arabic" pitchFamily="18" charset="-78"/>
                    <a:ea typeface="Arial" pitchFamily="34" charset="0"/>
                    <a:cs typeface="Traditional Arabic" pitchFamily="18" charset="-78"/>
                  </a:rPr>
                  <a:t>الحياة...</a:t>
                </a:r>
                <a:endParaRPr kumimoji="0" lang="ar-SA" sz="16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endParaRPr>
              </a:p>
              <a:p>
                <a:pPr marL="0" marR="0" lvl="0" indent="0" algn="r" defTabSz="914400" rtl="1" eaLnBrk="1" fontAlgn="base" latinLnBrk="0" hangingPunct="1">
                  <a:lnSpc>
                    <a:spcPts val="1700"/>
                  </a:lnSpc>
                  <a:spcBef>
                    <a:spcPct val="0"/>
                  </a:spcBef>
                  <a:spcAft>
                    <a:spcPts val="0"/>
                  </a:spcAft>
                  <a:buClrTx/>
                  <a:buSzTx/>
                  <a:buFontTx/>
                  <a:buNone/>
                  <a:tabLst/>
                </a:pPr>
                <a:r>
                  <a:rPr kumimoji="0" lang="ar-SA" sz="16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  السمات </a:t>
                </a:r>
                <a:r>
                  <a:rPr kumimoji="0" lang="ar-SA" sz="1600" b="0" i="0" u="none" strike="noStrike" cap="none" normalizeH="0" baseline="0" dirty="0" err="1" smtClean="0">
                    <a:ln>
                      <a:noFill/>
                    </a:ln>
                    <a:solidFill>
                      <a:srgbClr val="000000"/>
                    </a:solidFill>
                    <a:effectLst/>
                    <a:latin typeface="Traditional Arabic" pitchFamily="18" charset="-78"/>
                    <a:ea typeface="Arial" pitchFamily="34" charset="0"/>
                    <a:cs typeface="Traditional Arabic" pitchFamily="18" charset="-78"/>
                  </a:rPr>
                  <a:t>الشخصية...</a:t>
                </a:r>
                <a:endParaRPr kumimoji="0" lang="fr-FR" sz="1800" b="0" i="0" u="none" strike="noStrike" cap="none" normalizeH="0" baseline="0" dirty="0" smtClean="0">
                  <a:ln>
                    <a:noFill/>
                  </a:ln>
                  <a:solidFill>
                    <a:srgbClr val="000000"/>
                  </a:solidFill>
                  <a:effectLst/>
                  <a:latin typeface="Arial" pitchFamily="34" charset="0"/>
                  <a:cs typeface="Arial" pitchFamily="34" charset="0"/>
                </a:endParaRPr>
              </a:p>
            </p:txBody>
          </p:sp>
          <p:sp>
            <p:nvSpPr>
              <p:cNvPr id="33807" name="Text Box 15"/>
              <p:cNvSpPr txBox="1">
                <a:spLocks noChangeArrowheads="1"/>
              </p:cNvSpPr>
              <p:nvPr/>
            </p:nvSpPr>
            <p:spPr bwMode="auto">
              <a:xfrm>
                <a:off x="1058" y="12578"/>
                <a:ext cx="2280" cy="90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ts val="1700"/>
                  </a:lnSpc>
                  <a:spcBef>
                    <a:spcPct val="0"/>
                  </a:spcBef>
                  <a:spcAft>
                    <a:spcPts val="0"/>
                  </a:spcAft>
                  <a:buClrTx/>
                  <a:buSzTx/>
                  <a:buFontTx/>
                  <a:buNone/>
                  <a:tabLst/>
                </a:pPr>
                <a:r>
                  <a:rPr kumimoji="0" lang="ar-SA" sz="16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تعدد </a:t>
                </a:r>
                <a:r>
                  <a:rPr kumimoji="0" lang="ar-SA" sz="1600" b="0" i="0" u="none" strike="noStrike" cap="none" normalizeH="0" baseline="0" dirty="0" err="1" smtClean="0">
                    <a:ln>
                      <a:noFill/>
                    </a:ln>
                    <a:solidFill>
                      <a:srgbClr val="000000"/>
                    </a:solidFill>
                    <a:effectLst/>
                    <a:latin typeface="Traditional Arabic" pitchFamily="18" charset="-78"/>
                    <a:ea typeface="Arial" pitchFamily="34" charset="0"/>
                    <a:cs typeface="Traditional Arabic" pitchFamily="18" charset="-78"/>
                  </a:rPr>
                  <a:t>المتغيرات ...</a:t>
                </a:r>
                <a:endParaRPr kumimoji="0" lang="ar-SA" sz="16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endParaRPr>
              </a:p>
              <a:p>
                <a:pPr marL="0" marR="0" lvl="0" indent="0" algn="r" defTabSz="914400" rtl="1" eaLnBrk="1" fontAlgn="base" latinLnBrk="0" hangingPunct="1">
                  <a:lnSpc>
                    <a:spcPts val="1700"/>
                  </a:lnSpc>
                  <a:spcBef>
                    <a:spcPct val="0"/>
                  </a:spcBef>
                  <a:spcAft>
                    <a:spcPts val="0"/>
                  </a:spcAft>
                  <a:buClrTx/>
                  <a:buSzTx/>
                  <a:buFontTx/>
                  <a:buNone/>
                  <a:tabLst/>
                </a:pPr>
                <a:r>
                  <a:rPr kumimoji="0" lang="fr-FR" sz="1100" b="0" i="1" u="none" strike="noStrike" cap="none" normalizeH="0" baseline="0" dirty="0" smtClean="0">
                    <a:ln>
                      <a:noFill/>
                    </a:ln>
                    <a:solidFill>
                      <a:srgbClr val="000000"/>
                    </a:solidFill>
                    <a:effectLst/>
                    <a:latin typeface="Calibri" pitchFamily="34" charset="0"/>
                    <a:ea typeface="Arial" pitchFamily="34" charset="0"/>
                    <a:cs typeface="Arabic Transparent" charset="0"/>
                  </a:rPr>
                  <a:t>Géomarketing</a:t>
                </a:r>
                <a:r>
                  <a:rPr kumimoji="0" lang="fr-FR" sz="1400" b="0" i="0" u="none" strike="noStrike" cap="none" normalizeH="0" baseline="0" dirty="0" smtClean="0">
                    <a:ln>
                      <a:noFill/>
                    </a:ln>
                    <a:solidFill>
                      <a:srgbClr val="000000"/>
                    </a:solidFill>
                    <a:effectLst/>
                    <a:latin typeface="Arabic Transparent" charset="0"/>
                    <a:ea typeface="Arial" pitchFamily="34" charset="0"/>
                    <a:cs typeface="Arial" pitchFamily="34" charset="0"/>
                  </a:rPr>
                  <a:t>...</a:t>
                </a:r>
                <a:endParaRPr kumimoji="0" lang="fr-FR" sz="1800" b="0" i="0" u="none" strike="noStrike" cap="none" normalizeH="0" baseline="0" dirty="0" smtClean="0">
                  <a:ln>
                    <a:noFill/>
                  </a:ln>
                  <a:solidFill>
                    <a:srgbClr val="000000"/>
                  </a:solidFill>
                  <a:effectLst/>
                  <a:latin typeface="Arial" pitchFamily="34" charset="0"/>
                  <a:cs typeface="Arial" pitchFamily="34" charset="0"/>
                </a:endParaRPr>
              </a:p>
            </p:txBody>
          </p:sp>
          <p:sp>
            <p:nvSpPr>
              <p:cNvPr id="33808" name="Text Box 16"/>
              <p:cNvSpPr txBox="1">
                <a:spLocks noChangeArrowheads="1"/>
              </p:cNvSpPr>
              <p:nvPr/>
            </p:nvSpPr>
            <p:spPr bwMode="auto">
              <a:xfrm>
                <a:off x="6818" y="8978"/>
                <a:ext cx="2280" cy="900"/>
              </a:xfrm>
              <a:prstGeom prst="rect">
                <a:avLst/>
              </a:prstGeom>
              <a:noFill/>
              <a:ln w="9525" algn="ctr">
                <a:noFill/>
                <a:miter lim="800000"/>
                <a:headEnd/>
                <a:tailEnd/>
              </a:ln>
              <a:effectLst/>
            </p:spPr>
            <p:txBody>
              <a:bodyPr vert="horz" wrap="square" lIns="91440" tIns="36000" rIns="91440" bIns="45720" numCol="1" anchor="t" anchorCtr="0" compatLnSpc="1">
                <a:prstTxWarp prst="textNoShape">
                  <a:avLst/>
                </a:prstTxWarp>
              </a:bodyPr>
              <a:lstStyle/>
              <a:p>
                <a:pPr marL="0" marR="0" lvl="0" indent="0" algn="ctr" defTabSz="914400" rtl="0" eaLnBrk="1" fontAlgn="base" latinLnBrk="0" hangingPunct="1">
                  <a:lnSpc>
                    <a:spcPts val="1700"/>
                  </a:lnSpc>
                  <a:spcBef>
                    <a:spcPct val="0"/>
                  </a:spcBef>
                  <a:spcAft>
                    <a:spcPts val="0"/>
                  </a:spcAft>
                  <a:buClrTx/>
                  <a:buSzTx/>
                  <a:buFontTx/>
                  <a:buNone/>
                  <a:tabLst/>
                </a:pPr>
                <a:r>
                  <a:rPr kumimoji="0" lang="fr-FR" sz="1600" b="0" i="0" u="none" strike="noStrike" cap="none" normalizeH="0" baseline="0" dirty="0" smtClean="0">
                    <a:ln>
                      <a:noFill/>
                    </a:ln>
                    <a:solidFill>
                      <a:srgbClr val="000000"/>
                    </a:solidFill>
                    <a:effectLst/>
                    <a:latin typeface="Calibri" pitchFamily="34" charset="0"/>
                    <a:ea typeface="Arial" pitchFamily="34" charset="0"/>
                    <a:cs typeface="Traditional Arabic" pitchFamily="18" charset="-78"/>
                  </a:rPr>
                  <a:t> </a:t>
                </a:r>
                <a:r>
                  <a:rPr kumimoji="0" lang="ar-SA" sz="16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الإقليم، البلد</a:t>
                </a:r>
                <a:r>
                  <a:rPr kumimoji="0" lang="fr-FR" sz="16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a:t>
                </a:r>
                <a:endParaRPr kumimoji="0" lang="en-US" sz="16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endParaRPr>
              </a:p>
              <a:p>
                <a:pPr marL="0" marR="0" lvl="0" indent="0" algn="ctr" defTabSz="914400" rtl="0" eaLnBrk="1" fontAlgn="base" latinLnBrk="0" hangingPunct="1">
                  <a:lnSpc>
                    <a:spcPts val="1700"/>
                  </a:lnSpc>
                  <a:spcBef>
                    <a:spcPct val="0"/>
                  </a:spcBef>
                  <a:spcAft>
                    <a:spcPts val="0"/>
                  </a:spcAft>
                  <a:buClrTx/>
                  <a:buSzTx/>
                  <a:buFontTx/>
                  <a:buNone/>
                  <a:tabLst/>
                </a:pPr>
                <a:r>
                  <a:rPr kumimoji="0" lang="fr-FR" sz="1600" b="0" i="0" u="none" strike="noStrike" cap="none" normalizeH="0" baseline="0" dirty="0" smtClean="0">
                    <a:ln>
                      <a:noFill/>
                    </a:ln>
                    <a:solidFill>
                      <a:srgbClr val="000000"/>
                    </a:solidFill>
                    <a:effectLst/>
                    <a:latin typeface="Calibri" pitchFamily="34" charset="0"/>
                    <a:ea typeface="Arial" pitchFamily="34" charset="0"/>
                    <a:cs typeface="Traditional Arabic" pitchFamily="18" charset="-78"/>
                  </a:rPr>
                  <a:t> </a:t>
                </a:r>
                <a:r>
                  <a:rPr kumimoji="0" lang="ar-SA" sz="16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المنطقة، المدينة</a:t>
                </a:r>
                <a:r>
                  <a:rPr kumimoji="0" lang="fr-FR" sz="16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a:t>
                </a:r>
                <a:endParaRPr kumimoji="0" lang="fr-FR" sz="1800" b="0" i="0" u="none" strike="noStrike" cap="none" normalizeH="0" baseline="0" dirty="0" smtClean="0">
                  <a:ln>
                    <a:noFill/>
                  </a:ln>
                  <a:solidFill>
                    <a:srgbClr val="000000"/>
                  </a:solidFill>
                  <a:effectLst/>
                  <a:latin typeface="Arial" pitchFamily="34" charset="0"/>
                  <a:cs typeface="Arial" pitchFamily="34" charset="0"/>
                </a:endParaRPr>
              </a:p>
            </p:txBody>
          </p:sp>
          <p:sp>
            <p:nvSpPr>
              <p:cNvPr id="33809" name="Text Box 17"/>
              <p:cNvSpPr txBox="1">
                <a:spLocks noChangeArrowheads="1"/>
              </p:cNvSpPr>
              <p:nvPr/>
            </p:nvSpPr>
            <p:spPr bwMode="auto">
              <a:xfrm>
                <a:off x="6818" y="10797"/>
                <a:ext cx="2280" cy="90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ts val="1700"/>
                  </a:lnSpc>
                  <a:spcBef>
                    <a:spcPct val="0"/>
                  </a:spcBef>
                  <a:spcAft>
                    <a:spcPts val="0"/>
                  </a:spcAft>
                  <a:buClrTx/>
                  <a:buSzTx/>
                  <a:buFontTx/>
                  <a:buNone/>
                  <a:tabLst/>
                </a:pPr>
                <a:r>
                  <a:rPr kumimoji="0" lang="ar-SA" sz="1400" b="0" i="0" u="none" strike="noStrike" cap="none" normalizeH="0" baseline="0" dirty="0" smtClean="0">
                    <a:ln>
                      <a:noFill/>
                    </a:ln>
                    <a:solidFill>
                      <a:srgbClr val="000000"/>
                    </a:solidFill>
                    <a:effectLst/>
                    <a:latin typeface="Arabic Transparent" charset="0"/>
                    <a:ea typeface="Arial" pitchFamily="34" charset="0"/>
                    <a:cs typeface="Arial" pitchFamily="34" charset="0"/>
                  </a:rPr>
                  <a:t>   </a:t>
                </a:r>
                <a:r>
                  <a:rPr lang="ar-SA" sz="1600" dirty="0" err="1" smtClean="0">
                    <a:solidFill>
                      <a:srgbClr val="000000"/>
                    </a:solidFill>
                    <a:latin typeface="Traditional Arabic" pitchFamily="18" charset="-78"/>
                    <a:ea typeface="Arial" pitchFamily="34" charset="0"/>
                    <a:cs typeface="Traditional Arabic" pitchFamily="18" charset="-78"/>
                  </a:rPr>
                  <a:t>العمـر...</a:t>
                </a:r>
                <a:endParaRPr lang="ar-SA" sz="1600" dirty="0" smtClean="0">
                  <a:solidFill>
                    <a:srgbClr val="000000"/>
                  </a:solidFill>
                  <a:latin typeface="Traditional Arabic" pitchFamily="18" charset="-78"/>
                  <a:ea typeface="Arial" pitchFamily="34" charset="0"/>
                  <a:cs typeface="Traditional Arabic" pitchFamily="18" charset="-78"/>
                </a:endParaRPr>
              </a:p>
              <a:p>
                <a:pPr marL="0" marR="0" lvl="0" indent="0" algn="r" defTabSz="914400" rtl="1" eaLnBrk="1" fontAlgn="base" latinLnBrk="0" hangingPunct="1">
                  <a:lnSpc>
                    <a:spcPts val="1700"/>
                  </a:lnSpc>
                  <a:spcBef>
                    <a:spcPct val="0"/>
                  </a:spcBef>
                  <a:spcAft>
                    <a:spcPts val="0"/>
                  </a:spcAft>
                  <a:buClrTx/>
                  <a:buSzTx/>
                  <a:buFontTx/>
                  <a:buNone/>
                  <a:tabLst/>
                </a:pPr>
                <a:r>
                  <a:rPr lang="ar-SA" sz="1600" dirty="0" smtClean="0">
                    <a:solidFill>
                      <a:srgbClr val="000000"/>
                    </a:solidFill>
                    <a:latin typeface="Traditional Arabic" pitchFamily="18" charset="-78"/>
                    <a:ea typeface="Arial" pitchFamily="34" charset="0"/>
                    <a:cs typeface="Traditional Arabic" pitchFamily="18" charset="-78"/>
                  </a:rPr>
                  <a:t>   </a:t>
                </a:r>
                <a:r>
                  <a:rPr lang="ar-SA" sz="1600" dirty="0" err="1" smtClean="0">
                    <a:solidFill>
                      <a:srgbClr val="000000"/>
                    </a:solidFill>
                    <a:latin typeface="Traditional Arabic" pitchFamily="18" charset="-78"/>
                    <a:ea typeface="Arial" pitchFamily="34" charset="0"/>
                    <a:cs typeface="Traditional Arabic" pitchFamily="18" charset="-78"/>
                  </a:rPr>
                  <a:t>الجنـس...</a:t>
                </a:r>
                <a:endParaRPr lang="fr-FR" sz="1600" dirty="0" smtClean="0">
                  <a:solidFill>
                    <a:srgbClr val="000000"/>
                  </a:solidFill>
                  <a:latin typeface="Traditional Arabic" pitchFamily="18" charset="-78"/>
                  <a:ea typeface="Arial" pitchFamily="34" charset="0"/>
                  <a:cs typeface="Traditional Arabic" pitchFamily="18" charset="-78"/>
                </a:endParaRPr>
              </a:p>
            </p:txBody>
          </p:sp>
          <p:sp>
            <p:nvSpPr>
              <p:cNvPr id="33810" name="Text Box 18"/>
              <p:cNvSpPr txBox="1">
                <a:spLocks noChangeArrowheads="1"/>
              </p:cNvSpPr>
              <p:nvPr/>
            </p:nvSpPr>
            <p:spPr bwMode="auto">
              <a:xfrm>
                <a:off x="6098" y="12578"/>
                <a:ext cx="3000" cy="90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ts val="1700"/>
                  </a:lnSpc>
                  <a:spcBef>
                    <a:spcPct val="0"/>
                  </a:spcBef>
                  <a:spcAft>
                    <a:spcPts val="0"/>
                  </a:spcAft>
                  <a:buClrTx/>
                  <a:buSzTx/>
                  <a:buFontTx/>
                  <a:buNone/>
                  <a:tabLst/>
                </a:pPr>
                <a:r>
                  <a:rPr kumimoji="0" lang="fr-FR" sz="1400" b="0" i="0" u="none" strike="noStrike" cap="none" normalizeH="0" baseline="0" dirty="0" smtClean="0">
                    <a:ln>
                      <a:noFill/>
                    </a:ln>
                    <a:solidFill>
                      <a:srgbClr val="000000"/>
                    </a:solidFill>
                    <a:effectLst/>
                    <a:latin typeface="Calibri" pitchFamily="34" charset="0"/>
                    <a:ea typeface="Arial" pitchFamily="34" charset="0"/>
                    <a:cs typeface="Arial" pitchFamily="34" charset="0"/>
                  </a:rPr>
                  <a:t> </a:t>
                </a:r>
                <a:r>
                  <a:rPr kumimoji="0" lang="ar-SA" sz="16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الدخل، </a:t>
                </a:r>
                <a:r>
                  <a:rPr kumimoji="0" lang="ar-SA" sz="1600" b="0" i="0" u="none" strike="noStrike" cap="none" normalizeH="0" baseline="0" dirty="0" err="1" smtClean="0">
                    <a:ln>
                      <a:noFill/>
                    </a:ln>
                    <a:solidFill>
                      <a:srgbClr val="000000"/>
                    </a:solidFill>
                    <a:effectLst/>
                    <a:latin typeface="Traditional Arabic" pitchFamily="18" charset="-78"/>
                    <a:ea typeface="Arial" pitchFamily="34" charset="0"/>
                    <a:cs typeface="Traditional Arabic" pitchFamily="18" charset="-78"/>
                  </a:rPr>
                  <a:t>التعليم...</a:t>
                </a:r>
                <a:endParaRPr kumimoji="0" lang="ar-SA" sz="16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endParaRPr>
              </a:p>
              <a:p>
                <a:pPr marL="0" marR="0" lvl="0" indent="0" algn="r" defTabSz="914400" rtl="1" eaLnBrk="1" fontAlgn="base" latinLnBrk="0" hangingPunct="1">
                  <a:lnSpc>
                    <a:spcPts val="1700"/>
                  </a:lnSpc>
                  <a:spcBef>
                    <a:spcPct val="0"/>
                  </a:spcBef>
                  <a:spcAft>
                    <a:spcPts val="0"/>
                  </a:spcAft>
                  <a:buClrTx/>
                  <a:buSzTx/>
                  <a:buFontTx/>
                  <a:buNone/>
                  <a:tabLst/>
                </a:pPr>
                <a:r>
                  <a:rPr kumimoji="0" lang="fr-FR" sz="1600" b="0" i="0" u="none" strike="noStrike" cap="none" normalizeH="0" baseline="0" dirty="0" smtClean="0">
                    <a:ln>
                      <a:noFill/>
                    </a:ln>
                    <a:solidFill>
                      <a:srgbClr val="000000"/>
                    </a:solidFill>
                    <a:effectLst/>
                    <a:latin typeface="Calibri" pitchFamily="34" charset="0"/>
                    <a:ea typeface="Arial" pitchFamily="34" charset="0"/>
                    <a:cs typeface="Traditional Arabic" pitchFamily="18" charset="-78"/>
                  </a:rPr>
                  <a:t> </a:t>
                </a:r>
                <a:r>
                  <a:rPr kumimoji="0" lang="ar-SA" sz="16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الدين، الطبقة </a:t>
                </a:r>
                <a:r>
                  <a:rPr kumimoji="0" lang="ar-SA" sz="1600" b="0" i="0" u="none" strike="noStrike" cap="none" normalizeH="0" baseline="0" dirty="0" err="1" smtClean="0">
                    <a:ln>
                      <a:noFill/>
                    </a:ln>
                    <a:solidFill>
                      <a:srgbClr val="000000"/>
                    </a:solidFill>
                    <a:effectLst/>
                    <a:latin typeface="Traditional Arabic" pitchFamily="18" charset="-78"/>
                    <a:ea typeface="Arial" pitchFamily="34" charset="0"/>
                    <a:cs typeface="Traditional Arabic" pitchFamily="18" charset="-78"/>
                  </a:rPr>
                  <a:t>الاجتماعية...</a:t>
                </a:r>
                <a:endParaRPr kumimoji="0" lang="fr-FR" sz="1800" b="0" i="0" u="none" strike="noStrike" cap="none" normalizeH="0" baseline="0" dirty="0" smtClean="0">
                  <a:ln>
                    <a:noFill/>
                  </a:ln>
                  <a:solidFill>
                    <a:srgbClr val="000000"/>
                  </a:solidFill>
                  <a:effectLst/>
                  <a:latin typeface="Arial" pitchFamily="34" charset="0"/>
                  <a:cs typeface="Arial" pitchFamily="34" charset="0"/>
                </a:endParaRPr>
              </a:p>
            </p:txBody>
          </p:sp>
          <p:sp>
            <p:nvSpPr>
              <p:cNvPr id="33811" name="Freeform 19"/>
              <p:cNvSpPr>
                <a:spLocks/>
              </p:cNvSpPr>
              <p:nvPr/>
            </p:nvSpPr>
            <p:spPr bwMode="auto">
              <a:xfrm>
                <a:off x="4368" y="7066"/>
                <a:ext cx="5699" cy="292"/>
              </a:xfrm>
              <a:custGeom>
                <a:avLst/>
                <a:gdLst/>
                <a:ahLst/>
                <a:cxnLst>
                  <a:cxn ang="0">
                    <a:pos x="0" y="291"/>
                  </a:cxn>
                  <a:cxn ang="0">
                    <a:pos x="0" y="0"/>
                  </a:cxn>
                  <a:cxn ang="0">
                    <a:pos x="5699" y="3"/>
                  </a:cxn>
                  <a:cxn ang="0">
                    <a:pos x="5694" y="292"/>
                  </a:cxn>
                </a:cxnLst>
                <a:rect l="0" t="0" r="r" b="b"/>
                <a:pathLst>
                  <a:path w="5699" h="292">
                    <a:moveTo>
                      <a:pt x="0" y="291"/>
                    </a:moveTo>
                    <a:lnTo>
                      <a:pt x="0" y="0"/>
                    </a:lnTo>
                    <a:lnTo>
                      <a:pt x="5699" y="3"/>
                    </a:lnTo>
                    <a:lnTo>
                      <a:pt x="5694" y="292"/>
                    </a:lnTo>
                  </a:path>
                </a:pathLst>
              </a:custGeom>
              <a:noFill/>
              <a:ln w="9525" cap="flat" cmpd="sng">
                <a:solidFill>
                  <a:srgbClr val="800080"/>
                </a:solidFill>
                <a:prstDash val="solid"/>
                <a:round/>
                <a:headEnd type="none" w="med" len="med"/>
                <a:tailEnd type="non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33812" name="Freeform 20"/>
              <p:cNvSpPr>
                <a:spLocks/>
              </p:cNvSpPr>
              <p:nvPr/>
            </p:nvSpPr>
            <p:spPr bwMode="auto">
              <a:xfrm>
                <a:off x="6458" y="6826"/>
                <a:ext cx="1" cy="240"/>
              </a:xfrm>
              <a:custGeom>
                <a:avLst/>
                <a:gdLst/>
                <a:ahLst/>
                <a:cxnLst>
                  <a:cxn ang="0">
                    <a:pos x="0" y="0"/>
                  </a:cxn>
                  <a:cxn ang="0">
                    <a:pos x="1" y="240"/>
                  </a:cxn>
                </a:cxnLst>
                <a:rect l="0" t="0" r="r" b="b"/>
                <a:pathLst>
                  <a:path w="1" h="240">
                    <a:moveTo>
                      <a:pt x="0" y="0"/>
                    </a:moveTo>
                    <a:lnTo>
                      <a:pt x="1" y="240"/>
                    </a:lnTo>
                  </a:path>
                </a:pathLst>
              </a:custGeom>
              <a:noFill/>
              <a:ln w="9525" cap="flat" cmpd="sng">
                <a:solidFill>
                  <a:srgbClr val="800080"/>
                </a:solidFill>
                <a:prstDash val="solid"/>
                <a:round/>
                <a:headEnd type="none" w="med" len="med"/>
                <a:tailEnd type="non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grpSp>
            <p:nvGrpSpPr>
              <p:cNvPr id="33813" name="Group 21"/>
              <p:cNvGrpSpPr>
                <a:grpSpLocks/>
              </p:cNvGrpSpPr>
              <p:nvPr/>
            </p:nvGrpSpPr>
            <p:grpSpPr bwMode="auto">
              <a:xfrm>
                <a:off x="9696" y="7898"/>
                <a:ext cx="362" cy="4222"/>
                <a:chOff x="9696" y="7898"/>
                <a:chExt cx="362" cy="4222"/>
              </a:xfrm>
            </p:grpSpPr>
            <p:sp>
              <p:nvSpPr>
                <p:cNvPr id="33814" name="Freeform 22"/>
                <p:cNvSpPr>
                  <a:spLocks/>
                </p:cNvSpPr>
                <p:nvPr/>
              </p:nvSpPr>
              <p:spPr bwMode="auto">
                <a:xfrm>
                  <a:off x="9696" y="7898"/>
                  <a:ext cx="362" cy="4222"/>
                </a:xfrm>
                <a:custGeom>
                  <a:avLst/>
                  <a:gdLst/>
                  <a:ahLst/>
                  <a:cxnLst>
                    <a:cxn ang="0">
                      <a:pos x="362" y="0"/>
                    </a:cxn>
                    <a:cxn ang="0">
                      <a:pos x="359" y="4221"/>
                    </a:cxn>
                    <a:cxn ang="0">
                      <a:pos x="0" y="4222"/>
                    </a:cxn>
                  </a:cxnLst>
                  <a:rect l="0" t="0" r="r" b="b"/>
                  <a:pathLst>
                    <a:path w="362" h="4222">
                      <a:moveTo>
                        <a:pt x="362" y="0"/>
                      </a:moveTo>
                      <a:lnTo>
                        <a:pt x="359" y="4221"/>
                      </a:lnTo>
                      <a:lnTo>
                        <a:pt x="0" y="4222"/>
                      </a:lnTo>
                    </a:path>
                  </a:pathLst>
                </a:custGeom>
                <a:noFill/>
                <a:ln w="9525" cap="flat" cmpd="sng">
                  <a:solidFill>
                    <a:srgbClr val="800080"/>
                  </a:solidFill>
                  <a:prstDash val="solid"/>
                  <a:round/>
                  <a:headEnd type="none" w="med" len="med"/>
                  <a:tailEnd type="non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33815" name="Line 23"/>
                <p:cNvSpPr>
                  <a:spLocks noChangeShapeType="1"/>
                </p:cNvSpPr>
                <p:nvPr/>
              </p:nvSpPr>
              <p:spPr bwMode="auto">
                <a:xfrm>
                  <a:off x="9698" y="8522"/>
                  <a:ext cx="360" cy="0"/>
                </a:xfrm>
                <a:prstGeom prst="line">
                  <a:avLst/>
                </a:prstGeom>
                <a:noFill/>
                <a:ln w="9525">
                  <a:solidFill>
                    <a:srgbClr val="800080"/>
                  </a:solidFill>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33816" name="Line 24"/>
                <p:cNvSpPr>
                  <a:spLocks noChangeShapeType="1"/>
                </p:cNvSpPr>
                <p:nvPr/>
              </p:nvSpPr>
              <p:spPr bwMode="auto">
                <a:xfrm>
                  <a:off x="9698" y="10328"/>
                  <a:ext cx="360" cy="0"/>
                </a:xfrm>
                <a:prstGeom prst="line">
                  <a:avLst/>
                </a:prstGeom>
                <a:noFill/>
                <a:ln w="9525">
                  <a:solidFill>
                    <a:srgbClr val="800080"/>
                  </a:solidFill>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grpSp>
          <p:grpSp>
            <p:nvGrpSpPr>
              <p:cNvPr id="33817" name="Group 25"/>
              <p:cNvGrpSpPr>
                <a:grpSpLocks/>
              </p:cNvGrpSpPr>
              <p:nvPr/>
            </p:nvGrpSpPr>
            <p:grpSpPr bwMode="auto">
              <a:xfrm>
                <a:off x="8976" y="8798"/>
                <a:ext cx="362" cy="801"/>
                <a:chOff x="8976" y="8798"/>
                <a:chExt cx="362" cy="801"/>
              </a:xfrm>
            </p:grpSpPr>
            <p:sp>
              <p:nvSpPr>
                <p:cNvPr id="33818" name="Freeform 26"/>
                <p:cNvSpPr>
                  <a:spLocks/>
                </p:cNvSpPr>
                <p:nvPr/>
              </p:nvSpPr>
              <p:spPr bwMode="auto">
                <a:xfrm>
                  <a:off x="8976" y="8798"/>
                  <a:ext cx="362" cy="801"/>
                </a:xfrm>
                <a:custGeom>
                  <a:avLst/>
                  <a:gdLst/>
                  <a:ahLst/>
                  <a:cxnLst>
                    <a:cxn ang="0">
                      <a:pos x="362" y="0"/>
                    </a:cxn>
                    <a:cxn ang="0">
                      <a:pos x="362" y="801"/>
                    </a:cxn>
                    <a:cxn ang="0">
                      <a:pos x="0" y="796"/>
                    </a:cxn>
                  </a:cxnLst>
                  <a:rect l="0" t="0" r="r" b="b"/>
                  <a:pathLst>
                    <a:path w="362" h="801">
                      <a:moveTo>
                        <a:pt x="362" y="0"/>
                      </a:moveTo>
                      <a:lnTo>
                        <a:pt x="362" y="801"/>
                      </a:lnTo>
                      <a:lnTo>
                        <a:pt x="0" y="796"/>
                      </a:lnTo>
                    </a:path>
                  </a:pathLst>
                </a:custGeom>
                <a:noFill/>
                <a:ln w="9525" cap="flat" cmpd="sng">
                  <a:solidFill>
                    <a:srgbClr val="800080"/>
                  </a:solidFill>
                  <a:prstDash val="solid"/>
                  <a:round/>
                  <a:headEnd type="none" w="med" len="med"/>
                  <a:tailEnd type="non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33819" name="Line 27"/>
                <p:cNvSpPr>
                  <a:spLocks noChangeShapeType="1"/>
                </p:cNvSpPr>
                <p:nvPr/>
              </p:nvSpPr>
              <p:spPr bwMode="auto">
                <a:xfrm flipH="1">
                  <a:off x="8978" y="9258"/>
                  <a:ext cx="360" cy="0"/>
                </a:xfrm>
                <a:prstGeom prst="line">
                  <a:avLst/>
                </a:prstGeom>
                <a:noFill/>
                <a:ln w="9525">
                  <a:solidFill>
                    <a:srgbClr val="800080"/>
                  </a:solidFill>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grpSp>
          <p:grpSp>
            <p:nvGrpSpPr>
              <p:cNvPr id="33820" name="Group 28"/>
              <p:cNvGrpSpPr>
                <a:grpSpLocks/>
              </p:cNvGrpSpPr>
              <p:nvPr/>
            </p:nvGrpSpPr>
            <p:grpSpPr bwMode="auto">
              <a:xfrm>
                <a:off x="8976" y="10625"/>
                <a:ext cx="362" cy="801"/>
                <a:chOff x="8976" y="8798"/>
                <a:chExt cx="362" cy="801"/>
              </a:xfrm>
            </p:grpSpPr>
            <p:sp>
              <p:nvSpPr>
                <p:cNvPr id="33821" name="Freeform 29"/>
                <p:cNvSpPr>
                  <a:spLocks/>
                </p:cNvSpPr>
                <p:nvPr/>
              </p:nvSpPr>
              <p:spPr bwMode="auto">
                <a:xfrm>
                  <a:off x="8976" y="8798"/>
                  <a:ext cx="362" cy="801"/>
                </a:xfrm>
                <a:custGeom>
                  <a:avLst/>
                  <a:gdLst/>
                  <a:ahLst/>
                  <a:cxnLst>
                    <a:cxn ang="0">
                      <a:pos x="362" y="0"/>
                    </a:cxn>
                    <a:cxn ang="0">
                      <a:pos x="362" y="801"/>
                    </a:cxn>
                    <a:cxn ang="0">
                      <a:pos x="0" y="796"/>
                    </a:cxn>
                  </a:cxnLst>
                  <a:rect l="0" t="0" r="r" b="b"/>
                  <a:pathLst>
                    <a:path w="362" h="801">
                      <a:moveTo>
                        <a:pt x="362" y="0"/>
                      </a:moveTo>
                      <a:lnTo>
                        <a:pt x="362" y="801"/>
                      </a:lnTo>
                      <a:lnTo>
                        <a:pt x="0" y="796"/>
                      </a:lnTo>
                    </a:path>
                  </a:pathLst>
                </a:custGeom>
                <a:noFill/>
                <a:ln w="9525" cap="flat" cmpd="sng">
                  <a:solidFill>
                    <a:srgbClr val="800080"/>
                  </a:solidFill>
                  <a:prstDash val="solid"/>
                  <a:round/>
                  <a:headEnd type="none" w="med" len="med"/>
                  <a:tailEnd type="non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33822" name="Line 30"/>
                <p:cNvSpPr>
                  <a:spLocks noChangeShapeType="1"/>
                </p:cNvSpPr>
                <p:nvPr/>
              </p:nvSpPr>
              <p:spPr bwMode="auto">
                <a:xfrm flipH="1">
                  <a:off x="8978" y="9258"/>
                  <a:ext cx="360" cy="0"/>
                </a:xfrm>
                <a:prstGeom prst="line">
                  <a:avLst/>
                </a:prstGeom>
                <a:noFill/>
                <a:ln w="9525">
                  <a:solidFill>
                    <a:srgbClr val="800080"/>
                  </a:solidFill>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grpSp>
          <p:grpSp>
            <p:nvGrpSpPr>
              <p:cNvPr id="33823" name="Group 31"/>
              <p:cNvGrpSpPr>
                <a:grpSpLocks/>
              </p:cNvGrpSpPr>
              <p:nvPr/>
            </p:nvGrpSpPr>
            <p:grpSpPr bwMode="auto">
              <a:xfrm>
                <a:off x="8976" y="12404"/>
                <a:ext cx="362" cy="801"/>
                <a:chOff x="8976" y="8798"/>
                <a:chExt cx="362" cy="801"/>
              </a:xfrm>
            </p:grpSpPr>
            <p:sp>
              <p:nvSpPr>
                <p:cNvPr id="33824" name="Freeform 32"/>
                <p:cNvSpPr>
                  <a:spLocks/>
                </p:cNvSpPr>
                <p:nvPr/>
              </p:nvSpPr>
              <p:spPr bwMode="auto">
                <a:xfrm>
                  <a:off x="8976" y="8798"/>
                  <a:ext cx="362" cy="801"/>
                </a:xfrm>
                <a:custGeom>
                  <a:avLst/>
                  <a:gdLst/>
                  <a:ahLst/>
                  <a:cxnLst>
                    <a:cxn ang="0">
                      <a:pos x="362" y="0"/>
                    </a:cxn>
                    <a:cxn ang="0">
                      <a:pos x="362" y="801"/>
                    </a:cxn>
                    <a:cxn ang="0">
                      <a:pos x="0" y="796"/>
                    </a:cxn>
                  </a:cxnLst>
                  <a:rect l="0" t="0" r="r" b="b"/>
                  <a:pathLst>
                    <a:path w="362" h="801">
                      <a:moveTo>
                        <a:pt x="362" y="0"/>
                      </a:moveTo>
                      <a:lnTo>
                        <a:pt x="362" y="801"/>
                      </a:lnTo>
                      <a:lnTo>
                        <a:pt x="0" y="796"/>
                      </a:lnTo>
                    </a:path>
                  </a:pathLst>
                </a:custGeom>
                <a:noFill/>
                <a:ln w="9525" cap="flat" cmpd="sng">
                  <a:solidFill>
                    <a:srgbClr val="800080"/>
                  </a:solidFill>
                  <a:prstDash val="solid"/>
                  <a:round/>
                  <a:headEnd type="none" w="med" len="med"/>
                  <a:tailEnd type="non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33825" name="Line 33"/>
                <p:cNvSpPr>
                  <a:spLocks noChangeShapeType="1"/>
                </p:cNvSpPr>
                <p:nvPr/>
              </p:nvSpPr>
              <p:spPr bwMode="auto">
                <a:xfrm flipH="1">
                  <a:off x="8978" y="9258"/>
                  <a:ext cx="360" cy="0"/>
                </a:xfrm>
                <a:prstGeom prst="line">
                  <a:avLst/>
                </a:prstGeom>
                <a:noFill/>
                <a:ln w="9525">
                  <a:solidFill>
                    <a:srgbClr val="800080"/>
                  </a:solidFill>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grpSp>
          <p:grpSp>
            <p:nvGrpSpPr>
              <p:cNvPr id="33826" name="Group 34"/>
              <p:cNvGrpSpPr>
                <a:grpSpLocks/>
              </p:cNvGrpSpPr>
              <p:nvPr/>
            </p:nvGrpSpPr>
            <p:grpSpPr bwMode="auto">
              <a:xfrm>
                <a:off x="3292" y="8798"/>
                <a:ext cx="362" cy="801"/>
                <a:chOff x="8976" y="8798"/>
                <a:chExt cx="362" cy="801"/>
              </a:xfrm>
            </p:grpSpPr>
            <p:sp>
              <p:nvSpPr>
                <p:cNvPr id="33827" name="Freeform 35"/>
                <p:cNvSpPr>
                  <a:spLocks/>
                </p:cNvSpPr>
                <p:nvPr/>
              </p:nvSpPr>
              <p:spPr bwMode="auto">
                <a:xfrm>
                  <a:off x="8976" y="8798"/>
                  <a:ext cx="362" cy="801"/>
                </a:xfrm>
                <a:custGeom>
                  <a:avLst/>
                  <a:gdLst/>
                  <a:ahLst/>
                  <a:cxnLst>
                    <a:cxn ang="0">
                      <a:pos x="362" y="0"/>
                    </a:cxn>
                    <a:cxn ang="0">
                      <a:pos x="362" y="801"/>
                    </a:cxn>
                    <a:cxn ang="0">
                      <a:pos x="0" y="796"/>
                    </a:cxn>
                  </a:cxnLst>
                  <a:rect l="0" t="0" r="r" b="b"/>
                  <a:pathLst>
                    <a:path w="362" h="801">
                      <a:moveTo>
                        <a:pt x="362" y="0"/>
                      </a:moveTo>
                      <a:lnTo>
                        <a:pt x="362" y="801"/>
                      </a:lnTo>
                      <a:lnTo>
                        <a:pt x="0" y="796"/>
                      </a:lnTo>
                    </a:path>
                  </a:pathLst>
                </a:custGeom>
                <a:noFill/>
                <a:ln w="9525" cap="flat" cmpd="sng">
                  <a:solidFill>
                    <a:srgbClr val="800080"/>
                  </a:solidFill>
                  <a:prstDash val="solid"/>
                  <a:round/>
                  <a:headEnd type="none" w="med" len="med"/>
                  <a:tailEnd type="non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33828" name="Line 36"/>
                <p:cNvSpPr>
                  <a:spLocks noChangeShapeType="1"/>
                </p:cNvSpPr>
                <p:nvPr/>
              </p:nvSpPr>
              <p:spPr bwMode="auto">
                <a:xfrm flipH="1">
                  <a:off x="8978" y="9258"/>
                  <a:ext cx="360" cy="0"/>
                </a:xfrm>
                <a:prstGeom prst="line">
                  <a:avLst/>
                </a:prstGeom>
                <a:noFill/>
                <a:ln w="9525">
                  <a:solidFill>
                    <a:srgbClr val="800080"/>
                  </a:solidFill>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grpSp>
          <p:grpSp>
            <p:nvGrpSpPr>
              <p:cNvPr id="33829" name="Group 37"/>
              <p:cNvGrpSpPr>
                <a:grpSpLocks/>
              </p:cNvGrpSpPr>
              <p:nvPr/>
            </p:nvGrpSpPr>
            <p:grpSpPr bwMode="auto">
              <a:xfrm>
                <a:off x="3292" y="10625"/>
                <a:ext cx="362" cy="801"/>
                <a:chOff x="8976" y="8798"/>
                <a:chExt cx="362" cy="801"/>
              </a:xfrm>
            </p:grpSpPr>
            <p:sp>
              <p:nvSpPr>
                <p:cNvPr id="33830" name="Freeform 38"/>
                <p:cNvSpPr>
                  <a:spLocks/>
                </p:cNvSpPr>
                <p:nvPr/>
              </p:nvSpPr>
              <p:spPr bwMode="auto">
                <a:xfrm>
                  <a:off x="8976" y="8798"/>
                  <a:ext cx="362" cy="801"/>
                </a:xfrm>
                <a:custGeom>
                  <a:avLst/>
                  <a:gdLst/>
                  <a:ahLst/>
                  <a:cxnLst>
                    <a:cxn ang="0">
                      <a:pos x="362" y="0"/>
                    </a:cxn>
                    <a:cxn ang="0">
                      <a:pos x="362" y="801"/>
                    </a:cxn>
                    <a:cxn ang="0">
                      <a:pos x="0" y="796"/>
                    </a:cxn>
                  </a:cxnLst>
                  <a:rect l="0" t="0" r="r" b="b"/>
                  <a:pathLst>
                    <a:path w="362" h="801">
                      <a:moveTo>
                        <a:pt x="362" y="0"/>
                      </a:moveTo>
                      <a:lnTo>
                        <a:pt x="362" y="801"/>
                      </a:lnTo>
                      <a:lnTo>
                        <a:pt x="0" y="796"/>
                      </a:lnTo>
                    </a:path>
                  </a:pathLst>
                </a:custGeom>
                <a:noFill/>
                <a:ln w="9525" cap="flat" cmpd="sng">
                  <a:solidFill>
                    <a:srgbClr val="800080"/>
                  </a:solidFill>
                  <a:prstDash val="solid"/>
                  <a:round/>
                  <a:headEnd type="none" w="med" len="med"/>
                  <a:tailEnd type="non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33831" name="Line 39"/>
                <p:cNvSpPr>
                  <a:spLocks noChangeShapeType="1"/>
                </p:cNvSpPr>
                <p:nvPr/>
              </p:nvSpPr>
              <p:spPr bwMode="auto">
                <a:xfrm flipH="1">
                  <a:off x="8978" y="9258"/>
                  <a:ext cx="360" cy="0"/>
                </a:xfrm>
                <a:prstGeom prst="line">
                  <a:avLst/>
                </a:prstGeom>
                <a:noFill/>
                <a:ln w="9525">
                  <a:solidFill>
                    <a:srgbClr val="800080"/>
                  </a:solidFill>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grpSp>
          <p:grpSp>
            <p:nvGrpSpPr>
              <p:cNvPr id="33832" name="Group 40"/>
              <p:cNvGrpSpPr>
                <a:grpSpLocks/>
              </p:cNvGrpSpPr>
              <p:nvPr/>
            </p:nvGrpSpPr>
            <p:grpSpPr bwMode="auto">
              <a:xfrm>
                <a:off x="3292" y="12404"/>
                <a:ext cx="362" cy="801"/>
                <a:chOff x="8976" y="8798"/>
                <a:chExt cx="362" cy="801"/>
              </a:xfrm>
            </p:grpSpPr>
            <p:sp>
              <p:nvSpPr>
                <p:cNvPr id="33833" name="Freeform 41"/>
                <p:cNvSpPr>
                  <a:spLocks/>
                </p:cNvSpPr>
                <p:nvPr/>
              </p:nvSpPr>
              <p:spPr bwMode="auto">
                <a:xfrm>
                  <a:off x="8976" y="8798"/>
                  <a:ext cx="362" cy="801"/>
                </a:xfrm>
                <a:custGeom>
                  <a:avLst/>
                  <a:gdLst/>
                  <a:ahLst/>
                  <a:cxnLst>
                    <a:cxn ang="0">
                      <a:pos x="362" y="0"/>
                    </a:cxn>
                    <a:cxn ang="0">
                      <a:pos x="362" y="801"/>
                    </a:cxn>
                    <a:cxn ang="0">
                      <a:pos x="0" y="796"/>
                    </a:cxn>
                  </a:cxnLst>
                  <a:rect l="0" t="0" r="r" b="b"/>
                  <a:pathLst>
                    <a:path w="362" h="801">
                      <a:moveTo>
                        <a:pt x="362" y="0"/>
                      </a:moveTo>
                      <a:lnTo>
                        <a:pt x="362" y="801"/>
                      </a:lnTo>
                      <a:lnTo>
                        <a:pt x="0" y="796"/>
                      </a:lnTo>
                    </a:path>
                  </a:pathLst>
                </a:custGeom>
                <a:noFill/>
                <a:ln w="9525" cap="flat" cmpd="sng">
                  <a:solidFill>
                    <a:srgbClr val="800080"/>
                  </a:solidFill>
                  <a:prstDash val="solid"/>
                  <a:round/>
                  <a:headEnd type="none" w="med" len="med"/>
                  <a:tailEnd type="non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33834" name="Line 42"/>
                <p:cNvSpPr>
                  <a:spLocks noChangeShapeType="1"/>
                </p:cNvSpPr>
                <p:nvPr/>
              </p:nvSpPr>
              <p:spPr bwMode="auto">
                <a:xfrm flipH="1">
                  <a:off x="8978" y="9258"/>
                  <a:ext cx="360" cy="0"/>
                </a:xfrm>
                <a:prstGeom prst="line">
                  <a:avLst/>
                </a:prstGeom>
                <a:noFill/>
                <a:ln w="9525">
                  <a:solidFill>
                    <a:srgbClr val="800080"/>
                  </a:solidFill>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grpSp>
          <p:grpSp>
            <p:nvGrpSpPr>
              <p:cNvPr id="33835" name="Group 43"/>
              <p:cNvGrpSpPr>
                <a:grpSpLocks/>
              </p:cNvGrpSpPr>
              <p:nvPr/>
            </p:nvGrpSpPr>
            <p:grpSpPr bwMode="auto">
              <a:xfrm>
                <a:off x="4037" y="7898"/>
                <a:ext cx="362" cy="4222"/>
                <a:chOff x="9696" y="7898"/>
                <a:chExt cx="362" cy="4222"/>
              </a:xfrm>
            </p:grpSpPr>
            <p:sp>
              <p:nvSpPr>
                <p:cNvPr id="33836" name="Freeform 44"/>
                <p:cNvSpPr>
                  <a:spLocks/>
                </p:cNvSpPr>
                <p:nvPr/>
              </p:nvSpPr>
              <p:spPr bwMode="auto">
                <a:xfrm>
                  <a:off x="9696" y="7898"/>
                  <a:ext cx="362" cy="4222"/>
                </a:xfrm>
                <a:custGeom>
                  <a:avLst/>
                  <a:gdLst/>
                  <a:ahLst/>
                  <a:cxnLst>
                    <a:cxn ang="0">
                      <a:pos x="362" y="0"/>
                    </a:cxn>
                    <a:cxn ang="0">
                      <a:pos x="359" y="4221"/>
                    </a:cxn>
                    <a:cxn ang="0">
                      <a:pos x="0" y="4222"/>
                    </a:cxn>
                  </a:cxnLst>
                  <a:rect l="0" t="0" r="r" b="b"/>
                  <a:pathLst>
                    <a:path w="362" h="4222">
                      <a:moveTo>
                        <a:pt x="362" y="0"/>
                      </a:moveTo>
                      <a:lnTo>
                        <a:pt x="359" y="4221"/>
                      </a:lnTo>
                      <a:lnTo>
                        <a:pt x="0" y="4222"/>
                      </a:lnTo>
                    </a:path>
                  </a:pathLst>
                </a:custGeom>
                <a:noFill/>
                <a:ln w="9525" cap="flat" cmpd="sng">
                  <a:solidFill>
                    <a:srgbClr val="800080"/>
                  </a:solidFill>
                  <a:prstDash val="solid"/>
                  <a:round/>
                  <a:headEnd type="none" w="med" len="med"/>
                  <a:tailEnd type="non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33837" name="Line 45"/>
                <p:cNvSpPr>
                  <a:spLocks noChangeShapeType="1"/>
                </p:cNvSpPr>
                <p:nvPr/>
              </p:nvSpPr>
              <p:spPr bwMode="auto">
                <a:xfrm>
                  <a:off x="9698" y="8522"/>
                  <a:ext cx="360" cy="0"/>
                </a:xfrm>
                <a:prstGeom prst="line">
                  <a:avLst/>
                </a:prstGeom>
                <a:noFill/>
                <a:ln w="9525">
                  <a:solidFill>
                    <a:srgbClr val="800080"/>
                  </a:solidFill>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33838" name="Line 46"/>
                <p:cNvSpPr>
                  <a:spLocks noChangeShapeType="1"/>
                </p:cNvSpPr>
                <p:nvPr/>
              </p:nvSpPr>
              <p:spPr bwMode="auto">
                <a:xfrm>
                  <a:off x="9698" y="10328"/>
                  <a:ext cx="360" cy="0"/>
                </a:xfrm>
                <a:prstGeom prst="line">
                  <a:avLst/>
                </a:prstGeom>
                <a:noFill/>
                <a:ln w="9525">
                  <a:solidFill>
                    <a:srgbClr val="800080"/>
                  </a:solidFill>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grpSp>
        </p:grpSp>
        <p:sp>
          <p:nvSpPr>
            <p:cNvPr id="33839" name="Text Box 47"/>
            <p:cNvSpPr txBox="1">
              <a:spLocks noChangeArrowheads="1"/>
            </p:cNvSpPr>
            <p:nvPr/>
          </p:nvSpPr>
          <p:spPr bwMode="auto">
            <a:xfrm>
              <a:off x="1469" y="13478"/>
              <a:ext cx="9000" cy="162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SA" sz="1600" b="1" i="0" u="sng" strike="noStrike" cap="none" normalizeH="0" baseline="0" dirty="0" err="1" smtClean="0">
                  <a:ln>
                    <a:noFill/>
                  </a:ln>
                  <a:solidFill>
                    <a:srgbClr val="000000"/>
                  </a:solidFill>
                  <a:effectLst/>
                  <a:latin typeface="Traditional Arabic" pitchFamily="18" charset="-78"/>
                  <a:ea typeface="Arial" pitchFamily="34" charset="0"/>
                  <a:cs typeface="Traditional Arabic" pitchFamily="18" charset="-78"/>
                </a:rPr>
                <a:t>الشكـل8</a:t>
              </a:r>
              <a:r>
                <a:rPr kumimoji="0" lang="ar-SA" sz="1600" b="1" i="0" u="sng"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.2:</a:t>
              </a:r>
              <a:r>
                <a:rPr kumimoji="0" lang="ar-SA" sz="16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 تطور معايير وأسس تجزئة السوق</a:t>
              </a:r>
            </a:p>
            <a:p>
              <a:pPr marL="0" marR="0" lvl="0" indent="0" algn="ctr" defTabSz="914400" rtl="1" eaLnBrk="1" fontAlgn="base" latinLnBrk="0" hangingPunct="1">
                <a:lnSpc>
                  <a:spcPct val="100000"/>
                </a:lnSpc>
                <a:spcBef>
                  <a:spcPct val="0"/>
                </a:spcBef>
                <a:spcAft>
                  <a:spcPts val="1000"/>
                </a:spcAft>
                <a:buClrTx/>
                <a:buSzTx/>
                <a:buFontTx/>
                <a:buNone/>
                <a:tabLst/>
              </a:pPr>
              <a:r>
                <a:rPr kumimoji="0" lang="ar-SA" sz="1600" b="1" i="0" u="sng" strike="noStrike" cap="none" normalizeH="0" baseline="0" dirty="0" err="1" smtClean="0">
                  <a:ln>
                    <a:noFill/>
                  </a:ln>
                  <a:solidFill>
                    <a:srgbClr val="000000"/>
                  </a:solidFill>
                  <a:effectLst/>
                  <a:latin typeface="Traditional Arabic" pitchFamily="18" charset="-78"/>
                  <a:ea typeface="Arial" pitchFamily="34" charset="0"/>
                  <a:cs typeface="Traditional Arabic" pitchFamily="18" charset="-78"/>
                </a:rPr>
                <a:t>المصـدر:</a:t>
              </a:r>
              <a:r>
                <a:rPr kumimoji="0" lang="ar-SA" sz="17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 </a:t>
              </a:r>
              <a:r>
                <a:rPr kumimoji="0" lang="fr-FR" sz="1100" b="0" i="1" u="none" strike="noStrike" cap="none" normalizeH="0" baseline="0" dirty="0" err="1" smtClean="0">
                  <a:ln>
                    <a:noFill/>
                  </a:ln>
                  <a:solidFill>
                    <a:srgbClr val="000000"/>
                  </a:solidFill>
                  <a:effectLst/>
                  <a:latin typeface="Calibri" pitchFamily="34" charset="0"/>
                  <a:ea typeface="Arial" pitchFamily="34" charset="0"/>
                  <a:cs typeface="Traditional Arabic" pitchFamily="18" charset="-78"/>
                </a:rPr>
                <a:t>J.Armand</a:t>
              </a:r>
              <a:r>
                <a:rPr kumimoji="0" lang="fr-FR" sz="1100" b="0" i="1" u="none" strike="noStrike" cap="none" normalizeH="0" baseline="0" dirty="0" smtClean="0">
                  <a:ln>
                    <a:noFill/>
                  </a:ln>
                  <a:solidFill>
                    <a:srgbClr val="000000"/>
                  </a:solidFill>
                  <a:effectLst/>
                  <a:latin typeface="Calibri" pitchFamily="34" charset="0"/>
                  <a:ea typeface="Arial" pitchFamily="34" charset="0"/>
                  <a:cs typeface="Traditional Arabic" pitchFamily="18" charset="-78"/>
                </a:rPr>
                <a:t>, </a:t>
              </a:r>
              <a:r>
                <a:rPr kumimoji="0" lang="fr-FR" sz="1100" b="0" i="1" u="none" strike="noStrike" cap="none" normalizeH="0" baseline="0" dirty="0" err="1" smtClean="0">
                  <a:ln>
                    <a:noFill/>
                  </a:ln>
                  <a:solidFill>
                    <a:srgbClr val="000000"/>
                  </a:solidFill>
                  <a:effectLst/>
                  <a:latin typeface="Calibri" pitchFamily="34" charset="0"/>
                  <a:ea typeface="Arial" pitchFamily="34" charset="0"/>
                  <a:cs typeface="Traditional Arabic" pitchFamily="18" charset="-78"/>
                </a:rPr>
                <a:t>J.Danthel</a:t>
              </a:r>
              <a:r>
                <a:rPr kumimoji="0" lang="fr-FR" sz="1100" b="0" i="1" u="none" strike="noStrike" cap="none" normalizeH="0" baseline="0" dirty="0" smtClean="0">
                  <a:ln>
                    <a:noFill/>
                  </a:ln>
                  <a:solidFill>
                    <a:srgbClr val="000000"/>
                  </a:solidFill>
                  <a:effectLst/>
                  <a:latin typeface="Calibri" pitchFamily="34" charset="0"/>
                  <a:ea typeface="Arial" pitchFamily="34" charset="0"/>
                  <a:cs typeface="Traditional Arabic" pitchFamily="18" charset="-78"/>
                </a:rPr>
                <a:t>, http// : etabotic.lu/</a:t>
              </a:r>
              <a:r>
                <a:rPr kumimoji="0" lang="fr-FR" sz="1100" b="0" i="1" u="none" strike="noStrike" cap="none" normalizeH="0" baseline="0" dirty="0" err="1" smtClean="0">
                  <a:ln>
                    <a:noFill/>
                  </a:ln>
                  <a:solidFill>
                    <a:srgbClr val="000000"/>
                  </a:solidFill>
                  <a:effectLst/>
                  <a:latin typeface="Calibri" pitchFamily="34" charset="0"/>
                  <a:ea typeface="Arial" pitchFamily="34" charset="0"/>
                  <a:cs typeface="Traditional Arabic" pitchFamily="18" charset="-78"/>
                </a:rPr>
                <a:t>activinno</a:t>
              </a:r>
              <a:r>
                <a:rPr kumimoji="0" lang="fr-FR" sz="1100" b="0" i="1" u="none" strike="noStrike" cap="none" normalizeH="0" baseline="0" dirty="0" smtClean="0">
                  <a:ln>
                    <a:noFill/>
                  </a:ln>
                  <a:solidFill>
                    <a:srgbClr val="000000"/>
                  </a:solidFill>
                  <a:effectLst/>
                  <a:latin typeface="Calibri" pitchFamily="34" charset="0"/>
                  <a:ea typeface="Arial" pitchFamily="34" charset="0"/>
                  <a:cs typeface="Traditional Arabic" pitchFamily="18" charset="-78"/>
                </a:rPr>
                <a:t>/</a:t>
              </a:r>
              <a:r>
                <a:rPr kumimoji="0" lang="fr-FR" sz="1400" b="0" i="1" u="none" strike="noStrike" cap="none" normalizeH="0" baseline="0" dirty="0" smtClean="0">
                  <a:ln>
                    <a:noFill/>
                  </a:ln>
                  <a:solidFill>
                    <a:srgbClr val="000000"/>
                  </a:solidFill>
                  <a:effectLst/>
                  <a:latin typeface="Calibri" pitchFamily="34" charset="0"/>
                  <a:ea typeface="Arial" pitchFamily="34" charset="0"/>
                  <a:cs typeface="Traditional Arabic" pitchFamily="18" charset="-78"/>
                </a:rPr>
                <a:t> </a:t>
              </a:r>
              <a:r>
                <a:rPr kumimoji="0" lang="fr-FR" sz="1100" b="0" i="1" u="none" strike="noStrike" cap="none" normalizeH="0" baseline="0" dirty="0" err="1" smtClean="0">
                  <a:ln>
                    <a:noFill/>
                  </a:ln>
                  <a:solidFill>
                    <a:srgbClr val="000000"/>
                  </a:solidFill>
                  <a:effectLst/>
                  <a:latin typeface="Calibri" pitchFamily="34" charset="0"/>
                  <a:ea typeface="Arial" pitchFamily="34" charset="0"/>
                  <a:cs typeface="Traditional Arabic" pitchFamily="18" charset="-78"/>
                </a:rPr>
                <a:t>reforme_division_auin</a:t>
              </a:r>
              <a:r>
                <a:rPr kumimoji="0" lang="fr-FR" sz="1100" b="0" i="1" u="none" strike="noStrike" cap="none" normalizeH="0" baseline="0" dirty="0" smtClean="0">
                  <a:ln>
                    <a:noFill/>
                  </a:ln>
                  <a:solidFill>
                    <a:srgbClr val="000000"/>
                  </a:solidFill>
                  <a:effectLst/>
                  <a:latin typeface="Calibri" pitchFamily="34" charset="0"/>
                  <a:ea typeface="Arial" pitchFamily="34" charset="0"/>
                  <a:cs typeface="Traditional Arabic" pitchFamily="18" charset="-78"/>
                </a:rPr>
                <a:t>/</a:t>
              </a:r>
              <a:r>
                <a:rPr kumimoji="0" lang="fr-FR" sz="1100" b="0" i="1" u="none" strike="noStrike" cap="none" normalizeH="0" baseline="0" dirty="0" err="1" smtClean="0">
                  <a:ln>
                    <a:noFill/>
                  </a:ln>
                  <a:solidFill>
                    <a:srgbClr val="000000"/>
                  </a:solidFill>
                  <a:effectLst/>
                  <a:latin typeface="Calibri" pitchFamily="34" charset="0"/>
                  <a:ea typeface="Arial" pitchFamily="34" charset="0"/>
                  <a:cs typeface="Traditional Arabic" pitchFamily="18" charset="-78"/>
                </a:rPr>
                <a:t>co_getion</a:t>
              </a:r>
              <a:r>
                <a:rPr kumimoji="0" lang="fr-FR" sz="1100" b="0" i="1" u="none" strike="noStrike" cap="none" normalizeH="0" baseline="0" dirty="0" smtClean="0">
                  <a:ln>
                    <a:noFill/>
                  </a:ln>
                  <a:solidFill>
                    <a:srgbClr val="000000"/>
                  </a:solidFill>
                  <a:effectLst/>
                  <a:latin typeface="Calibri" pitchFamily="34" charset="0"/>
                  <a:ea typeface="Arial" pitchFamily="34" charset="0"/>
                  <a:cs typeface="Traditional Arabic" pitchFamily="18" charset="-78"/>
                </a:rPr>
                <a:t>/</a:t>
              </a:r>
              <a:r>
                <a:rPr kumimoji="0" lang="fr-FR" sz="1100" b="0" i="1" u="none" strike="noStrike" cap="none" normalizeH="0" baseline="0" dirty="0" err="1" smtClean="0">
                  <a:ln>
                    <a:noFill/>
                  </a:ln>
                  <a:solidFill>
                    <a:srgbClr val="000000"/>
                  </a:solidFill>
                  <a:effectLst/>
                  <a:latin typeface="Calibri" pitchFamily="34" charset="0"/>
                  <a:ea typeface="Arial" pitchFamily="34" charset="0"/>
                  <a:cs typeface="Traditional Arabic" pitchFamily="18" charset="-78"/>
                </a:rPr>
                <a:t>pdf</a:t>
              </a:r>
              <a:r>
                <a:rPr kumimoji="0" lang="fr-FR" sz="1100" b="0" i="1" u="none" strike="noStrike" cap="none" normalizeH="0" baseline="0" dirty="0" smtClean="0">
                  <a:ln>
                    <a:noFill/>
                  </a:ln>
                  <a:solidFill>
                    <a:srgbClr val="000000"/>
                  </a:solidFill>
                  <a:effectLst/>
                  <a:latin typeface="Calibri" pitchFamily="34" charset="0"/>
                  <a:ea typeface="Arial" pitchFamily="34" charset="0"/>
                  <a:cs typeface="Traditional Arabic" pitchFamily="18" charset="-78"/>
                </a:rPr>
                <a:t>/chapter_1_section3.pdf</a:t>
              </a:r>
              <a:endParaRPr kumimoji="0" lang="fr-FR" sz="17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rgbClr val="000000"/>
                </a:solidFill>
                <a:effectLst/>
                <a:latin typeface="Arial" pitchFamily="34" charset="0"/>
                <a:cs typeface="Arial" pitchFamily="34" charset="0"/>
              </a:endParaRPr>
            </a:p>
          </p:txBody>
        </p:sp>
      </p:gr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971600" y="1132441"/>
            <a:ext cx="7740352" cy="29700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lang="ar-SA" altLang="zh-CN" sz="1900" dirty="0" smtClean="0">
                <a:solidFill>
                  <a:srgbClr val="000000"/>
                </a:solidFill>
                <a:latin typeface="Traditional Arabic" pitchFamily="18" charset="-78"/>
                <a:ea typeface="SimSun" pitchFamily="2" charset="-122"/>
                <a:cs typeface="Traditional Arabic" pitchFamily="18" charset="-78"/>
              </a:rPr>
              <a:t>إن</a:t>
            </a:r>
            <a:r>
              <a:rPr kumimoji="0" lang="ar-SA" altLang="zh-CN" b="0"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 </a:t>
            </a:r>
            <a:r>
              <a:rPr kumimoji="0" lang="fr-FR" altLang="zh-CN" sz="1500" b="0" i="1" u="none" strike="noStrike" cap="none" normalizeH="0" baseline="0" dirty="0" err="1" smtClean="0">
                <a:ln>
                  <a:noFill/>
                </a:ln>
                <a:solidFill>
                  <a:srgbClr val="000000"/>
                </a:solidFill>
                <a:effectLst/>
                <a:latin typeface="Times New Roman" pitchFamily="18" charset="0"/>
                <a:ea typeface="SimSun" pitchFamily="2" charset="-122"/>
                <a:cs typeface="Traditional Arabic" pitchFamily="18" charset="-78"/>
              </a:rPr>
              <a:t>Kotler</a:t>
            </a:r>
            <a:r>
              <a:rPr kumimoji="0" lang="ar-SA" altLang="zh-CN" b="0" i="1" u="none" strike="noStrike" cap="none" normalizeH="0" baseline="0" dirty="0" smtClean="0">
                <a:ln>
                  <a:noFill/>
                </a:ln>
                <a:solidFill>
                  <a:srgbClr val="000000"/>
                </a:solidFill>
                <a:effectLst/>
                <a:latin typeface="Times New Roman" pitchFamily="18" charset="0"/>
                <a:ea typeface="SimSun" pitchFamily="2" charset="-122"/>
                <a:cs typeface="Traditional Arabic" pitchFamily="18" charset="-78"/>
              </a:rPr>
              <a:t> </a:t>
            </a:r>
            <a:r>
              <a:rPr kumimoji="0" lang="fr-FR" altLang="zh-CN" b="0"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 </a:t>
            </a:r>
            <a:r>
              <a:rPr kumimoji="0" lang="ar-SA" altLang="zh-CN" b="0" i="1"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و</a:t>
            </a:r>
            <a:r>
              <a:rPr lang="fr-FR" altLang="zh-CN" sz="1500" i="1" dirty="0" smtClean="0">
                <a:solidFill>
                  <a:srgbClr val="000000"/>
                </a:solidFill>
                <a:latin typeface="Times New Roman" pitchFamily="18" charset="0"/>
                <a:ea typeface="SimSun" pitchFamily="2" charset="-122"/>
                <a:cs typeface="Traditional Arabic" pitchFamily="18" charset="-78"/>
              </a:rPr>
              <a:t>Dubois</a:t>
            </a:r>
            <a:r>
              <a:rPr kumimoji="0" lang="ar-SA" altLang="zh-CN" b="0" i="1" u="none" strike="noStrike" cap="none" normalizeH="0" baseline="0" dirty="0" smtClean="0">
                <a:ln>
                  <a:noFill/>
                </a:ln>
                <a:solidFill>
                  <a:srgbClr val="000000"/>
                </a:solidFill>
                <a:effectLst/>
                <a:latin typeface="Times New Roman" pitchFamily="18" charset="0"/>
                <a:ea typeface="SimSun" pitchFamily="2" charset="-122"/>
                <a:cs typeface="Traditional Arabic" pitchFamily="18" charset="-78"/>
              </a:rPr>
              <a:t> </a:t>
            </a:r>
            <a:r>
              <a:rPr kumimoji="0" lang="fr-FR" altLang="zh-CN" b="0"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 </a:t>
            </a:r>
            <a:r>
              <a:rPr kumimoji="0" lang="ar-SA" altLang="zh-CN" sz="1900" b="0"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يقسمان هذه المعايير حسب فئتين: سوق المنتجات ذات الاستهلاك الواسع والسوق الصناعية، وكل سوق لها معاييرها </a:t>
            </a:r>
            <a:r>
              <a:rPr kumimoji="0" lang="ar-SA" altLang="zh-CN" sz="1900" b="0" i="0" u="none" strike="noStrike" cap="none" normalizeH="0" baseline="0" dirty="0" err="1" smtClean="0">
                <a:ln>
                  <a:noFill/>
                </a:ln>
                <a:solidFill>
                  <a:srgbClr val="000000"/>
                </a:solidFill>
                <a:effectLst/>
                <a:latin typeface="Traditional Arabic" pitchFamily="18" charset="-78"/>
                <a:ea typeface="SimSun" pitchFamily="2" charset="-122"/>
                <a:cs typeface="Traditional Arabic" pitchFamily="18" charset="-78"/>
              </a:rPr>
              <a:t>الخاصة:</a:t>
            </a:r>
            <a:r>
              <a:rPr kumimoji="0" lang="ar-SA" altLang="zh-CN" sz="1900" b="0"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  </a:t>
            </a:r>
            <a:endParaRPr kumimoji="0" lang="fr-FR" altLang="zh-CN" sz="19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SA" altLang="zh-CN" b="1"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     1</a:t>
            </a:r>
            <a:r>
              <a:rPr kumimoji="0" lang="fr-FR" altLang="zh-CN" b="1" i="0" u="none" strike="noStrike" cap="none" normalizeH="0" baseline="0" dirty="0" smtClean="0">
                <a:ln>
                  <a:noFill/>
                </a:ln>
                <a:solidFill>
                  <a:srgbClr val="000000"/>
                </a:solidFill>
                <a:effectLst/>
                <a:latin typeface="Times New Roman" pitchFamily="18" charset="0"/>
                <a:ea typeface="SimSun" pitchFamily="2" charset="-122"/>
                <a:cs typeface="Traditional Arabic" pitchFamily="18" charset="-78"/>
                <a:sym typeface="Symbol" pitchFamily="18" charset="2"/>
              </a:rPr>
              <a:t></a:t>
            </a:r>
            <a:r>
              <a:rPr kumimoji="0" lang="ar-SA" altLang="zh-CN" b="1"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 معايير تجزئة سوق </a:t>
            </a:r>
            <a:r>
              <a:rPr kumimoji="0" lang="ar-SA" altLang="zh-CN" b="1" i="0" u="none" strike="noStrike" cap="none" normalizeH="0" baseline="0" dirty="0" err="1" smtClean="0">
                <a:ln>
                  <a:noFill/>
                </a:ln>
                <a:solidFill>
                  <a:srgbClr val="000000"/>
                </a:solidFill>
                <a:effectLst/>
                <a:latin typeface="Traditional Arabic" pitchFamily="18" charset="-78"/>
                <a:ea typeface="SimSun" pitchFamily="2" charset="-122"/>
                <a:cs typeface="Traditional Arabic" pitchFamily="18" charset="-78"/>
              </a:rPr>
              <a:t>الإستهلاك</a:t>
            </a:r>
            <a:r>
              <a:rPr kumimoji="0" lang="ar-SA" altLang="zh-CN" b="1"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 </a:t>
            </a:r>
            <a:r>
              <a:rPr kumimoji="0" lang="ar-SA" altLang="zh-CN" b="1" i="0" u="none" strike="noStrike" cap="none" normalizeH="0" baseline="0" dirty="0" err="1" smtClean="0">
                <a:ln>
                  <a:noFill/>
                </a:ln>
                <a:solidFill>
                  <a:srgbClr val="000000"/>
                </a:solidFill>
                <a:effectLst/>
                <a:latin typeface="Traditional Arabic" pitchFamily="18" charset="-78"/>
                <a:ea typeface="SimSun" pitchFamily="2" charset="-122"/>
                <a:cs typeface="Traditional Arabic" pitchFamily="18" charset="-78"/>
              </a:rPr>
              <a:t>الواسع:</a:t>
            </a:r>
            <a:endParaRPr kumimoji="0" lang="ar-SA" altLang="zh-CN" b="1"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endParaRPr>
          </a:p>
          <a:p>
            <a:pPr lvl="0" algn="just" rtl="1" eaLnBrk="0" hangingPunct="0"/>
            <a:r>
              <a:rPr lang="ar-SA" altLang="zh-CN" b="1" dirty="0" smtClean="0">
                <a:solidFill>
                  <a:srgbClr val="000000"/>
                </a:solidFill>
                <a:latin typeface="Traditional Arabic" pitchFamily="18" charset="-78"/>
                <a:ea typeface="SimSun" pitchFamily="2" charset="-122"/>
                <a:cs typeface="Traditional Arabic" pitchFamily="18" charset="-78"/>
                <a:sym typeface="Symbol" pitchFamily="18" charset="2"/>
              </a:rPr>
              <a:t>            </a:t>
            </a:r>
            <a:r>
              <a:rPr lang="ar-SA" b="1" dirty="0" smtClean="0"/>
              <a:t> </a:t>
            </a:r>
            <a:r>
              <a:rPr lang="ar-SA" altLang="zh-CN" sz="1900" dirty="0" smtClean="0">
                <a:solidFill>
                  <a:srgbClr val="000000"/>
                </a:solidFill>
                <a:latin typeface="Traditional Arabic" pitchFamily="18" charset="-78"/>
                <a:ea typeface="SimSun" pitchFamily="2" charset="-122"/>
                <a:cs typeface="Traditional Arabic" pitchFamily="18" charset="-78"/>
              </a:rPr>
              <a:t>1-1</a:t>
            </a:r>
            <a:r>
              <a:rPr lang="fr-FR" altLang="zh-CN" sz="1900" dirty="0" smtClean="0">
                <a:solidFill>
                  <a:srgbClr val="000000"/>
                </a:solidFill>
                <a:latin typeface="Traditional Arabic" pitchFamily="18" charset="-78"/>
                <a:ea typeface="SimSun" pitchFamily="2" charset="-122"/>
                <a:cs typeface="Traditional Arabic" pitchFamily="18" charset="-78"/>
                <a:sym typeface="Symbol"/>
              </a:rPr>
              <a:t></a:t>
            </a:r>
            <a:r>
              <a:rPr lang="ar-SA" altLang="zh-CN" sz="1900" dirty="0" smtClean="0">
                <a:solidFill>
                  <a:srgbClr val="000000"/>
                </a:solidFill>
                <a:latin typeface="Traditional Arabic" pitchFamily="18" charset="-78"/>
                <a:ea typeface="SimSun" pitchFamily="2" charset="-122"/>
                <a:cs typeface="Traditional Arabic" pitchFamily="18" charset="-78"/>
              </a:rPr>
              <a:t> المعيار الجغرافي</a:t>
            </a:r>
          </a:p>
          <a:p>
            <a:pPr lvl="0" algn="just" rtl="1" eaLnBrk="0" hangingPunct="0"/>
            <a:r>
              <a:rPr lang="ar-SA" altLang="zh-CN" sz="1900" dirty="0" smtClean="0">
                <a:solidFill>
                  <a:srgbClr val="000000"/>
                </a:solidFill>
                <a:latin typeface="Traditional Arabic" pitchFamily="18" charset="-78"/>
                <a:ea typeface="SimSun" pitchFamily="2" charset="-122"/>
                <a:cs typeface="Traditional Arabic" pitchFamily="18" charset="-78"/>
              </a:rPr>
              <a:t>            1-2</a:t>
            </a:r>
            <a:r>
              <a:rPr lang="fr-FR" altLang="zh-CN" sz="1900" dirty="0" smtClean="0">
                <a:solidFill>
                  <a:srgbClr val="000000"/>
                </a:solidFill>
                <a:latin typeface="Traditional Arabic" pitchFamily="18" charset="-78"/>
                <a:ea typeface="SimSun" pitchFamily="2" charset="-122"/>
                <a:cs typeface="Traditional Arabic" pitchFamily="18" charset="-78"/>
                <a:sym typeface="Symbol"/>
              </a:rPr>
              <a:t></a:t>
            </a:r>
            <a:r>
              <a:rPr lang="ar-SA" altLang="zh-CN" sz="1900" dirty="0" smtClean="0">
                <a:solidFill>
                  <a:srgbClr val="000000"/>
                </a:solidFill>
                <a:latin typeface="Traditional Arabic" pitchFamily="18" charset="-78"/>
                <a:ea typeface="SimSun" pitchFamily="2" charset="-122"/>
                <a:cs typeface="Traditional Arabic" pitchFamily="18" charset="-78"/>
              </a:rPr>
              <a:t> المعيار </a:t>
            </a:r>
            <a:r>
              <a:rPr lang="ar-SA" altLang="zh-CN" sz="1900" dirty="0" err="1" smtClean="0">
                <a:solidFill>
                  <a:srgbClr val="000000"/>
                </a:solidFill>
                <a:latin typeface="Traditional Arabic" pitchFamily="18" charset="-78"/>
                <a:ea typeface="SimSun" pitchFamily="2" charset="-122"/>
                <a:cs typeface="Traditional Arabic" pitchFamily="18" charset="-78"/>
              </a:rPr>
              <a:t>السوسيوديمغرافي: </a:t>
            </a:r>
            <a:r>
              <a:rPr lang="ar-SA" altLang="zh-CN" sz="1900" dirty="0" smtClean="0">
                <a:solidFill>
                  <a:srgbClr val="000000"/>
                </a:solidFill>
                <a:latin typeface="Traditional Arabic" pitchFamily="18" charset="-78"/>
                <a:ea typeface="SimSun" pitchFamily="2" charset="-122"/>
                <a:cs typeface="Traditional Arabic" pitchFamily="18" charset="-78"/>
              </a:rPr>
              <a:t>(العمر، الجنس، الدخل، التعليم، الطبقات الاجتماعية</a:t>
            </a:r>
            <a:r>
              <a:rPr lang="ar-SA" altLang="zh-CN" sz="1900" dirty="0" err="1" smtClean="0">
                <a:solidFill>
                  <a:srgbClr val="000000"/>
                </a:solidFill>
                <a:latin typeface="Traditional Arabic" pitchFamily="18" charset="-78"/>
                <a:ea typeface="SimSun" pitchFamily="2" charset="-122"/>
                <a:cs typeface="Traditional Arabic" pitchFamily="18" charset="-78"/>
              </a:rPr>
              <a:t>)</a:t>
            </a:r>
            <a:endParaRPr lang="ar-SA" altLang="zh-CN" sz="1900" dirty="0" smtClean="0">
              <a:solidFill>
                <a:srgbClr val="000000"/>
              </a:solidFill>
              <a:latin typeface="Traditional Arabic" pitchFamily="18" charset="-78"/>
              <a:ea typeface="SimSun" pitchFamily="2" charset="-122"/>
              <a:cs typeface="Traditional Arabic" pitchFamily="18" charset="-78"/>
            </a:endParaRPr>
          </a:p>
          <a:p>
            <a:pPr lvl="0" algn="just" rtl="1" eaLnBrk="0" hangingPunct="0"/>
            <a:r>
              <a:rPr lang="ar-SA" altLang="zh-CN" sz="1900" dirty="0" smtClean="0">
                <a:solidFill>
                  <a:srgbClr val="000000"/>
                </a:solidFill>
                <a:latin typeface="Traditional Arabic" pitchFamily="18" charset="-78"/>
                <a:ea typeface="SimSun" pitchFamily="2" charset="-122"/>
                <a:cs typeface="Traditional Arabic" pitchFamily="18" charset="-78"/>
              </a:rPr>
              <a:t>            1-3</a:t>
            </a:r>
            <a:r>
              <a:rPr lang="fr-FR" altLang="zh-CN" sz="1900" dirty="0" smtClean="0">
                <a:solidFill>
                  <a:srgbClr val="000000"/>
                </a:solidFill>
                <a:latin typeface="Traditional Arabic" pitchFamily="18" charset="-78"/>
                <a:ea typeface="SimSun" pitchFamily="2" charset="-122"/>
                <a:cs typeface="Traditional Arabic" pitchFamily="18" charset="-78"/>
                <a:sym typeface="Symbol"/>
              </a:rPr>
              <a:t></a:t>
            </a:r>
            <a:r>
              <a:rPr lang="ar-SA" altLang="zh-CN" sz="1900" dirty="0" smtClean="0">
                <a:solidFill>
                  <a:srgbClr val="000000"/>
                </a:solidFill>
                <a:latin typeface="Traditional Arabic" pitchFamily="18" charset="-78"/>
                <a:ea typeface="SimSun" pitchFamily="2" charset="-122"/>
                <a:cs typeface="Traditional Arabic" pitchFamily="18" charset="-78"/>
              </a:rPr>
              <a:t> المعيار </a:t>
            </a:r>
            <a:r>
              <a:rPr lang="ar-SA" altLang="zh-CN" sz="1900" dirty="0" err="1" smtClean="0">
                <a:solidFill>
                  <a:srgbClr val="000000"/>
                </a:solidFill>
                <a:latin typeface="Traditional Arabic" pitchFamily="18" charset="-78"/>
                <a:ea typeface="SimSun" pitchFamily="2" charset="-122"/>
                <a:cs typeface="Traditional Arabic" pitchFamily="18" charset="-78"/>
              </a:rPr>
              <a:t>البسيكوغرافي</a:t>
            </a:r>
            <a:endParaRPr lang="ar-SA" altLang="zh-CN" sz="1900" dirty="0" smtClean="0">
              <a:solidFill>
                <a:srgbClr val="000000"/>
              </a:solidFill>
              <a:latin typeface="Traditional Arabic" pitchFamily="18" charset="-78"/>
              <a:ea typeface="SimSun" pitchFamily="2" charset="-122"/>
              <a:cs typeface="Traditional Arabic" pitchFamily="18" charset="-78"/>
            </a:endParaRPr>
          </a:p>
          <a:p>
            <a:pPr lvl="0" algn="just" rtl="1" eaLnBrk="0" hangingPunct="0"/>
            <a:r>
              <a:rPr lang="ar-SA" altLang="zh-CN" sz="1900" dirty="0" smtClean="0">
                <a:solidFill>
                  <a:srgbClr val="000000"/>
                </a:solidFill>
                <a:latin typeface="Traditional Arabic" pitchFamily="18" charset="-78"/>
                <a:ea typeface="SimSun" pitchFamily="2" charset="-122"/>
                <a:cs typeface="Traditional Arabic" pitchFamily="18" charset="-78"/>
              </a:rPr>
              <a:t>            1-4</a:t>
            </a:r>
            <a:r>
              <a:rPr lang="fr-FR" altLang="zh-CN" sz="1900" dirty="0" smtClean="0">
                <a:solidFill>
                  <a:srgbClr val="000000"/>
                </a:solidFill>
                <a:latin typeface="Traditional Arabic" pitchFamily="18" charset="-78"/>
                <a:ea typeface="SimSun" pitchFamily="2" charset="-122"/>
                <a:cs typeface="Traditional Arabic" pitchFamily="18" charset="-78"/>
                <a:sym typeface="Symbol"/>
              </a:rPr>
              <a:t></a:t>
            </a:r>
            <a:r>
              <a:rPr lang="ar-SA" altLang="zh-CN" sz="1900" dirty="0" smtClean="0">
                <a:solidFill>
                  <a:srgbClr val="000000"/>
                </a:solidFill>
                <a:latin typeface="Traditional Arabic" pitchFamily="18" charset="-78"/>
                <a:ea typeface="SimSun" pitchFamily="2" charset="-122"/>
                <a:cs typeface="Traditional Arabic" pitchFamily="18" charset="-78"/>
              </a:rPr>
              <a:t> المعيار </a:t>
            </a:r>
            <a:r>
              <a:rPr lang="ar-SA" altLang="zh-CN" sz="1900" dirty="0" err="1" smtClean="0">
                <a:solidFill>
                  <a:srgbClr val="000000"/>
                </a:solidFill>
                <a:latin typeface="Traditional Arabic" pitchFamily="18" charset="-78"/>
                <a:ea typeface="SimSun" pitchFamily="2" charset="-122"/>
                <a:cs typeface="Traditional Arabic" pitchFamily="18" charset="-78"/>
              </a:rPr>
              <a:t>السلوكي </a:t>
            </a:r>
            <a:r>
              <a:rPr lang="ar-SA" altLang="zh-CN" sz="1900" dirty="0" smtClean="0">
                <a:solidFill>
                  <a:srgbClr val="000000"/>
                </a:solidFill>
                <a:latin typeface="Traditional Arabic" pitchFamily="18" charset="-78"/>
                <a:ea typeface="SimSun" pitchFamily="2" charset="-122"/>
                <a:cs typeface="Traditional Arabic" pitchFamily="18" charset="-78"/>
              </a:rPr>
              <a:t>(المنفعة المرجوة من السلعة، معدل الاستخدام، الـولاء للمنتج وللعلامة</a:t>
            </a:r>
            <a:r>
              <a:rPr lang="ar-SA" altLang="zh-CN" sz="1900" dirty="0" err="1" smtClean="0">
                <a:solidFill>
                  <a:srgbClr val="000000"/>
                </a:solidFill>
                <a:latin typeface="Traditional Arabic" pitchFamily="18" charset="-78"/>
                <a:ea typeface="SimSun" pitchFamily="2" charset="-122"/>
                <a:cs typeface="Traditional Arabic" pitchFamily="18" charset="-78"/>
              </a:rPr>
              <a:t>)</a:t>
            </a:r>
            <a:r>
              <a:rPr lang="ar-SA" altLang="zh-CN" sz="1900" dirty="0" smtClean="0">
                <a:solidFill>
                  <a:srgbClr val="000000"/>
                </a:solidFill>
                <a:latin typeface="Traditional Arabic" pitchFamily="18" charset="-78"/>
                <a:ea typeface="SimSun" pitchFamily="2" charset="-122"/>
                <a:cs typeface="Traditional Arabic" pitchFamily="18" charset="-78"/>
              </a:rPr>
              <a:t>    </a:t>
            </a:r>
          </a:p>
          <a:p>
            <a:pPr lvl="0" algn="just" rtl="1" eaLnBrk="0" hangingPunct="0"/>
            <a:r>
              <a:rPr lang="ar-SA" altLang="zh-CN" sz="1900" dirty="0" smtClean="0">
                <a:solidFill>
                  <a:srgbClr val="000000"/>
                </a:solidFill>
                <a:latin typeface="Traditional Arabic" pitchFamily="18" charset="-78"/>
                <a:ea typeface="SimSun" pitchFamily="2" charset="-122"/>
                <a:cs typeface="Traditional Arabic" pitchFamily="18" charset="-78"/>
                <a:sym typeface="Symbol" pitchFamily="18" charset="2"/>
              </a:rPr>
              <a:t>            </a:t>
            </a:r>
            <a:r>
              <a:rPr lang="ar-SA" altLang="zh-CN" sz="1900" dirty="0" smtClean="0">
                <a:solidFill>
                  <a:srgbClr val="000000"/>
                </a:solidFill>
                <a:latin typeface="Traditional Arabic" pitchFamily="18" charset="-78"/>
                <a:ea typeface="SimSun" pitchFamily="2" charset="-122"/>
                <a:cs typeface="Traditional Arabic" pitchFamily="18" charset="-78"/>
              </a:rPr>
              <a:t>1-5</a:t>
            </a:r>
            <a:r>
              <a:rPr lang="fr-FR" altLang="zh-CN" sz="1900" dirty="0" smtClean="0">
                <a:solidFill>
                  <a:srgbClr val="000000"/>
                </a:solidFill>
                <a:latin typeface="Traditional Arabic" pitchFamily="18" charset="-78"/>
                <a:ea typeface="SimSun" pitchFamily="2" charset="-122"/>
                <a:cs typeface="Traditional Arabic" pitchFamily="18" charset="-78"/>
                <a:sym typeface="Symbol"/>
              </a:rPr>
              <a:t></a:t>
            </a:r>
            <a:r>
              <a:rPr lang="ar-SA" altLang="zh-CN" sz="1900" dirty="0" smtClean="0">
                <a:solidFill>
                  <a:srgbClr val="000000"/>
                </a:solidFill>
                <a:latin typeface="Traditional Arabic" pitchFamily="18" charset="-78"/>
                <a:ea typeface="SimSun" pitchFamily="2" charset="-122"/>
                <a:cs typeface="Traditional Arabic" pitchFamily="18" charset="-78"/>
              </a:rPr>
              <a:t> التجزئة متعددة المعايير</a:t>
            </a:r>
            <a:endParaRPr lang="fr-FR" altLang="zh-CN" sz="1900" dirty="0" smtClean="0">
              <a:solidFill>
                <a:srgbClr val="000000"/>
              </a:solidFill>
              <a:latin typeface="Traditional Arabic" pitchFamily="18" charset="-78"/>
              <a:ea typeface="SimSun" pitchFamily="2" charset="-122"/>
              <a:cs typeface="Traditional Arabic" pitchFamily="18" charset="-78"/>
              <a:sym typeface="Symbol" pitchFamily="18" charset="2"/>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fr-FR" altLang="zh-CN" b="1" i="0" u="none" strike="noStrike" cap="none" normalizeH="0" baseline="0" dirty="0" smtClean="0">
                <a:ln>
                  <a:noFill/>
                </a:ln>
                <a:solidFill>
                  <a:srgbClr val="000000"/>
                </a:solidFill>
                <a:effectLst/>
                <a:latin typeface="Times New Roman" pitchFamily="18" charset="0"/>
                <a:ea typeface="SimSun" pitchFamily="2" charset="-122"/>
                <a:cs typeface="Traditional Arabic" pitchFamily="18" charset="-78"/>
                <a:sym typeface="Symbol" pitchFamily="18" charset="2"/>
              </a:rPr>
              <a:t/>
            </a:r>
            <a:br>
              <a:rPr kumimoji="0" lang="fr-FR" altLang="zh-CN" b="1" i="0" u="none" strike="noStrike" cap="none" normalizeH="0" baseline="0" dirty="0" smtClean="0">
                <a:ln>
                  <a:noFill/>
                </a:ln>
                <a:solidFill>
                  <a:srgbClr val="000000"/>
                </a:solidFill>
                <a:effectLst/>
                <a:latin typeface="Times New Roman" pitchFamily="18" charset="0"/>
                <a:ea typeface="SimSun" pitchFamily="2" charset="-122"/>
                <a:cs typeface="Traditional Arabic" pitchFamily="18" charset="-78"/>
                <a:sym typeface="Symbol" pitchFamily="18" charset="2"/>
              </a:rPr>
            </a:br>
            <a:endParaRPr kumimoji="0" lang="fr-FR" altLang="zh-CN" b="1" i="0" u="none" strike="noStrike" cap="none" normalizeH="0" baseline="0" dirty="0" smtClean="0">
              <a:ln>
                <a:noFill/>
              </a:ln>
              <a:solidFill>
                <a:srgbClr val="000000"/>
              </a:solidFill>
              <a:effectLst/>
              <a:latin typeface="Times New Roman" pitchFamily="18" charset="0"/>
              <a:ea typeface="SimSun" pitchFamily="2" charset="-122"/>
              <a:cs typeface="Traditional Arabic" pitchFamily="18" charset="-78"/>
              <a:sym typeface="Symbol" pitchFamily="18" charset="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691680" y="1052736"/>
            <a:ext cx="7272808"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rtl="1"/>
            <a:r>
              <a:rPr lang="ar-SA" altLang="zh-CN" b="1" dirty="0" smtClean="0">
                <a:solidFill>
                  <a:srgbClr val="000000"/>
                </a:solidFill>
                <a:latin typeface="Traditional Arabic" pitchFamily="18" charset="-78"/>
                <a:ea typeface="SimSun" pitchFamily="2" charset="-122"/>
                <a:cs typeface="Traditional Arabic" pitchFamily="18" charset="-78"/>
              </a:rPr>
              <a:t>حاول كثير من الباحثين تحديد المعايير الخاصة بالسوق الصناعية ومن هؤلاء </a:t>
            </a:r>
            <a:r>
              <a:rPr lang="fr-FR" altLang="zh-CN" sz="1600" b="1" dirty="0" smtClean="0">
                <a:solidFill>
                  <a:srgbClr val="000000"/>
                </a:solidFill>
                <a:latin typeface="Traditional Arabic" pitchFamily="18" charset="-78"/>
                <a:ea typeface="SimSun" pitchFamily="2" charset="-122"/>
                <a:cs typeface="Traditional Arabic" pitchFamily="18" charset="-78"/>
              </a:rPr>
              <a:t>Shapiro</a:t>
            </a:r>
            <a:r>
              <a:rPr lang="ar-SA" altLang="zh-CN" b="1" dirty="0" smtClean="0">
                <a:solidFill>
                  <a:srgbClr val="000000"/>
                </a:solidFill>
                <a:latin typeface="Traditional Arabic" pitchFamily="18" charset="-78"/>
                <a:ea typeface="SimSun" pitchFamily="2" charset="-122"/>
                <a:cs typeface="Traditional Arabic" pitchFamily="18" charset="-78"/>
              </a:rPr>
              <a:t> و </a:t>
            </a:r>
            <a:r>
              <a:rPr lang="fr-FR" altLang="zh-CN" sz="1600" b="1" dirty="0" err="1" smtClean="0">
                <a:solidFill>
                  <a:srgbClr val="000000"/>
                </a:solidFill>
                <a:latin typeface="Traditional Arabic" pitchFamily="18" charset="-78"/>
                <a:ea typeface="SimSun" pitchFamily="2" charset="-122"/>
                <a:cs typeface="Traditional Arabic" pitchFamily="18" charset="-78"/>
              </a:rPr>
              <a:t>Bonoma</a:t>
            </a:r>
            <a:r>
              <a:rPr lang="ar-SA" altLang="zh-CN" b="1" dirty="0" smtClean="0">
                <a:solidFill>
                  <a:srgbClr val="000000"/>
                </a:solidFill>
                <a:latin typeface="Traditional Arabic" pitchFamily="18" charset="-78"/>
                <a:ea typeface="SimSun" pitchFamily="2" charset="-122"/>
                <a:cs typeface="Traditional Arabic" pitchFamily="18" charset="-78"/>
              </a:rPr>
              <a:t> الذين قاما بدراسة قدما من خلالها أهم المعايير التي يمكن تجزئة هذا السوق على أساسها:</a:t>
            </a:r>
            <a:endParaRPr lang="fr-FR" altLang="zh-CN" b="1" dirty="0" smtClean="0">
              <a:solidFill>
                <a:srgbClr val="000000"/>
              </a:solidFill>
              <a:latin typeface="Traditional Arabic" pitchFamily="18" charset="-78"/>
              <a:ea typeface="SimSun" pitchFamily="2" charset="-122"/>
              <a:cs typeface="Traditional Arabic" pitchFamily="18" charset="-78"/>
            </a:endParaRPr>
          </a:p>
        </p:txBody>
      </p:sp>
      <p:sp>
        <p:nvSpPr>
          <p:cNvPr id="57345" name="Rectangle 1"/>
          <p:cNvSpPr>
            <a:spLocks noChangeArrowheads="1"/>
          </p:cNvSpPr>
          <p:nvPr/>
        </p:nvSpPr>
        <p:spPr bwMode="auto">
          <a:xfrm>
            <a:off x="5436096" y="1519738"/>
            <a:ext cx="3384376" cy="488210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fr-FR" altLang="zh-CN" b="1"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 </a:t>
            </a:r>
            <a:r>
              <a:rPr kumimoji="0" lang="ar-SA" altLang="zh-CN" b="1"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2-1</a:t>
            </a:r>
            <a:r>
              <a:rPr kumimoji="0" lang="fr-FR" altLang="zh-CN" b="1" i="0" u="none" strike="noStrike" cap="none" normalizeH="0" baseline="0" dirty="0" smtClean="0">
                <a:ln>
                  <a:noFill/>
                </a:ln>
                <a:solidFill>
                  <a:srgbClr val="000000"/>
                </a:solidFill>
                <a:effectLst/>
                <a:latin typeface="Times New Roman" pitchFamily="18" charset="0"/>
                <a:ea typeface="SimSun" pitchFamily="2" charset="-122"/>
                <a:cs typeface="Traditional Arabic" pitchFamily="18" charset="-78"/>
                <a:sym typeface="Symbol" pitchFamily="18" charset="2"/>
              </a:rPr>
              <a:t></a:t>
            </a:r>
            <a:r>
              <a:rPr kumimoji="0" lang="ar-SA" altLang="zh-CN" b="1"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 المحيط </a:t>
            </a:r>
            <a:r>
              <a:rPr kumimoji="0" lang="ar-SA" altLang="zh-CN" b="1" i="0" u="none" strike="noStrike" cap="none" normalizeH="0" baseline="0" dirty="0" err="1" smtClean="0">
                <a:ln>
                  <a:noFill/>
                </a:ln>
                <a:solidFill>
                  <a:srgbClr val="000000"/>
                </a:solidFill>
                <a:effectLst/>
                <a:latin typeface="Traditional Arabic" pitchFamily="18" charset="-78"/>
                <a:ea typeface="SimSun" pitchFamily="2" charset="-122"/>
                <a:cs typeface="Traditional Arabic" pitchFamily="18" charset="-78"/>
              </a:rPr>
              <a:t>الديمغرافي</a:t>
            </a:r>
            <a:r>
              <a:rPr kumimoji="0" lang="ar-SA" altLang="zh-CN" b="1"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a:t>
            </a:r>
            <a:r>
              <a:rPr kumimoji="0" lang="ar-SA" altLang="zh-CN" b="1"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sym typeface="Symbol" pitchFamily="18" charset="2"/>
              </a:rPr>
              <a:t> </a:t>
            </a:r>
            <a:r>
              <a:rPr kumimoji="0" lang="ar-SA" altLang="zh-CN" sz="1900"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sym typeface="Symbol" pitchFamily="18" charset="2"/>
              </a:rPr>
              <a:t>للعميل وأكثر المعايير استخداما فيه هي نوعية القطاع الصناعي، و حجم المؤسسات وكذلك الموقع الجغرافي الذي تتواجد </a:t>
            </a:r>
            <a:r>
              <a:rPr kumimoji="0" lang="ar-SA" altLang="zh-CN" sz="1900" i="0" u="none" strike="noStrike" cap="none" normalizeH="0" baseline="0" dirty="0" err="1" smtClean="0">
                <a:ln>
                  <a:noFill/>
                </a:ln>
                <a:solidFill>
                  <a:srgbClr val="000000"/>
                </a:solidFill>
                <a:effectLst/>
                <a:latin typeface="Traditional Arabic" pitchFamily="18" charset="-78"/>
                <a:ea typeface="SimSun" pitchFamily="2" charset="-122"/>
                <a:cs typeface="Traditional Arabic" pitchFamily="18" charset="-78"/>
                <a:sym typeface="Symbol" pitchFamily="18" charset="2"/>
              </a:rPr>
              <a:t>فيه...</a:t>
            </a:r>
            <a:endParaRPr kumimoji="0" lang="fr-FR" altLang="zh-CN" sz="1900" i="0" u="none" strike="noStrike" cap="none" normalizeH="0" baseline="0" dirty="0" smtClean="0">
              <a:ln>
                <a:noFill/>
              </a:ln>
              <a:solidFill>
                <a:srgbClr val="000000"/>
              </a:solidFill>
              <a:effectLst/>
              <a:latin typeface="Arial" pitchFamily="34" charset="0"/>
              <a:cs typeface="Arial" pitchFamily="34" charset="0"/>
              <a:sym typeface="Symbol" pitchFamily="18" charset="2"/>
            </a:endParaRPr>
          </a:p>
          <a:p>
            <a:pPr marL="0" marR="0" lvl="0" indent="0" algn="just" defTabSz="914400" rtl="1" eaLnBrk="0" fontAlgn="base" latinLnBrk="0" hangingPunct="0">
              <a:lnSpc>
                <a:spcPct val="100000"/>
              </a:lnSpc>
              <a:spcBef>
                <a:spcPct val="0"/>
              </a:spcBef>
              <a:spcAft>
                <a:spcPct val="0"/>
              </a:spcAft>
              <a:buClrTx/>
              <a:buSzTx/>
              <a:buFontTx/>
              <a:buNone/>
              <a:tabLst/>
            </a:pPr>
            <a:r>
              <a:rPr lang="ar-SA" altLang="zh-CN" b="1" dirty="0" smtClean="0">
                <a:solidFill>
                  <a:srgbClr val="000000"/>
                </a:solidFill>
                <a:latin typeface="Traditional Arabic" pitchFamily="18" charset="-78"/>
                <a:ea typeface="SimSun" pitchFamily="2" charset="-122"/>
                <a:cs typeface="Traditional Arabic" pitchFamily="18" charset="-78"/>
                <a:sym typeface="Symbol" pitchFamily="18" charset="2"/>
              </a:rPr>
              <a:t>2-2</a:t>
            </a:r>
            <a:r>
              <a:rPr lang="fr-FR" altLang="zh-CN" b="1" dirty="0" smtClean="0">
                <a:solidFill>
                  <a:srgbClr val="000000"/>
                </a:solidFill>
                <a:latin typeface="Traditional Arabic" pitchFamily="18" charset="-78"/>
                <a:ea typeface="SimSun" pitchFamily="2" charset="-122"/>
                <a:cs typeface="Traditional Arabic" pitchFamily="18" charset="-78"/>
                <a:sym typeface="Symbol" pitchFamily="18" charset="2"/>
              </a:rPr>
              <a:t></a:t>
            </a:r>
            <a:r>
              <a:rPr lang="ar-SA" altLang="zh-CN" b="1" dirty="0" smtClean="0">
                <a:solidFill>
                  <a:srgbClr val="000000"/>
                </a:solidFill>
                <a:latin typeface="Traditional Arabic" pitchFamily="18" charset="-78"/>
                <a:ea typeface="SimSun" pitchFamily="2" charset="-122"/>
                <a:cs typeface="Traditional Arabic" pitchFamily="18" charset="-78"/>
              </a:rPr>
              <a:t> معالم التشغيل:</a:t>
            </a:r>
            <a:r>
              <a:rPr lang="ar-SA" altLang="zh-CN" b="1" dirty="0" smtClean="0">
                <a:solidFill>
                  <a:srgbClr val="000000"/>
                </a:solidFill>
                <a:latin typeface="Traditional Arabic" pitchFamily="18" charset="-78"/>
                <a:ea typeface="SimSun" pitchFamily="2" charset="-122"/>
                <a:cs typeface="Traditional Arabic" pitchFamily="18" charset="-78"/>
                <a:sym typeface="Symbol" pitchFamily="18" charset="2"/>
              </a:rPr>
              <a:t> </a:t>
            </a:r>
            <a:r>
              <a:rPr lang="ar-SA" altLang="zh-CN" sz="1900" dirty="0" smtClean="0">
                <a:solidFill>
                  <a:srgbClr val="000000"/>
                </a:solidFill>
                <a:latin typeface="Traditional Arabic" pitchFamily="18" charset="-78"/>
                <a:ea typeface="SimSun" pitchFamily="2" charset="-122"/>
                <a:cs typeface="Traditional Arabic" pitchFamily="18" charset="-78"/>
                <a:sym typeface="Symbol" pitchFamily="18" charset="2"/>
              </a:rPr>
              <a:t>والتي تميز نشاط العميل كالتكنولوجيا المستعملة، وإمكاناته التقنية و </a:t>
            </a:r>
            <a:r>
              <a:rPr lang="ar-SA" altLang="zh-CN" sz="1900" dirty="0" err="1" smtClean="0">
                <a:solidFill>
                  <a:srgbClr val="000000"/>
                </a:solidFill>
                <a:latin typeface="Traditional Arabic" pitchFamily="18" charset="-78"/>
                <a:ea typeface="SimSun" pitchFamily="2" charset="-122"/>
                <a:cs typeface="Traditional Arabic" pitchFamily="18" charset="-78"/>
                <a:sym typeface="Symbol" pitchFamily="18" charset="2"/>
              </a:rPr>
              <a:t>المالية..</a:t>
            </a:r>
            <a:r>
              <a:rPr lang="ar-SA" altLang="zh-CN" sz="1900" dirty="0" smtClean="0">
                <a:solidFill>
                  <a:srgbClr val="000000"/>
                </a:solidFill>
                <a:latin typeface="Traditional Arabic" pitchFamily="18" charset="-78"/>
                <a:ea typeface="SimSun" pitchFamily="2" charset="-122"/>
                <a:cs typeface="Traditional Arabic" pitchFamily="18" charset="-78"/>
                <a:sym typeface="Symbol" pitchFamily="18" charset="2"/>
              </a:rPr>
              <a:t> </a:t>
            </a:r>
            <a:endParaRPr lang="fr-FR" altLang="zh-CN" sz="1900" dirty="0" smtClean="0">
              <a:solidFill>
                <a:srgbClr val="000000"/>
              </a:solidFill>
              <a:latin typeface="Traditional Arabic" pitchFamily="18" charset="-78"/>
              <a:ea typeface="SimSun" pitchFamily="2" charset="-122"/>
              <a:cs typeface="Traditional Arabic" pitchFamily="18" charset="-78"/>
              <a:sym typeface="Symbol" pitchFamily="18" charset="2"/>
            </a:endParaRPr>
          </a:p>
          <a:p>
            <a:pPr marL="0" marR="0" lvl="0" indent="0" algn="just" defTabSz="914400" rtl="1" eaLnBrk="0" fontAlgn="base" latinLnBrk="0" hangingPunct="0">
              <a:lnSpc>
                <a:spcPct val="100000"/>
              </a:lnSpc>
              <a:spcBef>
                <a:spcPct val="0"/>
              </a:spcBef>
              <a:spcAft>
                <a:spcPct val="0"/>
              </a:spcAft>
              <a:buClrTx/>
              <a:buSzTx/>
              <a:buFontTx/>
              <a:buNone/>
              <a:tabLst/>
            </a:pPr>
            <a:r>
              <a:rPr lang="ar-SA" altLang="zh-CN" b="1" dirty="0" smtClean="0">
                <a:solidFill>
                  <a:srgbClr val="000000"/>
                </a:solidFill>
                <a:latin typeface="Traditional Arabic" pitchFamily="18" charset="-78"/>
                <a:ea typeface="SimSun" pitchFamily="2" charset="-122"/>
                <a:cs typeface="Traditional Arabic" pitchFamily="18" charset="-78"/>
                <a:sym typeface="Symbol" pitchFamily="18" charset="2"/>
              </a:rPr>
              <a:t>2-3</a:t>
            </a:r>
            <a:r>
              <a:rPr lang="fr-FR" altLang="zh-CN" b="1" dirty="0" smtClean="0">
                <a:solidFill>
                  <a:srgbClr val="000000"/>
                </a:solidFill>
                <a:latin typeface="Traditional Arabic" pitchFamily="18" charset="-78"/>
                <a:ea typeface="SimSun" pitchFamily="2" charset="-122"/>
                <a:cs typeface="Traditional Arabic" pitchFamily="18" charset="-78"/>
                <a:sym typeface="Symbol" pitchFamily="18" charset="2"/>
              </a:rPr>
              <a:t></a:t>
            </a:r>
            <a:r>
              <a:rPr lang="ar-SA" altLang="zh-CN" b="1" dirty="0" smtClean="0">
                <a:solidFill>
                  <a:srgbClr val="000000"/>
                </a:solidFill>
                <a:latin typeface="Traditional Arabic" pitchFamily="18" charset="-78"/>
                <a:ea typeface="SimSun" pitchFamily="2" charset="-122"/>
                <a:cs typeface="Traditional Arabic" pitchFamily="18" charset="-78"/>
                <a:sym typeface="Symbol" pitchFamily="18" charset="2"/>
              </a:rPr>
              <a:t> طرق الشراء: </a:t>
            </a:r>
            <a:r>
              <a:rPr lang="ar-SA" altLang="zh-CN" sz="1900" dirty="0" smtClean="0">
                <a:solidFill>
                  <a:srgbClr val="000000"/>
                </a:solidFill>
                <a:latin typeface="Traditional Arabic" pitchFamily="18" charset="-78"/>
                <a:ea typeface="SimSun" pitchFamily="2" charset="-122"/>
                <a:cs typeface="Traditional Arabic" pitchFamily="18" charset="-78"/>
                <a:sym typeface="Symbol" pitchFamily="18" charset="2"/>
              </a:rPr>
              <a:t>الهيكل التنظيمي لوظيفة الشراء وسياستها في قراراتها الشرائية وكذلك المعايير التي تتم على أساسها عملية الشراء للمنتجات الصناعية.</a:t>
            </a:r>
            <a:endParaRPr lang="fr-FR" altLang="zh-CN" sz="1900" dirty="0" smtClean="0">
              <a:solidFill>
                <a:srgbClr val="000000"/>
              </a:solidFill>
              <a:latin typeface="Traditional Arabic" pitchFamily="18" charset="-78"/>
              <a:ea typeface="SimSun" pitchFamily="2" charset="-122"/>
              <a:cs typeface="Traditional Arabic" pitchFamily="18" charset="-78"/>
              <a:sym typeface="Symbol" pitchFamily="18" charset="2"/>
            </a:endParaRPr>
          </a:p>
          <a:p>
            <a:pPr marL="0" marR="0" lvl="0" indent="0" algn="just" defTabSz="914400" rtl="1" eaLnBrk="0" fontAlgn="base" latinLnBrk="0" hangingPunct="0">
              <a:lnSpc>
                <a:spcPct val="100000"/>
              </a:lnSpc>
              <a:spcBef>
                <a:spcPct val="0"/>
              </a:spcBef>
              <a:spcAft>
                <a:spcPct val="0"/>
              </a:spcAft>
              <a:buClrTx/>
              <a:buSzTx/>
              <a:buFontTx/>
              <a:buNone/>
              <a:tabLst/>
            </a:pPr>
            <a:r>
              <a:rPr lang="ar-SA" altLang="zh-CN" b="1" dirty="0" smtClean="0">
                <a:solidFill>
                  <a:srgbClr val="000000"/>
                </a:solidFill>
                <a:latin typeface="Traditional Arabic" pitchFamily="18" charset="-78"/>
                <a:ea typeface="SimSun" pitchFamily="2" charset="-122"/>
                <a:cs typeface="Traditional Arabic" pitchFamily="18" charset="-78"/>
                <a:sym typeface="Symbol" pitchFamily="18" charset="2"/>
              </a:rPr>
              <a:t>2-4</a:t>
            </a:r>
            <a:r>
              <a:rPr lang="fr-FR" altLang="zh-CN" b="1" dirty="0" smtClean="0">
                <a:solidFill>
                  <a:srgbClr val="000000"/>
                </a:solidFill>
                <a:latin typeface="Traditional Arabic" pitchFamily="18" charset="-78"/>
                <a:ea typeface="SimSun" pitchFamily="2" charset="-122"/>
                <a:cs typeface="Traditional Arabic" pitchFamily="18" charset="-78"/>
                <a:sym typeface="Symbol" pitchFamily="18" charset="2"/>
              </a:rPr>
              <a:t> </a:t>
            </a:r>
            <a:r>
              <a:rPr lang="ar-SA" altLang="zh-CN" b="1" dirty="0" smtClean="0">
                <a:solidFill>
                  <a:srgbClr val="000000"/>
                </a:solidFill>
                <a:latin typeface="Traditional Arabic" pitchFamily="18" charset="-78"/>
                <a:ea typeface="SimSun" pitchFamily="2" charset="-122"/>
                <a:cs typeface="Traditional Arabic" pitchFamily="18" charset="-78"/>
                <a:sym typeface="Symbol" pitchFamily="18" charset="2"/>
              </a:rPr>
              <a:t>العوامل الموقفية: </a:t>
            </a:r>
            <a:r>
              <a:rPr lang="ar-SA" altLang="zh-CN" sz="1900" dirty="0" smtClean="0">
                <a:solidFill>
                  <a:srgbClr val="000000"/>
                </a:solidFill>
                <a:latin typeface="Traditional Arabic" pitchFamily="18" charset="-78"/>
                <a:ea typeface="SimSun" pitchFamily="2" charset="-122"/>
                <a:cs typeface="Traditional Arabic" pitchFamily="18" charset="-78"/>
                <a:sym typeface="Symbol" pitchFamily="18" charset="2"/>
              </a:rPr>
              <a:t>وتتمثل أساسا في درجة </a:t>
            </a:r>
            <a:r>
              <a:rPr lang="ar-SA" altLang="zh-CN" sz="1900" dirty="0" err="1" smtClean="0">
                <a:solidFill>
                  <a:srgbClr val="000000"/>
                </a:solidFill>
                <a:latin typeface="Traditional Arabic" pitchFamily="18" charset="-78"/>
                <a:ea typeface="SimSun" pitchFamily="2" charset="-122"/>
                <a:cs typeface="Traditional Arabic" pitchFamily="18" charset="-78"/>
                <a:sym typeface="Symbol" pitchFamily="18" charset="2"/>
              </a:rPr>
              <a:t>استعجالية</a:t>
            </a:r>
            <a:r>
              <a:rPr lang="ar-SA" altLang="zh-CN" sz="1900" dirty="0" smtClean="0">
                <a:solidFill>
                  <a:srgbClr val="000000"/>
                </a:solidFill>
                <a:latin typeface="Traditional Arabic" pitchFamily="18" charset="-78"/>
                <a:ea typeface="SimSun" pitchFamily="2" charset="-122"/>
                <a:cs typeface="Traditional Arabic" pitchFamily="18" charset="-78"/>
                <a:sym typeface="Symbol" pitchFamily="18" charset="2"/>
              </a:rPr>
              <a:t> </a:t>
            </a:r>
            <a:r>
              <a:rPr lang="ar-SA" altLang="zh-CN" sz="1900" dirty="0" err="1" smtClean="0">
                <a:solidFill>
                  <a:srgbClr val="000000"/>
                </a:solidFill>
                <a:latin typeface="Traditional Arabic" pitchFamily="18" charset="-78"/>
                <a:ea typeface="SimSun" pitchFamily="2" charset="-122"/>
                <a:cs typeface="Traditional Arabic" pitchFamily="18" charset="-78"/>
                <a:sym typeface="Symbol" pitchFamily="18" charset="2"/>
              </a:rPr>
              <a:t>الطلبيات</a:t>
            </a:r>
            <a:r>
              <a:rPr lang="ar-SA" altLang="zh-CN" sz="1900" dirty="0" smtClean="0">
                <a:solidFill>
                  <a:srgbClr val="000000"/>
                </a:solidFill>
                <a:latin typeface="Traditional Arabic" pitchFamily="18" charset="-78"/>
                <a:ea typeface="SimSun" pitchFamily="2" charset="-122"/>
                <a:cs typeface="Traditional Arabic" pitchFamily="18" charset="-78"/>
                <a:sym typeface="Symbol" pitchFamily="18" charset="2"/>
              </a:rPr>
              <a:t>، وطرق وظروف استعمال </a:t>
            </a:r>
            <a:r>
              <a:rPr lang="ar-SA" altLang="zh-CN" sz="1900" dirty="0" err="1" smtClean="0">
                <a:solidFill>
                  <a:srgbClr val="000000"/>
                </a:solidFill>
                <a:latin typeface="Traditional Arabic" pitchFamily="18" charset="-78"/>
                <a:ea typeface="SimSun" pitchFamily="2" charset="-122"/>
                <a:cs typeface="Traditional Arabic" pitchFamily="18" charset="-78"/>
                <a:sym typeface="Symbol" pitchFamily="18" charset="2"/>
              </a:rPr>
              <a:t>المنتوجات</a:t>
            </a:r>
            <a:r>
              <a:rPr lang="ar-SA" altLang="zh-CN" sz="1900" dirty="0" smtClean="0">
                <a:solidFill>
                  <a:srgbClr val="000000"/>
                </a:solidFill>
                <a:latin typeface="Traditional Arabic" pitchFamily="18" charset="-78"/>
                <a:ea typeface="SimSun" pitchFamily="2" charset="-122"/>
                <a:cs typeface="Traditional Arabic" pitchFamily="18" charset="-78"/>
                <a:sym typeface="Symbol" pitchFamily="18" charset="2"/>
              </a:rPr>
              <a:t> وكذلك أهمية تلك </a:t>
            </a:r>
            <a:r>
              <a:rPr lang="ar-SA" altLang="zh-CN" sz="1900" dirty="0" err="1" smtClean="0">
                <a:solidFill>
                  <a:srgbClr val="000000"/>
                </a:solidFill>
                <a:latin typeface="Traditional Arabic" pitchFamily="18" charset="-78"/>
                <a:ea typeface="SimSun" pitchFamily="2" charset="-122"/>
                <a:cs typeface="Traditional Arabic" pitchFamily="18" charset="-78"/>
                <a:sym typeface="Symbol" pitchFamily="18" charset="2"/>
              </a:rPr>
              <a:t>المنتوجات</a:t>
            </a:r>
            <a:r>
              <a:rPr lang="ar-SA" altLang="zh-CN" sz="1900" dirty="0" smtClean="0">
                <a:solidFill>
                  <a:srgbClr val="000000"/>
                </a:solidFill>
                <a:latin typeface="Traditional Arabic" pitchFamily="18" charset="-78"/>
                <a:ea typeface="SimSun" pitchFamily="2" charset="-122"/>
                <a:cs typeface="Traditional Arabic" pitchFamily="18" charset="-78"/>
                <a:sym typeface="Symbol" pitchFamily="18" charset="2"/>
              </a:rPr>
              <a:t> بالنسبة </a:t>
            </a:r>
            <a:r>
              <a:rPr lang="ar-SA" altLang="zh-CN" sz="1900" dirty="0" err="1" smtClean="0">
                <a:solidFill>
                  <a:srgbClr val="000000"/>
                </a:solidFill>
                <a:latin typeface="Traditional Arabic" pitchFamily="18" charset="-78"/>
                <a:ea typeface="SimSun" pitchFamily="2" charset="-122"/>
                <a:cs typeface="Traditional Arabic" pitchFamily="18" charset="-78"/>
                <a:sym typeface="Symbol" pitchFamily="18" charset="2"/>
              </a:rPr>
              <a:t>للعمل ...</a:t>
            </a:r>
            <a:endParaRPr lang="fr-FR" altLang="zh-CN" sz="1900" dirty="0" smtClean="0">
              <a:solidFill>
                <a:srgbClr val="000000"/>
              </a:solidFill>
              <a:latin typeface="Traditional Arabic" pitchFamily="18" charset="-78"/>
              <a:ea typeface="SimSun" pitchFamily="2" charset="-122"/>
              <a:cs typeface="Traditional Arabic" pitchFamily="18" charset="-78"/>
              <a:sym typeface="Symbol" pitchFamily="18" charset="2"/>
            </a:endParaRPr>
          </a:p>
          <a:p>
            <a:pPr marL="0" marR="0" lvl="0" indent="0" algn="just" defTabSz="914400" rtl="1" eaLnBrk="0" fontAlgn="base" latinLnBrk="0" hangingPunct="0">
              <a:lnSpc>
                <a:spcPct val="100000"/>
              </a:lnSpc>
              <a:spcBef>
                <a:spcPct val="0"/>
              </a:spcBef>
              <a:spcAft>
                <a:spcPct val="0"/>
              </a:spcAft>
              <a:buClrTx/>
              <a:buSzTx/>
              <a:buFontTx/>
              <a:buNone/>
              <a:tabLst/>
            </a:pPr>
            <a:r>
              <a:rPr lang="ar-SA" altLang="zh-CN" b="1" dirty="0" smtClean="0">
                <a:solidFill>
                  <a:srgbClr val="000000"/>
                </a:solidFill>
                <a:latin typeface="Traditional Arabic" pitchFamily="18" charset="-78"/>
                <a:ea typeface="SimSun" pitchFamily="2" charset="-122"/>
                <a:cs typeface="Traditional Arabic" pitchFamily="18" charset="-78"/>
                <a:sym typeface="Symbol" pitchFamily="18" charset="2"/>
              </a:rPr>
              <a:t>2-5</a:t>
            </a:r>
            <a:r>
              <a:rPr lang="fr-FR" altLang="zh-CN" b="1" dirty="0" smtClean="0">
                <a:solidFill>
                  <a:srgbClr val="000000"/>
                </a:solidFill>
                <a:latin typeface="Traditional Arabic" pitchFamily="18" charset="-78"/>
                <a:ea typeface="SimSun" pitchFamily="2" charset="-122"/>
                <a:cs typeface="Traditional Arabic" pitchFamily="18" charset="-78"/>
                <a:sym typeface="Symbol" pitchFamily="18" charset="2"/>
              </a:rPr>
              <a:t></a:t>
            </a:r>
            <a:r>
              <a:rPr lang="ar-SA" altLang="zh-CN" b="1" dirty="0" smtClean="0">
                <a:solidFill>
                  <a:srgbClr val="000000"/>
                </a:solidFill>
                <a:latin typeface="Traditional Arabic" pitchFamily="18" charset="-78"/>
                <a:ea typeface="SimSun" pitchFamily="2" charset="-122"/>
                <a:cs typeface="Traditional Arabic" pitchFamily="18" charset="-78"/>
                <a:sym typeface="Symbol" pitchFamily="18" charset="2"/>
              </a:rPr>
              <a:t> السمات الشخصية </a:t>
            </a:r>
            <a:r>
              <a:rPr lang="ar-SA" altLang="zh-CN" b="1" dirty="0" err="1" smtClean="0">
                <a:solidFill>
                  <a:srgbClr val="000000"/>
                </a:solidFill>
                <a:latin typeface="Traditional Arabic" pitchFamily="18" charset="-78"/>
                <a:ea typeface="SimSun" pitchFamily="2" charset="-122"/>
                <a:cs typeface="Traditional Arabic" pitchFamily="18" charset="-78"/>
                <a:sym typeface="Symbol" pitchFamily="18" charset="2"/>
              </a:rPr>
              <a:t>للمشتري </a:t>
            </a:r>
            <a:r>
              <a:rPr lang="ar-SA" altLang="zh-CN" b="1" dirty="0" smtClean="0">
                <a:solidFill>
                  <a:srgbClr val="000000"/>
                </a:solidFill>
                <a:latin typeface="Traditional Arabic" pitchFamily="18" charset="-78"/>
                <a:ea typeface="SimSun" pitchFamily="2" charset="-122"/>
                <a:cs typeface="Traditional Arabic" pitchFamily="18" charset="-78"/>
                <a:sym typeface="Symbol" pitchFamily="18" charset="2"/>
              </a:rPr>
              <a:t>: </a:t>
            </a:r>
            <a:r>
              <a:rPr lang="ar-SA" altLang="zh-CN" sz="1900" dirty="0" smtClean="0">
                <a:solidFill>
                  <a:srgbClr val="000000"/>
                </a:solidFill>
                <a:latin typeface="Traditional Arabic" pitchFamily="18" charset="-78"/>
                <a:ea typeface="SimSun" pitchFamily="2" charset="-122"/>
                <a:cs typeface="Traditional Arabic" pitchFamily="18" charset="-78"/>
                <a:sym typeface="Symbol" pitchFamily="18" charset="2"/>
              </a:rPr>
              <a:t>خصائصه </a:t>
            </a:r>
            <a:r>
              <a:rPr lang="ar-SA" altLang="zh-CN" sz="1900" dirty="0" err="1" smtClean="0">
                <a:solidFill>
                  <a:srgbClr val="000000"/>
                </a:solidFill>
                <a:latin typeface="Traditional Arabic" pitchFamily="18" charset="-78"/>
                <a:ea typeface="SimSun" pitchFamily="2" charset="-122"/>
                <a:cs typeface="Traditional Arabic" pitchFamily="18" charset="-78"/>
                <a:sym typeface="Symbol" pitchFamily="18" charset="2"/>
              </a:rPr>
              <a:t>الديمغرافية</a:t>
            </a:r>
            <a:r>
              <a:rPr lang="ar-SA" altLang="zh-CN" sz="1900" dirty="0" smtClean="0">
                <a:solidFill>
                  <a:srgbClr val="000000"/>
                </a:solidFill>
                <a:latin typeface="Traditional Arabic" pitchFamily="18" charset="-78"/>
                <a:ea typeface="SimSun" pitchFamily="2" charset="-122"/>
                <a:cs typeface="Traditional Arabic" pitchFamily="18" charset="-78"/>
                <a:sym typeface="Symbol" pitchFamily="18" charset="2"/>
              </a:rPr>
              <a:t>، وعاداته تجاه تحمل المخاطرة مثلا، ودرجة ولائه لعلامة أو منتج </a:t>
            </a:r>
            <a:r>
              <a:rPr lang="ar-SA" altLang="zh-CN" sz="1900" dirty="0" err="1" smtClean="0">
                <a:solidFill>
                  <a:srgbClr val="000000"/>
                </a:solidFill>
                <a:latin typeface="Traditional Arabic" pitchFamily="18" charset="-78"/>
                <a:ea typeface="SimSun" pitchFamily="2" charset="-122"/>
                <a:cs typeface="Traditional Arabic" pitchFamily="18" charset="-78"/>
                <a:sym typeface="Symbol" pitchFamily="18" charset="2"/>
              </a:rPr>
              <a:t>معين ...</a:t>
            </a:r>
            <a:endParaRPr lang="ar-SA" altLang="zh-CN" sz="1900" dirty="0" smtClean="0">
              <a:solidFill>
                <a:srgbClr val="000000"/>
              </a:solidFill>
              <a:latin typeface="Traditional Arabic" pitchFamily="18" charset="-78"/>
              <a:ea typeface="SimSun" pitchFamily="2" charset="-122"/>
              <a:cs typeface="Traditional Arabic" pitchFamily="18" charset="-78"/>
              <a:sym typeface="Symbol" pitchFamily="18" charset="2"/>
            </a:endParaRPr>
          </a:p>
        </p:txBody>
      </p:sp>
      <p:pic>
        <p:nvPicPr>
          <p:cNvPr id="57346" name="Picture 2"/>
          <p:cNvPicPr>
            <a:picLocks noChangeAspect="1" noChangeArrowheads="1"/>
          </p:cNvPicPr>
          <p:nvPr/>
        </p:nvPicPr>
        <p:blipFill>
          <a:blip r:embed="rId2" cstate="print"/>
          <a:srcRect/>
          <a:stretch>
            <a:fillRect/>
          </a:stretch>
        </p:blipFill>
        <p:spPr bwMode="auto">
          <a:xfrm>
            <a:off x="395536" y="1772821"/>
            <a:ext cx="4464496" cy="4207871"/>
          </a:xfrm>
          <a:prstGeom prst="rect">
            <a:avLst/>
          </a:prstGeom>
          <a:noFill/>
          <a:ln w="9525">
            <a:noFill/>
            <a:miter lim="800000"/>
            <a:headEnd/>
            <a:tailEnd/>
          </a:ln>
        </p:spPr>
      </p:pic>
      <p:sp>
        <p:nvSpPr>
          <p:cNvPr id="7" name="Rectangle 6"/>
          <p:cNvSpPr/>
          <p:nvPr/>
        </p:nvSpPr>
        <p:spPr>
          <a:xfrm>
            <a:off x="3270800" y="404669"/>
            <a:ext cx="2983509" cy="384721"/>
          </a:xfrm>
          <a:prstGeom prst="rect">
            <a:avLst/>
          </a:prstGeom>
        </p:spPr>
        <p:txBody>
          <a:bodyPr wrap="none">
            <a:spAutoFit/>
          </a:bodyPr>
          <a:lstStyle/>
          <a:p>
            <a:pPr algn="r" rtl="1"/>
            <a:r>
              <a:rPr lang="ar-SA" sz="1900" b="1" dirty="0" smtClean="0">
                <a:solidFill>
                  <a:schemeClr val="bg1"/>
                </a:solidFill>
              </a:rPr>
              <a:t>2</a:t>
            </a:r>
            <a:r>
              <a:rPr lang="fr-FR" sz="1900" b="1" dirty="0" smtClean="0">
                <a:solidFill>
                  <a:schemeClr val="bg1"/>
                </a:solidFill>
                <a:sym typeface="Symbol"/>
              </a:rPr>
              <a:t></a:t>
            </a:r>
            <a:r>
              <a:rPr lang="ar-SA" sz="1900" b="1" dirty="0" smtClean="0">
                <a:solidFill>
                  <a:schemeClr val="bg1"/>
                </a:solidFill>
              </a:rPr>
              <a:t> معايير تجزئة السوق </a:t>
            </a:r>
            <a:r>
              <a:rPr lang="ar-SA" sz="1900" b="1" dirty="0" err="1" smtClean="0">
                <a:solidFill>
                  <a:schemeClr val="bg1"/>
                </a:solidFill>
              </a:rPr>
              <a:t>الصناعي:</a:t>
            </a:r>
            <a:r>
              <a:rPr lang="ar-SA" sz="1900" b="1" dirty="0" smtClean="0">
                <a:solidFill>
                  <a:schemeClr val="bg1"/>
                </a:solidFill>
              </a:rPr>
              <a:t> </a:t>
            </a:r>
            <a:endParaRPr lang="fr-FR" sz="1900" dirty="0">
              <a:solidFill>
                <a:schemeClr val="bg1"/>
              </a:solidFill>
            </a:endParaRPr>
          </a:p>
        </p:txBody>
      </p:sp>
      <p:sp>
        <p:nvSpPr>
          <p:cNvPr id="57347" name="Rectangle 3"/>
          <p:cNvSpPr>
            <a:spLocks noChangeArrowheads="1"/>
          </p:cNvSpPr>
          <p:nvPr/>
        </p:nvSpPr>
        <p:spPr bwMode="auto">
          <a:xfrm>
            <a:off x="10" y="6237314"/>
            <a:ext cx="5617243" cy="43088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1"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B.Shapiro</a:t>
            </a:r>
            <a:r>
              <a:rPr kumimoji="0" lang="en-GB" sz="1100" b="0" i="1"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et </a:t>
            </a:r>
            <a:r>
              <a:rPr kumimoji="0" lang="en-GB" sz="1100" b="0" i="1"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T.Bonoma</a:t>
            </a:r>
            <a:r>
              <a:rPr kumimoji="0" lang="en-GB" sz="1100" b="0" i="1"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en-GB" sz="1100" b="0" i="1" u="sng" strike="noStrike" cap="none" normalizeH="0" baseline="0" dirty="0" smtClean="0">
                <a:ln>
                  <a:noFill/>
                </a:ln>
                <a:solidFill>
                  <a:srgbClr val="000000"/>
                </a:solidFill>
                <a:effectLst/>
                <a:latin typeface="Arial" pitchFamily="34" charset="0"/>
                <a:ea typeface="Times New Roman" pitchFamily="18" charset="0"/>
                <a:cs typeface="Arial" pitchFamily="34" charset="0"/>
              </a:rPr>
              <a:t>How to segment industrial market</a:t>
            </a:r>
            <a:r>
              <a:rPr kumimoji="0" lang="en-GB" sz="1100" b="0" i="1"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1984, in </a:t>
            </a:r>
            <a:r>
              <a:rPr kumimoji="0" lang="en-GB" sz="1100" b="0" i="1"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R.Dolan</a:t>
            </a:r>
            <a:r>
              <a:rPr kumimoji="0" lang="en-GB" sz="1100" b="0" i="1"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en-GB" sz="1100" b="0" i="1" u="sng" strike="noStrike" cap="none" normalizeH="0" baseline="0" dirty="0" smtClean="0">
                <a:ln>
                  <a:noFill/>
                </a:ln>
                <a:solidFill>
                  <a:srgbClr val="000000"/>
                </a:solidFill>
                <a:effectLst/>
                <a:latin typeface="Arial" pitchFamily="34" charset="0"/>
                <a:ea typeface="Times New Roman" pitchFamily="18" charset="0"/>
                <a:cs typeface="Arial" pitchFamily="34" charset="0"/>
              </a:rPr>
              <a:t>Strategic</a:t>
            </a:r>
            <a:r>
              <a:rPr kumimoji="0" lang="en-GB" sz="1100" b="0" i="1"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endParaRPr kumimoji="0" lang="fr-FR" sz="8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100" b="0" i="1"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en-GB" sz="1100" b="0" i="1" u="sng" strike="noStrike" cap="none" normalizeH="0" baseline="0" dirty="0" smtClean="0">
                <a:ln>
                  <a:noFill/>
                </a:ln>
                <a:solidFill>
                  <a:srgbClr val="000000"/>
                </a:solidFill>
                <a:effectLst/>
                <a:latin typeface="Arial" pitchFamily="34" charset="0"/>
                <a:ea typeface="Times New Roman" pitchFamily="18" charset="0"/>
                <a:cs typeface="Arial" pitchFamily="34" charset="0"/>
              </a:rPr>
              <a:t>marketing management</a:t>
            </a:r>
            <a:r>
              <a:rPr kumimoji="0" lang="en-GB" sz="1100" b="0" i="1"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HBS press, Harvard 1991, pp: 156-166.</a:t>
            </a:r>
            <a:endParaRPr kumimoji="0" lang="en-GB" sz="1800" b="0" i="0" u="none" strike="noStrike" cap="none" normalizeH="0" baseline="0" dirty="0" smtClean="0">
              <a:ln>
                <a:noFill/>
              </a:ln>
              <a:solidFill>
                <a:srgbClr val="000000"/>
              </a:solidFill>
              <a:effectLst/>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9394" name="Group 2"/>
          <p:cNvGrpSpPr>
            <a:grpSpLocks/>
          </p:cNvGrpSpPr>
          <p:nvPr/>
        </p:nvGrpSpPr>
        <p:grpSpPr bwMode="auto">
          <a:xfrm>
            <a:off x="692784" y="1126844"/>
            <a:ext cx="6615520" cy="5398500"/>
            <a:chOff x="1134" y="1880"/>
            <a:chExt cx="10417" cy="8224"/>
          </a:xfrm>
        </p:grpSpPr>
        <p:sp>
          <p:nvSpPr>
            <p:cNvPr id="59395" name="Text Box 3"/>
            <p:cNvSpPr txBox="1">
              <a:spLocks noChangeArrowheads="1"/>
            </p:cNvSpPr>
            <p:nvPr/>
          </p:nvSpPr>
          <p:spPr bwMode="auto">
            <a:xfrm>
              <a:off x="8087" y="1880"/>
              <a:ext cx="2570" cy="462"/>
            </a:xfrm>
            <a:prstGeom prst="rect">
              <a:avLst/>
            </a:prstGeom>
            <a:noFill/>
            <a:ln w="38100" cmpd="dbl" algn="ctr">
              <a:solidFill>
                <a:srgbClr val="008080"/>
              </a:solidFill>
              <a:miter lim="800000"/>
              <a:headEnd/>
              <a:tailEnd/>
            </a:ln>
            <a:effectLst/>
          </p:spPr>
          <p:txBody>
            <a:bodyPr vert="horz" wrap="square" lIns="0" tIns="36000" rIns="0" bIns="36000" numCol="1" anchor="t"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SA" sz="1500" b="1" i="0" u="none" strike="noStrike" cap="none" normalizeH="0" baseline="0" dirty="0" smtClean="0">
                  <a:ln>
                    <a:noFill/>
                  </a:ln>
                  <a:solidFill>
                    <a:schemeClr val="tx1"/>
                  </a:solidFill>
                  <a:effectLst/>
                  <a:latin typeface="Traditional Arabic" pitchFamily="18" charset="-78"/>
                  <a:ea typeface="Arial" pitchFamily="34" charset="0"/>
                  <a:cs typeface="Traditional Arabic" pitchFamily="18" charset="-78"/>
                </a:rPr>
                <a:t>بافتراض </a:t>
              </a:r>
              <a:r>
                <a:rPr kumimoji="0" lang="ar-SA" sz="1500" b="1" i="0" u="none" strike="noStrike" cap="none" normalizeH="0" baseline="0" dirty="0" err="1" smtClean="0">
                  <a:ln>
                    <a:noFill/>
                  </a:ln>
                  <a:solidFill>
                    <a:schemeClr val="tx1"/>
                  </a:solidFill>
                  <a:effectLst/>
                  <a:latin typeface="Traditional Arabic" pitchFamily="18" charset="-78"/>
                  <a:ea typeface="Arial" pitchFamily="34" charset="0"/>
                  <a:cs typeface="Traditional Arabic" pitchFamily="18" charset="-78"/>
                </a:rPr>
                <a:t>منتوج</a:t>
              </a:r>
              <a:r>
                <a:rPr kumimoji="0" lang="ar-SA" sz="1500" b="1" i="0" u="none" strike="noStrike" cap="none" normalizeH="0" baseline="0" dirty="0" smtClean="0">
                  <a:ln>
                    <a:noFill/>
                  </a:ln>
                  <a:solidFill>
                    <a:schemeClr val="tx1"/>
                  </a:solidFill>
                  <a:effectLst/>
                  <a:latin typeface="Traditional Arabic" pitchFamily="18" charset="-78"/>
                  <a:ea typeface="Arial" pitchFamily="34" charset="0"/>
                  <a:cs typeface="Traditional Arabic" pitchFamily="18" charset="-78"/>
                </a:rPr>
                <a:t> أو خدمة معينة</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sp>
          <p:nvSpPr>
            <p:cNvPr id="59396" name="Text Box 4"/>
            <p:cNvSpPr txBox="1">
              <a:spLocks noChangeArrowheads="1"/>
            </p:cNvSpPr>
            <p:nvPr/>
          </p:nvSpPr>
          <p:spPr bwMode="auto">
            <a:xfrm>
              <a:off x="6123" y="2681"/>
              <a:ext cx="4309" cy="1639"/>
            </a:xfrm>
            <a:prstGeom prst="rect">
              <a:avLst/>
            </a:prstGeom>
            <a:noFill/>
            <a:ln w="38100" cmpd="dbl" algn="ctr">
              <a:solidFill>
                <a:srgbClr val="008080"/>
              </a:solidFill>
              <a:miter lim="800000"/>
              <a:headEnd/>
              <a:tailEnd/>
            </a:ln>
            <a:effectLst/>
          </p:spPr>
          <p:txBody>
            <a:bodyPr vert="horz" wrap="square" lIns="91440" tIns="21600" rIns="91440" bIns="21600" numCol="1" anchor="t" anchorCtr="0" compatLnSpc="1">
              <a:prstTxWarp prst="textNoShape">
                <a:avLst/>
              </a:prstTxWarp>
              <a:spAutoFit/>
            </a:bodyPr>
            <a:lstStyle/>
            <a:p>
              <a:pPr marL="0" marR="0" lvl="0" indent="0" algn="just" defTabSz="914400" rtl="1" eaLnBrk="1" fontAlgn="base" latinLnBrk="0" hangingPunct="1">
                <a:lnSpc>
                  <a:spcPts val="1600"/>
                </a:lnSpc>
                <a:spcBef>
                  <a:spcPct val="0"/>
                </a:spcBef>
                <a:spcAft>
                  <a:spcPts val="0"/>
                </a:spcAft>
                <a:buClrTx/>
                <a:buSzTx/>
                <a:buFontTx/>
                <a:buNone/>
                <a:tabLst/>
              </a:pPr>
              <a:r>
                <a:rPr kumimoji="0" lang="ar-SA" sz="15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تحديد القطاعات الكبرى على أساس خصائص المؤسسات المشترية </a:t>
              </a:r>
              <a:r>
                <a:rPr kumimoji="0" lang="ar-SA" sz="1500" b="1" i="0" u="none" strike="noStrike" cap="none" normalizeH="0" baseline="0" dirty="0" err="1" smtClean="0">
                  <a:ln>
                    <a:noFill/>
                  </a:ln>
                  <a:solidFill>
                    <a:srgbClr val="000000"/>
                  </a:solidFill>
                  <a:effectLst/>
                  <a:latin typeface="Traditional Arabic" pitchFamily="18" charset="-78"/>
                  <a:ea typeface="Arial" pitchFamily="34" charset="0"/>
                  <a:cs typeface="Traditional Arabic" pitchFamily="18" charset="-78"/>
                </a:rPr>
                <a:t>مثل:</a:t>
              </a:r>
              <a:endParaRPr kumimoji="0" lang="ar-SA" sz="15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endParaRPr>
            </a:p>
            <a:p>
              <a:pPr algn="just" rtl="1">
                <a:lnSpc>
                  <a:spcPts val="1600"/>
                </a:lnSpc>
                <a:spcAft>
                  <a:spcPts val="0"/>
                </a:spcAft>
              </a:pPr>
              <a:r>
                <a:rPr kumimoji="0" lang="ar-SA" sz="15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 </a:t>
              </a:r>
              <a:r>
                <a:rPr lang="ar-SA" sz="1500" b="1" dirty="0" smtClean="0">
                  <a:solidFill>
                    <a:srgbClr val="000000"/>
                  </a:solidFill>
                  <a:latin typeface="Traditional Arabic" pitchFamily="18" charset="-78"/>
                  <a:ea typeface="Arial" pitchFamily="34" charset="0"/>
                  <a:cs typeface="Traditional Arabic" pitchFamily="18" charset="-78"/>
                </a:rPr>
                <a:t>الحجم</a:t>
              </a:r>
              <a:r>
                <a:rPr lang="fr-FR" sz="1500" b="1" dirty="0" smtClean="0">
                  <a:solidFill>
                    <a:srgbClr val="000000"/>
                  </a:solidFill>
                  <a:latin typeface="Traditional Arabic" pitchFamily="18" charset="-78"/>
                  <a:ea typeface="Arial" pitchFamily="34" charset="0"/>
                  <a:cs typeface="Traditional Arabic" pitchFamily="18" charset="-78"/>
                </a:rPr>
                <a:t>      </a:t>
              </a:r>
              <a:r>
                <a:rPr lang="ar-SA" sz="1500" b="1" dirty="0" smtClean="0">
                  <a:solidFill>
                    <a:srgbClr val="000000"/>
                  </a:solidFill>
                  <a:latin typeface="Traditional Arabic" pitchFamily="18" charset="-78"/>
                  <a:ea typeface="Arial" pitchFamily="34" charset="0"/>
                  <a:cs typeface="Traditional Arabic" pitchFamily="18" charset="-78"/>
                </a:rPr>
                <a:t>- معدل الاستخدام</a:t>
              </a:r>
            </a:p>
            <a:p>
              <a:pPr algn="just" rtl="1">
                <a:lnSpc>
                  <a:spcPts val="1600"/>
                </a:lnSpc>
                <a:spcAft>
                  <a:spcPts val="0"/>
                </a:spcAft>
              </a:pPr>
              <a:r>
                <a:rPr kumimoji="0" lang="ar-SA" sz="15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 نوعية استخدام </a:t>
              </a:r>
              <a:r>
                <a:rPr lang="ar-SA" sz="1500" b="1" dirty="0" err="1" smtClean="0">
                  <a:solidFill>
                    <a:srgbClr val="000000"/>
                  </a:solidFill>
                  <a:latin typeface="Traditional Arabic" pitchFamily="18" charset="-78"/>
                  <a:ea typeface="Arial" pitchFamily="34" charset="0"/>
                  <a:cs typeface="Traditional Arabic" pitchFamily="18" charset="-78"/>
                </a:rPr>
                <a:t>المنتوج</a:t>
              </a:r>
              <a:r>
                <a:rPr lang="ar-SA" sz="1500" b="1" dirty="0" smtClean="0">
                  <a:solidFill>
                    <a:srgbClr val="000000"/>
                  </a:solidFill>
                  <a:latin typeface="Traditional Arabic" pitchFamily="18" charset="-78"/>
                  <a:ea typeface="Arial" pitchFamily="34" charset="0"/>
                  <a:cs typeface="Traditional Arabic" pitchFamily="18" charset="-78"/>
                </a:rPr>
                <a:t>     - الهيكل التنظيمي</a:t>
              </a:r>
            </a:p>
            <a:p>
              <a:pPr algn="just" rtl="1">
                <a:lnSpc>
                  <a:spcPts val="1600"/>
                </a:lnSpc>
                <a:spcAft>
                  <a:spcPts val="0"/>
                </a:spcAft>
              </a:pPr>
              <a:r>
                <a:rPr lang="ar-SA" sz="1500" b="1" dirty="0" err="1" smtClean="0">
                  <a:solidFill>
                    <a:srgbClr val="000000"/>
                  </a:solidFill>
                  <a:latin typeface="Traditional Arabic" pitchFamily="18" charset="-78"/>
                  <a:ea typeface="Arial" pitchFamily="34" charset="0"/>
                  <a:cs typeface="Traditional Arabic" pitchFamily="18" charset="-78"/>
                </a:rPr>
                <a:t>-الموقع        </a:t>
              </a:r>
              <a:r>
                <a:rPr lang="ar-SA" sz="1500" b="1" dirty="0" smtClean="0">
                  <a:solidFill>
                    <a:srgbClr val="000000"/>
                  </a:solidFill>
                  <a:latin typeface="Traditional Arabic" pitchFamily="18" charset="-78"/>
                  <a:ea typeface="Arial" pitchFamily="34" charset="0"/>
                  <a:cs typeface="Traditional Arabic" pitchFamily="18" charset="-78"/>
                </a:rPr>
                <a:t>- شراء جديد أم هو إعادة الشراء</a:t>
              </a:r>
              <a:endParaRPr lang="fr-FR" b="1" dirty="0" smtClean="0">
                <a:solidFill>
                  <a:srgbClr val="000000"/>
                </a:solidFill>
                <a:latin typeface="Arial" pitchFamily="34" charset="0"/>
                <a:cs typeface="Arial" pitchFamily="34" charset="0"/>
              </a:endParaRPr>
            </a:p>
          </p:txBody>
        </p:sp>
        <p:sp>
          <p:nvSpPr>
            <p:cNvPr id="59397" name="Text Box 5"/>
            <p:cNvSpPr txBox="1">
              <a:spLocks noChangeArrowheads="1"/>
            </p:cNvSpPr>
            <p:nvPr/>
          </p:nvSpPr>
          <p:spPr bwMode="auto">
            <a:xfrm>
              <a:off x="3910" y="2056"/>
              <a:ext cx="1612" cy="814"/>
            </a:xfrm>
            <a:prstGeom prst="rect">
              <a:avLst/>
            </a:prstGeom>
            <a:noFill/>
            <a:ln w="38100" cmpd="dbl" algn="ctr">
              <a:solidFill>
                <a:srgbClr val="008080"/>
              </a:solidFill>
              <a:miter lim="800000"/>
              <a:headEnd/>
              <a:tailEnd/>
            </a:ln>
            <a:effectLst/>
          </p:spPr>
          <p:txBody>
            <a:bodyPr vert="horz" wrap="square" lIns="18000" tIns="36000" rIns="18000" bIns="36000" numCol="1" anchor="t"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SA" sz="1500" b="1" i="0" u="none" strike="noStrike" cap="none" normalizeH="0" baseline="0" smtClean="0">
                  <a:ln>
                    <a:noFill/>
                  </a:ln>
                  <a:solidFill>
                    <a:schemeClr val="tx1"/>
                  </a:solidFill>
                  <a:effectLst/>
                  <a:latin typeface="Traditional Arabic" pitchFamily="18" charset="-78"/>
                  <a:ea typeface="Arial" pitchFamily="34" charset="0"/>
                  <a:cs typeface="Traditional Arabic" pitchFamily="18" charset="-78"/>
                </a:rPr>
                <a:t>أهداف وموارد الشركة</a:t>
              </a:r>
              <a:endParaRPr kumimoji="0" lang="fr-FR" sz="1800" b="1" i="0" u="none" strike="noStrike" cap="none" normalizeH="0" baseline="0" smtClean="0">
                <a:ln>
                  <a:noFill/>
                </a:ln>
                <a:solidFill>
                  <a:schemeClr val="tx1"/>
                </a:solidFill>
                <a:effectLst/>
                <a:latin typeface="Arial" pitchFamily="34" charset="0"/>
                <a:cs typeface="Arial" pitchFamily="34" charset="0"/>
              </a:endParaRPr>
            </a:p>
          </p:txBody>
        </p:sp>
        <p:sp>
          <p:nvSpPr>
            <p:cNvPr id="59398" name="Text Box 6"/>
            <p:cNvSpPr txBox="1">
              <a:spLocks noChangeArrowheads="1"/>
            </p:cNvSpPr>
            <p:nvPr/>
          </p:nvSpPr>
          <p:spPr bwMode="auto">
            <a:xfrm>
              <a:off x="4082" y="4699"/>
              <a:ext cx="6009" cy="352"/>
            </a:xfrm>
            <a:prstGeom prst="rect">
              <a:avLst/>
            </a:prstGeom>
            <a:noFill/>
            <a:ln w="38100" cmpd="dbl" algn="ctr">
              <a:solidFill>
                <a:srgbClr val="008080"/>
              </a:solidFill>
              <a:miter lim="800000"/>
              <a:headEnd/>
              <a:tailEnd/>
            </a:ln>
            <a:effectLst/>
          </p:spPr>
          <p:txBody>
            <a:bodyPr vert="horz" wrap="square" lIns="91440" tIns="0" rIns="91440" bIns="0" numCol="1" anchor="t"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SA" sz="1500" b="1" i="0" u="none" strike="noStrike" cap="none" normalizeH="0" baseline="0" dirty="0" smtClean="0">
                  <a:ln>
                    <a:noFill/>
                  </a:ln>
                  <a:solidFill>
                    <a:schemeClr val="tx1"/>
                  </a:solidFill>
                  <a:effectLst/>
                  <a:latin typeface="Traditional Arabic" pitchFamily="18" charset="-78"/>
                  <a:ea typeface="Arial" pitchFamily="34" charset="0"/>
                  <a:cs typeface="Traditional Arabic" pitchFamily="18" charset="-78"/>
                </a:rPr>
                <a:t>اختيار القطاعات الكبيرة التي تبدو مقبولة للمؤسسة</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sp>
          <p:nvSpPr>
            <p:cNvPr id="59399" name="Text Box 7"/>
            <p:cNvSpPr txBox="1">
              <a:spLocks noChangeArrowheads="1"/>
            </p:cNvSpPr>
            <p:nvPr/>
          </p:nvSpPr>
          <p:spPr bwMode="auto">
            <a:xfrm>
              <a:off x="4082" y="5438"/>
              <a:ext cx="6009" cy="371"/>
            </a:xfrm>
            <a:prstGeom prst="rect">
              <a:avLst/>
            </a:prstGeom>
            <a:noFill/>
            <a:ln w="38100" cmpd="dbl" algn="ctr">
              <a:solidFill>
                <a:srgbClr val="008080"/>
              </a:solidFill>
              <a:miter lim="800000"/>
              <a:headEnd/>
              <a:tailEnd/>
            </a:ln>
            <a:effectLst/>
          </p:spPr>
          <p:txBody>
            <a:bodyPr vert="horz" wrap="square" lIns="91440" tIns="10800" rIns="91440" bIns="14400" numCol="1" anchor="t" anchorCtr="0" compatLnSpc="1">
              <a:prstTxWarp prst="textNoShape">
                <a:avLst/>
              </a:prstTxWarp>
              <a:spAutoFit/>
            </a:bodyPr>
            <a:lstStyle/>
            <a:p>
              <a:pPr marL="0" marR="0" lvl="0" indent="0" algn="ctr" defTabSz="914400" rtl="1" eaLnBrk="1" fontAlgn="base" latinLnBrk="0" hangingPunct="1">
                <a:lnSpc>
                  <a:spcPts val="1700"/>
                </a:lnSpc>
                <a:spcBef>
                  <a:spcPct val="0"/>
                </a:spcBef>
                <a:spcAft>
                  <a:spcPts val="0"/>
                </a:spcAft>
                <a:buClrTx/>
                <a:buSzTx/>
                <a:buFontTx/>
                <a:buNone/>
                <a:tabLst/>
              </a:pPr>
              <a:r>
                <a:rPr kumimoji="0" lang="ar-SA" sz="1500" b="1" i="0" u="none" strike="noStrike" cap="none" normalizeH="0" baseline="0" dirty="0" smtClean="0">
                  <a:ln>
                    <a:noFill/>
                  </a:ln>
                  <a:solidFill>
                    <a:schemeClr val="tx1"/>
                  </a:solidFill>
                  <a:effectLst/>
                  <a:latin typeface="Traditional Arabic" pitchFamily="18" charset="-78"/>
                  <a:ea typeface="Arial" pitchFamily="34" charset="0"/>
                  <a:cs typeface="Traditional Arabic" pitchFamily="18" charset="-78"/>
                </a:rPr>
                <a:t>تقييم القطاعات الكبرى من خلال درجة استجابتها للمؤثرات</a:t>
              </a:r>
              <a:r>
                <a:rPr lang="ar-SA" sz="1500" b="1" dirty="0" smtClean="0">
                  <a:latin typeface="Traditional Arabic" pitchFamily="18" charset="-78"/>
                  <a:ea typeface="Arial" pitchFamily="34" charset="0"/>
                  <a:cs typeface="Traditional Arabic" pitchFamily="18" charset="-78"/>
                </a:rPr>
                <a:t> </a:t>
              </a:r>
              <a:r>
                <a:rPr kumimoji="0" lang="ar-SA" sz="1500" b="1" i="0" u="none" strike="noStrike" cap="none" normalizeH="0" baseline="0" dirty="0" smtClean="0">
                  <a:ln>
                    <a:noFill/>
                  </a:ln>
                  <a:solidFill>
                    <a:schemeClr val="tx1"/>
                  </a:solidFill>
                  <a:effectLst/>
                  <a:latin typeface="Traditional Arabic" pitchFamily="18" charset="-78"/>
                  <a:ea typeface="Arial" pitchFamily="34" charset="0"/>
                  <a:cs typeface="Traditional Arabic" pitchFamily="18" charset="-78"/>
                </a:rPr>
                <a:t>التسويقية </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sp>
          <p:nvSpPr>
            <p:cNvPr id="59400" name="Text Box 8"/>
            <p:cNvSpPr txBox="1">
              <a:spLocks noChangeArrowheads="1"/>
            </p:cNvSpPr>
            <p:nvPr/>
          </p:nvSpPr>
          <p:spPr bwMode="auto">
            <a:xfrm>
              <a:off x="1134" y="4495"/>
              <a:ext cx="2143" cy="2251"/>
            </a:xfrm>
            <a:prstGeom prst="rect">
              <a:avLst/>
            </a:prstGeom>
            <a:noFill/>
            <a:ln w="38100" cmpd="dbl" algn="ctr">
              <a:solidFill>
                <a:srgbClr val="008080"/>
              </a:solidFill>
              <a:miter lim="800000"/>
              <a:headEnd/>
              <a:tailEnd/>
            </a:ln>
            <a:effectLst/>
          </p:spPr>
          <p:txBody>
            <a:bodyPr vert="horz" wrap="square" lIns="91440" tIns="45720" rIns="91440" bIns="45720" numCol="1" anchor="t"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SA" sz="1500" b="1" i="0" u="none" strike="noStrike" cap="none" normalizeH="0" baseline="0" smtClean="0">
                  <a:ln>
                    <a:noFill/>
                  </a:ln>
                  <a:solidFill>
                    <a:schemeClr val="tx1"/>
                  </a:solidFill>
                  <a:effectLst/>
                  <a:latin typeface="Traditional Arabic" pitchFamily="18" charset="-78"/>
                  <a:ea typeface="Arial" pitchFamily="34" charset="0"/>
                  <a:cs typeface="Traditional Arabic" pitchFamily="18" charset="-78"/>
                </a:rPr>
                <a:t>إذا كانت الاستجابة إيجابية، فإن المؤسسة تتوقف هنـا وتعمل علـى استخـدام القطاعات الكبيرة كقطاعات مستهدفـة</a:t>
              </a:r>
              <a:endParaRPr kumimoji="0" lang="fr-FR" sz="1800" b="1" i="0" u="none" strike="noStrike" cap="none" normalizeH="0" baseline="0" smtClean="0">
                <a:ln>
                  <a:noFill/>
                </a:ln>
                <a:solidFill>
                  <a:schemeClr val="tx1"/>
                </a:solidFill>
                <a:effectLst/>
                <a:latin typeface="Arial" pitchFamily="34" charset="0"/>
                <a:cs typeface="Arial" pitchFamily="34" charset="0"/>
              </a:endParaRPr>
            </a:p>
          </p:txBody>
        </p:sp>
        <p:sp>
          <p:nvSpPr>
            <p:cNvPr id="59401" name="Text Box 9"/>
            <p:cNvSpPr txBox="1">
              <a:spLocks noChangeArrowheads="1"/>
            </p:cNvSpPr>
            <p:nvPr/>
          </p:nvSpPr>
          <p:spPr bwMode="auto">
            <a:xfrm>
              <a:off x="4082" y="6214"/>
              <a:ext cx="6009" cy="2299"/>
            </a:xfrm>
            <a:prstGeom prst="rect">
              <a:avLst/>
            </a:prstGeom>
            <a:noFill/>
            <a:ln w="38100" cmpd="dbl" algn="ctr">
              <a:solidFill>
                <a:srgbClr val="008080"/>
              </a:solidFill>
              <a:miter lim="800000"/>
              <a:headEnd/>
              <a:tailEnd/>
            </a:ln>
            <a:effectLst/>
          </p:spPr>
          <p:txBody>
            <a:bodyPr vert="horz" wrap="square" lIns="91440" tIns="36000" rIns="91440" bIns="36000" numCol="1" anchor="t" anchorCtr="0" compatLnSpc="1">
              <a:prstTxWarp prst="textNoShape">
                <a:avLst/>
              </a:prstTxWarp>
              <a:spAutoFit/>
            </a:bodyPr>
            <a:lstStyle/>
            <a:p>
              <a:pPr marL="0" marR="0" lvl="0" indent="0" algn="just" defTabSz="914400" rtl="1" eaLnBrk="1" fontAlgn="base" latinLnBrk="0" hangingPunct="1">
                <a:lnSpc>
                  <a:spcPts val="1600"/>
                </a:lnSpc>
                <a:spcBef>
                  <a:spcPct val="0"/>
                </a:spcBef>
                <a:spcAft>
                  <a:spcPts val="0"/>
                </a:spcAft>
                <a:buClrTx/>
                <a:buSzTx/>
                <a:buFontTx/>
                <a:buNone/>
                <a:tabLst/>
              </a:pPr>
              <a:r>
                <a:rPr kumimoji="0" lang="ar-SA" sz="1500" b="1" i="0" u="none" strike="noStrike" cap="none" normalizeH="0" baseline="0" dirty="0" smtClean="0">
                  <a:ln>
                    <a:noFill/>
                  </a:ln>
                  <a:solidFill>
                    <a:schemeClr val="tx1"/>
                  </a:solidFill>
                  <a:effectLst/>
                  <a:latin typeface="Traditional Arabic" pitchFamily="18" charset="-78"/>
                  <a:ea typeface="Arial" pitchFamily="34" charset="0"/>
                  <a:cs typeface="Traditional Arabic" pitchFamily="18" charset="-78"/>
                </a:rPr>
                <a:t>في حالة عدم الاستجابة المرغوبة نقوم بتحديد القطاعات الأصغر المتجانسة على أساس الخصائص الرئيسية لمتخذي قرار الشراء، والتي قد تكون المعيار المستخدم في اختيار الموردين أو أخرى </a:t>
              </a:r>
              <a:r>
                <a:rPr kumimoji="0" lang="ar-SA" sz="1500" b="1" i="0" u="none" strike="noStrike" cap="none" normalizeH="0" baseline="0" dirty="0" err="1" smtClean="0">
                  <a:ln>
                    <a:noFill/>
                  </a:ln>
                  <a:solidFill>
                    <a:schemeClr val="tx1"/>
                  </a:solidFill>
                  <a:effectLst/>
                  <a:latin typeface="Traditional Arabic" pitchFamily="18" charset="-78"/>
                  <a:ea typeface="Arial" pitchFamily="34" charset="0"/>
                  <a:cs typeface="Traditional Arabic" pitchFamily="18" charset="-78"/>
                </a:rPr>
                <a:t>مثل:</a:t>
              </a:r>
              <a:endParaRPr kumimoji="0" lang="ar-SA" sz="1500" b="1" i="0" u="none" strike="noStrike" cap="none" normalizeH="0" baseline="0" dirty="0" smtClean="0">
                <a:ln>
                  <a:noFill/>
                </a:ln>
                <a:solidFill>
                  <a:schemeClr val="tx1"/>
                </a:solidFill>
                <a:effectLst/>
                <a:latin typeface="Traditional Arabic" pitchFamily="18" charset="-78"/>
                <a:ea typeface="Arial" pitchFamily="34" charset="0"/>
                <a:cs typeface="Traditional Arabic" pitchFamily="18" charset="-78"/>
              </a:endParaRPr>
            </a:p>
            <a:p>
              <a:pPr marL="0" marR="0" lvl="0" indent="0" algn="just" defTabSz="914400" rtl="1" eaLnBrk="1" fontAlgn="base" latinLnBrk="0" hangingPunct="1">
                <a:lnSpc>
                  <a:spcPts val="1600"/>
                </a:lnSpc>
                <a:spcBef>
                  <a:spcPct val="0"/>
                </a:spcBef>
                <a:spcAft>
                  <a:spcPts val="0"/>
                </a:spcAft>
                <a:buClrTx/>
                <a:buSzTx/>
                <a:buFontTx/>
                <a:buNone/>
                <a:tabLst/>
              </a:pPr>
              <a:r>
                <a:rPr kumimoji="0" lang="ar-SA" sz="1500" b="1" i="0" u="none" strike="noStrike" cap="none" normalizeH="0" baseline="0" dirty="0" smtClean="0">
                  <a:ln>
                    <a:noFill/>
                  </a:ln>
                  <a:solidFill>
                    <a:schemeClr val="tx1"/>
                  </a:solidFill>
                  <a:effectLst/>
                  <a:latin typeface="Traditional Arabic" pitchFamily="18" charset="-78"/>
                  <a:ea typeface="Arial" pitchFamily="34" charset="0"/>
                  <a:cs typeface="Traditional Arabic" pitchFamily="18" charset="-78"/>
                </a:rPr>
                <a:t>- السلطة والنفوذ والاتصال داخل المؤسسة</a:t>
              </a:r>
            </a:p>
            <a:p>
              <a:pPr marL="0" marR="0" lvl="0" indent="0" algn="just" defTabSz="914400" rtl="1" eaLnBrk="1" fontAlgn="base" latinLnBrk="0" hangingPunct="1">
                <a:lnSpc>
                  <a:spcPts val="1600"/>
                </a:lnSpc>
                <a:spcBef>
                  <a:spcPct val="0"/>
                </a:spcBef>
                <a:spcAft>
                  <a:spcPts val="0"/>
                </a:spcAft>
                <a:buClrTx/>
                <a:buSzTx/>
                <a:buFontTx/>
                <a:buNone/>
                <a:tabLst/>
              </a:pPr>
              <a:r>
                <a:rPr kumimoji="0" lang="ar-SA" sz="1500" b="1" i="0" u="none" strike="noStrike" cap="none" normalizeH="0" baseline="0" dirty="0" smtClean="0">
                  <a:ln>
                    <a:noFill/>
                  </a:ln>
                  <a:solidFill>
                    <a:schemeClr val="tx1"/>
                  </a:solidFill>
                  <a:effectLst/>
                  <a:latin typeface="Traditional Arabic" pitchFamily="18" charset="-78"/>
                  <a:ea typeface="Arial" pitchFamily="34" charset="0"/>
                  <a:cs typeface="Traditional Arabic" pitchFamily="18" charset="-78"/>
                </a:rPr>
                <a:t>- الخصائص </a:t>
              </a:r>
              <a:r>
                <a:rPr kumimoji="0" lang="ar-SA" sz="1500" b="1" i="0" u="none" strike="noStrike" cap="none" normalizeH="0" baseline="0" dirty="0" err="1" smtClean="0">
                  <a:ln>
                    <a:noFill/>
                  </a:ln>
                  <a:solidFill>
                    <a:schemeClr val="tx1"/>
                  </a:solidFill>
                  <a:effectLst/>
                  <a:latin typeface="Traditional Arabic" pitchFamily="18" charset="-78"/>
                  <a:ea typeface="Arial" pitchFamily="34" charset="0"/>
                  <a:cs typeface="Traditional Arabic" pitchFamily="18" charset="-78"/>
                </a:rPr>
                <a:t>الديمغرافية</a:t>
              </a:r>
              <a:r>
                <a:rPr kumimoji="0" lang="ar-SA" sz="1500" b="1" i="0" u="none" strike="noStrike" cap="none" normalizeH="0" baseline="0" dirty="0" smtClean="0">
                  <a:ln>
                    <a:noFill/>
                  </a:ln>
                  <a:solidFill>
                    <a:schemeClr val="tx1"/>
                  </a:solidFill>
                  <a:effectLst/>
                  <a:latin typeface="Traditional Arabic" pitchFamily="18" charset="-78"/>
                  <a:ea typeface="Arial" pitchFamily="34" charset="0"/>
                  <a:cs typeface="Traditional Arabic" pitchFamily="18" charset="-78"/>
                </a:rPr>
                <a:t> والشخصية للأفراد</a:t>
              </a:r>
            </a:p>
            <a:p>
              <a:pPr marL="0" marR="0" lvl="0" indent="0" algn="just" defTabSz="914400" rtl="1" eaLnBrk="1" fontAlgn="base" latinLnBrk="0" hangingPunct="1">
                <a:lnSpc>
                  <a:spcPts val="1600"/>
                </a:lnSpc>
                <a:spcBef>
                  <a:spcPct val="0"/>
                </a:spcBef>
                <a:spcAft>
                  <a:spcPts val="0"/>
                </a:spcAft>
                <a:buClrTx/>
                <a:buSzTx/>
                <a:buFontTx/>
                <a:buNone/>
                <a:tabLst/>
              </a:pPr>
              <a:r>
                <a:rPr kumimoji="0" lang="ar-SA" sz="1500" b="1" i="0" u="none" strike="noStrike" cap="none" normalizeH="0" baseline="0" dirty="0" smtClean="0">
                  <a:ln>
                    <a:noFill/>
                  </a:ln>
                  <a:solidFill>
                    <a:schemeClr val="tx1"/>
                  </a:solidFill>
                  <a:effectLst/>
                  <a:latin typeface="Traditional Arabic" pitchFamily="18" charset="-78"/>
                  <a:ea typeface="Arial" pitchFamily="34" charset="0"/>
                  <a:cs typeface="Traditional Arabic" pitchFamily="18" charset="-78"/>
                </a:rPr>
                <a:t>- الأهمية المعطاة لبعض محددات الشراء</a:t>
              </a:r>
            </a:p>
            <a:p>
              <a:pPr marL="0" marR="0" lvl="0" indent="0" algn="just" defTabSz="914400" rtl="1" eaLnBrk="1" fontAlgn="base" latinLnBrk="0" hangingPunct="1">
                <a:lnSpc>
                  <a:spcPts val="1600"/>
                </a:lnSpc>
                <a:spcBef>
                  <a:spcPct val="0"/>
                </a:spcBef>
                <a:spcAft>
                  <a:spcPts val="0"/>
                </a:spcAft>
                <a:buClrTx/>
                <a:buSzTx/>
                <a:buFontTx/>
                <a:buNone/>
                <a:tabLst/>
              </a:pPr>
              <a:r>
                <a:rPr kumimoji="0" lang="ar-SA" sz="1500" b="1" i="0" u="none" strike="noStrike" cap="none" normalizeH="0" baseline="0" dirty="0" smtClean="0">
                  <a:ln>
                    <a:noFill/>
                  </a:ln>
                  <a:solidFill>
                    <a:schemeClr val="tx1"/>
                  </a:solidFill>
                  <a:effectLst/>
                  <a:latin typeface="Traditional Arabic" pitchFamily="18" charset="-78"/>
                  <a:ea typeface="Arial" pitchFamily="34" charset="0"/>
                  <a:cs typeface="Traditional Arabic" pitchFamily="18" charset="-78"/>
                </a:rPr>
                <a:t>- المواقف تجاه مختلف </a:t>
              </a:r>
              <a:r>
                <a:rPr kumimoji="0" lang="ar-SA" sz="1500" b="1" i="0" u="none" strike="noStrike" cap="none" normalizeH="0" baseline="0" dirty="0" err="1" smtClean="0">
                  <a:ln>
                    <a:noFill/>
                  </a:ln>
                  <a:solidFill>
                    <a:schemeClr val="tx1"/>
                  </a:solidFill>
                  <a:effectLst/>
                  <a:latin typeface="Traditional Arabic" pitchFamily="18" charset="-78"/>
                  <a:ea typeface="Arial" pitchFamily="34" charset="0"/>
                  <a:cs typeface="Traditional Arabic" pitchFamily="18" charset="-78"/>
                </a:rPr>
                <a:t>البائعين</a:t>
              </a:r>
              <a:r>
                <a:rPr kumimoji="0" lang="ar-SA" sz="1500" b="1" i="0" u="none" strike="noStrike" cap="none" normalizeH="0" dirty="0" err="1" smtClean="0">
                  <a:ln>
                    <a:noFill/>
                  </a:ln>
                  <a:solidFill>
                    <a:schemeClr val="tx1"/>
                  </a:solidFill>
                  <a:effectLst/>
                  <a:latin typeface="Traditional Arabic" pitchFamily="18" charset="-78"/>
                  <a:ea typeface="Arial" pitchFamily="34" charset="0"/>
                  <a:cs typeface="Traditional Arabic" pitchFamily="18" charset="-78"/>
                </a:rPr>
                <a:t> ....</a:t>
              </a:r>
              <a:endParaRPr kumimoji="0" lang="ar-SA" sz="1500" b="1" i="0" u="none" strike="noStrike" cap="none" normalizeH="0" baseline="0" dirty="0" smtClean="0">
                <a:ln>
                  <a:noFill/>
                </a:ln>
                <a:solidFill>
                  <a:schemeClr val="tx1"/>
                </a:solidFill>
                <a:effectLst/>
                <a:latin typeface="Traditional Arabic" pitchFamily="18" charset="-78"/>
                <a:ea typeface="Arial" pitchFamily="34" charset="0"/>
                <a:cs typeface="Traditional Arabic" pitchFamily="18" charset="-78"/>
              </a:endParaRPr>
            </a:p>
          </p:txBody>
        </p:sp>
        <p:sp>
          <p:nvSpPr>
            <p:cNvPr id="59402" name="Text Box 10"/>
            <p:cNvSpPr txBox="1">
              <a:spLocks noChangeArrowheads="1"/>
            </p:cNvSpPr>
            <p:nvPr/>
          </p:nvSpPr>
          <p:spPr bwMode="auto">
            <a:xfrm>
              <a:off x="2585" y="8926"/>
              <a:ext cx="8957" cy="365"/>
            </a:xfrm>
            <a:prstGeom prst="rect">
              <a:avLst/>
            </a:prstGeom>
            <a:noFill/>
            <a:ln w="38100" cmpd="dbl" algn="ctr">
              <a:solidFill>
                <a:srgbClr val="008080"/>
              </a:solidFill>
              <a:miter lim="800000"/>
              <a:headEnd/>
              <a:tailEnd/>
            </a:ln>
            <a:effectLst/>
          </p:spPr>
          <p:txBody>
            <a:bodyPr vert="horz" wrap="square" lIns="91440" tIns="10800" rIns="91440" bIns="10800" numCol="1" anchor="t" anchorCtr="0" compatLnSpc="1">
              <a:prstTxWarp prst="textNoShape">
                <a:avLst/>
              </a:prstTxWarp>
              <a:spAutoFit/>
            </a:bodyPr>
            <a:lstStyle/>
            <a:p>
              <a:pPr marL="0" marR="0" lvl="0" indent="0" algn="ctr" defTabSz="914400" rtl="1" eaLnBrk="1" fontAlgn="base" latinLnBrk="0" hangingPunct="1">
                <a:lnSpc>
                  <a:spcPts val="1700"/>
                </a:lnSpc>
                <a:spcBef>
                  <a:spcPct val="0"/>
                </a:spcBef>
                <a:spcAft>
                  <a:spcPts val="0"/>
                </a:spcAft>
                <a:buClrTx/>
                <a:buSzTx/>
                <a:buFontTx/>
                <a:buNone/>
                <a:tabLst/>
              </a:pPr>
              <a:r>
                <a:rPr kumimoji="0" lang="ar-SA" sz="1500" b="1" i="0" u="none" strike="noStrike" cap="none" normalizeH="0" baseline="0" dirty="0" smtClean="0">
                  <a:ln>
                    <a:noFill/>
                  </a:ln>
                  <a:solidFill>
                    <a:schemeClr val="tx1"/>
                  </a:solidFill>
                  <a:effectLst/>
                  <a:latin typeface="Traditional Arabic" pitchFamily="18" charset="-78"/>
                  <a:ea typeface="Arial" pitchFamily="34" charset="0"/>
                  <a:cs typeface="Traditional Arabic" pitchFamily="18" charset="-78"/>
                </a:rPr>
                <a:t>اختيار القطاعات الصغرى المستهدفة على أساس المنافع و التكاليف المتعلقة بالوصول إلى تلك القطاعات</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sp>
          <p:nvSpPr>
            <p:cNvPr id="59403" name="Text Box 11"/>
            <p:cNvSpPr txBox="1">
              <a:spLocks noChangeArrowheads="1"/>
            </p:cNvSpPr>
            <p:nvPr/>
          </p:nvSpPr>
          <p:spPr bwMode="auto">
            <a:xfrm>
              <a:off x="2610" y="9719"/>
              <a:ext cx="8941" cy="385"/>
            </a:xfrm>
            <a:prstGeom prst="rect">
              <a:avLst/>
            </a:prstGeom>
            <a:noFill/>
            <a:ln w="38100" cmpd="dbl" algn="ctr">
              <a:solidFill>
                <a:srgbClr val="008080"/>
              </a:solidFill>
              <a:miter lim="800000"/>
              <a:headEnd/>
              <a:tailEnd/>
            </a:ln>
            <a:effectLst/>
          </p:spPr>
          <p:txBody>
            <a:bodyPr vert="horz" wrap="square" lIns="91440" tIns="10800" rIns="91440" bIns="10800" numCol="1" anchor="t"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SA" sz="1500" b="1" i="0" u="none" strike="noStrike" cap="none" normalizeH="0" baseline="0" dirty="0" smtClean="0">
                  <a:ln>
                    <a:noFill/>
                  </a:ln>
                  <a:solidFill>
                    <a:schemeClr val="tx1"/>
                  </a:solidFill>
                  <a:effectLst/>
                  <a:latin typeface="Traditional Arabic" pitchFamily="18" charset="-78"/>
                  <a:ea typeface="Arial" pitchFamily="34" charset="0"/>
                  <a:cs typeface="Traditional Arabic" pitchFamily="18" charset="-78"/>
                </a:rPr>
                <a:t>تحديد الصورة الكاملة و الشكل النهائي للقطاعات المختارة من خلال خصائصها </a:t>
              </a:r>
              <a:r>
                <a:rPr kumimoji="0" lang="ar-SA" sz="1500" b="1" i="0" u="none" strike="noStrike" cap="none" normalizeH="0" baseline="0" dirty="0" err="1" smtClean="0">
                  <a:ln>
                    <a:noFill/>
                  </a:ln>
                  <a:solidFill>
                    <a:schemeClr val="tx1"/>
                  </a:solidFill>
                  <a:effectLst/>
                  <a:latin typeface="Traditional Arabic" pitchFamily="18" charset="-78"/>
                  <a:ea typeface="Arial" pitchFamily="34" charset="0"/>
                  <a:cs typeface="Traditional Arabic" pitchFamily="18" charset="-78"/>
                </a:rPr>
                <a:t>الديمغرافية</a:t>
              </a:r>
              <a:r>
                <a:rPr kumimoji="0" lang="ar-SA" sz="1500" b="1" i="0" u="none" strike="noStrike" cap="none" normalizeH="0" baseline="0" dirty="0" smtClean="0">
                  <a:ln>
                    <a:noFill/>
                  </a:ln>
                  <a:solidFill>
                    <a:schemeClr val="tx1"/>
                  </a:solidFill>
                  <a:effectLst/>
                  <a:latin typeface="Traditional Arabic" pitchFamily="18" charset="-78"/>
                  <a:ea typeface="Arial" pitchFamily="34" charset="0"/>
                  <a:cs typeface="Traditional Arabic" pitchFamily="18" charset="-78"/>
                </a:rPr>
                <a:t> و التنظيمية</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sp>
          <p:nvSpPr>
            <p:cNvPr id="59405" name="Line 13"/>
            <p:cNvSpPr>
              <a:spLocks noChangeShapeType="1"/>
            </p:cNvSpPr>
            <p:nvPr/>
          </p:nvSpPr>
          <p:spPr bwMode="auto">
            <a:xfrm>
              <a:off x="9383" y="2344"/>
              <a:ext cx="0" cy="329"/>
            </a:xfrm>
            <a:prstGeom prst="line">
              <a:avLst/>
            </a:prstGeom>
            <a:noFill/>
            <a:ln w="38100" cmpd="dbl">
              <a:solidFill>
                <a:srgbClr val="00808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fr-FR" b="1"/>
            </a:p>
          </p:txBody>
        </p:sp>
        <p:sp>
          <p:nvSpPr>
            <p:cNvPr id="59406" name="Line 14"/>
            <p:cNvSpPr>
              <a:spLocks noChangeShapeType="1"/>
            </p:cNvSpPr>
            <p:nvPr/>
          </p:nvSpPr>
          <p:spPr bwMode="auto">
            <a:xfrm>
              <a:off x="4717" y="2843"/>
              <a:ext cx="0" cy="1865"/>
            </a:xfrm>
            <a:prstGeom prst="line">
              <a:avLst/>
            </a:prstGeom>
            <a:noFill/>
            <a:ln w="38100" cmpd="dbl">
              <a:solidFill>
                <a:srgbClr val="00808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fr-FR" b="1"/>
            </a:p>
          </p:txBody>
        </p:sp>
        <p:sp>
          <p:nvSpPr>
            <p:cNvPr id="59407" name="Line 15"/>
            <p:cNvSpPr>
              <a:spLocks noChangeShapeType="1"/>
            </p:cNvSpPr>
            <p:nvPr/>
          </p:nvSpPr>
          <p:spPr bwMode="auto">
            <a:xfrm>
              <a:off x="9383" y="4341"/>
              <a:ext cx="0" cy="329"/>
            </a:xfrm>
            <a:prstGeom prst="line">
              <a:avLst/>
            </a:prstGeom>
            <a:noFill/>
            <a:ln w="38100" cmpd="dbl">
              <a:solidFill>
                <a:srgbClr val="00808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fr-FR" b="1"/>
            </a:p>
          </p:txBody>
        </p:sp>
        <p:sp>
          <p:nvSpPr>
            <p:cNvPr id="59408" name="Line 16"/>
            <p:cNvSpPr>
              <a:spLocks noChangeShapeType="1"/>
            </p:cNvSpPr>
            <p:nvPr/>
          </p:nvSpPr>
          <p:spPr bwMode="auto">
            <a:xfrm>
              <a:off x="7075" y="5090"/>
              <a:ext cx="0" cy="329"/>
            </a:xfrm>
            <a:prstGeom prst="line">
              <a:avLst/>
            </a:prstGeom>
            <a:noFill/>
            <a:ln w="38100" cmpd="dbl">
              <a:solidFill>
                <a:srgbClr val="00808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fr-FR" b="1"/>
            </a:p>
          </p:txBody>
        </p:sp>
        <p:sp>
          <p:nvSpPr>
            <p:cNvPr id="59409" name="Line 17"/>
            <p:cNvSpPr>
              <a:spLocks noChangeShapeType="1"/>
            </p:cNvSpPr>
            <p:nvPr/>
          </p:nvSpPr>
          <p:spPr bwMode="auto">
            <a:xfrm>
              <a:off x="7075" y="5848"/>
              <a:ext cx="0" cy="329"/>
            </a:xfrm>
            <a:prstGeom prst="line">
              <a:avLst/>
            </a:prstGeom>
            <a:noFill/>
            <a:ln w="38100" cmpd="dbl">
              <a:solidFill>
                <a:srgbClr val="00808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fr-FR" b="1"/>
            </a:p>
          </p:txBody>
        </p:sp>
        <p:sp>
          <p:nvSpPr>
            <p:cNvPr id="59410" name="Line 18"/>
            <p:cNvSpPr>
              <a:spLocks noChangeShapeType="1"/>
            </p:cNvSpPr>
            <p:nvPr/>
          </p:nvSpPr>
          <p:spPr bwMode="auto">
            <a:xfrm>
              <a:off x="7067" y="8510"/>
              <a:ext cx="0" cy="384"/>
            </a:xfrm>
            <a:prstGeom prst="line">
              <a:avLst/>
            </a:prstGeom>
            <a:noFill/>
            <a:ln w="38100" cmpd="dbl">
              <a:solidFill>
                <a:srgbClr val="00808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fr-FR" b="1"/>
            </a:p>
          </p:txBody>
        </p:sp>
        <p:sp>
          <p:nvSpPr>
            <p:cNvPr id="59411" name="Line 19"/>
            <p:cNvSpPr>
              <a:spLocks noChangeShapeType="1"/>
            </p:cNvSpPr>
            <p:nvPr/>
          </p:nvSpPr>
          <p:spPr bwMode="auto">
            <a:xfrm>
              <a:off x="7068" y="9292"/>
              <a:ext cx="0" cy="384"/>
            </a:xfrm>
            <a:prstGeom prst="line">
              <a:avLst/>
            </a:prstGeom>
            <a:noFill/>
            <a:ln w="38100" cmpd="dbl">
              <a:solidFill>
                <a:srgbClr val="00808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fr-FR" b="1"/>
            </a:p>
          </p:txBody>
        </p:sp>
        <p:sp>
          <p:nvSpPr>
            <p:cNvPr id="59412" name="Line 20"/>
            <p:cNvSpPr>
              <a:spLocks noChangeShapeType="1"/>
            </p:cNvSpPr>
            <p:nvPr/>
          </p:nvSpPr>
          <p:spPr bwMode="auto">
            <a:xfrm flipH="1">
              <a:off x="3277" y="5628"/>
              <a:ext cx="794" cy="0"/>
            </a:xfrm>
            <a:prstGeom prst="line">
              <a:avLst/>
            </a:prstGeom>
            <a:noFill/>
            <a:ln w="38100" cmpd="dbl">
              <a:solidFill>
                <a:srgbClr val="00808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fr-FR" b="1"/>
            </a:p>
          </p:txBody>
        </p:sp>
      </p:grpSp>
      <p:sp>
        <p:nvSpPr>
          <p:cNvPr id="29" name="Rectangle 28"/>
          <p:cNvSpPr/>
          <p:nvPr/>
        </p:nvSpPr>
        <p:spPr>
          <a:xfrm>
            <a:off x="2599209" y="273189"/>
            <a:ext cx="6336704" cy="553998"/>
          </a:xfrm>
          <a:prstGeom prst="rect">
            <a:avLst/>
          </a:prstGeom>
        </p:spPr>
        <p:txBody>
          <a:bodyPr wrap="square">
            <a:spAutoFit/>
          </a:bodyPr>
          <a:lstStyle/>
          <a:p>
            <a:pPr algn="r" rtl="1"/>
            <a:r>
              <a:rPr lang="ar-SA" sz="1500" dirty="0" smtClean="0">
                <a:solidFill>
                  <a:schemeClr val="bg1"/>
                </a:solidFill>
              </a:rPr>
              <a:t>وباعتبار هذا التدرج في معايير التقسيم فإنه يمكننا اعتماد الدراسة التي قدمها كل من </a:t>
            </a:r>
            <a:r>
              <a:rPr lang="fr-FR" sz="1300" i="1" dirty="0" smtClean="0">
                <a:solidFill>
                  <a:schemeClr val="bg1"/>
                </a:solidFill>
              </a:rPr>
              <a:t>Wind</a:t>
            </a:r>
            <a:r>
              <a:rPr lang="ar-SA" sz="1500" i="1" dirty="0" smtClean="0">
                <a:solidFill>
                  <a:schemeClr val="bg1"/>
                </a:solidFill>
              </a:rPr>
              <a:t> </a:t>
            </a:r>
            <a:r>
              <a:rPr lang="fr-FR" sz="1500" dirty="0" smtClean="0">
                <a:solidFill>
                  <a:schemeClr val="bg1"/>
                </a:solidFill>
              </a:rPr>
              <a:t> </a:t>
            </a:r>
            <a:r>
              <a:rPr lang="ar-SA" sz="1500" i="1" dirty="0" smtClean="0">
                <a:solidFill>
                  <a:schemeClr val="bg1"/>
                </a:solidFill>
              </a:rPr>
              <a:t>و </a:t>
            </a:r>
            <a:r>
              <a:rPr lang="fr-FR" sz="1300" i="1" dirty="0" err="1" smtClean="0">
                <a:solidFill>
                  <a:schemeClr val="bg1"/>
                </a:solidFill>
              </a:rPr>
              <a:t>Cardozo</a:t>
            </a:r>
            <a:r>
              <a:rPr lang="ar-SA" sz="1500" i="1" dirty="0" smtClean="0">
                <a:solidFill>
                  <a:schemeClr val="bg1"/>
                </a:solidFill>
              </a:rPr>
              <a:t> </a:t>
            </a:r>
            <a:r>
              <a:rPr lang="fr-FR" sz="1500" dirty="0" smtClean="0">
                <a:solidFill>
                  <a:schemeClr val="bg1"/>
                </a:solidFill>
              </a:rPr>
              <a:t> </a:t>
            </a:r>
            <a:r>
              <a:rPr lang="ar-SA" sz="1500" dirty="0" smtClean="0">
                <a:solidFill>
                  <a:schemeClr val="bg1"/>
                </a:solidFill>
              </a:rPr>
              <a:t>الذين اقترحا نموذجا يتم من خلاله تجزئة السوق الصناعي وذلك بالمرور على مرحلتين:</a:t>
            </a:r>
            <a:endParaRPr lang="fr-FR" sz="1500" dirty="0">
              <a:solidFill>
                <a:schemeClr val="bg1"/>
              </a:solidFill>
            </a:endParaRPr>
          </a:p>
        </p:txBody>
      </p:sp>
      <p:sp>
        <p:nvSpPr>
          <p:cNvPr id="31" name="Text Box 12"/>
          <p:cNvSpPr txBox="1">
            <a:spLocks noChangeArrowheads="1"/>
          </p:cNvSpPr>
          <p:nvPr/>
        </p:nvSpPr>
        <p:spPr bwMode="auto">
          <a:xfrm>
            <a:off x="7236296" y="3140968"/>
            <a:ext cx="1656184" cy="1728192"/>
          </a:xfrm>
          <a:prstGeom prst="rect">
            <a:avLst/>
          </a:prstGeom>
          <a:noFill/>
          <a:ln w="38100" cmpd="dbl"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200"/>
              </a:spcAft>
              <a:buClrTx/>
              <a:buSzTx/>
              <a:buFontTx/>
              <a:buNone/>
              <a:tabLst/>
            </a:pPr>
            <a:r>
              <a:rPr kumimoji="0" lang="ar-SA" sz="1500" b="1" i="0" u="sng" strike="noStrike" cap="none" normalizeH="0" baseline="0" dirty="0" err="1" smtClean="0">
                <a:ln>
                  <a:noFill/>
                </a:ln>
                <a:solidFill>
                  <a:srgbClr val="000000"/>
                </a:solidFill>
                <a:effectLst/>
                <a:latin typeface="Traditional Arabic" pitchFamily="18" charset="-78"/>
                <a:ea typeface="Arial" pitchFamily="34" charset="0"/>
                <a:cs typeface="Traditional Arabic" pitchFamily="18" charset="-78"/>
              </a:rPr>
              <a:t>الشكـل </a:t>
            </a:r>
            <a:r>
              <a:rPr kumimoji="0" lang="ar-SA" sz="1500" b="1" i="0" u="sng"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a:t>
            </a:r>
            <a:r>
              <a:rPr kumimoji="0" lang="ar-SA" sz="15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 نموذج التجزئة الكلية والجزئية للسوق الصناعي</a:t>
            </a:r>
          </a:p>
          <a:p>
            <a:pPr algn="just">
              <a:spcAft>
                <a:spcPts val="1200"/>
              </a:spcAft>
            </a:pPr>
            <a:r>
              <a:rPr lang="en-GB" sz="1100" i="1" dirty="0" smtClean="0">
                <a:solidFill>
                  <a:srgbClr val="000000"/>
                </a:solidFill>
                <a:latin typeface="Times New Roman" pitchFamily="18" charset="0"/>
                <a:cs typeface="Times New Roman" pitchFamily="18" charset="0"/>
              </a:rPr>
              <a:t>Sally </a:t>
            </a:r>
            <a:r>
              <a:rPr lang="en-GB" sz="1100" i="1" dirty="0" err="1" smtClean="0">
                <a:solidFill>
                  <a:srgbClr val="000000"/>
                </a:solidFill>
                <a:latin typeface="Times New Roman" pitchFamily="18" charset="0"/>
                <a:cs typeface="Times New Roman" pitchFamily="18" charset="0"/>
              </a:rPr>
              <a:t>Dibb</a:t>
            </a:r>
            <a:r>
              <a:rPr lang="en-GB" sz="1100" i="1" dirty="0" smtClean="0">
                <a:solidFill>
                  <a:srgbClr val="000000"/>
                </a:solidFill>
                <a:latin typeface="Times New Roman" pitchFamily="18" charset="0"/>
                <a:cs typeface="Times New Roman" pitchFamily="18" charset="0"/>
              </a:rPr>
              <a:t>, </a:t>
            </a:r>
            <a:r>
              <a:rPr lang="en-US" sz="1100" i="1" u="sng" dirty="0" smtClean="0">
                <a:solidFill>
                  <a:srgbClr val="000000"/>
                </a:solidFill>
                <a:latin typeface="Times New Roman" pitchFamily="18" charset="0"/>
                <a:cs typeface="Times New Roman" pitchFamily="18" charset="0"/>
              </a:rPr>
              <a:t>Market</a:t>
            </a:r>
            <a:r>
              <a:rPr lang="en-GB" sz="1100" i="1" u="sng" dirty="0" smtClean="0">
                <a:solidFill>
                  <a:srgbClr val="000000"/>
                </a:solidFill>
                <a:latin typeface="Times New Roman" pitchFamily="18" charset="0"/>
                <a:cs typeface="Times New Roman" pitchFamily="18" charset="0"/>
              </a:rPr>
              <a:t> segmentation: </a:t>
            </a:r>
            <a:r>
              <a:rPr lang="en-US" sz="1100" i="1" u="sng" dirty="0" smtClean="0">
                <a:solidFill>
                  <a:srgbClr val="000000"/>
                </a:solidFill>
                <a:latin typeface="Times New Roman" pitchFamily="18" charset="0"/>
                <a:cs typeface="Times New Roman" pitchFamily="18" charset="0"/>
              </a:rPr>
              <a:t>strategies for success</a:t>
            </a:r>
            <a:r>
              <a:rPr lang="en-GB" sz="1100" i="1" dirty="0" smtClean="0">
                <a:solidFill>
                  <a:srgbClr val="000000"/>
                </a:solidFill>
                <a:latin typeface="Times New Roman" pitchFamily="18" charset="0"/>
                <a:cs typeface="Times New Roman" pitchFamily="18" charset="0"/>
              </a:rPr>
              <a:t>, Marketing intelligence</a:t>
            </a:r>
            <a:r>
              <a:rPr lang="fr-FR" sz="1100" dirty="0" smtClean="0">
                <a:solidFill>
                  <a:srgbClr val="000000"/>
                </a:solidFill>
                <a:latin typeface="Times New Roman" pitchFamily="18" charset="0"/>
                <a:cs typeface="Times New Roman" pitchFamily="18" charset="0"/>
              </a:rPr>
              <a:t> </a:t>
            </a:r>
            <a:r>
              <a:rPr lang="en-GB" sz="1100" i="1" dirty="0" smtClean="0">
                <a:solidFill>
                  <a:srgbClr val="000000"/>
                </a:solidFill>
                <a:latin typeface="Times New Roman" pitchFamily="18" charset="0"/>
                <a:cs typeface="Times New Roman" pitchFamily="18" charset="0"/>
              </a:rPr>
              <a:t>and planning, </a:t>
            </a:r>
            <a:r>
              <a:rPr lang="en-GB" sz="1100" i="1" dirty="0" err="1" smtClean="0">
                <a:solidFill>
                  <a:srgbClr val="000000"/>
                </a:solidFill>
                <a:latin typeface="Times New Roman" pitchFamily="18" charset="0"/>
                <a:cs typeface="Times New Roman" pitchFamily="18" charset="0"/>
              </a:rPr>
              <a:t>Vol</a:t>
            </a:r>
            <a:r>
              <a:rPr lang="en-GB" sz="1100" i="1" dirty="0" smtClean="0">
                <a:solidFill>
                  <a:srgbClr val="000000"/>
                </a:solidFill>
                <a:latin typeface="Times New Roman" pitchFamily="18" charset="0"/>
                <a:cs typeface="Times New Roman" pitchFamily="18" charset="0"/>
              </a:rPr>
              <a:t> 16 N° 7, 1998,</a:t>
            </a:r>
            <a:r>
              <a:rPr kumimoji="0" lang="fr-FR" sz="1100" b="0" i="1"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 p : 401</a:t>
            </a:r>
            <a:endParaRPr kumimoji="0" lang="fr-FR" sz="1800" b="0" i="0" u="none" strike="noStrike" cap="none" normalizeH="0" baseline="0" dirty="0" smtClean="0">
              <a:ln>
                <a:noFill/>
              </a:ln>
              <a:solidFill>
                <a:srgbClr val="000000"/>
              </a:solidFill>
              <a:effectLst/>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90592" y="539388"/>
            <a:ext cx="2347117" cy="369332"/>
          </a:xfrm>
          <a:prstGeom prst="rect">
            <a:avLst/>
          </a:prstGeom>
        </p:spPr>
        <p:txBody>
          <a:bodyPr wrap="none">
            <a:spAutoFit/>
          </a:bodyPr>
          <a:lstStyle/>
          <a:p>
            <a:r>
              <a:rPr lang="ar-SA" b="1" dirty="0" smtClean="0">
                <a:solidFill>
                  <a:schemeClr val="bg1"/>
                </a:solidFill>
              </a:rPr>
              <a:t>شروط جودة التجزئة السوقية</a:t>
            </a:r>
            <a:endParaRPr lang="fr-FR" dirty="0">
              <a:solidFill>
                <a:schemeClr val="bg1"/>
              </a:solidFill>
            </a:endParaRPr>
          </a:p>
        </p:txBody>
      </p:sp>
      <p:sp>
        <p:nvSpPr>
          <p:cNvPr id="5" name="Rectangle 4"/>
          <p:cNvSpPr/>
          <p:nvPr/>
        </p:nvSpPr>
        <p:spPr>
          <a:xfrm>
            <a:off x="4283968" y="1917065"/>
            <a:ext cx="3185487" cy="369332"/>
          </a:xfrm>
          <a:prstGeom prst="rect">
            <a:avLst/>
          </a:prstGeom>
        </p:spPr>
        <p:txBody>
          <a:bodyPr wrap="none">
            <a:spAutoFit/>
          </a:bodyPr>
          <a:lstStyle/>
          <a:p>
            <a:pPr algn="r" rtl="1"/>
            <a:r>
              <a:rPr lang="ar-SA" b="1" dirty="0" smtClean="0">
                <a:solidFill>
                  <a:srgbClr val="000000"/>
                </a:solidFill>
              </a:rPr>
              <a:t>1</a:t>
            </a:r>
            <a:r>
              <a:rPr lang="fr-FR" b="1" dirty="0" smtClean="0">
                <a:solidFill>
                  <a:srgbClr val="000000"/>
                </a:solidFill>
                <a:sym typeface="Symbol"/>
              </a:rPr>
              <a:t></a:t>
            </a:r>
            <a:r>
              <a:rPr lang="ar-SA" b="1" dirty="0" smtClean="0">
                <a:solidFill>
                  <a:srgbClr val="000000"/>
                </a:solidFill>
              </a:rPr>
              <a:t> الحجم </a:t>
            </a:r>
            <a:r>
              <a:rPr lang="ar-SA" b="1" dirty="0" err="1" smtClean="0">
                <a:solidFill>
                  <a:srgbClr val="000000"/>
                </a:solidFill>
              </a:rPr>
              <a:t>المعتبر :</a:t>
            </a:r>
            <a:r>
              <a:rPr lang="ar-SA" b="1" dirty="0" smtClean="0">
                <a:solidFill>
                  <a:srgbClr val="000000"/>
                </a:solidFill>
              </a:rPr>
              <a:t> </a:t>
            </a:r>
            <a:r>
              <a:rPr lang="fr-FR" i="1" dirty="0" smtClean="0">
                <a:solidFill>
                  <a:srgbClr val="000000"/>
                </a:solidFill>
                <a:latin typeface="Times New Roman" pitchFamily="18" charset="0"/>
                <a:cs typeface="Times New Roman" pitchFamily="18" charset="0"/>
              </a:rPr>
              <a:t>(</a:t>
            </a:r>
            <a:r>
              <a:rPr lang="fr-FR" i="1" dirty="0" err="1" smtClean="0">
                <a:solidFill>
                  <a:srgbClr val="000000"/>
                </a:solidFill>
                <a:latin typeface="Times New Roman" pitchFamily="18" charset="0"/>
                <a:cs typeface="Times New Roman" pitchFamily="18" charset="0"/>
              </a:rPr>
              <a:t>Substantiality</a:t>
            </a:r>
            <a:r>
              <a:rPr lang="fr-FR" i="1" dirty="0" smtClean="0">
                <a:solidFill>
                  <a:srgbClr val="000000"/>
                </a:solidFill>
                <a:latin typeface="Times New Roman" pitchFamily="18" charset="0"/>
                <a:cs typeface="Times New Roman" pitchFamily="18" charset="0"/>
              </a:rPr>
              <a:t>)</a:t>
            </a:r>
            <a:endParaRPr lang="fr-FR" dirty="0">
              <a:solidFill>
                <a:srgbClr val="000000"/>
              </a:solidFill>
              <a:latin typeface="Times New Roman" pitchFamily="18" charset="0"/>
              <a:cs typeface="Times New Roman" pitchFamily="18" charset="0"/>
            </a:endParaRPr>
          </a:p>
        </p:txBody>
      </p:sp>
      <p:sp>
        <p:nvSpPr>
          <p:cNvPr id="6" name="Rectangle 5"/>
          <p:cNvSpPr/>
          <p:nvPr/>
        </p:nvSpPr>
        <p:spPr>
          <a:xfrm>
            <a:off x="4236343" y="2411596"/>
            <a:ext cx="3246402" cy="369332"/>
          </a:xfrm>
          <a:prstGeom prst="rect">
            <a:avLst/>
          </a:prstGeom>
        </p:spPr>
        <p:txBody>
          <a:bodyPr wrap="none">
            <a:spAutoFit/>
          </a:bodyPr>
          <a:lstStyle/>
          <a:p>
            <a:pPr algn="r" rtl="1"/>
            <a:r>
              <a:rPr lang="ar-SA" b="1" dirty="0" smtClean="0">
                <a:solidFill>
                  <a:srgbClr val="000000"/>
                </a:solidFill>
              </a:rPr>
              <a:t>2</a:t>
            </a:r>
            <a:r>
              <a:rPr lang="fr-FR" b="1" dirty="0" smtClean="0">
                <a:solidFill>
                  <a:srgbClr val="000000"/>
                </a:solidFill>
                <a:sym typeface="Symbol"/>
              </a:rPr>
              <a:t></a:t>
            </a:r>
            <a:r>
              <a:rPr lang="ar-SA" b="1" dirty="0" smtClean="0">
                <a:solidFill>
                  <a:srgbClr val="000000"/>
                </a:solidFill>
                <a:sym typeface="Symbol"/>
              </a:rPr>
              <a:t> </a:t>
            </a:r>
            <a:r>
              <a:rPr lang="fr-FR" b="1" dirty="0" smtClean="0">
                <a:solidFill>
                  <a:srgbClr val="000000"/>
                </a:solidFill>
              </a:rPr>
              <a:t> </a:t>
            </a:r>
            <a:r>
              <a:rPr lang="ar-SA" b="1" dirty="0" smtClean="0">
                <a:solidFill>
                  <a:srgbClr val="000000"/>
                </a:solidFill>
              </a:rPr>
              <a:t>إمكانية </a:t>
            </a:r>
            <a:r>
              <a:rPr lang="ar-SA" b="1" dirty="0" err="1" smtClean="0">
                <a:solidFill>
                  <a:srgbClr val="000000"/>
                </a:solidFill>
              </a:rPr>
              <a:t>القياس :</a:t>
            </a:r>
            <a:r>
              <a:rPr lang="ar-SA" b="1" dirty="0" smtClean="0">
                <a:solidFill>
                  <a:srgbClr val="000000"/>
                </a:solidFill>
              </a:rPr>
              <a:t> </a:t>
            </a:r>
            <a:r>
              <a:rPr lang="fr-FR" i="1" dirty="0" smtClean="0">
                <a:solidFill>
                  <a:srgbClr val="000000"/>
                </a:solidFill>
                <a:latin typeface="Times New Roman" pitchFamily="18" charset="0"/>
                <a:cs typeface="Times New Roman" pitchFamily="18" charset="0"/>
              </a:rPr>
              <a:t>(</a:t>
            </a:r>
            <a:r>
              <a:rPr lang="fr-FR" i="1" dirty="0" err="1" smtClean="0">
                <a:solidFill>
                  <a:srgbClr val="000000"/>
                </a:solidFill>
                <a:latin typeface="Times New Roman" pitchFamily="18" charset="0"/>
                <a:cs typeface="Times New Roman" pitchFamily="18" charset="0"/>
              </a:rPr>
              <a:t>Measurability</a:t>
            </a:r>
            <a:r>
              <a:rPr lang="fr-FR" i="1" dirty="0" smtClean="0">
                <a:solidFill>
                  <a:srgbClr val="000000"/>
                </a:solidFill>
                <a:latin typeface="Times New Roman" pitchFamily="18" charset="0"/>
                <a:cs typeface="Times New Roman" pitchFamily="18" charset="0"/>
              </a:rPr>
              <a:t>)</a:t>
            </a:r>
            <a:endParaRPr lang="fr-FR" dirty="0">
              <a:solidFill>
                <a:srgbClr val="000000"/>
              </a:solidFill>
              <a:latin typeface="Times New Roman" pitchFamily="18" charset="0"/>
              <a:cs typeface="Times New Roman" pitchFamily="18" charset="0"/>
            </a:endParaRPr>
          </a:p>
        </p:txBody>
      </p:sp>
      <p:sp>
        <p:nvSpPr>
          <p:cNvPr id="33795" name="Rectangle 3"/>
          <p:cNvSpPr>
            <a:spLocks noChangeArrowheads="1"/>
          </p:cNvSpPr>
          <p:nvPr/>
        </p:nvSpPr>
        <p:spPr bwMode="auto">
          <a:xfrm>
            <a:off x="4101852" y="2877021"/>
            <a:ext cx="3384376"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SA" altLang="zh-CN" b="1" i="0" u="none" strike="noStrike" cap="none" normalizeH="0" baseline="0" dirty="0" smtClean="0">
                <a:ln>
                  <a:noFill/>
                </a:ln>
                <a:solidFill>
                  <a:srgbClr val="000000"/>
                </a:solidFill>
                <a:effectLst/>
                <a:latin typeface="Arial" pitchFamily="34" charset="0"/>
                <a:ea typeface="SimSun" pitchFamily="2" charset="-122"/>
                <a:cs typeface="Arial" pitchFamily="34" charset="0"/>
              </a:rPr>
              <a:t>3</a:t>
            </a:r>
            <a:r>
              <a:rPr kumimoji="0" lang="fr-FR" altLang="zh-CN" b="1" i="0" u="none" strike="noStrike" cap="none" normalizeH="0" baseline="0" dirty="0" smtClean="0">
                <a:ln>
                  <a:noFill/>
                </a:ln>
                <a:solidFill>
                  <a:srgbClr val="000000"/>
                </a:solidFill>
                <a:effectLst/>
                <a:latin typeface="Arial" pitchFamily="34" charset="0"/>
                <a:ea typeface="SimSun" pitchFamily="2" charset="-122"/>
                <a:cs typeface="Arial" pitchFamily="34" charset="0"/>
                <a:sym typeface="Symbol" pitchFamily="18" charset="2"/>
              </a:rPr>
              <a:t></a:t>
            </a:r>
            <a:r>
              <a:rPr kumimoji="0" lang="ar-SA" altLang="zh-CN" b="1" i="0" u="none" strike="noStrike" cap="none" normalizeH="0" baseline="0" dirty="0" smtClean="0">
                <a:ln>
                  <a:noFill/>
                </a:ln>
                <a:solidFill>
                  <a:srgbClr val="000000"/>
                </a:solidFill>
                <a:effectLst/>
                <a:latin typeface="Arial" pitchFamily="34" charset="0"/>
                <a:ea typeface="SimSun" pitchFamily="2" charset="-122"/>
                <a:cs typeface="Arial" pitchFamily="34" charset="0"/>
              </a:rPr>
              <a:t> إمكانية </a:t>
            </a:r>
            <a:r>
              <a:rPr kumimoji="0" lang="ar-SA" altLang="zh-CN" b="1" i="0" u="none" strike="noStrike" cap="none" normalizeH="0" baseline="0" dirty="0" err="1" smtClean="0">
                <a:ln>
                  <a:noFill/>
                </a:ln>
                <a:solidFill>
                  <a:srgbClr val="000000"/>
                </a:solidFill>
                <a:effectLst/>
                <a:latin typeface="Arial" pitchFamily="34" charset="0"/>
                <a:ea typeface="SimSun" pitchFamily="2" charset="-122"/>
                <a:cs typeface="Arial" pitchFamily="34" charset="0"/>
              </a:rPr>
              <a:t>الوصول:</a:t>
            </a:r>
            <a:r>
              <a:rPr kumimoji="0" lang="ar-SA" altLang="zh-CN" b="1" i="0" u="none" strike="noStrike" cap="none" normalizeH="0" baseline="0" dirty="0" smtClean="0">
                <a:ln>
                  <a:noFill/>
                </a:ln>
                <a:solidFill>
                  <a:srgbClr val="000000"/>
                </a:solidFill>
                <a:effectLst/>
                <a:latin typeface="Arial" pitchFamily="34" charset="0"/>
                <a:ea typeface="SimSun" pitchFamily="2" charset="-122"/>
                <a:cs typeface="Arial" pitchFamily="34" charset="0"/>
              </a:rPr>
              <a:t> </a:t>
            </a:r>
            <a:r>
              <a:rPr kumimoji="0" lang="fr-FR" altLang="zh-CN" b="0" i="1" u="none" strike="noStrike" cap="none" normalizeH="0" baseline="0" dirty="0" smtClean="0">
                <a:ln>
                  <a:noFill/>
                </a:ln>
                <a:solidFill>
                  <a:srgbClr val="000000"/>
                </a:solidFill>
                <a:effectLst/>
                <a:latin typeface="Times New Roman" pitchFamily="18" charset="0"/>
                <a:ea typeface="SimSun" pitchFamily="2" charset="-122"/>
                <a:cs typeface="Traditional Arabic" pitchFamily="18" charset="-78"/>
                <a:sym typeface="Symbol" pitchFamily="18" charset="2"/>
              </a:rPr>
              <a:t>(</a:t>
            </a:r>
            <a:r>
              <a:rPr kumimoji="0" lang="fr-FR" altLang="zh-CN" b="0" i="1" u="none" strike="noStrike" cap="none" normalizeH="0" baseline="0" dirty="0" err="1" smtClean="0">
                <a:ln>
                  <a:noFill/>
                </a:ln>
                <a:solidFill>
                  <a:srgbClr val="000000"/>
                </a:solidFill>
                <a:effectLst/>
                <a:latin typeface="Times New Roman" pitchFamily="18" charset="0"/>
                <a:ea typeface="SimSun" pitchFamily="2" charset="-122"/>
                <a:cs typeface="Traditional Arabic" pitchFamily="18" charset="-78"/>
                <a:sym typeface="Symbol" pitchFamily="18" charset="2"/>
              </a:rPr>
              <a:t>Accessibility</a:t>
            </a:r>
            <a:r>
              <a:rPr kumimoji="0" lang="fr-FR" altLang="zh-CN" b="0" i="1" u="none" strike="noStrike" cap="none" normalizeH="0" baseline="0" dirty="0" smtClean="0">
                <a:ln>
                  <a:noFill/>
                </a:ln>
                <a:solidFill>
                  <a:srgbClr val="000000"/>
                </a:solidFill>
                <a:effectLst/>
                <a:latin typeface="Times New Roman" pitchFamily="18" charset="0"/>
                <a:ea typeface="SimSun" pitchFamily="2" charset="-122"/>
                <a:cs typeface="Traditional Arabic" pitchFamily="18" charset="-78"/>
                <a:sym typeface="Symbol" pitchFamily="18" charset="2"/>
              </a:rPr>
              <a:t>)</a:t>
            </a:r>
            <a:endParaRPr kumimoji="0" lang="fr-FR" altLang="zh-CN" b="1" i="0" u="none" strike="noStrike" cap="none" normalizeH="0" baseline="0" dirty="0" smtClean="0">
              <a:ln>
                <a:noFill/>
              </a:ln>
              <a:solidFill>
                <a:srgbClr val="000000"/>
              </a:solidFill>
              <a:effectLst/>
              <a:latin typeface="Times New Roman" pitchFamily="18" charset="0"/>
              <a:ea typeface="SimSun" pitchFamily="2" charset="-122"/>
              <a:cs typeface="Traditional Arabic" pitchFamily="18" charset="-78"/>
              <a:sym typeface="Symbol" pitchFamily="18" charset="2"/>
            </a:endParaRPr>
          </a:p>
        </p:txBody>
      </p:sp>
      <p:sp>
        <p:nvSpPr>
          <p:cNvPr id="10" name="Rectangle 9"/>
          <p:cNvSpPr/>
          <p:nvPr/>
        </p:nvSpPr>
        <p:spPr>
          <a:xfrm>
            <a:off x="2915816" y="3347700"/>
            <a:ext cx="4583306" cy="369332"/>
          </a:xfrm>
          <a:prstGeom prst="rect">
            <a:avLst/>
          </a:prstGeom>
        </p:spPr>
        <p:txBody>
          <a:bodyPr wrap="none">
            <a:spAutoFit/>
          </a:bodyPr>
          <a:lstStyle/>
          <a:p>
            <a:pPr algn="r" rtl="1"/>
            <a:r>
              <a:rPr lang="ar-SA" b="1" dirty="0" smtClean="0">
                <a:solidFill>
                  <a:srgbClr val="000000"/>
                </a:solidFill>
              </a:rPr>
              <a:t>4</a:t>
            </a:r>
            <a:r>
              <a:rPr lang="fr-FR" b="1" dirty="0" smtClean="0">
                <a:solidFill>
                  <a:srgbClr val="000000"/>
                </a:solidFill>
                <a:sym typeface="Symbol"/>
              </a:rPr>
              <a:t></a:t>
            </a:r>
            <a:r>
              <a:rPr lang="ar-SA" b="1" dirty="0" smtClean="0">
                <a:solidFill>
                  <a:srgbClr val="000000"/>
                </a:solidFill>
              </a:rPr>
              <a:t> الاستجابة المختلفة أو </a:t>
            </a:r>
            <a:r>
              <a:rPr lang="ar-SA" b="1" dirty="0" err="1" smtClean="0">
                <a:solidFill>
                  <a:srgbClr val="000000"/>
                </a:solidFill>
              </a:rPr>
              <a:t>التنافي :</a:t>
            </a:r>
            <a:r>
              <a:rPr lang="ar-SA" b="1" dirty="0" smtClean="0">
                <a:solidFill>
                  <a:srgbClr val="000000"/>
                </a:solidFill>
              </a:rPr>
              <a:t>  </a:t>
            </a:r>
            <a:r>
              <a:rPr lang="fr-FR" i="1" dirty="0" smtClean="0">
                <a:solidFill>
                  <a:srgbClr val="000000"/>
                </a:solidFill>
                <a:latin typeface="Times New Roman" pitchFamily="18" charset="0"/>
                <a:cs typeface="Times New Roman" pitchFamily="18" charset="0"/>
              </a:rPr>
              <a:t>(</a:t>
            </a:r>
            <a:r>
              <a:rPr lang="fr-FR" i="1" dirty="0" err="1" smtClean="0">
                <a:solidFill>
                  <a:srgbClr val="000000"/>
                </a:solidFill>
                <a:latin typeface="Times New Roman" pitchFamily="18" charset="0"/>
                <a:cs typeface="Times New Roman" pitchFamily="18" charset="0"/>
              </a:rPr>
              <a:t>Distinguishable</a:t>
            </a:r>
            <a:r>
              <a:rPr lang="fr-FR" i="1" dirty="0" smtClean="0">
                <a:solidFill>
                  <a:srgbClr val="000000"/>
                </a:solidFill>
                <a:latin typeface="Times New Roman" pitchFamily="18" charset="0"/>
                <a:cs typeface="Times New Roman" pitchFamily="18" charset="0"/>
              </a:rPr>
              <a:t>)</a:t>
            </a:r>
            <a:endParaRPr lang="fr-FR" dirty="0">
              <a:solidFill>
                <a:srgbClr val="000000"/>
              </a:solidFill>
              <a:latin typeface="Times New Roman" pitchFamily="18" charset="0"/>
              <a:cs typeface="Times New Roman" pitchFamily="18" charset="0"/>
            </a:endParaRPr>
          </a:p>
        </p:txBody>
      </p:sp>
      <p:sp>
        <p:nvSpPr>
          <p:cNvPr id="11" name="Rectangle 10"/>
          <p:cNvSpPr/>
          <p:nvPr/>
        </p:nvSpPr>
        <p:spPr>
          <a:xfrm>
            <a:off x="4485134" y="3842231"/>
            <a:ext cx="3026791" cy="369332"/>
          </a:xfrm>
          <a:prstGeom prst="rect">
            <a:avLst/>
          </a:prstGeom>
        </p:spPr>
        <p:txBody>
          <a:bodyPr wrap="none">
            <a:spAutoFit/>
          </a:bodyPr>
          <a:lstStyle/>
          <a:p>
            <a:pPr algn="r" rtl="1"/>
            <a:r>
              <a:rPr lang="ar-SA" b="1" dirty="0" smtClean="0">
                <a:solidFill>
                  <a:srgbClr val="000000"/>
                </a:solidFill>
              </a:rPr>
              <a:t>5</a:t>
            </a:r>
            <a:r>
              <a:rPr lang="fr-FR" b="1" dirty="0" smtClean="0">
                <a:solidFill>
                  <a:srgbClr val="000000"/>
                </a:solidFill>
                <a:sym typeface="Symbol"/>
              </a:rPr>
              <a:t></a:t>
            </a:r>
            <a:r>
              <a:rPr lang="ar-SA" b="1" dirty="0" smtClean="0">
                <a:solidFill>
                  <a:srgbClr val="000000"/>
                </a:solidFill>
              </a:rPr>
              <a:t> القيمة </a:t>
            </a:r>
            <a:r>
              <a:rPr lang="ar-SA" b="1" dirty="0" err="1" smtClean="0">
                <a:solidFill>
                  <a:srgbClr val="000000"/>
                </a:solidFill>
              </a:rPr>
              <a:t>العملية:</a:t>
            </a:r>
            <a:r>
              <a:rPr lang="ar-SA" b="1" dirty="0" smtClean="0">
                <a:solidFill>
                  <a:srgbClr val="000000"/>
                </a:solidFill>
              </a:rPr>
              <a:t> </a:t>
            </a:r>
            <a:r>
              <a:rPr lang="fr-FR" i="1" dirty="0" smtClean="0">
                <a:solidFill>
                  <a:srgbClr val="000000"/>
                </a:solidFill>
                <a:latin typeface="Times New Roman" pitchFamily="18" charset="0"/>
                <a:cs typeface="Times New Roman" pitchFamily="18" charset="0"/>
              </a:rPr>
              <a:t>(</a:t>
            </a:r>
            <a:r>
              <a:rPr lang="fr-FR" i="1" dirty="0" err="1" smtClean="0">
                <a:solidFill>
                  <a:srgbClr val="000000"/>
                </a:solidFill>
                <a:latin typeface="Times New Roman" pitchFamily="18" charset="0"/>
                <a:cs typeface="Times New Roman" pitchFamily="18" charset="0"/>
              </a:rPr>
              <a:t>Accionability</a:t>
            </a:r>
            <a:r>
              <a:rPr lang="fr-FR" i="1" dirty="0" smtClean="0">
                <a:solidFill>
                  <a:srgbClr val="000000"/>
                </a:solidFill>
                <a:latin typeface="Times New Roman" pitchFamily="18" charset="0"/>
                <a:cs typeface="Times New Roman" pitchFamily="18" charset="0"/>
              </a:rPr>
              <a:t>)</a:t>
            </a:r>
            <a:endParaRPr lang="fr-FR" dirty="0">
              <a:solidFill>
                <a:srgbClr val="000000"/>
              </a:solidFill>
              <a:latin typeface="Times New Roman" pitchFamily="18" charset="0"/>
              <a:cs typeface="Times New Roman" pitchFamily="18" charset="0"/>
            </a:endParaRPr>
          </a:p>
        </p:txBody>
      </p:sp>
      <p:sp>
        <p:nvSpPr>
          <p:cNvPr id="12" name="Rectangle 11"/>
          <p:cNvSpPr/>
          <p:nvPr/>
        </p:nvSpPr>
        <p:spPr>
          <a:xfrm>
            <a:off x="5474196" y="4283804"/>
            <a:ext cx="2055371" cy="369332"/>
          </a:xfrm>
          <a:prstGeom prst="rect">
            <a:avLst/>
          </a:prstGeom>
        </p:spPr>
        <p:txBody>
          <a:bodyPr wrap="none">
            <a:spAutoFit/>
          </a:bodyPr>
          <a:lstStyle/>
          <a:p>
            <a:pPr algn="r" rtl="1"/>
            <a:r>
              <a:rPr lang="ar-SA" b="1" dirty="0" smtClean="0">
                <a:solidFill>
                  <a:srgbClr val="000000"/>
                </a:solidFill>
              </a:rPr>
              <a:t>6</a:t>
            </a:r>
            <a:r>
              <a:rPr lang="fr-FR" b="1" dirty="0" smtClean="0">
                <a:solidFill>
                  <a:srgbClr val="000000"/>
                </a:solidFill>
                <a:sym typeface="Symbol"/>
              </a:rPr>
              <a:t></a:t>
            </a:r>
            <a:r>
              <a:rPr lang="ar-SA" b="1" dirty="0" smtClean="0">
                <a:solidFill>
                  <a:srgbClr val="000000"/>
                </a:solidFill>
              </a:rPr>
              <a:t> </a:t>
            </a:r>
            <a:r>
              <a:rPr lang="ar-SA" b="1" dirty="0" err="1" smtClean="0">
                <a:solidFill>
                  <a:srgbClr val="000000"/>
                </a:solidFill>
              </a:rPr>
              <a:t>الثبات :</a:t>
            </a:r>
            <a:r>
              <a:rPr lang="ar-SA" b="1" dirty="0" smtClean="0">
                <a:solidFill>
                  <a:srgbClr val="000000"/>
                </a:solidFill>
              </a:rPr>
              <a:t> </a:t>
            </a:r>
            <a:r>
              <a:rPr lang="fr-FR" i="1" dirty="0" smtClean="0">
                <a:solidFill>
                  <a:srgbClr val="000000"/>
                </a:solidFill>
                <a:latin typeface="Times New Roman" pitchFamily="18" charset="0"/>
                <a:cs typeface="Times New Roman" pitchFamily="18" charset="0"/>
              </a:rPr>
              <a:t>(</a:t>
            </a:r>
            <a:r>
              <a:rPr lang="fr-FR" i="1" dirty="0" err="1" smtClean="0">
                <a:solidFill>
                  <a:srgbClr val="000000"/>
                </a:solidFill>
                <a:latin typeface="Times New Roman" pitchFamily="18" charset="0"/>
                <a:cs typeface="Times New Roman" pitchFamily="18" charset="0"/>
              </a:rPr>
              <a:t>Stability</a:t>
            </a:r>
            <a:r>
              <a:rPr lang="fr-FR" i="1" dirty="0" smtClean="0">
                <a:solidFill>
                  <a:srgbClr val="000000"/>
                </a:solidFill>
                <a:latin typeface="Times New Roman" pitchFamily="18" charset="0"/>
                <a:cs typeface="Times New Roman" pitchFamily="18" charset="0"/>
              </a:rPr>
              <a:t>)</a:t>
            </a:r>
            <a:endParaRPr lang="fr-FR" dirty="0">
              <a:solidFill>
                <a:srgbClr val="000000"/>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1"/>
          <p:cNvSpPr>
            <a:spLocks noChangeArrowheads="1"/>
          </p:cNvSpPr>
          <p:nvPr/>
        </p:nvSpPr>
        <p:spPr bwMode="auto">
          <a:xfrm>
            <a:off x="2699792" y="260648"/>
            <a:ext cx="4427984"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zh-CN" sz="2200" b="1" i="0" u="none" strike="noStrike" cap="none" normalizeH="0" baseline="0" dirty="0" smtClean="0">
                <a:ln>
                  <a:noFill/>
                </a:ln>
                <a:solidFill>
                  <a:schemeClr val="bg1"/>
                </a:solidFill>
                <a:effectLst/>
                <a:latin typeface="Traditional Arabic" pitchFamily="18" charset="-78"/>
                <a:ea typeface="SimSun" pitchFamily="2" charset="-122"/>
                <a:cs typeface="Traditional Arabic" pitchFamily="18" charset="-78"/>
              </a:rPr>
              <a:t> اختيار القطاعات المستهدفة</a:t>
            </a:r>
            <a:endParaRPr kumimoji="0" lang="ar-SA" altLang="zh-CN" sz="2200" b="0" i="0" u="none" strike="noStrike" cap="none" normalizeH="0" baseline="0" dirty="0" smtClean="0">
              <a:ln>
                <a:noFill/>
              </a:ln>
              <a:solidFill>
                <a:schemeClr val="bg1"/>
              </a:solidFill>
              <a:effectLst/>
              <a:latin typeface="Arial" pitchFamily="34" charset="0"/>
              <a:cs typeface="Arial" pitchFamily="34" charset="0"/>
            </a:endParaRPr>
          </a:p>
        </p:txBody>
      </p:sp>
      <p:sp>
        <p:nvSpPr>
          <p:cNvPr id="5" name="Rectangle 4"/>
          <p:cNvSpPr/>
          <p:nvPr/>
        </p:nvSpPr>
        <p:spPr>
          <a:xfrm>
            <a:off x="3401642" y="980728"/>
            <a:ext cx="2898550" cy="353943"/>
          </a:xfrm>
          <a:prstGeom prst="rect">
            <a:avLst/>
          </a:prstGeom>
        </p:spPr>
        <p:txBody>
          <a:bodyPr wrap="none">
            <a:spAutoFit/>
          </a:bodyPr>
          <a:lstStyle/>
          <a:p>
            <a:pPr algn="r" rtl="1"/>
            <a:r>
              <a:rPr lang="ar-SA" sz="1700" b="1" dirty="0" smtClean="0">
                <a:solidFill>
                  <a:srgbClr val="FF0000"/>
                </a:solidFill>
              </a:rPr>
              <a:t>أولا:  تقييم القطاعات السوقية المختلفة</a:t>
            </a:r>
            <a:endParaRPr lang="fr-FR" sz="1700" dirty="0">
              <a:solidFill>
                <a:srgbClr val="FF0000"/>
              </a:solidFill>
            </a:endParaRPr>
          </a:p>
        </p:txBody>
      </p:sp>
      <p:sp>
        <p:nvSpPr>
          <p:cNvPr id="6" name="Rectangle 5"/>
          <p:cNvSpPr/>
          <p:nvPr/>
        </p:nvSpPr>
        <p:spPr>
          <a:xfrm>
            <a:off x="6813192" y="1290246"/>
            <a:ext cx="2007280" cy="323165"/>
          </a:xfrm>
          <a:prstGeom prst="rect">
            <a:avLst/>
          </a:prstGeom>
        </p:spPr>
        <p:txBody>
          <a:bodyPr wrap="none">
            <a:spAutoFit/>
          </a:bodyPr>
          <a:lstStyle/>
          <a:p>
            <a:pPr algn="r" rtl="1"/>
            <a:r>
              <a:rPr lang="ar-SA" sz="1500" b="1" dirty="0" smtClean="0"/>
              <a:t>1</a:t>
            </a:r>
            <a:r>
              <a:rPr lang="fr-FR" sz="1500" b="1" dirty="0" smtClean="0">
                <a:sym typeface="Symbol"/>
              </a:rPr>
              <a:t></a:t>
            </a:r>
            <a:r>
              <a:rPr lang="fr-FR" sz="1500" dirty="0" smtClean="0"/>
              <a:t> </a:t>
            </a:r>
            <a:r>
              <a:rPr lang="ar-SA" sz="1500" dirty="0" smtClean="0"/>
              <a:t> </a:t>
            </a:r>
            <a:r>
              <a:rPr lang="ar-SA" sz="1500" b="1" dirty="0" smtClean="0"/>
              <a:t>دراسة القطاعات السوقية</a:t>
            </a:r>
            <a:endParaRPr lang="fr-FR" sz="1500" dirty="0"/>
          </a:p>
        </p:txBody>
      </p:sp>
      <p:graphicFrame>
        <p:nvGraphicFramePr>
          <p:cNvPr id="8" name="Tableau 7"/>
          <p:cNvGraphicFramePr>
            <a:graphicFrameLocks noGrp="1"/>
          </p:cNvGraphicFramePr>
          <p:nvPr/>
        </p:nvGraphicFramePr>
        <p:xfrm>
          <a:off x="1547664" y="1787829"/>
          <a:ext cx="6192688" cy="4070393"/>
        </p:xfrm>
        <a:graphic>
          <a:graphicData uri="http://schemas.openxmlformats.org/drawingml/2006/table">
            <a:tbl>
              <a:tblPr rtl="1"/>
              <a:tblGrid>
                <a:gridCol w="2155099"/>
                <a:gridCol w="4037589"/>
              </a:tblGrid>
              <a:tr h="245829">
                <a:tc>
                  <a:txBody>
                    <a:bodyPr/>
                    <a:lstStyle/>
                    <a:p>
                      <a:pPr algn="ctr" rtl="1">
                        <a:spcAft>
                          <a:spcPts val="0"/>
                        </a:spcAft>
                      </a:pPr>
                      <a:r>
                        <a:rPr lang="ar-SA" sz="1600" b="1" dirty="0">
                          <a:solidFill>
                            <a:srgbClr val="000000"/>
                          </a:solidFill>
                          <a:latin typeface="Times New Roman"/>
                          <a:ea typeface="SimSun"/>
                          <a:cs typeface="Traditional Arabic"/>
                        </a:rPr>
                        <a:t>1- درجة الأهمية والفائدة المرجوة</a:t>
                      </a:r>
                      <a:endParaRPr lang="fr-FR" sz="1600" dirty="0">
                        <a:solidFill>
                          <a:srgbClr val="000000"/>
                        </a:solidFill>
                        <a:latin typeface="Times New Roman"/>
                        <a:ea typeface="SimSun"/>
                        <a:cs typeface="Arial"/>
                      </a:endParaRPr>
                    </a:p>
                  </a:txBody>
                  <a:tcPr marL="60340" marR="60340" marT="0" marB="0"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solidFill>
                      <a:srgbClr val="99CCFF"/>
                    </a:solidFill>
                  </a:tcPr>
                </a:tc>
                <a:tc>
                  <a:txBody>
                    <a:bodyPr/>
                    <a:lstStyle/>
                    <a:p>
                      <a:pPr algn="ctr" rtl="1">
                        <a:spcAft>
                          <a:spcPts val="0"/>
                        </a:spcAft>
                      </a:pPr>
                      <a:r>
                        <a:rPr lang="ar-SA" sz="1600" b="1">
                          <a:solidFill>
                            <a:srgbClr val="000000"/>
                          </a:solidFill>
                          <a:latin typeface="Times New Roman"/>
                          <a:ea typeface="SimSun"/>
                          <a:cs typeface="Traditional Arabic"/>
                        </a:rPr>
                        <a:t>بعض الأمثلة</a:t>
                      </a:r>
                      <a:endParaRPr lang="fr-FR" sz="1600">
                        <a:solidFill>
                          <a:srgbClr val="000000"/>
                        </a:solidFill>
                        <a:latin typeface="Times New Roman"/>
                        <a:ea typeface="SimSun"/>
                        <a:cs typeface="Arial"/>
                      </a:endParaRPr>
                    </a:p>
                  </a:txBody>
                  <a:tcPr marL="60340" marR="60340" marT="0" marB="0"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solidFill>
                      <a:srgbClr val="99CCFF"/>
                    </a:solidFill>
                  </a:tcPr>
                </a:tc>
              </a:tr>
              <a:tr h="253651">
                <a:tc>
                  <a:txBody>
                    <a:bodyPr/>
                    <a:lstStyle/>
                    <a:p>
                      <a:pPr algn="ctr" rtl="1">
                        <a:spcAft>
                          <a:spcPts val="0"/>
                        </a:spcAft>
                      </a:pPr>
                      <a:r>
                        <a:rPr lang="ar-SA" sz="1600">
                          <a:solidFill>
                            <a:srgbClr val="000000"/>
                          </a:solidFill>
                          <a:latin typeface="Times New Roman"/>
                          <a:ea typeface="SimSun"/>
                          <a:cs typeface="Traditional Arabic"/>
                        </a:rPr>
                        <a:t>الأهمية التجارية</a:t>
                      </a:r>
                      <a:endParaRPr lang="fr-FR" sz="1600">
                        <a:solidFill>
                          <a:srgbClr val="000000"/>
                        </a:solidFill>
                        <a:latin typeface="Times New Roman"/>
                        <a:ea typeface="SimSun"/>
                        <a:cs typeface="Arial"/>
                      </a:endParaRPr>
                    </a:p>
                  </a:txBody>
                  <a:tcPr marL="60340" marR="60340" marT="0" marB="0"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algn="ctr" rtl="1">
                        <a:spcAft>
                          <a:spcPts val="0"/>
                        </a:spcAft>
                      </a:pPr>
                      <a:r>
                        <a:rPr lang="ar-SA" sz="1600">
                          <a:solidFill>
                            <a:srgbClr val="000000"/>
                          </a:solidFill>
                          <a:latin typeface="Times New Roman"/>
                          <a:ea typeface="SimSun"/>
                          <a:cs typeface="Traditional Arabic"/>
                        </a:rPr>
                        <a:t>حجم القطاع ومعدل نموه وتكامل عرض المؤسسة...</a:t>
                      </a:r>
                      <a:endParaRPr lang="fr-FR" sz="1600">
                        <a:solidFill>
                          <a:srgbClr val="000000"/>
                        </a:solidFill>
                        <a:latin typeface="Times New Roman"/>
                        <a:ea typeface="SimSun"/>
                        <a:cs typeface="Arial"/>
                      </a:endParaRPr>
                    </a:p>
                  </a:txBody>
                  <a:tcPr marL="60340" marR="60340" marT="0" marB="0"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r>
              <a:tr h="253651">
                <a:tc>
                  <a:txBody>
                    <a:bodyPr/>
                    <a:lstStyle/>
                    <a:p>
                      <a:pPr algn="ctr" rtl="1">
                        <a:spcAft>
                          <a:spcPts val="0"/>
                        </a:spcAft>
                      </a:pPr>
                      <a:r>
                        <a:rPr lang="ar-SA" sz="1600">
                          <a:solidFill>
                            <a:srgbClr val="000000"/>
                          </a:solidFill>
                          <a:latin typeface="Times New Roman"/>
                          <a:ea typeface="SimSun"/>
                          <a:cs typeface="Traditional Arabic"/>
                        </a:rPr>
                        <a:t>الأهمية المالية</a:t>
                      </a:r>
                      <a:endParaRPr lang="fr-FR" sz="1600">
                        <a:solidFill>
                          <a:srgbClr val="000000"/>
                        </a:solidFill>
                        <a:latin typeface="Times New Roman"/>
                        <a:ea typeface="SimSun"/>
                        <a:cs typeface="Arial"/>
                      </a:endParaRPr>
                    </a:p>
                  </a:txBody>
                  <a:tcPr marL="60340" marR="60340" marT="0" marB="0"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algn="ctr" rtl="1">
                        <a:spcAft>
                          <a:spcPts val="0"/>
                        </a:spcAft>
                      </a:pPr>
                      <a:r>
                        <a:rPr lang="ar-SA" sz="1600">
                          <a:solidFill>
                            <a:srgbClr val="000000"/>
                          </a:solidFill>
                          <a:latin typeface="Times New Roman"/>
                          <a:ea typeface="SimSun"/>
                          <a:cs typeface="Traditional Arabic"/>
                        </a:rPr>
                        <a:t>المردودية وتحقيق تدفقات نقدية معتبرة...</a:t>
                      </a:r>
                      <a:endParaRPr lang="fr-FR" sz="1600">
                        <a:solidFill>
                          <a:srgbClr val="000000"/>
                        </a:solidFill>
                        <a:latin typeface="Times New Roman"/>
                        <a:ea typeface="SimSun"/>
                        <a:cs typeface="Arial"/>
                      </a:endParaRPr>
                    </a:p>
                  </a:txBody>
                  <a:tcPr marL="60340" marR="60340" marT="0" marB="0"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r>
              <a:tr h="253651">
                <a:tc>
                  <a:txBody>
                    <a:bodyPr/>
                    <a:lstStyle/>
                    <a:p>
                      <a:pPr algn="ctr" rtl="1">
                        <a:spcAft>
                          <a:spcPts val="0"/>
                        </a:spcAft>
                      </a:pPr>
                      <a:r>
                        <a:rPr lang="ar-SA" sz="1600">
                          <a:solidFill>
                            <a:srgbClr val="000000"/>
                          </a:solidFill>
                          <a:latin typeface="Times New Roman"/>
                          <a:ea typeface="SimSun"/>
                          <a:cs typeface="Traditional Arabic"/>
                        </a:rPr>
                        <a:t>الأهمية التكنولوجية</a:t>
                      </a:r>
                      <a:endParaRPr lang="fr-FR" sz="1600">
                        <a:solidFill>
                          <a:srgbClr val="000000"/>
                        </a:solidFill>
                        <a:latin typeface="Times New Roman"/>
                        <a:ea typeface="SimSun"/>
                        <a:cs typeface="Arial"/>
                      </a:endParaRPr>
                    </a:p>
                  </a:txBody>
                  <a:tcPr marL="60340" marR="60340" marT="0" marB="0"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algn="ctr" rtl="1">
                        <a:spcAft>
                          <a:spcPts val="0"/>
                        </a:spcAft>
                      </a:pPr>
                      <a:r>
                        <a:rPr lang="ar-SA" sz="1600">
                          <a:solidFill>
                            <a:srgbClr val="000000"/>
                          </a:solidFill>
                          <a:latin typeface="Times New Roman"/>
                          <a:ea typeface="SimSun"/>
                          <a:cs typeface="Traditional Arabic"/>
                        </a:rPr>
                        <a:t>استغلال مهارات وكفاءات المؤسسة واستغلال طاقتها الإنتاجية...</a:t>
                      </a:r>
                      <a:endParaRPr lang="fr-FR" sz="1600">
                        <a:solidFill>
                          <a:srgbClr val="000000"/>
                        </a:solidFill>
                        <a:latin typeface="Times New Roman"/>
                        <a:ea typeface="SimSun"/>
                        <a:cs typeface="Arial"/>
                      </a:endParaRPr>
                    </a:p>
                  </a:txBody>
                  <a:tcPr marL="60340" marR="60340" marT="0" marB="0"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r>
              <a:tr h="253651">
                <a:tc>
                  <a:txBody>
                    <a:bodyPr/>
                    <a:lstStyle/>
                    <a:p>
                      <a:pPr algn="ctr" rtl="1">
                        <a:spcAft>
                          <a:spcPts val="0"/>
                        </a:spcAft>
                      </a:pPr>
                      <a:r>
                        <a:rPr lang="ar-SA" sz="1600">
                          <a:solidFill>
                            <a:srgbClr val="000000"/>
                          </a:solidFill>
                          <a:latin typeface="Times New Roman"/>
                          <a:ea typeface="SimSun"/>
                          <a:cs typeface="Traditional Arabic"/>
                        </a:rPr>
                        <a:t>الأهمية الاجتماعية</a:t>
                      </a:r>
                      <a:endParaRPr lang="fr-FR" sz="1600">
                        <a:solidFill>
                          <a:srgbClr val="000000"/>
                        </a:solidFill>
                        <a:latin typeface="Times New Roman"/>
                        <a:ea typeface="SimSun"/>
                        <a:cs typeface="Arial"/>
                      </a:endParaRPr>
                    </a:p>
                  </a:txBody>
                  <a:tcPr marL="60340" marR="60340" marT="0" marB="0"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algn="ctr" rtl="1">
                        <a:spcAft>
                          <a:spcPts val="0"/>
                        </a:spcAft>
                      </a:pPr>
                      <a:r>
                        <a:rPr lang="ar-SA" sz="1600">
                          <a:solidFill>
                            <a:srgbClr val="000000"/>
                          </a:solidFill>
                          <a:latin typeface="Times New Roman"/>
                          <a:ea typeface="SimSun"/>
                          <a:cs typeface="Traditional Arabic"/>
                        </a:rPr>
                        <a:t>إنجاز الالتزامات والواجبات وضمان مستقبل الأفراد وتحقيق رغباتهم..</a:t>
                      </a:r>
                      <a:endParaRPr lang="fr-FR" sz="1600">
                        <a:solidFill>
                          <a:srgbClr val="000000"/>
                        </a:solidFill>
                        <a:latin typeface="Times New Roman"/>
                        <a:ea typeface="SimSun"/>
                        <a:cs typeface="Arial"/>
                      </a:endParaRPr>
                    </a:p>
                  </a:txBody>
                  <a:tcPr marL="60340" marR="60340" marT="0" marB="0"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r>
              <a:tr h="502832">
                <a:tc>
                  <a:txBody>
                    <a:bodyPr/>
                    <a:lstStyle/>
                    <a:p>
                      <a:pPr algn="ctr" rtl="1">
                        <a:spcAft>
                          <a:spcPts val="0"/>
                        </a:spcAft>
                      </a:pPr>
                      <a:r>
                        <a:rPr lang="ar-SA" sz="1600">
                          <a:solidFill>
                            <a:srgbClr val="000000"/>
                          </a:solidFill>
                          <a:latin typeface="Times New Roman"/>
                          <a:ea typeface="SimSun"/>
                          <a:cs typeface="Traditional Arabic"/>
                        </a:rPr>
                        <a:t>الأهمية الاستراتيجية</a:t>
                      </a:r>
                      <a:endParaRPr lang="fr-FR" sz="1600">
                        <a:solidFill>
                          <a:srgbClr val="000000"/>
                        </a:solidFill>
                        <a:latin typeface="Times New Roman"/>
                        <a:ea typeface="SimSun"/>
                        <a:cs typeface="Arial"/>
                      </a:endParaRPr>
                    </a:p>
                  </a:txBody>
                  <a:tcPr marL="60340" marR="60340" marT="0" marB="0"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algn="ctr" rtl="1">
                        <a:lnSpc>
                          <a:spcPct val="80000"/>
                        </a:lnSpc>
                        <a:spcAft>
                          <a:spcPts val="0"/>
                        </a:spcAft>
                      </a:pPr>
                      <a:r>
                        <a:rPr lang="ar-SA" sz="1600" dirty="0">
                          <a:solidFill>
                            <a:srgbClr val="000000"/>
                          </a:solidFill>
                          <a:latin typeface="Times New Roman"/>
                          <a:ea typeface="SimSun"/>
                          <a:cs typeface="Traditional Arabic"/>
                        </a:rPr>
                        <a:t>تحقيق التضافر</a:t>
                      </a:r>
                      <a:r>
                        <a:rPr lang="fr-FR" sz="1400" i="1" dirty="0">
                          <a:solidFill>
                            <a:srgbClr val="000000"/>
                          </a:solidFill>
                          <a:latin typeface="Times New Roman"/>
                          <a:ea typeface="SimSun"/>
                          <a:cs typeface="Traditional Arabic"/>
                          <a:sym typeface="Symbol"/>
                        </a:rPr>
                        <a:t></a:t>
                      </a:r>
                      <a:r>
                        <a:rPr lang="fr-FR" sz="1400" i="1" dirty="0">
                          <a:solidFill>
                            <a:srgbClr val="000000"/>
                          </a:solidFill>
                          <a:latin typeface="Times New Roman"/>
                          <a:ea typeface="SimSun"/>
                          <a:cs typeface="Traditional Arabic"/>
                        </a:rPr>
                        <a:t>synergie</a:t>
                      </a:r>
                      <a:r>
                        <a:rPr lang="fr-FR" sz="1400" i="1" dirty="0">
                          <a:solidFill>
                            <a:srgbClr val="000000"/>
                          </a:solidFill>
                          <a:latin typeface="Times New Roman"/>
                          <a:ea typeface="SimSun"/>
                          <a:cs typeface="Traditional Arabic"/>
                          <a:sym typeface="Symbol"/>
                        </a:rPr>
                        <a:t></a:t>
                      </a:r>
                      <a:r>
                        <a:rPr lang="fr-FR" sz="1400" i="1" dirty="0">
                          <a:solidFill>
                            <a:srgbClr val="000000"/>
                          </a:solidFill>
                          <a:latin typeface="Traditional Arabic"/>
                          <a:ea typeface="SimSun"/>
                          <a:cs typeface="Arial"/>
                        </a:rPr>
                        <a:t> </a:t>
                      </a:r>
                      <a:r>
                        <a:rPr lang="ar-SA" sz="1600" dirty="0">
                          <a:solidFill>
                            <a:srgbClr val="000000"/>
                          </a:solidFill>
                          <a:latin typeface="Times New Roman"/>
                          <a:ea typeface="SimSun"/>
                          <a:cs typeface="Traditional Arabic"/>
                        </a:rPr>
                        <a:t>في أنشطة المؤسسة، وضع حواجز </a:t>
                      </a:r>
                      <a:endParaRPr lang="fr-FR" sz="1600" dirty="0">
                        <a:solidFill>
                          <a:srgbClr val="000000"/>
                        </a:solidFill>
                        <a:latin typeface="Times New Roman"/>
                        <a:ea typeface="SimSun"/>
                        <a:cs typeface="Arial"/>
                      </a:endParaRPr>
                    </a:p>
                    <a:p>
                      <a:pPr algn="ctr" rtl="1">
                        <a:lnSpc>
                          <a:spcPct val="80000"/>
                        </a:lnSpc>
                        <a:spcAft>
                          <a:spcPts val="0"/>
                        </a:spcAft>
                      </a:pPr>
                      <a:r>
                        <a:rPr lang="ar-SA" sz="1600" dirty="0">
                          <a:solidFill>
                            <a:srgbClr val="000000"/>
                          </a:solidFill>
                          <a:latin typeface="Times New Roman"/>
                          <a:ea typeface="SimSun"/>
                          <a:cs typeface="Traditional Arabic"/>
                        </a:rPr>
                        <a:t>الدخول وتقليل خطر ظهور منافسين </a:t>
                      </a:r>
                      <a:r>
                        <a:rPr lang="ar-SA" sz="1600" dirty="0" err="1">
                          <a:solidFill>
                            <a:srgbClr val="000000"/>
                          </a:solidFill>
                          <a:latin typeface="Times New Roman"/>
                          <a:ea typeface="SimSun"/>
                          <a:cs typeface="Traditional Arabic"/>
                        </a:rPr>
                        <a:t>جدد...</a:t>
                      </a:r>
                      <a:endParaRPr lang="fr-FR" sz="1600" dirty="0">
                        <a:solidFill>
                          <a:srgbClr val="000000"/>
                        </a:solidFill>
                        <a:latin typeface="Times New Roman"/>
                        <a:ea typeface="SimSun"/>
                        <a:cs typeface="Arial"/>
                      </a:endParaRPr>
                    </a:p>
                  </a:txBody>
                  <a:tcPr marL="60340" marR="60340" marT="0" marB="0"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r>
              <a:tr h="237448">
                <a:tc>
                  <a:txBody>
                    <a:bodyPr/>
                    <a:lstStyle/>
                    <a:p>
                      <a:pPr algn="ctr" rtl="1">
                        <a:spcAft>
                          <a:spcPts val="0"/>
                        </a:spcAft>
                      </a:pPr>
                      <a:r>
                        <a:rPr lang="ar-SA" sz="1600" b="1">
                          <a:solidFill>
                            <a:srgbClr val="000000"/>
                          </a:solidFill>
                          <a:latin typeface="Times New Roman"/>
                          <a:ea typeface="SimSun"/>
                          <a:cs typeface="Traditional Arabic"/>
                        </a:rPr>
                        <a:t>2- درجة الخطر المحتمل</a:t>
                      </a:r>
                      <a:endParaRPr lang="fr-FR" sz="1600">
                        <a:solidFill>
                          <a:srgbClr val="000000"/>
                        </a:solidFill>
                        <a:latin typeface="Times New Roman"/>
                        <a:ea typeface="SimSun"/>
                        <a:cs typeface="Arial"/>
                      </a:endParaRPr>
                    </a:p>
                  </a:txBody>
                  <a:tcPr marL="60340" marR="60340" marT="0" marB="0"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solidFill>
                      <a:srgbClr val="99CCFF"/>
                    </a:solidFill>
                  </a:tcPr>
                </a:tc>
                <a:tc>
                  <a:txBody>
                    <a:bodyPr/>
                    <a:lstStyle/>
                    <a:p>
                      <a:pPr algn="ctr" rtl="1">
                        <a:spcAft>
                          <a:spcPts val="0"/>
                        </a:spcAft>
                      </a:pPr>
                      <a:r>
                        <a:rPr lang="ar-SA" sz="1600" b="1">
                          <a:solidFill>
                            <a:srgbClr val="000000"/>
                          </a:solidFill>
                          <a:latin typeface="Times New Roman"/>
                          <a:ea typeface="SimSun"/>
                          <a:cs typeface="Traditional Arabic"/>
                        </a:rPr>
                        <a:t>بعض الأمثلة</a:t>
                      </a:r>
                      <a:endParaRPr lang="fr-FR" sz="1600">
                        <a:solidFill>
                          <a:srgbClr val="000000"/>
                        </a:solidFill>
                        <a:latin typeface="Times New Roman"/>
                        <a:ea typeface="SimSun"/>
                        <a:cs typeface="Arial"/>
                      </a:endParaRPr>
                    </a:p>
                  </a:txBody>
                  <a:tcPr marL="60340" marR="60340" marT="0" marB="0"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solidFill>
                      <a:srgbClr val="99CCFF"/>
                    </a:solidFill>
                  </a:tcPr>
                </a:tc>
              </a:tr>
              <a:tr h="525180">
                <a:tc>
                  <a:txBody>
                    <a:bodyPr/>
                    <a:lstStyle/>
                    <a:p>
                      <a:pPr algn="ctr" rtl="1">
                        <a:spcAft>
                          <a:spcPts val="0"/>
                        </a:spcAft>
                      </a:pPr>
                      <a:r>
                        <a:rPr lang="ar-SA" sz="1600">
                          <a:solidFill>
                            <a:srgbClr val="000000"/>
                          </a:solidFill>
                          <a:latin typeface="Times New Roman"/>
                          <a:ea typeface="SimSun"/>
                          <a:cs typeface="Traditional Arabic"/>
                        </a:rPr>
                        <a:t>الخطر التجاري</a:t>
                      </a:r>
                      <a:endParaRPr lang="fr-FR" sz="1600">
                        <a:solidFill>
                          <a:srgbClr val="000000"/>
                        </a:solidFill>
                        <a:latin typeface="Times New Roman"/>
                        <a:ea typeface="SimSun"/>
                        <a:cs typeface="Arial"/>
                      </a:endParaRPr>
                    </a:p>
                  </a:txBody>
                  <a:tcPr marL="60340" marR="60340" marT="0" marB="0"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algn="ctr" rtl="1">
                        <a:lnSpc>
                          <a:spcPct val="80000"/>
                        </a:lnSpc>
                        <a:spcAft>
                          <a:spcPts val="0"/>
                        </a:spcAft>
                      </a:pPr>
                      <a:r>
                        <a:rPr lang="ar-SA" sz="1600">
                          <a:solidFill>
                            <a:srgbClr val="000000"/>
                          </a:solidFill>
                          <a:latin typeface="Times New Roman"/>
                          <a:ea typeface="SimSun"/>
                          <a:cs typeface="Traditional Arabic"/>
                        </a:rPr>
                        <a:t> عدم التأكد من ثبات الأذواق والتفضيلات ..، درجة وإمكانية</a:t>
                      </a:r>
                      <a:endParaRPr lang="fr-FR" sz="1600">
                        <a:solidFill>
                          <a:srgbClr val="000000"/>
                        </a:solidFill>
                        <a:latin typeface="Times New Roman"/>
                        <a:ea typeface="SimSun"/>
                        <a:cs typeface="Arial"/>
                      </a:endParaRPr>
                    </a:p>
                    <a:p>
                      <a:pPr algn="ctr" rtl="1">
                        <a:lnSpc>
                          <a:spcPct val="80000"/>
                        </a:lnSpc>
                        <a:spcAft>
                          <a:spcPts val="0"/>
                        </a:spcAft>
                      </a:pPr>
                      <a:r>
                        <a:rPr lang="ar-SA" sz="1600">
                          <a:solidFill>
                            <a:srgbClr val="000000"/>
                          </a:solidFill>
                          <a:latin typeface="Times New Roman"/>
                          <a:ea typeface="SimSun"/>
                          <a:cs typeface="Traditional Arabic"/>
                        </a:rPr>
                        <a:t> تقليد المنافسين للمؤسسة..، عدم التحكم في الموزعين...</a:t>
                      </a:r>
                      <a:endParaRPr lang="fr-FR" sz="1600">
                        <a:solidFill>
                          <a:srgbClr val="000000"/>
                        </a:solidFill>
                        <a:latin typeface="Times New Roman"/>
                        <a:ea typeface="SimSun"/>
                        <a:cs typeface="Arial"/>
                      </a:endParaRPr>
                    </a:p>
                  </a:txBody>
                  <a:tcPr marL="60340" marR="60340" marT="0" marB="0"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r>
              <a:tr h="253651">
                <a:tc>
                  <a:txBody>
                    <a:bodyPr/>
                    <a:lstStyle/>
                    <a:p>
                      <a:pPr algn="ctr" rtl="1">
                        <a:spcAft>
                          <a:spcPts val="0"/>
                        </a:spcAft>
                      </a:pPr>
                      <a:r>
                        <a:rPr lang="ar-SA" sz="1600">
                          <a:solidFill>
                            <a:srgbClr val="000000"/>
                          </a:solidFill>
                          <a:latin typeface="Times New Roman"/>
                          <a:ea typeface="SimSun"/>
                          <a:cs typeface="Traditional Arabic"/>
                        </a:rPr>
                        <a:t>الخطر المالي</a:t>
                      </a:r>
                      <a:endParaRPr lang="fr-FR" sz="1600">
                        <a:solidFill>
                          <a:srgbClr val="000000"/>
                        </a:solidFill>
                        <a:latin typeface="Times New Roman"/>
                        <a:ea typeface="SimSun"/>
                        <a:cs typeface="Arial"/>
                      </a:endParaRPr>
                    </a:p>
                  </a:txBody>
                  <a:tcPr marL="60340" marR="60340" marT="0" marB="0"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algn="ctr" rtl="1">
                        <a:spcAft>
                          <a:spcPts val="0"/>
                        </a:spcAft>
                      </a:pPr>
                      <a:r>
                        <a:rPr lang="ar-SA" sz="1600">
                          <a:solidFill>
                            <a:srgbClr val="000000"/>
                          </a:solidFill>
                          <a:latin typeface="Times New Roman"/>
                          <a:ea typeface="SimSun"/>
                          <a:cs typeface="Traditional Arabic"/>
                        </a:rPr>
                        <a:t>استثمارات كبيرة في الإشهار..والحاجة إلى التمويل... </a:t>
                      </a:r>
                      <a:endParaRPr lang="fr-FR" sz="1600">
                        <a:solidFill>
                          <a:srgbClr val="000000"/>
                        </a:solidFill>
                        <a:latin typeface="Times New Roman"/>
                        <a:ea typeface="SimSun"/>
                        <a:cs typeface="Arial"/>
                      </a:endParaRPr>
                    </a:p>
                  </a:txBody>
                  <a:tcPr marL="60340" marR="60340" marT="0" marB="0"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r>
              <a:tr h="523504">
                <a:tc>
                  <a:txBody>
                    <a:bodyPr/>
                    <a:lstStyle/>
                    <a:p>
                      <a:pPr algn="ctr" rtl="1">
                        <a:spcAft>
                          <a:spcPts val="0"/>
                        </a:spcAft>
                      </a:pPr>
                      <a:r>
                        <a:rPr lang="ar-SA" sz="1600">
                          <a:solidFill>
                            <a:srgbClr val="000000"/>
                          </a:solidFill>
                          <a:latin typeface="Times New Roman"/>
                          <a:ea typeface="SimSun"/>
                          <a:cs typeface="Traditional Arabic"/>
                        </a:rPr>
                        <a:t>الخطر التكنولوجي</a:t>
                      </a:r>
                      <a:endParaRPr lang="fr-FR" sz="1600">
                        <a:solidFill>
                          <a:srgbClr val="000000"/>
                        </a:solidFill>
                        <a:latin typeface="Times New Roman"/>
                        <a:ea typeface="SimSun"/>
                        <a:cs typeface="Arial"/>
                      </a:endParaRPr>
                    </a:p>
                  </a:txBody>
                  <a:tcPr marL="60340" marR="60340" marT="0" marB="0"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algn="ctr" rtl="1">
                        <a:lnSpc>
                          <a:spcPct val="80000"/>
                        </a:lnSpc>
                        <a:spcAft>
                          <a:spcPts val="0"/>
                        </a:spcAft>
                      </a:pPr>
                      <a:r>
                        <a:rPr lang="ar-SA" sz="1600" dirty="0">
                          <a:solidFill>
                            <a:srgbClr val="000000"/>
                          </a:solidFill>
                          <a:latin typeface="Times New Roman"/>
                          <a:ea typeface="SimSun"/>
                          <a:cs typeface="Traditional Arabic"/>
                        </a:rPr>
                        <a:t>خطر عدم الاستقلالية عن الموردين وعدم التحكم في التكنولوجيا، خطر التجديد التكنولوجي من طرف </a:t>
                      </a:r>
                      <a:r>
                        <a:rPr lang="ar-SA" sz="1600" dirty="0" err="1">
                          <a:solidFill>
                            <a:srgbClr val="000000"/>
                          </a:solidFill>
                          <a:latin typeface="Times New Roman"/>
                          <a:ea typeface="SimSun"/>
                          <a:cs typeface="Traditional Arabic"/>
                        </a:rPr>
                        <a:t>المنافسين...</a:t>
                      </a:r>
                      <a:endParaRPr lang="fr-FR" sz="1600" dirty="0">
                        <a:solidFill>
                          <a:srgbClr val="000000"/>
                        </a:solidFill>
                        <a:latin typeface="Times New Roman"/>
                        <a:ea typeface="SimSun"/>
                        <a:cs typeface="Arial"/>
                      </a:endParaRPr>
                    </a:p>
                  </a:txBody>
                  <a:tcPr marL="60340" marR="60340" marT="0" marB="0"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r>
              <a:tr h="253651">
                <a:tc>
                  <a:txBody>
                    <a:bodyPr/>
                    <a:lstStyle/>
                    <a:p>
                      <a:pPr algn="ctr" rtl="1">
                        <a:spcAft>
                          <a:spcPts val="0"/>
                        </a:spcAft>
                      </a:pPr>
                      <a:r>
                        <a:rPr lang="ar-SA" sz="1600">
                          <a:solidFill>
                            <a:srgbClr val="000000"/>
                          </a:solidFill>
                          <a:latin typeface="Times New Roman"/>
                          <a:ea typeface="SimSun"/>
                          <a:cs typeface="Traditional Arabic"/>
                        </a:rPr>
                        <a:t>الخطر الاجتماعي</a:t>
                      </a:r>
                      <a:endParaRPr lang="fr-FR" sz="1600">
                        <a:solidFill>
                          <a:srgbClr val="000000"/>
                        </a:solidFill>
                        <a:latin typeface="Times New Roman"/>
                        <a:ea typeface="SimSun"/>
                        <a:cs typeface="Arial"/>
                      </a:endParaRPr>
                    </a:p>
                  </a:txBody>
                  <a:tcPr marL="60340" marR="60340" marT="0" marB="0"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algn="ctr" rtl="1">
                        <a:spcAft>
                          <a:spcPts val="0"/>
                        </a:spcAft>
                      </a:pPr>
                      <a:r>
                        <a:rPr lang="ar-SA" sz="1600">
                          <a:solidFill>
                            <a:srgbClr val="000000"/>
                          </a:solidFill>
                          <a:latin typeface="Times New Roman"/>
                          <a:ea typeface="SimSun"/>
                          <a:cs typeface="Traditional Arabic"/>
                        </a:rPr>
                        <a:t>خطر التعارض مثلا مع التجار الذين يمارسون البيع المتنقل...</a:t>
                      </a:r>
                      <a:endParaRPr lang="fr-FR" sz="1600">
                        <a:solidFill>
                          <a:srgbClr val="000000"/>
                        </a:solidFill>
                        <a:latin typeface="Times New Roman"/>
                        <a:ea typeface="SimSun"/>
                        <a:cs typeface="Arial"/>
                      </a:endParaRPr>
                    </a:p>
                  </a:txBody>
                  <a:tcPr marL="60340" marR="60340" marT="0" marB="0"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r>
              <a:tr h="253651">
                <a:tc>
                  <a:txBody>
                    <a:bodyPr/>
                    <a:lstStyle/>
                    <a:p>
                      <a:pPr algn="ctr" rtl="1">
                        <a:spcAft>
                          <a:spcPts val="0"/>
                        </a:spcAft>
                      </a:pPr>
                      <a:r>
                        <a:rPr lang="ar-SA" sz="1600">
                          <a:solidFill>
                            <a:srgbClr val="000000"/>
                          </a:solidFill>
                          <a:latin typeface="Times New Roman"/>
                          <a:ea typeface="SimSun"/>
                          <a:cs typeface="Traditional Arabic"/>
                        </a:rPr>
                        <a:t>الخطر الاستراتيجي</a:t>
                      </a:r>
                      <a:endParaRPr lang="fr-FR" sz="1600">
                        <a:solidFill>
                          <a:srgbClr val="000000"/>
                        </a:solidFill>
                        <a:latin typeface="Times New Roman"/>
                        <a:ea typeface="SimSun"/>
                        <a:cs typeface="Arial"/>
                      </a:endParaRPr>
                    </a:p>
                  </a:txBody>
                  <a:tcPr marL="60340" marR="60340" marT="0" marB="0"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algn="ctr" rtl="1">
                        <a:spcAft>
                          <a:spcPts val="0"/>
                        </a:spcAft>
                      </a:pPr>
                      <a:r>
                        <a:rPr lang="ar-SA" sz="1600">
                          <a:solidFill>
                            <a:srgbClr val="000000"/>
                          </a:solidFill>
                          <a:latin typeface="Times New Roman"/>
                          <a:ea typeface="SimSun"/>
                          <a:cs typeface="Traditional Arabic"/>
                        </a:rPr>
                        <a:t>الحـاجة إلى إعادة هيكلة المؤسسة...</a:t>
                      </a:r>
                      <a:endParaRPr lang="fr-FR" sz="1600">
                        <a:solidFill>
                          <a:srgbClr val="000000"/>
                        </a:solidFill>
                        <a:latin typeface="Times New Roman"/>
                        <a:ea typeface="SimSun"/>
                        <a:cs typeface="Arial"/>
                      </a:endParaRPr>
                    </a:p>
                  </a:txBody>
                  <a:tcPr marL="60340" marR="60340" marT="0" marB="0"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r>
              <a:tr h="253651">
                <a:tc>
                  <a:txBody>
                    <a:bodyPr/>
                    <a:lstStyle/>
                    <a:p>
                      <a:pPr algn="ctr" rtl="1">
                        <a:spcAft>
                          <a:spcPts val="0"/>
                        </a:spcAft>
                      </a:pPr>
                      <a:r>
                        <a:rPr lang="ar-SA" sz="1600">
                          <a:solidFill>
                            <a:srgbClr val="000000"/>
                          </a:solidFill>
                          <a:latin typeface="Times New Roman"/>
                          <a:ea typeface="SimSun"/>
                          <a:cs typeface="Traditional Arabic"/>
                        </a:rPr>
                        <a:t>أخطار أخـرى</a:t>
                      </a:r>
                      <a:endParaRPr lang="fr-FR" sz="1600">
                        <a:solidFill>
                          <a:srgbClr val="000000"/>
                        </a:solidFill>
                        <a:latin typeface="Times New Roman"/>
                        <a:ea typeface="SimSun"/>
                        <a:cs typeface="Arial"/>
                      </a:endParaRPr>
                    </a:p>
                  </a:txBody>
                  <a:tcPr marL="60340" marR="60340" marT="0" marB="0"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c>
                  <a:txBody>
                    <a:bodyPr/>
                    <a:lstStyle/>
                    <a:p>
                      <a:pPr algn="ctr" rtl="1">
                        <a:spcAft>
                          <a:spcPts val="0"/>
                        </a:spcAft>
                      </a:pPr>
                      <a:r>
                        <a:rPr lang="ar-SA" sz="1600" dirty="0">
                          <a:solidFill>
                            <a:srgbClr val="000000"/>
                          </a:solidFill>
                          <a:latin typeface="Times New Roman"/>
                          <a:ea typeface="SimSun"/>
                          <a:cs typeface="Traditional Arabic"/>
                        </a:rPr>
                        <a:t>قوانين جديدة قد تعيق النشاط..إلغاء دعم الدولة </a:t>
                      </a:r>
                      <a:r>
                        <a:rPr lang="ar-SA" sz="1600" dirty="0" err="1">
                          <a:solidFill>
                            <a:srgbClr val="000000"/>
                          </a:solidFill>
                          <a:latin typeface="Times New Roman"/>
                          <a:ea typeface="SimSun"/>
                          <a:cs typeface="Traditional Arabic"/>
                        </a:rPr>
                        <a:t>للمؤسسة...</a:t>
                      </a:r>
                      <a:endParaRPr lang="fr-FR" sz="1600" dirty="0">
                        <a:solidFill>
                          <a:srgbClr val="000000"/>
                        </a:solidFill>
                        <a:latin typeface="Times New Roman"/>
                        <a:ea typeface="SimSun"/>
                        <a:cs typeface="Arial"/>
                      </a:endParaRPr>
                    </a:p>
                  </a:txBody>
                  <a:tcPr marL="60340" marR="60340" marT="0" marB="0" anchor="ctr">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tcPr>
                </a:tc>
              </a:tr>
            </a:tbl>
          </a:graphicData>
        </a:graphic>
      </p:graphicFrame>
      <p:sp>
        <p:nvSpPr>
          <p:cNvPr id="9" name="Rectangle 8"/>
          <p:cNvSpPr/>
          <p:nvPr/>
        </p:nvSpPr>
        <p:spPr>
          <a:xfrm>
            <a:off x="2141984" y="6232956"/>
            <a:ext cx="5166320" cy="292388"/>
          </a:xfrm>
          <a:prstGeom prst="rect">
            <a:avLst/>
          </a:prstGeom>
        </p:spPr>
        <p:txBody>
          <a:bodyPr wrap="square">
            <a:spAutoFit/>
          </a:bodyPr>
          <a:lstStyle/>
          <a:p>
            <a:r>
              <a:rPr lang="fr-FR" sz="1300" i="1" dirty="0" smtClean="0">
                <a:solidFill>
                  <a:srgbClr val="000000"/>
                </a:solidFill>
                <a:latin typeface="Times New Roman" pitchFamily="18" charset="0"/>
                <a:cs typeface="Times New Roman" pitchFamily="18" charset="0"/>
              </a:rPr>
              <a:t>Yves </a:t>
            </a:r>
            <a:r>
              <a:rPr lang="fr-FR" sz="1300" i="1" dirty="0" err="1" smtClean="0">
                <a:solidFill>
                  <a:srgbClr val="000000"/>
                </a:solidFill>
                <a:latin typeface="Times New Roman" pitchFamily="18" charset="0"/>
                <a:cs typeface="Times New Roman" pitchFamily="18" charset="0"/>
              </a:rPr>
              <a:t>chirouse</a:t>
            </a:r>
            <a:r>
              <a:rPr lang="fr-FR" sz="1300" i="1" dirty="0" smtClean="0">
                <a:solidFill>
                  <a:srgbClr val="000000"/>
                </a:solidFill>
                <a:latin typeface="Times New Roman" pitchFamily="18" charset="0"/>
                <a:cs typeface="Times New Roman" pitchFamily="18" charset="0"/>
              </a:rPr>
              <a:t>, </a:t>
            </a:r>
            <a:r>
              <a:rPr lang="fr-FR" sz="1300" i="1" u="sng" dirty="0" smtClean="0">
                <a:solidFill>
                  <a:srgbClr val="000000"/>
                </a:solidFill>
                <a:latin typeface="Times New Roman" pitchFamily="18" charset="0"/>
                <a:cs typeface="Times New Roman" pitchFamily="18" charset="0"/>
              </a:rPr>
              <a:t>Le marketing stratégique</a:t>
            </a:r>
            <a:r>
              <a:rPr lang="fr-FR" sz="1300" i="1" dirty="0" smtClean="0">
                <a:solidFill>
                  <a:srgbClr val="000000"/>
                </a:solidFill>
                <a:latin typeface="Times New Roman" pitchFamily="18" charset="0"/>
                <a:cs typeface="Times New Roman" pitchFamily="18" charset="0"/>
              </a:rPr>
              <a:t>, édition Ellipses, Paris 1995</a:t>
            </a:r>
            <a:r>
              <a:rPr lang="fr-FR" sz="1300" dirty="0" smtClean="0">
                <a:solidFill>
                  <a:srgbClr val="000000"/>
                </a:solidFill>
                <a:latin typeface="Times New Roman" pitchFamily="18" charset="0"/>
                <a:cs typeface="Times New Roman" pitchFamily="18" charset="0"/>
              </a:rPr>
              <a:t>, p 49</a:t>
            </a:r>
            <a:endParaRPr lang="fr-FR" sz="1300" dirty="0">
              <a:solidFill>
                <a:srgbClr val="000000"/>
              </a:solidFill>
              <a:latin typeface="Times New Roman" pitchFamily="18" charset="0"/>
              <a:cs typeface="Times New Roman" pitchFamily="18" charset="0"/>
            </a:endParaRPr>
          </a:p>
        </p:txBody>
      </p:sp>
      <p:sp>
        <p:nvSpPr>
          <p:cNvPr id="10" name="Rectangle 2"/>
          <p:cNvSpPr>
            <a:spLocks noChangeArrowheads="1"/>
          </p:cNvSpPr>
          <p:nvPr/>
        </p:nvSpPr>
        <p:spPr bwMode="auto">
          <a:xfrm>
            <a:off x="3131840" y="5949280"/>
            <a:ext cx="2808312"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SA" altLang="zh-CN" sz="1600" b="1" i="0" u="sng"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الجـدول:</a:t>
            </a:r>
            <a:r>
              <a:rPr kumimoji="0" lang="ar-SA" altLang="zh-CN" sz="1600" b="0"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 درجة خطر وأهمية القطاع السوقي</a:t>
            </a:r>
            <a:endParaRPr kumimoji="0" lang="ar-SA" altLang="zh-CN" sz="1600" b="0" i="0" u="none" strike="noStrike" cap="none" normalizeH="0" baseline="0" dirty="0" smtClean="0">
              <a:ln>
                <a:noFill/>
              </a:ln>
              <a:solidFill>
                <a:srgbClr val="000000"/>
              </a:solidFill>
              <a:effectLst/>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691680" y="1074222"/>
            <a:ext cx="7200800" cy="338554"/>
          </a:xfrm>
          <a:prstGeom prst="rect">
            <a:avLst/>
          </a:prstGeom>
        </p:spPr>
        <p:txBody>
          <a:bodyPr wrap="square">
            <a:spAutoFit/>
          </a:bodyPr>
          <a:lstStyle/>
          <a:p>
            <a:pPr algn="r" rtl="1"/>
            <a:r>
              <a:rPr lang="fr-FR" sz="1600" dirty="0" smtClean="0">
                <a:solidFill>
                  <a:srgbClr val="000000"/>
                </a:solidFill>
              </a:rPr>
              <a:t> </a:t>
            </a:r>
            <a:r>
              <a:rPr lang="ar-SA" sz="1600" b="1" dirty="0" smtClean="0">
                <a:solidFill>
                  <a:srgbClr val="000000"/>
                </a:solidFill>
              </a:rPr>
              <a:t>2</a:t>
            </a:r>
            <a:r>
              <a:rPr lang="fr-FR" sz="1600" b="1" dirty="0" smtClean="0">
                <a:solidFill>
                  <a:srgbClr val="000000"/>
                </a:solidFill>
                <a:sym typeface="Symbol"/>
              </a:rPr>
              <a:t></a:t>
            </a:r>
            <a:r>
              <a:rPr lang="fr-FR" sz="1600" b="1" dirty="0" smtClean="0">
                <a:solidFill>
                  <a:srgbClr val="000000"/>
                </a:solidFill>
              </a:rPr>
              <a:t> </a:t>
            </a:r>
            <a:r>
              <a:rPr lang="ar-SA" sz="1600" b="1" dirty="0" smtClean="0">
                <a:solidFill>
                  <a:srgbClr val="000000"/>
                </a:solidFill>
              </a:rPr>
              <a:t> ترتيب القطاعات</a:t>
            </a:r>
            <a:r>
              <a:rPr lang="ar-SA" sz="1500" b="1" dirty="0" smtClean="0">
                <a:solidFill>
                  <a:srgbClr val="000000"/>
                </a:solidFill>
              </a:rPr>
              <a:t>: </a:t>
            </a:r>
            <a:r>
              <a:rPr lang="ar-SA" sz="1500" dirty="0" smtClean="0">
                <a:solidFill>
                  <a:srgbClr val="000000"/>
                </a:solidFill>
              </a:rPr>
              <a:t>ولترتيب تلك القطاعات يمكن للمؤسسة أن تستخدم عدة معايير غالبا ما تتمحور حول ما يلي:</a:t>
            </a:r>
            <a:endParaRPr lang="fr-FR" sz="1500" dirty="0">
              <a:solidFill>
                <a:srgbClr val="000000"/>
              </a:solidFill>
            </a:endParaRPr>
          </a:p>
        </p:txBody>
      </p:sp>
      <p:sp>
        <p:nvSpPr>
          <p:cNvPr id="12" name="Rectangle 11"/>
          <p:cNvSpPr/>
          <p:nvPr/>
        </p:nvSpPr>
        <p:spPr>
          <a:xfrm>
            <a:off x="6482610" y="2005524"/>
            <a:ext cx="2198038" cy="307777"/>
          </a:xfrm>
          <a:prstGeom prst="rect">
            <a:avLst/>
          </a:prstGeom>
        </p:spPr>
        <p:txBody>
          <a:bodyPr wrap="none">
            <a:spAutoFit/>
          </a:bodyPr>
          <a:lstStyle/>
          <a:p>
            <a:r>
              <a:rPr lang="ar-SA" sz="1400" b="1" dirty="0" smtClean="0">
                <a:solidFill>
                  <a:srgbClr val="000000"/>
                </a:solidFill>
              </a:rPr>
              <a:t>- جاذبية و تهديدات القطاع السوقي</a:t>
            </a:r>
            <a:endParaRPr lang="fr-FR" sz="1400" b="1" dirty="0">
              <a:solidFill>
                <a:srgbClr val="000000"/>
              </a:solidFill>
            </a:endParaRPr>
          </a:p>
        </p:txBody>
      </p:sp>
      <p:graphicFrame>
        <p:nvGraphicFramePr>
          <p:cNvPr id="13" name="Tableau 12"/>
          <p:cNvGraphicFramePr>
            <a:graphicFrameLocks noGrp="1"/>
          </p:cNvGraphicFramePr>
          <p:nvPr/>
        </p:nvGraphicFramePr>
        <p:xfrm>
          <a:off x="683568" y="1604895"/>
          <a:ext cx="4657700" cy="2328161"/>
        </p:xfrm>
        <a:graphic>
          <a:graphicData uri="http://schemas.openxmlformats.org/drawingml/2006/table">
            <a:tbl>
              <a:tblPr rtl="1"/>
              <a:tblGrid>
                <a:gridCol w="1332756"/>
                <a:gridCol w="1279798"/>
                <a:gridCol w="1210072"/>
                <a:gridCol w="835074"/>
              </a:tblGrid>
              <a:tr h="576016">
                <a:tc>
                  <a:txBody>
                    <a:bodyPr/>
                    <a:lstStyle/>
                    <a:p>
                      <a:pPr algn="just" rtl="1">
                        <a:spcAft>
                          <a:spcPts val="0"/>
                        </a:spcAft>
                      </a:pPr>
                      <a:endParaRPr lang="ar-SA" sz="1600" b="0" dirty="0">
                        <a:solidFill>
                          <a:srgbClr val="000000"/>
                        </a:solidFill>
                        <a:latin typeface="Times New Roman"/>
                        <a:ea typeface="SimSun"/>
                        <a:cs typeface="Traditional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spcAft>
                          <a:spcPts val="0"/>
                        </a:spcAft>
                      </a:pPr>
                      <a:endParaRPr lang="ar-SA" sz="1600" b="0">
                        <a:solidFill>
                          <a:srgbClr val="000000"/>
                        </a:solidFill>
                        <a:latin typeface="Times New Roman"/>
                        <a:ea typeface="SimSun"/>
                        <a:cs typeface="Traditional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spcAft>
                          <a:spcPts val="0"/>
                        </a:spcAft>
                      </a:pPr>
                      <a:endParaRPr lang="ar-SA" sz="1600" b="0">
                        <a:solidFill>
                          <a:srgbClr val="000000"/>
                        </a:solidFill>
                        <a:latin typeface="Times New Roman"/>
                        <a:ea typeface="SimSun"/>
                        <a:cs typeface="Traditional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spcAft>
                          <a:spcPts val="0"/>
                        </a:spcAft>
                      </a:pPr>
                      <a:endParaRPr lang="ar-SA" sz="1600" b="0">
                        <a:solidFill>
                          <a:srgbClr val="000000"/>
                        </a:solidFill>
                        <a:latin typeface="Times New Roman"/>
                        <a:ea typeface="SimSun"/>
                        <a:cs typeface="Traditional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52326">
                <a:tc>
                  <a:txBody>
                    <a:bodyPr/>
                    <a:lstStyle/>
                    <a:p>
                      <a:pPr algn="just" rtl="1">
                        <a:spcAft>
                          <a:spcPts val="0"/>
                        </a:spcAft>
                      </a:pPr>
                      <a:endParaRPr lang="fr-FR" sz="1600" b="0" dirty="0">
                        <a:solidFill>
                          <a:srgbClr val="000000"/>
                        </a:solidFill>
                        <a:latin typeface="Times New Roman"/>
                        <a:ea typeface="SimSu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70000"/>
                        </a:lnSpc>
                        <a:spcAft>
                          <a:spcPts val="0"/>
                        </a:spcAft>
                      </a:pPr>
                      <a:r>
                        <a:rPr lang="ar-SA" sz="1600" b="0" dirty="0">
                          <a:solidFill>
                            <a:srgbClr val="000000"/>
                          </a:solidFill>
                          <a:latin typeface="Times New Roman"/>
                          <a:ea typeface="SimSun"/>
                          <a:cs typeface="Traditional Arabic"/>
                        </a:rPr>
                        <a:t>تهديد المنافسين المحتملين</a:t>
                      </a:r>
                      <a:endParaRPr lang="fr-FR" sz="1600" b="0" dirty="0">
                        <a:solidFill>
                          <a:srgbClr val="000000"/>
                        </a:solidFill>
                        <a:latin typeface="Times New Roman"/>
                        <a:ea typeface="SimSu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spcAft>
                          <a:spcPts val="0"/>
                        </a:spcAft>
                      </a:pPr>
                      <a:endParaRPr lang="ar-SA" sz="1600" b="0" dirty="0">
                        <a:solidFill>
                          <a:srgbClr val="000000"/>
                        </a:solidFill>
                        <a:latin typeface="Times New Roman"/>
                        <a:ea typeface="SimSun"/>
                        <a:cs typeface="Traditional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spcAft>
                          <a:spcPts val="0"/>
                        </a:spcAft>
                      </a:pPr>
                      <a:endParaRPr lang="ar-SA" sz="1600" b="0">
                        <a:solidFill>
                          <a:srgbClr val="000000"/>
                        </a:solidFill>
                        <a:latin typeface="Times New Roman"/>
                        <a:ea typeface="SimSun"/>
                        <a:cs typeface="Traditional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23803">
                <a:tc>
                  <a:txBody>
                    <a:bodyPr/>
                    <a:lstStyle/>
                    <a:p>
                      <a:pPr algn="ctr" rtl="0">
                        <a:lnSpc>
                          <a:spcPct val="70000"/>
                        </a:lnSpc>
                        <a:spcAft>
                          <a:spcPts val="0"/>
                        </a:spcAft>
                      </a:pPr>
                      <a:endParaRPr lang="fr-FR" sz="1600" b="0">
                        <a:solidFill>
                          <a:srgbClr val="000000"/>
                        </a:solidFill>
                        <a:latin typeface="Times New Roman"/>
                        <a:ea typeface="SimSun"/>
                        <a:cs typeface="Traditional Arabic"/>
                      </a:endParaRPr>
                    </a:p>
                    <a:p>
                      <a:pPr algn="ctr" rtl="1">
                        <a:lnSpc>
                          <a:spcPct val="70000"/>
                        </a:lnSpc>
                        <a:spcAft>
                          <a:spcPts val="0"/>
                        </a:spcAft>
                      </a:pPr>
                      <a:r>
                        <a:rPr lang="ar-SA" sz="1600" b="0">
                          <a:solidFill>
                            <a:srgbClr val="000000"/>
                          </a:solidFill>
                          <a:latin typeface="Times New Roman"/>
                          <a:ea typeface="SimSun"/>
                          <a:cs typeface="Traditional Arabic"/>
                        </a:rPr>
                        <a:t>القوة التفاوضية</a:t>
                      </a:r>
                      <a:endParaRPr lang="fr-FR" sz="1600" b="0">
                        <a:solidFill>
                          <a:srgbClr val="000000"/>
                        </a:solidFill>
                        <a:latin typeface="Times New Roman"/>
                        <a:ea typeface="SimSun"/>
                        <a:cs typeface="Arial"/>
                      </a:endParaRPr>
                    </a:p>
                    <a:p>
                      <a:pPr algn="ctr" rtl="1">
                        <a:spcAft>
                          <a:spcPts val="0"/>
                        </a:spcAft>
                      </a:pPr>
                      <a:r>
                        <a:rPr lang="ar-SA" sz="1600" b="0">
                          <a:solidFill>
                            <a:srgbClr val="000000"/>
                          </a:solidFill>
                          <a:latin typeface="Times New Roman"/>
                          <a:ea typeface="SimSun"/>
                          <a:cs typeface="Traditional Arabic"/>
                        </a:rPr>
                        <a:t>للزبائن</a:t>
                      </a:r>
                      <a:endParaRPr lang="fr-FR" sz="1600" b="0">
                        <a:solidFill>
                          <a:srgbClr val="000000"/>
                        </a:solidFill>
                        <a:latin typeface="Times New Roman"/>
                        <a:ea typeface="SimSu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70000"/>
                        </a:lnSpc>
                        <a:spcAft>
                          <a:spcPts val="0"/>
                        </a:spcAft>
                      </a:pPr>
                      <a:r>
                        <a:rPr lang="ar-SA" sz="1600" b="0" dirty="0">
                          <a:solidFill>
                            <a:srgbClr val="000000"/>
                          </a:solidFill>
                          <a:latin typeface="Times New Roman"/>
                          <a:ea typeface="SimSun"/>
                          <a:cs typeface="Traditional Arabic"/>
                        </a:rPr>
                        <a:t>القطاع</a:t>
                      </a:r>
                      <a:endParaRPr lang="fr-FR" sz="1600" b="0" dirty="0">
                        <a:solidFill>
                          <a:srgbClr val="000000"/>
                        </a:solidFill>
                        <a:latin typeface="Times New Roman"/>
                        <a:ea typeface="SimSun"/>
                        <a:cs typeface="Arial"/>
                      </a:endParaRPr>
                    </a:p>
                    <a:p>
                      <a:pPr algn="ctr" rtl="1">
                        <a:lnSpc>
                          <a:spcPct val="70000"/>
                        </a:lnSpc>
                        <a:spcAft>
                          <a:spcPts val="0"/>
                        </a:spcAft>
                      </a:pPr>
                      <a:r>
                        <a:rPr lang="ar-SA" sz="1600" b="0" dirty="0">
                          <a:solidFill>
                            <a:srgbClr val="000000"/>
                          </a:solidFill>
                          <a:latin typeface="Times New Roman"/>
                          <a:ea typeface="SimSun"/>
                          <a:cs typeface="Traditional Arabic"/>
                        </a:rPr>
                        <a:t>منافسو الصناعة</a:t>
                      </a:r>
                      <a:endParaRPr lang="fr-FR" sz="1600" b="0" dirty="0">
                        <a:solidFill>
                          <a:srgbClr val="000000"/>
                        </a:solidFill>
                        <a:latin typeface="Times New Roman"/>
                        <a:ea typeface="SimSu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rtl="0">
                        <a:lnSpc>
                          <a:spcPct val="70000"/>
                        </a:lnSpc>
                        <a:spcAft>
                          <a:spcPts val="0"/>
                        </a:spcAft>
                      </a:pPr>
                      <a:endParaRPr lang="fr-FR" sz="1600" b="0" dirty="0">
                        <a:solidFill>
                          <a:srgbClr val="000000"/>
                        </a:solidFill>
                        <a:latin typeface="Times New Roman"/>
                        <a:ea typeface="SimSun"/>
                        <a:cs typeface="Traditional Arabic"/>
                      </a:endParaRPr>
                    </a:p>
                    <a:p>
                      <a:pPr algn="ctr" rtl="1">
                        <a:lnSpc>
                          <a:spcPct val="70000"/>
                        </a:lnSpc>
                        <a:spcAft>
                          <a:spcPts val="0"/>
                        </a:spcAft>
                      </a:pPr>
                      <a:r>
                        <a:rPr lang="ar-SA" sz="1600" b="0" dirty="0">
                          <a:solidFill>
                            <a:srgbClr val="000000"/>
                          </a:solidFill>
                          <a:latin typeface="Times New Roman"/>
                          <a:ea typeface="SimSun"/>
                          <a:cs typeface="Traditional Arabic"/>
                        </a:rPr>
                        <a:t>القوة التفاوضية للموردين</a:t>
                      </a:r>
                      <a:endParaRPr lang="fr-FR" sz="1600" b="0" dirty="0">
                        <a:solidFill>
                          <a:srgbClr val="000000"/>
                        </a:solidFill>
                        <a:latin typeface="Times New Roman"/>
                        <a:ea typeface="SimSu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spcAft>
                          <a:spcPts val="0"/>
                        </a:spcAft>
                      </a:pPr>
                      <a:endParaRPr lang="ar-SA" sz="1600" b="0">
                        <a:solidFill>
                          <a:srgbClr val="000000"/>
                        </a:solidFill>
                        <a:latin typeface="Times New Roman"/>
                        <a:ea typeface="SimSun"/>
                        <a:cs typeface="Traditional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6016">
                <a:tc>
                  <a:txBody>
                    <a:bodyPr/>
                    <a:lstStyle/>
                    <a:p>
                      <a:pPr algn="just" rtl="1">
                        <a:spcAft>
                          <a:spcPts val="0"/>
                        </a:spcAft>
                      </a:pPr>
                      <a:endParaRPr lang="ar-SA" sz="1600" b="0">
                        <a:solidFill>
                          <a:srgbClr val="000000"/>
                        </a:solidFill>
                        <a:latin typeface="Times New Roman"/>
                        <a:ea typeface="SimSun"/>
                        <a:cs typeface="Traditional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70000"/>
                        </a:lnSpc>
                        <a:spcAft>
                          <a:spcPts val="0"/>
                        </a:spcAft>
                      </a:pPr>
                      <a:endParaRPr lang="ar-SA" sz="1600" b="0">
                        <a:solidFill>
                          <a:srgbClr val="000000"/>
                        </a:solidFill>
                        <a:latin typeface="Times New Roman"/>
                        <a:ea typeface="SimSun"/>
                        <a:cs typeface="Traditional Arabic"/>
                      </a:endParaRPr>
                    </a:p>
                    <a:p>
                      <a:pPr algn="ctr" rtl="1">
                        <a:lnSpc>
                          <a:spcPct val="70000"/>
                        </a:lnSpc>
                        <a:spcAft>
                          <a:spcPts val="0"/>
                        </a:spcAft>
                      </a:pPr>
                      <a:r>
                        <a:rPr lang="ar-SA" sz="1600" b="0">
                          <a:solidFill>
                            <a:srgbClr val="000000"/>
                          </a:solidFill>
                          <a:latin typeface="Times New Roman"/>
                          <a:ea typeface="SimSun"/>
                          <a:cs typeface="Traditional Arabic"/>
                        </a:rPr>
                        <a:t>تهديد المنتجات البديلة</a:t>
                      </a:r>
                      <a:endParaRPr lang="fr-FR" sz="1600" b="0">
                        <a:solidFill>
                          <a:srgbClr val="000000"/>
                        </a:solidFill>
                        <a:latin typeface="Times New Roman"/>
                        <a:ea typeface="SimSun"/>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spcAft>
                          <a:spcPts val="0"/>
                        </a:spcAft>
                      </a:pPr>
                      <a:endParaRPr lang="ar-SA" sz="1600" b="0">
                        <a:solidFill>
                          <a:srgbClr val="000000"/>
                        </a:solidFill>
                        <a:latin typeface="Times New Roman"/>
                        <a:ea typeface="SimSun"/>
                        <a:cs typeface="Traditional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spcAft>
                          <a:spcPts val="0"/>
                        </a:spcAft>
                      </a:pPr>
                      <a:endParaRPr lang="ar-SA" sz="1600" b="0" dirty="0">
                        <a:solidFill>
                          <a:srgbClr val="000000"/>
                        </a:solidFill>
                        <a:latin typeface="Times New Roman"/>
                        <a:ea typeface="SimSun"/>
                        <a:cs typeface="Traditional Arabic"/>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2470" name="Text Box 6"/>
          <p:cNvSpPr txBox="1">
            <a:spLocks noChangeArrowheads="1"/>
          </p:cNvSpPr>
          <p:nvPr/>
        </p:nvSpPr>
        <p:spPr bwMode="auto">
          <a:xfrm>
            <a:off x="4868863" y="355600"/>
            <a:ext cx="100965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62469" name="Line 5"/>
          <p:cNvSpPr>
            <a:spLocks noChangeShapeType="1"/>
          </p:cNvSpPr>
          <p:nvPr/>
        </p:nvSpPr>
        <p:spPr bwMode="auto">
          <a:xfrm>
            <a:off x="360363" y="336550"/>
            <a:ext cx="0" cy="187325"/>
          </a:xfrm>
          <a:prstGeom prst="line">
            <a:avLst/>
          </a:prstGeom>
          <a:noFill/>
          <a:ln w="25400">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sp>
        <p:nvSpPr>
          <p:cNvPr id="62468" name="Line 4"/>
          <p:cNvSpPr>
            <a:spLocks noChangeShapeType="1"/>
          </p:cNvSpPr>
          <p:nvPr/>
        </p:nvSpPr>
        <p:spPr bwMode="auto">
          <a:xfrm flipV="1">
            <a:off x="352425" y="387350"/>
            <a:ext cx="0" cy="187325"/>
          </a:xfrm>
          <a:prstGeom prst="line">
            <a:avLst/>
          </a:prstGeom>
          <a:noFill/>
          <a:ln w="25400">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sp>
        <p:nvSpPr>
          <p:cNvPr id="62466" name="Line 2"/>
          <p:cNvSpPr>
            <a:spLocks noChangeShapeType="1"/>
          </p:cNvSpPr>
          <p:nvPr/>
        </p:nvSpPr>
        <p:spPr bwMode="auto">
          <a:xfrm rot="5400000">
            <a:off x="927101" y="-6350"/>
            <a:ext cx="0" cy="187325"/>
          </a:xfrm>
          <a:prstGeom prst="line">
            <a:avLst/>
          </a:prstGeom>
          <a:noFill/>
          <a:ln w="25400">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sp>
        <p:nvSpPr>
          <p:cNvPr id="62465" name="Line 1"/>
          <p:cNvSpPr>
            <a:spLocks noChangeShapeType="1"/>
          </p:cNvSpPr>
          <p:nvPr/>
        </p:nvSpPr>
        <p:spPr bwMode="auto">
          <a:xfrm rot="16200000">
            <a:off x="746126" y="52387"/>
            <a:ext cx="0" cy="187325"/>
          </a:xfrm>
          <a:prstGeom prst="line">
            <a:avLst/>
          </a:prstGeom>
          <a:noFill/>
          <a:ln w="25400">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sp>
        <p:nvSpPr>
          <p:cNvPr id="62467" name="Freeform 3"/>
          <p:cNvSpPr>
            <a:spLocks/>
          </p:cNvSpPr>
          <p:nvPr/>
        </p:nvSpPr>
        <p:spPr bwMode="auto">
          <a:xfrm>
            <a:off x="112713" y="219075"/>
            <a:ext cx="533400" cy="114300"/>
          </a:xfrm>
          <a:custGeom>
            <a:avLst/>
            <a:gdLst/>
            <a:ahLst/>
            <a:cxnLst>
              <a:cxn ang="0">
                <a:pos x="0" y="9"/>
              </a:cxn>
              <a:cxn ang="0">
                <a:pos x="350" y="240"/>
              </a:cxn>
              <a:cxn ang="0">
                <a:pos x="755" y="233"/>
              </a:cxn>
              <a:cxn ang="0">
                <a:pos x="1025" y="0"/>
              </a:cxn>
            </a:cxnLst>
            <a:rect l="0" t="0" r="r" b="b"/>
            <a:pathLst>
              <a:path w="1025" h="300">
                <a:moveTo>
                  <a:pt x="0" y="9"/>
                </a:moveTo>
                <a:cubicBezTo>
                  <a:pt x="58" y="48"/>
                  <a:pt x="224" y="203"/>
                  <a:pt x="350" y="240"/>
                </a:cubicBezTo>
                <a:cubicBezTo>
                  <a:pt x="490" y="300"/>
                  <a:pt x="615" y="294"/>
                  <a:pt x="755" y="233"/>
                </a:cubicBezTo>
                <a:cubicBezTo>
                  <a:pt x="895" y="172"/>
                  <a:pt x="969" y="49"/>
                  <a:pt x="1025" y="0"/>
                </a:cubicBezTo>
              </a:path>
            </a:pathLst>
          </a:custGeom>
          <a:noFill/>
          <a:ln w="1587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sp>
        <p:nvSpPr>
          <p:cNvPr id="62471" name="Rectangle 7"/>
          <p:cNvSpPr>
            <a:spLocks noChangeArrowheads="1"/>
          </p:cNvSpPr>
          <p:nvPr/>
        </p:nvSpPr>
        <p:spPr bwMode="auto">
          <a:xfrm>
            <a:off x="683568" y="4027130"/>
            <a:ext cx="4608512" cy="553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zh-CN" sz="1500" b="1" i="0" u="sng"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شكـل:</a:t>
            </a:r>
            <a:r>
              <a:rPr kumimoji="0" lang="ar-SA" altLang="zh-CN" sz="1500" b="0"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 القوى الخمس للمنافسة في القطاعات السوقية</a:t>
            </a:r>
            <a:endParaRPr kumimoji="0" lang="en-US" altLang="zh-CN" sz="1500" b="1" i="0" u="sng"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SA" altLang="zh-CN" sz="1500" b="1" i="0" u="sng"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المصـدر</a:t>
            </a:r>
            <a:r>
              <a:rPr kumimoji="0" lang="fr-FR" altLang="zh-CN" sz="1500" b="1" i="0" u="sng"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a:t>
            </a:r>
            <a:r>
              <a:rPr kumimoji="0" lang="fr-FR" altLang="zh-CN" sz="1500" b="0"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 </a:t>
            </a:r>
            <a:r>
              <a:rPr kumimoji="0" lang="fr-FR" altLang="zh-CN" sz="1200" b="0" i="1" u="none" strike="noStrike" cap="none" normalizeH="0" baseline="0" dirty="0" err="1" smtClean="0">
                <a:ln>
                  <a:noFill/>
                </a:ln>
                <a:solidFill>
                  <a:srgbClr val="000000"/>
                </a:solidFill>
                <a:effectLst/>
                <a:latin typeface="Times New Roman" pitchFamily="18" charset="0"/>
                <a:ea typeface="SimSun" pitchFamily="2" charset="-122"/>
                <a:cs typeface="Times New Roman" pitchFamily="18" charset="0"/>
              </a:rPr>
              <a:t>M.Porter</a:t>
            </a:r>
            <a:r>
              <a:rPr kumimoji="0" lang="fr-FR" altLang="zh-CN" sz="1200" b="0" i="1"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 </a:t>
            </a:r>
            <a:r>
              <a:rPr kumimoji="0" lang="fr-FR" altLang="zh-CN" sz="1200" b="0" i="1" u="sng"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L’avantage concurrentiel</a:t>
            </a:r>
            <a:r>
              <a:rPr kumimoji="0" lang="fr-FR" altLang="zh-CN" sz="1200" b="0" i="1"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 </a:t>
            </a:r>
            <a:r>
              <a:rPr kumimoji="0" lang="fr-FR" altLang="zh-CN" sz="1200" b="0" i="1" u="none" strike="noStrike" cap="none" normalizeH="0" baseline="0" dirty="0" err="1" smtClean="0">
                <a:ln>
                  <a:noFill/>
                </a:ln>
                <a:solidFill>
                  <a:srgbClr val="000000"/>
                </a:solidFill>
                <a:effectLst/>
                <a:latin typeface="Times New Roman" pitchFamily="18" charset="0"/>
                <a:ea typeface="SimSun" pitchFamily="2" charset="-122"/>
                <a:cs typeface="Times New Roman" pitchFamily="18" charset="0"/>
              </a:rPr>
              <a:t>Dunod</a:t>
            </a:r>
            <a:r>
              <a:rPr kumimoji="0" lang="fr-FR" altLang="zh-CN" sz="1200" b="0" i="1"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 Paris 1999, p: 283</a:t>
            </a:r>
            <a:r>
              <a:rPr kumimoji="0" lang="fr-FR" altLang="zh-CN" sz="1400" b="0" i="0"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 </a:t>
            </a:r>
            <a:endParaRPr kumimoji="0" lang="fr-FR" altLang="zh-CN" sz="1800" b="0" i="0" u="none" strike="noStrike" cap="none" normalizeH="0" baseline="0" dirty="0" smtClean="0">
              <a:ln>
                <a:noFill/>
              </a:ln>
              <a:solidFill>
                <a:srgbClr val="000000"/>
              </a:solidFill>
              <a:effectLst/>
              <a:latin typeface="Arial" pitchFamily="34" charset="0"/>
              <a:cs typeface="Arial" pitchFamily="34" charset="0"/>
            </a:endParaRPr>
          </a:p>
        </p:txBody>
      </p:sp>
      <p:sp>
        <p:nvSpPr>
          <p:cNvPr id="62472" name="Line 8"/>
          <p:cNvSpPr>
            <a:spLocks noChangeShapeType="1"/>
          </p:cNvSpPr>
          <p:nvPr/>
        </p:nvSpPr>
        <p:spPr bwMode="auto">
          <a:xfrm>
            <a:off x="3333006" y="2608337"/>
            <a:ext cx="0" cy="187325"/>
          </a:xfrm>
          <a:prstGeom prst="line">
            <a:avLst/>
          </a:prstGeom>
          <a:noFill/>
          <a:ln w="25400">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fr-FR"/>
          </a:p>
        </p:txBody>
      </p:sp>
      <p:sp>
        <p:nvSpPr>
          <p:cNvPr id="62473" name="Line 9"/>
          <p:cNvSpPr>
            <a:spLocks noChangeShapeType="1"/>
          </p:cNvSpPr>
          <p:nvPr/>
        </p:nvSpPr>
        <p:spPr bwMode="auto">
          <a:xfrm flipV="1">
            <a:off x="3333006" y="3387800"/>
            <a:ext cx="0" cy="187325"/>
          </a:xfrm>
          <a:prstGeom prst="line">
            <a:avLst/>
          </a:prstGeom>
          <a:noFill/>
          <a:ln w="25400">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fr-FR"/>
          </a:p>
        </p:txBody>
      </p:sp>
      <p:sp>
        <p:nvSpPr>
          <p:cNvPr id="62474" name="Line 10"/>
          <p:cNvSpPr>
            <a:spLocks noChangeShapeType="1"/>
          </p:cNvSpPr>
          <p:nvPr/>
        </p:nvSpPr>
        <p:spPr bwMode="auto">
          <a:xfrm rot="5400000">
            <a:off x="4031308" y="2994099"/>
            <a:ext cx="0" cy="187325"/>
          </a:xfrm>
          <a:prstGeom prst="line">
            <a:avLst/>
          </a:prstGeom>
          <a:noFill/>
          <a:ln w="25400">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fr-FR"/>
          </a:p>
        </p:txBody>
      </p:sp>
      <p:sp>
        <p:nvSpPr>
          <p:cNvPr id="62475" name="Line 11"/>
          <p:cNvSpPr>
            <a:spLocks noChangeShapeType="1"/>
          </p:cNvSpPr>
          <p:nvPr/>
        </p:nvSpPr>
        <p:spPr bwMode="auto">
          <a:xfrm rot="16200000">
            <a:off x="2683347" y="2992264"/>
            <a:ext cx="0" cy="187325"/>
          </a:xfrm>
          <a:prstGeom prst="line">
            <a:avLst/>
          </a:prstGeom>
          <a:noFill/>
          <a:ln w="25400">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fr-FR"/>
          </a:p>
        </p:txBody>
      </p:sp>
      <p:sp>
        <p:nvSpPr>
          <p:cNvPr id="62476" name="Freeform 12"/>
          <p:cNvSpPr>
            <a:spLocks/>
          </p:cNvSpPr>
          <p:nvPr/>
        </p:nvSpPr>
        <p:spPr bwMode="auto">
          <a:xfrm>
            <a:off x="3069357" y="3219525"/>
            <a:ext cx="533400" cy="114300"/>
          </a:xfrm>
          <a:custGeom>
            <a:avLst/>
            <a:gdLst/>
            <a:ahLst/>
            <a:cxnLst>
              <a:cxn ang="0">
                <a:pos x="0" y="9"/>
              </a:cxn>
              <a:cxn ang="0">
                <a:pos x="350" y="240"/>
              </a:cxn>
              <a:cxn ang="0">
                <a:pos x="755" y="233"/>
              </a:cxn>
              <a:cxn ang="0">
                <a:pos x="1025" y="0"/>
              </a:cxn>
            </a:cxnLst>
            <a:rect l="0" t="0" r="r" b="b"/>
            <a:pathLst>
              <a:path w="1025" h="300">
                <a:moveTo>
                  <a:pt x="0" y="9"/>
                </a:moveTo>
                <a:cubicBezTo>
                  <a:pt x="58" y="48"/>
                  <a:pt x="224" y="203"/>
                  <a:pt x="350" y="240"/>
                </a:cubicBezTo>
                <a:cubicBezTo>
                  <a:pt x="490" y="300"/>
                  <a:pt x="615" y="294"/>
                  <a:pt x="755" y="233"/>
                </a:cubicBezTo>
                <a:cubicBezTo>
                  <a:pt x="895" y="172"/>
                  <a:pt x="969" y="49"/>
                  <a:pt x="1025" y="0"/>
                </a:cubicBezTo>
              </a:path>
            </a:pathLst>
          </a:custGeom>
          <a:noFill/>
          <a:ln w="15875" cap="flat" cmpd="sng">
            <a:solidFill>
              <a:srgbClr val="000000"/>
            </a:solidFill>
            <a:prstDash val="solid"/>
            <a:round/>
            <a:headEnd/>
            <a:tailEnd type="triangle" w="med" len="med"/>
          </a:ln>
          <a:effectLst/>
        </p:spPr>
        <p:txBody>
          <a:bodyPr vert="horz" wrap="square" lIns="91440" tIns="45720" rIns="91440" bIns="45720" numCol="1" anchor="t" anchorCtr="0" compatLnSpc="1">
            <a:prstTxWarp prst="textNoShape">
              <a:avLst/>
            </a:prstTxWarp>
          </a:bodyPr>
          <a:lstStyle/>
          <a:p>
            <a:endParaRPr lang="fr-FR"/>
          </a:p>
        </p:txBody>
      </p:sp>
      <p:sp>
        <p:nvSpPr>
          <p:cNvPr id="24" name="Rectangle 23"/>
          <p:cNvSpPr/>
          <p:nvPr/>
        </p:nvSpPr>
        <p:spPr>
          <a:xfrm>
            <a:off x="6156176" y="5344617"/>
            <a:ext cx="1117614" cy="307777"/>
          </a:xfrm>
          <a:prstGeom prst="rect">
            <a:avLst/>
          </a:prstGeom>
        </p:spPr>
        <p:txBody>
          <a:bodyPr wrap="none">
            <a:spAutoFit/>
          </a:bodyPr>
          <a:lstStyle/>
          <a:p>
            <a:r>
              <a:rPr lang="ar-SA" sz="1400" b="1" dirty="0" smtClean="0">
                <a:solidFill>
                  <a:srgbClr val="000000"/>
                </a:solidFill>
              </a:rPr>
              <a:t>المنافسون الجدد</a:t>
            </a:r>
            <a:endParaRPr lang="fr-FR" sz="1400" dirty="0">
              <a:solidFill>
                <a:srgbClr val="000000"/>
              </a:solidFill>
            </a:endParaRPr>
          </a:p>
        </p:txBody>
      </p:sp>
      <p:graphicFrame>
        <p:nvGraphicFramePr>
          <p:cNvPr id="25" name="Tableau 24"/>
          <p:cNvGraphicFramePr>
            <a:graphicFrameLocks noGrp="1"/>
          </p:cNvGraphicFramePr>
          <p:nvPr/>
        </p:nvGraphicFramePr>
        <p:xfrm>
          <a:off x="1043608" y="4968071"/>
          <a:ext cx="3224530" cy="1485265"/>
        </p:xfrm>
        <a:graphic>
          <a:graphicData uri="http://schemas.openxmlformats.org/drawingml/2006/table">
            <a:tbl>
              <a:tblPr rtl="1"/>
              <a:tblGrid>
                <a:gridCol w="703580"/>
                <a:gridCol w="1260475"/>
                <a:gridCol w="1260475"/>
              </a:tblGrid>
              <a:tr h="310515">
                <a:tc>
                  <a:txBody>
                    <a:bodyPr/>
                    <a:lstStyle/>
                    <a:p>
                      <a:pPr algn="ctr" rtl="1">
                        <a:spcAft>
                          <a:spcPts val="0"/>
                        </a:spcAft>
                        <a:tabLst>
                          <a:tab pos="2292985" algn="l"/>
                        </a:tabLst>
                      </a:pPr>
                      <a:endParaRPr lang="ar-SA" sz="1600" dirty="0">
                        <a:solidFill>
                          <a:srgbClr val="000000"/>
                        </a:solidFill>
                        <a:latin typeface="Times New Roman"/>
                        <a:ea typeface="SimSun"/>
                        <a:cs typeface="Traditional Arabic"/>
                      </a:endParaRPr>
                    </a:p>
                  </a:txBody>
                  <a:tcPr marL="68580" marR="6858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rtl="1">
                        <a:spcAft>
                          <a:spcPts val="0"/>
                        </a:spcAft>
                        <a:tabLst>
                          <a:tab pos="2292985" algn="l"/>
                        </a:tabLst>
                      </a:pPr>
                      <a:r>
                        <a:rPr lang="ar-SA" sz="1500" b="1" dirty="0">
                          <a:solidFill>
                            <a:srgbClr val="000000"/>
                          </a:solidFill>
                          <a:latin typeface="Times New Roman"/>
                          <a:ea typeface="SimSun"/>
                          <a:cs typeface="Traditional Arabic"/>
                        </a:rPr>
                        <a:t>ضعيفة </a:t>
                      </a:r>
                      <a:endParaRPr lang="fr-FR" sz="1200" dirty="0">
                        <a:solidFill>
                          <a:srgbClr val="000000"/>
                        </a:solidFill>
                        <a:latin typeface="Times New Roman"/>
                        <a:ea typeface="SimSu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rtl="1">
                        <a:spcAft>
                          <a:spcPts val="0"/>
                        </a:spcAft>
                        <a:tabLst>
                          <a:tab pos="2292985" algn="l"/>
                        </a:tabLst>
                      </a:pPr>
                      <a:r>
                        <a:rPr lang="ar-SA" sz="1500" b="1">
                          <a:solidFill>
                            <a:srgbClr val="000000"/>
                          </a:solidFill>
                          <a:latin typeface="Times New Roman"/>
                          <a:ea typeface="SimSun"/>
                          <a:cs typeface="Traditional Arabic"/>
                        </a:rPr>
                        <a:t>قويـة</a:t>
                      </a:r>
                      <a:endParaRPr lang="fr-FR" sz="1200">
                        <a:solidFill>
                          <a:srgbClr val="000000"/>
                        </a:solidFill>
                        <a:latin typeface="Times New Roman"/>
                        <a:ea typeface="SimSu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568960">
                <a:tc>
                  <a:txBody>
                    <a:bodyPr/>
                    <a:lstStyle/>
                    <a:p>
                      <a:pPr algn="ctr" rtl="1">
                        <a:spcAft>
                          <a:spcPts val="0"/>
                        </a:spcAft>
                        <a:tabLst>
                          <a:tab pos="2292985" algn="l"/>
                        </a:tabLst>
                      </a:pPr>
                      <a:r>
                        <a:rPr lang="ar-SA" sz="1500" b="1" dirty="0">
                          <a:solidFill>
                            <a:srgbClr val="000000"/>
                          </a:solidFill>
                          <a:latin typeface="Times New Roman"/>
                          <a:ea typeface="SimSun"/>
                          <a:cs typeface="Traditional Arabic"/>
                        </a:rPr>
                        <a:t>ضعيفة</a:t>
                      </a:r>
                      <a:endParaRPr lang="fr-FR" sz="1200" dirty="0">
                        <a:solidFill>
                          <a:srgbClr val="000000"/>
                        </a:solidFill>
                        <a:latin typeface="Times New Roman"/>
                        <a:ea typeface="SimSu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rtl="1">
                        <a:lnSpc>
                          <a:spcPct val="90000"/>
                        </a:lnSpc>
                        <a:spcAft>
                          <a:spcPts val="0"/>
                        </a:spcAft>
                        <a:tabLst>
                          <a:tab pos="2292985" algn="l"/>
                        </a:tabLst>
                      </a:pPr>
                      <a:r>
                        <a:rPr lang="ar-SA" sz="1600">
                          <a:solidFill>
                            <a:srgbClr val="000000"/>
                          </a:solidFill>
                          <a:latin typeface="Times New Roman"/>
                          <a:ea typeface="SimSun"/>
                          <a:cs typeface="Traditional Arabic"/>
                        </a:rPr>
                        <a:t>مردودية ضعيفة وثابتة</a:t>
                      </a:r>
                      <a:endParaRPr lang="fr-FR" sz="1200">
                        <a:solidFill>
                          <a:srgbClr val="000000"/>
                        </a:solidFill>
                        <a:latin typeface="Times New Roman"/>
                        <a:ea typeface="SimSu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90000"/>
                        </a:lnSpc>
                        <a:spcAft>
                          <a:spcPts val="0"/>
                        </a:spcAft>
                        <a:tabLst>
                          <a:tab pos="2292985" algn="l"/>
                        </a:tabLst>
                      </a:pPr>
                      <a:r>
                        <a:rPr lang="ar-SA" sz="1600">
                          <a:solidFill>
                            <a:srgbClr val="000000"/>
                          </a:solidFill>
                          <a:latin typeface="Times New Roman"/>
                          <a:ea typeface="SimSun"/>
                          <a:cs typeface="Traditional Arabic"/>
                        </a:rPr>
                        <a:t>مردودية ضعيفة وغير مستقرة</a:t>
                      </a:r>
                      <a:endParaRPr lang="fr-FR" sz="1200">
                        <a:solidFill>
                          <a:srgbClr val="000000"/>
                        </a:solidFill>
                        <a:latin typeface="Times New Roman"/>
                        <a:ea typeface="SimSu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5790">
                <a:tc>
                  <a:txBody>
                    <a:bodyPr/>
                    <a:lstStyle/>
                    <a:p>
                      <a:pPr algn="ctr" rtl="1">
                        <a:spcAft>
                          <a:spcPts val="0"/>
                        </a:spcAft>
                        <a:tabLst>
                          <a:tab pos="2292985" algn="l"/>
                        </a:tabLst>
                      </a:pPr>
                      <a:r>
                        <a:rPr lang="ar-SA" sz="1500" b="1">
                          <a:solidFill>
                            <a:srgbClr val="000000"/>
                          </a:solidFill>
                          <a:latin typeface="Times New Roman"/>
                          <a:ea typeface="SimSun"/>
                          <a:cs typeface="Traditional Arabic"/>
                        </a:rPr>
                        <a:t>قويـة</a:t>
                      </a:r>
                      <a:endParaRPr lang="fr-FR" sz="1200">
                        <a:solidFill>
                          <a:srgbClr val="000000"/>
                        </a:solidFill>
                        <a:latin typeface="Times New Roman"/>
                        <a:ea typeface="SimSu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rtl="1">
                        <a:lnSpc>
                          <a:spcPct val="90000"/>
                        </a:lnSpc>
                        <a:spcAft>
                          <a:spcPts val="0"/>
                        </a:spcAft>
                        <a:tabLst>
                          <a:tab pos="2292985" algn="l"/>
                        </a:tabLst>
                      </a:pPr>
                      <a:r>
                        <a:rPr lang="ar-SA" sz="1600">
                          <a:solidFill>
                            <a:srgbClr val="000000"/>
                          </a:solidFill>
                          <a:latin typeface="Times New Roman"/>
                          <a:ea typeface="SimSun"/>
                          <a:cs typeface="Traditional Arabic"/>
                        </a:rPr>
                        <a:t>مردودية قوية ومستقرة</a:t>
                      </a:r>
                      <a:endParaRPr lang="fr-FR" sz="1200">
                        <a:solidFill>
                          <a:srgbClr val="000000"/>
                        </a:solidFill>
                        <a:latin typeface="Times New Roman"/>
                        <a:ea typeface="SimSu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90000"/>
                        </a:lnSpc>
                        <a:spcAft>
                          <a:spcPts val="0"/>
                        </a:spcAft>
                        <a:tabLst>
                          <a:tab pos="2292985" algn="l"/>
                        </a:tabLst>
                      </a:pPr>
                      <a:r>
                        <a:rPr lang="ar-SA" sz="1600" dirty="0" err="1">
                          <a:solidFill>
                            <a:srgbClr val="000000"/>
                          </a:solidFill>
                          <a:latin typeface="Times New Roman"/>
                          <a:ea typeface="SimSun"/>
                          <a:cs typeface="Traditional Arabic"/>
                        </a:rPr>
                        <a:t>مردودية</a:t>
                      </a:r>
                      <a:r>
                        <a:rPr lang="ar-SA" sz="1600" dirty="0">
                          <a:solidFill>
                            <a:srgbClr val="000000"/>
                          </a:solidFill>
                          <a:latin typeface="Times New Roman"/>
                          <a:ea typeface="SimSun"/>
                          <a:cs typeface="Traditional Arabic"/>
                        </a:rPr>
                        <a:t> قوية وغير مستقرة</a:t>
                      </a:r>
                      <a:endParaRPr lang="fr-FR" sz="1200" dirty="0">
                        <a:solidFill>
                          <a:srgbClr val="000000"/>
                        </a:solidFill>
                        <a:latin typeface="Times New Roman"/>
                        <a:ea typeface="SimSu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2477" name="Rectangle 13"/>
          <p:cNvSpPr>
            <a:spLocks noChangeArrowheads="1"/>
          </p:cNvSpPr>
          <p:nvPr/>
        </p:nvSpPr>
        <p:spPr bwMode="auto">
          <a:xfrm>
            <a:off x="5292080" y="5724545"/>
            <a:ext cx="3059832"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tab pos="2292350" algn="l"/>
              </a:tabLst>
            </a:pPr>
            <a:r>
              <a:rPr kumimoji="0" lang="ar-SA" altLang="zh-CN" sz="1500" b="1" i="0" u="sng"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شكـل:</a:t>
            </a:r>
            <a:r>
              <a:rPr kumimoji="0" lang="ar-SA" altLang="zh-CN" sz="1500" b="0"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 أثر حواجز الدخول و الخروج على </a:t>
            </a:r>
            <a:r>
              <a:rPr kumimoji="0" lang="ar-SA" altLang="zh-CN" sz="1500" b="0" i="0" u="none" strike="noStrike" cap="none" normalizeH="0" baseline="0" dirty="0" err="1" smtClean="0">
                <a:ln>
                  <a:noFill/>
                </a:ln>
                <a:solidFill>
                  <a:srgbClr val="000000"/>
                </a:solidFill>
                <a:effectLst/>
                <a:latin typeface="Traditional Arabic" pitchFamily="18" charset="-78"/>
                <a:ea typeface="SimSun" pitchFamily="2" charset="-122"/>
                <a:cs typeface="Traditional Arabic" pitchFamily="18" charset="-78"/>
              </a:rPr>
              <a:t>مردودية</a:t>
            </a:r>
            <a:r>
              <a:rPr kumimoji="0" lang="ar-SA" altLang="zh-CN" sz="1500" b="0"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 القطاع</a:t>
            </a:r>
            <a:endParaRPr kumimoji="0" lang="fr-FR" altLang="zh-CN" sz="8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tab pos="2292350" algn="l"/>
              </a:tabLst>
            </a:pPr>
            <a:r>
              <a:rPr kumimoji="0" lang="ar-SA" altLang="zh-CN" sz="1500" b="1" i="0" u="sng" strike="noStrike" cap="none" normalizeH="0" baseline="0" dirty="0" err="1" smtClean="0">
                <a:ln>
                  <a:noFill/>
                </a:ln>
                <a:solidFill>
                  <a:srgbClr val="000000"/>
                </a:solidFill>
                <a:effectLst/>
                <a:latin typeface="Traditional Arabic" pitchFamily="18" charset="-78"/>
                <a:ea typeface="SimSun" pitchFamily="2" charset="-122"/>
                <a:cs typeface="Traditional Arabic" pitchFamily="18" charset="-78"/>
              </a:rPr>
              <a:t>المصـدر</a:t>
            </a:r>
            <a:r>
              <a:rPr kumimoji="0" lang="ar-SA" altLang="zh-CN" sz="1500" b="1" i="0" u="none" strike="noStrike" cap="none" normalizeH="0" baseline="0" dirty="0" err="1" smtClean="0">
                <a:ln>
                  <a:noFill/>
                </a:ln>
                <a:solidFill>
                  <a:srgbClr val="000000"/>
                </a:solidFill>
                <a:effectLst/>
                <a:latin typeface="Traditional Arabic" pitchFamily="18" charset="-78"/>
                <a:ea typeface="SimSun" pitchFamily="2" charset="-122"/>
                <a:cs typeface="Traditional Arabic" pitchFamily="18" charset="-78"/>
              </a:rPr>
              <a:t>:</a:t>
            </a:r>
            <a:r>
              <a:rPr kumimoji="0" lang="ar-SA" altLang="zh-CN" sz="1700" b="1"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 </a:t>
            </a:r>
            <a:r>
              <a:rPr kumimoji="0" lang="fr-FR" altLang="zh-CN" sz="1200" b="0" i="1" u="none" strike="noStrike" cap="none" normalizeH="0" baseline="0" dirty="0" err="1" smtClean="0">
                <a:ln>
                  <a:noFill/>
                </a:ln>
                <a:solidFill>
                  <a:srgbClr val="000000"/>
                </a:solidFill>
                <a:effectLst/>
                <a:latin typeface="Times New Roman" pitchFamily="18" charset="0"/>
                <a:ea typeface="SimSun" pitchFamily="2" charset="-122"/>
                <a:cs typeface="Traditional Arabic" pitchFamily="18" charset="-78"/>
              </a:rPr>
              <a:t>Kotler</a:t>
            </a:r>
            <a:r>
              <a:rPr kumimoji="0" lang="fr-FR" altLang="zh-CN" sz="1200" b="0" i="1" u="none" strike="noStrike" cap="none" normalizeH="0" baseline="0" dirty="0" smtClean="0">
                <a:ln>
                  <a:noFill/>
                </a:ln>
                <a:solidFill>
                  <a:srgbClr val="000000"/>
                </a:solidFill>
                <a:effectLst/>
                <a:latin typeface="Times New Roman" pitchFamily="18" charset="0"/>
                <a:ea typeface="SimSun" pitchFamily="2" charset="-122"/>
                <a:cs typeface="Traditional Arabic" pitchFamily="18" charset="-78"/>
              </a:rPr>
              <a:t> et Dubois, Op.cit, p : 265</a:t>
            </a:r>
            <a:endParaRPr kumimoji="0" lang="fr-FR" altLang="zh-CN" sz="1800" b="0" i="0" u="none" strike="noStrike" cap="none" normalizeH="0" baseline="0" dirty="0" smtClean="0">
              <a:ln>
                <a:noFill/>
              </a:ln>
              <a:solidFill>
                <a:srgbClr val="000000"/>
              </a:solidFill>
              <a:effectLst/>
              <a:latin typeface="Arial" pitchFamily="34" charset="0"/>
              <a:cs typeface="Arial" pitchFamily="34" charset="0"/>
            </a:endParaRPr>
          </a:p>
        </p:txBody>
      </p:sp>
      <p:sp>
        <p:nvSpPr>
          <p:cNvPr id="27" name="Rectangle 1"/>
          <p:cNvSpPr>
            <a:spLocks noChangeArrowheads="1"/>
          </p:cNvSpPr>
          <p:nvPr/>
        </p:nvSpPr>
        <p:spPr bwMode="auto">
          <a:xfrm>
            <a:off x="5508104" y="2251030"/>
            <a:ext cx="3168352"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50000"/>
              </a:lnSpc>
              <a:spcBef>
                <a:spcPct val="0"/>
              </a:spcBef>
              <a:spcAft>
                <a:spcPct val="0"/>
              </a:spcAft>
              <a:buClrTx/>
              <a:buSzTx/>
              <a:buFontTx/>
              <a:buNone/>
              <a:tabLst/>
            </a:pPr>
            <a:r>
              <a:rPr lang="ar-SA" altLang="zh-CN" sz="1400" b="1" dirty="0" smtClean="0">
                <a:solidFill>
                  <a:srgbClr val="000000"/>
                </a:solidFill>
              </a:rPr>
              <a:t>- الحجم الكامن والنمو المتوقع للقطاع المعني؛</a:t>
            </a:r>
            <a:endParaRPr lang="fr-FR" altLang="zh-CN" sz="1400" b="1" dirty="0" smtClean="0">
              <a:solidFill>
                <a:srgbClr val="000000"/>
              </a:solidFill>
            </a:endParaRPr>
          </a:p>
          <a:p>
            <a:pPr marL="0" marR="0" lvl="0" indent="0" algn="just" defTabSz="914400" rtl="1" eaLnBrk="0" fontAlgn="base" latinLnBrk="0" hangingPunct="0">
              <a:lnSpc>
                <a:spcPct val="150000"/>
              </a:lnSpc>
              <a:spcBef>
                <a:spcPct val="0"/>
              </a:spcBef>
              <a:spcAft>
                <a:spcPct val="0"/>
              </a:spcAft>
              <a:buClrTx/>
              <a:buSzTx/>
              <a:buFontTx/>
              <a:buNone/>
              <a:tabLst/>
            </a:pPr>
            <a:r>
              <a:rPr lang="ar-SA" altLang="zh-CN" sz="1400" b="1" dirty="0" smtClean="0">
                <a:solidFill>
                  <a:srgbClr val="000000"/>
                </a:solidFill>
              </a:rPr>
              <a:t>- التوافق مع أهداف المؤسسة؛</a:t>
            </a:r>
            <a:endParaRPr lang="fr-FR" altLang="zh-CN" sz="1400" b="1" dirty="0" smtClean="0">
              <a:solidFill>
                <a:srgbClr val="000000"/>
              </a:solidFill>
            </a:endParaRPr>
          </a:p>
          <a:p>
            <a:pPr marL="0" marR="0" lvl="0" indent="0" algn="just" defTabSz="914400" rtl="1" eaLnBrk="0" fontAlgn="base" latinLnBrk="0" hangingPunct="0">
              <a:lnSpc>
                <a:spcPct val="150000"/>
              </a:lnSpc>
              <a:spcBef>
                <a:spcPct val="0"/>
              </a:spcBef>
              <a:spcAft>
                <a:spcPct val="0"/>
              </a:spcAft>
              <a:buClrTx/>
              <a:buSzTx/>
              <a:buFontTx/>
              <a:buNone/>
              <a:tabLst/>
            </a:pPr>
            <a:r>
              <a:rPr lang="ar-SA" altLang="zh-CN" sz="1400" b="1" dirty="0" smtClean="0">
                <a:solidFill>
                  <a:srgbClr val="000000"/>
                </a:solidFill>
              </a:rPr>
              <a:t>- التطابق مع صورة </a:t>
            </a:r>
            <a:r>
              <a:rPr lang="ar-SA" altLang="zh-CN" sz="1400" b="1" dirty="0" err="1" smtClean="0">
                <a:solidFill>
                  <a:srgbClr val="000000"/>
                </a:solidFill>
              </a:rPr>
              <a:t>المؤسسة؛</a:t>
            </a:r>
            <a:r>
              <a:rPr lang="ar-SA" altLang="zh-CN" sz="1400" b="1" dirty="0" smtClean="0">
                <a:solidFill>
                  <a:srgbClr val="000000"/>
                </a:solidFill>
              </a:rPr>
              <a:t> </a:t>
            </a:r>
            <a:endParaRPr lang="en-US" altLang="zh-CN" sz="1400" b="1" dirty="0" smtClean="0">
              <a:solidFill>
                <a:srgbClr val="000000"/>
              </a:solidFill>
            </a:endParaRPr>
          </a:p>
          <a:p>
            <a:pPr marL="0" marR="0" lvl="0" indent="0" algn="just" defTabSz="914400" rtl="1" eaLnBrk="0" fontAlgn="base" latinLnBrk="0" hangingPunct="0">
              <a:lnSpc>
                <a:spcPct val="150000"/>
              </a:lnSpc>
              <a:spcBef>
                <a:spcPct val="0"/>
              </a:spcBef>
              <a:spcAft>
                <a:spcPct val="0"/>
              </a:spcAft>
              <a:buClrTx/>
              <a:buSzTx/>
              <a:buFontTx/>
              <a:buNone/>
              <a:tabLst/>
            </a:pPr>
            <a:r>
              <a:rPr lang="ar-SA" altLang="zh-CN" sz="1400" b="1" dirty="0" smtClean="0">
                <a:solidFill>
                  <a:srgbClr val="000000"/>
                </a:solidFill>
              </a:rPr>
              <a:t>- احتمال نجاح المؤسسة في ذلك القطاع</a:t>
            </a:r>
            <a:r>
              <a:rPr lang="fr-FR" altLang="zh-CN" sz="1400" b="1" dirty="0" smtClean="0">
                <a:solidFill>
                  <a:srgbClr val="000000"/>
                </a:solidFill>
              </a:rPr>
              <a:t> </a:t>
            </a:r>
          </a:p>
        </p:txBody>
      </p:sp>
      <p:grpSp>
        <p:nvGrpSpPr>
          <p:cNvPr id="33794" name="Group 2"/>
          <p:cNvGrpSpPr>
            <a:grpSpLocks/>
          </p:cNvGrpSpPr>
          <p:nvPr/>
        </p:nvGrpSpPr>
        <p:grpSpPr bwMode="auto">
          <a:xfrm>
            <a:off x="1835696" y="4581128"/>
            <a:ext cx="3200400" cy="1727200"/>
            <a:chOff x="4658" y="7436"/>
            <a:chExt cx="5040" cy="2721"/>
          </a:xfrm>
        </p:grpSpPr>
        <p:sp>
          <p:nvSpPr>
            <p:cNvPr id="33795" name="Text Box 3"/>
            <p:cNvSpPr txBox="1">
              <a:spLocks noChangeArrowheads="1"/>
            </p:cNvSpPr>
            <p:nvPr/>
          </p:nvSpPr>
          <p:spPr bwMode="auto">
            <a:xfrm>
              <a:off x="8498" y="8897"/>
              <a:ext cx="1200" cy="126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600" b="0" i="0" u="none" strike="noStrike" cap="none" normalizeH="0" baseline="0" smtClean="0">
                  <a:ln>
                    <a:noFill/>
                  </a:ln>
                  <a:solidFill>
                    <a:srgbClr val="000000"/>
                  </a:solidFill>
                  <a:effectLst/>
                  <a:latin typeface="Traditional Arabic" pitchFamily="18" charset="-78"/>
                  <a:ea typeface="Arial" pitchFamily="34" charset="0"/>
                  <a:cs typeface="Traditional Arabic" pitchFamily="18" charset="-78"/>
                </a:rPr>
                <a:t>حواجز الدخول</a:t>
              </a:r>
              <a:endParaRPr kumimoji="0" lang="en-US" sz="1800" b="0" i="0" u="none" strike="noStrike" cap="none" normalizeH="0" baseline="0" smtClean="0">
                <a:ln>
                  <a:noFill/>
                </a:ln>
                <a:solidFill>
                  <a:srgbClr val="000000"/>
                </a:solidFill>
                <a:effectLst/>
                <a:latin typeface="Arial" pitchFamily="34" charset="0"/>
                <a:cs typeface="Arial" pitchFamily="34" charset="0"/>
              </a:endParaRPr>
            </a:p>
          </p:txBody>
        </p:sp>
        <p:sp>
          <p:nvSpPr>
            <p:cNvPr id="33796" name="Text Box 4"/>
            <p:cNvSpPr txBox="1">
              <a:spLocks noChangeArrowheads="1"/>
            </p:cNvSpPr>
            <p:nvPr/>
          </p:nvSpPr>
          <p:spPr bwMode="auto">
            <a:xfrm>
              <a:off x="4658" y="7436"/>
              <a:ext cx="1560" cy="72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ar-SA" sz="16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حواجز الخروج</a:t>
              </a:r>
              <a:endParaRPr kumimoji="0" lang="en-US" sz="1800" b="0" i="0" u="none" strike="noStrike" cap="none" normalizeH="0" baseline="0" dirty="0" smtClean="0">
                <a:ln>
                  <a:noFill/>
                </a:ln>
                <a:solidFill>
                  <a:srgbClr val="000000"/>
                </a:solidFill>
                <a:effectLst/>
                <a:latin typeface="Arial" pitchFamily="34" charset="0"/>
                <a:cs typeface="Arial" pitchFamily="34" charset="0"/>
              </a:endParaRPr>
            </a:p>
          </p:txBody>
        </p:sp>
      </p:gr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627411" y="467380"/>
            <a:ext cx="2816797" cy="369332"/>
          </a:xfrm>
          <a:prstGeom prst="rect">
            <a:avLst/>
          </a:prstGeom>
        </p:spPr>
        <p:txBody>
          <a:bodyPr wrap="none">
            <a:spAutoFit/>
          </a:bodyPr>
          <a:lstStyle/>
          <a:p>
            <a:pPr algn="r" rtl="1"/>
            <a:r>
              <a:rPr lang="ar-SA" b="1" dirty="0" smtClean="0">
                <a:solidFill>
                  <a:srgbClr val="FF0000"/>
                </a:solidFill>
              </a:rPr>
              <a:t>ثانيا: استراتيجيات استهداف السوق</a:t>
            </a:r>
            <a:endParaRPr lang="fr-FR" dirty="0">
              <a:solidFill>
                <a:srgbClr val="FF0000"/>
              </a:solidFill>
            </a:endParaRPr>
          </a:p>
        </p:txBody>
      </p:sp>
      <p:sp>
        <p:nvSpPr>
          <p:cNvPr id="8" name="Rectangle 7"/>
          <p:cNvSpPr/>
          <p:nvPr/>
        </p:nvSpPr>
        <p:spPr>
          <a:xfrm>
            <a:off x="6464118" y="1274857"/>
            <a:ext cx="2140330" cy="353943"/>
          </a:xfrm>
          <a:prstGeom prst="rect">
            <a:avLst/>
          </a:prstGeom>
        </p:spPr>
        <p:txBody>
          <a:bodyPr wrap="none">
            <a:spAutoFit/>
          </a:bodyPr>
          <a:lstStyle/>
          <a:p>
            <a:pPr algn="r" rtl="1">
              <a:buFont typeface="Arial" pitchFamily="34" charset="0"/>
              <a:buChar char="•"/>
            </a:pPr>
            <a:r>
              <a:rPr lang="ar-SA" sz="1700" dirty="0" smtClean="0">
                <a:solidFill>
                  <a:srgbClr val="000000"/>
                </a:solidFill>
              </a:rPr>
              <a:t>  الإستراتجية غير التمييزية</a:t>
            </a:r>
            <a:endParaRPr lang="fr-FR" sz="1700" dirty="0">
              <a:solidFill>
                <a:srgbClr val="000000"/>
              </a:solidFill>
            </a:endParaRPr>
          </a:p>
        </p:txBody>
      </p:sp>
      <p:grpSp>
        <p:nvGrpSpPr>
          <p:cNvPr id="63490" name="Group 2"/>
          <p:cNvGrpSpPr>
            <a:grpSpLocks/>
          </p:cNvGrpSpPr>
          <p:nvPr/>
        </p:nvGrpSpPr>
        <p:grpSpPr bwMode="auto">
          <a:xfrm>
            <a:off x="2228825" y="1871912"/>
            <a:ext cx="4114800" cy="1773112"/>
            <a:chOff x="3098" y="2914"/>
            <a:chExt cx="6480" cy="2464"/>
          </a:xfrm>
        </p:grpSpPr>
        <p:sp>
          <p:nvSpPr>
            <p:cNvPr id="63491" name="AutoShape 3"/>
            <p:cNvSpPr>
              <a:spLocks noChangeArrowheads="1"/>
            </p:cNvSpPr>
            <p:nvPr/>
          </p:nvSpPr>
          <p:spPr bwMode="auto">
            <a:xfrm rot="5400000">
              <a:off x="5108" y="908"/>
              <a:ext cx="2460" cy="6480"/>
            </a:xfrm>
            <a:prstGeom prst="homePlate">
              <a:avLst>
                <a:gd name="adj" fmla="val 80736"/>
              </a:avLst>
            </a:prstGeom>
            <a:solidFill>
              <a:srgbClr val="FFCC99">
                <a:alpha val="89999"/>
              </a:srgbClr>
            </a:solidFill>
            <a:ln w="9525" algn="ctr">
              <a:solidFill>
                <a:srgbClr val="FF6600"/>
              </a:solidFill>
              <a:miter lim="800000"/>
              <a:headEnd/>
              <a:tailEnd/>
            </a:ln>
            <a:effectLst/>
          </p:spPr>
          <p:txBody>
            <a:bodyPr vert="horz" wrap="square" lIns="91440" tIns="45720" rIns="91440" bIns="45720" numCol="1" anchor="ctr" anchorCtr="1" compatLnSpc="1">
              <a:prstTxWarp prst="textNoShape">
                <a:avLst/>
              </a:prstTxWarp>
            </a:bodyPr>
            <a:lstStyle/>
            <a:p>
              <a:endParaRPr lang="fr-FR" b="1">
                <a:solidFill>
                  <a:srgbClr val="000000"/>
                </a:solidFill>
              </a:endParaRPr>
            </a:p>
          </p:txBody>
        </p:sp>
        <p:sp>
          <p:nvSpPr>
            <p:cNvPr id="63492" name="Line 4"/>
            <p:cNvSpPr>
              <a:spLocks noChangeShapeType="1"/>
            </p:cNvSpPr>
            <p:nvPr/>
          </p:nvSpPr>
          <p:spPr bwMode="auto">
            <a:xfrm>
              <a:off x="3098" y="3390"/>
              <a:ext cx="6480" cy="0"/>
            </a:xfrm>
            <a:prstGeom prst="line">
              <a:avLst/>
            </a:prstGeom>
            <a:noFill/>
            <a:ln w="9525">
              <a:solidFill>
                <a:srgbClr val="FF6600"/>
              </a:solidFill>
              <a:round/>
              <a:headEnd/>
              <a:tailEnd/>
            </a:ln>
            <a:effectLst/>
          </p:spPr>
          <p:txBody>
            <a:bodyPr vert="horz" wrap="square" lIns="91440" tIns="45720" rIns="91440" bIns="45720" numCol="1" anchor="ctr" anchorCtr="1" compatLnSpc="1">
              <a:prstTxWarp prst="textNoShape">
                <a:avLst/>
              </a:prstTxWarp>
            </a:bodyPr>
            <a:lstStyle/>
            <a:p>
              <a:endParaRPr lang="fr-FR" b="1">
                <a:solidFill>
                  <a:srgbClr val="000000"/>
                </a:solidFill>
              </a:endParaRPr>
            </a:p>
          </p:txBody>
        </p:sp>
        <p:sp>
          <p:nvSpPr>
            <p:cNvPr id="63493" name="Line 5"/>
            <p:cNvSpPr>
              <a:spLocks noChangeShapeType="1"/>
            </p:cNvSpPr>
            <p:nvPr/>
          </p:nvSpPr>
          <p:spPr bwMode="auto">
            <a:xfrm>
              <a:off x="3882" y="3863"/>
              <a:ext cx="4920" cy="0"/>
            </a:xfrm>
            <a:prstGeom prst="line">
              <a:avLst/>
            </a:prstGeom>
            <a:noFill/>
            <a:ln w="9525">
              <a:solidFill>
                <a:srgbClr val="FF6600"/>
              </a:solidFill>
              <a:round/>
              <a:headEnd/>
              <a:tailEnd/>
            </a:ln>
            <a:effectLst/>
          </p:spPr>
          <p:txBody>
            <a:bodyPr vert="horz" wrap="square" lIns="91440" tIns="45720" rIns="91440" bIns="45720" numCol="1" anchor="ctr" anchorCtr="1" compatLnSpc="1">
              <a:prstTxWarp prst="textNoShape">
                <a:avLst/>
              </a:prstTxWarp>
            </a:bodyPr>
            <a:lstStyle/>
            <a:p>
              <a:endParaRPr lang="fr-FR" b="1">
                <a:solidFill>
                  <a:srgbClr val="000000"/>
                </a:solidFill>
              </a:endParaRPr>
            </a:p>
          </p:txBody>
        </p:sp>
        <p:sp>
          <p:nvSpPr>
            <p:cNvPr id="63494" name="Freeform 6"/>
            <p:cNvSpPr>
              <a:spLocks/>
            </p:cNvSpPr>
            <p:nvPr/>
          </p:nvSpPr>
          <p:spPr bwMode="auto">
            <a:xfrm>
              <a:off x="5259" y="2920"/>
              <a:ext cx="1" cy="472"/>
            </a:xfrm>
            <a:custGeom>
              <a:avLst/>
              <a:gdLst/>
              <a:ahLst/>
              <a:cxnLst>
                <a:cxn ang="0">
                  <a:pos x="0" y="0"/>
                </a:cxn>
                <a:cxn ang="0">
                  <a:pos x="0" y="472"/>
                </a:cxn>
              </a:cxnLst>
              <a:rect l="0" t="0" r="r" b="b"/>
              <a:pathLst>
                <a:path w="1" h="472">
                  <a:moveTo>
                    <a:pt x="0" y="0"/>
                  </a:moveTo>
                  <a:lnTo>
                    <a:pt x="0" y="472"/>
                  </a:lnTo>
                </a:path>
              </a:pathLst>
            </a:custGeom>
            <a:noFill/>
            <a:ln w="9525" cap="flat" cmpd="sng">
              <a:solidFill>
                <a:srgbClr val="FF6600"/>
              </a:solidFill>
              <a:prstDash val="solid"/>
              <a:round/>
              <a:headEnd type="none" w="med" len="med"/>
              <a:tailEnd type="none" w="med" len="med"/>
            </a:ln>
            <a:effectLst/>
          </p:spPr>
          <p:txBody>
            <a:bodyPr vert="horz" wrap="square" lIns="91440" tIns="45720" rIns="91440" bIns="45720" numCol="1" anchor="ctr" anchorCtr="1" compatLnSpc="1">
              <a:prstTxWarp prst="textNoShape">
                <a:avLst/>
              </a:prstTxWarp>
            </a:bodyPr>
            <a:lstStyle/>
            <a:p>
              <a:endParaRPr lang="fr-FR" b="1">
                <a:solidFill>
                  <a:srgbClr val="000000"/>
                </a:solidFill>
              </a:endParaRPr>
            </a:p>
          </p:txBody>
        </p:sp>
        <p:grpSp>
          <p:nvGrpSpPr>
            <p:cNvPr id="63495" name="Group 7"/>
            <p:cNvGrpSpPr>
              <a:grpSpLocks/>
            </p:cNvGrpSpPr>
            <p:nvPr/>
          </p:nvGrpSpPr>
          <p:grpSpPr bwMode="auto">
            <a:xfrm>
              <a:off x="3458" y="2925"/>
              <a:ext cx="5790" cy="1994"/>
              <a:chOff x="3458" y="2925"/>
              <a:chExt cx="5790" cy="1994"/>
            </a:xfrm>
          </p:grpSpPr>
          <p:grpSp>
            <p:nvGrpSpPr>
              <p:cNvPr id="63496" name="Group 8"/>
              <p:cNvGrpSpPr>
                <a:grpSpLocks/>
              </p:cNvGrpSpPr>
              <p:nvPr/>
            </p:nvGrpSpPr>
            <p:grpSpPr bwMode="auto">
              <a:xfrm>
                <a:off x="3458" y="2925"/>
                <a:ext cx="5790" cy="496"/>
                <a:chOff x="3458" y="2925"/>
                <a:chExt cx="5790" cy="496"/>
              </a:xfrm>
            </p:grpSpPr>
            <p:sp>
              <p:nvSpPr>
                <p:cNvPr id="63497" name="Text Box 9"/>
                <p:cNvSpPr txBox="1">
                  <a:spLocks noChangeArrowheads="1"/>
                </p:cNvSpPr>
                <p:nvPr/>
              </p:nvSpPr>
              <p:spPr bwMode="auto">
                <a:xfrm>
                  <a:off x="7808" y="2972"/>
                  <a:ext cx="1440" cy="449"/>
                </a:xfrm>
                <a:prstGeom prst="rect">
                  <a:avLst/>
                </a:prstGeom>
                <a:noFill/>
                <a:ln w="9525" algn="ctr">
                  <a:noFill/>
                  <a:miter lim="800000"/>
                  <a:headEnd/>
                  <a:tailEnd/>
                </a:ln>
                <a:effectLst/>
              </p:spPr>
              <p:txBody>
                <a:bodyPr vert="horz" wrap="square" lIns="91440" tIns="45720" rIns="91440" bIns="45720" numCol="1" anchor="ctr" anchorCtr="1" compatLnSpc="1">
                  <a:prstTxWarp prst="textNoShape">
                    <a:avLst/>
                  </a:prstTxWarp>
                  <a:spAutoFit/>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ar-SA" sz="15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القطـاع </a:t>
                  </a:r>
                  <a:r>
                    <a:rPr kumimoji="0" lang="ar-SA" sz="11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1</a:t>
                  </a:r>
                  <a:endParaRPr kumimoji="0" lang="fr-FR" sz="1800" b="1" i="0" u="none" strike="noStrike" cap="none" normalizeH="0" baseline="0" dirty="0" smtClean="0">
                    <a:ln>
                      <a:noFill/>
                    </a:ln>
                    <a:solidFill>
                      <a:srgbClr val="000000"/>
                    </a:solidFill>
                    <a:effectLst/>
                    <a:latin typeface="Arial" pitchFamily="34" charset="0"/>
                    <a:cs typeface="Arial" pitchFamily="34" charset="0"/>
                  </a:endParaRPr>
                </a:p>
              </p:txBody>
            </p:sp>
            <p:sp>
              <p:nvSpPr>
                <p:cNvPr id="63498" name="Text Box 10"/>
                <p:cNvSpPr txBox="1">
                  <a:spLocks noChangeArrowheads="1"/>
                </p:cNvSpPr>
                <p:nvPr/>
              </p:nvSpPr>
              <p:spPr bwMode="auto">
                <a:xfrm>
                  <a:off x="5618" y="2946"/>
                  <a:ext cx="1440" cy="449"/>
                </a:xfrm>
                <a:prstGeom prst="rect">
                  <a:avLst/>
                </a:prstGeom>
                <a:noFill/>
                <a:ln w="9525" algn="ctr">
                  <a:noFill/>
                  <a:miter lim="800000"/>
                  <a:headEnd/>
                  <a:tailEnd/>
                </a:ln>
                <a:effectLst/>
              </p:spPr>
              <p:txBody>
                <a:bodyPr vert="horz" wrap="square" lIns="91440" tIns="45720" rIns="91440" bIns="45720" numCol="1" anchor="ctr" anchorCtr="1" compatLnSpc="1">
                  <a:prstTxWarp prst="textNoShape">
                    <a:avLst/>
                  </a:prstTxWarp>
                  <a:spAutoFit/>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ar-SA" sz="15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القطـاع</a:t>
                  </a:r>
                  <a:r>
                    <a:rPr kumimoji="0" lang="ar-SA" sz="1500" b="1" i="0" u="none" strike="noStrike" cap="none" normalizeH="0" baseline="0" dirty="0" smtClean="0">
                      <a:ln>
                        <a:noFill/>
                      </a:ln>
                      <a:solidFill>
                        <a:srgbClr val="000000"/>
                      </a:solidFill>
                      <a:effectLst/>
                      <a:latin typeface="Arial" pitchFamily="34" charset="0"/>
                      <a:ea typeface="Arial" pitchFamily="34" charset="0"/>
                      <a:cs typeface="Arial" pitchFamily="34" charset="0"/>
                    </a:rPr>
                    <a:t>ﻫ</a:t>
                  </a:r>
                  <a:r>
                    <a:rPr kumimoji="0" lang="fr-FR" sz="15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 </a:t>
                  </a:r>
                  <a:endParaRPr kumimoji="0" lang="fr-FR" sz="1800" b="1" i="0" u="none" strike="noStrike" cap="none" normalizeH="0" baseline="0" dirty="0" smtClean="0">
                    <a:ln>
                      <a:noFill/>
                    </a:ln>
                    <a:solidFill>
                      <a:srgbClr val="000000"/>
                    </a:solidFill>
                    <a:effectLst/>
                    <a:latin typeface="Arial" pitchFamily="34" charset="0"/>
                    <a:cs typeface="Arial" pitchFamily="34" charset="0"/>
                  </a:endParaRPr>
                </a:p>
              </p:txBody>
            </p:sp>
            <p:sp>
              <p:nvSpPr>
                <p:cNvPr id="63499" name="Text Box 11"/>
                <p:cNvSpPr txBox="1">
                  <a:spLocks noChangeArrowheads="1"/>
                </p:cNvSpPr>
                <p:nvPr/>
              </p:nvSpPr>
              <p:spPr bwMode="auto">
                <a:xfrm>
                  <a:off x="3458" y="2925"/>
                  <a:ext cx="1440" cy="449"/>
                </a:xfrm>
                <a:prstGeom prst="rect">
                  <a:avLst/>
                </a:prstGeom>
                <a:noFill/>
                <a:ln w="9525" algn="ctr">
                  <a:noFill/>
                  <a:miter lim="800000"/>
                  <a:headEnd/>
                  <a:tailEnd/>
                </a:ln>
                <a:effectLst/>
              </p:spPr>
              <p:txBody>
                <a:bodyPr vert="horz" wrap="square" lIns="91440" tIns="45720" rIns="91440" bIns="45720" numCol="1" anchor="ctr" anchorCtr="1" compatLnSpc="1">
                  <a:prstTxWarp prst="textNoShape">
                    <a:avLst/>
                  </a:prstTxWarp>
                  <a:spAutoFit/>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ar-SA" sz="15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القطـاع ن</a:t>
                  </a:r>
                  <a:endParaRPr kumimoji="0" lang="fr-FR" sz="1800" b="1" i="0" u="none" strike="noStrike" cap="none" normalizeH="0" baseline="0" dirty="0" smtClean="0">
                    <a:ln>
                      <a:noFill/>
                    </a:ln>
                    <a:solidFill>
                      <a:srgbClr val="000000"/>
                    </a:solidFill>
                    <a:effectLst/>
                    <a:latin typeface="Arial" pitchFamily="34" charset="0"/>
                    <a:cs typeface="Arial" pitchFamily="34" charset="0"/>
                  </a:endParaRPr>
                </a:p>
              </p:txBody>
            </p:sp>
          </p:grpSp>
          <p:sp>
            <p:nvSpPr>
              <p:cNvPr id="63500" name="Text Box 12"/>
              <p:cNvSpPr txBox="1">
                <a:spLocks noChangeArrowheads="1"/>
              </p:cNvSpPr>
              <p:nvPr/>
            </p:nvSpPr>
            <p:spPr bwMode="auto">
              <a:xfrm>
                <a:off x="5314" y="3446"/>
                <a:ext cx="1920" cy="449"/>
              </a:xfrm>
              <a:prstGeom prst="rect">
                <a:avLst/>
              </a:prstGeom>
              <a:noFill/>
              <a:ln w="9525" algn="ctr">
                <a:noFill/>
                <a:miter lim="800000"/>
                <a:headEnd/>
                <a:tailEnd/>
              </a:ln>
              <a:effectLst/>
            </p:spPr>
            <p:txBody>
              <a:bodyPr vert="horz" wrap="square" lIns="91440" tIns="45720" rIns="91440" bIns="45720" numCol="1" anchor="ctr" anchorCtr="1" compatLnSpc="1">
                <a:prstTxWarp prst="textNoShape">
                  <a:avLst/>
                </a:prstTxWarp>
                <a:spAutoFit/>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5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السوق المستهدف</a:t>
                </a:r>
                <a:endParaRPr kumimoji="0" lang="fr-FR" sz="1800" b="1" i="0" u="none" strike="noStrike" cap="none" normalizeH="0" baseline="0" dirty="0" smtClean="0">
                  <a:ln>
                    <a:noFill/>
                  </a:ln>
                  <a:solidFill>
                    <a:srgbClr val="000000"/>
                  </a:solidFill>
                  <a:effectLst/>
                  <a:latin typeface="Arial" pitchFamily="34" charset="0"/>
                  <a:cs typeface="Arial" pitchFamily="34" charset="0"/>
                </a:endParaRPr>
              </a:p>
            </p:txBody>
          </p:sp>
          <p:sp>
            <p:nvSpPr>
              <p:cNvPr id="63501" name="Text Box 13"/>
              <p:cNvSpPr txBox="1">
                <a:spLocks noChangeArrowheads="1"/>
              </p:cNvSpPr>
              <p:nvPr/>
            </p:nvSpPr>
            <p:spPr bwMode="auto">
              <a:xfrm>
                <a:off x="5438" y="3971"/>
                <a:ext cx="1800" cy="948"/>
              </a:xfrm>
              <a:prstGeom prst="rect">
                <a:avLst/>
              </a:prstGeom>
              <a:noFill/>
              <a:ln w="9525" algn="ctr">
                <a:noFill/>
                <a:miter lim="800000"/>
                <a:headEnd/>
                <a:tailEnd/>
              </a:ln>
              <a:effectLst/>
            </p:spPr>
            <p:txBody>
              <a:bodyPr vert="horz" wrap="square" lIns="91440" tIns="45720" rIns="91440" bIns="45720" numCol="1" anchor="ctr" anchorCtr="1" compatLnSpc="1">
                <a:prstTxWarp prst="textNoShape">
                  <a:avLst/>
                </a:prstTxWarp>
                <a:spAutoFit/>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5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الأهداف</a:t>
                </a:r>
                <a:endParaRPr kumimoji="0" lang="en-US" sz="15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5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المزيج التسويقي</a:t>
                </a:r>
                <a:endParaRPr kumimoji="0" lang="fr-FR" sz="1800" b="1" i="0" u="none" strike="noStrike" cap="none" normalizeH="0" baseline="0" dirty="0" smtClean="0">
                  <a:ln>
                    <a:noFill/>
                  </a:ln>
                  <a:solidFill>
                    <a:srgbClr val="000000"/>
                  </a:solidFill>
                  <a:effectLst/>
                  <a:latin typeface="Arial" pitchFamily="34" charset="0"/>
                  <a:cs typeface="Arial" pitchFamily="34" charset="0"/>
                </a:endParaRPr>
              </a:p>
            </p:txBody>
          </p:sp>
        </p:grpSp>
        <p:sp>
          <p:nvSpPr>
            <p:cNvPr id="63502" name="Freeform 14"/>
            <p:cNvSpPr>
              <a:spLocks/>
            </p:cNvSpPr>
            <p:nvPr/>
          </p:nvSpPr>
          <p:spPr bwMode="auto">
            <a:xfrm>
              <a:off x="7417" y="2914"/>
              <a:ext cx="1" cy="472"/>
            </a:xfrm>
            <a:custGeom>
              <a:avLst/>
              <a:gdLst/>
              <a:ahLst/>
              <a:cxnLst>
                <a:cxn ang="0">
                  <a:pos x="0" y="0"/>
                </a:cxn>
                <a:cxn ang="0">
                  <a:pos x="0" y="472"/>
                </a:cxn>
              </a:cxnLst>
              <a:rect l="0" t="0" r="r" b="b"/>
              <a:pathLst>
                <a:path w="1" h="472">
                  <a:moveTo>
                    <a:pt x="0" y="0"/>
                  </a:moveTo>
                  <a:lnTo>
                    <a:pt x="0" y="472"/>
                  </a:lnTo>
                </a:path>
              </a:pathLst>
            </a:custGeom>
            <a:noFill/>
            <a:ln w="9525" cap="flat" cmpd="sng">
              <a:solidFill>
                <a:srgbClr val="FF6600"/>
              </a:solidFill>
              <a:prstDash val="solid"/>
              <a:round/>
              <a:headEnd type="none" w="med" len="med"/>
              <a:tailEnd type="none" w="med" len="med"/>
            </a:ln>
            <a:effectLst/>
          </p:spPr>
          <p:txBody>
            <a:bodyPr vert="horz" wrap="square" lIns="91440" tIns="45720" rIns="91440" bIns="45720" numCol="1" anchor="ctr" anchorCtr="1" compatLnSpc="1">
              <a:prstTxWarp prst="textNoShape">
                <a:avLst/>
              </a:prstTxWarp>
            </a:bodyPr>
            <a:lstStyle/>
            <a:p>
              <a:endParaRPr lang="fr-FR" b="1">
                <a:solidFill>
                  <a:srgbClr val="000000"/>
                </a:solidFill>
              </a:endParaRPr>
            </a:p>
          </p:txBody>
        </p:sp>
      </p:grpSp>
      <p:sp>
        <p:nvSpPr>
          <p:cNvPr id="22" name="Rectangle 21"/>
          <p:cNvSpPr/>
          <p:nvPr/>
        </p:nvSpPr>
        <p:spPr>
          <a:xfrm>
            <a:off x="6650707" y="3707740"/>
            <a:ext cx="1899879" cy="369332"/>
          </a:xfrm>
          <a:prstGeom prst="rect">
            <a:avLst/>
          </a:prstGeom>
        </p:spPr>
        <p:txBody>
          <a:bodyPr wrap="none">
            <a:spAutoFit/>
          </a:bodyPr>
          <a:lstStyle/>
          <a:p>
            <a:pPr algn="r" rtl="1">
              <a:buFont typeface="Arial" pitchFamily="34" charset="0"/>
              <a:buChar char="•"/>
            </a:pPr>
            <a:r>
              <a:rPr lang="ar-SA" dirty="0" smtClean="0">
                <a:solidFill>
                  <a:srgbClr val="000000"/>
                </a:solidFill>
              </a:rPr>
              <a:t> الإستراتجية التمييزية</a:t>
            </a:r>
            <a:endParaRPr lang="fr-FR" dirty="0">
              <a:solidFill>
                <a:srgbClr val="000000"/>
              </a:solidFill>
            </a:endParaRPr>
          </a:p>
        </p:txBody>
      </p:sp>
      <p:grpSp>
        <p:nvGrpSpPr>
          <p:cNvPr id="63503" name="Group 15"/>
          <p:cNvGrpSpPr>
            <a:grpSpLocks/>
          </p:cNvGrpSpPr>
          <p:nvPr/>
        </p:nvGrpSpPr>
        <p:grpSpPr bwMode="auto">
          <a:xfrm>
            <a:off x="3330302" y="4456340"/>
            <a:ext cx="1752600" cy="1564946"/>
            <a:chOff x="3218" y="6011"/>
            <a:chExt cx="2760" cy="2464"/>
          </a:xfrm>
        </p:grpSpPr>
        <p:sp>
          <p:nvSpPr>
            <p:cNvPr id="63504" name="AutoShape 16"/>
            <p:cNvSpPr>
              <a:spLocks noChangeArrowheads="1"/>
            </p:cNvSpPr>
            <p:nvPr/>
          </p:nvSpPr>
          <p:spPr bwMode="auto">
            <a:xfrm rot="5400000">
              <a:off x="3368" y="5865"/>
              <a:ext cx="2460" cy="2760"/>
            </a:xfrm>
            <a:prstGeom prst="homePlate">
              <a:avLst>
                <a:gd name="adj" fmla="val 80736"/>
              </a:avLst>
            </a:prstGeom>
            <a:solidFill>
              <a:srgbClr val="FFCC99">
                <a:alpha val="89999"/>
              </a:srgbClr>
            </a:solidFill>
            <a:ln w="9525" algn="ctr">
              <a:solidFill>
                <a:srgbClr val="FF6600"/>
              </a:solidFill>
              <a:miter lim="800000"/>
              <a:headEnd/>
              <a:tailEnd/>
            </a:ln>
            <a:effectLst/>
          </p:spPr>
          <p:txBody>
            <a:bodyPr vert="horz" wrap="square" lIns="91440" tIns="45720" rIns="91440" bIns="45720" numCol="1" anchor="ctr" anchorCtr="0" compatLnSpc="1">
              <a:prstTxWarp prst="textNoShape">
                <a:avLst/>
              </a:prstTxWarp>
            </a:bodyPr>
            <a:lstStyle/>
            <a:p>
              <a:endParaRPr lang="fr-FR" b="1">
                <a:solidFill>
                  <a:srgbClr val="000000"/>
                </a:solidFill>
              </a:endParaRPr>
            </a:p>
          </p:txBody>
        </p:sp>
        <p:sp>
          <p:nvSpPr>
            <p:cNvPr id="63505" name="Line 17"/>
            <p:cNvSpPr>
              <a:spLocks noChangeShapeType="1"/>
            </p:cNvSpPr>
            <p:nvPr/>
          </p:nvSpPr>
          <p:spPr bwMode="auto">
            <a:xfrm>
              <a:off x="3218" y="6487"/>
              <a:ext cx="2760" cy="0"/>
            </a:xfrm>
            <a:prstGeom prst="line">
              <a:avLst/>
            </a:prstGeom>
            <a:noFill/>
            <a:ln w="9525">
              <a:solidFill>
                <a:srgbClr val="FF6600"/>
              </a:solidFill>
              <a:round/>
              <a:headEnd/>
              <a:tailEnd/>
            </a:ln>
            <a:effectLst/>
          </p:spPr>
          <p:txBody>
            <a:bodyPr vert="horz" wrap="square" lIns="91440" tIns="45720" rIns="91440" bIns="45720" numCol="1" anchor="ctr" anchorCtr="0" compatLnSpc="1">
              <a:prstTxWarp prst="textNoShape">
                <a:avLst/>
              </a:prstTxWarp>
            </a:bodyPr>
            <a:lstStyle/>
            <a:p>
              <a:endParaRPr lang="fr-FR" b="1">
                <a:solidFill>
                  <a:srgbClr val="000000"/>
                </a:solidFill>
              </a:endParaRPr>
            </a:p>
          </p:txBody>
        </p:sp>
        <p:sp>
          <p:nvSpPr>
            <p:cNvPr id="63506" name="Freeform 18"/>
            <p:cNvSpPr>
              <a:spLocks/>
            </p:cNvSpPr>
            <p:nvPr/>
          </p:nvSpPr>
          <p:spPr bwMode="auto">
            <a:xfrm>
              <a:off x="3548" y="6959"/>
              <a:ext cx="2094" cy="1"/>
            </a:xfrm>
            <a:custGeom>
              <a:avLst/>
              <a:gdLst/>
              <a:ahLst/>
              <a:cxnLst>
                <a:cxn ang="0">
                  <a:pos x="0" y="1"/>
                </a:cxn>
                <a:cxn ang="0">
                  <a:pos x="2094" y="0"/>
                </a:cxn>
              </a:cxnLst>
              <a:rect l="0" t="0" r="r" b="b"/>
              <a:pathLst>
                <a:path w="2094" h="1">
                  <a:moveTo>
                    <a:pt x="0" y="1"/>
                  </a:moveTo>
                  <a:lnTo>
                    <a:pt x="2094" y="0"/>
                  </a:lnTo>
                </a:path>
              </a:pathLst>
            </a:custGeom>
            <a:noFill/>
            <a:ln w="9525" cap="flat" cmpd="sng">
              <a:solidFill>
                <a:srgbClr val="FF6600"/>
              </a:solidFill>
              <a:prstDash val="solid"/>
              <a:round/>
              <a:headEnd type="none" w="med" len="med"/>
              <a:tailEnd type="none" w="med" len="med"/>
            </a:ln>
            <a:effectLst/>
          </p:spPr>
          <p:txBody>
            <a:bodyPr vert="horz" wrap="square" lIns="91440" tIns="45720" rIns="91440" bIns="45720" numCol="1" anchor="ctr" anchorCtr="0" compatLnSpc="1">
              <a:prstTxWarp prst="textNoShape">
                <a:avLst/>
              </a:prstTxWarp>
            </a:bodyPr>
            <a:lstStyle/>
            <a:p>
              <a:endParaRPr lang="fr-FR" b="1">
                <a:solidFill>
                  <a:srgbClr val="000000"/>
                </a:solidFill>
              </a:endParaRPr>
            </a:p>
          </p:txBody>
        </p:sp>
        <p:grpSp>
          <p:nvGrpSpPr>
            <p:cNvPr id="63507" name="Group 19"/>
            <p:cNvGrpSpPr>
              <a:grpSpLocks/>
            </p:cNvGrpSpPr>
            <p:nvPr/>
          </p:nvGrpSpPr>
          <p:grpSpPr bwMode="auto">
            <a:xfrm>
              <a:off x="3674" y="6011"/>
              <a:ext cx="1920" cy="2098"/>
              <a:chOff x="3674" y="6011"/>
              <a:chExt cx="1920" cy="2098"/>
            </a:xfrm>
          </p:grpSpPr>
          <p:sp>
            <p:nvSpPr>
              <p:cNvPr id="63508" name="Text Box 20"/>
              <p:cNvSpPr txBox="1">
                <a:spLocks noChangeArrowheads="1"/>
              </p:cNvSpPr>
              <p:nvPr/>
            </p:nvSpPr>
            <p:spPr bwMode="auto">
              <a:xfrm>
                <a:off x="4135" y="6011"/>
                <a:ext cx="1440" cy="509"/>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ar-SA" sz="15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القطـاع </a:t>
                </a:r>
                <a:r>
                  <a:rPr kumimoji="0" lang="ar-SA" sz="1500" b="1" i="0" u="none" strike="noStrike" cap="none" normalizeH="0" baseline="0" dirty="0" smtClean="0">
                    <a:ln>
                      <a:noFill/>
                    </a:ln>
                    <a:solidFill>
                      <a:srgbClr val="000000"/>
                    </a:solidFill>
                    <a:effectLst/>
                    <a:latin typeface="Arial" pitchFamily="34" charset="0"/>
                    <a:ea typeface="Arial" pitchFamily="34" charset="0"/>
                    <a:cs typeface="Arial" pitchFamily="34" charset="0"/>
                  </a:rPr>
                  <a:t>ﻫ</a:t>
                </a:r>
                <a:endParaRPr kumimoji="0" lang="fr-FR" sz="1800" b="1" i="0" u="none" strike="noStrike" cap="none" normalizeH="0" baseline="0" dirty="0" smtClean="0">
                  <a:ln>
                    <a:noFill/>
                  </a:ln>
                  <a:solidFill>
                    <a:srgbClr val="000000"/>
                  </a:solidFill>
                  <a:effectLst/>
                  <a:latin typeface="Arial" pitchFamily="34" charset="0"/>
                  <a:cs typeface="Arial" pitchFamily="34" charset="0"/>
                </a:endParaRPr>
              </a:p>
            </p:txBody>
          </p:sp>
          <p:sp>
            <p:nvSpPr>
              <p:cNvPr id="63509" name="Text Box 21"/>
              <p:cNvSpPr txBox="1">
                <a:spLocks noChangeArrowheads="1"/>
              </p:cNvSpPr>
              <p:nvPr/>
            </p:nvSpPr>
            <p:spPr bwMode="auto">
              <a:xfrm>
                <a:off x="3674" y="6468"/>
                <a:ext cx="1920" cy="509"/>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5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السوق المستهدف</a:t>
                </a:r>
                <a:endParaRPr kumimoji="0" lang="fr-FR" sz="1800" b="1" i="0" u="none" strike="noStrike" cap="none" normalizeH="0" baseline="0" dirty="0" smtClean="0">
                  <a:ln>
                    <a:noFill/>
                  </a:ln>
                  <a:solidFill>
                    <a:srgbClr val="000000"/>
                  </a:solidFill>
                  <a:effectLst/>
                  <a:latin typeface="Arial" pitchFamily="34" charset="0"/>
                  <a:cs typeface="Arial" pitchFamily="34" charset="0"/>
                </a:endParaRPr>
              </a:p>
            </p:txBody>
          </p:sp>
          <p:sp>
            <p:nvSpPr>
              <p:cNvPr id="63510" name="Text Box 22"/>
              <p:cNvSpPr txBox="1">
                <a:spLocks noChangeArrowheads="1"/>
              </p:cNvSpPr>
              <p:nvPr/>
            </p:nvSpPr>
            <p:spPr bwMode="auto">
              <a:xfrm>
                <a:off x="3716" y="7035"/>
                <a:ext cx="1800" cy="1074"/>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5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الهدف </a:t>
                </a:r>
                <a:r>
                  <a:rPr kumimoji="0" lang="ar-SA" sz="1500" b="1" i="0" u="none" strike="noStrike" cap="none" normalizeH="0" baseline="0" dirty="0" smtClean="0">
                    <a:ln>
                      <a:noFill/>
                    </a:ln>
                    <a:solidFill>
                      <a:srgbClr val="000000"/>
                    </a:solidFill>
                    <a:effectLst/>
                    <a:latin typeface="Arial" pitchFamily="34" charset="0"/>
                    <a:ea typeface="Arial" pitchFamily="34" charset="0"/>
                    <a:cs typeface="Arial" pitchFamily="34" charset="0"/>
                  </a:rPr>
                  <a:t>ﻫ</a:t>
                </a:r>
                <a:endParaRPr kumimoji="0" lang="en-US" sz="15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5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المزيج </a:t>
                </a:r>
                <a:r>
                  <a:rPr kumimoji="0" lang="ar-SA" sz="1500" b="1" i="0" u="none" strike="noStrike" cap="none" normalizeH="0" baseline="0" dirty="0" smtClean="0">
                    <a:ln>
                      <a:noFill/>
                    </a:ln>
                    <a:solidFill>
                      <a:srgbClr val="000000"/>
                    </a:solidFill>
                    <a:effectLst/>
                    <a:latin typeface="Arial" pitchFamily="34" charset="0"/>
                    <a:ea typeface="Arial" pitchFamily="34" charset="0"/>
                    <a:cs typeface="Arial" pitchFamily="34" charset="0"/>
                  </a:rPr>
                  <a:t>ﻫ</a:t>
                </a:r>
                <a:endParaRPr kumimoji="0" lang="fr-FR" sz="1800" b="1" i="0" u="none" strike="noStrike" cap="none" normalizeH="0" baseline="0" dirty="0" smtClean="0">
                  <a:ln>
                    <a:noFill/>
                  </a:ln>
                  <a:solidFill>
                    <a:srgbClr val="000000"/>
                  </a:solidFill>
                  <a:effectLst/>
                  <a:latin typeface="Arial" pitchFamily="34" charset="0"/>
                  <a:cs typeface="Arial" pitchFamily="34" charset="0"/>
                </a:endParaRPr>
              </a:p>
            </p:txBody>
          </p:sp>
        </p:grpSp>
      </p:grpSp>
      <p:grpSp>
        <p:nvGrpSpPr>
          <p:cNvPr id="63511" name="Group 23"/>
          <p:cNvGrpSpPr>
            <a:grpSpLocks/>
          </p:cNvGrpSpPr>
          <p:nvPr/>
        </p:nvGrpSpPr>
        <p:grpSpPr bwMode="auto">
          <a:xfrm>
            <a:off x="5325790" y="4458881"/>
            <a:ext cx="1752600" cy="1562406"/>
            <a:chOff x="3218" y="6015"/>
            <a:chExt cx="2760" cy="2460"/>
          </a:xfrm>
        </p:grpSpPr>
        <p:sp>
          <p:nvSpPr>
            <p:cNvPr id="63512" name="AutoShape 24"/>
            <p:cNvSpPr>
              <a:spLocks noChangeArrowheads="1"/>
            </p:cNvSpPr>
            <p:nvPr/>
          </p:nvSpPr>
          <p:spPr bwMode="auto">
            <a:xfrm rot="5400000">
              <a:off x="3368" y="5865"/>
              <a:ext cx="2460" cy="2760"/>
            </a:xfrm>
            <a:prstGeom prst="homePlate">
              <a:avLst>
                <a:gd name="adj" fmla="val 80736"/>
              </a:avLst>
            </a:prstGeom>
            <a:solidFill>
              <a:srgbClr val="FFCC99">
                <a:alpha val="89999"/>
              </a:srgbClr>
            </a:solidFill>
            <a:ln w="9525" algn="ctr">
              <a:solidFill>
                <a:srgbClr val="FF6600"/>
              </a:solidFill>
              <a:miter lim="800000"/>
              <a:headEnd/>
              <a:tailEnd/>
            </a:ln>
            <a:effectLst/>
          </p:spPr>
          <p:txBody>
            <a:bodyPr vert="horz" wrap="square" lIns="91440" tIns="45720" rIns="91440" bIns="45720" numCol="1" anchor="ctr" anchorCtr="0" compatLnSpc="1">
              <a:prstTxWarp prst="textNoShape">
                <a:avLst/>
              </a:prstTxWarp>
            </a:bodyPr>
            <a:lstStyle/>
            <a:p>
              <a:endParaRPr lang="fr-FR" b="1">
                <a:solidFill>
                  <a:srgbClr val="000000"/>
                </a:solidFill>
              </a:endParaRPr>
            </a:p>
          </p:txBody>
        </p:sp>
        <p:sp>
          <p:nvSpPr>
            <p:cNvPr id="63513" name="Line 25"/>
            <p:cNvSpPr>
              <a:spLocks noChangeShapeType="1"/>
            </p:cNvSpPr>
            <p:nvPr/>
          </p:nvSpPr>
          <p:spPr bwMode="auto">
            <a:xfrm>
              <a:off x="3218" y="6487"/>
              <a:ext cx="2760" cy="0"/>
            </a:xfrm>
            <a:prstGeom prst="line">
              <a:avLst/>
            </a:prstGeom>
            <a:noFill/>
            <a:ln w="9525">
              <a:solidFill>
                <a:srgbClr val="FF6600"/>
              </a:solidFill>
              <a:round/>
              <a:headEnd/>
              <a:tailEnd/>
            </a:ln>
            <a:effectLst/>
          </p:spPr>
          <p:txBody>
            <a:bodyPr vert="horz" wrap="square" lIns="91440" tIns="45720" rIns="91440" bIns="45720" numCol="1" anchor="ctr" anchorCtr="0" compatLnSpc="1">
              <a:prstTxWarp prst="textNoShape">
                <a:avLst/>
              </a:prstTxWarp>
            </a:bodyPr>
            <a:lstStyle/>
            <a:p>
              <a:endParaRPr lang="fr-FR" b="1">
                <a:solidFill>
                  <a:srgbClr val="000000"/>
                </a:solidFill>
              </a:endParaRPr>
            </a:p>
          </p:txBody>
        </p:sp>
        <p:sp>
          <p:nvSpPr>
            <p:cNvPr id="63514" name="Freeform 26"/>
            <p:cNvSpPr>
              <a:spLocks/>
            </p:cNvSpPr>
            <p:nvPr/>
          </p:nvSpPr>
          <p:spPr bwMode="auto">
            <a:xfrm>
              <a:off x="3548" y="6959"/>
              <a:ext cx="2094" cy="1"/>
            </a:xfrm>
            <a:custGeom>
              <a:avLst/>
              <a:gdLst/>
              <a:ahLst/>
              <a:cxnLst>
                <a:cxn ang="0">
                  <a:pos x="0" y="1"/>
                </a:cxn>
                <a:cxn ang="0">
                  <a:pos x="2094" y="0"/>
                </a:cxn>
              </a:cxnLst>
              <a:rect l="0" t="0" r="r" b="b"/>
              <a:pathLst>
                <a:path w="2094" h="1">
                  <a:moveTo>
                    <a:pt x="0" y="1"/>
                  </a:moveTo>
                  <a:lnTo>
                    <a:pt x="2094" y="0"/>
                  </a:lnTo>
                </a:path>
              </a:pathLst>
            </a:custGeom>
            <a:noFill/>
            <a:ln w="9525" cap="flat" cmpd="sng">
              <a:solidFill>
                <a:srgbClr val="FF6600"/>
              </a:solidFill>
              <a:prstDash val="solid"/>
              <a:round/>
              <a:headEnd type="none" w="med" len="med"/>
              <a:tailEnd type="none" w="med" len="med"/>
            </a:ln>
            <a:effectLst/>
          </p:spPr>
          <p:txBody>
            <a:bodyPr vert="horz" wrap="square" lIns="91440" tIns="45720" rIns="91440" bIns="45720" numCol="1" anchor="ctr" anchorCtr="0" compatLnSpc="1">
              <a:prstTxWarp prst="textNoShape">
                <a:avLst/>
              </a:prstTxWarp>
            </a:bodyPr>
            <a:lstStyle/>
            <a:p>
              <a:endParaRPr lang="fr-FR" b="1">
                <a:solidFill>
                  <a:srgbClr val="000000"/>
                </a:solidFill>
              </a:endParaRPr>
            </a:p>
          </p:txBody>
        </p:sp>
        <p:grpSp>
          <p:nvGrpSpPr>
            <p:cNvPr id="63515" name="Group 27"/>
            <p:cNvGrpSpPr>
              <a:grpSpLocks/>
            </p:cNvGrpSpPr>
            <p:nvPr/>
          </p:nvGrpSpPr>
          <p:grpSpPr bwMode="auto">
            <a:xfrm>
              <a:off x="3659" y="6039"/>
              <a:ext cx="1920" cy="2070"/>
              <a:chOff x="3659" y="6039"/>
              <a:chExt cx="1920" cy="2070"/>
            </a:xfrm>
          </p:grpSpPr>
          <p:sp>
            <p:nvSpPr>
              <p:cNvPr id="63516" name="Text Box 28"/>
              <p:cNvSpPr txBox="1">
                <a:spLocks noChangeArrowheads="1"/>
              </p:cNvSpPr>
              <p:nvPr/>
            </p:nvSpPr>
            <p:spPr bwMode="auto">
              <a:xfrm>
                <a:off x="4084" y="6039"/>
                <a:ext cx="1440" cy="509"/>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ar-SA" sz="15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القطـاع </a:t>
                </a:r>
                <a:r>
                  <a:rPr kumimoji="0" lang="ar-SA" sz="11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1</a:t>
                </a:r>
                <a:endParaRPr kumimoji="0" lang="fr-FR" sz="1800" b="1" i="0" u="none" strike="noStrike" cap="none" normalizeH="0" baseline="0" dirty="0" smtClean="0">
                  <a:ln>
                    <a:noFill/>
                  </a:ln>
                  <a:solidFill>
                    <a:srgbClr val="000000"/>
                  </a:solidFill>
                  <a:effectLst/>
                  <a:latin typeface="Arial" pitchFamily="34" charset="0"/>
                  <a:cs typeface="Arial" pitchFamily="34" charset="0"/>
                </a:endParaRPr>
              </a:p>
            </p:txBody>
          </p:sp>
          <p:sp>
            <p:nvSpPr>
              <p:cNvPr id="63517" name="Text Box 29"/>
              <p:cNvSpPr txBox="1">
                <a:spLocks noChangeArrowheads="1"/>
              </p:cNvSpPr>
              <p:nvPr/>
            </p:nvSpPr>
            <p:spPr bwMode="auto">
              <a:xfrm>
                <a:off x="3659" y="6492"/>
                <a:ext cx="1920" cy="509"/>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5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السوق المستهدف</a:t>
                </a:r>
                <a:endParaRPr kumimoji="0" lang="fr-FR" sz="1800" b="1" i="0" u="none" strike="noStrike" cap="none" normalizeH="0" baseline="0" dirty="0" smtClean="0">
                  <a:ln>
                    <a:noFill/>
                  </a:ln>
                  <a:solidFill>
                    <a:srgbClr val="000000"/>
                  </a:solidFill>
                  <a:effectLst/>
                  <a:latin typeface="Arial" pitchFamily="34" charset="0"/>
                  <a:cs typeface="Arial" pitchFamily="34" charset="0"/>
                </a:endParaRPr>
              </a:p>
            </p:txBody>
          </p:sp>
          <p:sp>
            <p:nvSpPr>
              <p:cNvPr id="63518" name="Text Box 30"/>
              <p:cNvSpPr txBox="1">
                <a:spLocks noChangeArrowheads="1"/>
              </p:cNvSpPr>
              <p:nvPr/>
            </p:nvSpPr>
            <p:spPr bwMode="auto">
              <a:xfrm>
                <a:off x="3724" y="7035"/>
                <a:ext cx="1800" cy="1074"/>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500" b="1" i="0" u="none" strike="noStrike" cap="none" normalizeH="0" baseline="0" dirty="0" err="1" smtClean="0">
                    <a:ln>
                      <a:noFill/>
                    </a:ln>
                    <a:solidFill>
                      <a:srgbClr val="000000"/>
                    </a:solidFill>
                    <a:effectLst/>
                    <a:latin typeface="Traditional Arabic" pitchFamily="18" charset="-78"/>
                    <a:ea typeface="Arial" pitchFamily="34" charset="0"/>
                    <a:cs typeface="Traditional Arabic" pitchFamily="18" charset="-78"/>
                  </a:rPr>
                  <a:t>الهدف</a:t>
                </a:r>
                <a:r>
                  <a:rPr kumimoji="0" lang="ar-SA" sz="1100" b="1" i="0" u="none" strike="noStrike" cap="none" normalizeH="0" baseline="0" dirty="0" err="1" smtClean="0">
                    <a:ln>
                      <a:noFill/>
                    </a:ln>
                    <a:solidFill>
                      <a:srgbClr val="000000"/>
                    </a:solidFill>
                    <a:effectLst/>
                    <a:latin typeface="Traditional Arabic" pitchFamily="18" charset="-78"/>
                    <a:ea typeface="Arial" pitchFamily="34" charset="0"/>
                    <a:cs typeface="Traditional Arabic" pitchFamily="18" charset="-78"/>
                  </a:rPr>
                  <a:t>1</a:t>
                </a:r>
                <a:endParaRPr kumimoji="0" lang="en-US" sz="15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5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المزيج </a:t>
                </a:r>
                <a:r>
                  <a:rPr kumimoji="0" lang="ar-SA" sz="11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1</a:t>
                </a:r>
                <a:endParaRPr kumimoji="0" lang="fr-FR" sz="1800" b="1" i="0" u="none" strike="noStrike" cap="none" normalizeH="0" baseline="0" dirty="0" smtClean="0">
                  <a:ln>
                    <a:noFill/>
                  </a:ln>
                  <a:solidFill>
                    <a:srgbClr val="000000"/>
                  </a:solidFill>
                  <a:effectLst/>
                  <a:latin typeface="Arial" pitchFamily="34" charset="0"/>
                  <a:cs typeface="Arial" pitchFamily="34" charset="0"/>
                </a:endParaRPr>
              </a:p>
            </p:txBody>
          </p:sp>
        </p:grpSp>
      </p:grpSp>
      <p:grpSp>
        <p:nvGrpSpPr>
          <p:cNvPr id="63519" name="Group 31"/>
          <p:cNvGrpSpPr>
            <a:grpSpLocks/>
          </p:cNvGrpSpPr>
          <p:nvPr/>
        </p:nvGrpSpPr>
        <p:grpSpPr bwMode="auto">
          <a:xfrm>
            <a:off x="1331640" y="4455071"/>
            <a:ext cx="1752600" cy="1566217"/>
            <a:chOff x="3218" y="6009"/>
            <a:chExt cx="2760" cy="2466"/>
          </a:xfrm>
        </p:grpSpPr>
        <p:sp>
          <p:nvSpPr>
            <p:cNvPr id="63520" name="AutoShape 32"/>
            <p:cNvSpPr>
              <a:spLocks noChangeArrowheads="1"/>
            </p:cNvSpPr>
            <p:nvPr/>
          </p:nvSpPr>
          <p:spPr bwMode="auto">
            <a:xfrm rot="5400000">
              <a:off x="3368" y="5865"/>
              <a:ext cx="2460" cy="2760"/>
            </a:xfrm>
            <a:prstGeom prst="homePlate">
              <a:avLst>
                <a:gd name="adj" fmla="val 80736"/>
              </a:avLst>
            </a:prstGeom>
            <a:solidFill>
              <a:srgbClr val="FFCC99">
                <a:alpha val="89999"/>
              </a:srgbClr>
            </a:solidFill>
            <a:ln w="9525" algn="ctr">
              <a:solidFill>
                <a:srgbClr val="FF6600"/>
              </a:solidFill>
              <a:miter lim="800000"/>
              <a:headEnd/>
              <a:tailEnd/>
            </a:ln>
            <a:effectLst/>
          </p:spPr>
          <p:txBody>
            <a:bodyPr vert="horz" wrap="square" lIns="91440" tIns="45720" rIns="91440" bIns="45720" numCol="1" anchor="ctr" anchorCtr="0" compatLnSpc="1">
              <a:prstTxWarp prst="textNoShape">
                <a:avLst/>
              </a:prstTxWarp>
            </a:bodyPr>
            <a:lstStyle/>
            <a:p>
              <a:endParaRPr lang="fr-FR" b="1">
                <a:solidFill>
                  <a:srgbClr val="000000"/>
                </a:solidFill>
              </a:endParaRPr>
            </a:p>
          </p:txBody>
        </p:sp>
        <p:sp>
          <p:nvSpPr>
            <p:cNvPr id="63521" name="Line 33"/>
            <p:cNvSpPr>
              <a:spLocks noChangeShapeType="1"/>
            </p:cNvSpPr>
            <p:nvPr/>
          </p:nvSpPr>
          <p:spPr bwMode="auto">
            <a:xfrm>
              <a:off x="3218" y="6487"/>
              <a:ext cx="2760" cy="0"/>
            </a:xfrm>
            <a:prstGeom prst="line">
              <a:avLst/>
            </a:prstGeom>
            <a:noFill/>
            <a:ln w="9525">
              <a:solidFill>
                <a:srgbClr val="FF6600"/>
              </a:solidFill>
              <a:round/>
              <a:headEnd/>
              <a:tailEnd/>
            </a:ln>
            <a:effectLst/>
          </p:spPr>
          <p:txBody>
            <a:bodyPr vert="horz" wrap="square" lIns="91440" tIns="45720" rIns="91440" bIns="45720" numCol="1" anchor="ctr" anchorCtr="0" compatLnSpc="1">
              <a:prstTxWarp prst="textNoShape">
                <a:avLst/>
              </a:prstTxWarp>
            </a:bodyPr>
            <a:lstStyle/>
            <a:p>
              <a:endParaRPr lang="fr-FR" b="1">
                <a:solidFill>
                  <a:srgbClr val="000000"/>
                </a:solidFill>
              </a:endParaRPr>
            </a:p>
          </p:txBody>
        </p:sp>
        <p:sp>
          <p:nvSpPr>
            <p:cNvPr id="63522" name="Freeform 34"/>
            <p:cNvSpPr>
              <a:spLocks/>
            </p:cNvSpPr>
            <p:nvPr/>
          </p:nvSpPr>
          <p:spPr bwMode="auto">
            <a:xfrm>
              <a:off x="3548" y="6959"/>
              <a:ext cx="2094" cy="1"/>
            </a:xfrm>
            <a:custGeom>
              <a:avLst/>
              <a:gdLst/>
              <a:ahLst/>
              <a:cxnLst>
                <a:cxn ang="0">
                  <a:pos x="0" y="1"/>
                </a:cxn>
                <a:cxn ang="0">
                  <a:pos x="2094" y="0"/>
                </a:cxn>
              </a:cxnLst>
              <a:rect l="0" t="0" r="r" b="b"/>
              <a:pathLst>
                <a:path w="2094" h="1">
                  <a:moveTo>
                    <a:pt x="0" y="1"/>
                  </a:moveTo>
                  <a:lnTo>
                    <a:pt x="2094" y="0"/>
                  </a:lnTo>
                </a:path>
              </a:pathLst>
            </a:custGeom>
            <a:noFill/>
            <a:ln w="9525" cap="flat" cmpd="sng">
              <a:solidFill>
                <a:srgbClr val="FF6600"/>
              </a:solidFill>
              <a:prstDash val="solid"/>
              <a:round/>
              <a:headEnd type="none" w="med" len="med"/>
              <a:tailEnd type="none" w="med" len="med"/>
            </a:ln>
            <a:effectLst/>
          </p:spPr>
          <p:txBody>
            <a:bodyPr vert="horz" wrap="square" lIns="91440" tIns="45720" rIns="91440" bIns="45720" numCol="1" anchor="ctr" anchorCtr="0" compatLnSpc="1">
              <a:prstTxWarp prst="textNoShape">
                <a:avLst/>
              </a:prstTxWarp>
            </a:bodyPr>
            <a:lstStyle/>
            <a:p>
              <a:endParaRPr lang="fr-FR" b="1">
                <a:solidFill>
                  <a:srgbClr val="000000"/>
                </a:solidFill>
              </a:endParaRPr>
            </a:p>
          </p:txBody>
        </p:sp>
        <p:grpSp>
          <p:nvGrpSpPr>
            <p:cNvPr id="63523" name="Group 35"/>
            <p:cNvGrpSpPr>
              <a:grpSpLocks/>
            </p:cNvGrpSpPr>
            <p:nvPr/>
          </p:nvGrpSpPr>
          <p:grpSpPr bwMode="auto">
            <a:xfrm>
              <a:off x="3659" y="6009"/>
              <a:ext cx="1920" cy="2085"/>
              <a:chOff x="3659" y="6009"/>
              <a:chExt cx="1920" cy="2085"/>
            </a:xfrm>
          </p:grpSpPr>
          <p:sp>
            <p:nvSpPr>
              <p:cNvPr id="63524" name="Text Box 36"/>
              <p:cNvSpPr txBox="1">
                <a:spLocks noChangeArrowheads="1"/>
              </p:cNvSpPr>
              <p:nvPr/>
            </p:nvSpPr>
            <p:spPr bwMode="auto">
              <a:xfrm>
                <a:off x="4133" y="6009"/>
                <a:ext cx="1440" cy="509"/>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ar-SA" sz="15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القطـاع ن</a:t>
                </a:r>
                <a:endParaRPr kumimoji="0" lang="fr-FR" sz="1800" b="1" i="0" u="none" strike="noStrike" cap="none" normalizeH="0" baseline="0" dirty="0" smtClean="0">
                  <a:ln>
                    <a:noFill/>
                  </a:ln>
                  <a:solidFill>
                    <a:srgbClr val="000000"/>
                  </a:solidFill>
                  <a:effectLst/>
                  <a:latin typeface="Arial" pitchFamily="34" charset="0"/>
                  <a:cs typeface="Arial" pitchFamily="34" charset="0"/>
                </a:endParaRPr>
              </a:p>
            </p:txBody>
          </p:sp>
          <p:sp>
            <p:nvSpPr>
              <p:cNvPr id="63525" name="Text Box 37"/>
              <p:cNvSpPr txBox="1">
                <a:spLocks noChangeArrowheads="1"/>
              </p:cNvSpPr>
              <p:nvPr/>
            </p:nvSpPr>
            <p:spPr bwMode="auto">
              <a:xfrm>
                <a:off x="3659" y="6453"/>
                <a:ext cx="1920" cy="872"/>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5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السوق المستهدف ن</a:t>
                </a:r>
                <a:endParaRPr kumimoji="0" lang="fr-FR" sz="1800" b="1" i="0" u="none" strike="noStrike" cap="none" normalizeH="0" baseline="0" dirty="0" smtClean="0">
                  <a:ln>
                    <a:noFill/>
                  </a:ln>
                  <a:solidFill>
                    <a:srgbClr val="000000"/>
                  </a:solidFill>
                  <a:effectLst/>
                  <a:latin typeface="Arial" pitchFamily="34" charset="0"/>
                  <a:cs typeface="Arial" pitchFamily="34" charset="0"/>
                </a:endParaRPr>
              </a:p>
            </p:txBody>
          </p:sp>
          <p:sp>
            <p:nvSpPr>
              <p:cNvPr id="63526" name="Text Box 38"/>
              <p:cNvSpPr txBox="1">
                <a:spLocks noChangeArrowheads="1"/>
              </p:cNvSpPr>
              <p:nvPr/>
            </p:nvSpPr>
            <p:spPr bwMode="auto">
              <a:xfrm>
                <a:off x="3701" y="7020"/>
                <a:ext cx="1800" cy="1074"/>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5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الهدف ن</a:t>
                </a:r>
                <a:endParaRPr kumimoji="0" lang="en-US" sz="15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5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المزيج ن</a:t>
                </a:r>
                <a:endParaRPr kumimoji="0" lang="fr-FR" sz="1800" b="1" i="0" u="none" strike="noStrike" cap="none" normalizeH="0" baseline="0" dirty="0" smtClean="0">
                  <a:ln>
                    <a:noFill/>
                  </a:ln>
                  <a:solidFill>
                    <a:srgbClr val="000000"/>
                  </a:solidFill>
                  <a:effectLst/>
                  <a:latin typeface="Arial" pitchFamily="34" charset="0"/>
                  <a:cs typeface="Arial" pitchFamily="34" charset="0"/>
                </a:endParaRPr>
              </a:p>
            </p:txBody>
          </p:sp>
        </p:grpSp>
      </p:gr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372200" y="1484784"/>
            <a:ext cx="2076209" cy="369332"/>
          </a:xfrm>
          <a:prstGeom prst="rect">
            <a:avLst/>
          </a:prstGeom>
        </p:spPr>
        <p:txBody>
          <a:bodyPr wrap="none">
            <a:spAutoFit/>
          </a:bodyPr>
          <a:lstStyle/>
          <a:p>
            <a:pPr algn="r" rtl="1">
              <a:buFont typeface="Arial" pitchFamily="34" charset="0"/>
              <a:buChar char="•"/>
            </a:pPr>
            <a:r>
              <a:rPr lang="ar-SA" dirty="0" smtClean="0">
                <a:solidFill>
                  <a:srgbClr val="000000"/>
                </a:solidFill>
              </a:rPr>
              <a:t>   الاستراتيجية التركيزية</a:t>
            </a:r>
            <a:endParaRPr lang="fr-FR" dirty="0">
              <a:solidFill>
                <a:srgbClr val="000000"/>
              </a:solidFill>
            </a:endParaRPr>
          </a:p>
        </p:txBody>
      </p:sp>
      <p:grpSp>
        <p:nvGrpSpPr>
          <p:cNvPr id="64514" name="Group 2"/>
          <p:cNvGrpSpPr>
            <a:grpSpLocks/>
          </p:cNvGrpSpPr>
          <p:nvPr/>
        </p:nvGrpSpPr>
        <p:grpSpPr bwMode="auto">
          <a:xfrm>
            <a:off x="3242270" y="2410487"/>
            <a:ext cx="2667000" cy="1738333"/>
            <a:chOff x="3218" y="6015"/>
            <a:chExt cx="2760" cy="2737"/>
          </a:xfrm>
        </p:grpSpPr>
        <p:sp>
          <p:nvSpPr>
            <p:cNvPr id="64515" name="AutoShape 3"/>
            <p:cNvSpPr>
              <a:spLocks noChangeArrowheads="1"/>
            </p:cNvSpPr>
            <p:nvPr/>
          </p:nvSpPr>
          <p:spPr bwMode="auto">
            <a:xfrm rot="5400000">
              <a:off x="3229" y="6004"/>
              <a:ext cx="2737" cy="2760"/>
            </a:xfrm>
            <a:prstGeom prst="homePlate">
              <a:avLst>
                <a:gd name="adj" fmla="val 80736"/>
              </a:avLst>
            </a:prstGeom>
            <a:solidFill>
              <a:srgbClr val="FFCC99">
                <a:alpha val="89999"/>
              </a:srgbClr>
            </a:solidFill>
            <a:ln w="9525" algn="ctr">
              <a:solidFill>
                <a:srgbClr val="FF6600"/>
              </a:solidFill>
              <a:miter lim="800000"/>
              <a:headEnd/>
              <a:tailEnd/>
            </a:ln>
            <a:effectLst/>
          </p:spPr>
          <p:txBody>
            <a:bodyPr vert="horz" wrap="square" lIns="91440" tIns="45720" rIns="91440" bIns="45720" numCol="1" anchor="t" anchorCtr="0" compatLnSpc="1">
              <a:prstTxWarp prst="textNoShape">
                <a:avLst/>
              </a:prstTxWarp>
            </a:bodyPr>
            <a:lstStyle/>
            <a:p>
              <a:endParaRPr lang="fr-FR" b="1">
                <a:solidFill>
                  <a:srgbClr val="000000"/>
                </a:solidFill>
              </a:endParaRPr>
            </a:p>
          </p:txBody>
        </p:sp>
        <p:sp>
          <p:nvSpPr>
            <p:cNvPr id="64516" name="Line 4"/>
            <p:cNvSpPr>
              <a:spLocks noChangeShapeType="1"/>
            </p:cNvSpPr>
            <p:nvPr/>
          </p:nvSpPr>
          <p:spPr bwMode="auto">
            <a:xfrm>
              <a:off x="3218" y="6487"/>
              <a:ext cx="2760" cy="0"/>
            </a:xfrm>
            <a:prstGeom prst="line">
              <a:avLst/>
            </a:prstGeom>
            <a:noFill/>
            <a:ln w="9525">
              <a:solidFill>
                <a:srgbClr val="FF6600"/>
              </a:solidFill>
              <a:round/>
              <a:headEnd/>
              <a:tailEnd/>
            </a:ln>
            <a:effectLst/>
          </p:spPr>
          <p:txBody>
            <a:bodyPr vert="horz" wrap="square" lIns="91440" tIns="45720" rIns="91440" bIns="45720" numCol="1" anchor="t" anchorCtr="0" compatLnSpc="1">
              <a:prstTxWarp prst="textNoShape">
                <a:avLst/>
              </a:prstTxWarp>
            </a:bodyPr>
            <a:lstStyle/>
            <a:p>
              <a:endParaRPr lang="fr-FR" b="1">
                <a:solidFill>
                  <a:srgbClr val="000000"/>
                </a:solidFill>
              </a:endParaRPr>
            </a:p>
          </p:txBody>
        </p:sp>
        <p:sp>
          <p:nvSpPr>
            <p:cNvPr id="64517" name="Freeform 5"/>
            <p:cNvSpPr>
              <a:spLocks/>
            </p:cNvSpPr>
            <p:nvPr/>
          </p:nvSpPr>
          <p:spPr bwMode="auto">
            <a:xfrm>
              <a:off x="3548" y="6959"/>
              <a:ext cx="2094" cy="1"/>
            </a:xfrm>
            <a:custGeom>
              <a:avLst/>
              <a:gdLst/>
              <a:ahLst/>
              <a:cxnLst>
                <a:cxn ang="0">
                  <a:pos x="0" y="1"/>
                </a:cxn>
                <a:cxn ang="0">
                  <a:pos x="2094" y="0"/>
                </a:cxn>
              </a:cxnLst>
              <a:rect l="0" t="0" r="r" b="b"/>
              <a:pathLst>
                <a:path w="2094" h="1">
                  <a:moveTo>
                    <a:pt x="0" y="1"/>
                  </a:moveTo>
                  <a:lnTo>
                    <a:pt x="2094" y="0"/>
                  </a:lnTo>
                </a:path>
              </a:pathLst>
            </a:custGeom>
            <a:noFill/>
            <a:ln w="9525" cap="flat" cmpd="sng">
              <a:solidFill>
                <a:srgbClr val="FF6600"/>
              </a:solidFill>
              <a:prstDash val="solid"/>
              <a:round/>
              <a:headEnd type="none" w="med" len="med"/>
              <a:tailEnd type="none" w="med" len="med"/>
            </a:ln>
            <a:effectLst/>
          </p:spPr>
          <p:txBody>
            <a:bodyPr vert="horz" wrap="square" lIns="91440" tIns="45720" rIns="91440" bIns="45720" numCol="1" anchor="t" anchorCtr="0" compatLnSpc="1">
              <a:prstTxWarp prst="textNoShape">
                <a:avLst/>
              </a:prstTxWarp>
            </a:bodyPr>
            <a:lstStyle/>
            <a:p>
              <a:endParaRPr lang="fr-FR" b="1">
                <a:solidFill>
                  <a:srgbClr val="000000"/>
                </a:solidFill>
              </a:endParaRPr>
            </a:p>
          </p:txBody>
        </p:sp>
        <p:grpSp>
          <p:nvGrpSpPr>
            <p:cNvPr id="64518" name="Group 6"/>
            <p:cNvGrpSpPr>
              <a:grpSpLocks/>
            </p:cNvGrpSpPr>
            <p:nvPr/>
          </p:nvGrpSpPr>
          <p:grpSpPr bwMode="auto">
            <a:xfrm>
              <a:off x="3659" y="6038"/>
              <a:ext cx="1920" cy="2004"/>
              <a:chOff x="3659" y="6038"/>
              <a:chExt cx="1920" cy="2004"/>
            </a:xfrm>
          </p:grpSpPr>
          <p:sp>
            <p:nvSpPr>
              <p:cNvPr id="64519" name="Text Box 7"/>
              <p:cNvSpPr txBox="1">
                <a:spLocks noChangeArrowheads="1"/>
              </p:cNvSpPr>
              <p:nvPr/>
            </p:nvSpPr>
            <p:spPr bwMode="auto">
              <a:xfrm>
                <a:off x="3878" y="6038"/>
                <a:ext cx="1440" cy="509"/>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5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القطـاع </a:t>
                </a:r>
                <a:r>
                  <a:rPr kumimoji="0" lang="ar-SA" sz="1500" b="1" i="0" u="none" strike="noStrike" cap="none" normalizeH="0" baseline="0" dirty="0" smtClean="0">
                    <a:ln>
                      <a:noFill/>
                    </a:ln>
                    <a:solidFill>
                      <a:srgbClr val="000000"/>
                    </a:solidFill>
                    <a:effectLst/>
                    <a:latin typeface="Arial" pitchFamily="34" charset="0"/>
                    <a:ea typeface="Arial" pitchFamily="34" charset="0"/>
                    <a:cs typeface="Arial" pitchFamily="34" charset="0"/>
                  </a:rPr>
                  <a:t>ﻫ</a:t>
                </a:r>
                <a:endParaRPr kumimoji="0" lang="fr-FR" sz="1800" b="1" i="0" u="none" strike="noStrike" cap="none" normalizeH="0" baseline="0" dirty="0" smtClean="0">
                  <a:ln>
                    <a:noFill/>
                  </a:ln>
                  <a:solidFill>
                    <a:srgbClr val="000000"/>
                  </a:solidFill>
                  <a:effectLst/>
                  <a:latin typeface="Arial" pitchFamily="34" charset="0"/>
                  <a:cs typeface="Arial" pitchFamily="34" charset="0"/>
                </a:endParaRPr>
              </a:p>
            </p:txBody>
          </p:sp>
          <p:sp>
            <p:nvSpPr>
              <p:cNvPr id="64520" name="Text Box 8"/>
              <p:cNvSpPr txBox="1">
                <a:spLocks noChangeArrowheads="1"/>
              </p:cNvSpPr>
              <p:nvPr/>
            </p:nvSpPr>
            <p:spPr bwMode="auto">
              <a:xfrm>
                <a:off x="3659" y="6468"/>
                <a:ext cx="1920" cy="509"/>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5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السوق المستهدف </a:t>
                </a:r>
                <a:r>
                  <a:rPr kumimoji="0" lang="ar-SA" sz="1500" b="1" i="0" u="none" strike="noStrike" cap="none" normalizeH="0" baseline="0" dirty="0" smtClean="0">
                    <a:ln>
                      <a:noFill/>
                    </a:ln>
                    <a:solidFill>
                      <a:srgbClr val="000000"/>
                    </a:solidFill>
                    <a:effectLst/>
                    <a:latin typeface="Arial" pitchFamily="34" charset="0"/>
                    <a:ea typeface="Arial" pitchFamily="34" charset="0"/>
                    <a:cs typeface="Arial" pitchFamily="34" charset="0"/>
                  </a:rPr>
                  <a:t>ﻫ</a:t>
                </a:r>
                <a:endParaRPr kumimoji="0" lang="fr-FR" sz="1800" b="1" i="0" u="none" strike="noStrike" cap="none" normalizeH="0" baseline="0" dirty="0" smtClean="0">
                  <a:ln>
                    <a:noFill/>
                  </a:ln>
                  <a:solidFill>
                    <a:srgbClr val="000000"/>
                  </a:solidFill>
                  <a:effectLst/>
                  <a:latin typeface="Arial" pitchFamily="34" charset="0"/>
                  <a:cs typeface="Arial" pitchFamily="34" charset="0"/>
                </a:endParaRPr>
              </a:p>
            </p:txBody>
          </p:sp>
          <p:sp>
            <p:nvSpPr>
              <p:cNvPr id="64521" name="Text Box 9"/>
              <p:cNvSpPr txBox="1">
                <a:spLocks noChangeArrowheads="1"/>
              </p:cNvSpPr>
              <p:nvPr/>
            </p:nvSpPr>
            <p:spPr bwMode="auto">
              <a:xfrm>
                <a:off x="3743" y="7170"/>
                <a:ext cx="1800" cy="872"/>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ts val="0"/>
                  </a:spcAft>
                  <a:buClrTx/>
                  <a:buSzTx/>
                  <a:buFontTx/>
                  <a:buNone/>
                  <a:tabLst/>
                </a:pPr>
                <a:r>
                  <a:rPr kumimoji="0" lang="ar-SA" sz="15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الهدف </a:t>
                </a:r>
                <a:r>
                  <a:rPr kumimoji="0" lang="ar-SA" sz="1500" b="1" i="0" u="none" strike="noStrike" cap="none" normalizeH="0" baseline="0" dirty="0" smtClean="0">
                    <a:ln>
                      <a:noFill/>
                    </a:ln>
                    <a:solidFill>
                      <a:srgbClr val="000000"/>
                    </a:solidFill>
                    <a:effectLst/>
                    <a:latin typeface="Arial" pitchFamily="34" charset="0"/>
                    <a:ea typeface="Arial" pitchFamily="34" charset="0"/>
                    <a:cs typeface="Arial" pitchFamily="34" charset="0"/>
                  </a:rPr>
                  <a:t>ﻫ</a:t>
                </a:r>
                <a:endParaRPr kumimoji="0" lang="en-US" sz="15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endParaRPr>
              </a:p>
              <a:p>
                <a:pPr marL="0" marR="0" lvl="0" indent="0" algn="ctr" defTabSz="914400" rtl="0" eaLnBrk="1" fontAlgn="base" latinLnBrk="0" hangingPunct="1">
                  <a:lnSpc>
                    <a:spcPct val="100000"/>
                  </a:lnSpc>
                  <a:spcBef>
                    <a:spcPct val="0"/>
                  </a:spcBef>
                  <a:spcAft>
                    <a:spcPts val="0"/>
                  </a:spcAft>
                  <a:buClrTx/>
                  <a:buSzTx/>
                  <a:buFontTx/>
                  <a:buNone/>
                  <a:tabLst/>
                </a:pPr>
                <a:r>
                  <a:rPr kumimoji="0" lang="ar-SA" sz="15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المزيج التسويقي</a:t>
                </a:r>
                <a:endParaRPr kumimoji="0" lang="fr-FR" sz="1800" b="1" i="0" u="none" strike="noStrike" cap="none" normalizeH="0" baseline="0" dirty="0" smtClean="0">
                  <a:ln>
                    <a:noFill/>
                  </a:ln>
                  <a:solidFill>
                    <a:srgbClr val="000000"/>
                  </a:solidFill>
                  <a:effectLst/>
                  <a:latin typeface="Arial" pitchFamily="34" charset="0"/>
                  <a:cs typeface="Arial" pitchFamily="34" charset="0"/>
                </a:endParaRPr>
              </a:p>
            </p:txBody>
          </p:sp>
        </p:grpSp>
      </p:grpSp>
      <p:sp>
        <p:nvSpPr>
          <p:cNvPr id="64522" name="Text Box 10"/>
          <p:cNvSpPr txBox="1">
            <a:spLocks noChangeArrowheads="1"/>
          </p:cNvSpPr>
          <p:nvPr/>
        </p:nvSpPr>
        <p:spPr bwMode="auto">
          <a:xfrm>
            <a:off x="6537920" y="2417142"/>
            <a:ext cx="914400" cy="301625"/>
          </a:xfrm>
          <a:prstGeom prst="rect">
            <a:avLst/>
          </a:prstGeom>
          <a:solidFill>
            <a:srgbClr val="FFCC99">
              <a:alpha val="89999"/>
            </a:srgbClr>
          </a:solidFill>
          <a:ln w="9525" algn="ctr">
            <a:solidFill>
              <a:srgbClr val="FF6600"/>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500" b="1" i="0" u="none" strike="noStrike" cap="none" normalizeH="0" baseline="0" smtClean="0">
                <a:ln>
                  <a:noFill/>
                </a:ln>
                <a:solidFill>
                  <a:srgbClr val="000000"/>
                </a:solidFill>
                <a:effectLst/>
                <a:latin typeface="Traditional Arabic" pitchFamily="18" charset="-78"/>
                <a:ea typeface="Arial" pitchFamily="34" charset="0"/>
                <a:cs typeface="Traditional Arabic" pitchFamily="18" charset="-78"/>
              </a:rPr>
              <a:t>القطـاع </a:t>
            </a:r>
            <a:r>
              <a:rPr kumimoji="0" lang="ar-SA" sz="1100" b="1" i="0" u="none" strike="noStrike" cap="none" normalizeH="0" baseline="0" smtClean="0">
                <a:ln>
                  <a:noFill/>
                </a:ln>
                <a:solidFill>
                  <a:srgbClr val="000000"/>
                </a:solidFill>
                <a:effectLst/>
                <a:latin typeface="Traditional Arabic" pitchFamily="18" charset="-78"/>
                <a:ea typeface="Arial" pitchFamily="34" charset="0"/>
                <a:cs typeface="Traditional Arabic" pitchFamily="18" charset="-78"/>
              </a:rPr>
              <a:t>1</a:t>
            </a:r>
            <a:endParaRPr kumimoji="0" lang="en-US" sz="1500" b="1" i="0" u="none" strike="noStrike" cap="none" normalizeH="0" baseline="0" smtClean="0">
              <a:ln>
                <a:noFill/>
              </a:ln>
              <a:solidFill>
                <a:srgbClr val="000000"/>
              </a:solidFill>
              <a:effectLst/>
              <a:latin typeface="Traditional Arabic" pitchFamily="18" charset="-78"/>
              <a:ea typeface="Arial" pitchFamily="34" charset="0"/>
              <a:cs typeface="Traditional Arabic" pitchFamily="18" charset="-7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1" i="0" u="none" strike="noStrike" cap="none" normalizeH="0" baseline="0" smtClean="0">
              <a:ln>
                <a:noFill/>
              </a:ln>
              <a:solidFill>
                <a:srgbClr val="000000"/>
              </a:solidFill>
              <a:effectLst/>
              <a:latin typeface="Arial" pitchFamily="34" charset="0"/>
              <a:cs typeface="Arial" pitchFamily="34" charset="0"/>
            </a:endParaRPr>
          </a:p>
        </p:txBody>
      </p:sp>
      <p:sp>
        <p:nvSpPr>
          <p:cNvPr id="64523" name="Text Box 11"/>
          <p:cNvSpPr txBox="1">
            <a:spLocks noChangeArrowheads="1"/>
          </p:cNvSpPr>
          <p:nvPr/>
        </p:nvSpPr>
        <p:spPr bwMode="auto">
          <a:xfrm>
            <a:off x="1705570" y="2417142"/>
            <a:ext cx="914400" cy="301625"/>
          </a:xfrm>
          <a:prstGeom prst="rect">
            <a:avLst/>
          </a:prstGeom>
          <a:solidFill>
            <a:srgbClr val="FFCC99">
              <a:alpha val="89999"/>
            </a:srgbClr>
          </a:solidFill>
          <a:ln w="9525" algn="ctr">
            <a:solidFill>
              <a:srgbClr val="FF6600"/>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500" b="1" i="0" u="none" strike="noStrike" cap="none" normalizeH="0" baseline="0" smtClean="0">
                <a:ln>
                  <a:noFill/>
                </a:ln>
                <a:solidFill>
                  <a:srgbClr val="000000"/>
                </a:solidFill>
                <a:effectLst/>
                <a:latin typeface="Traditional Arabic" pitchFamily="18" charset="-78"/>
                <a:ea typeface="Arial" pitchFamily="34" charset="0"/>
                <a:cs typeface="Traditional Arabic" pitchFamily="18" charset="-78"/>
              </a:rPr>
              <a:t>القطـاع ن</a:t>
            </a:r>
            <a:endParaRPr kumimoji="0" lang="en-US" sz="1500" b="1" i="0" u="none" strike="noStrike" cap="none" normalizeH="0" baseline="0" smtClean="0">
              <a:ln>
                <a:noFill/>
              </a:ln>
              <a:solidFill>
                <a:srgbClr val="000000"/>
              </a:solidFill>
              <a:effectLst/>
              <a:latin typeface="Traditional Arabic" pitchFamily="18" charset="-78"/>
              <a:ea typeface="Arial" pitchFamily="34" charset="0"/>
              <a:cs typeface="Traditional Arabic" pitchFamily="18" charset="-7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1" i="0" u="none" strike="noStrike" cap="none" normalizeH="0" baseline="0" smtClean="0">
              <a:ln>
                <a:noFill/>
              </a:ln>
              <a:solidFill>
                <a:srgbClr val="000000"/>
              </a:solidFill>
              <a:effectLst/>
              <a:latin typeface="Arial" pitchFamily="34" charset="0"/>
              <a:cs typeface="Arial" pitchFamily="34" charset="0"/>
            </a:endParaRPr>
          </a:p>
        </p:txBody>
      </p:sp>
      <p:sp>
        <p:nvSpPr>
          <p:cNvPr id="64524" name="Rectangle 12"/>
          <p:cNvSpPr>
            <a:spLocks noChangeArrowheads="1"/>
          </p:cNvSpPr>
          <p:nvPr/>
        </p:nvSpPr>
        <p:spPr bwMode="auto">
          <a:xfrm>
            <a:off x="1763688" y="4420707"/>
            <a:ext cx="5616624" cy="6001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zh-CN" sz="1600" b="1" i="0" u="sng"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الشكـل</a:t>
            </a:r>
            <a:r>
              <a:rPr lang="ar-SA" altLang="zh-CN" sz="1600" b="1" u="sng" dirty="0" smtClean="0">
                <a:solidFill>
                  <a:srgbClr val="000000"/>
                </a:solidFill>
                <a:latin typeface="Traditional Arabic" pitchFamily="18" charset="-78"/>
                <a:ea typeface="SimSun" pitchFamily="2" charset="-122"/>
                <a:cs typeface="Traditional Arabic" pitchFamily="18" charset="-78"/>
              </a:rPr>
              <a:t>: </a:t>
            </a:r>
            <a:r>
              <a:rPr kumimoji="0" lang="ar-SA" altLang="zh-CN" sz="1600" b="0"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استراتيجيات استهداف السوق</a:t>
            </a:r>
            <a:endParaRPr kumimoji="0" lang="en-US" altLang="zh-CN" sz="1600" b="1" i="0" u="sng"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SA" altLang="zh-CN" sz="1500" b="1" i="0" u="sng"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المصـدر     </a:t>
            </a:r>
            <a:r>
              <a:rPr kumimoji="0" lang="fr-FR" altLang="zh-CN" sz="1700" b="0"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 </a:t>
            </a:r>
            <a:r>
              <a:rPr kumimoji="0" lang="fr-FR" altLang="zh-CN" sz="1200" b="0" i="1" u="none" strike="noStrike" cap="none" normalizeH="0" baseline="0" dirty="0" err="1" smtClean="0">
                <a:ln>
                  <a:noFill/>
                </a:ln>
                <a:solidFill>
                  <a:srgbClr val="000000"/>
                </a:solidFill>
                <a:effectLst/>
                <a:latin typeface="Times New Roman" pitchFamily="18" charset="0"/>
                <a:ea typeface="SimSun" pitchFamily="2" charset="-122"/>
                <a:cs typeface="Times New Roman" pitchFamily="18" charset="0"/>
              </a:rPr>
              <a:t>Y.Chirouse</a:t>
            </a:r>
            <a:r>
              <a:rPr kumimoji="0" lang="fr-FR" altLang="zh-CN" sz="1200" b="0" i="1"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 Le marketing, Op.cit, p : 108</a:t>
            </a:r>
            <a:r>
              <a:rPr kumimoji="0" lang="fr-FR" altLang="zh-CN" sz="800" b="0" i="0" u="none" strike="noStrike" cap="none" normalizeH="0" baseline="0" dirty="0" smtClean="0">
                <a:ln>
                  <a:noFill/>
                </a:ln>
                <a:solidFill>
                  <a:srgbClr val="000000"/>
                </a:solidFill>
                <a:effectLst/>
                <a:latin typeface="Arial" pitchFamily="34" charset="0"/>
                <a:cs typeface="Arial" pitchFamily="34" charset="0"/>
              </a:rPr>
              <a:t> </a:t>
            </a:r>
            <a:endParaRPr kumimoji="0" lang="fr-FR" altLang="zh-CN" sz="1800" b="0" i="0" u="none" strike="noStrike" cap="none" normalizeH="0" baseline="0" dirty="0" smtClean="0">
              <a:ln>
                <a:noFill/>
              </a:ln>
              <a:solidFill>
                <a:srgbClr val="000000"/>
              </a:solidFill>
              <a:effectLst/>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64088" y="1379478"/>
            <a:ext cx="3240360" cy="2913618"/>
          </a:xfrm>
          <a:prstGeom prst="rect">
            <a:avLst/>
          </a:prstGeom>
        </p:spPr>
        <p:txBody>
          <a:bodyPr wrap="square">
            <a:spAutoFit/>
          </a:bodyPr>
          <a:lstStyle/>
          <a:p>
            <a:pPr algn="just" rtl="1">
              <a:lnSpc>
                <a:spcPts val="2000"/>
              </a:lnSpc>
            </a:pPr>
            <a:r>
              <a:rPr lang="ar-SA" sz="1600" b="1" dirty="0" smtClean="0">
                <a:solidFill>
                  <a:srgbClr val="000000"/>
                </a:solidFill>
              </a:rPr>
              <a:t>1</a:t>
            </a:r>
            <a:r>
              <a:rPr lang="fr-FR" sz="1600" b="1" dirty="0" smtClean="0">
                <a:solidFill>
                  <a:srgbClr val="000000"/>
                </a:solidFill>
                <a:sym typeface="Symbol"/>
              </a:rPr>
              <a:t></a:t>
            </a:r>
            <a:r>
              <a:rPr lang="ar-SA" sz="1600" b="1" dirty="0" smtClean="0">
                <a:solidFill>
                  <a:srgbClr val="000000"/>
                </a:solidFill>
              </a:rPr>
              <a:t> استراتيجية عدم التمييز:</a:t>
            </a:r>
            <a:r>
              <a:rPr lang="ar-SA" sz="1600" dirty="0" smtClean="0">
                <a:solidFill>
                  <a:srgbClr val="000000"/>
                </a:solidFill>
              </a:rPr>
              <a:t> وكما يوضح الشكل فإن هذه الإستراتيجية يمكن أن تلاءم سوقا تمثله الحالة الأولى أساسا لأن المجتمع متماثل فيما يخص الفوائد التي يريدها في عرض المؤسسة، وعلى العكس فإن الحالة الثانية تمثل أربع مجموعات تمّ تحديدها في المجتمع الكلي على أساس تباينها واختلاف استجابتها في مواجهة خدمات وبرامج تسويق المؤسسة، إن قرار توجيه مزيج تسويقي موحد إلى هذه المجموعات قد لا يكون قرارا ملائما وسليما</a:t>
            </a:r>
            <a:endParaRPr lang="fr-FR" sz="1600" dirty="0">
              <a:solidFill>
                <a:srgbClr val="000000"/>
              </a:solidFill>
            </a:endParaRPr>
          </a:p>
        </p:txBody>
      </p:sp>
      <p:pic>
        <p:nvPicPr>
          <p:cNvPr id="65538" name="Picture 2"/>
          <p:cNvPicPr>
            <a:picLocks noChangeAspect="1" noChangeArrowheads="1"/>
          </p:cNvPicPr>
          <p:nvPr/>
        </p:nvPicPr>
        <p:blipFill>
          <a:blip r:embed="rId2" cstate="print"/>
          <a:srcRect/>
          <a:stretch>
            <a:fillRect/>
          </a:stretch>
        </p:blipFill>
        <p:spPr bwMode="auto">
          <a:xfrm>
            <a:off x="683568" y="1615876"/>
            <a:ext cx="4198938" cy="2389188"/>
          </a:xfrm>
          <a:prstGeom prst="rect">
            <a:avLst/>
          </a:prstGeom>
          <a:noFill/>
          <a:ln w="9525">
            <a:noFill/>
            <a:miter lim="800000"/>
            <a:headEnd/>
            <a:tailEnd/>
          </a:ln>
        </p:spPr>
      </p:pic>
      <p:sp>
        <p:nvSpPr>
          <p:cNvPr id="6" name="Rectangle 5"/>
          <p:cNvSpPr/>
          <p:nvPr/>
        </p:nvSpPr>
        <p:spPr>
          <a:xfrm>
            <a:off x="1547664" y="4602614"/>
            <a:ext cx="7056784" cy="338554"/>
          </a:xfrm>
          <a:prstGeom prst="rect">
            <a:avLst/>
          </a:prstGeom>
        </p:spPr>
        <p:txBody>
          <a:bodyPr wrap="square">
            <a:spAutoFit/>
          </a:bodyPr>
          <a:lstStyle/>
          <a:p>
            <a:pPr algn="r" rtl="1"/>
            <a:r>
              <a:rPr lang="ar-SA" sz="1600" dirty="0" smtClean="0">
                <a:solidFill>
                  <a:srgbClr val="000000"/>
                </a:solidFill>
              </a:rPr>
              <a:t> إن الاستراتيجية التسويقية الموحدة قد تجد مبررات انتهاجها في حالات متعددة يمكن أن نذكر منها ما يلي:</a:t>
            </a:r>
            <a:endParaRPr lang="fr-FR" sz="1600" dirty="0">
              <a:solidFill>
                <a:srgbClr val="000000"/>
              </a:solidFill>
            </a:endParaRPr>
          </a:p>
        </p:txBody>
      </p:sp>
      <p:sp>
        <p:nvSpPr>
          <p:cNvPr id="7" name="ZoneTexte 6"/>
          <p:cNvSpPr txBox="1"/>
          <p:nvPr/>
        </p:nvSpPr>
        <p:spPr>
          <a:xfrm>
            <a:off x="3131840" y="5013176"/>
            <a:ext cx="4464496" cy="1196994"/>
          </a:xfrm>
          <a:prstGeom prst="rect">
            <a:avLst/>
          </a:prstGeom>
        </p:spPr>
        <p:txBody>
          <a:bodyPr wrap="square">
            <a:spAutoFit/>
          </a:bodyPr>
          <a:lstStyle/>
          <a:p>
            <a:pPr algn="r" rtl="1">
              <a:lnSpc>
                <a:spcPts val="2200"/>
              </a:lnSpc>
              <a:buFont typeface="Arial" pitchFamily="34" charset="0"/>
              <a:buChar char="•"/>
            </a:pPr>
            <a:r>
              <a:rPr lang="ar-SA" sz="1600" dirty="0" smtClean="0">
                <a:solidFill>
                  <a:srgbClr val="000000"/>
                </a:solidFill>
              </a:rPr>
              <a:t>  حالة ضعف ضغط المنافسة</a:t>
            </a:r>
          </a:p>
          <a:p>
            <a:pPr algn="r" rtl="1">
              <a:lnSpc>
                <a:spcPts val="2200"/>
              </a:lnSpc>
              <a:buFont typeface="Arial" pitchFamily="34" charset="0"/>
              <a:buChar char="•"/>
            </a:pPr>
            <a:r>
              <a:rPr lang="ar-SA" sz="1600" dirty="0" smtClean="0">
                <a:solidFill>
                  <a:srgbClr val="000000"/>
                </a:solidFill>
              </a:rPr>
              <a:t>  تسويق المنتجات العادية</a:t>
            </a:r>
          </a:p>
          <a:p>
            <a:pPr algn="r" rtl="1">
              <a:lnSpc>
                <a:spcPts val="2200"/>
              </a:lnSpc>
              <a:buFont typeface="Arial" pitchFamily="34" charset="0"/>
              <a:buChar char="•"/>
            </a:pPr>
            <a:r>
              <a:rPr lang="ar-SA" sz="1600" dirty="0" smtClean="0">
                <a:solidFill>
                  <a:srgbClr val="000000"/>
                </a:solidFill>
              </a:rPr>
              <a:t>  التسويق الموحد وهيكل التكلفة التنافسي</a:t>
            </a:r>
          </a:p>
          <a:p>
            <a:pPr algn="r" rtl="1">
              <a:lnSpc>
                <a:spcPts val="2200"/>
              </a:lnSpc>
              <a:buFont typeface="Arial" pitchFamily="34" charset="0"/>
              <a:buChar char="•"/>
            </a:pPr>
            <a:endParaRPr lang="fr-FR" sz="1600" dirty="0" smtClean="0">
              <a:solidFill>
                <a:srgbClr val="000000"/>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3"/>
          <p:cNvSpPr>
            <a:spLocks noChangeArrowheads="1"/>
          </p:cNvSpPr>
          <p:nvPr/>
        </p:nvSpPr>
        <p:spPr bwMode="auto">
          <a:xfrm>
            <a:off x="2555776" y="412359"/>
            <a:ext cx="4608512" cy="4154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r>
              <a:rPr lang="ar-SA" sz="2100" b="1" dirty="0" smtClean="0">
                <a:solidFill>
                  <a:schemeClr val="bg1"/>
                </a:solidFill>
              </a:rPr>
              <a:t>مستويات التسويق الاستراتيجي في المؤسسة</a:t>
            </a:r>
            <a:endParaRPr kumimoji="0" lang="fr-FR" sz="2100" b="0" i="0" u="none" strike="noStrike" cap="none" normalizeH="0" baseline="0" dirty="0" smtClean="0">
              <a:ln>
                <a:noFill/>
              </a:ln>
              <a:solidFill>
                <a:schemeClr val="bg1"/>
              </a:solidFill>
              <a:effectLst/>
              <a:latin typeface="Arial" pitchFamily="34" charset="0"/>
              <a:cs typeface="Arial" pitchFamily="34" charset="0"/>
            </a:endParaRPr>
          </a:p>
        </p:txBody>
      </p:sp>
      <p:sp>
        <p:nvSpPr>
          <p:cNvPr id="32" name="ZoneTexte 31"/>
          <p:cNvSpPr txBox="1"/>
          <p:nvPr/>
        </p:nvSpPr>
        <p:spPr>
          <a:xfrm>
            <a:off x="827584" y="1268765"/>
            <a:ext cx="7560840" cy="4955203"/>
          </a:xfrm>
          <a:prstGeom prst="rect">
            <a:avLst/>
          </a:prstGeom>
          <a:noFill/>
        </p:spPr>
        <p:txBody>
          <a:bodyPr wrap="square" rtlCol="0">
            <a:spAutoFit/>
          </a:bodyPr>
          <a:lstStyle/>
          <a:p>
            <a:pPr algn="just" rtl="1">
              <a:lnSpc>
                <a:spcPts val="2400"/>
              </a:lnSpc>
            </a:pPr>
            <a:r>
              <a:rPr lang="ar-SA" sz="1600" dirty="0" smtClean="0">
                <a:solidFill>
                  <a:srgbClr val="000000"/>
                </a:solidFill>
              </a:rPr>
              <a:t>ويمكننا أن نميز بين المدخلين الشامل والمستهدف من خلال النقاط التاليـة:</a:t>
            </a:r>
            <a:endParaRPr lang="fr-FR" sz="1600" dirty="0" smtClean="0">
              <a:solidFill>
                <a:srgbClr val="000000"/>
              </a:solidFill>
            </a:endParaRPr>
          </a:p>
          <a:p>
            <a:pPr algn="just" rtl="1">
              <a:lnSpc>
                <a:spcPts val="2400"/>
              </a:lnSpc>
            </a:pPr>
            <a:r>
              <a:rPr lang="ar-SA" sz="1600" dirty="0" smtClean="0">
                <a:solidFill>
                  <a:srgbClr val="000000"/>
                </a:solidFill>
              </a:rPr>
              <a:t> </a:t>
            </a:r>
            <a:endParaRPr lang="fr-FR" sz="1600" dirty="0" smtClean="0">
              <a:solidFill>
                <a:srgbClr val="000000"/>
              </a:solidFill>
            </a:endParaRPr>
          </a:p>
          <a:p>
            <a:pPr lvl="0" algn="just" rtl="1">
              <a:lnSpc>
                <a:spcPts val="2400"/>
              </a:lnSpc>
            </a:pPr>
            <a:r>
              <a:rPr lang="ar-SA" sz="1600" dirty="0" smtClean="0">
                <a:solidFill>
                  <a:srgbClr val="000000"/>
                </a:solidFill>
              </a:rPr>
              <a:t>            إن التسويق الشامل(الكـلي) يتميز بما يلي:</a:t>
            </a:r>
            <a:endParaRPr lang="fr-FR" sz="1600" dirty="0" smtClean="0">
              <a:solidFill>
                <a:srgbClr val="000000"/>
              </a:solidFill>
            </a:endParaRPr>
          </a:p>
          <a:p>
            <a:pPr lvl="0" algn="just" rtl="1">
              <a:lnSpc>
                <a:spcPts val="2400"/>
              </a:lnSpc>
              <a:buFont typeface="Arial" pitchFamily="34" charset="0"/>
              <a:buChar char="•"/>
            </a:pPr>
            <a:r>
              <a:rPr lang="ar-SA" sz="1600" dirty="0" smtClean="0">
                <a:solidFill>
                  <a:srgbClr val="000000"/>
                </a:solidFill>
              </a:rPr>
              <a:t> اعتباره أن حاجات السوق متجانسة؛</a:t>
            </a:r>
            <a:endParaRPr lang="fr-FR" sz="1600" dirty="0" smtClean="0">
              <a:solidFill>
                <a:srgbClr val="000000"/>
              </a:solidFill>
            </a:endParaRPr>
          </a:p>
          <a:p>
            <a:pPr lvl="0" algn="just" rtl="1">
              <a:lnSpc>
                <a:spcPts val="2400"/>
              </a:lnSpc>
              <a:buFont typeface="Arial" pitchFamily="34" charset="0"/>
              <a:buChar char="•"/>
            </a:pPr>
            <a:r>
              <a:rPr lang="ar-SA" sz="1600" dirty="0" smtClean="0">
                <a:solidFill>
                  <a:srgbClr val="000000"/>
                </a:solidFill>
              </a:rPr>
              <a:t> </a:t>
            </a:r>
            <a:r>
              <a:rPr lang="ar-SA" sz="1600" dirty="0" err="1" smtClean="0">
                <a:solidFill>
                  <a:srgbClr val="000000"/>
                </a:solidFill>
              </a:rPr>
              <a:t>منتوج</a:t>
            </a:r>
            <a:r>
              <a:rPr lang="ar-SA" sz="1600" dirty="0" smtClean="0">
                <a:solidFill>
                  <a:srgbClr val="000000"/>
                </a:solidFill>
              </a:rPr>
              <a:t> واحد أو عدة منتجات محدودة جدا تم توجيهها إلى السوق ككل؛</a:t>
            </a:r>
            <a:endParaRPr lang="fr-FR" sz="1600" dirty="0" smtClean="0">
              <a:solidFill>
                <a:srgbClr val="000000"/>
              </a:solidFill>
            </a:endParaRPr>
          </a:p>
          <a:p>
            <a:pPr lvl="0" algn="just" rtl="1">
              <a:lnSpc>
                <a:spcPts val="2400"/>
              </a:lnSpc>
              <a:buFont typeface="Arial" pitchFamily="34" charset="0"/>
              <a:buChar char="•"/>
            </a:pPr>
            <a:r>
              <a:rPr lang="ar-SA" sz="1600" dirty="0" smtClean="0">
                <a:solidFill>
                  <a:srgbClr val="000000"/>
                </a:solidFill>
              </a:rPr>
              <a:t> تعتمد الميزة التنافسية على عرض واحد مميز بخصائصه وسعره والنشاط الترويجي الخاص </a:t>
            </a:r>
            <a:r>
              <a:rPr lang="ar-SA" sz="1600" dirty="0" err="1" smtClean="0">
                <a:solidFill>
                  <a:srgbClr val="000000"/>
                </a:solidFill>
              </a:rPr>
              <a:t>به؛</a:t>
            </a:r>
            <a:endParaRPr lang="fr-FR" sz="1600" dirty="0" smtClean="0">
              <a:solidFill>
                <a:srgbClr val="000000"/>
              </a:solidFill>
            </a:endParaRPr>
          </a:p>
          <a:p>
            <a:pPr lvl="0" algn="just" rtl="1">
              <a:lnSpc>
                <a:spcPts val="2400"/>
              </a:lnSpc>
              <a:buFont typeface="Arial" pitchFamily="34" charset="0"/>
              <a:buChar char="•"/>
            </a:pPr>
            <a:r>
              <a:rPr lang="ar-SA" sz="1600" dirty="0" smtClean="0">
                <a:solidFill>
                  <a:srgbClr val="000000"/>
                </a:solidFill>
              </a:rPr>
              <a:t> تعظيم الأرباح يعتمد على اقتصاديات الحجم في الإنتاج </a:t>
            </a:r>
            <a:r>
              <a:rPr lang="ar-SA" sz="1600" dirty="0" err="1" smtClean="0">
                <a:solidFill>
                  <a:srgbClr val="000000"/>
                </a:solidFill>
              </a:rPr>
              <a:t>والتسويق؛</a:t>
            </a:r>
            <a:r>
              <a:rPr lang="ar-SA" sz="1600" dirty="0" smtClean="0">
                <a:solidFill>
                  <a:srgbClr val="000000"/>
                </a:solidFill>
              </a:rPr>
              <a:t> </a:t>
            </a:r>
            <a:endParaRPr lang="fr-FR" sz="1600" dirty="0" smtClean="0">
              <a:solidFill>
                <a:srgbClr val="000000"/>
              </a:solidFill>
            </a:endParaRPr>
          </a:p>
          <a:p>
            <a:pPr lvl="0" algn="just" rtl="1">
              <a:lnSpc>
                <a:spcPts val="2400"/>
              </a:lnSpc>
              <a:buFont typeface="Arial" pitchFamily="34" charset="0"/>
              <a:buChar char="•"/>
            </a:pPr>
            <a:r>
              <a:rPr lang="ar-SA" sz="1600" dirty="0" smtClean="0">
                <a:solidFill>
                  <a:srgbClr val="000000"/>
                </a:solidFill>
              </a:rPr>
              <a:t> تتمثل القيود الخاصة بتعظيم الأرباح في نفقات الترويج والإعلان الإضافية.</a:t>
            </a:r>
            <a:endParaRPr lang="fr-FR" sz="1600" dirty="0" smtClean="0">
              <a:solidFill>
                <a:srgbClr val="000000"/>
              </a:solidFill>
            </a:endParaRPr>
          </a:p>
          <a:p>
            <a:pPr algn="just" rtl="1">
              <a:lnSpc>
                <a:spcPts val="2400"/>
              </a:lnSpc>
            </a:pPr>
            <a:r>
              <a:rPr lang="en-US" sz="1600" dirty="0" smtClean="0">
                <a:solidFill>
                  <a:srgbClr val="000000"/>
                </a:solidFill>
              </a:rPr>
              <a:t> </a:t>
            </a:r>
            <a:endParaRPr lang="fr-FR" sz="1600" dirty="0" smtClean="0">
              <a:solidFill>
                <a:srgbClr val="000000"/>
              </a:solidFill>
            </a:endParaRPr>
          </a:p>
          <a:p>
            <a:pPr lvl="0" algn="just" rtl="1">
              <a:lnSpc>
                <a:spcPts val="2400"/>
              </a:lnSpc>
            </a:pPr>
            <a:r>
              <a:rPr lang="ar-SA" sz="1600" dirty="0" smtClean="0">
                <a:solidFill>
                  <a:srgbClr val="000000"/>
                </a:solidFill>
              </a:rPr>
              <a:t>                </a:t>
            </a:r>
            <a:r>
              <a:rPr lang="en-US" sz="1600" dirty="0" smtClean="0">
                <a:solidFill>
                  <a:srgbClr val="000000"/>
                </a:solidFill>
              </a:rPr>
              <a:t> </a:t>
            </a:r>
            <a:r>
              <a:rPr lang="ar-SA" sz="1600" dirty="0" smtClean="0">
                <a:solidFill>
                  <a:srgbClr val="000000"/>
                </a:solidFill>
              </a:rPr>
              <a:t>أما التسويق المستهدف فيتميز بما يلي:</a:t>
            </a:r>
            <a:endParaRPr lang="fr-FR" sz="1600" dirty="0" smtClean="0">
              <a:solidFill>
                <a:srgbClr val="000000"/>
              </a:solidFill>
            </a:endParaRPr>
          </a:p>
          <a:p>
            <a:pPr lvl="0" algn="just" rtl="1">
              <a:lnSpc>
                <a:spcPts val="2400"/>
              </a:lnSpc>
              <a:buFont typeface="Arial" pitchFamily="34" charset="0"/>
              <a:buChar char="•"/>
            </a:pPr>
            <a:r>
              <a:rPr lang="ar-SA" sz="1600" i="1" dirty="0" smtClean="0">
                <a:solidFill>
                  <a:srgbClr val="000000"/>
                </a:solidFill>
              </a:rPr>
              <a:t> </a:t>
            </a:r>
            <a:r>
              <a:rPr lang="ar-SA" sz="1600" dirty="0" smtClean="0">
                <a:solidFill>
                  <a:srgbClr val="000000"/>
                </a:solidFill>
              </a:rPr>
              <a:t>حاجات المستهلكين متنوعة وغير متجانسة؛</a:t>
            </a:r>
            <a:endParaRPr lang="fr-FR" sz="1600" dirty="0" smtClean="0">
              <a:solidFill>
                <a:srgbClr val="000000"/>
              </a:solidFill>
            </a:endParaRPr>
          </a:p>
          <a:p>
            <a:pPr lvl="0" algn="just" rtl="1">
              <a:lnSpc>
                <a:spcPts val="2400"/>
              </a:lnSpc>
              <a:buFont typeface="Arial" pitchFamily="34" charset="0"/>
              <a:buChar char="•"/>
            </a:pPr>
            <a:r>
              <a:rPr lang="ar-SA" sz="1600" dirty="0" smtClean="0">
                <a:solidFill>
                  <a:srgbClr val="000000"/>
                </a:solidFill>
              </a:rPr>
              <a:t> منتجات متعددة يتم توجيهها إلى قطاعات محددة في السوق؛</a:t>
            </a:r>
            <a:endParaRPr lang="fr-FR" sz="1600" dirty="0" smtClean="0">
              <a:solidFill>
                <a:srgbClr val="000000"/>
              </a:solidFill>
            </a:endParaRPr>
          </a:p>
          <a:p>
            <a:pPr lvl="0" algn="just" rtl="1">
              <a:lnSpc>
                <a:spcPts val="2400"/>
              </a:lnSpc>
              <a:buFont typeface="Arial" pitchFamily="34" charset="0"/>
              <a:buChar char="•"/>
            </a:pPr>
            <a:r>
              <a:rPr lang="ar-SA" sz="1600" dirty="0" smtClean="0">
                <a:solidFill>
                  <a:srgbClr val="000000"/>
                </a:solidFill>
              </a:rPr>
              <a:t> تعتمد الميزة التنافسية على تحقيق </a:t>
            </a:r>
            <a:r>
              <a:rPr lang="ar-SA" sz="1600" dirty="0" err="1" smtClean="0">
                <a:solidFill>
                  <a:srgbClr val="000000"/>
                </a:solidFill>
              </a:rPr>
              <a:t>التمايز </a:t>
            </a:r>
            <a:r>
              <a:rPr lang="ar-SA" sz="1600" dirty="0" smtClean="0">
                <a:solidFill>
                  <a:srgbClr val="000000"/>
                </a:solidFill>
              </a:rPr>
              <a:t>(منتجات متميزة لتقابل احتياجات متفاوتة لقطاعات محددة من السوق</a:t>
            </a:r>
            <a:r>
              <a:rPr lang="ar-SA" sz="1600" dirty="0" err="1" smtClean="0">
                <a:solidFill>
                  <a:srgbClr val="000000"/>
                </a:solidFill>
              </a:rPr>
              <a:t>)؛</a:t>
            </a:r>
            <a:endParaRPr lang="fr-FR" sz="1600" dirty="0" smtClean="0">
              <a:solidFill>
                <a:srgbClr val="000000"/>
              </a:solidFill>
            </a:endParaRPr>
          </a:p>
          <a:p>
            <a:pPr lvl="0" algn="just" rtl="1">
              <a:lnSpc>
                <a:spcPts val="2400"/>
              </a:lnSpc>
              <a:buFont typeface="Arial" pitchFamily="34" charset="0"/>
              <a:buChar char="•"/>
            </a:pPr>
            <a:r>
              <a:rPr lang="ar-SA" sz="1600" dirty="0" smtClean="0">
                <a:solidFill>
                  <a:srgbClr val="000000"/>
                </a:solidFill>
              </a:rPr>
              <a:t> تعظيم الأرباح يتم من خلال زيادة الإيرادات المحققة من تقديم منتجات جديدة لأسواق إضافية مستهدفة ووفاء الأسواق الحالية؛</a:t>
            </a:r>
            <a:endParaRPr lang="fr-FR" sz="1600" dirty="0" smtClean="0">
              <a:solidFill>
                <a:srgbClr val="000000"/>
              </a:solidFill>
            </a:endParaRPr>
          </a:p>
          <a:p>
            <a:pPr lvl="0" algn="just" rtl="1">
              <a:buFont typeface="Arial" pitchFamily="34" charset="0"/>
              <a:buChar char="•"/>
            </a:pPr>
            <a:r>
              <a:rPr lang="ar-SA" sz="1600" dirty="0" smtClean="0">
                <a:solidFill>
                  <a:srgbClr val="000000"/>
                </a:solidFill>
              </a:rPr>
              <a:t> تتمثل القيود الخاصة بتعظيم الأرباح في النفقات المخصصة لكسب قطاعات جديدة.</a:t>
            </a:r>
            <a:endParaRPr lang="fr-FR" sz="1600" dirty="0" smtClean="0">
              <a:solidFill>
                <a:srgbClr val="000000"/>
              </a:solidFill>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1"/>
          <p:cNvSpPr>
            <a:spLocks noChangeArrowheads="1"/>
          </p:cNvSpPr>
          <p:nvPr/>
        </p:nvSpPr>
        <p:spPr bwMode="auto">
          <a:xfrm>
            <a:off x="1331640" y="1620083"/>
            <a:ext cx="6431410"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ts val="2400"/>
              </a:lnSpc>
              <a:spcBef>
                <a:spcPct val="0"/>
              </a:spcBef>
              <a:spcAft>
                <a:spcPts val="400"/>
              </a:spcAft>
              <a:buClrTx/>
              <a:buSzTx/>
              <a:buFontTx/>
              <a:buNone/>
              <a:tabLst>
                <a:tab pos="239713" algn="l"/>
              </a:tabLst>
            </a:pPr>
            <a:r>
              <a:rPr kumimoji="0" lang="ar-SA" altLang="zh-CN" sz="17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 ويمكن أن نجمل بعض مزايا وعيوب التسويق غير التمييزي فيما يلي:</a:t>
            </a:r>
            <a:endParaRPr kumimoji="0" lang="fr-FR" altLang="zh-CN" sz="8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just" defTabSz="914400" rtl="1" eaLnBrk="0" fontAlgn="base" latinLnBrk="0" hangingPunct="0">
              <a:lnSpc>
                <a:spcPts val="2400"/>
              </a:lnSpc>
              <a:spcBef>
                <a:spcPct val="0"/>
              </a:spcBef>
              <a:spcAft>
                <a:spcPts val="600"/>
              </a:spcAft>
              <a:buClrTx/>
              <a:buSzTx/>
              <a:buFontTx/>
              <a:buNone/>
              <a:tabLst>
                <a:tab pos="239713" algn="l"/>
              </a:tabLst>
            </a:pPr>
            <a:r>
              <a:rPr kumimoji="0" lang="ar-SA" altLang="zh-CN" sz="16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    </a:t>
            </a:r>
            <a:r>
              <a:rPr kumimoji="0" lang="ar-SA" altLang="zh-CN" sz="1600" b="1" i="0" u="none" strike="noStrike" cap="none" normalizeH="0" baseline="0" dirty="0" smtClean="0">
                <a:ln>
                  <a:noFill/>
                </a:ln>
                <a:solidFill>
                  <a:srgbClr val="000000"/>
                </a:solidFill>
                <a:effectLst/>
                <a:latin typeface="Arial" pitchFamily="34" charset="0"/>
                <a:ea typeface="SimSun" pitchFamily="2" charset="-122"/>
                <a:cs typeface="Arial" pitchFamily="34" charset="0"/>
              </a:rPr>
              <a:t> أ- المـزايـا:</a:t>
            </a:r>
            <a:endParaRPr kumimoji="0" lang="fr-FR" altLang="zh-CN" sz="8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just" defTabSz="914400" rtl="1" eaLnBrk="0" fontAlgn="base" latinLnBrk="0" hangingPunct="0">
              <a:lnSpc>
                <a:spcPts val="2400"/>
              </a:lnSpc>
              <a:spcBef>
                <a:spcPct val="0"/>
              </a:spcBef>
              <a:spcAft>
                <a:spcPts val="400"/>
              </a:spcAft>
              <a:buClrTx/>
              <a:buSzTx/>
              <a:buFontTx/>
              <a:buChar char="•"/>
              <a:tabLst>
                <a:tab pos="239713" algn="l"/>
              </a:tabLst>
            </a:pPr>
            <a:r>
              <a:rPr kumimoji="0" lang="ar-SA" altLang="zh-CN" sz="17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التوافـق مع الحاجـات الأساسية للمستهلك </a:t>
            </a:r>
            <a:r>
              <a:rPr kumimoji="0" lang="fr-FR" altLang="zh-CN" sz="1400" b="0" i="0" u="none" strike="noStrike" cap="none" normalizeH="0" baseline="0" dirty="0" smtClean="0">
                <a:ln>
                  <a:noFill/>
                </a:ln>
                <a:solidFill>
                  <a:srgbClr val="000000"/>
                </a:solidFill>
                <a:effectLst/>
                <a:latin typeface="Arial" pitchFamily="34" charset="0"/>
                <a:ea typeface="SimSun" pitchFamily="2" charset="-122"/>
                <a:cs typeface="Arial" pitchFamily="34" charset="0"/>
                <a:sym typeface="Symbol" pitchFamily="18" charset="2"/>
              </a:rPr>
              <a:t></a:t>
            </a:r>
            <a:r>
              <a:rPr kumimoji="0" lang="ar-SA" altLang="zh-CN" sz="17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الملح، السكـر، </a:t>
            </a:r>
            <a:r>
              <a:rPr kumimoji="0" lang="ar-SA" altLang="zh-CN" sz="1700" b="0" i="0" u="none" strike="noStrike" cap="none" normalizeH="0" baseline="0" dirty="0" err="1" smtClean="0">
                <a:ln>
                  <a:noFill/>
                </a:ln>
                <a:solidFill>
                  <a:srgbClr val="000000"/>
                </a:solidFill>
                <a:effectLst/>
                <a:latin typeface="Arial" pitchFamily="34" charset="0"/>
                <a:ea typeface="SimSun" pitchFamily="2" charset="-122"/>
                <a:cs typeface="Arial" pitchFamily="34" charset="0"/>
              </a:rPr>
              <a:t>الدقيق ...</a:t>
            </a:r>
            <a:r>
              <a:rPr kumimoji="0" lang="fr-FR" altLang="zh-CN" sz="1400" b="0" i="0" u="none" strike="noStrike" cap="none" normalizeH="0" baseline="0" dirty="0" smtClean="0">
                <a:ln>
                  <a:noFill/>
                </a:ln>
                <a:solidFill>
                  <a:srgbClr val="000000"/>
                </a:solidFill>
                <a:effectLst/>
                <a:latin typeface="Arial" pitchFamily="34" charset="0"/>
                <a:ea typeface="SimSun" pitchFamily="2" charset="-122"/>
                <a:cs typeface="Arial" pitchFamily="34" charset="0"/>
                <a:sym typeface="Symbol" pitchFamily="18" charset="2"/>
              </a:rPr>
              <a:t></a:t>
            </a:r>
            <a:r>
              <a:rPr kumimoji="0" lang="ar-SA" altLang="zh-CN" sz="1700" b="0" i="0" u="none" strike="noStrike" cap="none" normalizeH="0" baseline="0" dirty="0" err="1" smtClean="0">
                <a:ln>
                  <a:noFill/>
                </a:ln>
                <a:solidFill>
                  <a:srgbClr val="000000"/>
                </a:solidFill>
                <a:effectLst/>
                <a:latin typeface="Arial" pitchFamily="34" charset="0"/>
                <a:ea typeface="SimSun" pitchFamily="2" charset="-122"/>
                <a:cs typeface="Arial" pitchFamily="34" charset="0"/>
              </a:rPr>
              <a:t>؛</a:t>
            </a:r>
            <a:endParaRPr kumimoji="0" lang="fr-FR" altLang="zh-CN" sz="800" b="0" i="0" u="none" strike="noStrike" cap="none" normalizeH="0" baseline="0" dirty="0" smtClean="0">
              <a:ln>
                <a:noFill/>
              </a:ln>
              <a:solidFill>
                <a:srgbClr val="000000"/>
              </a:solidFill>
              <a:effectLst/>
              <a:latin typeface="Arial" pitchFamily="34" charset="0"/>
              <a:cs typeface="Arial" pitchFamily="34" charset="0"/>
              <a:sym typeface="Symbol" pitchFamily="18" charset="2"/>
            </a:endParaRPr>
          </a:p>
          <a:p>
            <a:pPr marL="0" marR="0" lvl="0" indent="0" algn="just" defTabSz="914400" rtl="1" eaLnBrk="0" fontAlgn="base" latinLnBrk="0" hangingPunct="0">
              <a:lnSpc>
                <a:spcPts val="2400"/>
              </a:lnSpc>
              <a:spcBef>
                <a:spcPct val="0"/>
              </a:spcBef>
              <a:spcAft>
                <a:spcPts val="400"/>
              </a:spcAft>
              <a:buClrTx/>
              <a:buSzTx/>
              <a:buFontTx/>
              <a:buChar char="•"/>
              <a:tabLst>
                <a:tab pos="239713" algn="l"/>
              </a:tabLst>
            </a:pPr>
            <a:r>
              <a:rPr kumimoji="0" lang="ar-SA" altLang="zh-CN" sz="1700" b="0" i="0" u="none" strike="noStrike" cap="none" normalizeH="0" baseline="0" dirty="0" smtClean="0">
                <a:ln>
                  <a:noFill/>
                </a:ln>
                <a:solidFill>
                  <a:srgbClr val="000000"/>
                </a:solidFill>
                <a:effectLst/>
                <a:latin typeface="Arial" pitchFamily="34" charset="0"/>
                <a:ea typeface="SimSun" pitchFamily="2" charset="-122"/>
                <a:cs typeface="Arial" pitchFamily="34" charset="0"/>
                <a:sym typeface="Symbol" pitchFamily="18" charset="2"/>
              </a:rPr>
              <a:t>تحقيق </a:t>
            </a:r>
            <a:r>
              <a:rPr kumimoji="0" lang="ar-SA" altLang="zh-CN" sz="1700" b="0" i="0" u="none" strike="noStrike" cap="none" normalizeH="0" baseline="0" dirty="0" err="1" smtClean="0">
                <a:ln>
                  <a:noFill/>
                </a:ln>
                <a:solidFill>
                  <a:srgbClr val="000000"/>
                </a:solidFill>
                <a:effectLst/>
                <a:latin typeface="Arial" pitchFamily="34" charset="0"/>
                <a:ea typeface="SimSun" pitchFamily="2" charset="-122"/>
                <a:cs typeface="Arial" pitchFamily="34" charset="0"/>
                <a:sym typeface="Symbol" pitchFamily="18" charset="2"/>
              </a:rPr>
              <a:t>اقتصادات</a:t>
            </a:r>
            <a:r>
              <a:rPr kumimoji="0" lang="ar-SA" altLang="zh-CN" sz="1700" b="0" i="0" u="none" strike="noStrike" cap="none" normalizeH="0" baseline="0" dirty="0" smtClean="0">
                <a:ln>
                  <a:noFill/>
                </a:ln>
                <a:solidFill>
                  <a:srgbClr val="000000"/>
                </a:solidFill>
                <a:effectLst/>
                <a:latin typeface="Arial" pitchFamily="34" charset="0"/>
                <a:ea typeface="SimSun" pitchFamily="2" charset="-122"/>
                <a:cs typeface="Arial" pitchFamily="34" charset="0"/>
                <a:sym typeface="Symbol" pitchFamily="18" charset="2"/>
              </a:rPr>
              <a:t> الوفرة من خـلال تخفيضـات مهمة في الإنتاج والتخزيـن و </a:t>
            </a:r>
            <a:r>
              <a:rPr kumimoji="0" lang="ar-SA" altLang="zh-CN" sz="1700" b="0" i="0" u="none" strike="noStrike" cap="none" normalizeH="0" baseline="0" dirty="0" err="1" smtClean="0">
                <a:ln>
                  <a:noFill/>
                </a:ln>
                <a:solidFill>
                  <a:srgbClr val="000000"/>
                </a:solidFill>
                <a:effectLst/>
                <a:latin typeface="Arial" pitchFamily="34" charset="0"/>
                <a:ea typeface="SimSun" pitchFamily="2" charset="-122"/>
                <a:cs typeface="Arial" pitchFamily="34" charset="0"/>
                <a:sym typeface="Symbol" pitchFamily="18" charset="2"/>
              </a:rPr>
              <a:t>النقل...؛</a:t>
            </a:r>
            <a:endParaRPr kumimoji="0" lang="fr-FR" altLang="zh-CN" sz="800" b="0" i="0" u="none" strike="noStrike" cap="none" normalizeH="0" baseline="0" dirty="0" smtClean="0">
              <a:ln>
                <a:noFill/>
              </a:ln>
              <a:solidFill>
                <a:srgbClr val="000000"/>
              </a:solidFill>
              <a:effectLst/>
              <a:latin typeface="Arial" pitchFamily="34" charset="0"/>
              <a:cs typeface="Arial" pitchFamily="34" charset="0"/>
              <a:sym typeface="Symbol" pitchFamily="18" charset="2"/>
            </a:endParaRPr>
          </a:p>
          <a:p>
            <a:pPr marL="0" marR="0" lvl="0" indent="0" algn="just" defTabSz="914400" rtl="1" eaLnBrk="0" fontAlgn="base" latinLnBrk="0" hangingPunct="0">
              <a:lnSpc>
                <a:spcPts val="2400"/>
              </a:lnSpc>
              <a:spcBef>
                <a:spcPct val="0"/>
              </a:spcBef>
              <a:spcAft>
                <a:spcPts val="400"/>
              </a:spcAft>
              <a:buClrTx/>
              <a:buSzTx/>
              <a:buFontTx/>
              <a:buChar char="•"/>
              <a:tabLst>
                <a:tab pos="239713" algn="l"/>
              </a:tabLst>
            </a:pPr>
            <a:r>
              <a:rPr kumimoji="0" lang="ar-SA" altLang="zh-CN" sz="1700" b="0" i="0" u="none" strike="noStrike" cap="none" normalizeH="0" baseline="0" dirty="0" smtClean="0">
                <a:ln>
                  <a:noFill/>
                </a:ln>
                <a:solidFill>
                  <a:srgbClr val="000000"/>
                </a:solidFill>
                <a:effectLst/>
                <a:latin typeface="Arial" pitchFamily="34" charset="0"/>
                <a:ea typeface="SimSun" pitchFamily="2" charset="-122"/>
                <a:cs typeface="Arial" pitchFamily="34" charset="0"/>
                <a:sym typeface="Symbol" pitchFamily="18" charset="2"/>
              </a:rPr>
              <a:t>تخفيض وقت وتكاليف دراسـة السوق وبحـوث التسويق؛</a:t>
            </a:r>
            <a:endParaRPr kumimoji="0" lang="fr-FR" altLang="zh-CN" sz="800" b="0" i="0" u="none" strike="noStrike" cap="none" normalizeH="0" baseline="0" dirty="0" smtClean="0">
              <a:ln>
                <a:noFill/>
              </a:ln>
              <a:solidFill>
                <a:srgbClr val="000000"/>
              </a:solidFill>
              <a:effectLst/>
              <a:latin typeface="Arial" pitchFamily="34" charset="0"/>
              <a:cs typeface="Arial" pitchFamily="34" charset="0"/>
              <a:sym typeface="Symbol" pitchFamily="18" charset="2"/>
            </a:endParaRPr>
          </a:p>
          <a:p>
            <a:pPr marL="0" marR="0" lvl="0" indent="0" algn="just" defTabSz="914400" rtl="1" eaLnBrk="0" fontAlgn="base" latinLnBrk="0" hangingPunct="0">
              <a:lnSpc>
                <a:spcPts val="2400"/>
              </a:lnSpc>
              <a:spcBef>
                <a:spcPct val="0"/>
              </a:spcBef>
              <a:spcAft>
                <a:spcPts val="400"/>
              </a:spcAft>
              <a:buClrTx/>
              <a:buSzTx/>
              <a:buFontTx/>
              <a:buChar char="•"/>
              <a:tabLst>
                <a:tab pos="239713" algn="l"/>
              </a:tabLst>
            </a:pPr>
            <a:r>
              <a:rPr kumimoji="0" lang="ar-SA" altLang="zh-CN" sz="1700" b="0" i="0" u="none" strike="noStrike" cap="none" normalizeH="0" baseline="0" dirty="0" smtClean="0">
                <a:ln>
                  <a:noFill/>
                </a:ln>
                <a:solidFill>
                  <a:srgbClr val="000000"/>
                </a:solidFill>
                <a:effectLst/>
                <a:latin typeface="Arial" pitchFamily="34" charset="0"/>
                <a:ea typeface="SimSun" pitchFamily="2" charset="-122"/>
                <a:cs typeface="Arial" pitchFamily="34" charset="0"/>
                <a:sym typeface="Symbol" pitchFamily="18" charset="2"/>
              </a:rPr>
              <a:t>وجود </a:t>
            </a:r>
            <a:r>
              <a:rPr kumimoji="0" lang="ar-SA" altLang="zh-CN" sz="1700" b="0" i="0" u="none" strike="noStrike" cap="none" normalizeH="0" baseline="0" dirty="0" err="1" smtClean="0">
                <a:ln>
                  <a:noFill/>
                </a:ln>
                <a:solidFill>
                  <a:srgbClr val="000000"/>
                </a:solidFill>
                <a:effectLst/>
                <a:latin typeface="Arial" pitchFamily="34" charset="0"/>
                <a:ea typeface="SimSun" pitchFamily="2" charset="-122"/>
                <a:cs typeface="Arial" pitchFamily="34" charset="0"/>
                <a:sym typeface="Symbol" pitchFamily="18" charset="2"/>
              </a:rPr>
              <a:t>منتوج</a:t>
            </a:r>
            <a:r>
              <a:rPr kumimoji="0" lang="ar-SA" altLang="zh-CN" sz="1700" b="0" i="0" u="none" strike="noStrike" cap="none" normalizeH="0" baseline="0" dirty="0" smtClean="0">
                <a:ln>
                  <a:noFill/>
                </a:ln>
                <a:solidFill>
                  <a:srgbClr val="000000"/>
                </a:solidFill>
                <a:effectLst/>
                <a:latin typeface="Arial" pitchFamily="34" charset="0"/>
                <a:ea typeface="SimSun" pitchFamily="2" charset="-122"/>
                <a:cs typeface="Arial" pitchFamily="34" charset="0"/>
                <a:sym typeface="Symbol" pitchFamily="18" charset="2"/>
              </a:rPr>
              <a:t> وسوق واحد يخفض من جهد ونفقات التخطيط التسويقي </a:t>
            </a:r>
            <a:r>
              <a:rPr kumimoji="0" lang="ar-SA" altLang="zh-CN" sz="1700" b="0" i="0" u="none" strike="noStrike" cap="none" normalizeH="0" baseline="0" dirty="0" err="1" smtClean="0">
                <a:ln>
                  <a:noFill/>
                </a:ln>
                <a:solidFill>
                  <a:srgbClr val="000000"/>
                </a:solidFill>
                <a:effectLst/>
                <a:latin typeface="Arial" pitchFamily="34" charset="0"/>
                <a:ea typeface="SimSun" pitchFamily="2" charset="-122"/>
                <a:cs typeface="Arial" pitchFamily="34" charset="0"/>
                <a:sym typeface="Symbol" pitchFamily="18" charset="2"/>
              </a:rPr>
              <a:t>والإشهار…</a:t>
            </a:r>
            <a:r>
              <a:rPr kumimoji="0" lang="ar-SA" altLang="zh-CN" sz="1700" b="0" i="0" u="none" strike="noStrike" cap="none" normalizeH="0" baseline="0" dirty="0" smtClean="0">
                <a:ln>
                  <a:noFill/>
                </a:ln>
                <a:solidFill>
                  <a:srgbClr val="000000"/>
                </a:solidFill>
                <a:effectLst/>
                <a:latin typeface="Arial" pitchFamily="34" charset="0"/>
                <a:ea typeface="SimSun" pitchFamily="2" charset="-122"/>
                <a:cs typeface="Arial" pitchFamily="34" charset="0"/>
                <a:sym typeface="Symbol" pitchFamily="18" charset="2"/>
              </a:rPr>
              <a:t> </a:t>
            </a:r>
            <a:endParaRPr kumimoji="0" lang="fr-FR" altLang="zh-CN" sz="800" b="0" i="0" u="none" strike="noStrike" cap="none" normalizeH="0" baseline="0" dirty="0" smtClean="0">
              <a:ln>
                <a:noFill/>
              </a:ln>
              <a:solidFill>
                <a:srgbClr val="000000"/>
              </a:solidFill>
              <a:effectLst/>
              <a:latin typeface="Arial" pitchFamily="34" charset="0"/>
              <a:cs typeface="Arial" pitchFamily="34" charset="0"/>
              <a:sym typeface="Symbol" pitchFamily="18" charset="2"/>
            </a:endParaRPr>
          </a:p>
          <a:p>
            <a:pPr marL="0" marR="0" lvl="0" indent="0" algn="just" defTabSz="914400" rtl="1" eaLnBrk="0" fontAlgn="base" latinLnBrk="0" hangingPunct="0">
              <a:lnSpc>
                <a:spcPts val="2400"/>
              </a:lnSpc>
              <a:spcBef>
                <a:spcPts val="600"/>
              </a:spcBef>
              <a:spcAft>
                <a:spcPts val="400"/>
              </a:spcAft>
              <a:buClrTx/>
              <a:buSzTx/>
              <a:buFontTx/>
              <a:buNone/>
              <a:tabLst>
                <a:tab pos="239713" algn="l"/>
              </a:tabLst>
            </a:pPr>
            <a:r>
              <a:rPr kumimoji="0" lang="ar-SA" altLang="zh-CN" sz="1700" b="1" i="0" u="none" strike="noStrike" cap="none" normalizeH="0" baseline="0" dirty="0" smtClean="0">
                <a:ln>
                  <a:noFill/>
                </a:ln>
                <a:solidFill>
                  <a:srgbClr val="000000"/>
                </a:solidFill>
                <a:effectLst/>
                <a:latin typeface="Arial" pitchFamily="34" charset="0"/>
                <a:ea typeface="SimSun" pitchFamily="2" charset="-122"/>
                <a:cs typeface="Arial" pitchFamily="34" charset="0"/>
                <a:sym typeface="Symbol" pitchFamily="18" charset="2"/>
              </a:rPr>
              <a:t>     </a:t>
            </a:r>
            <a:r>
              <a:rPr kumimoji="0" lang="ar-SA" altLang="zh-CN" sz="1600" b="1" i="0" u="none" strike="noStrike" cap="none" normalizeH="0" baseline="0" dirty="0" smtClean="0">
                <a:ln>
                  <a:noFill/>
                </a:ln>
                <a:solidFill>
                  <a:srgbClr val="000000"/>
                </a:solidFill>
                <a:effectLst/>
                <a:latin typeface="Arial" pitchFamily="34" charset="0"/>
                <a:ea typeface="SimSun" pitchFamily="2" charset="-122"/>
                <a:cs typeface="Arial" pitchFamily="34" charset="0"/>
                <a:sym typeface="Symbol" pitchFamily="18" charset="2"/>
              </a:rPr>
              <a:t>ب- العيوب:</a:t>
            </a:r>
            <a:endParaRPr kumimoji="0" lang="fr-FR" altLang="zh-CN" sz="800" b="0" i="0" u="none" strike="noStrike" cap="none" normalizeH="0" baseline="0" dirty="0" smtClean="0">
              <a:ln>
                <a:noFill/>
              </a:ln>
              <a:solidFill>
                <a:srgbClr val="000000"/>
              </a:solidFill>
              <a:effectLst/>
              <a:latin typeface="Arial" pitchFamily="34" charset="0"/>
              <a:cs typeface="Arial" pitchFamily="34" charset="0"/>
              <a:sym typeface="Symbol" pitchFamily="18" charset="2"/>
            </a:endParaRPr>
          </a:p>
          <a:p>
            <a:pPr marL="0" marR="0" lvl="0" indent="0" algn="just" defTabSz="914400" rtl="1" eaLnBrk="0" fontAlgn="base" latinLnBrk="0" hangingPunct="0">
              <a:lnSpc>
                <a:spcPts val="2400"/>
              </a:lnSpc>
              <a:spcBef>
                <a:spcPct val="0"/>
              </a:spcBef>
              <a:spcAft>
                <a:spcPts val="400"/>
              </a:spcAft>
              <a:buClrTx/>
              <a:buSzTx/>
              <a:buFontTx/>
              <a:buChar char="•"/>
              <a:tabLst>
                <a:tab pos="239713" algn="l"/>
              </a:tabLst>
            </a:pPr>
            <a:r>
              <a:rPr kumimoji="0" lang="ar-SA" altLang="zh-CN" sz="1700" b="0" i="0" u="none" strike="noStrike" cap="none" normalizeH="0" baseline="0" dirty="0" smtClean="0">
                <a:ln>
                  <a:noFill/>
                </a:ln>
                <a:solidFill>
                  <a:srgbClr val="000000"/>
                </a:solidFill>
                <a:effectLst/>
                <a:latin typeface="Arial" pitchFamily="34" charset="0"/>
                <a:ea typeface="SimSun" pitchFamily="2" charset="-122"/>
                <a:cs typeface="Arial" pitchFamily="34" charset="0"/>
                <a:sym typeface="Symbol" pitchFamily="18" charset="2"/>
              </a:rPr>
              <a:t>النجاح الذي لاقـاه نموذج التسويق التمييزي </a:t>
            </a:r>
            <a:r>
              <a:rPr kumimoji="0" lang="fr-FR" altLang="zh-CN" sz="1400" b="0" i="0" u="none" strike="noStrike" cap="none" normalizeH="0" baseline="0" dirty="0" smtClean="0">
                <a:ln>
                  <a:noFill/>
                </a:ln>
                <a:solidFill>
                  <a:srgbClr val="000000"/>
                </a:solidFill>
                <a:effectLst/>
                <a:latin typeface="Arial" pitchFamily="34" charset="0"/>
                <a:ea typeface="SimSun" pitchFamily="2" charset="-122"/>
                <a:cs typeface="Arial" pitchFamily="34" charset="0"/>
                <a:sym typeface="Symbol" pitchFamily="18" charset="2"/>
              </a:rPr>
              <a:t></a:t>
            </a:r>
            <a:r>
              <a:rPr kumimoji="0" lang="ar-SA" altLang="zh-CN" sz="17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مثلا في سوق السيارات، </a:t>
            </a:r>
            <a:r>
              <a:rPr kumimoji="0" lang="ar-SA" altLang="zh-CN" sz="1700" b="0" i="0" u="none" strike="noStrike" cap="none" normalizeH="0" baseline="0" dirty="0" err="1" smtClean="0">
                <a:ln>
                  <a:noFill/>
                </a:ln>
                <a:solidFill>
                  <a:srgbClr val="000000"/>
                </a:solidFill>
                <a:effectLst/>
                <a:latin typeface="Arial" pitchFamily="34" charset="0"/>
                <a:ea typeface="SimSun" pitchFamily="2" charset="-122"/>
                <a:cs typeface="Arial" pitchFamily="34" charset="0"/>
              </a:rPr>
              <a:t>اللباس ...</a:t>
            </a:r>
            <a:r>
              <a:rPr kumimoji="0" lang="fr-FR" altLang="zh-CN" sz="1400" b="0" i="0" u="none" strike="noStrike" cap="none" normalizeH="0" baseline="0" dirty="0" smtClean="0">
                <a:ln>
                  <a:noFill/>
                </a:ln>
                <a:solidFill>
                  <a:srgbClr val="000000"/>
                </a:solidFill>
                <a:effectLst/>
                <a:latin typeface="Arial" pitchFamily="34" charset="0"/>
                <a:ea typeface="SimSun" pitchFamily="2" charset="-122"/>
                <a:cs typeface="Arial" pitchFamily="34" charset="0"/>
                <a:sym typeface="Symbol" pitchFamily="18" charset="2"/>
              </a:rPr>
              <a:t></a:t>
            </a:r>
            <a:r>
              <a:rPr kumimoji="0" lang="ar-SA" altLang="zh-CN" sz="1700" b="0" i="0" u="none" strike="noStrike" cap="none" normalizeH="0" baseline="0" dirty="0" err="1" smtClean="0">
                <a:ln>
                  <a:noFill/>
                </a:ln>
                <a:solidFill>
                  <a:srgbClr val="000000"/>
                </a:solidFill>
                <a:effectLst/>
                <a:latin typeface="Arial" pitchFamily="34" charset="0"/>
                <a:ea typeface="SimSun" pitchFamily="2" charset="-122"/>
                <a:cs typeface="Arial" pitchFamily="34" charset="0"/>
              </a:rPr>
              <a:t>؛</a:t>
            </a:r>
            <a:endParaRPr kumimoji="0" lang="fr-FR" altLang="zh-CN" sz="800" b="0" i="0" u="none" strike="noStrike" cap="none" normalizeH="0" baseline="0" dirty="0" smtClean="0">
              <a:ln>
                <a:noFill/>
              </a:ln>
              <a:solidFill>
                <a:srgbClr val="000000"/>
              </a:solidFill>
              <a:effectLst/>
              <a:latin typeface="Arial" pitchFamily="34" charset="0"/>
              <a:cs typeface="Arial" pitchFamily="34" charset="0"/>
              <a:sym typeface="Symbol" pitchFamily="18" charset="2"/>
            </a:endParaRPr>
          </a:p>
          <a:p>
            <a:pPr marL="0" marR="0" lvl="0" indent="0" algn="just" defTabSz="914400" rtl="1" eaLnBrk="0" fontAlgn="base" latinLnBrk="0" hangingPunct="0">
              <a:lnSpc>
                <a:spcPts val="2400"/>
              </a:lnSpc>
              <a:spcBef>
                <a:spcPct val="0"/>
              </a:spcBef>
              <a:spcAft>
                <a:spcPts val="400"/>
              </a:spcAft>
              <a:buClrTx/>
              <a:buSzTx/>
              <a:buFontTx/>
              <a:buChar char="•"/>
              <a:tabLst>
                <a:tab pos="239713" algn="l"/>
              </a:tabLst>
            </a:pPr>
            <a:r>
              <a:rPr kumimoji="0" lang="ar-SA" altLang="zh-CN" sz="1700" b="0" i="0" u="none" strike="noStrike" cap="none" normalizeH="0" baseline="0" dirty="0" smtClean="0">
                <a:ln>
                  <a:noFill/>
                </a:ln>
                <a:solidFill>
                  <a:srgbClr val="000000"/>
                </a:solidFill>
                <a:effectLst/>
                <a:latin typeface="Arial" pitchFamily="34" charset="0"/>
                <a:ea typeface="SimSun" pitchFamily="2" charset="-122"/>
                <a:cs typeface="Arial" pitchFamily="34" charset="0"/>
                <a:sym typeface="Symbol" pitchFamily="18" charset="2"/>
              </a:rPr>
              <a:t>إن مفهـوم المستهلك الوسطي هو مفهوم إحصائي مجـرد قد لا يمثل شيئا </a:t>
            </a:r>
            <a:r>
              <a:rPr kumimoji="0" lang="ar-SA" altLang="zh-CN" sz="1700" b="0" i="0" u="none" strike="noStrike" cap="none" normalizeH="0" baseline="0" dirty="0" err="1" smtClean="0">
                <a:ln>
                  <a:noFill/>
                </a:ln>
                <a:solidFill>
                  <a:srgbClr val="000000"/>
                </a:solidFill>
                <a:effectLst/>
                <a:latin typeface="Arial" pitchFamily="34" charset="0"/>
                <a:ea typeface="SimSun" pitchFamily="2" charset="-122"/>
                <a:cs typeface="Arial" pitchFamily="34" charset="0"/>
                <a:sym typeface="Symbol" pitchFamily="18" charset="2"/>
              </a:rPr>
              <a:t>حقيقيا</a:t>
            </a:r>
            <a:r>
              <a:rPr kumimoji="0" lang="ar-SA" altLang="zh-CN" sz="1700" b="0" i="0" u="none" strike="noStrike" cap="none" normalizeH="0" baseline="0" dirty="0" smtClean="0">
                <a:ln>
                  <a:noFill/>
                </a:ln>
                <a:solidFill>
                  <a:srgbClr val="000000"/>
                </a:solidFill>
                <a:effectLst/>
                <a:latin typeface="Arial" pitchFamily="34" charset="0"/>
                <a:ea typeface="SimSun" pitchFamily="2" charset="-122"/>
                <a:cs typeface="Arial" pitchFamily="34" charset="0"/>
                <a:sym typeface="Symbol" pitchFamily="18" charset="2"/>
              </a:rPr>
              <a:t> في الواقع؛</a:t>
            </a:r>
            <a:endParaRPr kumimoji="0" lang="fr-FR" altLang="zh-CN" sz="800" b="0" i="0" u="none" strike="noStrike" cap="none" normalizeH="0" baseline="0" dirty="0" smtClean="0">
              <a:ln>
                <a:noFill/>
              </a:ln>
              <a:solidFill>
                <a:srgbClr val="000000"/>
              </a:solidFill>
              <a:effectLst/>
              <a:latin typeface="Arial" pitchFamily="34" charset="0"/>
              <a:cs typeface="Arial" pitchFamily="34" charset="0"/>
              <a:sym typeface="Symbol" pitchFamily="18" charset="2"/>
            </a:endParaRPr>
          </a:p>
          <a:p>
            <a:pPr marL="0" marR="0" lvl="0" indent="0" algn="just" defTabSz="914400" rtl="1" eaLnBrk="0" fontAlgn="base" latinLnBrk="0" hangingPunct="0">
              <a:lnSpc>
                <a:spcPts val="2400"/>
              </a:lnSpc>
              <a:spcBef>
                <a:spcPct val="0"/>
              </a:spcBef>
              <a:spcAft>
                <a:spcPts val="400"/>
              </a:spcAft>
              <a:buClrTx/>
              <a:buSzTx/>
              <a:buFontTx/>
              <a:buChar char="•"/>
              <a:tabLst>
                <a:tab pos="239713" algn="l"/>
              </a:tabLst>
            </a:pPr>
            <a:r>
              <a:rPr kumimoji="0" lang="ar-SA" altLang="zh-CN" sz="1700" b="0" i="0" u="none" strike="noStrike" cap="none" normalizeH="0" baseline="0" dirty="0" smtClean="0">
                <a:ln>
                  <a:noFill/>
                </a:ln>
                <a:solidFill>
                  <a:srgbClr val="000000"/>
                </a:solidFill>
                <a:effectLst/>
                <a:latin typeface="Arial" pitchFamily="34" charset="0"/>
                <a:ea typeface="SimSun" pitchFamily="2" charset="-122"/>
                <a:cs typeface="Arial" pitchFamily="34" charset="0"/>
                <a:sym typeface="Symbol" pitchFamily="18" charset="2"/>
              </a:rPr>
              <a:t>مشكلة </a:t>
            </a:r>
            <a:r>
              <a:rPr kumimoji="0" lang="ar-SA" altLang="zh-CN" sz="1700" b="0" i="0" u="none" strike="noStrike" cap="none" normalizeH="0" baseline="0" dirty="0" err="1" smtClean="0">
                <a:ln>
                  <a:noFill/>
                </a:ln>
                <a:solidFill>
                  <a:srgbClr val="000000"/>
                </a:solidFill>
                <a:effectLst/>
                <a:latin typeface="Arial" pitchFamily="34" charset="0"/>
                <a:ea typeface="SimSun" pitchFamily="2" charset="-122"/>
                <a:cs typeface="Arial" pitchFamily="34" charset="0"/>
                <a:sym typeface="Symbol" pitchFamily="18" charset="2"/>
              </a:rPr>
              <a:t>المردوديـة</a:t>
            </a:r>
            <a:r>
              <a:rPr kumimoji="0" lang="ar-SA" altLang="zh-CN" sz="1700" b="0" i="0" u="none" strike="noStrike" cap="none" normalizeH="0" baseline="0" dirty="0" smtClean="0">
                <a:ln>
                  <a:noFill/>
                </a:ln>
                <a:solidFill>
                  <a:srgbClr val="000000"/>
                </a:solidFill>
                <a:effectLst/>
                <a:latin typeface="Arial" pitchFamily="34" charset="0"/>
                <a:ea typeface="SimSun" pitchFamily="2" charset="-122"/>
                <a:cs typeface="Arial" pitchFamily="34" charset="0"/>
                <a:sym typeface="Symbol" pitchFamily="18" charset="2"/>
              </a:rPr>
              <a:t>: ألاَ تكون استراتيجية الهامش الربحي المرتفع</a:t>
            </a:r>
            <a:r>
              <a:rPr kumimoji="0" lang="ar-SA" altLang="zh-CN" sz="1400" b="0" i="0" u="none" strike="noStrike" cap="none" normalizeH="0" baseline="0" dirty="0" smtClean="0">
                <a:ln>
                  <a:noFill/>
                </a:ln>
                <a:solidFill>
                  <a:srgbClr val="000000"/>
                </a:solidFill>
                <a:effectLst/>
                <a:latin typeface="Arial" pitchFamily="34" charset="0"/>
                <a:ea typeface="SimSun" pitchFamily="2" charset="-122"/>
                <a:cs typeface="Arial" pitchFamily="34" charset="0"/>
                <a:sym typeface="Symbol" pitchFamily="18" charset="2"/>
              </a:rPr>
              <a:t> </a:t>
            </a:r>
            <a:r>
              <a:rPr kumimoji="0" lang="fr-FR" altLang="zh-CN" sz="1400" b="0" i="0" u="none" strike="noStrike" cap="none" normalizeH="0" baseline="0" dirty="0" smtClean="0">
                <a:ln>
                  <a:noFill/>
                </a:ln>
                <a:solidFill>
                  <a:srgbClr val="000000"/>
                </a:solidFill>
                <a:effectLst/>
                <a:latin typeface="Arial" pitchFamily="34" charset="0"/>
                <a:ea typeface="SimSun" pitchFamily="2" charset="-122"/>
                <a:cs typeface="Arial" pitchFamily="34" charset="0"/>
                <a:sym typeface="Symbol" pitchFamily="18" charset="2"/>
              </a:rPr>
              <a:t></a:t>
            </a:r>
            <a:r>
              <a:rPr kumimoji="0" lang="ar-SA" altLang="zh-CN" sz="17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بمبيعات قليلة</a:t>
            </a:r>
            <a:r>
              <a:rPr kumimoji="0" lang="fr-FR" altLang="zh-CN" sz="1400" b="0" i="0" u="none" strike="noStrike" cap="none" normalizeH="0" baseline="0" dirty="0" smtClean="0">
                <a:ln>
                  <a:noFill/>
                </a:ln>
                <a:solidFill>
                  <a:srgbClr val="000000"/>
                </a:solidFill>
                <a:effectLst/>
                <a:latin typeface="Arial" pitchFamily="34" charset="0"/>
                <a:ea typeface="SimSun" pitchFamily="2" charset="-122"/>
                <a:cs typeface="Arial" pitchFamily="34" charset="0"/>
                <a:sym typeface="Symbol" pitchFamily="18" charset="2"/>
              </a:rPr>
              <a:t></a:t>
            </a:r>
            <a:r>
              <a:rPr kumimoji="0" lang="ar-SA" altLang="zh-CN" sz="17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 أكثر </a:t>
            </a:r>
            <a:r>
              <a:rPr kumimoji="0" lang="ar-SA" altLang="zh-CN" sz="1700" b="0" i="0" u="none" strike="noStrike" cap="none" normalizeH="0" baseline="0" dirty="0" err="1" smtClean="0">
                <a:ln>
                  <a:noFill/>
                </a:ln>
                <a:solidFill>
                  <a:srgbClr val="000000"/>
                </a:solidFill>
                <a:effectLst/>
                <a:latin typeface="Arial" pitchFamily="34" charset="0"/>
                <a:ea typeface="SimSun" pitchFamily="2" charset="-122"/>
                <a:cs typeface="Arial" pitchFamily="34" charset="0"/>
              </a:rPr>
              <a:t>مردودية</a:t>
            </a:r>
            <a:r>
              <a:rPr kumimoji="0" lang="ar-SA" altLang="zh-CN" sz="17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 من استراتيجية الحجـم الكبير بهامش ربح </a:t>
            </a:r>
            <a:r>
              <a:rPr kumimoji="0" lang="ar-SA" altLang="zh-CN" sz="1700" b="0" i="0" u="none" strike="noStrike" cap="none" normalizeH="0" baseline="0" dirty="0" err="1" smtClean="0">
                <a:ln>
                  <a:noFill/>
                </a:ln>
                <a:solidFill>
                  <a:srgbClr val="000000"/>
                </a:solidFill>
                <a:effectLst/>
                <a:latin typeface="Arial" pitchFamily="34" charset="0"/>
                <a:ea typeface="SimSun" pitchFamily="2" charset="-122"/>
                <a:cs typeface="Arial" pitchFamily="34" charset="0"/>
              </a:rPr>
              <a:t>أقـل؟؛</a:t>
            </a:r>
            <a:endParaRPr kumimoji="0" lang="fr-FR" altLang="zh-CN" sz="800" b="0" i="0" u="none" strike="noStrike" cap="none" normalizeH="0" baseline="0" dirty="0" smtClean="0">
              <a:ln>
                <a:noFill/>
              </a:ln>
              <a:solidFill>
                <a:srgbClr val="000000"/>
              </a:solidFill>
              <a:effectLst/>
              <a:latin typeface="Arial" pitchFamily="34" charset="0"/>
              <a:cs typeface="Arial" pitchFamily="34" charset="0"/>
              <a:sym typeface="Symbol" pitchFamily="18" charset="2"/>
            </a:endParaRPr>
          </a:p>
          <a:p>
            <a:pPr marL="0" marR="0" lvl="0" indent="0" algn="just" defTabSz="914400" rtl="1" eaLnBrk="0" fontAlgn="base" latinLnBrk="0" hangingPunct="0">
              <a:lnSpc>
                <a:spcPts val="2400"/>
              </a:lnSpc>
              <a:spcBef>
                <a:spcPct val="0"/>
              </a:spcBef>
              <a:spcAft>
                <a:spcPts val="400"/>
              </a:spcAft>
              <a:buClrTx/>
              <a:buSzTx/>
              <a:buFontTx/>
              <a:buChar char="•"/>
              <a:tabLst>
                <a:tab pos="239713" algn="l"/>
              </a:tabLst>
            </a:pPr>
            <a:r>
              <a:rPr kumimoji="0" lang="ar-SA" altLang="zh-CN" sz="1700" b="0" i="0" u="none" strike="noStrike" cap="none" normalizeH="0" baseline="0" dirty="0" smtClean="0">
                <a:ln>
                  <a:noFill/>
                </a:ln>
                <a:solidFill>
                  <a:srgbClr val="000000"/>
                </a:solidFill>
                <a:effectLst/>
                <a:latin typeface="Arial" pitchFamily="34" charset="0"/>
                <a:ea typeface="SimSun" pitchFamily="2" charset="-122"/>
                <a:cs typeface="Arial" pitchFamily="34" charset="0"/>
                <a:sym typeface="Symbol" pitchFamily="18" charset="2"/>
              </a:rPr>
              <a:t>تهديد مواجـهة منافسة كثيفة وخاصة في حالة نجـاح </a:t>
            </a:r>
            <a:r>
              <a:rPr kumimoji="0" lang="ar-SA" altLang="zh-CN" sz="1700" b="0" i="0" u="none" strike="noStrike" cap="none" normalizeH="0" baseline="0" dirty="0" err="1" smtClean="0">
                <a:ln>
                  <a:noFill/>
                </a:ln>
                <a:solidFill>
                  <a:srgbClr val="000000"/>
                </a:solidFill>
                <a:effectLst/>
                <a:latin typeface="Arial" pitchFamily="34" charset="0"/>
                <a:ea typeface="SimSun" pitchFamily="2" charset="-122"/>
                <a:cs typeface="Arial" pitchFamily="34" charset="0"/>
                <a:sym typeface="Symbol" pitchFamily="18" charset="2"/>
              </a:rPr>
              <a:t>المؤسسة…</a:t>
            </a:r>
            <a:endParaRPr kumimoji="0" lang="ar-SA" altLang="zh-CN" sz="1400" b="0" i="0" u="none" strike="noStrike" cap="none" normalizeH="0" baseline="0" dirty="0" smtClean="0">
              <a:ln>
                <a:noFill/>
              </a:ln>
              <a:solidFill>
                <a:srgbClr val="000000"/>
              </a:solidFill>
              <a:effectLst/>
              <a:latin typeface="Arial" pitchFamily="34" charset="0"/>
              <a:ea typeface="SimSun" pitchFamily="2" charset="-122"/>
              <a:cs typeface="Arial" pitchFamily="34" charset="0"/>
              <a:sym typeface="Symbol" pitchFamily="18" charset="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683568" y="1416000"/>
            <a:ext cx="7776864" cy="610295"/>
          </a:xfrm>
          <a:prstGeom prst="rect">
            <a:avLst/>
          </a:prstGeom>
          <a:noFill/>
        </p:spPr>
        <p:txBody>
          <a:bodyPr wrap="square" rtlCol="0">
            <a:spAutoFit/>
          </a:bodyPr>
          <a:lstStyle/>
          <a:p>
            <a:pPr algn="just" rtl="1">
              <a:lnSpc>
                <a:spcPts val="2100"/>
              </a:lnSpc>
            </a:pPr>
            <a:r>
              <a:rPr lang="ar-SA" sz="1600" b="1" dirty="0" smtClean="0">
                <a:solidFill>
                  <a:srgbClr val="000000"/>
                </a:solidFill>
              </a:rPr>
              <a:t>2</a:t>
            </a:r>
            <a:r>
              <a:rPr lang="fr-FR" sz="1600" b="1" dirty="0" smtClean="0">
                <a:solidFill>
                  <a:srgbClr val="000000"/>
                </a:solidFill>
                <a:sym typeface="Symbol"/>
              </a:rPr>
              <a:t></a:t>
            </a:r>
            <a:r>
              <a:rPr lang="ar-SA" sz="1600" b="1" dirty="0" smtClean="0">
                <a:solidFill>
                  <a:srgbClr val="000000"/>
                </a:solidFill>
              </a:rPr>
              <a:t> استراتيجية التمييز: </a:t>
            </a:r>
            <a:r>
              <a:rPr lang="ar-SA" sz="1600" dirty="0" smtClean="0">
                <a:solidFill>
                  <a:srgbClr val="000000"/>
                </a:solidFill>
              </a:rPr>
              <a:t>تعرف هذه الاستراتيجية بأنها اختيار قطاعين أو أكثر من قطاعات السوق الكلية وتكييف منتجات المؤسسة وخدماتها مع رغبات وظروف كل مجموعة مختارة من </a:t>
            </a:r>
            <a:r>
              <a:rPr lang="ar-SA" sz="1600" dirty="0" err="1" smtClean="0">
                <a:solidFill>
                  <a:srgbClr val="000000"/>
                </a:solidFill>
              </a:rPr>
              <a:t>المستهلكين.</a:t>
            </a:r>
            <a:r>
              <a:rPr lang="ar-SA" sz="1600" dirty="0" smtClean="0"/>
              <a:t> </a:t>
            </a:r>
          </a:p>
        </p:txBody>
      </p:sp>
      <p:sp>
        <p:nvSpPr>
          <p:cNvPr id="5" name="ZoneTexte 4"/>
          <p:cNvSpPr txBox="1"/>
          <p:nvPr/>
        </p:nvSpPr>
        <p:spPr>
          <a:xfrm>
            <a:off x="683568" y="2270482"/>
            <a:ext cx="7776864" cy="610295"/>
          </a:xfrm>
          <a:prstGeom prst="rect">
            <a:avLst/>
          </a:prstGeom>
          <a:noFill/>
        </p:spPr>
        <p:txBody>
          <a:bodyPr wrap="square" rtlCol="0">
            <a:spAutoFit/>
          </a:bodyPr>
          <a:lstStyle/>
          <a:p>
            <a:pPr algn="just" rtl="1">
              <a:lnSpc>
                <a:spcPts val="2100"/>
              </a:lnSpc>
            </a:pPr>
            <a:r>
              <a:rPr lang="ar-SA" sz="1600" dirty="0" smtClean="0">
                <a:solidFill>
                  <a:srgbClr val="000000"/>
                </a:solidFill>
              </a:rPr>
              <a:t>ويمكننا أن نميز بين نوعين من استراتيجية التسويق التمييزي والتي تهدف إما إلى تغطية مجموع القطاعات كلها أو إلى استهداف بعضها </a:t>
            </a:r>
            <a:r>
              <a:rPr lang="ar-SA" sz="1600" dirty="0" err="1" smtClean="0">
                <a:solidFill>
                  <a:srgbClr val="000000"/>
                </a:solidFill>
              </a:rPr>
              <a:t>فقط:</a:t>
            </a:r>
            <a:endParaRPr lang="ar-SA" sz="1600" dirty="0" smtClean="0">
              <a:solidFill>
                <a:srgbClr val="000000"/>
              </a:solidFill>
            </a:endParaRPr>
          </a:p>
        </p:txBody>
      </p:sp>
      <p:graphicFrame>
        <p:nvGraphicFramePr>
          <p:cNvPr id="6" name="Table 3"/>
          <p:cNvGraphicFramePr>
            <a:graphicFrameLocks noGrp="1"/>
          </p:cNvGraphicFramePr>
          <p:nvPr/>
        </p:nvGraphicFramePr>
        <p:xfrm>
          <a:off x="755576" y="4622264"/>
          <a:ext cx="7704856" cy="822960"/>
        </p:xfrm>
        <a:graphic>
          <a:graphicData uri="http://schemas.openxmlformats.org/drawingml/2006/table">
            <a:tbl>
              <a:tblPr firstRow="1" bandRow="1">
                <a:tableStyleId>{5C22544A-7EE6-4342-B048-85BDC9FD1C3A}</a:tableStyleId>
              </a:tblPr>
              <a:tblGrid>
                <a:gridCol w="6099995"/>
                <a:gridCol w="1604861"/>
              </a:tblGrid>
              <a:tr h="722009">
                <a:tc>
                  <a:txBody>
                    <a:bodyPr/>
                    <a:lstStyle/>
                    <a:p>
                      <a:pPr lvl="0" algn="just" rtl="1"/>
                      <a:r>
                        <a:rPr lang="ar-SA" sz="1800" b="1" kern="1200" dirty="0" smtClean="0">
                          <a:solidFill>
                            <a:srgbClr val="000000"/>
                          </a:solidFill>
                          <a:latin typeface="+mn-lt"/>
                          <a:ea typeface="+mn-ea"/>
                          <a:cs typeface="+mn-cs"/>
                        </a:rPr>
                        <a:t>إ</a:t>
                      </a:r>
                      <a:r>
                        <a:rPr lang="ar-SA" sz="1500" b="0" kern="1200" baseline="0" dirty="0" smtClean="0">
                          <a:solidFill>
                            <a:srgbClr val="000000"/>
                          </a:solidFill>
                          <a:latin typeface="Arial" pitchFamily="34" charset="0"/>
                          <a:ea typeface="+mn-ea"/>
                          <a:cs typeface="Arial" pitchFamily="34" charset="0"/>
                        </a:rPr>
                        <a:t>ن التسويق التمييزي قد يتمثل أيضا في اختيار قطاعات معينة ذلك أن المؤسسة كبيرة الحجم في بعض الأحيان قد تركز جهودها على القطاعات الأكثر أهمية ونموا وتترك القطاعات الأقل جاذبية للمؤسسات الأصغر حجما.</a:t>
                      </a:r>
                      <a:endParaRPr lang="fr-FR" sz="1500" b="0" kern="1200" baseline="0" dirty="0">
                        <a:solidFill>
                          <a:srgbClr val="000000"/>
                        </a:solidFill>
                        <a:latin typeface="Arial" pitchFamily="34" charset="0"/>
                        <a:ea typeface="+mn-ea"/>
                        <a:cs typeface="Arial" pitchFamily="34" charset="0"/>
                      </a:endParaRPr>
                    </a:p>
                  </a:txBody>
                  <a:tcPr anchor="ctr">
                    <a:solidFill>
                      <a:srgbClr val="8AEF25">
                        <a:alpha val="40000"/>
                      </a:srgbClr>
                    </a:solidFill>
                  </a:tcPr>
                </a:tc>
                <a:tc>
                  <a:txBody>
                    <a:bodyPr/>
                    <a:lstStyle/>
                    <a:p>
                      <a:pPr algn="ctr"/>
                      <a:r>
                        <a:rPr lang="ar-SA" sz="1500" b="0" kern="1200" dirty="0" smtClean="0">
                          <a:solidFill>
                            <a:srgbClr val="000000"/>
                          </a:solidFill>
                          <a:latin typeface="Arial" pitchFamily="34" charset="0"/>
                          <a:ea typeface="+mn-ea"/>
                          <a:cs typeface="Arial" pitchFamily="34" charset="0"/>
                        </a:rPr>
                        <a:t>استهداف قطاعات محددة</a:t>
                      </a:r>
                      <a:endParaRPr lang="en-IE" sz="1500" b="0" kern="1200" dirty="0">
                        <a:solidFill>
                          <a:srgbClr val="000000"/>
                        </a:solidFill>
                        <a:latin typeface="Arial" pitchFamily="34" charset="0"/>
                        <a:ea typeface="+mn-ea"/>
                        <a:cs typeface="Arial" pitchFamily="34" charset="0"/>
                      </a:endParaRPr>
                    </a:p>
                  </a:txBody>
                  <a:tcPr anchor="ctr">
                    <a:solidFill>
                      <a:srgbClr val="8AEF25">
                        <a:alpha val="40000"/>
                      </a:srgbClr>
                    </a:solidFill>
                  </a:tcPr>
                </a:tc>
              </a:tr>
            </a:tbl>
          </a:graphicData>
        </a:graphic>
      </p:graphicFrame>
      <p:graphicFrame>
        <p:nvGraphicFramePr>
          <p:cNvPr id="7" name="Table 3"/>
          <p:cNvGraphicFramePr>
            <a:graphicFrameLocks noGrp="1"/>
          </p:cNvGraphicFramePr>
          <p:nvPr/>
        </p:nvGraphicFramePr>
        <p:xfrm>
          <a:off x="755576" y="3202672"/>
          <a:ext cx="7704856" cy="1234440"/>
        </p:xfrm>
        <a:graphic>
          <a:graphicData uri="http://schemas.openxmlformats.org/drawingml/2006/table">
            <a:tbl>
              <a:tblPr firstRow="1" bandRow="1">
                <a:tableStyleId>{5C22544A-7EE6-4342-B048-85BDC9FD1C3A}</a:tableStyleId>
              </a:tblPr>
              <a:tblGrid>
                <a:gridCol w="6099995"/>
                <a:gridCol w="1604861"/>
              </a:tblGrid>
              <a:tr h="722009">
                <a:tc>
                  <a:txBody>
                    <a:bodyPr/>
                    <a:lstStyle/>
                    <a:p>
                      <a:pPr lvl="0" algn="just" rtl="1"/>
                      <a:r>
                        <a:rPr lang="ar-SA" sz="1500" b="0" kern="1200" baseline="0" dirty="0" smtClean="0">
                          <a:solidFill>
                            <a:srgbClr val="000000"/>
                          </a:solidFill>
                          <a:latin typeface="Arial" pitchFamily="34" charset="0"/>
                          <a:ea typeface="+mn-ea"/>
                          <a:cs typeface="Arial" pitchFamily="34" charset="0"/>
                        </a:rPr>
                        <a:t> </a:t>
                      </a:r>
                      <a:r>
                        <a:rPr lang="ar-SA" sz="1500" b="0" kern="1200" dirty="0" smtClean="0">
                          <a:solidFill>
                            <a:srgbClr val="000000"/>
                          </a:solidFill>
                          <a:latin typeface="Arial" pitchFamily="34" charset="0"/>
                          <a:ea typeface="+mn-ea"/>
                          <a:cs typeface="Arial" pitchFamily="34" charset="0"/>
                        </a:rPr>
                        <a:t>ويعتمد هذا النوعَ كثيرٌ من المؤسسات الضخمة ذات الموارد الكبيرة والقادرة على إدارة مجموعة كبيرة من المنتجات والأسواق مثل: شركة </a:t>
                      </a:r>
                      <a:r>
                        <a:rPr lang="fr-FR" sz="1300" b="0" i="1" kern="1200" dirty="0" smtClean="0">
                          <a:solidFill>
                            <a:srgbClr val="000000"/>
                          </a:solidFill>
                          <a:latin typeface="Arial" pitchFamily="34" charset="0"/>
                          <a:ea typeface="+mn-ea"/>
                          <a:cs typeface="Arial" pitchFamily="34" charset="0"/>
                        </a:rPr>
                        <a:t>L’Oréal</a:t>
                      </a:r>
                      <a:r>
                        <a:rPr lang="ar-SA" sz="1500" b="0" kern="1200" dirty="0" smtClean="0">
                          <a:solidFill>
                            <a:srgbClr val="000000"/>
                          </a:solidFill>
                          <a:latin typeface="Arial" pitchFamily="34" charset="0"/>
                          <a:ea typeface="+mn-ea"/>
                          <a:cs typeface="Arial" pitchFamily="34" charset="0"/>
                        </a:rPr>
                        <a:t> في منتجات مواد </a:t>
                      </a:r>
                      <a:r>
                        <a:rPr lang="ar-SA" sz="1500" b="0" kern="1200" dirty="0" err="1" smtClean="0">
                          <a:solidFill>
                            <a:srgbClr val="000000"/>
                          </a:solidFill>
                          <a:latin typeface="Arial" pitchFamily="34" charset="0"/>
                          <a:ea typeface="+mn-ea"/>
                          <a:cs typeface="Arial" pitchFamily="34" charset="0"/>
                        </a:rPr>
                        <a:t>التجميل،</a:t>
                      </a:r>
                      <a:r>
                        <a:rPr lang="ar-SA" sz="1500" b="0" kern="1200" dirty="0" smtClean="0">
                          <a:solidFill>
                            <a:srgbClr val="000000"/>
                          </a:solidFill>
                          <a:latin typeface="Arial" pitchFamily="34" charset="0"/>
                          <a:ea typeface="+mn-ea"/>
                          <a:cs typeface="Arial" pitchFamily="34" charset="0"/>
                        </a:rPr>
                        <a:t> </a:t>
                      </a:r>
                      <a:r>
                        <a:rPr lang="fr-FR" sz="1300" b="0" i="1" kern="1200" dirty="0" smtClean="0">
                          <a:solidFill>
                            <a:srgbClr val="000000"/>
                          </a:solidFill>
                          <a:latin typeface="Arial" pitchFamily="34" charset="0"/>
                          <a:ea typeface="+mn-ea"/>
                          <a:cs typeface="Arial" pitchFamily="34" charset="0"/>
                        </a:rPr>
                        <a:t>Colgate</a:t>
                      </a:r>
                      <a:r>
                        <a:rPr lang="ar-SA" sz="1500" b="0" kern="1200" dirty="0" smtClean="0">
                          <a:solidFill>
                            <a:srgbClr val="000000"/>
                          </a:solidFill>
                          <a:latin typeface="Arial" pitchFamily="34" charset="0"/>
                          <a:ea typeface="+mn-ea"/>
                          <a:cs typeface="Arial" pitchFamily="34" charset="0"/>
                        </a:rPr>
                        <a:t> في مواد التنظيف، و</a:t>
                      </a:r>
                      <a:r>
                        <a:rPr lang="ar-SA" sz="1500" b="0" i="1" kern="1200" dirty="0" smtClean="0">
                          <a:solidFill>
                            <a:srgbClr val="000000"/>
                          </a:solidFill>
                          <a:latin typeface="Arial" pitchFamily="34" charset="0"/>
                          <a:ea typeface="+mn-ea"/>
                          <a:cs typeface="Arial" pitchFamily="34" charset="0"/>
                        </a:rPr>
                        <a:t> </a:t>
                      </a:r>
                      <a:r>
                        <a:rPr lang="fr-FR" sz="1300" b="0" i="1" kern="1200" dirty="0" smtClean="0">
                          <a:solidFill>
                            <a:srgbClr val="000000"/>
                          </a:solidFill>
                          <a:latin typeface="Arial" pitchFamily="34" charset="0"/>
                          <a:ea typeface="+mn-ea"/>
                          <a:cs typeface="Arial" pitchFamily="34" charset="0"/>
                        </a:rPr>
                        <a:t>Volkswagen</a:t>
                      </a:r>
                      <a:r>
                        <a:rPr lang="ar-SA" sz="1500" b="0" kern="1200" dirty="0" smtClean="0">
                          <a:solidFill>
                            <a:srgbClr val="000000"/>
                          </a:solidFill>
                          <a:latin typeface="Arial" pitchFamily="34" charset="0"/>
                          <a:ea typeface="+mn-ea"/>
                          <a:cs typeface="Arial" pitchFamily="34" charset="0"/>
                        </a:rPr>
                        <a:t> في إنتاج السيارات...، إن هذه السياسة قد تقود المؤسسة إما إلى تنويع علاماتها حسب تشكيلات منتجاتها المختلفة، وإما إلى الاحتفاظ بعلامة واحدة وتمديدها على كامل تشكيلة المنتجات.</a:t>
                      </a:r>
                      <a:endParaRPr lang="fr-FR" sz="1500" b="0" kern="1200" dirty="0">
                        <a:solidFill>
                          <a:srgbClr val="000000"/>
                        </a:solidFill>
                        <a:latin typeface="Arial" pitchFamily="34" charset="0"/>
                        <a:ea typeface="+mn-ea"/>
                        <a:cs typeface="Arial" pitchFamily="34" charset="0"/>
                      </a:endParaRPr>
                    </a:p>
                  </a:txBody>
                  <a:tcPr anchor="ctr">
                    <a:solidFill>
                      <a:srgbClr val="8AEF25">
                        <a:alpha val="40000"/>
                      </a:srgbClr>
                    </a:solidFill>
                  </a:tcPr>
                </a:tc>
                <a:tc>
                  <a:txBody>
                    <a:bodyPr/>
                    <a:lstStyle/>
                    <a:p>
                      <a:pPr algn="ctr"/>
                      <a:r>
                        <a:rPr lang="ar-SA" sz="1500" b="0" kern="1200" dirty="0" smtClean="0">
                          <a:solidFill>
                            <a:srgbClr val="000000"/>
                          </a:solidFill>
                          <a:latin typeface="Arial" pitchFamily="34" charset="0"/>
                          <a:ea typeface="+mn-ea"/>
                          <a:cs typeface="Arial" pitchFamily="34" charset="0"/>
                        </a:rPr>
                        <a:t>استهداف مجموع القطاعات بسياسة</a:t>
                      </a:r>
                      <a:r>
                        <a:rPr lang="ar-SA" sz="1500" b="0" kern="1200" baseline="0" dirty="0" smtClean="0">
                          <a:solidFill>
                            <a:srgbClr val="000000"/>
                          </a:solidFill>
                          <a:latin typeface="Arial" pitchFamily="34" charset="0"/>
                          <a:ea typeface="+mn-ea"/>
                          <a:cs typeface="Arial" pitchFamily="34" charset="0"/>
                        </a:rPr>
                        <a:t> </a:t>
                      </a:r>
                      <a:r>
                        <a:rPr lang="ar-SA" sz="1500" b="0" kern="1200" dirty="0" smtClean="0">
                          <a:solidFill>
                            <a:srgbClr val="000000"/>
                          </a:solidFill>
                          <a:latin typeface="Arial" pitchFamily="34" charset="0"/>
                          <a:ea typeface="+mn-ea"/>
                          <a:cs typeface="Arial" pitchFamily="34" charset="0"/>
                        </a:rPr>
                        <a:t>تسويقية مكيّفة</a:t>
                      </a:r>
                      <a:endParaRPr lang="en-IE" sz="1500" b="0" dirty="0">
                        <a:solidFill>
                          <a:srgbClr val="000000"/>
                        </a:solidFill>
                        <a:latin typeface="Arial" pitchFamily="34" charset="0"/>
                        <a:cs typeface="Arial" pitchFamily="34" charset="0"/>
                      </a:endParaRPr>
                    </a:p>
                  </a:txBody>
                  <a:tcPr anchor="ctr">
                    <a:solidFill>
                      <a:srgbClr val="8AEF25">
                        <a:alpha val="40000"/>
                      </a:srgbClr>
                    </a:solidFill>
                  </a:tcPr>
                </a:tc>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87624" y="1686780"/>
            <a:ext cx="6966520" cy="950132"/>
          </a:xfrm>
          <a:prstGeom prst="rect">
            <a:avLst/>
          </a:prstGeom>
        </p:spPr>
        <p:txBody>
          <a:bodyPr wrap="square">
            <a:spAutoFit/>
          </a:bodyPr>
          <a:lstStyle/>
          <a:p>
            <a:pPr algn="just" rtl="1">
              <a:lnSpc>
                <a:spcPts val="2300"/>
              </a:lnSpc>
            </a:pPr>
            <a:r>
              <a:rPr lang="ar-SA" sz="1600" dirty="0" smtClean="0">
                <a:solidFill>
                  <a:srgbClr val="000000"/>
                </a:solidFill>
              </a:rPr>
              <a:t>ومن الواضح إذن أن استراتيجية التسويق التمييزي تعتبر الأكثر </a:t>
            </a:r>
            <a:r>
              <a:rPr lang="ar-SA" sz="1600" dirty="0" err="1" smtClean="0">
                <a:solidFill>
                  <a:srgbClr val="000000"/>
                </a:solidFill>
              </a:rPr>
              <a:t>مردودية</a:t>
            </a:r>
            <a:r>
              <a:rPr lang="ar-SA" sz="1600" dirty="0" smtClean="0">
                <a:solidFill>
                  <a:srgbClr val="000000"/>
                </a:solidFill>
              </a:rPr>
              <a:t> وفعالية بالنسبة للمؤسسة، إلا أنها لا تخلو كذلك من النقائص التي يجب الانتباه لها، ففي مقابل الأرباح التي يمكن أن تدرها هذه السياسة فإنها أيضا تسهم في ارتفاع التكاليف وخاصة من خلال ما </a:t>
            </a:r>
            <a:r>
              <a:rPr lang="ar-SA" sz="1600" dirty="0" err="1" smtClean="0">
                <a:solidFill>
                  <a:srgbClr val="000000"/>
                </a:solidFill>
              </a:rPr>
              <a:t>يلي:</a:t>
            </a:r>
            <a:endParaRPr lang="ar-SA" sz="1600" dirty="0" smtClean="0">
              <a:solidFill>
                <a:srgbClr val="000000"/>
              </a:solidFill>
            </a:endParaRPr>
          </a:p>
        </p:txBody>
      </p:sp>
      <p:sp>
        <p:nvSpPr>
          <p:cNvPr id="5" name="Rectangle 4"/>
          <p:cNvSpPr/>
          <p:nvPr/>
        </p:nvSpPr>
        <p:spPr>
          <a:xfrm>
            <a:off x="1292399" y="4538570"/>
            <a:ext cx="6840760" cy="1194686"/>
          </a:xfrm>
          <a:prstGeom prst="rect">
            <a:avLst/>
          </a:prstGeom>
        </p:spPr>
        <p:txBody>
          <a:bodyPr wrap="square">
            <a:spAutoFit/>
          </a:bodyPr>
          <a:lstStyle/>
          <a:p>
            <a:pPr algn="just" rtl="1">
              <a:lnSpc>
                <a:spcPts val="2200"/>
              </a:lnSpc>
            </a:pPr>
            <a:r>
              <a:rPr lang="ar-SA" sz="1500" dirty="0" smtClean="0">
                <a:solidFill>
                  <a:srgbClr val="000000"/>
                </a:solidFill>
              </a:rPr>
              <a:t> وإضافة إلى خطر التكاليف المرتفعة التي تتطلبها هذه الاستراتيجية فإن المؤسسة تواجـه خطرا آخر في حالة ما إذا كانت الحـدود بين القطاعات المختلفة غير واضحة نتيجة قصور في عملية تجزئة السوق أو نتيجة لضعف ولاء المستهلكين ووفائهم للمنتجات، فإن المؤسسة يمكن لهـا أن تنافس نفسها بنفسها في إطار ما يسمى </a:t>
            </a:r>
            <a:r>
              <a:rPr lang="ar-SA" sz="1500" dirty="0" err="1" smtClean="0">
                <a:solidFill>
                  <a:srgbClr val="000000"/>
                </a:solidFill>
              </a:rPr>
              <a:t>بعملية </a:t>
            </a:r>
            <a:r>
              <a:rPr lang="ar-SA" sz="1500" dirty="0" smtClean="0">
                <a:solidFill>
                  <a:srgbClr val="000000"/>
                </a:solidFill>
              </a:rPr>
              <a:t>”التآكل </a:t>
            </a:r>
            <a:r>
              <a:rPr lang="ar-SA" sz="1500" dirty="0" err="1" smtClean="0">
                <a:solidFill>
                  <a:srgbClr val="000000"/>
                </a:solidFill>
              </a:rPr>
              <a:t>الذاتي“</a:t>
            </a:r>
            <a:r>
              <a:rPr lang="ar-SA" sz="1500" dirty="0" smtClean="0">
                <a:solidFill>
                  <a:srgbClr val="000000"/>
                </a:solidFill>
              </a:rPr>
              <a:t> </a:t>
            </a:r>
            <a:r>
              <a:rPr lang="fr-FR" sz="1500" i="1" dirty="0" smtClean="0">
                <a:solidFill>
                  <a:srgbClr val="000000"/>
                </a:solidFill>
                <a:sym typeface="Symbol"/>
              </a:rPr>
              <a:t></a:t>
            </a:r>
            <a:r>
              <a:rPr lang="fr-FR" sz="1500" i="1" dirty="0" smtClean="0">
                <a:solidFill>
                  <a:srgbClr val="000000"/>
                </a:solidFill>
                <a:latin typeface="Times New Roman" pitchFamily="18" charset="0"/>
                <a:cs typeface="Times New Roman" pitchFamily="18" charset="0"/>
              </a:rPr>
              <a:t>cannibalisme</a:t>
            </a:r>
            <a:r>
              <a:rPr lang="fr-FR" sz="1500" i="1" dirty="0" smtClean="0">
                <a:solidFill>
                  <a:srgbClr val="000000"/>
                </a:solidFill>
                <a:sym typeface="Symbol"/>
              </a:rPr>
              <a:t></a:t>
            </a:r>
            <a:r>
              <a:rPr lang="fr-FR" sz="1500" dirty="0" smtClean="0">
                <a:solidFill>
                  <a:srgbClr val="000000"/>
                </a:solidFill>
              </a:rPr>
              <a:t> </a:t>
            </a:r>
            <a:endParaRPr lang="fr-FR" sz="1500" dirty="0">
              <a:solidFill>
                <a:srgbClr val="000000"/>
              </a:solidFill>
            </a:endParaRPr>
          </a:p>
        </p:txBody>
      </p:sp>
      <p:sp>
        <p:nvSpPr>
          <p:cNvPr id="6" name="ZoneTexte 5"/>
          <p:cNvSpPr txBox="1"/>
          <p:nvPr/>
        </p:nvSpPr>
        <p:spPr>
          <a:xfrm>
            <a:off x="3347864" y="2791088"/>
            <a:ext cx="3456384" cy="1862048"/>
          </a:xfrm>
          <a:prstGeom prst="rect">
            <a:avLst/>
          </a:prstGeom>
          <a:noFill/>
        </p:spPr>
        <p:txBody>
          <a:bodyPr wrap="square" rtlCol="0">
            <a:spAutoFit/>
          </a:bodyPr>
          <a:lstStyle/>
          <a:p>
            <a:pPr algn="just" rtl="1">
              <a:spcAft>
                <a:spcPts val="600"/>
              </a:spcAft>
              <a:buFont typeface="Wingdings" pitchFamily="2" charset="2"/>
              <a:buChar char="ü"/>
            </a:pPr>
            <a:r>
              <a:rPr lang="ar-SA" sz="1500" dirty="0" smtClean="0">
                <a:solidFill>
                  <a:srgbClr val="000000"/>
                </a:solidFill>
              </a:rPr>
              <a:t> تكاليف تعديل </a:t>
            </a:r>
            <a:r>
              <a:rPr lang="ar-SA" sz="1500" dirty="0" err="1" smtClean="0">
                <a:solidFill>
                  <a:srgbClr val="000000"/>
                </a:solidFill>
              </a:rPr>
              <a:t>المنتوج</a:t>
            </a:r>
            <a:endParaRPr lang="ar-SA" sz="1500" dirty="0" smtClean="0">
              <a:solidFill>
                <a:srgbClr val="000000"/>
              </a:solidFill>
            </a:endParaRPr>
          </a:p>
          <a:p>
            <a:pPr algn="just" rtl="1">
              <a:spcAft>
                <a:spcPts val="600"/>
              </a:spcAft>
              <a:buFont typeface="Wingdings" pitchFamily="2" charset="2"/>
              <a:buChar char="ü"/>
            </a:pPr>
            <a:r>
              <a:rPr lang="ar-SA" sz="1500" dirty="0" smtClean="0">
                <a:solidFill>
                  <a:srgbClr val="000000"/>
                </a:solidFill>
              </a:rPr>
              <a:t> تكاليف الانتاج</a:t>
            </a:r>
          </a:p>
          <a:p>
            <a:pPr algn="just" rtl="1">
              <a:spcAft>
                <a:spcPts val="600"/>
              </a:spcAft>
              <a:buFont typeface="Wingdings" pitchFamily="2" charset="2"/>
              <a:buChar char="ü"/>
            </a:pPr>
            <a:r>
              <a:rPr lang="ar-SA" sz="1500" dirty="0" smtClean="0">
                <a:solidFill>
                  <a:srgbClr val="000000"/>
                </a:solidFill>
              </a:rPr>
              <a:t>التكاليف الإدارية</a:t>
            </a:r>
          </a:p>
          <a:p>
            <a:pPr algn="just" rtl="1">
              <a:spcAft>
                <a:spcPts val="600"/>
              </a:spcAft>
              <a:buFont typeface="Wingdings" pitchFamily="2" charset="2"/>
              <a:buChar char="ü"/>
            </a:pPr>
            <a:r>
              <a:rPr lang="ar-SA" sz="1500" dirty="0" smtClean="0">
                <a:solidFill>
                  <a:srgbClr val="000000"/>
                </a:solidFill>
              </a:rPr>
              <a:t>تكاليف التخزين</a:t>
            </a:r>
          </a:p>
          <a:p>
            <a:pPr algn="just" rtl="1">
              <a:spcAft>
                <a:spcPts val="600"/>
              </a:spcAft>
              <a:buFont typeface="Wingdings" pitchFamily="2" charset="2"/>
              <a:buChar char="ü"/>
            </a:pPr>
            <a:r>
              <a:rPr lang="ar-SA" sz="1500" dirty="0" smtClean="0">
                <a:solidFill>
                  <a:srgbClr val="000000"/>
                </a:solidFill>
              </a:rPr>
              <a:t>تكاليف الاتصال والترويج</a:t>
            </a:r>
            <a:endParaRPr lang="fr-FR" sz="1500" dirty="0" smtClean="0">
              <a:solidFill>
                <a:srgbClr val="000000"/>
              </a:solidFill>
            </a:endParaRPr>
          </a:p>
          <a:p>
            <a:pPr algn="just" rtl="1"/>
            <a:endParaRPr lang="fr-FR" sz="1500" dirty="0"/>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1331640" y="1461259"/>
            <a:ext cx="6840760" cy="46320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ts val="2300"/>
              </a:lnSpc>
              <a:spcBef>
                <a:spcPct val="0"/>
              </a:spcBef>
              <a:spcAft>
                <a:spcPts val="800"/>
              </a:spcAft>
              <a:buClrTx/>
              <a:buSzTx/>
              <a:buFontTx/>
              <a:buNone/>
              <a:tabLst>
                <a:tab pos="192088" algn="l"/>
              </a:tabLst>
            </a:pPr>
            <a:r>
              <a:rPr kumimoji="0" lang="ar-SA" altLang="zh-CN" sz="16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     ويمكننا مما سبق أن نستشف أهم المزايا والعيوب التي تتعلق بهذه الاستراتيجية فيما يلي:</a:t>
            </a:r>
            <a:endParaRPr kumimoji="0" lang="fr-FR" altLang="zh-CN" sz="16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just" defTabSz="914400" rtl="1" eaLnBrk="0" fontAlgn="base" latinLnBrk="0" hangingPunct="0">
              <a:lnSpc>
                <a:spcPts val="2300"/>
              </a:lnSpc>
              <a:spcBef>
                <a:spcPct val="0"/>
              </a:spcBef>
              <a:spcAft>
                <a:spcPts val="800"/>
              </a:spcAft>
              <a:buClrTx/>
              <a:buSzTx/>
              <a:buFontTx/>
              <a:buNone/>
              <a:tabLst>
                <a:tab pos="192088" algn="l"/>
              </a:tabLst>
            </a:pPr>
            <a:r>
              <a:rPr kumimoji="0" lang="ar-SA" altLang="zh-CN" sz="16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    </a:t>
            </a:r>
            <a:r>
              <a:rPr kumimoji="0" lang="ar-SA" altLang="zh-CN" sz="1600" b="1" i="0" u="none" strike="noStrike" cap="none" normalizeH="0" baseline="0" dirty="0" smtClean="0">
                <a:ln>
                  <a:noFill/>
                </a:ln>
                <a:solidFill>
                  <a:srgbClr val="000000"/>
                </a:solidFill>
                <a:effectLst/>
                <a:latin typeface="Arial" pitchFamily="34" charset="0"/>
                <a:ea typeface="SimSun" pitchFamily="2" charset="-122"/>
                <a:cs typeface="Arial" pitchFamily="34" charset="0"/>
              </a:rPr>
              <a:t> أ- المـزايـا:</a:t>
            </a:r>
            <a:endParaRPr kumimoji="0" lang="fr-FR" altLang="zh-CN" sz="16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just" defTabSz="914400" rtl="1" eaLnBrk="0" fontAlgn="base" latinLnBrk="0" hangingPunct="0">
              <a:lnSpc>
                <a:spcPts val="2300"/>
              </a:lnSpc>
              <a:spcBef>
                <a:spcPct val="0"/>
              </a:spcBef>
              <a:spcAft>
                <a:spcPts val="0"/>
              </a:spcAft>
              <a:buClrTx/>
              <a:buSzTx/>
              <a:buFontTx/>
              <a:buChar char="•"/>
              <a:tabLst>
                <a:tab pos="192088" algn="l"/>
              </a:tabLst>
            </a:pPr>
            <a:r>
              <a:rPr kumimoji="0" lang="ar-SA" altLang="zh-CN" sz="16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    تسمح باعتبار خصوصيات المستهلكين من خلال التوجه برغباتهم وحاجاتهم </a:t>
            </a:r>
            <a:r>
              <a:rPr kumimoji="0" lang="fr-FR" altLang="zh-CN" sz="1600" b="0" i="0" u="none" strike="noStrike" cap="none" normalizeH="0" baseline="0" dirty="0" smtClean="0">
                <a:ln>
                  <a:noFill/>
                </a:ln>
                <a:solidFill>
                  <a:srgbClr val="000000"/>
                </a:solidFill>
                <a:effectLst/>
                <a:latin typeface="Arial" pitchFamily="34" charset="0"/>
                <a:ea typeface="SimSun" pitchFamily="2" charset="-122"/>
                <a:cs typeface="Arial" pitchFamily="34" charset="0"/>
                <a:sym typeface="Symbol" pitchFamily="18" charset="2"/>
              </a:rPr>
              <a:t></a:t>
            </a:r>
            <a:r>
              <a:rPr kumimoji="0" lang="ar-SA" altLang="zh-CN" sz="16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المفهوم التسويقي</a:t>
            </a:r>
            <a:r>
              <a:rPr kumimoji="0" lang="fr-FR" altLang="zh-CN" sz="1600" b="0" i="0" u="none" strike="noStrike" cap="none" normalizeH="0" baseline="0" dirty="0" smtClean="0">
                <a:ln>
                  <a:noFill/>
                </a:ln>
                <a:solidFill>
                  <a:srgbClr val="000000"/>
                </a:solidFill>
                <a:effectLst/>
                <a:latin typeface="Arial" pitchFamily="34" charset="0"/>
                <a:ea typeface="SimSun" pitchFamily="2" charset="-122"/>
                <a:cs typeface="Arial" pitchFamily="34" charset="0"/>
                <a:sym typeface="Symbol" pitchFamily="18" charset="2"/>
              </a:rPr>
              <a:t></a:t>
            </a:r>
            <a:r>
              <a:rPr kumimoji="0" lang="ar-SA" altLang="zh-CN" sz="1600" b="0" i="0" u="none" strike="noStrike" cap="none" normalizeH="0" baseline="0" dirty="0" err="1" smtClean="0">
                <a:ln>
                  <a:noFill/>
                </a:ln>
                <a:solidFill>
                  <a:srgbClr val="000000"/>
                </a:solidFill>
                <a:effectLst/>
                <a:latin typeface="Arial" pitchFamily="34" charset="0"/>
                <a:ea typeface="SimSun" pitchFamily="2" charset="-122"/>
                <a:cs typeface="Arial" pitchFamily="34" charset="0"/>
              </a:rPr>
              <a:t>؛</a:t>
            </a:r>
            <a:endParaRPr kumimoji="0" lang="fr-FR" altLang="zh-CN" sz="1600" b="0" i="0" u="none" strike="noStrike" cap="none" normalizeH="0" baseline="0" dirty="0" smtClean="0">
              <a:ln>
                <a:noFill/>
              </a:ln>
              <a:solidFill>
                <a:srgbClr val="000000"/>
              </a:solidFill>
              <a:effectLst/>
              <a:latin typeface="Arial" pitchFamily="34" charset="0"/>
              <a:cs typeface="Arial" pitchFamily="34" charset="0"/>
              <a:sym typeface="Symbol" pitchFamily="18" charset="2"/>
            </a:endParaRPr>
          </a:p>
          <a:p>
            <a:pPr marL="0" marR="0" lvl="0" indent="0" algn="just" defTabSz="914400" rtl="1" eaLnBrk="0" fontAlgn="base" latinLnBrk="0" hangingPunct="0">
              <a:lnSpc>
                <a:spcPts val="2300"/>
              </a:lnSpc>
              <a:spcBef>
                <a:spcPct val="0"/>
              </a:spcBef>
              <a:spcAft>
                <a:spcPts val="0"/>
              </a:spcAft>
              <a:buClrTx/>
              <a:buSzTx/>
              <a:buFontTx/>
              <a:buChar char="•"/>
              <a:tabLst>
                <a:tab pos="192088" algn="l"/>
              </a:tabLst>
            </a:pPr>
            <a:r>
              <a:rPr kumimoji="0" lang="ar-SA" altLang="zh-CN" sz="1600" b="0" i="0" u="none" strike="noStrike" cap="none" normalizeH="0" baseline="0" dirty="0" smtClean="0">
                <a:ln>
                  <a:noFill/>
                </a:ln>
                <a:solidFill>
                  <a:srgbClr val="000000"/>
                </a:solidFill>
                <a:effectLst/>
                <a:latin typeface="Arial" pitchFamily="34" charset="0"/>
                <a:ea typeface="SimSun" pitchFamily="2" charset="-122"/>
                <a:cs typeface="Arial" pitchFamily="34" charset="0"/>
                <a:sym typeface="Symbol" pitchFamily="18" charset="2"/>
              </a:rPr>
              <a:t>    مكيّفة مع التسويق الصناعي أين يتم التعامل مع عدد قليل من الزبائن لهم حاجات خاصة؛</a:t>
            </a:r>
            <a:endParaRPr kumimoji="0" lang="fr-FR" altLang="zh-CN" sz="1600" b="0" i="0" u="none" strike="noStrike" cap="none" normalizeH="0" baseline="0" dirty="0" smtClean="0">
              <a:ln>
                <a:noFill/>
              </a:ln>
              <a:solidFill>
                <a:srgbClr val="000000"/>
              </a:solidFill>
              <a:effectLst/>
              <a:latin typeface="Arial" pitchFamily="34" charset="0"/>
              <a:cs typeface="Arial" pitchFamily="34" charset="0"/>
              <a:sym typeface="Symbol" pitchFamily="18" charset="2"/>
            </a:endParaRPr>
          </a:p>
          <a:p>
            <a:pPr marL="0" marR="0" lvl="0" indent="0" algn="just" defTabSz="914400" rtl="1" eaLnBrk="0" fontAlgn="base" latinLnBrk="0" hangingPunct="0">
              <a:lnSpc>
                <a:spcPts val="2300"/>
              </a:lnSpc>
              <a:spcBef>
                <a:spcPct val="0"/>
              </a:spcBef>
              <a:spcAft>
                <a:spcPts val="0"/>
              </a:spcAft>
              <a:buClrTx/>
              <a:buSzTx/>
              <a:buFontTx/>
              <a:buChar char="•"/>
              <a:tabLst>
                <a:tab pos="192088" algn="l"/>
              </a:tabLst>
            </a:pPr>
            <a:r>
              <a:rPr kumimoji="0" lang="ar-SA" altLang="zh-CN" sz="1600" b="0" i="0" u="none" strike="noStrike" cap="none" normalizeH="0" baseline="0" dirty="0" smtClean="0">
                <a:ln>
                  <a:noFill/>
                </a:ln>
                <a:solidFill>
                  <a:srgbClr val="000000"/>
                </a:solidFill>
                <a:effectLst/>
                <a:latin typeface="Arial" pitchFamily="34" charset="0"/>
                <a:ea typeface="SimSun" pitchFamily="2" charset="-122"/>
                <a:cs typeface="Arial" pitchFamily="34" charset="0"/>
                <a:sym typeface="Symbol" pitchFamily="18" charset="2"/>
              </a:rPr>
              <a:t>    إن استراتيجية الهامش المرتفع على المدى البعيد أفضل </a:t>
            </a:r>
            <a:r>
              <a:rPr kumimoji="0" lang="ar-SA" altLang="zh-CN" sz="1600" b="0" i="0" u="none" strike="noStrike" cap="none" normalizeH="0" baseline="0" dirty="0" err="1" smtClean="0">
                <a:ln>
                  <a:noFill/>
                </a:ln>
                <a:solidFill>
                  <a:srgbClr val="000000"/>
                </a:solidFill>
                <a:effectLst/>
                <a:latin typeface="Arial" pitchFamily="34" charset="0"/>
                <a:ea typeface="SimSun" pitchFamily="2" charset="-122"/>
                <a:cs typeface="Arial" pitchFamily="34" charset="0"/>
                <a:sym typeface="Symbol" pitchFamily="18" charset="2"/>
              </a:rPr>
              <a:t>مردودية</a:t>
            </a:r>
            <a:r>
              <a:rPr kumimoji="0" lang="ar-SA" altLang="zh-CN" sz="1600" b="0" i="0" u="none" strike="noStrike" cap="none" normalizeH="0" baseline="0" dirty="0" smtClean="0">
                <a:ln>
                  <a:noFill/>
                </a:ln>
                <a:solidFill>
                  <a:srgbClr val="000000"/>
                </a:solidFill>
                <a:effectLst/>
                <a:latin typeface="Arial" pitchFamily="34" charset="0"/>
                <a:ea typeface="SimSun" pitchFamily="2" charset="-122"/>
                <a:cs typeface="Arial" pitchFamily="34" charset="0"/>
                <a:sym typeface="Symbol" pitchFamily="18" charset="2"/>
              </a:rPr>
              <a:t> من استراتيجية الحجم الكبير؛</a:t>
            </a:r>
            <a:endParaRPr kumimoji="0" lang="fr-FR" altLang="zh-CN" sz="1600" b="0" i="0" u="none" strike="noStrike" cap="none" normalizeH="0" baseline="0" dirty="0" smtClean="0">
              <a:ln>
                <a:noFill/>
              </a:ln>
              <a:solidFill>
                <a:srgbClr val="000000"/>
              </a:solidFill>
              <a:effectLst/>
              <a:latin typeface="Arial" pitchFamily="34" charset="0"/>
              <a:cs typeface="Arial" pitchFamily="34" charset="0"/>
              <a:sym typeface="Symbol" pitchFamily="18" charset="2"/>
            </a:endParaRPr>
          </a:p>
          <a:p>
            <a:pPr marL="0" marR="0" lvl="0" indent="0" algn="just" defTabSz="914400" rtl="1" eaLnBrk="0" fontAlgn="base" latinLnBrk="0" hangingPunct="0">
              <a:lnSpc>
                <a:spcPts val="2300"/>
              </a:lnSpc>
              <a:spcBef>
                <a:spcPct val="0"/>
              </a:spcBef>
              <a:spcAft>
                <a:spcPts val="0"/>
              </a:spcAft>
              <a:buClrTx/>
              <a:buSzTx/>
              <a:buFontTx/>
              <a:buChar char="•"/>
              <a:tabLst>
                <a:tab pos="192088" algn="l"/>
              </a:tabLst>
            </a:pPr>
            <a:r>
              <a:rPr kumimoji="0" lang="ar-SA" altLang="zh-CN" sz="1600" b="0" i="0" u="none" strike="noStrike" cap="none" normalizeH="0" baseline="0" dirty="0" smtClean="0">
                <a:ln>
                  <a:noFill/>
                </a:ln>
                <a:solidFill>
                  <a:srgbClr val="000000"/>
                </a:solidFill>
                <a:effectLst/>
                <a:latin typeface="Arial" pitchFamily="34" charset="0"/>
                <a:ea typeface="SimSun" pitchFamily="2" charset="-122"/>
                <a:cs typeface="Arial" pitchFamily="34" charset="0"/>
                <a:sym typeface="Symbol" pitchFamily="18" charset="2"/>
              </a:rPr>
              <a:t>    التغطية الجيدة لمجموع السوق مما يسهم في رفع المبيعات الإجمالية للمؤسسة؛</a:t>
            </a:r>
            <a:endParaRPr kumimoji="0" lang="fr-FR" altLang="zh-CN" sz="1600" b="0" i="0" u="none" strike="noStrike" cap="none" normalizeH="0" baseline="0" dirty="0" smtClean="0">
              <a:ln>
                <a:noFill/>
              </a:ln>
              <a:solidFill>
                <a:srgbClr val="000000"/>
              </a:solidFill>
              <a:effectLst/>
              <a:latin typeface="Arial" pitchFamily="34" charset="0"/>
              <a:cs typeface="Arial" pitchFamily="34" charset="0"/>
              <a:sym typeface="Symbol" pitchFamily="18" charset="2"/>
            </a:endParaRPr>
          </a:p>
          <a:p>
            <a:pPr marL="0" marR="0" lvl="0" indent="0" algn="just" defTabSz="914400" rtl="1" eaLnBrk="0" fontAlgn="base" latinLnBrk="0" hangingPunct="0">
              <a:lnSpc>
                <a:spcPts val="2300"/>
              </a:lnSpc>
              <a:spcBef>
                <a:spcPct val="0"/>
              </a:spcBef>
              <a:spcAft>
                <a:spcPts val="800"/>
              </a:spcAft>
              <a:buClrTx/>
              <a:buSzTx/>
              <a:buFontTx/>
              <a:buChar char="•"/>
              <a:tabLst>
                <a:tab pos="192088" algn="l"/>
              </a:tabLst>
            </a:pPr>
            <a:r>
              <a:rPr kumimoji="0" lang="ar-SA" altLang="zh-CN" sz="1600" b="0" i="0" u="none" strike="noStrike" cap="none" normalizeH="0" baseline="0" dirty="0" smtClean="0">
                <a:ln>
                  <a:noFill/>
                </a:ln>
                <a:solidFill>
                  <a:srgbClr val="000000"/>
                </a:solidFill>
                <a:effectLst/>
                <a:latin typeface="Arial" pitchFamily="34" charset="0"/>
                <a:ea typeface="SimSun" pitchFamily="2" charset="-122"/>
                <a:cs typeface="Arial" pitchFamily="34" charset="0"/>
                <a:sym typeface="Symbol" pitchFamily="18" charset="2"/>
              </a:rPr>
              <a:t>    إن استهداف عدة قطاعات يجعل المؤسسة في منأى عن خطر التقلبات التي قد تحدث في قطاع </a:t>
            </a:r>
            <a:r>
              <a:rPr kumimoji="0" lang="ar-SA" altLang="zh-CN" sz="1600" b="0" i="0" u="none" strike="noStrike" cap="none" normalizeH="0" baseline="0" dirty="0" err="1" smtClean="0">
                <a:ln>
                  <a:noFill/>
                </a:ln>
                <a:solidFill>
                  <a:srgbClr val="000000"/>
                </a:solidFill>
                <a:effectLst/>
                <a:latin typeface="Arial" pitchFamily="34" charset="0"/>
                <a:ea typeface="SimSun" pitchFamily="2" charset="-122"/>
                <a:cs typeface="Arial" pitchFamily="34" charset="0"/>
                <a:sym typeface="Symbol" pitchFamily="18" charset="2"/>
              </a:rPr>
              <a:t>ما...</a:t>
            </a:r>
            <a:endParaRPr kumimoji="0" lang="fr-FR" altLang="zh-CN" sz="1600" b="0" i="0" u="none" strike="noStrike" cap="none" normalizeH="0" baseline="0" dirty="0" smtClean="0">
              <a:ln>
                <a:noFill/>
              </a:ln>
              <a:solidFill>
                <a:srgbClr val="000000"/>
              </a:solidFill>
              <a:effectLst/>
              <a:latin typeface="Arial" pitchFamily="34" charset="0"/>
              <a:cs typeface="Arial" pitchFamily="34" charset="0"/>
              <a:sym typeface="Symbol" pitchFamily="18" charset="2"/>
            </a:endParaRPr>
          </a:p>
          <a:p>
            <a:pPr marL="0" marR="0" lvl="0" indent="0" algn="just" defTabSz="914400" rtl="1" eaLnBrk="0" fontAlgn="base" latinLnBrk="0" hangingPunct="0">
              <a:lnSpc>
                <a:spcPts val="2300"/>
              </a:lnSpc>
              <a:spcBef>
                <a:spcPct val="0"/>
              </a:spcBef>
              <a:spcAft>
                <a:spcPts val="800"/>
              </a:spcAft>
              <a:buClrTx/>
              <a:buSzTx/>
              <a:buFontTx/>
              <a:buNone/>
              <a:tabLst>
                <a:tab pos="192088" algn="l"/>
              </a:tabLst>
            </a:pPr>
            <a:r>
              <a:rPr kumimoji="0" lang="ar-SA" altLang="zh-CN" sz="1600" b="1" i="0" u="none" strike="noStrike" cap="none" normalizeH="0" baseline="0" dirty="0" smtClean="0">
                <a:ln>
                  <a:noFill/>
                </a:ln>
                <a:solidFill>
                  <a:srgbClr val="000000"/>
                </a:solidFill>
                <a:effectLst/>
                <a:latin typeface="Arial" pitchFamily="34" charset="0"/>
                <a:ea typeface="SimSun" pitchFamily="2" charset="-122"/>
                <a:cs typeface="Arial" pitchFamily="34" charset="0"/>
                <a:sym typeface="Symbol" pitchFamily="18" charset="2"/>
              </a:rPr>
              <a:t>     ب- العيوب:</a:t>
            </a:r>
            <a:endParaRPr kumimoji="0" lang="fr-FR" altLang="zh-CN" sz="1600" b="0" i="0" u="none" strike="noStrike" cap="none" normalizeH="0" baseline="0" dirty="0" smtClean="0">
              <a:ln>
                <a:noFill/>
              </a:ln>
              <a:solidFill>
                <a:srgbClr val="000000"/>
              </a:solidFill>
              <a:effectLst/>
              <a:latin typeface="Arial" pitchFamily="34" charset="0"/>
              <a:cs typeface="Arial" pitchFamily="34" charset="0"/>
              <a:sym typeface="Symbol" pitchFamily="18" charset="2"/>
            </a:endParaRPr>
          </a:p>
          <a:p>
            <a:pPr marL="0" marR="0" lvl="0" indent="0" algn="just" defTabSz="914400" rtl="1" eaLnBrk="0" fontAlgn="base" latinLnBrk="0" hangingPunct="0">
              <a:lnSpc>
                <a:spcPts val="2300"/>
              </a:lnSpc>
              <a:spcBef>
                <a:spcPct val="0"/>
              </a:spcBef>
              <a:spcAft>
                <a:spcPts val="0"/>
              </a:spcAft>
              <a:buClrTx/>
              <a:buSzTx/>
              <a:buFontTx/>
              <a:buChar char="•"/>
              <a:tabLst>
                <a:tab pos="192088" algn="l"/>
              </a:tabLst>
            </a:pPr>
            <a:r>
              <a:rPr kumimoji="0" lang="ar-SA" altLang="zh-CN" sz="1600" b="0" i="0" u="none" strike="noStrike" cap="none" normalizeH="0" baseline="0" dirty="0" smtClean="0">
                <a:ln>
                  <a:noFill/>
                </a:ln>
                <a:solidFill>
                  <a:srgbClr val="000000"/>
                </a:solidFill>
                <a:effectLst/>
                <a:latin typeface="Arial" pitchFamily="34" charset="0"/>
                <a:ea typeface="SimSun" pitchFamily="2" charset="-122"/>
                <a:cs typeface="Arial" pitchFamily="34" charset="0"/>
                <a:sym typeface="Symbol" pitchFamily="18" charset="2"/>
              </a:rPr>
              <a:t>    لا يوجد هناك تكييف تام مع الرغبات فيما يخص السعر، التوزيع، </a:t>
            </a:r>
            <a:r>
              <a:rPr kumimoji="0" lang="ar-SA" altLang="zh-CN" sz="1600" b="0" i="0" u="none" strike="noStrike" cap="none" normalizeH="0" baseline="0" dirty="0" err="1" smtClean="0">
                <a:ln>
                  <a:noFill/>
                </a:ln>
                <a:solidFill>
                  <a:srgbClr val="000000"/>
                </a:solidFill>
                <a:effectLst/>
                <a:latin typeface="Arial" pitchFamily="34" charset="0"/>
                <a:ea typeface="SimSun" pitchFamily="2" charset="-122"/>
                <a:cs typeface="Arial" pitchFamily="34" charset="0"/>
                <a:sym typeface="Symbol" pitchFamily="18" charset="2"/>
              </a:rPr>
              <a:t>المنتوج..</a:t>
            </a:r>
            <a:r>
              <a:rPr kumimoji="0" lang="ar-SA" altLang="zh-CN" sz="1600" b="0" i="0" u="none" strike="noStrike" cap="none" normalizeH="0" baseline="0" dirty="0" smtClean="0">
                <a:ln>
                  <a:noFill/>
                </a:ln>
                <a:solidFill>
                  <a:srgbClr val="000000"/>
                </a:solidFill>
                <a:effectLst/>
                <a:latin typeface="Arial" pitchFamily="34" charset="0"/>
                <a:ea typeface="SimSun" pitchFamily="2" charset="-122"/>
                <a:cs typeface="Arial" pitchFamily="34" charset="0"/>
                <a:sym typeface="Symbol" pitchFamily="18" charset="2"/>
              </a:rPr>
              <a:t> لكل مستهلك؛</a:t>
            </a:r>
            <a:endParaRPr kumimoji="0" lang="fr-FR" altLang="zh-CN" sz="1600" b="0" i="0" u="none" strike="noStrike" cap="none" normalizeH="0" baseline="0" dirty="0" smtClean="0">
              <a:ln>
                <a:noFill/>
              </a:ln>
              <a:solidFill>
                <a:srgbClr val="000000"/>
              </a:solidFill>
              <a:effectLst/>
              <a:latin typeface="Arial" pitchFamily="34" charset="0"/>
              <a:cs typeface="Arial" pitchFamily="34" charset="0"/>
              <a:sym typeface="Symbol" pitchFamily="18" charset="2"/>
            </a:endParaRPr>
          </a:p>
          <a:p>
            <a:pPr marL="0" marR="0" lvl="0" indent="0" algn="just" defTabSz="914400" rtl="1" eaLnBrk="0" fontAlgn="base" latinLnBrk="0" hangingPunct="0">
              <a:lnSpc>
                <a:spcPts val="2300"/>
              </a:lnSpc>
              <a:spcBef>
                <a:spcPct val="0"/>
              </a:spcBef>
              <a:spcAft>
                <a:spcPts val="0"/>
              </a:spcAft>
              <a:buClrTx/>
              <a:buSzTx/>
              <a:buFontTx/>
              <a:buChar char="•"/>
              <a:tabLst>
                <a:tab pos="192088" algn="l"/>
              </a:tabLst>
            </a:pPr>
            <a:r>
              <a:rPr kumimoji="0" lang="ar-SA" altLang="zh-CN" sz="1600" b="0" i="0" u="none" strike="noStrike" cap="none" normalizeH="0" baseline="0" dirty="0" smtClean="0">
                <a:ln>
                  <a:noFill/>
                </a:ln>
                <a:solidFill>
                  <a:srgbClr val="000000"/>
                </a:solidFill>
                <a:effectLst/>
                <a:latin typeface="Arial" pitchFamily="34" charset="0"/>
                <a:ea typeface="SimSun" pitchFamily="2" charset="-122"/>
                <a:cs typeface="Arial" pitchFamily="34" charset="0"/>
                <a:sym typeface="Symbol" pitchFamily="18" charset="2"/>
              </a:rPr>
              <a:t>    إن هذه السياسة أكبر تكلفة لأنها تتضمن نفقات إضافية يتطلبها تكييف المنتجات مع عدة قطاعات؛</a:t>
            </a:r>
            <a:endParaRPr kumimoji="0" lang="fr-FR" altLang="zh-CN" sz="1600" b="0" i="0" u="none" strike="noStrike" cap="none" normalizeH="0" baseline="0" dirty="0" smtClean="0">
              <a:ln>
                <a:noFill/>
              </a:ln>
              <a:solidFill>
                <a:srgbClr val="000000"/>
              </a:solidFill>
              <a:effectLst/>
              <a:latin typeface="Arial" pitchFamily="34" charset="0"/>
              <a:cs typeface="Arial" pitchFamily="34" charset="0"/>
              <a:sym typeface="Symbol" pitchFamily="18" charset="2"/>
            </a:endParaRPr>
          </a:p>
          <a:p>
            <a:pPr marL="0" marR="0" lvl="0" indent="0" algn="just" defTabSz="914400" rtl="1" eaLnBrk="0" fontAlgn="base" latinLnBrk="0" hangingPunct="0">
              <a:lnSpc>
                <a:spcPts val="2300"/>
              </a:lnSpc>
              <a:spcBef>
                <a:spcPct val="0"/>
              </a:spcBef>
              <a:spcAft>
                <a:spcPts val="0"/>
              </a:spcAft>
              <a:buClrTx/>
              <a:buSzTx/>
              <a:buFontTx/>
              <a:buChar char="•"/>
              <a:tabLst>
                <a:tab pos="192088" algn="l"/>
              </a:tabLst>
            </a:pPr>
            <a:r>
              <a:rPr kumimoji="0" lang="ar-SA" altLang="zh-CN" sz="1600" b="0" i="0" u="none" strike="noStrike" cap="none" normalizeH="0" baseline="0" dirty="0" smtClean="0">
                <a:ln>
                  <a:noFill/>
                </a:ln>
                <a:solidFill>
                  <a:srgbClr val="000000"/>
                </a:solidFill>
                <a:effectLst/>
                <a:latin typeface="Arial" pitchFamily="34" charset="0"/>
                <a:ea typeface="SimSun" pitchFamily="2" charset="-122"/>
                <a:cs typeface="Arial" pitchFamily="34" charset="0"/>
                <a:sym typeface="Symbol" pitchFamily="18" charset="2"/>
              </a:rPr>
              <a:t>    إن الاتصال بالمستهلكين في ظل هذه الاستراتيجية أكثر صعوبة من الاتصال الشامل لأنه يستلزم </a:t>
            </a:r>
          </a:p>
          <a:p>
            <a:pPr marL="0" marR="0" lvl="0" indent="0" algn="just" defTabSz="914400" rtl="1" eaLnBrk="0" fontAlgn="base" latinLnBrk="0" hangingPunct="0">
              <a:lnSpc>
                <a:spcPts val="2300"/>
              </a:lnSpc>
              <a:spcBef>
                <a:spcPct val="0"/>
              </a:spcBef>
              <a:spcAft>
                <a:spcPts val="0"/>
              </a:spcAft>
              <a:buClrTx/>
              <a:buSzTx/>
              <a:tabLst>
                <a:tab pos="192088" algn="l"/>
              </a:tabLst>
            </a:pPr>
            <a:r>
              <a:rPr lang="ar-SA" altLang="zh-CN" sz="1600" dirty="0" smtClean="0">
                <a:solidFill>
                  <a:srgbClr val="000000"/>
                </a:solidFill>
                <a:latin typeface="Arial" pitchFamily="34" charset="0"/>
                <a:ea typeface="SimSun" pitchFamily="2" charset="-122"/>
                <a:cs typeface="Arial" pitchFamily="34" charset="0"/>
                <a:sym typeface="Symbol" pitchFamily="18" charset="2"/>
              </a:rPr>
              <a:t>     </a:t>
            </a:r>
            <a:r>
              <a:rPr kumimoji="0" lang="ar-SA" altLang="zh-CN" sz="1600" b="0" i="0" u="none" strike="noStrike" cap="none" normalizeH="0" baseline="0" dirty="0" smtClean="0">
                <a:ln>
                  <a:noFill/>
                </a:ln>
                <a:solidFill>
                  <a:srgbClr val="000000"/>
                </a:solidFill>
                <a:effectLst/>
                <a:latin typeface="Arial" pitchFamily="34" charset="0"/>
                <a:ea typeface="SimSun" pitchFamily="2" charset="-122"/>
                <a:cs typeface="Arial" pitchFamily="34" charset="0"/>
                <a:sym typeface="Symbol" pitchFamily="18" charset="2"/>
              </a:rPr>
              <a:t>وسائل خاصة وقريبة من المشترين المحتملين في كل قطاع من قطاعات السوق الكلي؛</a:t>
            </a:r>
            <a:endParaRPr kumimoji="0" lang="fr-FR" altLang="zh-CN" sz="1600" b="0" i="0" u="none" strike="noStrike" cap="none" normalizeH="0" baseline="0" dirty="0" smtClean="0">
              <a:ln>
                <a:noFill/>
              </a:ln>
              <a:solidFill>
                <a:srgbClr val="000000"/>
              </a:solidFill>
              <a:effectLst/>
              <a:latin typeface="Arial" pitchFamily="34" charset="0"/>
              <a:cs typeface="Arial" pitchFamily="34" charset="0"/>
              <a:sym typeface="Symbol" pitchFamily="18" charset="2"/>
            </a:endParaRPr>
          </a:p>
          <a:p>
            <a:pPr marL="0" marR="0" lvl="0" indent="0" algn="just" defTabSz="914400" rtl="1" eaLnBrk="0" fontAlgn="base" latinLnBrk="0" hangingPunct="0">
              <a:lnSpc>
                <a:spcPts val="2300"/>
              </a:lnSpc>
              <a:spcBef>
                <a:spcPct val="0"/>
              </a:spcBef>
              <a:spcAft>
                <a:spcPts val="0"/>
              </a:spcAft>
              <a:buClrTx/>
              <a:buSzTx/>
              <a:buFontTx/>
              <a:buChar char="•"/>
              <a:tabLst>
                <a:tab pos="192088" algn="l"/>
              </a:tabLst>
            </a:pPr>
            <a:r>
              <a:rPr kumimoji="0" lang="ar-SA" altLang="zh-CN" sz="1600" b="0" i="0" u="none" strike="noStrike" cap="none" normalizeH="0" baseline="0" dirty="0" smtClean="0">
                <a:ln>
                  <a:noFill/>
                </a:ln>
                <a:solidFill>
                  <a:srgbClr val="000000"/>
                </a:solidFill>
                <a:effectLst/>
                <a:latin typeface="Arial" pitchFamily="34" charset="0"/>
                <a:ea typeface="SimSun" pitchFamily="2" charset="-122"/>
                <a:cs typeface="Arial" pitchFamily="34" charset="0"/>
                <a:sym typeface="Symbol" pitchFamily="18" charset="2"/>
              </a:rPr>
              <a:t>    التكلفة الكبيرة التي تحتاجها المؤسسة من أجل دراسة السوق وبحوث التسويق؛</a:t>
            </a:r>
            <a:endParaRPr kumimoji="0" lang="fr-FR" altLang="zh-CN" sz="1600" b="0" i="0" u="none" strike="noStrike" cap="none" normalizeH="0" baseline="0" dirty="0" smtClean="0">
              <a:ln>
                <a:noFill/>
              </a:ln>
              <a:solidFill>
                <a:srgbClr val="000000"/>
              </a:solidFill>
              <a:effectLst/>
              <a:latin typeface="Arial" pitchFamily="34" charset="0"/>
              <a:cs typeface="Arial" pitchFamily="34" charset="0"/>
              <a:sym typeface="Symbol" pitchFamily="18" charset="2"/>
            </a:endParaRPr>
          </a:p>
          <a:p>
            <a:pPr marL="0" marR="0" lvl="0" indent="0" algn="just" defTabSz="914400" rtl="1" eaLnBrk="0" fontAlgn="base" latinLnBrk="0" hangingPunct="0">
              <a:lnSpc>
                <a:spcPts val="2300"/>
              </a:lnSpc>
              <a:spcBef>
                <a:spcPct val="0"/>
              </a:spcBef>
              <a:spcAft>
                <a:spcPts val="0"/>
              </a:spcAft>
              <a:buClrTx/>
              <a:buSzTx/>
              <a:buFontTx/>
              <a:buChar char="•"/>
              <a:tabLst>
                <a:tab pos="192088" algn="l"/>
              </a:tabLst>
            </a:pPr>
            <a:r>
              <a:rPr kumimoji="0" lang="ar-SA" altLang="zh-CN" sz="1600" b="0" i="0" u="none" strike="noStrike" cap="none" normalizeH="0" baseline="0" dirty="0" smtClean="0">
                <a:ln>
                  <a:noFill/>
                </a:ln>
                <a:solidFill>
                  <a:srgbClr val="000000"/>
                </a:solidFill>
                <a:effectLst/>
                <a:latin typeface="Arial" pitchFamily="34" charset="0"/>
                <a:ea typeface="SimSun" pitchFamily="2" charset="-122"/>
                <a:cs typeface="Arial" pitchFamily="34" charset="0"/>
                <a:sym typeface="Symbol" pitchFamily="18" charset="2"/>
              </a:rPr>
              <a:t>    تتطلب هذه السياسة كفاءات تكنولوجية ومهارات بشرية من أجل التنويع في </a:t>
            </a:r>
            <a:r>
              <a:rPr kumimoji="0" lang="ar-SA" altLang="zh-CN" sz="1600" b="0" i="0" u="none" strike="noStrike" cap="none" normalizeH="0" baseline="0" dirty="0" err="1" smtClean="0">
                <a:ln>
                  <a:noFill/>
                </a:ln>
                <a:solidFill>
                  <a:srgbClr val="000000"/>
                </a:solidFill>
                <a:effectLst/>
                <a:latin typeface="Arial" pitchFamily="34" charset="0"/>
                <a:ea typeface="SimSun" pitchFamily="2" charset="-122"/>
                <a:cs typeface="Arial" pitchFamily="34" charset="0"/>
                <a:sym typeface="Symbol" pitchFamily="18" charset="2"/>
              </a:rPr>
              <a:t>العرض...</a:t>
            </a:r>
            <a:endParaRPr kumimoji="0" lang="ar-SA" altLang="zh-CN" sz="1600" b="0" i="0" u="none" strike="noStrike" cap="none" normalizeH="0" baseline="0" dirty="0" smtClean="0">
              <a:ln>
                <a:noFill/>
              </a:ln>
              <a:solidFill>
                <a:srgbClr val="000000"/>
              </a:solidFill>
              <a:effectLst/>
              <a:latin typeface="Arial" pitchFamily="34" charset="0"/>
              <a:ea typeface="SimSun" pitchFamily="2" charset="-122"/>
              <a:cs typeface="Arial" pitchFamily="34" charset="0"/>
              <a:sym typeface="Symbol" pitchFamily="18" charset="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99592" y="1340768"/>
            <a:ext cx="7848872" cy="1813317"/>
          </a:xfrm>
          <a:prstGeom prst="rect">
            <a:avLst/>
          </a:prstGeom>
        </p:spPr>
        <p:txBody>
          <a:bodyPr wrap="square">
            <a:spAutoFit/>
          </a:bodyPr>
          <a:lstStyle/>
          <a:p>
            <a:pPr algn="just" rtl="1">
              <a:lnSpc>
                <a:spcPts val="2300"/>
              </a:lnSpc>
            </a:pPr>
            <a:r>
              <a:rPr lang="ar-SA" sz="1600" b="1" dirty="0" smtClean="0">
                <a:solidFill>
                  <a:srgbClr val="000000"/>
                </a:solidFill>
              </a:rPr>
              <a:t> 3</a:t>
            </a:r>
            <a:r>
              <a:rPr lang="fr-FR" sz="1600" b="1" dirty="0" smtClean="0">
                <a:solidFill>
                  <a:srgbClr val="000000"/>
                </a:solidFill>
                <a:sym typeface="Symbol"/>
              </a:rPr>
              <a:t></a:t>
            </a:r>
            <a:r>
              <a:rPr lang="ar-SA" sz="1600" b="1" dirty="0" smtClean="0">
                <a:solidFill>
                  <a:srgbClr val="000000"/>
                </a:solidFill>
              </a:rPr>
              <a:t> استراتيجية التركيز: </a:t>
            </a:r>
            <a:r>
              <a:rPr lang="ar-SA" sz="1500" dirty="0" smtClean="0">
                <a:solidFill>
                  <a:srgbClr val="000000"/>
                </a:solidFill>
              </a:rPr>
              <a:t>إن كثيـرا من الباحثين في التسويق أمثال </a:t>
            </a:r>
            <a:r>
              <a:rPr lang="fr-FR" sz="1400" i="1" dirty="0" smtClean="0">
                <a:solidFill>
                  <a:srgbClr val="000000"/>
                </a:solidFill>
                <a:latin typeface="Times New Roman" pitchFamily="18" charset="0"/>
                <a:cs typeface="Times New Roman" pitchFamily="18" charset="0"/>
                <a:sym typeface="Symbol"/>
              </a:rPr>
              <a:t></a:t>
            </a:r>
            <a:r>
              <a:rPr lang="fr-FR" sz="1400" i="1" dirty="0" smtClean="0">
                <a:solidFill>
                  <a:srgbClr val="000000"/>
                </a:solidFill>
                <a:latin typeface="Times New Roman" pitchFamily="18" charset="0"/>
                <a:cs typeface="Times New Roman" pitchFamily="18" charset="0"/>
              </a:rPr>
              <a:t>Al Ries, Jack </a:t>
            </a:r>
            <a:r>
              <a:rPr lang="fr-FR" sz="1400" i="1" dirty="0" err="1" smtClean="0">
                <a:solidFill>
                  <a:srgbClr val="000000"/>
                </a:solidFill>
                <a:latin typeface="Times New Roman" pitchFamily="18" charset="0"/>
                <a:cs typeface="Times New Roman" pitchFamily="18" charset="0"/>
              </a:rPr>
              <a:t>Trout</a:t>
            </a:r>
            <a:r>
              <a:rPr lang="fr-FR" sz="1400" i="1" dirty="0" smtClean="0">
                <a:solidFill>
                  <a:srgbClr val="000000"/>
                </a:solidFill>
                <a:latin typeface="Times New Roman" pitchFamily="18" charset="0"/>
                <a:cs typeface="Times New Roman" pitchFamily="18" charset="0"/>
              </a:rPr>
              <a:t>, F.D.</a:t>
            </a:r>
            <a:r>
              <a:rPr lang="fr-FR" sz="1400" i="1" dirty="0" err="1" smtClean="0">
                <a:solidFill>
                  <a:srgbClr val="000000"/>
                </a:solidFill>
                <a:latin typeface="Times New Roman" pitchFamily="18" charset="0"/>
                <a:cs typeface="Times New Roman" pitchFamily="18" charset="0"/>
              </a:rPr>
              <a:t>wiersema</a:t>
            </a:r>
            <a:r>
              <a:rPr lang="fr-FR" sz="1400" i="1" dirty="0" smtClean="0">
                <a:solidFill>
                  <a:srgbClr val="000000"/>
                </a:solidFill>
                <a:latin typeface="Times New Roman" pitchFamily="18" charset="0"/>
                <a:cs typeface="Times New Roman" pitchFamily="18" charset="0"/>
              </a:rPr>
              <a:t>, R.D.</a:t>
            </a:r>
            <a:r>
              <a:rPr lang="fr-FR" sz="1400" i="1" dirty="0" err="1" smtClean="0">
                <a:solidFill>
                  <a:srgbClr val="000000"/>
                </a:solidFill>
                <a:latin typeface="Times New Roman" pitchFamily="18" charset="0"/>
                <a:cs typeface="Times New Roman" pitchFamily="18" charset="0"/>
              </a:rPr>
              <a:t>Buzzel</a:t>
            </a:r>
            <a:r>
              <a:rPr lang="fr-FR" sz="1400" i="1" dirty="0" smtClean="0">
                <a:solidFill>
                  <a:srgbClr val="000000"/>
                </a:solidFill>
                <a:latin typeface="Times New Roman" pitchFamily="18" charset="0"/>
                <a:cs typeface="Times New Roman" pitchFamily="18" charset="0"/>
              </a:rPr>
              <a:t>…</a:t>
            </a:r>
            <a:r>
              <a:rPr lang="fr-FR" sz="1400" i="1" dirty="0" smtClean="0">
                <a:solidFill>
                  <a:srgbClr val="000000"/>
                </a:solidFill>
                <a:latin typeface="Times New Roman" pitchFamily="18" charset="0"/>
                <a:cs typeface="Times New Roman" pitchFamily="18" charset="0"/>
                <a:sym typeface="Symbol"/>
              </a:rPr>
              <a:t></a:t>
            </a:r>
            <a:r>
              <a:rPr lang="ar-SA" sz="1400" dirty="0" smtClean="0">
                <a:solidFill>
                  <a:srgbClr val="000000"/>
                </a:solidFill>
                <a:latin typeface="Times New Roman" pitchFamily="18" charset="0"/>
                <a:cs typeface="Times New Roman" pitchFamily="18" charset="0"/>
              </a:rPr>
              <a:t> </a:t>
            </a:r>
            <a:r>
              <a:rPr lang="ar-SA" sz="1500" dirty="0" smtClean="0">
                <a:solidFill>
                  <a:srgbClr val="000000"/>
                </a:solidFill>
              </a:rPr>
              <a:t>يعتبرون أن نجاح العديد من المؤسسات التي حققت نموا مهما في حصصها السوقية إنما حققت ذلك عن طريق تركيز جهودها التسويقية على قطاع تم اختياره بعناية.</a:t>
            </a:r>
            <a:endParaRPr lang="fr-FR" sz="1500" dirty="0" smtClean="0">
              <a:solidFill>
                <a:srgbClr val="000000"/>
              </a:solidFill>
            </a:endParaRPr>
          </a:p>
          <a:p>
            <a:pPr algn="just" rtl="1">
              <a:lnSpc>
                <a:spcPts val="2300"/>
              </a:lnSpc>
            </a:pPr>
            <a:r>
              <a:rPr lang="fr-FR" sz="1500" dirty="0" smtClean="0">
                <a:solidFill>
                  <a:srgbClr val="000000"/>
                </a:solidFill>
              </a:rPr>
              <a:t> </a:t>
            </a:r>
            <a:r>
              <a:rPr lang="ar-SA" sz="1500" dirty="0" smtClean="0">
                <a:solidFill>
                  <a:srgbClr val="000000"/>
                </a:solidFill>
              </a:rPr>
              <a:t>      إن مؤسسة سيارات مثل</a:t>
            </a:r>
            <a:r>
              <a:rPr lang="fr-FR" sz="1400" i="1" dirty="0" err="1" smtClean="0">
                <a:solidFill>
                  <a:srgbClr val="000000"/>
                </a:solidFill>
                <a:latin typeface="Times New Roman" pitchFamily="18" charset="0"/>
                <a:cs typeface="Times New Roman" pitchFamily="18" charset="0"/>
              </a:rPr>
              <a:t>Rolls-royce</a:t>
            </a:r>
            <a:r>
              <a:rPr lang="ar-SA" sz="1400" i="1" dirty="0" smtClean="0">
                <a:solidFill>
                  <a:srgbClr val="000000"/>
                </a:solidFill>
                <a:latin typeface="Times New Roman" pitchFamily="18" charset="0"/>
                <a:cs typeface="Times New Roman" pitchFamily="18" charset="0"/>
              </a:rPr>
              <a:t> </a:t>
            </a:r>
            <a:r>
              <a:rPr lang="fr-FR" sz="1500" dirty="0" smtClean="0">
                <a:solidFill>
                  <a:srgbClr val="000000"/>
                </a:solidFill>
              </a:rPr>
              <a:t>  </a:t>
            </a:r>
            <a:r>
              <a:rPr lang="ar-SA" sz="1500" dirty="0" smtClean="0">
                <a:solidFill>
                  <a:srgbClr val="000000"/>
                </a:solidFill>
              </a:rPr>
              <a:t>أو </a:t>
            </a:r>
            <a:r>
              <a:rPr lang="fr-FR" sz="1400" i="1" dirty="0" smtClean="0">
                <a:solidFill>
                  <a:srgbClr val="000000"/>
                </a:solidFill>
                <a:latin typeface="Times New Roman" pitchFamily="18" charset="0"/>
                <a:cs typeface="Times New Roman" pitchFamily="18" charset="0"/>
              </a:rPr>
              <a:t>Jaguar</a:t>
            </a:r>
            <a:r>
              <a:rPr lang="fr-FR" sz="1500" dirty="0" smtClean="0">
                <a:solidFill>
                  <a:srgbClr val="000000"/>
                </a:solidFill>
              </a:rPr>
              <a:t> </a:t>
            </a:r>
            <a:r>
              <a:rPr lang="ar-SA" sz="1500" dirty="0" smtClean="0">
                <a:solidFill>
                  <a:srgbClr val="000000"/>
                </a:solidFill>
              </a:rPr>
              <a:t> لا توجّه </a:t>
            </a:r>
            <a:r>
              <a:rPr lang="ar-SA" sz="1500" dirty="0" err="1" smtClean="0">
                <a:solidFill>
                  <a:srgbClr val="000000"/>
                </a:solidFill>
              </a:rPr>
              <a:t>منتوجها</a:t>
            </a:r>
            <a:r>
              <a:rPr lang="ar-SA" sz="1500" dirty="0" smtClean="0">
                <a:solidFill>
                  <a:srgbClr val="000000"/>
                </a:solidFill>
              </a:rPr>
              <a:t> إلى عموم مالكي السيارات ولكنها تركز على تلك الفئة المترفة صاحبة الدخول العالية والتي يمكن لها تغطية النفقات الضخمة التي يتطلبها إنتاج تلك السيارات </a:t>
            </a:r>
            <a:r>
              <a:rPr lang="ar-SA" sz="1500" dirty="0" err="1" smtClean="0">
                <a:solidFill>
                  <a:srgbClr val="000000"/>
                </a:solidFill>
              </a:rPr>
              <a:t>الفارهـة</a:t>
            </a:r>
            <a:endParaRPr lang="fr-FR" sz="1500" dirty="0" smtClean="0">
              <a:solidFill>
                <a:srgbClr val="000000"/>
              </a:solidFill>
            </a:endParaRPr>
          </a:p>
          <a:p>
            <a:pPr algn="just" rtl="1"/>
            <a:endParaRPr lang="fr-FR" sz="1600" dirty="0">
              <a:solidFill>
                <a:srgbClr val="000000"/>
              </a:solidFill>
            </a:endParaRPr>
          </a:p>
        </p:txBody>
      </p:sp>
      <p:sp>
        <p:nvSpPr>
          <p:cNvPr id="70657" name="Rectangle 1"/>
          <p:cNvSpPr>
            <a:spLocks noChangeArrowheads="1"/>
          </p:cNvSpPr>
          <p:nvPr/>
        </p:nvSpPr>
        <p:spPr bwMode="auto">
          <a:xfrm>
            <a:off x="971600" y="2924944"/>
            <a:ext cx="7704856" cy="9387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ts val="2200"/>
              </a:lnSpc>
              <a:spcBef>
                <a:spcPct val="0"/>
              </a:spcBef>
              <a:spcAft>
                <a:spcPct val="0"/>
              </a:spcAft>
              <a:buClrTx/>
              <a:buSzTx/>
              <a:buFontTx/>
              <a:buNone/>
              <a:tabLst/>
            </a:pPr>
            <a:r>
              <a:rPr kumimoji="0" lang="ar-SA" altLang="zh-CN" sz="15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والسؤال الذي يطرح نفسه غالبا هو: ما حجم القطاع الذي يمكن أن تعتبره المؤسسة سوقها </a:t>
            </a:r>
            <a:r>
              <a:rPr kumimoji="0" lang="ar-SA" altLang="zh-CN" sz="1500" b="0" i="0" u="none" strike="noStrike" cap="none" normalizeH="0" baseline="0" dirty="0" err="1" smtClean="0">
                <a:ln>
                  <a:noFill/>
                </a:ln>
                <a:solidFill>
                  <a:srgbClr val="000000"/>
                </a:solidFill>
                <a:effectLst/>
                <a:latin typeface="Arial" pitchFamily="34" charset="0"/>
                <a:ea typeface="SimSun" pitchFamily="2" charset="-122"/>
                <a:cs typeface="Arial" pitchFamily="34" charset="0"/>
              </a:rPr>
              <a:t>المركز؟</a:t>
            </a:r>
            <a:r>
              <a:rPr kumimoji="0" lang="ar-SA" altLang="zh-CN" sz="15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 وللإجابة على ذلك فلنفرض أن مؤسسة ما قررت أن تستهدف قطاعا من قطاعات السوق الكلي، بصفة عامة فإنها يمكن أن تكون أمام ثلاث حالات يوضحها الشكل </a:t>
            </a:r>
            <a:r>
              <a:rPr kumimoji="0" lang="ar-SA" altLang="zh-CN" sz="1500" b="0" i="0" u="none" strike="noStrike" cap="none" normalizeH="0" baseline="0" dirty="0" err="1" smtClean="0">
                <a:ln>
                  <a:noFill/>
                </a:ln>
                <a:solidFill>
                  <a:srgbClr val="000000"/>
                </a:solidFill>
                <a:effectLst/>
                <a:latin typeface="Arial" pitchFamily="34" charset="0"/>
                <a:ea typeface="SimSun" pitchFamily="2" charset="-122"/>
                <a:cs typeface="Arial" pitchFamily="34" charset="0"/>
              </a:rPr>
              <a:t>التالي:</a:t>
            </a:r>
            <a:endParaRPr kumimoji="0" lang="ar-SA" altLang="zh-CN" sz="1500" b="0" i="0" u="none" strike="noStrike" cap="none" normalizeH="0" baseline="0" dirty="0" smtClean="0">
              <a:ln>
                <a:noFill/>
              </a:ln>
              <a:solidFill>
                <a:srgbClr val="000000"/>
              </a:solidFill>
              <a:effectLst/>
              <a:latin typeface="Arial" pitchFamily="34" charset="0"/>
              <a:cs typeface="Arial" pitchFamily="34" charset="0"/>
            </a:endParaRPr>
          </a:p>
        </p:txBody>
      </p:sp>
      <p:grpSp>
        <p:nvGrpSpPr>
          <p:cNvPr id="70663" name="Group 7"/>
          <p:cNvGrpSpPr>
            <a:grpSpLocks noChangeAspect="1"/>
          </p:cNvGrpSpPr>
          <p:nvPr/>
        </p:nvGrpSpPr>
        <p:grpSpPr bwMode="auto">
          <a:xfrm>
            <a:off x="1619672" y="4005064"/>
            <a:ext cx="5715000" cy="2057400"/>
            <a:chOff x="1480" y="1428"/>
            <a:chExt cx="9000" cy="3240"/>
          </a:xfrm>
        </p:grpSpPr>
        <p:sp>
          <p:nvSpPr>
            <p:cNvPr id="70664" name="AutoShape 8"/>
            <p:cNvSpPr>
              <a:spLocks noChangeAspect="1" noChangeArrowheads="1"/>
            </p:cNvSpPr>
            <p:nvPr/>
          </p:nvSpPr>
          <p:spPr bwMode="auto">
            <a:xfrm>
              <a:off x="1480" y="1428"/>
              <a:ext cx="9000" cy="324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fr-FR" sz="1200" b="1">
                <a:solidFill>
                  <a:srgbClr val="000000"/>
                </a:solidFill>
              </a:endParaRPr>
            </a:p>
          </p:txBody>
        </p:sp>
        <p:sp>
          <p:nvSpPr>
            <p:cNvPr id="70665" name="Text Box 9"/>
            <p:cNvSpPr txBox="1">
              <a:spLocks noChangeArrowheads="1"/>
            </p:cNvSpPr>
            <p:nvPr/>
          </p:nvSpPr>
          <p:spPr bwMode="auto">
            <a:xfrm>
              <a:off x="2882" y="3950"/>
              <a:ext cx="600" cy="472"/>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1200" b="1" i="0" u="none" strike="noStrike" cap="none" normalizeH="0" baseline="0" smtClean="0">
                  <a:ln>
                    <a:noFill/>
                  </a:ln>
                  <a:solidFill>
                    <a:srgbClr val="000000"/>
                  </a:solidFill>
                  <a:effectLst/>
                  <a:latin typeface="Calibri" pitchFamily="34" charset="0"/>
                  <a:ea typeface="Arial" pitchFamily="34" charset="0"/>
                  <a:cs typeface="Arial" pitchFamily="34" charset="0"/>
                </a:rPr>
                <a:t>-3-</a:t>
              </a:r>
              <a:endParaRPr kumimoji="0" lang="fr-FR" sz="1200" b="1" i="0" u="none" strike="noStrike" cap="none" normalizeH="0" baseline="0" smtClean="0">
                <a:ln>
                  <a:noFill/>
                </a:ln>
                <a:solidFill>
                  <a:srgbClr val="000000"/>
                </a:solidFill>
                <a:effectLst/>
                <a:latin typeface="Arial" pitchFamily="34" charset="0"/>
                <a:cs typeface="Arial" pitchFamily="34" charset="0"/>
              </a:endParaRPr>
            </a:p>
          </p:txBody>
        </p:sp>
        <p:sp>
          <p:nvSpPr>
            <p:cNvPr id="70666" name="Text Box 10"/>
            <p:cNvSpPr txBox="1">
              <a:spLocks noChangeArrowheads="1"/>
            </p:cNvSpPr>
            <p:nvPr/>
          </p:nvSpPr>
          <p:spPr bwMode="auto">
            <a:xfrm>
              <a:off x="8489" y="3950"/>
              <a:ext cx="600" cy="472"/>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1200" b="1" i="0" u="none" strike="noStrike" cap="none" normalizeH="0" baseline="0" smtClean="0">
                  <a:ln>
                    <a:noFill/>
                  </a:ln>
                  <a:solidFill>
                    <a:srgbClr val="000000"/>
                  </a:solidFill>
                  <a:effectLst/>
                  <a:latin typeface="Calibri" pitchFamily="34" charset="0"/>
                  <a:ea typeface="Arial" pitchFamily="34" charset="0"/>
                  <a:cs typeface="Arial" pitchFamily="34" charset="0"/>
                </a:rPr>
                <a:t>-1-</a:t>
              </a:r>
              <a:endParaRPr kumimoji="0" lang="fr-FR" sz="1200" b="1" i="0" u="none" strike="noStrike" cap="none" normalizeH="0" baseline="0" smtClean="0">
                <a:ln>
                  <a:noFill/>
                </a:ln>
                <a:solidFill>
                  <a:srgbClr val="000000"/>
                </a:solidFill>
                <a:effectLst/>
                <a:latin typeface="Arial" pitchFamily="34" charset="0"/>
                <a:cs typeface="Arial" pitchFamily="34" charset="0"/>
              </a:endParaRPr>
            </a:p>
          </p:txBody>
        </p:sp>
        <p:sp>
          <p:nvSpPr>
            <p:cNvPr id="70667" name="Text Box 11"/>
            <p:cNvSpPr txBox="1">
              <a:spLocks noChangeArrowheads="1"/>
            </p:cNvSpPr>
            <p:nvPr/>
          </p:nvSpPr>
          <p:spPr bwMode="auto">
            <a:xfrm>
              <a:off x="5724" y="3948"/>
              <a:ext cx="600" cy="497"/>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1200" b="1" i="0" u="none" strike="noStrike" cap="none" normalizeH="0" baseline="0" smtClean="0">
                  <a:ln>
                    <a:noFill/>
                  </a:ln>
                  <a:solidFill>
                    <a:srgbClr val="000000"/>
                  </a:solidFill>
                  <a:effectLst/>
                  <a:latin typeface="Calibri" pitchFamily="34" charset="0"/>
                  <a:ea typeface="Arial" pitchFamily="34" charset="0"/>
                  <a:cs typeface="Arial" pitchFamily="34" charset="0"/>
                </a:rPr>
                <a:t>-2-</a:t>
              </a:r>
              <a:endParaRPr kumimoji="0" lang="fr-FR" sz="1200" b="1" i="0" u="none" strike="noStrike" cap="none" normalizeH="0" baseline="0" smtClean="0">
                <a:ln>
                  <a:noFill/>
                </a:ln>
                <a:solidFill>
                  <a:srgbClr val="000000"/>
                </a:solidFill>
                <a:effectLst/>
                <a:latin typeface="Arial" pitchFamily="34" charset="0"/>
                <a:cs typeface="Arial" pitchFamily="34" charset="0"/>
              </a:endParaRPr>
            </a:p>
          </p:txBody>
        </p:sp>
      </p:grpSp>
      <p:pic>
        <p:nvPicPr>
          <p:cNvPr id="21" name="Image 20"/>
          <p:cNvPicPr/>
          <p:nvPr/>
        </p:nvPicPr>
        <p:blipFill>
          <a:blip r:embed="rId2" cstate="print"/>
          <a:srcRect/>
          <a:stretch>
            <a:fillRect/>
          </a:stretch>
        </p:blipFill>
        <p:spPr bwMode="auto">
          <a:xfrm>
            <a:off x="1691680" y="3877404"/>
            <a:ext cx="5518785" cy="197548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1"/>
          <p:cNvSpPr>
            <a:spLocks noChangeArrowheads="1"/>
          </p:cNvSpPr>
          <p:nvPr/>
        </p:nvSpPr>
        <p:spPr bwMode="auto">
          <a:xfrm>
            <a:off x="899592" y="1800637"/>
            <a:ext cx="7416824" cy="36445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ts val="2300"/>
              </a:lnSpc>
              <a:spcBef>
                <a:spcPct val="0"/>
              </a:spcBef>
              <a:spcAft>
                <a:spcPts val="600"/>
              </a:spcAft>
              <a:buClrTx/>
              <a:buSzTx/>
              <a:buFontTx/>
              <a:buNone/>
              <a:tabLst>
                <a:tab pos="239713" algn="l"/>
              </a:tabLst>
            </a:pPr>
            <a:r>
              <a:rPr kumimoji="0" lang="ar-SA" altLang="zh-CN" sz="16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   ويمكننا في النهاية أن نخلص إلى أهم المزايا والعيوب التي تخص استراتيجية التركيز فيما يلي:</a:t>
            </a:r>
            <a:endParaRPr kumimoji="0" lang="fr-FR" altLang="zh-CN" sz="16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just" defTabSz="914400" rtl="1" eaLnBrk="0" fontAlgn="base" latinLnBrk="0" hangingPunct="0">
              <a:lnSpc>
                <a:spcPts val="2300"/>
              </a:lnSpc>
              <a:spcBef>
                <a:spcPct val="0"/>
              </a:spcBef>
              <a:spcAft>
                <a:spcPts val="600"/>
              </a:spcAft>
              <a:buClrTx/>
              <a:buSzTx/>
              <a:buFontTx/>
              <a:buNone/>
              <a:tabLst>
                <a:tab pos="239713" algn="l"/>
              </a:tabLst>
            </a:pPr>
            <a:r>
              <a:rPr kumimoji="0" lang="ar-SA" altLang="zh-CN" sz="16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    </a:t>
            </a:r>
            <a:r>
              <a:rPr kumimoji="0" lang="ar-SA" altLang="zh-CN" sz="1600" b="1" i="0" u="none" strike="noStrike" cap="none" normalizeH="0" baseline="0" dirty="0" smtClean="0">
                <a:ln>
                  <a:noFill/>
                </a:ln>
                <a:solidFill>
                  <a:srgbClr val="000000"/>
                </a:solidFill>
                <a:effectLst/>
                <a:latin typeface="Arial" pitchFamily="34" charset="0"/>
                <a:ea typeface="SimSun" pitchFamily="2" charset="-122"/>
                <a:cs typeface="Arial" pitchFamily="34" charset="0"/>
              </a:rPr>
              <a:t> أ- المـزايـا:</a:t>
            </a:r>
            <a:endParaRPr kumimoji="0" lang="fr-FR" altLang="zh-CN" sz="16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just" defTabSz="914400" rtl="1" eaLnBrk="0" fontAlgn="base" latinLnBrk="0" hangingPunct="0">
              <a:lnSpc>
                <a:spcPts val="2300"/>
              </a:lnSpc>
              <a:spcBef>
                <a:spcPct val="0"/>
              </a:spcBef>
              <a:spcAft>
                <a:spcPct val="0"/>
              </a:spcAft>
              <a:buClrTx/>
              <a:buSzTx/>
              <a:buFontTx/>
              <a:buChar char="•"/>
              <a:tabLst>
                <a:tab pos="239713" algn="l"/>
              </a:tabLst>
            </a:pPr>
            <a:r>
              <a:rPr kumimoji="0" lang="ar-SA" altLang="zh-CN" sz="16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  التعرف على حاجات ورغبات الأفراد بشكل جيد يساعد على مقابلتها بمنتجات مناسبة لها؛</a:t>
            </a:r>
            <a:endParaRPr kumimoji="0" lang="fr-FR" altLang="zh-CN" sz="16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just" defTabSz="914400" rtl="1" eaLnBrk="0" fontAlgn="base" latinLnBrk="0" hangingPunct="0">
              <a:lnSpc>
                <a:spcPts val="2300"/>
              </a:lnSpc>
              <a:spcBef>
                <a:spcPct val="0"/>
              </a:spcBef>
              <a:spcAft>
                <a:spcPct val="0"/>
              </a:spcAft>
              <a:buClrTx/>
              <a:buSzTx/>
              <a:buFontTx/>
              <a:buChar char="•"/>
              <a:tabLst>
                <a:tab pos="239713" algn="l"/>
              </a:tabLst>
            </a:pPr>
            <a:r>
              <a:rPr kumimoji="0" lang="ar-SA" altLang="zh-CN" sz="16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  موافقة هذه الاستراتيجية للمؤسسات الصغيرة والمتوسطة وحمايتها من أخطار المنافسين الكبار؛</a:t>
            </a:r>
            <a:endParaRPr kumimoji="0" lang="fr-FR" altLang="zh-CN" sz="16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just" defTabSz="914400" rtl="1" eaLnBrk="0" fontAlgn="base" latinLnBrk="0" hangingPunct="0">
              <a:lnSpc>
                <a:spcPts val="2300"/>
              </a:lnSpc>
              <a:spcBef>
                <a:spcPct val="0"/>
              </a:spcBef>
              <a:spcAft>
                <a:spcPct val="0"/>
              </a:spcAft>
              <a:buClrTx/>
              <a:buSzTx/>
              <a:buFontTx/>
              <a:buChar char="•"/>
              <a:tabLst>
                <a:tab pos="239713" algn="l"/>
              </a:tabLst>
            </a:pPr>
            <a:r>
              <a:rPr kumimoji="0" lang="ar-SA" altLang="zh-CN" sz="16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  الاستفادة من مزايا التخصص خاصة من خلال التخفيض في تكاليف الإنتاج، التوزيع </a:t>
            </a:r>
            <a:r>
              <a:rPr kumimoji="0" lang="ar-SA" altLang="zh-CN" sz="1600" b="0" i="0" u="none" strike="noStrike" cap="none" normalizeH="0" baseline="0" dirty="0" err="1" smtClean="0">
                <a:ln>
                  <a:noFill/>
                </a:ln>
                <a:solidFill>
                  <a:srgbClr val="000000"/>
                </a:solidFill>
                <a:effectLst/>
                <a:latin typeface="Arial" pitchFamily="34" charset="0"/>
                <a:ea typeface="SimSun" pitchFamily="2" charset="-122"/>
                <a:cs typeface="Arial" pitchFamily="34" charset="0"/>
              </a:rPr>
              <a:t>والترويج..؛</a:t>
            </a:r>
            <a:endParaRPr kumimoji="0" lang="fr-FR" altLang="zh-CN" sz="16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just" defTabSz="914400" rtl="1" eaLnBrk="0" fontAlgn="base" latinLnBrk="0" hangingPunct="0">
              <a:lnSpc>
                <a:spcPts val="2300"/>
              </a:lnSpc>
              <a:spcBef>
                <a:spcPct val="0"/>
              </a:spcBef>
              <a:spcAft>
                <a:spcPct val="0"/>
              </a:spcAft>
              <a:buClrTx/>
              <a:buSzTx/>
              <a:buFontTx/>
              <a:buChar char="•"/>
              <a:tabLst>
                <a:tab pos="239713" algn="l"/>
              </a:tabLst>
            </a:pPr>
            <a:r>
              <a:rPr kumimoji="0" lang="ar-SA" altLang="zh-CN" sz="16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  البعد عن تقليد المنافسين للمؤسسة عن طريق تخصصها في تكنولوجيا وإنتاج </a:t>
            </a:r>
            <a:r>
              <a:rPr kumimoji="0" lang="ar-SA" altLang="zh-CN" sz="1600" b="0" i="0" u="none" strike="noStrike" cap="none" normalizeH="0" baseline="0" dirty="0" err="1" smtClean="0">
                <a:ln>
                  <a:noFill/>
                </a:ln>
                <a:solidFill>
                  <a:srgbClr val="000000"/>
                </a:solidFill>
                <a:effectLst/>
                <a:latin typeface="Arial" pitchFamily="34" charset="0"/>
                <a:ea typeface="SimSun" pitchFamily="2" charset="-122"/>
                <a:cs typeface="Arial" pitchFamily="34" charset="0"/>
              </a:rPr>
              <a:t>خاص...</a:t>
            </a:r>
            <a:endParaRPr kumimoji="0" lang="fr-FR" altLang="zh-CN" sz="16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just" defTabSz="914400" rtl="1" eaLnBrk="0" fontAlgn="base" latinLnBrk="0" hangingPunct="0">
              <a:lnSpc>
                <a:spcPts val="2300"/>
              </a:lnSpc>
              <a:spcBef>
                <a:spcPts val="600"/>
              </a:spcBef>
              <a:spcAft>
                <a:spcPts val="600"/>
              </a:spcAft>
              <a:buClrTx/>
              <a:buSzTx/>
              <a:buFontTx/>
              <a:buNone/>
              <a:tabLst>
                <a:tab pos="239713" algn="l"/>
              </a:tabLst>
            </a:pPr>
            <a:r>
              <a:rPr kumimoji="0" lang="ar-SA" altLang="zh-CN" sz="1600" b="1" i="0" u="none" strike="noStrike" cap="none" normalizeH="0" baseline="0" dirty="0" smtClean="0">
                <a:ln>
                  <a:noFill/>
                </a:ln>
                <a:solidFill>
                  <a:srgbClr val="000000"/>
                </a:solidFill>
                <a:effectLst/>
                <a:latin typeface="Arial" pitchFamily="34" charset="0"/>
                <a:ea typeface="SimSun" pitchFamily="2" charset="-122"/>
                <a:cs typeface="Arial" pitchFamily="34" charset="0"/>
              </a:rPr>
              <a:t>     ب- العيوب:</a:t>
            </a:r>
            <a:endParaRPr kumimoji="0" lang="fr-FR" altLang="zh-CN" sz="16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just" defTabSz="914400" rtl="1" eaLnBrk="0" fontAlgn="base" latinLnBrk="0" hangingPunct="0">
              <a:lnSpc>
                <a:spcPts val="2300"/>
              </a:lnSpc>
              <a:spcBef>
                <a:spcPct val="0"/>
              </a:spcBef>
              <a:spcAft>
                <a:spcPct val="0"/>
              </a:spcAft>
              <a:buClrTx/>
              <a:buSzTx/>
              <a:buFontTx/>
              <a:buChar char="•"/>
              <a:tabLst>
                <a:tab pos="239713" algn="l"/>
              </a:tabLst>
            </a:pPr>
            <a:r>
              <a:rPr kumimoji="0" lang="ar-SA" altLang="zh-CN" sz="16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  خطر تحول رغبات وأذواق المستهلكين قد يُفقد المؤسسة سوقها تماما؛</a:t>
            </a:r>
            <a:endParaRPr kumimoji="0" lang="fr-FR" altLang="zh-CN" sz="16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just" defTabSz="914400" rtl="1" eaLnBrk="0" fontAlgn="base" latinLnBrk="0" hangingPunct="0">
              <a:lnSpc>
                <a:spcPts val="2300"/>
              </a:lnSpc>
              <a:spcBef>
                <a:spcPct val="0"/>
              </a:spcBef>
              <a:spcAft>
                <a:spcPct val="0"/>
              </a:spcAft>
              <a:buClrTx/>
              <a:buSzTx/>
              <a:buFontTx/>
              <a:buChar char="•"/>
              <a:tabLst>
                <a:tab pos="239713" algn="l"/>
              </a:tabLst>
            </a:pPr>
            <a:r>
              <a:rPr kumimoji="0" lang="ar-SA" altLang="zh-CN" sz="16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  خطر التغير والتطور في التكنولوجيا بما يتجاوز تلك التي تمتلكها المؤسسة؛</a:t>
            </a:r>
            <a:endParaRPr kumimoji="0" lang="fr-FR" altLang="zh-CN" sz="16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just" defTabSz="914400" rtl="1" eaLnBrk="0" fontAlgn="base" latinLnBrk="0" hangingPunct="0">
              <a:lnSpc>
                <a:spcPts val="2300"/>
              </a:lnSpc>
              <a:spcBef>
                <a:spcPct val="0"/>
              </a:spcBef>
              <a:spcAft>
                <a:spcPct val="0"/>
              </a:spcAft>
              <a:buClrTx/>
              <a:buSzTx/>
              <a:buFontTx/>
              <a:buChar char="•"/>
              <a:tabLst>
                <a:tab pos="239713" algn="l"/>
              </a:tabLst>
            </a:pPr>
            <a:r>
              <a:rPr kumimoji="0" lang="ar-SA" altLang="zh-CN" sz="16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  تهديد دخول المنافسين الجدد إلى القطاع الصغير بما يفقده </a:t>
            </a:r>
            <a:r>
              <a:rPr kumimoji="0" lang="ar-SA" altLang="zh-CN" sz="1600" b="0" i="0" u="none" strike="noStrike" cap="none" normalizeH="0" baseline="0" dirty="0" err="1" smtClean="0">
                <a:ln>
                  <a:noFill/>
                </a:ln>
                <a:solidFill>
                  <a:srgbClr val="000000"/>
                </a:solidFill>
                <a:effectLst/>
                <a:latin typeface="Arial" pitchFamily="34" charset="0"/>
                <a:ea typeface="SimSun" pitchFamily="2" charset="-122"/>
                <a:cs typeface="Arial" pitchFamily="34" charset="0"/>
              </a:rPr>
              <a:t>مردوديته</a:t>
            </a:r>
            <a:r>
              <a:rPr kumimoji="0" lang="ar-SA" altLang="zh-CN" sz="16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 العالية؛</a:t>
            </a:r>
            <a:endParaRPr kumimoji="0" lang="fr-FR" altLang="zh-CN" sz="16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just" defTabSz="914400" rtl="1" eaLnBrk="0" fontAlgn="base" latinLnBrk="0" hangingPunct="0">
              <a:lnSpc>
                <a:spcPts val="2300"/>
              </a:lnSpc>
              <a:spcBef>
                <a:spcPct val="0"/>
              </a:spcBef>
              <a:spcAft>
                <a:spcPct val="0"/>
              </a:spcAft>
              <a:buClrTx/>
              <a:buSzTx/>
              <a:buFontTx/>
              <a:buChar char="•"/>
              <a:tabLst>
                <a:tab pos="239713" algn="l"/>
              </a:tabLst>
            </a:pPr>
            <a:r>
              <a:rPr kumimoji="0" lang="ar-SA" altLang="zh-CN" sz="16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  الحاجة </a:t>
            </a:r>
            <a:r>
              <a:rPr lang="ar-SA" altLang="zh-CN" sz="1600" dirty="0" smtClean="0">
                <a:solidFill>
                  <a:srgbClr val="000000"/>
                </a:solidFill>
                <a:latin typeface="Arial" pitchFamily="34" charset="0"/>
                <a:ea typeface="SimSun" pitchFamily="2" charset="-122"/>
                <a:cs typeface="Arial" pitchFamily="34" charset="0"/>
              </a:rPr>
              <a:t>ل</a:t>
            </a:r>
            <a:r>
              <a:rPr kumimoji="0" lang="ar-SA" altLang="zh-CN" sz="16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إجراء دراسات سوقية وبحوث تسويقية معمّقة ومكلفة من أجل تحديد القطاع المناسب للتركيز عليه</a:t>
            </a:r>
            <a:r>
              <a:rPr lang="ar-SA" altLang="zh-CN" sz="1600" dirty="0" smtClean="0">
                <a:solidFill>
                  <a:srgbClr val="000000"/>
                </a:solidFill>
                <a:latin typeface="Arial" pitchFamily="34" charset="0"/>
                <a:ea typeface="SimSun" pitchFamily="2" charset="-122"/>
                <a:cs typeface="Arial" pitchFamily="34" charset="0"/>
              </a:rPr>
              <a:t>.</a:t>
            </a:r>
            <a:endParaRPr kumimoji="0" lang="ar-SA" altLang="zh-CN" sz="1600" b="0" i="0" u="none" strike="noStrike" cap="none" normalizeH="0" baseline="0" dirty="0" smtClean="0">
              <a:ln>
                <a:noFill/>
              </a:ln>
              <a:solidFill>
                <a:srgbClr val="000000"/>
              </a:solidFill>
              <a:effectLst/>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1115616" y="2276872"/>
            <a:ext cx="6876256" cy="27597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ts val="2600"/>
              </a:lnSpc>
              <a:spcBef>
                <a:spcPct val="0"/>
              </a:spcBef>
              <a:spcAft>
                <a:spcPct val="0"/>
              </a:spcAft>
              <a:buClrTx/>
              <a:buSzTx/>
              <a:buFontTx/>
              <a:buNone/>
              <a:tabLst/>
            </a:pPr>
            <a:r>
              <a:rPr kumimoji="0" lang="ar-SA" altLang="zh-CN" sz="16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ولتفادي النقائص والتقليل منها فإن المؤسسة التي تتبنى هذه الاستراتيجية عليها أن تراعي بعض الشروط من خلال ما يلي:</a:t>
            </a:r>
            <a:endParaRPr kumimoji="0" lang="fr-FR" altLang="zh-CN" sz="16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just" defTabSz="914400" rtl="1" eaLnBrk="0" fontAlgn="base" latinLnBrk="0" hangingPunct="0">
              <a:lnSpc>
                <a:spcPts val="2600"/>
              </a:lnSpc>
              <a:spcBef>
                <a:spcPct val="0"/>
              </a:spcBef>
              <a:spcAft>
                <a:spcPct val="0"/>
              </a:spcAft>
              <a:buClrTx/>
              <a:buSzTx/>
              <a:buFontTx/>
              <a:buNone/>
              <a:tabLst/>
            </a:pPr>
            <a:r>
              <a:rPr kumimoji="0" lang="ar-SA" altLang="zh-CN" sz="16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       - توفير المهارات والكفاءات اللازمة لخدمة القطاع السوقي المختار؛</a:t>
            </a:r>
            <a:endParaRPr kumimoji="0" lang="fr-FR" altLang="zh-CN" sz="16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just" defTabSz="914400" rtl="1" eaLnBrk="0" fontAlgn="base" latinLnBrk="0" hangingPunct="0">
              <a:lnSpc>
                <a:spcPts val="2600"/>
              </a:lnSpc>
              <a:spcBef>
                <a:spcPct val="0"/>
              </a:spcBef>
              <a:spcAft>
                <a:spcPct val="0"/>
              </a:spcAft>
              <a:buClrTx/>
              <a:buSzTx/>
              <a:buFontTx/>
              <a:buNone/>
              <a:tabLst/>
            </a:pPr>
            <a:r>
              <a:rPr kumimoji="0" lang="ar-SA" altLang="zh-CN" sz="16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       - تجنب القطاعات التي يعمل فيها ويسيطر عليها المنافسون ويسهل فيها تقليد نشاطات المؤسسة؛</a:t>
            </a:r>
            <a:endParaRPr kumimoji="0" lang="fr-FR" altLang="zh-CN" sz="16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just" defTabSz="914400" rtl="1" eaLnBrk="0" fontAlgn="base" latinLnBrk="0" hangingPunct="0">
              <a:lnSpc>
                <a:spcPts val="2600"/>
              </a:lnSpc>
              <a:spcBef>
                <a:spcPct val="0"/>
              </a:spcBef>
              <a:spcAft>
                <a:spcPct val="0"/>
              </a:spcAft>
              <a:buClrTx/>
              <a:buSzTx/>
              <a:buFontTx/>
              <a:buNone/>
              <a:tabLst/>
            </a:pPr>
            <a:r>
              <a:rPr kumimoji="0" lang="ar-SA" altLang="zh-CN" sz="16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       - المراقبة المستمرة لما يحدث في البيئة التكنولوجية من تغير قد يؤدي إلى تقليص الحاجة لمنتجـات  </a:t>
            </a:r>
            <a:endParaRPr kumimoji="0" lang="fr-FR" altLang="zh-CN" sz="16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just" defTabSz="914400" rtl="1" eaLnBrk="0" fontAlgn="base" latinLnBrk="0" hangingPunct="0">
              <a:lnSpc>
                <a:spcPts val="2600"/>
              </a:lnSpc>
              <a:spcBef>
                <a:spcPct val="0"/>
              </a:spcBef>
              <a:spcAft>
                <a:spcPct val="0"/>
              </a:spcAft>
              <a:buClrTx/>
              <a:buSzTx/>
              <a:buFontTx/>
              <a:buNone/>
              <a:tabLst/>
            </a:pPr>
            <a:r>
              <a:rPr kumimoji="0" lang="ar-SA" altLang="zh-CN" sz="16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          المؤسسة في مقابل منتجات جديدة أو مقلدة </a:t>
            </a:r>
            <a:r>
              <a:rPr kumimoji="0" lang="ar-SA" altLang="zh-CN" sz="1600" b="0" i="0" u="none" strike="noStrike" cap="none" normalizeH="0" baseline="0" dirty="0" err="1" smtClean="0">
                <a:ln>
                  <a:noFill/>
                </a:ln>
                <a:solidFill>
                  <a:srgbClr val="000000"/>
                </a:solidFill>
                <a:effectLst/>
                <a:latin typeface="Arial" pitchFamily="34" charset="0"/>
                <a:ea typeface="SimSun" pitchFamily="2" charset="-122"/>
                <a:cs typeface="Arial" pitchFamily="34" charset="0"/>
              </a:rPr>
              <a:t>لمنتوج</a:t>
            </a:r>
            <a:r>
              <a:rPr kumimoji="0" lang="ar-SA" altLang="zh-CN" sz="16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 المؤسسة؛</a:t>
            </a:r>
            <a:endParaRPr kumimoji="0" lang="fr-FR" altLang="zh-CN" sz="16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just" defTabSz="914400" rtl="1" eaLnBrk="0" fontAlgn="base" latinLnBrk="0" hangingPunct="0">
              <a:lnSpc>
                <a:spcPts val="2600"/>
              </a:lnSpc>
              <a:spcBef>
                <a:spcPct val="0"/>
              </a:spcBef>
              <a:spcAft>
                <a:spcPct val="0"/>
              </a:spcAft>
              <a:buClrTx/>
              <a:buSzTx/>
              <a:buFontTx/>
              <a:buNone/>
              <a:tabLst/>
            </a:pPr>
            <a:r>
              <a:rPr kumimoji="0" lang="ar-SA" altLang="zh-CN" sz="16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       - متابعة النمو الحاصل في القطاع السوقي المستهدف من أجـل توسيع الحصة السوقية بما يعزز</a:t>
            </a:r>
            <a:endParaRPr kumimoji="0" lang="en-US" altLang="zh-CN" sz="1600" b="0" i="0" u="none" strike="noStrike" cap="none" normalizeH="0" baseline="0" dirty="0" smtClean="0">
              <a:ln>
                <a:noFill/>
              </a:ln>
              <a:solidFill>
                <a:srgbClr val="000000"/>
              </a:solidFill>
              <a:effectLst/>
              <a:latin typeface="Arial" pitchFamily="34" charset="0"/>
              <a:ea typeface="SimSun" pitchFamily="2" charset="-122"/>
              <a:cs typeface="Arial" pitchFamily="34" charset="0"/>
            </a:endParaRPr>
          </a:p>
          <a:p>
            <a:pPr marL="0" marR="0" lvl="0" indent="0" algn="just" defTabSz="914400" rtl="1" eaLnBrk="0" fontAlgn="base" latinLnBrk="0" hangingPunct="0">
              <a:lnSpc>
                <a:spcPts val="2600"/>
              </a:lnSpc>
              <a:spcBef>
                <a:spcPct val="0"/>
              </a:spcBef>
              <a:spcAft>
                <a:spcPct val="0"/>
              </a:spcAft>
              <a:buClrTx/>
              <a:buSzTx/>
              <a:buFontTx/>
              <a:buNone/>
              <a:tabLst/>
            </a:pPr>
            <a:r>
              <a:rPr kumimoji="0" lang="en-US" altLang="zh-CN" sz="16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           </a:t>
            </a:r>
            <a:r>
              <a:rPr kumimoji="0" lang="ar-SA" altLang="zh-CN" sz="16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ويرفع من حواجز الدخول في وجه المنافسين لأن النمو السريع يؤثر على شهية هؤلاء؛</a:t>
            </a:r>
            <a:r>
              <a:rPr kumimoji="0" lang="fr-FR" altLang="zh-CN" sz="16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 </a:t>
            </a:r>
            <a:endParaRPr kumimoji="0" lang="fr-FR" altLang="zh-CN" sz="1600" b="0" i="0" u="none" strike="noStrike" cap="none" normalizeH="0" baseline="0" dirty="0" smtClean="0">
              <a:ln>
                <a:noFill/>
              </a:ln>
              <a:solidFill>
                <a:srgbClr val="000000"/>
              </a:solidFill>
              <a:effectLst/>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03848" y="404664"/>
            <a:ext cx="3496470" cy="369332"/>
          </a:xfrm>
          <a:prstGeom prst="rect">
            <a:avLst/>
          </a:prstGeom>
        </p:spPr>
        <p:txBody>
          <a:bodyPr wrap="none">
            <a:spAutoFit/>
          </a:bodyPr>
          <a:lstStyle/>
          <a:p>
            <a:r>
              <a:rPr lang="ar-SA" b="1" dirty="0" smtClean="0">
                <a:solidFill>
                  <a:schemeClr val="bg1"/>
                </a:solidFill>
              </a:rPr>
              <a:t>معايير المفاضلة بين استراتيجيات الاستهداف</a:t>
            </a:r>
            <a:endParaRPr lang="fr-FR" dirty="0">
              <a:solidFill>
                <a:schemeClr val="bg1"/>
              </a:solidFill>
            </a:endParaRPr>
          </a:p>
        </p:txBody>
      </p:sp>
      <p:sp>
        <p:nvSpPr>
          <p:cNvPr id="71695" name="Rectangle 15"/>
          <p:cNvSpPr>
            <a:spLocks noChangeArrowheads="1"/>
          </p:cNvSpPr>
          <p:nvPr/>
        </p:nvSpPr>
        <p:spPr bwMode="auto">
          <a:xfrm>
            <a:off x="1619672" y="1412776"/>
            <a:ext cx="6840760" cy="9387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a:lnSpc>
                <a:spcPts val="2200"/>
              </a:lnSpc>
            </a:pPr>
            <a:r>
              <a:rPr kumimoji="0" lang="ar-SA" altLang="zh-CN" sz="1500" b="1" i="0" u="none" strike="noStrike" cap="none" normalizeH="0" baseline="0" dirty="0" smtClean="0">
                <a:ln>
                  <a:noFill/>
                </a:ln>
                <a:solidFill>
                  <a:srgbClr val="000000"/>
                </a:solidFill>
                <a:effectLst/>
                <a:latin typeface="Arial" pitchFamily="34" charset="0"/>
                <a:ea typeface="SimSun" pitchFamily="2" charset="-122"/>
                <a:cs typeface="Arial" pitchFamily="34" charset="0"/>
              </a:rPr>
              <a:t>1) درجة تجانس </a:t>
            </a:r>
            <a:r>
              <a:rPr kumimoji="0" lang="ar-SA" altLang="zh-CN" sz="1500" b="1" i="0" u="none" strike="noStrike" cap="none" normalizeH="0" baseline="0" dirty="0" err="1" smtClean="0">
                <a:ln>
                  <a:noFill/>
                </a:ln>
                <a:solidFill>
                  <a:srgbClr val="000000"/>
                </a:solidFill>
                <a:effectLst/>
                <a:latin typeface="Arial" pitchFamily="34" charset="0"/>
                <a:ea typeface="SimSun" pitchFamily="2" charset="-122"/>
                <a:cs typeface="Arial" pitchFamily="34" charset="0"/>
              </a:rPr>
              <a:t>السوق </a:t>
            </a:r>
            <a:r>
              <a:rPr kumimoji="0" lang="ar-SA" altLang="zh-CN" sz="1500" b="1" i="0" u="none" strike="noStrike" cap="none" normalizeH="0" baseline="0" dirty="0" smtClean="0">
                <a:ln>
                  <a:noFill/>
                </a:ln>
                <a:solidFill>
                  <a:srgbClr val="000000"/>
                </a:solidFill>
                <a:effectLst/>
                <a:latin typeface="Arial" pitchFamily="34" charset="0"/>
                <a:ea typeface="SimSun" pitchFamily="2" charset="-122"/>
                <a:cs typeface="Arial" pitchFamily="34" charset="0"/>
              </a:rPr>
              <a:t>: </a:t>
            </a:r>
            <a:r>
              <a:rPr lang="ar-SA" altLang="zh-CN" sz="1500" dirty="0" smtClean="0">
                <a:solidFill>
                  <a:srgbClr val="000000"/>
                </a:solidFill>
                <a:latin typeface="Arial" pitchFamily="34" charset="0"/>
                <a:ea typeface="SimSun" pitchFamily="2" charset="-122"/>
                <a:cs typeface="Arial" pitchFamily="34" charset="0"/>
              </a:rPr>
              <a:t>عندما تتبنى </a:t>
            </a:r>
            <a:r>
              <a:rPr kumimoji="0" lang="ar-SA" altLang="zh-CN" sz="15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المؤسسة تسويقا مستهدفا فإنها تواجه عدة أنواع من الأسواق، ولو أن </a:t>
            </a:r>
            <a:r>
              <a:rPr kumimoji="0" lang="ar-SA" altLang="zh-CN" sz="1500" b="0" i="0" u="none" strike="noStrike" cap="none" normalizeH="0" baseline="0" dirty="0" err="1" smtClean="0">
                <a:ln>
                  <a:noFill/>
                </a:ln>
                <a:solidFill>
                  <a:srgbClr val="000000"/>
                </a:solidFill>
                <a:effectLst/>
                <a:latin typeface="Arial" pitchFamily="34" charset="0"/>
                <a:ea typeface="SimSun" pitchFamily="2" charset="-122"/>
                <a:cs typeface="Arial" pitchFamily="34" charset="0"/>
              </a:rPr>
              <a:t>تفضيلات</a:t>
            </a:r>
            <a:r>
              <a:rPr kumimoji="0" lang="ar-SA" altLang="zh-CN" sz="15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 المستهلكين يمكن أن نمثلها بنقاط موزعة في مستوٍ، فإن هذه النقاط ستكون على ثلاثة أشكال كما يلي:</a:t>
            </a:r>
            <a:endParaRPr kumimoji="0" lang="fr-FR" altLang="zh-CN" sz="15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just" defTabSz="914400" rtl="0" eaLnBrk="0" fontAlgn="base" latinLnBrk="0" hangingPunct="0">
              <a:lnSpc>
                <a:spcPts val="2200"/>
              </a:lnSpc>
              <a:spcBef>
                <a:spcPct val="0"/>
              </a:spcBef>
              <a:spcAft>
                <a:spcPct val="0"/>
              </a:spcAft>
              <a:buClrTx/>
              <a:buSzTx/>
              <a:buFontTx/>
              <a:buNone/>
              <a:tabLst/>
            </a:pPr>
            <a:endParaRPr kumimoji="0" lang="fr-FR" altLang="zh-CN" sz="1500" b="0" i="0" u="none" strike="noStrike" cap="none" normalizeH="0" baseline="0" dirty="0" smtClean="0">
              <a:ln>
                <a:noFill/>
              </a:ln>
              <a:solidFill>
                <a:srgbClr val="000000"/>
              </a:solidFill>
              <a:effectLst/>
              <a:latin typeface="Arial" pitchFamily="34" charset="0"/>
              <a:cs typeface="Arial" pitchFamily="34" charset="0"/>
            </a:endParaRPr>
          </a:p>
        </p:txBody>
      </p:sp>
      <p:grpSp>
        <p:nvGrpSpPr>
          <p:cNvPr id="71681" name="Group 1"/>
          <p:cNvGrpSpPr>
            <a:grpSpLocks/>
          </p:cNvGrpSpPr>
          <p:nvPr/>
        </p:nvGrpSpPr>
        <p:grpSpPr bwMode="auto">
          <a:xfrm>
            <a:off x="1763688" y="2564904"/>
            <a:ext cx="5757863" cy="2535237"/>
            <a:chOff x="1134" y="5696"/>
            <a:chExt cx="9068" cy="3993"/>
          </a:xfrm>
        </p:grpSpPr>
        <p:grpSp>
          <p:nvGrpSpPr>
            <p:cNvPr id="71683" name="Group 3"/>
            <p:cNvGrpSpPr>
              <a:grpSpLocks/>
            </p:cNvGrpSpPr>
            <p:nvPr/>
          </p:nvGrpSpPr>
          <p:grpSpPr bwMode="auto">
            <a:xfrm>
              <a:off x="1134" y="5696"/>
              <a:ext cx="9068" cy="2712"/>
              <a:chOff x="1418" y="8766"/>
              <a:chExt cx="9068" cy="2712"/>
            </a:xfrm>
          </p:grpSpPr>
          <p:sp>
            <p:nvSpPr>
              <p:cNvPr id="71694" name="Freeform 14"/>
              <p:cNvSpPr>
                <a:spLocks/>
              </p:cNvSpPr>
              <p:nvPr/>
            </p:nvSpPr>
            <p:spPr bwMode="auto">
              <a:xfrm>
                <a:off x="1478" y="9306"/>
                <a:ext cx="2222" cy="2158"/>
              </a:xfrm>
              <a:custGeom>
                <a:avLst/>
                <a:gdLst/>
                <a:ahLst/>
                <a:cxnLst>
                  <a:cxn ang="0">
                    <a:pos x="19" y="0"/>
                  </a:cxn>
                  <a:cxn ang="0">
                    <a:pos x="0" y="1125"/>
                  </a:cxn>
                  <a:cxn ang="0">
                    <a:pos x="2880" y="1125"/>
                  </a:cxn>
                </a:cxnLst>
                <a:rect l="0" t="0" r="r" b="b"/>
                <a:pathLst>
                  <a:path w="2880" h="1125">
                    <a:moveTo>
                      <a:pt x="19" y="0"/>
                    </a:moveTo>
                    <a:lnTo>
                      <a:pt x="0" y="1125"/>
                    </a:lnTo>
                    <a:lnTo>
                      <a:pt x="2880" y="1125"/>
                    </a:lnTo>
                  </a:path>
                </a:pathLst>
              </a:custGeom>
              <a:noFill/>
              <a:ln w="9525">
                <a:solidFill>
                  <a:srgbClr val="000000"/>
                </a:solidFill>
                <a:round/>
                <a:headEnd type="triangle" w="med" len="med"/>
                <a:tailEnd type="triangle" w="med" len="med"/>
              </a:ln>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71693" name="Freeform 13"/>
              <p:cNvSpPr>
                <a:spLocks/>
              </p:cNvSpPr>
              <p:nvPr/>
            </p:nvSpPr>
            <p:spPr bwMode="auto">
              <a:xfrm>
                <a:off x="8254" y="9320"/>
                <a:ext cx="2222" cy="2158"/>
              </a:xfrm>
              <a:custGeom>
                <a:avLst/>
                <a:gdLst/>
                <a:ahLst/>
                <a:cxnLst>
                  <a:cxn ang="0">
                    <a:pos x="19" y="0"/>
                  </a:cxn>
                  <a:cxn ang="0">
                    <a:pos x="0" y="1125"/>
                  </a:cxn>
                  <a:cxn ang="0">
                    <a:pos x="2880" y="1125"/>
                  </a:cxn>
                </a:cxnLst>
                <a:rect l="0" t="0" r="r" b="b"/>
                <a:pathLst>
                  <a:path w="2880" h="1125">
                    <a:moveTo>
                      <a:pt x="19" y="0"/>
                    </a:moveTo>
                    <a:lnTo>
                      <a:pt x="0" y="1125"/>
                    </a:lnTo>
                    <a:lnTo>
                      <a:pt x="2880" y="1125"/>
                    </a:lnTo>
                  </a:path>
                </a:pathLst>
              </a:custGeom>
              <a:noFill/>
              <a:ln w="9525">
                <a:solidFill>
                  <a:srgbClr val="000000"/>
                </a:solidFill>
                <a:round/>
                <a:headEnd type="triangle" w="med" len="med"/>
                <a:tailEnd type="triangle" w="med" len="med"/>
              </a:ln>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71692" name="Freeform 12"/>
              <p:cNvSpPr>
                <a:spLocks/>
              </p:cNvSpPr>
              <p:nvPr/>
            </p:nvSpPr>
            <p:spPr bwMode="auto">
              <a:xfrm>
                <a:off x="4865" y="9320"/>
                <a:ext cx="2222" cy="2158"/>
              </a:xfrm>
              <a:custGeom>
                <a:avLst/>
                <a:gdLst/>
                <a:ahLst/>
                <a:cxnLst>
                  <a:cxn ang="0">
                    <a:pos x="19" y="0"/>
                  </a:cxn>
                  <a:cxn ang="0">
                    <a:pos x="0" y="1125"/>
                  </a:cxn>
                  <a:cxn ang="0">
                    <a:pos x="2880" y="1125"/>
                  </a:cxn>
                </a:cxnLst>
                <a:rect l="0" t="0" r="r" b="b"/>
                <a:pathLst>
                  <a:path w="2880" h="1125">
                    <a:moveTo>
                      <a:pt x="19" y="0"/>
                    </a:moveTo>
                    <a:lnTo>
                      <a:pt x="0" y="1125"/>
                    </a:lnTo>
                    <a:lnTo>
                      <a:pt x="2880" y="1125"/>
                    </a:lnTo>
                  </a:path>
                </a:pathLst>
              </a:custGeom>
              <a:noFill/>
              <a:ln w="9525">
                <a:solidFill>
                  <a:srgbClr val="000000"/>
                </a:solidFill>
                <a:round/>
                <a:headEnd type="triangle" w="med" len="med"/>
                <a:tailEnd type="triangle" w="med" len="med"/>
              </a:ln>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71691" name="Oval 11" descr="5 %"/>
              <p:cNvSpPr>
                <a:spLocks noChangeArrowheads="1"/>
              </p:cNvSpPr>
              <p:nvPr/>
            </p:nvSpPr>
            <p:spPr bwMode="auto">
              <a:xfrm>
                <a:off x="2738" y="9846"/>
                <a:ext cx="840" cy="720"/>
              </a:xfrm>
              <a:prstGeom prst="ellipse">
                <a:avLst/>
              </a:prstGeom>
              <a:pattFill prst="pct5">
                <a:fgClr>
                  <a:srgbClr val="000000"/>
                </a:fgClr>
                <a:bgClr>
                  <a:srgbClr val="FFFFFF"/>
                </a:bgClr>
              </a:pattFill>
              <a:ln w="9525">
                <a:noFill/>
                <a:round/>
                <a:headEnd/>
                <a:tailEnd/>
              </a:ln>
            </p:spPr>
            <p:txBody>
              <a:bodyPr vert="horz" wrap="square" lIns="91440" tIns="45720" rIns="91440" bIns="45720" numCol="1" anchor="t" anchorCtr="0" compatLnSpc="1">
                <a:prstTxWarp prst="textNoShape">
                  <a:avLst/>
                </a:prstTxWarp>
              </a:bodyPr>
              <a:lstStyle/>
              <a:p>
                <a:endParaRPr lang="fr-FR" dirty="0">
                  <a:solidFill>
                    <a:srgbClr val="000000"/>
                  </a:solidFill>
                </a:endParaRPr>
              </a:p>
            </p:txBody>
          </p:sp>
          <p:sp>
            <p:nvSpPr>
              <p:cNvPr id="71690" name="Oval 10" descr="5 %"/>
              <p:cNvSpPr>
                <a:spLocks noChangeArrowheads="1"/>
              </p:cNvSpPr>
              <p:nvPr/>
            </p:nvSpPr>
            <p:spPr bwMode="auto">
              <a:xfrm>
                <a:off x="1658" y="9397"/>
                <a:ext cx="840" cy="840"/>
              </a:xfrm>
              <a:prstGeom prst="ellipse">
                <a:avLst/>
              </a:prstGeom>
              <a:pattFill prst="pct5">
                <a:fgClr>
                  <a:srgbClr val="000000"/>
                </a:fgClr>
                <a:bgClr>
                  <a:srgbClr val="FFFFFF"/>
                </a:bgClr>
              </a:pattFill>
              <a:ln w="9525">
                <a:noFill/>
                <a:round/>
                <a:headEnd/>
                <a:tailEnd/>
              </a:ln>
            </p:spPr>
            <p:txBody>
              <a:bodyPr vert="horz" wrap="square" lIns="91440" tIns="45720" rIns="91440" bIns="45720" numCol="1" anchor="t" anchorCtr="0" compatLnSpc="1">
                <a:prstTxWarp prst="textNoShape">
                  <a:avLst/>
                </a:prstTxWarp>
              </a:bodyPr>
              <a:lstStyle/>
              <a:p>
                <a:endParaRPr lang="fr-FR" dirty="0">
                  <a:solidFill>
                    <a:srgbClr val="000000"/>
                  </a:solidFill>
                </a:endParaRPr>
              </a:p>
            </p:txBody>
          </p:sp>
          <p:sp>
            <p:nvSpPr>
              <p:cNvPr id="71689" name="Oval 9" descr="5 %"/>
              <p:cNvSpPr>
                <a:spLocks noChangeArrowheads="1"/>
              </p:cNvSpPr>
              <p:nvPr/>
            </p:nvSpPr>
            <p:spPr bwMode="auto">
              <a:xfrm>
                <a:off x="2018" y="10566"/>
                <a:ext cx="720" cy="720"/>
              </a:xfrm>
              <a:prstGeom prst="ellipse">
                <a:avLst/>
              </a:prstGeom>
              <a:pattFill prst="pct5">
                <a:fgClr>
                  <a:srgbClr val="000000"/>
                </a:fgClr>
                <a:bgClr>
                  <a:srgbClr val="FFFFFF"/>
                </a:bgClr>
              </a:pattFill>
              <a:ln w="9525">
                <a:noFill/>
                <a:round/>
                <a:headEnd/>
                <a:tailEnd/>
              </a:ln>
            </p:spPr>
            <p:txBody>
              <a:bodyPr vert="horz" wrap="square" lIns="91440" tIns="45720" rIns="91440" bIns="45720" numCol="1" anchor="t" anchorCtr="0" compatLnSpc="1">
                <a:prstTxWarp prst="textNoShape">
                  <a:avLst/>
                </a:prstTxWarp>
              </a:bodyPr>
              <a:lstStyle/>
              <a:p>
                <a:endParaRPr lang="fr-FR" dirty="0">
                  <a:solidFill>
                    <a:srgbClr val="000000"/>
                  </a:solidFill>
                </a:endParaRPr>
              </a:p>
            </p:txBody>
          </p:sp>
          <p:sp>
            <p:nvSpPr>
              <p:cNvPr id="71688" name="Oval 8" descr="5 %"/>
              <p:cNvSpPr>
                <a:spLocks noChangeArrowheads="1"/>
              </p:cNvSpPr>
              <p:nvPr/>
            </p:nvSpPr>
            <p:spPr bwMode="auto">
              <a:xfrm>
                <a:off x="5018" y="9486"/>
                <a:ext cx="1800" cy="1832"/>
              </a:xfrm>
              <a:prstGeom prst="ellipse">
                <a:avLst/>
              </a:prstGeom>
              <a:pattFill prst="pct5">
                <a:fgClr>
                  <a:srgbClr val="000000"/>
                </a:fgClr>
                <a:bgClr>
                  <a:srgbClr val="FFFFFF"/>
                </a:bgClr>
              </a:pattFill>
              <a:ln w="9525">
                <a:noFill/>
                <a:round/>
                <a:headEnd/>
                <a:tailEnd/>
              </a:ln>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71687" name="Oval 7" descr="5 %"/>
              <p:cNvSpPr>
                <a:spLocks noChangeArrowheads="1"/>
              </p:cNvSpPr>
              <p:nvPr/>
            </p:nvSpPr>
            <p:spPr bwMode="auto">
              <a:xfrm>
                <a:off x="8978" y="10026"/>
                <a:ext cx="840" cy="840"/>
              </a:xfrm>
              <a:prstGeom prst="ellipse">
                <a:avLst/>
              </a:prstGeom>
              <a:pattFill prst="pct5">
                <a:fgClr>
                  <a:srgbClr val="000000"/>
                </a:fgClr>
                <a:bgClr>
                  <a:srgbClr val="FFFFFF"/>
                </a:bgClr>
              </a:pattFill>
              <a:ln w="9525">
                <a:noFill/>
                <a:round/>
                <a:headEnd/>
                <a:tailEnd/>
              </a:ln>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71686" name="Text Box 6"/>
              <p:cNvSpPr txBox="1">
                <a:spLocks noChangeArrowheads="1"/>
              </p:cNvSpPr>
              <p:nvPr/>
            </p:nvSpPr>
            <p:spPr bwMode="auto">
              <a:xfrm>
                <a:off x="8206" y="8766"/>
                <a:ext cx="2280" cy="533"/>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zh-CN" sz="1600" b="1"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أ- </a:t>
                </a:r>
                <a:r>
                  <a:rPr kumimoji="0" lang="ar-SA" altLang="zh-CN" sz="1600" b="1" i="0" u="none" strike="noStrike" cap="none" normalizeH="0" baseline="0" dirty="0" err="1" smtClean="0">
                    <a:ln>
                      <a:noFill/>
                    </a:ln>
                    <a:solidFill>
                      <a:srgbClr val="000000"/>
                    </a:solidFill>
                    <a:effectLst/>
                    <a:latin typeface="Traditional Arabic" pitchFamily="18" charset="-78"/>
                    <a:ea typeface="SimSun" pitchFamily="2" charset="-122"/>
                    <a:cs typeface="Traditional Arabic" pitchFamily="18" charset="-78"/>
                  </a:rPr>
                  <a:t>تفضيلات</a:t>
                </a:r>
                <a:r>
                  <a:rPr kumimoji="0" lang="ar-SA" altLang="zh-CN" sz="1600" b="1"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 متجانسة</a:t>
                </a:r>
                <a:endParaRPr kumimoji="0" lang="ar-SA" altLang="zh-CN" sz="1800" b="1" i="0" u="none" strike="noStrike" cap="none" normalizeH="0" baseline="0" dirty="0" smtClean="0">
                  <a:ln>
                    <a:noFill/>
                  </a:ln>
                  <a:solidFill>
                    <a:srgbClr val="000000"/>
                  </a:solidFill>
                  <a:effectLst/>
                  <a:latin typeface="Arial" pitchFamily="34" charset="0"/>
                  <a:cs typeface="Arial" pitchFamily="34" charset="0"/>
                </a:endParaRPr>
              </a:p>
            </p:txBody>
          </p:sp>
          <p:sp>
            <p:nvSpPr>
              <p:cNvPr id="71685" name="Text Box 5"/>
              <p:cNvSpPr txBox="1">
                <a:spLocks noChangeArrowheads="1"/>
              </p:cNvSpPr>
              <p:nvPr/>
            </p:nvSpPr>
            <p:spPr bwMode="auto">
              <a:xfrm>
                <a:off x="4812" y="8766"/>
                <a:ext cx="2280" cy="533"/>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zh-CN" sz="1600" b="1"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ب- </a:t>
                </a:r>
                <a:r>
                  <a:rPr kumimoji="0" lang="ar-SA" altLang="zh-CN" sz="1600" b="1" i="0" u="none" strike="noStrike" cap="none" normalizeH="0" baseline="0" dirty="0" err="1" smtClean="0">
                    <a:ln>
                      <a:noFill/>
                    </a:ln>
                    <a:solidFill>
                      <a:srgbClr val="000000"/>
                    </a:solidFill>
                    <a:effectLst/>
                    <a:latin typeface="Traditional Arabic" pitchFamily="18" charset="-78"/>
                    <a:ea typeface="SimSun" pitchFamily="2" charset="-122"/>
                    <a:cs typeface="Traditional Arabic" pitchFamily="18" charset="-78"/>
                  </a:rPr>
                  <a:t>تفضيلات</a:t>
                </a:r>
                <a:r>
                  <a:rPr kumimoji="0" lang="ar-SA" altLang="zh-CN" sz="1600" b="1"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 مشتّتة</a:t>
                </a:r>
                <a:endParaRPr kumimoji="0" lang="ar-SA" altLang="zh-CN" sz="1800" b="1" i="0" u="none" strike="noStrike" cap="none" normalizeH="0" baseline="0" dirty="0" smtClean="0">
                  <a:ln>
                    <a:noFill/>
                  </a:ln>
                  <a:solidFill>
                    <a:srgbClr val="000000"/>
                  </a:solidFill>
                  <a:effectLst/>
                  <a:latin typeface="Arial" pitchFamily="34" charset="0"/>
                  <a:cs typeface="Arial" pitchFamily="34" charset="0"/>
                </a:endParaRPr>
              </a:p>
            </p:txBody>
          </p:sp>
          <p:sp>
            <p:nvSpPr>
              <p:cNvPr id="71684" name="Text Box 4"/>
              <p:cNvSpPr txBox="1">
                <a:spLocks noChangeArrowheads="1"/>
              </p:cNvSpPr>
              <p:nvPr/>
            </p:nvSpPr>
            <p:spPr bwMode="auto">
              <a:xfrm>
                <a:off x="1418" y="8766"/>
                <a:ext cx="2280" cy="533"/>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zh-CN" sz="1600" b="1"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ج- </a:t>
                </a:r>
                <a:r>
                  <a:rPr kumimoji="0" lang="ar-SA" altLang="zh-CN" sz="1600" b="1" i="0" u="none" strike="noStrike" cap="none" normalizeH="0" baseline="0" dirty="0" err="1" smtClean="0">
                    <a:ln>
                      <a:noFill/>
                    </a:ln>
                    <a:solidFill>
                      <a:srgbClr val="000000"/>
                    </a:solidFill>
                    <a:effectLst/>
                    <a:latin typeface="Traditional Arabic" pitchFamily="18" charset="-78"/>
                    <a:ea typeface="SimSun" pitchFamily="2" charset="-122"/>
                    <a:cs typeface="Traditional Arabic" pitchFamily="18" charset="-78"/>
                  </a:rPr>
                  <a:t>تفضيلات</a:t>
                </a:r>
                <a:r>
                  <a:rPr kumimoji="0" lang="ar-SA" altLang="zh-CN" sz="1600" b="1"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 مصنّفة</a:t>
                </a:r>
                <a:endParaRPr kumimoji="0" lang="ar-SA" altLang="zh-CN" sz="1800" b="1" i="0" u="none" strike="noStrike" cap="none" normalizeH="0" baseline="0" dirty="0" smtClean="0">
                  <a:ln>
                    <a:noFill/>
                  </a:ln>
                  <a:solidFill>
                    <a:srgbClr val="000000"/>
                  </a:solidFill>
                  <a:effectLst/>
                  <a:latin typeface="Arial" pitchFamily="34" charset="0"/>
                  <a:cs typeface="Arial" pitchFamily="34" charset="0"/>
                </a:endParaRPr>
              </a:p>
            </p:txBody>
          </p:sp>
        </p:grpSp>
        <p:sp>
          <p:nvSpPr>
            <p:cNvPr id="71682" name="Text Box 2"/>
            <p:cNvSpPr txBox="1">
              <a:spLocks noChangeArrowheads="1"/>
            </p:cNvSpPr>
            <p:nvPr/>
          </p:nvSpPr>
          <p:spPr bwMode="auto">
            <a:xfrm>
              <a:off x="2428" y="8789"/>
              <a:ext cx="6480" cy="900"/>
            </a:xfrm>
            <a:prstGeom prst="rect">
              <a:avLst/>
            </a:prstGeom>
            <a:noFill/>
            <a:ln w="9525">
              <a:noFill/>
              <a:miter lim="800000"/>
              <a:headEnd/>
              <a:tailEnd/>
            </a:ln>
            <a:effectLst>
              <a:outerShdw dist="17961" dir="2700000" algn="ctr" rotWithShape="0">
                <a:srgbClr val="808080"/>
              </a:outerShdw>
            </a:effectLst>
          </p:spPr>
          <p:txBody>
            <a:bodyPr vert="horz" wrap="square" lIns="91440" tIns="0" rIns="91440" bIns="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tab pos="1235075" algn="l"/>
                </a:tabLst>
              </a:pPr>
              <a:r>
                <a:rPr kumimoji="0" lang="ar-SA" altLang="zh-CN" sz="1600" b="0" i="0" u="sng" strike="noStrike" cap="none" normalizeH="0" baseline="0" dirty="0" smtClean="0">
                  <a:ln>
                    <a:noFill/>
                  </a:ln>
                  <a:solidFill>
                    <a:srgbClr val="000000"/>
                  </a:solidFill>
                  <a:latin typeface="Traditional Arabic" pitchFamily="18" charset="-78"/>
                  <a:ea typeface="SimSun" pitchFamily="2" charset="-122"/>
                  <a:cs typeface="Traditional Arabic" pitchFamily="18" charset="-78"/>
                </a:rPr>
                <a:t>شكل:</a:t>
              </a:r>
              <a:r>
                <a:rPr kumimoji="0" lang="ar-SA" altLang="zh-CN" sz="1600" b="0" i="0" u="none" strike="noStrike" cap="none" normalizeH="0" baseline="0" dirty="0" smtClean="0">
                  <a:ln>
                    <a:noFill/>
                  </a:ln>
                  <a:solidFill>
                    <a:srgbClr val="000000"/>
                  </a:solidFill>
                  <a:latin typeface="Traditional Arabic" pitchFamily="18" charset="-78"/>
                  <a:ea typeface="SimSun" pitchFamily="2" charset="-122"/>
                  <a:cs typeface="Traditional Arabic" pitchFamily="18" charset="-78"/>
                </a:rPr>
                <a:t> توزيع </a:t>
              </a:r>
              <a:r>
                <a:rPr kumimoji="0" lang="ar-SA" altLang="zh-CN" sz="1600" b="0" i="0" u="none" strike="noStrike" cap="none" normalizeH="0" baseline="0" dirty="0" err="1" smtClean="0">
                  <a:ln>
                    <a:noFill/>
                  </a:ln>
                  <a:solidFill>
                    <a:srgbClr val="000000"/>
                  </a:solidFill>
                  <a:latin typeface="Traditional Arabic" pitchFamily="18" charset="-78"/>
                  <a:ea typeface="SimSun" pitchFamily="2" charset="-122"/>
                  <a:cs typeface="Traditional Arabic" pitchFamily="18" charset="-78"/>
                </a:rPr>
                <a:t>التفضيلات</a:t>
              </a:r>
              <a:r>
                <a:rPr kumimoji="0" lang="ar-SA" altLang="zh-CN" sz="1600" b="0" i="0" u="none" strike="noStrike" cap="none" normalizeH="0" baseline="0" dirty="0" smtClean="0">
                  <a:ln>
                    <a:noFill/>
                  </a:ln>
                  <a:solidFill>
                    <a:srgbClr val="000000"/>
                  </a:solidFill>
                  <a:latin typeface="Traditional Arabic" pitchFamily="18" charset="-78"/>
                  <a:ea typeface="SimSun" pitchFamily="2" charset="-122"/>
                  <a:cs typeface="Traditional Arabic" pitchFamily="18" charset="-78"/>
                </a:rPr>
                <a:t> في المجتمع</a:t>
              </a:r>
              <a:endParaRPr kumimoji="0" lang="en-US" altLang="zh-CN" sz="800" b="0" i="0" u="none" strike="noStrike" cap="none" normalizeH="0" baseline="0" dirty="0" smtClean="0">
                <a:ln>
                  <a:noFill/>
                </a:ln>
                <a:solidFill>
                  <a:srgbClr val="000000"/>
                </a:solidFill>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tab pos="1235075" algn="l"/>
                </a:tabLst>
              </a:pPr>
              <a:r>
                <a:rPr kumimoji="0" lang="ar-SA" altLang="zh-CN" sz="1600" b="1" i="0" u="sng" strike="noStrike" cap="none" normalizeH="0" baseline="0" dirty="0" err="1" smtClean="0">
                  <a:ln>
                    <a:noFill/>
                  </a:ln>
                  <a:solidFill>
                    <a:srgbClr val="000000"/>
                  </a:solidFill>
                  <a:latin typeface="Traditional Arabic" pitchFamily="18" charset="-78"/>
                  <a:ea typeface="SimSun" pitchFamily="2" charset="-122"/>
                  <a:cs typeface="Traditional Arabic" pitchFamily="18" charset="-78"/>
                </a:rPr>
                <a:t>المصـدر:</a:t>
              </a:r>
              <a:r>
                <a:rPr kumimoji="0" lang="ar-SA" altLang="zh-CN" sz="1600" b="1" i="0" u="sng" strike="noStrike" cap="none" normalizeH="0" baseline="0" dirty="0" smtClean="0">
                  <a:ln>
                    <a:noFill/>
                  </a:ln>
                  <a:solidFill>
                    <a:srgbClr val="000000"/>
                  </a:solidFill>
                  <a:latin typeface="Traditional Arabic" pitchFamily="18" charset="-78"/>
                  <a:ea typeface="SimSun" pitchFamily="2" charset="-122"/>
                  <a:cs typeface="Traditional Arabic" pitchFamily="18" charset="-78"/>
                </a:rPr>
                <a:t> </a:t>
              </a:r>
              <a:r>
                <a:rPr kumimoji="0" lang="en-US" altLang="zh-CN" sz="1200" b="0" i="1" u="none" strike="noStrike" cap="none" normalizeH="0" baseline="0" dirty="0" smtClean="0">
                  <a:ln>
                    <a:noFill/>
                  </a:ln>
                  <a:solidFill>
                    <a:srgbClr val="000000"/>
                  </a:solidFill>
                  <a:latin typeface="Times New Roman" pitchFamily="18" charset="0"/>
                  <a:ea typeface="SimSun" pitchFamily="2" charset="-122"/>
                  <a:cs typeface="Traditional Arabic" pitchFamily="18" charset="-78"/>
                </a:rPr>
                <a:t>David Mercer, Op.cit, p: 143</a:t>
              </a:r>
              <a:endParaRPr kumimoji="0" lang="en-US" altLang="zh-CN" sz="800" b="0" i="0" u="none" strike="noStrike" cap="none" normalizeH="0" baseline="0" dirty="0" smtClean="0">
                <a:ln>
                  <a:noFill/>
                </a:ln>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235075" algn="l"/>
                </a:tabLst>
              </a:pPr>
              <a:endParaRPr kumimoji="0" lang="en-US" altLang="zh-CN" b="0" i="0" u="none" strike="noStrike" cap="none" normalizeH="0" baseline="0" dirty="0" smtClean="0">
                <a:ln>
                  <a:noFill/>
                </a:ln>
                <a:solidFill>
                  <a:srgbClr val="000000"/>
                </a:solidFill>
                <a:latin typeface="Arial" pitchFamily="34" charset="0"/>
                <a:cs typeface="Arial" pitchFamily="34" charset="0"/>
              </a:endParaRPr>
            </a:p>
          </p:txBody>
        </p:sp>
      </p:grpSp>
      <p:sp>
        <p:nvSpPr>
          <p:cNvPr id="71700" name="Rectangle 20"/>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1235075" algn="l"/>
              </a:tabLst>
            </a:pPr>
            <a:r>
              <a:rPr kumimoji="0" lang="ar-SA" altLang="zh-CN" sz="1700" b="0" i="0" u="none" strike="noStrike" cap="none" normalizeH="0" baseline="0" smtClean="0">
                <a:ln>
                  <a:noFill/>
                </a:ln>
                <a:solidFill>
                  <a:schemeClr val="tx1"/>
                </a:solidFill>
                <a:effectLst/>
                <a:latin typeface="Traditional Arabic" pitchFamily="18" charset="-78"/>
                <a:ea typeface="SimSun" pitchFamily="2" charset="-122"/>
                <a:cs typeface="Traditional Arabic" pitchFamily="18" charset="-78"/>
              </a:rPr>
              <a:t>	 </a:t>
            </a:r>
            <a:endParaRPr kumimoji="0" lang="fr-FR" altLang="zh-CN"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235075" algn="l"/>
              </a:tabLst>
            </a:pPr>
            <a:r>
              <a:rPr kumimoji="0" lang="fr-FR" altLang="zh-CN" sz="1800" b="0" i="0" u="none" strike="noStrike" cap="none" normalizeH="0" baseline="0" smtClean="0">
                <a:ln>
                  <a:noFill/>
                </a:ln>
                <a:solidFill>
                  <a:schemeClr val="tx1"/>
                </a:solidFill>
                <a:effectLst/>
                <a:latin typeface="Arial" pitchFamily="34" charset="0"/>
                <a:cs typeface="Arial" pitchFamily="34" charset="0"/>
              </a:rPr>
              <a:t/>
            </a:r>
            <a:br>
              <a:rPr kumimoji="0" lang="fr-FR" altLang="zh-CN" sz="1800" b="0" i="0" u="none" strike="noStrike" cap="none" normalizeH="0" baseline="0" smtClean="0">
                <a:ln>
                  <a:noFill/>
                </a:ln>
                <a:solidFill>
                  <a:schemeClr val="tx1"/>
                </a:solidFill>
                <a:effectLst/>
                <a:latin typeface="Arial" pitchFamily="34" charset="0"/>
                <a:cs typeface="Arial" pitchFamily="34" charset="0"/>
              </a:rPr>
            </a:br>
            <a:endParaRPr kumimoji="0" lang="fr-FR" altLang="zh-CN"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516216" y="1038315"/>
            <a:ext cx="2376264" cy="374461"/>
          </a:xfrm>
          <a:prstGeom prst="rect">
            <a:avLst/>
          </a:prstGeom>
        </p:spPr>
        <p:txBody>
          <a:bodyPr wrap="square">
            <a:spAutoFit/>
          </a:bodyPr>
          <a:lstStyle/>
          <a:p>
            <a:pPr algn="just" rtl="1">
              <a:lnSpc>
                <a:spcPts val="2200"/>
              </a:lnSpc>
            </a:pPr>
            <a:r>
              <a:rPr lang="ar-SA" sz="1500" b="1" dirty="0" smtClean="0">
                <a:solidFill>
                  <a:srgbClr val="000000"/>
                </a:solidFill>
              </a:rPr>
              <a:t>2) حساسية المستهلكين للأسعار:</a:t>
            </a:r>
            <a:endParaRPr lang="fr-FR" sz="1500" dirty="0">
              <a:solidFill>
                <a:srgbClr val="000000"/>
              </a:solidFill>
            </a:endParaRPr>
          </a:p>
        </p:txBody>
      </p:sp>
      <p:grpSp>
        <p:nvGrpSpPr>
          <p:cNvPr id="73730" name="Group 2"/>
          <p:cNvGrpSpPr>
            <a:grpSpLocks/>
          </p:cNvGrpSpPr>
          <p:nvPr/>
        </p:nvGrpSpPr>
        <p:grpSpPr bwMode="auto">
          <a:xfrm>
            <a:off x="539552" y="1412776"/>
            <a:ext cx="5867984" cy="1120076"/>
            <a:chOff x="1188" y="8798"/>
            <a:chExt cx="9470" cy="1870"/>
          </a:xfrm>
        </p:grpSpPr>
        <p:sp>
          <p:nvSpPr>
            <p:cNvPr id="73731" name="Line 3"/>
            <p:cNvSpPr>
              <a:spLocks noChangeShapeType="1"/>
            </p:cNvSpPr>
            <p:nvPr/>
          </p:nvSpPr>
          <p:spPr bwMode="auto">
            <a:xfrm>
              <a:off x="1514" y="9594"/>
              <a:ext cx="8880" cy="0"/>
            </a:xfrm>
            <a:prstGeom prst="line">
              <a:avLst/>
            </a:prstGeom>
            <a:noFill/>
            <a:ln w="19050">
              <a:solidFill>
                <a:srgbClr val="000000"/>
              </a:solidFill>
              <a:round/>
              <a:headEnd type="triangle" w="med" len="med"/>
              <a:tailEnd type="triangle" w="med" len="med"/>
            </a:ln>
            <a:effectLst/>
          </p:spPr>
          <p:txBody>
            <a:bodyPr vert="horz" wrap="square" lIns="91440" tIns="45720" rIns="91440" bIns="45720" numCol="1" anchor="t" anchorCtr="0" compatLnSpc="1">
              <a:prstTxWarp prst="textNoShape">
                <a:avLst/>
              </a:prstTxWarp>
            </a:bodyPr>
            <a:lstStyle/>
            <a:p>
              <a:endParaRPr lang="fr-FR" b="1">
                <a:solidFill>
                  <a:srgbClr val="000000"/>
                </a:solidFill>
              </a:endParaRPr>
            </a:p>
          </p:txBody>
        </p:sp>
        <p:sp>
          <p:nvSpPr>
            <p:cNvPr id="73732" name="Line 4"/>
            <p:cNvSpPr>
              <a:spLocks noChangeShapeType="1"/>
            </p:cNvSpPr>
            <p:nvPr/>
          </p:nvSpPr>
          <p:spPr bwMode="auto">
            <a:xfrm>
              <a:off x="5954" y="9238"/>
              <a:ext cx="0" cy="720"/>
            </a:xfrm>
            <a:prstGeom prst="line">
              <a:avLst/>
            </a:prstGeom>
            <a:noFill/>
            <a:ln w="19050">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b="1">
                <a:solidFill>
                  <a:srgbClr val="000000"/>
                </a:solidFill>
              </a:endParaRPr>
            </a:p>
          </p:txBody>
        </p:sp>
        <p:sp>
          <p:nvSpPr>
            <p:cNvPr id="73733" name="Text Box 5"/>
            <p:cNvSpPr txBox="1">
              <a:spLocks noChangeArrowheads="1"/>
            </p:cNvSpPr>
            <p:nvPr/>
          </p:nvSpPr>
          <p:spPr bwMode="auto">
            <a:xfrm>
              <a:off x="7058" y="8798"/>
              <a:ext cx="3600" cy="533"/>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ar-SA" sz="16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جاذبية التوافق مع رغبة المستهلك</a:t>
              </a:r>
              <a:endParaRPr kumimoji="0" lang="fr-FR" sz="1800" b="1" i="0" u="none" strike="noStrike" cap="none" normalizeH="0" baseline="0" dirty="0" smtClean="0">
                <a:ln>
                  <a:noFill/>
                </a:ln>
                <a:solidFill>
                  <a:srgbClr val="000000"/>
                </a:solidFill>
                <a:effectLst/>
                <a:latin typeface="Arial" pitchFamily="34" charset="0"/>
                <a:cs typeface="Arial" pitchFamily="34" charset="0"/>
              </a:endParaRPr>
            </a:p>
          </p:txBody>
        </p:sp>
        <p:sp>
          <p:nvSpPr>
            <p:cNvPr id="73734" name="Text Box 6"/>
            <p:cNvSpPr txBox="1">
              <a:spLocks noChangeArrowheads="1"/>
            </p:cNvSpPr>
            <p:nvPr/>
          </p:nvSpPr>
          <p:spPr bwMode="auto">
            <a:xfrm>
              <a:off x="1298" y="8816"/>
              <a:ext cx="3600" cy="533"/>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ar-SA" sz="1600" b="1" i="0" u="none" strike="noStrike" cap="none" normalizeH="0" baseline="0" smtClean="0">
                  <a:ln>
                    <a:noFill/>
                  </a:ln>
                  <a:solidFill>
                    <a:srgbClr val="000000"/>
                  </a:solidFill>
                  <a:effectLst/>
                  <a:latin typeface="Traditional Arabic" pitchFamily="18" charset="-78"/>
                  <a:ea typeface="Arial" pitchFamily="34" charset="0"/>
                  <a:cs typeface="Traditional Arabic" pitchFamily="18" charset="-78"/>
                </a:rPr>
                <a:t>جاذبية الأسعار الأولى</a:t>
              </a:r>
              <a:endParaRPr kumimoji="0" lang="fr-FR" sz="1800" b="1" i="0" u="none" strike="noStrike" cap="none" normalizeH="0" baseline="0" smtClean="0">
                <a:ln>
                  <a:noFill/>
                </a:ln>
                <a:solidFill>
                  <a:srgbClr val="000000"/>
                </a:solidFill>
                <a:effectLst/>
                <a:latin typeface="Arial" pitchFamily="34" charset="0"/>
                <a:cs typeface="Arial" pitchFamily="34" charset="0"/>
              </a:endParaRPr>
            </a:p>
          </p:txBody>
        </p:sp>
        <p:sp>
          <p:nvSpPr>
            <p:cNvPr id="73735" name="Text Box 7"/>
            <p:cNvSpPr txBox="1">
              <a:spLocks noChangeArrowheads="1"/>
            </p:cNvSpPr>
            <p:nvPr/>
          </p:nvSpPr>
          <p:spPr bwMode="auto">
            <a:xfrm>
              <a:off x="6158" y="9692"/>
              <a:ext cx="4500" cy="976"/>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ts val="0"/>
                </a:spcAft>
                <a:buClrTx/>
                <a:buSzTx/>
                <a:buFontTx/>
                <a:buNone/>
                <a:tabLst/>
              </a:pPr>
              <a:r>
                <a:rPr kumimoji="0" lang="ar-SA" sz="15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منتجات على المقاس</a:t>
              </a:r>
              <a:r>
                <a:rPr lang="ar-SA" sz="1600" b="1" dirty="0" smtClean="0">
                  <a:solidFill>
                    <a:srgbClr val="000000"/>
                  </a:solidFill>
                  <a:latin typeface="Traditional Arabic" pitchFamily="18" charset="-78"/>
                  <a:ea typeface="Arial" pitchFamily="34" charset="0"/>
                  <a:cs typeface="Traditional Arabic" pitchFamily="18" charset="-78"/>
                </a:rPr>
                <a:t>  </a:t>
              </a:r>
              <a:r>
                <a:rPr kumimoji="0" lang="fr-FR" sz="1200" b="1" i="1"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Sur mesure</a:t>
              </a:r>
            </a:p>
            <a:p>
              <a:pPr marL="0" marR="0" lvl="0" indent="0" algn="r" defTabSz="914400" rtl="1" eaLnBrk="1" fontAlgn="base" latinLnBrk="0" hangingPunct="1">
                <a:lnSpc>
                  <a:spcPct val="100000"/>
                </a:lnSpc>
                <a:spcBef>
                  <a:spcPct val="0"/>
                </a:spcBef>
                <a:spcAft>
                  <a:spcPts val="0"/>
                </a:spcAft>
                <a:buClrTx/>
                <a:buSzTx/>
                <a:buFontTx/>
                <a:buNone/>
                <a:tabLst/>
              </a:pPr>
              <a:r>
                <a:rPr kumimoji="0" lang="ar-SA" sz="15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التجزئة</a:t>
              </a:r>
              <a:r>
                <a:rPr kumimoji="0" lang="ar-SA" sz="16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 </a:t>
              </a:r>
              <a:r>
                <a:rPr kumimoji="0" lang="ar-SA" sz="15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المفرطة</a:t>
              </a:r>
              <a:r>
                <a:rPr kumimoji="0" lang="ar-SA" sz="16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 </a:t>
              </a:r>
              <a:r>
                <a:rPr lang="en-US" sz="1200" b="1" i="1" dirty="0" smtClean="0">
                  <a:solidFill>
                    <a:srgbClr val="000000"/>
                  </a:solidFill>
                  <a:latin typeface="Times New Roman" pitchFamily="18" charset="0"/>
                  <a:ea typeface="Arial" pitchFamily="34" charset="0"/>
                  <a:cs typeface="Times New Roman" pitchFamily="18" charset="0"/>
                </a:rPr>
                <a:t>hyper segmentation</a:t>
              </a:r>
              <a:endParaRPr lang="fr-FR" sz="1200" b="1" i="1" dirty="0" smtClean="0">
                <a:solidFill>
                  <a:srgbClr val="000000"/>
                </a:solidFill>
                <a:latin typeface="Times New Roman" pitchFamily="18" charset="0"/>
                <a:ea typeface="Arial" pitchFamily="34" charset="0"/>
                <a:cs typeface="Times New Roman" pitchFamily="18" charset="0"/>
              </a:endParaRPr>
            </a:p>
          </p:txBody>
        </p:sp>
        <p:sp>
          <p:nvSpPr>
            <p:cNvPr id="73736" name="Text Box 8"/>
            <p:cNvSpPr txBox="1">
              <a:spLocks noChangeArrowheads="1"/>
            </p:cNvSpPr>
            <p:nvPr/>
          </p:nvSpPr>
          <p:spPr bwMode="auto">
            <a:xfrm>
              <a:off x="1188" y="9683"/>
              <a:ext cx="4910" cy="951"/>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ts val="0"/>
                </a:spcAft>
                <a:buClrTx/>
                <a:buSzTx/>
                <a:buFontTx/>
                <a:buNone/>
                <a:tabLst/>
              </a:pPr>
              <a:r>
                <a:rPr kumimoji="0" lang="ar-SA" sz="15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منتجات منمطة</a:t>
              </a:r>
              <a:r>
                <a:rPr kumimoji="0" lang="ar-SA" sz="16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 </a:t>
              </a:r>
              <a:r>
                <a:rPr lang="fr-FR" sz="1200" b="1" i="1" dirty="0" smtClean="0">
                  <a:solidFill>
                    <a:srgbClr val="000000"/>
                  </a:solidFill>
                  <a:latin typeface="Times New Roman" pitchFamily="18" charset="0"/>
                  <a:ea typeface="Arial" pitchFamily="34" charset="0"/>
                  <a:cs typeface="Times New Roman" pitchFamily="18" charset="0"/>
                </a:rPr>
                <a:t>Standardised</a:t>
              </a:r>
            </a:p>
            <a:p>
              <a:pPr marL="0" marR="0" lvl="0" indent="0" algn="l" defTabSz="914400" rtl="1" eaLnBrk="1" fontAlgn="base" latinLnBrk="0" hangingPunct="1">
                <a:lnSpc>
                  <a:spcPct val="100000"/>
                </a:lnSpc>
                <a:spcBef>
                  <a:spcPct val="0"/>
                </a:spcBef>
                <a:spcAft>
                  <a:spcPts val="0"/>
                </a:spcAft>
                <a:buClrTx/>
                <a:buSzTx/>
                <a:buFontTx/>
                <a:buNone/>
                <a:tabLst/>
              </a:pPr>
              <a:r>
                <a:rPr kumimoji="0" lang="ar-SA" sz="15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التجزئة العكسية </a:t>
              </a:r>
              <a:r>
                <a:rPr lang="en-US" sz="1200" b="1" i="1" dirty="0" smtClean="0">
                  <a:solidFill>
                    <a:srgbClr val="000000"/>
                  </a:solidFill>
                  <a:latin typeface="Times New Roman" pitchFamily="18" charset="0"/>
                  <a:ea typeface="Arial" pitchFamily="34" charset="0"/>
                  <a:cs typeface="Times New Roman" pitchFamily="18" charset="0"/>
                </a:rPr>
                <a:t>Counter</a:t>
              </a:r>
              <a:r>
                <a:rPr kumimoji="0" lang="en-US" sz="1100" b="1" i="1" u="none" strike="noStrike" cap="none" normalizeH="0" baseline="0" dirty="0" smtClean="0">
                  <a:ln>
                    <a:noFill/>
                  </a:ln>
                  <a:solidFill>
                    <a:srgbClr val="000000"/>
                  </a:solidFill>
                  <a:effectLst/>
                  <a:latin typeface="Calibri" pitchFamily="34" charset="0"/>
                  <a:ea typeface="Arial" pitchFamily="34" charset="0"/>
                  <a:cs typeface="Arial" pitchFamily="34" charset="0"/>
                </a:rPr>
                <a:t> </a:t>
              </a:r>
              <a:r>
                <a:rPr lang="en-US" sz="1200" b="1" i="1" dirty="0" smtClean="0">
                  <a:solidFill>
                    <a:srgbClr val="000000"/>
                  </a:solidFill>
                  <a:latin typeface="Times New Roman" pitchFamily="18" charset="0"/>
                  <a:ea typeface="Arial" pitchFamily="34" charset="0"/>
                  <a:cs typeface="Times New Roman" pitchFamily="18" charset="0"/>
                </a:rPr>
                <a:t>segmentation</a:t>
              </a:r>
              <a:r>
                <a:rPr kumimoji="0" lang="ar-SA" sz="1100" b="1" i="1" u="none" strike="noStrike" cap="none" normalizeH="0" baseline="0" dirty="0" smtClean="0">
                  <a:ln>
                    <a:noFill/>
                  </a:ln>
                  <a:solidFill>
                    <a:srgbClr val="000000"/>
                  </a:solidFill>
                  <a:effectLst/>
                  <a:latin typeface="Arial" pitchFamily="34" charset="0"/>
                  <a:ea typeface="Arial" pitchFamily="34" charset="0"/>
                  <a:cs typeface="Arial" pitchFamily="34" charset="0"/>
                </a:rPr>
                <a:t> </a:t>
              </a:r>
              <a:endParaRPr kumimoji="0" lang="fr-FR" sz="1800" b="1" i="0" u="none" strike="noStrike" cap="none" normalizeH="0" baseline="0" dirty="0" smtClean="0">
                <a:ln>
                  <a:noFill/>
                </a:ln>
                <a:solidFill>
                  <a:srgbClr val="000000"/>
                </a:solidFill>
                <a:effectLst/>
                <a:latin typeface="Arial" pitchFamily="34" charset="0"/>
                <a:cs typeface="Arial" pitchFamily="34" charset="0"/>
              </a:endParaRPr>
            </a:p>
          </p:txBody>
        </p:sp>
        <p:sp>
          <p:nvSpPr>
            <p:cNvPr id="73737" name="Text Box 9"/>
            <p:cNvSpPr txBox="1">
              <a:spLocks noChangeArrowheads="1"/>
            </p:cNvSpPr>
            <p:nvPr/>
          </p:nvSpPr>
          <p:spPr bwMode="auto">
            <a:xfrm>
              <a:off x="5352" y="9968"/>
              <a:ext cx="1200" cy="509"/>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500" b="1" i="0" u="none" strike="noStrike" cap="none" normalizeH="0" baseline="0" smtClean="0">
                  <a:ln>
                    <a:noFill/>
                  </a:ln>
                  <a:solidFill>
                    <a:srgbClr val="000000"/>
                  </a:solidFill>
                  <a:effectLst/>
                  <a:latin typeface="Traditional Arabic" pitchFamily="18" charset="-78"/>
                  <a:ea typeface="Arial" pitchFamily="34" charset="0"/>
                  <a:cs typeface="Traditional Arabic" pitchFamily="18" charset="-78"/>
                </a:rPr>
                <a:t>التجزئـة</a:t>
              </a:r>
              <a:endParaRPr kumimoji="0" lang="fr-FR" sz="1800" b="1" i="0" u="none" strike="noStrike" cap="none" normalizeH="0" baseline="0" smtClean="0">
                <a:ln>
                  <a:noFill/>
                </a:ln>
                <a:solidFill>
                  <a:srgbClr val="000000"/>
                </a:solidFill>
                <a:effectLst/>
                <a:latin typeface="Arial" pitchFamily="34" charset="0"/>
                <a:cs typeface="Arial" pitchFamily="34" charset="0"/>
              </a:endParaRPr>
            </a:p>
          </p:txBody>
        </p:sp>
      </p:grpSp>
      <p:sp>
        <p:nvSpPr>
          <p:cNvPr id="73738" name="Rectangle 10"/>
          <p:cNvSpPr>
            <a:spLocks noChangeArrowheads="1"/>
          </p:cNvSpPr>
          <p:nvPr/>
        </p:nvSpPr>
        <p:spPr bwMode="auto">
          <a:xfrm>
            <a:off x="323528" y="2628201"/>
            <a:ext cx="6192688"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tab pos="1412875" algn="l"/>
              </a:tabLst>
            </a:pPr>
            <a:r>
              <a:rPr kumimoji="0" lang="ar-SA" altLang="zh-CN" sz="1500" b="1" i="0" u="sng"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شكـل:</a:t>
            </a:r>
            <a:r>
              <a:rPr kumimoji="0" lang="ar-SA" altLang="zh-CN" sz="1500" b="0"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 انجذاب المستهلك نحو الأسعار المنخفضة</a:t>
            </a:r>
            <a:endParaRPr kumimoji="0" lang="fr-FR" altLang="zh-CN" sz="800" b="0" i="0" u="none" strike="noStrike" cap="none" normalizeH="0" baseline="0" dirty="0" smtClean="0">
              <a:ln>
                <a:noFill/>
              </a:ln>
              <a:solidFill>
                <a:srgbClr val="000000"/>
              </a:solidFill>
              <a:effectLst/>
              <a:latin typeface="Arial" pitchFamily="34" charset="0"/>
              <a:cs typeface="Arial" pitchFamily="34" charset="0"/>
            </a:endParaRPr>
          </a:p>
          <a:p>
            <a:pPr lvl="0" algn="ctr" rtl="1" eaLnBrk="0" hangingPunct="0">
              <a:tabLst>
                <a:tab pos="1412875" algn="l"/>
              </a:tabLst>
            </a:pPr>
            <a:r>
              <a:rPr kumimoji="0" lang="ar-SA" altLang="zh-CN" sz="1500" b="1" i="0" u="sng" strike="noStrike" cap="none" normalizeH="0" baseline="0" dirty="0" err="1" smtClean="0">
                <a:ln>
                  <a:noFill/>
                </a:ln>
                <a:solidFill>
                  <a:srgbClr val="000000"/>
                </a:solidFill>
                <a:effectLst/>
                <a:latin typeface="Traditional Arabic" pitchFamily="18" charset="-78"/>
                <a:ea typeface="SimSun" pitchFamily="2" charset="-122"/>
                <a:cs typeface="Traditional Arabic" pitchFamily="18" charset="-78"/>
              </a:rPr>
              <a:t>المصـدر</a:t>
            </a:r>
            <a:r>
              <a:rPr kumimoji="0" lang="ar-SA" altLang="zh-CN" sz="1700" b="1" i="0" u="sng" strike="noStrike" cap="none" normalizeH="0" baseline="0" dirty="0" err="1" smtClean="0">
                <a:ln>
                  <a:noFill/>
                </a:ln>
                <a:solidFill>
                  <a:srgbClr val="000000"/>
                </a:solidFill>
                <a:effectLst/>
                <a:latin typeface="Traditional Arabic" pitchFamily="18" charset="-78"/>
                <a:ea typeface="SimSun" pitchFamily="2" charset="-122"/>
                <a:cs typeface="Traditional Arabic" pitchFamily="18" charset="-78"/>
              </a:rPr>
              <a:t>:</a:t>
            </a:r>
            <a:r>
              <a:rPr kumimoji="0" lang="ar-SA" altLang="zh-CN" sz="1700" b="1" i="0" u="sng"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 </a:t>
            </a:r>
            <a:r>
              <a:rPr kumimoji="0" lang="fr-FR" altLang="zh-CN" sz="1200" b="0" i="1" u="none" strike="noStrike" cap="none" normalizeH="0" baseline="0" dirty="0" err="1" smtClean="0">
                <a:ln>
                  <a:noFill/>
                </a:ln>
                <a:solidFill>
                  <a:srgbClr val="000000"/>
                </a:solidFill>
                <a:effectLst/>
                <a:latin typeface="Times New Roman" pitchFamily="18" charset="0"/>
                <a:ea typeface="SimSun" pitchFamily="2" charset="-122"/>
                <a:cs typeface="Times New Roman" pitchFamily="18" charset="0"/>
              </a:rPr>
              <a:t>F.Baldo</a:t>
            </a:r>
            <a:r>
              <a:rPr kumimoji="0" lang="fr-FR" altLang="zh-CN" sz="1200" b="0" i="1"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 et al, </a:t>
            </a:r>
            <a:r>
              <a:rPr lang="fr-FR" altLang="zh-CN" sz="1200" i="1" dirty="0" smtClean="0">
                <a:solidFill>
                  <a:srgbClr val="000000"/>
                </a:solidFill>
                <a:latin typeface="Times New Roman" pitchFamily="18" charset="0"/>
                <a:ea typeface="SimSun" pitchFamily="2" charset="-122"/>
                <a:cs typeface="Times New Roman" pitchFamily="18" charset="0"/>
              </a:rPr>
              <a:t>, La segmentation : méthodes et pratiques, Université de Metz, p</a:t>
            </a:r>
            <a:r>
              <a:rPr kumimoji="0" lang="fr-FR" altLang="zh-CN" sz="1200" b="0" i="1"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 : 28</a:t>
            </a:r>
            <a:endParaRPr kumimoji="0" lang="fr-FR" altLang="zh-CN" sz="1800" b="0" i="0" u="none" strike="noStrike" cap="none" normalizeH="0" baseline="0" dirty="0" smtClean="0">
              <a:ln>
                <a:noFill/>
              </a:ln>
              <a:solidFill>
                <a:srgbClr val="000000"/>
              </a:solidFill>
              <a:effectLst/>
              <a:latin typeface="Arial" pitchFamily="34" charset="0"/>
              <a:cs typeface="Arial" pitchFamily="34" charset="0"/>
            </a:endParaRPr>
          </a:p>
        </p:txBody>
      </p:sp>
      <p:sp>
        <p:nvSpPr>
          <p:cNvPr id="73739" name="Rectangle 11"/>
          <p:cNvSpPr>
            <a:spLocks noChangeArrowheads="1"/>
          </p:cNvSpPr>
          <p:nvPr/>
        </p:nvSpPr>
        <p:spPr bwMode="auto">
          <a:xfrm>
            <a:off x="6516216" y="4149080"/>
            <a:ext cx="1691680" cy="17081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ts val="2100"/>
              </a:lnSpc>
              <a:spcBef>
                <a:spcPct val="0"/>
              </a:spcBef>
              <a:spcAft>
                <a:spcPct val="0"/>
              </a:spcAft>
              <a:buClrTx/>
              <a:buSzTx/>
              <a:buFontTx/>
              <a:buNone/>
              <a:tabLst>
                <a:tab pos="1412875" algn="l"/>
              </a:tabLst>
            </a:pPr>
            <a:r>
              <a:rPr kumimoji="0" lang="ar-SA" altLang="zh-CN" sz="1500" i="0" u="none" strike="noStrike" cap="none" normalizeH="0" baseline="0" dirty="0" smtClean="0">
                <a:ln>
                  <a:noFill/>
                </a:ln>
                <a:solidFill>
                  <a:srgbClr val="000000"/>
                </a:solidFill>
                <a:effectLst/>
                <a:latin typeface="Arial" pitchFamily="34" charset="0"/>
                <a:ea typeface="SimSun" pitchFamily="2" charset="-122"/>
                <a:cs typeface="Arial" pitchFamily="34" charset="0"/>
              </a:rPr>
              <a:t>    في ظل هذا الأفق الذي يبحث فيه المستهلك عن الأسعار المنخفضة فإن الخيارات التسويقية للمؤسسة يمكن تلخيصها في الشكل </a:t>
            </a:r>
            <a:r>
              <a:rPr kumimoji="0" lang="ar-SA" altLang="zh-CN" sz="1500" i="0" u="none" strike="noStrike" cap="none" normalizeH="0" baseline="0" dirty="0" err="1" smtClean="0">
                <a:ln>
                  <a:noFill/>
                </a:ln>
                <a:solidFill>
                  <a:srgbClr val="000000"/>
                </a:solidFill>
                <a:effectLst/>
                <a:latin typeface="Arial" pitchFamily="34" charset="0"/>
                <a:ea typeface="SimSun" pitchFamily="2" charset="-122"/>
                <a:cs typeface="Arial" pitchFamily="34" charset="0"/>
              </a:rPr>
              <a:t>الآتي:</a:t>
            </a:r>
            <a:endParaRPr kumimoji="0" lang="ar-SA" altLang="zh-CN" sz="1500" i="0" u="none" strike="noStrike" cap="none" normalizeH="0" baseline="0" dirty="0" smtClean="0">
              <a:ln>
                <a:noFill/>
              </a:ln>
              <a:solidFill>
                <a:srgbClr val="000000"/>
              </a:solidFill>
              <a:effectLst/>
              <a:latin typeface="Arial" pitchFamily="34" charset="0"/>
              <a:cs typeface="Arial" pitchFamily="34" charset="0"/>
            </a:endParaRPr>
          </a:p>
        </p:txBody>
      </p:sp>
      <p:pic>
        <p:nvPicPr>
          <p:cNvPr id="73741" name="Picture 13"/>
          <p:cNvPicPr>
            <a:picLocks noChangeAspect="1" noChangeArrowheads="1"/>
          </p:cNvPicPr>
          <p:nvPr/>
        </p:nvPicPr>
        <p:blipFill>
          <a:blip r:embed="rId2" cstate="print"/>
          <a:srcRect/>
          <a:stretch>
            <a:fillRect/>
          </a:stretch>
        </p:blipFill>
        <p:spPr bwMode="auto">
          <a:xfrm>
            <a:off x="1190228" y="3429000"/>
            <a:ext cx="4533900" cy="3171825"/>
          </a:xfrm>
          <a:prstGeom prst="rect">
            <a:avLst/>
          </a:prstGeom>
          <a:noFill/>
          <a:ln w="9525">
            <a:noFill/>
            <a:miter lim="800000"/>
            <a:headEnd/>
            <a:tailEnd/>
          </a:ln>
        </p:spPr>
      </p:pic>
      <p:sp>
        <p:nvSpPr>
          <p:cNvPr id="18" name="Rectangle 17"/>
          <p:cNvSpPr/>
          <p:nvPr/>
        </p:nvSpPr>
        <p:spPr>
          <a:xfrm>
            <a:off x="6732240" y="1628800"/>
            <a:ext cx="2051720" cy="1785104"/>
          </a:xfrm>
          <a:prstGeom prst="rect">
            <a:avLst/>
          </a:prstGeom>
        </p:spPr>
        <p:txBody>
          <a:bodyPr wrap="square">
            <a:spAutoFit/>
          </a:bodyPr>
          <a:lstStyle/>
          <a:p>
            <a:pPr algn="just" rtl="1">
              <a:lnSpc>
                <a:spcPts val="2200"/>
              </a:lnSpc>
            </a:pPr>
            <a:r>
              <a:rPr lang="ar-SA" sz="1500" dirty="0" smtClean="0">
                <a:solidFill>
                  <a:srgbClr val="000000"/>
                </a:solidFill>
              </a:rPr>
              <a:t>ما هي الدرجة التي يُجزّأ </a:t>
            </a:r>
            <a:r>
              <a:rPr lang="ar-SA" sz="1500" dirty="0" err="1" smtClean="0">
                <a:solidFill>
                  <a:srgbClr val="000000"/>
                </a:solidFill>
              </a:rPr>
              <a:t>بها</a:t>
            </a:r>
            <a:r>
              <a:rPr lang="ar-SA" sz="1500" dirty="0" smtClean="0">
                <a:solidFill>
                  <a:srgbClr val="000000"/>
                </a:solidFill>
              </a:rPr>
              <a:t> السوق حتى يضمن للمؤسسة إنتاجا بنوعية مقبولة وسعر مرض تستطيع من خلاله الحفاظ على زبائنها في ظل الحساسية تجاه الأسعار:</a:t>
            </a:r>
            <a:endParaRPr lang="fr-FR" sz="1500" dirty="0" smtClean="0">
              <a:solidFill>
                <a:srgbClr val="000000"/>
              </a:solidFill>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30694" y="1577816"/>
            <a:ext cx="7573754" cy="784830"/>
          </a:xfrm>
          <a:prstGeom prst="rect">
            <a:avLst/>
          </a:prstGeom>
        </p:spPr>
        <p:txBody>
          <a:bodyPr wrap="square">
            <a:spAutoFit/>
          </a:bodyPr>
          <a:lstStyle/>
          <a:p>
            <a:pPr algn="just" rtl="1"/>
            <a:r>
              <a:rPr lang="ar-SA" sz="1500" b="1" dirty="0" smtClean="0">
                <a:solidFill>
                  <a:srgbClr val="000000"/>
                </a:solidFill>
              </a:rPr>
              <a:t>3) درجة تجانس </a:t>
            </a:r>
            <a:r>
              <a:rPr lang="ar-SA" sz="1500" b="1" dirty="0" err="1" smtClean="0">
                <a:solidFill>
                  <a:srgbClr val="000000"/>
                </a:solidFill>
              </a:rPr>
              <a:t>المنتوج</a:t>
            </a:r>
            <a:r>
              <a:rPr lang="ar-SA" sz="1500" b="1" dirty="0" smtClean="0">
                <a:solidFill>
                  <a:srgbClr val="000000"/>
                </a:solidFill>
              </a:rPr>
              <a:t>: </a:t>
            </a:r>
            <a:r>
              <a:rPr lang="ar-SA" sz="1500" dirty="0" smtClean="0">
                <a:solidFill>
                  <a:srgbClr val="000000"/>
                </a:solidFill>
              </a:rPr>
              <a:t>كلما كانت علامات المنتج الواحد متجانسة أكثر  فإنه من المناسب اتباع التسويق غير التميزي، أما في حالة المنتجات المختلفة فقد يكون لدى المؤسسة الخيار بين استهداف السوق بإستراتيجية تمييزية أو اختيار قطاع واحد يتم التركيز عليه والتخصص في </a:t>
            </a:r>
            <a:r>
              <a:rPr lang="ar-SA" sz="1500" dirty="0" err="1" smtClean="0">
                <a:solidFill>
                  <a:srgbClr val="000000"/>
                </a:solidFill>
              </a:rPr>
              <a:t>خدمته .</a:t>
            </a:r>
            <a:endParaRPr lang="ar-SA" sz="1500" dirty="0" smtClean="0">
              <a:solidFill>
                <a:srgbClr val="000000"/>
              </a:solidFill>
            </a:endParaRPr>
          </a:p>
        </p:txBody>
      </p:sp>
      <p:sp>
        <p:nvSpPr>
          <p:cNvPr id="5" name="Rectangle 4"/>
          <p:cNvSpPr/>
          <p:nvPr/>
        </p:nvSpPr>
        <p:spPr>
          <a:xfrm>
            <a:off x="1043608" y="2485345"/>
            <a:ext cx="7632848" cy="1015663"/>
          </a:xfrm>
          <a:prstGeom prst="rect">
            <a:avLst/>
          </a:prstGeom>
        </p:spPr>
        <p:txBody>
          <a:bodyPr wrap="square">
            <a:spAutoFit/>
          </a:bodyPr>
          <a:lstStyle/>
          <a:p>
            <a:pPr algn="just" rtl="1"/>
            <a:r>
              <a:rPr lang="ar-SA" sz="1500" b="1" dirty="0" smtClean="0">
                <a:solidFill>
                  <a:srgbClr val="000000"/>
                </a:solidFill>
              </a:rPr>
              <a:t> 4) الإستراتيجيات التسويقية للمنافسين: </a:t>
            </a:r>
            <a:r>
              <a:rPr lang="ar-SA" sz="1500" dirty="0" smtClean="0">
                <a:solidFill>
                  <a:srgbClr val="000000"/>
                </a:solidFill>
              </a:rPr>
              <a:t>عندما يتبع المنافسون سياسة استهداف تمييزية، فإنه من الخطأ أن تواجه المؤسسة ذلك بسياسة تسويق غير </a:t>
            </a:r>
            <a:r>
              <a:rPr lang="ar-SA" sz="1500" dirty="0" err="1" smtClean="0">
                <a:solidFill>
                  <a:srgbClr val="000000"/>
                </a:solidFill>
              </a:rPr>
              <a:t>تمييزي </a:t>
            </a:r>
            <a:r>
              <a:rPr lang="ar-SA" sz="1500" dirty="0" smtClean="0">
                <a:solidFill>
                  <a:srgbClr val="000000"/>
                </a:solidFill>
              </a:rPr>
              <a:t>(موحد) وإنما قد يكون من الأجدى اتباع استراتيجية التركيز على قطاع يتصف فيه المنافسون بالضعف وقلة العدد، وعلى النقيض من الحالة الأولى فإنه عندما ينتهج المنافسون تسويقا غير تمييزي فإن المؤسسة يمكن لها أن تفيد كثيرا من تجزئة السوق واستهدافه بإستراتيجية تمييزية أو تركيزية تؤمّن.</a:t>
            </a:r>
            <a:endParaRPr lang="fr-FR" sz="1500" dirty="0">
              <a:solidFill>
                <a:srgbClr val="000000"/>
              </a:solidFill>
            </a:endParaRPr>
          </a:p>
        </p:txBody>
      </p:sp>
      <p:sp>
        <p:nvSpPr>
          <p:cNvPr id="33796" name="Rectangle 4"/>
          <p:cNvSpPr>
            <a:spLocks noChangeArrowheads="1"/>
          </p:cNvSpPr>
          <p:nvPr/>
        </p:nvSpPr>
        <p:spPr bwMode="auto">
          <a:xfrm>
            <a:off x="1062658" y="3679864"/>
            <a:ext cx="756084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SA" altLang="zh-CN" sz="1500" b="1" i="0" u="none" strike="noStrike" cap="none" normalizeH="0" baseline="0" dirty="0" smtClean="0">
                <a:ln>
                  <a:noFill/>
                </a:ln>
                <a:solidFill>
                  <a:srgbClr val="000000"/>
                </a:solidFill>
                <a:effectLst/>
                <a:latin typeface="Arial" pitchFamily="34" charset="0"/>
                <a:ea typeface="SimSun" pitchFamily="2" charset="-122"/>
                <a:cs typeface="Arial" pitchFamily="34" charset="0"/>
              </a:rPr>
              <a:t>5)</a:t>
            </a:r>
            <a:r>
              <a:rPr kumimoji="0" lang="ar-SA" altLang="zh-CN" sz="1500" b="1" i="0" u="none" strike="noStrike" cap="none" normalizeH="0" dirty="0" smtClean="0">
                <a:ln>
                  <a:noFill/>
                </a:ln>
                <a:solidFill>
                  <a:srgbClr val="000000"/>
                </a:solidFill>
                <a:effectLst/>
                <a:latin typeface="Arial" pitchFamily="34" charset="0"/>
                <a:ea typeface="SimSun" pitchFamily="2" charset="-122"/>
                <a:cs typeface="Arial" pitchFamily="34" charset="0"/>
              </a:rPr>
              <a:t> </a:t>
            </a:r>
            <a:r>
              <a:rPr kumimoji="0" lang="ar-SA" altLang="zh-CN" sz="1500" b="1" i="0" u="none" strike="noStrike" cap="none" normalizeH="0" baseline="0" dirty="0" smtClean="0">
                <a:ln>
                  <a:noFill/>
                </a:ln>
                <a:solidFill>
                  <a:srgbClr val="000000"/>
                </a:solidFill>
                <a:effectLst/>
                <a:latin typeface="Arial" pitchFamily="34" charset="0"/>
                <a:ea typeface="SimSun" pitchFamily="2" charset="-122"/>
                <a:cs typeface="Arial" pitchFamily="34" charset="0"/>
              </a:rPr>
              <a:t>المرحلة من دورة حياة </a:t>
            </a:r>
            <a:r>
              <a:rPr kumimoji="0" lang="ar-SA" altLang="zh-CN" sz="1500" b="1" i="0" u="none" strike="noStrike" cap="none" normalizeH="0" baseline="0" dirty="0" err="1" smtClean="0">
                <a:ln>
                  <a:noFill/>
                </a:ln>
                <a:solidFill>
                  <a:srgbClr val="000000"/>
                </a:solidFill>
                <a:effectLst/>
                <a:latin typeface="Arial" pitchFamily="34" charset="0"/>
                <a:ea typeface="SimSun" pitchFamily="2" charset="-122"/>
                <a:cs typeface="Arial" pitchFamily="34" charset="0"/>
              </a:rPr>
              <a:t>المنتوج</a:t>
            </a:r>
            <a:r>
              <a:rPr kumimoji="0" lang="fr-FR" altLang="zh-CN" sz="1500" b="1" i="0" u="none" strike="noStrike" cap="none" normalizeH="0" baseline="0" dirty="0" smtClean="0">
                <a:ln>
                  <a:noFill/>
                </a:ln>
                <a:solidFill>
                  <a:srgbClr val="000000"/>
                </a:solidFill>
                <a:effectLst/>
                <a:latin typeface="Arial" pitchFamily="34" charset="0"/>
                <a:ea typeface="SimSun" pitchFamily="2" charset="-122"/>
                <a:cs typeface="Arial" pitchFamily="34" charset="0"/>
              </a:rPr>
              <a:t>: </a:t>
            </a:r>
            <a:r>
              <a:rPr kumimoji="0" lang="ar-SA" altLang="zh-CN" sz="15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عند إدخال الشركة </a:t>
            </a:r>
            <a:r>
              <a:rPr kumimoji="0" lang="ar-SA" altLang="zh-CN" sz="1500" b="0" i="0" u="none" strike="noStrike" cap="none" normalizeH="0" baseline="0" dirty="0" err="1" smtClean="0">
                <a:ln>
                  <a:noFill/>
                </a:ln>
                <a:solidFill>
                  <a:srgbClr val="000000"/>
                </a:solidFill>
                <a:effectLst/>
                <a:latin typeface="Arial" pitchFamily="34" charset="0"/>
                <a:ea typeface="SimSun" pitchFamily="2" charset="-122"/>
                <a:cs typeface="Arial" pitchFamily="34" charset="0"/>
              </a:rPr>
              <a:t>لمنتوج</a:t>
            </a:r>
            <a:r>
              <a:rPr kumimoji="0" lang="ar-SA" altLang="zh-CN" sz="15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 جديد إلى السوق من الأفضل أن يكون تقديمه في شكل واحد مدعوما بسياسة اتصالية شاملة ومكثفة ومن ثم فإن اتباع التسويق غير التمييزي أو التركيزي هو الخيار المحبذ حيث يساعد ذلك على خلق انتباه وإدراك المستهلك </a:t>
            </a:r>
            <a:r>
              <a:rPr kumimoji="0" lang="ar-SA" altLang="zh-CN" sz="1500" b="0" i="0" u="none" strike="noStrike" cap="none" normalizeH="0" baseline="0" dirty="0" err="1" smtClean="0">
                <a:ln>
                  <a:noFill/>
                </a:ln>
                <a:solidFill>
                  <a:srgbClr val="000000"/>
                </a:solidFill>
                <a:effectLst/>
                <a:latin typeface="Arial" pitchFamily="34" charset="0"/>
                <a:ea typeface="SimSun" pitchFamily="2" charset="-122"/>
                <a:cs typeface="Arial" pitchFamily="34" charset="0"/>
              </a:rPr>
              <a:t>للمنتوج</a:t>
            </a:r>
            <a:r>
              <a:rPr kumimoji="0" lang="ar-SA" altLang="zh-CN" sz="15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 أولا، فإذا وصل هذا </a:t>
            </a:r>
            <a:r>
              <a:rPr kumimoji="0" lang="ar-SA" altLang="zh-CN" sz="1500" b="0" i="0" u="none" strike="noStrike" cap="none" normalizeH="0" baseline="0" dirty="0" err="1" smtClean="0">
                <a:ln>
                  <a:noFill/>
                </a:ln>
                <a:solidFill>
                  <a:srgbClr val="000000"/>
                </a:solidFill>
                <a:effectLst/>
                <a:latin typeface="Arial" pitchFamily="34" charset="0"/>
                <a:ea typeface="SimSun" pitchFamily="2" charset="-122"/>
                <a:cs typeface="Arial" pitchFamily="34" charset="0"/>
              </a:rPr>
              <a:t>المنتوج</a:t>
            </a:r>
            <a:r>
              <a:rPr kumimoji="0" lang="ar-SA" altLang="zh-CN" sz="15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 إلى مرحلة متقدمة في النمو أو النضوج فإن الاستراتيجية التمييزية قد تفرض نفسها نظرا لتعدد الأذواق </a:t>
            </a:r>
            <a:r>
              <a:rPr kumimoji="0" lang="ar-SA" altLang="zh-CN" sz="1500" b="0" i="0" u="none" strike="noStrike" cap="none" normalizeH="0" baseline="0" dirty="0" err="1" smtClean="0">
                <a:ln>
                  <a:noFill/>
                </a:ln>
                <a:solidFill>
                  <a:srgbClr val="000000"/>
                </a:solidFill>
                <a:effectLst/>
                <a:latin typeface="Arial" pitchFamily="34" charset="0"/>
                <a:ea typeface="SimSun" pitchFamily="2" charset="-122"/>
                <a:cs typeface="Arial" pitchFamily="34" charset="0"/>
              </a:rPr>
              <a:t>والسلوكات</a:t>
            </a:r>
            <a:r>
              <a:rPr kumimoji="0" lang="ar-SA" altLang="zh-CN" sz="15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 تجاه </a:t>
            </a:r>
            <a:r>
              <a:rPr kumimoji="0" lang="ar-SA" altLang="zh-CN" sz="1500" b="0" i="0" u="none" strike="noStrike" cap="none" normalizeH="0" baseline="0" dirty="0" err="1" smtClean="0">
                <a:ln>
                  <a:noFill/>
                </a:ln>
                <a:solidFill>
                  <a:srgbClr val="000000"/>
                </a:solidFill>
                <a:effectLst/>
                <a:latin typeface="Arial" pitchFamily="34" charset="0"/>
                <a:ea typeface="SimSun" pitchFamily="2" charset="-122"/>
                <a:cs typeface="Arial" pitchFamily="34" charset="0"/>
              </a:rPr>
              <a:t>المنتوج</a:t>
            </a:r>
            <a:r>
              <a:rPr kumimoji="0" lang="ar-SA" altLang="zh-CN" sz="15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 المعني، وإضافة إلى هذا فإن المخطط الذي تضعه المؤسسة </a:t>
            </a:r>
            <a:r>
              <a:rPr kumimoji="0" lang="ar-SA" altLang="zh-CN" sz="1500" b="0" i="0" u="none" strike="noStrike" cap="none" normalizeH="0" baseline="0" dirty="0" err="1" smtClean="0">
                <a:ln>
                  <a:noFill/>
                </a:ln>
                <a:solidFill>
                  <a:srgbClr val="000000"/>
                </a:solidFill>
                <a:effectLst/>
                <a:latin typeface="Arial" pitchFamily="34" charset="0"/>
                <a:ea typeface="SimSun" pitchFamily="2" charset="-122"/>
                <a:cs typeface="Arial" pitchFamily="34" charset="0"/>
              </a:rPr>
              <a:t>لمنتوجها</a:t>
            </a:r>
            <a:r>
              <a:rPr kumimoji="0" lang="ar-SA" altLang="zh-CN" sz="1500" b="0" i="0" u="none" strike="noStrike" cap="none" normalizeH="0" baseline="0" dirty="0" smtClean="0">
                <a:ln>
                  <a:noFill/>
                </a:ln>
                <a:solidFill>
                  <a:srgbClr val="000000"/>
                </a:solidFill>
                <a:effectLst/>
                <a:latin typeface="Arial" pitchFamily="34" charset="0"/>
                <a:ea typeface="SimSun" pitchFamily="2" charset="-122"/>
                <a:cs typeface="Arial" pitchFamily="34" charset="0"/>
              </a:rPr>
              <a:t> الجديد من أجل الانتشار في السوق قد يدفع المؤسسة إلى تبني تسويق مركز في البداية قبل الانتقال إلى تسويق تمييزي لغزو القطاعات المختلفة للسوق.</a:t>
            </a:r>
            <a:endParaRPr kumimoji="0" lang="fr-FR" altLang="zh-CN" sz="1500" b="0" i="0" u="none" strike="noStrike" cap="none" normalizeH="0" baseline="0" dirty="0" smtClean="0">
              <a:ln>
                <a:noFill/>
              </a:ln>
              <a:solidFill>
                <a:srgbClr val="000000"/>
              </a:solidFill>
              <a:effectLst/>
              <a:latin typeface="Arial" pitchFamily="34" charset="0"/>
              <a:cs typeface="Arial" pitchFamily="34" charset="0"/>
            </a:endParaRPr>
          </a:p>
        </p:txBody>
      </p:sp>
      <p:sp>
        <p:nvSpPr>
          <p:cNvPr id="33797" name="Rectangle 5"/>
          <p:cNvSpPr>
            <a:spLocks noChangeArrowheads="1"/>
          </p:cNvSpPr>
          <p:nvPr/>
        </p:nvSpPr>
        <p:spPr bwMode="auto">
          <a:xfrm>
            <a:off x="0" y="0"/>
            <a:ext cx="3017838" cy="9525"/>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2" name="Rectangle 11"/>
          <p:cNvSpPr/>
          <p:nvPr/>
        </p:nvSpPr>
        <p:spPr>
          <a:xfrm>
            <a:off x="1058466" y="5308466"/>
            <a:ext cx="7632848" cy="784830"/>
          </a:xfrm>
          <a:prstGeom prst="rect">
            <a:avLst/>
          </a:prstGeom>
        </p:spPr>
        <p:txBody>
          <a:bodyPr wrap="square">
            <a:spAutoFit/>
          </a:bodyPr>
          <a:lstStyle/>
          <a:p>
            <a:pPr algn="just" rtl="1"/>
            <a:r>
              <a:rPr lang="ar-SA" sz="1500" b="1" dirty="0" smtClean="0">
                <a:solidFill>
                  <a:srgbClr val="000000"/>
                </a:solidFill>
              </a:rPr>
              <a:t> 6) موارد وإمكانات المؤسسة: </a:t>
            </a:r>
            <a:r>
              <a:rPr lang="ar-SA" sz="1500" dirty="0" smtClean="0">
                <a:solidFill>
                  <a:srgbClr val="000000"/>
                </a:solidFill>
              </a:rPr>
              <a:t>عند دراسة البدائل الإستراتيجية فإن المؤسسة لابد أن تراعي نتائج الدراسة الخاصة بتحليل موقفها الداخلي بجميع أبعاده الإنتاجية والتمويلية والتسويقية وما يخص كذلك الموارد البشرية والتنظيمية إذ وبناء عليها تتحدد وبدرجة كبيرة الإستراتيجية الممكن اختيارها.</a:t>
            </a:r>
            <a:endParaRPr lang="fr-FR" sz="1500" dirty="0">
              <a:solidFill>
                <a:srgbClr val="000000"/>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ZoneTexte 26"/>
          <p:cNvSpPr txBox="1"/>
          <p:nvPr/>
        </p:nvSpPr>
        <p:spPr>
          <a:xfrm>
            <a:off x="3923928" y="404664"/>
            <a:ext cx="3528392" cy="425758"/>
          </a:xfrm>
          <a:prstGeom prst="rect">
            <a:avLst/>
          </a:prstGeom>
          <a:noFill/>
        </p:spPr>
        <p:txBody>
          <a:bodyPr wrap="square" rtlCol="0">
            <a:spAutoFit/>
          </a:bodyPr>
          <a:lstStyle/>
          <a:p>
            <a:pPr algn="just" rtl="1">
              <a:lnSpc>
                <a:spcPts val="2600"/>
              </a:lnSpc>
            </a:pPr>
            <a:r>
              <a:rPr lang="ar-SA" b="1" dirty="0" smtClean="0">
                <a:solidFill>
                  <a:schemeClr val="bg1"/>
                </a:solidFill>
              </a:rPr>
              <a:t>المبادئ النظرية للتسويق المستهدف </a:t>
            </a:r>
            <a:endParaRPr lang="fr-FR" dirty="0" smtClean="0">
              <a:solidFill>
                <a:schemeClr val="bg1"/>
              </a:solidFill>
            </a:endParaRPr>
          </a:p>
        </p:txBody>
      </p:sp>
      <p:sp>
        <p:nvSpPr>
          <p:cNvPr id="3" name="Rectangle 2"/>
          <p:cNvSpPr/>
          <p:nvPr/>
        </p:nvSpPr>
        <p:spPr>
          <a:xfrm>
            <a:off x="6372206" y="1268760"/>
            <a:ext cx="2045753" cy="369332"/>
          </a:xfrm>
          <a:prstGeom prst="rect">
            <a:avLst/>
          </a:prstGeom>
        </p:spPr>
        <p:txBody>
          <a:bodyPr wrap="none">
            <a:spAutoFit/>
          </a:bodyPr>
          <a:lstStyle/>
          <a:p>
            <a:r>
              <a:rPr lang="ar-SA" b="1" dirty="0" smtClean="0">
                <a:solidFill>
                  <a:srgbClr val="000000"/>
                </a:solidFill>
              </a:rPr>
              <a:t>1.عدم تجانس </a:t>
            </a:r>
            <a:r>
              <a:rPr lang="ar-SA" b="1" dirty="0" err="1" smtClean="0">
                <a:solidFill>
                  <a:srgbClr val="000000"/>
                </a:solidFill>
              </a:rPr>
              <a:t>الحاجات:</a:t>
            </a:r>
            <a:r>
              <a:rPr lang="ar-SA" dirty="0" smtClean="0">
                <a:solidFill>
                  <a:srgbClr val="000000"/>
                </a:solidFill>
              </a:rPr>
              <a:t> </a:t>
            </a:r>
            <a:endParaRPr lang="fr-FR" dirty="0">
              <a:solidFill>
                <a:srgbClr val="000000"/>
              </a:solidFill>
            </a:endParaRPr>
          </a:p>
        </p:txBody>
      </p:sp>
      <p:grpSp>
        <p:nvGrpSpPr>
          <p:cNvPr id="48132" name="Group 4"/>
          <p:cNvGrpSpPr>
            <a:grpSpLocks/>
          </p:cNvGrpSpPr>
          <p:nvPr/>
        </p:nvGrpSpPr>
        <p:grpSpPr bwMode="auto">
          <a:xfrm>
            <a:off x="1331917" y="2186139"/>
            <a:ext cx="6336427" cy="2899049"/>
            <a:chOff x="438" y="8799"/>
            <a:chExt cx="9980" cy="4566"/>
          </a:xfrm>
        </p:grpSpPr>
        <p:sp>
          <p:nvSpPr>
            <p:cNvPr id="48133" name="Text Box 5"/>
            <p:cNvSpPr txBox="1">
              <a:spLocks noChangeArrowheads="1"/>
            </p:cNvSpPr>
            <p:nvPr/>
          </p:nvSpPr>
          <p:spPr bwMode="auto">
            <a:xfrm>
              <a:off x="7365" y="8799"/>
              <a:ext cx="2556" cy="937"/>
            </a:xfrm>
            <a:prstGeom prst="rect">
              <a:avLst/>
            </a:prstGeom>
            <a:noFill/>
            <a:ln w="9525" algn="ctr">
              <a:noFill/>
              <a:miter lim="800000"/>
              <a:headEnd/>
              <a:tailEnd/>
            </a:ln>
            <a:effectLst/>
          </p:spPr>
          <p:txBody>
            <a:bodyPr vert="horz" wrap="square" lIns="91440" tIns="36000" rIns="91440" bIns="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SA" sz="15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التسويق الشامل ينظر إلى  منحنى طلب واحد في السوق</a:t>
              </a:r>
              <a:endParaRPr kumimoji="0" lang="fr-FR" sz="1800" b="0" i="0" u="none" strike="noStrike" cap="none" normalizeH="0" baseline="0" dirty="0" smtClean="0">
                <a:ln>
                  <a:noFill/>
                </a:ln>
                <a:solidFill>
                  <a:srgbClr val="000000"/>
                </a:solidFill>
                <a:effectLst/>
                <a:latin typeface="Arial" pitchFamily="34" charset="0"/>
                <a:cs typeface="Arial" pitchFamily="34" charset="0"/>
              </a:endParaRPr>
            </a:p>
          </p:txBody>
        </p:sp>
        <p:grpSp>
          <p:nvGrpSpPr>
            <p:cNvPr id="48134" name="Group 6"/>
            <p:cNvGrpSpPr>
              <a:grpSpLocks/>
            </p:cNvGrpSpPr>
            <p:nvPr/>
          </p:nvGrpSpPr>
          <p:grpSpPr bwMode="auto">
            <a:xfrm>
              <a:off x="438" y="9622"/>
              <a:ext cx="9980" cy="3743"/>
              <a:chOff x="438" y="9622"/>
              <a:chExt cx="9980" cy="3743"/>
            </a:xfrm>
          </p:grpSpPr>
          <p:sp>
            <p:nvSpPr>
              <p:cNvPr id="48135" name="Line 7"/>
              <p:cNvSpPr>
                <a:spLocks noChangeShapeType="1"/>
              </p:cNvSpPr>
              <p:nvPr/>
            </p:nvSpPr>
            <p:spPr bwMode="auto">
              <a:xfrm>
                <a:off x="7298" y="12832"/>
                <a:ext cx="2640" cy="0"/>
              </a:xfrm>
              <a:prstGeom prst="line">
                <a:avLst/>
              </a:prstGeom>
              <a:noFill/>
              <a:ln w="9525">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48136" name="Line 8"/>
              <p:cNvSpPr>
                <a:spLocks noChangeShapeType="1"/>
              </p:cNvSpPr>
              <p:nvPr/>
            </p:nvSpPr>
            <p:spPr bwMode="auto">
              <a:xfrm flipV="1">
                <a:off x="7285" y="9952"/>
                <a:ext cx="0" cy="2880"/>
              </a:xfrm>
              <a:prstGeom prst="line">
                <a:avLst/>
              </a:prstGeom>
              <a:noFill/>
              <a:ln w="9525">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48137" name="Text Box 9"/>
              <p:cNvSpPr txBox="1">
                <a:spLocks noChangeArrowheads="1"/>
              </p:cNvSpPr>
              <p:nvPr/>
            </p:nvSpPr>
            <p:spPr bwMode="auto">
              <a:xfrm>
                <a:off x="6818" y="9670"/>
                <a:ext cx="360" cy="54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1400" b="0" i="0" u="none" strike="noStrike" cap="none" normalizeH="0" baseline="0" dirty="0" smtClean="0">
                    <a:ln>
                      <a:noFill/>
                    </a:ln>
                    <a:solidFill>
                      <a:srgbClr val="000000"/>
                    </a:solidFill>
                    <a:effectLst/>
                    <a:latin typeface="Calibri" pitchFamily="34" charset="0"/>
                    <a:ea typeface="Arial" pitchFamily="34" charset="0"/>
                    <a:cs typeface="Arial" pitchFamily="34" charset="0"/>
                  </a:rPr>
                  <a:t>p</a:t>
                </a:r>
                <a:endParaRPr kumimoji="0" lang="fr-FR" sz="1800" b="0" i="0" u="none" strike="noStrike" cap="none" normalizeH="0" baseline="0" dirty="0" smtClean="0">
                  <a:ln>
                    <a:noFill/>
                  </a:ln>
                  <a:solidFill>
                    <a:srgbClr val="000000"/>
                  </a:solidFill>
                  <a:effectLst/>
                  <a:latin typeface="Arial" pitchFamily="34" charset="0"/>
                  <a:cs typeface="Arial" pitchFamily="34" charset="0"/>
                </a:endParaRPr>
              </a:p>
            </p:txBody>
          </p:sp>
          <p:sp>
            <p:nvSpPr>
              <p:cNvPr id="48138" name="Text Box 10"/>
              <p:cNvSpPr txBox="1">
                <a:spLocks noChangeArrowheads="1"/>
              </p:cNvSpPr>
              <p:nvPr/>
            </p:nvSpPr>
            <p:spPr bwMode="auto">
              <a:xfrm>
                <a:off x="9818" y="12769"/>
                <a:ext cx="600" cy="54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1400" b="0" i="0" u="none" strike="noStrike" cap="none" normalizeH="0" baseline="0" dirty="0" smtClean="0">
                    <a:ln>
                      <a:noFill/>
                    </a:ln>
                    <a:solidFill>
                      <a:srgbClr val="000000"/>
                    </a:solidFill>
                    <a:effectLst/>
                    <a:latin typeface="Calibri" pitchFamily="34" charset="0"/>
                    <a:ea typeface="Arial" pitchFamily="34" charset="0"/>
                    <a:cs typeface="Arial" pitchFamily="34" charset="0"/>
                  </a:rPr>
                  <a:t>Q</a:t>
                </a:r>
                <a:endParaRPr kumimoji="0" lang="fr-FR" sz="1800" b="0" i="0" u="none" strike="noStrike" cap="none" normalizeH="0" baseline="0" dirty="0" smtClean="0">
                  <a:ln>
                    <a:noFill/>
                  </a:ln>
                  <a:solidFill>
                    <a:srgbClr val="000000"/>
                  </a:solidFill>
                  <a:effectLst/>
                  <a:latin typeface="Arial" pitchFamily="34" charset="0"/>
                  <a:cs typeface="Arial" pitchFamily="34" charset="0"/>
                </a:endParaRPr>
              </a:p>
            </p:txBody>
          </p:sp>
          <p:sp>
            <p:nvSpPr>
              <p:cNvPr id="48139" name="Line 11"/>
              <p:cNvSpPr>
                <a:spLocks noChangeShapeType="1"/>
              </p:cNvSpPr>
              <p:nvPr/>
            </p:nvSpPr>
            <p:spPr bwMode="auto">
              <a:xfrm flipV="1">
                <a:off x="7152" y="11238"/>
                <a:ext cx="0" cy="1440"/>
              </a:xfrm>
              <a:prstGeom prst="line">
                <a:avLst/>
              </a:prstGeom>
              <a:noFill/>
              <a:ln w="9525">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48140" name="Line 12"/>
              <p:cNvSpPr>
                <a:spLocks noChangeShapeType="1"/>
              </p:cNvSpPr>
              <p:nvPr/>
            </p:nvSpPr>
            <p:spPr bwMode="auto">
              <a:xfrm>
                <a:off x="7418" y="12973"/>
                <a:ext cx="1560" cy="0"/>
              </a:xfrm>
              <a:prstGeom prst="line">
                <a:avLst/>
              </a:prstGeom>
              <a:noFill/>
              <a:ln w="9525">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48141" name="Text Box 13"/>
              <p:cNvSpPr txBox="1">
                <a:spLocks noChangeArrowheads="1"/>
              </p:cNvSpPr>
              <p:nvPr/>
            </p:nvSpPr>
            <p:spPr bwMode="auto">
              <a:xfrm>
                <a:off x="6964" y="12730"/>
                <a:ext cx="360" cy="54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1100" b="0" i="0" u="none" strike="noStrike" cap="none" normalizeH="0" baseline="0" smtClean="0">
                    <a:ln>
                      <a:noFill/>
                    </a:ln>
                    <a:solidFill>
                      <a:srgbClr val="000000"/>
                    </a:solidFill>
                    <a:effectLst/>
                    <a:latin typeface="Arial" pitchFamily="34" charset="0"/>
                    <a:ea typeface="Arial" pitchFamily="34" charset="0"/>
                    <a:cs typeface="Arial" pitchFamily="34" charset="0"/>
                  </a:rPr>
                  <a:t>0</a:t>
                </a:r>
                <a:endParaRPr kumimoji="0" lang="fr-FR" sz="1800" b="0" i="0" u="none" strike="noStrike" cap="none" normalizeH="0" baseline="0" smtClean="0">
                  <a:ln>
                    <a:noFill/>
                  </a:ln>
                  <a:solidFill>
                    <a:srgbClr val="000000"/>
                  </a:solidFill>
                  <a:effectLst/>
                  <a:latin typeface="Arial" pitchFamily="34" charset="0"/>
                  <a:cs typeface="Arial" pitchFamily="34" charset="0"/>
                </a:endParaRPr>
              </a:p>
            </p:txBody>
          </p:sp>
          <p:sp>
            <p:nvSpPr>
              <p:cNvPr id="48142" name="Line 14"/>
              <p:cNvSpPr>
                <a:spLocks noChangeShapeType="1"/>
              </p:cNvSpPr>
              <p:nvPr/>
            </p:nvSpPr>
            <p:spPr bwMode="auto">
              <a:xfrm>
                <a:off x="7538" y="10338"/>
                <a:ext cx="1920" cy="1980"/>
              </a:xfrm>
              <a:prstGeom prst="line">
                <a:avLst/>
              </a:prstGeom>
              <a:noFill/>
              <a:ln w="9525">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48143" name="Text Box 15"/>
              <p:cNvSpPr txBox="1">
                <a:spLocks noChangeArrowheads="1"/>
              </p:cNvSpPr>
              <p:nvPr/>
            </p:nvSpPr>
            <p:spPr bwMode="auto">
              <a:xfrm>
                <a:off x="9406" y="12060"/>
                <a:ext cx="480" cy="54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1100" b="0" i="0" u="none" strike="noStrike" cap="none" normalizeH="0" baseline="0" smtClean="0">
                    <a:ln>
                      <a:noFill/>
                    </a:ln>
                    <a:solidFill>
                      <a:srgbClr val="000000"/>
                    </a:solidFill>
                    <a:effectLst/>
                    <a:latin typeface="Calibri" pitchFamily="34" charset="0"/>
                    <a:ea typeface="Arial" pitchFamily="34" charset="0"/>
                    <a:cs typeface="Arial" pitchFamily="34" charset="0"/>
                  </a:rPr>
                  <a:t>D</a:t>
                </a:r>
                <a:endParaRPr kumimoji="0" lang="fr-FR" sz="1800" b="0" i="0" u="none" strike="noStrike" cap="none" normalizeH="0" baseline="0" smtClean="0">
                  <a:ln>
                    <a:noFill/>
                  </a:ln>
                  <a:solidFill>
                    <a:srgbClr val="000000"/>
                  </a:solidFill>
                  <a:effectLst/>
                  <a:latin typeface="Arial" pitchFamily="34" charset="0"/>
                  <a:cs typeface="Arial" pitchFamily="34" charset="0"/>
                </a:endParaRPr>
              </a:p>
            </p:txBody>
          </p:sp>
          <p:sp>
            <p:nvSpPr>
              <p:cNvPr id="102" name="Text Box 9"/>
              <p:cNvSpPr txBox="1">
                <a:spLocks noChangeArrowheads="1"/>
              </p:cNvSpPr>
              <p:nvPr/>
            </p:nvSpPr>
            <p:spPr bwMode="auto">
              <a:xfrm>
                <a:off x="438" y="9622"/>
                <a:ext cx="360" cy="54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1400" b="0" i="0" u="none" strike="noStrike" cap="none" normalizeH="0" baseline="0" dirty="0" smtClean="0">
                    <a:ln>
                      <a:noFill/>
                    </a:ln>
                    <a:solidFill>
                      <a:srgbClr val="000000"/>
                    </a:solidFill>
                    <a:effectLst/>
                    <a:latin typeface="Calibri" pitchFamily="34" charset="0"/>
                    <a:ea typeface="Arial" pitchFamily="34" charset="0"/>
                    <a:cs typeface="Arial" pitchFamily="34" charset="0"/>
                  </a:rPr>
                  <a:t>p</a:t>
                </a:r>
                <a:endParaRPr kumimoji="0" lang="fr-FR" sz="1800" b="0" i="0" u="none" strike="noStrike" cap="none" normalizeH="0" baseline="0" dirty="0" smtClean="0">
                  <a:ln>
                    <a:noFill/>
                  </a:ln>
                  <a:solidFill>
                    <a:srgbClr val="000000"/>
                  </a:solidFill>
                  <a:effectLst/>
                  <a:latin typeface="Arial" pitchFamily="34" charset="0"/>
                  <a:cs typeface="Arial" pitchFamily="34" charset="0"/>
                </a:endParaRPr>
              </a:p>
            </p:txBody>
          </p:sp>
          <p:sp>
            <p:nvSpPr>
              <p:cNvPr id="103" name="Text Box 10"/>
              <p:cNvSpPr txBox="1">
                <a:spLocks noChangeArrowheads="1"/>
              </p:cNvSpPr>
              <p:nvPr/>
            </p:nvSpPr>
            <p:spPr bwMode="auto">
              <a:xfrm>
                <a:off x="4974" y="12825"/>
                <a:ext cx="600" cy="54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1400" b="0" i="0" u="none" strike="noStrike" cap="none" normalizeH="0" baseline="0" dirty="0" smtClean="0">
                    <a:ln>
                      <a:noFill/>
                    </a:ln>
                    <a:solidFill>
                      <a:srgbClr val="000000"/>
                    </a:solidFill>
                    <a:effectLst/>
                    <a:latin typeface="Calibri" pitchFamily="34" charset="0"/>
                    <a:ea typeface="Arial" pitchFamily="34" charset="0"/>
                    <a:cs typeface="Arial" pitchFamily="34" charset="0"/>
                  </a:rPr>
                  <a:t>Q</a:t>
                </a:r>
                <a:endParaRPr kumimoji="0" lang="fr-FR" sz="1800" b="0" i="0" u="none" strike="noStrike" cap="none" normalizeH="0" baseline="0" dirty="0" smtClean="0">
                  <a:ln>
                    <a:noFill/>
                  </a:ln>
                  <a:solidFill>
                    <a:srgbClr val="000000"/>
                  </a:solidFill>
                  <a:effectLst/>
                  <a:latin typeface="Arial" pitchFamily="34" charset="0"/>
                  <a:cs typeface="Arial" pitchFamily="34" charset="0"/>
                </a:endParaRPr>
              </a:p>
            </p:txBody>
          </p:sp>
        </p:grpSp>
      </p:grpSp>
      <p:grpSp>
        <p:nvGrpSpPr>
          <p:cNvPr id="48144" name="Group 16"/>
          <p:cNvGrpSpPr>
            <a:grpSpLocks/>
          </p:cNvGrpSpPr>
          <p:nvPr/>
        </p:nvGrpSpPr>
        <p:grpSpPr bwMode="auto">
          <a:xfrm>
            <a:off x="1619678" y="2924948"/>
            <a:ext cx="2557463" cy="2098675"/>
            <a:chOff x="1602" y="2432"/>
            <a:chExt cx="4028" cy="3305"/>
          </a:xfrm>
        </p:grpSpPr>
        <p:grpSp>
          <p:nvGrpSpPr>
            <p:cNvPr id="48145" name="Group 17"/>
            <p:cNvGrpSpPr>
              <a:grpSpLocks/>
            </p:cNvGrpSpPr>
            <p:nvPr/>
          </p:nvGrpSpPr>
          <p:grpSpPr bwMode="auto">
            <a:xfrm>
              <a:off x="3146" y="2434"/>
              <a:ext cx="1028" cy="1158"/>
              <a:chOff x="1710" y="10238"/>
              <a:chExt cx="1028" cy="1158"/>
            </a:xfrm>
          </p:grpSpPr>
          <p:sp>
            <p:nvSpPr>
              <p:cNvPr id="48146" name="Text Box 18"/>
              <p:cNvSpPr txBox="1">
                <a:spLocks noChangeArrowheads="1"/>
              </p:cNvSpPr>
              <p:nvPr/>
            </p:nvSpPr>
            <p:spPr bwMode="auto">
              <a:xfrm>
                <a:off x="1778" y="10238"/>
                <a:ext cx="960" cy="90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rgbClr val="000000"/>
                  </a:solidFill>
                  <a:effectLst/>
                  <a:latin typeface="Arial" pitchFamily="34" charset="0"/>
                  <a:cs typeface="Arial" pitchFamily="34" charset="0"/>
                </a:endParaRPr>
              </a:p>
            </p:txBody>
          </p:sp>
          <p:grpSp>
            <p:nvGrpSpPr>
              <p:cNvPr id="48147" name="Group 19"/>
              <p:cNvGrpSpPr>
                <a:grpSpLocks/>
              </p:cNvGrpSpPr>
              <p:nvPr/>
            </p:nvGrpSpPr>
            <p:grpSpPr bwMode="auto">
              <a:xfrm>
                <a:off x="1978" y="10238"/>
                <a:ext cx="720" cy="720"/>
                <a:chOff x="1778" y="10238"/>
                <a:chExt cx="840" cy="900"/>
              </a:xfrm>
            </p:grpSpPr>
            <p:sp>
              <p:nvSpPr>
                <p:cNvPr id="48148" name="Line 20"/>
                <p:cNvSpPr>
                  <a:spLocks noChangeShapeType="1"/>
                </p:cNvSpPr>
                <p:nvPr/>
              </p:nvSpPr>
              <p:spPr bwMode="auto">
                <a:xfrm>
                  <a:off x="1778" y="10238"/>
                  <a:ext cx="0" cy="900"/>
                </a:xfrm>
                <a:prstGeom prst="line">
                  <a:avLst/>
                </a:prstGeom>
                <a:noFill/>
                <a:ln w="9525">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48149" name="Line 21"/>
                <p:cNvSpPr>
                  <a:spLocks noChangeShapeType="1"/>
                </p:cNvSpPr>
                <p:nvPr/>
              </p:nvSpPr>
              <p:spPr bwMode="auto">
                <a:xfrm>
                  <a:off x="1778" y="11138"/>
                  <a:ext cx="840" cy="0"/>
                </a:xfrm>
                <a:prstGeom prst="line">
                  <a:avLst/>
                </a:prstGeom>
                <a:noFill/>
                <a:ln w="9525">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grpSp>
          <p:sp>
            <p:nvSpPr>
              <p:cNvPr id="48150" name="Line 22"/>
              <p:cNvSpPr>
                <a:spLocks noChangeShapeType="1"/>
              </p:cNvSpPr>
              <p:nvPr/>
            </p:nvSpPr>
            <p:spPr bwMode="auto">
              <a:xfrm>
                <a:off x="2018" y="11086"/>
                <a:ext cx="720" cy="0"/>
              </a:xfrm>
              <a:prstGeom prst="line">
                <a:avLst/>
              </a:prstGeom>
              <a:noFill/>
              <a:ln w="9525">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48151" name="Line 23"/>
              <p:cNvSpPr>
                <a:spLocks noChangeShapeType="1"/>
              </p:cNvSpPr>
              <p:nvPr/>
            </p:nvSpPr>
            <p:spPr bwMode="auto">
              <a:xfrm flipV="1">
                <a:off x="1859" y="10238"/>
                <a:ext cx="0" cy="720"/>
              </a:xfrm>
              <a:prstGeom prst="line">
                <a:avLst/>
              </a:prstGeom>
              <a:noFill/>
              <a:ln w="9525">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48152" name="Text Box 24"/>
              <p:cNvSpPr txBox="1">
                <a:spLocks noChangeArrowheads="1"/>
              </p:cNvSpPr>
              <p:nvPr/>
            </p:nvSpPr>
            <p:spPr bwMode="auto">
              <a:xfrm>
                <a:off x="1710" y="10856"/>
                <a:ext cx="360" cy="54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1100" b="0" i="0" u="none" strike="noStrike" cap="none" normalizeH="0" baseline="0" smtClean="0">
                    <a:ln>
                      <a:noFill/>
                    </a:ln>
                    <a:solidFill>
                      <a:srgbClr val="000000"/>
                    </a:solidFill>
                    <a:effectLst/>
                    <a:latin typeface="Arial" pitchFamily="34" charset="0"/>
                    <a:ea typeface="Arial" pitchFamily="34" charset="0"/>
                    <a:cs typeface="Arial" pitchFamily="34" charset="0"/>
                  </a:rPr>
                  <a:t>0</a:t>
                </a:r>
                <a:endParaRPr kumimoji="0" lang="fr-FR" sz="1800" b="0" i="0" u="none" strike="noStrike" cap="none" normalizeH="0" baseline="0" smtClean="0">
                  <a:ln>
                    <a:noFill/>
                  </a:ln>
                  <a:solidFill>
                    <a:srgbClr val="000000"/>
                  </a:solidFill>
                  <a:effectLst/>
                  <a:latin typeface="Arial" pitchFamily="34" charset="0"/>
                  <a:cs typeface="Arial" pitchFamily="34" charset="0"/>
                </a:endParaRPr>
              </a:p>
            </p:txBody>
          </p:sp>
        </p:grpSp>
        <p:grpSp>
          <p:nvGrpSpPr>
            <p:cNvPr id="48153" name="Group 25"/>
            <p:cNvGrpSpPr>
              <a:grpSpLocks/>
            </p:cNvGrpSpPr>
            <p:nvPr/>
          </p:nvGrpSpPr>
          <p:grpSpPr bwMode="auto">
            <a:xfrm>
              <a:off x="4602" y="2432"/>
              <a:ext cx="1028" cy="1158"/>
              <a:chOff x="1710" y="10238"/>
              <a:chExt cx="1028" cy="1158"/>
            </a:xfrm>
          </p:grpSpPr>
          <p:sp>
            <p:nvSpPr>
              <p:cNvPr id="48154" name="Text Box 26"/>
              <p:cNvSpPr txBox="1">
                <a:spLocks noChangeArrowheads="1"/>
              </p:cNvSpPr>
              <p:nvPr/>
            </p:nvSpPr>
            <p:spPr bwMode="auto">
              <a:xfrm>
                <a:off x="1778" y="10238"/>
                <a:ext cx="960" cy="90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rgbClr val="000000"/>
                  </a:solidFill>
                  <a:effectLst/>
                  <a:latin typeface="Arial" pitchFamily="34" charset="0"/>
                  <a:cs typeface="Arial" pitchFamily="34" charset="0"/>
                </a:endParaRPr>
              </a:p>
            </p:txBody>
          </p:sp>
          <p:grpSp>
            <p:nvGrpSpPr>
              <p:cNvPr id="48155" name="Group 27"/>
              <p:cNvGrpSpPr>
                <a:grpSpLocks/>
              </p:cNvGrpSpPr>
              <p:nvPr/>
            </p:nvGrpSpPr>
            <p:grpSpPr bwMode="auto">
              <a:xfrm>
                <a:off x="1978" y="10238"/>
                <a:ext cx="720" cy="720"/>
                <a:chOff x="1778" y="10238"/>
                <a:chExt cx="840" cy="900"/>
              </a:xfrm>
            </p:grpSpPr>
            <p:sp>
              <p:nvSpPr>
                <p:cNvPr id="48156" name="Line 28"/>
                <p:cNvSpPr>
                  <a:spLocks noChangeShapeType="1"/>
                </p:cNvSpPr>
                <p:nvPr/>
              </p:nvSpPr>
              <p:spPr bwMode="auto">
                <a:xfrm>
                  <a:off x="1778" y="10238"/>
                  <a:ext cx="0" cy="900"/>
                </a:xfrm>
                <a:prstGeom prst="line">
                  <a:avLst/>
                </a:prstGeom>
                <a:noFill/>
                <a:ln w="9525">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48157" name="Line 29"/>
                <p:cNvSpPr>
                  <a:spLocks noChangeShapeType="1"/>
                </p:cNvSpPr>
                <p:nvPr/>
              </p:nvSpPr>
              <p:spPr bwMode="auto">
                <a:xfrm>
                  <a:off x="1778" y="11138"/>
                  <a:ext cx="840" cy="0"/>
                </a:xfrm>
                <a:prstGeom prst="line">
                  <a:avLst/>
                </a:prstGeom>
                <a:noFill/>
                <a:ln w="9525">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grpSp>
          <p:sp>
            <p:nvSpPr>
              <p:cNvPr id="48158" name="Line 30"/>
              <p:cNvSpPr>
                <a:spLocks noChangeShapeType="1"/>
              </p:cNvSpPr>
              <p:nvPr/>
            </p:nvSpPr>
            <p:spPr bwMode="auto">
              <a:xfrm>
                <a:off x="2018" y="11086"/>
                <a:ext cx="720" cy="0"/>
              </a:xfrm>
              <a:prstGeom prst="line">
                <a:avLst/>
              </a:prstGeom>
              <a:noFill/>
              <a:ln w="9525">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48159" name="Line 31"/>
              <p:cNvSpPr>
                <a:spLocks noChangeShapeType="1"/>
              </p:cNvSpPr>
              <p:nvPr/>
            </p:nvSpPr>
            <p:spPr bwMode="auto">
              <a:xfrm flipV="1">
                <a:off x="1859" y="10238"/>
                <a:ext cx="0" cy="720"/>
              </a:xfrm>
              <a:prstGeom prst="line">
                <a:avLst/>
              </a:prstGeom>
              <a:noFill/>
              <a:ln w="9525">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48160" name="Text Box 32"/>
              <p:cNvSpPr txBox="1">
                <a:spLocks noChangeArrowheads="1"/>
              </p:cNvSpPr>
              <p:nvPr/>
            </p:nvSpPr>
            <p:spPr bwMode="auto">
              <a:xfrm>
                <a:off x="1710" y="10856"/>
                <a:ext cx="360" cy="54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1100" b="0" i="0" u="none" strike="noStrike" cap="none" normalizeH="0" baseline="0" smtClean="0">
                    <a:ln>
                      <a:noFill/>
                    </a:ln>
                    <a:solidFill>
                      <a:srgbClr val="000000"/>
                    </a:solidFill>
                    <a:effectLst/>
                    <a:latin typeface="Arial" pitchFamily="34" charset="0"/>
                    <a:ea typeface="Arial" pitchFamily="34" charset="0"/>
                    <a:cs typeface="Arial" pitchFamily="34" charset="0"/>
                  </a:rPr>
                  <a:t>0</a:t>
                </a:r>
                <a:endParaRPr kumimoji="0" lang="fr-FR" sz="1800" b="0" i="0" u="none" strike="noStrike" cap="none" normalizeH="0" baseline="0" smtClean="0">
                  <a:ln>
                    <a:noFill/>
                  </a:ln>
                  <a:solidFill>
                    <a:srgbClr val="000000"/>
                  </a:solidFill>
                  <a:effectLst/>
                  <a:latin typeface="Arial" pitchFamily="34" charset="0"/>
                  <a:cs typeface="Arial" pitchFamily="34" charset="0"/>
                </a:endParaRPr>
              </a:p>
            </p:txBody>
          </p:sp>
        </p:grpSp>
        <p:grpSp>
          <p:nvGrpSpPr>
            <p:cNvPr id="48161" name="Group 33"/>
            <p:cNvGrpSpPr>
              <a:grpSpLocks/>
            </p:cNvGrpSpPr>
            <p:nvPr/>
          </p:nvGrpSpPr>
          <p:grpSpPr bwMode="auto">
            <a:xfrm>
              <a:off x="1602" y="4579"/>
              <a:ext cx="1028" cy="1158"/>
              <a:chOff x="1710" y="10238"/>
              <a:chExt cx="1028" cy="1158"/>
            </a:xfrm>
          </p:grpSpPr>
          <p:sp>
            <p:nvSpPr>
              <p:cNvPr id="48162" name="Text Box 34"/>
              <p:cNvSpPr txBox="1">
                <a:spLocks noChangeArrowheads="1"/>
              </p:cNvSpPr>
              <p:nvPr/>
            </p:nvSpPr>
            <p:spPr bwMode="auto">
              <a:xfrm>
                <a:off x="1778" y="10238"/>
                <a:ext cx="960" cy="90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rgbClr val="000000"/>
                  </a:solidFill>
                  <a:effectLst/>
                  <a:latin typeface="Arial" pitchFamily="34" charset="0"/>
                  <a:cs typeface="Arial" pitchFamily="34" charset="0"/>
                </a:endParaRPr>
              </a:p>
            </p:txBody>
          </p:sp>
          <p:grpSp>
            <p:nvGrpSpPr>
              <p:cNvPr id="48163" name="Group 35"/>
              <p:cNvGrpSpPr>
                <a:grpSpLocks/>
              </p:cNvGrpSpPr>
              <p:nvPr/>
            </p:nvGrpSpPr>
            <p:grpSpPr bwMode="auto">
              <a:xfrm>
                <a:off x="1978" y="10238"/>
                <a:ext cx="720" cy="720"/>
                <a:chOff x="1778" y="10238"/>
                <a:chExt cx="840" cy="900"/>
              </a:xfrm>
            </p:grpSpPr>
            <p:sp>
              <p:nvSpPr>
                <p:cNvPr id="48164" name="Line 36"/>
                <p:cNvSpPr>
                  <a:spLocks noChangeShapeType="1"/>
                </p:cNvSpPr>
                <p:nvPr/>
              </p:nvSpPr>
              <p:spPr bwMode="auto">
                <a:xfrm>
                  <a:off x="1778" y="10238"/>
                  <a:ext cx="0" cy="900"/>
                </a:xfrm>
                <a:prstGeom prst="line">
                  <a:avLst/>
                </a:prstGeom>
                <a:noFill/>
                <a:ln w="9525">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48165" name="Line 37"/>
                <p:cNvSpPr>
                  <a:spLocks noChangeShapeType="1"/>
                </p:cNvSpPr>
                <p:nvPr/>
              </p:nvSpPr>
              <p:spPr bwMode="auto">
                <a:xfrm>
                  <a:off x="1778" y="11138"/>
                  <a:ext cx="840" cy="0"/>
                </a:xfrm>
                <a:prstGeom prst="line">
                  <a:avLst/>
                </a:prstGeom>
                <a:noFill/>
                <a:ln w="9525">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grpSp>
          <p:sp>
            <p:nvSpPr>
              <p:cNvPr id="48166" name="Line 38"/>
              <p:cNvSpPr>
                <a:spLocks noChangeShapeType="1"/>
              </p:cNvSpPr>
              <p:nvPr/>
            </p:nvSpPr>
            <p:spPr bwMode="auto">
              <a:xfrm>
                <a:off x="2018" y="11086"/>
                <a:ext cx="720" cy="0"/>
              </a:xfrm>
              <a:prstGeom prst="line">
                <a:avLst/>
              </a:prstGeom>
              <a:noFill/>
              <a:ln w="9525">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48167" name="Line 39"/>
              <p:cNvSpPr>
                <a:spLocks noChangeShapeType="1"/>
              </p:cNvSpPr>
              <p:nvPr/>
            </p:nvSpPr>
            <p:spPr bwMode="auto">
              <a:xfrm flipV="1">
                <a:off x="1859" y="10238"/>
                <a:ext cx="0" cy="720"/>
              </a:xfrm>
              <a:prstGeom prst="line">
                <a:avLst/>
              </a:prstGeom>
              <a:noFill/>
              <a:ln w="9525">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48168" name="Text Box 40"/>
              <p:cNvSpPr txBox="1">
                <a:spLocks noChangeArrowheads="1"/>
              </p:cNvSpPr>
              <p:nvPr/>
            </p:nvSpPr>
            <p:spPr bwMode="auto">
              <a:xfrm>
                <a:off x="1710" y="10856"/>
                <a:ext cx="360" cy="54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1100" b="0" i="0" u="none" strike="noStrike" cap="none" normalizeH="0" baseline="0" smtClean="0">
                    <a:ln>
                      <a:noFill/>
                    </a:ln>
                    <a:solidFill>
                      <a:srgbClr val="000000"/>
                    </a:solidFill>
                    <a:effectLst/>
                    <a:latin typeface="Arial" pitchFamily="34" charset="0"/>
                    <a:ea typeface="Arial" pitchFamily="34" charset="0"/>
                    <a:cs typeface="Arial" pitchFamily="34" charset="0"/>
                  </a:rPr>
                  <a:t>0</a:t>
                </a:r>
                <a:endParaRPr kumimoji="0" lang="fr-FR" sz="1800" b="0" i="0" u="none" strike="noStrike" cap="none" normalizeH="0" baseline="0" smtClean="0">
                  <a:ln>
                    <a:noFill/>
                  </a:ln>
                  <a:solidFill>
                    <a:srgbClr val="000000"/>
                  </a:solidFill>
                  <a:effectLst/>
                  <a:latin typeface="Arial" pitchFamily="34" charset="0"/>
                  <a:cs typeface="Arial" pitchFamily="34" charset="0"/>
                </a:endParaRPr>
              </a:p>
            </p:txBody>
          </p:sp>
        </p:grpSp>
        <p:grpSp>
          <p:nvGrpSpPr>
            <p:cNvPr id="48169" name="Group 41"/>
            <p:cNvGrpSpPr>
              <a:grpSpLocks/>
            </p:cNvGrpSpPr>
            <p:nvPr/>
          </p:nvGrpSpPr>
          <p:grpSpPr bwMode="auto">
            <a:xfrm>
              <a:off x="1602" y="3510"/>
              <a:ext cx="1028" cy="1158"/>
              <a:chOff x="1710" y="10238"/>
              <a:chExt cx="1028" cy="1158"/>
            </a:xfrm>
          </p:grpSpPr>
          <p:sp>
            <p:nvSpPr>
              <p:cNvPr id="48170" name="Text Box 42"/>
              <p:cNvSpPr txBox="1">
                <a:spLocks noChangeArrowheads="1"/>
              </p:cNvSpPr>
              <p:nvPr/>
            </p:nvSpPr>
            <p:spPr bwMode="auto">
              <a:xfrm>
                <a:off x="1778" y="10238"/>
                <a:ext cx="960" cy="90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rgbClr val="000000"/>
                  </a:solidFill>
                  <a:effectLst/>
                  <a:latin typeface="Arial" pitchFamily="34" charset="0"/>
                  <a:cs typeface="Arial" pitchFamily="34" charset="0"/>
                </a:endParaRPr>
              </a:p>
            </p:txBody>
          </p:sp>
          <p:grpSp>
            <p:nvGrpSpPr>
              <p:cNvPr id="48171" name="Group 43"/>
              <p:cNvGrpSpPr>
                <a:grpSpLocks/>
              </p:cNvGrpSpPr>
              <p:nvPr/>
            </p:nvGrpSpPr>
            <p:grpSpPr bwMode="auto">
              <a:xfrm>
                <a:off x="1978" y="10238"/>
                <a:ext cx="720" cy="720"/>
                <a:chOff x="1778" y="10238"/>
                <a:chExt cx="840" cy="900"/>
              </a:xfrm>
            </p:grpSpPr>
            <p:sp>
              <p:nvSpPr>
                <p:cNvPr id="48172" name="Line 44"/>
                <p:cNvSpPr>
                  <a:spLocks noChangeShapeType="1"/>
                </p:cNvSpPr>
                <p:nvPr/>
              </p:nvSpPr>
              <p:spPr bwMode="auto">
                <a:xfrm>
                  <a:off x="1778" y="10238"/>
                  <a:ext cx="0" cy="900"/>
                </a:xfrm>
                <a:prstGeom prst="line">
                  <a:avLst/>
                </a:prstGeom>
                <a:noFill/>
                <a:ln w="9525">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48173" name="Line 45"/>
                <p:cNvSpPr>
                  <a:spLocks noChangeShapeType="1"/>
                </p:cNvSpPr>
                <p:nvPr/>
              </p:nvSpPr>
              <p:spPr bwMode="auto">
                <a:xfrm>
                  <a:off x="1778" y="11138"/>
                  <a:ext cx="840" cy="0"/>
                </a:xfrm>
                <a:prstGeom prst="line">
                  <a:avLst/>
                </a:prstGeom>
                <a:noFill/>
                <a:ln w="9525">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grpSp>
          <p:sp>
            <p:nvSpPr>
              <p:cNvPr id="48174" name="Line 46"/>
              <p:cNvSpPr>
                <a:spLocks noChangeShapeType="1"/>
              </p:cNvSpPr>
              <p:nvPr/>
            </p:nvSpPr>
            <p:spPr bwMode="auto">
              <a:xfrm>
                <a:off x="2018" y="11086"/>
                <a:ext cx="720" cy="0"/>
              </a:xfrm>
              <a:prstGeom prst="line">
                <a:avLst/>
              </a:prstGeom>
              <a:noFill/>
              <a:ln w="9525">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48175" name="Line 47"/>
              <p:cNvSpPr>
                <a:spLocks noChangeShapeType="1"/>
              </p:cNvSpPr>
              <p:nvPr/>
            </p:nvSpPr>
            <p:spPr bwMode="auto">
              <a:xfrm flipV="1">
                <a:off x="1859" y="10238"/>
                <a:ext cx="0" cy="720"/>
              </a:xfrm>
              <a:prstGeom prst="line">
                <a:avLst/>
              </a:prstGeom>
              <a:noFill/>
              <a:ln w="9525">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48176" name="Text Box 48"/>
              <p:cNvSpPr txBox="1">
                <a:spLocks noChangeArrowheads="1"/>
              </p:cNvSpPr>
              <p:nvPr/>
            </p:nvSpPr>
            <p:spPr bwMode="auto">
              <a:xfrm>
                <a:off x="1710" y="10856"/>
                <a:ext cx="360" cy="54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1100" b="0" i="0" u="none" strike="noStrike" cap="none" normalizeH="0" baseline="0" smtClean="0">
                    <a:ln>
                      <a:noFill/>
                    </a:ln>
                    <a:solidFill>
                      <a:srgbClr val="000000"/>
                    </a:solidFill>
                    <a:effectLst/>
                    <a:latin typeface="Arial" pitchFamily="34" charset="0"/>
                    <a:ea typeface="Arial" pitchFamily="34" charset="0"/>
                    <a:cs typeface="Arial" pitchFamily="34" charset="0"/>
                  </a:rPr>
                  <a:t>0</a:t>
                </a:r>
                <a:endParaRPr kumimoji="0" lang="fr-FR" sz="1800" b="0" i="0" u="none" strike="noStrike" cap="none" normalizeH="0" baseline="0" smtClean="0">
                  <a:ln>
                    <a:noFill/>
                  </a:ln>
                  <a:solidFill>
                    <a:srgbClr val="000000"/>
                  </a:solidFill>
                  <a:effectLst/>
                  <a:latin typeface="Arial" pitchFamily="34" charset="0"/>
                  <a:cs typeface="Arial" pitchFamily="34" charset="0"/>
                </a:endParaRPr>
              </a:p>
            </p:txBody>
          </p:sp>
        </p:grpSp>
        <p:grpSp>
          <p:nvGrpSpPr>
            <p:cNvPr id="48177" name="Group 49"/>
            <p:cNvGrpSpPr>
              <a:grpSpLocks/>
            </p:cNvGrpSpPr>
            <p:nvPr/>
          </p:nvGrpSpPr>
          <p:grpSpPr bwMode="auto">
            <a:xfrm>
              <a:off x="3162" y="3512"/>
              <a:ext cx="1028" cy="1158"/>
              <a:chOff x="1710" y="10238"/>
              <a:chExt cx="1028" cy="1158"/>
            </a:xfrm>
          </p:grpSpPr>
          <p:sp>
            <p:nvSpPr>
              <p:cNvPr id="48178" name="Text Box 50"/>
              <p:cNvSpPr txBox="1">
                <a:spLocks noChangeArrowheads="1"/>
              </p:cNvSpPr>
              <p:nvPr/>
            </p:nvSpPr>
            <p:spPr bwMode="auto">
              <a:xfrm>
                <a:off x="1778" y="10238"/>
                <a:ext cx="960" cy="90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rgbClr val="000000"/>
                  </a:solidFill>
                  <a:effectLst/>
                  <a:latin typeface="Arial" pitchFamily="34" charset="0"/>
                  <a:cs typeface="Arial" pitchFamily="34" charset="0"/>
                </a:endParaRPr>
              </a:p>
            </p:txBody>
          </p:sp>
          <p:grpSp>
            <p:nvGrpSpPr>
              <p:cNvPr id="48179" name="Group 51"/>
              <p:cNvGrpSpPr>
                <a:grpSpLocks/>
              </p:cNvGrpSpPr>
              <p:nvPr/>
            </p:nvGrpSpPr>
            <p:grpSpPr bwMode="auto">
              <a:xfrm>
                <a:off x="1978" y="10238"/>
                <a:ext cx="720" cy="720"/>
                <a:chOff x="1778" y="10238"/>
                <a:chExt cx="840" cy="900"/>
              </a:xfrm>
            </p:grpSpPr>
            <p:sp>
              <p:nvSpPr>
                <p:cNvPr id="48180" name="Line 52"/>
                <p:cNvSpPr>
                  <a:spLocks noChangeShapeType="1"/>
                </p:cNvSpPr>
                <p:nvPr/>
              </p:nvSpPr>
              <p:spPr bwMode="auto">
                <a:xfrm>
                  <a:off x="1778" y="10238"/>
                  <a:ext cx="0" cy="900"/>
                </a:xfrm>
                <a:prstGeom prst="line">
                  <a:avLst/>
                </a:prstGeom>
                <a:noFill/>
                <a:ln w="9525">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48181" name="Line 53"/>
                <p:cNvSpPr>
                  <a:spLocks noChangeShapeType="1"/>
                </p:cNvSpPr>
                <p:nvPr/>
              </p:nvSpPr>
              <p:spPr bwMode="auto">
                <a:xfrm>
                  <a:off x="1778" y="11138"/>
                  <a:ext cx="840" cy="0"/>
                </a:xfrm>
                <a:prstGeom prst="line">
                  <a:avLst/>
                </a:prstGeom>
                <a:noFill/>
                <a:ln w="9525">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grpSp>
          <p:sp>
            <p:nvSpPr>
              <p:cNvPr id="48182" name="Line 54"/>
              <p:cNvSpPr>
                <a:spLocks noChangeShapeType="1"/>
              </p:cNvSpPr>
              <p:nvPr/>
            </p:nvSpPr>
            <p:spPr bwMode="auto">
              <a:xfrm>
                <a:off x="2018" y="11086"/>
                <a:ext cx="720" cy="0"/>
              </a:xfrm>
              <a:prstGeom prst="line">
                <a:avLst/>
              </a:prstGeom>
              <a:noFill/>
              <a:ln w="9525">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48183" name="Line 55"/>
              <p:cNvSpPr>
                <a:spLocks noChangeShapeType="1"/>
              </p:cNvSpPr>
              <p:nvPr/>
            </p:nvSpPr>
            <p:spPr bwMode="auto">
              <a:xfrm flipV="1">
                <a:off x="1859" y="10238"/>
                <a:ext cx="0" cy="720"/>
              </a:xfrm>
              <a:prstGeom prst="line">
                <a:avLst/>
              </a:prstGeom>
              <a:noFill/>
              <a:ln w="9525">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48184" name="Text Box 56"/>
              <p:cNvSpPr txBox="1">
                <a:spLocks noChangeArrowheads="1"/>
              </p:cNvSpPr>
              <p:nvPr/>
            </p:nvSpPr>
            <p:spPr bwMode="auto">
              <a:xfrm>
                <a:off x="1710" y="10856"/>
                <a:ext cx="360" cy="54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1100" b="0" i="0" u="none" strike="noStrike" cap="none" normalizeH="0" baseline="0" smtClean="0">
                    <a:ln>
                      <a:noFill/>
                    </a:ln>
                    <a:solidFill>
                      <a:srgbClr val="000000"/>
                    </a:solidFill>
                    <a:effectLst/>
                    <a:latin typeface="Arial" pitchFamily="34" charset="0"/>
                    <a:ea typeface="Arial" pitchFamily="34" charset="0"/>
                    <a:cs typeface="Arial" pitchFamily="34" charset="0"/>
                  </a:rPr>
                  <a:t>0</a:t>
                </a:r>
                <a:endParaRPr kumimoji="0" lang="fr-FR" sz="1800" b="0" i="0" u="none" strike="noStrike" cap="none" normalizeH="0" baseline="0" smtClean="0">
                  <a:ln>
                    <a:noFill/>
                  </a:ln>
                  <a:solidFill>
                    <a:srgbClr val="000000"/>
                  </a:solidFill>
                  <a:effectLst/>
                  <a:latin typeface="Arial" pitchFamily="34" charset="0"/>
                  <a:cs typeface="Arial" pitchFamily="34" charset="0"/>
                </a:endParaRPr>
              </a:p>
            </p:txBody>
          </p:sp>
        </p:grpSp>
        <p:grpSp>
          <p:nvGrpSpPr>
            <p:cNvPr id="48185" name="Group 57"/>
            <p:cNvGrpSpPr>
              <a:grpSpLocks/>
            </p:cNvGrpSpPr>
            <p:nvPr/>
          </p:nvGrpSpPr>
          <p:grpSpPr bwMode="auto">
            <a:xfrm>
              <a:off x="4602" y="3512"/>
              <a:ext cx="1028" cy="1158"/>
              <a:chOff x="1710" y="10238"/>
              <a:chExt cx="1028" cy="1158"/>
            </a:xfrm>
          </p:grpSpPr>
          <p:sp>
            <p:nvSpPr>
              <p:cNvPr id="48186" name="Text Box 58"/>
              <p:cNvSpPr txBox="1">
                <a:spLocks noChangeArrowheads="1"/>
              </p:cNvSpPr>
              <p:nvPr/>
            </p:nvSpPr>
            <p:spPr bwMode="auto">
              <a:xfrm>
                <a:off x="1778" y="10238"/>
                <a:ext cx="960" cy="90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rgbClr val="000000"/>
                  </a:solidFill>
                  <a:effectLst/>
                  <a:latin typeface="Arial" pitchFamily="34" charset="0"/>
                  <a:cs typeface="Arial" pitchFamily="34" charset="0"/>
                </a:endParaRPr>
              </a:p>
            </p:txBody>
          </p:sp>
          <p:grpSp>
            <p:nvGrpSpPr>
              <p:cNvPr id="48187" name="Group 59"/>
              <p:cNvGrpSpPr>
                <a:grpSpLocks/>
              </p:cNvGrpSpPr>
              <p:nvPr/>
            </p:nvGrpSpPr>
            <p:grpSpPr bwMode="auto">
              <a:xfrm>
                <a:off x="1978" y="10238"/>
                <a:ext cx="720" cy="720"/>
                <a:chOff x="1778" y="10238"/>
                <a:chExt cx="840" cy="900"/>
              </a:xfrm>
            </p:grpSpPr>
            <p:sp>
              <p:nvSpPr>
                <p:cNvPr id="48188" name="Line 60"/>
                <p:cNvSpPr>
                  <a:spLocks noChangeShapeType="1"/>
                </p:cNvSpPr>
                <p:nvPr/>
              </p:nvSpPr>
              <p:spPr bwMode="auto">
                <a:xfrm>
                  <a:off x="1778" y="10238"/>
                  <a:ext cx="0" cy="900"/>
                </a:xfrm>
                <a:prstGeom prst="line">
                  <a:avLst/>
                </a:prstGeom>
                <a:noFill/>
                <a:ln w="9525">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48189" name="Line 61"/>
                <p:cNvSpPr>
                  <a:spLocks noChangeShapeType="1"/>
                </p:cNvSpPr>
                <p:nvPr/>
              </p:nvSpPr>
              <p:spPr bwMode="auto">
                <a:xfrm>
                  <a:off x="1778" y="11138"/>
                  <a:ext cx="840" cy="0"/>
                </a:xfrm>
                <a:prstGeom prst="line">
                  <a:avLst/>
                </a:prstGeom>
                <a:noFill/>
                <a:ln w="9525">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grpSp>
          <p:sp>
            <p:nvSpPr>
              <p:cNvPr id="48190" name="Line 62"/>
              <p:cNvSpPr>
                <a:spLocks noChangeShapeType="1"/>
              </p:cNvSpPr>
              <p:nvPr/>
            </p:nvSpPr>
            <p:spPr bwMode="auto">
              <a:xfrm>
                <a:off x="2018" y="11086"/>
                <a:ext cx="720" cy="0"/>
              </a:xfrm>
              <a:prstGeom prst="line">
                <a:avLst/>
              </a:prstGeom>
              <a:noFill/>
              <a:ln w="9525">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48191" name="Line 63"/>
              <p:cNvSpPr>
                <a:spLocks noChangeShapeType="1"/>
              </p:cNvSpPr>
              <p:nvPr/>
            </p:nvSpPr>
            <p:spPr bwMode="auto">
              <a:xfrm flipV="1">
                <a:off x="1859" y="10238"/>
                <a:ext cx="0" cy="720"/>
              </a:xfrm>
              <a:prstGeom prst="line">
                <a:avLst/>
              </a:prstGeom>
              <a:noFill/>
              <a:ln w="9525">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48192" name="Text Box 64"/>
              <p:cNvSpPr txBox="1">
                <a:spLocks noChangeArrowheads="1"/>
              </p:cNvSpPr>
              <p:nvPr/>
            </p:nvSpPr>
            <p:spPr bwMode="auto">
              <a:xfrm>
                <a:off x="1710" y="10856"/>
                <a:ext cx="360" cy="54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1100" b="0" i="0" u="none" strike="noStrike" cap="none" normalizeH="0" baseline="0" smtClean="0">
                    <a:ln>
                      <a:noFill/>
                    </a:ln>
                    <a:solidFill>
                      <a:srgbClr val="000000"/>
                    </a:solidFill>
                    <a:effectLst/>
                    <a:latin typeface="Arial" pitchFamily="34" charset="0"/>
                    <a:ea typeface="Arial" pitchFamily="34" charset="0"/>
                    <a:cs typeface="Arial" pitchFamily="34" charset="0"/>
                  </a:rPr>
                  <a:t>0</a:t>
                </a:r>
                <a:endParaRPr kumimoji="0" lang="fr-FR" sz="1800" b="0" i="0" u="none" strike="noStrike" cap="none" normalizeH="0" baseline="0" smtClean="0">
                  <a:ln>
                    <a:noFill/>
                  </a:ln>
                  <a:solidFill>
                    <a:srgbClr val="000000"/>
                  </a:solidFill>
                  <a:effectLst/>
                  <a:latin typeface="Arial" pitchFamily="34" charset="0"/>
                  <a:cs typeface="Arial" pitchFamily="34" charset="0"/>
                </a:endParaRPr>
              </a:p>
            </p:txBody>
          </p:sp>
        </p:grpSp>
        <p:grpSp>
          <p:nvGrpSpPr>
            <p:cNvPr id="48193" name="Group 65"/>
            <p:cNvGrpSpPr>
              <a:grpSpLocks/>
            </p:cNvGrpSpPr>
            <p:nvPr/>
          </p:nvGrpSpPr>
          <p:grpSpPr bwMode="auto">
            <a:xfrm>
              <a:off x="4602" y="4579"/>
              <a:ext cx="1028" cy="1158"/>
              <a:chOff x="1710" y="10238"/>
              <a:chExt cx="1028" cy="1158"/>
            </a:xfrm>
          </p:grpSpPr>
          <p:sp>
            <p:nvSpPr>
              <p:cNvPr id="48194" name="Text Box 66"/>
              <p:cNvSpPr txBox="1">
                <a:spLocks noChangeArrowheads="1"/>
              </p:cNvSpPr>
              <p:nvPr/>
            </p:nvSpPr>
            <p:spPr bwMode="auto">
              <a:xfrm>
                <a:off x="1778" y="10238"/>
                <a:ext cx="960" cy="90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rgbClr val="000000"/>
                  </a:solidFill>
                  <a:effectLst/>
                  <a:latin typeface="Arial" pitchFamily="34" charset="0"/>
                  <a:cs typeface="Arial" pitchFamily="34" charset="0"/>
                </a:endParaRPr>
              </a:p>
            </p:txBody>
          </p:sp>
          <p:grpSp>
            <p:nvGrpSpPr>
              <p:cNvPr id="48195" name="Group 67"/>
              <p:cNvGrpSpPr>
                <a:grpSpLocks/>
              </p:cNvGrpSpPr>
              <p:nvPr/>
            </p:nvGrpSpPr>
            <p:grpSpPr bwMode="auto">
              <a:xfrm>
                <a:off x="1978" y="10238"/>
                <a:ext cx="720" cy="720"/>
                <a:chOff x="1778" y="10238"/>
                <a:chExt cx="840" cy="900"/>
              </a:xfrm>
            </p:grpSpPr>
            <p:sp>
              <p:nvSpPr>
                <p:cNvPr id="48196" name="Line 68"/>
                <p:cNvSpPr>
                  <a:spLocks noChangeShapeType="1"/>
                </p:cNvSpPr>
                <p:nvPr/>
              </p:nvSpPr>
              <p:spPr bwMode="auto">
                <a:xfrm>
                  <a:off x="1778" y="10238"/>
                  <a:ext cx="0" cy="900"/>
                </a:xfrm>
                <a:prstGeom prst="line">
                  <a:avLst/>
                </a:prstGeom>
                <a:noFill/>
                <a:ln w="9525">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48197" name="Line 69"/>
                <p:cNvSpPr>
                  <a:spLocks noChangeShapeType="1"/>
                </p:cNvSpPr>
                <p:nvPr/>
              </p:nvSpPr>
              <p:spPr bwMode="auto">
                <a:xfrm>
                  <a:off x="1778" y="11138"/>
                  <a:ext cx="840" cy="0"/>
                </a:xfrm>
                <a:prstGeom prst="line">
                  <a:avLst/>
                </a:prstGeom>
                <a:noFill/>
                <a:ln w="9525">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grpSp>
          <p:sp>
            <p:nvSpPr>
              <p:cNvPr id="48198" name="Line 70"/>
              <p:cNvSpPr>
                <a:spLocks noChangeShapeType="1"/>
              </p:cNvSpPr>
              <p:nvPr/>
            </p:nvSpPr>
            <p:spPr bwMode="auto">
              <a:xfrm>
                <a:off x="2018" y="11086"/>
                <a:ext cx="720" cy="0"/>
              </a:xfrm>
              <a:prstGeom prst="line">
                <a:avLst/>
              </a:prstGeom>
              <a:noFill/>
              <a:ln w="9525">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48199" name="Line 71"/>
              <p:cNvSpPr>
                <a:spLocks noChangeShapeType="1"/>
              </p:cNvSpPr>
              <p:nvPr/>
            </p:nvSpPr>
            <p:spPr bwMode="auto">
              <a:xfrm flipV="1">
                <a:off x="1859" y="10238"/>
                <a:ext cx="0" cy="720"/>
              </a:xfrm>
              <a:prstGeom prst="line">
                <a:avLst/>
              </a:prstGeom>
              <a:noFill/>
              <a:ln w="9525">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48200" name="Text Box 72"/>
              <p:cNvSpPr txBox="1">
                <a:spLocks noChangeArrowheads="1"/>
              </p:cNvSpPr>
              <p:nvPr/>
            </p:nvSpPr>
            <p:spPr bwMode="auto">
              <a:xfrm>
                <a:off x="1710" y="10856"/>
                <a:ext cx="360" cy="54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1100" b="0" i="0" u="none" strike="noStrike" cap="none" normalizeH="0" baseline="0" smtClean="0">
                    <a:ln>
                      <a:noFill/>
                    </a:ln>
                    <a:solidFill>
                      <a:srgbClr val="000000"/>
                    </a:solidFill>
                    <a:effectLst/>
                    <a:latin typeface="Arial" pitchFamily="34" charset="0"/>
                    <a:ea typeface="Arial" pitchFamily="34" charset="0"/>
                    <a:cs typeface="Arial" pitchFamily="34" charset="0"/>
                  </a:rPr>
                  <a:t>0</a:t>
                </a:r>
                <a:endParaRPr kumimoji="0" lang="fr-FR" sz="1800" b="0" i="0" u="none" strike="noStrike" cap="none" normalizeH="0" baseline="0" smtClean="0">
                  <a:ln>
                    <a:noFill/>
                  </a:ln>
                  <a:solidFill>
                    <a:srgbClr val="000000"/>
                  </a:solidFill>
                  <a:effectLst/>
                  <a:latin typeface="Arial" pitchFamily="34" charset="0"/>
                  <a:cs typeface="Arial" pitchFamily="34" charset="0"/>
                </a:endParaRPr>
              </a:p>
            </p:txBody>
          </p:sp>
        </p:grpSp>
        <p:grpSp>
          <p:nvGrpSpPr>
            <p:cNvPr id="48201" name="Group 73"/>
            <p:cNvGrpSpPr>
              <a:grpSpLocks/>
            </p:cNvGrpSpPr>
            <p:nvPr/>
          </p:nvGrpSpPr>
          <p:grpSpPr bwMode="auto">
            <a:xfrm>
              <a:off x="1602" y="2432"/>
              <a:ext cx="1028" cy="1158"/>
              <a:chOff x="1830" y="9698"/>
              <a:chExt cx="1028" cy="1158"/>
            </a:xfrm>
          </p:grpSpPr>
          <p:grpSp>
            <p:nvGrpSpPr>
              <p:cNvPr id="48202" name="Group 74"/>
              <p:cNvGrpSpPr>
                <a:grpSpLocks/>
              </p:cNvGrpSpPr>
              <p:nvPr/>
            </p:nvGrpSpPr>
            <p:grpSpPr bwMode="auto">
              <a:xfrm>
                <a:off x="1830" y="9698"/>
                <a:ext cx="1028" cy="1158"/>
                <a:chOff x="1710" y="10238"/>
                <a:chExt cx="1028" cy="1158"/>
              </a:xfrm>
            </p:grpSpPr>
            <p:sp>
              <p:nvSpPr>
                <p:cNvPr id="48203" name="Text Box 75"/>
                <p:cNvSpPr txBox="1">
                  <a:spLocks noChangeArrowheads="1"/>
                </p:cNvSpPr>
                <p:nvPr/>
              </p:nvSpPr>
              <p:spPr bwMode="auto">
                <a:xfrm>
                  <a:off x="1778" y="10238"/>
                  <a:ext cx="960" cy="90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rgbClr val="000000"/>
                    </a:solidFill>
                    <a:effectLst/>
                    <a:latin typeface="Arial" pitchFamily="34" charset="0"/>
                    <a:cs typeface="Arial" pitchFamily="34" charset="0"/>
                  </a:endParaRPr>
                </a:p>
              </p:txBody>
            </p:sp>
            <p:grpSp>
              <p:nvGrpSpPr>
                <p:cNvPr id="48204" name="Group 76"/>
                <p:cNvGrpSpPr>
                  <a:grpSpLocks/>
                </p:cNvGrpSpPr>
                <p:nvPr/>
              </p:nvGrpSpPr>
              <p:grpSpPr bwMode="auto">
                <a:xfrm>
                  <a:off x="1978" y="10238"/>
                  <a:ext cx="720" cy="720"/>
                  <a:chOff x="1778" y="10238"/>
                  <a:chExt cx="840" cy="900"/>
                </a:xfrm>
              </p:grpSpPr>
              <p:sp>
                <p:nvSpPr>
                  <p:cNvPr id="48205" name="Line 77"/>
                  <p:cNvSpPr>
                    <a:spLocks noChangeShapeType="1"/>
                  </p:cNvSpPr>
                  <p:nvPr/>
                </p:nvSpPr>
                <p:spPr bwMode="auto">
                  <a:xfrm>
                    <a:off x="1778" y="10238"/>
                    <a:ext cx="0" cy="900"/>
                  </a:xfrm>
                  <a:prstGeom prst="line">
                    <a:avLst/>
                  </a:prstGeom>
                  <a:noFill/>
                  <a:ln w="9525">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48206" name="Line 78"/>
                  <p:cNvSpPr>
                    <a:spLocks noChangeShapeType="1"/>
                  </p:cNvSpPr>
                  <p:nvPr/>
                </p:nvSpPr>
                <p:spPr bwMode="auto">
                  <a:xfrm>
                    <a:off x="1778" y="11138"/>
                    <a:ext cx="840" cy="0"/>
                  </a:xfrm>
                  <a:prstGeom prst="line">
                    <a:avLst/>
                  </a:prstGeom>
                  <a:noFill/>
                  <a:ln w="9525">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grpSp>
            <p:sp>
              <p:nvSpPr>
                <p:cNvPr id="48207" name="Line 79"/>
                <p:cNvSpPr>
                  <a:spLocks noChangeShapeType="1"/>
                </p:cNvSpPr>
                <p:nvPr/>
              </p:nvSpPr>
              <p:spPr bwMode="auto">
                <a:xfrm>
                  <a:off x="2018" y="11086"/>
                  <a:ext cx="720" cy="0"/>
                </a:xfrm>
                <a:prstGeom prst="line">
                  <a:avLst/>
                </a:prstGeom>
                <a:noFill/>
                <a:ln w="9525">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48208" name="Line 80"/>
                <p:cNvSpPr>
                  <a:spLocks noChangeShapeType="1"/>
                </p:cNvSpPr>
                <p:nvPr/>
              </p:nvSpPr>
              <p:spPr bwMode="auto">
                <a:xfrm flipV="1">
                  <a:off x="1859" y="10238"/>
                  <a:ext cx="0" cy="720"/>
                </a:xfrm>
                <a:prstGeom prst="line">
                  <a:avLst/>
                </a:prstGeom>
                <a:noFill/>
                <a:ln w="9525">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48209" name="Text Box 81"/>
                <p:cNvSpPr txBox="1">
                  <a:spLocks noChangeArrowheads="1"/>
                </p:cNvSpPr>
                <p:nvPr/>
              </p:nvSpPr>
              <p:spPr bwMode="auto">
                <a:xfrm>
                  <a:off x="1710" y="10856"/>
                  <a:ext cx="360" cy="54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1100" b="0" i="0" u="none" strike="noStrike" cap="none" normalizeH="0" baseline="0" smtClean="0">
                      <a:ln>
                        <a:noFill/>
                      </a:ln>
                      <a:solidFill>
                        <a:srgbClr val="000000"/>
                      </a:solidFill>
                      <a:effectLst/>
                      <a:latin typeface="Arial" pitchFamily="34" charset="0"/>
                      <a:ea typeface="Arial" pitchFamily="34" charset="0"/>
                      <a:cs typeface="Arial" pitchFamily="34" charset="0"/>
                    </a:rPr>
                    <a:t>0</a:t>
                  </a:r>
                  <a:endParaRPr kumimoji="0" lang="fr-FR" sz="1800" b="0" i="0" u="none" strike="noStrike" cap="none" normalizeH="0" baseline="0" smtClean="0">
                    <a:ln>
                      <a:noFill/>
                    </a:ln>
                    <a:solidFill>
                      <a:srgbClr val="000000"/>
                    </a:solidFill>
                    <a:effectLst/>
                    <a:latin typeface="Arial" pitchFamily="34" charset="0"/>
                    <a:cs typeface="Arial" pitchFamily="34" charset="0"/>
                  </a:endParaRPr>
                </a:p>
              </p:txBody>
            </p:sp>
          </p:grpSp>
          <p:sp>
            <p:nvSpPr>
              <p:cNvPr id="48210" name="Line 82"/>
              <p:cNvSpPr>
                <a:spLocks noChangeShapeType="1"/>
              </p:cNvSpPr>
              <p:nvPr/>
            </p:nvSpPr>
            <p:spPr bwMode="auto">
              <a:xfrm>
                <a:off x="2459" y="9763"/>
                <a:ext cx="0" cy="540"/>
              </a:xfrm>
              <a:prstGeom prst="line">
                <a:avLst/>
              </a:prstGeom>
              <a:noFill/>
              <a:ln w="9525">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grpSp>
        <p:sp>
          <p:nvSpPr>
            <p:cNvPr id="48211" name="Freeform 83"/>
            <p:cNvSpPr>
              <a:spLocks/>
            </p:cNvSpPr>
            <p:nvPr/>
          </p:nvSpPr>
          <p:spPr bwMode="auto">
            <a:xfrm>
              <a:off x="1910" y="3632"/>
              <a:ext cx="600" cy="420"/>
            </a:xfrm>
            <a:custGeom>
              <a:avLst/>
              <a:gdLst/>
              <a:ahLst/>
              <a:cxnLst>
                <a:cxn ang="0">
                  <a:pos x="0" y="60"/>
                </a:cxn>
                <a:cxn ang="0">
                  <a:pos x="360" y="60"/>
                </a:cxn>
                <a:cxn ang="0">
                  <a:pos x="600" y="420"/>
                </a:cxn>
              </a:cxnLst>
              <a:rect l="0" t="0" r="r" b="b"/>
              <a:pathLst>
                <a:path w="600" h="420">
                  <a:moveTo>
                    <a:pt x="0" y="60"/>
                  </a:moveTo>
                  <a:cubicBezTo>
                    <a:pt x="130" y="30"/>
                    <a:pt x="260" y="0"/>
                    <a:pt x="360" y="60"/>
                  </a:cubicBezTo>
                  <a:cubicBezTo>
                    <a:pt x="460" y="120"/>
                    <a:pt x="530" y="270"/>
                    <a:pt x="600" y="420"/>
                  </a:cubicBezTo>
                </a:path>
              </a:pathLst>
            </a:custGeom>
            <a:noFill/>
            <a:ln w="9525" cap="flat" cmpd="sng">
              <a:solidFill>
                <a:srgbClr val="000000"/>
              </a:solidFill>
              <a:prstDash val="solid"/>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48212" name="Line 84"/>
            <p:cNvSpPr>
              <a:spLocks noChangeShapeType="1"/>
            </p:cNvSpPr>
            <p:nvPr/>
          </p:nvSpPr>
          <p:spPr bwMode="auto">
            <a:xfrm>
              <a:off x="1965" y="4715"/>
              <a:ext cx="556" cy="417"/>
            </a:xfrm>
            <a:prstGeom prst="line">
              <a:avLst/>
            </a:prstGeom>
            <a:noFill/>
            <a:ln w="9525">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48213" name="Freeform 85"/>
            <p:cNvSpPr>
              <a:spLocks/>
            </p:cNvSpPr>
            <p:nvPr/>
          </p:nvSpPr>
          <p:spPr bwMode="auto">
            <a:xfrm>
              <a:off x="3461" y="3689"/>
              <a:ext cx="663" cy="363"/>
            </a:xfrm>
            <a:custGeom>
              <a:avLst/>
              <a:gdLst/>
              <a:ahLst/>
              <a:cxnLst>
                <a:cxn ang="0">
                  <a:pos x="0" y="0"/>
                </a:cxn>
                <a:cxn ang="0">
                  <a:pos x="399" y="44"/>
                </a:cxn>
                <a:cxn ang="0">
                  <a:pos x="663" y="363"/>
                </a:cxn>
              </a:cxnLst>
              <a:rect l="0" t="0" r="r" b="b"/>
              <a:pathLst>
                <a:path w="663" h="363">
                  <a:moveTo>
                    <a:pt x="0" y="0"/>
                  </a:moveTo>
                  <a:lnTo>
                    <a:pt x="399" y="44"/>
                  </a:lnTo>
                  <a:lnTo>
                    <a:pt x="663" y="363"/>
                  </a:lnTo>
                </a:path>
              </a:pathLst>
            </a:custGeom>
            <a:noFill/>
            <a:ln w="9525" cap="flat" cmpd="sng">
              <a:solidFill>
                <a:srgbClr val="000000"/>
              </a:solidFill>
              <a:prstDash val="solid"/>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48214" name="Freeform 86"/>
            <p:cNvSpPr>
              <a:spLocks/>
            </p:cNvSpPr>
            <p:nvPr/>
          </p:nvSpPr>
          <p:spPr bwMode="auto">
            <a:xfrm>
              <a:off x="3470" y="2520"/>
              <a:ext cx="600" cy="540"/>
            </a:xfrm>
            <a:custGeom>
              <a:avLst/>
              <a:gdLst/>
              <a:ahLst/>
              <a:cxnLst>
                <a:cxn ang="0">
                  <a:pos x="0" y="0"/>
                </a:cxn>
                <a:cxn ang="0">
                  <a:pos x="480" y="180"/>
                </a:cxn>
                <a:cxn ang="0">
                  <a:pos x="600" y="540"/>
                </a:cxn>
              </a:cxnLst>
              <a:rect l="0" t="0" r="r" b="b"/>
              <a:pathLst>
                <a:path w="600" h="540">
                  <a:moveTo>
                    <a:pt x="0" y="0"/>
                  </a:moveTo>
                  <a:cubicBezTo>
                    <a:pt x="190" y="45"/>
                    <a:pt x="380" y="90"/>
                    <a:pt x="480" y="180"/>
                  </a:cubicBezTo>
                  <a:cubicBezTo>
                    <a:pt x="580" y="270"/>
                    <a:pt x="580" y="480"/>
                    <a:pt x="600" y="540"/>
                  </a:cubicBezTo>
                </a:path>
              </a:pathLst>
            </a:custGeom>
            <a:noFill/>
            <a:ln w="9525" cap="flat" cmpd="sng">
              <a:solidFill>
                <a:srgbClr val="000000"/>
              </a:solidFill>
              <a:prstDash val="solid"/>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48215" name="Freeform 87"/>
            <p:cNvSpPr>
              <a:spLocks/>
            </p:cNvSpPr>
            <p:nvPr/>
          </p:nvSpPr>
          <p:spPr bwMode="auto">
            <a:xfrm>
              <a:off x="4888" y="4669"/>
              <a:ext cx="720" cy="540"/>
            </a:xfrm>
            <a:custGeom>
              <a:avLst/>
              <a:gdLst/>
              <a:ahLst/>
              <a:cxnLst>
                <a:cxn ang="0">
                  <a:pos x="0" y="0"/>
                </a:cxn>
                <a:cxn ang="0">
                  <a:pos x="240" y="540"/>
                </a:cxn>
                <a:cxn ang="0">
                  <a:pos x="600" y="540"/>
                </a:cxn>
              </a:cxnLst>
              <a:rect l="0" t="0" r="r" b="b"/>
              <a:pathLst>
                <a:path w="600" h="630">
                  <a:moveTo>
                    <a:pt x="0" y="0"/>
                  </a:moveTo>
                  <a:cubicBezTo>
                    <a:pt x="70" y="225"/>
                    <a:pt x="140" y="450"/>
                    <a:pt x="240" y="540"/>
                  </a:cubicBezTo>
                  <a:cubicBezTo>
                    <a:pt x="340" y="630"/>
                    <a:pt x="540" y="540"/>
                    <a:pt x="600" y="540"/>
                  </a:cubicBezTo>
                </a:path>
              </a:pathLst>
            </a:custGeom>
            <a:noFill/>
            <a:ln w="9525" cap="flat" cmpd="sng">
              <a:solidFill>
                <a:srgbClr val="000000"/>
              </a:solidFill>
              <a:prstDash val="solid"/>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48216" name="Freeform 88"/>
            <p:cNvSpPr>
              <a:spLocks/>
            </p:cNvSpPr>
            <p:nvPr/>
          </p:nvSpPr>
          <p:spPr bwMode="auto">
            <a:xfrm>
              <a:off x="5020" y="3648"/>
              <a:ext cx="480" cy="540"/>
            </a:xfrm>
            <a:custGeom>
              <a:avLst/>
              <a:gdLst/>
              <a:ahLst/>
              <a:cxnLst>
                <a:cxn ang="0">
                  <a:pos x="0" y="0"/>
                </a:cxn>
                <a:cxn ang="0">
                  <a:pos x="240" y="180"/>
                </a:cxn>
                <a:cxn ang="0">
                  <a:pos x="360" y="540"/>
                </a:cxn>
              </a:cxnLst>
              <a:rect l="0" t="0" r="r" b="b"/>
              <a:pathLst>
                <a:path w="360" h="540">
                  <a:moveTo>
                    <a:pt x="0" y="0"/>
                  </a:moveTo>
                  <a:cubicBezTo>
                    <a:pt x="90" y="45"/>
                    <a:pt x="180" y="90"/>
                    <a:pt x="240" y="180"/>
                  </a:cubicBezTo>
                  <a:cubicBezTo>
                    <a:pt x="300" y="270"/>
                    <a:pt x="340" y="480"/>
                    <a:pt x="360" y="540"/>
                  </a:cubicBezTo>
                </a:path>
              </a:pathLst>
            </a:custGeom>
            <a:noFill/>
            <a:ln w="9525" cap="flat" cmpd="sng">
              <a:solidFill>
                <a:srgbClr val="000000"/>
              </a:solidFill>
              <a:prstDash val="solid"/>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48217" name="Freeform 89"/>
            <p:cNvSpPr>
              <a:spLocks/>
            </p:cNvSpPr>
            <p:nvPr/>
          </p:nvSpPr>
          <p:spPr bwMode="auto">
            <a:xfrm>
              <a:off x="4986" y="2454"/>
              <a:ext cx="535" cy="639"/>
            </a:xfrm>
            <a:custGeom>
              <a:avLst/>
              <a:gdLst/>
              <a:ahLst/>
              <a:cxnLst>
                <a:cxn ang="0">
                  <a:pos x="0" y="0"/>
                </a:cxn>
                <a:cxn ang="0">
                  <a:pos x="391" y="172"/>
                </a:cxn>
                <a:cxn ang="0">
                  <a:pos x="600" y="540"/>
                </a:cxn>
              </a:cxnLst>
              <a:rect l="0" t="0" r="r" b="b"/>
              <a:pathLst>
                <a:path w="600" h="540">
                  <a:moveTo>
                    <a:pt x="0" y="0"/>
                  </a:moveTo>
                  <a:lnTo>
                    <a:pt x="391" y="172"/>
                  </a:lnTo>
                  <a:lnTo>
                    <a:pt x="600" y="540"/>
                  </a:lnTo>
                </a:path>
              </a:pathLst>
            </a:custGeom>
            <a:noFill/>
            <a:ln w="9525" cap="flat" cmpd="sng">
              <a:solidFill>
                <a:srgbClr val="000000"/>
              </a:solidFill>
              <a:prstDash val="solid"/>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grpSp>
          <p:nvGrpSpPr>
            <p:cNvPr id="48218" name="Group 90"/>
            <p:cNvGrpSpPr>
              <a:grpSpLocks/>
            </p:cNvGrpSpPr>
            <p:nvPr/>
          </p:nvGrpSpPr>
          <p:grpSpPr bwMode="auto">
            <a:xfrm>
              <a:off x="3158" y="4574"/>
              <a:ext cx="1028" cy="1158"/>
              <a:chOff x="1710" y="10238"/>
              <a:chExt cx="1028" cy="1158"/>
            </a:xfrm>
          </p:grpSpPr>
          <p:sp>
            <p:nvSpPr>
              <p:cNvPr id="48219" name="Text Box 91"/>
              <p:cNvSpPr txBox="1">
                <a:spLocks noChangeArrowheads="1"/>
              </p:cNvSpPr>
              <p:nvPr/>
            </p:nvSpPr>
            <p:spPr bwMode="auto">
              <a:xfrm>
                <a:off x="1778" y="10238"/>
                <a:ext cx="960" cy="90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rgbClr val="000000"/>
                  </a:solidFill>
                  <a:effectLst/>
                  <a:latin typeface="Arial" pitchFamily="34" charset="0"/>
                  <a:cs typeface="Arial" pitchFamily="34" charset="0"/>
                </a:endParaRPr>
              </a:p>
            </p:txBody>
          </p:sp>
          <p:grpSp>
            <p:nvGrpSpPr>
              <p:cNvPr id="48220" name="Group 92"/>
              <p:cNvGrpSpPr>
                <a:grpSpLocks/>
              </p:cNvGrpSpPr>
              <p:nvPr/>
            </p:nvGrpSpPr>
            <p:grpSpPr bwMode="auto">
              <a:xfrm>
                <a:off x="1978" y="10238"/>
                <a:ext cx="720" cy="720"/>
                <a:chOff x="1778" y="10238"/>
                <a:chExt cx="840" cy="900"/>
              </a:xfrm>
            </p:grpSpPr>
            <p:sp>
              <p:nvSpPr>
                <p:cNvPr id="48221" name="Line 93"/>
                <p:cNvSpPr>
                  <a:spLocks noChangeShapeType="1"/>
                </p:cNvSpPr>
                <p:nvPr/>
              </p:nvSpPr>
              <p:spPr bwMode="auto">
                <a:xfrm>
                  <a:off x="1778" y="10238"/>
                  <a:ext cx="0" cy="900"/>
                </a:xfrm>
                <a:prstGeom prst="line">
                  <a:avLst/>
                </a:prstGeom>
                <a:noFill/>
                <a:ln w="9525">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48222" name="Line 94"/>
                <p:cNvSpPr>
                  <a:spLocks noChangeShapeType="1"/>
                </p:cNvSpPr>
                <p:nvPr/>
              </p:nvSpPr>
              <p:spPr bwMode="auto">
                <a:xfrm>
                  <a:off x="1778" y="11138"/>
                  <a:ext cx="840" cy="0"/>
                </a:xfrm>
                <a:prstGeom prst="line">
                  <a:avLst/>
                </a:prstGeom>
                <a:noFill/>
                <a:ln w="9525">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grpSp>
          <p:sp>
            <p:nvSpPr>
              <p:cNvPr id="48223" name="Line 95"/>
              <p:cNvSpPr>
                <a:spLocks noChangeShapeType="1"/>
              </p:cNvSpPr>
              <p:nvPr/>
            </p:nvSpPr>
            <p:spPr bwMode="auto">
              <a:xfrm>
                <a:off x="2018" y="11086"/>
                <a:ext cx="720" cy="0"/>
              </a:xfrm>
              <a:prstGeom prst="line">
                <a:avLst/>
              </a:prstGeom>
              <a:noFill/>
              <a:ln w="9525">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48224" name="Line 96"/>
              <p:cNvSpPr>
                <a:spLocks noChangeShapeType="1"/>
              </p:cNvSpPr>
              <p:nvPr/>
            </p:nvSpPr>
            <p:spPr bwMode="auto">
              <a:xfrm flipV="1">
                <a:off x="1859" y="10238"/>
                <a:ext cx="0" cy="720"/>
              </a:xfrm>
              <a:prstGeom prst="line">
                <a:avLst/>
              </a:prstGeom>
              <a:noFill/>
              <a:ln w="9525">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48225" name="Text Box 97"/>
              <p:cNvSpPr txBox="1">
                <a:spLocks noChangeArrowheads="1"/>
              </p:cNvSpPr>
              <p:nvPr/>
            </p:nvSpPr>
            <p:spPr bwMode="auto">
              <a:xfrm>
                <a:off x="1710" y="10856"/>
                <a:ext cx="360" cy="54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1100" b="0" i="0" u="none" strike="noStrike" cap="none" normalizeH="0" baseline="0" smtClean="0">
                    <a:ln>
                      <a:noFill/>
                    </a:ln>
                    <a:solidFill>
                      <a:srgbClr val="000000"/>
                    </a:solidFill>
                    <a:effectLst/>
                    <a:latin typeface="Arial" pitchFamily="34" charset="0"/>
                    <a:ea typeface="Arial" pitchFamily="34" charset="0"/>
                    <a:cs typeface="Arial" pitchFamily="34" charset="0"/>
                  </a:rPr>
                  <a:t>0</a:t>
                </a:r>
                <a:endParaRPr kumimoji="0" lang="fr-FR" sz="1800" b="0" i="0" u="none" strike="noStrike" cap="none" normalizeH="0" baseline="0" smtClean="0">
                  <a:ln>
                    <a:noFill/>
                  </a:ln>
                  <a:solidFill>
                    <a:srgbClr val="000000"/>
                  </a:solidFill>
                  <a:effectLst/>
                  <a:latin typeface="Arial" pitchFamily="34" charset="0"/>
                  <a:cs typeface="Arial" pitchFamily="34" charset="0"/>
                </a:endParaRPr>
              </a:p>
            </p:txBody>
          </p:sp>
        </p:grpSp>
      </p:grpSp>
      <p:sp>
        <p:nvSpPr>
          <p:cNvPr id="48226" name="Text Box 98"/>
          <p:cNvSpPr txBox="1">
            <a:spLocks noChangeArrowheads="1"/>
          </p:cNvSpPr>
          <p:nvPr/>
        </p:nvSpPr>
        <p:spPr bwMode="auto">
          <a:xfrm>
            <a:off x="1763694" y="2200920"/>
            <a:ext cx="2355479" cy="508000"/>
          </a:xfrm>
          <a:prstGeom prst="rect">
            <a:avLst/>
          </a:prstGeom>
          <a:noFill/>
          <a:ln w="9525" algn="ctr">
            <a:noFill/>
            <a:miter lim="800000"/>
            <a:headEnd/>
            <a:tailEnd/>
          </a:ln>
          <a:effectLst/>
        </p:spPr>
        <p:txBody>
          <a:bodyPr vert="horz" wrap="square" lIns="0" tIns="0" rIns="0" bIns="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0"/>
              </a:spcAft>
              <a:buClrTx/>
              <a:buSzTx/>
              <a:buFontTx/>
              <a:buNone/>
              <a:tabLst/>
            </a:pPr>
            <a:r>
              <a:rPr kumimoji="0" lang="ar-SA" sz="15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التسويق المستهدف والمنحنيات</a:t>
            </a:r>
            <a:endParaRPr kumimoji="0" lang="fr-FR" sz="15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endParaRPr>
          </a:p>
          <a:p>
            <a:pPr marL="0" marR="0" lvl="0" indent="0" algn="ctr" defTabSz="914400" rtl="1" eaLnBrk="1" fontAlgn="base" latinLnBrk="0" hangingPunct="1">
              <a:lnSpc>
                <a:spcPct val="100000"/>
              </a:lnSpc>
              <a:spcBef>
                <a:spcPct val="0"/>
              </a:spcBef>
              <a:spcAft>
                <a:spcPts val="0"/>
              </a:spcAft>
              <a:buClrTx/>
              <a:buSzTx/>
              <a:buFontTx/>
              <a:buNone/>
              <a:tabLst/>
            </a:pPr>
            <a:r>
              <a:rPr kumimoji="0" lang="ar-SA" sz="15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الخاصة بكل قطاع سوقي</a:t>
            </a:r>
            <a:endParaRPr kumimoji="0" lang="fr-FR" sz="1800" b="0" i="0" u="none" strike="noStrike" cap="none" normalizeH="0" baseline="0" dirty="0" smtClean="0">
              <a:ln>
                <a:noFill/>
              </a:ln>
              <a:solidFill>
                <a:srgbClr val="000000"/>
              </a:solidFill>
              <a:effectLst/>
              <a:latin typeface="Arial" pitchFamily="34" charset="0"/>
              <a:cs typeface="Arial" pitchFamily="34" charset="0"/>
            </a:endParaRPr>
          </a:p>
        </p:txBody>
      </p:sp>
      <p:sp>
        <p:nvSpPr>
          <p:cNvPr id="48227" name="Text Box 99"/>
          <p:cNvSpPr txBox="1">
            <a:spLocks noChangeArrowheads="1"/>
          </p:cNvSpPr>
          <p:nvPr/>
        </p:nvSpPr>
        <p:spPr bwMode="auto">
          <a:xfrm>
            <a:off x="2562200" y="5373216"/>
            <a:ext cx="3810000" cy="68580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lvl="0" algn="ctr">
              <a:spcAft>
                <a:spcPts val="1000"/>
              </a:spcAft>
            </a:pPr>
            <a:r>
              <a:rPr kumimoji="0" lang="ar-SA" sz="1600" b="1" i="0" u="sng"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الشكـل</a:t>
            </a:r>
            <a:r>
              <a:rPr kumimoji="0" lang="ar-SA" sz="1600" b="0" i="0" u="sng"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a:t>
            </a:r>
            <a:r>
              <a:rPr kumimoji="0" lang="ar-SA" sz="16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 </a:t>
            </a:r>
            <a:r>
              <a:rPr kumimoji="0" lang="ar-SA" sz="16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اختلاف منحنيات طلب القطاعات السوقية</a:t>
            </a:r>
            <a:endParaRPr kumimoji="0" lang="fr-FR" sz="16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endParaRPr>
          </a:p>
          <a:p>
            <a:pPr lvl="0" algn="ctr">
              <a:spcAft>
                <a:spcPts val="1000"/>
              </a:spcAft>
            </a:pPr>
            <a:r>
              <a:rPr kumimoji="0" lang="en-GB" sz="1100" b="1" i="0" u="none" strike="noStrike" cap="none" normalizeH="0" baseline="0" dirty="0" smtClean="0">
                <a:ln>
                  <a:noFill/>
                </a:ln>
                <a:solidFill>
                  <a:srgbClr val="000000"/>
                </a:solidFill>
                <a:effectLst/>
                <a:latin typeface="Calibri" pitchFamily="34" charset="0"/>
                <a:ea typeface="Arial" pitchFamily="34" charset="0"/>
                <a:cs typeface="Arial" pitchFamily="34" charset="0"/>
              </a:rPr>
              <a:t> </a:t>
            </a:r>
            <a:r>
              <a:rPr lang="en-GB" sz="1100" i="1" dirty="0" err="1" smtClean="0">
                <a:solidFill>
                  <a:srgbClr val="FF0000"/>
                </a:solidFill>
                <a:latin typeface="Calibri" pitchFamily="34" charset="0"/>
                <a:ea typeface="Arial" pitchFamily="34" charset="0"/>
                <a:cs typeface="Arial" pitchFamily="34" charset="0"/>
              </a:rPr>
              <a:t>Perreault</a:t>
            </a:r>
            <a:r>
              <a:rPr lang="en-GB" sz="1100" i="1" dirty="0" smtClean="0">
                <a:solidFill>
                  <a:srgbClr val="FF0000"/>
                </a:solidFill>
                <a:latin typeface="Calibri" pitchFamily="34" charset="0"/>
                <a:ea typeface="Arial" pitchFamily="34" charset="0"/>
                <a:cs typeface="Arial" pitchFamily="34" charset="0"/>
              </a:rPr>
              <a:t> &amp; McCarthy 2002, </a:t>
            </a:r>
            <a:r>
              <a:rPr kumimoji="0" lang="en-GB" sz="1100" b="0" i="1" u="none" strike="noStrike" cap="none" normalizeH="0" baseline="0" dirty="0" smtClean="0">
                <a:ln>
                  <a:noFill/>
                </a:ln>
                <a:solidFill>
                  <a:srgbClr val="FF0000"/>
                </a:solidFill>
                <a:effectLst/>
                <a:latin typeface="Calibri" pitchFamily="34" charset="0"/>
                <a:ea typeface="Arial" pitchFamily="34" charset="0"/>
                <a:cs typeface="Arial" pitchFamily="34" charset="0"/>
              </a:rPr>
              <a:t>p: 78</a:t>
            </a:r>
            <a:r>
              <a:rPr kumimoji="0" lang="ar-SA" sz="1600" b="0" i="0" u="sng" strike="noStrike" cap="none" normalizeH="0" baseline="0" dirty="0" smtClean="0">
                <a:ln>
                  <a:noFill/>
                </a:ln>
                <a:solidFill>
                  <a:srgbClr val="FF0000"/>
                </a:solidFill>
                <a:effectLst/>
                <a:latin typeface="Traditional Arabic" pitchFamily="18" charset="-78"/>
                <a:ea typeface="Arial" pitchFamily="34" charset="0"/>
                <a:cs typeface="Traditional Arabic" pitchFamily="18" charset="-78"/>
              </a:rPr>
              <a:t>المصـدر</a:t>
            </a:r>
            <a:r>
              <a:rPr kumimoji="0" lang="fr-FR" sz="1600" b="0" i="0" u="sng" strike="noStrike" cap="none" normalizeH="0" baseline="0" dirty="0" smtClean="0">
                <a:ln>
                  <a:noFill/>
                </a:ln>
                <a:solidFill>
                  <a:srgbClr val="FF0000"/>
                </a:solidFill>
                <a:effectLst/>
                <a:latin typeface="Traditional Arabic" pitchFamily="18" charset="-78"/>
                <a:ea typeface="Arial" pitchFamily="34" charset="0"/>
                <a:cs typeface="Traditional Arabic" pitchFamily="18" charset="-78"/>
              </a:rPr>
              <a:t>:</a:t>
            </a:r>
            <a:r>
              <a:rPr kumimoji="0" lang="fr-FR" sz="1600" b="0" i="0" u="none" strike="noStrike" cap="none" normalizeH="0" baseline="0" dirty="0" smtClean="0">
                <a:ln>
                  <a:noFill/>
                </a:ln>
                <a:solidFill>
                  <a:srgbClr val="000000"/>
                </a:solidFill>
                <a:effectLst/>
                <a:latin typeface="Arial" pitchFamily="34" charset="0"/>
                <a:ea typeface="Arial" pitchFamily="34" charset="0"/>
                <a:cs typeface="Arial" pitchFamily="34" charset="0"/>
              </a:rPr>
              <a:t> </a:t>
            </a:r>
            <a:endParaRPr kumimoji="0" lang="en-US" sz="14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rgbClr val="000000"/>
              </a:solidFill>
              <a:effectLst/>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6300192" y="1268761"/>
            <a:ext cx="2160240" cy="425758"/>
          </a:xfrm>
          <a:prstGeom prst="rect">
            <a:avLst/>
          </a:prstGeom>
          <a:noFill/>
        </p:spPr>
        <p:txBody>
          <a:bodyPr wrap="square" rtlCol="0">
            <a:spAutoFit/>
          </a:bodyPr>
          <a:lstStyle/>
          <a:p>
            <a:pPr algn="just" rtl="1">
              <a:lnSpc>
                <a:spcPts val="2600"/>
              </a:lnSpc>
            </a:pPr>
            <a:r>
              <a:rPr lang="ar-SA" sz="1600" b="1" dirty="0" err="1" smtClean="0">
                <a:solidFill>
                  <a:srgbClr val="000000"/>
                </a:solidFill>
              </a:rPr>
              <a:t>2.</a:t>
            </a:r>
            <a:r>
              <a:rPr lang="ar-SA" sz="1600" b="1" dirty="0" smtClean="0">
                <a:solidFill>
                  <a:srgbClr val="000000"/>
                </a:solidFill>
              </a:rPr>
              <a:t> مبدأ الغالبية الزائفة</a:t>
            </a:r>
            <a:endParaRPr lang="fr-FR" sz="1700" i="1" u="sng" dirty="0" smtClean="0">
              <a:solidFill>
                <a:srgbClr val="000000"/>
              </a:solidFill>
              <a:latin typeface="Times New Roman" pitchFamily="18" charset="0"/>
              <a:cs typeface="Times New Roman" pitchFamily="18" charset="0"/>
            </a:endParaRPr>
          </a:p>
        </p:txBody>
      </p:sp>
      <p:grpSp>
        <p:nvGrpSpPr>
          <p:cNvPr id="47105" name="Group 1"/>
          <p:cNvGrpSpPr>
            <a:grpSpLocks/>
          </p:cNvGrpSpPr>
          <p:nvPr/>
        </p:nvGrpSpPr>
        <p:grpSpPr bwMode="auto">
          <a:xfrm>
            <a:off x="611566" y="1988840"/>
            <a:ext cx="5040631" cy="4320693"/>
            <a:chOff x="1778" y="1534"/>
            <a:chExt cx="7938" cy="6500"/>
          </a:xfrm>
        </p:grpSpPr>
        <p:sp>
          <p:nvSpPr>
            <p:cNvPr id="47106" name="Text Box 2"/>
            <p:cNvSpPr txBox="1">
              <a:spLocks noChangeArrowheads="1"/>
            </p:cNvSpPr>
            <p:nvPr/>
          </p:nvSpPr>
          <p:spPr bwMode="auto">
            <a:xfrm>
              <a:off x="1898" y="1534"/>
              <a:ext cx="7800" cy="4924"/>
            </a:xfrm>
            <a:prstGeom prst="rect">
              <a:avLst/>
            </a:prstGeom>
            <a:noFill/>
            <a:ln w="9525" algn="ctr">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endParaRPr kumimoji="0" lang="fr-FR" sz="1100" b="1" i="0" u="none" strike="noStrike" cap="none" normalizeH="0" baseline="0" smtClean="0">
                <a:ln>
                  <a:noFill/>
                </a:ln>
                <a:solidFill>
                  <a:srgbClr val="000000"/>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fr-FR" sz="1100" b="1" i="0" u="none" strike="noStrike" cap="none" normalizeH="0" baseline="0" smtClean="0">
                <a:ln>
                  <a:noFill/>
                </a:ln>
                <a:solidFill>
                  <a:srgbClr val="000000"/>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fr-FR" sz="1100" b="1" i="0" u="none" strike="noStrike" cap="none" normalizeH="0" baseline="0" smtClean="0">
                <a:ln>
                  <a:noFill/>
                </a:ln>
                <a:solidFill>
                  <a:srgbClr val="000000"/>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fr-FR" sz="1100" b="1" i="0" u="none" strike="noStrike" cap="none" normalizeH="0" baseline="0" smtClean="0">
                <a:ln>
                  <a:noFill/>
                </a:ln>
                <a:solidFill>
                  <a:srgbClr val="000000"/>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1" i="0" u="none" strike="noStrike" cap="none" normalizeH="0" baseline="0" smtClean="0">
                <a:ln>
                  <a:noFill/>
                </a:ln>
                <a:solidFill>
                  <a:srgbClr val="000000"/>
                </a:solidFill>
                <a:effectLst/>
                <a:latin typeface="Arial" pitchFamily="34" charset="0"/>
                <a:cs typeface="Arial" pitchFamily="34" charset="0"/>
              </a:endParaRPr>
            </a:p>
          </p:txBody>
        </p:sp>
        <p:sp>
          <p:nvSpPr>
            <p:cNvPr id="47107" name="Text Box 3"/>
            <p:cNvSpPr txBox="1">
              <a:spLocks noChangeArrowheads="1"/>
            </p:cNvSpPr>
            <p:nvPr/>
          </p:nvSpPr>
          <p:spPr bwMode="auto">
            <a:xfrm>
              <a:off x="1778" y="6954"/>
              <a:ext cx="7920" cy="108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600" b="1" i="0" u="sng"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الشكـل رقم </a:t>
              </a:r>
              <a:r>
                <a:rPr kumimoji="0" lang="ar-SA" sz="1400" b="1" i="0" u="sng"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3.2</a:t>
              </a:r>
              <a:r>
                <a:rPr kumimoji="0" lang="ar-SA" sz="1600" b="1" i="0" u="sng"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a:t>
              </a:r>
              <a:r>
                <a:rPr kumimoji="0" lang="ar-SA" sz="16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توزيع المنافسين ورغبات المستهلكين</a:t>
              </a:r>
              <a:endParaRPr kumimoji="0" lang="en-US" sz="16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endParaRPr>
            </a:p>
            <a:p>
              <a:pPr marL="0" marR="0" lvl="0" indent="0" algn="ctr" defTabSz="914400" rtl="1" eaLnBrk="1" fontAlgn="base" latinLnBrk="0" hangingPunct="1">
                <a:lnSpc>
                  <a:spcPct val="100000"/>
                </a:lnSpc>
                <a:spcBef>
                  <a:spcPct val="0"/>
                </a:spcBef>
                <a:spcAft>
                  <a:spcPts val="1000"/>
                </a:spcAft>
                <a:buClrTx/>
                <a:buSzTx/>
                <a:buFontTx/>
                <a:buNone/>
                <a:tabLst/>
              </a:pPr>
              <a:r>
                <a:rPr kumimoji="0" lang="ar-SA" sz="1600" b="1" i="0" u="sng" strike="noStrike" cap="none" normalizeH="0" baseline="0" dirty="0" err="1" smtClean="0">
                  <a:ln>
                    <a:noFill/>
                  </a:ln>
                  <a:solidFill>
                    <a:srgbClr val="000000"/>
                  </a:solidFill>
                  <a:effectLst/>
                  <a:latin typeface="Traditional Arabic" pitchFamily="18" charset="-78"/>
                  <a:ea typeface="Arial" pitchFamily="34" charset="0"/>
                  <a:cs typeface="Traditional Arabic" pitchFamily="18" charset="-78"/>
                </a:rPr>
                <a:t>المصـدر:</a:t>
              </a:r>
              <a:r>
                <a:rPr kumimoji="0" lang="ar-SA" sz="17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 </a:t>
              </a:r>
              <a:r>
                <a:rPr kumimoji="0" lang="fr-FR" sz="1100" i="1" u="none" strike="noStrike" cap="none" normalizeH="0" baseline="0" dirty="0" smtClean="0">
                  <a:ln>
                    <a:noFill/>
                  </a:ln>
                  <a:solidFill>
                    <a:srgbClr val="000000"/>
                  </a:solidFill>
                  <a:effectLst/>
                  <a:latin typeface="Calibri" pitchFamily="34" charset="0"/>
                  <a:ea typeface="Arial" pitchFamily="34" charset="0"/>
                  <a:cs typeface="Arial" pitchFamily="34" charset="0"/>
                </a:rPr>
                <a:t>Eric </a:t>
              </a:r>
              <a:r>
                <a:rPr kumimoji="0" lang="fr-FR" sz="1100" i="1" u="none" strike="noStrike" cap="none" normalizeH="0" baseline="0" dirty="0" err="1" smtClean="0">
                  <a:ln>
                    <a:noFill/>
                  </a:ln>
                  <a:solidFill>
                    <a:srgbClr val="000000"/>
                  </a:solidFill>
                  <a:effectLst/>
                  <a:latin typeface="Calibri" pitchFamily="34" charset="0"/>
                  <a:ea typeface="Arial" pitchFamily="34" charset="0"/>
                  <a:cs typeface="Arial" pitchFamily="34" charset="0"/>
                </a:rPr>
                <a:t>Vernette</a:t>
              </a:r>
              <a:r>
                <a:rPr kumimoji="0" lang="fr-FR" sz="1100" i="1" u="none" strike="noStrike" cap="none" normalizeH="0" baseline="0" dirty="0" smtClean="0">
                  <a:ln>
                    <a:noFill/>
                  </a:ln>
                  <a:solidFill>
                    <a:srgbClr val="000000"/>
                  </a:solidFill>
                  <a:effectLst/>
                  <a:latin typeface="Calibri" pitchFamily="34" charset="0"/>
                  <a:ea typeface="Arial" pitchFamily="34" charset="0"/>
                  <a:cs typeface="Arial" pitchFamily="34" charset="0"/>
                </a:rPr>
                <a:t>, </a:t>
              </a:r>
              <a:r>
                <a:rPr kumimoji="0" lang="fr-FR" sz="1100" i="1" u="sng" strike="noStrike" cap="none" normalizeH="0" baseline="0" dirty="0" smtClean="0">
                  <a:ln>
                    <a:noFill/>
                  </a:ln>
                  <a:solidFill>
                    <a:srgbClr val="000000"/>
                  </a:solidFill>
                  <a:effectLst/>
                  <a:latin typeface="Calibri" pitchFamily="34" charset="0"/>
                  <a:ea typeface="Arial" pitchFamily="34" charset="0"/>
                  <a:cs typeface="Arial" pitchFamily="34" charset="0"/>
                </a:rPr>
                <a:t>L’essentiel du marketing</a:t>
              </a:r>
              <a:r>
                <a:rPr kumimoji="0" lang="fr-FR" sz="1100" i="1" u="none" strike="noStrike" cap="none" normalizeH="0" baseline="0" dirty="0" smtClean="0">
                  <a:ln>
                    <a:noFill/>
                  </a:ln>
                  <a:solidFill>
                    <a:srgbClr val="000000"/>
                  </a:solidFill>
                  <a:effectLst/>
                  <a:latin typeface="Calibri" pitchFamily="34" charset="0"/>
                  <a:ea typeface="Arial" pitchFamily="34" charset="0"/>
                  <a:cs typeface="Arial" pitchFamily="34" charset="0"/>
                </a:rPr>
                <a:t>, Op.cit, p : 143</a:t>
              </a:r>
              <a:endParaRPr kumimoji="0" lang="fr-FR" sz="1800" i="0" u="none" strike="noStrike" cap="none" normalizeH="0" baseline="0" dirty="0" smtClean="0">
                <a:ln>
                  <a:noFill/>
                </a:ln>
                <a:solidFill>
                  <a:srgbClr val="000000"/>
                </a:solidFill>
                <a:effectLst/>
                <a:latin typeface="Arial" pitchFamily="34" charset="0"/>
                <a:cs typeface="Arial" pitchFamily="34" charset="0"/>
              </a:endParaRPr>
            </a:p>
          </p:txBody>
        </p:sp>
        <p:sp>
          <p:nvSpPr>
            <p:cNvPr id="47108" name="Line 4"/>
            <p:cNvSpPr>
              <a:spLocks noChangeShapeType="1"/>
            </p:cNvSpPr>
            <p:nvPr/>
          </p:nvSpPr>
          <p:spPr bwMode="auto">
            <a:xfrm>
              <a:off x="5597" y="1843"/>
              <a:ext cx="0" cy="3780"/>
            </a:xfrm>
            <a:prstGeom prst="line">
              <a:avLst/>
            </a:prstGeom>
            <a:noFill/>
            <a:ln w="9525">
              <a:solidFill>
                <a:srgbClr val="000000"/>
              </a:solidFill>
              <a:prstDash val="lgDashDot"/>
              <a:round/>
              <a:headEnd/>
              <a:tailEnd/>
            </a:ln>
            <a:effectLst/>
          </p:spPr>
          <p:txBody>
            <a:bodyPr vert="horz" wrap="square" lIns="91440" tIns="45720" rIns="91440" bIns="45720" numCol="1" anchor="t" anchorCtr="0" compatLnSpc="1">
              <a:prstTxWarp prst="textNoShape">
                <a:avLst/>
              </a:prstTxWarp>
            </a:bodyPr>
            <a:lstStyle/>
            <a:p>
              <a:endParaRPr lang="fr-FR" b="1">
                <a:solidFill>
                  <a:srgbClr val="000000"/>
                </a:solidFill>
              </a:endParaRPr>
            </a:p>
          </p:txBody>
        </p:sp>
        <p:grpSp>
          <p:nvGrpSpPr>
            <p:cNvPr id="47109" name="Group 5"/>
            <p:cNvGrpSpPr>
              <a:grpSpLocks/>
            </p:cNvGrpSpPr>
            <p:nvPr/>
          </p:nvGrpSpPr>
          <p:grpSpPr bwMode="auto">
            <a:xfrm>
              <a:off x="2047" y="1702"/>
              <a:ext cx="7669" cy="4756"/>
              <a:chOff x="2047" y="1702"/>
              <a:chExt cx="7669" cy="4756"/>
            </a:xfrm>
          </p:grpSpPr>
          <p:sp>
            <p:nvSpPr>
              <p:cNvPr id="47110" name="Line 6"/>
              <p:cNvSpPr>
                <a:spLocks noChangeShapeType="1"/>
              </p:cNvSpPr>
              <p:nvPr/>
            </p:nvSpPr>
            <p:spPr bwMode="auto">
              <a:xfrm flipV="1">
                <a:off x="3098" y="1778"/>
                <a:ext cx="0" cy="3845"/>
              </a:xfrm>
              <a:prstGeom prst="line">
                <a:avLst/>
              </a:prstGeom>
              <a:noFill/>
              <a:ln w="9525">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fr-FR" b="1">
                  <a:solidFill>
                    <a:srgbClr val="000000"/>
                  </a:solidFill>
                </a:endParaRPr>
              </a:p>
            </p:txBody>
          </p:sp>
          <p:sp>
            <p:nvSpPr>
              <p:cNvPr id="47111" name="Line 7"/>
              <p:cNvSpPr>
                <a:spLocks noChangeShapeType="1"/>
              </p:cNvSpPr>
              <p:nvPr/>
            </p:nvSpPr>
            <p:spPr bwMode="auto">
              <a:xfrm>
                <a:off x="3098" y="5623"/>
                <a:ext cx="5520" cy="0"/>
              </a:xfrm>
              <a:prstGeom prst="line">
                <a:avLst/>
              </a:prstGeom>
              <a:noFill/>
              <a:ln w="9525">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fr-FR" b="1">
                  <a:solidFill>
                    <a:srgbClr val="000000"/>
                  </a:solidFill>
                </a:endParaRPr>
              </a:p>
            </p:txBody>
          </p:sp>
          <p:sp>
            <p:nvSpPr>
              <p:cNvPr id="47112" name="Text Box 8"/>
              <p:cNvSpPr txBox="1">
                <a:spLocks noChangeArrowheads="1"/>
              </p:cNvSpPr>
              <p:nvPr/>
            </p:nvSpPr>
            <p:spPr bwMode="auto">
              <a:xfrm>
                <a:off x="7118" y="5558"/>
                <a:ext cx="1440" cy="720"/>
              </a:xfrm>
              <a:prstGeom prst="rect">
                <a:avLst/>
              </a:prstGeom>
              <a:noFill/>
              <a:ln w="9525" algn="ctr">
                <a:noFill/>
                <a:miter lim="800000"/>
                <a:headEnd/>
                <a:tailEnd/>
              </a:ln>
              <a:effectLst/>
            </p:spPr>
            <p:txBody>
              <a:bodyPr vert="horz" wrap="square" lIns="91440" tIns="46800" rIns="91440" bIns="3600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600" b="1" i="0" u="none" strike="noStrike" cap="none" normalizeH="0" baseline="0" smtClean="0">
                    <a:ln>
                      <a:noFill/>
                    </a:ln>
                    <a:solidFill>
                      <a:srgbClr val="000000"/>
                    </a:solidFill>
                    <a:effectLst/>
                    <a:latin typeface="Traditional Arabic" pitchFamily="18" charset="-78"/>
                    <a:ea typeface="Arial" pitchFamily="34" charset="0"/>
                    <a:cs typeface="Traditional Arabic" pitchFamily="18" charset="-78"/>
                  </a:rPr>
                  <a:t>عصير حلو جدا</a:t>
                </a:r>
                <a:endParaRPr kumimoji="0" lang="fr-FR" sz="1800" b="1" i="0" u="none" strike="noStrike" cap="none" normalizeH="0" baseline="0" smtClean="0">
                  <a:ln>
                    <a:noFill/>
                  </a:ln>
                  <a:solidFill>
                    <a:srgbClr val="000000"/>
                  </a:solidFill>
                  <a:effectLst/>
                  <a:latin typeface="Arial" pitchFamily="34" charset="0"/>
                  <a:cs typeface="Arial" pitchFamily="34" charset="0"/>
                </a:endParaRPr>
              </a:p>
            </p:txBody>
          </p:sp>
          <p:sp>
            <p:nvSpPr>
              <p:cNvPr id="47113" name="Text Box 9"/>
              <p:cNvSpPr txBox="1">
                <a:spLocks noChangeArrowheads="1"/>
              </p:cNvSpPr>
              <p:nvPr/>
            </p:nvSpPr>
            <p:spPr bwMode="auto">
              <a:xfrm>
                <a:off x="4898" y="5578"/>
                <a:ext cx="1680" cy="88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6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عصير متوسط الحلاوة</a:t>
                </a:r>
                <a:r>
                  <a:rPr kumimoji="0" lang="fr-FR" sz="16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 </a:t>
                </a:r>
                <a:endParaRPr kumimoji="0" lang="fr-FR" sz="1800" b="1" i="0" u="none" strike="noStrike" cap="none" normalizeH="0" baseline="0" dirty="0" smtClean="0">
                  <a:ln>
                    <a:noFill/>
                  </a:ln>
                  <a:solidFill>
                    <a:srgbClr val="000000"/>
                  </a:solidFill>
                  <a:effectLst/>
                  <a:latin typeface="Arial" pitchFamily="34" charset="0"/>
                  <a:cs typeface="Arial" pitchFamily="34" charset="0"/>
                </a:endParaRPr>
              </a:p>
            </p:txBody>
          </p:sp>
          <p:sp>
            <p:nvSpPr>
              <p:cNvPr id="47114" name="Text Box 10"/>
              <p:cNvSpPr txBox="1">
                <a:spLocks noChangeArrowheads="1"/>
              </p:cNvSpPr>
              <p:nvPr/>
            </p:nvSpPr>
            <p:spPr bwMode="auto">
              <a:xfrm>
                <a:off x="3098" y="5558"/>
                <a:ext cx="1440" cy="90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ar-SA" sz="1600" b="1" dirty="0" smtClean="0">
                    <a:solidFill>
                      <a:srgbClr val="000000"/>
                    </a:solidFill>
                    <a:latin typeface="Traditional Arabic" pitchFamily="18" charset="-78"/>
                    <a:ea typeface="Arial" pitchFamily="34" charset="0"/>
                    <a:cs typeface="Traditional Arabic" pitchFamily="18" charset="-78"/>
                  </a:rPr>
                  <a:t>عصير غير حلو</a:t>
                </a:r>
                <a:r>
                  <a:rPr kumimoji="0" lang="fr-FR" sz="1400" b="1" i="0" u="none" strike="noStrike" cap="none" normalizeH="0" baseline="0" dirty="0" smtClean="0">
                    <a:ln>
                      <a:noFill/>
                    </a:ln>
                    <a:solidFill>
                      <a:srgbClr val="000000"/>
                    </a:solidFill>
                    <a:effectLst/>
                    <a:latin typeface="Arabic Transparent" charset="0"/>
                    <a:ea typeface="Arial" pitchFamily="34" charset="0"/>
                    <a:cs typeface="Arial" pitchFamily="34" charset="0"/>
                  </a:rPr>
                  <a:t> </a:t>
                </a:r>
                <a:endParaRPr kumimoji="0" lang="fr-FR" sz="1800" b="1" i="0" u="none" strike="noStrike" cap="none" normalizeH="0" baseline="0" dirty="0" smtClean="0">
                  <a:ln>
                    <a:noFill/>
                  </a:ln>
                  <a:solidFill>
                    <a:srgbClr val="000000"/>
                  </a:solidFill>
                  <a:effectLst/>
                  <a:latin typeface="Arial" pitchFamily="34" charset="0"/>
                  <a:cs typeface="Arial" pitchFamily="34" charset="0"/>
                </a:endParaRPr>
              </a:p>
            </p:txBody>
          </p:sp>
          <p:sp>
            <p:nvSpPr>
              <p:cNvPr id="47115" name="Freeform 11"/>
              <p:cNvSpPr>
                <a:spLocks/>
              </p:cNvSpPr>
              <p:nvPr/>
            </p:nvSpPr>
            <p:spPr bwMode="auto">
              <a:xfrm>
                <a:off x="3171" y="1936"/>
                <a:ext cx="4967" cy="3147"/>
              </a:xfrm>
              <a:custGeom>
                <a:avLst/>
                <a:gdLst/>
                <a:ahLst/>
                <a:cxnLst>
                  <a:cxn ang="0">
                    <a:pos x="0" y="3130"/>
                  </a:cxn>
                  <a:cxn ang="0">
                    <a:pos x="1044" y="2613"/>
                  </a:cxn>
                  <a:cxn ang="0">
                    <a:pos x="1295" y="631"/>
                  </a:cxn>
                  <a:cxn ang="0">
                    <a:pos x="2411" y="0"/>
                  </a:cxn>
                  <a:cxn ang="0">
                    <a:pos x="3576" y="631"/>
                  </a:cxn>
                  <a:cxn ang="0">
                    <a:pos x="3916" y="2613"/>
                  </a:cxn>
                  <a:cxn ang="0">
                    <a:pos x="4967" y="3147"/>
                  </a:cxn>
                </a:cxnLst>
                <a:rect l="0" t="0" r="r" b="b"/>
                <a:pathLst>
                  <a:path w="4967" h="3147">
                    <a:moveTo>
                      <a:pt x="0" y="3130"/>
                    </a:moveTo>
                    <a:cubicBezTo>
                      <a:pt x="174" y="3042"/>
                      <a:pt x="828" y="3029"/>
                      <a:pt x="1044" y="2613"/>
                    </a:cubicBezTo>
                    <a:cubicBezTo>
                      <a:pt x="1260" y="2197"/>
                      <a:pt x="1067" y="1066"/>
                      <a:pt x="1295" y="631"/>
                    </a:cubicBezTo>
                    <a:cubicBezTo>
                      <a:pt x="1523" y="196"/>
                      <a:pt x="2031" y="0"/>
                      <a:pt x="2411" y="0"/>
                    </a:cubicBezTo>
                    <a:cubicBezTo>
                      <a:pt x="2791" y="0"/>
                      <a:pt x="3325" y="195"/>
                      <a:pt x="3576" y="631"/>
                    </a:cubicBezTo>
                    <a:cubicBezTo>
                      <a:pt x="3827" y="1067"/>
                      <a:pt x="3684" y="2194"/>
                      <a:pt x="3916" y="2613"/>
                    </a:cubicBezTo>
                    <a:cubicBezTo>
                      <a:pt x="4148" y="3032"/>
                      <a:pt x="4748" y="3036"/>
                      <a:pt x="4967" y="3147"/>
                    </a:cubicBezTo>
                  </a:path>
                </a:pathLst>
              </a:custGeom>
              <a:noFill/>
              <a:ln w="12700" cap="flat" cmpd="sng">
                <a:solidFill>
                  <a:srgbClr val="000000"/>
                </a:solidFill>
                <a:prstDash val="solid"/>
                <a:round/>
                <a:headEnd/>
                <a:tailEnd/>
              </a:ln>
              <a:effectLst/>
            </p:spPr>
            <p:txBody>
              <a:bodyPr vert="horz" wrap="square" lIns="91440" tIns="45720" rIns="91440" bIns="45720" numCol="1" anchor="t" anchorCtr="0" compatLnSpc="1">
                <a:prstTxWarp prst="textNoShape">
                  <a:avLst/>
                </a:prstTxWarp>
              </a:bodyPr>
              <a:lstStyle/>
              <a:p>
                <a:endParaRPr lang="fr-FR" b="1">
                  <a:solidFill>
                    <a:srgbClr val="000000"/>
                  </a:solidFill>
                </a:endParaRPr>
              </a:p>
            </p:txBody>
          </p:sp>
          <p:sp>
            <p:nvSpPr>
              <p:cNvPr id="47116" name="Text Box 12"/>
              <p:cNvSpPr txBox="1">
                <a:spLocks noChangeArrowheads="1"/>
              </p:cNvSpPr>
              <p:nvPr/>
            </p:nvSpPr>
            <p:spPr bwMode="auto">
              <a:xfrm>
                <a:off x="5086" y="2405"/>
                <a:ext cx="1320" cy="720"/>
              </a:xfrm>
              <a:prstGeom prst="rect">
                <a:avLst/>
              </a:prstGeom>
              <a:noFill/>
              <a:ln w="9525" algn="ctr">
                <a:noFill/>
                <a:miter lim="800000"/>
                <a:headEnd/>
                <a:tailEnd/>
              </a:ln>
              <a:effectLst/>
            </p:spPr>
            <p:txBody>
              <a:bodyPr vert="horz" wrap="square" lIns="0" tIns="10800" rIns="0" bIns="1080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400" b="1" i="0" u="none" strike="noStrike" cap="none" normalizeH="0" baseline="0" smtClean="0">
                    <a:ln>
                      <a:noFill/>
                    </a:ln>
                    <a:solidFill>
                      <a:srgbClr val="000000"/>
                    </a:solidFill>
                    <a:effectLst/>
                    <a:latin typeface="Traditional Arabic" pitchFamily="18" charset="-78"/>
                    <a:ea typeface="Arial" pitchFamily="34" charset="0"/>
                    <a:cs typeface="Traditional Arabic" pitchFamily="18" charset="-78"/>
                  </a:rPr>
                  <a:t>9</a:t>
                </a:r>
                <a:r>
                  <a:rPr kumimoji="0" lang="en-US" sz="1600" b="1" i="0" u="none" strike="noStrike" cap="none" normalizeH="0" baseline="0" smtClean="0">
                    <a:ln>
                      <a:noFill/>
                    </a:ln>
                    <a:solidFill>
                      <a:srgbClr val="000000"/>
                    </a:solidFill>
                    <a:effectLst/>
                    <a:latin typeface="Traditional Arabic" pitchFamily="18" charset="-78"/>
                    <a:ea typeface="Arial" pitchFamily="34" charset="0"/>
                    <a:cs typeface="Traditional Arabic" pitchFamily="18" charset="-78"/>
                  </a:rPr>
                  <a:t> </a:t>
                </a:r>
                <a:r>
                  <a:rPr kumimoji="0" lang="ar-SA" sz="1600" b="1" i="0" u="none" strike="noStrike" cap="none" normalizeH="0" baseline="0" smtClean="0">
                    <a:ln>
                      <a:noFill/>
                    </a:ln>
                    <a:solidFill>
                      <a:srgbClr val="000000"/>
                    </a:solidFill>
                    <a:effectLst/>
                    <a:latin typeface="Traditional Arabic" pitchFamily="18" charset="-78"/>
                    <a:ea typeface="Arial" pitchFamily="34" charset="0"/>
                    <a:cs typeface="Traditional Arabic" pitchFamily="18" charset="-78"/>
                  </a:rPr>
                  <a:t>علامـات متنافسـة</a:t>
                </a:r>
                <a:endParaRPr kumimoji="0" lang="fr-FR" sz="1800" b="1" i="0" u="none" strike="noStrike" cap="none" normalizeH="0" baseline="0" smtClean="0">
                  <a:ln>
                    <a:noFill/>
                  </a:ln>
                  <a:solidFill>
                    <a:srgbClr val="000000"/>
                  </a:solidFill>
                  <a:effectLst/>
                  <a:latin typeface="Arial" pitchFamily="34" charset="0"/>
                  <a:cs typeface="Arial" pitchFamily="34" charset="0"/>
                </a:endParaRPr>
              </a:p>
            </p:txBody>
          </p:sp>
          <p:sp>
            <p:nvSpPr>
              <p:cNvPr id="47117" name="Text Box 13"/>
              <p:cNvSpPr txBox="1">
                <a:spLocks noChangeArrowheads="1"/>
              </p:cNvSpPr>
              <p:nvPr/>
            </p:nvSpPr>
            <p:spPr bwMode="auto">
              <a:xfrm>
                <a:off x="3299" y="2923"/>
                <a:ext cx="1440" cy="540"/>
              </a:xfrm>
              <a:prstGeom prst="rect">
                <a:avLst/>
              </a:prstGeom>
              <a:solidFill>
                <a:srgbClr val="C0C0C0"/>
              </a:solidFill>
              <a:ln w="9525" algn="ctr">
                <a:solidFill>
                  <a:srgbClr val="C0C0C0"/>
                </a:solidFill>
                <a:miter lim="800000"/>
                <a:headEnd/>
                <a:tailEnd/>
              </a:ln>
              <a:effectLst/>
            </p:spPr>
            <p:txBody>
              <a:bodyPr vert="horz" wrap="square" lIns="54000" tIns="46800" rIns="54000" bIns="1080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600" b="1" i="0" u="none" strike="noStrike" cap="none" normalizeH="0" baseline="0" smtClean="0">
                    <a:ln>
                      <a:noFill/>
                    </a:ln>
                    <a:solidFill>
                      <a:srgbClr val="000000"/>
                    </a:solidFill>
                    <a:effectLst/>
                    <a:latin typeface="Traditional Arabic" pitchFamily="18" charset="-78"/>
                    <a:ea typeface="Arial" pitchFamily="34" charset="0"/>
                    <a:cs typeface="Traditional Arabic" pitchFamily="18" charset="-78"/>
                  </a:rPr>
                  <a:t>منتوج جديد؟</a:t>
                </a:r>
                <a:endParaRPr kumimoji="0" lang="fr-FR" sz="1800" b="1" i="0" u="none" strike="noStrike" cap="none" normalizeH="0" baseline="0" smtClean="0">
                  <a:ln>
                    <a:noFill/>
                  </a:ln>
                  <a:solidFill>
                    <a:srgbClr val="000000"/>
                  </a:solidFill>
                  <a:effectLst/>
                  <a:latin typeface="Arial" pitchFamily="34" charset="0"/>
                  <a:cs typeface="Arial" pitchFamily="34" charset="0"/>
                </a:endParaRPr>
              </a:p>
            </p:txBody>
          </p:sp>
          <p:sp>
            <p:nvSpPr>
              <p:cNvPr id="47118" name="Line 14"/>
              <p:cNvSpPr>
                <a:spLocks noChangeShapeType="1"/>
              </p:cNvSpPr>
              <p:nvPr/>
            </p:nvSpPr>
            <p:spPr bwMode="auto">
              <a:xfrm>
                <a:off x="3964" y="3463"/>
                <a:ext cx="0" cy="1735"/>
              </a:xfrm>
              <a:prstGeom prst="line">
                <a:avLst/>
              </a:prstGeom>
              <a:noFill/>
              <a:ln w="9525">
                <a:solidFill>
                  <a:srgbClr val="000000"/>
                </a:solidFill>
                <a:prstDash val="dash"/>
                <a:round/>
                <a:headEnd/>
                <a:tailEnd type="triangle" w="med" len="med"/>
              </a:ln>
              <a:effectLst/>
            </p:spPr>
            <p:txBody>
              <a:bodyPr vert="horz" wrap="square" lIns="91440" tIns="45720" rIns="91440" bIns="45720" numCol="1" anchor="t" anchorCtr="0" compatLnSpc="1">
                <a:prstTxWarp prst="textNoShape">
                  <a:avLst/>
                </a:prstTxWarp>
              </a:bodyPr>
              <a:lstStyle/>
              <a:p>
                <a:endParaRPr lang="fr-FR" b="1">
                  <a:solidFill>
                    <a:srgbClr val="000000"/>
                  </a:solidFill>
                </a:endParaRPr>
              </a:p>
            </p:txBody>
          </p:sp>
          <p:sp>
            <p:nvSpPr>
              <p:cNvPr id="47119" name="Freeform 15"/>
              <p:cNvSpPr>
                <a:spLocks/>
              </p:cNvSpPr>
              <p:nvPr/>
            </p:nvSpPr>
            <p:spPr bwMode="auto">
              <a:xfrm>
                <a:off x="3974" y="3463"/>
                <a:ext cx="3324" cy="1735"/>
              </a:xfrm>
              <a:custGeom>
                <a:avLst/>
                <a:gdLst/>
                <a:ahLst/>
                <a:cxnLst>
                  <a:cxn ang="0">
                    <a:pos x="0" y="0"/>
                  </a:cxn>
                  <a:cxn ang="0">
                    <a:pos x="3324" y="1735"/>
                  </a:cxn>
                </a:cxnLst>
                <a:rect l="0" t="0" r="r" b="b"/>
                <a:pathLst>
                  <a:path w="3324" h="1735">
                    <a:moveTo>
                      <a:pt x="0" y="0"/>
                    </a:moveTo>
                    <a:lnTo>
                      <a:pt x="3324" y="1735"/>
                    </a:lnTo>
                  </a:path>
                </a:pathLst>
              </a:custGeom>
              <a:noFill/>
              <a:ln w="9525" cap="flat" cmpd="sng">
                <a:solidFill>
                  <a:srgbClr val="000000"/>
                </a:solidFill>
                <a:prstDash val="dash"/>
                <a:round/>
                <a:headEnd type="none" w="med" len="med"/>
                <a:tailEnd type="triangle" w="med" len="med"/>
              </a:ln>
              <a:effectLst/>
            </p:spPr>
            <p:txBody>
              <a:bodyPr vert="horz" wrap="square" lIns="91440" tIns="45720" rIns="91440" bIns="45720" numCol="1" anchor="t" anchorCtr="0" compatLnSpc="1">
                <a:prstTxWarp prst="textNoShape">
                  <a:avLst/>
                </a:prstTxWarp>
              </a:bodyPr>
              <a:lstStyle/>
              <a:p>
                <a:endParaRPr lang="fr-FR" b="1">
                  <a:solidFill>
                    <a:srgbClr val="000000"/>
                  </a:solidFill>
                </a:endParaRPr>
              </a:p>
            </p:txBody>
          </p:sp>
          <p:sp>
            <p:nvSpPr>
              <p:cNvPr id="47120" name="Text Box 16"/>
              <p:cNvSpPr txBox="1">
                <a:spLocks noChangeArrowheads="1"/>
              </p:cNvSpPr>
              <p:nvPr/>
            </p:nvSpPr>
            <p:spPr bwMode="auto">
              <a:xfrm>
                <a:off x="2047" y="1702"/>
                <a:ext cx="1080" cy="54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600" b="1" i="0" u="none" strike="noStrike" cap="none" normalizeH="0" baseline="0" smtClean="0">
                    <a:ln>
                      <a:noFill/>
                    </a:ln>
                    <a:solidFill>
                      <a:srgbClr val="000000"/>
                    </a:solidFill>
                    <a:effectLst/>
                    <a:latin typeface="Traditional Arabic" pitchFamily="18" charset="-78"/>
                    <a:ea typeface="Arial" pitchFamily="34" charset="0"/>
                    <a:cs typeface="Traditional Arabic" pitchFamily="18" charset="-78"/>
                  </a:rPr>
                  <a:t>الرغبات</a:t>
                </a:r>
                <a:endParaRPr kumimoji="0" lang="fr-FR" sz="1800" b="1" i="0" u="none" strike="noStrike" cap="none" normalizeH="0" baseline="0" smtClean="0">
                  <a:ln>
                    <a:noFill/>
                  </a:ln>
                  <a:solidFill>
                    <a:srgbClr val="000000"/>
                  </a:solidFill>
                  <a:effectLst/>
                  <a:latin typeface="Arial" pitchFamily="34" charset="0"/>
                  <a:cs typeface="Arial" pitchFamily="34" charset="0"/>
                </a:endParaRPr>
              </a:p>
            </p:txBody>
          </p:sp>
          <p:sp>
            <p:nvSpPr>
              <p:cNvPr id="47121" name="Text Box 17"/>
              <p:cNvSpPr txBox="1">
                <a:spLocks noChangeArrowheads="1"/>
              </p:cNvSpPr>
              <p:nvPr/>
            </p:nvSpPr>
            <p:spPr bwMode="auto">
              <a:xfrm>
                <a:off x="8738" y="5558"/>
                <a:ext cx="978" cy="54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6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السكر</a:t>
                </a:r>
                <a:endParaRPr kumimoji="0" lang="en-US" sz="1400" b="1" i="0" u="none" strike="noStrike" cap="none" normalizeH="0" baseline="0" dirty="0" smtClean="0">
                  <a:ln>
                    <a:noFill/>
                  </a:ln>
                  <a:solidFill>
                    <a:srgbClr val="000000"/>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1" i="0" u="none" strike="noStrike" cap="none" normalizeH="0" baseline="0" dirty="0" smtClean="0">
                  <a:ln>
                    <a:noFill/>
                  </a:ln>
                  <a:solidFill>
                    <a:srgbClr val="000000"/>
                  </a:solidFill>
                  <a:effectLst/>
                  <a:latin typeface="Arial" pitchFamily="34" charset="0"/>
                  <a:cs typeface="Arial" pitchFamily="34" charset="0"/>
                </a:endParaRPr>
              </a:p>
            </p:txBody>
          </p:sp>
        </p:grpSp>
      </p:grpSp>
      <p:sp>
        <p:nvSpPr>
          <p:cNvPr id="38913" name="Rectangle 1"/>
          <p:cNvSpPr>
            <a:spLocks noChangeArrowheads="1"/>
          </p:cNvSpPr>
          <p:nvPr/>
        </p:nvSpPr>
        <p:spPr bwMode="auto">
          <a:xfrm>
            <a:off x="6084168" y="1700808"/>
            <a:ext cx="2555776" cy="49475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ts val="2300"/>
              </a:lnSpc>
              <a:spcBef>
                <a:spcPct val="0"/>
              </a:spcBef>
              <a:spcAft>
                <a:spcPct val="0"/>
              </a:spcAft>
              <a:buClrTx/>
              <a:buSzTx/>
              <a:buFontTx/>
              <a:buNone/>
              <a:tabLst/>
            </a:pPr>
            <a:r>
              <a:rPr kumimoji="0" lang="fr-FR" altLang="zh-CN" sz="1700" b="1"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 </a:t>
            </a:r>
            <a:r>
              <a:rPr kumimoji="0" lang="fr-FR" altLang="zh-CN" sz="1700" b="1" i="0" u="none" strike="noStrike" cap="none" normalizeH="0" baseline="0" dirty="0" smtClean="0">
                <a:ln>
                  <a:noFill/>
                </a:ln>
                <a:solidFill>
                  <a:srgbClr val="000000"/>
                </a:solidFill>
                <a:effectLst/>
                <a:latin typeface="Times New Roman" pitchFamily="18" charset="0"/>
                <a:ea typeface="SimSun" pitchFamily="2" charset="-122"/>
                <a:cs typeface="Traditional Arabic" pitchFamily="18" charset="-78"/>
              </a:rPr>
              <a:t> </a:t>
            </a:r>
            <a:r>
              <a:rPr kumimoji="0" lang="fr-FR" altLang="zh-CN" sz="1700" b="1"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 </a:t>
            </a:r>
            <a:r>
              <a:rPr kumimoji="0" lang="fr-FR" altLang="zh-CN" sz="1700" b="1" i="0" u="none" strike="noStrike" cap="none" normalizeH="0" baseline="0" dirty="0" smtClean="0">
                <a:ln>
                  <a:noFill/>
                </a:ln>
                <a:solidFill>
                  <a:srgbClr val="000000"/>
                </a:solidFill>
                <a:effectLst/>
                <a:latin typeface="Times New Roman" pitchFamily="18" charset="0"/>
                <a:ea typeface="SimSun" pitchFamily="2" charset="-122"/>
                <a:cs typeface="Traditional Arabic" pitchFamily="18" charset="-78"/>
              </a:rPr>
              <a:t> </a:t>
            </a:r>
            <a:r>
              <a:rPr kumimoji="0" lang="ar-SA" altLang="zh-CN" sz="1700" b="1"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إن حالة النجاح التي لاقتها المؤسسة لا شك أنها ستدفع بالمنافسين إلى التدفق إلى سوقها عن طريق إنتاج السلعة نفسها وإلى الفئة ذاتـها </a:t>
            </a:r>
            <a:r>
              <a:rPr kumimoji="0" lang="fr-FR" altLang="zh-CN" sz="1400" b="1" i="0" u="none" strike="noStrike" cap="none" normalizeH="0" baseline="0" dirty="0" smtClean="0">
                <a:ln>
                  <a:noFill/>
                </a:ln>
                <a:solidFill>
                  <a:srgbClr val="000000"/>
                </a:solidFill>
                <a:effectLst/>
                <a:latin typeface="Times New Roman" pitchFamily="18" charset="0"/>
                <a:ea typeface="SimSun" pitchFamily="2" charset="-122"/>
                <a:cs typeface="Traditional Arabic" pitchFamily="18" charset="-78"/>
                <a:sym typeface="Symbol" pitchFamily="18" charset="2"/>
              </a:rPr>
              <a:t></a:t>
            </a:r>
            <a:r>
              <a:rPr kumimoji="0" lang="ar-SA" altLang="zh-CN" sz="1700" b="1"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الغـالبية الوسطية</a:t>
            </a:r>
            <a:r>
              <a:rPr kumimoji="0" lang="fr-FR" altLang="zh-CN" sz="1400" b="1" i="0" u="none" strike="noStrike" cap="none" normalizeH="0" baseline="0" dirty="0" smtClean="0">
                <a:ln>
                  <a:noFill/>
                </a:ln>
                <a:solidFill>
                  <a:srgbClr val="000000"/>
                </a:solidFill>
                <a:effectLst/>
                <a:latin typeface="Times New Roman" pitchFamily="18" charset="0"/>
                <a:ea typeface="SimSun" pitchFamily="2" charset="-122"/>
                <a:cs typeface="Traditional Arabic" pitchFamily="18" charset="-78"/>
                <a:sym typeface="Symbol" pitchFamily="18" charset="2"/>
              </a:rPr>
              <a:t></a:t>
            </a:r>
            <a:r>
              <a:rPr kumimoji="0" lang="ar-SA" altLang="zh-CN" sz="1700" b="1"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 غير أنه وبعد مدة سيحدث تشبع في السوق وإن أي علامة جديدة سوف لن تهتم بهذا القطاع لأنه سيصبح غالبية زائفة ذلك أن توقعات حصتها السوقية فيه ستكون مساوية ﻟـ </a:t>
            </a:r>
            <a:r>
              <a:rPr kumimoji="0" lang="fr-FR" altLang="zh-CN" sz="1400" b="1" i="0" u="none" strike="noStrike" cap="none" normalizeH="0" baseline="0" dirty="0" smtClean="0">
                <a:ln>
                  <a:noFill/>
                </a:ln>
                <a:solidFill>
                  <a:srgbClr val="000000"/>
                </a:solidFill>
                <a:effectLst/>
                <a:latin typeface="Times New Roman" pitchFamily="18" charset="0"/>
                <a:ea typeface="SimSun" pitchFamily="2" charset="-122"/>
                <a:cs typeface="Traditional Arabic" pitchFamily="18" charset="-78"/>
                <a:sym typeface="Symbol" pitchFamily="18" charset="2"/>
              </a:rPr>
              <a:t></a:t>
            </a:r>
            <a:r>
              <a:rPr kumimoji="0" lang="ar-SA" altLang="zh-CN" sz="1400" b="1" i="0"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9</a:t>
            </a:r>
            <a:r>
              <a:rPr kumimoji="0" lang="ar-SA" altLang="zh-CN" sz="1400" b="1"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sym typeface="Symbol" pitchFamily="18" charset="2"/>
              </a:rPr>
              <a:t> </a:t>
            </a:r>
            <a:r>
              <a:rPr kumimoji="0" lang="ar-SA" altLang="zh-CN" sz="1700" b="1"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sym typeface="Symbol" pitchFamily="18" charset="2"/>
              </a:rPr>
              <a:t>علامات</a:t>
            </a:r>
            <a:r>
              <a:rPr kumimoji="0" lang="ar-SA" altLang="zh-CN" sz="1400" b="1"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sym typeface="Symbol" pitchFamily="18" charset="2"/>
              </a:rPr>
              <a:t>+</a:t>
            </a:r>
            <a:r>
              <a:rPr kumimoji="0" lang="ar-SA" altLang="zh-CN" sz="1400" b="1" i="0"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sym typeface="Symbol" pitchFamily="18" charset="2"/>
              </a:rPr>
              <a:t>1</a:t>
            </a:r>
            <a:r>
              <a:rPr kumimoji="0" lang="fr-FR" altLang="zh-CN" sz="1400" b="1" i="0" u="none" strike="noStrike" cap="none" normalizeH="0" baseline="0" dirty="0" smtClean="0">
                <a:ln>
                  <a:noFill/>
                </a:ln>
                <a:solidFill>
                  <a:srgbClr val="000000"/>
                </a:solidFill>
                <a:effectLst/>
                <a:latin typeface="Times New Roman" pitchFamily="18" charset="0"/>
                <a:ea typeface="SimSun" pitchFamily="2" charset="-122"/>
                <a:cs typeface="Traditional Arabic" pitchFamily="18" charset="-78"/>
                <a:sym typeface="Symbol" pitchFamily="18" charset="2"/>
              </a:rPr>
              <a:t></a:t>
            </a:r>
            <a:r>
              <a:rPr kumimoji="0" lang="fr-FR" altLang="zh-CN" sz="1700" b="1"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 </a:t>
            </a:r>
            <a:r>
              <a:rPr kumimoji="0" lang="ar-SA" altLang="zh-CN" sz="1400" b="1" i="0" u="none" strike="noStrike" cap="none" normalizeH="0" baseline="0" dirty="0" err="1" smtClean="0">
                <a:ln>
                  <a:noFill/>
                </a:ln>
                <a:solidFill>
                  <a:srgbClr val="000000"/>
                </a:solidFill>
                <a:effectLst/>
                <a:latin typeface="Traditional Arabic" pitchFamily="18" charset="-78"/>
                <a:ea typeface="SimSun" pitchFamily="2" charset="-122"/>
                <a:cs typeface="Traditional Arabic" pitchFamily="18" charset="-78"/>
                <a:sym typeface="Symbol" pitchFamily="18" charset="2"/>
              </a:rPr>
              <a:t>×</a:t>
            </a:r>
            <a:r>
              <a:rPr kumimoji="0" lang="ar-SA" altLang="zh-CN" sz="1400" b="1" i="0" u="none" strike="noStrike" cap="none" normalizeH="0" baseline="0" dirty="0" err="1" smtClean="0">
                <a:ln>
                  <a:noFill/>
                </a:ln>
                <a:solidFill>
                  <a:srgbClr val="000000"/>
                </a:solidFill>
                <a:effectLst/>
                <a:latin typeface="Times New Roman" pitchFamily="18" charset="0"/>
                <a:ea typeface="SimSun" pitchFamily="2" charset="-122"/>
                <a:cs typeface="Times New Roman" pitchFamily="18" charset="0"/>
                <a:sym typeface="Symbol" pitchFamily="18" charset="2"/>
              </a:rPr>
              <a:t>100% </a:t>
            </a:r>
            <a:r>
              <a:rPr kumimoji="0" lang="ar-SA" altLang="zh-CN" sz="1400" b="1" i="0"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sym typeface="Symbol" pitchFamily="18" charset="2"/>
              </a:rPr>
              <a:t>=10%</a:t>
            </a:r>
            <a:r>
              <a:rPr kumimoji="0" lang="ar-SA" altLang="zh-CN" sz="1700" b="1" i="0"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sym typeface="Symbol" pitchFamily="18" charset="2"/>
              </a:rPr>
              <a:t>، </a:t>
            </a:r>
            <a:r>
              <a:rPr kumimoji="0" lang="ar-SA" altLang="zh-CN" sz="1700" b="1"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sym typeface="Symbol" pitchFamily="18" charset="2"/>
              </a:rPr>
              <a:t>ولذلك فإنها ستسعى إلى استهـداف أحد القطاعات الموجـودة على الجانبين، إن حصتها السوقية الجديـدة يمكن تقديـرها </a:t>
            </a:r>
            <a:r>
              <a:rPr kumimoji="0" lang="ar-SA" altLang="zh-CN" sz="1700" b="1" i="0" u="none" strike="noStrike" cap="none" normalizeH="0" baseline="0" dirty="0" err="1" smtClean="0">
                <a:ln>
                  <a:noFill/>
                </a:ln>
                <a:solidFill>
                  <a:srgbClr val="000000"/>
                </a:solidFill>
                <a:effectLst/>
                <a:latin typeface="Traditional Arabic" pitchFamily="18" charset="-78"/>
                <a:ea typeface="SimSun" pitchFamily="2" charset="-122"/>
                <a:cs typeface="Traditional Arabic" pitchFamily="18" charset="-78"/>
                <a:sym typeface="Symbol" pitchFamily="18" charset="2"/>
              </a:rPr>
              <a:t>ﺑـ</a:t>
            </a:r>
            <a:r>
              <a:rPr kumimoji="0" lang="ar-SA" altLang="zh-CN" sz="1700" b="1"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sym typeface="Symbol" pitchFamily="18" charset="2"/>
              </a:rPr>
              <a:t> </a:t>
            </a:r>
            <a:r>
              <a:rPr kumimoji="0" lang="ar-SA" altLang="zh-CN" sz="1400" b="1" i="0" u="none" strike="noStrike" cap="none" normalizeH="0" baseline="0" dirty="0" err="1" smtClean="0">
                <a:ln>
                  <a:noFill/>
                </a:ln>
                <a:solidFill>
                  <a:srgbClr val="000000"/>
                </a:solidFill>
                <a:effectLst/>
                <a:latin typeface="Traditional Arabic" pitchFamily="18" charset="-78"/>
                <a:ea typeface="SimSun" pitchFamily="2" charset="-122"/>
                <a:cs typeface="Traditional Arabic" pitchFamily="18" charset="-78"/>
                <a:sym typeface="Symbol" pitchFamily="18" charset="2"/>
              </a:rPr>
              <a:t>16</a:t>
            </a:r>
            <a:r>
              <a:rPr kumimoji="0" lang="ar-SA" altLang="zh-CN" sz="1400" b="1" i="0" u="none" strike="noStrike" cap="none" normalizeH="0" baseline="0" dirty="0" err="1" smtClean="0">
                <a:ln>
                  <a:noFill/>
                </a:ln>
                <a:solidFill>
                  <a:srgbClr val="000000"/>
                </a:solidFill>
                <a:effectLst/>
                <a:latin typeface="Times New Roman" pitchFamily="18" charset="0"/>
                <a:ea typeface="SimSun" pitchFamily="2" charset="-122"/>
                <a:cs typeface="Times New Roman" pitchFamily="18" charset="0"/>
                <a:sym typeface="Symbol" pitchFamily="18" charset="2"/>
              </a:rPr>
              <a:t>%</a:t>
            </a:r>
            <a:r>
              <a:rPr kumimoji="0" lang="ar-SA" altLang="zh-CN" sz="1400" b="1" i="0"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sym typeface="Symbol" pitchFamily="18" charset="2"/>
              </a:rPr>
              <a:t>  </a:t>
            </a:r>
            <a:r>
              <a:rPr kumimoji="0" lang="fr-FR" altLang="zh-CN" sz="1400" b="1" i="0" u="none" strike="noStrike" cap="none" normalizeH="0" baseline="0" dirty="0" smtClean="0">
                <a:ln>
                  <a:noFill/>
                </a:ln>
                <a:solidFill>
                  <a:srgbClr val="000000"/>
                </a:solidFill>
                <a:effectLst/>
                <a:latin typeface="Times New Roman" pitchFamily="18" charset="0"/>
                <a:ea typeface="SimSun" pitchFamily="2" charset="-122"/>
                <a:cs typeface="Traditional Arabic" pitchFamily="18" charset="-78"/>
                <a:sym typeface="Symbol" pitchFamily="18" charset="2"/>
              </a:rPr>
              <a:t></a:t>
            </a:r>
            <a:r>
              <a:rPr kumimoji="0" lang="ar-SA" altLang="zh-CN" sz="1700" b="1"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حسب قانون التوزيع الطبيعي</a:t>
            </a:r>
            <a:r>
              <a:rPr kumimoji="0" lang="fr-FR" altLang="zh-CN" sz="1400" b="1" i="0" u="none" strike="noStrike" cap="none" normalizeH="0" baseline="0" dirty="0" smtClean="0">
                <a:ln>
                  <a:noFill/>
                </a:ln>
                <a:solidFill>
                  <a:srgbClr val="000000"/>
                </a:solidFill>
                <a:effectLst/>
                <a:latin typeface="Times New Roman" pitchFamily="18" charset="0"/>
                <a:ea typeface="SimSun" pitchFamily="2" charset="-122"/>
                <a:cs typeface="Traditional Arabic" pitchFamily="18" charset="-78"/>
                <a:sym typeface="Symbol" pitchFamily="18" charset="2"/>
              </a:rPr>
              <a:t></a:t>
            </a:r>
            <a:r>
              <a:rPr kumimoji="0" lang="ar-SA" altLang="zh-CN" sz="1700" b="1" i="0" u="none" strike="noStrike" cap="none" normalizeH="0" baseline="0" dirty="0" err="1" smtClean="0">
                <a:ln>
                  <a:noFill/>
                </a:ln>
                <a:solidFill>
                  <a:srgbClr val="000000"/>
                </a:solidFill>
                <a:effectLst/>
                <a:latin typeface="Traditional Arabic" pitchFamily="18" charset="-78"/>
                <a:ea typeface="SimSun" pitchFamily="2" charset="-122"/>
                <a:cs typeface="Traditional Arabic" pitchFamily="18" charset="-78"/>
                <a:sym typeface="Symbol" pitchFamily="18" charset="2"/>
              </a:rPr>
              <a:t>.</a:t>
            </a:r>
            <a:endParaRPr kumimoji="0" lang="fr-FR" altLang="zh-CN" sz="800" b="1" i="0" u="none" strike="noStrike" cap="none" normalizeH="0" baseline="0" dirty="0" smtClean="0">
              <a:ln>
                <a:noFill/>
              </a:ln>
              <a:solidFill>
                <a:srgbClr val="000000"/>
              </a:solidFill>
              <a:effectLst/>
              <a:latin typeface="Arial" pitchFamily="34" charset="0"/>
              <a:cs typeface="Arial" pitchFamily="34" charset="0"/>
              <a:sym typeface="Symbol" pitchFamily="18" charset="2"/>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fr-FR" altLang="zh-CN" sz="1400" b="1" i="0" u="none" strike="noStrike" cap="none" normalizeH="0" baseline="0" dirty="0" smtClean="0">
                <a:ln>
                  <a:noFill/>
                </a:ln>
                <a:solidFill>
                  <a:srgbClr val="000000"/>
                </a:solidFill>
                <a:effectLst/>
                <a:latin typeface="Times New Roman" pitchFamily="18" charset="0"/>
                <a:ea typeface="SimSun" pitchFamily="2" charset="-122"/>
                <a:cs typeface="Traditional Arabic" pitchFamily="18" charset="-78"/>
                <a:sym typeface="Symbol" pitchFamily="18" charset="2"/>
              </a:rPr>
              <a:t/>
            </a:r>
            <a:br>
              <a:rPr kumimoji="0" lang="fr-FR" altLang="zh-CN" sz="1400" b="1" i="0" u="none" strike="noStrike" cap="none" normalizeH="0" baseline="0" dirty="0" smtClean="0">
                <a:ln>
                  <a:noFill/>
                </a:ln>
                <a:solidFill>
                  <a:srgbClr val="000000"/>
                </a:solidFill>
                <a:effectLst/>
                <a:latin typeface="Times New Roman" pitchFamily="18" charset="0"/>
                <a:ea typeface="SimSun" pitchFamily="2" charset="-122"/>
                <a:cs typeface="Traditional Arabic" pitchFamily="18" charset="-78"/>
                <a:sym typeface="Symbol" pitchFamily="18" charset="2"/>
              </a:rPr>
            </a:br>
            <a:endParaRPr kumimoji="0" lang="fr-FR" altLang="zh-CN" sz="1400" b="1" i="0" u="none" strike="noStrike" cap="none" normalizeH="0" baseline="0" dirty="0" smtClean="0">
              <a:ln>
                <a:noFill/>
              </a:ln>
              <a:solidFill>
                <a:srgbClr val="000000"/>
              </a:solidFill>
              <a:effectLst/>
              <a:latin typeface="Times New Roman" pitchFamily="18" charset="0"/>
              <a:ea typeface="SimSun" pitchFamily="2" charset="-122"/>
              <a:cs typeface="Traditional Arabic" pitchFamily="18" charset="-78"/>
              <a:sym typeface="Symbol" pitchFamily="18" charset="2"/>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5090" name="Group 34"/>
          <p:cNvGrpSpPr>
            <a:grpSpLocks/>
          </p:cNvGrpSpPr>
          <p:nvPr/>
        </p:nvGrpSpPr>
        <p:grpSpPr bwMode="auto">
          <a:xfrm>
            <a:off x="4572000" y="3068961"/>
            <a:ext cx="1371600" cy="2309812"/>
            <a:chOff x="5834" y="6962"/>
            <a:chExt cx="2160" cy="3636"/>
          </a:xfrm>
        </p:grpSpPr>
        <p:sp>
          <p:nvSpPr>
            <p:cNvPr id="45091" name="Oval 35"/>
            <p:cNvSpPr>
              <a:spLocks noChangeArrowheads="1"/>
            </p:cNvSpPr>
            <p:nvPr/>
          </p:nvSpPr>
          <p:spPr bwMode="auto">
            <a:xfrm rot="4655182">
              <a:off x="5834" y="6962"/>
              <a:ext cx="2160" cy="2160"/>
            </a:xfrm>
            <a:prstGeom prst="ellipse">
              <a:avLst/>
            </a:prstGeom>
            <a:solidFill>
              <a:srgbClr val="FFFFFF"/>
            </a:solidFill>
            <a:ln w="9525" algn="ctr">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p>
          </p:txBody>
        </p:sp>
        <p:sp>
          <p:nvSpPr>
            <p:cNvPr id="45092" name="Oval 36"/>
            <p:cNvSpPr>
              <a:spLocks noChangeArrowheads="1"/>
            </p:cNvSpPr>
            <p:nvPr/>
          </p:nvSpPr>
          <p:spPr bwMode="auto">
            <a:xfrm rot="9292373">
              <a:off x="6246" y="7382"/>
              <a:ext cx="1320" cy="1320"/>
            </a:xfrm>
            <a:prstGeom prst="ellipse">
              <a:avLst/>
            </a:prstGeom>
            <a:solidFill>
              <a:srgbClr val="FFFFFF"/>
            </a:solidFill>
            <a:ln w="9525" algn="ctr">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p>
          </p:txBody>
        </p:sp>
        <p:sp>
          <p:nvSpPr>
            <p:cNvPr id="45093" name="Oval 37"/>
            <p:cNvSpPr>
              <a:spLocks noChangeArrowheads="1"/>
            </p:cNvSpPr>
            <p:nvPr/>
          </p:nvSpPr>
          <p:spPr bwMode="auto">
            <a:xfrm>
              <a:off x="6098" y="9278"/>
              <a:ext cx="1320" cy="1320"/>
            </a:xfrm>
            <a:prstGeom prst="ellipse">
              <a:avLst/>
            </a:prstGeom>
            <a:noFill/>
            <a:ln w="9525" algn="ctr">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p>
          </p:txBody>
        </p:sp>
        <p:sp>
          <p:nvSpPr>
            <p:cNvPr id="45094" name="Oval 38"/>
            <p:cNvSpPr>
              <a:spLocks noChangeArrowheads="1"/>
            </p:cNvSpPr>
            <p:nvPr/>
          </p:nvSpPr>
          <p:spPr bwMode="auto">
            <a:xfrm>
              <a:off x="6334" y="9530"/>
              <a:ext cx="844" cy="844"/>
            </a:xfrm>
            <a:prstGeom prst="ellipse">
              <a:avLst/>
            </a:prstGeom>
            <a:noFill/>
            <a:ln w="9525" algn="ctr">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p>
          </p:txBody>
        </p:sp>
      </p:grpSp>
      <p:sp>
        <p:nvSpPr>
          <p:cNvPr id="4" name="ZoneTexte 3"/>
          <p:cNvSpPr txBox="1"/>
          <p:nvPr/>
        </p:nvSpPr>
        <p:spPr>
          <a:xfrm>
            <a:off x="971600" y="1340773"/>
            <a:ext cx="7560840" cy="1054135"/>
          </a:xfrm>
          <a:prstGeom prst="rect">
            <a:avLst/>
          </a:prstGeom>
          <a:noFill/>
        </p:spPr>
        <p:txBody>
          <a:bodyPr wrap="square" rtlCol="0">
            <a:spAutoFit/>
          </a:bodyPr>
          <a:lstStyle/>
          <a:p>
            <a:pPr algn="just" rtl="1">
              <a:lnSpc>
                <a:spcPts val="2500"/>
              </a:lnSpc>
              <a:spcAft>
                <a:spcPts val="1200"/>
              </a:spcAft>
            </a:pPr>
            <a:r>
              <a:rPr lang="ar-SA" b="1" dirty="0" smtClean="0">
                <a:solidFill>
                  <a:srgbClr val="000000"/>
                </a:solidFill>
              </a:rPr>
              <a:t> </a:t>
            </a:r>
            <a:r>
              <a:rPr lang="ar-SA" sz="1600" dirty="0" smtClean="0">
                <a:solidFill>
                  <a:srgbClr val="000000"/>
                </a:solidFill>
              </a:rPr>
              <a:t>وبالنتيجة فإن المستهلكين غير متشابهين في رغباتهم وحاجاتهم، كذلك فإنه لا يـوجد ما يبـرر التقاءهم على رغبة وسطية قد تشكل منهم غالبية في السـوق، ولذلك فإن استهـداف السوق- في أساسه- هو ببساطة تحديـد القطاع أو الجزء </a:t>
            </a:r>
            <a:r>
              <a:rPr lang="fr-FR" sz="1600" dirty="0" smtClean="0">
                <a:solidFill>
                  <a:srgbClr val="000000"/>
                </a:solidFill>
                <a:sym typeface="Symbol"/>
              </a:rPr>
              <a:t></a:t>
            </a:r>
            <a:r>
              <a:rPr lang="ar-SA" sz="1600" dirty="0" smtClean="0">
                <a:solidFill>
                  <a:srgbClr val="000000"/>
                </a:solidFill>
              </a:rPr>
              <a:t>الأجـزاء</a:t>
            </a:r>
            <a:r>
              <a:rPr lang="fr-FR" sz="1600" dirty="0" smtClean="0">
                <a:solidFill>
                  <a:srgbClr val="000000"/>
                </a:solidFill>
                <a:sym typeface="Symbol"/>
              </a:rPr>
              <a:t></a:t>
            </a:r>
            <a:r>
              <a:rPr lang="ar-SA" sz="1600" dirty="0" smtClean="0">
                <a:solidFill>
                  <a:srgbClr val="000000"/>
                </a:solidFill>
              </a:rPr>
              <a:t> الذي توجه إليه المؤسسة رسالتها وأنشطتها التسويقية</a:t>
            </a:r>
            <a:endParaRPr lang="fr-FR" sz="1600" dirty="0" smtClean="0">
              <a:solidFill>
                <a:srgbClr val="000000"/>
              </a:solidFill>
            </a:endParaRPr>
          </a:p>
        </p:txBody>
      </p:sp>
      <p:grpSp>
        <p:nvGrpSpPr>
          <p:cNvPr id="45059" name="Group 3"/>
          <p:cNvGrpSpPr>
            <a:grpSpLocks/>
          </p:cNvGrpSpPr>
          <p:nvPr/>
        </p:nvGrpSpPr>
        <p:grpSpPr bwMode="auto">
          <a:xfrm>
            <a:off x="2205263" y="2780933"/>
            <a:ext cx="5100637" cy="2636837"/>
            <a:chOff x="2146" y="6444"/>
            <a:chExt cx="8032" cy="4154"/>
          </a:xfrm>
        </p:grpSpPr>
        <p:sp>
          <p:nvSpPr>
            <p:cNvPr id="45060" name="Oval 4"/>
            <p:cNvSpPr>
              <a:spLocks noChangeArrowheads="1"/>
            </p:cNvSpPr>
            <p:nvPr/>
          </p:nvSpPr>
          <p:spPr bwMode="auto">
            <a:xfrm rot="14712825">
              <a:off x="8018" y="7682"/>
              <a:ext cx="2160" cy="2160"/>
            </a:xfrm>
            <a:prstGeom prst="ellipse">
              <a:avLst/>
            </a:prstGeom>
            <a:solidFill>
              <a:srgbClr val="FFFFFF"/>
            </a:solidFill>
            <a:ln w="9525" algn="ctr">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p>
          </p:txBody>
        </p:sp>
        <p:sp>
          <p:nvSpPr>
            <p:cNvPr id="45061" name="Oval 5"/>
            <p:cNvSpPr>
              <a:spLocks noChangeArrowheads="1"/>
            </p:cNvSpPr>
            <p:nvPr/>
          </p:nvSpPr>
          <p:spPr bwMode="auto">
            <a:xfrm rot="13721009">
              <a:off x="8442" y="8102"/>
              <a:ext cx="1320" cy="1320"/>
            </a:xfrm>
            <a:prstGeom prst="ellipse">
              <a:avLst/>
            </a:prstGeom>
            <a:solidFill>
              <a:srgbClr val="FFFFFF"/>
            </a:solidFill>
            <a:ln w="9525" algn="ctr">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p>
          </p:txBody>
        </p:sp>
        <p:sp>
          <p:nvSpPr>
            <p:cNvPr id="45062" name="Oval 6"/>
            <p:cNvSpPr>
              <a:spLocks noChangeArrowheads="1"/>
            </p:cNvSpPr>
            <p:nvPr/>
          </p:nvSpPr>
          <p:spPr bwMode="auto">
            <a:xfrm rot="14086393">
              <a:off x="8802" y="8463"/>
              <a:ext cx="600" cy="600"/>
            </a:xfrm>
            <a:prstGeom prst="ellipse">
              <a:avLst/>
            </a:prstGeom>
            <a:solidFill>
              <a:srgbClr val="FFFFFF"/>
            </a:solidFill>
            <a:ln w="9525" algn="ctr">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p>
          </p:txBody>
        </p:sp>
        <p:sp>
          <p:nvSpPr>
            <p:cNvPr id="45063" name="Oval 7"/>
            <p:cNvSpPr>
              <a:spLocks noChangeArrowheads="1"/>
            </p:cNvSpPr>
            <p:nvPr/>
          </p:nvSpPr>
          <p:spPr bwMode="auto">
            <a:xfrm>
              <a:off x="6458" y="7598"/>
              <a:ext cx="2280" cy="2280"/>
            </a:xfrm>
            <a:prstGeom prst="ellipse">
              <a:avLst/>
            </a:prstGeom>
            <a:solidFill>
              <a:srgbClr val="FFFFFF"/>
            </a:solidFill>
            <a:ln w="9525" algn="ctr">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p>
          </p:txBody>
        </p:sp>
        <p:sp>
          <p:nvSpPr>
            <p:cNvPr id="45064" name="Oval 8"/>
            <p:cNvSpPr>
              <a:spLocks noChangeArrowheads="1"/>
            </p:cNvSpPr>
            <p:nvPr/>
          </p:nvSpPr>
          <p:spPr bwMode="auto">
            <a:xfrm>
              <a:off x="7030" y="8164"/>
              <a:ext cx="1158" cy="1158"/>
            </a:xfrm>
            <a:prstGeom prst="ellipse">
              <a:avLst/>
            </a:prstGeom>
            <a:solidFill>
              <a:srgbClr val="FFFFFF"/>
            </a:solidFill>
            <a:ln w="9525" algn="ctr">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p>
          </p:txBody>
        </p:sp>
        <p:sp>
          <p:nvSpPr>
            <p:cNvPr id="45065" name="Oval 9"/>
            <p:cNvSpPr>
              <a:spLocks noChangeArrowheads="1"/>
            </p:cNvSpPr>
            <p:nvPr/>
          </p:nvSpPr>
          <p:spPr bwMode="auto">
            <a:xfrm>
              <a:off x="7206" y="8336"/>
              <a:ext cx="798" cy="798"/>
            </a:xfrm>
            <a:prstGeom prst="ellipse">
              <a:avLst/>
            </a:prstGeom>
            <a:solidFill>
              <a:srgbClr val="00CC99"/>
            </a:solidFill>
            <a:ln w="9525" algn="ctr">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p>
          </p:txBody>
        </p:sp>
        <p:sp>
          <p:nvSpPr>
            <p:cNvPr id="45066" name="Oval 10"/>
            <p:cNvSpPr>
              <a:spLocks noChangeArrowheads="1"/>
            </p:cNvSpPr>
            <p:nvPr/>
          </p:nvSpPr>
          <p:spPr bwMode="auto">
            <a:xfrm>
              <a:off x="8548" y="6444"/>
              <a:ext cx="1080" cy="1080"/>
            </a:xfrm>
            <a:prstGeom prst="ellipse">
              <a:avLst/>
            </a:prstGeom>
            <a:solidFill>
              <a:srgbClr val="FFFFFF"/>
            </a:solidFill>
            <a:ln w="9525" algn="ctr">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p>
          </p:txBody>
        </p:sp>
        <p:sp>
          <p:nvSpPr>
            <p:cNvPr id="45067" name="Oval 11"/>
            <p:cNvSpPr>
              <a:spLocks noChangeArrowheads="1"/>
            </p:cNvSpPr>
            <p:nvPr/>
          </p:nvSpPr>
          <p:spPr bwMode="auto">
            <a:xfrm>
              <a:off x="8858" y="6754"/>
              <a:ext cx="480" cy="480"/>
            </a:xfrm>
            <a:prstGeom prst="ellipse">
              <a:avLst/>
            </a:prstGeom>
            <a:solidFill>
              <a:srgbClr val="FFFFFF"/>
            </a:solidFill>
            <a:ln w="9525" algn="ctr">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p>
          </p:txBody>
        </p:sp>
        <p:sp>
          <p:nvSpPr>
            <p:cNvPr id="45068" name="Text Box 12"/>
            <p:cNvSpPr txBox="1">
              <a:spLocks noChangeArrowheads="1"/>
            </p:cNvSpPr>
            <p:nvPr/>
          </p:nvSpPr>
          <p:spPr bwMode="auto">
            <a:xfrm>
              <a:off x="2146" y="6638"/>
              <a:ext cx="5640" cy="3960"/>
            </a:xfrm>
            <a:prstGeom prst="rect">
              <a:avLst/>
            </a:prstGeom>
            <a:noFill/>
            <a:ln w="9525" algn="ctr">
              <a:noFill/>
              <a:prstDash val="sysDot"/>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grpSp>
      <p:pic>
        <p:nvPicPr>
          <p:cNvPr id="45079" name="Picture 23"/>
          <p:cNvPicPr>
            <a:picLocks noChangeAspect="1" noChangeArrowheads="1"/>
          </p:cNvPicPr>
          <p:nvPr/>
        </p:nvPicPr>
        <p:blipFill>
          <a:blip r:embed="rId2" cstate="print"/>
          <a:srcRect/>
          <a:stretch>
            <a:fillRect/>
          </a:stretch>
        </p:blipFill>
        <p:spPr bwMode="auto">
          <a:xfrm>
            <a:off x="2312021" y="2963049"/>
            <a:ext cx="3397251" cy="2174875"/>
          </a:xfrm>
          <a:prstGeom prst="rect">
            <a:avLst/>
          </a:prstGeom>
          <a:noFill/>
          <a:ln w="9525">
            <a:noFill/>
            <a:miter lim="800000"/>
            <a:headEnd/>
            <a:tailEnd/>
          </a:ln>
        </p:spPr>
      </p:pic>
      <p:sp>
        <p:nvSpPr>
          <p:cNvPr id="45095" name="Text Box 39"/>
          <p:cNvSpPr txBox="1">
            <a:spLocks noChangeArrowheads="1"/>
          </p:cNvSpPr>
          <p:nvPr/>
        </p:nvSpPr>
        <p:spPr bwMode="auto">
          <a:xfrm>
            <a:off x="2051720" y="5733256"/>
            <a:ext cx="4419600" cy="673100"/>
          </a:xfrm>
          <a:prstGeom prst="rect">
            <a:avLst/>
          </a:prstGeom>
          <a:noFill/>
          <a:ln w="9525" algn="ctr">
            <a:noFill/>
            <a:prstDash val="sysDot"/>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600" b="1" i="0" u="sng"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الشكـل</a:t>
            </a:r>
            <a:r>
              <a:rPr kumimoji="0" lang="ar-SA" sz="16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 المؤسسة تصوب جهودها نحو سوقها المستهدف</a:t>
            </a:r>
            <a:endParaRPr kumimoji="0" lang="en-US" sz="16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endParaRPr>
          </a:p>
          <a:p>
            <a:pPr marL="0" marR="0" lvl="0" indent="0" algn="ctr" defTabSz="914400" rtl="1" eaLnBrk="1" fontAlgn="base" latinLnBrk="0" hangingPunct="1">
              <a:lnSpc>
                <a:spcPct val="100000"/>
              </a:lnSpc>
              <a:spcBef>
                <a:spcPct val="0"/>
              </a:spcBef>
              <a:spcAft>
                <a:spcPts val="1000"/>
              </a:spcAft>
              <a:buClrTx/>
              <a:buSzTx/>
              <a:buFontTx/>
              <a:buNone/>
              <a:tabLst/>
            </a:pPr>
            <a:r>
              <a:rPr kumimoji="0" lang="ar-SA" sz="1600" b="1" i="0" u="sng" strike="noStrike" cap="none" normalizeH="0" baseline="0" dirty="0" err="1" smtClean="0">
                <a:ln>
                  <a:noFill/>
                </a:ln>
                <a:solidFill>
                  <a:srgbClr val="000000"/>
                </a:solidFill>
                <a:effectLst/>
                <a:latin typeface="Traditional Arabic" pitchFamily="18" charset="-78"/>
                <a:ea typeface="Arial" pitchFamily="34" charset="0"/>
                <a:cs typeface="Traditional Arabic" pitchFamily="18" charset="-78"/>
              </a:rPr>
              <a:t>المصـدر:</a:t>
            </a:r>
            <a:r>
              <a:rPr kumimoji="0" lang="ar-SA" sz="1700" b="1" i="0" u="sng"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 </a:t>
            </a:r>
            <a:r>
              <a:rPr kumimoji="0" lang="fr-FR" sz="1100" b="0" i="1" u="none" strike="noStrike" cap="none" normalizeH="0" baseline="0" dirty="0" smtClean="0">
                <a:ln>
                  <a:noFill/>
                </a:ln>
                <a:solidFill>
                  <a:srgbClr val="000000"/>
                </a:solidFill>
                <a:effectLst/>
                <a:latin typeface="Calibri" pitchFamily="34" charset="0"/>
                <a:ea typeface="Arial" pitchFamily="34" charset="0"/>
                <a:cs typeface="Traditional Arabic" pitchFamily="18" charset="-78"/>
              </a:rPr>
              <a:t>Guy </a:t>
            </a:r>
            <a:r>
              <a:rPr kumimoji="0" lang="fr-FR" sz="1100" b="0" i="1" u="none" strike="noStrike" cap="none" normalizeH="0" baseline="0" dirty="0" err="1" smtClean="0">
                <a:ln>
                  <a:noFill/>
                </a:ln>
                <a:solidFill>
                  <a:srgbClr val="000000"/>
                </a:solidFill>
                <a:effectLst/>
                <a:latin typeface="Calibri" pitchFamily="34" charset="0"/>
                <a:ea typeface="Arial" pitchFamily="34" charset="0"/>
                <a:cs typeface="Traditional Arabic" pitchFamily="18" charset="-78"/>
              </a:rPr>
              <a:t>Audigier</a:t>
            </a:r>
            <a:r>
              <a:rPr kumimoji="0" lang="fr-FR" sz="1100" b="0" i="1" u="none" strike="noStrike" cap="none" normalizeH="0" baseline="0" dirty="0" smtClean="0">
                <a:ln>
                  <a:noFill/>
                </a:ln>
                <a:solidFill>
                  <a:srgbClr val="000000"/>
                </a:solidFill>
                <a:effectLst/>
                <a:latin typeface="Calibri" pitchFamily="34" charset="0"/>
                <a:ea typeface="Arial" pitchFamily="34" charset="0"/>
                <a:cs typeface="Traditional Arabic" pitchFamily="18" charset="-78"/>
              </a:rPr>
              <a:t>, Op.cit, p : 123.</a:t>
            </a:r>
            <a:endParaRPr kumimoji="0" lang="fr-FR" sz="17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rgbClr val="000000"/>
              </a:solidFill>
              <a:effectLst/>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19876" y="1052736"/>
            <a:ext cx="2353529" cy="369332"/>
          </a:xfrm>
          <a:prstGeom prst="rect">
            <a:avLst/>
          </a:prstGeom>
        </p:spPr>
        <p:txBody>
          <a:bodyPr wrap="none">
            <a:spAutoFit/>
          </a:bodyPr>
          <a:lstStyle/>
          <a:p>
            <a:r>
              <a:rPr lang="ar-SA" b="1" dirty="0" smtClean="0">
                <a:solidFill>
                  <a:srgbClr val="000000"/>
                </a:solidFill>
              </a:rPr>
              <a:t>مسار عملية استهداف السوق</a:t>
            </a:r>
            <a:endParaRPr lang="fr-FR" dirty="0">
              <a:solidFill>
                <a:srgbClr val="000000"/>
              </a:solidFill>
            </a:endParaRPr>
          </a:p>
        </p:txBody>
      </p:sp>
      <p:sp>
        <p:nvSpPr>
          <p:cNvPr id="41985" name="Rectangle 1"/>
          <p:cNvSpPr>
            <a:spLocks noChangeArrowheads="1"/>
          </p:cNvSpPr>
          <p:nvPr/>
        </p:nvSpPr>
        <p:spPr bwMode="auto">
          <a:xfrm>
            <a:off x="827584" y="1484789"/>
            <a:ext cx="7452320" cy="11387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SA" altLang="zh-CN" sz="1500" b="1"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      </a:t>
            </a:r>
            <a:r>
              <a:rPr lang="ar-SA" altLang="zh-CN" sz="1600" dirty="0" smtClean="0">
                <a:solidFill>
                  <a:srgbClr val="000000"/>
                </a:solidFill>
              </a:rPr>
              <a:t>إن عملية استهداف السوق تتطلب من المؤسسة إتباع مسار ذي ثلاث مراحل:تجزئة السوق، الاستهداف، </a:t>
            </a:r>
            <a:r>
              <a:rPr lang="ar-SA" altLang="zh-CN" sz="1600" dirty="0" err="1" smtClean="0">
                <a:solidFill>
                  <a:srgbClr val="000000"/>
                </a:solidFill>
              </a:rPr>
              <a:t>التموقع</a:t>
            </a:r>
            <a:r>
              <a:rPr lang="ar-SA" altLang="zh-CN" sz="1600" dirty="0" smtClean="0">
                <a:solidFill>
                  <a:srgbClr val="000000"/>
                </a:solidFill>
              </a:rPr>
              <a:t> أو ما يسمى اختصارا ﺒ</a:t>
            </a:r>
            <a:r>
              <a:rPr lang="en-US" altLang="zh-CN" sz="1600" i="1" dirty="0" smtClean="0">
                <a:solidFill>
                  <a:srgbClr val="000000"/>
                </a:solidFill>
              </a:rPr>
              <a:t>STP</a:t>
            </a:r>
            <a:r>
              <a:rPr lang="en-US" altLang="zh-CN" sz="1600" dirty="0" smtClean="0">
                <a:solidFill>
                  <a:srgbClr val="000000"/>
                </a:solidFill>
                <a:sym typeface="Symbol" pitchFamily="18" charset="2"/>
              </a:rPr>
              <a:t> </a:t>
            </a:r>
            <a:r>
              <a:rPr lang="ar-SA" altLang="zh-CN" sz="1600" dirty="0" smtClean="0">
                <a:solidFill>
                  <a:srgbClr val="000000"/>
                </a:solidFill>
                <a:sym typeface="Symbol" pitchFamily="18" charset="2"/>
              </a:rPr>
              <a:t> وكل هذا من أجل وضع المزيج التسويقي المناسب</a:t>
            </a:r>
            <a:r>
              <a:rPr lang="fr-FR" altLang="zh-CN" sz="1600" dirty="0" smtClean="0">
                <a:solidFill>
                  <a:srgbClr val="000000"/>
                </a:solidFill>
                <a:sym typeface="Symbol" pitchFamily="18" charset="2"/>
              </a:rPr>
              <a:t> </a:t>
            </a:r>
            <a:r>
              <a:rPr lang="ar-SA" altLang="zh-CN" sz="1600" dirty="0" smtClean="0">
                <a:solidFill>
                  <a:srgbClr val="000000"/>
                </a:solidFill>
                <a:sym typeface="Symbol" pitchFamily="18" charset="2"/>
              </a:rPr>
              <a:t> والشكل التالي يوضح مراحل هذا المسار.</a:t>
            </a:r>
            <a:endParaRPr lang="fr-FR" altLang="zh-CN" sz="1600" dirty="0" smtClean="0">
              <a:solidFill>
                <a:srgbClr val="000000"/>
              </a:solidFill>
              <a:sym typeface="Symbol" pitchFamily="18" charset="2"/>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fr-FR" altLang="zh-CN" sz="1500" b="1" i="0" u="none" strike="noStrike" cap="none" normalizeH="0" baseline="30000" dirty="0" smtClean="0">
                <a:ln>
                  <a:noFill/>
                </a:ln>
                <a:solidFill>
                  <a:srgbClr val="000000"/>
                </a:solidFill>
                <a:effectLst/>
                <a:latin typeface="Times New Roman" pitchFamily="18" charset="0"/>
                <a:ea typeface="SimSun" pitchFamily="2" charset="-122"/>
                <a:cs typeface="Times New Roman" pitchFamily="18" charset="0"/>
                <a:sym typeface="Symbol" pitchFamily="18" charset="2"/>
              </a:rPr>
              <a:t/>
            </a:r>
            <a:br>
              <a:rPr kumimoji="0" lang="fr-FR" altLang="zh-CN" sz="1500" b="1" i="0" u="none" strike="noStrike" cap="none" normalizeH="0" baseline="30000" dirty="0" smtClean="0">
                <a:ln>
                  <a:noFill/>
                </a:ln>
                <a:solidFill>
                  <a:srgbClr val="000000"/>
                </a:solidFill>
                <a:effectLst/>
                <a:latin typeface="Times New Roman" pitchFamily="18" charset="0"/>
                <a:ea typeface="SimSun" pitchFamily="2" charset="-122"/>
                <a:cs typeface="Times New Roman" pitchFamily="18" charset="0"/>
                <a:sym typeface="Symbol" pitchFamily="18" charset="2"/>
              </a:rPr>
            </a:br>
            <a:endParaRPr kumimoji="0" lang="fr-FR" altLang="zh-CN" sz="1500" b="1" i="0" u="none" strike="noStrike" cap="none" normalizeH="0" baseline="30000" dirty="0" smtClean="0">
              <a:ln>
                <a:noFill/>
              </a:ln>
              <a:solidFill>
                <a:srgbClr val="000000"/>
              </a:solidFill>
              <a:effectLst/>
              <a:latin typeface="Times New Roman" pitchFamily="18" charset="0"/>
              <a:ea typeface="SimSun" pitchFamily="2" charset="-122"/>
              <a:cs typeface="Times New Roman" pitchFamily="18" charset="0"/>
              <a:sym typeface="Symbol" pitchFamily="18" charset="2"/>
            </a:endParaRPr>
          </a:p>
        </p:txBody>
      </p:sp>
      <p:grpSp>
        <p:nvGrpSpPr>
          <p:cNvPr id="42001" name="Group 17"/>
          <p:cNvGrpSpPr>
            <a:grpSpLocks/>
          </p:cNvGrpSpPr>
          <p:nvPr/>
        </p:nvGrpSpPr>
        <p:grpSpPr bwMode="auto">
          <a:xfrm>
            <a:off x="1619672" y="2253954"/>
            <a:ext cx="5715000" cy="4127469"/>
            <a:chOff x="1170" y="7833"/>
            <a:chExt cx="9000" cy="6499"/>
          </a:xfrm>
        </p:grpSpPr>
        <p:grpSp>
          <p:nvGrpSpPr>
            <p:cNvPr id="42002" name="Group 18"/>
            <p:cNvGrpSpPr>
              <a:grpSpLocks/>
            </p:cNvGrpSpPr>
            <p:nvPr/>
          </p:nvGrpSpPr>
          <p:grpSpPr bwMode="auto">
            <a:xfrm>
              <a:off x="1170" y="7833"/>
              <a:ext cx="9000" cy="6499"/>
              <a:chOff x="1170" y="7356"/>
              <a:chExt cx="9000" cy="6499"/>
            </a:xfrm>
          </p:grpSpPr>
          <p:sp>
            <p:nvSpPr>
              <p:cNvPr id="42003" name="Text Box 19"/>
              <p:cNvSpPr txBox="1">
                <a:spLocks noChangeArrowheads="1"/>
              </p:cNvSpPr>
              <p:nvPr/>
            </p:nvSpPr>
            <p:spPr bwMode="auto">
              <a:xfrm>
                <a:off x="1170" y="7356"/>
                <a:ext cx="9000" cy="5257"/>
              </a:xfrm>
              <a:prstGeom prst="rect">
                <a:avLst/>
              </a:prstGeom>
              <a:solidFill>
                <a:srgbClr val="FFFFFF"/>
              </a:solid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rgbClr val="000000"/>
                  </a:solidFill>
                  <a:effectLst/>
                  <a:latin typeface="Arial" pitchFamily="34" charset="0"/>
                  <a:cs typeface="Arial" pitchFamily="34" charset="0"/>
                </a:endParaRPr>
              </a:p>
            </p:txBody>
          </p:sp>
          <p:sp>
            <p:nvSpPr>
              <p:cNvPr id="42004" name="Text Box 20"/>
              <p:cNvSpPr txBox="1">
                <a:spLocks noChangeArrowheads="1"/>
              </p:cNvSpPr>
              <p:nvPr/>
            </p:nvSpPr>
            <p:spPr bwMode="auto">
              <a:xfrm>
                <a:off x="6534" y="8115"/>
                <a:ext cx="3240" cy="1580"/>
              </a:xfrm>
              <a:prstGeom prst="rect">
                <a:avLst/>
              </a:prstGeom>
              <a:solidFill>
                <a:srgbClr val="FFCC99"/>
              </a:solidFill>
              <a:ln w="38100" cmpd="dbl" algn="ctr">
                <a:solidFill>
                  <a:srgbClr val="FF6600"/>
                </a:solidFill>
                <a:miter lim="800000"/>
                <a:headEnd/>
                <a:tailEnd/>
              </a:ln>
              <a:effectLst>
                <a:outerShdw dist="71842" dir="18900000" algn="ctr" rotWithShape="0">
                  <a:srgbClr val="FFCC99"/>
                </a:outerShdw>
              </a:effectLst>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0"/>
                  </a:spcAft>
                  <a:buClrTx/>
                  <a:buSzTx/>
                  <a:buFontTx/>
                  <a:buNone/>
                  <a:tabLst/>
                </a:pPr>
                <a:r>
                  <a:rPr kumimoji="0" lang="ar-SA" sz="1400" b="0" i="0" u="none" strike="noStrike" cap="none" normalizeH="0" baseline="0" dirty="0" smtClean="0">
                    <a:ln>
                      <a:noFill/>
                    </a:ln>
                    <a:solidFill>
                      <a:srgbClr val="000000"/>
                    </a:solidFill>
                    <a:effectLst/>
                    <a:latin typeface="Arabic Transparent" charset="0"/>
                    <a:ea typeface="Arial" pitchFamily="34" charset="0"/>
                    <a:cs typeface="Arial" pitchFamily="34" charset="0"/>
                  </a:rPr>
                  <a:t>1</a:t>
                </a:r>
                <a:r>
                  <a:rPr kumimoji="0" lang="ar-SA" sz="16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 تحديد حاجات المستهلكين و القطاعات السوقية المقابلة لها.</a:t>
                </a:r>
              </a:p>
              <a:p>
                <a:pPr marL="0" marR="0" lvl="0" indent="0" algn="ctr" defTabSz="914400" rtl="1" eaLnBrk="1" fontAlgn="base" latinLnBrk="0" hangingPunct="1">
                  <a:lnSpc>
                    <a:spcPct val="100000"/>
                  </a:lnSpc>
                  <a:spcBef>
                    <a:spcPct val="0"/>
                  </a:spcBef>
                  <a:spcAft>
                    <a:spcPts val="0"/>
                  </a:spcAft>
                  <a:buClrTx/>
                  <a:buSzTx/>
                  <a:buFontTx/>
                  <a:buNone/>
                  <a:tabLst/>
                </a:pPr>
                <a:r>
                  <a:rPr kumimoji="0" lang="ar-SA" sz="14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2</a:t>
                </a:r>
                <a:r>
                  <a:rPr kumimoji="0" lang="ar-SA" sz="16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-توصيف خصائص القطاعات المحصل عليها</a:t>
                </a:r>
                <a:endParaRPr kumimoji="0" lang="fr-FR" sz="1800" b="0" i="0" u="none" strike="noStrike" cap="none" normalizeH="0" baseline="0" dirty="0" smtClean="0">
                  <a:ln>
                    <a:noFill/>
                  </a:ln>
                  <a:solidFill>
                    <a:srgbClr val="000000"/>
                  </a:solidFill>
                  <a:effectLst/>
                  <a:latin typeface="Arial" pitchFamily="34" charset="0"/>
                  <a:cs typeface="Arial" pitchFamily="34" charset="0"/>
                </a:endParaRPr>
              </a:p>
            </p:txBody>
          </p:sp>
          <p:sp>
            <p:nvSpPr>
              <p:cNvPr id="42005" name="Text Box 21"/>
              <p:cNvSpPr txBox="1">
                <a:spLocks noChangeArrowheads="1"/>
              </p:cNvSpPr>
              <p:nvPr/>
            </p:nvSpPr>
            <p:spPr bwMode="auto">
              <a:xfrm>
                <a:off x="6774" y="7515"/>
                <a:ext cx="2760" cy="540"/>
              </a:xfrm>
              <a:prstGeom prst="rect">
                <a:avLst/>
              </a:prstGeom>
              <a:noFill/>
              <a:ln w="9525" algn="ctr">
                <a:noFill/>
                <a:miter lim="800000"/>
                <a:headEnd/>
                <a:tailEnd/>
              </a:ln>
              <a:effectLst/>
            </p:spPr>
            <p:txBody>
              <a:bodyPr vert="horz" wrap="square" lIns="91440" tIns="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600" b="0" i="0" u="none" strike="noStrike" cap="none" normalizeH="0" baseline="0" smtClean="0">
                    <a:ln>
                      <a:noFill/>
                    </a:ln>
                    <a:solidFill>
                      <a:srgbClr val="000000"/>
                    </a:solidFill>
                    <a:effectLst/>
                    <a:latin typeface="Traditional Arabic" pitchFamily="18" charset="-78"/>
                    <a:ea typeface="Arial" pitchFamily="34" charset="0"/>
                    <a:cs typeface="Traditional Arabic" pitchFamily="18" charset="-78"/>
                  </a:rPr>
                  <a:t>تجـزئة السوق</a:t>
                </a:r>
                <a:endParaRPr kumimoji="0" lang="fr-FR" sz="1800" b="0" i="0" u="none" strike="noStrike" cap="none" normalizeH="0" baseline="0" smtClean="0">
                  <a:ln>
                    <a:noFill/>
                  </a:ln>
                  <a:solidFill>
                    <a:srgbClr val="000000"/>
                  </a:solidFill>
                  <a:effectLst/>
                  <a:latin typeface="Arial" pitchFamily="34" charset="0"/>
                  <a:cs typeface="Arial" pitchFamily="34" charset="0"/>
                </a:endParaRPr>
              </a:p>
            </p:txBody>
          </p:sp>
          <p:sp>
            <p:nvSpPr>
              <p:cNvPr id="42006" name="Text Box 22"/>
              <p:cNvSpPr txBox="1">
                <a:spLocks noChangeArrowheads="1"/>
              </p:cNvSpPr>
              <p:nvPr/>
            </p:nvSpPr>
            <p:spPr bwMode="auto">
              <a:xfrm>
                <a:off x="1734" y="7507"/>
                <a:ext cx="2760" cy="540"/>
              </a:xfrm>
              <a:prstGeom prst="rect">
                <a:avLst/>
              </a:prstGeom>
              <a:noFill/>
              <a:ln w="9525" algn="ctr">
                <a:noFill/>
                <a:miter lim="800000"/>
                <a:headEnd/>
                <a:tailEnd/>
              </a:ln>
              <a:effectLst/>
            </p:spPr>
            <p:txBody>
              <a:bodyPr vert="horz" wrap="square" lIns="91440" tIns="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600" b="0" i="0" u="none" strike="noStrike" cap="none" normalizeH="0" baseline="0" smtClean="0">
                    <a:ln>
                      <a:noFill/>
                    </a:ln>
                    <a:solidFill>
                      <a:srgbClr val="000000"/>
                    </a:solidFill>
                    <a:effectLst/>
                    <a:latin typeface="Traditional Arabic" pitchFamily="18" charset="-78"/>
                    <a:ea typeface="Arial" pitchFamily="34" charset="0"/>
                    <a:cs typeface="Traditional Arabic" pitchFamily="18" charset="-78"/>
                  </a:rPr>
                  <a:t>التمـوقع</a:t>
                </a:r>
                <a:endParaRPr kumimoji="0" lang="fr-FR" sz="1800" b="0" i="0" u="none" strike="noStrike" cap="none" normalizeH="0" baseline="0" smtClean="0">
                  <a:ln>
                    <a:noFill/>
                  </a:ln>
                  <a:solidFill>
                    <a:srgbClr val="000000"/>
                  </a:solidFill>
                  <a:effectLst/>
                  <a:latin typeface="Arial" pitchFamily="34" charset="0"/>
                  <a:cs typeface="Arial" pitchFamily="34" charset="0"/>
                </a:endParaRPr>
              </a:p>
            </p:txBody>
          </p:sp>
          <p:sp>
            <p:nvSpPr>
              <p:cNvPr id="42007" name="Text Box 23"/>
              <p:cNvSpPr txBox="1">
                <a:spLocks noChangeArrowheads="1"/>
              </p:cNvSpPr>
              <p:nvPr/>
            </p:nvSpPr>
            <p:spPr bwMode="auto">
              <a:xfrm>
                <a:off x="6774" y="9995"/>
                <a:ext cx="2760" cy="540"/>
              </a:xfrm>
              <a:prstGeom prst="rect">
                <a:avLst/>
              </a:prstGeom>
              <a:noFill/>
              <a:ln w="9525" algn="ctr">
                <a:noFill/>
                <a:miter lim="800000"/>
                <a:headEnd/>
                <a:tailEnd/>
              </a:ln>
              <a:effectLst/>
            </p:spPr>
            <p:txBody>
              <a:bodyPr vert="horz" wrap="square" lIns="91440" tIns="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600" b="0" i="0" u="none" strike="noStrike" cap="none" normalizeH="0" baseline="0" smtClean="0">
                    <a:ln>
                      <a:noFill/>
                    </a:ln>
                    <a:solidFill>
                      <a:srgbClr val="000000"/>
                    </a:solidFill>
                    <a:effectLst/>
                    <a:latin typeface="Traditional Arabic" pitchFamily="18" charset="-78"/>
                    <a:ea typeface="Arial" pitchFamily="34" charset="0"/>
                    <a:cs typeface="Traditional Arabic" pitchFamily="18" charset="-78"/>
                  </a:rPr>
                  <a:t>تحديد السوق المستهدف</a:t>
                </a:r>
                <a:endParaRPr kumimoji="0" lang="fr-FR" sz="1800" b="0" i="0" u="none" strike="noStrike" cap="none" normalizeH="0" baseline="0" smtClean="0">
                  <a:ln>
                    <a:noFill/>
                  </a:ln>
                  <a:solidFill>
                    <a:srgbClr val="000000"/>
                  </a:solidFill>
                  <a:effectLst/>
                  <a:latin typeface="Arial" pitchFamily="34" charset="0"/>
                  <a:cs typeface="Arial" pitchFamily="34" charset="0"/>
                </a:endParaRPr>
              </a:p>
            </p:txBody>
          </p:sp>
          <p:sp>
            <p:nvSpPr>
              <p:cNvPr id="42008" name="Text Box 24"/>
              <p:cNvSpPr txBox="1">
                <a:spLocks noChangeArrowheads="1"/>
              </p:cNvSpPr>
              <p:nvPr/>
            </p:nvSpPr>
            <p:spPr bwMode="auto">
              <a:xfrm>
                <a:off x="1854" y="9995"/>
                <a:ext cx="2760" cy="540"/>
              </a:xfrm>
              <a:prstGeom prst="rect">
                <a:avLst/>
              </a:prstGeom>
              <a:noFill/>
              <a:ln w="9525" algn="ctr">
                <a:noFill/>
                <a:miter lim="800000"/>
                <a:headEnd/>
                <a:tailEnd/>
              </a:ln>
              <a:effectLst/>
            </p:spPr>
            <p:txBody>
              <a:bodyPr vert="horz" wrap="square" lIns="91440" tIns="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600" b="0" i="0" u="none" strike="noStrike" cap="none" normalizeH="0" baseline="0" smtClean="0">
                    <a:ln>
                      <a:noFill/>
                    </a:ln>
                    <a:solidFill>
                      <a:srgbClr val="000000"/>
                    </a:solidFill>
                    <a:effectLst/>
                    <a:latin typeface="Traditional Arabic" pitchFamily="18" charset="-78"/>
                    <a:ea typeface="Arial" pitchFamily="34" charset="0"/>
                    <a:cs typeface="Traditional Arabic" pitchFamily="18" charset="-78"/>
                  </a:rPr>
                  <a:t>المخطط التسويقي</a:t>
                </a:r>
                <a:endParaRPr kumimoji="0" lang="fr-FR" sz="1800" b="0" i="0" u="none" strike="noStrike" cap="none" normalizeH="0" baseline="0" smtClean="0">
                  <a:ln>
                    <a:noFill/>
                  </a:ln>
                  <a:solidFill>
                    <a:srgbClr val="000000"/>
                  </a:solidFill>
                  <a:effectLst/>
                  <a:latin typeface="Arial" pitchFamily="34" charset="0"/>
                  <a:cs typeface="Arial" pitchFamily="34" charset="0"/>
                </a:endParaRPr>
              </a:p>
            </p:txBody>
          </p:sp>
          <p:sp>
            <p:nvSpPr>
              <p:cNvPr id="42009" name="Freeform 25"/>
              <p:cNvSpPr>
                <a:spLocks/>
              </p:cNvSpPr>
              <p:nvPr/>
            </p:nvSpPr>
            <p:spPr bwMode="auto">
              <a:xfrm>
                <a:off x="4900" y="8889"/>
                <a:ext cx="1634" cy="2493"/>
              </a:xfrm>
              <a:custGeom>
                <a:avLst/>
                <a:gdLst/>
                <a:ahLst/>
                <a:cxnLst>
                  <a:cxn ang="0">
                    <a:pos x="1634" y="2493"/>
                  </a:cxn>
                  <a:cxn ang="0">
                    <a:pos x="842" y="2492"/>
                  </a:cxn>
                  <a:cxn ang="0">
                    <a:pos x="853" y="0"/>
                  </a:cxn>
                  <a:cxn ang="0">
                    <a:pos x="0" y="0"/>
                  </a:cxn>
                </a:cxnLst>
                <a:rect l="0" t="0" r="r" b="b"/>
                <a:pathLst>
                  <a:path w="1634" h="2493">
                    <a:moveTo>
                      <a:pt x="1634" y="2493"/>
                    </a:moveTo>
                    <a:lnTo>
                      <a:pt x="842" y="2492"/>
                    </a:lnTo>
                    <a:lnTo>
                      <a:pt x="853" y="0"/>
                    </a:lnTo>
                    <a:lnTo>
                      <a:pt x="0" y="0"/>
                    </a:lnTo>
                  </a:path>
                </a:pathLst>
              </a:custGeom>
              <a:noFill/>
              <a:ln w="19050" cap="flat" cmpd="sng">
                <a:solidFill>
                  <a:srgbClr val="FF6600"/>
                </a:solidFill>
                <a:prstDash val="solid"/>
                <a:round/>
                <a:headEnd type="none" w="med" len="med"/>
                <a:tailEnd type="triangl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42010" name="Text Box 26"/>
              <p:cNvSpPr txBox="1">
                <a:spLocks noChangeArrowheads="1"/>
              </p:cNvSpPr>
              <p:nvPr/>
            </p:nvSpPr>
            <p:spPr bwMode="auto">
              <a:xfrm>
                <a:off x="1229" y="12415"/>
                <a:ext cx="8880" cy="144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SA" sz="1600" b="1" i="0" u="sng"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الشكـل:</a:t>
                </a:r>
                <a:r>
                  <a:rPr kumimoji="0" lang="ar-SA" sz="16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 </a:t>
                </a:r>
                <a:r>
                  <a:rPr kumimoji="0" lang="ar-SA" sz="16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المسار التسويقي لاستهداف السوق.</a:t>
                </a:r>
              </a:p>
              <a:p>
                <a:pPr marL="0" marR="0" lvl="0" indent="0" algn="ctr" defTabSz="914400" rtl="1" eaLnBrk="1" fontAlgn="base" latinLnBrk="0" hangingPunct="1">
                  <a:lnSpc>
                    <a:spcPct val="100000"/>
                  </a:lnSpc>
                  <a:spcBef>
                    <a:spcPct val="0"/>
                  </a:spcBef>
                  <a:spcAft>
                    <a:spcPts val="1000"/>
                  </a:spcAft>
                  <a:buClrTx/>
                  <a:buSzTx/>
                  <a:buFontTx/>
                  <a:buNone/>
                  <a:tabLst/>
                </a:pPr>
                <a:r>
                  <a:rPr kumimoji="0" lang="ar-SA" sz="1600" b="1" i="0" u="sng" strike="noStrike" cap="none" normalizeH="0" baseline="0" dirty="0" err="1" smtClean="0">
                    <a:ln>
                      <a:noFill/>
                    </a:ln>
                    <a:solidFill>
                      <a:srgbClr val="000000"/>
                    </a:solidFill>
                    <a:effectLst/>
                    <a:latin typeface="Traditional Arabic" pitchFamily="18" charset="-78"/>
                    <a:ea typeface="Arial" pitchFamily="34" charset="0"/>
                    <a:cs typeface="Traditional Arabic" pitchFamily="18" charset="-78"/>
                  </a:rPr>
                  <a:t>المصـدر</a:t>
                </a:r>
                <a:r>
                  <a:rPr kumimoji="0" lang="ar-SA" sz="1700" b="1" i="0" u="none" strike="noStrike" cap="none" normalizeH="0" baseline="0" dirty="0" err="1" smtClean="0">
                    <a:ln>
                      <a:noFill/>
                    </a:ln>
                    <a:solidFill>
                      <a:srgbClr val="000000"/>
                    </a:solidFill>
                    <a:effectLst/>
                    <a:latin typeface="Traditional Arabic" pitchFamily="18" charset="-78"/>
                    <a:ea typeface="Arial" pitchFamily="34" charset="0"/>
                    <a:cs typeface="Traditional Arabic" pitchFamily="18" charset="-78"/>
                  </a:rPr>
                  <a:t>:</a:t>
                </a:r>
                <a:r>
                  <a:rPr kumimoji="0" lang="ar-SA" sz="17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 </a:t>
                </a:r>
                <a:r>
                  <a:rPr kumimoji="0" lang="fr-FR" sz="1100" b="0" i="1" u="none" strike="noStrike" cap="none" normalizeH="0" baseline="0" dirty="0" err="1" smtClean="0">
                    <a:ln>
                      <a:noFill/>
                    </a:ln>
                    <a:solidFill>
                      <a:srgbClr val="000000"/>
                    </a:solidFill>
                    <a:effectLst/>
                    <a:latin typeface="Calibri" pitchFamily="34" charset="0"/>
                    <a:ea typeface="Arial" pitchFamily="34" charset="0"/>
                    <a:cs typeface="Traditional Arabic" pitchFamily="18" charset="-78"/>
                  </a:rPr>
                  <a:t>Kotler</a:t>
                </a:r>
                <a:r>
                  <a:rPr kumimoji="0" lang="fr-FR" sz="1100" b="0" i="1" u="none" strike="noStrike" cap="none" normalizeH="0" baseline="0" dirty="0" smtClean="0">
                    <a:ln>
                      <a:noFill/>
                    </a:ln>
                    <a:solidFill>
                      <a:srgbClr val="000000"/>
                    </a:solidFill>
                    <a:effectLst/>
                    <a:latin typeface="Calibri" pitchFamily="34" charset="0"/>
                    <a:ea typeface="Arial" pitchFamily="34" charset="0"/>
                    <a:cs typeface="Traditional Arabic" pitchFamily="18" charset="-78"/>
                  </a:rPr>
                  <a:t> et Doyle, </a:t>
                </a:r>
                <a:r>
                  <a:rPr kumimoji="0" lang="en-US" sz="1100" b="0" i="1" u="sng" strike="noStrike" cap="none" normalizeH="0" baseline="0" dirty="0" smtClean="0">
                    <a:ln>
                      <a:noFill/>
                    </a:ln>
                    <a:solidFill>
                      <a:srgbClr val="000000"/>
                    </a:solidFill>
                    <a:effectLst/>
                    <a:latin typeface="Calibri" pitchFamily="34" charset="0"/>
                    <a:ea typeface="Arial" pitchFamily="34" charset="0"/>
                    <a:cs typeface="Traditional Arabic" pitchFamily="18" charset="-78"/>
                  </a:rPr>
                  <a:t>Why</a:t>
                </a:r>
                <a:r>
                  <a:rPr kumimoji="0" lang="fr-FR" sz="1100" b="0" i="1" u="sng" strike="noStrike" cap="none" normalizeH="0" baseline="0" dirty="0" smtClean="0">
                    <a:ln>
                      <a:noFill/>
                    </a:ln>
                    <a:solidFill>
                      <a:srgbClr val="000000"/>
                    </a:solidFill>
                    <a:effectLst/>
                    <a:latin typeface="Calibri" pitchFamily="34" charset="0"/>
                    <a:ea typeface="Arial" pitchFamily="34" charset="0"/>
                    <a:cs typeface="Traditional Arabic" pitchFamily="18" charset="-78"/>
                  </a:rPr>
                  <a:t> segmentation ?</a:t>
                </a:r>
                <a:r>
                  <a:rPr kumimoji="0" lang="fr-FR" sz="1100" b="0" i="1" u="none" strike="noStrike" cap="none" normalizeH="0" baseline="0" dirty="0" smtClean="0">
                    <a:ln>
                      <a:noFill/>
                    </a:ln>
                    <a:solidFill>
                      <a:srgbClr val="000000"/>
                    </a:solidFill>
                    <a:effectLst/>
                    <a:latin typeface="Calibri" pitchFamily="34" charset="0"/>
                    <a:ea typeface="Arial" pitchFamily="34" charset="0"/>
                    <a:cs typeface="Traditional Arabic" pitchFamily="18" charset="-78"/>
                  </a:rPr>
                  <a:t> </a:t>
                </a:r>
                <a:r>
                  <a:rPr kumimoji="0" lang="fr-FR" sz="1100" b="0" i="1"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sym typeface="Symbol" pitchFamily="18" charset="2"/>
                  </a:rPr>
                  <a:t></a:t>
                </a:r>
                <a:r>
                  <a:rPr kumimoji="0" lang="fr-FR" sz="1100" b="0" i="1" u="none" strike="noStrike" cap="none" normalizeH="0" baseline="0" dirty="0" smtClean="0">
                    <a:ln>
                      <a:noFill/>
                    </a:ln>
                    <a:solidFill>
                      <a:srgbClr val="000000"/>
                    </a:solidFill>
                    <a:effectLst/>
                    <a:latin typeface="Calibri" pitchFamily="34" charset="0"/>
                    <a:ea typeface="Arial" pitchFamily="34" charset="0"/>
                    <a:cs typeface="Traditional Arabic" pitchFamily="18" charset="-78"/>
                  </a:rPr>
                  <a:t>Adapté par R. </a:t>
                </a:r>
                <a:r>
                  <a:rPr kumimoji="0" lang="fr-FR" sz="1100" b="0" i="1" u="none" strike="noStrike" cap="none" normalizeH="0" baseline="0" dirty="0" err="1" smtClean="0">
                    <a:ln>
                      <a:noFill/>
                    </a:ln>
                    <a:solidFill>
                      <a:srgbClr val="000000"/>
                    </a:solidFill>
                    <a:effectLst/>
                    <a:latin typeface="Calibri" pitchFamily="34" charset="0"/>
                    <a:ea typeface="Arial" pitchFamily="34" charset="0"/>
                    <a:cs typeface="Traditional Arabic" pitchFamily="18" charset="-78"/>
                  </a:rPr>
                  <a:t>Dagmar</a:t>
                </a:r>
                <a:r>
                  <a:rPr kumimoji="0" lang="fr-FR" sz="1100" b="0" i="1"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sym typeface="Symbol" pitchFamily="18" charset="2"/>
                  </a:rPr>
                  <a:t></a:t>
                </a:r>
                <a:r>
                  <a:rPr kumimoji="0" lang="fr-FR" sz="1100" b="0" i="1"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 </a:t>
                </a:r>
                <a:r>
                  <a:rPr kumimoji="0" lang="fr-FR" sz="1100" b="0" i="1" u="none" strike="noStrike" cap="none" normalizeH="0" baseline="0" dirty="0" smtClean="0">
                    <a:ln>
                      <a:noFill/>
                    </a:ln>
                    <a:solidFill>
                      <a:srgbClr val="000000"/>
                    </a:solidFill>
                    <a:effectLst/>
                    <a:latin typeface="Calibri" pitchFamily="34" charset="0"/>
                    <a:ea typeface="Arial" pitchFamily="34" charset="0"/>
                    <a:cs typeface="Arial" pitchFamily="34" charset="0"/>
                  </a:rPr>
                  <a:t>http://www.themanager.org/marketing/segmentation.htm.</a:t>
                </a:r>
                <a:endParaRPr kumimoji="0" lang="fr-FR" sz="1800" b="0" i="0" u="none" strike="noStrike" cap="none" normalizeH="0" baseline="0" dirty="0" smtClean="0">
                  <a:ln>
                    <a:noFill/>
                  </a:ln>
                  <a:solidFill>
                    <a:srgbClr val="000000"/>
                  </a:solidFill>
                  <a:effectLst/>
                  <a:latin typeface="Arial" pitchFamily="34" charset="0"/>
                  <a:cs typeface="Arial" pitchFamily="34" charset="0"/>
                </a:endParaRPr>
              </a:p>
            </p:txBody>
          </p:sp>
        </p:grpSp>
        <p:sp>
          <p:nvSpPr>
            <p:cNvPr id="42011" name="Line 27"/>
            <p:cNvSpPr>
              <a:spLocks noChangeShapeType="1"/>
            </p:cNvSpPr>
            <p:nvPr/>
          </p:nvSpPr>
          <p:spPr bwMode="auto">
            <a:xfrm>
              <a:off x="8165" y="10175"/>
              <a:ext cx="0" cy="360"/>
            </a:xfrm>
            <a:prstGeom prst="line">
              <a:avLst/>
            </a:prstGeom>
            <a:noFill/>
            <a:ln w="19050">
              <a:solidFill>
                <a:srgbClr val="FF66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42012" name="Line 28"/>
            <p:cNvSpPr>
              <a:spLocks noChangeShapeType="1"/>
            </p:cNvSpPr>
            <p:nvPr/>
          </p:nvSpPr>
          <p:spPr bwMode="auto">
            <a:xfrm>
              <a:off x="3242" y="10188"/>
              <a:ext cx="0" cy="360"/>
            </a:xfrm>
            <a:prstGeom prst="line">
              <a:avLst/>
            </a:prstGeom>
            <a:noFill/>
            <a:ln w="19050">
              <a:solidFill>
                <a:srgbClr val="FF66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42013" name="Text Box 29"/>
            <p:cNvSpPr txBox="1">
              <a:spLocks noChangeArrowheads="1"/>
            </p:cNvSpPr>
            <p:nvPr/>
          </p:nvSpPr>
          <p:spPr bwMode="auto">
            <a:xfrm>
              <a:off x="1611" y="8595"/>
              <a:ext cx="3240" cy="1580"/>
            </a:xfrm>
            <a:prstGeom prst="rect">
              <a:avLst/>
            </a:prstGeom>
            <a:solidFill>
              <a:srgbClr val="FFCC99"/>
            </a:solidFill>
            <a:ln w="38100" cmpd="dbl" algn="ctr">
              <a:solidFill>
                <a:srgbClr val="FF6600"/>
              </a:solidFill>
              <a:miter lim="800000"/>
              <a:headEnd/>
              <a:tailEnd/>
            </a:ln>
            <a:effectLst>
              <a:outerShdw dist="71842" dir="18900000" algn="ctr" rotWithShape="0">
                <a:srgbClr val="FFCC99"/>
              </a:outerShdw>
            </a:effectLst>
          </p:spPr>
          <p:txBody>
            <a:bodyPr vert="horz" wrap="square" lIns="54000" tIns="72000" rIns="54000" bIns="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0"/>
                </a:spcAft>
                <a:buClrTx/>
                <a:buSzTx/>
                <a:buFontTx/>
                <a:buNone/>
                <a:tabLst/>
              </a:pPr>
              <a:r>
                <a:rPr kumimoji="0" lang="fr-FR" sz="1400" b="0" i="0" u="none" strike="noStrike" cap="none" normalizeH="0" baseline="0" dirty="0" smtClean="0">
                  <a:ln>
                    <a:noFill/>
                  </a:ln>
                  <a:solidFill>
                    <a:srgbClr val="000000"/>
                  </a:solidFill>
                  <a:effectLst/>
                  <a:latin typeface="Calibri" pitchFamily="34" charset="0"/>
                  <a:ea typeface="Arial" pitchFamily="34" charset="0"/>
                  <a:cs typeface="Traditional Arabic" pitchFamily="18" charset="-78"/>
                </a:rPr>
                <a:t>5</a:t>
              </a:r>
              <a:r>
                <a:rPr kumimoji="0" lang="ar-SA" sz="16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 تحديد خصائص التميز في كل قطـاع.</a:t>
              </a:r>
            </a:p>
            <a:p>
              <a:pPr marL="0" marR="0" lvl="0" indent="0" algn="ctr" defTabSz="914400" rtl="1" eaLnBrk="1" fontAlgn="base" latinLnBrk="0" hangingPunct="1">
                <a:lnSpc>
                  <a:spcPct val="100000"/>
                </a:lnSpc>
                <a:spcBef>
                  <a:spcPct val="0"/>
                </a:spcBef>
                <a:spcAft>
                  <a:spcPts val="0"/>
                </a:spcAft>
                <a:buClrTx/>
                <a:buSzTx/>
                <a:buFontTx/>
                <a:buNone/>
                <a:tabLst/>
              </a:pPr>
              <a:r>
                <a:rPr kumimoji="0" lang="ar-SA" sz="14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6</a:t>
              </a:r>
              <a:r>
                <a:rPr kumimoji="0" lang="ar-SA" sz="16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-تطوير واختيار مفهوم </a:t>
              </a:r>
              <a:r>
                <a:rPr kumimoji="0" lang="ar-SA" sz="1600" b="0" i="0" u="none" strike="noStrike" cap="none" normalizeH="0" baseline="0" dirty="0" err="1" smtClean="0">
                  <a:ln>
                    <a:noFill/>
                  </a:ln>
                  <a:solidFill>
                    <a:srgbClr val="000000"/>
                  </a:solidFill>
                  <a:effectLst/>
                  <a:latin typeface="Traditional Arabic" pitchFamily="18" charset="-78"/>
                  <a:ea typeface="Arial" pitchFamily="34" charset="0"/>
                  <a:cs typeface="Traditional Arabic" pitchFamily="18" charset="-78"/>
                </a:rPr>
                <a:t>التموقع</a:t>
              </a:r>
              <a:r>
                <a:rPr kumimoji="0" lang="ar-SA" sz="16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 الذهني المناسب.</a:t>
              </a:r>
              <a:endParaRPr kumimoji="0" lang="fr-FR" sz="16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rgbClr val="000000"/>
                </a:solidFill>
                <a:effectLst/>
                <a:latin typeface="Arial" pitchFamily="34" charset="0"/>
                <a:cs typeface="Arial" pitchFamily="34" charset="0"/>
              </a:endParaRPr>
            </a:p>
          </p:txBody>
        </p:sp>
        <p:sp>
          <p:nvSpPr>
            <p:cNvPr id="42014" name="Text Box 30"/>
            <p:cNvSpPr txBox="1">
              <a:spLocks noChangeArrowheads="1"/>
            </p:cNvSpPr>
            <p:nvPr/>
          </p:nvSpPr>
          <p:spPr bwMode="auto">
            <a:xfrm>
              <a:off x="6534" y="11075"/>
              <a:ext cx="3240" cy="1580"/>
            </a:xfrm>
            <a:prstGeom prst="rect">
              <a:avLst/>
            </a:prstGeom>
            <a:solidFill>
              <a:srgbClr val="FFCC99"/>
            </a:solidFill>
            <a:ln w="38100" cmpd="dbl" algn="ctr">
              <a:solidFill>
                <a:srgbClr val="FF6600"/>
              </a:solidFill>
              <a:miter lim="800000"/>
              <a:headEnd/>
              <a:tailEnd/>
            </a:ln>
            <a:effectLst>
              <a:outerShdw dist="71842" dir="18900000" algn="ctr" rotWithShape="0">
                <a:srgbClr val="FFCC99"/>
              </a:outerShdw>
            </a:effectLst>
          </p:spPr>
          <p:txBody>
            <a:bodyPr vert="horz" wrap="square" lIns="54000" tIns="144000" rIns="54000" bIns="7200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600"/>
                </a:spcAft>
                <a:buClrTx/>
                <a:buSzTx/>
                <a:buFontTx/>
                <a:buNone/>
                <a:tabLst/>
              </a:pPr>
              <a:r>
                <a:rPr kumimoji="0" lang="ar-SA" sz="14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1</a:t>
              </a:r>
              <a:r>
                <a:rPr kumimoji="0" lang="ar-SA" sz="16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 تقييم جاذبية كل قطاع ومدى </a:t>
              </a:r>
              <a:r>
                <a:rPr kumimoji="0" lang="ar-SA" sz="1600" b="0" i="0" u="none" strike="noStrike" cap="none" normalizeH="0" baseline="0" dirty="0" err="1" smtClean="0">
                  <a:ln>
                    <a:noFill/>
                  </a:ln>
                  <a:solidFill>
                    <a:srgbClr val="000000"/>
                  </a:solidFill>
                  <a:effectLst/>
                  <a:latin typeface="Traditional Arabic" pitchFamily="18" charset="-78"/>
                  <a:ea typeface="Arial" pitchFamily="34" charset="0"/>
                  <a:cs typeface="Traditional Arabic" pitchFamily="18" charset="-78"/>
                </a:rPr>
                <a:t>ملائمته</a:t>
              </a:r>
              <a:r>
                <a:rPr kumimoji="0" lang="ar-SA" sz="16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 للمؤسسة.</a:t>
              </a:r>
            </a:p>
            <a:p>
              <a:pPr marL="0" marR="0" lvl="0" indent="0" algn="ctr" defTabSz="914400" rtl="1" eaLnBrk="1" fontAlgn="base" latinLnBrk="0" hangingPunct="1">
                <a:lnSpc>
                  <a:spcPct val="100000"/>
                </a:lnSpc>
                <a:spcBef>
                  <a:spcPct val="0"/>
                </a:spcBef>
                <a:spcAft>
                  <a:spcPts val="600"/>
                </a:spcAft>
                <a:buClrTx/>
                <a:buSzTx/>
                <a:buFontTx/>
                <a:buNone/>
                <a:tabLst/>
              </a:pPr>
              <a:r>
                <a:rPr kumimoji="0" lang="ar-SA" sz="14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2</a:t>
              </a:r>
              <a:r>
                <a:rPr kumimoji="0" lang="ar-SA" sz="16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-اختيار القطاعات المستهدفة</a:t>
              </a:r>
              <a:endParaRPr kumimoji="0" lang="fr-FR" sz="16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endParaRPr>
            </a:p>
            <a:p>
              <a:pPr marL="0" marR="0" lvl="0" indent="0" algn="ctr" defTabSz="914400" rtl="1" eaLnBrk="1" fontAlgn="base" latinLnBrk="0" hangingPunct="1">
                <a:lnSpc>
                  <a:spcPct val="100000"/>
                </a:lnSpc>
                <a:spcBef>
                  <a:spcPct val="0"/>
                </a:spcBef>
                <a:spcAft>
                  <a:spcPts val="1000"/>
                </a:spcAft>
                <a:buClrTx/>
                <a:buSzTx/>
                <a:buFontTx/>
                <a:buNone/>
                <a:tabLst/>
              </a:pPr>
              <a:endParaRPr kumimoji="0" lang="fr-FR" sz="16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endParaRPr>
            </a:p>
          </p:txBody>
        </p:sp>
        <p:sp>
          <p:nvSpPr>
            <p:cNvPr id="42015" name="Text Box 31"/>
            <p:cNvSpPr txBox="1">
              <a:spLocks noChangeArrowheads="1"/>
            </p:cNvSpPr>
            <p:nvPr/>
          </p:nvSpPr>
          <p:spPr bwMode="auto">
            <a:xfrm>
              <a:off x="1614" y="11088"/>
              <a:ext cx="3240" cy="1580"/>
            </a:xfrm>
            <a:prstGeom prst="rect">
              <a:avLst/>
            </a:prstGeom>
            <a:solidFill>
              <a:srgbClr val="FFCC99"/>
            </a:solidFill>
            <a:ln w="38100" cmpd="dbl" algn="ctr">
              <a:solidFill>
                <a:srgbClr val="FF6600"/>
              </a:solidFill>
              <a:miter lim="800000"/>
              <a:headEnd/>
              <a:tailEnd/>
            </a:ln>
            <a:effectLst>
              <a:outerShdw dist="71842" dir="18900000" algn="ctr" rotWithShape="0">
                <a:srgbClr val="FFCC99"/>
              </a:outerShdw>
            </a:effectLst>
          </p:spPr>
          <p:txBody>
            <a:bodyPr vert="horz" wrap="square" lIns="54000" tIns="144000" rIns="54000" bIns="7200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SA" sz="14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7</a:t>
              </a:r>
              <a:r>
                <a:rPr kumimoji="0" lang="ar-SA" sz="16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 إعداد المزيج التسويقي لكل سوق مستهدف بما يتماشى مع </a:t>
              </a:r>
              <a:r>
                <a:rPr kumimoji="0" lang="ar-SA" sz="1600" b="0" i="0" u="none" strike="noStrike" cap="none" normalizeH="0" baseline="0" dirty="0" err="1" smtClean="0">
                  <a:ln>
                    <a:noFill/>
                  </a:ln>
                  <a:solidFill>
                    <a:srgbClr val="000000"/>
                  </a:solidFill>
                  <a:effectLst/>
                  <a:latin typeface="Traditional Arabic" pitchFamily="18" charset="-78"/>
                  <a:ea typeface="Arial" pitchFamily="34" charset="0"/>
                  <a:cs typeface="Traditional Arabic" pitchFamily="18" charset="-78"/>
                </a:rPr>
                <a:t>التموقع</a:t>
              </a:r>
              <a:r>
                <a:rPr kumimoji="0" lang="ar-SA" sz="16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 المختار.</a:t>
              </a:r>
              <a:endParaRPr kumimoji="0" lang="fr-FR" sz="16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endParaRPr>
            </a:p>
            <a:p>
              <a:pPr marL="0" marR="0" lvl="0" indent="0" algn="ctr" defTabSz="914400" rtl="1" eaLnBrk="1" fontAlgn="base" latinLnBrk="0" hangingPunct="1">
                <a:lnSpc>
                  <a:spcPct val="100000"/>
                </a:lnSpc>
                <a:spcBef>
                  <a:spcPct val="0"/>
                </a:spcBef>
                <a:spcAft>
                  <a:spcPts val="1000"/>
                </a:spcAft>
                <a:buClrTx/>
                <a:buSzTx/>
                <a:buFontTx/>
                <a:buNone/>
                <a:tabLst/>
              </a:pPr>
              <a:endParaRPr kumimoji="0" lang="fr-FR" sz="16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endParaRPr>
            </a:p>
          </p:txBody>
        </p:sp>
      </p:gr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4139952" y="404664"/>
            <a:ext cx="2952328" cy="464230"/>
          </a:xfrm>
          <a:prstGeom prst="rect">
            <a:avLst/>
          </a:prstGeom>
          <a:noFill/>
        </p:spPr>
        <p:txBody>
          <a:bodyPr wrap="square" rtlCol="0">
            <a:spAutoFit/>
          </a:bodyPr>
          <a:lstStyle/>
          <a:p>
            <a:pPr algn="just" rtl="1">
              <a:lnSpc>
                <a:spcPts val="2900"/>
              </a:lnSpc>
            </a:pPr>
            <a:r>
              <a:rPr lang="ar-SA" sz="1700" b="1" dirty="0" smtClean="0">
                <a:solidFill>
                  <a:schemeClr val="bg1"/>
                </a:solidFill>
              </a:rPr>
              <a:t>أولا: تجزئة السوق إلى قطاعات فرعية</a:t>
            </a:r>
            <a:endParaRPr lang="fr-FR" sz="1700" dirty="0" smtClean="0">
              <a:solidFill>
                <a:schemeClr val="bg1"/>
              </a:solidFill>
            </a:endParaRPr>
          </a:p>
        </p:txBody>
      </p:sp>
      <p:sp>
        <p:nvSpPr>
          <p:cNvPr id="3" name="Rectangle 2"/>
          <p:cNvSpPr/>
          <p:nvPr/>
        </p:nvSpPr>
        <p:spPr>
          <a:xfrm>
            <a:off x="6300198" y="1938318"/>
            <a:ext cx="1685077" cy="338554"/>
          </a:xfrm>
          <a:prstGeom prst="rect">
            <a:avLst/>
          </a:prstGeom>
        </p:spPr>
        <p:txBody>
          <a:bodyPr wrap="none">
            <a:spAutoFit/>
          </a:bodyPr>
          <a:lstStyle/>
          <a:p>
            <a:r>
              <a:rPr lang="ar-SA" sz="1600" b="1" dirty="0" smtClean="0">
                <a:solidFill>
                  <a:srgbClr val="000000"/>
                </a:solidFill>
              </a:rPr>
              <a:t>تعريف تجزئة </a:t>
            </a:r>
            <a:r>
              <a:rPr lang="ar-SA" sz="1600" b="1" dirty="0" err="1" smtClean="0">
                <a:solidFill>
                  <a:srgbClr val="000000"/>
                </a:solidFill>
              </a:rPr>
              <a:t>السوق:</a:t>
            </a:r>
            <a:r>
              <a:rPr lang="ar-SA" sz="1600" b="1" dirty="0" smtClean="0">
                <a:solidFill>
                  <a:srgbClr val="000000"/>
                </a:solidFill>
              </a:rPr>
              <a:t> </a:t>
            </a:r>
            <a:endParaRPr lang="fr-FR" sz="1600" dirty="0">
              <a:solidFill>
                <a:srgbClr val="000000"/>
              </a:solidFill>
            </a:endParaRPr>
          </a:p>
        </p:txBody>
      </p:sp>
      <p:sp>
        <p:nvSpPr>
          <p:cNvPr id="4" name="Rectangle 3"/>
          <p:cNvSpPr/>
          <p:nvPr/>
        </p:nvSpPr>
        <p:spPr>
          <a:xfrm>
            <a:off x="1115616" y="3140968"/>
            <a:ext cx="6732240" cy="923330"/>
          </a:xfrm>
          <a:prstGeom prst="rect">
            <a:avLst/>
          </a:prstGeom>
        </p:spPr>
        <p:txBody>
          <a:bodyPr wrap="square">
            <a:spAutoFit/>
          </a:bodyPr>
          <a:lstStyle/>
          <a:p>
            <a:pPr algn="just" rtl="1"/>
            <a:r>
              <a:rPr lang="ar-SA" dirty="0" smtClean="0">
                <a:solidFill>
                  <a:srgbClr val="000000"/>
                </a:solidFill>
              </a:rPr>
              <a:t>"عملية تقسيم السوق الكلي </a:t>
            </a:r>
            <a:r>
              <a:rPr lang="ar-SA" dirty="0" err="1" smtClean="0">
                <a:solidFill>
                  <a:srgbClr val="000000"/>
                </a:solidFill>
              </a:rPr>
              <a:t>لمنتوج</a:t>
            </a:r>
            <a:r>
              <a:rPr lang="ar-SA" dirty="0" smtClean="0">
                <a:solidFill>
                  <a:srgbClr val="000000"/>
                </a:solidFill>
              </a:rPr>
              <a:t> أو خدمة ما، إلى مجموعات أو قطاعات جزئية، حيث يمكن اعتبار كل قطاع سوقا مستهدفا متميزا عن غيره، يمكن الوصول إليه بواسطة مزيج تسويقي </a:t>
            </a:r>
            <a:r>
              <a:rPr lang="ar-SA" dirty="0" err="1" smtClean="0">
                <a:solidFill>
                  <a:srgbClr val="000000"/>
                </a:solidFill>
              </a:rPr>
              <a:t>متميز "</a:t>
            </a:r>
            <a:endParaRPr lang="fr-FR" dirty="0">
              <a:solidFill>
                <a:srgbClr val="000000"/>
              </a:solidFill>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1"/>
          <p:cNvSpPr>
            <a:spLocks noChangeArrowheads="1"/>
          </p:cNvSpPr>
          <p:nvPr/>
        </p:nvSpPr>
        <p:spPr bwMode="auto">
          <a:xfrm>
            <a:off x="1259632" y="1555704"/>
            <a:ext cx="6840760" cy="46397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SA" altLang="zh-CN" sz="2200" b="1"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تجزئة السوق والمزيج التسويقي:</a:t>
            </a:r>
            <a:r>
              <a:rPr kumimoji="0" lang="ar-SA" altLang="zh-CN" sz="2200" b="0"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 إن تجزئة السوق تشكل حجر الزاوية في وضع المزيج التسويقي من خلال مدخلين أساسين يوصلان إلى وضع هذا المزيج المناسب:</a:t>
            </a:r>
            <a:endParaRPr kumimoji="0" lang="fr-FR" altLang="zh-CN" sz="2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SA" altLang="zh-CN" sz="2200" b="1"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     </a:t>
            </a:r>
            <a:r>
              <a:rPr kumimoji="0" lang="ar-SA" altLang="zh-CN" sz="2200" b="1" i="0" u="sng"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أولا</a:t>
            </a:r>
            <a:r>
              <a:rPr kumimoji="0" lang="ar-SA" altLang="zh-CN" sz="2200" b="1"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 </a:t>
            </a:r>
            <a:r>
              <a:rPr kumimoji="0" lang="ar-SA" altLang="zh-CN" sz="2200" b="0"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من تجزئة السوق إلى المزيج التسويقي: في ظل هذا المدخل تضع المؤسسة بعض المحددات بالنسبة لقطاع معين من المستهلكين ثم تعد برنامجا تسويقيا خاصا يستند إلى هذه المحددات، فمثلا عند دراسة تركيبة السكان </a:t>
            </a:r>
            <a:r>
              <a:rPr kumimoji="0" lang="ar-SA" altLang="zh-CN" sz="2200" b="0" i="0" u="none" strike="noStrike" cap="none" normalizeH="0" baseline="0" dirty="0" err="1" smtClean="0">
                <a:ln>
                  <a:noFill/>
                </a:ln>
                <a:solidFill>
                  <a:srgbClr val="000000"/>
                </a:solidFill>
                <a:effectLst/>
                <a:latin typeface="Traditional Arabic" pitchFamily="18" charset="-78"/>
                <a:ea typeface="SimSun" pitchFamily="2" charset="-122"/>
                <a:cs typeface="Traditional Arabic" pitchFamily="18" charset="-78"/>
              </a:rPr>
              <a:t>الديموغرافية</a:t>
            </a:r>
            <a:r>
              <a:rPr kumimoji="0" lang="ar-SA" altLang="zh-CN" sz="2200" b="0"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 قد تصل الإدارة إلى نتيجة وهي ارتفاع نسبة الشباب إلى مجموع السكان، إن شـركة ما للسيارات تستطيع أن تستند إلى هذه النتيجة في تصميم شكل السيارة الجديـدة لكي ترضي هذه النسبة الكبيرة من الشباب، كما سيكون لذلك أثر على عمليات الإشهار والتوزيع لهذه </a:t>
            </a:r>
            <a:r>
              <a:rPr kumimoji="0" lang="ar-SA" altLang="zh-CN" sz="2200" b="0" i="0" u="none" strike="noStrike" cap="none" normalizeH="0" baseline="0" dirty="0" err="1" smtClean="0">
                <a:ln>
                  <a:noFill/>
                </a:ln>
                <a:solidFill>
                  <a:srgbClr val="000000"/>
                </a:solidFill>
                <a:effectLst/>
                <a:latin typeface="Traditional Arabic" pitchFamily="18" charset="-78"/>
                <a:ea typeface="SimSun" pitchFamily="2" charset="-122"/>
                <a:cs typeface="Traditional Arabic" pitchFamily="18" charset="-78"/>
              </a:rPr>
              <a:t>السيارة.</a:t>
            </a:r>
            <a:r>
              <a:rPr kumimoji="0" lang="ar-SA" altLang="zh-CN" sz="2200" b="0"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  </a:t>
            </a:r>
            <a:endParaRPr kumimoji="0" lang="fr-FR" altLang="zh-CN" sz="2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SA" altLang="zh-CN" sz="2200" b="1"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     </a:t>
            </a:r>
            <a:r>
              <a:rPr kumimoji="0" lang="ar-SA" altLang="zh-CN" sz="2200" b="1" i="0" u="sng"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ثانيا</a:t>
            </a:r>
            <a:r>
              <a:rPr kumimoji="0" lang="ar-SA" altLang="zh-CN" sz="2200" b="1"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a:t>
            </a:r>
            <a:r>
              <a:rPr kumimoji="0" lang="ar-SA" altLang="zh-CN" sz="2200" b="0" i="0" u="none" strike="noStrike" cap="none" normalizeH="0" baseline="0" dirty="0" smtClean="0">
                <a:ln>
                  <a:noFill/>
                </a:ln>
                <a:solidFill>
                  <a:srgbClr val="000000"/>
                </a:solidFill>
                <a:effectLst/>
                <a:latin typeface="Traditional Arabic" pitchFamily="18" charset="-78"/>
                <a:ea typeface="SimSun" pitchFamily="2" charset="-122"/>
                <a:cs typeface="Traditional Arabic" pitchFamily="18" charset="-78"/>
              </a:rPr>
              <a:t> من المزيج التسويقي إلى القطاعات السوقية ثم إلى المزيج التسويقي مرة أخرى: في ظل هذا المدخل فإن المؤسسة تقوم بدراسة مستهلكي سلعتها لكي تعلم ما إذا كان هناك اختلافات بين هؤلاء المستهلكين في تفضيلهم لتلك السلعة، ومن هذه المعلومات تستنتج المؤسسة أي قطاع سوف يشتري سلعتها ومنها أيضا يختار رجل التسويق هدفا سوقيا يراجع بمقتضاه خصائص السلعة التي كان ينتجها وقد يقوم بعدها بتقديم أنواع جديدة وبمزيج تسويقي مختلف.</a:t>
            </a:r>
            <a:endParaRPr kumimoji="0" lang="fr-FR" altLang="zh-CN" sz="2200" b="0" i="0" u="none" strike="noStrike" cap="none" normalizeH="0" baseline="0" dirty="0" smtClean="0">
              <a:ln>
                <a:noFill/>
              </a:ln>
              <a:solidFill>
                <a:srgbClr val="000000"/>
              </a:solidFill>
              <a:effectLst/>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6156176" y="1052741"/>
            <a:ext cx="2160240" cy="338554"/>
          </a:xfrm>
          <a:prstGeom prst="rect">
            <a:avLst/>
          </a:prstGeom>
          <a:noFill/>
        </p:spPr>
        <p:txBody>
          <a:bodyPr wrap="square" rtlCol="0">
            <a:spAutoFit/>
          </a:bodyPr>
          <a:lstStyle/>
          <a:p>
            <a:r>
              <a:rPr lang="ar-SA" sz="1600" b="1" dirty="0" smtClean="0">
                <a:solidFill>
                  <a:srgbClr val="000000"/>
                </a:solidFill>
              </a:rPr>
              <a:t>منهجية التجزئة السوقية</a:t>
            </a:r>
            <a:endParaRPr lang="fr-FR" sz="1600" dirty="0">
              <a:solidFill>
                <a:srgbClr val="000000"/>
              </a:solidFill>
            </a:endParaRPr>
          </a:p>
        </p:txBody>
      </p:sp>
      <p:sp>
        <p:nvSpPr>
          <p:cNvPr id="5" name="Rectangle 4"/>
          <p:cNvSpPr/>
          <p:nvPr/>
        </p:nvSpPr>
        <p:spPr>
          <a:xfrm>
            <a:off x="4034918" y="1412776"/>
            <a:ext cx="3400290" cy="338554"/>
          </a:xfrm>
          <a:prstGeom prst="rect">
            <a:avLst/>
          </a:prstGeom>
        </p:spPr>
        <p:txBody>
          <a:bodyPr wrap="none">
            <a:spAutoFit/>
          </a:bodyPr>
          <a:lstStyle/>
          <a:p>
            <a:pPr algn="r" rtl="1">
              <a:buFont typeface="Arial" pitchFamily="34" charset="0"/>
              <a:buChar char="•"/>
            </a:pPr>
            <a:r>
              <a:rPr lang="ar-SA" sz="1600" dirty="0" smtClean="0">
                <a:solidFill>
                  <a:srgbClr val="000000"/>
                </a:solidFill>
              </a:rPr>
              <a:t> مرحلة الدراسة و </a:t>
            </a:r>
            <a:r>
              <a:rPr lang="ar-SA" sz="1600" dirty="0" err="1" smtClean="0">
                <a:solidFill>
                  <a:srgbClr val="000000"/>
                </a:solidFill>
              </a:rPr>
              <a:t>البحث:</a:t>
            </a:r>
            <a:r>
              <a:rPr lang="ar-SA" sz="1600" dirty="0" smtClean="0">
                <a:solidFill>
                  <a:srgbClr val="000000"/>
                </a:solidFill>
              </a:rPr>
              <a:t> </a:t>
            </a:r>
            <a:r>
              <a:rPr lang="fr-FR" sz="1400" i="1" dirty="0" smtClean="0">
                <a:solidFill>
                  <a:srgbClr val="000000"/>
                </a:solidFill>
              </a:rPr>
              <a:t>The </a:t>
            </a:r>
            <a:r>
              <a:rPr lang="fr-FR" sz="1400" i="1" dirty="0" err="1" smtClean="0">
                <a:solidFill>
                  <a:srgbClr val="000000"/>
                </a:solidFill>
              </a:rPr>
              <a:t>survey</a:t>
            </a:r>
            <a:r>
              <a:rPr lang="fr-FR" sz="1400" i="1" dirty="0" smtClean="0">
                <a:solidFill>
                  <a:srgbClr val="000000"/>
                </a:solidFill>
              </a:rPr>
              <a:t> stage</a:t>
            </a:r>
            <a:r>
              <a:rPr lang="fr-FR" sz="1400" dirty="0" smtClean="0">
                <a:solidFill>
                  <a:srgbClr val="000000"/>
                </a:solidFill>
              </a:rPr>
              <a:t> </a:t>
            </a:r>
            <a:endParaRPr lang="fr-FR" sz="1400" dirty="0">
              <a:solidFill>
                <a:srgbClr val="000000"/>
              </a:solidFill>
            </a:endParaRPr>
          </a:p>
        </p:txBody>
      </p:sp>
      <p:sp>
        <p:nvSpPr>
          <p:cNvPr id="6" name="Rectangle 5"/>
          <p:cNvSpPr/>
          <p:nvPr/>
        </p:nvSpPr>
        <p:spPr>
          <a:xfrm>
            <a:off x="3769703" y="1772816"/>
            <a:ext cx="2890535" cy="338554"/>
          </a:xfrm>
          <a:prstGeom prst="rect">
            <a:avLst/>
          </a:prstGeom>
        </p:spPr>
        <p:txBody>
          <a:bodyPr wrap="none">
            <a:spAutoFit/>
          </a:bodyPr>
          <a:lstStyle/>
          <a:p>
            <a:pPr algn="r" rtl="1">
              <a:buFont typeface="Arial" pitchFamily="34" charset="0"/>
              <a:buChar char="•"/>
            </a:pPr>
            <a:r>
              <a:rPr lang="ar-SA" sz="1600" dirty="0" smtClean="0">
                <a:solidFill>
                  <a:srgbClr val="000000"/>
                </a:solidFill>
              </a:rPr>
              <a:t> مرحلة </a:t>
            </a:r>
            <a:r>
              <a:rPr lang="ar-SA" sz="1600" dirty="0" err="1" smtClean="0">
                <a:solidFill>
                  <a:srgbClr val="000000"/>
                </a:solidFill>
              </a:rPr>
              <a:t>التحليل:</a:t>
            </a:r>
            <a:r>
              <a:rPr lang="ar-SA" sz="1600" dirty="0" smtClean="0">
                <a:solidFill>
                  <a:srgbClr val="000000"/>
                </a:solidFill>
              </a:rPr>
              <a:t> </a:t>
            </a:r>
            <a:r>
              <a:rPr lang="fr-FR" sz="1400" i="1" dirty="0" smtClean="0">
                <a:solidFill>
                  <a:srgbClr val="000000"/>
                </a:solidFill>
              </a:rPr>
              <a:t>The </a:t>
            </a:r>
            <a:r>
              <a:rPr lang="fr-FR" sz="1400" i="1" dirty="0" err="1" smtClean="0">
                <a:solidFill>
                  <a:srgbClr val="000000"/>
                </a:solidFill>
              </a:rPr>
              <a:t>analysis</a:t>
            </a:r>
            <a:r>
              <a:rPr lang="fr-FR" sz="1400" i="1" dirty="0" smtClean="0">
                <a:solidFill>
                  <a:srgbClr val="000000"/>
                </a:solidFill>
              </a:rPr>
              <a:t> stage</a:t>
            </a:r>
            <a:r>
              <a:rPr lang="fr-FR" sz="1600" i="1" dirty="0" smtClean="0">
                <a:solidFill>
                  <a:srgbClr val="000000"/>
                </a:solidFill>
              </a:rPr>
              <a:t> </a:t>
            </a:r>
          </a:p>
        </p:txBody>
      </p:sp>
      <p:sp>
        <p:nvSpPr>
          <p:cNvPr id="7" name="Rectangle 6"/>
          <p:cNvSpPr/>
          <p:nvPr/>
        </p:nvSpPr>
        <p:spPr>
          <a:xfrm>
            <a:off x="2559746" y="2154342"/>
            <a:ext cx="3534942" cy="338554"/>
          </a:xfrm>
          <a:prstGeom prst="rect">
            <a:avLst/>
          </a:prstGeom>
        </p:spPr>
        <p:txBody>
          <a:bodyPr wrap="none">
            <a:spAutoFit/>
          </a:bodyPr>
          <a:lstStyle/>
          <a:p>
            <a:pPr algn="r" rtl="1">
              <a:buFont typeface="Arial" pitchFamily="34" charset="0"/>
              <a:buChar char="•"/>
            </a:pPr>
            <a:r>
              <a:rPr lang="ar-SA" sz="1600" dirty="0" smtClean="0">
                <a:solidFill>
                  <a:srgbClr val="000000"/>
                </a:solidFill>
              </a:rPr>
              <a:t> مرحلة التحديد </a:t>
            </a:r>
            <a:r>
              <a:rPr lang="ar-SA" sz="1600" dirty="0" err="1" smtClean="0">
                <a:solidFill>
                  <a:srgbClr val="000000"/>
                </a:solidFill>
              </a:rPr>
              <a:t>والتعريف:</a:t>
            </a:r>
            <a:r>
              <a:rPr lang="ar-SA" sz="1600" dirty="0" smtClean="0">
                <a:solidFill>
                  <a:srgbClr val="000000"/>
                </a:solidFill>
              </a:rPr>
              <a:t> </a:t>
            </a:r>
            <a:r>
              <a:rPr lang="fr-FR" sz="1400" i="1" dirty="0" smtClean="0">
                <a:solidFill>
                  <a:srgbClr val="000000"/>
                </a:solidFill>
              </a:rPr>
              <a:t>The </a:t>
            </a:r>
            <a:r>
              <a:rPr lang="fr-FR" sz="1400" i="1" dirty="0" err="1" smtClean="0">
                <a:solidFill>
                  <a:srgbClr val="000000"/>
                </a:solidFill>
              </a:rPr>
              <a:t>profiling</a:t>
            </a:r>
            <a:r>
              <a:rPr lang="fr-FR" sz="1400" i="1" dirty="0" smtClean="0">
                <a:solidFill>
                  <a:srgbClr val="000000"/>
                </a:solidFill>
              </a:rPr>
              <a:t> stage</a:t>
            </a:r>
            <a:r>
              <a:rPr lang="fr-FR" sz="1600" dirty="0" smtClean="0">
                <a:solidFill>
                  <a:srgbClr val="000000"/>
                </a:solidFill>
              </a:rPr>
              <a:t> </a:t>
            </a:r>
            <a:endParaRPr lang="fr-FR" sz="1600" dirty="0">
              <a:solidFill>
                <a:srgbClr val="000000"/>
              </a:solidFill>
            </a:endParaRPr>
          </a:p>
        </p:txBody>
      </p:sp>
      <p:sp>
        <p:nvSpPr>
          <p:cNvPr id="8" name="Rectangle 7"/>
          <p:cNvSpPr/>
          <p:nvPr/>
        </p:nvSpPr>
        <p:spPr>
          <a:xfrm>
            <a:off x="6300192" y="2564904"/>
            <a:ext cx="1576072" cy="338554"/>
          </a:xfrm>
          <a:prstGeom prst="rect">
            <a:avLst/>
          </a:prstGeom>
        </p:spPr>
        <p:txBody>
          <a:bodyPr wrap="none">
            <a:spAutoFit/>
          </a:bodyPr>
          <a:lstStyle/>
          <a:p>
            <a:r>
              <a:rPr lang="ar-SA" sz="1600" b="1" dirty="0" smtClean="0">
                <a:solidFill>
                  <a:srgbClr val="000000"/>
                </a:solidFill>
              </a:rPr>
              <a:t>طرق تجزئة </a:t>
            </a:r>
            <a:r>
              <a:rPr lang="ar-SA" sz="1600" b="1" dirty="0" err="1" smtClean="0">
                <a:solidFill>
                  <a:srgbClr val="000000"/>
                </a:solidFill>
              </a:rPr>
              <a:t>السوق:</a:t>
            </a:r>
            <a:r>
              <a:rPr lang="ar-SA" sz="1600" b="1" dirty="0" smtClean="0">
                <a:solidFill>
                  <a:srgbClr val="000000"/>
                </a:solidFill>
              </a:rPr>
              <a:t> </a:t>
            </a:r>
            <a:endParaRPr lang="fr-FR" sz="1600" dirty="0">
              <a:solidFill>
                <a:srgbClr val="000000"/>
              </a:solidFill>
            </a:endParaRPr>
          </a:p>
        </p:txBody>
      </p:sp>
      <p:grpSp>
        <p:nvGrpSpPr>
          <p:cNvPr id="64514" name="Group 2"/>
          <p:cNvGrpSpPr>
            <a:grpSpLocks/>
          </p:cNvGrpSpPr>
          <p:nvPr/>
        </p:nvGrpSpPr>
        <p:grpSpPr bwMode="auto">
          <a:xfrm>
            <a:off x="1259632" y="2996952"/>
            <a:ext cx="5943600" cy="3638550"/>
            <a:chOff x="992" y="1798"/>
            <a:chExt cx="9360" cy="5731"/>
          </a:xfrm>
        </p:grpSpPr>
        <p:grpSp>
          <p:nvGrpSpPr>
            <p:cNvPr id="64515" name="Group 3"/>
            <p:cNvGrpSpPr>
              <a:grpSpLocks/>
            </p:cNvGrpSpPr>
            <p:nvPr/>
          </p:nvGrpSpPr>
          <p:grpSpPr bwMode="auto">
            <a:xfrm>
              <a:off x="1174" y="1798"/>
              <a:ext cx="9000" cy="4667"/>
              <a:chOff x="1658" y="1450"/>
              <a:chExt cx="9000" cy="5188"/>
            </a:xfrm>
          </p:grpSpPr>
          <p:sp>
            <p:nvSpPr>
              <p:cNvPr id="64516" name="Text Box 4"/>
              <p:cNvSpPr txBox="1">
                <a:spLocks noChangeArrowheads="1"/>
              </p:cNvSpPr>
              <p:nvPr/>
            </p:nvSpPr>
            <p:spPr bwMode="auto">
              <a:xfrm>
                <a:off x="1658" y="1450"/>
                <a:ext cx="9000" cy="5188"/>
              </a:xfrm>
              <a:prstGeom prst="rect">
                <a:avLst/>
              </a:prstGeom>
              <a:solidFill>
                <a:srgbClr val="FFFFFF"/>
              </a:solidFill>
              <a:ln w="9525" algn="ctr">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rgbClr val="000000"/>
                  </a:solidFill>
                  <a:effectLst/>
                  <a:latin typeface="Arial" pitchFamily="34" charset="0"/>
                  <a:cs typeface="Arial" pitchFamily="34" charset="0"/>
                </a:endParaRPr>
              </a:p>
            </p:txBody>
          </p:sp>
          <p:grpSp>
            <p:nvGrpSpPr>
              <p:cNvPr id="64517" name="Group 5"/>
              <p:cNvGrpSpPr>
                <a:grpSpLocks/>
              </p:cNvGrpSpPr>
              <p:nvPr/>
            </p:nvGrpSpPr>
            <p:grpSpPr bwMode="auto">
              <a:xfrm>
                <a:off x="6338" y="1776"/>
                <a:ext cx="4182" cy="3771"/>
                <a:chOff x="6338" y="1776"/>
                <a:chExt cx="4182" cy="3771"/>
              </a:xfrm>
            </p:grpSpPr>
            <p:sp>
              <p:nvSpPr>
                <p:cNvPr id="64518" name="Oval 6"/>
                <p:cNvSpPr>
                  <a:spLocks noChangeArrowheads="1"/>
                </p:cNvSpPr>
                <p:nvPr/>
              </p:nvSpPr>
              <p:spPr bwMode="auto">
                <a:xfrm>
                  <a:off x="10157" y="3226"/>
                  <a:ext cx="360" cy="360"/>
                </a:xfrm>
                <a:prstGeom prst="ellipse">
                  <a:avLst/>
                </a:prstGeom>
                <a:solidFill>
                  <a:srgbClr val="FFFFFF"/>
                </a:solidFill>
                <a:ln w="9525" algn="ctr">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64519" name="Oval 7"/>
                <p:cNvSpPr>
                  <a:spLocks noChangeArrowheads="1"/>
                </p:cNvSpPr>
                <p:nvPr/>
              </p:nvSpPr>
              <p:spPr bwMode="auto">
                <a:xfrm>
                  <a:off x="10160" y="3762"/>
                  <a:ext cx="360" cy="360"/>
                </a:xfrm>
                <a:prstGeom prst="ellipse">
                  <a:avLst/>
                </a:prstGeom>
                <a:solidFill>
                  <a:srgbClr val="FFFFFF"/>
                </a:solidFill>
                <a:ln w="9525" algn="ctr">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64520" name="Rectangle 8"/>
                <p:cNvSpPr>
                  <a:spLocks noChangeArrowheads="1"/>
                </p:cNvSpPr>
                <p:nvPr/>
              </p:nvSpPr>
              <p:spPr bwMode="auto">
                <a:xfrm>
                  <a:off x="8858" y="3398"/>
                  <a:ext cx="600" cy="540"/>
                </a:xfrm>
                <a:prstGeom prst="rect">
                  <a:avLst/>
                </a:prstGeom>
                <a:solidFill>
                  <a:srgbClr val="FFFFFF"/>
                </a:solidFill>
                <a:ln w="9525" algn="ctr">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64521" name="Rectangle 9"/>
                <p:cNvSpPr>
                  <a:spLocks noChangeArrowheads="1"/>
                </p:cNvSpPr>
                <p:nvPr/>
              </p:nvSpPr>
              <p:spPr bwMode="auto">
                <a:xfrm>
                  <a:off x="7778" y="2777"/>
                  <a:ext cx="600" cy="540"/>
                </a:xfrm>
                <a:prstGeom prst="rect">
                  <a:avLst/>
                </a:prstGeom>
                <a:solidFill>
                  <a:srgbClr val="FFFFFF"/>
                </a:solidFill>
                <a:ln w="9525" algn="ctr">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64522" name="Rectangle 10"/>
                <p:cNvSpPr>
                  <a:spLocks noChangeArrowheads="1"/>
                </p:cNvSpPr>
                <p:nvPr/>
              </p:nvSpPr>
              <p:spPr bwMode="auto">
                <a:xfrm>
                  <a:off x="6338" y="3414"/>
                  <a:ext cx="1080" cy="540"/>
                </a:xfrm>
                <a:prstGeom prst="rect">
                  <a:avLst/>
                </a:prstGeom>
                <a:solidFill>
                  <a:srgbClr val="FFFFFF"/>
                </a:solidFill>
                <a:ln w="9525" algn="ctr">
                  <a:solidFill>
                    <a:srgbClr val="000000"/>
                  </a:solidFill>
                  <a:miter lim="800000"/>
                  <a:headEnd/>
                  <a:tailEnd/>
                </a:ln>
                <a:effectLst/>
              </p:spPr>
              <p:txBody>
                <a:bodyPr vert="horz" wrap="square" lIns="91440" tIns="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ar-SA" sz="1600" b="0" i="0" u="none" strike="noStrike" cap="none" normalizeH="0" baseline="0" smtClean="0">
                      <a:ln>
                        <a:noFill/>
                      </a:ln>
                      <a:solidFill>
                        <a:srgbClr val="000000"/>
                      </a:solidFill>
                      <a:effectLst/>
                      <a:latin typeface="Traditional Arabic" pitchFamily="18" charset="-78"/>
                      <a:ea typeface="Arial" pitchFamily="34" charset="0"/>
                      <a:cs typeface="Traditional Arabic" pitchFamily="18" charset="-78"/>
                    </a:rPr>
                    <a:t>الجمهور</a:t>
                  </a:r>
                  <a:endParaRPr kumimoji="0" lang="fr-FR" sz="1800" b="0" i="0" u="none" strike="noStrike" cap="none" normalizeH="0" baseline="0" smtClean="0">
                    <a:ln>
                      <a:noFill/>
                    </a:ln>
                    <a:solidFill>
                      <a:srgbClr val="000000"/>
                    </a:solidFill>
                    <a:effectLst/>
                    <a:latin typeface="Arial" pitchFamily="34" charset="0"/>
                    <a:cs typeface="Arial" pitchFamily="34" charset="0"/>
                  </a:endParaRPr>
                </a:p>
              </p:txBody>
            </p:sp>
            <p:grpSp>
              <p:nvGrpSpPr>
                <p:cNvPr id="64523" name="Group 11"/>
                <p:cNvGrpSpPr>
                  <a:grpSpLocks/>
                </p:cNvGrpSpPr>
                <p:nvPr/>
              </p:nvGrpSpPr>
              <p:grpSpPr bwMode="auto">
                <a:xfrm>
                  <a:off x="8858" y="1776"/>
                  <a:ext cx="1662" cy="1288"/>
                  <a:chOff x="8858" y="1666"/>
                  <a:chExt cx="1662" cy="1288"/>
                </a:xfrm>
              </p:grpSpPr>
              <p:sp>
                <p:nvSpPr>
                  <p:cNvPr id="64524" name="Oval 12"/>
                  <p:cNvSpPr>
                    <a:spLocks noChangeArrowheads="1"/>
                  </p:cNvSpPr>
                  <p:nvPr/>
                </p:nvSpPr>
                <p:spPr bwMode="auto">
                  <a:xfrm>
                    <a:off x="10152" y="1666"/>
                    <a:ext cx="360" cy="360"/>
                  </a:xfrm>
                  <a:prstGeom prst="ellipse">
                    <a:avLst/>
                  </a:prstGeom>
                  <a:solidFill>
                    <a:srgbClr val="FFFFFF"/>
                  </a:solidFill>
                  <a:ln w="9525" algn="ctr">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64525" name="Oval 13"/>
                  <p:cNvSpPr>
                    <a:spLocks noChangeArrowheads="1"/>
                  </p:cNvSpPr>
                  <p:nvPr/>
                </p:nvSpPr>
                <p:spPr bwMode="auto">
                  <a:xfrm>
                    <a:off x="10152" y="2138"/>
                    <a:ext cx="360" cy="360"/>
                  </a:xfrm>
                  <a:prstGeom prst="ellipse">
                    <a:avLst/>
                  </a:prstGeom>
                  <a:solidFill>
                    <a:srgbClr val="FFFFFF"/>
                  </a:solidFill>
                  <a:ln w="9525" algn="ctr">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64526" name="Oval 14"/>
                  <p:cNvSpPr>
                    <a:spLocks noChangeArrowheads="1"/>
                  </p:cNvSpPr>
                  <p:nvPr/>
                </p:nvSpPr>
                <p:spPr bwMode="auto">
                  <a:xfrm>
                    <a:off x="10160" y="2594"/>
                    <a:ext cx="360" cy="360"/>
                  </a:xfrm>
                  <a:prstGeom prst="ellipse">
                    <a:avLst/>
                  </a:prstGeom>
                  <a:solidFill>
                    <a:srgbClr val="FFFFFF"/>
                  </a:solidFill>
                  <a:ln w="9525" algn="ctr">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64527" name="Rectangle 15"/>
                  <p:cNvSpPr>
                    <a:spLocks noChangeArrowheads="1"/>
                  </p:cNvSpPr>
                  <p:nvPr/>
                </p:nvSpPr>
                <p:spPr bwMode="auto">
                  <a:xfrm>
                    <a:off x="8858" y="2053"/>
                    <a:ext cx="600" cy="540"/>
                  </a:xfrm>
                  <a:prstGeom prst="rect">
                    <a:avLst/>
                  </a:prstGeom>
                  <a:solidFill>
                    <a:srgbClr val="FFFFFF"/>
                  </a:solidFill>
                  <a:ln w="9525" algn="ctr">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64528" name="Freeform 16"/>
                  <p:cNvSpPr>
                    <a:spLocks/>
                  </p:cNvSpPr>
                  <p:nvPr/>
                </p:nvSpPr>
                <p:spPr bwMode="auto">
                  <a:xfrm>
                    <a:off x="9458" y="1904"/>
                    <a:ext cx="699" cy="414"/>
                  </a:xfrm>
                  <a:custGeom>
                    <a:avLst/>
                    <a:gdLst/>
                    <a:ahLst/>
                    <a:cxnLst>
                      <a:cxn ang="0">
                        <a:pos x="699" y="0"/>
                      </a:cxn>
                      <a:cxn ang="0">
                        <a:pos x="0" y="414"/>
                      </a:cxn>
                    </a:cxnLst>
                    <a:rect l="0" t="0" r="r" b="b"/>
                    <a:pathLst>
                      <a:path w="699" h="414">
                        <a:moveTo>
                          <a:pt x="699" y="0"/>
                        </a:moveTo>
                        <a:lnTo>
                          <a:pt x="0" y="414"/>
                        </a:lnTo>
                      </a:path>
                    </a:pathLst>
                  </a:custGeom>
                  <a:noFill/>
                  <a:ln w="9525" cap="flat" cmpd="sng">
                    <a:solidFill>
                      <a:srgbClr val="000000"/>
                    </a:solidFill>
                    <a:prstDash val="solid"/>
                    <a:round/>
                    <a:headEnd type="none" w="med" len="med"/>
                    <a:tailEnd type="non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64529" name="Freeform 17"/>
                  <p:cNvSpPr>
                    <a:spLocks/>
                  </p:cNvSpPr>
                  <p:nvPr/>
                </p:nvSpPr>
                <p:spPr bwMode="auto">
                  <a:xfrm>
                    <a:off x="9458" y="2318"/>
                    <a:ext cx="680" cy="1"/>
                  </a:xfrm>
                  <a:custGeom>
                    <a:avLst/>
                    <a:gdLst/>
                    <a:ahLst/>
                    <a:cxnLst>
                      <a:cxn ang="0">
                        <a:pos x="0" y="0"/>
                      </a:cxn>
                      <a:cxn ang="0">
                        <a:pos x="680" y="1"/>
                      </a:cxn>
                    </a:cxnLst>
                    <a:rect l="0" t="0" r="r" b="b"/>
                    <a:pathLst>
                      <a:path w="680" h="1">
                        <a:moveTo>
                          <a:pt x="0" y="0"/>
                        </a:moveTo>
                        <a:lnTo>
                          <a:pt x="680" y="1"/>
                        </a:lnTo>
                      </a:path>
                    </a:pathLst>
                  </a:custGeom>
                  <a:noFill/>
                  <a:ln w="9525" cap="flat" cmpd="sng">
                    <a:solidFill>
                      <a:srgbClr val="000000"/>
                    </a:solidFill>
                    <a:prstDash val="solid"/>
                    <a:round/>
                    <a:headEnd type="none" w="med" len="med"/>
                    <a:tailEnd type="non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64530" name="Freeform 18"/>
                  <p:cNvSpPr>
                    <a:spLocks/>
                  </p:cNvSpPr>
                  <p:nvPr/>
                </p:nvSpPr>
                <p:spPr bwMode="auto">
                  <a:xfrm>
                    <a:off x="9458" y="2318"/>
                    <a:ext cx="699" cy="446"/>
                  </a:xfrm>
                  <a:custGeom>
                    <a:avLst/>
                    <a:gdLst/>
                    <a:ahLst/>
                    <a:cxnLst>
                      <a:cxn ang="0">
                        <a:pos x="0" y="0"/>
                      </a:cxn>
                      <a:cxn ang="0">
                        <a:pos x="699" y="446"/>
                      </a:cxn>
                    </a:cxnLst>
                    <a:rect l="0" t="0" r="r" b="b"/>
                    <a:pathLst>
                      <a:path w="699" h="446">
                        <a:moveTo>
                          <a:pt x="0" y="0"/>
                        </a:moveTo>
                        <a:lnTo>
                          <a:pt x="699" y="446"/>
                        </a:lnTo>
                      </a:path>
                    </a:pathLst>
                  </a:custGeom>
                  <a:noFill/>
                  <a:ln w="9525" cap="flat" cmpd="sng">
                    <a:solidFill>
                      <a:srgbClr val="000000"/>
                    </a:solidFill>
                    <a:prstDash val="solid"/>
                    <a:round/>
                    <a:headEnd type="none" w="med" len="med"/>
                    <a:tailEnd type="non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grpSp>
            <p:sp>
              <p:nvSpPr>
                <p:cNvPr id="64531" name="Freeform 19"/>
                <p:cNvSpPr>
                  <a:spLocks/>
                </p:cNvSpPr>
                <p:nvPr/>
              </p:nvSpPr>
              <p:spPr bwMode="auto">
                <a:xfrm>
                  <a:off x="9459" y="3441"/>
                  <a:ext cx="698" cy="214"/>
                </a:xfrm>
                <a:custGeom>
                  <a:avLst/>
                  <a:gdLst/>
                  <a:ahLst/>
                  <a:cxnLst>
                    <a:cxn ang="0">
                      <a:pos x="0" y="214"/>
                    </a:cxn>
                    <a:cxn ang="0">
                      <a:pos x="698" y="0"/>
                    </a:cxn>
                  </a:cxnLst>
                  <a:rect l="0" t="0" r="r" b="b"/>
                  <a:pathLst>
                    <a:path w="698" h="214">
                      <a:moveTo>
                        <a:pt x="0" y="214"/>
                      </a:moveTo>
                      <a:lnTo>
                        <a:pt x="698" y="0"/>
                      </a:lnTo>
                    </a:path>
                  </a:pathLst>
                </a:custGeom>
                <a:noFill/>
                <a:ln w="9525" cap="flat" cmpd="sng">
                  <a:solidFill>
                    <a:srgbClr val="000000"/>
                  </a:solidFill>
                  <a:prstDash val="solid"/>
                  <a:round/>
                  <a:headEnd type="none" w="med" len="med"/>
                  <a:tailEnd type="non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64532" name="Freeform 20"/>
                <p:cNvSpPr>
                  <a:spLocks/>
                </p:cNvSpPr>
                <p:nvPr/>
              </p:nvSpPr>
              <p:spPr bwMode="auto">
                <a:xfrm>
                  <a:off x="9480" y="3660"/>
                  <a:ext cx="680" cy="287"/>
                </a:xfrm>
                <a:custGeom>
                  <a:avLst/>
                  <a:gdLst/>
                  <a:ahLst/>
                  <a:cxnLst>
                    <a:cxn ang="0">
                      <a:pos x="0" y="0"/>
                    </a:cxn>
                    <a:cxn ang="0">
                      <a:pos x="680" y="287"/>
                    </a:cxn>
                  </a:cxnLst>
                  <a:rect l="0" t="0" r="r" b="b"/>
                  <a:pathLst>
                    <a:path w="680" h="287">
                      <a:moveTo>
                        <a:pt x="0" y="0"/>
                      </a:moveTo>
                      <a:lnTo>
                        <a:pt x="680" y="287"/>
                      </a:lnTo>
                    </a:path>
                  </a:pathLst>
                </a:custGeom>
                <a:noFill/>
                <a:ln w="9525" cap="flat" cmpd="sng">
                  <a:solidFill>
                    <a:srgbClr val="000000"/>
                  </a:solidFill>
                  <a:prstDash val="solid"/>
                  <a:round/>
                  <a:headEnd type="none" w="med" len="med"/>
                  <a:tailEnd type="non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grpSp>
              <p:nvGrpSpPr>
                <p:cNvPr id="64533" name="Group 21"/>
                <p:cNvGrpSpPr>
                  <a:grpSpLocks/>
                </p:cNvGrpSpPr>
                <p:nvPr/>
              </p:nvGrpSpPr>
              <p:grpSpPr bwMode="auto">
                <a:xfrm>
                  <a:off x="8857" y="4259"/>
                  <a:ext cx="1662" cy="1288"/>
                  <a:chOff x="8858" y="1666"/>
                  <a:chExt cx="1662" cy="1288"/>
                </a:xfrm>
              </p:grpSpPr>
              <p:sp>
                <p:nvSpPr>
                  <p:cNvPr id="64534" name="Oval 22"/>
                  <p:cNvSpPr>
                    <a:spLocks noChangeArrowheads="1"/>
                  </p:cNvSpPr>
                  <p:nvPr/>
                </p:nvSpPr>
                <p:spPr bwMode="auto">
                  <a:xfrm>
                    <a:off x="10152" y="1666"/>
                    <a:ext cx="360" cy="360"/>
                  </a:xfrm>
                  <a:prstGeom prst="ellipse">
                    <a:avLst/>
                  </a:prstGeom>
                  <a:solidFill>
                    <a:srgbClr val="FFFFFF"/>
                  </a:solidFill>
                  <a:ln w="9525" algn="ctr">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64535" name="Oval 23"/>
                  <p:cNvSpPr>
                    <a:spLocks noChangeArrowheads="1"/>
                  </p:cNvSpPr>
                  <p:nvPr/>
                </p:nvSpPr>
                <p:spPr bwMode="auto">
                  <a:xfrm>
                    <a:off x="10152" y="2138"/>
                    <a:ext cx="360" cy="360"/>
                  </a:xfrm>
                  <a:prstGeom prst="ellipse">
                    <a:avLst/>
                  </a:prstGeom>
                  <a:solidFill>
                    <a:srgbClr val="FFFFFF"/>
                  </a:solidFill>
                  <a:ln w="9525" algn="ctr">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64536" name="Oval 24"/>
                  <p:cNvSpPr>
                    <a:spLocks noChangeArrowheads="1"/>
                  </p:cNvSpPr>
                  <p:nvPr/>
                </p:nvSpPr>
                <p:spPr bwMode="auto">
                  <a:xfrm>
                    <a:off x="10160" y="2594"/>
                    <a:ext cx="360" cy="360"/>
                  </a:xfrm>
                  <a:prstGeom prst="ellipse">
                    <a:avLst/>
                  </a:prstGeom>
                  <a:solidFill>
                    <a:srgbClr val="FFFFFF"/>
                  </a:solidFill>
                  <a:ln w="9525" algn="ctr">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64537" name="Rectangle 25"/>
                  <p:cNvSpPr>
                    <a:spLocks noChangeArrowheads="1"/>
                  </p:cNvSpPr>
                  <p:nvPr/>
                </p:nvSpPr>
                <p:spPr bwMode="auto">
                  <a:xfrm>
                    <a:off x="8858" y="2053"/>
                    <a:ext cx="600" cy="540"/>
                  </a:xfrm>
                  <a:prstGeom prst="rect">
                    <a:avLst/>
                  </a:prstGeom>
                  <a:solidFill>
                    <a:srgbClr val="FFFFFF"/>
                  </a:solidFill>
                  <a:ln w="9525" algn="ctr">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64538" name="Freeform 26"/>
                  <p:cNvSpPr>
                    <a:spLocks/>
                  </p:cNvSpPr>
                  <p:nvPr/>
                </p:nvSpPr>
                <p:spPr bwMode="auto">
                  <a:xfrm>
                    <a:off x="9458" y="1904"/>
                    <a:ext cx="699" cy="414"/>
                  </a:xfrm>
                  <a:custGeom>
                    <a:avLst/>
                    <a:gdLst/>
                    <a:ahLst/>
                    <a:cxnLst>
                      <a:cxn ang="0">
                        <a:pos x="699" y="0"/>
                      </a:cxn>
                      <a:cxn ang="0">
                        <a:pos x="0" y="414"/>
                      </a:cxn>
                    </a:cxnLst>
                    <a:rect l="0" t="0" r="r" b="b"/>
                    <a:pathLst>
                      <a:path w="699" h="414">
                        <a:moveTo>
                          <a:pt x="699" y="0"/>
                        </a:moveTo>
                        <a:lnTo>
                          <a:pt x="0" y="414"/>
                        </a:lnTo>
                      </a:path>
                    </a:pathLst>
                  </a:custGeom>
                  <a:noFill/>
                  <a:ln w="9525" cap="flat" cmpd="sng">
                    <a:solidFill>
                      <a:srgbClr val="000000"/>
                    </a:solidFill>
                    <a:prstDash val="solid"/>
                    <a:round/>
                    <a:headEnd type="none" w="med" len="med"/>
                    <a:tailEnd type="non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64539" name="Freeform 27"/>
                  <p:cNvSpPr>
                    <a:spLocks/>
                  </p:cNvSpPr>
                  <p:nvPr/>
                </p:nvSpPr>
                <p:spPr bwMode="auto">
                  <a:xfrm>
                    <a:off x="9458" y="2318"/>
                    <a:ext cx="680" cy="1"/>
                  </a:xfrm>
                  <a:custGeom>
                    <a:avLst/>
                    <a:gdLst/>
                    <a:ahLst/>
                    <a:cxnLst>
                      <a:cxn ang="0">
                        <a:pos x="0" y="0"/>
                      </a:cxn>
                      <a:cxn ang="0">
                        <a:pos x="680" y="1"/>
                      </a:cxn>
                    </a:cxnLst>
                    <a:rect l="0" t="0" r="r" b="b"/>
                    <a:pathLst>
                      <a:path w="680" h="1">
                        <a:moveTo>
                          <a:pt x="0" y="0"/>
                        </a:moveTo>
                        <a:lnTo>
                          <a:pt x="680" y="1"/>
                        </a:lnTo>
                      </a:path>
                    </a:pathLst>
                  </a:custGeom>
                  <a:noFill/>
                  <a:ln w="9525" cap="flat" cmpd="sng">
                    <a:solidFill>
                      <a:srgbClr val="000000"/>
                    </a:solidFill>
                    <a:prstDash val="solid"/>
                    <a:round/>
                    <a:headEnd type="none" w="med" len="med"/>
                    <a:tailEnd type="non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64540" name="Freeform 28"/>
                  <p:cNvSpPr>
                    <a:spLocks/>
                  </p:cNvSpPr>
                  <p:nvPr/>
                </p:nvSpPr>
                <p:spPr bwMode="auto">
                  <a:xfrm>
                    <a:off x="9458" y="2318"/>
                    <a:ext cx="699" cy="446"/>
                  </a:xfrm>
                  <a:custGeom>
                    <a:avLst/>
                    <a:gdLst/>
                    <a:ahLst/>
                    <a:cxnLst>
                      <a:cxn ang="0">
                        <a:pos x="0" y="0"/>
                      </a:cxn>
                      <a:cxn ang="0">
                        <a:pos x="699" y="446"/>
                      </a:cxn>
                    </a:cxnLst>
                    <a:rect l="0" t="0" r="r" b="b"/>
                    <a:pathLst>
                      <a:path w="699" h="446">
                        <a:moveTo>
                          <a:pt x="0" y="0"/>
                        </a:moveTo>
                        <a:lnTo>
                          <a:pt x="699" y="446"/>
                        </a:lnTo>
                      </a:path>
                    </a:pathLst>
                  </a:custGeom>
                  <a:noFill/>
                  <a:ln w="9525" cap="flat" cmpd="sng">
                    <a:solidFill>
                      <a:srgbClr val="000000"/>
                    </a:solidFill>
                    <a:prstDash val="solid"/>
                    <a:round/>
                    <a:headEnd type="none" w="med" len="med"/>
                    <a:tailEnd type="non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grpSp>
            <p:sp>
              <p:nvSpPr>
                <p:cNvPr id="64541" name="Freeform 29"/>
                <p:cNvSpPr>
                  <a:spLocks/>
                </p:cNvSpPr>
                <p:nvPr/>
              </p:nvSpPr>
              <p:spPr bwMode="auto">
                <a:xfrm>
                  <a:off x="8383" y="2426"/>
                  <a:ext cx="471" cy="343"/>
                </a:xfrm>
                <a:custGeom>
                  <a:avLst/>
                  <a:gdLst/>
                  <a:ahLst/>
                  <a:cxnLst>
                    <a:cxn ang="0">
                      <a:pos x="0" y="343"/>
                    </a:cxn>
                    <a:cxn ang="0">
                      <a:pos x="471" y="0"/>
                    </a:cxn>
                  </a:cxnLst>
                  <a:rect l="0" t="0" r="r" b="b"/>
                  <a:pathLst>
                    <a:path w="471" h="343">
                      <a:moveTo>
                        <a:pt x="0" y="343"/>
                      </a:moveTo>
                      <a:lnTo>
                        <a:pt x="471" y="0"/>
                      </a:lnTo>
                    </a:path>
                  </a:pathLst>
                </a:custGeom>
                <a:noFill/>
                <a:ln w="9525" cap="flat" cmpd="sng">
                  <a:solidFill>
                    <a:srgbClr val="000000"/>
                  </a:solidFill>
                  <a:prstDash val="solid"/>
                  <a:round/>
                  <a:headEnd type="none" w="med" len="med"/>
                  <a:tailEnd type="non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64542" name="Freeform 30"/>
                <p:cNvSpPr>
                  <a:spLocks/>
                </p:cNvSpPr>
                <p:nvPr/>
              </p:nvSpPr>
              <p:spPr bwMode="auto">
                <a:xfrm>
                  <a:off x="8374" y="3317"/>
                  <a:ext cx="480" cy="352"/>
                </a:xfrm>
                <a:custGeom>
                  <a:avLst/>
                  <a:gdLst/>
                  <a:ahLst/>
                  <a:cxnLst>
                    <a:cxn ang="0">
                      <a:pos x="0" y="0"/>
                    </a:cxn>
                    <a:cxn ang="0">
                      <a:pos x="480" y="352"/>
                    </a:cxn>
                  </a:cxnLst>
                  <a:rect l="0" t="0" r="r" b="b"/>
                  <a:pathLst>
                    <a:path w="480" h="352">
                      <a:moveTo>
                        <a:pt x="0" y="0"/>
                      </a:moveTo>
                      <a:lnTo>
                        <a:pt x="480" y="352"/>
                      </a:lnTo>
                    </a:path>
                  </a:pathLst>
                </a:custGeom>
                <a:noFill/>
                <a:ln w="9525" cap="flat" cmpd="sng">
                  <a:solidFill>
                    <a:srgbClr val="000000"/>
                  </a:solidFill>
                  <a:prstDash val="solid"/>
                  <a:round/>
                  <a:headEnd type="none" w="med" len="med"/>
                  <a:tailEnd type="non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64543" name="Freeform 31"/>
                <p:cNvSpPr>
                  <a:spLocks/>
                </p:cNvSpPr>
                <p:nvPr/>
              </p:nvSpPr>
              <p:spPr bwMode="auto">
                <a:xfrm>
                  <a:off x="7423" y="3317"/>
                  <a:ext cx="351" cy="352"/>
                </a:xfrm>
                <a:custGeom>
                  <a:avLst/>
                  <a:gdLst/>
                  <a:ahLst/>
                  <a:cxnLst>
                    <a:cxn ang="0">
                      <a:pos x="0" y="352"/>
                    </a:cxn>
                    <a:cxn ang="0">
                      <a:pos x="351" y="0"/>
                    </a:cxn>
                  </a:cxnLst>
                  <a:rect l="0" t="0" r="r" b="b"/>
                  <a:pathLst>
                    <a:path w="351" h="352">
                      <a:moveTo>
                        <a:pt x="0" y="352"/>
                      </a:moveTo>
                      <a:lnTo>
                        <a:pt x="351" y="0"/>
                      </a:lnTo>
                    </a:path>
                  </a:pathLst>
                </a:custGeom>
                <a:noFill/>
                <a:ln w="9525" cap="flat" cmpd="sng">
                  <a:solidFill>
                    <a:srgbClr val="000000"/>
                  </a:solidFill>
                  <a:prstDash val="solid"/>
                  <a:round/>
                  <a:headEnd type="none" w="med" len="med"/>
                  <a:tailEnd type="non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64544" name="Freeform 32"/>
                <p:cNvSpPr>
                  <a:spLocks/>
                </p:cNvSpPr>
                <p:nvPr/>
              </p:nvSpPr>
              <p:spPr bwMode="auto">
                <a:xfrm>
                  <a:off x="7414" y="3677"/>
                  <a:ext cx="1440" cy="969"/>
                </a:xfrm>
                <a:custGeom>
                  <a:avLst/>
                  <a:gdLst/>
                  <a:ahLst/>
                  <a:cxnLst>
                    <a:cxn ang="0">
                      <a:pos x="0" y="0"/>
                    </a:cxn>
                    <a:cxn ang="0">
                      <a:pos x="1440" y="969"/>
                    </a:cxn>
                  </a:cxnLst>
                  <a:rect l="0" t="0" r="r" b="b"/>
                  <a:pathLst>
                    <a:path w="1440" h="969">
                      <a:moveTo>
                        <a:pt x="0" y="0"/>
                      </a:moveTo>
                      <a:lnTo>
                        <a:pt x="1440" y="969"/>
                      </a:lnTo>
                    </a:path>
                  </a:pathLst>
                </a:custGeom>
                <a:noFill/>
                <a:ln w="9525" cap="flat" cmpd="sng">
                  <a:solidFill>
                    <a:srgbClr val="000000"/>
                  </a:solidFill>
                  <a:prstDash val="solid"/>
                  <a:round/>
                  <a:headEnd type="none" w="med" len="med"/>
                  <a:tailEnd type="non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grpSp>
          <p:grpSp>
            <p:nvGrpSpPr>
              <p:cNvPr id="64545" name="Group 33"/>
              <p:cNvGrpSpPr>
                <a:grpSpLocks/>
              </p:cNvGrpSpPr>
              <p:nvPr/>
            </p:nvGrpSpPr>
            <p:grpSpPr bwMode="auto">
              <a:xfrm>
                <a:off x="1778" y="1778"/>
                <a:ext cx="3960" cy="3780"/>
                <a:chOff x="1778" y="1778"/>
                <a:chExt cx="3960" cy="3780"/>
              </a:xfrm>
            </p:grpSpPr>
            <p:sp>
              <p:nvSpPr>
                <p:cNvPr id="64546" name="Rectangle 34"/>
                <p:cNvSpPr>
                  <a:spLocks noChangeArrowheads="1"/>
                </p:cNvSpPr>
                <p:nvPr/>
              </p:nvSpPr>
              <p:spPr bwMode="auto">
                <a:xfrm>
                  <a:off x="1778" y="1778"/>
                  <a:ext cx="600" cy="540"/>
                </a:xfrm>
                <a:prstGeom prst="rect">
                  <a:avLst/>
                </a:prstGeom>
                <a:solidFill>
                  <a:srgbClr val="FFFFFF"/>
                </a:solidFill>
                <a:ln w="9525" algn="ctr">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64547" name="Rectangle 35"/>
                <p:cNvSpPr>
                  <a:spLocks noChangeArrowheads="1"/>
                </p:cNvSpPr>
                <p:nvPr/>
              </p:nvSpPr>
              <p:spPr bwMode="auto">
                <a:xfrm>
                  <a:off x="1778" y="2694"/>
                  <a:ext cx="600" cy="540"/>
                </a:xfrm>
                <a:prstGeom prst="rect">
                  <a:avLst/>
                </a:prstGeom>
                <a:solidFill>
                  <a:srgbClr val="FFFFFF"/>
                </a:solidFill>
                <a:ln w="9525" algn="ctr">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64548" name="Rectangle 36"/>
                <p:cNvSpPr>
                  <a:spLocks noChangeArrowheads="1"/>
                </p:cNvSpPr>
                <p:nvPr/>
              </p:nvSpPr>
              <p:spPr bwMode="auto">
                <a:xfrm>
                  <a:off x="1778" y="4118"/>
                  <a:ext cx="600" cy="540"/>
                </a:xfrm>
                <a:prstGeom prst="rect">
                  <a:avLst/>
                </a:prstGeom>
                <a:solidFill>
                  <a:srgbClr val="FFFFFF"/>
                </a:solidFill>
                <a:ln w="9525" algn="ctr">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64549" name="Rectangle 37"/>
                <p:cNvSpPr>
                  <a:spLocks noChangeArrowheads="1"/>
                </p:cNvSpPr>
                <p:nvPr/>
              </p:nvSpPr>
              <p:spPr bwMode="auto">
                <a:xfrm>
                  <a:off x="1778" y="5018"/>
                  <a:ext cx="600" cy="540"/>
                </a:xfrm>
                <a:prstGeom prst="rect">
                  <a:avLst/>
                </a:prstGeom>
                <a:solidFill>
                  <a:srgbClr val="FFFFFF"/>
                </a:solidFill>
                <a:ln w="9525" algn="ctr">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grpSp>
              <p:nvGrpSpPr>
                <p:cNvPr id="64550" name="Group 38"/>
                <p:cNvGrpSpPr>
                  <a:grpSpLocks/>
                </p:cNvGrpSpPr>
                <p:nvPr/>
              </p:nvGrpSpPr>
              <p:grpSpPr bwMode="auto">
                <a:xfrm>
                  <a:off x="3310" y="2206"/>
                  <a:ext cx="2428" cy="2896"/>
                  <a:chOff x="3310" y="2206"/>
                  <a:chExt cx="2428" cy="2896"/>
                </a:xfrm>
              </p:grpSpPr>
              <p:sp>
                <p:nvSpPr>
                  <p:cNvPr id="64551" name="Rectangle 39"/>
                  <p:cNvSpPr>
                    <a:spLocks noChangeArrowheads="1"/>
                  </p:cNvSpPr>
                  <p:nvPr/>
                </p:nvSpPr>
                <p:spPr bwMode="auto">
                  <a:xfrm>
                    <a:off x="3310" y="2206"/>
                    <a:ext cx="600" cy="540"/>
                  </a:xfrm>
                  <a:prstGeom prst="rect">
                    <a:avLst/>
                  </a:prstGeom>
                  <a:solidFill>
                    <a:srgbClr val="FFFFFF"/>
                  </a:solidFill>
                  <a:ln w="9525" algn="ctr">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64552" name="Rectangle 40"/>
                  <p:cNvSpPr>
                    <a:spLocks noChangeArrowheads="1"/>
                  </p:cNvSpPr>
                  <p:nvPr/>
                </p:nvSpPr>
                <p:spPr bwMode="auto">
                  <a:xfrm>
                    <a:off x="3310" y="4562"/>
                    <a:ext cx="600" cy="540"/>
                  </a:xfrm>
                  <a:prstGeom prst="rect">
                    <a:avLst/>
                  </a:prstGeom>
                  <a:solidFill>
                    <a:srgbClr val="FFFFFF"/>
                  </a:solidFill>
                  <a:ln w="9525" algn="ctr">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64553" name="Rectangle 41"/>
                  <p:cNvSpPr>
                    <a:spLocks noChangeArrowheads="1"/>
                  </p:cNvSpPr>
                  <p:nvPr/>
                </p:nvSpPr>
                <p:spPr bwMode="auto">
                  <a:xfrm>
                    <a:off x="4658" y="3416"/>
                    <a:ext cx="1080" cy="540"/>
                  </a:xfrm>
                  <a:prstGeom prst="rect">
                    <a:avLst/>
                  </a:prstGeom>
                  <a:solidFill>
                    <a:srgbClr val="FFFFFF"/>
                  </a:solidFill>
                  <a:ln w="9525" algn="ctr">
                    <a:solidFill>
                      <a:srgbClr val="000000"/>
                    </a:solidFill>
                    <a:miter lim="800000"/>
                    <a:headEnd/>
                    <a:tailEnd/>
                  </a:ln>
                  <a:effectLst/>
                </p:spPr>
                <p:txBody>
                  <a:bodyPr vert="horz" wrap="square" lIns="91440" tIns="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ar-SA" sz="1600" b="0" i="0" u="none" strike="noStrike" cap="none" normalizeH="0" baseline="0" smtClean="0">
                        <a:ln>
                          <a:noFill/>
                        </a:ln>
                        <a:solidFill>
                          <a:srgbClr val="000000"/>
                        </a:solidFill>
                        <a:effectLst/>
                        <a:latin typeface="Traditional Arabic" pitchFamily="18" charset="-78"/>
                        <a:ea typeface="Arial" pitchFamily="34" charset="0"/>
                        <a:cs typeface="Traditional Arabic" pitchFamily="18" charset="-78"/>
                      </a:rPr>
                      <a:t>الجمهور</a:t>
                    </a:r>
                    <a:endParaRPr kumimoji="0" lang="fr-FR" sz="1800" b="0" i="0" u="none" strike="noStrike" cap="none" normalizeH="0" baseline="0" smtClean="0">
                      <a:ln>
                        <a:noFill/>
                      </a:ln>
                      <a:solidFill>
                        <a:srgbClr val="000000"/>
                      </a:solidFill>
                      <a:effectLst/>
                      <a:latin typeface="Arial" pitchFamily="34" charset="0"/>
                      <a:cs typeface="Arial" pitchFamily="34" charset="0"/>
                    </a:endParaRPr>
                  </a:p>
                </p:txBody>
              </p:sp>
              <p:grpSp>
                <p:nvGrpSpPr>
                  <p:cNvPr id="64554" name="Group 42"/>
                  <p:cNvGrpSpPr>
                    <a:grpSpLocks/>
                  </p:cNvGrpSpPr>
                  <p:nvPr/>
                </p:nvGrpSpPr>
                <p:grpSpPr bwMode="auto">
                  <a:xfrm>
                    <a:off x="3920" y="2491"/>
                    <a:ext cx="731" cy="2340"/>
                    <a:chOff x="3920" y="2491"/>
                    <a:chExt cx="731" cy="2340"/>
                  </a:xfrm>
                </p:grpSpPr>
                <p:sp>
                  <p:nvSpPr>
                    <p:cNvPr id="64555" name="Freeform 43"/>
                    <p:cNvSpPr>
                      <a:spLocks/>
                    </p:cNvSpPr>
                    <p:nvPr/>
                  </p:nvSpPr>
                  <p:spPr bwMode="auto">
                    <a:xfrm>
                      <a:off x="3920" y="2491"/>
                      <a:ext cx="360" cy="2340"/>
                    </a:xfrm>
                    <a:custGeom>
                      <a:avLst/>
                      <a:gdLst/>
                      <a:ahLst/>
                      <a:cxnLst>
                        <a:cxn ang="0">
                          <a:pos x="0" y="0"/>
                        </a:cxn>
                        <a:cxn ang="0">
                          <a:pos x="240" y="0"/>
                        </a:cxn>
                        <a:cxn ang="0">
                          <a:pos x="240" y="2340"/>
                        </a:cxn>
                        <a:cxn ang="0">
                          <a:pos x="0" y="2340"/>
                        </a:cxn>
                      </a:cxnLst>
                      <a:rect l="0" t="0" r="r" b="b"/>
                      <a:pathLst>
                        <a:path w="240" h="2340">
                          <a:moveTo>
                            <a:pt x="0" y="0"/>
                          </a:moveTo>
                          <a:lnTo>
                            <a:pt x="240" y="0"/>
                          </a:lnTo>
                          <a:lnTo>
                            <a:pt x="240" y="2340"/>
                          </a:lnTo>
                          <a:lnTo>
                            <a:pt x="0" y="2340"/>
                          </a:lnTo>
                        </a:path>
                      </a:pathLst>
                    </a:custGeom>
                    <a:noFill/>
                    <a:ln w="9525" cap="flat" cmpd="sng">
                      <a:solidFill>
                        <a:srgbClr val="000000"/>
                      </a:solidFill>
                      <a:prstDash val="solid"/>
                      <a:round/>
                      <a:headEnd type="none" w="med" len="med"/>
                      <a:tailEnd type="non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64556" name="Line 44"/>
                    <p:cNvSpPr>
                      <a:spLocks noChangeShapeType="1"/>
                    </p:cNvSpPr>
                    <p:nvPr/>
                  </p:nvSpPr>
                  <p:spPr bwMode="auto">
                    <a:xfrm flipH="1">
                      <a:off x="4291" y="3683"/>
                      <a:ext cx="360" cy="0"/>
                    </a:xfrm>
                    <a:prstGeom prst="line">
                      <a:avLst/>
                    </a:prstGeom>
                    <a:noFill/>
                    <a:ln w="9525">
                      <a:solidFill>
                        <a:srgbClr val="000000"/>
                      </a:solidFill>
                      <a:round/>
                      <a:headEnd/>
                      <a:tailEn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grpSp>
            </p:grpSp>
            <p:grpSp>
              <p:nvGrpSpPr>
                <p:cNvPr id="64557" name="Group 45"/>
                <p:cNvGrpSpPr>
                  <a:grpSpLocks/>
                </p:cNvGrpSpPr>
                <p:nvPr/>
              </p:nvGrpSpPr>
              <p:grpSpPr bwMode="auto">
                <a:xfrm>
                  <a:off x="2378" y="2060"/>
                  <a:ext cx="931" cy="900"/>
                  <a:chOff x="2378" y="2060"/>
                  <a:chExt cx="931" cy="900"/>
                </a:xfrm>
              </p:grpSpPr>
              <p:sp>
                <p:nvSpPr>
                  <p:cNvPr id="64558" name="Freeform 46"/>
                  <p:cNvSpPr>
                    <a:spLocks/>
                  </p:cNvSpPr>
                  <p:nvPr/>
                </p:nvSpPr>
                <p:spPr bwMode="auto">
                  <a:xfrm>
                    <a:off x="2378" y="2060"/>
                    <a:ext cx="480" cy="900"/>
                  </a:xfrm>
                  <a:custGeom>
                    <a:avLst/>
                    <a:gdLst/>
                    <a:ahLst/>
                    <a:cxnLst>
                      <a:cxn ang="0">
                        <a:pos x="0" y="0"/>
                      </a:cxn>
                      <a:cxn ang="0">
                        <a:pos x="480" y="0"/>
                      </a:cxn>
                      <a:cxn ang="0">
                        <a:pos x="480" y="900"/>
                      </a:cxn>
                      <a:cxn ang="0">
                        <a:pos x="0" y="900"/>
                      </a:cxn>
                    </a:cxnLst>
                    <a:rect l="0" t="0" r="r" b="b"/>
                    <a:pathLst>
                      <a:path w="480" h="900">
                        <a:moveTo>
                          <a:pt x="0" y="0"/>
                        </a:moveTo>
                        <a:lnTo>
                          <a:pt x="480" y="0"/>
                        </a:lnTo>
                        <a:lnTo>
                          <a:pt x="480" y="900"/>
                        </a:lnTo>
                        <a:lnTo>
                          <a:pt x="0" y="900"/>
                        </a:lnTo>
                      </a:path>
                    </a:pathLst>
                  </a:custGeom>
                  <a:noFill/>
                  <a:ln w="9525" cap="flat" cmpd="sng">
                    <a:solidFill>
                      <a:srgbClr val="000000"/>
                    </a:solidFill>
                    <a:prstDash val="solid"/>
                    <a:round/>
                    <a:headEnd type="none" w="med" len="med"/>
                    <a:tailEnd type="non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64559" name="Freeform 47"/>
                  <p:cNvSpPr>
                    <a:spLocks/>
                  </p:cNvSpPr>
                  <p:nvPr/>
                </p:nvSpPr>
                <p:spPr bwMode="auto">
                  <a:xfrm>
                    <a:off x="2858" y="2498"/>
                    <a:ext cx="451" cy="2"/>
                  </a:xfrm>
                  <a:custGeom>
                    <a:avLst/>
                    <a:gdLst/>
                    <a:ahLst/>
                    <a:cxnLst>
                      <a:cxn ang="0">
                        <a:pos x="0" y="0"/>
                      </a:cxn>
                      <a:cxn ang="0">
                        <a:pos x="451" y="2"/>
                      </a:cxn>
                    </a:cxnLst>
                    <a:rect l="0" t="0" r="r" b="b"/>
                    <a:pathLst>
                      <a:path w="451" h="2">
                        <a:moveTo>
                          <a:pt x="0" y="0"/>
                        </a:moveTo>
                        <a:lnTo>
                          <a:pt x="451" y="2"/>
                        </a:lnTo>
                      </a:path>
                    </a:pathLst>
                  </a:custGeom>
                  <a:noFill/>
                  <a:ln w="9525" cap="flat" cmpd="sng">
                    <a:solidFill>
                      <a:srgbClr val="000000"/>
                    </a:solidFill>
                    <a:prstDash val="solid"/>
                    <a:round/>
                    <a:headEnd type="none" w="med" len="med"/>
                    <a:tailEnd type="non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grpSp>
            <p:grpSp>
              <p:nvGrpSpPr>
                <p:cNvPr id="64560" name="Group 48"/>
                <p:cNvGrpSpPr>
                  <a:grpSpLocks/>
                </p:cNvGrpSpPr>
                <p:nvPr/>
              </p:nvGrpSpPr>
              <p:grpSpPr bwMode="auto">
                <a:xfrm>
                  <a:off x="2378" y="4394"/>
                  <a:ext cx="931" cy="900"/>
                  <a:chOff x="2378" y="2060"/>
                  <a:chExt cx="931" cy="900"/>
                </a:xfrm>
              </p:grpSpPr>
              <p:sp>
                <p:nvSpPr>
                  <p:cNvPr id="64561" name="Freeform 49"/>
                  <p:cNvSpPr>
                    <a:spLocks/>
                  </p:cNvSpPr>
                  <p:nvPr/>
                </p:nvSpPr>
                <p:spPr bwMode="auto">
                  <a:xfrm>
                    <a:off x="2378" y="2060"/>
                    <a:ext cx="480" cy="900"/>
                  </a:xfrm>
                  <a:custGeom>
                    <a:avLst/>
                    <a:gdLst/>
                    <a:ahLst/>
                    <a:cxnLst>
                      <a:cxn ang="0">
                        <a:pos x="0" y="0"/>
                      </a:cxn>
                      <a:cxn ang="0">
                        <a:pos x="480" y="0"/>
                      </a:cxn>
                      <a:cxn ang="0">
                        <a:pos x="480" y="900"/>
                      </a:cxn>
                      <a:cxn ang="0">
                        <a:pos x="0" y="900"/>
                      </a:cxn>
                    </a:cxnLst>
                    <a:rect l="0" t="0" r="r" b="b"/>
                    <a:pathLst>
                      <a:path w="480" h="900">
                        <a:moveTo>
                          <a:pt x="0" y="0"/>
                        </a:moveTo>
                        <a:lnTo>
                          <a:pt x="480" y="0"/>
                        </a:lnTo>
                        <a:lnTo>
                          <a:pt x="480" y="900"/>
                        </a:lnTo>
                        <a:lnTo>
                          <a:pt x="0" y="900"/>
                        </a:lnTo>
                      </a:path>
                    </a:pathLst>
                  </a:custGeom>
                  <a:noFill/>
                  <a:ln w="9525" cap="flat" cmpd="sng">
                    <a:solidFill>
                      <a:srgbClr val="000000"/>
                    </a:solidFill>
                    <a:prstDash val="solid"/>
                    <a:round/>
                    <a:headEnd type="none" w="med" len="med"/>
                    <a:tailEnd type="non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64562" name="Freeform 50"/>
                  <p:cNvSpPr>
                    <a:spLocks/>
                  </p:cNvSpPr>
                  <p:nvPr/>
                </p:nvSpPr>
                <p:spPr bwMode="auto">
                  <a:xfrm>
                    <a:off x="2858" y="2498"/>
                    <a:ext cx="451" cy="2"/>
                  </a:xfrm>
                  <a:custGeom>
                    <a:avLst/>
                    <a:gdLst/>
                    <a:ahLst/>
                    <a:cxnLst>
                      <a:cxn ang="0">
                        <a:pos x="0" y="0"/>
                      </a:cxn>
                      <a:cxn ang="0">
                        <a:pos x="451" y="2"/>
                      </a:cxn>
                    </a:cxnLst>
                    <a:rect l="0" t="0" r="r" b="b"/>
                    <a:pathLst>
                      <a:path w="451" h="2">
                        <a:moveTo>
                          <a:pt x="0" y="0"/>
                        </a:moveTo>
                        <a:lnTo>
                          <a:pt x="451" y="2"/>
                        </a:lnTo>
                      </a:path>
                    </a:pathLst>
                  </a:custGeom>
                  <a:noFill/>
                  <a:ln w="9525" cap="flat" cmpd="sng">
                    <a:solidFill>
                      <a:srgbClr val="000000"/>
                    </a:solidFill>
                    <a:prstDash val="solid"/>
                    <a:round/>
                    <a:headEnd type="none" w="med" len="med"/>
                    <a:tailEnd type="non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grpSp>
          </p:grpSp>
          <p:grpSp>
            <p:nvGrpSpPr>
              <p:cNvPr id="64563" name="Group 51"/>
              <p:cNvGrpSpPr>
                <a:grpSpLocks/>
              </p:cNvGrpSpPr>
              <p:nvPr/>
            </p:nvGrpSpPr>
            <p:grpSpPr bwMode="auto">
              <a:xfrm>
                <a:off x="7178" y="5930"/>
                <a:ext cx="2763" cy="582"/>
                <a:chOff x="7178" y="5930"/>
                <a:chExt cx="2763" cy="582"/>
              </a:xfrm>
            </p:grpSpPr>
            <p:sp>
              <p:nvSpPr>
                <p:cNvPr id="64564" name="Line 52"/>
                <p:cNvSpPr>
                  <a:spLocks noChangeShapeType="1"/>
                </p:cNvSpPr>
                <p:nvPr/>
              </p:nvSpPr>
              <p:spPr bwMode="auto">
                <a:xfrm flipH="1">
                  <a:off x="7178" y="5930"/>
                  <a:ext cx="2763" cy="0"/>
                </a:xfrm>
                <a:prstGeom prst="line">
                  <a:avLst/>
                </a:prstGeom>
                <a:noFill/>
                <a:ln w="15875">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64565" name="Text Box 53"/>
                <p:cNvSpPr txBox="1">
                  <a:spLocks noChangeArrowheads="1"/>
                </p:cNvSpPr>
                <p:nvPr/>
              </p:nvSpPr>
              <p:spPr bwMode="auto">
                <a:xfrm>
                  <a:off x="7178" y="5972"/>
                  <a:ext cx="2630" cy="540"/>
                </a:xfrm>
                <a:prstGeom prst="rect">
                  <a:avLst/>
                </a:prstGeom>
                <a:noFill/>
                <a:ln w="9525" algn="ctr">
                  <a:noFill/>
                  <a:miter lim="800000"/>
                  <a:headEnd/>
                  <a:tailEnd/>
                </a:ln>
                <a:effectLst/>
              </p:spPr>
              <p:txBody>
                <a:bodyPr vert="horz" wrap="square" lIns="91440" tIns="3600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SA" sz="1600" b="0" i="0" u="none" strike="noStrike" cap="none" normalizeH="0" baseline="0" smtClean="0">
                      <a:ln>
                        <a:noFill/>
                      </a:ln>
                      <a:solidFill>
                        <a:srgbClr val="000000"/>
                      </a:solidFill>
                      <a:effectLst/>
                      <a:latin typeface="Traditional Arabic" pitchFamily="18" charset="-78"/>
                      <a:ea typeface="Arial" pitchFamily="34" charset="0"/>
                      <a:cs typeface="Traditional Arabic" pitchFamily="18" charset="-78"/>
                    </a:rPr>
                    <a:t>التصنيف</a:t>
                  </a:r>
                  <a:r>
                    <a:rPr kumimoji="0" lang="fr-FR" sz="1400" b="0" i="0" u="none" strike="noStrike" cap="none" normalizeH="0" baseline="0" smtClean="0">
                      <a:ln>
                        <a:noFill/>
                      </a:ln>
                      <a:solidFill>
                        <a:srgbClr val="000000"/>
                      </a:solidFill>
                      <a:effectLst/>
                      <a:latin typeface="Calibri" pitchFamily="34" charset="0"/>
                      <a:ea typeface="Arial" pitchFamily="34" charset="0"/>
                      <a:cs typeface="Arial" pitchFamily="34" charset="0"/>
                    </a:rPr>
                    <a:t>  </a:t>
                  </a:r>
                  <a:r>
                    <a:rPr kumimoji="0" lang="fr-FR" sz="1400" b="0" i="1" u="none" strike="noStrike" cap="none" normalizeH="0" baseline="0" smtClean="0">
                      <a:ln>
                        <a:noFill/>
                      </a:ln>
                      <a:solidFill>
                        <a:srgbClr val="000000"/>
                      </a:solidFill>
                      <a:effectLst/>
                      <a:latin typeface="Arial" pitchFamily="34" charset="0"/>
                      <a:ea typeface="Arial" pitchFamily="34" charset="0"/>
                      <a:cs typeface="Arial" pitchFamily="34" charset="0"/>
                      <a:sym typeface="Symbol" pitchFamily="18" charset="2"/>
                    </a:rPr>
                    <a:t></a:t>
                  </a:r>
                  <a:r>
                    <a:rPr kumimoji="0" lang="en-US" sz="1300" b="0" i="1" u="none" strike="noStrike" cap="none" normalizeH="0" baseline="0" smtClean="0">
                      <a:ln>
                        <a:noFill/>
                      </a:ln>
                      <a:solidFill>
                        <a:srgbClr val="000000"/>
                      </a:solidFill>
                      <a:effectLst/>
                      <a:latin typeface="Calibri" pitchFamily="34" charset="0"/>
                      <a:ea typeface="Arial" pitchFamily="34" charset="0"/>
                      <a:cs typeface="Arial" pitchFamily="34" charset="0"/>
                    </a:rPr>
                    <a:t>Clustering</a:t>
                  </a:r>
                  <a:r>
                    <a:rPr kumimoji="0" lang="fr-FR" sz="1400" b="0" i="1" u="none" strike="noStrike" cap="none" normalizeH="0" baseline="0" smtClean="0">
                      <a:ln>
                        <a:noFill/>
                      </a:ln>
                      <a:solidFill>
                        <a:srgbClr val="000000"/>
                      </a:solidFill>
                      <a:effectLst/>
                      <a:latin typeface="Arial" pitchFamily="34" charset="0"/>
                      <a:ea typeface="Arial" pitchFamily="34" charset="0"/>
                      <a:cs typeface="Arial" pitchFamily="34" charset="0"/>
                      <a:sym typeface="Symbol" pitchFamily="18" charset="2"/>
                    </a:rPr>
                    <a:t></a:t>
                  </a:r>
                  <a:r>
                    <a:rPr kumimoji="0" lang="fr-FR" sz="1400" b="0" i="0" u="none" strike="noStrike" cap="none" normalizeH="0" baseline="0" smtClean="0">
                      <a:ln>
                        <a:noFill/>
                      </a:ln>
                      <a:solidFill>
                        <a:srgbClr val="000000"/>
                      </a:solidFill>
                      <a:effectLst/>
                      <a:latin typeface="Calibri" pitchFamily="34" charset="0"/>
                      <a:ea typeface="Arial" pitchFamily="34" charset="0"/>
                      <a:cs typeface="Arial" pitchFamily="34" charset="0"/>
                    </a:rPr>
                    <a:t> </a:t>
                  </a:r>
                  <a:endParaRPr kumimoji="0" lang="fr-FR" sz="1800" b="0" i="0" u="none" strike="noStrike" cap="none" normalizeH="0" baseline="0" smtClean="0">
                    <a:ln>
                      <a:noFill/>
                    </a:ln>
                    <a:solidFill>
                      <a:srgbClr val="000000"/>
                    </a:solidFill>
                    <a:effectLst/>
                    <a:latin typeface="Arial" pitchFamily="34" charset="0"/>
                    <a:cs typeface="Arial" pitchFamily="34" charset="0"/>
                  </a:endParaRPr>
                </a:p>
              </p:txBody>
            </p:sp>
          </p:grpSp>
          <p:grpSp>
            <p:nvGrpSpPr>
              <p:cNvPr id="64566" name="Group 54"/>
              <p:cNvGrpSpPr>
                <a:grpSpLocks/>
              </p:cNvGrpSpPr>
              <p:nvPr/>
            </p:nvGrpSpPr>
            <p:grpSpPr bwMode="auto">
              <a:xfrm>
                <a:off x="2350" y="5932"/>
                <a:ext cx="2769" cy="554"/>
                <a:chOff x="2350" y="5932"/>
                <a:chExt cx="2769" cy="554"/>
              </a:xfrm>
            </p:grpSpPr>
            <p:sp>
              <p:nvSpPr>
                <p:cNvPr id="64567" name="Line 55"/>
                <p:cNvSpPr>
                  <a:spLocks noChangeShapeType="1"/>
                </p:cNvSpPr>
                <p:nvPr/>
              </p:nvSpPr>
              <p:spPr bwMode="auto">
                <a:xfrm flipH="1">
                  <a:off x="2356" y="5932"/>
                  <a:ext cx="2763" cy="0"/>
                </a:xfrm>
                <a:prstGeom prst="line">
                  <a:avLst/>
                </a:prstGeom>
                <a:noFill/>
                <a:ln w="15875">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fr-FR">
                    <a:solidFill>
                      <a:srgbClr val="000000"/>
                    </a:solidFill>
                  </a:endParaRPr>
                </a:p>
              </p:txBody>
            </p:sp>
            <p:sp>
              <p:nvSpPr>
                <p:cNvPr id="64568" name="Text Box 56"/>
                <p:cNvSpPr txBox="1">
                  <a:spLocks noChangeArrowheads="1"/>
                </p:cNvSpPr>
                <p:nvPr/>
              </p:nvSpPr>
              <p:spPr bwMode="auto">
                <a:xfrm>
                  <a:off x="2350" y="5946"/>
                  <a:ext cx="2760" cy="540"/>
                </a:xfrm>
                <a:prstGeom prst="rect">
                  <a:avLst/>
                </a:prstGeom>
                <a:noFill/>
                <a:ln w="9525" algn="ctr">
                  <a:noFill/>
                  <a:miter lim="800000"/>
                  <a:headEnd/>
                  <a:tailEnd/>
                </a:ln>
                <a:effectLst/>
              </p:spPr>
              <p:txBody>
                <a:bodyPr vert="horz" wrap="square" lIns="91440" tIns="36000" rIns="91440" bIns="1080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SA" sz="1600" b="0" i="0" u="none" strike="noStrike" cap="none" normalizeH="0" baseline="0" smtClean="0">
                      <a:ln>
                        <a:noFill/>
                      </a:ln>
                      <a:solidFill>
                        <a:srgbClr val="000000"/>
                      </a:solidFill>
                      <a:effectLst/>
                      <a:latin typeface="Traditional Arabic" pitchFamily="18" charset="-78"/>
                      <a:ea typeface="Arial" pitchFamily="34" charset="0"/>
                      <a:cs typeface="Arial" pitchFamily="34" charset="0"/>
                    </a:rPr>
                    <a:t>التقسيم</a:t>
                  </a:r>
                  <a:r>
                    <a:rPr kumimoji="0" lang="ar-SA" sz="1400" b="0" i="1" u="none" strike="noStrike" cap="none" normalizeH="0" baseline="0" smtClean="0">
                      <a:ln>
                        <a:noFill/>
                      </a:ln>
                      <a:solidFill>
                        <a:srgbClr val="000000"/>
                      </a:solidFill>
                      <a:effectLst/>
                      <a:latin typeface="Arabic Transparent" charset="0"/>
                      <a:ea typeface="Arial" pitchFamily="34" charset="0"/>
                      <a:cs typeface="Arial" pitchFamily="34" charset="0"/>
                    </a:rPr>
                    <a:t> </a:t>
                  </a:r>
                  <a:r>
                    <a:rPr kumimoji="0" lang="fr-FR" sz="1400" b="0" i="1" u="none" strike="noStrike" cap="none" normalizeH="0" baseline="0" smtClean="0">
                      <a:ln>
                        <a:noFill/>
                      </a:ln>
                      <a:solidFill>
                        <a:srgbClr val="000000"/>
                      </a:solidFill>
                      <a:effectLst/>
                      <a:latin typeface="Arabic Transparent" charset="0"/>
                      <a:ea typeface="Arial" pitchFamily="34" charset="0"/>
                      <a:cs typeface="Arial" pitchFamily="34" charset="0"/>
                      <a:sym typeface="Symbol" pitchFamily="18" charset="2"/>
                    </a:rPr>
                    <a:t></a:t>
                  </a:r>
                  <a:r>
                    <a:rPr kumimoji="0" lang="fr-FR" sz="1300" b="0" i="1" u="none" strike="noStrike" cap="none" normalizeH="0" baseline="0" smtClean="0">
                      <a:ln>
                        <a:noFill/>
                      </a:ln>
                      <a:solidFill>
                        <a:srgbClr val="000000"/>
                      </a:solidFill>
                      <a:effectLst/>
                      <a:latin typeface="Calibri" pitchFamily="34" charset="0"/>
                      <a:ea typeface="Arial" pitchFamily="34" charset="0"/>
                      <a:cs typeface="Arial" pitchFamily="34" charset="0"/>
                    </a:rPr>
                    <a:t>Segmentation</a:t>
                  </a:r>
                  <a:r>
                    <a:rPr kumimoji="0" lang="fr-FR" sz="1400" b="0" i="1" u="none" strike="noStrike" cap="none" normalizeH="0" baseline="0" smtClean="0">
                      <a:ln>
                        <a:noFill/>
                      </a:ln>
                      <a:solidFill>
                        <a:srgbClr val="000000"/>
                      </a:solidFill>
                      <a:effectLst/>
                      <a:latin typeface="Arabic Transparent" charset="0"/>
                      <a:ea typeface="Arial" pitchFamily="34" charset="0"/>
                      <a:cs typeface="Arial" pitchFamily="34" charset="0"/>
                      <a:sym typeface="Symbol" pitchFamily="18" charset="2"/>
                    </a:rPr>
                    <a:t></a:t>
                  </a:r>
                  <a:endParaRPr kumimoji="0" lang="fr-FR" sz="1800" b="0" i="0" u="none" strike="noStrike" cap="none" normalizeH="0" baseline="0" smtClean="0">
                    <a:ln>
                      <a:noFill/>
                    </a:ln>
                    <a:solidFill>
                      <a:srgbClr val="000000"/>
                    </a:solidFill>
                    <a:effectLst/>
                    <a:latin typeface="Arial" pitchFamily="34" charset="0"/>
                    <a:cs typeface="Arial" pitchFamily="34" charset="0"/>
                  </a:endParaRPr>
                </a:p>
              </p:txBody>
            </p:sp>
          </p:grpSp>
        </p:grpSp>
        <p:sp>
          <p:nvSpPr>
            <p:cNvPr id="64569" name="Text Box 57"/>
            <p:cNvSpPr txBox="1">
              <a:spLocks noChangeArrowheads="1"/>
            </p:cNvSpPr>
            <p:nvPr/>
          </p:nvSpPr>
          <p:spPr bwMode="auto">
            <a:xfrm>
              <a:off x="992" y="6558"/>
              <a:ext cx="9360" cy="971"/>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0"/>
                </a:spcAft>
                <a:buClrTx/>
                <a:buSzTx/>
                <a:buFontTx/>
                <a:buNone/>
                <a:tabLst/>
              </a:pPr>
              <a:r>
                <a:rPr kumimoji="0" lang="ar-SA" sz="1500" b="1" i="0" u="sng" strike="noStrike" cap="none" normalizeH="0" baseline="0" dirty="0" err="1" smtClean="0">
                  <a:ln>
                    <a:noFill/>
                  </a:ln>
                  <a:solidFill>
                    <a:srgbClr val="000000"/>
                  </a:solidFill>
                  <a:effectLst/>
                  <a:latin typeface="Traditional Arabic" pitchFamily="18" charset="-78"/>
                  <a:ea typeface="Arial" pitchFamily="34" charset="0"/>
                  <a:cs typeface="Traditional Arabic" pitchFamily="18" charset="-78"/>
                </a:rPr>
                <a:t>الشكـل7</a:t>
              </a:r>
              <a:r>
                <a:rPr kumimoji="0" lang="ar-SA" sz="1500" b="1" i="0" u="sng"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.2:</a:t>
              </a:r>
              <a:r>
                <a:rPr kumimoji="0" lang="ar-SA" sz="1500" b="0"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 طريقتا تجزئة السوق</a:t>
              </a:r>
            </a:p>
            <a:p>
              <a:pPr marL="0" marR="0" lvl="0" indent="0" algn="ctr" defTabSz="914400" rtl="1" eaLnBrk="1" fontAlgn="base" latinLnBrk="0" hangingPunct="1">
                <a:lnSpc>
                  <a:spcPct val="100000"/>
                </a:lnSpc>
                <a:spcBef>
                  <a:spcPct val="0"/>
                </a:spcBef>
                <a:spcAft>
                  <a:spcPts val="0"/>
                </a:spcAft>
                <a:buClrTx/>
                <a:buSzTx/>
                <a:buFontTx/>
                <a:buNone/>
                <a:tabLst/>
              </a:pPr>
              <a:r>
                <a:rPr kumimoji="0" lang="ar-SA" sz="1500" b="1" i="0" u="sng"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المصـدر</a:t>
              </a:r>
              <a:r>
                <a:rPr kumimoji="0" lang="ar-SA" sz="1700" b="1" i="0" u="none" strike="noStrike" cap="none" normalizeH="0" baseline="0" dirty="0" smtClean="0">
                  <a:ln>
                    <a:noFill/>
                  </a:ln>
                  <a:solidFill>
                    <a:srgbClr val="000000"/>
                  </a:solidFill>
                  <a:effectLst/>
                  <a:latin typeface="Traditional Arabic" pitchFamily="18" charset="-78"/>
                  <a:ea typeface="Arial" pitchFamily="34" charset="0"/>
                  <a:cs typeface="Traditional Arabic" pitchFamily="18" charset="-78"/>
                </a:rPr>
                <a:t>:</a:t>
              </a:r>
              <a:r>
                <a:rPr kumimoji="0" lang="fr-FR" sz="1400" b="0" i="0" u="none" strike="noStrike" cap="none" normalizeH="0" baseline="0" dirty="0" smtClean="0">
                  <a:ln>
                    <a:noFill/>
                  </a:ln>
                  <a:solidFill>
                    <a:srgbClr val="000000"/>
                  </a:solidFill>
                  <a:effectLst/>
                  <a:latin typeface="Calibri" pitchFamily="34" charset="0"/>
                  <a:ea typeface="Arial" pitchFamily="34" charset="0"/>
                  <a:cs typeface="Traditional Arabic" pitchFamily="18" charset="-78"/>
                </a:rPr>
                <a:t> </a:t>
              </a:r>
              <a:r>
                <a:rPr kumimoji="0" lang="fr-FR" sz="1100" b="0" i="1" u="none" strike="noStrike" cap="none" normalizeH="0" baseline="0" dirty="0" err="1" smtClean="0">
                  <a:ln>
                    <a:noFill/>
                  </a:ln>
                  <a:solidFill>
                    <a:srgbClr val="000000"/>
                  </a:solidFill>
                  <a:effectLst/>
                  <a:latin typeface="Calibri" pitchFamily="34" charset="0"/>
                  <a:ea typeface="Arial" pitchFamily="34" charset="0"/>
                  <a:cs typeface="Traditional Arabic" pitchFamily="18" charset="-78"/>
                </a:rPr>
                <a:t>M.Weill</a:t>
              </a:r>
              <a:r>
                <a:rPr kumimoji="0" lang="fr-FR" sz="1100" b="0" i="1" u="none" strike="noStrike" cap="none" normalizeH="0" baseline="0" dirty="0" smtClean="0">
                  <a:ln>
                    <a:noFill/>
                  </a:ln>
                  <a:solidFill>
                    <a:srgbClr val="000000"/>
                  </a:solidFill>
                  <a:effectLst/>
                  <a:latin typeface="Calibri" pitchFamily="34" charset="0"/>
                  <a:ea typeface="Arial" pitchFamily="34" charset="0"/>
                  <a:cs typeface="Traditional Arabic" pitchFamily="18" charset="-78"/>
                </a:rPr>
                <a:t>, </a:t>
              </a:r>
              <a:r>
                <a:rPr kumimoji="0" lang="fr-FR" sz="1100" b="0" i="1" u="sng" strike="noStrike" cap="none" normalizeH="0" baseline="0" dirty="0" smtClean="0">
                  <a:ln>
                    <a:noFill/>
                  </a:ln>
                  <a:solidFill>
                    <a:srgbClr val="000000"/>
                  </a:solidFill>
                  <a:effectLst/>
                  <a:latin typeface="Calibri" pitchFamily="34" charset="0"/>
                  <a:ea typeface="Arial" pitchFamily="34" charset="0"/>
                  <a:cs typeface="Traditional Arabic" pitchFamily="18" charset="-78"/>
                </a:rPr>
                <a:t>Le management stratégique</a:t>
              </a:r>
              <a:r>
                <a:rPr kumimoji="0" lang="fr-FR" sz="1100" b="0" i="1" u="none" strike="noStrike" cap="none" normalizeH="0" baseline="0" dirty="0" smtClean="0">
                  <a:ln>
                    <a:noFill/>
                  </a:ln>
                  <a:solidFill>
                    <a:srgbClr val="000000"/>
                  </a:solidFill>
                  <a:effectLst/>
                  <a:latin typeface="Calibri" pitchFamily="34" charset="0"/>
                  <a:ea typeface="Arial" pitchFamily="34" charset="0"/>
                  <a:cs typeface="Traditional Arabic" pitchFamily="18" charset="-78"/>
                </a:rPr>
                <a:t>, </a:t>
              </a:r>
              <a:r>
                <a:rPr kumimoji="0" lang="fr-FR" sz="1100" b="0" i="1" u="none" strike="noStrike" cap="none" normalizeH="0" baseline="0" dirty="0" err="1" smtClean="0">
                  <a:ln>
                    <a:noFill/>
                  </a:ln>
                  <a:solidFill>
                    <a:srgbClr val="000000"/>
                  </a:solidFill>
                  <a:effectLst/>
                  <a:latin typeface="Calibri" pitchFamily="34" charset="0"/>
                  <a:ea typeface="Arial" pitchFamily="34" charset="0"/>
                  <a:cs typeface="Traditional Arabic" pitchFamily="18" charset="-78"/>
                </a:rPr>
                <a:t>ArmandColin</a:t>
              </a:r>
              <a:r>
                <a:rPr kumimoji="0" lang="fr-FR" sz="1100" b="0" i="1" u="none" strike="noStrike" cap="none" normalizeH="0" baseline="0" dirty="0" smtClean="0">
                  <a:ln>
                    <a:noFill/>
                  </a:ln>
                  <a:solidFill>
                    <a:srgbClr val="000000"/>
                  </a:solidFill>
                  <a:effectLst/>
                  <a:latin typeface="Calibri" pitchFamily="34" charset="0"/>
                  <a:ea typeface="Arial" pitchFamily="34" charset="0"/>
                  <a:cs typeface="Traditional Arabic" pitchFamily="18" charset="-78"/>
                </a:rPr>
                <a:t>, Paris 1992, p : 59</a:t>
              </a:r>
              <a:r>
                <a:rPr kumimoji="0" lang="fr-FR" sz="1400" b="0" i="0" u="none" strike="noStrike" cap="none" normalizeH="0" baseline="0" dirty="0" smtClean="0">
                  <a:ln>
                    <a:noFill/>
                  </a:ln>
                  <a:solidFill>
                    <a:srgbClr val="000000"/>
                  </a:solidFill>
                  <a:effectLst/>
                  <a:latin typeface="Calibri" pitchFamily="34" charset="0"/>
                  <a:ea typeface="Arial" pitchFamily="34" charset="0"/>
                  <a:cs typeface="Traditional Arabic" pitchFamily="18" charset="-78"/>
                </a:rPr>
                <a:t> </a:t>
              </a:r>
              <a:endParaRPr kumimoji="0" lang="fr-FR" sz="1800" b="0" i="0" u="none" strike="noStrike" cap="none" normalizeH="0" baseline="0" dirty="0" smtClean="0">
                <a:ln>
                  <a:noFill/>
                </a:ln>
                <a:solidFill>
                  <a:srgbClr val="000000"/>
                </a:solidFill>
                <a:effectLst/>
                <a:latin typeface="Arial" pitchFamily="34" charset="0"/>
                <a:cs typeface="Arial" pitchFamily="34" charset="0"/>
              </a:endParaRPr>
            </a:p>
          </p:txBody>
        </p:sp>
      </p:gr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Sample presentation slides [2]">
  <a:themeElements>
    <a:clrScheme name="Sample presentation slides [2] 3">
      <a:dk1>
        <a:srgbClr val="808080"/>
      </a:dk1>
      <a:lt1>
        <a:srgbClr val="FFFFFF"/>
      </a:lt1>
      <a:dk2>
        <a:srgbClr val="FFFFFF"/>
      </a:dk2>
      <a:lt2>
        <a:srgbClr val="B2B2B2"/>
      </a:lt2>
      <a:accent1>
        <a:srgbClr val="058089"/>
      </a:accent1>
      <a:accent2>
        <a:srgbClr val="66BE0E"/>
      </a:accent2>
      <a:accent3>
        <a:srgbClr val="FFFFFF"/>
      </a:accent3>
      <a:accent4>
        <a:srgbClr val="6C6C6C"/>
      </a:accent4>
      <a:accent5>
        <a:srgbClr val="AAC0C4"/>
      </a:accent5>
      <a:accent6>
        <a:srgbClr val="5CAC0C"/>
      </a:accent6>
      <a:hlink>
        <a:srgbClr val="2CA9D0"/>
      </a:hlink>
      <a:folHlink>
        <a:srgbClr val="4841D9"/>
      </a:folHlink>
    </a:clrScheme>
    <a:fontScheme name="Sample presentation slides [2]">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ample presentation slides [2] 1">
        <a:dk1>
          <a:srgbClr val="1D528D"/>
        </a:dk1>
        <a:lt1>
          <a:srgbClr val="FFFFFF"/>
        </a:lt1>
        <a:dk2>
          <a:srgbClr val="000000"/>
        </a:dk2>
        <a:lt2>
          <a:srgbClr val="CACACA"/>
        </a:lt2>
        <a:accent1>
          <a:srgbClr val="0099CC"/>
        </a:accent1>
        <a:accent2>
          <a:srgbClr val="BFA907"/>
        </a:accent2>
        <a:accent3>
          <a:srgbClr val="FFFFFF"/>
        </a:accent3>
        <a:accent4>
          <a:srgbClr val="174578"/>
        </a:accent4>
        <a:accent5>
          <a:srgbClr val="AACAE2"/>
        </a:accent5>
        <a:accent6>
          <a:srgbClr val="AD9906"/>
        </a:accent6>
        <a:hlink>
          <a:srgbClr val="6E81E0"/>
        </a:hlink>
        <a:folHlink>
          <a:srgbClr val="009999"/>
        </a:folHlink>
      </a:clrScheme>
      <a:clrMap bg1="lt1" tx1="dk1" bg2="lt2" tx2="dk2" accent1="accent1" accent2="accent2" accent3="accent3" accent4="accent4" accent5="accent5" accent6="accent6" hlink="hlink" folHlink="folHlink"/>
    </a:extraClrScheme>
    <a:extraClrScheme>
      <a:clrScheme name="Sample presentation slides [2] 2">
        <a:dk1>
          <a:srgbClr val="4E40A4"/>
        </a:dk1>
        <a:lt1>
          <a:srgbClr val="FFFFFF"/>
        </a:lt1>
        <a:dk2>
          <a:srgbClr val="000000"/>
        </a:dk2>
        <a:lt2>
          <a:srgbClr val="CACACA"/>
        </a:lt2>
        <a:accent1>
          <a:srgbClr val="8B65E9"/>
        </a:accent1>
        <a:accent2>
          <a:srgbClr val="008080"/>
        </a:accent2>
        <a:accent3>
          <a:srgbClr val="FFFFFF"/>
        </a:accent3>
        <a:accent4>
          <a:srgbClr val="41358B"/>
        </a:accent4>
        <a:accent5>
          <a:srgbClr val="C4B8F2"/>
        </a:accent5>
        <a:accent6>
          <a:srgbClr val="007373"/>
        </a:accent6>
        <a:hlink>
          <a:srgbClr val="0066CC"/>
        </a:hlink>
        <a:folHlink>
          <a:srgbClr val="8AB151"/>
        </a:folHlink>
      </a:clrScheme>
      <a:clrMap bg1="lt1" tx1="dk1" bg2="lt2" tx2="dk2" accent1="accent1" accent2="accent2" accent3="accent3" accent4="accent4" accent5="accent5" accent6="accent6" hlink="hlink" folHlink="folHlink"/>
    </a:extraClrScheme>
    <a:extraClrScheme>
      <a:clrScheme name="Sample presentation slides [2] 3">
        <a:dk1>
          <a:srgbClr val="808080"/>
        </a:dk1>
        <a:lt1>
          <a:srgbClr val="FFFFFF"/>
        </a:lt1>
        <a:dk2>
          <a:srgbClr val="FFFFFF"/>
        </a:dk2>
        <a:lt2>
          <a:srgbClr val="B2B2B2"/>
        </a:lt2>
        <a:accent1>
          <a:srgbClr val="058089"/>
        </a:accent1>
        <a:accent2>
          <a:srgbClr val="66BE0E"/>
        </a:accent2>
        <a:accent3>
          <a:srgbClr val="FFFFFF"/>
        </a:accent3>
        <a:accent4>
          <a:srgbClr val="6C6C6C"/>
        </a:accent4>
        <a:accent5>
          <a:srgbClr val="AAC0C4"/>
        </a:accent5>
        <a:accent6>
          <a:srgbClr val="5CAC0C"/>
        </a:accent6>
        <a:hlink>
          <a:srgbClr val="2CA9D0"/>
        </a:hlink>
        <a:folHlink>
          <a:srgbClr val="4841D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4544</TotalTime>
  <Words>3333</Words>
  <Application>Microsoft Office PowerPoint</Application>
  <PresentationFormat>Affichage à l'écran (4:3)</PresentationFormat>
  <Paragraphs>354</Paragraphs>
  <Slides>29</Slides>
  <Notes>1</Notes>
  <HiddenSlides>0</HiddenSlides>
  <MMClips>0</MMClips>
  <ScaleCrop>false</ScaleCrop>
  <HeadingPairs>
    <vt:vector size="6" baseType="variant">
      <vt:variant>
        <vt:lpstr>Thème</vt:lpstr>
      </vt:variant>
      <vt:variant>
        <vt:i4>1</vt:i4>
      </vt:variant>
      <vt:variant>
        <vt:lpstr>Serveurs OLE incorporés</vt:lpstr>
      </vt:variant>
      <vt:variant>
        <vt:i4>1</vt:i4>
      </vt:variant>
      <vt:variant>
        <vt:lpstr>Titres des diapositives</vt:lpstr>
      </vt:variant>
      <vt:variant>
        <vt:i4>29</vt:i4>
      </vt:variant>
    </vt:vector>
  </HeadingPairs>
  <TitlesOfParts>
    <vt:vector size="31" baseType="lpstr">
      <vt:lpstr>Sample presentation slides [2]</vt:lpstr>
      <vt:lpstr>Image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vector>
  </TitlesOfParts>
  <Company>HTC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Improving Service Quality</dc:title>
  <dc:creator>Enda Larkin</dc:creator>
  <cp:lastModifiedBy>Phenom</cp:lastModifiedBy>
  <cp:revision>402</cp:revision>
  <dcterms:created xsi:type="dcterms:W3CDTF">2008-10-01T15:56:26Z</dcterms:created>
  <dcterms:modified xsi:type="dcterms:W3CDTF">2016-04-15T21:16:23Z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TC011812291033</vt:lpwstr>
  </property>
</Properties>
</file>