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2" r:id="rId7"/>
    <p:sldId id="260" r:id="rId8"/>
    <p:sldId id="263" r:id="rId9"/>
    <p:sldId id="264" r:id="rId1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7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3782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2977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34401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699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93954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82887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737577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5082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7669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747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6428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D2B0D7-C19F-417E-B3E5-CBC88F1572E7}" type="datetimeFigureOut">
              <a:rPr lang="fr-FR" smtClean="0"/>
              <a:t>19/11/2024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7B38B6-2D0C-4B9A-986C-983655788F7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0476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148080" y="2313803"/>
            <a:ext cx="10017760" cy="931674"/>
          </a:xfrm>
        </p:spPr>
        <p:txBody>
          <a:bodyPr>
            <a:normAutofit fontScale="90000"/>
          </a:bodyPr>
          <a:lstStyle/>
          <a:p>
            <a:r>
              <a:rPr lang="fr-FR" b="1" i="1" dirty="0">
                <a:latin typeface="Aharoni" panose="02010803020104030203" pitchFamily="2" charset="-79"/>
                <a:cs typeface="Aharoni" panose="02010803020104030203" pitchFamily="2" charset="-79"/>
              </a:rPr>
              <a:t>Cycles Cryogéniques </a:t>
            </a:r>
            <a:r>
              <a:rPr lang="fr-FR" b="1" i="1" dirty="0" smtClean="0">
                <a:latin typeface="Aharoni" panose="02010803020104030203" pitchFamily="2" charset="-79"/>
                <a:cs typeface="Aharoni" panose="02010803020104030203" pitchFamily="2" charset="-79"/>
              </a:rPr>
              <a:t>Combinés</a:t>
            </a:r>
            <a:r>
              <a:rPr lang="fr-FR" dirty="0" smtClean="0">
                <a:latin typeface="Aharoni" panose="02010803020104030203" pitchFamily="2" charset="-79"/>
                <a:cs typeface="Aharoni" panose="02010803020104030203" pitchFamily="2" charset="-79"/>
              </a:rPr>
              <a:t> </a:t>
            </a:r>
            <a:endParaRPr lang="fr-FR" dirty="0"/>
          </a:p>
        </p:txBody>
      </p:sp>
      <p:sp>
        <p:nvSpPr>
          <p:cNvPr id="4" name="Titre 1"/>
          <p:cNvSpPr txBox="1">
            <a:spLocks/>
          </p:cNvSpPr>
          <p:nvPr/>
        </p:nvSpPr>
        <p:spPr>
          <a:xfrm>
            <a:off x="1148080" y="3367723"/>
            <a:ext cx="10017760" cy="2387600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b="1" i="1" dirty="0" smtClean="0">
                <a:solidFill>
                  <a:srgbClr val="FF0000"/>
                </a:solidFill>
                <a:latin typeface="Aharoni" panose="02010803020104030203" pitchFamily="2" charset="-79"/>
                <a:cs typeface="Aharoni" panose="02010803020104030203" pitchFamily="2" charset="-79"/>
              </a:rPr>
              <a:t>Cycles de Claude </a:t>
            </a:r>
            <a:r>
              <a:rPr lang="fr-FR" dirty="0" smtClean="0">
                <a:solidFill>
                  <a:srgbClr val="FF0000"/>
                </a:solidFill>
              </a:rPr>
              <a:t/>
            </a:r>
            <a:br>
              <a:rPr lang="fr-FR" dirty="0" smtClean="0">
                <a:solidFill>
                  <a:srgbClr val="FF0000"/>
                </a:solidFill>
              </a:rPr>
            </a:br>
            <a:endParaRPr lang="fr-FR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488827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84840" y="885218"/>
            <a:ext cx="3714840" cy="830997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Détente ISENTHALPIQUE</a:t>
            </a:r>
          </a:p>
          <a:p>
            <a:pPr algn="ctr"/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H= </a:t>
            </a:r>
            <a:r>
              <a:rPr lang="fr-FR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Const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fr-FR" sz="2400" dirty="0"/>
          </a:p>
        </p:txBody>
      </p:sp>
      <p:sp>
        <p:nvSpPr>
          <p:cNvPr id="5" name="Rectangle 4"/>
          <p:cNvSpPr/>
          <p:nvPr/>
        </p:nvSpPr>
        <p:spPr>
          <a:xfrm>
            <a:off x="310598" y="2316379"/>
            <a:ext cx="1722764" cy="123110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Cycle Combiné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2589514" y="685164"/>
            <a:ext cx="1722764" cy="1231106"/>
          </a:xfrm>
          <a:prstGeom prst="rect">
            <a:avLst/>
          </a:prstGeom>
          <a:solidFill>
            <a:schemeClr val="accent2"/>
          </a:solidFill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Cycle de LINDE 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7" name="Rectangle 6"/>
          <p:cNvSpPr/>
          <p:nvPr/>
        </p:nvSpPr>
        <p:spPr>
          <a:xfrm>
            <a:off x="2603823" y="3824484"/>
            <a:ext cx="1925320" cy="1231106"/>
          </a:xfrm>
          <a:prstGeom prst="rect">
            <a:avLst/>
          </a:prstGeom>
          <a:solidFill>
            <a:srgbClr val="FFC000"/>
          </a:solidFill>
        </p:spPr>
        <p:txBody>
          <a:bodyPr wrap="square">
            <a:spAutoFit/>
          </a:bodyPr>
          <a:lstStyle/>
          <a:p>
            <a:pPr algn="ctr"/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Cycle de BRAYTON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8" name="Rectangle 7"/>
          <p:cNvSpPr/>
          <p:nvPr/>
        </p:nvSpPr>
        <p:spPr>
          <a:xfrm>
            <a:off x="2386958" y="2485656"/>
            <a:ext cx="2142185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40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fr-FR" sz="4000" dirty="0" smtClean="0"/>
              <a:t/>
            </a:r>
            <a:br>
              <a:rPr lang="fr-FR" sz="4000" dirty="0" smtClean="0"/>
            </a:br>
            <a:endParaRPr lang="fr-FR" sz="4000" dirty="0"/>
          </a:p>
        </p:txBody>
      </p:sp>
      <p:sp>
        <p:nvSpPr>
          <p:cNvPr id="9" name="Rectangle 8"/>
          <p:cNvSpPr/>
          <p:nvPr/>
        </p:nvSpPr>
        <p:spPr>
          <a:xfrm>
            <a:off x="5094311" y="4021488"/>
            <a:ext cx="3495897" cy="830997"/>
          </a:xfrm>
          <a:prstGeom prst="rect">
            <a:avLst/>
          </a:prstGeom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Détente ISENTROPIQUE</a:t>
            </a:r>
          </a:p>
          <a:p>
            <a:pPr algn="ctr"/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S= </a:t>
            </a:r>
            <a:r>
              <a:rPr lang="fr-FR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Const</a:t>
            </a:r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fr-FR" sz="2400" dirty="0"/>
          </a:p>
        </p:txBody>
      </p:sp>
      <p:sp>
        <p:nvSpPr>
          <p:cNvPr id="10" name="Rectangle 9"/>
          <p:cNvSpPr/>
          <p:nvPr/>
        </p:nvSpPr>
        <p:spPr>
          <a:xfrm>
            <a:off x="4984840" y="2424101"/>
            <a:ext cx="303440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Sur un même procédé</a:t>
            </a:r>
            <a:r>
              <a:rPr lang="fr-FR" sz="2400" dirty="0" smtClean="0"/>
              <a:t> </a:t>
            </a:r>
            <a:br>
              <a:rPr lang="fr-FR" sz="2400" dirty="0" smtClean="0"/>
            </a:br>
            <a:r>
              <a:rPr lang="fr-FR" sz="2400" dirty="0" smtClean="0"/>
              <a:t>( Cycle de Claude )</a:t>
            </a:r>
            <a:endParaRPr lang="fr-FR" sz="2400" dirty="0"/>
          </a:p>
        </p:txBody>
      </p:sp>
      <p:cxnSp>
        <p:nvCxnSpPr>
          <p:cNvPr id="12" name="Connecteur droit avec flèche 11"/>
          <p:cNvCxnSpPr>
            <a:stCxn id="5" idx="3"/>
            <a:endCxn id="6" idx="2"/>
          </p:cNvCxnSpPr>
          <p:nvPr/>
        </p:nvCxnSpPr>
        <p:spPr>
          <a:xfrm flipV="1">
            <a:off x="2033362" y="1916270"/>
            <a:ext cx="1417534" cy="101566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avec flèche 12"/>
          <p:cNvCxnSpPr>
            <a:stCxn id="5" idx="3"/>
            <a:endCxn id="7" idx="0"/>
          </p:cNvCxnSpPr>
          <p:nvPr/>
        </p:nvCxnSpPr>
        <p:spPr>
          <a:xfrm>
            <a:off x="2033362" y="2931932"/>
            <a:ext cx="1533121" cy="892552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/>
          <p:cNvCxnSpPr>
            <a:stCxn id="6" idx="3"/>
            <a:endCxn id="4" idx="1"/>
          </p:cNvCxnSpPr>
          <p:nvPr/>
        </p:nvCxnSpPr>
        <p:spPr>
          <a:xfrm>
            <a:off x="4312278" y="1300717"/>
            <a:ext cx="672562" cy="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avec flèche 19"/>
          <p:cNvCxnSpPr>
            <a:stCxn id="7" idx="3"/>
            <a:endCxn id="9" idx="1"/>
          </p:cNvCxnSpPr>
          <p:nvPr/>
        </p:nvCxnSpPr>
        <p:spPr>
          <a:xfrm flipV="1">
            <a:off x="4529143" y="4436987"/>
            <a:ext cx="565168" cy="305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>
            <a:stCxn id="7" idx="0"/>
            <a:endCxn id="10" idx="1"/>
          </p:cNvCxnSpPr>
          <p:nvPr/>
        </p:nvCxnSpPr>
        <p:spPr>
          <a:xfrm flipV="1">
            <a:off x="3566483" y="2839600"/>
            <a:ext cx="1418357" cy="984884"/>
          </a:xfrm>
          <a:prstGeom prst="straightConnector1">
            <a:avLst/>
          </a:prstGeom>
          <a:ln w="57150">
            <a:solidFill>
              <a:srgbClr val="FF000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4" name="Connecteur droit avec flèche 23"/>
          <p:cNvCxnSpPr>
            <a:stCxn id="6" idx="2"/>
            <a:endCxn id="10" idx="1"/>
          </p:cNvCxnSpPr>
          <p:nvPr/>
        </p:nvCxnSpPr>
        <p:spPr>
          <a:xfrm>
            <a:off x="3450896" y="1916270"/>
            <a:ext cx="1533944" cy="923330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36" name="Rectangle 35"/>
          <p:cNvSpPr/>
          <p:nvPr/>
        </p:nvSpPr>
        <p:spPr>
          <a:xfrm>
            <a:off x="9372242" y="885218"/>
            <a:ext cx="2727387" cy="830997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fr-F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Vanne de détente</a:t>
            </a:r>
          </a:p>
          <a:p>
            <a:pPr algn="ctr"/>
            <a:r>
              <a:rPr lang="fr-F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J-T  </a:t>
            </a:r>
            <a:endParaRPr lang="fr-FR" sz="2400" dirty="0"/>
          </a:p>
        </p:txBody>
      </p:sp>
      <p:cxnSp>
        <p:nvCxnSpPr>
          <p:cNvPr id="37" name="Connecteur droit avec flèche 36"/>
          <p:cNvCxnSpPr>
            <a:stCxn id="4" idx="3"/>
            <a:endCxn id="36" idx="1"/>
          </p:cNvCxnSpPr>
          <p:nvPr/>
        </p:nvCxnSpPr>
        <p:spPr>
          <a:xfrm>
            <a:off x="8699680" y="1300717"/>
            <a:ext cx="672562" cy="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Rectangle 39"/>
          <p:cNvSpPr/>
          <p:nvPr/>
        </p:nvSpPr>
        <p:spPr>
          <a:xfrm>
            <a:off x="9357932" y="4021488"/>
            <a:ext cx="2632299" cy="830997"/>
          </a:xfrm>
          <a:prstGeom prst="rect">
            <a:avLst/>
          </a:prstGeom>
          <a:ln>
            <a:solidFill>
              <a:schemeClr val="tx2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fr-F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Machine </a:t>
            </a:r>
            <a:r>
              <a:rPr lang="fr-FR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de </a:t>
            </a:r>
            <a:r>
              <a:rPr lang="fr-F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détente</a:t>
            </a:r>
          </a:p>
          <a:p>
            <a:pPr algn="ctr"/>
            <a:r>
              <a:rPr lang="fr-FR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-Turbine -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cxnSp>
        <p:nvCxnSpPr>
          <p:cNvPr id="42" name="Connecteur droit avec flèche 41"/>
          <p:cNvCxnSpPr>
            <a:stCxn id="9" idx="3"/>
            <a:endCxn id="40" idx="1"/>
          </p:cNvCxnSpPr>
          <p:nvPr/>
        </p:nvCxnSpPr>
        <p:spPr>
          <a:xfrm>
            <a:off x="8590208" y="4436987"/>
            <a:ext cx="767724" cy="0"/>
          </a:xfrm>
          <a:prstGeom prst="straightConnector1">
            <a:avLst/>
          </a:prstGeom>
          <a:ln w="5715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/>
          <p:cNvSpPr/>
          <p:nvPr/>
        </p:nvSpPr>
        <p:spPr>
          <a:xfrm>
            <a:off x="176012" y="182331"/>
            <a:ext cx="2210945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u="sng" dirty="0" smtClean="0">
                <a:latin typeface="Aharoni" panose="02010803020104030203" pitchFamily="2" charset="-79"/>
                <a:cs typeface="Aharoni" panose="02010803020104030203" pitchFamily="2" charset="-79"/>
              </a:rPr>
              <a:t>1-Définition</a:t>
            </a:r>
            <a:r>
              <a:rPr lang="fr-FR" sz="2800" u="sng" dirty="0" smtClean="0"/>
              <a:t>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306021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76012" y="182331"/>
            <a:ext cx="5735391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2-Composition </a:t>
            </a:r>
            <a:r>
              <a:rPr lang="fr-FR" sz="28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du cycle de Claude</a:t>
            </a:r>
            <a:r>
              <a:rPr lang="fr-FR" sz="2800" u="sng" dirty="0" smtClean="0"/>
              <a:t> 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1262128" y="2055691"/>
            <a:ext cx="582125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Compresseur.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Série d’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é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changeurs de chaleur </a:t>
            </a:r>
            <a:endParaRPr lang="fr-F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Vanne 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de 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détente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Machine de détente –Turbine-</a:t>
            </a:r>
            <a:endParaRPr lang="fr-FR" sz="2800" dirty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Réservoir </a:t>
            </a:r>
            <a:r>
              <a:rPr lang="fr-FR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du </a:t>
            </a:r>
            <a:r>
              <a:rPr lang="fr-FR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liquide</a:t>
            </a:r>
            <a:r>
              <a:rPr lang="fr-FR" sz="2800" dirty="0" smtClean="0"/>
              <a:t/>
            </a:r>
            <a:br>
              <a:rPr lang="fr-FR" sz="2800" dirty="0" smtClean="0"/>
            </a:b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6644283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701" y="657503"/>
            <a:ext cx="10753860" cy="54925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0115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459" y="789166"/>
            <a:ext cx="11110980" cy="5927985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76012" y="182331"/>
            <a:ext cx="3146737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3-Transformations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30945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43050" y="1443037"/>
            <a:ext cx="9105900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81812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76012" y="182331"/>
            <a:ext cx="6430850" cy="5232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fr-FR" sz="2800" b="1" u="sng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4- Bilan Energétique du  </a:t>
            </a:r>
            <a:r>
              <a:rPr lang="fr-FR" sz="2800" b="1" u="sng" dirty="0">
                <a:solidFill>
                  <a:srgbClr val="000000"/>
                </a:solidFill>
                <a:latin typeface="Times New Roman" panose="02020603050405020304" pitchFamily="18" charset="0"/>
              </a:rPr>
              <a:t>cycle de Claude</a:t>
            </a:r>
            <a:r>
              <a:rPr lang="fr-FR" sz="2800" u="sng" dirty="0" smtClean="0"/>
              <a:t> </a:t>
            </a:r>
            <a:endParaRPr lang="fr-FR" dirty="0"/>
          </a:p>
        </p:txBody>
      </p:sp>
      <p:sp>
        <p:nvSpPr>
          <p:cNvPr id="6" name="Rectangle 5"/>
          <p:cNvSpPr/>
          <p:nvPr/>
        </p:nvSpPr>
        <p:spPr>
          <a:xfrm>
            <a:off x="1451020" y="1119871"/>
            <a:ext cx="424144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Fraction de la liquéfaction </a:t>
            </a:r>
            <a:r>
              <a:rPr lang="fr-FR" sz="2400" b="1" i="1" dirty="0">
                <a:solidFill>
                  <a:srgbClr val="000000"/>
                </a:solidFill>
                <a:latin typeface="Times New Roman" panose="02020603050405020304" pitchFamily="18" charset="0"/>
              </a:rPr>
              <a:t>Y</a:t>
            </a:r>
            <a:r>
              <a:rPr lang="fr-FR" sz="2400" dirty="0"/>
              <a:t> </a:t>
            </a:r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1003" y="1489203"/>
            <a:ext cx="9248775" cy="356235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61624" y="3563377"/>
            <a:ext cx="6688427" cy="744636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32884" y="4347029"/>
            <a:ext cx="3278378" cy="941922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18050" y="5420885"/>
            <a:ext cx="4388812" cy="1100038"/>
          </a:xfrm>
          <a:prstGeom prst="rect">
            <a:avLst/>
          </a:prstGeom>
          <a:ln>
            <a:solidFill>
              <a:srgbClr val="FF0000"/>
            </a:solidFill>
          </a:ln>
        </p:spPr>
      </p:pic>
    </p:spTree>
    <p:extLst>
      <p:ext uri="{BB962C8B-B14F-4D97-AF65-F5344CB8AC3E}">
        <p14:creationId xmlns:p14="http://schemas.microsoft.com/office/powerpoint/2010/main" val="24850493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2074" y="372896"/>
            <a:ext cx="4292958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Travail de compression 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Wc</a:t>
            </a: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/m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589" y="968637"/>
            <a:ext cx="2409289" cy="588548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16503" y="2388145"/>
            <a:ext cx="5299250" cy="586876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28293" y="1766997"/>
            <a:ext cx="3931018" cy="411336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48081" y="3179860"/>
            <a:ext cx="3348373" cy="461280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438401" y="3726111"/>
            <a:ext cx="2712009" cy="540262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38234" y="4428462"/>
            <a:ext cx="2883006" cy="589001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79737" y="5332323"/>
            <a:ext cx="5981700" cy="7524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rgbClr val="FF0000"/>
            </a:solidFill>
          </a:ln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229601" y="2975021"/>
            <a:ext cx="2565914" cy="1924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95295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461" y="1223627"/>
            <a:ext cx="6724650" cy="933450"/>
          </a:xfrm>
          <a:prstGeom prst="rect">
            <a:avLst/>
          </a:prstGeom>
          <a:ln>
            <a:solidFill>
              <a:srgbClr val="FF0000"/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82074" y="372896"/>
            <a:ext cx="4872506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Travail de la liquéfaction  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Wc</a:t>
            </a: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mf</a:t>
            </a:r>
            <a:r>
              <a:rPr lang="fr-FR" sz="2400" dirty="0" smtClean="0"/>
              <a:t> </a:t>
            </a:r>
            <a:endParaRPr lang="fr-FR" sz="2400" dirty="0"/>
          </a:p>
        </p:txBody>
      </p:sp>
      <p:sp>
        <p:nvSpPr>
          <p:cNvPr id="6" name="Rectangle 5"/>
          <p:cNvSpPr/>
          <p:nvPr/>
        </p:nvSpPr>
        <p:spPr>
          <a:xfrm>
            <a:off x="510863" y="2907887"/>
            <a:ext cx="3545982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Facteur de mérite FOM</a:t>
            </a:r>
            <a:endParaRPr lang="fr-FR" sz="2400" dirty="0"/>
          </a:p>
        </p:txBody>
      </p:sp>
      <p:sp>
        <p:nvSpPr>
          <p:cNvPr id="7" name="Rectangle 6"/>
          <p:cNvSpPr/>
          <p:nvPr/>
        </p:nvSpPr>
        <p:spPr>
          <a:xfrm>
            <a:off x="2818327" y="3999570"/>
            <a:ext cx="3830257" cy="46166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FOM= (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Wid</a:t>
            </a: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mf</a:t>
            </a: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)/(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Wc</a:t>
            </a:r>
            <a:r>
              <a:rPr lang="fr-FR" sz="2400" b="1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/</a:t>
            </a:r>
            <a:r>
              <a:rPr lang="fr-FR" sz="2400" b="1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mf</a:t>
            </a:r>
            <a:r>
              <a:rPr lang="fr-FR" sz="2400" dirty="0" smtClean="0"/>
              <a:t> )</a:t>
            </a:r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30207378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363</TotalTime>
  <Words>95</Words>
  <Application>Microsoft Office PowerPoint</Application>
  <PresentationFormat>Grand écran</PresentationFormat>
  <Paragraphs>29</Paragraphs>
  <Slides>9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9</vt:i4>
      </vt:variant>
    </vt:vector>
  </HeadingPairs>
  <TitlesOfParts>
    <vt:vector size="15" baseType="lpstr">
      <vt:lpstr>Aharoni</vt:lpstr>
      <vt:lpstr>Arial</vt:lpstr>
      <vt:lpstr>Calibri</vt:lpstr>
      <vt:lpstr>Calibri Light</vt:lpstr>
      <vt:lpstr>Times New Roman</vt:lpstr>
      <vt:lpstr>Thème Office</vt:lpstr>
      <vt:lpstr>Cycles Cryogéniques Combinés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Cycles Cryogéniques Combiné</dc:title>
  <dc:creator>User</dc:creator>
  <cp:lastModifiedBy>User</cp:lastModifiedBy>
  <cp:revision>27</cp:revision>
  <dcterms:created xsi:type="dcterms:W3CDTF">2024-11-16T08:23:23Z</dcterms:created>
  <dcterms:modified xsi:type="dcterms:W3CDTF">2024-11-19T08:49:44Z</dcterms:modified>
</cp:coreProperties>
</file>