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8" r:id="rId2"/>
    <p:sldId id="310" r:id="rId3"/>
    <p:sldId id="328" r:id="rId4"/>
    <p:sldId id="311" r:id="rId5"/>
    <p:sldId id="312" r:id="rId6"/>
    <p:sldId id="316" r:id="rId7"/>
    <p:sldId id="313" r:id="rId8"/>
    <p:sldId id="314" r:id="rId9"/>
    <p:sldId id="315" r:id="rId10"/>
    <p:sldId id="317" r:id="rId11"/>
    <p:sldId id="324" r:id="rId12"/>
    <p:sldId id="422" r:id="rId13"/>
    <p:sldId id="319" r:id="rId14"/>
    <p:sldId id="325" r:id="rId15"/>
    <p:sldId id="423" r:id="rId16"/>
    <p:sldId id="322" r:id="rId17"/>
    <p:sldId id="326" r:id="rId18"/>
    <p:sldId id="318" r:id="rId19"/>
    <p:sldId id="327" r:id="rId20"/>
    <p:sldId id="323"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76" autoAdjust="0"/>
    <p:restoredTop sz="94624" autoAdjust="0"/>
  </p:normalViewPr>
  <p:slideViewPr>
    <p:cSldViewPr>
      <p:cViewPr varScale="1">
        <p:scale>
          <a:sx n="78" d="100"/>
          <a:sy n="78" d="100"/>
        </p:scale>
        <p:origin x="1618"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8ABE58-2DD0-495E-976D-EC32B7D9B054}" type="datetimeFigureOut">
              <a:rPr lang="fr-FR" smtClean="0"/>
              <a:pPr/>
              <a:t>06/12/2023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4B5C9-A95F-43DA-9625-270BFBDAF45C}" type="slidenum">
              <a:rPr lang="fr-FR" smtClean="0"/>
              <a:pPr/>
              <a:t>‹N°›</a:t>
            </a:fld>
            <a:endParaRPr lang="fr-FR"/>
          </a:p>
        </p:txBody>
      </p:sp>
    </p:spTree>
    <p:extLst>
      <p:ext uri="{BB962C8B-B14F-4D97-AF65-F5344CB8AC3E}">
        <p14:creationId xmlns:p14="http://schemas.microsoft.com/office/powerpoint/2010/main" val="55620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3C4B5C9-A95F-43DA-9625-270BFBDAF45C}"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59400730-82C4-4626-9610-3EDFCD773CD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400730-82C4-4626-9610-3EDFCD773CD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59400730-82C4-4626-9610-3EDFCD773CDB}"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42DF0FE-9259-4863-8432-791825C657AB}" type="datetimeFigureOut">
              <a:rPr lang="fr-FR" smtClean="0"/>
              <a:pPr/>
              <a:t>06/12/2023</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9400730-82C4-4626-9610-3EDFCD773CDB}"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corep.fr/le-guide-du-memoire/redaction-memoir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3568" y="1052736"/>
            <a:ext cx="7929618" cy="3477875"/>
          </a:xfrm>
          <a:prstGeom prst="rect">
            <a:avLst/>
          </a:prstGeom>
        </p:spPr>
        <p:txBody>
          <a:bodyPr wrap="square">
            <a:spAutoFit/>
          </a:bodyPr>
          <a:lstStyle/>
          <a:p>
            <a:pPr algn="ctr"/>
            <a:r>
              <a:rPr lang="fr-FR" sz="4400" b="1" dirty="0"/>
              <a:t>Éléments de mise en œuvre d’un mémoire en informatique</a:t>
            </a:r>
          </a:p>
          <a:p>
            <a:pPr algn="ctr"/>
            <a:endParaRPr lang="fr-FR" sz="4400" b="1" dirty="0"/>
          </a:p>
          <a:p>
            <a:pPr algn="ctr"/>
            <a:r>
              <a:rPr lang="fr-FR" sz="4400" b="1" dirty="0"/>
              <a:t>chapitre2</a:t>
            </a:r>
            <a:endParaRPr lang="fr-FR"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lstStyle/>
          <a:p>
            <a:r>
              <a:rPr lang="fr-FR" sz="4800" b="1" dirty="0"/>
              <a:t>La structure d’un mémoire</a:t>
            </a:r>
            <a:endParaRPr lang="fr-FR" dirty="0"/>
          </a:p>
        </p:txBody>
      </p:sp>
      <p:sp>
        <p:nvSpPr>
          <p:cNvPr id="3" name="Espace réservé du contenu 2"/>
          <p:cNvSpPr>
            <a:spLocks noGrp="1"/>
          </p:cNvSpPr>
          <p:nvPr>
            <p:ph idx="1"/>
          </p:nvPr>
        </p:nvSpPr>
        <p:spPr>
          <a:xfrm>
            <a:off x="285720" y="1142984"/>
            <a:ext cx="8572560" cy="5572164"/>
          </a:xfrm>
        </p:spPr>
        <p:txBody>
          <a:bodyPr>
            <a:normAutofit lnSpcReduction="10000"/>
          </a:bodyPr>
          <a:lstStyle/>
          <a:p>
            <a:r>
              <a:rPr lang="fr-FR" dirty="0"/>
              <a:t>Un travail écrit devrait toujours être organisée selon le schéma suivant:</a:t>
            </a:r>
          </a:p>
          <a:p>
            <a:r>
              <a:rPr lang="fr-FR" dirty="0"/>
              <a:t>1. Couverture et page de garde (forme unifiée et imposée) </a:t>
            </a:r>
          </a:p>
          <a:p>
            <a:r>
              <a:rPr lang="fr-FR" dirty="0"/>
              <a:t>2. Remerciements (facultatif)</a:t>
            </a:r>
          </a:p>
          <a:p>
            <a:r>
              <a:rPr lang="fr-FR" dirty="0"/>
              <a:t>3. Tables des figures et tableaux</a:t>
            </a:r>
          </a:p>
          <a:p>
            <a:r>
              <a:rPr lang="fr-FR" dirty="0"/>
              <a:t>4. Table des matières</a:t>
            </a:r>
          </a:p>
          <a:p>
            <a:r>
              <a:rPr lang="fr-FR" dirty="0"/>
              <a:t>5. Introduction</a:t>
            </a:r>
          </a:p>
          <a:p>
            <a:r>
              <a:rPr lang="fr-FR" dirty="0"/>
              <a:t>6. Chapitres</a:t>
            </a:r>
          </a:p>
          <a:p>
            <a:r>
              <a:rPr lang="fr-FR" dirty="0"/>
              <a:t>7. Conclusion</a:t>
            </a:r>
          </a:p>
          <a:p>
            <a:r>
              <a:rPr lang="fr-FR" dirty="0"/>
              <a:t>8. Bibliographie</a:t>
            </a:r>
          </a:p>
          <a:p>
            <a:r>
              <a:rPr lang="fr-FR" dirty="0"/>
              <a:t>9. Annexes (facultatif)</a:t>
            </a:r>
          </a:p>
          <a:p>
            <a:r>
              <a:rPr lang="fr-FR" dirty="0"/>
              <a:t>10.résumé.</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lstStyle/>
          <a:p>
            <a:r>
              <a:rPr lang="fr-FR" sz="4800" b="1" dirty="0"/>
              <a:t>La structure d’un mémoire</a:t>
            </a:r>
            <a:endParaRPr lang="fr-FR" dirty="0"/>
          </a:p>
        </p:txBody>
      </p:sp>
      <p:sp>
        <p:nvSpPr>
          <p:cNvPr id="3" name="Espace réservé du contenu 2"/>
          <p:cNvSpPr>
            <a:spLocks noGrp="1"/>
          </p:cNvSpPr>
          <p:nvPr>
            <p:ph idx="1"/>
          </p:nvPr>
        </p:nvSpPr>
        <p:spPr>
          <a:xfrm>
            <a:off x="0" y="1142984"/>
            <a:ext cx="9144000" cy="5715016"/>
          </a:xfrm>
        </p:spPr>
        <p:txBody>
          <a:bodyPr>
            <a:normAutofit/>
          </a:bodyPr>
          <a:lstStyle/>
          <a:p>
            <a:pPr algn="ctr">
              <a:buNone/>
            </a:pPr>
            <a:r>
              <a:rPr lang="fr-FR" sz="3800" b="1" dirty="0">
                <a:solidFill>
                  <a:schemeClr val="accent1">
                    <a:lumMod val="75000"/>
                  </a:schemeClr>
                </a:solidFill>
              </a:rPr>
              <a:t>L’introduction</a:t>
            </a:r>
            <a:endParaRPr lang="fr-FR" dirty="0"/>
          </a:p>
          <a:p>
            <a:pPr algn="just"/>
            <a:r>
              <a:rPr lang="fr-FR" sz="3000" dirty="0"/>
              <a:t>L’introduction est une partie importante du mémoire. </a:t>
            </a:r>
          </a:p>
          <a:p>
            <a:pPr algn="just"/>
            <a:r>
              <a:rPr lang="fr-FR" sz="3000" dirty="0"/>
              <a:t>Il faut motiver ce lecteur et expliquer pourquoi le problème  étudié est important en utilisant les bonnes expressions comme: </a:t>
            </a:r>
            <a:r>
              <a:rPr lang="fr-FR" sz="3000" dirty="0">
                <a:solidFill>
                  <a:srgbClr val="FF0000"/>
                </a:solidFill>
              </a:rPr>
              <a:t>nouveau, récent, important,  qui va aidé , notre travail est une amélioration ………. Nous proposons une nouvelle…. Notre objectif est de résoudre un problème de valeur dans la vie quotidienne des ….</a:t>
            </a:r>
          </a:p>
          <a:p>
            <a:pPr algn="just"/>
            <a:endParaRPr lang="fr-FR" sz="3000" b="1"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a:t>Essayé toujours de présenté l’importance de votre travail soit coté recherche </a:t>
            </a:r>
          </a:p>
          <a:p>
            <a:pPr algn="just"/>
            <a:r>
              <a:rPr lang="fr-FR" dirty="0"/>
              <a:t>soit dans l’amélioration du travail si le travail est liée à un stage </a:t>
            </a:r>
          </a:p>
          <a:p>
            <a:pPr algn="just"/>
            <a:r>
              <a:rPr lang="fr-FR" dirty="0"/>
              <a:t>  ou bien l’amélioration de la vie des citoyens surtout avec les application mobile car ces derniers en toujours l’ambition  d’améliorer des taches de vie.</a:t>
            </a:r>
          </a:p>
          <a:p>
            <a:pPr algn="just"/>
            <a:r>
              <a:rPr lang="fr-FR" dirty="0"/>
              <a:t>EXEMPLE: application mobile pour le suivie des diabétique.</a:t>
            </a:r>
          </a:p>
          <a:p>
            <a:pPr algn="just"/>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69776"/>
            <a:ext cx="8229600" cy="1143000"/>
          </a:xfrm>
        </p:spPr>
        <p:txBody>
          <a:bodyPr/>
          <a:lstStyle/>
          <a:p>
            <a:r>
              <a:rPr lang="fr-FR" sz="5400" b="1" dirty="0"/>
              <a:t>La structure d’un mémoire</a:t>
            </a:r>
            <a:endParaRPr lang="fr-FR" dirty="0"/>
          </a:p>
        </p:txBody>
      </p:sp>
      <p:sp>
        <p:nvSpPr>
          <p:cNvPr id="3" name="Espace réservé du contenu 2"/>
          <p:cNvSpPr>
            <a:spLocks noGrp="1"/>
          </p:cNvSpPr>
          <p:nvPr>
            <p:ph idx="1"/>
          </p:nvPr>
        </p:nvSpPr>
        <p:spPr>
          <a:xfrm>
            <a:off x="0" y="1935480"/>
            <a:ext cx="8929718" cy="4389120"/>
          </a:xfrm>
        </p:spPr>
        <p:txBody>
          <a:bodyPr>
            <a:normAutofit lnSpcReduction="10000"/>
          </a:bodyPr>
          <a:lstStyle/>
          <a:p>
            <a:pPr algn="ctr">
              <a:buNone/>
            </a:pPr>
            <a:r>
              <a:rPr lang="fr-FR" sz="3200" b="1" dirty="0">
                <a:solidFill>
                  <a:schemeClr val="accent1">
                    <a:lumMod val="75000"/>
                  </a:schemeClr>
                </a:solidFill>
              </a:rPr>
              <a:t>L’introduction</a:t>
            </a:r>
          </a:p>
          <a:p>
            <a:pPr>
              <a:buNone/>
            </a:pPr>
            <a:r>
              <a:rPr lang="fr-FR" dirty="0"/>
              <a:t>L’introduction est en général organisée comme suit:</a:t>
            </a:r>
          </a:p>
          <a:p>
            <a:pPr marL="514350" indent="-514350">
              <a:buFont typeface="+mj-lt"/>
              <a:buAutoNum type="alphaUcPeriod"/>
            </a:pPr>
            <a:r>
              <a:rPr lang="fr-FR" b="1" dirty="0">
                <a:solidFill>
                  <a:schemeClr val="accent1">
                    <a:lumMod val="75000"/>
                  </a:schemeClr>
                </a:solidFill>
              </a:rPr>
              <a:t>Contexte,</a:t>
            </a:r>
            <a:endParaRPr lang="fr-FR" dirty="0"/>
          </a:p>
          <a:p>
            <a:pPr marL="514350" indent="-514350">
              <a:buFont typeface="+mj-lt"/>
              <a:buAutoNum type="alphaUcPeriod"/>
            </a:pPr>
            <a:r>
              <a:rPr lang="fr-FR" b="1" dirty="0">
                <a:solidFill>
                  <a:schemeClr val="accent1">
                    <a:lumMod val="75000"/>
                  </a:schemeClr>
                </a:solidFill>
              </a:rPr>
              <a:t>Définition du problème,</a:t>
            </a:r>
          </a:p>
          <a:p>
            <a:pPr marL="514350" indent="-514350">
              <a:buFont typeface="+mj-lt"/>
              <a:buAutoNum type="alphaUcPeriod"/>
            </a:pPr>
            <a:r>
              <a:rPr lang="fr-FR" b="1" dirty="0">
                <a:solidFill>
                  <a:schemeClr val="accent1">
                    <a:lumMod val="75000"/>
                  </a:schemeClr>
                </a:solidFill>
              </a:rPr>
              <a:t>Présentation  des solutions existantes (facultatif)</a:t>
            </a:r>
          </a:p>
          <a:p>
            <a:pPr marL="514350" indent="-514350">
              <a:buFont typeface="+mj-lt"/>
              <a:buAutoNum type="alphaUcPeriod"/>
            </a:pPr>
            <a:r>
              <a:rPr lang="fr-FR" b="1" dirty="0">
                <a:solidFill>
                  <a:schemeClr val="accent1">
                    <a:lumMod val="75000"/>
                  </a:schemeClr>
                </a:solidFill>
              </a:rPr>
              <a:t>Objectifs du travail.</a:t>
            </a:r>
          </a:p>
          <a:p>
            <a:pPr marL="514350" indent="-514350">
              <a:buFont typeface="+mj-lt"/>
              <a:buAutoNum type="alphaUcPeriod"/>
            </a:pPr>
            <a:r>
              <a:rPr lang="fr-FR" b="1" dirty="0">
                <a:solidFill>
                  <a:schemeClr val="accent1">
                    <a:lumMod val="75000"/>
                  </a:schemeClr>
                </a:solidFill>
              </a:rPr>
              <a:t>Méthodologies et outils utilisé pour la résolution du problème</a:t>
            </a:r>
          </a:p>
          <a:p>
            <a:pPr marL="514350" indent="-514350">
              <a:buFont typeface="+mj-lt"/>
              <a:buAutoNum type="alphaUcPeriod"/>
            </a:pPr>
            <a:r>
              <a:rPr lang="fr-FR" b="1" dirty="0">
                <a:solidFill>
                  <a:schemeClr val="accent1">
                    <a:lumMod val="75000"/>
                  </a:schemeClr>
                </a:solidFill>
              </a:rPr>
              <a:t>Elle se termine par une brève description du contenu, chapitre par chapitre.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800" b="1" dirty="0"/>
              <a:t>La structure d’un mémoire</a:t>
            </a:r>
            <a:endParaRPr lang="fr-FR" dirty="0"/>
          </a:p>
        </p:txBody>
      </p:sp>
      <p:sp>
        <p:nvSpPr>
          <p:cNvPr id="3" name="Espace réservé du contenu 2"/>
          <p:cNvSpPr>
            <a:spLocks noGrp="1"/>
          </p:cNvSpPr>
          <p:nvPr>
            <p:ph idx="1"/>
          </p:nvPr>
        </p:nvSpPr>
        <p:spPr>
          <a:xfrm>
            <a:off x="214282" y="1935480"/>
            <a:ext cx="8929718" cy="4389120"/>
          </a:xfrm>
        </p:spPr>
        <p:txBody>
          <a:bodyPr>
            <a:normAutofit/>
          </a:bodyPr>
          <a:lstStyle/>
          <a:p>
            <a:pPr>
              <a:buNone/>
            </a:pPr>
            <a:r>
              <a:rPr lang="fr-FR" sz="3200" b="1" dirty="0">
                <a:solidFill>
                  <a:schemeClr val="accent1">
                    <a:lumMod val="75000"/>
                  </a:schemeClr>
                </a:solidFill>
              </a:rPr>
              <a:t>                            La conclusion</a:t>
            </a:r>
          </a:p>
          <a:p>
            <a:pPr algn="just"/>
            <a:r>
              <a:rPr lang="fr-FR" dirty="0"/>
              <a:t>La conclusion résume la contribution personnelle du travail et met en avant les principaux résultats. </a:t>
            </a:r>
          </a:p>
          <a:p>
            <a:pPr algn="just"/>
            <a:r>
              <a:rPr lang="fr-FR" dirty="0"/>
              <a:t>Elle sert à remettre en place tout ce qui précède.</a:t>
            </a:r>
          </a:p>
          <a:p>
            <a:pPr algn="just"/>
            <a:r>
              <a:rPr lang="fr-FR" dirty="0"/>
              <a:t>Contrairement à l’introduction ou le lecteur ne connait encore rien du sujet, ici on suppose que le lecteur a lu l’ensemble du travail. </a:t>
            </a:r>
          </a:p>
          <a:p>
            <a:pPr algn="just"/>
            <a:r>
              <a:rPr lang="fr-FR" dirty="0"/>
              <a:t>La conclusion permet au lecteur de confirmer son opinion sur l’étendue du travail réalisé.</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Le jury en lisant la conclusion construit une comparaison entre :</a:t>
            </a:r>
          </a:p>
          <a:p>
            <a:r>
              <a:rPr lang="fr-FR" dirty="0"/>
              <a:t>les objectifs cités dans votre introduction.</a:t>
            </a:r>
          </a:p>
          <a:p>
            <a:r>
              <a:rPr lang="fr-FR" dirty="0"/>
              <a:t>Le travail réalisé( dans les chapitres)</a:t>
            </a:r>
          </a:p>
          <a:p>
            <a:r>
              <a:rPr lang="fr-FR" dirty="0"/>
              <a:t>Et les critiques et les perspectifs de votre conclusion;</a:t>
            </a:r>
          </a:p>
          <a:p>
            <a:r>
              <a:rPr lang="fr-FR" dirty="0"/>
              <a:t>Il faut donner l’impression au membre de jury que vous êtes honnêtes par rapport au travail réalisé et tu assume la responsabilité des manques existants.</a:t>
            </a:r>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714356"/>
            <a:ext cx="8229600" cy="1143000"/>
          </a:xfrm>
        </p:spPr>
        <p:txBody>
          <a:bodyPr/>
          <a:lstStyle/>
          <a:p>
            <a:r>
              <a:rPr lang="fr-FR" sz="5400" b="1" dirty="0"/>
              <a:t>La structure d’un mémoire</a:t>
            </a:r>
            <a:endParaRPr lang="fr-FR" dirty="0"/>
          </a:p>
        </p:txBody>
      </p:sp>
      <p:sp>
        <p:nvSpPr>
          <p:cNvPr id="3" name="Espace réservé du contenu 2"/>
          <p:cNvSpPr>
            <a:spLocks noGrp="1"/>
          </p:cNvSpPr>
          <p:nvPr>
            <p:ph idx="1"/>
          </p:nvPr>
        </p:nvSpPr>
        <p:spPr>
          <a:xfrm>
            <a:off x="214282" y="1935480"/>
            <a:ext cx="8929718" cy="4389120"/>
          </a:xfrm>
        </p:spPr>
        <p:txBody>
          <a:bodyPr>
            <a:normAutofit/>
          </a:bodyPr>
          <a:lstStyle/>
          <a:p>
            <a:pPr algn="ctr">
              <a:buNone/>
            </a:pPr>
            <a:r>
              <a:rPr lang="fr-FR" sz="3600" b="1" dirty="0">
                <a:solidFill>
                  <a:schemeClr val="accent1">
                    <a:lumMod val="75000"/>
                  </a:schemeClr>
                </a:solidFill>
              </a:rPr>
              <a:t>La conclusion</a:t>
            </a:r>
          </a:p>
          <a:p>
            <a:pPr>
              <a:buNone/>
            </a:pPr>
            <a:r>
              <a:rPr lang="fr-FR" dirty="0"/>
              <a:t>La conclusion est la dernière partie du travail écrit elle est en général organisée comme suit : </a:t>
            </a:r>
          </a:p>
          <a:p>
            <a:r>
              <a:rPr lang="fr-FR" dirty="0"/>
              <a:t>Résumé du travail et des contributions,</a:t>
            </a:r>
          </a:p>
          <a:p>
            <a:r>
              <a:rPr lang="fr-FR" dirty="0"/>
              <a:t> Rappel des résultats principaux, </a:t>
            </a:r>
          </a:p>
          <a:p>
            <a:r>
              <a:rPr lang="fr-FR" dirty="0"/>
              <a:t>Limitations de la solution proposée. </a:t>
            </a:r>
          </a:p>
          <a:p>
            <a:r>
              <a:rPr lang="fr-FR" dirty="0"/>
              <a:t>Les avantages du travail sur le titre personnel et professionnel.</a:t>
            </a:r>
          </a:p>
          <a:p>
            <a:r>
              <a:rPr lang="fr-FR" dirty="0"/>
              <a:t>Perspectives (pistes pour d´éventuels travaux futurs).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4800" b="1" dirty="0"/>
              <a:t>La structure d’un mémoire</a:t>
            </a:r>
            <a:endParaRPr lang="fr-FR" dirty="0"/>
          </a:p>
        </p:txBody>
      </p:sp>
      <p:sp>
        <p:nvSpPr>
          <p:cNvPr id="3" name="Espace réservé du contenu 2"/>
          <p:cNvSpPr>
            <a:spLocks noGrp="1"/>
          </p:cNvSpPr>
          <p:nvPr>
            <p:ph idx="1"/>
          </p:nvPr>
        </p:nvSpPr>
        <p:spPr>
          <a:xfrm>
            <a:off x="0" y="1935480"/>
            <a:ext cx="8686800" cy="4389120"/>
          </a:xfrm>
        </p:spPr>
        <p:txBody>
          <a:bodyPr>
            <a:normAutofit/>
          </a:bodyPr>
          <a:lstStyle/>
          <a:p>
            <a:pPr algn="ctr"/>
            <a:r>
              <a:rPr lang="fr-FR" sz="4000" b="1" dirty="0">
                <a:solidFill>
                  <a:schemeClr val="bg2">
                    <a:lumMod val="25000"/>
                  </a:schemeClr>
                </a:solidFill>
              </a:rPr>
              <a:t>Le résumé</a:t>
            </a:r>
          </a:p>
          <a:p>
            <a:r>
              <a:rPr lang="fr-FR" dirty="0"/>
              <a:t>Appelé également Sommaire scientifique ou </a:t>
            </a:r>
          </a:p>
          <a:p>
            <a:r>
              <a:rPr lang="fr-FR" dirty="0"/>
              <a:t> abstract en anglais, est une étape important de la </a:t>
            </a:r>
            <a:r>
              <a:rPr lang="fr-FR" dirty="0">
                <a:solidFill>
                  <a:schemeClr val="tx1">
                    <a:lumMod val="95000"/>
                    <a:lumOff val="5000"/>
                  </a:schemeClr>
                </a:solidFill>
                <a:hlinkClick r:id="rId2"/>
              </a:rPr>
              <a:t>rédaction d’un mémoire</a:t>
            </a:r>
            <a:r>
              <a:rPr lang="fr-FR" dirty="0">
                <a:solidFill>
                  <a:schemeClr val="tx1">
                    <a:lumMod val="95000"/>
                    <a:lumOff val="5000"/>
                  </a:schemeClr>
                </a:solidFill>
              </a:rPr>
              <a:t>. Il donne au lecteur un aperçu </a:t>
            </a:r>
            <a:r>
              <a:rPr lang="fr-FR" dirty="0"/>
              <a:t>du contenu du mémoire car il décrit brièvement l’intérêt du sujet ainsi que la problématique sous-jacente..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1143000"/>
          </a:xfrm>
        </p:spPr>
        <p:txBody>
          <a:bodyPr/>
          <a:lstStyle/>
          <a:p>
            <a:r>
              <a:rPr lang="fr-FR" sz="5400" b="1" dirty="0"/>
              <a:t>La structure d’un mémoire</a:t>
            </a:r>
            <a:endParaRPr lang="fr-FR" dirty="0"/>
          </a:p>
        </p:txBody>
      </p:sp>
      <p:sp>
        <p:nvSpPr>
          <p:cNvPr id="3" name="Espace réservé du contenu 2"/>
          <p:cNvSpPr>
            <a:spLocks noGrp="1"/>
          </p:cNvSpPr>
          <p:nvPr>
            <p:ph idx="1"/>
          </p:nvPr>
        </p:nvSpPr>
        <p:spPr>
          <a:xfrm>
            <a:off x="0" y="1643050"/>
            <a:ext cx="9144000" cy="4389120"/>
          </a:xfrm>
        </p:spPr>
        <p:txBody>
          <a:bodyPr>
            <a:normAutofit fontScale="92500"/>
          </a:bodyPr>
          <a:lstStyle/>
          <a:p>
            <a:pPr algn="ctr"/>
            <a:r>
              <a:rPr lang="fr-FR" sz="4300" b="1" dirty="0">
                <a:solidFill>
                  <a:schemeClr val="bg2">
                    <a:lumMod val="25000"/>
                  </a:schemeClr>
                </a:solidFill>
              </a:rPr>
              <a:t>Le résumé</a:t>
            </a:r>
            <a:endParaRPr lang="fr-FR" dirty="0"/>
          </a:p>
          <a:p>
            <a:pPr algn="just"/>
            <a:r>
              <a:rPr lang="fr-FR" sz="3200" dirty="0"/>
              <a:t>Le résumé de mémoire ne dépassent pas les 200 mots en général, ce qui signifie qu’il faut bien choisir les mots qui vont construire les phrases et que ces dernières soient aussi explicites que possible.</a:t>
            </a:r>
          </a:p>
          <a:p>
            <a:pPr algn="just"/>
            <a:r>
              <a:rPr lang="fr-FR" sz="3200" dirty="0"/>
              <a:t>Un résume présente le problème étude l’application (le produit) et les outils utilisé (algorithme et outil d’implémentation. D’un manière brève s et neutre s </a:t>
            </a:r>
          </a:p>
          <a:p>
            <a:pPr algn="just">
              <a:buNone/>
            </a:pPr>
            <a:endParaRPr lang="fr-FR" sz="3200" dirty="0"/>
          </a:p>
          <a:p>
            <a:pPr algn="just"/>
            <a:endParaRPr lang="fr-FR"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5400" b="1" dirty="0"/>
              <a:t>La structure d’un mémoire</a:t>
            </a:r>
            <a:endParaRPr lang="fr-FR" dirty="0"/>
          </a:p>
        </p:txBody>
      </p:sp>
      <p:sp>
        <p:nvSpPr>
          <p:cNvPr id="3" name="Espace réservé du contenu 2"/>
          <p:cNvSpPr>
            <a:spLocks noGrp="1"/>
          </p:cNvSpPr>
          <p:nvPr>
            <p:ph idx="1"/>
          </p:nvPr>
        </p:nvSpPr>
        <p:spPr/>
        <p:txBody>
          <a:bodyPr>
            <a:normAutofit/>
          </a:bodyPr>
          <a:lstStyle/>
          <a:p>
            <a:pPr algn="ctr"/>
            <a:r>
              <a:rPr lang="fr-FR" sz="4000" b="1" dirty="0">
                <a:solidFill>
                  <a:schemeClr val="bg2">
                    <a:lumMod val="25000"/>
                  </a:schemeClr>
                </a:solidFill>
              </a:rPr>
              <a:t>Le résumé</a:t>
            </a:r>
            <a:endParaRPr lang="fr-FR" sz="4000" dirty="0"/>
          </a:p>
          <a:p>
            <a:r>
              <a:rPr lang="fr-FR" dirty="0"/>
              <a:t> il ne faut pas hésiter à utiliser des mors-clés, et choisir les plus pertinents.</a:t>
            </a:r>
          </a:p>
          <a:p>
            <a:r>
              <a:rPr lang="fr-FR" dirty="0"/>
              <a:t>Il faut bien choisir les mots pour bien cerné le cadre de votre travail </a:t>
            </a:r>
          </a:p>
          <a:p>
            <a:r>
              <a:rPr lang="fr-FR" dirty="0"/>
              <a:t>Au niveau de la syntaxe, il faut faire en sorte qu’une seule phrase (courte) exprime une idée pour qu’elle soit plus fluide à la lecture.</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FR" sz="4000" b="1" dirty="0"/>
              <a:t>Recherche de la documentation </a:t>
            </a:r>
          </a:p>
          <a:p>
            <a:r>
              <a:rPr lang="fr-FR" sz="4000" b="1" dirty="0"/>
              <a:t>La structure d’un mémoire</a:t>
            </a:r>
          </a:p>
          <a:p>
            <a:r>
              <a:rPr lang="fr-FR" sz="4000" b="1" dirty="0"/>
              <a:t>La grammaire scientifique</a:t>
            </a:r>
          </a:p>
          <a:p>
            <a:r>
              <a:rPr lang="fr-FR" sz="4000" b="1" dirty="0"/>
              <a:t>Le plagiat</a:t>
            </a:r>
          </a:p>
        </p:txBody>
      </p:sp>
      <p:sp>
        <p:nvSpPr>
          <p:cNvPr id="4" name="Titre 3"/>
          <p:cNvSpPr>
            <a:spLocks noGrp="1"/>
          </p:cNvSpPr>
          <p:nvPr>
            <p:ph type="title"/>
          </p:nvPr>
        </p:nvSpPr>
        <p:spPr>
          <a:xfrm>
            <a:off x="357158" y="214290"/>
            <a:ext cx="8229600" cy="1143000"/>
          </a:xfrm>
        </p:spPr>
        <p:txBody>
          <a:bodyPr/>
          <a:lstStyle/>
          <a:p>
            <a:pPr algn="ctr"/>
            <a:r>
              <a:rPr lang="fr-FR" dirty="0"/>
              <a:t>La rédaction</a:t>
            </a:r>
          </a:p>
        </p:txBody>
      </p:sp>
      <p:sp>
        <p:nvSpPr>
          <p:cNvPr id="5" name="Rectangle à coins arrondis 4"/>
          <p:cNvSpPr/>
          <p:nvPr/>
        </p:nvSpPr>
        <p:spPr>
          <a:xfrm>
            <a:off x="785786" y="1928802"/>
            <a:ext cx="7715304" cy="857256"/>
          </a:xfrm>
          <a:prstGeom prst="roundRect">
            <a:avLst/>
          </a:prstGeom>
          <a:noFill/>
          <a:ln w="1174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800" b="1" dirty="0"/>
              <a:t>La structure d’un mémoire</a:t>
            </a:r>
            <a:endParaRPr lang="fr-FR" dirty="0"/>
          </a:p>
        </p:txBody>
      </p:sp>
      <p:sp>
        <p:nvSpPr>
          <p:cNvPr id="3" name="Espace réservé du contenu 2"/>
          <p:cNvSpPr>
            <a:spLocks noGrp="1"/>
          </p:cNvSpPr>
          <p:nvPr>
            <p:ph idx="1"/>
          </p:nvPr>
        </p:nvSpPr>
        <p:spPr>
          <a:xfrm>
            <a:off x="214282" y="1935480"/>
            <a:ext cx="8472518" cy="4389120"/>
          </a:xfrm>
        </p:spPr>
        <p:txBody>
          <a:bodyPr>
            <a:normAutofit/>
          </a:bodyPr>
          <a:lstStyle/>
          <a:p>
            <a:pPr algn="ctr"/>
            <a:r>
              <a:rPr lang="fr-FR" sz="4000" b="1" dirty="0">
                <a:solidFill>
                  <a:srgbClr val="00B050"/>
                </a:solidFill>
              </a:rPr>
              <a:t>Les chapitres</a:t>
            </a:r>
          </a:p>
          <a:p>
            <a:r>
              <a:rPr lang="fr-FR" sz="4000" dirty="0"/>
              <a:t>Les chapitres constituant le corps du texte (entre l’introduction et la conclusion) présentent l’objet et le développement du travail. Ils contiennent les éléments suivants</a:t>
            </a:r>
            <a:endParaRPr lang="fr-FR" sz="4000" b="1" dirty="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800" b="1" dirty="0"/>
              <a:t>Recherche de la documentation</a:t>
            </a:r>
            <a:endParaRPr lang="fr-FR" dirty="0"/>
          </a:p>
        </p:txBody>
      </p:sp>
      <p:sp>
        <p:nvSpPr>
          <p:cNvPr id="3" name="Espace réservé du contenu 2"/>
          <p:cNvSpPr>
            <a:spLocks noGrp="1"/>
          </p:cNvSpPr>
          <p:nvPr>
            <p:ph idx="1"/>
          </p:nvPr>
        </p:nvSpPr>
        <p:spPr>
          <a:xfrm>
            <a:off x="0" y="1935480"/>
            <a:ext cx="8929718" cy="4389120"/>
          </a:xfrm>
        </p:spPr>
        <p:txBody>
          <a:bodyPr/>
          <a:lstStyle/>
          <a:p>
            <a:pPr algn="just"/>
            <a:r>
              <a:rPr lang="fr-FR" dirty="0"/>
              <a:t>La recherche de la documentation est l’étape (initiale) la plus importante dans le plan de votre PFE.</a:t>
            </a:r>
          </a:p>
          <a:p>
            <a:pPr algn="just"/>
            <a:r>
              <a:rPr lang="fr-FR" dirty="0"/>
              <a:t>Une documentation </a:t>
            </a:r>
            <a:r>
              <a:rPr lang="fr-FR" sz="2800" b="1" u="sng" dirty="0">
                <a:solidFill>
                  <a:srgbClr val="FF0000"/>
                </a:solidFill>
              </a:rPr>
              <a:t>riche et adéquate </a:t>
            </a:r>
            <a:r>
              <a:rPr lang="fr-FR" dirty="0"/>
              <a:t>accélère la phase de compréhension de la problématique </a:t>
            </a:r>
          </a:p>
          <a:p>
            <a:pPr algn="just"/>
            <a:r>
              <a:rPr lang="fr-FR" dirty="0"/>
              <a:t> l’évaluation (pendant la soutenance) d’un mémoire est basée sur la </a:t>
            </a:r>
            <a:r>
              <a:rPr lang="fr-FR" sz="2800" b="1" u="sng" dirty="0">
                <a:solidFill>
                  <a:srgbClr val="FF0000"/>
                </a:solidFill>
              </a:rPr>
              <a:t>qualité</a:t>
            </a:r>
            <a:r>
              <a:rPr lang="fr-FR" dirty="0"/>
              <a:t> des documents énumérés dans sa bibliographie.</a:t>
            </a:r>
          </a:p>
          <a:p>
            <a:pPr algn="just"/>
            <a:endParaRPr lang="fr-FR" dirty="0"/>
          </a:p>
        </p:txBody>
      </p:sp>
      <p:sp>
        <p:nvSpPr>
          <p:cNvPr id="4" name="Rectangle à coins arrondis 3"/>
          <p:cNvSpPr/>
          <p:nvPr/>
        </p:nvSpPr>
        <p:spPr>
          <a:xfrm>
            <a:off x="1428728" y="5143512"/>
            <a:ext cx="6357982"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dirty="0">
                <a:solidFill>
                  <a:schemeClr val="bg1"/>
                </a:solidFill>
              </a:rPr>
              <a:t>Mais comment trouver cette documentation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5400" b="1" dirty="0"/>
              <a:t>Recherche de la documentation </a:t>
            </a:r>
            <a:br>
              <a:rPr lang="fr-FR" sz="5400" b="1" dirty="0"/>
            </a:br>
            <a:endParaRPr lang="fr-FR" dirty="0"/>
          </a:p>
        </p:txBody>
      </p:sp>
      <p:sp>
        <p:nvSpPr>
          <p:cNvPr id="3" name="Espace réservé du contenu 2"/>
          <p:cNvSpPr>
            <a:spLocks noGrp="1"/>
          </p:cNvSpPr>
          <p:nvPr>
            <p:ph idx="1"/>
          </p:nvPr>
        </p:nvSpPr>
        <p:spPr>
          <a:xfrm>
            <a:off x="214282" y="1071546"/>
            <a:ext cx="8929718" cy="5214974"/>
          </a:xfrm>
        </p:spPr>
        <p:txBody>
          <a:bodyPr>
            <a:normAutofit lnSpcReduction="10000"/>
          </a:bodyPr>
          <a:lstStyle/>
          <a:p>
            <a:endParaRPr lang="fr-FR" dirty="0"/>
          </a:p>
          <a:p>
            <a:r>
              <a:rPr lang="fr-FR" dirty="0"/>
              <a:t>                      </a:t>
            </a:r>
            <a:r>
              <a:rPr lang="fr-FR" sz="3200" b="1" u="sng" dirty="0">
                <a:solidFill>
                  <a:srgbClr val="FF0000"/>
                </a:solidFill>
              </a:rPr>
              <a:t>Éviter !!!!!!!! (le maximum)</a:t>
            </a:r>
          </a:p>
          <a:p>
            <a:r>
              <a:rPr lang="fr-FR" dirty="0"/>
              <a:t>Les sites « encyclopédiques » (</a:t>
            </a:r>
            <a:r>
              <a:rPr lang="fr-FR" sz="3200" b="1" u="sng" dirty="0" err="1">
                <a:solidFill>
                  <a:srgbClr val="FF0000"/>
                </a:solidFill>
              </a:rPr>
              <a:t>Wikipédia</a:t>
            </a:r>
            <a:r>
              <a:rPr lang="fr-FR" dirty="0"/>
              <a:t>) ne présentent aucune garantie de fiabilité en ce qui concerne le contenu (on y trouve le meilleur et le pire).</a:t>
            </a:r>
          </a:p>
          <a:p>
            <a:endParaRPr lang="fr-FR" dirty="0"/>
          </a:p>
          <a:p>
            <a:pPr>
              <a:buNone/>
            </a:pPr>
            <a:r>
              <a:rPr lang="fr-FR" dirty="0"/>
              <a:t>     les sites </a:t>
            </a:r>
            <a:r>
              <a:rPr lang="fr-FR" dirty="0" err="1"/>
              <a:t>comme:</a:t>
            </a:r>
            <a:r>
              <a:rPr lang="fr-FR" b="1" u="sng" dirty="0" err="1">
                <a:solidFill>
                  <a:srgbClr val="FF0000"/>
                </a:solidFill>
              </a:rPr>
              <a:t>commentcamarche.net</a:t>
            </a:r>
            <a:r>
              <a:rPr lang="fr-FR" dirty="0"/>
              <a:t>, </a:t>
            </a:r>
            <a:r>
              <a:rPr lang="fr-FR" b="1" u="sng" dirty="0" err="1">
                <a:solidFill>
                  <a:srgbClr val="FF0000"/>
                </a:solidFill>
              </a:rPr>
              <a:t>developpez</a:t>
            </a:r>
            <a:r>
              <a:rPr lang="fr-FR" b="1" u="sng" dirty="0">
                <a:solidFill>
                  <a:srgbClr val="FF0000"/>
                </a:solidFill>
              </a:rPr>
              <a:t>. </a:t>
            </a:r>
            <a:r>
              <a:rPr lang="fr-FR" b="1" u="sng" dirty="0" err="1">
                <a:solidFill>
                  <a:srgbClr val="FF0000"/>
                </a:solidFill>
              </a:rPr>
              <a:t>com</a:t>
            </a:r>
            <a:r>
              <a:rPr lang="fr-FR" b="1" u="sng" dirty="0">
                <a:solidFill>
                  <a:srgbClr val="FF0000"/>
                </a:solidFill>
              </a:rPr>
              <a:t> </a:t>
            </a:r>
            <a:r>
              <a:rPr lang="fr-FR" dirty="0"/>
              <a:t>ou d’autres sites populaires car ces dernier sont sujettes à  des modifications, voire disparition. </a:t>
            </a:r>
          </a:p>
          <a:p>
            <a:pPr>
              <a:buNone/>
            </a:pPr>
            <a:endParaRPr lang="fr-FR" dirty="0"/>
          </a:p>
          <a:p>
            <a:r>
              <a:rPr lang="fr-FR" dirty="0"/>
              <a:t>  les documents sans références ou </a:t>
            </a:r>
            <a:r>
              <a:rPr lang="fr-FR" u="sng" dirty="0">
                <a:solidFill>
                  <a:srgbClr val="FF0000"/>
                </a:solidFill>
              </a:rPr>
              <a:t>rédigés(non publiés</a:t>
            </a:r>
            <a:r>
              <a:rPr lang="fr-FR" dirty="0"/>
              <a:t>)par des amateurs du domaine.</a:t>
            </a:r>
          </a:p>
        </p:txBody>
      </p:sp>
      <p:pic>
        <p:nvPicPr>
          <p:cNvPr id="1026" name="Picture 2" descr="C:\Users\pc\AppData\Local\Microsoft\Windows\Temporary Internet Files\Content.IE5\6DCBN04W\button-31222_960_720[1].png"/>
          <p:cNvPicPr>
            <a:picLocks noChangeAspect="1" noChangeArrowheads="1"/>
          </p:cNvPicPr>
          <p:nvPr/>
        </p:nvPicPr>
        <p:blipFill>
          <a:blip r:embed="rId2" cstate="print"/>
          <a:srcRect/>
          <a:stretch>
            <a:fillRect/>
          </a:stretch>
        </p:blipFill>
        <p:spPr bwMode="auto">
          <a:xfrm>
            <a:off x="0" y="1928802"/>
            <a:ext cx="504234" cy="500066"/>
          </a:xfrm>
          <a:prstGeom prst="rect">
            <a:avLst/>
          </a:prstGeom>
          <a:noFill/>
        </p:spPr>
      </p:pic>
      <p:pic>
        <p:nvPicPr>
          <p:cNvPr id="1027" name="Picture 3" descr="C:\Users\pc\AppData\Local\Microsoft\Windows\Temporary Internet Files\Content.IE5\6DCBN04W\button-31222_960_720[1].png"/>
          <p:cNvPicPr>
            <a:picLocks noChangeAspect="1" noChangeArrowheads="1"/>
          </p:cNvPicPr>
          <p:nvPr/>
        </p:nvPicPr>
        <p:blipFill>
          <a:blip r:embed="rId2" cstate="print"/>
          <a:srcRect/>
          <a:stretch>
            <a:fillRect/>
          </a:stretch>
        </p:blipFill>
        <p:spPr bwMode="auto">
          <a:xfrm>
            <a:off x="0" y="3643314"/>
            <a:ext cx="504233" cy="500066"/>
          </a:xfrm>
          <a:prstGeom prst="rect">
            <a:avLst/>
          </a:prstGeom>
          <a:noFill/>
        </p:spPr>
      </p:pic>
      <p:pic>
        <p:nvPicPr>
          <p:cNvPr id="7" name="Picture 4" descr="C:\Users\pc\AppData\Local\Microsoft\Windows\Temporary Internet Files\Content.IE5\6DCBN04W\button-31222_960_720[1].png"/>
          <p:cNvPicPr>
            <a:picLocks noChangeAspect="1" noChangeArrowheads="1"/>
          </p:cNvPicPr>
          <p:nvPr/>
        </p:nvPicPr>
        <p:blipFill>
          <a:blip r:embed="rId3" cstate="print"/>
          <a:srcRect/>
          <a:stretch>
            <a:fillRect/>
          </a:stretch>
        </p:blipFill>
        <p:spPr bwMode="auto">
          <a:xfrm>
            <a:off x="0" y="5214950"/>
            <a:ext cx="528617" cy="52424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027"/>
                                        </p:tgtEl>
                                        <p:attrNameLst>
                                          <p:attrName>style.visibility</p:attrName>
                                        </p:attrNameLst>
                                      </p:cBhvr>
                                      <p:to>
                                        <p:strVal val="visible"/>
                                      </p:to>
                                    </p:set>
                                    <p:anim calcmode="lin" valueType="num">
                                      <p:cBhvr additive="base">
                                        <p:cTn id="23" dur="500" fill="hold"/>
                                        <p:tgtEl>
                                          <p:spTgt spid="1027"/>
                                        </p:tgtEl>
                                        <p:attrNameLst>
                                          <p:attrName>ppt_x</p:attrName>
                                        </p:attrNameLst>
                                      </p:cBhvr>
                                      <p:tavLst>
                                        <p:tav tm="0">
                                          <p:val>
                                            <p:strVal val="#ppt_x"/>
                                          </p:val>
                                        </p:tav>
                                        <p:tav tm="100000">
                                          <p:val>
                                            <p:strVal val="#ppt_x"/>
                                          </p:val>
                                        </p:tav>
                                      </p:tavLst>
                                    </p:anim>
                                    <p:anim calcmode="lin" valueType="num">
                                      <p:cBhvr additive="base">
                                        <p:cTn id="24"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additive="base">
                                        <p:cTn id="33" dur="500" fill="hold"/>
                                        <p:tgtEl>
                                          <p:spTgt spid="7"/>
                                        </p:tgtEl>
                                        <p:attrNameLst>
                                          <p:attrName>ppt_x</p:attrName>
                                        </p:attrNameLst>
                                      </p:cBhvr>
                                      <p:tavLst>
                                        <p:tav tm="0">
                                          <p:val>
                                            <p:strVal val="#ppt_x"/>
                                          </p:val>
                                        </p:tav>
                                        <p:tav tm="100000">
                                          <p:val>
                                            <p:strVal val="#ppt_x"/>
                                          </p:val>
                                        </p:tav>
                                      </p:tavLst>
                                    </p:anim>
                                    <p:anim calcmode="lin" valueType="num">
                                      <p:cBhvr additive="base">
                                        <p:cTn id="3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928670"/>
            <a:ext cx="8229600" cy="1143000"/>
          </a:xfrm>
        </p:spPr>
        <p:txBody>
          <a:bodyPr>
            <a:normAutofit fontScale="90000"/>
          </a:bodyPr>
          <a:lstStyle/>
          <a:p>
            <a:r>
              <a:rPr lang="fr-FR" sz="4800" b="1" dirty="0"/>
              <a:t>Recherche de la documentation </a:t>
            </a:r>
            <a:br>
              <a:rPr lang="fr-FR" sz="4800" b="1" dirty="0"/>
            </a:br>
            <a:endParaRPr lang="fr-FR" dirty="0"/>
          </a:p>
        </p:txBody>
      </p:sp>
      <p:sp>
        <p:nvSpPr>
          <p:cNvPr id="3" name="Espace réservé du contenu 2"/>
          <p:cNvSpPr>
            <a:spLocks noGrp="1"/>
          </p:cNvSpPr>
          <p:nvPr>
            <p:ph idx="1"/>
          </p:nvPr>
        </p:nvSpPr>
        <p:spPr>
          <a:xfrm>
            <a:off x="457200" y="1935480"/>
            <a:ext cx="8401080" cy="4389120"/>
          </a:xfrm>
        </p:spPr>
        <p:txBody>
          <a:bodyPr/>
          <a:lstStyle/>
          <a:p>
            <a:r>
              <a:rPr lang="fr-FR" dirty="0"/>
              <a:t>                            </a:t>
            </a:r>
            <a:r>
              <a:rPr lang="fr-FR" sz="3600" b="1" u="sng" dirty="0">
                <a:solidFill>
                  <a:srgbClr val="00B050"/>
                </a:solidFill>
              </a:rPr>
              <a:t>Consulter !!!!!!!</a:t>
            </a:r>
          </a:p>
          <a:p>
            <a:r>
              <a:rPr lang="fr-FR" dirty="0"/>
              <a:t>les sites des Bibliothèques Universitaires</a:t>
            </a:r>
          </a:p>
          <a:p>
            <a:r>
              <a:rPr lang="fr-FR" dirty="0"/>
              <a:t>les bases de données numériques aux quelles la bibliothèque est abonnée.</a:t>
            </a:r>
          </a:p>
          <a:p>
            <a:r>
              <a:rPr lang="fr-FR" dirty="0"/>
              <a:t>les ouvrages ( ex: livres) écrits sont de bonnes sources d’information souvent plus complètes que qu’une information en ligne.</a:t>
            </a:r>
          </a:p>
          <a:p>
            <a:r>
              <a:rPr lang="fr-FR" b="1" dirty="0">
                <a:solidFill>
                  <a:srgbClr val="FF0000"/>
                </a:solidFill>
              </a:rPr>
              <a:t>Et Google!!!!!!!!!!!!!!!!!!!!!!!!!!!!!!!!!!!!!!!!!!!</a:t>
            </a:r>
          </a:p>
          <a:p>
            <a:pPr>
              <a:buNone/>
            </a:pPr>
            <a:endParaRPr lang="fr-FR" dirty="0">
              <a:solidFill>
                <a:srgbClr val="00B050"/>
              </a:solidFill>
            </a:endParaRPr>
          </a:p>
        </p:txBody>
      </p:sp>
      <p:sp>
        <p:nvSpPr>
          <p:cNvPr id="4" name="Rectangle à coins arrondis 3"/>
          <p:cNvSpPr/>
          <p:nvPr/>
        </p:nvSpPr>
        <p:spPr>
          <a:xfrm>
            <a:off x="428596" y="2500306"/>
            <a:ext cx="428628" cy="42862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a:p>
        </p:txBody>
      </p:sp>
      <p:sp>
        <p:nvSpPr>
          <p:cNvPr id="6" name="Rectangle à coins arrondis 5"/>
          <p:cNvSpPr/>
          <p:nvPr/>
        </p:nvSpPr>
        <p:spPr>
          <a:xfrm>
            <a:off x="428596" y="3214686"/>
            <a:ext cx="428628" cy="42862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a:p>
        </p:txBody>
      </p:sp>
      <p:sp>
        <p:nvSpPr>
          <p:cNvPr id="7" name="Rectangle à coins arrondis 6"/>
          <p:cNvSpPr/>
          <p:nvPr/>
        </p:nvSpPr>
        <p:spPr>
          <a:xfrm>
            <a:off x="428596" y="4214818"/>
            <a:ext cx="428628" cy="42862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0-#ppt_w/2"/>
                                          </p:val>
                                        </p:tav>
                                        <p:tav tm="100000">
                                          <p:val>
                                            <p:strVal val="#ppt_x"/>
                                          </p:val>
                                        </p:tav>
                                      </p:tavLst>
                                    </p:anim>
                                    <p:anim calcmode="lin" valueType="num">
                                      <p:cBhvr additive="base">
                                        <p:cTn id="18" dur="500" fill="hold"/>
                                        <p:tgtEl>
                                          <p:spTgt spid="4"/>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 fill="hold"/>
                                        <p:tgtEl>
                                          <p:spTgt spid="6"/>
                                        </p:tgtEl>
                                        <p:attrNameLst>
                                          <p:attrName>ppt_x</p:attrName>
                                        </p:attrNameLst>
                                      </p:cBhvr>
                                      <p:tavLst>
                                        <p:tav tm="0">
                                          <p:val>
                                            <p:strVal val="0-#ppt_w/2"/>
                                          </p:val>
                                        </p:tav>
                                        <p:tav tm="100000">
                                          <p:val>
                                            <p:strVal val="#ppt_x"/>
                                          </p:val>
                                        </p:tav>
                                      </p:tavLst>
                                    </p:anim>
                                    <p:anim calcmode="lin" valueType="num">
                                      <p:cBhvr additive="base">
                                        <p:cTn id="22"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0-#ppt_w/2"/>
                                          </p:val>
                                        </p:tav>
                                        <p:tav tm="100000">
                                          <p:val>
                                            <p:strVal val="#ppt_x"/>
                                          </p:val>
                                        </p:tav>
                                      </p:tavLst>
                                    </p:anim>
                                    <p:anim calcmode="lin" valueType="num">
                                      <p:cBhvr additive="base">
                                        <p:cTn id="3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additive="base">
                                        <p:cTn id="4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lstStyle/>
          <a:p>
            <a:r>
              <a:rPr lang="fr-FR" sz="4800" b="1" dirty="0"/>
              <a:t>Recherche de la documentation</a:t>
            </a:r>
            <a:endParaRPr lang="fr-FR" dirty="0"/>
          </a:p>
        </p:txBody>
      </p:sp>
      <p:pic>
        <p:nvPicPr>
          <p:cNvPr id="15362" name="Picture 2" descr="https://www.sndl.cerist.dz/images/logo_sndl_deg_mini.jpg"/>
          <p:cNvPicPr>
            <a:picLocks noChangeAspect="1" noChangeArrowheads="1"/>
          </p:cNvPicPr>
          <p:nvPr/>
        </p:nvPicPr>
        <p:blipFill>
          <a:blip r:embed="rId2"/>
          <a:srcRect/>
          <a:stretch>
            <a:fillRect/>
          </a:stretch>
        </p:blipFill>
        <p:spPr bwMode="auto">
          <a:xfrm>
            <a:off x="2714612" y="1643050"/>
            <a:ext cx="3125409" cy="2000264"/>
          </a:xfrm>
          <a:prstGeom prst="rect">
            <a:avLst/>
          </a:prstGeom>
          <a:noFill/>
        </p:spPr>
      </p:pic>
      <p:sp>
        <p:nvSpPr>
          <p:cNvPr id="6" name="Rectangle 5"/>
          <p:cNvSpPr/>
          <p:nvPr/>
        </p:nvSpPr>
        <p:spPr>
          <a:xfrm>
            <a:off x="285720" y="3749457"/>
            <a:ext cx="8501122" cy="2677656"/>
          </a:xfrm>
          <a:prstGeom prst="rect">
            <a:avLst/>
          </a:prstGeom>
        </p:spPr>
        <p:txBody>
          <a:bodyPr wrap="square">
            <a:spAutoFit/>
          </a:bodyPr>
          <a:lstStyle/>
          <a:p>
            <a:pPr algn="ctr"/>
            <a:r>
              <a:rPr lang="fr-FR" sz="2800" b="1" u="sng" dirty="0">
                <a:solidFill>
                  <a:srgbClr val="FF0000"/>
                </a:solidFill>
              </a:rPr>
              <a:t>Le SNDL </a:t>
            </a:r>
          </a:p>
          <a:p>
            <a:pPr algn="just"/>
            <a:r>
              <a:rPr lang="fr-FR" sz="2800" dirty="0"/>
              <a:t>     (système national de documentation en ligne) </a:t>
            </a:r>
          </a:p>
          <a:p>
            <a:pPr algn="just"/>
            <a:r>
              <a:rPr lang="fr-FR" sz="2800" dirty="0"/>
              <a:t>vous permet l’accès à une documentation électronique nationale et internationale très riche et très variée,  couvrant tous les domaines de l’enseignement et de la recherche scientifique</a:t>
            </a:r>
            <a:r>
              <a:rPr lang="fr-FR" dirty="0"/>
              <a:t>.</a:t>
            </a:r>
          </a:p>
        </p:txBody>
      </p:sp>
      <p:sp>
        <p:nvSpPr>
          <p:cNvPr id="7" name="Rectangle 6"/>
          <p:cNvSpPr/>
          <p:nvPr/>
        </p:nvSpPr>
        <p:spPr>
          <a:xfrm>
            <a:off x="3071802" y="1071546"/>
            <a:ext cx="2687338" cy="523220"/>
          </a:xfrm>
          <a:prstGeom prst="rect">
            <a:avLst/>
          </a:prstGeom>
        </p:spPr>
        <p:txBody>
          <a:bodyPr wrap="none">
            <a:spAutoFit/>
          </a:bodyPr>
          <a:lstStyle/>
          <a:p>
            <a:pPr algn="ctr">
              <a:buNone/>
            </a:pPr>
            <a:r>
              <a:rPr lang="fr-FR" sz="2800" b="1" u="sng" dirty="0">
                <a:solidFill>
                  <a:srgbClr val="00B050"/>
                </a:solidFill>
              </a:rPr>
              <a:t>Consulter !!!!!!!</a:t>
            </a:r>
            <a:endParaRPr lang="fr-FR" sz="2800" b="1" dirty="0">
              <a:solidFill>
                <a:srgbClr val="00B05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1143000"/>
          </a:xfrm>
        </p:spPr>
        <p:txBody>
          <a:bodyPr>
            <a:normAutofit fontScale="90000"/>
          </a:bodyPr>
          <a:lstStyle/>
          <a:p>
            <a:r>
              <a:rPr lang="fr-FR" sz="5400" b="1" dirty="0"/>
              <a:t>Recherche de la documentation</a:t>
            </a:r>
            <a:endParaRPr lang="fr-FR" dirty="0"/>
          </a:p>
        </p:txBody>
      </p:sp>
      <p:sp>
        <p:nvSpPr>
          <p:cNvPr id="3" name="Espace réservé du contenu 2"/>
          <p:cNvSpPr>
            <a:spLocks noGrp="1"/>
          </p:cNvSpPr>
          <p:nvPr>
            <p:ph idx="1"/>
          </p:nvPr>
        </p:nvSpPr>
        <p:spPr>
          <a:xfrm>
            <a:off x="0" y="1357298"/>
            <a:ext cx="9144000" cy="4389120"/>
          </a:xfrm>
        </p:spPr>
        <p:txBody>
          <a:bodyPr>
            <a:normAutofit/>
          </a:bodyPr>
          <a:lstStyle/>
          <a:p>
            <a:pPr algn="ctr">
              <a:buNone/>
            </a:pPr>
            <a:r>
              <a:rPr lang="fr-FR" sz="3600" b="1" dirty="0">
                <a:solidFill>
                  <a:srgbClr val="00B050"/>
                </a:solidFill>
              </a:rPr>
              <a:t>Sélectionner!!!!</a:t>
            </a:r>
          </a:p>
          <a:p>
            <a:r>
              <a:rPr lang="fr-FR" b="1" dirty="0">
                <a:solidFill>
                  <a:srgbClr val="00B050"/>
                </a:solidFill>
              </a:rPr>
              <a:t> </a:t>
            </a:r>
            <a:r>
              <a:rPr lang="fr-FR" dirty="0"/>
              <a:t>Dans la mesure du possible, il est préférable d’utiliser des références qui ont été publiées (livres, articles scientifiques dans des journaux ou actes de conférences).</a:t>
            </a:r>
          </a:p>
          <a:p>
            <a:r>
              <a:rPr lang="fr-FR" dirty="0"/>
              <a:t>Un article récent est préférable d’un article ancien  même s’ils présente la même information.</a:t>
            </a:r>
          </a:p>
          <a:p>
            <a:r>
              <a:rPr lang="fr-FR" dirty="0"/>
              <a:t>Un article publier par un expert (professeur par exemple) est préférable d’un article publier  par un étudiant( magistère , doctorat…..)</a:t>
            </a:r>
          </a:p>
          <a:p>
            <a:endParaRPr lang="fr-FR" b="1" dirty="0">
              <a:solidFill>
                <a:srgbClr val="00B050"/>
              </a:solidFill>
            </a:endParaRPr>
          </a:p>
          <a:p>
            <a:endParaRPr lang="fr-FR" b="1" dirty="0">
              <a:solidFill>
                <a:schemeClr val="accent1">
                  <a:lumMod val="7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357430"/>
            <a:ext cx="8229600" cy="1643074"/>
          </a:xfrm>
          <a:ln w="117475">
            <a:solidFill>
              <a:srgbClr val="00B050"/>
            </a:solidFill>
          </a:ln>
        </p:spPr>
        <p:txBody>
          <a:bodyPr/>
          <a:lstStyle/>
          <a:p>
            <a:pPr algn="ctr"/>
            <a:r>
              <a:rPr lang="fr-FR" b="1" dirty="0">
                <a:solidFill>
                  <a:srgbClr val="00B050"/>
                </a:solidFill>
              </a:rPr>
              <a:t>N’hésitez pas de vous faire conseiller/orienter sur vos recherches par le directeur, celui-ci pouvant déjà posséder de nombreux articles utiles.</a:t>
            </a:r>
          </a:p>
        </p:txBody>
      </p:sp>
      <p:pic>
        <p:nvPicPr>
          <p:cNvPr id="2053" name="Picture 5" descr="C:\Program Files (x86)\Microsoft Office\MEDIA\CAGCAT10\j0292020.wmf"/>
          <p:cNvPicPr>
            <a:picLocks noChangeAspect="1" noChangeArrowheads="1"/>
          </p:cNvPicPr>
          <p:nvPr/>
        </p:nvPicPr>
        <p:blipFill>
          <a:blip r:embed="rId2"/>
          <a:srcRect/>
          <a:stretch>
            <a:fillRect/>
          </a:stretch>
        </p:blipFill>
        <p:spPr bwMode="auto">
          <a:xfrm>
            <a:off x="1714480" y="4286256"/>
            <a:ext cx="1869034" cy="1773936"/>
          </a:xfrm>
          <a:prstGeom prst="rect">
            <a:avLst/>
          </a:prstGeom>
          <a:noFill/>
        </p:spPr>
      </p:pic>
      <p:sp>
        <p:nvSpPr>
          <p:cNvPr id="8" name="Rectangle à coins arrondis 7"/>
          <p:cNvSpPr/>
          <p:nvPr/>
        </p:nvSpPr>
        <p:spPr>
          <a:xfrm>
            <a:off x="4714876" y="4143380"/>
            <a:ext cx="2071702" cy="20717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a:t>
            </a:r>
          </a:p>
        </p:txBody>
      </p:sp>
      <p:sp>
        <p:nvSpPr>
          <p:cNvPr id="9" name="ZoneTexte 8"/>
          <p:cNvSpPr txBox="1"/>
          <p:nvPr/>
        </p:nvSpPr>
        <p:spPr>
          <a:xfrm>
            <a:off x="3500430" y="1000108"/>
            <a:ext cx="2786082" cy="1569660"/>
          </a:xfrm>
          <a:prstGeom prst="rect">
            <a:avLst/>
          </a:prstGeom>
          <a:noFill/>
        </p:spPr>
        <p:txBody>
          <a:bodyPr wrap="square" rtlCol="0">
            <a:spAutoFit/>
          </a:bodyPr>
          <a:lstStyle/>
          <a:p>
            <a:r>
              <a:rPr lang="fr-FR" sz="9600" dirty="0"/>
              <a:t>  1</a:t>
            </a:r>
          </a:p>
        </p:txBody>
      </p:sp>
      <p:sp>
        <p:nvSpPr>
          <p:cNvPr id="10" name="Titre 1"/>
          <p:cNvSpPr>
            <a:spLocks noGrp="1"/>
          </p:cNvSpPr>
          <p:nvPr>
            <p:ph type="title"/>
          </p:nvPr>
        </p:nvSpPr>
        <p:spPr>
          <a:xfrm>
            <a:off x="357158" y="0"/>
            <a:ext cx="8229600" cy="1143000"/>
          </a:xfrm>
        </p:spPr>
        <p:txBody>
          <a:bodyPr>
            <a:normAutofit fontScale="90000"/>
          </a:bodyPr>
          <a:lstStyle/>
          <a:p>
            <a:r>
              <a:rPr lang="fr-FR" sz="5400" b="1" dirty="0"/>
              <a:t>Recherche de la documentation</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053"/>
                                        </p:tgtEl>
                                        <p:attrNameLst>
                                          <p:attrName>style.visibility</p:attrName>
                                        </p:attrNameLst>
                                      </p:cBhvr>
                                      <p:to>
                                        <p:strVal val="visible"/>
                                      </p:to>
                                    </p:set>
                                    <p:anim calcmode="lin" valueType="num">
                                      <p:cBhvr additive="base">
                                        <p:cTn id="7" dur="500" fill="hold"/>
                                        <p:tgtEl>
                                          <p:spTgt spid="2053"/>
                                        </p:tgtEl>
                                        <p:attrNameLst>
                                          <p:attrName>ppt_x</p:attrName>
                                        </p:attrNameLst>
                                      </p:cBhvr>
                                      <p:tavLst>
                                        <p:tav tm="0">
                                          <p:val>
                                            <p:strVal val="0-#ppt_w/2"/>
                                          </p:val>
                                        </p:tav>
                                        <p:tav tm="100000">
                                          <p:val>
                                            <p:strVal val="#ppt_x"/>
                                          </p:val>
                                        </p:tav>
                                      </p:tavLst>
                                    </p:anim>
                                    <p:anim calcmode="lin" valueType="num">
                                      <p:cBhvr additive="base">
                                        <p:cTn id="8" dur="500" fill="hold"/>
                                        <p:tgtEl>
                                          <p:spTgt spid="205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1+#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290"/>
            <a:ext cx="8229600" cy="1143000"/>
          </a:xfrm>
        </p:spPr>
        <p:txBody>
          <a:bodyPr>
            <a:normAutofit fontScale="90000"/>
          </a:bodyPr>
          <a:lstStyle/>
          <a:p>
            <a:r>
              <a:rPr lang="fr-FR" sz="5400" b="1" dirty="0"/>
              <a:t>Recherche de la documentation</a:t>
            </a:r>
            <a:endParaRPr lang="fr-FR" dirty="0"/>
          </a:p>
        </p:txBody>
      </p:sp>
      <p:sp>
        <p:nvSpPr>
          <p:cNvPr id="3" name="Espace réservé du contenu 2"/>
          <p:cNvSpPr>
            <a:spLocks noGrp="1"/>
          </p:cNvSpPr>
          <p:nvPr>
            <p:ph idx="1"/>
          </p:nvPr>
        </p:nvSpPr>
        <p:spPr>
          <a:xfrm>
            <a:off x="0" y="1285860"/>
            <a:ext cx="8858280" cy="4643470"/>
          </a:xfrm>
        </p:spPr>
        <p:txBody>
          <a:bodyPr>
            <a:normAutofit fontScale="92500" lnSpcReduction="20000"/>
          </a:bodyPr>
          <a:lstStyle/>
          <a:p>
            <a:endParaRPr lang="fr-FR" dirty="0"/>
          </a:p>
          <a:p>
            <a:r>
              <a:rPr lang="fr-FR" b="1" dirty="0">
                <a:latin typeface="Times New Roman" pitchFamily="18" charset="0"/>
                <a:cs typeface="Times New Roman" pitchFamily="18" charset="0"/>
              </a:rPr>
              <a:t> Pour être sûrs que votre mémoire a un bon niveau scientifique, la bibliographie sera mieux d’être formée comme ci-dessous : </a:t>
            </a:r>
          </a:p>
          <a:p>
            <a:endParaRPr lang="fr-FR" b="1" dirty="0">
              <a:latin typeface="Times New Roman" pitchFamily="18" charset="0"/>
              <a:cs typeface="Times New Roman" pitchFamily="18" charset="0"/>
            </a:endParaRPr>
          </a:p>
          <a:p>
            <a:r>
              <a:rPr lang="fr-FR" dirty="0">
                <a:latin typeface="Times New Roman" pitchFamily="18" charset="0"/>
                <a:cs typeface="Times New Roman" pitchFamily="18" charset="0"/>
              </a:rPr>
              <a:t>Minimum 50% des </a:t>
            </a:r>
            <a:r>
              <a:rPr lang="fr-FR" b="1" dirty="0">
                <a:solidFill>
                  <a:srgbClr val="FF0000"/>
                </a:solidFill>
                <a:latin typeface="Times New Roman" pitchFamily="18" charset="0"/>
                <a:cs typeface="Times New Roman" pitchFamily="18" charset="0"/>
              </a:rPr>
              <a:t>articles </a:t>
            </a:r>
            <a:r>
              <a:rPr lang="fr-FR" dirty="0">
                <a:latin typeface="Times New Roman" pitchFamily="18" charset="0"/>
                <a:cs typeface="Times New Roman" pitchFamily="18" charset="0"/>
              </a:rPr>
              <a:t>publiés en journaux internationaux ou nationaux. </a:t>
            </a:r>
          </a:p>
          <a:p>
            <a:r>
              <a:rPr lang="fr-FR" dirty="0">
                <a:latin typeface="Times New Roman" pitchFamily="18" charset="0"/>
                <a:cs typeface="Times New Roman" pitchFamily="18" charset="0"/>
              </a:rPr>
              <a:t>Maximum 30% </a:t>
            </a:r>
            <a:r>
              <a:rPr lang="fr-FR" b="1" dirty="0">
                <a:latin typeface="Times New Roman" pitchFamily="18" charset="0"/>
                <a:cs typeface="Times New Roman" pitchFamily="18" charset="0"/>
              </a:rPr>
              <a:t>des </a:t>
            </a:r>
            <a:r>
              <a:rPr lang="fr-FR" b="1" dirty="0">
                <a:solidFill>
                  <a:srgbClr val="FF0000"/>
                </a:solidFill>
                <a:latin typeface="Times New Roman" pitchFamily="18" charset="0"/>
                <a:cs typeface="Times New Roman" pitchFamily="18" charset="0"/>
              </a:rPr>
              <a:t>livres</a:t>
            </a:r>
            <a:r>
              <a:rPr lang="fr-FR" b="1" dirty="0">
                <a:latin typeface="Times New Roman" pitchFamily="18" charset="0"/>
                <a:cs typeface="Times New Roman" pitchFamily="18" charset="0"/>
              </a:rPr>
              <a:t> </a:t>
            </a:r>
            <a:r>
              <a:rPr lang="fr-FR" dirty="0">
                <a:latin typeface="Times New Roman" pitchFamily="18" charset="0"/>
                <a:cs typeface="Times New Roman" pitchFamily="18" charset="0"/>
              </a:rPr>
              <a:t>publiés au niveau internationaux ou nationaux </a:t>
            </a:r>
          </a:p>
          <a:p>
            <a:r>
              <a:rPr lang="fr-FR" dirty="0">
                <a:latin typeface="Times New Roman" pitchFamily="18" charset="0"/>
                <a:cs typeface="Times New Roman" pitchFamily="18" charset="0"/>
              </a:rPr>
              <a:t>Maximum 10% des </a:t>
            </a:r>
            <a:r>
              <a:rPr lang="fr-FR" b="1" dirty="0">
                <a:solidFill>
                  <a:srgbClr val="FF0000"/>
                </a:solidFill>
                <a:latin typeface="Times New Roman" pitchFamily="18" charset="0"/>
                <a:cs typeface="Times New Roman" pitchFamily="18" charset="0"/>
              </a:rPr>
              <a:t>articles </a:t>
            </a:r>
            <a:r>
              <a:rPr lang="fr-FR" dirty="0">
                <a:latin typeface="Times New Roman" pitchFamily="18" charset="0"/>
                <a:cs typeface="Times New Roman" pitchFamily="18" charset="0"/>
              </a:rPr>
              <a:t>publiés en volumes des conférences scientifiques. </a:t>
            </a:r>
          </a:p>
          <a:p>
            <a:r>
              <a:rPr lang="fr-FR" dirty="0">
                <a:latin typeface="Times New Roman" pitchFamily="18" charset="0"/>
                <a:cs typeface="Times New Roman" pitchFamily="18" charset="0"/>
              </a:rPr>
              <a:t>Maximum 10% </a:t>
            </a:r>
            <a:r>
              <a:rPr lang="fr-FR" b="1" dirty="0">
                <a:solidFill>
                  <a:srgbClr val="FF0000"/>
                </a:solidFill>
                <a:latin typeface="Times New Roman" pitchFamily="18" charset="0"/>
                <a:cs typeface="Times New Roman" pitchFamily="18" charset="0"/>
              </a:rPr>
              <a:t>Documents non publiés </a:t>
            </a:r>
            <a:r>
              <a:rPr lang="fr-FR" dirty="0">
                <a:latin typeface="Times New Roman" pitchFamily="18" charset="0"/>
                <a:cs typeface="Times New Roman" pitchFamily="18" charset="0"/>
              </a:rPr>
              <a:t>(thèses de doctorat, manuels universitaires, des cours, etc.) </a:t>
            </a:r>
          </a:p>
          <a:p>
            <a:pPr algn="ctr"/>
            <a:r>
              <a:rPr lang="fr-FR" b="1" dirty="0">
                <a:solidFill>
                  <a:srgbClr val="00B050"/>
                </a:solidFill>
                <a:latin typeface="Times New Roman" pitchFamily="18" charset="0"/>
                <a:cs typeface="Times New Roman" pitchFamily="18" charset="0"/>
              </a:rPr>
              <a:t>Chercher toujours la documentation  la plus récente.</a:t>
            </a:r>
          </a:p>
          <a:p>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11241</TotalTime>
  <Words>1135</Words>
  <Application>Microsoft Office PowerPoint</Application>
  <PresentationFormat>Affichage à l'écran (4:3)</PresentationFormat>
  <Paragraphs>115</Paragraphs>
  <Slides>20</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20</vt:i4>
      </vt:variant>
    </vt:vector>
  </HeadingPairs>
  <TitlesOfParts>
    <vt:vector size="25" baseType="lpstr">
      <vt:lpstr>Calibri</vt:lpstr>
      <vt:lpstr>Constantia</vt:lpstr>
      <vt:lpstr>Times New Roman</vt:lpstr>
      <vt:lpstr>Wingdings 2</vt:lpstr>
      <vt:lpstr>Débit</vt:lpstr>
      <vt:lpstr>Présentation PowerPoint</vt:lpstr>
      <vt:lpstr>La rédaction</vt:lpstr>
      <vt:lpstr>Recherche de la documentation</vt:lpstr>
      <vt:lpstr>Recherche de la documentation  </vt:lpstr>
      <vt:lpstr>Recherche de la documentation  </vt:lpstr>
      <vt:lpstr>Recherche de la documentation</vt:lpstr>
      <vt:lpstr>Recherche de la documentation</vt:lpstr>
      <vt:lpstr>Recherche de la documentation</vt:lpstr>
      <vt:lpstr>Recherche de la documentation</vt:lpstr>
      <vt:lpstr>La structure d’un mémoire</vt:lpstr>
      <vt:lpstr>La structure d’un mémoire</vt:lpstr>
      <vt:lpstr>Présentation PowerPoint</vt:lpstr>
      <vt:lpstr>La structure d’un mémoire</vt:lpstr>
      <vt:lpstr>La structure d’un mémoire</vt:lpstr>
      <vt:lpstr>Présentation PowerPoint</vt:lpstr>
      <vt:lpstr>La structure d’un mémoire</vt:lpstr>
      <vt:lpstr>La structure d’un mémoire</vt:lpstr>
      <vt:lpstr>La structure d’un mémoire</vt:lpstr>
      <vt:lpstr>La structure d’un mémoire</vt:lpstr>
      <vt:lpstr>La structure d’un mémoire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ANTAR Z</cp:lastModifiedBy>
  <cp:revision>806</cp:revision>
  <dcterms:created xsi:type="dcterms:W3CDTF">2017-10-09T19:26:42Z</dcterms:created>
  <dcterms:modified xsi:type="dcterms:W3CDTF">2023-12-06T20:28:57Z</dcterms:modified>
</cp:coreProperties>
</file>