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24/02/2021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24/02/2021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24/02/2021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24/02/2021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24/02/2021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24/02/2021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24/02/2021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92896"/>
            <a:ext cx="8229600" cy="1786210"/>
          </a:xfrm>
        </p:spPr>
        <p:txBody>
          <a:bodyPr>
            <a:normAutofit/>
          </a:bodyPr>
          <a:lstStyle/>
          <a:p>
            <a:r>
              <a:rPr lang="fr-FR" b="1" dirty="0">
                <a:solidFill>
                  <a:srgbClr val="FF0000"/>
                </a:solidFill>
                <a:latin typeface="Times New Roman" pitchFamily="18" charset="0"/>
                <a:cs typeface="Times New Roman" pitchFamily="18" charset="0"/>
              </a:rPr>
              <a:t>Chapitre </a:t>
            </a:r>
            <a:r>
              <a:rPr lang="fr-FR" b="1" dirty="0" smtClean="0">
                <a:solidFill>
                  <a:srgbClr val="FF0000"/>
                </a:solidFill>
                <a:latin typeface="Times New Roman" pitchFamily="18" charset="0"/>
                <a:cs typeface="Times New Roman" pitchFamily="18" charset="0"/>
              </a:rPr>
              <a:t>IV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Les </a:t>
            </a:r>
            <a:r>
              <a:rPr lang="fr-FR" b="1" dirty="0">
                <a:solidFill>
                  <a:srgbClr val="FF0000"/>
                </a:solidFill>
                <a:latin typeface="Times New Roman" pitchFamily="18" charset="0"/>
                <a:cs typeface="Times New Roman" pitchFamily="18" charset="0"/>
              </a:rPr>
              <a:t>bases de données réparties</a:t>
            </a:r>
          </a:p>
        </p:txBody>
      </p:sp>
    </p:spTree>
    <p:extLst>
      <p:ext uri="{BB962C8B-B14F-4D97-AF65-F5344CB8AC3E}">
        <p14:creationId xmlns:p14="http://schemas.microsoft.com/office/powerpoint/2010/main" val="745477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0">
              <a:spcBef>
                <a:spcPct val="0"/>
              </a:spcBef>
            </a:pPr>
            <a:r>
              <a:rPr lang="fr-FR" sz="4400" dirty="0">
                <a:solidFill>
                  <a:srgbClr val="FF0000"/>
                </a:solidFill>
                <a:latin typeface="Times New Roman" pitchFamily="18" charset="0"/>
                <a:cs typeface="Times New Roman" pitchFamily="18" charset="0"/>
              </a:rPr>
              <a:t>la fragmentation </a:t>
            </a:r>
          </a:p>
        </p:txBody>
      </p:sp>
      <p:sp>
        <p:nvSpPr>
          <p:cNvPr id="3" name="Rectangle 2"/>
          <p:cNvSpPr/>
          <p:nvPr/>
        </p:nvSpPr>
        <p:spPr>
          <a:xfrm>
            <a:off x="251520" y="1916832"/>
            <a:ext cx="8640960" cy="4031873"/>
          </a:xfrm>
          <a:prstGeom prst="rect">
            <a:avLst/>
          </a:prstGeom>
        </p:spPr>
        <p:txBody>
          <a:bodyPr wrap="square">
            <a:spAutoFit/>
          </a:bodyPr>
          <a:lstStyle/>
          <a:p>
            <a:pPr algn="just"/>
            <a:r>
              <a:rPr lang="fr-FR" sz="3200" dirty="0">
                <a:latin typeface="Times New Roman" pitchFamily="18" charset="0"/>
                <a:cs typeface="Times New Roman" pitchFamily="18" charset="0"/>
              </a:rPr>
              <a:t>La fragmentation est le processus de décomposition d’une base de données en un ensemble de sous bases de données. Cette décomposition doit être sans perte d’information.</a:t>
            </a:r>
          </a:p>
          <a:p>
            <a:pPr algn="just"/>
            <a:r>
              <a:rPr lang="fr-FR" sz="3200" dirty="0">
                <a:latin typeface="Times New Roman" pitchFamily="18" charset="0"/>
                <a:cs typeface="Times New Roman" pitchFamily="18" charset="0"/>
              </a:rPr>
              <a:t>L’utilisation de petits fragments permet de faire tourner plus de processus simultanément, ce qui entraîne une meilleure utilisation des capacités du réseau d’ordinateurs.</a:t>
            </a:r>
          </a:p>
        </p:txBody>
      </p:sp>
    </p:spTree>
    <p:extLst>
      <p:ext uri="{BB962C8B-B14F-4D97-AF65-F5344CB8AC3E}">
        <p14:creationId xmlns:p14="http://schemas.microsoft.com/office/powerpoint/2010/main" val="4056986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La fragmentation</a:t>
            </a:r>
            <a:endParaRPr lang="fr-FR" dirty="0">
              <a:solidFill>
                <a:srgbClr val="FF0000"/>
              </a:solidFill>
            </a:endParaRPr>
          </a:p>
        </p:txBody>
      </p:sp>
      <p:sp>
        <p:nvSpPr>
          <p:cNvPr id="3" name="Rectangle 2"/>
          <p:cNvSpPr/>
          <p:nvPr/>
        </p:nvSpPr>
        <p:spPr>
          <a:xfrm>
            <a:off x="395536" y="1720840"/>
            <a:ext cx="8352928" cy="4832092"/>
          </a:xfrm>
          <a:prstGeom prst="rect">
            <a:avLst/>
          </a:prstGeom>
        </p:spPr>
        <p:txBody>
          <a:bodyPr wrap="square">
            <a:spAutoFit/>
          </a:bodyPr>
          <a:lstStyle/>
          <a:p>
            <a:r>
              <a:rPr lang="fr-FR" sz="2800" dirty="0">
                <a:latin typeface="Times New Roman" pitchFamily="18" charset="0"/>
                <a:cs typeface="Times New Roman" pitchFamily="18" charset="0"/>
              </a:rPr>
              <a:t>Elle se base sur les règles suivantes :</a:t>
            </a:r>
          </a:p>
          <a:p>
            <a:pPr lvl="0"/>
            <a:r>
              <a:rPr lang="fr-FR" sz="2800" b="1" dirty="0">
                <a:solidFill>
                  <a:srgbClr val="FF0000"/>
                </a:solidFill>
                <a:latin typeface="Times New Roman" pitchFamily="18" charset="0"/>
                <a:cs typeface="Times New Roman" pitchFamily="18" charset="0"/>
              </a:rPr>
              <a:t>La complétude : </a:t>
            </a:r>
            <a:r>
              <a:rPr lang="fr-FR" sz="2800" dirty="0">
                <a:latin typeface="Times New Roman" pitchFamily="18" charset="0"/>
                <a:cs typeface="Times New Roman" pitchFamily="18" charset="0"/>
              </a:rPr>
              <a:t>Pour toute donnée d’une relation R, il existe un fragment Ri de la relation R qui possède cette donnée.</a:t>
            </a:r>
          </a:p>
          <a:p>
            <a:pPr lvl="0"/>
            <a:r>
              <a:rPr lang="fr-FR" sz="2800" b="1" dirty="0">
                <a:solidFill>
                  <a:srgbClr val="FF0000"/>
                </a:solidFill>
                <a:latin typeface="Times New Roman" pitchFamily="18" charset="0"/>
                <a:cs typeface="Times New Roman" pitchFamily="18" charset="0"/>
              </a:rPr>
              <a:t>La reconstruction : </a:t>
            </a:r>
            <a:r>
              <a:rPr lang="fr-FR" sz="2800" dirty="0">
                <a:latin typeface="Times New Roman" pitchFamily="18" charset="0"/>
                <a:cs typeface="Times New Roman" pitchFamily="18" charset="0"/>
              </a:rPr>
              <a:t>Pour toute relation décomposée en un ensemble de fragments Ri, il existe une opération de reconstruction. </a:t>
            </a:r>
          </a:p>
          <a:p>
            <a:r>
              <a:rPr lang="fr-FR" sz="2800" b="1" dirty="0">
                <a:solidFill>
                  <a:srgbClr val="FF0000"/>
                </a:solidFill>
                <a:latin typeface="Times New Roman" pitchFamily="18" charset="0"/>
                <a:cs typeface="Times New Roman" pitchFamily="18" charset="0"/>
              </a:rPr>
              <a:t>Disjonction</a:t>
            </a:r>
            <a:r>
              <a:rPr lang="fr-FR" sz="2800" dirty="0">
                <a:solidFill>
                  <a:srgbClr val="FF0000"/>
                </a:solidFill>
                <a:latin typeface="Times New Roman" pitchFamily="18" charset="0"/>
                <a:cs typeface="Times New Roman" pitchFamily="18" charset="0"/>
              </a:rPr>
              <a:t> : </a:t>
            </a:r>
            <a:r>
              <a:rPr lang="fr-FR" sz="2800" dirty="0">
                <a:latin typeface="Times New Roman" pitchFamily="18" charset="0"/>
                <a:cs typeface="Times New Roman" pitchFamily="18" charset="0"/>
              </a:rPr>
              <a:t>une donnée n'est présente que dans un seul fragment, sauf dans le cas de la fragmentation verticale pour la clé primaire qui doit être présente dans l'ensemble des fragments issus d'une relation</a:t>
            </a:r>
          </a:p>
        </p:txBody>
      </p:sp>
    </p:spTree>
    <p:extLst>
      <p:ext uri="{BB962C8B-B14F-4D97-AF65-F5344CB8AC3E}">
        <p14:creationId xmlns:p14="http://schemas.microsoft.com/office/powerpoint/2010/main" val="1422306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FF0000"/>
                </a:solidFill>
                <a:latin typeface="Times New Roman" pitchFamily="18" charset="0"/>
                <a:cs typeface="Times New Roman" pitchFamily="18" charset="0"/>
              </a:rPr>
              <a:t>Fragmentation verticale</a:t>
            </a:r>
          </a:p>
        </p:txBody>
      </p:sp>
      <p:sp>
        <p:nvSpPr>
          <p:cNvPr id="3" name="Rectangle 2"/>
          <p:cNvSpPr/>
          <p:nvPr/>
        </p:nvSpPr>
        <p:spPr>
          <a:xfrm>
            <a:off x="395536" y="1412776"/>
            <a:ext cx="8352928" cy="2062103"/>
          </a:xfrm>
          <a:prstGeom prst="rect">
            <a:avLst/>
          </a:prstGeom>
        </p:spPr>
        <p:txBody>
          <a:bodyPr wrap="square">
            <a:spAutoFit/>
          </a:bodyPr>
          <a:lstStyle/>
          <a:p>
            <a:pPr algn="just"/>
            <a:r>
              <a:rPr lang="fr-FR" sz="3200" dirty="0">
                <a:latin typeface="Times New Roman" pitchFamily="18" charset="0"/>
                <a:cs typeface="Times New Roman" pitchFamily="18" charset="0"/>
              </a:rPr>
              <a:t>Cette opération peut se faire en faisons une subdivision des attributs dans des groupes en </a:t>
            </a:r>
          </a:p>
          <a:p>
            <a:pPr algn="just"/>
            <a:r>
              <a:rPr lang="fr-FR" sz="3200" dirty="0">
                <a:latin typeface="Times New Roman" pitchFamily="18" charset="0"/>
                <a:cs typeface="Times New Roman" pitchFamily="18" charset="0"/>
              </a:rPr>
              <a:t>dupliquant une clé commune comme le montre l’exemple suivant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645023"/>
            <a:ext cx="7272808" cy="2846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2449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Fragmentation horizontale</a:t>
            </a:r>
          </a:p>
        </p:txBody>
      </p:sp>
      <p:sp>
        <p:nvSpPr>
          <p:cNvPr id="3" name="Rectangle 2"/>
          <p:cNvSpPr/>
          <p:nvPr/>
        </p:nvSpPr>
        <p:spPr>
          <a:xfrm>
            <a:off x="467544" y="1484784"/>
            <a:ext cx="8208912" cy="2062103"/>
          </a:xfrm>
          <a:prstGeom prst="rect">
            <a:avLst/>
          </a:prstGeom>
        </p:spPr>
        <p:txBody>
          <a:bodyPr wrap="square">
            <a:spAutoFit/>
          </a:bodyPr>
          <a:lstStyle/>
          <a:p>
            <a:r>
              <a:rPr lang="fr-FR" sz="3200" dirty="0">
                <a:latin typeface="Times New Roman" pitchFamily="18" charset="0"/>
                <a:cs typeface="Times New Roman" pitchFamily="18" charset="0"/>
              </a:rPr>
              <a:t>Cette opération peut être faite en utilisant une Sélection selon un prédicat de qualification et </a:t>
            </a:r>
          </a:p>
          <a:p>
            <a:r>
              <a:rPr lang="fr-FR" sz="3200" dirty="0">
                <a:latin typeface="Times New Roman" pitchFamily="18" charset="0"/>
                <a:cs typeface="Times New Roman" pitchFamily="18" charset="0"/>
              </a:rPr>
              <a:t>doit être réversible par union comme le montre l’exemple suivant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690610"/>
            <a:ext cx="7488832" cy="3050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0344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La fragmentation mixte</a:t>
            </a:r>
          </a:p>
        </p:txBody>
      </p:sp>
      <p:sp>
        <p:nvSpPr>
          <p:cNvPr id="3" name="Rectangle 2"/>
          <p:cNvSpPr/>
          <p:nvPr/>
        </p:nvSpPr>
        <p:spPr>
          <a:xfrm>
            <a:off x="512199" y="1844824"/>
            <a:ext cx="8136904" cy="1569660"/>
          </a:xfrm>
          <a:prstGeom prst="rect">
            <a:avLst/>
          </a:prstGeom>
        </p:spPr>
        <p:txBody>
          <a:bodyPr wrap="square">
            <a:spAutoFit/>
          </a:bodyPr>
          <a:lstStyle/>
          <a:p>
            <a:pPr algn="just"/>
            <a:r>
              <a:rPr lang="fr-FR" sz="3200" dirty="0">
                <a:latin typeface="Times New Roman" pitchFamily="18" charset="0"/>
                <a:cs typeface="Times New Roman" pitchFamily="18" charset="0"/>
              </a:rPr>
              <a:t>Elle résulte de l'application successive d'opérations de fragmentation horizontale et verticale sur une relation globale</a:t>
            </a:r>
          </a:p>
        </p:txBody>
      </p:sp>
    </p:spTree>
    <p:extLst>
      <p:ext uri="{BB962C8B-B14F-4D97-AF65-F5344CB8AC3E}">
        <p14:creationId xmlns:p14="http://schemas.microsoft.com/office/powerpoint/2010/main" val="2837164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Allocation des fragments aux sites</a:t>
            </a:r>
          </a:p>
        </p:txBody>
      </p:sp>
      <p:sp>
        <p:nvSpPr>
          <p:cNvPr id="3" name="Rectangle 2"/>
          <p:cNvSpPr/>
          <p:nvPr/>
        </p:nvSpPr>
        <p:spPr>
          <a:xfrm>
            <a:off x="323528" y="2551837"/>
            <a:ext cx="8496944" cy="2554545"/>
          </a:xfrm>
          <a:prstGeom prst="rect">
            <a:avLst/>
          </a:prstGeom>
        </p:spPr>
        <p:txBody>
          <a:bodyPr wrap="square">
            <a:spAutoFit/>
          </a:bodyPr>
          <a:lstStyle/>
          <a:p>
            <a:pPr algn="just"/>
            <a:r>
              <a:rPr lang="fr-FR" sz="3200" dirty="0">
                <a:latin typeface="Times New Roman" pitchFamily="18" charset="0"/>
                <a:cs typeface="Times New Roman" pitchFamily="18" charset="0"/>
              </a:rPr>
              <a:t>L’affectation des fragments sur les sites est décidée en fonction des requêtes qui ont servi à la fragmentation. Le but est de placer les fragments sur les sites où ils sont le plus utilisés, et ce pour minimiser les transferts de données entre les sites</a:t>
            </a:r>
            <a:r>
              <a:rPr lang="fr-FR" sz="3200" dirty="0" smtClean="0">
                <a:latin typeface="Times New Roman" pitchFamily="18" charset="0"/>
                <a:cs typeface="Times New Roman" pitchFamily="18" charset="0"/>
              </a:rPr>
              <a:t>.</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4226778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Allocation des fragments aux sites</a:t>
            </a:r>
            <a:endParaRPr lang="fr-FR" dirty="0"/>
          </a:p>
        </p:txBody>
      </p:sp>
      <p:sp>
        <p:nvSpPr>
          <p:cNvPr id="3" name="Rectangle 2"/>
          <p:cNvSpPr/>
          <p:nvPr/>
        </p:nvSpPr>
        <p:spPr>
          <a:xfrm>
            <a:off x="467544" y="2551837"/>
            <a:ext cx="8136904" cy="3046988"/>
          </a:xfrm>
          <a:prstGeom prst="rect">
            <a:avLst/>
          </a:prstGeom>
        </p:spPr>
        <p:txBody>
          <a:bodyPr wrap="square">
            <a:spAutoFit/>
          </a:bodyPr>
          <a:lstStyle/>
          <a:p>
            <a:pPr algn="just"/>
            <a:r>
              <a:rPr lang="fr-FR" sz="3200" dirty="0">
                <a:latin typeface="Times New Roman" pitchFamily="18" charset="0"/>
                <a:cs typeface="Times New Roman" pitchFamily="18" charset="0"/>
              </a:rPr>
              <a:t>L’allocation peut se faire avec réplication ou sans réplication. Sachant que la réplication favorise les performances des requêtes et la disponibilité des données, mais est coûteuse en considérant les mises à jour des fragments  répliquas</a:t>
            </a:r>
          </a:p>
        </p:txBody>
      </p:sp>
    </p:spTree>
    <p:extLst>
      <p:ext uri="{BB962C8B-B14F-4D97-AF65-F5344CB8AC3E}">
        <p14:creationId xmlns:p14="http://schemas.microsoft.com/office/powerpoint/2010/main" val="21555643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La réplication</a:t>
            </a:r>
          </a:p>
        </p:txBody>
      </p:sp>
      <p:sp>
        <p:nvSpPr>
          <p:cNvPr id="3" name="Rectangle 2"/>
          <p:cNvSpPr/>
          <p:nvPr/>
        </p:nvSpPr>
        <p:spPr>
          <a:xfrm>
            <a:off x="323528" y="1484784"/>
            <a:ext cx="8496944" cy="5016758"/>
          </a:xfrm>
          <a:prstGeom prst="rect">
            <a:avLst/>
          </a:prstGeom>
        </p:spPr>
        <p:txBody>
          <a:bodyPr wrap="square">
            <a:spAutoFit/>
          </a:bodyPr>
          <a:lstStyle/>
          <a:p>
            <a:pPr algn="just"/>
            <a:r>
              <a:rPr lang="fr-FR" sz="3200" dirty="0">
                <a:latin typeface="Times New Roman" pitchFamily="18" charset="0"/>
                <a:cs typeface="Times New Roman" pitchFamily="18" charset="0"/>
              </a:rPr>
              <a:t>L'objectif principal de la réplication est de faciliter l'accès aux données en augmentant la disponibilité. Soit parce que les données sont copiées sur différents sites permettant de répartir les requêtes, soit parce qu'un site peut prendre la relève lorsque le serveur principal s'écroule. Une autre application tout aussi importante est l'amélioration des performances des requêtes sur les données locales, et ceci permet d'éviter les transferts de données et d'accroître la résistance aux pannes</a:t>
            </a:r>
          </a:p>
        </p:txBody>
      </p:sp>
    </p:spTree>
    <p:extLst>
      <p:ext uri="{BB962C8B-B14F-4D97-AF65-F5344CB8AC3E}">
        <p14:creationId xmlns:p14="http://schemas.microsoft.com/office/powerpoint/2010/main" val="3789617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Introduction</a:t>
            </a:r>
          </a:p>
        </p:txBody>
      </p:sp>
      <p:sp>
        <p:nvSpPr>
          <p:cNvPr id="3" name="Rectangle 2"/>
          <p:cNvSpPr/>
          <p:nvPr/>
        </p:nvSpPr>
        <p:spPr>
          <a:xfrm>
            <a:off x="323528" y="1582341"/>
            <a:ext cx="8424936" cy="5016758"/>
          </a:xfrm>
          <a:prstGeom prst="rect">
            <a:avLst/>
          </a:prstGeom>
        </p:spPr>
        <p:txBody>
          <a:bodyPr wrap="square">
            <a:spAutoFit/>
          </a:bodyPr>
          <a:lstStyle/>
          <a:p>
            <a:pPr algn="just"/>
            <a:r>
              <a:rPr lang="fr-FR" sz="3200" dirty="0">
                <a:latin typeface="Times New Roman" pitchFamily="18" charset="0"/>
                <a:cs typeface="Times New Roman" pitchFamily="18" charset="0"/>
              </a:rPr>
              <a:t>Les bases de données réparties ont une architecture plus adaptée à l’organisation des entreprises </a:t>
            </a:r>
            <a:r>
              <a:rPr lang="fr-FR" sz="3200" dirty="0" smtClean="0">
                <a:latin typeface="Times New Roman" pitchFamily="18" charset="0"/>
                <a:cs typeface="Times New Roman" pitchFamily="18" charset="0"/>
              </a:rPr>
              <a:t>décentralisées </a:t>
            </a:r>
            <a:r>
              <a:rPr lang="fr-FR" sz="3200" dirty="0">
                <a:latin typeface="Times New Roman" pitchFamily="18" charset="0"/>
                <a:cs typeface="Times New Roman" pitchFamily="18" charset="0"/>
              </a:rPr>
              <a:t>car elles permettent :  </a:t>
            </a:r>
            <a:endParaRPr lang="fr-FR" sz="3200" dirty="0" smtClean="0">
              <a:latin typeface="Times New Roman" pitchFamily="18" charset="0"/>
              <a:cs typeface="Times New Roman" pitchFamily="18" charset="0"/>
            </a:endParaRPr>
          </a:p>
          <a:p>
            <a:pPr marL="342900" indent="-342900" algn="just">
              <a:buAutoNum type="arabicParenBoth"/>
            </a:pPr>
            <a:r>
              <a:rPr lang="fr-FR" sz="3200" dirty="0" smtClean="0">
                <a:latin typeface="Times New Roman" pitchFamily="18" charset="0"/>
                <a:cs typeface="Times New Roman" pitchFamily="18" charset="0"/>
              </a:rPr>
              <a:t>plus </a:t>
            </a:r>
            <a:r>
              <a:rPr lang="fr-FR" sz="3200" dirty="0">
                <a:latin typeface="Times New Roman" pitchFamily="18" charset="0"/>
                <a:cs typeface="Times New Roman" pitchFamily="18" charset="0"/>
              </a:rPr>
              <a:t>de fiabilité par exemple, la panne d’un site n’est </a:t>
            </a:r>
            <a:r>
              <a:rPr lang="fr-FR" sz="3200" dirty="0" smtClean="0">
                <a:latin typeface="Times New Roman" pitchFamily="18" charset="0"/>
                <a:cs typeface="Times New Roman" pitchFamily="18" charset="0"/>
              </a:rPr>
              <a:t>pas </a:t>
            </a:r>
            <a:r>
              <a:rPr lang="fr-FR" sz="3200" dirty="0">
                <a:latin typeface="Times New Roman" pitchFamily="18" charset="0"/>
                <a:cs typeface="Times New Roman" pitchFamily="18" charset="0"/>
              </a:rPr>
              <a:t>très importante pour l’utilisateur qui peut s’adresser à autre site  </a:t>
            </a:r>
            <a:endParaRPr lang="fr-FR" sz="32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a:t>
            </a:r>
            <a:r>
              <a:rPr lang="fr-FR" sz="3200" dirty="0">
                <a:latin typeface="Times New Roman" pitchFamily="18" charset="0"/>
                <a:cs typeface="Times New Roman" pitchFamily="18" charset="0"/>
              </a:rPr>
              <a:t>2) meilleures performances </a:t>
            </a:r>
            <a:r>
              <a:rPr lang="fr-FR" sz="3200" dirty="0" smtClean="0">
                <a:latin typeface="Times New Roman" pitchFamily="18" charset="0"/>
                <a:cs typeface="Times New Roman" pitchFamily="18" charset="0"/>
              </a:rPr>
              <a:t>grâce  </a:t>
            </a:r>
            <a:r>
              <a:rPr lang="fr-FR" sz="3200" dirty="0">
                <a:latin typeface="Times New Roman" pitchFamily="18" charset="0"/>
                <a:cs typeface="Times New Roman" pitchFamily="18" charset="0"/>
              </a:rPr>
              <a:t>à la réduction du trafic sur le réseau et  </a:t>
            </a:r>
            <a:endParaRPr lang="fr-FR" sz="32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a:t>
            </a:r>
            <a:r>
              <a:rPr lang="fr-FR" sz="3200" dirty="0">
                <a:latin typeface="Times New Roman" pitchFamily="18" charset="0"/>
                <a:cs typeface="Times New Roman" pitchFamily="18" charset="0"/>
              </a:rPr>
              <a:t>3) faciliter l’accroissement par l’ajout de machines </a:t>
            </a:r>
            <a:r>
              <a:rPr lang="fr-FR" sz="3200" dirty="0" smtClean="0">
                <a:latin typeface="Times New Roman" pitchFamily="18" charset="0"/>
                <a:cs typeface="Times New Roman" pitchFamily="18" charset="0"/>
              </a:rPr>
              <a:t>sur </a:t>
            </a:r>
            <a:r>
              <a:rPr lang="fr-FR" sz="3200" dirty="0">
                <a:latin typeface="Times New Roman" pitchFamily="18" charset="0"/>
                <a:cs typeface="Times New Roman" pitchFamily="18" charset="0"/>
              </a:rPr>
              <a:t>le réseau</a:t>
            </a:r>
          </a:p>
        </p:txBody>
      </p:sp>
    </p:spTree>
    <p:extLst>
      <p:ext uri="{BB962C8B-B14F-4D97-AF65-F5344CB8AC3E}">
        <p14:creationId xmlns:p14="http://schemas.microsoft.com/office/powerpoint/2010/main" val="2540506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Définition</a:t>
            </a:r>
          </a:p>
        </p:txBody>
      </p:sp>
      <p:sp>
        <p:nvSpPr>
          <p:cNvPr id="3" name="Rectangle 2"/>
          <p:cNvSpPr/>
          <p:nvPr/>
        </p:nvSpPr>
        <p:spPr>
          <a:xfrm>
            <a:off x="323528" y="2551837"/>
            <a:ext cx="8496944" cy="2554545"/>
          </a:xfrm>
          <a:prstGeom prst="rect">
            <a:avLst/>
          </a:prstGeom>
        </p:spPr>
        <p:txBody>
          <a:bodyPr wrap="square">
            <a:spAutoFit/>
          </a:bodyPr>
          <a:lstStyle/>
          <a:p>
            <a:pPr algn="just"/>
            <a:r>
              <a:rPr lang="fr-FR" sz="3200" dirty="0">
                <a:latin typeface="Times New Roman" pitchFamily="18" charset="0"/>
                <a:cs typeface="Times New Roman" pitchFamily="18" charset="0"/>
              </a:rPr>
              <a:t>Une base de données répartie (BDR) est une base de données dont différentes parties sont stockées sur des sites, généralement géographiquement distants, reliés par un réseau. La réunion de ces parties forme la base de données répartie.</a:t>
            </a:r>
          </a:p>
        </p:txBody>
      </p:sp>
    </p:spTree>
    <p:extLst>
      <p:ext uri="{BB962C8B-B14F-4D97-AF65-F5344CB8AC3E}">
        <p14:creationId xmlns:p14="http://schemas.microsoft.com/office/powerpoint/2010/main" val="408276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SGBD réparti</a:t>
            </a:r>
          </a:p>
        </p:txBody>
      </p:sp>
      <p:sp>
        <p:nvSpPr>
          <p:cNvPr id="3" name="Rectangle 2"/>
          <p:cNvSpPr/>
          <p:nvPr/>
        </p:nvSpPr>
        <p:spPr>
          <a:xfrm>
            <a:off x="323528" y="2274838"/>
            <a:ext cx="8424936" cy="3046988"/>
          </a:xfrm>
          <a:prstGeom prst="rect">
            <a:avLst/>
          </a:prstGeom>
        </p:spPr>
        <p:txBody>
          <a:bodyPr wrap="square">
            <a:spAutoFit/>
          </a:bodyPr>
          <a:lstStyle/>
          <a:p>
            <a:pPr algn="just"/>
            <a:r>
              <a:rPr lang="fr-FR" sz="3200" dirty="0">
                <a:latin typeface="Times New Roman" pitchFamily="18" charset="0"/>
                <a:cs typeface="Times New Roman" pitchFamily="18" charset="0"/>
              </a:rPr>
              <a:t>Une base de données centralisée est gérée par un seul SGBD et elle est stockée dans sa totalité </a:t>
            </a:r>
            <a:r>
              <a:rPr lang="fr-FR" sz="3200" dirty="0" smtClean="0">
                <a:latin typeface="Times New Roman" pitchFamily="18" charset="0"/>
                <a:cs typeface="Times New Roman" pitchFamily="18" charset="0"/>
              </a:rPr>
              <a:t>à </a:t>
            </a:r>
            <a:r>
              <a:rPr lang="fr-FR" sz="3200" dirty="0">
                <a:latin typeface="Times New Roman" pitchFamily="18" charset="0"/>
                <a:cs typeface="Times New Roman" pitchFamily="18" charset="0"/>
              </a:rPr>
              <a:t>un emplacement physique unique avec  une seule et même unité de traitement. Par opposition, </a:t>
            </a:r>
            <a:r>
              <a:rPr lang="fr-FR" sz="3200" dirty="0" smtClean="0">
                <a:latin typeface="Times New Roman" pitchFamily="18" charset="0"/>
                <a:cs typeface="Times New Roman" pitchFamily="18" charset="0"/>
              </a:rPr>
              <a:t>une </a:t>
            </a:r>
            <a:r>
              <a:rPr lang="fr-FR" sz="3200" dirty="0">
                <a:latin typeface="Times New Roman" pitchFamily="18" charset="0"/>
                <a:cs typeface="Times New Roman" pitchFamily="18" charset="0"/>
              </a:rPr>
              <a:t>base de données distribuée1 est gérée par plusieurs processeurs, sites ou SGBD. </a:t>
            </a:r>
          </a:p>
        </p:txBody>
      </p:sp>
    </p:spTree>
    <p:extLst>
      <p:ext uri="{BB962C8B-B14F-4D97-AF65-F5344CB8AC3E}">
        <p14:creationId xmlns:p14="http://schemas.microsoft.com/office/powerpoint/2010/main" val="1247920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latin typeface="Times New Roman" pitchFamily="18" charset="0"/>
                <a:cs typeface="Times New Roman" pitchFamily="18" charset="0"/>
              </a:rPr>
              <a:t>Architecture</a:t>
            </a:r>
            <a:r>
              <a:rPr lang="fr-FR" dirty="0" smtClean="0"/>
              <a:t> </a:t>
            </a:r>
            <a:endParaRPr lang="fr-FR" dirty="0"/>
          </a:p>
        </p:txBody>
      </p:sp>
      <p:sp>
        <p:nvSpPr>
          <p:cNvPr id="3" name="Rectangle 2"/>
          <p:cNvSpPr/>
          <p:nvPr/>
        </p:nvSpPr>
        <p:spPr>
          <a:xfrm>
            <a:off x="323528" y="1700808"/>
            <a:ext cx="8496944" cy="5016758"/>
          </a:xfrm>
          <a:prstGeom prst="rect">
            <a:avLst/>
          </a:prstGeom>
        </p:spPr>
        <p:txBody>
          <a:bodyPr wrap="square">
            <a:spAutoFit/>
          </a:bodyPr>
          <a:lstStyle/>
          <a:p>
            <a:r>
              <a:rPr lang="fr-FR" sz="3200" dirty="0">
                <a:latin typeface="Times New Roman" pitchFamily="18" charset="0"/>
                <a:cs typeface="Times New Roman" pitchFamily="18" charset="0"/>
              </a:rPr>
              <a:t>Du point de vue organisationnel, nous distinguons deux architectures : </a:t>
            </a:r>
          </a:p>
          <a:p>
            <a:r>
              <a:rPr lang="fr-FR" sz="3200" dirty="0">
                <a:latin typeface="Times New Roman" pitchFamily="18" charset="0"/>
                <a:cs typeface="Times New Roman" pitchFamily="18" charset="0"/>
              </a:rPr>
              <a:t>(1) Architecture Client-Serveur : les serveurs, ont pour rôle de servir les clients. Par servir, on </a:t>
            </a:r>
            <a:r>
              <a:rPr lang="fr-FR" sz="3200" dirty="0" smtClean="0">
                <a:latin typeface="Times New Roman" pitchFamily="18" charset="0"/>
                <a:cs typeface="Times New Roman" pitchFamily="18" charset="0"/>
              </a:rPr>
              <a:t>désigne </a:t>
            </a:r>
            <a:r>
              <a:rPr lang="fr-FR" sz="3200" dirty="0">
                <a:latin typeface="Times New Roman" pitchFamily="18" charset="0"/>
                <a:cs typeface="Times New Roman" pitchFamily="18" charset="0"/>
              </a:rPr>
              <a:t>la réalisation d’une tâche demandée par le client. </a:t>
            </a:r>
          </a:p>
          <a:p>
            <a:r>
              <a:rPr lang="fr-FR" sz="3200" dirty="0">
                <a:latin typeface="Times New Roman" pitchFamily="18" charset="0"/>
                <a:cs typeface="Times New Roman" pitchFamily="18" charset="0"/>
              </a:rPr>
              <a:t>(2) Architecture Pair-à-Pair (Peer-to-Peer, P2P) : par ce terme on désigne un type </a:t>
            </a:r>
            <a:r>
              <a:rPr lang="fr-FR" sz="3200" dirty="0" smtClean="0">
                <a:latin typeface="Times New Roman" pitchFamily="18" charset="0"/>
                <a:cs typeface="Times New Roman" pitchFamily="18" charset="0"/>
              </a:rPr>
              <a:t>de communication </a:t>
            </a:r>
            <a:r>
              <a:rPr lang="fr-FR" sz="3200" dirty="0">
                <a:latin typeface="Times New Roman" pitchFamily="18" charset="0"/>
                <a:cs typeface="Times New Roman" pitchFamily="18" charset="0"/>
              </a:rPr>
              <a:t>pour lequel toutes les machines ont une importance équivalente.</a:t>
            </a:r>
          </a:p>
        </p:txBody>
      </p:sp>
    </p:spTree>
    <p:extLst>
      <p:ext uri="{BB962C8B-B14F-4D97-AF65-F5344CB8AC3E}">
        <p14:creationId xmlns:p14="http://schemas.microsoft.com/office/powerpoint/2010/main" val="247107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rPr>
              <a:t>Conceptions d’une base de données répartie</a:t>
            </a:r>
            <a:endParaRPr lang="fr-FR" dirty="0">
              <a:solidFill>
                <a:srgbClr val="FF0000"/>
              </a:solidFill>
              <a:latin typeface="Times New Roman" pitchFamily="18" charset="0"/>
              <a:cs typeface="Times New Roman" pitchFamily="18" charset="0"/>
            </a:endParaRPr>
          </a:p>
        </p:txBody>
      </p:sp>
      <p:sp>
        <p:nvSpPr>
          <p:cNvPr id="3" name="Rectangle 2"/>
          <p:cNvSpPr/>
          <p:nvPr/>
        </p:nvSpPr>
        <p:spPr>
          <a:xfrm>
            <a:off x="467544" y="1916832"/>
            <a:ext cx="8208912" cy="3046988"/>
          </a:xfrm>
          <a:prstGeom prst="rect">
            <a:avLst/>
          </a:prstGeom>
        </p:spPr>
        <p:txBody>
          <a:bodyPr wrap="square">
            <a:spAutoFit/>
          </a:bodyPr>
          <a:lstStyle/>
          <a:p>
            <a:pPr algn="just"/>
            <a:r>
              <a:rPr lang="fr-FR" sz="3200" dirty="0">
                <a:latin typeface="Times New Roman" pitchFamily="18" charset="0"/>
                <a:cs typeface="Times New Roman" pitchFamily="18" charset="0"/>
              </a:rPr>
              <a:t>La conception d’une base de données répartie peut être le résultat de deux approches totalement distinctes, </a:t>
            </a:r>
            <a:endParaRPr lang="fr-FR" sz="32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soit le </a:t>
            </a:r>
            <a:r>
              <a:rPr lang="fr-FR" sz="3200" dirty="0">
                <a:latin typeface="Times New Roman" pitchFamily="18" charset="0"/>
                <a:cs typeface="Times New Roman" pitchFamily="18" charset="0"/>
              </a:rPr>
              <a:t>regroupement d’une multitude de bases de données déjà existantes (approche ascendante) soit construite du zéro (approche descendante).</a:t>
            </a:r>
          </a:p>
        </p:txBody>
      </p:sp>
    </p:spTree>
    <p:extLst>
      <p:ext uri="{BB962C8B-B14F-4D97-AF65-F5344CB8AC3E}">
        <p14:creationId xmlns:p14="http://schemas.microsoft.com/office/powerpoint/2010/main" val="41568818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latin typeface="Times New Roman" pitchFamily="18" charset="0"/>
                <a:cs typeface="Times New Roman" pitchFamily="18" charset="0"/>
              </a:rPr>
              <a:t>Conception descendante (top down design)</a:t>
            </a:r>
          </a:p>
        </p:txBody>
      </p:sp>
      <p:sp>
        <p:nvSpPr>
          <p:cNvPr id="3" name="Rectangle 2"/>
          <p:cNvSpPr/>
          <p:nvPr/>
        </p:nvSpPr>
        <p:spPr>
          <a:xfrm>
            <a:off x="467544" y="1772816"/>
            <a:ext cx="8280920" cy="2062103"/>
          </a:xfrm>
          <a:prstGeom prst="rect">
            <a:avLst/>
          </a:prstGeom>
        </p:spPr>
        <p:txBody>
          <a:bodyPr wrap="square">
            <a:spAutoFit/>
          </a:bodyPr>
          <a:lstStyle/>
          <a:p>
            <a:pPr algn="just"/>
            <a:r>
              <a:rPr lang="fr-FR" sz="3200" dirty="0">
                <a:latin typeface="Times New Roman" pitchFamily="18" charset="0"/>
                <a:cs typeface="Times New Roman" pitchFamily="18" charset="0"/>
              </a:rPr>
              <a:t>Ici, on a au départ une seule base de données qu'il faut fragmenter et allouer les fragments aux différents sites. On va donc d'un schéma global de conception a des sous schémas locaux.</a:t>
            </a:r>
          </a:p>
        </p:txBody>
      </p:sp>
      <p:pic>
        <p:nvPicPr>
          <p:cNvPr id="4" name="Image 3"/>
          <p:cNvPicPr/>
          <p:nvPr/>
        </p:nvPicPr>
        <p:blipFill>
          <a:blip r:embed="rId2"/>
          <a:srcRect/>
          <a:stretch>
            <a:fillRect/>
          </a:stretch>
        </p:blipFill>
        <p:spPr bwMode="auto">
          <a:xfrm>
            <a:off x="2795905" y="4077072"/>
            <a:ext cx="3552190" cy="1880235"/>
          </a:xfrm>
          <a:prstGeom prst="rect">
            <a:avLst/>
          </a:prstGeom>
          <a:noFill/>
          <a:ln w="9525">
            <a:noFill/>
            <a:miter lim="800000"/>
            <a:headEnd/>
            <a:tailEnd/>
          </a:ln>
        </p:spPr>
      </p:pic>
    </p:spTree>
    <p:extLst>
      <p:ext uri="{BB962C8B-B14F-4D97-AF65-F5344CB8AC3E}">
        <p14:creationId xmlns:p14="http://schemas.microsoft.com/office/powerpoint/2010/main" val="2785625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latin typeface="Times New Roman" pitchFamily="18" charset="0"/>
                <a:cs typeface="Times New Roman" pitchFamily="18" charset="0"/>
              </a:rPr>
              <a:t>Conception ascendante (</a:t>
            </a:r>
            <a:r>
              <a:rPr lang="fr-FR" dirty="0" err="1">
                <a:solidFill>
                  <a:srgbClr val="FF0000"/>
                </a:solidFill>
                <a:latin typeface="Times New Roman" pitchFamily="18" charset="0"/>
                <a:cs typeface="Times New Roman" pitchFamily="18" charset="0"/>
              </a:rPr>
              <a:t>bottom</a:t>
            </a:r>
            <a:r>
              <a:rPr lang="fr-FR" dirty="0">
                <a:solidFill>
                  <a:srgbClr val="FF0000"/>
                </a:solidFill>
                <a:latin typeface="Times New Roman" pitchFamily="18" charset="0"/>
                <a:cs typeface="Times New Roman" pitchFamily="18" charset="0"/>
              </a:rPr>
              <a:t> up design) </a:t>
            </a:r>
          </a:p>
        </p:txBody>
      </p:sp>
      <p:sp>
        <p:nvSpPr>
          <p:cNvPr id="3" name="Rectangle 2"/>
          <p:cNvSpPr/>
          <p:nvPr/>
        </p:nvSpPr>
        <p:spPr>
          <a:xfrm>
            <a:off x="395536" y="1617762"/>
            <a:ext cx="8352928" cy="3539430"/>
          </a:xfrm>
          <a:prstGeom prst="rect">
            <a:avLst/>
          </a:prstGeom>
        </p:spPr>
        <p:txBody>
          <a:bodyPr wrap="square">
            <a:spAutoFit/>
          </a:bodyPr>
          <a:lstStyle/>
          <a:p>
            <a:pPr algn="just"/>
            <a:r>
              <a:rPr lang="fr-FR" sz="3200" dirty="0">
                <a:latin typeface="Times New Roman" pitchFamily="18" charset="0"/>
                <a:cs typeface="Times New Roman" pitchFamily="18" charset="0"/>
              </a:rPr>
              <a:t>Dans ce cas de figure, il existe plusieurs bases de données disjointes qu'il faut réunir en une seule base de données reparties et cohérente avec un schéma de conception global.</a:t>
            </a:r>
            <a:endParaRPr lang="fr-FR" sz="32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les </a:t>
            </a:r>
            <a:r>
              <a:rPr lang="fr-FR" sz="3200" dirty="0">
                <a:latin typeface="Times New Roman" pitchFamily="18" charset="0"/>
                <a:cs typeface="Times New Roman" pitchFamily="18" charset="0"/>
              </a:rPr>
              <a:t>schémas conceptuels locaux existent et il faut réussir à les unifier dans un schéma conceptuel global. </a:t>
            </a:r>
          </a:p>
        </p:txBody>
      </p:sp>
      <p:pic>
        <p:nvPicPr>
          <p:cNvPr id="4" name="Image 3"/>
          <p:cNvPicPr/>
          <p:nvPr/>
        </p:nvPicPr>
        <p:blipFill>
          <a:blip r:embed="rId2"/>
          <a:srcRect/>
          <a:stretch>
            <a:fillRect/>
          </a:stretch>
        </p:blipFill>
        <p:spPr bwMode="auto">
          <a:xfrm>
            <a:off x="4788024" y="4667716"/>
            <a:ext cx="2842895" cy="1785620"/>
          </a:xfrm>
          <a:prstGeom prst="rect">
            <a:avLst/>
          </a:prstGeom>
          <a:noFill/>
          <a:ln w="9525">
            <a:noFill/>
            <a:miter lim="800000"/>
            <a:headEnd/>
            <a:tailEnd/>
          </a:ln>
        </p:spPr>
      </p:pic>
    </p:spTree>
    <p:extLst>
      <p:ext uri="{BB962C8B-B14F-4D97-AF65-F5344CB8AC3E}">
        <p14:creationId xmlns:p14="http://schemas.microsoft.com/office/powerpoint/2010/main" val="117479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Fragmentation et Allocation</a:t>
            </a:r>
            <a:endParaRPr lang="fr-FR" dirty="0">
              <a:solidFill>
                <a:srgbClr val="FF0000"/>
              </a:solidFill>
            </a:endParaRPr>
          </a:p>
        </p:txBody>
      </p:sp>
      <p:sp>
        <p:nvSpPr>
          <p:cNvPr id="3" name="Rectangle 2"/>
          <p:cNvSpPr/>
          <p:nvPr/>
        </p:nvSpPr>
        <p:spPr>
          <a:xfrm>
            <a:off x="539552" y="2690336"/>
            <a:ext cx="8136904" cy="2062103"/>
          </a:xfrm>
          <a:prstGeom prst="rect">
            <a:avLst/>
          </a:prstGeom>
        </p:spPr>
        <p:txBody>
          <a:bodyPr wrap="square">
            <a:spAutoFit/>
          </a:bodyPr>
          <a:lstStyle/>
          <a:p>
            <a:pPr algn="just"/>
            <a:r>
              <a:rPr lang="fr-FR" sz="3200" dirty="0">
                <a:latin typeface="Times New Roman" pitchFamily="18" charset="0"/>
                <a:cs typeface="Times New Roman" pitchFamily="18" charset="0"/>
              </a:rPr>
              <a:t>La distribution de la base de données se fait en deux étapes, en première étape la fragmentation, et en deuxième étape l’allocation de ces fragments aux sites avec ou sans réplication. </a:t>
            </a:r>
          </a:p>
        </p:txBody>
      </p:sp>
    </p:spTree>
    <p:extLst>
      <p:ext uri="{BB962C8B-B14F-4D97-AF65-F5344CB8AC3E}">
        <p14:creationId xmlns:p14="http://schemas.microsoft.com/office/powerpoint/2010/main" val="316484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815</Words>
  <Application>Microsoft Office PowerPoint</Application>
  <PresentationFormat>Affichage à l'écran (4:3)</PresentationFormat>
  <Paragraphs>46</Paragraphs>
  <Slides>17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17</vt:i4>
      </vt:variant>
    </vt:vector>
  </HeadingPairs>
  <TitlesOfParts>
    <vt:vector size="21" baseType="lpstr">
      <vt:lpstr>Arial</vt:lpstr>
      <vt:lpstr>Calibri</vt:lpstr>
      <vt:lpstr>Times New Roman</vt:lpstr>
      <vt:lpstr>Thème Office</vt:lpstr>
      <vt:lpstr>Chapitre IV  Les bases de données réparties</vt:lpstr>
      <vt:lpstr>Introduction</vt:lpstr>
      <vt:lpstr>Définition</vt:lpstr>
      <vt:lpstr>SGBD réparti</vt:lpstr>
      <vt:lpstr>Architecture </vt:lpstr>
      <vt:lpstr>Conceptions d’une base de données répartie</vt:lpstr>
      <vt:lpstr>Conception descendante (top down design)</vt:lpstr>
      <vt:lpstr>Conception ascendante (bottom up design) </vt:lpstr>
      <vt:lpstr>Fragmentation et Allocation</vt:lpstr>
      <vt:lpstr>la fragmentation </vt:lpstr>
      <vt:lpstr>La fragmentation</vt:lpstr>
      <vt:lpstr>Fragmentation verticale</vt:lpstr>
      <vt:lpstr>Fragmentation horizontale</vt:lpstr>
      <vt:lpstr>La fragmentation mixte</vt:lpstr>
      <vt:lpstr>Allocation des fragments aux sites</vt:lpstr>
      <vt:lpstr>Allocation des fragments aux sites</vt:lpstr>
      <vt:lpstr>La réplication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IV  Les bases de données réparties</dc:title>
  <dc:creator>SAM</dc:creator>
  <cp:lastModifiedBy>SAM</cp:lastModifiedBy>
  <cp:revision>7</cp:revision>
  <dcterms:created xsi:type="dcterms:W3CDTF">2018-11-03T20:42:22Z</dcterms:created>
  <dcterms:modified xsi:type="dcterms:W3CDTF">2021-02-24T13:16:26Z</dcterms:modified>
</cp:coreProperties>
</file>