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7" r:id="rId2"/>
    <p:sldId id="256" r:id="rId3"/>
    <p:sldId id="307" r:id="rId4"/>
    <p:sldId id="258" r:id="rId5"/>
    <p:sldId id="259"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302" r:id="rId38"/>
    <p:sldId id="292" r:id="rId39"/>
    <p:sldId id="293" r:id="rId40"/>
    <p:sldId id="294" r:id="rId41"/>
    <p:sldId id="295" r:id="rId42"/>
    <p:sldId id="297" r:id="rId43"/>
    <p:sldId id="296" r:id="rId44"/>
    <p:sldId id="298" r:id="rId45"/>
    <p:sldId id="299" r:id="rId46"/>
    <p:sldId id="300" r:id="rId47"/>
    <p:sldId id="301" r:id="rId48"/>
    <p:sldId id="303" r:id="rId49"/>
    <p:sldId id="304" r:id="rId50"/>
    <p:sldId id="305" r:id="rId51"/>
    <p:sldId id="308" r:id="rId5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906" autoAdjust="0"/>
    <p:restoredTop sz="94660"/>
  </p:normalViewPr>
  <p:slideViewPr>
    <p:cSldViewPr>
      <p:cViewPr varScale="1">
        <p:scale>
          <a:sx n="70" d="100"/>
          <a:sy n="70" d="100"/>
        </p:scale>
        <p:origin x="105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F62989-68F8-4366-BC69-0705159A034C}" type="datetimeFigureOut">
              <a:rPr lang="fr-FR" smtClean="0"/>
              <a:pPr/>
              <a:t>08/11/2021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DA473D-9E96-4727-8560-CDA843DA7D5A}" type="slidenum">
              <a:rPr lang="fr-FR" smtClean="0"/>
              <a:pPr/>
              <a:t>‹#›</a:t>
            </a:fld>
            <a:endParaRPr lang="fr-FR"/>
          </a:p>
        </p:txBody>
      </p:sp>
    </p:spTree>
    <p:extLst>
      <p:ext uri="{BB962C8B-B14F-4D97-AF65-F5344CB8AC3E}">
        <p14:creationId xmlns:p14="http://schemas.microsoft.com/office/powerpoint/2010/main" val="2839837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5DA473D-9E96-4727-8560-CDA843DA7D5A}" type="slidenum">
              <a:rPr lang="fr-FR" smtClean="0"/>
              <a:pPr/>
              <a:t>43</a:t>
            </a:fld>
            <a:endParaRPr lang="fr-FR"/>
          </a:p>
        </p:txBody>
      </p:sp>
    </p:spTree>
    <p:extLst>
      <p:ext uri="{BB962C8B-B14F-4D97-AF65-F5344CB8AC3E}">
        <p14:creationId xmlns:p14="http://schemas.microsoft.com/office/powerpoint/2010/main" val="3472631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DCAFFC9-4DD4-40B9-8DAC-9CA9EB2BA2C9}"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EA4EDB1-9CE7-4072-9DC4-4784B5898AAB}"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CAFFC9-4DD4-40B9-8DAC-9CA9EB2BA2C9}" type="datetimeFigureOut">
              <a:rPr lang="fr-FR" smtClean="0"/>
              <a:pPr/>
              <a:t>08/11/2021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A4EDB1-9CE7-4072-9DC4-4784B5898AAB}"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2143117"/>
            <a:ext cx="7772400" cy="2327281"/>
          </a:xfrm>
        </p:spPr>
        <p:txBody>
          <a:bodyPr/>
          <a:lstStyle/>
          <a:p>
            <a:r>
              <a:rPr lang="fr-FR" b="1" dirty="0" smtClean="0">
                <a:solidFill>
                  <a:srgbClr val="FF0000"/>
                </a:solidFill>
              </a:rPr>
              <a:t>Modélisation des applications Web</a:t>
            </a:r>
            <a:endParaRPr lang="fr-FR" b="1" dirty="0">
              <a:solidFill>
                <a:srgbClr val="FF0000"/>
              </a:solidFill>
            </a:endParaRPr>
          </a:p>
        </p:txBody>
      </p:sp>
      <p:sp>
        <p:nvSpPr>
          <p:cNvPr id="3" name="Sous-titre 2"/>
          <p:cNvSpPr>
            <a:spLocks noGrp="1"/>
          </p:cNvSpPr>
          <p:nvPr>
            <p:ph type="subTitle" idx="1"/>
          </p:nvPr>
        </p:nvSpPr>
        <p:spPr>
          <a:xfrm>
            <a:off x="357158" y="285728"/>
            <a:ext cx="8286808" cy="1214446"/>
          </a:xfrm>
        </p:spPr>
        <p:txBody>
          <a:bodyPr>
            <a:normAutofit fontScale="85000" lnSpcReduction="10000"/>
          </a:bodyPr>
          <a:lstStyle/>
          <a:p>
            <a:r>
              <a:rPr lang="fr-FR" b="1" dirty="0"/>
              <a:t>Intitulé du Master : MASTER PROFESSIONNEL  en STIC </a:t>
            </a:r>
            <a:endParaRPr lang="fr-FR" dirty="0" smtClean="0"/>
          </a:p>
          <a:p>
            <a:r>
              <a:rPr lang="fr-FR" dirty="0" smtClean="0"/>
              <a:t>1ere année</a:t>
            </a:r>
          </a:p>
          <a:p>
            <a:endParaRPr lang="fr-FR" dirty="0"/>
          </a:p>
        </p:txBody>
      </p:sp>
      <p:sp>
        <p:nvSpPr>
          <p:cNvPr id="5" name="ZoneTexte 4"/>
          <p:cNvSpPr txBox="1"/>
          <p:nvPr/>
        </p:nvSpPr>
        <p:spPr>
          <a:xfrm>
            <a:off x="571472" y="5000636"/>
            <a:ext cx="7929618" cy="369322"/>
          </a:xfrm>
          <a:prstGeom prst="rect">
            <a:avLst/>
          </a:prstGeom>
          <a:noFill/>
        </p:spPr>
        <p:txBody>
          <a:bodyPr wrap="square" lIns="91431" tIns="45715" rIns="91431" bIns="45715" rtlCol="0">
            <a:spAutoFit/>
          </a:bodyPr>
          <a:lstStyle/>
          <a:p>
            <a:r>
              <a:rPr lang="fr-FR" dirty="0" smtClean="0"/>
              <a:t>Responsable: Dr. M. BOUZAHZAH</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274638"/>
            <a:ext cx="8715436" cy="1143000"/>
          </a:xfrm>
        </p:spPr>
        <p:txBody>
          <a:bodyPr>
            <a:normAutofit fontScale="90000"/>
          </a:bodyPr>
          <a:lstStyle/>
          <a:p>
            <a:r>
              <a:rPr lang="fr-FR" dirty="0"/>
              <a:t> </a:t>
            </a:r>
            <a:br>
              <a:rPr lang="fr-FR" dirty="0"/>
            </a:br>
            <a:r>
              <a:rPr lang="fr-FR" b="1" dirty="0">
                <a:solidFill>
                  <a:srgbClr val="FF0000"/>
                </a:solidFill>
              </a:rPr>
              <a:t>Modélisation d'une application </a:t>
            </a:r>
            <a:r>
              <a:rPr lang="fr-FR" b="1" dirty="0" smtClean="0">
                <a:solidFill>
                  <a:srgbClr val="FF0000"/>
                </a:solidFill>
              </a:rPr>
              <a:t>Web (2)</a:t>
            </a:r>
            <a:r>
              <a:rPr lang="fr-FR" dirty="0"/>
              <a:t/>
            </a:r>
            <a:br>
              <a:rPr lang="fr-FR" dirty="0"/>
            </a:b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b="1" dirty="0" smtClean="0"/>
              <a:t>Lors </a:t>
            </a:r>
            <a:r>
              <a:rPr lang="fr-FR" b="1" dirty="0"/>
              <a:t>de la modélisation d'une application Web avec UML, il devient évident que certains composants ne correspondent pas automatiquement aux éléments de modélisation UML </a:t>
            </a:r>
            <a:r>
              <a:rPr lang="fr-FR" b="1" dirty="0" smtClean="0"/>
              <a:t>standard.</a:t>
            </a:r>
          </a:p>
          <a:p>
            <a:pPr algn="just"/>
            <a:r>
              <a:rPr lang="fr-FR" b="1" dirty="0"/>
              <a:t>Afin d'utiliser une seule notation de modélisation pour un système complet comprenant des composants Web et des composants de niveau intermédiaire traditionnels, UML doit être étendu.</a:t>
            </a:r>
          </a:p>
          <a:p>
            <a:pPr algn="just"/>
            <a:endParaRPr lang="fr-FR"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Le langage de modélisation </a:t>
            </a:r>
            <a:r>
              <a:rPr lang="fr-FR" b="1" dirty="0" smtClean="0">
                <a:solidFill>
                  <a:srgbClr val="FF0000"/>
                </a:solidFill>
              </a:rPr>
              <a:t>unifié (1)</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algn="just"/>
            <a:r>
              <a:rPr lang="fr-FR" b="1" dirty="0"/>
              <a:t>La force d'UML est enracinée dans sa sémantique ainsi que dans le méta-modèle qui constitue la base des futures méthodes</a:t>
            </a:r>
            <a:r>
              <a:rPr lang="fr-FR" b="1" dirty="0" smtClean="0"/>
              <a:t>.</a:t>
            </a:r>
          </a:p>
          <a:p>
            <a:pPr algn="just"/>
            <a:r>
              <a:rPr lang="fr-FR" b="1" dirty="0"/>
              <a:t>Le méta-modèle est une couche d'une architecture de méta-modelage à quatre couches</a:t>
            </a:r>
            <a:r>
              <a:rPr lang="fr-FR" b="1" dirty="0" smtClean="0"/>
              <a:t>.</a:t>
            </a:r>
          </a:p>
          <a:p>
            <a:pPr algn="just"/>
            <a:r>
              <a:rPr lang="fr-FR" b="1" dirty="0"/>
              <a:t>Le langage de modélisation unifié est un langage de modélisation orienté objet permettant de spécifier, de visualiser et de documenter les artefacts d'un système orienté objet pendant le développement.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Le langage de modélisation </a:t>
            </a:r>
            <a:r>
              <a:rPr lang="fr-FR" b="1" dirty="0" smtClean="0">
                <a:solidFill>
                  <a:srgbClr val="FF0000"/>
                </a:solidFill>
              </a:rPr>
              <a:t>unifié (2)</a:t>
            </a:r>
            <a:endParaRPr lang="fr-FR" dirty="0">
              <a:solidFill>
                <a:srgbClr val="FF0000"/>
              </a:solidFill>
            </a:endParaRPr>
          </a:p>
        </p:txBody>
      </p:sp>
      <p:sp>
        <p:nvSpPr>
          <p:cNvPr id="3" name="Espace réservé du contenu 2"/>
          <p:cNvSpPr>
            <a:spLocks noGrp="1"/>
          </p:cNvSpPr>
          <p:nvPr>
            <p:ph idx="1"/>
          </p:nvPr>
        </p:nvSpPr>
        <p:spPr/>
        <p:txBody>
          <a:bodyPr>
            <a:normAutofit fontScale="92500"/>
          </a:bodyPr>
          <a:lstStyle/>
          <a:p>
            <a:pPr algn="just"/>
            <a:r>
              <a:rPr lang="fr-FR" b="1" dirty="0"/>
              <a:t>UML est approprié pour les systèmes en temps réel, fournissant un support pour les classes de modélisation, les objets et les relations entre eux</a:t>
            </a:r>
            <a:r>
              <a:rPr lang="fr-FR" b="1" dirty="0" smtClean="0"/>
              <a:t>.</a:t>
            </a:r>
          </a:p>
          <a:p>
            <a:pPr algn="just"/>
            <a:r>
              <a:rPr lang="fr-FR" b="1" dirty="0"/>
              <a:t>Ces relations incluent l'association, l'agrégation, l'héritage, la dépendance et l'instanciation</a:t>
            </a:r>
            <a:r>
              <a:rPr lang="fr-FR" b="1" dirty="0" smtClean="0"/>
              <a:t>.</a:t>
            </a:r>
          </a:p>
          <a:p>
            <a:pPr algn="just"/>
            <a:r>
              <a:rPr lang="fr-FR" b="1" dirty="0"/>
              <a:t>Les cas d'utilisation sont directement pris en charge avec des scénarios pour des descriptions détaillées du comportement du système requis.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Le langage de modélisation </a:t>
            </a:r>
            <a:r>
              <a:rPr lang="fr-FR" b="1" dirty="0" smtClean="0">
                <a:solidFill>
                  <a:srgbClr val="FF0000"/>
                </a:solidFill>
              </a:rPr>
              <a:t>unifié (3)</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just"/>
            <a:r>
              <a:rPr lang="fr-FR" b="1" dirty="0"/>
              <a:t>Les scénarios de modèle sont représentés graphiquement par des diagrammes d'interaction qui peuvent inclure à la fois des annotations de synchronisation et de synchronisation de message</a:t>
            </a:r>
            <a:r>
              <a:rPr lang="fr-FR" b="1" dirty="0" smtClean="0"/>
              <a:t>.</a:t>
            </a:r>
          </a:p>
          <a:p>
            <a:pPr algn="just"/>
            <a:r>
              <a:rPr lang="fr-FR" b="1" dirty="0"/>
              <a:t>Les fonctionnalités en temps réel sont prises en charge grâce à la modélisation améliorée des machines à états finis, y compris la simultanéité, la propagation d'événements et les états imbriqués.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Le langage de modélisation </a:t>
            </a:r>
            <a:r>
              <a:rPr lang="fr-FR" b="1" dirty="0" smtClean="0">
                <a:solidFill>
                  <a:srgbClr val="FF0000"/>
                </a:solidFill>
              </a:rPr>
              <a:t>unifié (4)</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algn="just"/>
            <a:r>
              <a:rPr lang="fr-FR" b="1" dirty="0"/>
              <a:t>Les créateurs de l'UML ont réalisé qu'il n'est pas toujours suffisant de capturer la sémantique pertinente d'un domaine ou d'une architecture particulière</a:t>
            </a:r>
            <a:r>
              <a:rPr lang="fr-FR" b="1" dirty="0" smtClean="0"/>
              <a:t>.</a:t>
            </a:r>
          </a:p>
          <a:p>
            <a:pPr algn="just"/>
            <a:r>
              <a:rPr lang="fr-FR" b="1" dirty="0" smtClean="0"/>
              <a:t> </a:t>
            </a:r>
            <a:r>
              <a:rPr lang="fr-FR" b="1" dirty="0"/>
              <a:t>un mécanisme d'extension formel a été défini afin que les praticiens étendent la sémantique de l'UML</a:t>
            </a:r>
            <a:r>
              <a:rPr lang="fr-FR" b="1" dirty="0" smtClean="0"/>
              <a:t>.</a:t>
            </a:r>
          </a:p>
          <a:p>
            <a:pPr algn="just"/>
            <a:r>
              <a:rPr lang="fr-FR" b="1" dirty="0"/>
              <a:t>Ce mécanisme permet de définir des stéréotypes, des valeurs étiquetées et des contraintes qui peuvent être appliquées aux éléments du </a:t>
            </a:r>
            <a:r>
              <a:rPr lang="fr-FR" b="1" dirty="0" smtClean="0"/>
              <a:t>modèle.</a:t>
            </a:r>
          </a:p>
          <a:p>
            <a:pPr algn="just"/>
            <a:endParaRPr lang="fr-F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Le langage de modélisation </a:t>
            </a:r>
            <a:r>
              <a:rPr lang="fr-FR" b="1" dirty="0" smtClean="0">
                <a:solidFill>
                  <a:srgbClr val="FF0000"/>
                </a:solidFill>
              </a:rPr>
              <a:t>unifié (5)</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lgn="just"/>
            <a:r>
              <a:rPr lang="fr-FR" b="1" dirty="0" smtClean="0"/>
              <a:t>Un </a:t>
            </a:r>
            <a:r>
              <a:rPr lang="fr-FR" b="1" dirty="0"/>
              <a:t>stéréotype </a:t>
            </a:r>
            <a:r>
              <a:rPr lang="fr-FR" b="1" dirty="0" smtClean="0"/>
              <a:t> </a:t>
            </a:r>
            <a:r>
              <a:rPr lang="fr-FR" b="1" dirty="0"/>
              <a:t>permet de définir une nouvelle signification sémantique pour un élément de </a:t>
            </a:r>
            <a:r>
              <a:rPr lang="fr-FR" b="1" dirty="0" smtClean="0"/>
              <a:t>modélisation.</a:t>
            </a:r>
          </a:p>
          <a:p>
            <a:pPr algn="just"/>
            <a:r>
              <a:rPr lang="fr-FR" b="1" dirty="0"/>
              <a:t>Les valeurs marquées sont des paires de valeurs clés pouvant être associées à un élément de modélisation</a:t>
            </a:r>
            <a:r>
              <a:rPr lang="fr-FR" b="1" dirty="0" smtClean="0"/>
              <a:t>.</a:t>
            </a:r>
          </a:p>
          <a:p>
            <a:pPr algn="just"/>
            <a:r>
              <a:rPr lang="fr-FR" b="1" dirty="0"/>
              <a:t>Les contraintes sont des règles définissant la meilleure façon d'exprimer un modèle: </a:t>
            </a:r>
            <a:endParaRPr lang="fr-FR" b="1" dirty="0" smtClean="0"/>
          </a:p>
          <a:p>
            <a:pPr algn="just"/>
            <a:endParaRPr lang="fr-F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buts de l'UML (1)</a:t>
            </a:r>
            <a:endParaRPr lang="fr-FR" dirty="0">
              <a:solidFill>
                <a:srgbClr val="FF0000"/>
              </a:solidFill>
            </a:endParaRPr>
          </a:p>
        </p:txBody>
      </p:sp>
      <p:sp>
        <p:nvSpPr>
          <p:cNvPr id="3" name="Espace réservé du contenu 2"/>
          <p:cNvSpPr>
            <a:spLocks noGrp="1"/>
          </p:cNvSpPr>
          <p:nvPr>
            <p:ph idx="1"/>
          </p:nvPr>
        </p:nvSpPr>
        <p:spPr>
          <a:xfrm>
            <a:off x="214282" y="1600200"/>
            <a:ext cx="8501122" cy="5043510"/>
          </a:xfrm>
        </p:spPr>
        <p:txBody>
          <a:bodyPr>
            <a:normAutofit fontScale="92500" lnSpcReduction="10000"/>
          </a:bodyPr>
          <a:lstStyle/>
          <a:p>
            <a:pPr algn="just"/>
            <a:r>
              <a:rPr lang="fr-FR" b="1" dirty="0"/>
              <a:t>L'UML a sept objectifs</a:t>
            </a:r>
            <a:r>
              <a:rPr lang="fr-FR" b="1" dirty="0" smtClean="0"/>
              <a:t>:</a:t>
            </a:r>
          </a:p>
          <a:p>
            <a:pPr marL="514350" indent="-514350" algn="just">
              <a:buFont typeface="+mj-lt"/>
              <a:buAutoNum type="arabicPeriod"/>
            </a:pPr>
            <a:r>
              <a:rPr lang="fr-FR" b="1" dirty="0"/>
              <a:t>Fournir aux utilisateurs un langage de modélisation visuel expressif prêt à l'emploi pour le développement et l'échange de modèles significatifs</a:t>
            </a:r>
          </a:p>
          <a:p>
            <a:pPr marL="514350" indent="-514350" algn="just">
              <a:buFont typeface="+mj-lt"/>
              <a:buAutoNum type="arabicPeriod"/>
            </a:pPr>
            <a:r>
              <a:rPr lang="fr-FR" b="1" dirty="0"/>
              <a:t>Fournir des mécanismes d'extensibilité et de spécialisation afin d'étendre les concepts </a:t>
            </a:r>
            <a:r>
              <a:rPr lang="fr-FR" b="1" dirty="0" smtClean="0"/>
              <a:t>centraux</a:t>
            </a:r>
          </a:p>
          <a:p>
            <a:pPr marL="514350" indent="-514350" algn="just">
              <a:buFont typeface="+mj-lt"/>
              <a:buAutoNum type="arabicPeriod"/>
            </a:pPr>
            <a:r>
              <a:rPr lang="fr-FR" b="1" dirty="0"/>
              <a:t>Être indépendant des langages de programmation et des processus de développement </a:t>
            </a:r>
            <a:r>
              <a:rPr lang="fr-FR" b="1" dirty="0" smtClean="0"/>
              <a:t>spécifiques</a:t>
            </a:r>
            <a:endParaRPr lang="fr-FR" b="1" dirty="0"/>
          </a:p>
          <a:p>
            <a:pPr marL="514350" indent="-514350">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buts de l'UML(2)</a:t>
            </a:r>
            <a:endParaRPr lang="fr-FR" dirty="0">
              <a:solidFill>
                <a:srgbClr val="FF0000"/>
              </a:solidFill>
            </a:endParaRPr>
          </a:p>
        </p:txBody>
      </p:sp>
      <p:sp>
        <p:nvSpPr>
          <p:cNvPr id="3" name="Espace réservé du contenu 2"/>
          <p:cNvSpPr>
            <a:spLocks noGrp="1"/>
          </p:cNvSpPr>
          <p:nvPr>
            <p:ph idx="1"/>
          </p:nvPr>
        </p:nvSpPr>
        <p:spPr>
          <a:xfrm>
            <a:off x="357158" y="1600200"/>
            <a:ext cx="8429684" cy="5043510"/>
          </a:xfrm>
        </p:spPr>
        <p:txBody>
          <a:bodyPr>
            <a:normAutofit lnSpcReduction="10000"/>
          </a:bodyPr>
          <a:lstStyle/>
          <a:p>
            <a:pPr marL="514350" indent="-514350" algn="just">
              <a:buFont typeface="+mj-lt"/>
              <a:buAutoNum type="arabicPeriod" startAt="4"/>
            </a:pPr>
            <a:r>
              <a:rPr lang="fr-FR" b="1" dirty="0"/>
              <a:t>Fournir une base formelle pour comprendre le langage de </a:t>
            </a:r>
            <a:r>
              <a:rPr lang="fr-FR" b="1" dirty="0" smtClean="0"/>
              <a:t>modélisation</a:t>
            </a:r>
          </a:p>
          <a:p>
            <a:pPr marL="514350" indent="-514350" algn="just">
              <a:buFont typeface="+mj-lt"/>
              <a:buAutoNum type="arabicPeriod" startAt="4"/>
            </a:pPr>
            <a:r>
              <a:rPr lang="fr-FR" b="1" dirty="0"/>
              <a:t>Encourager le développement du marché des outils </a:t>
            </a:r>
            <a:r>
              <a:rPr lang="fr-FR" b="1" dirty="0" smtClean="0"/>
              <a:t>OO</a:t>
            </a:r>
          </a:p>
          <a:p>
            <a:pPr marL="514350" indent="-514350" algn="just">
              <a:buFont typeface="+mj-lt"/>
              <a:buAutoNum type="arabicPeriod" startAt="4"/>
            </a:pPr>
            <a:r>
              <a:rPr lang="fr-FR" b="1" dirty="0" smtClean="0"/>
              <a:t>Pour </a:t>
            </a:r>
            <a:r>
              <a:rPr lang="fr-FR" b="1" dirty="0"/>
              <a:t>soutenir les concepts de développement de plus haut niveau, y compris les collaborations, les cadres, les modèles et les </a:t>
            </a:r>
            <a:r>
              <a:rPr lang="fr-FR" b="1" dirty="0" smtClean="0"/>
              <a:t>composants</a:t>
            </a:r>
          </a:p>
          <a:p>
            <a:pPr marL="514350" indent="-514350" algn="just">
              <a:buFont typeface="+mj-lt"/>
              <a:buAutoNum type="arabicPeriod" startAt="4"/>
            </a:pPr>
            <a:r>
              <a:rPr lang="fr-FR" b="1" dirty="0"/>
              <a:t>Intégrer les meilleures </a:t>
            </a:r>
            <a:r>
              <a:rPr lang="fr-FR" b="1" dirty="0" smtClean="0"/>
              <a:t>pratiques</a:t>
            </a:r>
            <a:r>
              <a:rPr lang="fr-FR" b="1" dirty="0"/>
              <a:t/>
            </a:r>
            <a:br>
              <a:rPr lang="fr-FR" b="1" dirty="0"/>
            </a:br>
            <a:endParaRPr lang="fr-F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principes de l’UML (1)</a:t>
            </a:r>
            <a:endParaRPr lang="fr-FR" b="1" dirty="0">
              <a:solidFill>
                <a:srgbClr val="FF0000"/>
              </a:solidFill>
            </a:endParaRPr>
          </a:p>
        </p:txBody>
      </p:sp>
      <p:sp>
        <p:nvSpPr>
          <p:cNvPr id="3" name="Espace réservé du contenu 2"/>
          <p:cNvSpPr>
            <a:spLocks noGrp="1"/>
          </p:cNvSpPr>
          <p:nvPr>
            <p:ph idx="1"/>
          </p:nvPr>
        </p:nvSpPr>
        <p:spPr>
          <a:xfrm>
            <a:off x="457200" y="1600200"/>
            <a:ext cx="8115328" cy="4525963"/>
          </a:xfrm>
        </p:spPr>
        <p:txBody>
          <a:bodyPr>
            <a:normAutofit lnSpcReduction="10000"/>
          </a:bodyPr>
          <a:lstStyle/>
          <a:p>
            <a:pPr algn="just"/>
            <a:r>
              <a:rPr lang="fr-FR" b="1" dirty="0" smtClean="0"/>
              <a:t>Un </a:t>
            </a:r>
            <a:r>
              <a:rPr lang="fr-FR" b="1" dirty="0"/>
              <a:t>méta-modèle a été créé afin d'offrir une déclaration commune et claire du modèle sémantique de la méthode. Une fois ce méta-modèle développé, des décisions sur la syntaxe graphique de surface pour les éléments visuels de ce modèle ont été prises</a:t>
            </a:r>
            <a:r>
              <a:rPr lang="fr-FR" b="1" dirty="0" smtClean="0"/>
              <a:t>.</a:t>
            </a:r>
          </a:p>
          <a:p>
            <a:pPr algn="just"/>
            <a:r>
              <a:rPr lang="fr-FR" b="1" dirty="0"/>
              <a:t>Un certain nombre de principes pour guider ces efforts ont été établis</a:t>
            </a:r>
            <a:r>
              <a:rPr lang="fr-FR" b="1" dirty="0" smtClean="0"/>
              <a:t>:</a:t>
            </a:r>
            <a:endParaRPr lang="fr-FR"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principes de l’UML (2)</a:t>
            </a:r>
            <a:endParaRPr lang="fr-FR" b="1" dirty="0">
              <a:solidFill>
                <a:srgbClr val="FF0000"/>
              </a:solidFill>
            </a:endParaRPr>
          </a:p>
        </p:txBody>
      </p:sp>
      <p:sp>
        <p:nvSpPr>
          <p:cNvPr id="3" name="Espace réservé du contenu 2"/>
          <p:cNvSpPr>
            <a:spLocks noGrp="1"/>
          </p:cNvSpPr>
          <p:nvPr>
            <p:ph idx="1"/>
          </p:nvPr>
        </p:nvSpPr>
        <p:spPr>
          <a:xfrm>
            <a:off x="214282" y="1600200"/>
            <a:ext cx="8572560" cy="4525963"/>
          </a:xfrm>
        </p:spPr>
        <p:txBody>
          <a:bodyPr/>
          <a:lstStyle/>
          <a:p>
            <a:pPr algn="just"/>
            <a:r>
              <a:rPr lang="fr-FR" b="1" dirty="0"/>
              <a:t>Simplicité - Une méthode ne devrait nécessiter que quelques concepts et symboles</a:t>
            </a:r>
            <a:r>
              <a:rPr lang="fr-FR" b="1" dirty="0" smtClean="0"/>
              <a:t>.</a:t>
            </a:r>
          </a:p>
          <a:p>
            <a:pPr algn="just"/>
            <a:r>
              <a:rPr lang="fr-FR" b="1" dirty="0"/>
              <a:t>Expressivité - Une méthode devrait être applicable à une grande variété de systèmes de qualité de production</a:t>
            </a:r>
            <a:r>
              <a:rPr lang="fr-FR" b="1" dirty="0" smtClean="0"/>
              <a:t>.</a:t>
            </a:r>
          </a:p>
          <a:p>
            <a:pPr algn="just"/>
            <a:r>
              <a:rPr lang="fr-FR" b="1" dirty="0"/>
              <a:t>Utilité - Une méthode doit uniquement se concentrer sur des éléments significatifs pour l'ingénierie système et logicielle.</a:t>
            </a:r>
          </a:p>
          <a:p>
            <a:pPr algn="just">
              <a:buNone/>
            </a:pPr>
            <a:endParaRPr lang="fr-FR" dirty="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71472" y="1285860"/>
            <a:ext cx="7929618" cy="4214842"/>
          </a:xfrm>
        </p:spPr>
        <p:txBody>
          <a:bodyPr/>
          <a:lstStyle/>
          <a:p>
            <a:endParaRPr lang="fr-FR" dirty="0" smtClean="0"/>
          </a:p>
          <a:p>
            <a:endParaRPr lang="fr-FR" dirty="0" smtClean="0"/>
          </a:p>
          <a:p>
            <a:r>
              <a:rPr lang="fr-FR" sz="4400" b="1" dirty="0" smtClean="0">
                <a:solidFill>
                  <a:srgbClr val="FF0000"/>
                </a:solidFill>
              </a:rPr>
              <a:t>Chapitre </a:t>
            </a:r>
            <a:r>
              <a:rPr lang="fr-FR" sz="4400" b="1" dirty="0" smtClean="0">
                <a:solidFill>
                  <a:srgbClr val="FF0000"/>
                </a:solidFill>
              </a:rPr>
              <a:t>02: </a:t>
            </a:r>
            <a:endParaRPr lang="fr-FR" sz="4400" b="1" dirty="0" smtClean="0">
              <a:solidFill>
                <a:srgbClr val="FF0000"/>
              </a:solidFill>
            </a:endParaRPr>
          </a:p>
          <a:p>
            <a:r>
              <a:rPr lang="fr-FR" sz="4400" b="1" dirty="0" smtClean="0">
                <a:solidFill>
                  <a:srgbClr val="FF0000"/>
                </a:solidFill>
              </a:rPr>
              <a:t>Construction des applications web</a:t>
            </a:r>
            <a:endParaRPr lang="fr-FR" sz="4400" b="1" dirty="0">
              <a:solidFill>
                <a:srgbClr val="FF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principes de l’UML (3)</a:t>
            </a:r>
            <a:endParaRPr lang="fr-FR" b="1" dirty="0">
              <a:solidFill>
                <a:srgbClr val="FF0000"/>
              </a:solidFill>
            </a:endParaRPr>
          </a:p>
        </p:txBody>
      </p:sp>
      <p:sp>
        <p:nvSpPr>
          <p:cNvPr id="3" name="Espace réservé du contenu 2"/>
          <p:cNvSpPr>
            <a:spLocks noGrp="1"/>
          </p:cNvSpPr>
          <p:nvPr>
            <p:ph idx="1"/>
          </p:nvPr>
        </p:nvSpPr>
        <p:spPr>
          <a:xfrm>
            <a:off x="214282" y="1600200"/>
            <a:ext cx="8429684" cy="4525963"/>
          </a:xfrm>
        </p:spPr>
        <p:txBody>
          <a:bodyPr>
            <a:normAutofit fontScale="92500" lnSpcReduction="20000"/>
          </a:bodyPr>
          <a:lstStyle/>
          <a:p>
            <a:pPr algn="just"/>
            <a:r>
              <a:rPr lang="fr-FR" b="1" dirty="0"/>
              <a:t>Problèmes courants: ils doivent être simples à modéliser. Des problèmes plus rares doivent toujours être exprimables, mais peuvent nécessiter une certaine complexité correspondant à leur fréquence d'utilisation</a:t>
            </a:r>
            <a:r>
              <a:rPr lang="fr-FR" b="1" dirty="0" smtClean="0"/>
              <a:t>.</a:t>
            </a:r>
          </a:p>
          <a:p>
            <a:pPr algn="just"/>
            <a:r>
              <a:rPr lang="fr-FR" b="1" dirty="0"/>
              <a:t>Auto-consistance - Le même concept et le même symbole doivent être utilisés de la même manière tout au long de la méthode.</a:t>
            </a:r>
          </a:p>
          <a:p>
            <a:r>
              <a:rPr lang="fr-FR" b="1" dirty="0"/>
              <a:t>Orthogonalité - Les concepts non liés doivent être modélisés indépendamment</a:t>
            </a:r>
            <a:r>
              <a:rPr lang="fr-FR" b="1" dirty="0" smtClean="0"/>
              <a:t>.</a:t>
            </a:r>
            <a:r>
              <a:rPr lang="fr-FR" b="1" dirty="0"/>
              <a:t/>
            </a:r>
            <a:br>
              <a:rPr lang="fr-FR" b="1" dirty="0"/>
            </a:br>
            <a:endParaRPr lang="fr-FR" b="1" dirty="0"/>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principes de l’UML (4)</a:t>
            </a:r>
            <a:endParaRPr lang="fr-FR" b="1" dirty="0">
              <a:solidFill>
                <a:srgbClr val="FF0000"/>
              </a:solidFill>
            </a:endParaRPr>
          </a:p>
        </p:txBody>
      </p:sp>
      <p:sp>
        <p:nvSpPr>
          <p:cNvPr id="3" name="Espace réservé du contenu 2"/>
          <p:cNvSpPr>
            <a:spLocks noGrp="1"/>
          </p:cNvSpPr>
          <p:nvPr>
            <p:ph idx="1"/>
          </p:nvPr>
        </p:nvSpPr>
        <p:spPr>
          <a:xfrm>
            <a:off x="214282" y="1600200"/>
            <a:ext cx="8429684" cy="4972072"/>
          </a:xfrm>
        </p:spPr>
        <p:txBody>
          <a:bodyPr>
            <a:normAutofit fontScale="92500" lnSpcReduction="20000"/>
          </a:bodyPr>
          <a:lstStyle/>
          <a:p>
            <a:pPr algn="just"/>
            <a:r>
              <a:rPr lang="fr-FR" b="1" dirty="0"/>
              <a:t>Concepts avancés- Les couches de concepts avancés doivent être traitées comme des ajouts à la méthode pour des concepts plus basiques.</a:t>
            </a:r>
          </a:p>
          <a:p>
            <a:pPr algn="just"/>
            <a:r>
              <a:rPr lang="fr-FR" b="1" dirty="0"/>
              <a:t>Stabilité - Les concepts et les symboles déjà compris et utilisés doivent être </a:t>
            </a:r>
            <a:r>
              <a:rPr lang="fr-FR" b="1" dirty="0" smtClean="0"/>
              <a:t>adoptés.</a:t>
            </a:r>
          </a:p>
          <a:p>
            <a:pPr algn="just"/>
            <a:r>
              <a:rPr lang="fr-FR" b="1" dirty="0" smtClean="0"/>
              <a:t>Imprimabilité </a:t>
            </a:r>
            <a:r>
              <a:rPr lang="fr-FR" b="1" dirty="0"/>
              <a:t>- L'approche de la visualisation doit être basée sur un format qui peut être étendu. Les utilisateurs devraient être en mesure d'esquisser la méthode manuellement ou de l'afficher en tant qu'image imprimée</a:t>
            </a:r>
            <a:r>
              <a:rPr lang="fr-FR" b="1" dirty="0" smtClean="0"/>
              <a:t>.</a:t>
            </a:r>
            <a:r>
              <a:rPr lang="fr-FR" dirty="0"/>
              <a:t/>
            </a:r>
            <a:br>
              <a:rPr lang="fr-FR" dirty="0"/>
            </a:br>
            <a:r>
              <a:rPr lang="fr-FR" dirty="0"/>
              <a:t> </a:t>
            </a:r>
            <a:r>
              <a:rPr lang="fr-FR" b="1" dirty="0"/>
              <a:t/>
            </a:r>
            <a:br>
              <a:rPr lang="fr-FR" b="1" dirty="0"/>
            </a:br>
            <a:endParaRPr lang="fr-FR" b="1" dirty="0"/>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principes de l’UML (5)</a:t>
            </a:r>
            <a:endParaRPr lang="fr-FR" b="1" dirty="0">
              <a:solidFill>
                <a:srgbClr val="FF0000"/>
              </a:solidFill>
            </a:endParaRPr>
          </a:p>
        </p:txBody>
      </p:sp>
      <p:sp>
        <p:nvSpPr>
          <p:cNvPr id="3" name="Espace réservé du contenu 2"/>
          <p:cNvSpPr>
            <a:spLocks noGrp="1"/>
          </p:cNvSpPr>
          <p:nvPr>
            <p:ph idx="1"/>
          </p:nvPr>
        </p:nvSpPr>
        <p:spPr>
          <a:xfrm>
            <a:off x="214282" y="1600200"/>
            <a:ext cx="8429684" cy="4972072"/>
          </a:xfrm>
        </p:spPr>
        <p:txBody>
          <a:bodyPr>
            <a:normAutofit/>
          </a:bodyPr>
          <a:lstStyle/>
          <a:p>
            <a:endParaRPr lang="fr-FR" dirty="0" smtClean="0"/>
          </a:p>
          <a:p>
            <a:endParaRPr lang="fr-FR" dirty="0"/>
          </a:p>
          <a:p>
            <a:pPr algn="just"/>
            <a:r>
              <a:rPr lang="fr-FR" b="1" dirty="0" smtClean="0"/>
              <a:t>Adaptabilité </a:t>
            </a:r>
            <a:r>
              <a:rPr lang="fr-FR" b="1" dirty="0"/>
              <a:t>- Les utilisateurs extensibles et les constructeurs d'outils devraient avoir la possibilité d'étendre et d'adapter la méthode</a:t>
            </a:r>
            <a:br>
              <a:rPr lang="fr-FR" b="1" dirty="0"/>
            </a:br>
            <a:r>
              <a:rPr lang="fr-FR" b="1" dirty="0"/>
              <a:t> </a:t>
            </a:r>
            <a:br>
              <a:rPr lang="fr-FR" b="1" dirty="0"/>
            </a:br>
            <a:endParaRPr lang="fr-FR" b="1" dirty="0"/>
          </a:p>
          <a:p>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Conventions e terminologie (1)</a:t>
            </a:r>
            <a:endParaRPr lang="fr-FR" b="1" dirty="0">
              <a:solidFill>
                <a:srgbClr val="FF0000"/>
              </a:solidFill>
            </a:endParaRPr>
          </a:p>
        </p:txBody>
      </p:sp>
      <p:sp>
        <p:nvSpPr>
          <p:cNvPr id="3" name="Espace réservé du contenu 2"/>
          <p:cNvSpPr>
            <a:spLocks noGrp="1"/>
          </p:cNvSpPr>
          <p:nvPr>
            <p:ph idx="1"/>
          </p:nvPr>
        </p:nvSpPr>
        <p:spPr>
          <a:xfrm>
            <a:off x="357158" y="1600200"/>
            <a:ext cx="8358246" cy="4525963"/>
          </a:xfrm>
        </p:spPr>
        <p:txBody>
          <a:bodyPr>
            <a:normAutofit/>
          </a:bodyPr>
          <a:lstStyle/>
          <a:p>
            <a:pPr algn="just"/>
            <a:r>
              <a:rPr lang="fr-FR" sz="3600" b="1" dirty="0"/>
              <a:t>En langage UML, l'explication de chaque élément suit un modèle </a:t>
            </a:r>
            <a:r>
              <a:rPr lang="fr-FR" sz="3600" b="1" dirty="0" smtClean="0"/>
              <a:t>simple</a:t>
            </a:r>
          </a:p>
          <a:p>
            <a:pPr algn="just"/>
            <a:r>
              <a:rPr lang="fr-FR" sz="3600" b="1" dirty="0"/>
              <a:t>La sémantique du concept est décrite, suivie de sa syntaxe graphique</a:t>
            </a:r>
            <a:r>
              <a:rPr lang="fr-FR" sz="3600" b="1" dirty="0" smtClean="0"/>
              <a:t>.</a:t>
            </a:r>
          </a:p>
          <a:p>
            <a:pPr algn="just"/>
            <a:r>
              <a:rPr lang="fr-FR" sz="3600" b="1" dirty="0"/>
              <a:t>Sémantique - Cette sous-section fournit un bref résumé de la </a:t>
            </a:r>
            <a:r>
              <a:rPr lang="fr-FR" sz="3600" b="1" dirty="0" smtClean="0"/>
              <a:t>sémantique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Conventions e terminologie (2)</a:t>
            </a:r>
            <a:endParaRPr lang="fr-FR" b="1" dirty="0">
              <a:solidFill>
                <a:srgbClr val="FF0000"/>
              </a:solidFill>
            </a:endParaRPr>
          </a:p>
        </p:txBody>
      </p:sp>
      <p:sp>
        <p:nvSpPr>
          <p:cNvPr id="3" name="Espace réservé du contenu 2"/>
          <p:cNvSpPr>
            <a:spLocks noGrp="1"/>
          </p:cNvSpPr>
          <p:nvPr>
            <p:ph idx="1"/>
          </p:nvPr>
        </p:nvSpPr>
        <p:spPr>
          <a:xfrm>
            <a:off x="357158" y="1600200"/>
            <a:ext cx="8358246" cy="4525963"/>
          </a:xfrm>
        </p:spPr>
        <p:txBody>
          <a:bodyPr>
            <a:normAutofit fontScale="92500" lnSpcReduction="20000"/>
          </a:bodyPr>
          <a:lstStyle/>
          <a:p>
            <a:pPr algn="just"/>
            <a:r>
              <a:rPr lang="fr-FR" sz="3600" b="1" dirty="0"/>
              <a:t>Notation - Cette sous-section explique la représentation notationnelle du concept </a:t>
            </a:r>
            <a:r>
              <a:rPr lang="fr-FR" sz="3600" b="1" dirty="0" smtClean="0"/>
              <a:t>sémantique</a:t>
            </a:r>
          </a:p>
          <a:p>
            <a:pPr algn="just"/>
            <a:r>
              <a:rPr lang="fr-FR" sz="3600" b="1" dirty="0"/>
              <a:t>Options de présentation: cette sous-section décrit différentes options de présentation des informations de modèle, telles que la possibilité de supprimer ou de filtrer des informations, d'autres manières de montrer des choses et d'autres manières de présenter des informations dans un outil.</a:t>
            </a:r>
          </a:p>
          <a:p>
            <a:pPr algn="just"/>
            <a:endParaRPr lang="fr-FR" sz="3600" b="1"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bases de l’UML2</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en-US" b="1" dirty="0" smtClean="0"/>
              <a:t>UML 2 </a:t>
            </a:r>
            <a:r>
              <a:rPr lang="en-US" b="1" dirty="0" err="1" smtClean="0"/>
              <a:t>s’articule</a:t>
            </a:r>
            <a:r>
              <a:rPr lang="en-US" b="1" dirty="0" smtClean="0"/>
              <a:t> </a:t>
            </a:r>
            <a:r>
              <a:rPr lang="en-US" b="1" dirty="0" err="1" smtClean="0"/>
              <a:t>autour</a:t>
            </a:r>
            <a:r>
              <a:rPr lang="en-US" b="1" dirty="0" smtClean="0"/>
              <a:t> de </a:t>
            </a:r>
            <a:r>
              <a:rPr lang="en-US" b="1" dirty="0" err="1" smtClean="0"/>
              <a:t>treize</a:t>
            </a:r>
            <a:r>
              <a:rPr lang="en-US" b="1" dirty="0" smtClean="0"/>
              <a:t> types de diagrammes, </a:t>
            </a:r>
            <a:r>
              <a:rPr lang="en-US" b="1" dirty="0" err="1" smtClean="0"/>
              <a:t>chacun</a:t>
            </a:r>
            <a:r>
              <a:rPr lang="en-US" b="1" dirty="0" smtClean="0"/>
              <a:t> </a:t>
            </a:r>
            <a:r>
              <a:rPr lang="en-US" b="1" dirty="0" err="1" smtClean="0"/>
              <a:t>d’eux</a:t>
            </a:r>
            <a:r>
              <a:rPr lang="en-US" b="1" dirty="0" smtClean="0"/>
              <a:t> </a:t>
            </a:r>
            <a:r>
              <a:rPr lang="en-US" b="1" dirty="0" err="1" smtClean="0"/>
              <a:t>étant</a:t>
            </a:r>
            <a:r>
              <a:rPr lang="en-US" b="1" dirty="0" smtClean="0"/>
              <a:t> </a:t>
            </a:r>
            <a:r>
              <a:rPr lang="en-US" b="1" dirty="0" err="1" smtClean="0"/>
              <a:t>dédié</a:t>
            </a:r>
            <a:r>
              <a:rPr lang="en-US" b="1" dirty="0" smtClean="0"/>
              <a:t> à la </a:t>
            </a:r>
            <a:r>
              <a:rPr lang="en-US" b="1" dirty="0" err="1" smtClean="0"/>
              <a:t>représentation</a:t>
            </a:r>
            <a:r>
              <a:rPr lang="en-US" b="1" dirty="0" smtClean="0"/>
              <a:t> des concepts </a:t>
            </a:r>
            <a:r>
              <a:rPr lang="en-US" b="1" dirty="0" err="1" smtClean="0"/>
              <a:t>particuliers</a:t>
            </a:r>
            <a:r>
              <a:rPr lang="en-US" b="1" dirty="0" smtClean="0"/>
              <a:t> d’un </a:t>
            </a:r>
            <a:r>
              <a:rPr lang="en-US" b="1" dirty="0" err="1" smtClean="0"/>
              <a:t>système</a:t>
            </a:r>
            <a:r>
              <a:rPr lang="en-US" b="1" dirty="0" smtClean="0"/>
              <a:t> </a:t>
            </a:r>
            <a:r>
              <a:rPr lang="en-US" b="1" dirty="0" err="1" smtClean="0"/>
              <a:t>logiciel</a:t>
            </a:r>
            <a:r>
              <a:rPr lang="en-US" b="1" dirty="0" smtClean="0"/>
              <a:t>.</a:t>
            </a:r>
          </a:p>
          <a:p>
            <a:pPr algn="just"/>
            <a:r>
              <a:rPr lang="en-US" b="1" dirty="0" err="1" smtClean="0"/>
              <a:t>Ces</a:t>
            </a:r>
            <a:r>
              <a:rPr lang="en-US" b="1" dirty="0" smtClean="0"/>
              <a:t> types de diagrammes </a:t>
            </a:r>
            <a:r>
              <a:rPr lang="en-US" b="1" dirty="0" err="1" smtClean="0"/>
              <a:t>sont</a:t>
            </a:r>
            <a:r>
              <a:rPr lang="en-US" b="1" dirty="0" smtClean="0"/>
              <a:t> </a:t>
            </a:r>
            <a:r>
              <a:rPr lang="en-US" b="1" dirty="0" err="1" smtClean="0"/>
              <a:t>répartis</a:t>
            </a:r>
            <a:r>
              <a:rPr lang="en-US" b="1" dirty="0" smtClean="0"/>
              <a:t> en </a:t>
            </a:r>
            <a:r>
              <a:rPr lang="en-US" b="1" dirty="0" err="1" smtClean="0"/>
              <a:t>deux</a:t>
            </a:r>
            <a:r>
              <a:rPr lang="en-US" b="1" dirty="0" smtClean="0"/>
              <a:t> </a:t>
            </a:r>
            <a:r>
              <a:rPr lang="en-US" b="1" dirty="0" err="1" smtClean="0"/>
              <a:t>grands</a:t>
            </a:r>
            <a:r>
              <a:rPr lang="en-US" b="1" dirty="0" smtClean="0"/>
              <a:t> </a:t>
            </a:r>
            <a:r>
              <a:rPr lang="en-US" b="1" dirty="0" err="1" smtClean="0"/>
              <a:t>groupes</a:t>
            </a:r>
            <a:endParaRPr lang="fr-FR"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Les diagrammes d’UML (1)</a:t>
            </a:r>
            <a:endParaRPr lang="fr-FR" b="1" dirty="0">
              <a:solidFill>
                <a:srgbClr val="FF0000"/>
              </a:solidFill>
            </a:endParaRPr>
          </a:p>
        </p:txBody>
      </p:sp>
      <p:sp>
        <p:nvSpPr>
          <p:cNvPr id="3" name="Espace réservé du contenu 2"/>
          <p:cNvSpPr>
            <a:spLocks noGrp="1"/>
          </p:cNvSpPr>
          <p:nvPr>
            <p:ph idx="1"/>
          </p:nvPr>
        </p:nvSpPr>
        <p:spPr/>
        <p:txBody>
          <a:bodyPr/>
          <a:lstStyle/>
          <a:p>
            <a:r>
              <a:rPr lang="en-US" b="1" dirty="0">
                <a:solidFill>
                  <a:schemeClr val="tx2">
                    <a:lumMod val="60000"/>
                    <a:lumOff val="40000"/>
                  </a:schemeClr>
                </a:solidFill>
              </a:rPr>
              <a:t>Six </a:t>
            </a:r>
            <a:r>
              <a:rPr lang="en-US" b="1" dirty="0" err="1" smtClean="0">
                <a:solidFill>
                  <a:schemeClr val="tx2">
                    <a:lumMod val="60000"/>
                    <a:lumOff val="40000"/>
                  </a:schemeClr>
                </a:solidFill>
              </a:rPr>
              <a:t>diagramme</a:t>
            </a:r>
            <a:r>
              <a:rPr lang="en-US" b="1" dirty="0" smtClean="0">
                <a:solidFill>
                  <a:schemeClr val="tx2">
                    <a:lumMod val="60000"/>
                    <a:lumOff val="40000"/>
                  </a:schemeClr>
                </a:solidFill>
              </a:rPr>
              <a:t> </a:t>
            </a:r>
            <a:r>
              <a:rPr lang="en-US" b="1" dirty="0">
                <a:solidFill>
                  <a:schemeClr val="tx2">
                    <a:lumMod val="60000"/>
                    <a:lumOff val="40000"/>
                  </a:schemeClr>
                </a:solidFill>
              </a:rPr>
              <a:t>structurels </a:t>
            </a:r>
            <a:r>
              <a:rPr lang="en-US" b="1" dirty="0" smtClean="0">
                <a:solidFill>
                  <a:schemeClr val="tx2">
                    <a:lumMod val="60000"/>
                    <a:lumOff val="40000"/>
                  </a:schemeClr>
                </a:solidFill>
              </a:rPr>
              <a:t>:</a:t>
            </a:r>
          </a:p>
          <a:p>
            <a:pPr marL="514350" indent="-514350">
              <a:buFont typeface="+mj-lt"/>
              <a:buAutoNum type="arabicPeriod"/>
            </a:pPr>
            <a:r>
              <a:rPr lang="en-US" b="1" dirty="0" err="1" smtClean="0"/>
              <a:t>Diagramme</a:t>
            </a:r>
            <a:r>
              <a:rPr lang="en-US" b="1" dirty="0" smtClean="0"/>
              <a:t> de </a:t>
            </a:r>
            <a:r>
              <a:rPr lang="en-US" b="1" dirty="0" err="1" smtClean="0"/>
              <a:t>classe</a:t>
            </a:r>
            <a:r>
              <a:rPr lang="en-US" b="1" dirty="0" smtClean="0"/>
              <a:t>: </a:t>
            </a:r>
            <a:r>
              <a:rPr lang="en-US" b="1" dirty="0"/>
              <a:t>Il </a:t>
            </a:r>
            <a:r>
              <a:rPr lang="en-US" b="1" dirty="0" err="1"/>
              <a:t>montre</a:t>
            </a:r>
            <a:r>
              <a:rPr lang="en-US" b="1" dirty="0"/>
              <a:t> les </a:t>
            </a:r>
            <a:r>
              <a:rPr lang="en-US" b="1" dirty="0" err="1"/>
              <a:t>briques</a:t>
            </a:r>
            <a:r>
              <a:rPr lang="en-US" b="1" dirty="0"/>
              <a:t> de base </a:t>
            </a:r>
            <a:r>
              <a:rPr lang="en-US" b="1" dirty="0" err="1"/>
              <a:t>statiques</a:t>
            </a:r>
            <a:r>
              <a:rPr lang="en-US" b="1" dirty="0"/>
              <a:t> : classes, associations, interfaces, </a:t>
            </a:r>
            <a:r>
              <a:rPr lang="en-US" b="1" dirty="0" err="1"/>
              <a:t>attributs</a:t>
            </a:r>
            <a:r>
              <a:rPr lang="en-US" b="1" dirty="0"/>
              <a:t>,  </a:t>
            </a:r>
            <a:r>
              <a:rPr lang="en-US" b="1" dirty="0" err="1"/>
              <a:t>opérations</a:t>
            </a:r>
            <a:r>
              <a:rPr lang="en-US" b="1" dirty="0"/>
              <a:t>, </a:t>
            </a:r>
            <a:r>
              <a:rPr lang="en-US" b="1" dirty="0" err="1"/>
              <a:t>généralisa</a:t>
            </a:r>
            <a:r>
              <a:rPr lang="en-US" b="1" dirty="0"/>
              <a:t>- </a:t>
            </a:r>
            <a:r>
              <a:rPr lang="en-US" b="1" dirty="0" err="1"/>
              <a:t>tions</a:t>
            </a:r>
            <a:r>
              <a:rPr lang="en-US" b="1" dirty="0"/>
              <a:t>, etc.</a:t>
            </a:r>
            <a:endParaRPr lang="fr-FR" b="1" dirty="0"/>
          </a:p>
          <a:p>
            <a:pPr marL="514350" indent="-514350">
              <a:buFont typeface="+mj-lt"/>
              <a:buAutoNum type="arabicPeriod"/>
            </a:pPr>
            <a:r>
              <a:rPr lang="en-US" b="1" dirty="0" err="1"/>
              <a:t>Diagramme</a:t>
            </a:r>
            <a:r>
              <a:rPr lang="en-US" b="1" dirty="0"/>
              <a:t> </a:t>
            </a:r>
            <a:r>
              <a:rPr lang="en-US" b="1" dirty="0" err="1"/>
              <a:t>d’objets</a:t>
            </a:r>
            <a:r>
              <a:rPr lang="en-US" b="1" dirty="0"/>
              <a:t> - Il </a:t>
            </a:r>
            <a:r>
              <a:rPr lang="en-US" b="1" dirty="0" err="1"/>
              <a:t>montre</a:t>
            </a:r>
            <a:r>
              <a:rPr lang="en-US" b="1" dirty="0"/>
              <a:t> les instances des </a:t>
            </a:r>
            <a:r>
              <a:rPr lang="en-US" b="1" dirty="0" err="1"/>
              <a:t>éléments</a:t>
            </a:r>
            <a:r>
              <a:rPr lang="en-US" b="1" dirty="0"/>
              <a:t> </a:t>
            </a:r>
            <a:r>
              <a:rPr lang="en-US" b="1" dirty="0" err="1"/>
              <a:t>struc</a:t>
            </a:r>
            <a:r>
              <a:rPr lang="en-US" b="1" dirty="0"/>
              <a:t>- </a:t>
            </a:r>
            <a:r>
              <a:rPr lang="en-US" b="1" dirty="0" err="1"/>
              <a:t>turels</a:t>
            </a:r>
            <a:r>
              <a:rPr lang="en-US" b="1" dirty="0"/>
              <a:t> et </a:t>
            </a:r>
            <a:r>
              <a:rPr lang="en-US" b="1" dirty="0" err="1"/>
              <a:t>leurs</a:t>
            </a:r>
            <a:r>
              <a:rPr lang="en-US" b="1" dirty="0"/>
              <a:t> liens à </a:t>
            </a:r>
            <a:r>
              <a:rPr lang="en-US" b="1" dirty="0" err="1"/>
              <a:t>l’exécution</a:t>
            </a:r>
            <a:r>
              <a:rPr lang="en-US" b="1" dirty="0"/>
              <a:t>.</a:t>
            </a:r>
            <a:endParaRPr lang="fr-FR"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Les diagrammes d’UML (2)</a:t>
            </a:r>
            <a:endParaRPr lang="fr-FR" b="1" dirty="0">
              <a:solidFill>
                <a:srgbClr val="FF0000"/>
              </a:solidFill>
            </a:endParaRPr>
          </a:p>
        </p:txBody>
      </p:sp>
      <p:sp>
        <p:nvSpPr>
          <p:cNvPr id="3" name="Espace réservé du contenu 2"/>
          <p:cNvSpPr>
            <a:spLocks noGrp="1"/>
          </p:cNvSpPr>
          <p:nvPr>
            <p:ph idx="1"/>
          </p:nvPr>
        </p:nvSpPr>
        <p:spPr>
          <a:xfrm>
            <a:off x="214282" y="1600200"/>
            <a:ext cx="8715436" cy="4525963"/>
          </a:xfrm>
        </p:spPr>
        <p:txBody>
          <a:bodyPr>
            <a:normAutofit lnSpcReduction="10000"/>
          </a:bodyPr>
          <a:lstStyle/>
          <a:p>
            <a:pPr marL="514350" indent="-514350">
              <a:buFont typeface="+mj-lt"/>
              <a:buAutoNum type="arabicPeriod" startAt="3"/>
            </a:pPr>
            <a:r>
              <a:rPr lang="en-US" b="1" dirty="0" err="1"/>
              <a:t>Diagramme</a:t>
            </a:r>
            <a:r>
              <a:rPr lang="en-US" b="1" dirty="0"/>
              <a:t>  de  packages </a:t>
            </a:r>
            <a:r>
              <a:rPr lang="en-US" b="1" dirty="0" smtClean="0"/>
              <a:t>: Il  </a:t>
            </a:r>
            <a:r>
              <a:rPr lang="en-US" b="1" dirty="0" err="1"/>
              <a:t>montre</a:t>
            </a:r>
            <a:r>
              <a:rPr lang="en-US" b="1" dirty="0"/>
              <a:t>  </a:t>
            </a:r>
            <a:r>
              <a:rPr lang="en-US" b="1" dirty="0" err="1"/>
              <a:t>l’organisation</a:t>
            </a:r>
            <a:r>
              <a:rPr lang="en-US" b="1" dirty="0"/>
              <a:t>  </a:t>
            </a:r>
            <a:r>
              <a:rPr lang="en-US" b="1" dirty="0" err="1"/>
              <a:t>logique</a:t>
            </a:r>
            <a:r>
              <a:rPr lang="en-US" b="1" dirty="0"/>
              <a:t> du </a:t>
            </a:r>
            <a:r>
              <a:rPr lang="en-US" b="1" dirty="0" err="1"/>
              <a:t>modèle</a:t>
            </a:r>
            <a:r>
              <a:rPr lang="en-US" b="1" dirty="0"/>
              <a:t> et les relations entre packages.</a:t>
            </a:r>
            <a:endParaRPr lang="fr-FR" b="1" dirty="0"/>
          </a:p>
          <a:p>
            <a:pPr marL="514350" indent="-514350">
              <a:buFont typeface="+mj-lt"/>
              <a:buAutoNum type="arabicPeriod" startAt="3"/>
            </a:pPr>
            <a:r>
              <a:rPr lang="en-US" b="1" dirty="0" err="1"/>
              <a:t>Diagramme</a:t>
            </a:r>
            <a:r>
              <a:rPr lang="en-US" b="1" dirty="0"/>
              <a:t>  de  structure  composite –  Il  </a:t>
            </a:r>
            <a:r>
              <a:rPr lang="en-US" b="1" dirty="0" err="1"/>
              <a:t>montre</a:t>
            </a:r>
            <a:r>
              <a:rPr lang="en-US" b="1" dirty="0"/>
              <a:t>  </a:t>
            </a:r>
            <a:r>
              <a:rPr lang="en-US" b="1" dirty="0" err="1"/>
              <a:t>l’organisation</a:t>
            </a:r>
            <a:r>
              <a:rPr lang="en-US" b="1" dirty="0"/>
              <a:t> interne d’un </a:t>
            </a:r>
            <a:r>
              <a:rPr lang="en-US" b="1" dirty="0" err="1"/>
              <a:t>élément</a:t>
            </a:r>
            <a:r>
              <a:rPr lang="en-US" b="1" dirty="0"/>
              <a:t> </a:t>
            </a:r>
            <a:r>
              <a:rPr lang="en-US" b="1" dirty="0" err="1"/>
              <a:t>statique</a:t>
            </a:r>
            <a:r>
              <a:rPr lang="en-US" b="1" dirty="0"/>
              <a:t> </a:t>
            </a:r>
            <a:r>
              <a:rPr lang="en-US" b="1" dirty="0" err="1"/>
              <a:t>complexe</a:t>
            </a:r>
            <a:r>
              <a:rPr lang="en-US" b="1" dirty="0" smtClean="0"/>
              <a:t>.</a:t>
            </a:r>
          </a:p>
          <a:p>
            <a:pPr marL="514350" indent="-514350" algn="just">
              <a:buFont typeface="+mj-lt"/>
              <a:buAutoNum type="arabicPeriod" startAt="3"/>
            </a:pPr>
            <a:r>
              <a:rPr lang="en-US" b="1" dirty="0" err="1"/>
              <a:t>Diagramme</a:t>
            </a:r>
            <a:r>
              <a:rPr lang="en-US" b="1" dirty="0"/>
              <a:t> de </a:t>
            </a:r>
            <a:r>
              <a:rPr lang="en-US" b="1" dirty="0" err="1"/>
              <a:t>composants</a:t>
            </a:r>
            <a:r>
              <a:rPr lang="en-US" b="1" dirty="0"/>
              <a:t> – Il </a:t>
            </a:r>
            <a:r>
              <a:rPr lang="en-US" b="1" dirty="0" err="1"/>
              <a:t>montre</a:t>
            </a:r>
            <a:r>
              <a:rPr lang="en-US" b="1" dirty="0"/>
              <a:t> des structures complexes, avec </a:t>
            </a:r>
            <a:r>
              <a:rPr lang="en-US" b="1" dirty="0" err="1"/>
              <a:t>leurs</a:t>
            </a:r>
            <a:r>
              <a:rPr lang="en-US" b="1" dirty="0"/>
              <a:t> interfaces </a:t>
            </a:r>
            <a:r>
              <a:rPr lang="en-US" b="1" dirty="0" err="1"/>
              <a:t>fournies</a:t>
            </a:r>
            <a:r>
              <a:rPr lang="en-US" b="1" dirty="0"/>
              <a:t> et </a:t>
            </a:r>
            <a:r>
              <a:rPr lang="en-US" b="1" dirty="0" err="1"/>
              <a:t>requises</a:t>
            </a:r>
            <a:r>
              <a:rPr lang="en-US" b="1" dirty="0"/>
              <a:t>.</a:t>
            </a:r>
            <a:endParaRPr lang="fr-FR" b="1" dirty="0"/>
          </a:p>
          <a:p>
            <a:pPr marL="514350" indent="-514350">
              <a:buFont typeface="+mj-lt"/>
              <a:buAutoNum type="arabicPeriod" startAt="3"/>
            </a:pPr>
            <a:endParaRPr lang="fr-FR"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Les diagrammes d’UML (3)</a:t>
            </a:r>
            <a:endParaRPr lang="fr-FR" b="1" dirty="0">
              <a:solidFill>
                <a:srgbClr val="FF0000"/>
              </a:solidFill>
            </a:endParaRPr>
          </a:p>
        </p:txBody>
      </p:sp>
      <p:sp>
        <p:nvSpPr>
          <p:cNvPr id="3" name="Espace réservé du contenu 2"/>
          <p:cNvSpPr>
            <a:spLocks noGrp="1"/>
          </p:cNvSpPr>
          <p:nvPr>
            <p:ph idx="1"/>
          </p:nvPr>
        </p:nvSpPr>
        <p:spPr>
          <a:xfrm>
            <a:off x="285720" y="1600200"/>
            <a:ext cx="8643998" cy="4525963"/>
          </a:xfrm>
        </p:spPr>
        <p:txBody>
          <a:bodyPr>
            <a:normAutofit fontScale="92500" lnSpcReduction="20000"/>
          </a:bodyPr>
          <a:lstStyle/>
          <a:p>
            <a:pPr marL="514350" indent="-514350" algn="just">
              <a:buFont typeface="+mj-lt"/>
              <a:buAutoNum type="arabicPeriod" startAt="6"/>
            </a:pPr>
            <a:r>
              <a:rPr lang="en-US" b="1" dirty="0" err="1" smtClean="0"/>
              <a:t>Diagramme</a:t>
            </a:r>
            <a:r>
              <a:rPr lang="en-US" b="1" dirty="0" smtClean="0"/>
              <a:t> </a:t>
            </a:r>
            <a:r>
              <a:rPr lang="en-US" b="1" dirty="0"/>
              <a:t>de </a:t>
            </a:r>
            <a:r>
              <a:rPr lang="en-US" b="1" dirty="0" err="1"/>
              <a:t>déploiement</a:t>
            </a:r>
            <a:r>
              <a:rPr lang="en-US" b="1" dirty="0"/>
              <a:t> – Il </a:t>
            </a:r>
            <a:r>
              <a:rPr lang="en-US" b="1" dirty="0" err="1"/>
              <a:t>montre</a:t>
            </a:r>
            <a:r>
              <a:rPr lang="en-US" b="1" dirty="0"/>
              <a:t> le </a:t>
            </a:r>
            <a:r>
              <a:rPr lang="en-US" b="1" dirty="0" err="1"/>
              <a:t>déploiement</a:t>
            </a:r>
            <a:r>
              <a:rPr lang="en-US" b="1" dirty="0"/>
              <a:t> physique des « </a:t>
            </a:r>
            <a:r>
              <a:rPr lang="en-US" b="1" dirty="0" err="1"/>
              <a:t>artefacts</a:t>
            </a:r>
            <a:r>
              <a:rPr lang="en-US" b="1" dirty="0"/>
              <a:t> » </a:t>
            </a:r>
            <a:r>
              <a:rPr lang="en-US" b="1" dirty="0" err="1"/>
              <a:t>sur</a:t>
            </a:r>
            <a:r>
              <a:rPr lang="en-US" b="1" dirty="0"/>
              <a:t> les </a:t>
            </a:r>
            <a:r>
              <a:rPr lang="en-US" b="1" dirty="0" err="1"/>
              <a:t>ressources</a:t>
            </a:r>
            <a:r>
              <a:rPr lang="en-US" b="1" dirty="0"/>
              <a:t> </a:t>
            </a:r>
            <a:r>
              <a:rPr lang="en-US" b="1" dirty="0" err="1"/>
              <a:t>matérielles</a:t>
            </a:r>
            <a:r>
              <a:rPr lang="en-US" b="1" dirty="0" smtClean="0"/>
              <a:t>.</a:t>
            </a:r>
          </a:p>
          <a:p>
            <a:pPr marL="514350" indent="-514350" algn="just"/>
            <a:r>
              <a:rPr lang="en-US" b="1" dirty="0">
                <a:solidFill>
                  <a:schemeClr val="tx2">
                    <a:lumMod val="60000"/>
                    <a:lumOff val="40000"/>
                  </a:schemeClr>
                </a:solidFill>
              </a:rPr>
              <a:t>Sept diagrammes </a:t>
            </a:r>
            <a:r>
              <a:rPr lang="en-US" b="1" dirty="0" err="1">
                <a:solidFill>
                  <a:schemeClr val="tx2">
                    <a:lumMod val="60000"/>
                    <a:lumOff val="40000"/>
                  </a:schemeClr>
                </a:solidFill>
              </a:rPr>
              <a:t>comportementaux</a:t>
            </a:r>
            <a:r>
              <a:rPr lang="en-US" b="1" dirty="0">
                <a:solidFill>
                  <a:schemeClr val="tx2">
                    <a:lumMod val="60000"/>
                    <a:lumOff val="40000"/>
                  </a:schemeClr>
                </a:solidFill>
              </a:rPr>
              <a:t> :</a:t>
            </a:r>
            <a:endParaRPr lang="fr-FR" b="1" dirty="0">
              <a:solidFill>
                <a:schemeClr val="tx2">
                  <a:lumMod val="60000"/>
                  <a:lumOff val="40000"/>
                </a:schemeClr>
              </a:solidFill>
            </a:endParaRPr>
          </a:p>
          <a:p>
            <a:pPr marL="514350" indent="-514350" algn="just">
              <a:buFont typeface="+mj-lt"/>
              <a:buAutoNum type="arabicPeriod"/>
            </a:pPr>
            <a:r>
              <a:rPr lang="en-US" b="1" dirty="0" err="1"/>
              <a:t>Diagramme</a:t>
            </a:r>
            <a:r>
              <a:rPr lang="en-US" b="1" dirty="0"/>
              <a:t> de </a:t>
            </a:r>
            <a:r>
              <a:rPr lang="en-US" b="1" dirty="0" err="1"/>
              <a:t>cas</a:t>
            </a:r>
            <a:r>
              <a:rPr lang="en-US" b="1" dirty="0"/>
              <a:t> </a:t>
            </a:r>
            <a:r>
              <a:rPr lang="en-US" b="1" dirty="0" err="1"/>
              <a:t>d’utilisation</a:t>
            </a:r>
            <a:r>
              <a:rPr lang="en-US" b="1" dirty="0"/>
              <a:t> - Il </a:t>
            </a:r>
            <a:r>
              <a:rPr lang="en-US" b="1" dirty="0" err="1"/>
              <a:t>montre</a:t>
            </a:r>
            <a:r>
              <a:rPr lang="en-US" b="1" dirty="0"/>
              <a:t> les interactions </a:t>
            </a:r>
            <a:r>
              <a:rPr lang="en-US" b="1" dirty="0" err="1"/>
              <a:t>fonc</a:t>
            </a:r>
            <a:r>
              <a:rPr lang="en-US" b="1" dirty="0"/>
              <a:t>- </a:t>
            </a:r>
            <a:r>
              <a:rPr lang="en-US" b="1" dirty="0" err="1"/>
              <a:t>tionnelles</a:t>
            </a:r>
            <a:r>
              <a:rPr lang="en-US" b="1" dirty="0"/>
              <a:t> entre les </a:t>
            </a:r>
            <a:r>
              <a:rPr lang="en-US" b="1" dirty="0" err="1"/>
              <a:t>acteurs</a:t>
            </a:r>
            <a:r>
              <a:rPr lang="en-US" b="1" dirty="0"/>
              <a:t> et le </a:t>
            </a:r>
            <a:r>
              <a:rPr lang="en-US" b="1" dirty="0" err="1"/>
              <a:t>système</a:t>
            </a:r>
            <a:r>
              <a:rPr lang="en-US" b="1" dirty="0"/>
              <a:t> à </a:t>
            </a:r>
            <a:r>
              <a:rPr lang="en-US" b="1" dirty="0" err="1" smtClean="0"/>
              <a:t>l’étude</a:t>
            </a:r>
            <a:endParaRPr lang="en-US" b="1" dirty="0" smtClean="0"/>
          </a:p>
          <a:p>
            <a:pPr marL="514350" indent="-514350" algn="just">
              <a:buFont typeface="+mj-lt"/>
              <a:buAutoNum type="arabicPeriod"/>
            </a:pPr>
            <a:r>
              <a:rPr lang="en-US" b="1" dirty="0" err="1"/>
              <a:t>Diagramme</a:t>
            </a:r>
            <a:r>
              <a:rPr lang="en-US" b="1" dirty="0"/>
              <a:t> de </a:t>
            </a:r>
            <a:r>
              <a:rPr lang="en-US" b="1" dirty="0" err="1"/>
              <a:t>vue</a:t>
            </a:r>
            <a:r>
              <a:rPr lang="en-US" b="1" dirty="0"/>
              <a:t> </a:t>
            </a:r>
            <a:r>
              <a:rPr lang="en-US" b="1" dirty="0" err="1"/>
              <a:t>d’ensemble</a:t>
            </a:r>
            <a:r>
              <a:rPr lang="en-US" b="1" dirty="0"/>
              <a:t>  des interactions - Il </a:t>
            </a:r>
            <a:r>
              <a:rPr lang="en-US" b="1" dirty="0" err="1"/>
              <a:t>fusionne</a:t>
            </a:r>
            <a:r>
              <a:rPr lang="en-US" b="1" dirty="0"/>
              <a:t> les diagrammes </a:t>
            </a:r>
            <a:r>
              <a:rPr lang="en-US" b="1" dirty="0" err="1"/>
              <a:t>d’activité</a:t>
            </a:r>
            <a:r>
              <a:rPr lang="en-US" b="1" dirty="0"/>
              <a:t> et de </a:t>
            </a:r>
            <a:r>
              <a:rPr lang="en-US" b="1" dirty="0" err="1"/>
              <a:t>séquence</a:t>
            </a:r>
            <a:r>
              <a:rPr lang="en-US" b="1" dirty="0"/>
              <a:t> pour combiner des fragments </a:t>
            </a:r>
            <a:r>
              <a:rPr lang="en-US" b="1" dirty="0" err="1"/>
              <a:t>d’interaction</a:t>
            </a:r>
            <a:r>
              <a:rPr lang="en-US" b="1" dirty="0"/>
              <a:t> avec des </a:t>
            </a:r>
            <a:r>
              <a:rPr lang="en-US" b="1" dirty="0" err="1"/>
              <a:t>décisions</a:t>
            </a:r>
            <a:r>
              <a:rPr lang="en-US" b="1" dirty="0"/>
              <a:t> et des </a:t>
            </a:r>
            <a:r>
              <a:rPr lang="en-US" b="1" dirty="0" err="1"/>
              <a:t>flots</a:t>
            </a:r>
            <a:r>
              <a:rPr lang="en-US" b="1" dirty="0"/>
              <a:t>.</a:t>
            </a:r>
            <a:endParaRPr lang="fr-FR" b="1" dirty="0"/>
          </a:p>
          <a:p>
            <a:pPr marL="514350" indent="-514350">
              <a:buFont typeface="+mj-lt"/>
              <a:buAutoNum type="arabicPeriod"/>
            </a:pPr>
            <a:endParaRPr lang="fr-FR"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Les diagrammes d’UML (4)</a:t>
            </a:r>
            <a:endParaRPr lang="fr-FR" b="1" dirty="0">
              <a:solidFill>
                <a:srgbClr val="FF0000"/>
              </a:solidFill>
            </a:endParaRPr>
          </a:p>
        </p:txBody>
      </p:sp>
      <p:sp>
        <p:nvSpPr>
          <p:cNvPr id="3" name="Espace réservé du contenu 2"/>
          <p:cNvSpPr>
            <a:spLocks noGrp="1"/>
          </p:cNvSpPr>
          <p:nvPr>
            <p:ph idx="1"/>
          </p:nvPr>
        </p:nvSpPr>
        <p:spPr>
          <a:xfrm>
            <a:off x="285720" y="1600200"/>
            <a:ext cx="8572560" cy="4525963"/>
          </a:xfrm>
        </p:spPr>
        <p:txBody>
          <a:bodyPr>
            <a:normAutofit fontScale="92500"/>
          </a:bodyPr>
          <a:lstStyle/>
          <a:p>
            <a:pPr marL="514350" indent="-514350" algn="just">
              <a:buFont typeface="+mj-lt"/>
              <a:buAutoNum type="arabicPeriod" startAt="3"/>
            </a:pPr>
            <a:r>
              <a:rPr lang="en-US" b="1" dirty="0" err="1"/>
              <a:t>Diagramme</a:t>
            </a:r>
            <a:r>
              <a:rPr lang="en-US" b="1" dirty="0"/>
              <a:t> de </a:t>
            </a:r>
            <a:r>
              <a:rPr lang="en-US" b="1" dirty="0" err="1"/>
              <a:t>séquence</a:t>
            </a:r>
            <a:r>
              <a:rPr lang="en-US" b="1" dirty="0"/>
              <a:t> - Il </a:t>
            </a:r>
            <a:r>
              <a:rPr lang="en-US" b="1" dirty="0" err="1"/>
              <a:t>montre</a:t>
            </a:r>
            <a:r>
              <a:rPr lang="en-US" b="1" dirty="0"/>
              <a:t> la </a:t>
            </a:r>
            <a:r>
              <a:rPr lang="en-US" b="1" dirty="0" err="1"/>
              <a:t>séquence</a:t>
            </a:r>
            <a:r>
              <a:rPr lang="en-US" b="1" dirty="0"/>
              <a:t> </a:t>
            </a:r>
            <a:r>
              <a:rPr lang="en-US" b="1" dirty="0" err="1"/>
              <a:t>verticale</a:t>
            </a:r>
            <a:r>
              <a:rPr lang="en-US" b="1" dirty="0"/>
              <a:t> des </a:t>
            </a:r>
            <a:r>
              <a:rPr lang="en-US" b="1" dirty="0" err="1"/>
              <a:t>mes</a:t>
            </a:r>
            <a:r>
              <a:rPr lang="en-US" b="1" dirty="0"/>
              <a:t>- sages </a:t>
            </a:r>
            <a:r>
              <a:rPr lang="en-US" b="1" dirty="0" err="1"/>
              <a:t>passés</a:t>
            </a:r>
            <a:r>
              <a:rPr lang="en-US" b="1" dirty="0"/>
              <a:t> entre </a:t>
            </a:r>
            <a:r>
              <a:rPr lang="en-US" b="1" dirty="0" err="1"/>
              <a:t>objets</a:t>
            </a:r>
            <a:r>
              <a:rPr lang="en-US" b="1" dirty="0"/>
              <a:t> au </a:t>
            </a:r>
            <a:r>
              <a:rPr lang="en-US" b="1" dirty="0" err="1"/>
              <a:t>sein</a:t>
            </a:r>
            <a:r>
              <a:rPr lang="en-US" b="1" dirty="0"/>
              <a:t> </a:t>
            </a:r>
            <a:r>
              <a:rPr lang="en-US" b="1" dirty="0" err="1"/>
              <a:t>d’une</a:t>
            </a:r>
            <a:r>
              <a:rPr lang="en-US" b="1" dirty="0"/>
              <a:t> interaction.</a:t>
            </a:r>
            <a:endParaRPr lang="fr-FR" b="1" dirty="0"/>
          </a:p>
          <a:p>
            <a:pPr marL="514350" indent="-514350" algn="just">
              <a:buFont typeface="+mj-lt"/>
              <a:buAutoNum type="arabicPeriod" startAt="3"/>
            </a:pPr>
            <a:r>
              <a:rPr lang="en-US" b="1" dirty="0" err="1"/>
              <a:t>Diagramme</a:t>
            </a:r>
            <a:r>
              <a:rPr lang="en-US" b="1" dirty="0"/>
              <a:t>  de  communication -  Il  </a:t>
            </a:r>
            <a:r>
              <a:rPr lang="en-US" b="1" dirty="0" err="1"/>
              <a:t>montre</a:t>
            </a:r>
            <a:r>
              <a:rPr lang="en-US" b="1" dirty="0"/>
              <a:t>  la  communication entre </a:t>
            </a:r>
            <a:r>
              <a:rPr lang="en-US" b="1" dirty="0" err="1"/>
              <a:t>objets</a:t>
            </a:r>
            <a:r>
              <a:rPr lang="en-US" b="1" dirty="0"/>
              <a:t> </a:t>
            </a:r>
            <a:r>
              <a:rPr lang="en-US" b="1" dirty="0" err="1"/>
              <a:t>dans</a:t>
            </a:r>
            <a:r>
              <a:rPr lang="en-US" b="1" dirty="0"/>
              <a:t> le plan au </a:t>
            </a:r>
            <a:r>
              <a:rPr lang="en-US" b="1" dirty="0" err="1"/>
              <a:t>sein</a:t>
            </a:r>
            <a:r>
              <a:rPr lang="en-US" b="1" dirty="0"/>
              <a:t> </a:t>
            </a:r>
            <a:r>
              <a:rPr lang="en-US" b="1" dirty="0" err="1"/>
              <a:t>d’une</a:t>
            </a:r>
            <a:r>
              <a:rPr lang="en-US" b="1" dirty="0"/>
              <a:t> interaction</a:t>
            </a:r>
            <a:r>
              <a:rPr lang="en-US" b="1" dirty="0" smtClean="0"/>
              <a:t>.</a:t>
            </a:r>
          </a:p>
          <a:p>
            <a:pPr marL="514350" indent="-514350" algn="just">
              <a:buFont typeface="+mj-lt"/>
              <a:buAutoNum type="arabicPeriod" startAt="3"/>
            </a:pPr>
            <a:r>
              <a:rPr lang="en-US" b="1" dirty="0" err="1"/>
              <a:t>Diagramme</a:t>
            </a:r>
            <a:r>
              <a:rPr lang="en-US" b="1" dirty="0"/>
              <a:t> de temps – Il </a:t>
            </a:r>
            <a:r>
              <a:rPr lang="en-US" b="1" dirty="0" err="1"/>
              <a:t>fusionne</a:t>
            </a:r>
            <a:r>
              <a:rPr lang="en-US" b="1" dirty="0"/>
              <a:t> les diagrammes d’états et de </a:t>
            </a:r>
            <a:r>
              <a:rPr lang="en-US" b="1" dirty="0" err="1"/>
              <a:t>séquence</a:t>
            </a:r>
            <a:r>
              <a:rPr lang="en-US" b="1" dirty="0"/>
              <a:t> pour </a:t>
            </a:r>
            <a:r>
              <a:rPr lang="en-US" b="1" dirty="0" err="1"/>
              <a:t>montrer</a:t>
            </a:r>
            <a:r>
              <a:rPr lang="en-US" b="1" dirty="0"/>
              <a:t> </a:t>
            </a:r>
            <a:r>
              <a:rPr lang="en-US" b="1" dirty="0" err="1"/>
              <a:t>l’évolution</a:t>
            </a:r>
            <a:r>
              <a:rPr lang="en-US" b="1" dirty="0"/>
              <a:t> de </a:t>
            </a:r>
            <a:r>
              <a:rPr lang="en-US" b="1" dirty="0" err="1"/>
              <a:t>l’état</a:t>
            </a:r>
            <a:r>
              <a:rPr lang="en-US" b="1" dirty="0"/>
              <a:t> d’un objet au </a:t>
            </a:r>
            <a:r>
              <a:rPr lang="en-US" b="1" dirty="0" err="1"/>
              <a:t>cours</a:t>
            </a:r>
            <a:r>
              <a:rPr lang="en-US" b="1" dirty="0"/>
              <a:t> du temps.</a:t>
            </a:r>
            <a:endParaRPr lang="fr-F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t>La construction d’une application web( partie 01)</a:t>
            </a:r>
            <a:endParaRPr lang="fr-FR" b="1" dirty="0"/>
          </a:p>
        </p:txBody>
      </p:sp>
      <p:sp>
        <p:nvSpPr>
          <p:cNvPr id="3" name="Sous-titre 2"/>
          <p:cNvSpPr>
            <a:spLocks noGrp="1"/>
          </p:cNvSpPr>
          <p:nvPr>
            <p:ph type="subTitle" idx="1"/>
          </p:nvPr>
        </p:nvSpPr>
        <p:spPr/>
        <p:txBody>
          <a:bodyPr>
            <a:normAutofit/>
          </a:bodyPr>
          <a:lstStyle/>
          <a:p>
            <a:pPr marL="514350" indent="-514350"/>
            <a:r>
              <a:rPr lang="fr-FR" b="1" dirty="0" smtClean="0"/>
              <a:t>UML et la modélisation d’une application web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Les diagrammes d’UML (5)</a:t>
            </a:r>
            <a:endParaRPr lang="fr-FR" b="1" dirty="0">
              <a:solidFill>
                <a:srgbClr val="FF0000"/>
              </a:solidFill>
            </a:endParaRPr>
          </a:p>
        </p:txBody>
      </p:sp>
      <p:sp>
        <p:nvSpPr>
          <p:cNvPr id="3" name="Espace réservé du contenu 2"/>
          <p:cNvSpPr>
            <a:spLocks noGrp="1"/>
          </p:cNvSpPr>
          <p:nvPr>
            <p:ph idx="1"/>
          </p:nvPr>
        </p:nvSpPr>
        <p:spPr>
          <a:xfrm>
            <a:off x="214282" y="1600200"/>
            <a:ext cx="8643998" cy="4525963"/>
          </a:xfrm>
        </p:spPr>
        <p:txBody>
          <a:bodyPr>
            <a:normAutofit/>
          </a:bodyPr>
          <a:lstStyle/>
          <a:p>
            <a:pPr marL="514350" indent="-514350" algn="just">
              <a:buFont typeface="+mj-lt"/>
              <a:buAutoNum type="arabicPeriod" startAt="6"/>
            </a:pPr>
            <a:endParaRPr lang="en-US" dirty="0" smtClean="0"/>
          </a:p>
          <a:p>
            <a:pPr marL="514350" indent="-514350" algn="just">
              <a:buFont typeface="+mj-lt"/>
              <a:buAutoNum type="arabicPeriod" startAt="6"/>
            </a:pPr>
            <a:endParaRPr lang="en-US" dirty="0"/>
          </a:p>
          <a:p>
            <a:pPr marL="514350" indent="-514350" algn="just">
              <a:buFont typeface="+mj-lt"/>
              <a:buAutoNum type="arabicPeriod" startAt="6"/>
            </a:pPr>
            <a:r>
              <a:rPr lang="en-US" b="1" dirty="0" err="1" smtClean="0"/>
              <a:t>Diagramme</a:t>
            </a:r>
            <a:r>
              <a:rPr lang="en-US" b="1" dirty="0" smtClean="0"/>
              <a:t> </a:t>
            </a:r>
            <a:r>
              <a:rPr lang="en-US" b="1" dirty="0" err="1"/>
              <a:t>d’activité</a:t>
            </a:r>
            <a:r>
              <a:rPr lang="en-US" b="1" dirty="0"/>
              <a:t> - Il </a:t>
            </a:r>
            <a:r>
              <a:rPr lang="en-US" b="1" dirty="0" err="1"/>
              <a:t>montre</a:t>
            </a:r>
            <a:r>
              <a:rPr lang="en-US" b="1" dirty="0"/>
              <a:t> </a:t>
            </a:r>
            <a:r>
              <a:rPr lang="en-US" b="1" dirty="0" err="1"/>
              <a:t>l’enchaînement</a:t>
            </a:r>
            <a:r>
              <a:rPr lang="en-US" b="1" dirty="0"/>
              <a:t> des actions et </a:t>
            </a:r>
            <a:r>
              <a:rPr lang="en-US" b="1" dirty="0" err="1"/>
              <a:t>décisions</a:t>
            </a:r>
            <a:r>
              <a:rPr lang="en-US" b="1" dirty="0"/>
              <a:t> au </a:t>
            </a:r>
            <a:r>
              <a:rPr lang="en-US" b="1" dirty="0" err="1"/>
              <a:t>sein</a:t>
            </a:r>
            <a:r>
              <a:rPr lang="en-US" b="1" dirty="0"/>
              <a:t> </a:t>
            </a:r>
            <a:r>
              <a:rPr lang="en-US" b="1" dirty="0" err="1"/>
              <a:t>d’une</a:t>
            </a:r>
            <a:r>
              <a:rPr lang="en-US" b="1" dirty="0"/>
              <a:t> </a:t>
            </a:r>
            <a:r>
              <a:rPr lang="en-US" b="1" dirty="0" err="1"/>
              <a:t>activité</a:t>
            </a:r>
            <a:r>
              <a:rPr lang="en-US" b="1" dirty="0" smtClean="0"/>
              <a:t>.</a:t>
            </a:r>
          </a:p>
          <a:p>
            <a:pPr marL="514350" indent="-514350" algn="just">
              <a:buFont typeface="+mj-lt"/>
              <a:buAutoNum type="arabicPeriod" startAt="6"/>
            </a:pPr>
            <a:r>
              <a:rPr lang="en-US" b="1" dirty="0" err="1"/>
              <a:t>Diagramme</a:t>
            </a:r>
            <a:r>
              <a:rPr lang="en-US" b="1" dirty="0"/>
              <a:t> d’états – Il </a:t>
            </a:r>
            <a:r>
              <a:rPr lang="en-US" b="1" dirty="0" err="1"/>
              <a:t>montre</a:t>
            </a:r>
            <a:r>
              <a:rPr lang="en-US" b="1" dirty="0"/>
              <a:t> les </a:t>
            </a:r>
            <a:r>
              <a:rPr lang="en-US" b="1" dirty="0" err="1"/>
              <a:t>différents</a:t>
            </a:r>
            <a:r>
              <a:rPr lang="en-US" b="1" dirty="0"/>
              <a:t> </a:t>
            </a:r>
            <a:r>
              <a:rPr lang="en-US" b="1" dirty="0" err="1"/>
              <a:t>états</a:t>
            </a:r>
            <a:r>
              <a:rPr lang="en-US" b="1" dirty="0"/>
              <a:t> et transitions </a:t>
            </a:r>
            <a:r>
              <a:rPr lang="en-US" b="1" dirty="0" err="1"/>
              <a:t>possibles</a:t>
            </a:r>
            <a:r>
              <a:rPr lang="en-US" b="1" dirty="0"/>
              <a:t> des </a:t>
            </a:r>
            <a:r>
              <a:rPr lang="en-US" b="1" dirty="0" err="1"/>
              <a:t>objets</a:t>
            </a:r>
            <a:r>
              <a:rPr lang="en-US" b="1" dirty="0"/>
              <a:t> </a:t>
            </a:r>
            <a:r>
              <a:rPr lang="en-US" b="1" dirty="0" err="1"/>
              <a:t>d’une</a:t>
            </a:r>
            <a:r>
              <a:rPr lang="en-US" b="1" dirty="0"/>
              <a:t> </a:t>
            </a:r>
            <a:r>
              <a:rPr lang="en-US" b="1" dirty="0" err="1"/>
              <a:t>classe</a:t>
            </a:r>
            <a:r>
              <a:rPr lang="en-US" b="1" dirty="0"/>
              <a:t>.</a:t>
            </a:r>
            <a:endParaRPr lang="fr-FR" b="1" dirty="0"/>
          </a:p>
          <a:p>
            <a:pPr marL="514350" indent="-514350" algn="just">
              <a:buNone/>
            </a:pPr>
            <a:endParaRPr lang="fr-FR"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diagrammes d’UML (6)</a:t>
            </a:r>
            <a:endParaRPr lang="fr-FR" dirty="0"/>
          </a:p>
        </p:txBody>
      </p:sp>
      <p:sp>
        <p:nvSpPr>
          <p:cNvPr id="3" name="Espace réservé du contenu 2"/>
          <p:cNvSpPr>
            <a:spLocks noGrp="1"/>
          </p:cNvSpPr>
          <p:nvPr>
            <p:ph idx="1"/>
          </p:nvPr>
        </p:nvSpPr>
        <p:spPr>
          <a:xfrm>
            <a:off x="214282" y="1600200"/>
            <a:ext cx="8643998" cy="4900634"/>
          </a:xfrm>
        </p:spPr>
        <p:txBody>
          <a:bodyPr/>
          <a:lstStyle/>
          <a:p>
            <a:pPr algn="just"/>
            <a:r>
              <a:rPr lang="en-US" dirty="0" smtClean="0"/>
              <a:t>Le </a:t>
            </a:r>
            <a:r>
              <a:rPr lang="en-US" dirty="0" err="1" smtClean="0"/>
              <a:t>diagramme</a:t>
            </a:r>
            <a:r>
              <a:rPr lang="en-US" dirty="0" smtClean="0"/>
              <a:t> de packages </a:t>
            </a:r>
            <a:r>
              <a:rPr lang="en-US" dirty="0" err="1" smtClean="0"/>
              <a:t>montre</a:t>
            </a:r>
            <a:r>
              <a:rPr lang="en-US" dirty="0" smtClean="0"/>
              <a:t> </a:t>
            </a:r>
            <a:r>
              <a:rPr lang="en-US" dirty="0" err="1" smtClean="0"/>
              <a:t>l’organisation</a:t>
            </a:r>
            <a:r>
              <a:rPr lang="en-US" dirty="0" smtClean="0"/>
              <a:t> </a:t>
            </a:r>
            <a:r>
              <a:rPr lang="en-US" dirty="0" err="1" smtClean="0"/>
              <a:t>logique</a:t>
            </a:r>
            <a:r>
              <a:rPr lang="en-US" dirty="0" smtClean="0"/>
              <a:t> du </a:t>
            </a:r>
            <a:r>
              <a:rPr lang="en-US" dirty="0" err="1" smtClean="0"/>
              <a:t>modèle</a:t>
            </a:r>
            <a:r>
              <a:rPr lang="en-US" dirty="0" smtClean="0"/>
              <a:t> et les relations entre packages. Il </a:t>
            </a:r>
            <a:r>
              <a:rPr lang="en-US" dirty="0" err="1" smtClean="0"/>
              <a:t>permet</a:t>
            </a:r>
            <a:r>
              <a:rPr lang="en-US" dirty="0" smtClean="0"/>
              <a:t> de </a:t>
            </a:r>
            <a:r>
              <a:rPr lang="en-US" dirty="0" err="1" smtClean="0"/>
              <a:t>structurer</a:t>
            </a:r>
            <a:r>
              <a:rPr lang="en-US" dirty="0" smtClean="0"/>
              <a:t> les classes </a:t>
            </a:r>
            <a:r>
              <a:rPr lang="en-US" dirty="0" err="1" smtClean="0"/>
              <a:t>d’analyse</a:t>
            </a:r>
            <a:r>
              <a:rPr lang="en-US" dirty="0" smtClean="0"/>
              <a:t> et de conception, </a:t>
            </a:r>
            <a:r>
              <a:rPr lang="en-US" dirty="0" err="1" smtClean="0"/>
              <a:t>mais</a:t>
            </a:r>
            <a:r>
              <a:rPr lang="en-US" dirty="0" smtClean="0"/>
              <a:t> </a:t>
            </a:r>
            <a:r>
              <a:rPr lang="en-US" dirty="0" err="1" smtClean="0"/>
              <a:t>aussi</a:t>
            </a:r>
            <a:r>
              <a:rPr lang="en-US" dirty="0" smtClean="0"/>
              <a:t> les </a:t>
            </a:r>
            <a:r>
              <a:rPr lang="en-US" dirty="0" err="1" smtClean="0"/>
              <a:t>cas</a:t>
            </a:r>
            <a:r>
              <a:rPr lang="en-US" dirty="0" smtClean="0"/>
              <a:t> </a:t>
            </a:r>
            <a:r>
              <a:rPr lang="en-US" dirty="0" err="1" smtClean="0"/>
              <a:t>d’utilisation</a:t>
            </a:r>
            <a:r>
              <a:rPr lang="en-US" dirty="0" smtClean="0"/>
              <a:t>. </a:t>
            </a:r>
            <a:endParaRPr lang="fr-FR" dirty="0"/>
          </a:p>
        </p:txBody>
      </p:sp>
      <p:pic>
        <p:nvPicPr>
          <p:cNvPr id="1026" name="Picture 2"/>
          <p:cNvPicPr>
            <a:picLocks noChangeAspect="1" noChangeArrowheads="1"/>
          </p:cNvPicPr>
          <p:nvPr/>
        </p:nvPicPr>
        <p:blipFill>
          <a:blip r:embed="rId2"/>
          <a:srcRect/>
          <a:stretch>
            <a:fillRect/>
          </a:stretch>
        </p:blipFill>
        <p:spPr bwMode="auto">
          <a:xfrm>
            <a:off x="1643042" y="4143380"/>
            <a:ext cx="5715040" cy="2357454"/>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diagrammes d’UML (7)</a:t>
            </a:r>
            <a:endParaRPr lang="fr-FR" dirty="0"/>
          </a:p>
        </p:txBody>
      </p:sp>
      <p:sp>
        <p:nvSpPr>
          <p:cNvPr id="3" name="Espace réservé du contenu 2"/>
          <p:cNvSpPr>
            <a:spLocks noGrp="1"/>
          </p:cNvSpPr>
          <p:nvPr>
            <p:ph idx="1"/>
          </p:nvPr>
        </p:nvSpPr>
        <p:spPr>
          <a:xfrm>
            <a:off x="214282" y="1600200"/>
            <a:ext cx="8572560" cy="4900634"/>
          </a:xfrm>
        </p:spPr>
        <p:txBody>
          <a:bodyPr/>
          <a:lstStyle/>
          <a:p>
            <a:pPr algn="just"/>
            <a:r>
              <a:rPr lang="en-US" dirty="0" smtClean="0"/>
              <a:t>Les diagrammes de communication  </a:t>
            </a:r>
            <a:r>
              <a:rPr lang="en-US" dirty="0" err="1" smtClean="0"/>
              <a:t>représentent</a:t>
            </a:r>
            <a:r>
              <a:rPr lang="en-US" dirty="0" smtClean="0"/>
              <a:t> des </a:t>
            </a:r>
            <a:r>
              <a:rPr lang="en-US" dirty="0" err="1" smtClean="0"/>
              <a:t>échanges</a:t>
            </a:r>
            <a:r>
              <a:rPr lang="en-US" dirty="0" smtClean="0"/>
              <a:t> de messages entre </a:t>
            </a:r>
            <a:r>
              <a:rPr lang="en-US" dirty="0" err="1" smtClean="0"/>
              <a:t>éléments</a:t>
            </a:r>
            <a:r>
              <a:rPr lang="en-US" dirty="0" smtClean="0"/>
              <a:t>, </a:t>
            </a:r>
            <a:r>
              <a:rPr lang="en-US" dirty="0" err="1" smtClean="0"/>
              <a:t>dans</a:t>
            </a:r>
            <a:r>
              <a:rPr lang="en-US" dirty="0" smtClean="0"/>
              <a:t> le cadre d’un </a:t>
            </a:r>
            <a:r>
              <a:rPr lang="en-US" dirty="0" err="1" smtClean="0"/>
              <a:t>fonctionnement</a:t>
            </a:r>
            <a:r>
              <a:rPr lang="en-US" dirty="0" smtClean="0"/>
              <a:t> </a:t>
            </a:r>
            <a:r>
              <a:rPr lang="en-US" dirty="0" err="1" smtClean="0"/>
              <a:t>particulier</a:t>
            </a:r>
            <a:r>
              <a:rPr lang="en-US" dirty="0" smtClean="0"/>
              <a:t> du </a:t>
            </a:r>
            <a:r>
              <a:rPr lang="en-US" dirty="0" err="1" smtClean="0"/>
              <a:t>système</a:t>
            </a:r>
            <a:r>
              <a:rPr lang="en-US" dirty="0" smtClean="0"/>
              <a:t>.</a:t>
            </a:r>
            <a:endParaRPr lang="fr-FR" dirty="0"/>
          </a:p>
        </p:txBody>
      </p:sp>
      <p:pic>
        <p:nvPicPr>
          <p:cNvPr id="2050" name="Picture 2"/>
          <p:cNvPicPr>
            <a:picLocks noChangeAspect="1" noChangeArrowheads="1"/>
          </p:cNvPicPr>
          <p:nvPr/>
        </p:nvPicPr>
        <p:blipFill>
          <a:blip r:embed="rId2"/>
          <a:srcRect/>
          <a:stretch>
            <a:fillRect/>
          </a:stretch>
        </p:blipFill>
        <p:spPr bwMode="auto">
          <a:xfrm>
            <a:off x="1071538" y="3714752"/>
            <a:ext cx="7000924" cy="2714644"/>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diagrammes d’UML (8)</a:t>
            </a:r>
            <a:endParaRPr lang="fr-FR" dirty="0"/>
          </a:p>
        </p:txBody>
      </p:sp>
      <p:sp>
        <p:nvSpPr>
          <p:cNvPr id="3" name="Espace réservé du contenu 2"/>
          <p:cNvSpPr>
            <a:spLocks noGrp="1"/>
          </p:cNvSpPr>
          <p:nvPr>
            <p:ph idx="1"/>
          </p:nvPr>
        </p:nvSpPr>
        <p:spPr>
          <a:xfrm>
            <a:off x="500034" y="1600200"/>
            <a:ext cx="8358246" cy="4900634"/>
          </a:xfrm>
        </p:spPr>
        <p:txBody>
          <a:bodyPr/>
          <a:lstStyle/>
          <a:p>
            <a:pPr algn="just"/>
            <a:r>
              <a:rPr lang="en-US" dirty="0" smtClean="0"/>
              <a:t>Le </a:t>
            </a:r>
            <a:r>
              <a:rPr lang="en-US" dirty="0" err="1" smtClean="0"/>
              <a:t>diagramme</a:t>
            </a:r>
            <a:r>
              <a:rPr lang="en-US" dirty="0" smtClean="0"/>
              <a:t> d’états </a:t>
            </a:r>
            <a:r>
              <a:rPr lang="en-US" dirty="0" err="1" smtClean="0"/>
              <a:t>représente</a:t>
            </a:r>
            <a:r>
              <a:rPr lang="en-US" dirty="0" smtClean="0"/>
              <a:t> le cycle de vie </a:t>
            </a:r>
            <a:r>
              <a:rPr lang="en-US" dirty="0" err="1" smtClean="0"/>
              <a:t>commun</a:t>
            </a:r>
            <a:r>
              <a:rPr lang="en-US" dirty="0" smtClean="0"/>
              <a:t> aux </a:t>
            </a:r>
            <a:r>
              <a:rPr lang="en-US" dirty="0" err="1" smtClean="0"/>
              <a:t>objets</a:t>
            </a:r>
            <a:r>
              <a:rPr lang="en-US" dirty="0" smtClean="0"/>
              <a:t> </a:t>
            </a:r>
            <a:r>
              <a:rPr lang="en-US" dirty="0" err="1" smtClean="0"/>
              <a:t>d’une</a:t>
            </a:r>
            <a:r>
              <a:rPr lang="en-US" dirty="0" smtClean="0"/>
              <a:t> </a:t>
            </a:r>
            <a:r>
              <a:rPr lang="en-US" dirty="0" err="1" smtClean="0"/>
              <a:t>même</a:t>
            </a:r>
            <a:r>
              <a:rPr lang="en-US" dirty="0" smtClean="0"/>
              <a:t> </a:t>
            </a:r>
            <a:r>
              <a:rPr lang="en-US" dirty="0" err="1" smtClean="0"/>
              <a:t>classe</a:t>
            </a:r>
            <a:r>
              <a:rPr lang="en-US" dirty="0" smtClean="0"/>
              <a:t>. </a:t>
            </a:r>
            <a:r>
              <a:rPr lang="en-US" dirty="0" err="1" smtClean="0"/>
              <a:t>Ce</a:t>
            </a:r>
            <a:r>
              <a:rPr lang="en-US" dirty="0" smtClean="0"/>
              <a:t> </a:t>
            </a:r>
            <a:r>
              <a:rPr lang="en-US" dirty="0" err="1" smtClean="0"/>
              <a:t>diagramme</a:t>
            </a:r>
            <a:r>
              <a:rPr lang="en-US" dirty="0" smtClean="0"/>
              <a:t> </a:t>
            </a:r>
            <a:r>
              <a:rPr lang="en-US" dirty="0" err="1" smtClean="0"/>
              <a:t>complète</a:t>
            </a:r>
            <a:r>
              <a:rPr lang="en-US" dirty="0" smtClean="0"/>
              <a:t> la </a:t>
            </a:r>
            <a:r>
              <a:rPr lang="en-US" dirty="0" err="1" smtClean="0"/>
              <a:t>connaissance</a:t>
            </a:r>
            <a:r>
              <a:rPr lang="en-US" dirty="0" smtClean="0"/>
              <a:t> des classes en </a:t>
            </a:r>
            <a:r>
              <a:rPr lang="en-US" dirty="0" err="1" smtClean="0"/>
              <a:t>analyse</a:t>
            </a:r>
            <a:r>
              <a:rPr lang="en-US" dirty="0" smtClean="0"/>
              <a:t> et en conception en </a:t>
            </a:r>
            <a:r>
              <a:rPr lang="en-US" dirty="0" err="1" smtClean="0"/>
              <a:t>montrant</a:t>
            </a:r>
            <a:r>
              <a:rPr lang="en-US" dirty="0" smtClean="0"/>
              <a:t>  les </a:t>
            </a:r>
            <a:r>
              <a:rPr lang="en-US" dirty="0" err="1" smtClean="0"/>
              <a:t>différents</a:t>
            </a:r>
            <a:r>
              <a:rPr lang="en-US" dirty="0" smtClean="0"/>
              <a:t> </a:t>
            </a:r>
            <a:r>
              <a:rPr lang="en-US" dirty="0" err="1" smtClean="0"/>
              <a:t>états</a:t>
            </a:r>
            <a:r>
              <a:rPr lang="en-US" dirty="0" smtClean="0"/>
              <a:t> et transitions </a:t>
            </a:r>
            <a:r>
              <a:rPr lang="en-US" dirty="0" err="1" smtClean="0"/>
              <a:t>possibles</a:t>
            </a:r>
            <a:r>
              <a:rPr lang="en-US" dirty="0" smtClean="0"/>
              <a:t> des </a:t>
            </a:r>
            <a:r>
              <a:rPr lang="en-US" dirty="0" err="1" smtClean="0"/>
              <a:t>objets</a:t>
            </a:r>
            <a:r>
              <a:rPr lang="en-US" dirty="0" smtClean="0"/>
              <a:t> </a:t>
            </a:r>
            <a:r>
              <a:rPr lang="en-US" dirty="0" err="1" smtClean="0"/>
              <a:t>d’une</a:t>
            </a:r>
            <a:r>
              <a:rPr lang="en-US" dirty="0" smtClean="0"/>
              <a:t> </a:t>
            </a:r>
            <a:r>
              <a:rPr lang="en-US" dirty="0" err="1" smtClean="0"/>
              <a:t>classe</a:t>
            </a:r>
            <a:r>
              <a:rPr lang="en-US" dirty="0" smtClean="0"/>
              <a:t> à </a:t>
            </a:r>
            <a:r>
              <a:rPr lang="en-US" dirty="0" err="1" smtClean="0"/>
              <a:t>l’exécution</a:t>
            </a:r>
            <a:r>
              <a:rPr lang="en-US" dirty="0" smtClean="0"/>
              <a:t>.</a:t>
            </a:r>
            <a:endParaRPr lang="fr-FR" dirty="0"/>
          </a:p>
        </p:txBody>
      </p:sp>
      <p:pic>
        <p:nvPicPr>
          <p:cNvPr id="3074" name="Picture 2"/>
          <p:cNvPicPr>
            <a:picLocks noChangeAspect="1" noChangeArrowheads="1"/>
          </p:cNvPicPr>
          <p:nvPr/>
        </p:nvPicPr>
        <p:blipFill>
          <a:blip r:embed="rId2"/>
          <a:srcRect/>
          <a:stretch>
            <a:fillRect/>
          </a:stretch>
        </p:blipFill>
        <p:spPr bwMode="auto">
          <a:xfrm>
            <a:off x="2285984" y="4572008"/>
            <a:ext cx="5143536" cy="2071702"/>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diagrammes d’UML (9)</a:t>
            </a:r>
            <a:endParaRPr lang="fr-FR" dirty="0"/>
          </a:p>
        </p:txBody>
      </p:sp>
      <p:sp>
        <p:nvSpPr>
          <p:cNvPr id="3" name="Espace réservé du contenu 2"/>
          <p:cNvSpPr>
            <a:spLocks noGrp="1"/>
          </p:cNvSpPr>
          <p:nvPr>
            <p:ph idx="1"/>
          </p:nvPr>
        </p:nvSpPr>
        <p:spPr/>
        <p:txBody>
          <a:bodyPr/>
          <a:lstStyle/>
          <a:p>
            <a:pPr algn="just"/>
            <a:r>
              <a:rPr lang="en-US" dirty="0" smtClean="0"/>
              <a:t>Le </a:t>
            </a:r>
            <a:r>
              <a:rPr lang="en-US" dirty="0" err="1" smtClean="0"/>
              <a:t>diagramme</a:t>
            </a:r>
            <a:r>
              <a:rPr lang="en-US" dirty="0" smtClean="0"/>
              <a:t> </a:t>
            </a:r>
            <a:r>
              <a:rPr lang="en-US" dirty="0" err="1" smtClean="0"/>
              <a:t>d’objets</a:t>
            </a:r>
            <a:r>
              <a:rPr lang="en-US" dirty="0" smtClean="0"/>
              <a:t>  </a:t>
            </a:r>
            <a:r>
              <a:rPr lang="en-US" dirty="0" err="1" smtClean="0"/>
              <a:t>est</a:t>
            </a:r>
            <a:r>
              <a:rPr lang="en-US" dirty="0" smtClean="0"/>
              <a:t> un </a:t>
            </a:r>
            <a:r>
              <a:rPr lang="en-US" dirty="0" err="1" smtClean="0"/>
              <a:t>instantané</a:t>
            </a:r>
            <a:r>
              <a:rPr lang="en-US" dirty="0" smtClean="0"/>
              <a:t>, </a:t>
            </a:r>
            <a:r>
              <a:rPr lang="en-US" dirty="0" err="1" smtClean="0"/>
              <a:t>une</a:t>
            </a:r>
            <a:r>
              <a:rPr lang="en-US" dirty="0" smtClean="0"/>
              <a:t> photo d’un </a:t>
            </a:r>
            <a:r>
              <a:rPr lang="en-US" dirty="0" err="1" smtClean="0"/>
              <a:t>sous</a:t>
            </a:r>
            <a:r>
              <a:rPr lang="en-US" dirty="0" smtClean="0"/>
              <a:t>-ensemble des </a:t>
            </a:r>
            <a:r>
              <a:rPr lang="en-US" dirty="0" err="1" smtClean="0"/>
              <a:t>objets</a:t>
            </a:r>
            <a:r>
              <a:rPr lang="en-US" dirty="0" smtClean="0"/>
              <a:t> d’un </a:t>
            </a:r>
            <a:r>
              <a:rPr lang="en-US" dirty="0" err="1" smtClean="0"/>
              <a:t>système</a:t>
            </a:r>
            <a:r>
              <a:rPr lang="en-US" dirty="0" smtClean="0"/>
              <a:t> à un certain moment du temps. </a:t>
            </a:r>
            <a:endParaRPr lang="fr-FR" dirty="0" smtClean="0"/>
          </a:p>
          <a:p>
            <a:pPr>
              <a:buNone/>
            </a:pPr>
            <a:endParaRPr lang="fr-FR" dirty="0"/>
          </a:p>
        </p:txBody>
      </p:sp>
      <p:pic>
        <p:nvPicPr>
          <p:cNvPr id="4098" name="Picture 2"/>
          <p:cNvPicPr>
            <a:picLocks noChangeAspect="1" noChangeArrowheads="1"/>
          </p:cNvPicPr>
          <p:nvPr/>
        </p:nvPicPr>
        <p:blipFill>
          <a:blip r:embed="rId2"/>
          <a:srcRect/>
          <a:stretch>
            <a:fillRect/>
          </a:stretch>
        </p:blipFill>
        <p:spPr bwMode="auto">
          <a:xfrm>
            <a:off x="1857356" y="3500438"/>
            <a:ext cx="6143668" cy="2428892"/>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diagrammes d’UML (10)</a:t>
            </a:r>
            <a:endParaRPr lang="fr-FR" dirty="0"/>
          </a:p>
        </p:txBody>
      </p:sp>
      <p:sp>
        <p:nvSpPr>
          <p:cNvPr id="3" name="Espace réservé du contenu 2"/>
          <p:cNvSpPr>
            <a:spLocks noGrp="1"/>
          </p:cNvSpPr>
          <p:nvPr>
            <p:ph idx="1"/>
          </p:nvPr>
        </p:nvSpPr>
        <p:spPr/>
        <p:txBody>
          <a:bodyPr/>
          <a:lstStyle/>
          <a:p>
            <a:pPr algn="just"/>
            <a:r>
              <a:rPr lang="en-US" dirty="0" smtClean="0"/>
              <a:t>Le </a:t>
            </a:r>
            <a:r>
              <a:rPr lang="en-US" dirty="0" err="1" smtClean="0"/>
              <a:t>diagramme</a:t>
            </a:r>
            <a:r>
              <a:rPr lang="en-US" dirty="0" smtClean="0"/>
              <a:t> de </a:t>
            </a:r>
            <a:r>
              <a:rPr lang="en-US" dirty="0" err="1" smtClean="0"/>
              <a:t>composants</a:t>
            </a:r>
            <a:r>
              <a:rPr lang="en-US" dirty="0" smtClean="0"/>
              <a:t> </a:t>
            </a:r>
            <a:r>
              <a:rPr lang="en-US" dirty="0" err="1" smtClean="0"/>
              <a:t>montre</a:t>
            </a:r>
            <a:r>
              <a:rPr lang="en-US" dirty="0" smtClean="0"/>
              <a:t> les </a:t>
            </a:r>
            <a:r>
              <a:rPr lang="en-US" dirty="0" err="1" smtClean="0"/>
              <a:t>unités</a:t>
            </a:r>
            <a:r>
              <a:rPr lang="en-US" dirty="0" smtClean="0"/>
              <a:t> </a:t>
            </a:r>
            <a:r>
              <a:rPr lang="en-US" dirty="0" err="1" smtClean="0"/>
              <a:t>logicielles</a:t>
            </a:r>
            <a:r>
              <a:rPr lang="en-US" dirty="0" smtClean="0"/>
              <a:t> à </a:t>
            </a:r>
            <a:r>
              <a:rPr lang="en-US" dirty="0" err="1" smtClean="0"/>
              <a:t>partir</a:t>
            </a:r>
            <a:r>
              <a:rPr lang="en-US" dirty="0" smtClean="0"/>
              <a:t> </a:t>
            </a:r>
            <a:r>
              <a:rPr lang="en-US" dirty="0" err="1" smtClean="0"/>
              <a:t>desquelles</a:t>
            </a:r>
            <a:r>
              <a:rPr lang="en-US" dirty="0" smtClean="0"/>
              <a:t> on a </a:t>
            </a:r>
            <a:r>
              <a:rPr lang="en-US" dirty="0" err="1" smtClean="0"/>
              <a:t>construit</a:t>
            </a:r>
            <a:r>
              <a:rPr lang="en-US" dirty="0" smtClean="0"/>
              <a:t> le </a:t>
            </a:r>
            <a:r>
              <a:rPr lang="en-US" dirty="0" err="1" smtClean="0"/>
              <a:t>système</a:t>
            </a:r>
            <a:r>
              <a:rPr lang="en-US" dirty="0" smtClean="0"/>
              <a:t> </a:t>
            </a:r>
            <a:r>
              <a:rPr lang="en-US" dirty="0" err="1" smtClean="0"/>
              <a:t>informatique</a:t>
            </a:r>
            <a:r>
              <a:rPr lang="en-US" dirty="0" smtClean="0"/>
              <a:t>, </a:t>
            </a:r>
            <a:r>
              <a:rPr lang="en-US" dirty="0" err="1" smtClean="0"/>
              <a:t>ainsi</a:t>
            </a:r>
            <a:r>
              <a:rPr lang="en-US" dirty="0" smtClean="0"/>
              <a:t> </a:t>
            </a:r>
            <a:r>
              <a:rPr lang="en-US" dirty="0" err="1" smtClean="0"/>
              <a:t>que</a:t>
            </a:r>
            <a:r>
              <a:rPr lang="en-US" dirty="0" smtClean="0"/>
              <a:t> </a:t>
            </a:r>
            <a:r>
              <a:rPr lang="en-US" dirty="0" err="1" smtClean="0"/>
              <a:t>leurs</a:t>
            </a:r>
            <a:r>
              <a:rPr lang="en-US" dirty="0" smtClean="0"/>
              <a:t> </a:t>
            </a:r>
            <a:r>
              <a:rPr lang="en-US" dirty="0" err="1" smtClean="0"/>
              <a:t>dépendances</a:t>
            </a:r>
            <a:r>
              <a:rPr lang="en-US" dirty="0" smtClean="0"/>
              <a:t>.</a:t>
            </a:r>
            <a:endParaRPr lang="fr-FR" dirty="0"/>
          </a:p>
        </p:txBody>
      </p:sp>
      <p:pic>
        <p:nvPicPr>
          <p:cNvPr id="5122" name="Picture 2"/>
          <p:cNvPicPr>
            <a:picLocks noChangeAspect="1" noChangeArrowheads="1"/>
          </p:cNvPicPr>
          <p:nvPr/>
        </p:nvPicPr>
        <p:blipFill>
          <a:blip r:embed="rId2"/>
          <a:srcRect/>
          <a:stretch>
            <a:fillRect/>
          </a:stretch>
        </p:blipFill>
        <p:spPr bwMode="auto">
          <a:xfrm>
            <a:off x="2000232" y="3714752"/>
            <a:ext cx="6143668" cy="2357454"/>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diagrammes d’UML (10)</a:t>
            </a:r>
            <a:endParaRPr lang="fr-FR" dirty="0"/>
          </a:p>
        </p:txBody>
      </p:sp>
      <p:sp>
        <p:nvSpPr>
          <p:cNvPr id="3" name="Espace réservé du contenu 2"/>
          <p:cNvSpPr>
            <a:spLocks noGrp="1"/>
          </p:cNvSpPr>
          <p:nvPr>
            <p:ph idx="1"/>
          </p:nvPr>
        </p:nvSpPr>
        <p:spPr>
          <a:xfrm>
            <a:off x="285720" y="1600201"/>
            <a:ext cx="8429684" cy="5114947"/>
          </a:xfrm>
        </p:spPr>
        <p:txBody>
          <a:bodyPr>
            <a:normAutofit fontScale="92500" lnSpcReduction="20000"/>
          </a:bodyPr>
          <a:lstStyle/>
          <a:p>
            <a:pPr algn="just"/>
            <a:r>
              <a:rPr lang="en-US" b="1" dirty="0" smtClean="0"/>
              <a:t>Le  </a:t>
            </a:r>
            <a:r>
              <a:rPr lang="en-US" b="1" dirty="0" err="1" smtClean="0"/>
              <a:t>diagramme</a:t>
            </a:r>
            <a:r>
              <a:rPr lang="en-US" b="1" dirty="0" smtClean="0"/>
              <a:t> de </a:t>
            </a:r>
            <a:r>
              <a:rPr lang="en-US" b="1" dirty="0" err="1" smtClean="0"/>
              <a:t>vue</a:t>
            </a:r>
            <a:r>
              <a:rPr lang="en-US" b="1" dirty="0" smtClean="0"/>
              <a:t> </a:t>
            </a:r>
            <a:r>
              <a:rPr lang="en-US" b="1" dirty="0" err="1" smtClean="0"/>
              <a:t>d’ensemble</a:t>
            </a:r>
            <a:r>
              <a:rPr lang="en-US" b="1" dirty="0" smtClean="0"/>
              <a:t> des interactions </a:t>
            </a:r>
            <a:r>
              <a:rPr lang="en-US" b="1" dirty="0" err="1" smtClean="0"/>
              <a:t>fusionne</a:t>
            </a:r>
            <a:r>
              <a:rPr lang="en-US" b="1" dirty="0" smtClean="0"/>
              <a:t> les diagrammes </a:t>
            </a:r>
            <a:r>
              <a:rPr lang="en-US" b="1" dirty="0" err="1" smtClean="0"/>
              <a:t>d’activité</a:t>
            </a:r>
            <a:r>
              <a:rPr lang="en-US" b="1" dirty="0" smtClean="0"/>
              <a:t> et de </a:t>
            </a:r>
            <a:r>
              <a:rPr lang="en-US" b="1" dirty="0" err="1" smtClean="0"/>
              <a:t>séquence</a:t>
            </a:r>
            <a:r>
              <a:rPr lang="en-US" b="1" dirty="0" smtClean="0"/>
              <a:t> pour combiner des fragments </a:t>
            </a:r>
            <a:r>
              <a:rPr lang="en-US" b="1" dirty="0" err="1" smtClean="0"/>
              <a:t>d’inte</a:t>
            </a:r>
            <a:r>
              <a:rPr lang="en-US" b="1" dirty="0" smtClean="0"/>
              <a:t>- </a:t>
            </a:r>
            <a:r>
              <a:rPr lang="en-US" b="1" dirty="0" err="1" smtClean="0"/>
              <a:t>raction</a:t>
            </a:r>
            <a:r>
              <a:rPr lang="en-US" b="1" dirty="0" smtClean="0"/>
              <a:t> avec des </a:t>
            </a:r>
            <a:r>
              <a:rPr lang="en-US" b="1" dirty="0" err="1" smtClean="0"/>
              <a:t>décisions</a:t>
            </a:r>
            <a:r>
              <a:rPr lang="en-US" b="1" dirty="0" smtClean="0"/>
              <a:t> et des </a:t>
            </a:r>
            <a:r>
              <a:rPr lang="en-US" b="1" dirty="0" err="1" smtClean="0"/>
              <a:t>flots</a:t>
            </a:r>
            <a:r>
              <a:rPr lang="en-US" b="1" dirty="0" smtClean="0"/>
              <a:t>.</a:t>
            </a:r>
            <a:endParaRPr lang="fr-FR" b="1" dirty="0" smtClean="0"/>
          </a:p>
          <a:p>
            <a:pPr algn="just"/>
            <a:r>
              <a:rPr lang="en-US" b="1" dirty="0" smtClean="0"/>
              <a:t>Le </a:t>
            </a:r>
            <a:r>
              <a:rPr lang="en-US" b="1" dirty="0" err="1" smtClean="0"/>
              <a:t>diagramme</a:t>
            </a:r>
            <a:r>
              <a:rPr lang="en-US" b="1" dirty="0" smtClean="0"/>
              <a:t> de temps </a:t>
            </a:r>
            <a:r>
              <a:rPr lang="en-US" b="1" dirty="0" err="1" smtClean="0"/>
              <a:t>fusionne</a:t>
            </a:r>
            <a:r>
              <a:rPr lang="en-US" b="1" dirty="0" smtClean="0"/>
              <a:t> les diagrammes d’états et de </a:t>
            </a:r>
            <a:r>
              <a:rPr lang="en-US" b="1" dirty="0" err="1" smtClean="0"/>
              <a:t>séquence</a:t>
            </a:r>
            <a:r>
              <a:rPr lang="en-US" b="1" dirty="0" smtClean="0"/>
              <a:t> pour </a:t>
            </a:r>
            <a:r>
              <a:rPr lang="en-US" b="1" dirty="0" err="1" smtClean="0"/>
              <a:t>montrer</a:t>
            </a:r>
            <a:r>
              <a:rPr lang="en-US" b="1" dirty="0" smtClean="0"/>
              <a:t> </a:t>
            </a:r>
            <a:r>
              <a:rPr lang="en-US" b="1" dirty="0" err="1" smtClean="0"/>
              <a:t>l’évolution</a:t>
            </a:r>
            <a:r>
              <a:rPr lang="en-US" b="1" dirty="0" smtClean="0"/>
              <a:t> de </a:t>
            </a:r>
            <a:r>
              <a:rPr lang="en-US" b="1" dirty="0" err="1" smtClean="0"/>
              <a:t>l’état</a:t>
            </a:r>
            <a:r>
              <a:rPr lang="en-US" b="1" dirty="0" smtClean="0"/>
              <a:t> d’un  objet au </a:t>
            </a:r>
            <a:r>
              <a:rPr lang="en-US" b="1" dirty="0" err="1" smtClean="0"/>
              <a:t>cours</a:t>
            </a:r>
            <a:r>
              <a:rPr lang="en-US" b="1" dirty="0" smtClean="0"/>
              <a:t> du temps et les messages qui </a:t>
            </a:r>
            <a:r>
              <a:rPr lang="en-US" b="1" dirty="0" err="1" smtClean="0"/>
              <a:t>modifient</a:t>
            </a:r>
            <a:r>
              <a:rPr lang="en-US" b="1" dirty="0" smtClean="0"/>
              <a:t> </a:t>
            </a:r>
            <a:r>
              <a:rPr lang="en-US" b="1" dirty="0" err="1" smtClean="0"/>
              <a:t>cet</a:t>
            </a:r>
            <a:r>
              <a:rPr lang="en-US" b="1" dirty="0" smtClean="0"/>
              <a:t> </a:t>
            </a:r>
            <a:r>
              <a:rPr lang="en-US" b="1" dirty="0" err="1" smtClean="0"/>
              <a:t>état</a:t>
            </a:r>
            <a:r>
              <a:rPr lang="en-US" b="1" dirty="0" smtClean="0"/>
              <a:t>.</a:t>
            </a:r>
            <a:endParaRPr lang="fr-FR" b="1" dirty="0" smtClean="0"/>
          </a:p>
          <a:p>
            <a:pPr algn="just"/>
            <a:r>
              <a:rPr lang="en-US" b="1" dirty="0" smtClean="0"/>
              <a:t>Le  </a:t>
            </a:r>
            <a:r>
              <a:rPr lang="en-US" b="1" dirty="0" err="1" smtClean="0"/>
              <a:t>diagramme</a:t>
            </a:r>
            <a:r>
              <a:rPr lang="en-US" b="1" dirty="0" smtClean="0"/>
              <a:t>  de  structure  composite </a:t>
            </a:r>
            <a:r>
              <a:rPr lang="en-US" b="1" dirty="0" err="1" smtClean="0"/>
              <a:t>montre</a:t>
            </a:r>
            <a:r>
              <a:rPr lang="en-US" b="1" dirty="0" smtClean="0"/>
              <a:t>  </a:t>
            </a:r>
            <a:r>
              <a:rPr lang="en-US" b="1" dirty="0" err="1" smtClean="0"/>
              <a:t>l’organisation</a:t>
            </a:r>
            <a:r>
              <a:rPr lang="en-US" b="1" dirty="0" smtClean="0"/>
              <a:t> interne d’un </a:t>
            </a:r>
            <a:r>
              <a:rPr lang="en-US" b="1" dirty="0" err="1" smtClean="0"/>
              <a:t>élément</a:t>
            </a:r>
            <a:r>
              <a:rPr lang="en-US" b="1" dirty="0" smtClean="0"/>
              <a:t> </a:t>
            </a:r>
            <a:r>
              <a:rPr lang="en-US" b="1" dirty="0" err="1" smtClean="0"/>
              <a:t>statique</a:t>
            </a:r>
            <a:r>
              <a:rPr lang="en-US" b="1" dirty="0" smtClean="0"/>
              <a:t> </a:t>
            </a:r>
            <a:r>
              <a:rPr lang="en-US" b="1" dirty="0" err="1" smtClean="0"/>
              <a:t>complexe</a:t>
            </a:r>
            <a:r>
              <a:rPr lang="en-US" b="1" dirty="0" smtClean="0"/>
              <a:t> </a:t>
            </a:r>
            <a:r>
              <a:rPr lang="en-US" b="1" dirty="0" err="1" smtClean="0"/>
              <a:t>sous</a:t>
            </a:r>
            <a:r>
              <a:rPr lang="en-US" b="1" dirty="0" smtClean="0"/>
              <a:t> </a:t>
            </a:r>
            <a:r>
              <a:rPr lang="en-US" b="1" dirty="0" err="1" smtClean="0"/>
              <a:t>forme</a:t>
            </a:r>
            <a:r>
              <a:rPr lang="en-US" b="1" dirty="0" smtClean="0"/>
              <a:t> d’un assemblage de parties, de </a:t>
            </a:r>
            <a:r>
              <a:rPr lang="en-US" b="1" dirty="0" err="1" smtClean="0"/>
              <a:t>connecteurs</a:t>
            </a:r>
            <a:r>
              <a:rPr lang="en-US" b="1" dirty="0" smtClean="0"/>
              <a:t> et de ports.</a:t>
            </a:r>
            <a:endParaRPr lang="fr-FR" b="1" dirty="0" smtClean="0"/>
          </a:p>
          <a:p>
            <a:pPr algn="just"/>
            <a:endParaRPr lang="fr-FR"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diagrammes UML utilisés pour la modélisation d’une application web</a:t>
            </a:r>
            <a:endParaRPr lang="fr-FR" b="1" dirty="0">
              <a:solidFill>
                <a:srgbClr val="FF0000"/>
              </a:solidFill>
            </a:endParaRPr>
          </a:p>
        </p:txBody>
      </p:sp>
      <p:pic>
        <p:nvPicPr>
          <p:cNvPr id="2050" name="Picture 2"/>
          <p:cNvPicPr>
            <a:picLocks noChangeAspect="1" noChangeArrowheads="1"/>
          </p:cNvPicPr>
          <p:nvPr/>
        </p:nvPicPr>
        <p:blipFill>
          <a:blip r:embed="rId2"/>
          <a:srcRect/>
          <a:stretch>
            <a:fillRect/>
          </a:stretch>
        </p:blipFill>
        <p:spPr bwMode="auto">
          <a:xfrm>
            <a:off x="714348" y="1571612"/>
            <a:ext cx="7929618" cy="4572032"/>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Un processus simplifié pour les applications Web</a:t>
            </a:r>
            <a:endParaRPr lang="fr-FR" b="1" dirty="0">
              <a:solidFill>
                <a:srgbClr val="FF0000"/>
              </a:solidFill>
            </a:endParaRPr>
          </a:p>
        </p:txBody>
      </p:sp>
      <p:sp>
        <p:nvSpPr>
          <p:cNvPr id="3" name="Espace réservé du contenu 2"/>
          <p:cNvSpPr>
            <a:spLocks noGrp="1"/>
          </p:cNvSpPr>
          <p:nvPr>
            <p:ph idx="1"/>
          </p:nvPr>
        </p:nvSpPr>
        <p:spPr>
          <a:xfrm>
            <a:off x="285720" y="1600200"/>
            <a:ext cx="8572560" cy="4757758"/>
          </a:xfrm>
        </p:spPr>
        <p:txBody>
          <a:bodyPr>
            <a:noAutofit/>
          </a:bodyPr>
          <a:lstStyle/>
          <a:p>
            <a:r>
              <a:rPr lang="en-US" sz="2600" b="1" dirty="0" smtClean="0"/>
              <a:t>Un </a:t>
            </a:r>
            <a:r>
              <a:rPr lang="en-US" sz="2600" b="1" dirty="0" err="1" smtClean="0"/>
              <a:t>processus</a:t>
            </a:r>
            <a:r>
              <a:rPr lang="en-US" sz="2600" b="1" dirty="0" smtClean="0"/>
              <a:t>  </a:t>
            </a:r>
            <a:r>
              <a:rPr lang="en-US" sz="2600" b="1" dirty="0" err="1" smtClean="0"/>
              <a:t>définit</a:t>
            </a:r>
            <a:r>
              <a:rPr lang="en-US" sz="2600" b="1" dirty="0" smtClean="0"/>
              <a:t> </a:t>
            </a:r>
            <a:r>
              <a:rPr lang="en-US" sz="2600" b="1" dirty="0" err="1" smtClean="0"/>
              <a:t>une</a:t>
            </a:r>
            <a:r>
              <a:rPr lang="en-US" sz="2600" b="1" dirty="0" smtClean="0"/>
              <a:t> </a:t>
            </a:r>
            <a:r>
              <a:rPr lang="en-US" sz="2600" b="1" dirty="0" err="1" smtClean="0"/>
              <a:t>séquence</a:t>
            </a:r>
            <a:r>
              <a:rPr lang="en-US" sz="2600" b="1" dirty="0" smtClean="0"/>
              <a:t> </a:t>
            </a:r>
            <a:r>
              <a:rPr lang="en-US" sz="2600" b="1" dirty="0" err="1" smtClean="0"/>
              <a:t>d’étapes</a:t>
            </a:r>
            <a:r>
              <a:rPr lang="en-US" sz="2600" b="1" dirty="0" smtClean="0"/>
              <a:t>, </a:t>
            </a:r>
            <a:r>
              <a:rPr lang="en-US" sz="2600" b="1" dirty="0" err="1" smtClean="0"/>
              <a:t>partiellement</a:t>
            </a:r>
            <a:r>
              <a:rPr lang="en-US" sz="2600" b="1" dirty="0" smtClean="0"/>
              <a:t> </a:t>
            </a:r>
            <a:r>
              <a:rPr lang="en-US" sz="2600" b="1" dirty="0" err="1" smtClean="0"/>
              <a:t>ordonnées</a:t>
            </a:r>
            <a:r>
              <a:rPr lang="en-US" sz="2600" b="1" dirty="0" smtClean="0"/>
              <a:t>, qui </a:t>
            </a:r>
            <a:r>
              <a:rPr lang="en-US" sz="2600" b="1" dirty="0" err="1" smtClean="0"/>
              <a:t>concourent</a:t>
            </a:r>
            <a:r>
              <a:rPr lang="en-US" sz="2600" b="1" dirty="0" smtClean="0"/>
              <a:t> à </a:t>
            </a:r>
            <a:r>
              <a:rPr lang="en-US" sz="2600" b="1" dirty="0" err="1" smtClean="0"/>
              <a:t>l’obtention</a:t>
            </a:r>
            <a:r>
              <a:rPr lang="en-US" sz="2600" b="1" dirty="0" smtClean="0"/>
              <a:t> d’un </a:t>
            </a:r>
            <a:r>
              <a:rPr lang="en-US" sz="2600" b="1" dirty="0" err="1" smtClean="0"/>
              <a:t>système</a:t>
            </a:r>
            <a:r>
              <a:rPr lang="en-US" sz="2600" b="1" dirty="0" smtClean="0"/>
              <a:t> </a:t>
            </a:r>
            <a:r>
              <a:rPr lang="en-US" sz="2600" b="1" dirty="0" err="1" smtClean="0"/>
              <a:t>logiciel</a:t>
            </a:r>
            <a:r>
              <a:rPr lang="en-US" sz="2600" b="1" dirty="0" smtClean="0"/>
              <a:t> </a:t>
            </a:r>
            <a:r>
              <a:rPr lang="en-US" sz="2600" b="1" dirty="0" err="1" smtClean="0"/>
              <a:t>ou</a:t>
            </a:r>
            <a:r>
              <a:rPr lang="en-US" sz="2600" b="1" dirty="0" smtClean="0"/>
              <a:t> à </a:t>
            </a:r>
            <a:r>
              <a:rPr lang="en-US" sz="2600" b="1" dirty="0" err="1" smtClean="0"/>
              <a:t>l’évolution</a:t>
            </a:r>
            <a:r>
              <a:rPr lang="en-US" sz="2600" b="1" dirty="0" smtClean="0"/>
              <a:t> d’un </a:t>
            </a:r>
            <a:r>
              <a:rPr lang="en-US" sz="2600" b="1" dirty="0" err="1" smtClean="0"/>
              <a:t>système</a:t>
            </a:r>
            <a:r>
              <a:rPr lang="en-US" sz="2600" b="1" dirty="0" smtClean="0"/>
              <a:t> </a:t>
            </a:r>
            <a:r>
              <a:rPr lang="en-US" sz="2600" b="1" dirty="0" err="1" smtClean="0"/>
              <a:t>existant</a:t>
            </a:r>
            <a:r>
              <a:rPr lang="en-US" sz="2600" b="1" dirty="0" smtClean="0"/>
              <a:t>.</a:t>
            </a:r>
          </a:p>
          <a:p>
            <a:r>
              <a:rPr lang="en-US" sz="2600" b="1" dirty="0" smtClean="0"/>
              <a:t> </a:t>
            </a:r>
            <a:r>
              <a:rPr lang="en-US" sz="2600" b="1" dirty="0" err="1" smtClean="0"/>
              <a:t>L’objet</a:t>
            </a:r>
            <a:r>
              <a:rPr lang="en-US" sz="2600" b="1" dirty="0" smtClean="0"/>
              <a:t> d’un </a:t>
            </a:r>
            <a:r>
              <a:rPr lang="en-US" sz="2600" b="1" dirty="0" err="1" smtClean="0"/>
              <a:t>processus</a:t>
            </a:r>
            <a:r>
              <a:rPr lang="en-US" sz="2600" b="1" dirty="0" smtClean="0"/>
              <a:t> de </a:t>
            </a:r>
            <a:r>
              <a:rPr lang="en-US" sz="2600" b="1" dirty="0" err="1" smtClean="0"/>
              <a:t>développement</a:t>
            </a:r>
            <a:r>
              <a:rPr lang="en-US" sz="2600" b="1" dirty="0" smtClean="0"/>
              <a:t> </a:t>
            </a:r>
            <a:r>
              <a:rPr lang="en-US" sz="2600" b="1" dirty="0" err="1" smtClean="0"/>
              <a:t>est</a:t>
            </a:r>
            <a:r>
              <a:rPr lang="en-US" sz="2600" b="1" dirty="0" smtClean="0"/>
              <a:t> de </a:t>
            </a:r>
            <a:r>
              <a:rPr lang="en-US" sz="2600" b="1" dirty="0" err="1" smtClean="0"/>
              <a:t>produire</a:t>
            </a:r>
            <a:r>
              <a:rPr lang="en-US" sz="2600" b="1" dirty="0" smtClean="0"/>
              <a:t> des </a:t>
            </a:r>
            <a:r>
              <a:rPr lang="en-US" sz="2600" b="1" dirty="0" err="1" smtClean="0"/>
              <a:t>logiciels</a:t>
            </a:r>
            <a:r>
              <a:rPr lang="en-US" sz="2600" b="1" dirty="0" smtClean="0"/>
              <a:t> de </a:t>
            </a:r>
            <a:r>
              <a:rPr lang="en-US" sz="2600" b="1" dirty="0" err="1" smtClean="0"/>
              <a:t>qualité</a:t>
            </a:r>
            <a:r>
              <a:rPr lang="en-US" sz="2600" b="1" dirty="0" smtClean="0"/>
              <a:t> qui </a:t>
            </a:r>
            <a:r>
              <a:rPr lang="en-US" sz="2600" b="1" dirty="0" err="1" smtClean="0"/>
              <a:t>répondent</a:t>
            </a:r>
            <a:r>
              <a:rPr lang="en-US" sz="2600" b="1" dirty="0" smtClean="0"/>
              <a:t> aux </a:t>
            </a:r>
            <a:r>
              <a:rPr lang="en-US" sz="2600" b="1" dirty="0" err="1" smtClean="0"/>
              <a:t>besoins</a:t>
            </a:r>
            <a:r>
              <a:rPr lang="en-US" sz="2600" b="1" dirty="0" smtClean="0"/>
              <a:t> de </a:t>
            </a:r>
            <a:r>
              <a:rPr lang="en-US" sz="2600" b="1" dirty="0" err="1" smtClean="0"/>
              <a:t>leurs</a:t>
            </a:r>
            <a:r>
              <a:rPr lang="en-US" sz="2600" b="1" dirty="0" smtClean="0"/>
              <a:t> </a:t>
            </a:r>
            <a:r>
              <a:rPr lang="en-US" sz="2600" b="1" dirty="0" err="1" smtClean="0"/>
              <a:t>utilisateurs</a:t>
            </a:r>
            <a:r>
              <a:rPr lang="en-US" sz="2600" b="1" dirty="0" smtClean="0"/>
              <a:t>  </a:t>
            </a:r>
            <a:r>
              <a:rPr lang="en-US" sz="2600" b="1" dirty="0" err="1" smtClean="0"/>
              <a:t>dans</a:t>
            </a:r>
            <a:r>
              <a:rPr lang="en-US" sz="2600" b="1" dirty="0" smtClean="0"/>
              <a:t> des temps et des </a:t>
            </a:r>
            <a:r>
              <a:rPr lang="en-US" sz="2600" b="1" dirty="0" err="1" smtClean="0"/>
              <a:t>coûts</a:t>
            </a:r>
            <a:r>
              <a:rPr lang="en-US" sz="2600" b="1" dirty="0" smtClean="0"/>
              <a:t> </a:t>
            </a:r>
            <a:r>
              <a:rPr lang="en-US" sz="2600" b="1" dirty="0" err="1" smtClean="0"/>
              <a:t>prévisibles</a:t>
            </a:r>
            <a:r>
              <a:rPr lang="en-US" sz="2600" b="1" dirty="0" smtClean="0"/>
              <a:t>.</a:t>
            </a:r>
            <a:endParaRPr lang="fr-FR" sz="2600" b="1" dirty="0" smtClean="0"/>
          </a:p>
          <a:p>
            <a:r>
              <a:rPr lang="en-US" sz="2600" b="1" dirty="0" smtClean="0"/>
              <a:t>Un </a:t>
            </a:r>
            <a:r>
              <a:rPr lang="en-US" sz="2600" b="1" dirty="0" err="1" smtClean="0"/>
              <a:t>processus</a:t>
            </a:r>
            <a:r>
              <a:rPr lang="en-US" sz="2600" b="1" dirty="0" smtClean="0"/>
              <a:t> </a:t>
            </a:r>
            <a:r>
              <a:rPr lang="en-US" sz="2600" b="1" dirty="0" err="1" smtClean="0"/>
              <a:t>doit</a:t>
            </a:r>
            <a:r>
              <a:rPr lang="en-US" sz="2600" b="1" dirty="0" smtClean="0"/>
              <a:t> </a:t>
            </a:r>
            <a:r>
              <a:rPr lang="en-US" sz="2600" b="1" dirty="0" err="1" smtClean="0"/>
              <a:t>permettre</a:t>
            </a:r>
            <a:r>
              <a:rPr lang="en-US" sz="2600" b="1" dirty="0" smtClean="0"/>
              <a:t> de </a:t>
            </a:r>
            <a:r>
              <a:rPr lang="en-US" sz="2600" b="1" dirty="0" err="1" smtClean="0"/>
              <a:t>répondre</a:t>
            </a:r>
            <a:r>
              <a:rPr lang="en-US" sz="2600" b="1" dirty="0" smtClean="0"/>
              <a:t> à la question </a:t>
            </a:r>
            <a:r>
              <a:rPr lang="en-US" sz="2600" b="1" dirty="0" err="1" smtClean="0"/>
              <a:t>fondamentale</a:t>
            </a:r>
            <a:r>
              <a:rPr lang="en-US" sz="2600" b="1" dirty="0" smtClean="0"/>
              <a:t> : « Qui fait quoi et </a:t>
            </a:r>
            <a:r>
              <a:rPr lang="en-US" sz="2600" b="1" dirty="0" err="1" smtClean="0"/>
              <a:t>quand</a:t>
            </a:r>
            <a:r>
              <a:rPr lang="en-US" sz="2600" b="1" dirty="0" smtClean="0"/>
              <a:t> ? ».</a:t>
            </a:r>
          </a:p>
          <a:p>
            <a:r>
              <a:rPr lang="en-US" sz="2600" b="1" dirty="0" smtClean="0"/>
              <a:t>Le </a:t>
            </a:r>
            <a:r>
              <a:rPr lang="en-US" sz="2600" b="1" dirty="0" err="1" smtClean="0"/>
              <a:t>processus</a:t>
            </a:r>
            <a:r>
              <a:rPr lang="en-US" sz="2600" b="1" dirty="0" smtClean="0"/>
              <a:t> à </a:t>
            </a:r>
            <a:r>
              <a:rPr lang="en-US" sz="2600" b="1" dirty="0" err="1" smtClean="0"/>
              <a:t>suivre</a:t>
            </a:r>
            <a:r>
              <a:rPr lang="en-US" sz="2600" b="1" dirty="0" smtClean="0"/>
              <a:t> pour le </a:t>
            </a:r>
            <a:r>
              <a:rPr lang="en-US" sz="2600" b="1" dirty="0" err="1" smtClean="0"/>
              <a:t>développement</a:t>
            </a:r>
            <a:r>
              <a:rPr lang="en-US" sz="2600" b="1" dirty="0" smtClean="0"/>
              <a:t> </a:t>
            </a:r>
            <a:r>
              <a:rPr lang="en-US" sz="2600" b="1" dirty="0" err="1" smtClean="0"/>
              <a:t>d’applications</a:t>
            </a:r>
            <a:r>
              <a:rPr lang="en-US" sz="2600" b="1" dirty="0" smtClean="0"/>
              <a:t> web se </a:t>
            </a:r>
            <a:r>
              <a:rPr lang="en-US" sz="2600" b="1" dirty="0" err="1" smtClean="0"/>
              <a:t>situe</a:t>
            </a:r>
            <a:r>
              <a:rPr lang="en-US" sz="2600" b="1" dirty="0" smtClean="0"/>
              <a:t> à mi-</a:t>
            </a:r>
            <a:r>
              <a:rPr lang="en-US" sz="2600" b="1" dirty="0" err="1" smtClean="0"/>
              <a:t>chemin</a:t>
            </a:r>
            <a:r>
              <a:rPr lang="en-US" sz="2600" b="1" dirty="0" smtClean="0"/>
              <a:t> entre UP (Unified Process) et  les </a:t>
            </a:r>
            <a:r>
              <a:rPr lang="en-US" sz="2600" b="1" dirty="0" err="1" smtClean="0"/>
              <a:t>méthodes</a:t>
            </a:r>
            <a:r>
              <a:rPr lang="en-US" sz="2600" b="1" dirty="0" smtClean="0"/>
              <a:t> </a:t>
            </a:r>
            <a:r>
              <a:rPr lang="en-US" sz="2600" b="1" dirty="0" err="1" smtClean="0"/>
              <a:t>agiles</a:t>
            </a:r>
            <a:r>
              <a:rPr lang="en-US" sz="2600" b="1" dirty="0" smtClean="0"/>
              <a:t>.</a:t>
            </a:r>
            <a:endParaRPr lang="fr-FR" sz="2600" b="1" dirty="0" smtClean="0"/>
          </a:p>
          <a:p>
            <a:endParaRPr lang="fr-FR" sz="26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lstStyle/>
          <a:p>
            <a:r>
              <a:rPr lang="fr-FR" b="1" dirty="0" smtClean="0">
                <a:solidFill>
                  <a:srgbClr val="FF0000"/>
                </a:solidFill>
              </a:rPr>
              <a:t>Le processus unifié UP (1)</a:t>
            </a:r>
            <a:endParaRPr lang="fr-FR" b="1" dirty="0">
              <a:solidFill>
                <a:srgbClr val="FF0000"/>
              </a:solidFill>
            </a:endParaRPr>
          </a:p>
        </p:txBody>
      </p:sp>
      <p:sp>
        <p:nvSpPr>
          <p:cNvPr id="3" name="Espace réservé du contenu 2"/>
          <p:cNvSpPr>
            <a:spLocks noGrp="1"/>
          </p:cNvSpPr>
          <p:nvPr>
            <p:ph idx="1"/>
          </p:nvPr>
        </p:nvSpPr>
        <p:spPr>
          <a:xfrm>
            <a:off x="357158" y="1643050"/>
            <a:ext cx="8429684" cy="4525963"/>
          </a:xfrm>
        </p:spPr>
        <p:txBody>
          <a:bodyPr>
            <a:normAutofit fontScale="62500" lnSpcReduction="20000"/>
          </a:bodyPr>
          <a:lstStyle/>
          <a:p>
            <a:pPr algn="just"/>
            <a:r>
              <a:rPr lang="en-US" sz="4500" b="1" dirty="0" smtClean="0"/>
              <a:t>Un </a:t>
            </a:r>
            <a:r>
              <a:rPr lang="en-US" sz="4500" b="1" dirty="0" err="1" smtClean="0"/>
              <a:t>processus</a:t>
            </a:r>
            <a:r>
              <a:rPr lang="en-US" sz="4500" b="1" dirty="0" smtClean="0"/>
              <a:t> de </a:t>
            </a:r>
            <a:r>
              <a:rPr lang="en-US" sz="4500" b="1" dirty="0" err="1" smtClean="0"/>
              <a:t>développement</a:t>
            </a:r>
            <a:r>
              <a:rPr lang="en-US" sz="4500" b="1" dirty="0" smtClean="0"/>
              <a:t> </a:t>
            </a:r>
            <a:r>
              <a:rPr lang="en-US" sz="4500" b="1" dirty="0" err="1" smtClean="0"/>
              <a:t>logiciel</a:t>
            </a:r>
            <a:r>
              <a:rPr lang="en-US" sz="4500" b="1" dirty="0" smtClean="0"/>
              <a:t>  « </a:t>
            </a:r>
            <a:r>
              <a:rPr lang="en-US" sz="4500" b="1" dirty="0" err="1" smtClean="0"/>
              <a:t>itératif</a:t>
            </a:r>
            <a:r>
              <a:rPr lang="en-US" sz="4500" b="1" dirty="0" smtClean="0"/>
              <a:t> et </a:t>
            </a:r>
            <a:r>
              <a:rPr lang="en-US" sz="4500" b="1" dirty="0" err="1" smtClean="0"/>
              <a:t>incrémental</a:t>
            </a:r>
            <a:r>
              <a:rPr lang="en-US" sz="4500" b="1" dirty="0" smtClean="0"/>
              <a:t>, </a:t>
            </a:r>
            <a:r>
              <a:rPr lang="en-US" sz="4500" b="1" dirty="0" err="1" smtClean="0"/>
              <a:t>centré</a:t>
            </a:r>
            <a:r>
              <a:rPr lang="en-US" sz="4500" b="1" dirty="0" smtClean="0"/>
              <a:t> </a:t>
            </a:r>
            <a:r>
              <a:rPr lang="en-US" sz="4500" b="1" dirty="0" err="1" smtClean="0"/>
              <a:t>sur</a:t>
            </a:r>
            <a:r>
              <a:rPr lang="en-US" sz="4500" b="1" dirty="0" smtClean="0"/>
              <a:t> </a:t>
            </a:r>
            <a:r>
              <a:rPr lang="en-US" sz="4500" b="1" dirty="0" err="1" smtClean="0"/>
              <a:t>l’architecture</a:t>
            </a:r>
            <a:r>
              <a:rPr lang="en-US" sz="4500" b="1" dirty="0" smtClean="0"/>
              <a:t>, conduit par les </a:t>
            </a:r>
            <a:r>
              <a:rPr lang="en-US" sz="4500" b="1" dirty="0" err="1" smtClean="0"/>
              <a:t>cas</a:t>
            </a:r>
            <a:r>
              <a:rPr lang="en-US" sz="4500" b="1" dirty="0" smtClean="0"/>
              <a:t> </a:t>
            </a:r>
            <a:r>
              <a:rPr lang="en-US" sz="4500" b="1" dirty="0" err="1" smtClean="0"/>
              <a:t>d’utilisation</a:t>
            </a:r>
            <a:r>
              <a:rPr lang="en-US" sz="4500" b="1" dirty="0" smtClean="0"/>
              <a:t> et </a:t>
            </a:r>
            <a:r>
              <a:rPr lang="en-US" sz="4500" b="1" dirty="0" err="1" smtClean="0"/>
              <a:t>piloté</a:t>
            </a:r>
            <a:r>
              <a:rPr lang="en-US" sz="4500" b="1" dirty="0" smtClean="0"/>
              <a:t> par les </a:t>
            </a:r>
            <a:r>
              <a:rPr lang="en-US" sz="4500" b="1" dirty="0" err="1" smtClean="0"/>
              <a:t>risques</a:t>
            </a:r>
            <a:r>
              <a:rPr lang="en-US" sz="4500" b="1" dirty="0" smtClean="0"/>
              <a:t> »</a:t>
            </a:r>
          </a:p>
          <a:p>
            <a:pPr algn="just">
              <a:buNone/>
            </a:pPr>
            <a:r>
              <a:rPr lang="en-US" sz="4500" b="1" dirty="0" smtClean="0"/>
              <a:t> </a:t>
            </a:r>
          </a:p>
          <a:p>
            <a:pPr algn="just"/>
            <a:r>
              <a:rPr lang="en-US" sz="4500" b="1" dirty="0" err="1" smtClean="0"/>
              <a:t>Itératif</a:t>
            </a:r>
            <a:r>
              <a:rPr lang="en-US" sz="4500" b="1" dirty="0" smtClean="0"/>
              <a:t> et </a:t>
            </a:r>
            <a:r>
              <a:rPr lang="en-US" sz="4500" b="1" dirty="0" err="1" smtClean="0"/>
              <a:t>incrémental</a:t>
            </a:r>
            <a:r>
              <a:rPr lang="en-US" sz="4500" b="1" dirty="0" smtClean="0"/>
              <a:t> : le </a:t>
            </a:r>
            <a:r>
              <a:rPr lang="en-US" sz="4500" b="1" dirty="0" err="1" smtClean="0"/>
              <a:t>projet</a:t>
            </a:r>
            <a:r>
              <a:rPr lang="en-US" sz="4500" b="1" dirty="0" smtClean="0"/>
              <a:t> </a:t>
            </a:r>
            <a:r>
              <a:rPr lang="en-US" sz="4500" b="1" dirty="0" err="1" smtClean="0"/>
              <a:t>est</a:t>
            </a:r>
            <a:r>
              <a:rPr lang="en-US" sz="4500" b="1" dirty="0" smtClean="0"/>
              <a:t> </a:t>
            </a:r>
            <a:r>
              <a:rPr lang="en-US" sz="4500" b="1" dirty="0" err="1" smtClean="0"/>
              <a:t>découpé</a:t>
            </a:r>
            <a:r>
              <a:rPr lang="en-US" sz="4500" b="1" dirty="0" smtClean="0"/>
              <a:t> en </a:t>
            </a:r>
            <a:r>
              <a:rPr lang="en-US" sz="4500" b="1" dirty="0" err="1" smtClean="0"/>
              <a:t>itérations</a:t>
            </a:r>
            <a:r>
              <a:rPr lang="en-US" sz="4500" b="1" dirty="0" smtClean="0"/>
              <a:t> de </a:t>
            </a:r>
            <a:r>
              <a:rPr lang="en-US" sz="4500" b="1" dirty="0" err="1" smtClean="0"/>
              <a:t>courte</a:t>
            </a:r>
            <a:r>
              <a:rPr lang="en-US" sz="4500" b="1" dirty="0" smtClean="0"/>
              <a:t> </a:t>
            </a:r>
            <a:r>
              <a:rPr lang="en-US" sz="4500" b="1" dirty="0" err="1" smtClean="0"/>
              <a:t>durée</a:t>
            </a:r>
            <a:r>
              <a:rPr lang="en-US" sz="4500" b="1" dirty="0" smtClean="0"/>
              <a:t> qui </a:t>
            </a:r>
            <a:r>
              <a:rPr lang="en-US" sz="4500" b="1" dirty="0" err="1" smtClean="0"/>
              <a:t>aident</a:t>
            </a:r>
            <a:r>
              <a:rPr lang="en-US" sz="4500" b="1" dirty="0" smtClean="0"/>
              <a:t> à </a:t>
            </a:r>
            <a:r>
              <a:rPr lang="en-US" sz="4500" b="1" dirty="0" err="1" smtClean="0"/>
              <a:t>mieux</a:t>
            </a:r>
            <a:r>
              <a:rPr lang="en-US" sz="4500" b="1" dirty="0" smtClean="0"/>
              <a:t> </a:t>
            </a:r>
            <a:r>
              <a:rPr lang="en-US" sz="4500" b="1" dirty="0" err="1" smtClean="0"/>
              <a:t>suivre</a:t>
            </a:r>
            <a:r>
              <a:rPr lang="en-US" sz="4500" b="1" dirty="0" smtClean="0"/>
              <a:t> </a:t>
            </a:r>
            <a:r>
              <a:rPr lang="en-US" sz="4500" b="1" dirty="0" err="1" smtClean="0"/>
              <a:t>l’avancement</a:t>
            </a:r>
            <a:r>
              <a:rPr lang="en-US" sz="4500" b="1" dirty="0" smtClean="0"/>
              <a:t> global.</a:t>
            </a:r>
          </a:p>
          <a:p>
            <a:pPr algn="just"/>
            <a:endParaRPr lang="en-US" sz="4500" b="1" dirty="0" smtClean="0"/>
          </a:p>
          <a:p>
            <a:pPr algn="just"/>
            <a:r>
              <a:rPr lang="en-US" sz="4500" b="1" dirty="0" smtClean="0"/>
              <a:t>À la fin de </a:t>
            </a:r>
            <a:r>
              <a:rPr lang="en-US" sz="4500" b="1" dirty="0" err="1" smtClean="0"/>
              <a:t>chaque</a:t>
            </a:r>
            <a:r>
              <a:rPr lang="en-US" sz="4500" b="1" dirty="0" smtClean="0"/>
              <a:t> </a:t>
            </a:r>
            <a:r>
              <a:rPr lang="en-US" sz="4500" b="1" dirty="0" err="1" smtClean="0"/>
              <a:t>itération</a:t>
            </a:r>
            <a:r>
              <a:rPr lang="en-US" sz="4500" b="1" dirty="0" smtClean="0"/>
              <a:t>, </a:t>
            </a:r>
            <a:r>
              <a:rPr lang="en-US" sz="4500" b="1" dirty="0" err="1" smtClean="0"/>
              <a:t>une</a:t>
            </a:r>
            <a:r>
              <a:rPr lang="en-US" sz="4500" b="1" dirty="0" smtClean="0"/>
              <a:t> </a:t>
            </a:r>
            <a:r>
              <a:rPr lang="en-US" sz="4500" b="1" dirty="0" err="1" smtClean="0"/>
              <a:t>partie</a:t>
            </a:r>
            <a:r>
              <a:rPr lang="en-US" sz="4500" b="1" dirty="0" smtClean="0"/>
              <a:t> </a:t>
            </a:r>
            <a:r>
              <a:rPr lang="en-US" sz="4500" b="1" dirty="0" err="1" smtClean="0"/>
              <a:t>exécutable</a:t>
            </a:r>
            <a:r>
              <a:rPr lang="en-US" sz="4500" b="1" dirty="0" smtClean="0"/>
              <a:t> du </a:t>
            </a:r>
            <a:r>
              <a:rPr lang="en-US" sz="4500" b="1" dirty="0" err="1" smtClean="0"/>
              <a:t>système</a:t>
            </a:r>
            <a:r>
              <a:rPr lang="en-US" sz="4500" b="1" dirty="0" smtClean="0"/>
              <a:t> final </a:t>
            </a:r>
            <a:r>
              <a:rPr lang="en-US" sz="4500" b="1" dirty="0" err="1" smtClean="0"/>
              <a:t>est</a:t>
            </a:r>
            <a:r>
              <a:rPr lang="en-US" sz="4500" b="1" dirty="0" smtClean="0"/>
              <a:t> </a:t>
            </a:r>
            <a:r>
              <a:rPr lang="en-US" sz="4500" b="1" dirty="0" err="1" smtClean="0"/>
              <a:t>produite</a:t>
            </a:r>
            <a:r>
              <a:rPr lang="en-US" sz="4500" b="1" dirty="0" smtClean="0"/>
              <a:t>, de </a:t>
            </a:r>
            <a:r>
              <a:rPr lang="en-US" sz="4500" b="1" dirty="0" err="1" smtClean="0"/>
              <a:t>façon</a:t>
            </a:r>
            <a:r>
              <a:rPr lang="en-US" sz="4500" b="1" dirty="0" smtClean="0"/>
              <a:t> </a:t>
            </a:r>
            <a:r>
              <a:rPr lang="en-US" sz="4500" b="1" dirty="0" err="1" smtClean="0"/>
              <a:t>incrémentale</a:t>
            </a:r>
            <a:r>
              <a:rPr lang="en-US" sz="4500" b="1" dirty="0" smtClean="0"/>
              <a:t>.</a:t>
            </a:r>
            <a:r>
              <a:rPr lang="en-US" sz="4500" dirty="0" smtClean="0"/>
              <a:t/>
            </a:r>
            <a:br>
              <a:rPr lang="en-US" sz="4500" dirty="0" smtClean="0"/>
            </a:br>
            <a:endParaRPr lang="en-US" sz="4500" b="1"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Introduction (1)</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b="1" dirty="0"/>
              <a:t>La modélisation est un processus visuel utilisé pour construire et documenter la conception et la structure d'une </a:t>
            </a:r>
            <a:r>
              <a:rPr lang="fr-FR" b="1" dirty="0" smtClean="0"/>
              <a:t>application.</a:t>
            </a:r>
          </a:p>
          <a:p>
            <a:pPr algn="just"/>
            <a:r>
              <a:rPr lang="fr-FR" b="1" dirty="0"/>
              <a:t>C'est une bonne idée de faire au moins quelques grandes lignes d'une application, montrant les interdépendances et les relations entre les composants et les sous-systèmes, au cours du développement.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fontScale="90000"/>
          </a:bodyPr>
          <a:lstStyle/>
          <a:p>
            <a:r>
              <a:rPr lang="fr-FR" b="1" dirty="0" smtClean="0">
                <a:solidFill>
                  <a:srgbClr val="FF0000"/>
                </a:solidFill>
              </a:rPr>
              <a:t>Le processus unifié UP (2)</a:t>
            </a:r>
            <a:br>
              <a:rPr lang="fr-FR" b="1" dirty="0" smtClean="0">
                <a:solidFill>
                  <a:srgbClr val="FF0000"/>
                </a:solidFill>
              </a:rPr>
            </a:br>
            <a:r>
              <a:rPr lang="fr-FR" b="1" dirty="0" smtClean="0">
                <a:solidFill>
                  <a:srgbClr val="FF0000"/>
                </a:solidFill>
              </a:rPr>
              <a:t>(Les principes)</a:t>
            </a:r>
            <a:endParaRPr lang="fr-FR" b="1" dirty="0">
              <a:solidFill>
                <a:srgbClr val="FF0000"/>
              </a:solidFill>
            </a:endParaRPr>
          </a:p>
        </p:txBody>
      </p:sp>
      <p:sp>
        <p:nvSpPr>
          <p:cNvPr id="3" name="Espace réservé du contenu 2"/>
          <p:cNvSpPr>
            <a:spLocks noGrp="1"/>
          </p:cNvSpPr>
          <p:nvPr>
            <p:ph idx="1"/>
          </p:nvPr>
        </p:nvSpPr>
        <p:spPr>
          <a:xfrm>
            <a:off x="357158" y="1643050"/>
            <a:ext cx="8429684" cy="5000660"/>
          </a:xfrm>
        </p:spPr>
        <p:txBody>
          <a:bodyPr>
            <a:noAutofit/>
          </a:bodyPr>
          <a:lstStyle/>
          <a:p>
            <a:pPr algn="just"/>
            <a:r>
              <a:rPr lang="en-US" sz="2400" b="1" dirty="0" err="1" smtClean="0"/>
              <a:t>Centré</a:t>
            </a:r>
            <a:r>
              <a:rPr lang="en-US" sz="2400" b="1" dirty="0" smtClean="0"/>
              <a:t> </a:t>
            </a:r>
            <a:r>
              <a:rPr lang="en-US" sz="2400" b="1" dirty="0" err="1" smtClean="0"/>
              <a:t>sur</a:t>
            </a:r>
            <a:r>
              <a:rPr lang="en-US" sz="2400" b="1" dirty="0" smtClean="0"/>
              <a:t> </a:t>
            </a:r>
            <a:r>
              <a:rPr lang="en-US" sz="2400" b="1" dirty="0" err="1" smtClean="0"/>
              <a:t>l’architecture</a:t>
            </a:r>
            <a:r>
              <a:rPr lang="en-US" sz="2400" b="1" dirty="0" smtClean="0"/>
              <a:t> : tout </a:t>
            </a:r>
            <a:r>
              <a:rPr lang="en-US" sz="2400" b="1" dirty="0" err="1" smtClean="0"/>
              <a:t>système</a:t>
            </a:r>
            <a:r>
              <a:rPr lang="en-US" sz="2400" b="1" dirty="0" smtClean="0"/>
              <a:t> </a:t>
            </a:r>
            <a:r>
              <a:rPr lang="en-US" sz="2400" b="1" dirty="0" err="1" smtClean="0"/>
              <a:t>complexe</a:t>
            </a:r>
            <a:r>
              <a:rPr lang="en-US" sz="2400" b="1" dirty="0" smtClean="0"/>
              <a:t> </a:t>
            </a:r>
            <a:r>
              <a:rPr lang="en-US" sz="2400" b="1" dirty="0" err="1" smtClean="0"/>
              <a:t>doit</a:t>
            </a:r>
            <a:r>
              <a:rPr lang="en-US" sz="2400" b="1" dirty="0" smtClean="0"/>
              <a:t> </a:t>
            </a:r>
            <a:r>
              <a:rPr lang="en-US" sz="2400" b="1" dirty="0" err="1" smtClean="0"/>
              <a:t>être</a:t>
            </a:r>
            <a:r>
              <a:rPr lang="en-US" sz="2400" b="1" dirty="0" smtClean="0"/>
              <a:t> </a:t>
            </a:r>
            <a:r>
              <a:rPr lang="en-US" sz="2400" b="1" dirty="0" err="1" smtClean="0"/>
              <a:t>décomposé</a:t>
            </a:r>
            <a:r>
              <a:rPr lang="en-US" sz="2400" b="1" dirty="0" smtClean="0"/>
              <a:t> en parties </a:t>
            </a:r>
            <a:r>
              <a:rPr lang="en-US" sz="2400" b="1" dirty="0" err="1" smtClean="0"/>
              <a:t>modulaires</a:t>
            </a:r>
            <a:r>
              <a:rPr lang="en-US" sz="2400" b="1" dirty="0" smtClean="0"/>
              <a:t> </a:t>
            </a:r>
            <a:r>
              <a:rPr lang="en-US" sz="2400" b="1" dirty="0" err="1" smtClean="0"/>
              <a:t>afin</a:t>
            </a:r>
            <a:r>
              <a:rPr lang="en-US" sz="2400" b="1" dirty="0" smtClean="0"/>
              <a:t> de </a:t>
            </a:r>
            <a:r>
              <a:rPr lang="en-US" sz="2400" b="1" dirty="0" err="1" smtClean="0"/>
              <a:t>garantir</a:t>
            </a:r>
            <a:r>
              <a:rPr lang="en-US" sz="2400" b="1" dirty="0" smtClean="0"/>
              <a:t> </a:t>
            </a:r>
            <a:r>
              <a:rPr lang="en-US" sz="2400" b="1" dirty="0" err="1" smtClean="0"/>
              <a:t>une</a:t>
            </a:r>
            <a:r>
              <a:rPr lang="en-US" sz="2400" b="1" dirty="0" smtClean="0"/>
              <a:t> maintenance et </a:t>
            </a:r>
            <a:r>
              <a:rPr lang="en-US" sz="2400" b="1" dirty="0" err="1" smtClean="0"/>
              <a:t>une</a:t>
            </a:r>
            <a:r>
              <a:rPr lang="en-US" sz="2400" b="1" dirty="0" smtClean="0"/>
              <a:t> </a:t>
            </a:r>
            <a:r>
              <a:rPr lang="en-US" sz="2400" b="1" dirty="0" err="1" smtClean="0"/>
              <a:t>évolution</a:t>
            </a:r>
            <a:r>
              <a:rPr lang="en-US" sz="2400" b="1" dirty="0" smtClean="0"/>
              <a:t> </a:t>
            </a:r>
            <a:r>
              <a:rPr lang="en-US" sz="2400" b="1" dirty="0" err="1" smtClean="0"/>
              <a:t>faciles</a:t>
            </a:r>
            <a:r>
              <a:rPr lang="en-US" sz="2400" b="1" dirty="0" smtClean="0"/>
              <a:t>. </a:t>
            </a:r>
            <a:r>
              <a:rPr lang="en-US" sz="2400" b="1" dirty="0" err="1" smtClean="0"/>
              <a:t>Cette</a:t>
            </a:r>
            <a:r>
              <a:rPr lang="en-US" sz="2400" b="1" dirty="0" smtClean="0"/>
              <a:t> architecture (</a:t>
            </a:r>
            <a:r>
              <a:rPr lang="en-US" sz="2400" b="1" dirty="0" err="1" smtClean="0"/>
              <a:t>fonctionnelle</a:t>
            </a:r>
            <a:r>
              <a:rPr lang="en-US" sz="2400" b="1" dirty="0" smtClean="0"/>
              <a:t>, </a:t>
            </a:r>
            <a:r>
              <a:rPr lang="en-US" sz="2400" b="1" dirty="0" err="1" smtClean="0"/>
              <a:t>logique</a:t>
            </a:r>
            <a:r>
              <a:rPr lang="en-US" sz="2400" b="1" dirty="0" smtClean="0"/>
              <a:t>, </a:t>
            </a:r>
            <a:r>
              <a:rPr lang="en-US" sz="2400" b="1" dirty="0" err="1" smtClean="0"/>
              <a:t>matérielle</a:t>
            </a:r>
            <a:r>
              <a:rPr lang="en-US" sz="2400" b="1" dirty="0" smtClean="0"/>
              <a:t>, etc.) </a:t>
            </a:r>
            <a:r>
              <a:rPr lang="en-US" sz="2400" b="1" dirty="0" err="1" smtClean="0"/>
              <a:t>doit</a:t>
            </a:r>
            <a:r>
              <a:rPr lang="en-US" sz="2400" b="1" dirty="0" smtClean="0"/>
              <a:t>  </a:t>
            </a:r>
            <a:r>
              <a:rPr lang="en-US" sz="2400" b="1" dirty="0" err="1" smtClean="0"/>
              <a:t>être</a:t>
            </a:r>
            <a:r>
              <a:rPr lang="en-US" sz="2400" b="1" dirty="0" smtClean="0"/>
              <a:t> </a:t>
            </a:r>
            <a:r>
              <a:rPr lang="en-US" sz="2400" b="1" dirty="0" err="1" smtClean="0"/>
              <a:t>modélisée</a:t>
            </a:r>
            <a:r>
              <a:rPr lang="en-US" sz="2400" b="1" dirty="0" smtClean="0"/>
              <a:t> en UML </a:t>
            </a:r>
          </a:p>
          <a:p>
            <a:pPr algn="just">
              <a:buNone/>
            </a:pPr>
            <a:r>
              <a:rPr lang="en-US" sz="2400" b="1" dirty="0" smtClean="0"/>
              <a:t>•  </a:t>
            </a:r>
            <a:r>
              <a:rPr lang="en-US" sz="2400" b="1" dirty="0" err="1" smtClean="0"/>
              <a:t>Piloté</a:t>
            </a:r>
            <a:r>
              <a:rPr lang="en-US" sz="2400" b="1" dirty="0" smtClean="0"/>
              <a:t> par les </a:t>
            </a:r>
            <a:r>
              <a:rPr lang="en-US" sz="2400" b="1" dirty="0" err="1" smtClean="0"/>
              <a:t>risques</a:t>
            </a:r>
            <a:r>
              <a:rPr lang="en-US" sz="2400" b="1" dirty="0" smtClean="0"/>
              <a:t> : les </a:t>
            </a:r>
            <a:r>
              <a:rPr lang="fr-FR" sz="2400" b="1" dirty="0" smtClean="0"/>
              <a:t>risques</a:t>
            </a:r>
            <a:r>
              <a:rPr lang="en-US" sz="2400" b="1" dirty="0" smtClean="0"/>
              <a:t> </a:t>
            </a:r>
            <a:r>
              <a:rPr lang="en-US" sz="2400" b="1" dirty="0" err="1" smtClean="0"/>
              <a:t>majeurs</a:t>
            </a:r>
            <a:r>
              <a:rPr lang="en-US" sz="2400" b="1" dirty="0" smtClean="0"/>
              <a:t> du </a:t>
            </a:r>
            <a:r>
              <a:rPr lang="en-US" sz="2400" b="1" dirty="0" err="1" smtClean="0"/>
              <a:t>projet</a:t>
            </a:r>
            <a:r>
              <a:rPr lang="en-US" sz="2400" b="1" dirty="0" smtClean="0"/>
              <a:t> </a:t>
            </a:r>
            <a:r>
              <a:rPr lang="en-US" sz="2400" b="1" dirty="0" err="1" smtClean="0"/>
              <a:t>doivent</a:t>
            </a:r>
            <a:r>
              <a:rPr lang="en-US" sz="2400" b="1" dirty="0" smtClean="0"/>
              <a:t> </a:t>
            </a:r>
            <a:r>
              <a:rPr lang="en-US" sz="2400" b="1" dirty="0" err="1" smtClean="0"/>
              <a:t>être</a:t>
            </a:r>
            <a:r>
              <a:rPr lang="en-US" sz="2400" b="1" dirty="0" smtClean="0"/>
              <a:t> </a:t>
            </a:r>
            <a:r>
              <a:rPr lang="en-US" sz="2400" b="1" dirty="0" err="1" smtClean="0"/>
              <a:t>identifiés</a:t>
            </a:r>
            <a:r>
              <a:rPr lang="en-US" sz="2400" b="1" dirty="0" smtClean="0"/>
              <a:t> au </a:t>
            </a:r>
            <a:r>
              <a:rPr lang="fr-FR" sz="2400" b="1" dirty="0" smtClean="0"/>
              <a:t>plutôt</a:t>
            </a:r>
            <a:r>
              <a:rPr lang="en-US" sz="2400" b="1" dirty="0" smtClean="0"/>
              <a:t>, </a:t>
            </a:r>
            <a:r>
              <a:rPr lang="en-US" sz="2400" b="1" dirty="0" err="1" smtClean="0"/>
              <a:t>mais</a:t>
            </a:r>
            <a:r>
              <a:rPr lang="en-US" sz="2400" b="1" dirty="0" smtClean="0"/>
              <a:t> </a:t>
            </a:r>
            <a:r>
              <a:rPr lang="en-US" sz="2400" b="1" dirty="0" err="1" smtClean="0"/>
              <a:t>sur</a:t>
            </a:r>
            <a:r>
              <a:rPr lang="en-US" sz="2400" b="1" dirty="0" smtClean="0"/>
              <a:t> tout </a:t>
            </a:r>
            <a:r>
              <a:rPr lang="en-US" sz="2400" b="1" dirty="0" err="1" smtClean="0"/>
              <a:t>levés</a:t>
            </a:r>
            <a:r>
              <a:rPr lang="en-US" sz="2400" b="1" dirty="0" smtClean="0"/>
              <a:t> le plus </a:t>
            </a:r>
            <a:r>
              <a:rPr lang="en-US" sz="2400" b="1" dirty="0" err="1" smtClean="0"/>
              <a:t>rapidement</a:t>
            </a:r>
            <a:r>
              <a:rPr lang="en-US" sz="2400" b="1" dirty="0" smtClean="0"/>
              <a:t> possible. Les </a:t>
            </a:r>
            <a:r>
              <a:rPr lang="fr-FR" sz="2400" b="1" dirty="0" smtClean="0"/>
              <a:t>mesures</a:t>
            </a:r>
            <a:r>
              <a:rPr lang="en-US" sz="2400" b="1" dirty="0" smtClean="0"/>
              <a:t> à </a:t>
            </a:r>
            <a:r>
              <a:rPr lang="en-US" sz="2400" b="1" dirty="0" err="1" smtClean="0"/>
              <a:t>prendre</a:t>
            </a:r>
            <a:r>
              <a:rPr lang="en-US" sz="2400" b="1" dirty="0" smtClean="0"/>
              <a:t> </a:t>
            </a:r>
            <a:r>
              <a:rPr lang="en-US" sz="2400" b="1" dirty="0" err="1" smtClean="0"/>
              <a:t>dans</a:t>
            </a:r>
            <a:r>
              <a:rPr lang="en-US" sz="2400" b="1" dirty="0" smtClean="0"/>
              <a:t> </a:t>
            </a:r>
            <a:r>
              <a:rPr lang="en-US" sz="2400" b="1" dirty="0" err="1" smtClean="0"/>
              <a:t>ce</a:t>
            </a:r>
            <a:r>
              <a:rPr lang="en-US" sz="2400" b="1" dirty="0" smtClean="0"/>
              <a:t> cadre </a:t>
            </a:r>
            <a:r>
              <a:rPr lang="en-US" sz="2400" b="1" dirty="0" err="1" smtClean="0"/>
              <a:t>déterminent</a:t>
            </a:r>
            <a:r>
              <a:rPr lang="en-US" sz="2400" b="1" dirty="0" smtClean="0"/>
              <a:t> </a:t>
            </a:r>
            <a:r>
              <a:rPr lang="en-US" sz="2400" b="1" dirty="0" err="1" smtClean="0"/>
              <a:t>l’ordre</a:t>
            </a:r>
            <a:r>
              <a:rPr lang="en-US" sz="2400" b="1" dirty="0" smtClean="0"/>
              <a:t> des </a:t>
            </a:r>
            <a:r>
              <a:rPr lang="en-US" sz="2400" b="1" dirty="0" err="1" smtClean="0"/>
              <a:t>itérations</a:t>
            </a:r>
            <a:r>
              <a:rPr lang="en-US" sz="2400" b="1" dirty="0" smtClean="0"/>
              <a:t>.</a:t>
            </a:r>
            <a:endParaRPr lang="fr-FR" sz="2400" b="1" dirty="0" smtClean="0"/>
          </a:p>
          <a:p>
            <a:pPr algn="just">
              <a:buNone/>
            </a:pPr>
            <a:r>
              <a:rPr lang="en-US" sz="2400" b="1" dirty="0" smtClean="0"/>
              <a:t>•  Conduit par les </a:t>
            </a:r>
            <a:r>
              <a:rPr lang="en-US" sz="2400" b="1" dirty="0" err="1" smtClean="0"/>
              <a:t>cas</a:t>
            </a:r>
            <a:r>
              <a:rPr lang="en-US" sz="2400" b="1" dirty="0" smtClean="0"/>
              <a:t> </a:t>
            </a:r>
            <a:r>
              <a:rPr lang="en-US" sz="2400" b="1" dirty="0" err="1" smtClean="0"/>
              <a:t>d’utilisation</a:t>
            </a:r>
            <a:r>
              <a:rPr lang="en-US" sz="2400" b="1" dirty="0" smtClean="0"/>
              <a:t> : le </a:t>
            </a:r>
            <a:r>
              <a:rPr lang="en-US" sz="2400" b="1" dirty="0" err="1" smtClean="0"/>
              <a:t>projet</a:t>
            </a:r>
            <a:r>
              <a:rPr lang="en-US" sz="2400" b="1" dirty="0" smtClean="0"/>
              <a:t> </a:t>
            </a:r>
            <a:r>
              <a:rPr lang="en-US" sz="2400" b="1" dirty="0" err="1" smtClean="0"/>
              <a:t>est</a:t>
            </a:r>
            <a:r>
              <a:rPr lang="en-US" sz="2400" b="1" dirty="0" smtClean="0"/>
              <a:t> </a:t>
            </a:r>
            <a:r>
              <a:rPr lang="en-US" sz="2400" b="1" dirty="0" err="1" smtClean="0"/>
              <a:t>mené</a:t>
            </a:r>
            <a:r>
              <a:rPr lang="en-US" sz="2400" b="1" dirty="0" smtClean="0"/>
              <a:t> en tenant </a:t>
            </a:r>
            <a:r>
              <a:rPr lang="en-US" sz="2400" b="1" dirty="0" err="1" smtClean="0"/>
              <a:t>compte</a:t>
            </a:r>
            <a:r>
              <a:rPr lang="en-US" sz="2400" b="1" dirty="0" smtClean="0"/>
              <a:t> des </a:t>
            </a:r>
            <a:r>
              <a:rPr lang="en-US" sz="2400" b="1" dirty="0" err="1" smtClean="0"/>
              <a:t>besoins</a:t>
            </a:r>
            <a:r>
              <a:rPr lang="en-US" sz="2400" b="1" dirty="0" smtClean="0"/>
              <a:t> et des </a:t>
            </a:r>
            <a:r>
              <a:rPr lang="en-US" sz="2400" b="1" dirty="0" err="1" smtClean="0"/>
              <a:t>exigences</a:t>
            </a:r>
            <a:r>
              <a:rPr lang="en-US" sz="2400" b="1" dirty="0" smtClean="0"/>
              <a:t> des </a:t>
            </a:r>
            <a:r>
              <a:rPr lang="fr-FR" sz="2400" b="1" dirty="0" smtClean="0"/>
              <a:t>utilisateurs</a:t>
            </a:r>
            <a:r>
              <a:rPr lang="en-US" sz="2400" b="1" dirty="0" smtClean="0"/>
              <a:t>. Les </a:t>
            </a:r>
            <a:r>
              <a:rPr lang="en-US" sz="2400" b="1" dirty="0" err="1" smtClean="0"/>
              <a:t>cas</a:t>
            </a:r>
            <a:r>
              <a:rPr lang="en-US" sz="2400" b="1" dirty="0" smtClean="0"/>
              <a:t> </a:t>
            </a:r>
            <a:r>
              <a:rPr lang="en-US" sz="2400" b="1" dirty="0" err="1" smtClean="0"/>
              <a:t>d’utilisation</a:t>
            </a:r>
            <a:r>
              <a:rPr lang="en-US" sz="2400" b="1" dirty="0" smtClean="0"/>
              <a:t> du </a:t>
            </a:r>
            <a:r>
              <a:rPr lang="en-US" sz="2400" b="1" dirty="0" err="1" smtClean="0"/>
              <a:t>futur</a:t>
            </a:r>
            <a:r>
              <a:rPr lang="en-US" sz="2400" b="1" dirty="0" smtClean="0"/>
              <a:t> </a:t>
            </a:r>
            <a:r>
              <a:rPr lang="en-US" sz="2400" b="1" dirty="0" err="1" smtClean="0"/>
              <a:t>système</a:t>
            </a:r>
            <a:r>
              <a:rPr lang="en-US" sz="2400" b="1" dirty="0" smtClean="0"/>
              <a:t> </a:t>
            </a:r>
            <a:r>
              <a:rPr lang="en-US" sz="2400" b="1" dirty="0" err="1" smtClean="0"/>
              <a:t>sont</a:t>
            </a:r>
            <a:r>
              <a:rPr lang="en-US" sz="2400" b="1" dirty="0" smtClean="0"/>
              <a:t> </a:t>
            </a:r>
            <a:r>
              <a:rPr lang="en-US" sz="2400" b="1" dirty="0" err="1" smtClean="0"/>
              <a:t>identifiés</a:t>
            </a:r>
            <a:r>
              <a:rPr lang="en-US" sz="2400" b="1" dirty="0" smtClean="0"/>
              <a:t>, </a:t>
            </a:r>
            <a:r>
              <a:rPr lang="en-US" sz="2400" b="1" dirty="0" err="1" smtClean="0"/>
              <a:t>décrits</a:t>
            </a:r>
            <a:r>
              <a:rPr lang="en-US" sz="2400" b="1" dirty="0" smtClean="0"/>
              <a:t> avec </a:t>
            </a:r>
            <a:r>
              <a:rPr lang="en-US" sz="2400" b="1" dirty="0" err="1" smtClean="0"/>
              <a:t>précision</a:t>
            </a:r>
            <a:r>
              <a:rPr lang="en-US" sz="2400" b="1" dirty="0" smtClean="0"/>
              <a:t> et </a:t>
            </a:r>
            <a:r>
              <a:rPr lang="en-US" sz="2400" b="1" dirty="0" err="1" smtClean="0"/>
              <a:t>priorisés</a:t>
            </a:r>
            <a:r>
              <a:rPr lang="en-US" sz="2400" b="1" dirty="0" smtClean="0"/>
              <a:t>.</a:t>
            </a:r>
            <a:endParaRPr lang="fr-FR" sz="2400" b="1" dirty="0" smtClean="0"/>
          </a:p>
          <a:p>
            <a:pPr>
              <a:buNone/>
            </a:pPr>
            <a:r>
              <a:rPr lang="en-US" sz="2400" b="1" dirty="0" smtClean="0"/>
              <a:t/>
            </a:r>
            <a:br>
              <a:rPr lang="en-US" sz="2400" b="1" dirty="0" smtClean="0"/>
            </a:br>
            <a:endParaRPr lang="en-US" sz="2400" b="1" dirty="0" smtClean="0"/>
          </a:p>
          <a:p>
            <a:endParaRPr lang="fr-FR" sz="2400"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processus unifié UP (2)</a:t>
            </a:r>
            <a:br>
              <a:rPr lang="fr-FR" b="1" dirty="0" smtClean="0">
                <a:solidFill>
                  <a:srgbClr val="FF0000"/>
                </a:solidFill>
              </a:rPr>
            </a:br>
            <a:r>
              <a:rPr lang="fr-FR" b="1" dirty="0" smtClean="0">
                <a:solidFill>
                  <a:srgbClr val="FF0000"/>
                </a:solidFill>
              </a:rPr>
              <a:t>(Les phases)</a:t>
            </a:r>
            <a:endParaRPr lang="fr-FR" dirty="0"/>
          </a:p>
        </p:txBody>
      </p:sp>
      <p:sp>
        <p:nvSpPr>
          <p:cNvPr id="3" name="Espace réservé du contenu 2"/>
          <p:cNvSpPr>
            <a:spLocks noGrp="1"/>
          </p:cNvSpPr>
          <p:nvPr>
            <p:ph idx="1"/>
          </p:nvPr>
        </p:nvSpPr>
        <p:spPr/>
        <p:txBody>
          <a:bodyPr/>
          <a:lstStyle/>
          <a:p>
            <a:pPr algn="just"/>
            <a:r>
              <a:rPr lang="en-US" dirty="0" smtClean="0"/>
              <a:t>Le </a:t>
            </a:r>
            <a:r>
              <a:rPr lang="en-US" dirty="0" err="1" smtClean="0"/>
              <a:t>processus</a:t>
            </a:r>
            <a:r>
              <a:rPr lang="en-US" dirty="0" smtClean="0"/>
              <a:t>  </a:t>
            </a:r>
            <a:r>
              <a:rPr lang="en-US" dirty="0" err="1" smtClean="0"/>
              <a:t>est</a:t>
            </a:r>
            <a:r>
              <a:rPr lang="en-US" dirty="0" smtClean="0"/>
              <a:t>   </a:t>
            </a:r>
            <a:r>
              <a:rPr lang="en-US" dirty="0" err="1" smtClean="0"/>
              <a:t>organisée</a:t>
            </a:r>
            <a:r>
              <a:rPr lang="en-US" dirty="0" smtClean="0"/>
              <a:t>  </a:t>
            </a:r>
            <a:r>
              <a:rPr lang="en-US" dirty="0" err="1" smtClean="0"/>
              <a:t>suivant</a:t>
            </a:r>
            <a:r>
              <a:rPr lang="en-US" dirty="0" smtClean="0"/>
              <a:t>  les  </a:t>
            </a:r>
            <a:r>
              <a:rPr lang="en-US" dirty="0" err="1" smtClean="0"/>
              <a:t>quatre</a:t>
            </a:r>
            <a:r>
              <a:rPr lang="en-US" dirty="0" smtClean="0"/>
              <a:t> phases </a:t>
            </a:r>
            <a:r>
              <a:rPr lang="en-US" dirty="0" err="1" smtClean="0"/>
              <a:t>suivantes</a:t>
            </a:r>
            <a:r>
              <a:rPr lang="en-US" dirty="0" smtClean="0"/>
              <a:t> : </a:t>
            </a:r>
            <a:r>
              <a:rPr lang="en-US" dirty="0" err="1" smtClean="0"/>
              <a:t>initialisation</a:t>
            </a:r>
            <a:r>
              <a:rPr lang="en-US" dirty="0" smtClean="0"/>
              <a:t>, </a:t>
            </a:r>
            <a:r>
              <a:rPr lang="en-US" dirty="0" err="1" smtClean="0"/>
              <a:t>élaboration</a:t>
            </a:r>
            <a:r>
              <a:rPr lang="en-US" dirty="0" smtClean="0"/>
              <a:t>, construction et transition.</a:t>
            </a:r>
          </a:p>
          <a:p>
            <a:r>
              <a:rPr lang="en-US" dirty="0" smtClean="0"/>
              <a:t>La  phase </a:t>
            </a:r>
            <a:r>
              <a:rPr lang="en-US" dirty="0" err="1" smtClean="0"/>
              <a:t>d’initialisation</a:t>
            </a:r>
            <a:r>
              <a:rPr lang="en-US" dirty="0" smtClean="0"/>
              <a:t>  conduit  à </a:t>
            </a:r>
            <a:r>
              <a:rPr lang="en-US" dirty="0" err="1" smtClean="0"/>
              <a:t>définir</a:t>
            </a:r>
            <a:r>
              <a:rPr lang="en-US" dirty="0" smtClean="0"/>
              <a:t> la « vision »  du  </a:t>
            </a:r>
            <a:r>
              <a:rPr lang="en-US" dirty="0" err="1" smtClean="0"/>
              <a:t>projet</a:t>
            </a:r>
            <a:r>
              <a:rPr lang="en-US" dirty="0" smtClean="0"/>
              <a:t>, </a:t>
            </a:r>
            <a:r>
              <a:rPr lang="en-US" dirty="0" err="1" smtClean="0"/>
              <a:t>sa</a:t>
            </a:r>
            <a:r>
              <a:rPr lang="en-US" dirty="0" smtClean="0"/>
              <a:t> </a:t>
            </a:r>
            <a:r>
              <a:rPr lang="en-US" dirty="0" err="1" smtClean="0"/>
              <a:t>portée</a:t>
            </a:r>
            <a:r>
              <a:rPr lang="en-US" dirty="0" smtClean="0"/>
              <a:t>, </a:t>
            </a:r>
            <a:r>
              <a:rPr lang="en-US" dirty="0" err="1" smtClean="0"/>
              <a:t>sa</a:t>
            </a:r>
            <a:r>
              <a:rPr lang="en-US" dirty="0" smtClean="0"/>
              <a:t> </a:t>
            </a:r>
            <a:r>
              <a:rPr lang="en-US" dirty="0" err="1" smtClean="0"/>
              <a:t>faisabilité</a:t>
            </a:r>
            <a:r>
              <a:rPr lang="en-US" dirty="0" smtClean="0"/>
              <a:t>, son business case, </a:t>
            </a:r>
            <a:r>
              <a:rPr lang="en-US" dirty="0" err="1" smtClean="0"/>
              <a:t>afin</a:t>
            </a:r>
            <a:r>
              <a:rPr lang="en-US" dirty="0" smtClean="0"/>
              <a:t> de </a:t>
            </a:r>
            <a:r>
              <a:rPr lang="en-US" dirty="0" err="1" smtClean="0"/>
              <a:t>pouvoir</a:t>
            </a:r>
            <a:r>
              <a:rPr lang="en-US" dirty="0" smtClean="0"/>
              <a:t> </a:t>
            </a:r>
            <a:r>
              <a:rPr lang="en-US" dirty="0" err="1" smtClean="0"/>
              <a:t>décider</a:t>
            </a:r>
            <a:r>
              <a:rPr lang="en-US" dirty="0" smtClean="0"/>
              <a:t> au </a:t>
            </a:r>
            <a:r>
              <a:rPr lang="en-US" dirty="0" err="1" smtClean="0"/>
              <a:t>mieux</a:t>
            </a:r>
            <a:r>
              <a:rPr lang="en-US" dirty="0" smtClean="0"/>
              <a:t> de </a:t>
            </a:r>
            <a:r>
              <a:rPr lang="en-US" dirty="0" err="1" smtClean="0"/>
              <a:t>sa</a:t>
            </a:r>
            <a:r>
              <a:rPr lang="en-US" dirty="0" smtClean="0"/>
              <a:t> </a:t>
            </a:r>
            <a:r>
              <a:rPr lang="en-US" dirty="0" err="1" smtClean="0"/>
              <a:t>poursuite</a:t>
            </a:r>
            <a:r>
              <a:rPr lang="en-US" dirty="0" smtClean="0"/>
              <a:t> </a:t>
            </a:r>
            <a:r>
              <a:rPr lang="en-US" dirty="0" err="1" smtClean="0"/>
              <a:t>ou</a:t>
            </a:r>
            <a:r>
              <a:rPr lang="en-US" dirty="0" smtClean="0"/>
              <a:t> de son </a:t>
            </a:r>
            <a:r>
              <a:rPr lang="en-US" dirty="0" err="1" smtClean="0"/>
              <a:t>arrêt</a:t>
            </a:r>
            <a:r>
              <a:rPr lang="en-US" dirty="0" smtClean="0"/>
              <a:t>.</a:t>
            </a:r>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processus unifié UP (3)</a:t>
            </a:r>
            <a:br>
              <a:rPr lang="fr-FR" b="1" dirty="0" smtClean="0">
                <a:solidFill>
                  <a:srgbClr val="FF0000"/>
                </a:solidFill>
              </a:rPr>
            </a:br>
            <a:r>
              <a:rPr lang="fr-FR" b="1" dirty="0" smtClean="0">
                <a:solidFill>
                  <a:srgbClr val="FF0000"/>
                </a:solidFill>
              </a:rPr>
              <a:t>(Les phases)</a:t>
            </a:r>
            <a:endParaRPr lang="fr-FR" dirty="0"/>
          </a:p>
        </p:txBody>
      </p:sp>
      <p:sp>
        <p:nvSpPr>
          <p:cNvPr id="3" name="Espace réservé du contenu 2"/>
          <p:cNvSpPr>
            <a:spLocks noGrp="1"/>
          </p:cNvSpPr>
          <p:nvPr>
            <p:ph idx="1"/>
          </p:nvPr>
        </p:nvSpPr>
        <p:spPr>
          <a:xfrm>
            <a:off x="142844" y="1600200"/>
            <a:ext cx="8858312" cy="4525963"/>
          </a:xfrm>
        </p:spPr>
        <p:txBody>
          <a:bodyPr>
            <a:normAutofit/>
          </a:bodyPr>
          <a:lstStyle/>
          <a:p>
            <a:pPr algn="just"/>
            <a:r>
              <a:rPr lang="en-US" b="1" dirty="0" smtClean="0"/>
              <a:t>La phase </a:t>
            </a:r>
            <a:r>
              <a:rPr lang="en-US" b="1" dirty="0" err="1" smtClean="0"/>
              <a:t>d’élaboration</a:t>
            </a:r>
            <a:r>
              <a:rPr lang="en-US" b="1" dirty="0" smtClean="0"/>
              <a:t> </a:t>
            </a:r>
            <a:r>
              <a:rPr lang="en-US" b="1" dirty="0" err="1" smtClean="0"/>
              <a:t>poursuit</a:t>
            </a:r>
            <a:r>
              <a:rPr lang="en-US" b="1" dirty="0" smtClean="0"/>
              <a:t> </a:t>
            </a:r>
            <a:r>
              <a:rPr lang="en-US" b="1" dirty="0" err="1" smtClean="0"/>
              <a:t>trois</a:t>
            </a:r>
            <a:r>
              <a:rPr lang="en-US" b="1" dirty="0" smtClean="0"/>
              <a:t> </a:t>
            </a:r>
            <a:r>
              <a:rPr lang="en-US" b="1" dirty="0" err="1" smtClean="0"/>
              <a:t>objectifs</a:t>
            </a:r>
            <a:r>
              <a:rPr lang="en-US" b="1" dirty="0" smtClean="0"/>
              <a:t> </a:t>
            </a:r>
            <a:r>
              <a:rPr lang="en-US" b="1" dirty="0" err="1" smtClean="0"/>
              <a:t>principaux</a:t>
            </a:r>
            <a:r>
              <a:rPr lang="en-US" b="1" dirty="0" smtClean="0"/>
              <a:t> en </a:t>
            </a:r>
            <a:r>
              <a:rPr lang="en-US" b="1" dirty="0" err="1" smtClean="0"/>
              <a:t>parallèle</a:t>
            </a:r>
            <a:r>
              <a:rPr lang="en-US" b="1" dirty="0" smtClean="0"/>
              <a:t> :</a:t>
            </a:r>
            <a:endParaRPr lang="fr-FR" b="1" dirty="0" smtClean="0"/>
          </a:p>
          <a:p>
            <a:pPr marL="514350" indent="-514350" algn="just">
              <a:buFont typeface="+mj-lt"/>
              <a:buAutoNum type="arabicPeriod"/>
            </a:pPr>
            <a:r>
              <a:rPr lang="en-US" b="1" dirty="0" smtClean="0"/>
              <a:t>Identifier et </a:t>
            </a:r>
            <a:r>
              <a:rPr lang="en-US" b="1" dirty="0" err="1" smtClean="0"/>
              <a:t>décrire</a:t>
            </a:r>
            <a:r>
              <a:rPr lang="en-US" b="1" dirty="0" smtClean="0"/>
              <a:t> la majeure </a:t>
            </a:r>
            <a:r>
              <a:rPr lang="en-US" b="1" dirty="0" err="1" smtClean="0"/>
              <a:t>partie</a:t>
            </a:r>
            <a:r>
              <a:rPr lang="en-US" b="1" dirty="0" smtClean="0"/>
              <a:t> des </a:t>
            </a:r>
            <a:r>
              <a:rPr lang="en-US" b="1" dirty="0" err="1" smtClean="0"/>
              <a:t>besoins</a:t>
            </a:r>
            <a:r>
              <a:rPr lang="en-US" b="1" dirty="0" smtClean="0"/>
              <a:t> des </a:t>
            </a:r>
            <a:r>
              <a:rPr lang="en-US" b="1" dirty="0" err="1" smtClean="0"/>
              <a:t>utilisateurs</a:t>
            </a:r>
            <a:r>
              <a:rPr lang="en-US" b="1" dirty="0" smtClean="0"/>
              <a:t>.</a:t>
            </a:r>
            <a:endParaRPr lang="fr-FR" b="1" dirty="0" smtClean="0"/>
          </a:p>
          <a:p>
            <a:pPr marL="514350" indent="-514350" algn="just">
              <a:buFont typeface="+mj-lt"/>
              <a:buAutoNum type="arabicPeriod"/>
            </a:pPr>
            <a:r>
              <a:rPr lang="en-US" b="1" dirty="0" err="1" smtClean="0"/>
              <a:t>Construire</a:t>
            </a:r>
            <a:r>
              <a:rPr lang="en-US" b="1" dirty="0" smtClean="0"/>
              <a:t> </a:t>
            </a:r>
            <a:r>
              <a:rPr lang="en-US" b="1" dirty="0" err="1" smtClean="0"/>
              <a:t>l’architecture</a:t>
            </a:r>
            <a:r>
              <a:rPr lang="en-US" b="1" dirty="0" smtClean="0"/>
              <a:t> de base du </a:t>
            </a:r>
            <a:r>
              <a:rPr lang="en-US" b="1" dirty="0" err="1" smtClean="0"/>
              <a:t>système</a:t>
            </a:r>
            <a:r>
              <a:rPr lang="en-US" b="1" dirty="0" smtClean="0"/>
              <a:t>.</a:t>
            </a:r>
            <a:endParaRPr lang="fr-FR" b="1" dirty="0" smtClean="0"/>
          </a:p>
          <a:p>
            <a:pPr marL="514350" indent="-514350" algn="just">
              <a:buFont typeface="+mj-lt"/>
              <a:buAutoNum type="arabicPeriod"/>
            </a:pPr>
            <a:r>
              <a:rPr lang="en-US" b="1" dirty="0" smtClean="0"/>
              <a:t>lever les </a:t>
            </a:r>
            <a:r>
              <a:rPr lang="en-US" b="1" dirty="0" err="1" smtClean="0"/>
              <a:t>risques</a:t>
            </a:r>
            <a:r>
              <a:rPr lang="en-US" b="1" dirty="0" smtClean="0"/>
              <a:t> </a:t>
            </a:r>
            <a:r>
              <a:rPr lang="en-US" b="1" dirty="0" err="1" smtClean="0"/>
              <a:t>majeurs</a:t>
            </a:r>
            <a:r>
              <a:rPr lang="en-US" b="1" dirty="0" smtClean="0"/>
              <a:t> du </a:t>
            </a:r>
            <a:r>
              <a:rPr lang="en-US" b="1" dirty="0" err="1" smtClean="0"/>
              <a:t>projet</a:t>
            </a:r>
            <a:r>
              <a:rPr lang="en-US" b="1" dirty="0" smtClean="0"/>
              <a:t>.</a:t>
            </a:r>
            <a:endParaRPr lang="fr-FR" b="1"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processus unifié UP (4)</a:t>
            </a:r>
            <a:br>
              <a:rPr lang="fr-FR" b="1" dirty="0" smtClean="0">
                <a:solidFill>
                  <a:srgbClr val="FF0000"/>
                </a:solidFill>
              </a:rPr>
            </a:br>
            <a:r>
              <a:rPr lang="fr-FR" b="1" dirty="0" smtClean="0">
                <a:solidFill>
                  <a:srgbClr val="FF0000"/>
                </a:solidFill>
              </a:rPr>
              <a:t>(Les phases)</a:t>
            </a:r>
            <a:endParaRPr lang="fr-FR" dirty="0"/>
          </a:p>
        </p:txBody>
      </p:sp>
      <p:sp>
        <p:nvSpPr>
          <p:cNvPr id="3" name="Espace réservé du contenu 2"/>
          <p:cNvSpPr>
            <a:spLocks noGrp="1"/>
          </p:cNvSpPr>
          <p:nvPr>
            <p:ph idx="1"/>
          </p:nvPr>
        </p:nvSpPr>
        <p:spPr>
          <a:xfrm>
            <a:off x="142844" y="1600200"/>
            <a:ext cx="8858312" cy="4525963"/>
          </a:xfrm>
        </p:spPr>
        <p:txBody>
          <a:bodyPr>
            <a:normAutofit fontScale="92500" lnSpcReduction="10000"/>
          </a:bodyPr>
          <a:lstStyle/>
          <a:p>
            <a:pPr algn="just"/>
            <a:r>
              <a:rPr lang="en-US" b="1" dirty="0" smtClean="0"/>
              <a:t>La phase de construction </a:t>
            </a:r>
            <a:r>
              <a:rPr lang="en-US" b="1" dirty="0" err="1" smtClean="0"/>
              <a:t>consiste</a:t>
            </a:r>
            <a:r>
              <a:rPr lang="en-US" b="1" dirty="0" smtClean="0"/>
              <a:t> </a:t>
            </a:r>
            <a:r>
              <a:rPr lang="en-US" b="1" dirty="0" err="1" smtClean="0"/>
              <a:t>surtout</a:t>
            </a:r>
            <a:r>
              <a:rPr lang="en-US" b="1" dirty="0" smtClean="0"/>
              <a:t> à </a:t>
            </a:r>
            <a:r>
              <a:rPr lang="en-US" b="1" dirty="0" err="1" smtClean="0"/>
              <a:t>concevoir</a:t>
            </a:r>
            <a:r>
              <a:rPr lang="en-US" b="1" dirty="0" smtClean="0"/>
              <a:t> et </a:t>
            </a:r>
            <a:r>
              <a:rPr lang="en-US" b="1" dirty="0" err="1" smtClean="0"/>
              <a:t>implémenter</a:t>
            </a:r>
            <a:r>
              <a:rPr lang="en-US" b="1" dirty="0" smtClean="0"/>
              <a:t> </a:t>
            </a:r>
            <a:r>
              <a:rPr lang="en-US" b="1" dirty="0" err="1" smtClean="0"/>
              <a:t>l’ensemble</a:t>
            </a:r>
            <a:r>
              <a:rPr lang="en-US" b="1" dirty="0" smtClean="0"/>
              <a:t> des </a:t>
            </a:r>
            <a:r>
              <a:rPr lang="en-US" b="1" dirty="0" err="1" smtClean="0"/>
              <a:t>éléments</a:t>
            </a:r>
            <a:r>
              <a:rPr lang="en-US" b="1" dirty="0" smtClean="0"/>
              <a:t> </a:t>
            </a:r>
            <a:r>
              <a:rPr lang="en-US" b="1" dirty="0" err="1" smtClean="0"/>
              <a:t>opérationnels</a:t>
            </a:r>
            <a:r>
              <a:rPr lang="en-US" b="1" dirty="0" smtClean="0"/>
              <a:t> </a:t>
            </a:r>
          </a:p>
          <a:p>
            <a:pPr algn="just"/>
            <a:r>
              <a:rPr lang="en-US" b="1" dirty="0" smtClean="0"/>
              <a:t>la phase de transition </a:t>
            </a:r>
            <a:r>
              <a:rPr lang="en-US" b="1" dirty="0" err="1" smtClean="0"/>
              <a:t>permet</a:t>
            </a:r>
            <a:r>
              <a:rPr lang="en-US" b="1" dirty="0" smtClean="0"/>
              <a:t> de faire passer le </a:t>
            </a:r>
            <a:r>
              <a:rPr lang="en-US" b="1" dirty="0" err="1" smtClean="0"/>
              <a:t>système</a:t>
            </a:r>
            <a:r>
              <a:rPr lang="en-US" b="1" dirty="0" smtClean="0"/>
              <a:t> </a:t>
            </a:r>
            <a:r>
              <a:rPr lang="en-US" b="1" dirty="0" err="1" smtClean="0"/>
              <a:t>informatique</a:t>
            </a:r>
            <a:r>
              <a:rPr lang="en-US" b="1" dirty="0" smtClean="0"/>
              <a:t> des mains des </a:t>
            </a:r>
            <a:r>
              <a:rPr lang="en-US" b="1" dirty="0" err="1" smtClean="0"/>
              <a:t>développeurs</a:t>
            </a:r>
            <a:r>
              <a:rPr lang="en-US" b="1" dirty="0" smtClean="0"/>
              <a:t> à </a:t>
            </a:r>
            <a:r>
              <a:rPr lang="en-US" b="1" dirty="0" err="1" smtClean="0"/>
              <a:t>celles</a:t>
            </a:r>
            <a:r>
              <a:rPr lang="en-US" b="1" dirty="0" smtClean="0"/>
              <a:t> des </a:t>
            </a:r>
            <a:r>
              <a:rPr lang="en-US" b="1" dirty="0" err="1" smtClean="0"/>
              <a:t>utilisateurs</a:t>
            </a:r>
            <a:r>
              <a:rPr lang="en-US" b="1" dirty="0" smtClean="0"/>
              <a:t> </a:t>
            </a:r>
            <a:r>
              <a:rPr lang="en-US" b="1" dirty="0" err="1" smtClean="0"/>
              <a:t>finaux</a:t>
            </a:r>
            <a:r>
              <a:rPr lang="en-US" b="1" dirty="0" smtClean="0"/>
              <a:t>. Les </a:t>
            </a:r>
            <a:r>
              <a:rPr lang="en-US" b="1" dirty="0" err="1" smtClean="0"/>
              <a:t>mots-clés</a:t>
            </a:r>
            <a:r>
              <a:rPr lang="en-US" b="1" dirty="0" smtClean="0"/>
              <a:t>  </a:t>
            </a:r>
            <a:r>
              <a:rPr lang="en-US" b="1" dirty="0" err="1" smtClean="0"/>
              <a:t>sont</a:t>
            </a:r>
            <a:r>
              <a:rPr lang="en-US" b="1" dirty="0" smtClean="0"/>
              <a:t> :  conversion des  </a:t>
            </a:r>
            <a:r>
              <a:rPr lang="en-US" b="1" dirty="0" err="1" smtClean="0"/>
              <a:t>données</a:t>
            </a:r>
            <a:r>
              <a:rPr lang="en-US" b="1" dirty="0" smtClean="0"/>
              <a:t>,  formation  des  </a:t>
            </a:r>
            <a:r>
              <a:rPr lang="en-US" b="1" dirty="0" err="1" smtClean="0"/>
              <a:t>utilisateurs</a:t>
            </a:r>
            <a:r>
              <a:rPr lang="en-US" b="1" dirty="0" smtClean="0"/>
              <a:t>, </a:t>
            </a:r>
            <a:r>
              <a:rPr lang="en-US" b="1" dirty="0" err="1" smtClean="0"/>
              <a:t>déploiement</a:t>
            </a:r>
            <a:r>
              <a:rPr lang="en-US" b="1" dirty="0" smtClean="0"/>
              <a:t>, </a:t>
            </a:r>
            <a:r>
              <a:rPr lang="en-US" b="1" dirty="0" err="1" smtClean="0"/>
              <a:t>béta</a:t>
            </a:r>
            <a:r>
              <a:rPr lang="en-US" b="1" dirty="0" smtClean="0"/>
              <a:t>-tests.</a:t>
            </a:r>
          </a:p>
          <a:p>
            <a:pPr algn="just"/>
            <a:r>
              <a:rPr lang="en-US" b="1" dirty="0" smtClean="0"/>
              <a:t>Le </a:t>
            </a:r>
            <a:r>
              <a:rPr lang="en-US" b="1" dirty="0" err="1" smtClean="0"/>
              <a:t>résultat</a:t>
            </a:r>
            <a:r>
              <a:rPr lang="en-US" b="1" dirty="0" smtClean="0"/>
              <a:t> de </a:t>
            </a:r>
            <a:r>
              <a:rPr lang="en-US" b="1" dirty="0" err="1" smtClean="0"/>
              <a:t>chaque</a:t>
            </a:r>
            <a:r>
              <a:rPr lang="en-US" b="1" dirty="0" smtClean="0"/>
              <a:t> phase </a:t>
            </a:r>
            <a:r>
              <a:rPr lang="en-US" b="1" dirty="0" err="1" smtClean="0"/>
              <a:t>est</a:t>
            </a:r>
            <a:r>
              <a:rPr lang="en-US" b="1" dirty="0" smtClean="0"/>
              <a:t> un </a:t>
            </a:r>
            <a:r>
              <a:rPr lang="en-US" b="1" dirty="0" err="1" smtClean="0"/>
              <a:t>système</a:t>
            </a:r>
            <a:r>
              <a:rPr lang="en-US" b="1" dirty="0" smtClean="0"/>
              <a:t> </a:t>
            </a:r>
            <a:r>
              <a:rPr lang="en-US" b="1" dirty="0" err="1" smtClean="0"/>
              <a:t>testé</a:t>
            </a:r>
            <a:r>
              <a:rPr lang="en-US" b="1" dirty="0" smtClean="0"/>
              <a:t>, </a:t>
            </a:r>
            <a:r>
              <a:rPr lang="en-US" b="1" dirty="0" err="1" smtClean="0"/>
              <a:t>intégré</a:t>
            </a:r>
            <a:r>
              <a:rPr lang="en-US" b="1" dirty="0" smtClean="0"/>
              <a:t> et </a:t>
            </a:r>
            <a:r>
              <a:rPr lang="en-US" b="1" dirty="0" err="1" smtClean="0"/>
              <a:t>exécutable</a:t>
            </a:r>
            <a:r>
              <a:rPr lang="en-US" b="1" dirty="0" smtClean="0"/>
              <a:t>.</a:t>
            </a:r>
            <a:endParaRPr lang="fr-FR" b="1" dirty="0" smtClean="0"/>
          </a:p>
          <a:p>
            <a:pPr algn="just"/>
            <a:endParaRPr lang="fr-FR" b="1"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principes de la méthode Agile(1)</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just"/>
            <a:r>
              <a:rPr lang="en-US" b="1" dirty="0" smtClean="0"/>
              <a:t>« </a:t>
            </a:r>
            <a:r>
              <a:rPr lang="en-US" b="1" dirty="0" err="1" smtClean="0"/>
              <a:t>Personnes</a:t>
            </a:r>
            <a:r>
              <a:rPr lang="en-US" b="1" dirty="0" smtClean="0"/>
              <a:t> et  interactions </a:t>
            </a:r>
            <a:r>
              <a:rPr lang="en-US" b="1" dirty="0" err="1" smtClean="0"/>
              <a:t>plutôt</a:t>
            </a:r>
            <a:r>
              <a:rPr lang="en-US" b="1" dirty="0" smtClean="0"/>
              <a:t>  </a:t>
            </a:r>
            <a:r>
              <a:rPr lang="en-US" b="1" dirty="0" err="1" smtClean="0"/>
              <a:t>que</a:t>
            </a:r>
            <a:r>
              <a:rPr lang="en-US" b="1" dirty="0" smtClean="0"/>
              <a:t> </a:t>
            </a:r>
            <a:r>
              <a:rPr lang="en-US" b="1" dirty="0" err="1" smtClean="0"/>
              <a:t>processus</a:t>
            </a:r>
            <a:r>
              <a:rPr lang="en-US" b="1" dirty="0" smtClean="0"/>
              <a:t> et  </a:t>
            </a:r>
            <a:r>
              <a:rPr lang="en-US" b="1" dirty="0" err="1" smtClean="0"/>
              <a:t>outils</a:t>
            </a:r>
            <a:r>
              <a:rPr lang="en-US" b="1" dirty="0" smtClean="0"/>
              <a:t> » : </a:t>
            </a:r>
            <a:r>
              <a:rPr lang="en-US" b="1" dirty="0" err="1" smtClean="0"/>
              <a:t>dans</a:t>
            </a:r>
            <a:r>
              <a:rPr lang="en-US" b="1" dirty="0" smtClean="0"/>
              <a:t> </a:t>
            </a:r>
            <a:r>
              <a:rPr lang="en-US" b="1" dirty="0" err="1" smtClean="0"/>
              <a:t>l’optique</a:t>
            </a:r>
            <a:r>
              <a:rPr lang="en-US" b="1" dirty="0" smtClean="0"/>
              <a:t> agile, </a:t>
            </a:r>
            <a:r>
              <a:rPr lang="en-US" b="1" dirty="0" err="1" smtClean="0"/>
              <a:t>l’équipe</a:t>
            </a:r>
            <a:r>
              <a:rPr lang="en-US" b="1" dirty="0" smtClean="0"/>
              <a:t> </a:t>
            </a:r>
            <a:r>
              <a:rPr lang="en-US" b="1" dirty="0" err="1" smtClean="0"/>
              <a:t>est</a:t>
            </a:r>
            <a:r>
              <a:rPr lang="en-US" b="1" dirty="0" smtClean="0"/>
              <a:t> </a:t>
            </a:r>
            <a:r>
              <a:rPr lang="en-US" b="1" dirty="0" err="1" smtClean="0"/>
              <a:t>bien</a:t>
            </a:r>
            <a:r>
              <a:rPr lang="en-US" b="1" dirty="0" smtClean="0"/>
              <a:t> plus </a:t>
            </a:r>
            <a:r>
              <a:rPr lang="en-US" b="1" dirty="0" err="1" smtClean="0"/>
              <a:t>importante</a:t>
            </a:r>
            <a:r>
              <a:rPr lang="en-US" b="1" dirty="0" smtClean="0"/>
              <a:t>  </a:t>
            </a:r>
            <a:r>
              <a:rPr lang="en-US" b="1" dirty="0" err="1" smtClean="0"/>
              <a:t>que</a:t>
            </a:r>
            <a:r>
              <a:rPr lang="en-US" b="1" dirty="0" smtClean="0"/>
              <a:t> les </a:t>
            </a:r>
            <a:r>
              <a:rPr lang="en-US" b="1" dirty="0" err="1" smtClean="0"/>
              <a:t>moyens</a:t>
            </a:r>
            <a:r>
              <a:rPr lang="en-US" b="1" dirty="0" smtClean="0"/>
              <a:t> </a:t>
            </a:r>
            <a:r>
              <a:rPr lang="en-US" b="1" dirty="0" err="1" smtClean="0"/>
              <a:t>matériels</a:t>
            </a:r>
            <a:r>
              <a:rPr lang="en-US" b="1" dirty="0" smtClean="0"/>
              <a:t> </a:t>
            </a:r>
            <a:r>
              <a:rPr lang="en-US" b="1" dirty="0" err="1" smtClean="0"/>
              <a:t>ou</a:t>
            </a:r>
            <a:r>
              <a:rPr lang="en-US" b="1" dirty="0" smtClean="0"/>
              <a:t>  les </a:t>
            </a:r>
            <a:r>
              <a:rPr lang="en-US" b="1" dirty="0" err="1" smtClean="0"/>
              <a:t>procédures</a:t>
            </a:r>
            <a:r>
              <a:rPr lang="en-US" b="1" dirty="0" smtClean="0"/>
              <a:t>.</a:t>
            </a:r>
          </a:p>
          <a:p>
            <a:pPr algn="just"/>
            <a:r>
              <a:rPr lang="fr-FR" b="1" dirty="0" smtClean="0"/>
              <a:t> </a:t>
            </a:r>
            <a:r>
              <a:rPr lang="en-US" b="1" dirty="0" smtClean="0"/>
              <a:t>« </a:t>
            </a:r>
            <a:r>
              <a:rPr lang="en-US" b="1" dirty="0" err="1" smtClean="0"/>
              <a:t>Logiciel</a:t>
            </a:r>
            <a:r>
              <a:rPr lang="en-US" b="1" dirty="0" smtClean="0"/>
              <a:t> </a:t>
            </a:r>
            <a:r>
              <a:rPr lang="en-US" b="1" dirty="0" err="1" smtClean="0"/>
              <a:t>fonctionnel</a:t>
            </a:r>
            <a:r>
              <a:rPr lang="en-US" b="1" dirty="0" smtClean="0"/>
              <a:t> </a:t>
            </a:r>
            <a:r>
              <a:rPr lang="en-US" b="1" dirty="0" err="1" smtClean="0"/>
              <a:t>plutôt</a:t>
            </a:r>
            <a:r>
              <a:rPr lang="en-US" b="1" dirty="0" smtClean="0"/>
              <a:t>  </a:t>
            </a:r>
            <a:r>
              <a:rPr lang="en-US" b="1" dirty="0" err="1" smtClean="0"/>
              <a:t>que</a:t>
            </a:r>
            <a:r>
              <a:rPr lang="en-US" b="1" dirty="0" smtClean="0"/>
              <a:t> documentation  </a:t>
            </a:r>
            <a:r>
              <a:rPr lang="en-US" b="1" dirty="0" err="1" smtClean="0"/>
              <a:t>complète</a:t>
            </a:r>
            <a:r>
              <a:rPr lang="en-US" b="1" dirty="0" smtClean="0"/>
              <a:t> » : </a:t>
            </a:r>
            <a:r>
              <a:rPr lang="en-US" b="1" dirty="0" err="1" smtClean="0"/>
              <a:t>il</a:t>
            </a:r>
            <a:r>
              <a:rPr lang="en-US" b="1" dirty="0" smtClean="0"/>
              <a:t> </a:t>
            </a:r>
            <a:r>
              <a:rPr lang="en-US" b="1" dirty="0" err="1" smtClean="0"/>
              <a:t>est</a:t>
            </a:r>
            <a:r>
              <a:rPr lang="en-US" b="1" dirty="0" smtClean="0"/>
              <a:t> vital </a:t>
            </a:r>
            <a:r>
              <a:rPr lang="en-US" b="1" dirty="0" err="1" smtClean="0"/>
              <a:t>que</a:t>
            </a:r>
            <a:r>
              <a:rPr lang="en-US" b="1" dirty="0" smtClean="0"/>
              <a:t> </a:t>
            </a:r>
            <a:r>
              <a:rPr lang="en-US" b="1" dirty="0" err="1" smtClean="0"/>
              <a:t>l’application</a:t>
            </a:r>
            <a:r>
              <a:rPr lang="en-US" b="1" dirty="0" smtClean="0"/>
              <a:t> </a:t>
            </a:r>
            <a:r>
              <a:rPr lang="en-US" b="1" dirty="0" err="1" smtClean="0"/>
              <a:t>fonctionne</a:t>
            </a:r>
            <a:r>
              <a:rPr lang="en-US" b="1" dirty="0" smtClean="0"/>
              <a:t>. Le </a:t>
            </a:r>
            <a:r>
              <a:rPr lang="en-US" b="1" dirty="0" err="1" smtClean="0"/>
              <a:t>reste</a:t>
            </a:r>
            <a:r>
              <a:rPr lang="en-US" b="1" dirty="0" smtClean="0"/>
              <a:t>, et </a:t>
            </a:r>
            <a:r>
              <a:rPr lang="en-US" b="1" dirty="0" err="1" smtClean="0"/>
              <a:t>notamment</a:t>
            </a:r>
            <a:r>
              <a:rPr lang="en-US" b="1" dirty="0" smtClean="0"/>
              <a:t> la </a:t>
            </a:r>
            <a:r>
              <a:rPr lang="en-US" b="1" dirty="0" err="1" smtClean="0"/>
              <a:t>documen</a:t>
            </a:r>
            <a:r>
              <a:rPr lang="en-US" b="1" dirty="0" smtClean="0"/>
              <a:t>- </a:t>
            </a:r>
            <a:r>
              <a:rPr lang="en-US" b="1" dirty="0" err="1" smtClean="0"/>
              <a:t>tation</a:t>
            </a:r>
            <a:r>
              <a:rPr lang="en-US" b="1" dirty="0" smtClean="0"/>
              <a:t> technique, </a:t>
            </a:r>
            <a:r>
              <a:rPr lang="en-US" b="1" dirty="0" err="1" smtClean="0"/>
              <a:t>est</a:t>
            </a:r>
            <a:r>
              <a:rPr lang="en-US" b="1" dirty="0" smtClean="0"/>
              <a:t> </a:t>
            </a:r>
            <a:r>
              <a:rPr lang="en-US" b="1" dirty="0" err="1" smtClean="0"/>
              <a:t>secondaire</a:t>
            </a:r>
            <a:r>
              <a:rPr lang="en-US" b="1" dirty="0" smtClean="0"/>
              <a:t>, </a:t>
            </a:r>
            <a:r>
              <a:rPr lang="en-US" b="1" dirty="0" err="1" smtClean="0"/>
              <a:t>même</a:t>
            </a:r>
            <a:r>
              <a:rPr lang="en-US" b="1" dirty="0" smtClean="0"/>
              <a:t> </a:t>
            </a:r>
            <a:r>
              <a:rPr lang="en-US" b="1" dirty="0" err="1" smtClean="0"/>
              <a:t>si</a:t>
            </a:r>
            <a:r>
              <a:rPr lang="en-US" b="1" dirty="0" smtClean="0"/>
              <a:t> </a:t>
            </a:r>
            <a:r>
              <a:rPr lang="en-US" b="1" dirty="0" err="1" smtClean="0"/>
              <a:t>une</a:t>
            </a:r>
            <a:r>
              <a:rPr lang="en-US" b="1" dirty="0" smtClean="0"/>
              <a:t> documentation </a:t>
            </a:r>
            <a:r>
              <a:rPr lang="en-US" b="1" dirty="0" err="1" smtClean="0"/>
              <a:t>succincte</a:t>
            </a:r>
            <a:r>
              <a:rPr lang="en-US" b="1" dirty="0" smtClean="0"/>
              <a:t> et </a:t>
            </a:r>
            <a:r>
              <a:rPr lang="en-US" b="1" dirty="0" err="1" smtClean="0"/>
              <a:t>précise</a:t>
            </a:r>
            <a:r>
              <a:rPr lang="en-US" b="1" dirty="0" smtClean="0"/>
              <a:t> </a:t>
            </a:r>
            <a:r>
              <a:rPr lang="en-US" b="1" dirty="0" err="1" smtClean="0"/>
              <a:t>est</a:t>
            </a:r>
            <a:r>
              <a:rPr lang="en-US" b="1" dirty="0" smtClean="0"/>
              <a:t> utile </a:t>
            </a:r>
            <a:r>
              <a:rPr lang="en-US" b="1" dirty="0" err="1" smtClean="0"/>
              <a:t>comme</a:t>
            </a:r>
            <a:r>
              <a:rPr lang="en-US" b="1" dirty="0" smtClean="0"/>
              <a:t> </a:t>
            </a:r>
            <a:r>
              <a:rPr lang="en-US" b="1" dirty="0" err="1" smtClean="0"/>
              <a:t>moyen</a:t>
            </a:r>
            <a:r>
              <a:rPr lang="en-US" b="1" dirty="0" smtClean="0"/>
              <a:t> de communication. </a:t>
            </a:r>
            <a:endParaRPr lang="fr-FR"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principes de la méthode Agile(2)</a:t>
            </a:r>
            <a:endParaRPr lang="fr-FR" b="1" dirty="0">
              <a:solidFill>
                <a:srgbClr val="FF0000"/>
              </a:solidFill>
            </a:endParaRPr>
          </a:p>
        </p:txBody>
      </p:sp>
      <p:sp>
        <p:nvSpPr>
          <p:cNvPr id="3" name="Espace réservé du contenu 2"/>
          <p:cNvSpPr>
            <a:spLocks noGrp="1"/>
          </p:cNvSpPr>
          <p:nvPr>
            <p:ph idx="1"/>
          </p:nvPr>
        </p:nvSpPr>
        <p:spPr/>
        <p:txBody>
          <a:bodyPr>
            <a:normAutofit fontScale="92500"/>
          </a:bodyPr>
          <a:lstStyle/>
          <a:p>
            <a:pPr algn="just"/>
            <a:r>
              <a:rPr lang="en-US" b="1" dirty="0" smtClean="0"/>
              <a:t>« Collaboration avec le client </a:t>
            </a:r>
            <a:r>
              <a:rPr lang="en-US" b="1" dirty="0" err="1" smtClean="0"/>
              <a:t>plutôt</a:t>
            </a:r>
            <a:r>
              <a:rPr lang="en-US" b="1" dirty="0" smtClean="0"/>
              <a:t> </a:t>
            </a:r>
            <a:r>
              <a:rPr lang="en-US" b="1" dirty="0" err="1" smtClean="0"/>
              <a:t>que</a:t>
            </a:r>
            <a:r>
              <a:rPr lang="en-US" b="1" dirty="0" smtClean="0"/>
              <a:t> </a:t>
            </a:r>
            <a:r>
              <a:rPr lang="en-US" b="1" dirty="0" err="1" smtClean="0"/>
              <a:t>négociation</a:t>
            </a:r>
            <a:r>
              <a:rPr lang="en-US" b="1" dirty="0" smtClean="0"/>
              <a:t> de </a:t>
            </a:r>
            <a:r>
              <a:rPr lang="en-US" b="1" dirty="0" err="1" smtClean="0"/>
              <a:t>contrat</a:t>
            </a:r>
            <a:r>
              <a:rPr lang="en-US" b="1" dirty="0" smtClean="0"/>
              <a:t> » : </a:t>
            </a:r>
            <a:r>
              <a:rPr lang="en-US" b="1" dirty="0" err="1" smtClean="0"/>
              <a:t>leclient</a:t>
            </a:r>
            <a:r>
              <a:rPr lang="en-US" b="1" dirty="0" smtClean="0"/>
              <a:t> </a:t>
            </a:r>
            <a:r>
              <a:rPr lang="en-US" b="1" dirty="0" err="1" smtClean="0"/>
              <a:t>doit</a:t>
            </a:r>
            <a:r>
              <a:rPr lang="en-US" b="1" dirty="0" smtClean="0"/>
              <a:t> </a:t>
            </a:r>
            <a:r>
              <a:rPr lang="en-US" b="1" dirty="0" err="1" smtClean="0"/>
              <a:t>être</a:t>
            </a:r>
            <a:r>
              <a:rPr lang="en-US" b="1" dirty="0" smtClean="0"/>
              <a:t> </a:t>
            </a:r>
            <a:r>
              <a:rPr lang="en-US" b="1" dirty="0" err="1" smtClean="0"/>
              <a:t>impliqué</a:t>
            </a:r>
            <a:r>
              <a:rPr lang="en-US" b="1" dirty="0" smtClean="0"/>
              <a:t> </a:t>
            </a:r>
            <a:r>
              <a:rPr lang="en-US" b="1" dirty="0" err="1" smtClean="0"/>
              <a:t>dans</a:t>
            </a:r>
            <a:r>
              <a:rPr lang="en-US" b="1" dirty="0" smtClean="0"/>
              <a:t> le </a:t>
            </a:r>
            <a:r>
              <a:rPr lang="en-US" b="1" dirty="0" err="1" smtClean="0"/>
              <a:t>développement</a:t>
            </a:r>
            <a:r>
              <a:rPr lang="en-US" b="1" dirty="0" smtClean="0"/>
              <a:t>. On ne </a:t>
            </a:r>
            <a:r>
              <a:rPr lang="en-US" b="1" dirty="0" err="1" smtClean="0"/>
              <a:t>peut</a:t>
            </a:r>
            <a:r>
              <a:rPr lang="en-US" b="1" dirty="0" smtClean="0"/>
              <a:t> se con- </a:t>
            </a:r>
            <a:r>
              <a:rPr lang="en-US" b="1" dirty="0" err="1" smtClean="0"/>
              <a:t>tenter</a:t>
            </a:r>
            <a:r>
              <a:rPr lang="en-US" b="1" dirty="0" smtClean="0"/>
              <a:t> de </a:t>
            </a:r>
            <a:r>
              <a:rPr lang="en-US" b="1" dirty="0" err="1" smtClean="0"/>
              <a:t>négocier</a:t>
            </a:r>
            <a:r>
              <a:rPr lang="en-US" b="1" dirty="0" smtClean="0"/>
              <a:t> un </a:t>
            </a:r>
            <a:r>
              <a:rPr lang="en-US" b="1" dirty="0" err="1" smtClean="0"/>
              <a:t>contrat</a:t>
            </a:r>
            <a:r>
              <a:rPr lang="en-US" b="1" dirty="0" smtClean="0"/>
              <a:t> au début du </a:t>
            </a:r>
            <a:r>
              <a:rPr lang="en-US" b="1" dirty="0" err="1" smtClean="0"/>
              <a:t>projet</a:t>
            </a:r>
            <a:r>
              <a:rPr lang="en-US" b="1" dirty="0" smtClean="0"/>
              <a:t>, </a:t>
            </a:r>
            <a:r>
              <a:rPr lang="en-US" b="1" dirty="0" err="1" smtClean="0"/>
              <a:t>puis</a:t>
            </a:r>
            <a:r>
              <a:rPr lang="en-US" b="1" dirty="0" smtClean="0"/>
              <a:t> de </a:t>
            </a:r>
            <a:r>
              <a:rPr lang="en-US" b="1" dirty="0" err="1" smtClean="0"/>
              <a:t>négliger</a:t>
            </a:r>
            <a:r>
              <a:rPr lang="en-US" b="1" dirty="0" smtClean="0"/>
              <a:t> les </a:t>
            </a:r>
            <a:r>
              <a:rPr lang="en-US" b="1" dirty="0" err="1" smtClean="0"/>
              <a:t>demandes</a:t>
            </a:r>
            <a:r>
              <a:rPr lang="en-US" b="1" dirty="0" smtClean="0"/>
              <a:t> du client.</a:t>
            </a:r>
            <a:r>
              <a:rPr lang="fr-FR" b="1" dirty="0" smtClean="0"/>
              <a:t> </a:t>
            </a:r>
          </a:p>
          <a:p>
            <a:pPr algn="just"/>
            <a:r>
              <a:rPr lang="en-US" b="1" dirty="0" smtClean="0"/>
              <a:t>« </a:t>
            </a:r>
            <a:r>
              <a:rPr lang="en-US" b="1" dirty="0" err="1" smtClean="0"/>
              <a:t>Réagir</a:t>
            </a:r>
            <a:r>
              <a:rPr lang="en-US" b="1" dirty="0" smtClean="0"/>
              <a:t> au </a:t>
            </a:r>
            <a:r>
              <a:rPr lang="en-US" b="1" dirty="0" err="1" smtClean="0"/>
              <a:t>changement</a:t>
            </a:r>
            <a:r>
              <a:rPr lang="en-US" b="1" dirty="0" smtClean="0"/>
              <a:t> </a:t>
            </a:r>
            <a:r>
              <a:rPr lang="en-US" b="1" dirty="0" err="1" smtClean="0"/>
              <a:t>plutôt</a:t>
            </a:r>
            <a:r>
              <a:rPr lang="en-US" b="1" dirty="0" smtClean="0"/>
              <a:t> </a:t>
            </a:r>
            <a:r>
              <a:rPr lang="en-US" b="1" dirty="0" err="1" smtClean="0"/>
              <a:t>que</a:t>
            </a:r>
            <a:r>
              <a:rPr lang="en-US" b="1" dirty="0" smtClean="0"/>
              <a:t> </a:t>
            </a:r>
            <a:r>
              <a:rPr lang="en-US" b="1" dirty="0" err="1" smtClean="0"/>
              <a:t>suivre</a:t>
            </a:r>
            <a:r>
              <a:rPr lang="en-US" b="1" dirty="0" smtClean="0"/>
              <a:t> un plan » : la </a:t>
            </a:r>
            <a:r>
              <a:rPr lang="en-US" b="1" dirty="0" err="1" smtClean="0"/>
              <a:t>planification</a:t>
            </a:r>
            <a:r>
              <a:rPr lang="en-US" b="1" dirty="0" smtClean="0"/>
              <a:t> </a:t>
            </a:r>
            <a:r>
              <a:rPr lang="en-US" b="1" dirty="0" err="1" smtClean="0"/>
              <a:t>ini</a:t>
            </a:r>
            <a:r>
              <a:rPr lang="en-US" b="1" dirty="0" smtClean="0"/>
              <a:t>- </a:t>
            </a:r>
            <a:r>
              <a:rPr lang="en-US" b="1" dirty="0" err="1" smtClean="0"/>
              <a:t>tiale</a:t>
            </a:r>
            <a:r>
              <a:rPr lang="en-US" b="1" dirty="0" smtClean="0"/>
              <a:t> et la structure du </a:t>
            </a:r>
            <a:r>
              <a:rPr lang="en-US" b="1" dirty="0" err="1" smtClean="0"/>
              <a:t>logiciel</a:t>
            </a:r>
            <a:r>
              <a:rPr lang="en-US" b="1" dirty="0" smtClean="0"/>
              <a:t> </a:t>
            </a:r>
            <a:r>
              <a:rPr lang="en-US" b="1" dirty="0" err="1" smtClean="0"/>
              <a:t>doivent</a:t>
            </a:r>
            <a:r>
              <a:rPr lang="en-US" b="1" dirty="0" smtClean="0"/>
              <a:t> </a:t>
            </a:r>
            <a:r>
              <a:rPr lang="en-US" b="1" dirty="0" err="1" smtClean="0"/>
              <a:t>être</a:t>
            </a:r>
            <a:r>
              <a:rPr lang="en-US" b="1" dirty="0" smtClean="0"/>
              <a:t> </a:t>
            </a:r>
            <a:r>
              <a:rPr lang="en-US" b="1" dirty="0" err="1" smtClean="0"/>
              <a:t>flexibles</a:t>
            </a:r>
            <a:r>
              <a:rPr lang="en-US" b="1" dirty="0" smtClean="0"/>
              <a:t> </a:t>
            </a:r>
            <a:r>
              <a:rPr lang="en-US" b="1" dirty="0" err="1" smtClean="0"/>
              <a:t>afin</a:t>
            </a:r>
            <a:r>
              <a:rPr lang="en-US" b="1" dirty="0" smtClean="0"/>
              <a:t> de </a:t>
            </a:r>
            <a:r>
              <a:rPr lang="en-US" b="1" dirty="0" err="1" smtClean="0"/>
              <a:t>permettre</a:t>
            </a:r>
            <a:r>
              <a:rPr lang="en-US" b="1" dirty="0" smtClean="0"/>
              <a:t> </a:t>
            </a:r>
            <a:r>
              <a:rPr lang="en-US" b="1" dirty="0" err="1" smtClean="0"/>
              <a:t>l’évolution</a:t>
            </a:r>
            <a:r>
              <a:rPr lang="en-US" b="1" dirty="0" smtClean="0"/>
              <a:t> de la </a:t>
            </a:r>
            <a:r>
              <a:rPr lang="en-US" b="1" dirty="0" err="1" smtClean="0"/>
              <a:t>demande</a:t>
            </a:r>
            <a:r>
              <a:rPr lang="en-US" b="1" dirty="0" smtClean="0"/>
              <a:t> du client </a:t>
            </a:r>
            <a:endParaRPr lang="fr-FR"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La démarche de modélisation d’une application web (1)</a:t>
            </a:r>
            <a:endParaRPr lang="fr-FR" b="1" dirty="0">
              <a:solidFill>
                <a:srgbClr val="FF0000"/>
              </a:solidFill>
            </a:endParaRPr>
          </a:p>
        </p:txBody>
      </p:sp>
      <p:grpSp>
        <p:nvGrpSpPr>
          <p:cNvPr id="397" name="Groupe 396"/>
          <p:cNvGrpSpPr/>
          <p:nvPr/>
        </p:nvGrpSpPr>
        <p:grpSpPr>
          <a:xfrm>
            <a:off x="357158" y="1714488"/>
            <a:ext cx="8572560" cy="4429156"/>
            <a:chOff x="1951038" y="3433763"/>
            <a:chExt cx="5014912" cy="2732087"/>
          </a:xfrm>
        </p:grpSpPr>
        <p:grpSp>
          <p:nvGrpSpPr>
            <p:cNvPr id="1026" name="Group 2"/>
            <p:cNvGrpSpPr>
              <a:grpSpLocks/>
            </p:cNvGrpSpPr>
            <p:nvPr/>
          </p:nvGrpSpPr>
          <p:grpSpPr bwMode="auto">
            <a:xfrm>
              <a:off x="3754438" y="5216525"/>
              <a:ext cx="2225675" cy="949325"/>
              <a:chOff x="5913" y="-705"/>
              <a:chExt cx="3504" cy="1497"/>
            </a:xfrm>
          </p:grpSpPr>
          <p:pic>
            <p:nvPicPr>
              <p:cNvPr id="1027" name="Picture 3"/>
              <p:cNvPicPr>
                <a:picLocks noChangeAspect="1" noChangeArrowheads="1"/>
              </p:cNvPicPr>
              <p:nvPr/>
            </p:nvPicPr>
            <p:blipFill>
              <a:blip r:embed="rId2"/>
              <a:srcRect/>
              <a:stretch>
                <a:fillRect/>
              </a:stretch>
            </p:blipFill>
            <p:spPr bwMode="auto">
              <a:xfrm>
                <a:off x="5913" y="-705"/>
                <a:ext cx="2761" cy="1497"/>
              </a:xfrm>
              <a:prstGeom prst="rect">
                <a:avLst/>
              </a:prstGeom>
              <a:noFill/>
            </p:spPr>
          </p:pic>
          <p:sp>
            <p:nvSpPr>
              <p:cNvPr id="1028" name="Freeform 4"/>
              <p:cNvSpPr>
                <a:spLocks/>
              </p:cNvSpPr>
              <p:nvPr/>
            </p:nvSpPr>
            <p:spPr bwMode="auto">
              <a:xfrm>
                <a:off x="8651" y="105"/>
                <a:ext cx="0" cy="0"/>
              </a:xfrm>
              <a:custGeom>
                <a:avLst/>
                <a:gdLst/>
                <a:ahLst/>
                <a:cxnLst>
                  <a:cxn ang="0">
                    <a:pos x="0" y="0"/>
                  </a:cxn>
                  <a:cxn ang="0">
                    <a:pos x="0" y="0"/>
                  </a:cxn>
                </a:cxnLst>
                <a:rect l="0" t="0" r="r" b="b"/>
                <a:pathLst>
                  <a:path>
                    <a:moveTo>
                      <a:pt x="0" y="0"/>
                    </a:moveTo>
                    <a:lnTo>
                      <a:pt x="0" y="0"/>
                    </a:lnTo>
                  </a:path>
                </a:pathLst>
              </a:custGeom>
              <a:noFill/>
              <a:ln w="1270">
                <a:solidFill>
                  <a:srgbClr val="E3E4E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29" name="Freeform 5"/>
              <p:cNvSpPr>
                <a:spLocks/>
              </p:cNvSpPr>
              <p:nvPr/>
            </p:nvSpPr>
            <p:spPr bwMode="auto">
              <a:xfrm>
                <a:off x="8651" y="105"/>
                <a:ext cx="338" cy="0"/>
              </a:xfrm>
              <a:custGeom>
                <a:avLst/>
                <a:gdLst/>
                <a:ahLst/>
                <a:cxnLst>
                  <a:cxn ang="0">
                    <a:pos x="0" y="0"/>
                  </a:cxn>
                  <a:cxn ang="0">
                    <a:pos x="338" y="0"/>
                  </a:cxn>
                </a:cxnLst>
                <a:rect l="0" t="0" r="r" b="b"/>
                <a:pathLst>
                  <a:path w="338">
                    <a:moveTo>
                      <a:pt x="0" y="0"/>
                    </a:moveTo>
                    <a:lnTo>
                      <a:pt x="338"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0" name="Freeform 6"/>
              <p:cNvSpPr>
                <a:spLocks/>
              </p:cNvSpPr>
              <p:nvPr/>
            </p:nvSpPr>
            <p:spPr bwMode="auto">
              <a:xfrm>
                <a:off x="8648" y="534"/>
                <a:ext cx="0" cy="0"/>
              </a:xfrm>
              <a:custGeom>
                <a:avLst/>
                <a:gdLst/>
                <a:ahLst/>
                <a:cxnLst>
                  <a:cxn ang="0">
                    <a:pos x="0" y="0"/>
                  </a:cxn>
                  <a:cxn ang="0">
                    <a:pos x="0" y="0"/>
                  </a:cxn>
                </a:cxnLst>
                <a:rect l="0" t="0" r="r" b="b"/>
                <a:pathLst>
                  <a:path>
                    <a:moveTo>
                      <a:pt x="0" y="0"/>
                    </a:moveTo>
                    <a:lnTo>
                      <a:pt x="0" y="0"/>
                    </a:lnTo>
                  </a:path>
                </a:pathLst>
              </a:custGeom>
              <a:noFill/>
              <a:ln w="1270">
                <a:solidFill>
                  <a:srgbClr val="E3E4E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1" name="Freeform 7"/>
              <p:cNvSpPr>
                <a:spLocks/>
              </p:cNvSpPr>
              <p:nvPr/>
            </p:nvSpPr>
            <p:spPr bwMode="auto">
              <a:xfrm>
                <a:off x="8648" y="534"/>
                <a:ext cx="242" cy="0"/>
              </a:xfrm>
              <a:custGeom>
                <a:avLst/>
                <a:gdLst/>
                <a:ahLst/>
                <a:cxnLst>
                  <a:cxn ang="0">
                    <a:pos x="0" y="0"/>
                  </a:cxn>
                  <a:cxn ang="0">
                    <a:pos x="243" y="0"/>
                  </a:cxn>
                </a:cxnLst>
                <a:rect l="0" t="0" r="r" b="b"/>
                <a:pathLst>
                  <a:path w="242">
                    <a:moveTo>
                      <a:pt x="0" y="0"/>
                    </a:moveTo>
                    <a:lnTo>
                      <a:pt x="243"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2" name="Freeform 8"/>
              <p:cNvSpPr>
                <a:spLocks/>
              </p:cNvSpPr>
              <p:nvPr/>
            </p:nvSpPr>
            <p:spPr bwMode="auto">
              <a:xfrm>
                <a:off x="8894" y="446"/>
                <a:ext cx="165" cy="61"/>
              </a:xfrm>
              <a:custGeom>
                <a:avLst/>
                <a:gdLst/>
                <a:ahLst/>
                <a:cxnLst>
                  <a:cxn ang="0">
                    <a:pos x="0" y="60"/>
                  </a:cxn>
                  <a:cxn ang="0">
                    <a:pos x="166" y="60"/>
                  </a:cxn>
                  <a:cxn ang="0">
                    <a:pos x="166" y="0"/>
                  </a:cxn>
                  <a:cxn ang="0">
                    <a:pos x="0" y="0"/>
                  </a:cxn>
                  <a:cxn ang="0">
                    <a:pos x="0" y="60"/>
                  </a:cxn>
                </a:cxnLst>
                <a:rect l="0" t="0" r="r" b="b"/>
                <a:pathLst>
                  <a:path w="165" h="61">
                    <a:moveTo>
                      <a:pt x="0" y="60"/>
                    </a:moveTo>
                    <a:lnTo>
                      <a:pt x="166" y="60"/>
                    </a:lnTo>
                    <a:lnTo>
                      <a:pt x="166" y="0"/>
                    </a:lnTo>
                    <a:lnTo>
                      <a:pt x="0" y="0"/>
                    </a:lnTo>
                    <a:lnTo>
                      <a:pt x="0" y="60"/>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3" name="Freeform 9"/>
              <p:cNvSpPr>
                <a:spLocks/>
              </p:cNvSpPr>
              <p:nvPr/>
            </p:nvSpPr>
            <p:spPr bwMode="auto">
              <a:xfrm>
                <a:off x="9065" y="541"/>
                <a:ext cx="0" cy="0"/>
              </a:xfrm>
              <a:custGeom>
                <a:avLst/>
                <a:gdLst/>
                <a:ahLst/>
                <a:cxnLst>
                  <a:cxn ang="0">
                    <a:pos x="0" y="0"/>
                  </a:cxn>
                  <a:cxn ang="0">
                    <a:pos x="0" y="0"/>
                  </a:cxn>
                </a:cxnLst>
                <a:rect l="0" t="0" r="r" b="b"/>
                <a:pathLst>
                  <a:path>
                    <a:moveTo>
                      <a:pt x="0" y="0"/>
                    </a:moveTo>
                    <a:lnTo>
                      <a:pt x="0" y="0"/>
                    </a:lnTo>
                  </a:path>
                </a:pathLst>
              </a:custGeom>
              <a:noFill/>
              <a:ln w="1270">
                <a:solidFill>
                  <a:srgbClr val="E3E4E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4" name="Freeform 10"/>
              <p:cNvSpPr>
                <a:spLocks/>
              </p:cNvSpPr>
              <p:nvPr/>
            </p:nvSpPr>
            <p:spPr bwMode="auto">
              <a:xfrm>
                <a:off x="9065" y="541"/>
                <a:ext cx="256" cy="0"/>
              </a:xfrm>
              <a:custGeom>
                <a:avLst/>
                <a:gdLst/>
                <a:ahLst/>
                <a:cxnLst>
                  <a:cxn ang="0">
                    <a:pos x="0" y="0"/>
                  </a:cxn>
                  <a:cxn ang="0">
                    <a:pos x="256" y="0"/>
                  </a:cxn>
                </a:cxnLst>
                <a:rect l="0" t="0" r="r" b="b"/>
                <a:pathLst>
                  <a:path w="256">
                    <a:moveTo>
                      <a:pt x="0" y="0"/>
                    </a:moveTo>
                    <a:lnTo>
                      <a:pt x="256"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5" name="Freeform 11"/>
              <p:cNvSpPr>
                <a:spLocks/>
              </p:cNvSpPr>
              <p:nvPr/>
            </p:nvSpPr>
            <p:spPr bwMode="auto">
              <a:xfrm>
                <a:off x="8894" y="446"/>
                <a:ext cx="165" cy="162"/>
              </a:xfrm>
              <a:custGeom>
                <a:avLst/>
                <a:gdLst/>
                <a:ahLst/>
                <a:cxnLst>
                  <a:cxn ang="0">
                    <a:pos x="0" y="162"/>
                  </a:cxn>
                  <a:cxn ang="0">
                    <a:pos x="166" y="162"/>
                  </a:cxn>
                  <a:cxn ang="0">
                    <a:pos x="166" y="0"/>
                  </a:cxn>
                  <a:cxn ang="0">
                    <a:pos x="0" y="0"/>
                  </a:cxn>
                  <a:cxn ang="0">
                    <a:pos x="0" y="162"/>
                  </a:cxn>
                </a:cxnLst>
                <a:rect l="0" t="0" r="r" b="b"/>
                <a:pathLst>
                  <a:path w="165" h="162">
                    <a:moveTo>
                      <a:pt x="0" y="162"/>
                    </a:moveTo>
                    <a:lnTo>
                      <a:pt x="166" y="162"/>
                    </a:lnTo>
                    <a:lnTo>
                      <a:pt x="166" y="0"/>
                    </a:lnTo>
                    <a:lnTo>
                      <a:pt x="0" y="0"/>
                    </a:lnTo>
                    <a:lnTo>
                      <a:pt x="0" y="162"/>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6" name="Freeform 12"/>
              <p:cNvSpPr>
                <a:spLocks/>
              </p:cNvSpPr>
              <p:nvPr/>
            </p:nvSpPr>
            <p:spPr bwMode="auto">
              <a:xfrm>
                <a:off x="8894" y="506"/>
                <a:ext cx="165" cy="102"/>
              </a:xfrm>
              <a:custGeom>
                <a:avLst/>
                <a:gdLst/>
                <a:ahLst/>
                <a:cxnLst>
                  <a:cxn ang="0">
                    <a:pos x="0" y="102"/>
                  </a:cxn>
                  <a:cxn ang="0">
                    <a:pos x="166" y="102"/>
                  </a:cxn>
                  <a:cxn ang="0">
                    <a:pos x="166" y="0"/>
                  </a:cxn>
                  <a:cxn ang="0">
                    <a:pos x="0" y="0"/>
                  </a:cxn>
                  <a:cxn ang="0">
                    <a:pos x="0" y="102"/>
                  </a:cxn>
                </a:cxnLst>
                <a:rect l="0" t="0" r="r" b="b"/>
                <a:pathLst>
                  <a:path w="165" h="102">
                    <a:moveTo>
                      <a:pt x="0" y="102"/>
                    </a:moveTo>
                    <a:lnTo>
                      <a:pt x="166" y="102"/>
                    </a:lnTo>
                    <a:lnTo>
                      <a:pt x="166" y="0"/>
                    </a:lnTo>
                    <a:lnTo>
                      <a:pt x="0" y="0"/>
                    </a:lnTo>
                    <a:lnTo>
                      <a:pt x="0" y="102"/>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7" name="Freeform 13"/>
              <p:cNvSpPr>
                <a:spLocks/>
              </p:cNvSpPr>
              <p:nvPr/>
            </p:nvSpPr>
            <p:spPr bwMode="auto">
              <a:xfrm>
                <a:off x="8894" y="506"/>
                <a:ext cx="165" cy="102"/>
              </a:xfrm>
              <a:custGeom>
                <a:avLst/>
                <a:gdLst/>
                <a:ahLst/>
                <a:cxnLst>
                  <a:cxn ang="0">
                    <a:pos x="0" y="102"/>
                  </a:cxn>
                  <a:cxn ang="0">
                    <a:pos x="166" y="102"/>
                  </a:cxn>
                  <a:cxn ang="0">
                    <a:pos x="166" y="0"/>
                  </a:cxn>
                  <a:cxn ang="0">
                    <a:pos x="0" y="0"/>
                  </a:cxn>
                  <a:cxn ang="0">
                    <a:pos x="0" y="102"/>
                  </a:cxn>
                </a:cxnLst>
                <a:rect l="0" t="0" r="r" b="b"/>
                <a:pathLst>
                  <a:path w="165" h="102">
                    <a:moveTo>
                      <a:pt x="0" y="102"/>
                    </a:moveTo>
                    <a:lnTo>
                      <a:pt x="166" y="102"/>
                    </a:lnTo>
                    <a:lnTo>
                      <a:pt x="166" y="0"/>
                    </a:lnTo>
                    <a:lnTo>
                      <a:pt x="0" y="0"/>
                    </a:lnTo>
                    <a:lnTo>
                      <a:pt x="0" y="102"/>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8" name="Freeform 14"/>
              <p:cNvSpPr>
                <a:spLocks/>
              </p:cNvSpPr>
              <p:nvPr/>
            </p:nvSpPr>
            <p:spPr bwMode="auto">
              <a:xfrm>
                <a:off x="8894" y="566"/>
                <a:ext cx="165" cy="42"/>
              </a:xfrm>
              <a:custGeom>
                <a:avLst/>
                <a:gdLst/>
                <a:ahLst/>
                <a:cxnLst>
                  <a:cxn ang="0">
                    <a:pos x="0" y="42"/>
                  </a:cxn>
                  <a:cxn ang="0">
                    <a:pos x="166" y="42"/>
                  </a:cxn>
                  <a:cxn ang="0">
                    <a:pos x="166" y="0"/>
                  </a:cxn>
                  <a:cxn ang="0">
                    <a:pos x="0" y="0"/>
                  </a:cxn>
                  <a:cxn ang="0">
                    <a:pos x="0" y="42"/>
                  </a:cxn>
                </a:cxnLst>
                <a:rect l="0" t="0" r="r" b="b"/>
                <a:pathLst>
                  <a:path w="165" h="42">
                    <a:moveTo>
                      <a:pt x="0" y="42"/>
                    </a:moveTo>
                    <a:lnTo>
                      <a:pt x="166" y="42"/>
                    </a:lnTo>
                    <a:lnTo>
                      <a:pt x="166" y="0"/>
                    </a:lnTo>
                    <a:lnTo>
                      <a:pt x="0" y="0"/>
                    </a:lnTo>
                    <a:lnTo>
                      <a:pt x="0" y="42"/>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9" name="Freeform 15"/>
              <p:cNvSpPr>
                <a:spLocks/>
              </p:cNvSpPr>
              <p:nvPr/>
            </p:nvSpPr>
            <p:spPr bwMode="auto">
              <a:xfrm>
                <a:off x="9025" y="451"/>
                <a:ext cx="30" cy="37"/>
              </a:xfrm>
              <a:custGeom>
                <a:avLst/>
                <a:gdLst/>
                <a:ahLst/>
                <a:cxnLst>
                  <a:cxn ang="0">
                    <a:pos x="5" y="33"/>
                  </a:cxn>
                  <a:cxn ang="0">
                    <a:pos x="11" y="37"/>
                  </a:cxn>
                  <a:cxn ang="0">
                    <a:pos x="14" y="37"/>
                  </a:cxn>
                  <a:cxn ang="0">
                    <a:pos x="23" y="37"/>
                  </a:cxn>
                  <a:cxn ang="0">
                    <a:pos x="28" y="26"/>
                  </a:cxn>
                  <a:cxn ang="0">
                    <a:pos x="30" y="18"/>
                  </a:cxn>
                  <a:cxn ang="0">
                    <a:pos x="28" y="14"/>
                  </a:cxn>
                  <a:cxn ang="0">
                    <a:pos x="28" y="10"/>
                  </a:cxn>
                  <a:cxn ang="0">
                    <a:pos x="27" y="8"/>
                  </a:cxn>
                  <a:cxn ang="0">
                    <a:pos x="25" y="4"/>
                  </a:cxn>
                  <a:cxn ang="0">
                    <a:pos x="19" y="0"/>
                  </a:cxn>
                  <a:cxn ang="0">
                    <a:pos x="9" y="0"/>
                  </a:cxn>
                  <a:cxn ang="0">
                    <a:pos x="4" y="4"/>
                  </a:cxn>
                  <a:cxn ang="0">
                    <a:pos x="2" y="8"/>
                  </a:cxn>
                  <a:cxn ang="0">
                    <a:pos x="0" y="10"/>
                  </a:cxn>
                  <a:cxn ang="0">
                    <a:pos x="0" y="25"/>
                  </a:cxn>
                  <a:cxn ang="0">
                    <a:pos x="2" y="29"/>
                  </a:cxn>
                  <a:cxn ang="0">
                    <a:pos x="5" y="33"/>
                  </a:cxn>
                </a:cxnLst>
                <a:rect l="0" t="0" r="r" b="b"/>
                <a:pathLst>
                  <a:path w="30" h="37">
                    <a:moveTo>
                      <a:pt x="5" y="33"/>
                    </a:moveTo>
                    <a:lnTo>
                      <a:pt x="11" y="37"/>
                    </a:lnTo>
                    <a:lnTo>
                      <a:pt x="14" y="37"/>
                    </a:lnTo>
                    <a:lnTo>
                      <a:pt x="23" y="37"/>
                    </a:lnTo>
                    <a:lnTo>
                      <a:pt x="28" y="26"/>
                    </a:lnTo>
                    <a:lnTo>
                      <a:pt x="30" y="18"/>
                    </a:lnTo>
                    <a:lnTo>
                      <a:pt x="28" y="14"/>
                    </a:lnTo>
                    <a:lnTo>
                      <a:pt x="28" y="10"/>
                    </a:lnTo>
                    <a:lnTo>
                      <a:pt x="27" y="8"/>
                    </a:lnTo>
                    <a:lnTo>
                      <a:pt x="25" y="4"/>
                    </a:lnTo>
                    <a:lnTo>
                      <a:pt x="19" y="0"/>
                    </a:lnTo>
                    <a:lnTo>
                      <a:pt x="9" y="0"/>
                    </a:lnTo>
                    <a:lnTo>
                      <a:pt x="4" y="4"/>
                    </a:lnTo>
                    <a:lnTo>
                      <a:pt x="2" y="8"/>
                    </a:lnTo>
                    <a:lnTo>
                      <a:pt x="0" y="10"/>
                    </a:lnTo>
                    <a:lnTo>
                      <a:pt x="0" y="25"/>
                    </a:lnTo>
                    <a:lnTo>
                      <a:pt x="2" y="29"/>
                    </a:lnTo>
                    <a:lnTo>
                      <a:pt x="5" y="33"/>
                    </a:lnTo>
                    <a:close/>
                  </a:path>
                </a:pathLst>
              </a:custGeom>
              <a:solidFill>
                <a:srgbClr val="E6E7E8"/>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0" name="Freeform 16"/>
              <p:cNvSpPr>
                <a:spLocks/>
              </p:cNvSpPr>
              <p:nvPr/>
            </p:nvSpPr>
            <p:spPr bwMode="auto">
              <a:xfrm>
                <a:off x="9025" y="451"/>
                <a:ext cx="30" cy="38"/>
              </a:xfrm>
              <a:custGeom>
                <a:avLst/>
                <a:gdLst/>
                <a:ahLst/>
                <a:cxnLst>
                  <a:cxn ang="0">
                    <a:pos x="30" y="19"/>
                  </a:cxn>
                  <a:cxn ang="0">
                    <a:pos x="29" y="15"/>
                  </a:cxn>
                  <a:cxn ang="0">
                    <a:pos x="29" y="10"/>
                  </a:cxn>
                  <a:cxn ang="0">
                    <a:pos x="27" y="8"/>
                  </a:cxn>
                  <a:cxn ang="0">
                    <a:pos x="25" y="4"/>
                  </a:cxn>
                  <a:cxn ang="0">
                    <a:pos x="23" y="2"/>
                  </a:cxn>
                  <a:cxn ang="0">
                    <a:pos x="20" y="0"/>
                  </a:cxn>
                  <a:cxn ang="0">
                    <a:pos x="9" y="0"/>
                  </a:cxn>
                  <a:cxn ang="0">
                    <a:pos x="6" y="2"/>
                  </a:cxn>
                  <a:cxn ang="0">
                    <a:pos x="4" y="4"/>
                  </a:cxn>
                  <a:cxn ang="0">
                    <a:pos x="2" y="8"/>
                  </a:cxn>
                  <a:cxn ang="0">
                    <a:pos x="0" y="10"/>
                  </a:cxn>
                  <a:cxn ang="0">
                    <a:pos x="0" y="25"/>
                  </a:cxn>
                  <a:cxn ang="0">
                    <a:pos x="2" y="30"/>
                  </a:cxn>
                  <a:cxn ang="0">
                    <a:pos x="4" y="32"/>
                  </a:cxn>
                  <a:cxn ang="0">
                    <a:pos x="6" y="34"/>
                  </a:cxn>
                  <a:cxn ang="0">
                    <a:pos x="9" y="36"/>
                  </a:cxn>
                  <a:cxn ang="0">
                    <a:pos x="11" y="38"/>
                  </a:cxn>
                  <a:cxn ang="0">
                    <a:pos x="15" y="38"/>
                  </a:cxn>
                  <a:cxn ang="0">
                    <a:pos x="24" y="38"/>
                  </a:cxn>
                  <a:cxn ang="0">
                    <a:pos x="28" y="27"/>
                  </a:cxn>
                  <a:cxn ang="0">
                    <a:pos x="30" y="19"/>
                  </a:cxn>
                </a:cxnLst>
                <a:rect l="0" t="0" r="r" b="b"/>
                <a:pathLst>
                  <a:path w="30" h="38">
                    <a:moveTo>
                      <a:pt x="30" y="19"/>
                    </a:moveTo>
                    <a:lnTo>
                      <a:pt x="29" y="15"/>
                    </a:lnTo>
                    <a:lnTo>
                      <a:pt x="29" y="10"/>
                    </a:lnTo>
                    <a:lnTo>
                      <a:pt x="27" y="8"/>
                    </a:lnTo>
                    <a:lnTo>
                      <a:pt x="25" y="4"/>
                    </a:lnTo>
                    <a:lnTo>
                      <a:pt x="23" y="2"/>
                    </a:lnTo>
                    <a:lnTo>
                      <a:pt x="20" y="0"/>
                    </a:lnTo>
                    <a:lnTo>
                      <a:pt x="9" y="0"/>
                    </a:lnTo>
                    <a:lnTo>
                      <a:pt x="6" y="2"/>
                    </a:lnTo>
                    <a:lnTo>
                      <a:pt x="4" y="4"/>
                    </a:lnTo>
                    <a:lnTo>
                      <a:pt x="2" y="8"/>
                    </a:lnTo>
                    <a:lnTo>
                      <a:pt x="0" y="10"/>
                    </a:lnTo>
                    <a:lnTo>
                      <a:pt x="0" y="25"/>
                    </a:lnTo>
                    <a:lnTo>
                      <a:pt x="2" y="30"/>
                    </a:lnTo>
                    <a:lnTo>
                      <a:pt x="4" y="32"/>
                    </a:lnTo>
                    <a:lnTo>
                      <a:pt x="6" y="34"/>
                    </a:lnTo>
                    <a:lnTo>
                      <a:pt x="9" y="36"/>
                    </a:lnTo>
                    <a:lnTo>
                      <a:pt x="11" y="38"/>
                    </a:lnTo>
                    <a:lnTo>
                      <a:pt x="15" y="38"/>
                    </a:lnTo>
                    <a:lnTo>
                      <a:pt x="24" y="38"/>
                    </a:lnTo>
                    <a:lnTo>
                      <a:pt x="28" y="27"/>
                    </a:lnTo>
                    <a:lnTo>
                      <a:pt x="30" y="19"/>
                    </a:lnTo>
                  </a:path>
                </a:pathLst>
              </a:custGeom>
              <a:noFill/>
              <a:ln w="1435">
                <a:solidFill>
                  <a:srgbClr val="7B7D7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1" name="Freeform 17"/>
              <p:cNvSpPr>
                <a:spLocks/>
              </p:cNvSpPr>
              <p:nvPr/>
            </p:nvSpPr>
            <p:spPr bwMode="auto">
              <a:xfrm>
                <a:off x="9025" y="490"/>
                <a:ext cx="28" cy="0"/>
              </a:xfrm>
              <a:custGeom>
                <a:avLst/>
                <a:gdLst/>
                <a:ahLst/>
                <a:cxnLst>
                  <a:cxn ang="0">
                    <a:pos x="0" y="0"/>
                  </a:cxn>
                  <a:cxn ang="0">
                    <a:pos x="29" y="0"/>
                  </a:cxn>
                </a:cxnLst>
                <a:rect l="0" t="0" r="r" b="b"/>
                <a:pathLst>
                  <a:path w="28">
                    <a:moveTo>
                      <a:pt x="0" y="0"/>
                    </a:moveTo>
                    <a:lnTo>
                      <a:pt x="29" y="0"/>
                    </a:lnTo>
                  </a:path>
                </a:pathLst>
              </a:custGeom>
              <a:noFill/>
              <a:ln w="2858">
                <a:solidFill>
                  <a:srgbClr val="7B7D7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2" name="Freeform 18"/>
              <p:cNvSpPr>
                <a:spLocks/>
              </p:cNvSpPr>
              <p:nvPr/>
            </p:nvSpPr>
            <p:spPr bwMode="auto">
              <a:xfrm>
                <a:off x="8564" y="216"/>
                <a:ext cx="165" cy="61"/>
              </a:xfrm>
              <a:custGeom>
                <a:avLst/>
                <a:gdLst/>
                <a:ahLst/>
                <a:cxnLst>
                  <a:cxn ang="0">
                    <a:pos x="0" y="61"/>
                  </a:cxn>
                  <a:cxn ang="0">
                    <a:pos x="166" y="61"/>
                  </a:cxn>
                  <a:cxn ang="0">
                    <a:pos x="166" y="0"/>
                  </a:cxn>
                  <a:cxn ang="0">
                    <a:pos x="0" y="0"/>
                  </a:cxn>
                  <a:cxn ang="0">
                    <a:pos x="0" y="61"/>
                  </a:cxn>
                </a:cxnLst>
                <a:rect l="0" t="0" r="r" b="b"/>
                <a:pathLst>
                  <a:path w="165" h="61">
                    <a:moveTo>
                      <a:pt x="0" y="61"/>
                    </a:moveTo>
                    <a:lnTo>
                      <a:pt x="166" y="61"/>
                    </a:lnTo>
                    <a:lnTo>
                      <a:pt x="166" y="0"/>
                    </a:lnTo>
                    <a:lnTo>
                      <a:pt x="0" y="0"/>
                    </a:lnTo>
                    <a:lnTo>
                      <a:pt x="0" y="61"/>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3" name="Freeform 19"/>
              <p:cNvSpPr>
                <a:spLocks/>
              </p:cNvSpPr>
              <p:nvPr/>
            </p:nvSpPr>
            <p:spPr bwMode="auto">
              <a:xfrm>
                <a:off x="8564" y="216"/>
                <a:ext cx="165" cy="162"/>
              </a:xfrm>
              <a:custGeom>
                <a:avLst/>
                <a:gdLst/>
                <a:ahLst/>
                <a:cxnLst>
                  <a:cxn ang="0">
                    <a:pos x="0" y="162"/>
                  </a:cxn>
                  <a:cxn ang="0">
                    <a:pos x="166" y="162"/>
                  </a:cxn>
                  <a:cxn ang="0">
                    <a:pos x="166" y="0"/>
                  </a:cxn>
                  <a:cxn ang="0">
                    <a:pos x="0" y="0"/>
                  </a:cxn>
                  <a:cxn ang="0">
                    <a:pos x="0" y="162"/>
                  </a:cxn>
                </a:cxnLst>
                <a:rect l="0" t="0" r="r" b="b"/>
                <a:pathLst>
                  <a:path w="165" h="162">
                    <a:moveTo>
                      <a:pt x="0" y="162"/>
                    </a:moveTo>
                    <a:lnTo>
                      <a:pt x="166" y="162"/>
                    </a:lnTo>
                    <a:lnTo>
                      <a:pt x="166" y="0"/>
                    </a:lnTo>
                    <a:lnTo>
                      <a:pt x="0" y="0"/>
                    </a:lnTo>
                    <a:lnTo>
                      <a:pt x="0" y="162"/>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4" name="Freeform 20"/>
              <p:cNvSpPr>
                <a:spLocks/>
              </p:cNvSpPr>
              <p:nvPr/>
            </p:nvSpPr>
            <p:spPr bwMode="auto">
              <a:xfrm>
                <a:off x="8564" y="277"/>
                <a:ext cx="165" cy="102"/>
              </a:xfrm>
              <a:custGeom>
                <a:avLst/>
                <a:gdLst/>
                <a:ahLst/>
                <a:cxnLst>
                  <a:cxn ang="0">
                    <a:pos x="0" y="101"/>
                  </a:cxn>
                  <a:cxn ang="0">
                    <a:pos x="166" y="101"/>
                  </a:cxn>
                  <a:cxn ang="0">
                    <a:pos x="166" y="0"/>
                  </a:cxn>
                  <a:cxn ang="0">
                    <a:pos x="0" y="0"/>
                  </a:cxn>
                  <a:cxn ang="0">
                    <a:pos x="0" y="101"/>
                  </a:cxn>
                </a:cxnLst>
                <a:rect l="0" t="0" r="r" b="b"/>
                <a:pathLst>
                  <a:path w="165" h="102">
                    <a:moveTo>
                      <a:pt x="0" y="101"/>
                    </a:moveTo>
                    <a:lnTo>
                      <a:pt x="166" y="101"/>
                    </a:lnTo>
                    <a:lnTo>
                      <a:pt x="166" y="0"/>
                    </a:lnTo>
                    <a:lnTo>
                      <a:pt x="0" y="0"/>
                    </a:lnTo>
                    <a:lnTo>
                      <a:pt x="0" y="101"/>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5" name="Freeform 21"/>
              <p:cNvSpPr>
                <a:spLocks/>
              </p:cNvSpPr>
              <p:nvPr/>
            </p:nvSpPr>
            <p:spPr bwMode="auto">
              <a:xfrm>
                <a:off x="8564" y="277"/>
                <a:ext cx="165" cy="102"/>
              </a:xfrm>
              <a:custGeom>
                <a:avLst/>
                <a:gdLst/>
                <a:ahLst/>
                <a:cxnLst>
                  <a:cxn ang="0">
                    <a:pos x="0" y="101"/>
                  </a:cxn>
                  <a:cxn ang="0">
                    <a:pos x="166" y="101"/>
                  </a:cxn>
                  <a:cxn ang="0">
                    <a:pos x="166" y="0"/>
                  </a:cxn>
                  <a:cxn ang="0">
                    <a:pos x="0" y="0"/>
                  </a:cxn>
                  <a:cxn ang="0">
                    <a:pos x="0" y="101"/>
                  </a:cxn>
                </a:cxnLst>
                <a:rect l="0" t="0" r="r" b="b"/>
                <a:pathLst>
                  <a:path w="165" h="102">
                    <a:moveTo>
                      <a:pt x="0" y="101"/>
                    </a:moveTo>
                    <a:lnTo>
                      <a:pt x="166" y="101"/>
                    </a:lnTo>
                    <a:lnTo>
                      <a:pt x="166" y="0"/>
                    </a:lnTo>
                    <a:lnTo>
                      <a:pt x="0" y="0"/>
                    </a:lnTo>
                    <a:lnTo>
                      <a:pt x="0" y="101"/>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6" name="Freeform 22"/>
              <p:cNvSpPr>
                <a:spLocks/>
              </p:cNvSpPr>
              <p:nvPr/>
            </p:nvSpPr>
            <p:spPr bwMode="auto">
              <a:xfrm>
                <a:off x="8564" y="336"/>
                <a:ext cx="165" cy="42"/>
              </a:xfrm>
              <a:custGeom>
                <a:avLst/>
                <a:gdLst/>
                <a:ahLst/>
                <a:cxnLst>
                  <a:cxn ang="0">
                    <a:pos x="0" y="42"/>
                  </a:cxn>
                  <a:cxn ang="0">
                    <a:pos x="166" y="42"/>
                  </a:cxn>
                  <a:cxn ang="0">
                    <a:pos x="166" y="0"/>
                  </a:cxn>
                  <a:cxn ang="0">
                    <a:pos x="0" y="0"/>
                  </a:cxn>
                  <a:cxn ang="0">
                    <a:pos x="0" y="42"/>
                  </a:cxn>
                </a:cxnLst>
                <a:rect l="0" t="0" r="r" b="b"/>
                <a:pathLst>
                  <a:path w="165" h="42">
                    <a:moveTo>
                      <a:pt x="0" y="42"/>
                    </a:moveTo>
                    <a:lnTo>
                      <a:pt x="166" y="42"/>
                    </a:lnTo>
                    <a:lnTo>
                      <a:pt x="166" y="0"/>
                    </a:lnTo>
                    <a:lnTo>
                      <a:pt x="0" y="0"/>
                    </a:lnTo>
                    <a:lnTo>
                      <a:pt x="0" y="42"/>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7" name="Freeform 23"/>
              <p:cNvSpPr>
                <a:spLocks/>
              </p:cNvSpPr>
              <p:nvPr/>
            </p:nvSpPr>
            <p:spPr bwMode="auto">
              <a:xfrm>
                <a:off x="8696" y="222"/>
                <a:ext cx="30" cy="37"/>
              </a:xfrm>
              <a:custGeom>
                <a:avLst/>
                <a:gdLst/>
                <a:ahLst/>
                <a:cxnLst>
                  <a:cxn ang="0">
                    <a:pos x="5" y="33"/>
                  </a:cxn>
                  <a:cxn ang="0">
                    <a:pos x="10" y="38"/>
                  </a:cxn>
                  <a:cxn ang="0">
                    <a:pos x="14" y="38"/>
                  </a:cxn>
                  <a:cxn ang="0">
                    <a:pos x="23" y="37"/>
                  </a:cxn>
                  <a:cxn ang="0">
                    <a:pos x="28" y="27"/>
                  </a:cxn>
                  <a:cxn ang="0">
                    <a:pos x="30" y="19"/>
                  </a:cxn>
                  <a:cxn ang="0">
                    <a:pos x="28" y="15"/>
                  </a:cxn>
                  <a:cxn ang="0">
                    <a:pos x="28" y="11"/>
                  </a:cxn>
                  <a:cxn ang="0">
                    <a:pos x="26" y="9"/>
                  </a:cxn>
                  <a:cxn ang="0">
                    <a:pos x="24" y="5"/>
                  </a:cxn>
                  <a:cxn ang="0">
                    <a:pos x="19" y="0"/>
                  </a:cxn>
                  <a:cxn ang="0">
                    <a:pos x="8" y="0"/>
                  </a:cxn>
                  <a:cxn ang="0">
                    <a:pos x="3" y="5"/>
                  </a:cxn>
                  <a:cxn ang="0">
                    <a:pos x="1" y="9"/>
                  </a:cxn>
                  <a:cxn ang="0">
                    <a:pos x="0" y="11"/>
                  </a:cxn>
                  <a:cxn ang="0">
                    <a:pos x="0" y="25"/>
                  </a:cxn>
                  <a:cxn ang="0">
                    <a:pos x="1" y="29"/>
                  </a:cxn>
                  <a:cxn ang="0">
                    <a:pos x="5" y="33"/>
                  </a:cxn>
                </a:cxnLst>
                <a:rect l="0" t="0" r="r" b="b"/>
                <a:pathLst>
                  <a:path w="30" h="37">
                    <a:moveTo>
                      <a:pt x="5" y="33"/>
                    </a:moveTo>
                    <a:lnTo>
                      <a:pt x="10" y="38"/>
                    </a:lnTo>
                    <a:lnTo>
                      <a:pt x="14" y="38"/>
                    </a:lnTo>
                    <a:lnTo>
                      <a:pt x="23" y="37"/>
                    </a:lnTo>
                    <a:lnTo>
                      <a:pt x="28" y="27"/>
                    </a:lnTo>
                    <a:lnTo>
                      <a:pt x="30" y="19"/>
                    </a:lnTo>
                    <a:lnTo>
                      <a:pt x="28" y="15"/>
                    </a:lnTo>
                    <a:lnTo>
                      <a:pt x="28" y="11"/>
                    </a:lnTo>
                    <a:lnTo>
                      <a:pt x="26" y="9"/>
                    </a:lnTo>
                    <a:lnTo>
                      <a:pt x="24" y="5"/>
                    </a:lnTo>
                    <a:lnTo>
                      <a:pt x="19" y="0"/>
                    </a:lnTo>
                    <a:lnTo>
                      <a:pt x="8" y="0"/>
                    </a:lnTo>
                    <a:lnTo>
                      <a:pt x="3" y="5"/>
                    </a:lnTo>
                    <a:lnTo>
                      <a:pt x="1" y="9"/>
                    </a:lnTo>
                    <a:lnTo>
                      <a:pt x="0" y="11"/>
                    </a:lnTo>
                    <a:lnTo>
                      <a:pt x="0" y="25"/>
                    </a:lnTo>
                    <a:lnTo>
                      <a:pt x="1" y="29"/>
                    </a:lnTo>
                    <a:lnTo>
                      <a:pt x="5" y="33"/>
                    </a:lnTo>
                    <a:close/>
                  </a:path>
                </a:pathLst>
              </a:custGeom>
              <a:solidFill>
                <a:srgbClr val="E6E7E8"/>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8" name="Freeform 24"/>
              <p:cNvSpPr>
                <a:spLocks/>
              </p:cNvSpPr>
              <p:nvPr/>
            </p:nvSpPr>
            <p:spPr bwMode="auto">
              <a:xfrm>
                <a:off x="8696" y="222"/>
                <a:ext cx="30" cy="37"/>
              </a:xfrm>
              <a:custGeom>
                <a:avLst/>
                <a:gdLst/>
                <a:ahLst/>
                <a:cxnLst>
                  <a:cxn ang="0">
                    <a:pos x="30" y="19"/>
                  </a:cxn>
                  <a:cxn ang="0">
                    <a:pos x="28" y="15"/>
                  </a:cxn>
                  <a:cxn ang="0">
                    <a:pos x="28" y="11"/>
                  </a:cxn>
                  <a:cxn ang="0">
                    <a:pos x="26" y="9"/>
                  </a:cxn>
                  <a:cxn ang="0">
                    <a:pos x="24" y="5"/>
                  </a:cxn>
                  <a:cxn ang="0">
                    <a:pos x="22" y="2"/>
                  </a:cxn>
                  <a:cxn ang="0">
                    <a:pos x="19" y="0"/>
                  </a:cxn>
                  <a:cxn ang="0">
                    <a:pos x="8" y="0"/>
                  </a:cxn>
                  <a:cxn ang="0">
                    <a:pos x="5" y="2"/>
                  </a:cxn>
                  <a:cxn ang="0">
                    <a:pos x="3" y="5"/>
                  </a:cxn>
                  <a:cxn ang="0">
                    <a:pos x="1" y="9"/>
                  </a:cxn>
                  <a:cxn ang="0">
                    <a:pos x="0" y="11"/>
                  </a:cxn>
                  <a:cxn ang="0">
                    <a:pos x="0" y="25"/>
                  </a:cxn>
                  <a:cxn ang="0">
                    <a:pos x="1" y="29"/>
                  </a:cxn>
                  <a:cxn ang="0">
                    <a:pos x="3" y="31"/>
                  </a:cxn>
                  <a:cxn ang="0">
                    <a:pos x="5" y="33"/>
                  </a:cxn>
                  <a:cxn ang="0">
                    <a:pos x="8" y="36"/>
                  </a:cxn>
                  <a:cxn ang="0">
                    <a:pos x="10" y="38"/>
                  </a:cxn>
                  <a:cxn ang="0">
                    <a:pos x="14" y="38"/>
                  </a:cxn>
                  <a:cxn ang="0">
                    <a:pos x="23" y="37"/>
                  </a:cxn>
                  <a:cxn ang="0">
                    <a:pos x="28" y="27"/>
                  </a:cxn>
                  <a:cxn ang="0">
                    <a:pos x="30" y="19"/>
                  </a:cxn>
                </a:cxnLst>
                <a:rect l="0" t="0" r="r" b="b"/>
                <a:pathLst>
                  <a:path w="30" h="37">
                    <a:moveTo>
                      <a:pt x="30" y="19"/>
                    </a:moveTo>
                    <a:lnTo>
                      <a:pt x="28" y="15"/>
                    </a:lnTo>
                    <a:lnTo>
                      <a:pt x="28" y="11"/>
                    </a:lnTo>
                    <a:lnTo>
                      <a:pt x="26" y="9"/>
                    </a:lnTo>
                    <a:lnTo>
                      <a:pt x="24" y="5"/>
                    </a:lnTo>
                    <a:lnTo>
                      <a:pt x="22" y="2"/>
                    </a:lnTo>
                    <a:lnTo>
                      <a:pt x="19" y="0"/>
                    </a:lnTo>
                    <a:lnTo>
                      <a:pt x="8" y="0"/>
                    </a:lnTo>
                    <a:lnTo>
                      <a:pt x="5" y="2"/>
                    </a:lnTo>
                    <a:lnTo>
                      <a:pt x="3" y="5"/>
                    </a:lnTo>
                    <a:lnTo>
                      <a:pt x="1" y="9"/>
                    </a:lnTo>
                    <a:lnTo>
                      <a:pt x="0" y="11"/>
                    </a:lnTo>
                    <a:lnTo>
                      <a:pt x="0" y="25"/>
                    </a:lnTo>
                    <a:lnTo>
                      <a:pt x="1" y="29"/>
                    </a:lnTo>
                    <a:lnTo>
                      <a:pt x="3" y="31"/>
                    </a:lnTo>
                    <a:lnTo>
                      <a:pt x="5" y="33"/>
                    </a:lnTo>
                    <a:lnTo>
                      <a:pt x="8" y="36"/>
                    </a:lnTo>
                    <a:lnTo>
                      <a:pt x="10" y="38"/>
                    </a:lnTo>
                    <a:lnTo>
                      <a:pt x="14" y="38"/>
                    </a:lnTo>
                    <a:lnTo>
                      <a:pt x="23" y="37"/>
                    </a:lnTo>
                    <a:lnTo>
                      <a:pt x="28" y="27"/>
                    </a:lnTo>
                    <a:lnTo>
                      <a:pt x="30" y="19"/>
                    </a:lnTo>
                  </a:path>
                </a:pathLst>
              </a:custGeom>
              <a:noFill/>
              <a:ln w="1435">
                <a:solidFill>
                  <a:srgbClr val="84868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9" name="Freeform 25"/>
              <p:cNvSpPr>
                <a:spLocks/>
              </p:cNvSpPr>
              <p:nvPr/>
            </p:nvSpPr>
            <p:spPr bwMode="auto">
              <a:xfrm>
                <a:off x="8695" y="261"/>
                <a:ext cx="28" cy="0"/>
              </a:xfrm>
              <a:custGeom>
                <a:avLst/>
                <a:gdLst/>
                <a:ahLst/>
                <a:cxnLst>
                  <a:cxn ang="0">
                    <a:pos x="0" y="0"/>
                  </a:cxn>
                  <a:cxn ang="0">
                    <a:pos x="29" y="0"/>
                  </a:cxn>
                </a:cxnLst>
                <a:rect l="0" t="0" r="r" b="b"/>
                <a:pathLst>
                  <a:path w="28">
                    <a:moveTo>
                      <a:pt x="0" y="0"/>
                    </a:moveTo>
                    <a:lnTo>
                      <a:pt x="29" y="0"/>
                    </a:lnTo>
                  </a:path>
                </a:pathLst>
              </a:custGeom>
              <a:noFill/>
              <a:ln w="1435">
                <a:solidFill>
                  <a:srgbClr val="7B7D7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0" name="Freeform 26"/>
              <p:cNvSpPr>
                <a:spLocks/>
              </p:cNvSpPr>
              <p:nvPr/>
            </p:nvSpPr>
            <p:spPr bwMode="auto">
              <a:xfrm>
                <a:off x="9249" y="326"/>
                <a:ext cx="165" cy="61"/>
              </a:xfrm>
              <a:custGeom>
                <a:avLst/>
                <a:gdLst/>
                <a:ahLst/>
                <a:cxnLst>
                  <a:cxn ang="0">
                    <a:pos x="0" y="61"/>
                  </a:cxn>
                  <a:cxn ang="0">
                    <a:pos x="165" y="61"/>
                  </a:cxn>
                  <a:cxn ang="0">
                    <a:pos x="165" y="0"/>
                  </a:cxn>
                  <a:cxn ang="0">
                    <a:pos x="0" y="0"/>
                  </a:cxn>
                  <a:cxn ang="0">
                    <a:pos x="0" y="61"/>
                  </a:cxn>
                </a:cxnLst>
                <a:rect l="0" t="0" r="r" b="b"/>
                <a:pathLst>
                  <a:path w="165" h="61">
                    <a:moveTo>
                      <a:pt x="0" y="61"/>
                    </a:moveTo>
                    <a:lnTo>
                      <a:pt x="165" y="61"/>
                    </a:lnTo>
                    <a:lnTo>
                      <a:pt x="165" y="0"/>
                    </a:lnTo>
                    <a:lnTo>
                      <a:pt x="0" y="0"/>
                    </a:lnTo>
                    <a:lnTo>
                      <a:pt x="0" y="61"/>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1" name="Freeform 27"/>
              <p:cNvSpPr>
                <a:spLocks/>
              </p:cNvSpPr>
              <p:nvPr/>
            </p:nvSpPr>
            <p:spPr bwMode="auto">
              <a:xfrm>
                <a:off x="9249" y="326"/>
                <a:ext cx="165" cy="162"/>
              </a:xfrm>
              <a:custGeom>
                <a:avLst/>
                <a:gdLst/>
                <a:ahLst/>
                <a:cxnLst>
                  <a:cxn ang="0">
                    <a:pos x="0" y="162"/>
                  </a:cxn>
                  <a:cxn ang="0">
                    <a:pos x="165" y="162"/>
                  </a:cxn>
                  <a:cxn ang="0">
                    <a:pos x="165" y="0"/>
                  </a:cxn>
                  <a:cxn ang="0">
                    <a:pos x="0" y="0"/>
                  </a:cxn>
                  <a:cxn ang="0">
                    <a:pos x="0" y="162"/>
                  </a:cxn>
                </a:cxnLst>
                <a:rect l="0" t="0" r="r" b="b"/>
                <a:pathLst>
                  <a:path w="165" h="162">
                    <a:moveTo>
                      <a:pt x="0" y="162"/>
                    </a:moveTo>
                    <a:lnTo>
                      <a:pt x="165" y="162"/>
                    </a:lnTo>
                    <a:lnTo>
                      <a:pt x="165" y="0"/>
                    </a:lnTo>
                    <a:lnTo>
                      <a:pt x="0" y="0"/>
                    </a:lnTo>
                    <a:lnTo>
                      <a:pt x="0" y="162"/>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2" name="Freeform 28"/>
              <p:cNvSpPr>
                <a:spLocks/>
              </p:cNvSpPr>
              <p:nvPr/>
            </p:nvSpPr>
            <p:spPr bwMode="auto">
              <a:xfrm>
                <a:off x="9249" y="387"/>
                <a:ext cx="165" cy="102"/>
              </a:xfrm>
              <a:custGeom>
                <a:avLst/>
                <a:gdLst/>
                <a:ahLst/>
                <a:cxnLst>
                  <a:cxn ang="0">
                    <a:pos x="0" y="101"/>
                  </a:cxn>
                  <a:cxn ang="0">
                    <a:pos x="165" y="101"/>
                  </a:cxn>
                  <a:cxn ang="0">
                    <a:pos x="165" y="0"/>
                  </a:cxn>
                  <a:cxn ang="0">
                    <a:pos x="0" y="0"/>
                  </a:cxn>
                  <a:cxn ang="0">
                    <a:pos x="0" y="101"/>
                  </a:cxn>
                </a:cxnLst>
                <a:rect l="0" t="0" r="r" b="b"/>
                <a:pathLst>
                  <a:path w="165" h="102">
                    <a:moveTo>
                      <a:pt x="0" y="101"/>
                    </a:moveTo>
                    <a:lnTo>
                      <a:pt x="165" y="101"/>
                    </a:lnTo>
                    <a:lnTo>
                      <a:pt x="165" y="0"/>
                    </a:lnTo>
                    <a:lnTo>
                      <a:pt x="0" y="0"/>
                    </a:lnTo>
                    <a:lnTo>
                      <a:pt x="0" y="101"/>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3" name="Freeform 29"/>
              <p:cNvSpPr>
                <a:spLocks/>
              </p:cNvSpPr>
              <p:nvPr/>
            </p:nvSpPr>
            <p:spPr bwMode="auto">
              <a:xfrm>
                <a:off x="9249" y="387"/>
                <a:ext cx="165" cy="102"/>
              </a:xfrm>
              <a:custGeom>
                <a:avLst/>
                <a:gdLst/>
                <a:ahLst/>
                <a:cxnLst>
                  <a:cxn ang="0">
                    <a:pos x="0" y="101"/>
                  </a:cxn>
                  <a:cxn ang="0">
                    <a:pos x="165" y="101"/>
                  </a:cxn>
                  <a:cxn ang="0">
                    <a:pos x="165" y="0"/>
                  </a:cxn>
                  <a:cxn ang="0">
                    <a:pos x="0" y="0"/>
                  </a:cxn>
                  <a:cxn ang="0">
                    <a:pos x="0" y="101"/>
                  </a:cxn>
                </a:cxnLst>
                <a:rect l="0" t="0" r="r" b="b"/>
                <a:pathLst>
                  <a:path w="165" h="102">
                    <a:moveTo>
                      <a:pt x="0" y="101"/>
                    </a:moveTo>
                    <a:lnTo>
                      <a:pt x="165" y="101"/>
                    </a:lnTo>
                    <a:lnTo>
                      <a:pt x="165" y="0"/>
                    </a:lnTo>
                    <a:lnTo>
                      <a:pt x="0" y="0"/>
                    </a:lnTo>
                    <a:lnTo>
                      <a:pt x="0" y="101"/>
                    </a:lnTo>
                    <a:close/>
                  </a:path>
                </a:pathLst>
              </a:custGeom>
              <a:noFill/>
              <a:ln w="2858">
                <a:solidFill>
                  <a:srgbClr val="3A3939"/>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4" name="Freeform 30"/>
              <p:cNvSpPr>
                <a:spLocks/>
              </p:cNvSpPr>
              <p:nvPr/>
            </p:nvSpPr>
            <p:spPr bwMode="auto">
              <a:xfrm>
                <a:off x="9249" y="447"/>
                <a:ext cx="165" cy="42"/>
              </a:xfrm>
              <a:custGeom>
                <a:avLst/>
                <a:gdLst/>
                <a:ahLst/>
                <a:cxnLst>
                  <a:cxn ang="0">
                    <a:pos x="0" y="41"/>
                  </a:cxn>
                  <a:cxn ang="0">
                    <a:pos x="165" y="41"/>
                  </a:cxn>
                  <a:cxn ang="0">
                    <a:pos x="165" y="0"/>
                  </a:cxn>
                  <a:cxn ang="0">
                    <a:pos x="0" y="0"/>
                  </a:cxn>
                  <a:cxn ang="0">
                    <a:pos x="0" y="41"/>
                  </a:cxn>
                </a:cxnLst>
                <a:rect l="0" t="0" r="r" b="b"/>
                <a:pathLst>
                  <a:path w="165" h="42">
                    <a:moveTo>
                      <a:pt x="0" y="41"/>
                    </a:moveTo>
                    <a:lnTo>
                      <a:pt x="165" y="41"/>
                    </a:lnTo>
                    <a:lnTo>
                      <a:pt x="165" y="0"/>
                    </a:lnTo>
                    <a:lnTo>
                      <a:pt x="0" y="0"/>
                    </a:lnTo>
                    <a:lnTo>
                      <a:pt x="0" y="41"/>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5" name="Freeform 31"/>
              <p:cNvSpPr>
                <a:spLocks/>
              </p:cNvSpPr>
              <p:nvPr/>
            </p:nvSpPr>
            <p:spPr bwMode="auto">
              <a:xfrm>
                <a:off x="9381" y="331"/>
                <a:ext cx="30" cy="37"/>
              </a:xfrm>
              <a:custGeom>
                <a:avLst/>
                <a:gdLst/>
                <a:ahLst/>
                <a:cxnLst>
                  <a:cxn ang="0">
                    <a:pos x="5" y="33"/>
                  </a:cxn>
                  <a:cxn ang="0">
                    <a:pos x="10" y="38"/>
                  </a:cxn>
                  <a:cxn ang="0">
                    <a:pos x="14" y="38"/>
                  </a:cxn>
                  <a:cxn ang="0">
                    <a:pos x="23" y="37"/>
                  </a:cxn>
                  <a:cxn ang="0">
                    <a:pos x="28" y="27"/>
                  </a:cxn>
                  <a:cxn ang="0">
                    <a:pos x="30" y="19"/>
                  </a:cxn>
                  <a:cxn ang="0">
                    <a:pos x="28" y="15"/>
                  </a:cxn>
                  <a:cxn ang="0">
                    <a:pos x="28" y="11"/>
                  </a:cxn>
                  <a:cxn ang="0">
                    <a:pos x="26" y="9"/>
                  </a:cxn>
                  <a:cxn ang="0">
                    <a:pos x="24" y="5"/>
                  </a:cxn>
                  <a:cxn ang="0">
                    <a:pos x="19" y="0"/>
                  </a:cxn>
                  <a:cxn ang="0">
                    <a:pos x="9" y="0"/>
                  </a:cxn>
                  <a:cxn ang="0">
                    <a:pos x="3" y="5"/>
                  </a:cxn>
                  <a:cxn ang="0">
                    <a:pos x="2" y="9"/>
                  </a:cxn>
                  <a:cxn ang="0">
                    <a:pos x="0" y="11"/>
                  </a:cxn>
                  <a:cxn ang="0">
                    <a:pos x="0" y="25"/>
                  </a:cxn>
                  <a:cxn ang="0">
                    <a:pos x="2" y="29"/>
                  </a:cxn>
                  <a:cxn ang="0">
                    <a:pos x="5" y="33"/>
                  </a:cxn>
                </a:cxnLst>
                <a:rect l="0" t="0" r="r" b="b"/>
                <a:pathLst>
                  <a:path w="30" h="37">
                    <a:moveTo>
                      <a:pt x="5" y="33"/>
                    </a:moveTo>
                    <a:lnTo>
                      <a:pt x="10" y="38"/>
                    </a:lnTo>
                    <a:lnTo>
                      <a:pt x="14" y="38"/>
                    </a:lnTo>
                    <a:lnTo>
                      <a:pt x="23" y="37"/>
                    </a:lnTo>
                    <a:lnTo>
                      <a:pt x="28" y="27"/>
                    </a:lnTo>
                    <a:lnTo>
                      <a:pt x="30" y="19"/>
                    </a:lnTo>
                    <a:lnTo>
                      <a:pt x="28" y="15"/>
                    </a:lnTo>
                    <a:lnTo>
                      <a:pt x="28" y="11"/>
                    </a:lnTo>
                    <a:lnTo>
                      <a:pt x="26" y="9"/>
                    </a:lnTo>
                    <a:lnTo>
                      <a:pt x="24" y="5"/>
                    </a:lnTo>
                    <a:lnTo>
                      <a:pt x="19" y="0"/>
                    </a:lnTo>
                    <a:lnTo>
                      <a:pt x="9" y="0"/>
                    </a:lnTo>
                    <a:lnTo>
                      <a:pt x="3" y="5"/>
                    </a:lnTo>
                    <a:lnTo>
                      <a:pt x="2" y="9"/>
                    </a:lnTo>
                    <a:lnTo>
                      <a:pt x="0" y="11"/>
                    </a:lnTo>
                    <a:lnTo>
                      <a:pt x="0" y="25"/>
                    </a:lnTo>
                    <a:lnTo>
                      <a:pt x="2" y="29"/>
                    </a:lnTo>
                    <a:lnTo>
                      <a:pt x="5" y="33"/>
                    </a:lnTo>
                    <a:close/>
                  </a:path>
                </a:pathLst>
              </a:custGeom>
              <a:solidFill>
                <a:srgbClr val="E6E7E8"/>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6" name="Freeform 32"/>
              <p:cNvSpPr>
                <a:spLocks/>
              </p:cNvSpPr>
              <p:nvPr/>
            </p:nvSpPr>
            <p:spPr bwMode="auto">
              <a:xfrm>
                <a:off x="9380" y="331"/>
                <a:ext cx="30" cy="38"/>
              </a:xfrm>
              <a:custGeom>
                <a:avLst/>
                <a:gdLst/>
                <a:ahLst/>
                <a:cxnLst>
                  <a:cxn ang="0">
                    <a:pos x="30" y="20"/>
                  </a:cxn>
                  <a:cxn ang="0">
                    <a:pos x="28" y="15"/>
                  </a:cxn>
                  <a:cxn ang="0">
                    <a:pos x="28" y="11"/>
                  </a:cxn>
                  <a:cxn ang="0">
                    <a:pos x="26" y="9"/>
                  </a:cxn>
                  <a:cxn ang="0">
                    <a:pos x="25" y="5"/>
                  </a:cxn>
                  <a:cxn ang="0">
                    <a:pos x="23" y="3"/>
                  </a:cxn>
                  <a:cxn ang="0">
                    <a:pos x="19" y="0"/>
                  </a:cxn>
                  <a:cxn ang="0">
                    <a:pos x="9" y="0"/>
                  </a:cxn>
                  <a:cxn ang="0">
                    <a:pos x="5" y="3"/>
                  </a:cxn>
                  <a:cxn ang="0">
                    <a:pos x="4" y="5"/>
                  </a:cxn>
                  <a:cxn ang="0">
                    <a:pos x="2" y="9"/>
                  </a:cxn>
                  <a:cxn ang="0">
                    <a:pos x="0" y="11"/>
                  </a:cxn>
                  <a:cxn ang="0">
                    <a:pos x="0" y="26"/>
                  </a:cxn>
                  <a:cxn ang="0">
                    <a:pos x="2" y="30"/>
                  </a:cxn>
                  <a:cxn ang="0">
                    <a:pos x="4" y="32"/>
                  </a:cxn>
                  <a:cxn ang="0">
                    <a:pos x="5" y="34"/>
                  </a:cxn>
                  <a:cxn ang="0">
                    <a:pos x="9" y="36"/>
                  </a:cxn>
                  <a:cxn ang="0">
                    <a:pos x="11" y="39"/>
                  </a:cxn>
                  <a:cxn ang="0">
                    <a:pos x="14" y="39"/>
                  </a:cxn>
                  <a:cxn ang="0">
                    <a:pos x="24" y="38"/>
                  </a:cxn>
                  <a:cxn ang="0">
                    <a:pos x="28" y="28"/>
                  </a:cxn>
                  <a:cxn ang="0">
                    <a:pos x="30" y="20"/>
                  </a:cxn>
                </a:cxnLst>
                <a:rect l="0" t="0" r="r" b="b"/>
                <a:pathLst>
                  <a:path w="30" h="38">
                    <a:moveTo>
                      <a:pt x="30" y="20"/>
                    </a:moveTo>
                    <a:lnTo>
                      <a:pt x="28" y="15"/>
                    </a:lnTo>
                    <a:lnTo>
                      <a:pt x="28" y="11"/>
                    </a:lnTo>
                    <a:lnTo>
                      <a:pt x="26" y="9"/>
                    </a:lnTo>
                    <a:lnTo>
                      <a:pt x="25" y="5"/>
                    </a:lnTo>
                    <a:lnTo>
                      <a:pt x="23" y="3"/>
                    </a:lnTo>
                    <a:lnTo>
                      <a:pt x="19" y="0"/>
                    </a:lnTo>
                    <a:lnTo>
                      <a:pt x="9" y="0"/>
                    </a:lnTo>
                    <a:lnTo>
                      <a:pt x="5" y="3"/>
                    </a:lnTo>
                    <a:lnTo>
                      <a:pt x="4" y="5"/>
                    </a:lnTo>
                    <a:lnTo>
                      <a:pt x="2" y="9"/>
                    </a:lnTo>
                    <a:lnTo>
                      <a:pt x="0" y="11"/>
                    </a:lnTo>
                    <a:lnTo>
                      <a:pt x="0" y="26"/>
                    </a:lnTo>
                    <a:lnTo>
                      <a:pt x="2" y="30"/>
                    </a:lnTo>
                    <a:lnTo>
                      <a:pt x="4" y="32"/>
                    </a:lnTo>
                    <a:lnTo>
                      <a:pt x="5" y="34"/>
                    </a:lnTo>
                    <a:lnTo>
                      <a:pt x="9" y="36"/>
                    </a:lnTo>
                    <a:lnTo>
                      <a:pt x="11" y="39"/>
                    </a:lnTo>
                    <a:lnTo>
                      <a:pt x="14" y="39"/>
                    </a:lnTo>
                    <a:lnTo>
                      <a:pt x="24" y="38"/>
                    </a:lnTo>
                    <a:lnTo>
                      <a:pt x="28" y="28"/>
                    </a:lnTo>
                    <a:lnTo>
                      <a:pt x="30" y="20"/>
                    </a:lnTo>
                  </a:path>
                </a:pathLst>
              </a:custGeom>
              <a:noFill/>
              <a:ln w="1435">
                <a:solidFill>
                  <a:srgbClr val="7B7D7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7" name="Freeform 33"/>
              <p:cNvSpPr>
                <a:spLocks/>
              </p:cNvSpPr>
              <p:nvPr/>
            </p:nvSpPr>
            <p:spPr bwMode="auto">
              <a:xfrm>
                <a:off x="9380" y="371"/>
                <a:ext cx="28" cy="0"/>
              </a:xfrm>
              <a:custGeom>
                <a:avLst/>
                <a:gdLst/>
                <a:ahLst/>
                <a:cxnLst>
                  <a:cxn ang="0">
                    <a:pos x="0" y="0"/>
                  </a:cxn>
                  <a:cxn ang="0">
                    <a:pos x="28" y="0"/>
                  </a:cxn>
                </a:cxnLst>
                <a:rect l="0" t="0" r="r" b="b"/>
                <a:pathLst>
                  <a:path w="28">
                    <a:moveTo>
                      <a:pt x="0" y="0"/>
                    </a:moveTo>
                    <a:lnTo>
                      <a:pt x="28" y="0"/>
                    </a:lnTo>
                  </a:path>
                </a:pathLst>
              </a:custGeom>
              <a:noFill/>
              <a:ln w="1435">
                <a:solidFill>
                  <a:srgbClr val="7B7D7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8" name="Freeform 34"/>
              <p:cNvSpPr>
                <a:spLocks/>
              </p:cNvSpPr>
              <p:nvPr/>
            </p:nvSpPr>
            <p:spPr bwMode="auto">
              <a:xfrm>
                <a:off x="8992" y="10"/>
                <a:ext cx="165" cy="61"/>
              </a:xfrm>
              <a:custGeom>
                <a:avLst/>
                <a:gdLst/>
                <a:ahLst/>
                <a:cxnLst>
                  <a:cxn ang="0">
                    <a:pos x="0" y="61"/>
                  </a:cxn>
                  <a:cxn ang="0">
                    <a:pos x="166" y="61"/>
                  </a:cxn>
                  <a:cxn ang="0">
                    <a:pos x="166" y="0"/>
                  </a:cxn>
                  <a:cxn ang="0">
                    <a:pos x="0" y="0"/>
                  </a:cxn>
                  <a:cxn ang="0">
                    <a:pos x="0" y="61"/>
                  </a:cxn>
                </a:cxnLst>
                <a:rect l="0" t="0" r="r" b="b"/>
                <a:pathLst>
                  <a:path w="165" h="61">
                    <a:moveTo>
                      <a:pt x="0" y="61"/>
                    </a:moveTo>
                    <a:lnTo>
                      <a:pt x="166" y="61"/>
                    </a:lnTo>
                    <a:lnTo>
                      <a:pt x="166" y="0"/>
                    </a:lnTo>
                    <a:lnTo>
                      <a:pt x="0" y="0"/>
                    </a:lnTo>
                    <a:lnTo>
                      <a:pt x="0" y="61"/>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9" name="Freeform 35"/>
              <p:cNvSpPr>
                <a:spLocks/>
              </p:cNvSpPr>
              <p:nvPr/>
            </p:nvSpPr>
            <p:spPr bwMode="auto">
              <a:xfrm>
                <a:off x="8992" y="10"/>
                <a:ext cx="165" cy="162"/>
              </a:xfrm>
              <a:custGeom>
                <a:avLst/>
                <a:gdLst/>
                <a:ahLst/>
                <a:cxnLst>
                  <a:cxn ang="0">
                    <a:pos x="0" y="163"/>
                  </a:cxn>
                  <a:cxn ang="0">
                    <a:pos x="166" y="163"/>
                  </a:cxn>
                  <a:cxn ang="0">
                    <a:pos x="166" y="0"/>
                  </a:cxn>
                  <a:cxn ang="0">
                    <a:pos x="0" y="0"/>
                  </a:cxn>
                  <a:cxn ang="0">
                    <a:pos x="0" y="163"/>
                  </a:cxn>
                </a:cxnLst>
                <a:rect l="0" t="0" r="r" b="b"/>
                <a:pathLst>
                  <a:path w="165" h="162">
                    <a:moveTo>
                      <a:pt x="0" y="163"/>
                    </a:moveTo>
                    <a:lnTo>
                      <a:pt x="166" y="163"/>
                    </a:lnTo>
                    <a:lnTo>
                      <a:pt x="166" y="0"/>
                    </a:lnTo>
                    <a:lnTo>
                      <a:pt x="0" y="0"/>
                    </a:lnTo>
                    <a:lnTo>
                      <a:pt x="0" y="163"/>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0" name="Freeform 36"/>
              <p:cNvSpPr>
                <a:spLocks/>
              </p:cNvSpPr>
              <p:nvPr/>
            </p:nvSpPr>
            <p:spPr bwMode="auto">
              <a:xfrm>
                <a:off x="8992" y="71"/>
                <a:ext cx="165" cy="102"/>
              </a:xfrm>
              <a:custGeom>
                <a:avLst/>
                <a:gdLst/>
                <a:ahLst/>
                <a:cxnLst>
                  <a:cxn ang="0">
                    <a:pos x="0" y="102"/>
                  </a:cxn>
                  <a:cxn ang="0">
                    <a:pos x="166" y="102"/>
                  </a:cxn>
                  <a:cxn ang="0">
                    <a:pos x="166" y="0"/>
                  </a:cxn>
                  <a:cxn ang="0">
                    <a:pos x="0" y="0"/>
                  </a:cxn>
                  <a:cxn ang="0">
                    <a:pos x="0" y="102"/>
                  </a:cxn>
                </a:cxnLst>
                <a:rect l="0" t="0" r="r" b="b"/>
                <a:pathLst>
                  <a:path w="165" h="102">
                    <a:moveTo>
                      <a:pt x="0" y="102"/>
                    </a:moveTo>
                    <a:lnTo>
                      <a:pt x="166" y="102"/>
                    </a:lnTo>
                    <a:lnTo>
                      <a:pt x="166" y="0"/>
                    </a:lnTo>
                    <a:lnTo>
                      <a:pt x="0" y="0"/>
                    </a:lnTo>
                    <a:lnTo>
                      <a:pt x="0" y="102"/>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1" name="Freeform 37"/>
              <p:cNvSpPr>
                <a:spLocks/>
              </p:cNvSpPr>
              <p:nvPr/>
            </p:nvSpPr>
            <p:spPr bwMode="auto">
              <a:xfrm>
                <a:off x="8992" y="71"/>
                <a:ext cx="165" cy="102"/>
              </a:xfrm>
              <a:custGeom>
                <a:avLst/>
                <a:gdLst/>
                <a:ahLst/>
                <a:cxnLst>
                  <a:cxn ang="0">
                    <a:pos x="0" y="102"/>
                  </a:cxn>
                  <a:cxn ang="0">
                    <a:pos x="166" y="102"/>
                  </a:cxn>
                  <a:cxn ang="0">
                    <a:pos x="166" y="0"/>
                  </a:cxn>
                  <a:cxn ang="0">
                    <a:pos x="0" y="0"/>
                  </a:cxn>
                  <a:cxn ang="0">
                    <a:pos x="0" y="102"/>
                  </a:cxn>
                </a:cxnLst>
                <a:rect l="0" t="0" r="r" b="b"/>
                <a:pathLst>
                  <a:path w="165" h="102">
                    <a:moveTo>
                      <a:pt x="0" y="102"/>
                    </a:moveTo>
                    <a:lnTo>
                      <a:pt x="166" y="102"/>
                    </a:lnTo>
                    <a:lnTo>
                      <a:pt x="166" y="0"/>
                    </a:lnTo>
                    <a:lnTo>
                      <a:pt x="0" y="0"/>
                    </a:lnTo>
                    <a:lnTo>
                      <a:pt x="0" y="102"/>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2" name="Freeform 38"/>
              <p:cNvSpPr>
                <a:spLocks/>
              </p:cNvSpPr>
              <p:nvPr/>
            </p:nvSpPr>
            <p:spPr bwMode="auto">
              <a:xfrm>
                <a:off x="8992" y="131"/>
                <a:ext cx="165" cy="42"/>
              </a:xfrm>
              <a:custGeom>
                <a:avLst/>
                <a:gdLst/>
                <a:ahLst/>
                <a:cxnLst>
                  <a:cxn ang="0">
                    <a:pos x="0" y="42"/>
                  </a:cxn>
                  <a:cxn ang="0">
                    <a:pos x="166" y="42"/>
                  </a:cxn>
                  <a:cxn ang="0">
                    <a:pos x="166" y="0"/>
                  </a:cxn>
                  <a:cxn ang="0">
                    <a:pos x="0" y="0"/>
                  </a:cxn>
                  <a:cxn ang="0">
                    <a:pos x="0" y="42"/>
                  </a:cxn>
                </a:cxnLst>
                <a:rect l="0" t="0" r="r" b="b"/>
                <a:pathLst>
                  <a:path w="165" h="42">
                    <a:moveTo>
                      <a:pt x="0" y="42"/>
                    </a:moveTo>
                    <a:lnTo>
                      <a:pt x="166" y="42"/>
                    </a:lnTo>
                    <a:lnTo>
                      <a:pt x="166" y="0"/>
                    </a:lnTo>
                    <a:lnTo>
                      <a:pt x="0" y="0"/>
                    </a:lnTo>
                    <a:lnTo>
                      <a:pt x="0" y="42"/>
                    </a:lnTo>
                    <a:close/>
                  </a:path>
                </a:pathLst>
              </a:custGeom>
              <a:noFill/>
              <a:ln w="2858">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3" name="Freeform 39"/>
              <p:cNvSpPr>
                <a:spLocks/>
              </p:cNvSpPr>
              <p:nvPr/>
            </p:nvSpPr>
            <p:spPr bwMode="auto">
              <a:xfrm>
                <a:off x="9123" y="16"/>
                <a:ext cx="30" cy="37"/>
              </a:xfrm>
              <a:custGeom>
                <a:avLst/>
                <a:gdLst/>
                <a:ahLst/>
                <a:cxnLst>
                  <a:cxn ang="0">
                    <a:pos x="5" y="33"/>
                  </a:cxn>
                  <a:cxn ang="0">
                    <a:pos x="11" y="37"/>
                  </a:cxn>
                  <a:cxn ang="0">
                    <a:pos x="14" y="37"/>
                  </a:cxn>
                  <a:cxn ang="0">
                    <a:pos x="23" y="37"/>
                  </a:cxn>
                  <a:cxn ang="0">
                    <a:pos x="28" y="26"/>
                  </a:cxn>
                  <a:cxn ang="0">
                    <a:pos x="30" y="18"/>
                  </a:cxn>
                  <a:cxn ang="0">
                    <a:pos x="28" y="14"/>
                  </a:cxn>
                  <a:cxn ang="0">
                    <a:pos x="28" y="10"/>
                  </a:cxn>
                  <a:cxn ang="0">
                    <a:pos x="26" y="8"/>
                  </a:cxn>
                  <a:cxn ang="0">
                    <a:pos x="25" y="4"/>
                  </a:cxn>
                  <a:cxn ang="0">
                    <a:pos x="19" y="0"/>
                  </a:cxn>
                  <a:cxn ang="0">
                    <a:pos x="9" y="0"/>
                  </a:cxn>
                  <a:cxn ang="0">
                    <a:pos x="3" y="4"/>
                  </a:cxn>
                  <a:cxn ang="0">
                    <a:pos x="2" y="8"/>
                  </a:cxn>
                  <a:cxn ang="0">
                    <a:pos x="0" y="10"/>
                  </a:cxn>
                  <a:cxn ang="0">
                    <a:pos x="0" y="24"/>
                  </a:cxn>
                  <a:cxn ang="0">
                    <a:pos x="2" y="29"/>
                  </a:cxn>
                  <a:cxn ang="0">
                    <a:pos x="5" y="33"/>
                  </a:cxn>
                </a:cxnLst>
                <a:rect l="0" t="0" r="r" b="b"/>
                <a:pathLst>
                  <a:path w="30" h="37">
                    <a:moveTo>
                      <a:pt x="5" y="33"/>
                    </a:moveTo>
                    <a:lnTo>
                      <a:pt x="11" y="37"/>
                    </a:lnTo>
                    <a:lnTo>
                      <a:pt x="14" y="37"/>
                    </a:lnTo>
                    <a:lnTo>
                      <a:pt x="23" y="37"/>
                    </a:lnTo>
                    <a:lnTo>
                      <a:pt x="28" y="26"/>
                    </a:lnTo>
                    <a:lnTo>
                      <a:pt x="30" y="18"/>
                    </a:lnTo>
                    <a:lnTo>
                      <a:pt x="28" y="14"/>
                    </a:lnTo>
                    <a:lnTo>
                      <a:pt x="28" y="10"/>
                    </a:lnTo>
                    <a:lnTo>
                      <a:pt x="26" y="8"/>
                    </a:lnTo>
                    <a:lnTo>
                      <a:pt x="25" y="4"/>
                    </a:lnTo>
                    <a:lnTo>
                      <a:pt x="19" y="0"/>
                    </a:lnTo>
                    <a:lnTo>
                      <a:pt x="9" y="0"/>
                    </a:lnTo>
                    <a:lnTo>
                      <a:pt x="3" y="4"/>
                    </a:lnTo>
                    <a:lnTo>
                      <a:pt x="2" y="8"/>
                    </a:lnTo>
                    <a:lnTo>
                      <a:pt x="0" y="10"/>
                    </a:lnTo>
                    <a:lnTo>
                      <a:pt x="0" y="24"/>
                    </a:lnTo>
                    <a:lnTo>
                      <a:pt x="2" y="29"/>
                    </a:lnTo>
                    <a:lnTo>
                      <a:pt x="5" y="33"/>
                    </a:lnTo>
                    <a:close/>
                  </a:path>
                </a:pathLst>
              </a:custGeom>
              <a:solidFill>
                <a:srgbClr val="E6E7E8"/>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4" name="Freeform 40"/>
              <p:cNvSpPr>
                <a:spLocks/>
              </p:cNvSpPr>
              <p:nvPr/>
            </p:nvSpPr>
            <p:spPr bwMode="auto">
              <a:xfrm>
                <a:off x="9123" y="16"/>
                <a:ext cx="30" cy="37"/>
              </a:xfrm>
              <a:custGeom>
                <a:avLst/>
                <a:gdLst/>
                <a:ahLst/>
                <a:cxnLst>
                  <a:cxn ang="0">
                    <a:pos x="30" y="18"/>
                  </a:cxn>
                  <a:cxn ang="0">
                    <a:pos x="28" y="14"/>
                  </a:cxn>
                  <a:cxn ang="0">
                    <a:pos x="28" y="10"/>
                  </a:cxn>
                  <a:cxn ang="0">
                    <a:pos x="26" y="8"/>
                  </a:cxn>
                  <a:cxn ang="0">
                    <a:pos x="25" y="4"/>
                  </a:cxn>
                  <a:cxn ang="0">
                    <a:pos x="23" y="2"/>
                  </a:cxn>
                  <a:cxn ang="0">
                    <a:pos x="19" y="0"/>
                  </a:cxn>
                  <a:cxn ang="0">
                    <a:pos x="9" y="0"/>
                  </a:cxn>
                  <a:cxn ang="0">
                    <a:pos x="5" y="2"/>
                  </a:cxn>
                  <a:cxn ang="0">
                    <a:pos x="3" y="4"/>
                  </a:cxn>
                  <a:cxn ang="0">
                    <a:pos x="2" y="8"/>
                  </a:cxn>
                  <a:cxn ang="0">
                    <a:pos x="0" y="10"/>
                  </a:cxn>
                  <a:cxn ang="0">
                    <a:pos x="0" y="24"/>
                  </a:cxn>
                  <a:cxn ang="0">
                    <a:pos x="2" y="29"/>
                  </a:cxn>
                  <a:cxn ang="0">
                    <a:pos x="3" y="31"/>
                  </a:cxn>
                  <a:cxn ang="0">
                    <a:pos x="5" y="33"/>
                  </a:cxn>
                  <a:cxn ang="0">
                    <a:pos x="9" y="35"/>
                  </a:cxn>
                  <a:cxn ang="0">
                    <a:pos x="11" y="37"/>
                  </a:cxn>
                  <a:cxn ang="0">
                    <a:pos x="14" y="37"/>
                  </a:cxn>
                  <a:cxn ang="0">
                    <a:pos x="23" y="37"/>
                  </a:cxn>
                  <a:cxn ang="0">
                    <a:pos x="28" y="26"/>
                  </a:cxn>
                  <a:cxn ang="0">
                    <a:pos x="30" y="18"/>
                  </a:cxn>
                </a:cxnLst>
                <a:rect l="0" t="0" r="r" b="b"/>
                <a:pathLst>
                  <a:path w="30" h="37">
                    <a:moveTo>
                      <a:pt x="30" y="18"/>
                    </a:moveTo>
                    <a:lnTo>
                      <a:pt x="28" y="14"/>
                    </a:lnTo>
                    <a:lnTo>
                      <a:pt x="28" y="10"/>
                    </a:lnTo>
                    <a:lnTo>
                      <a:pt x="26" y="8"/>
                    </a:lnTo>
                    <a:lnTo>
                      <a:pt x="25" y="4"/>
                    </a:lnTo>
                    <a:lnTo>
                      <a:pt x="23" y="2"/>
                    </a:lnTo>
                    <a:lnTo>
                      <a:pt x="19" y="0"/>
                    </a:lnTo>
                    <a:lnTo>
                      <a:pt x="9" y="0"/>
                    </a:lnTo>
                    <a:lnTo>
                      <a:pt x="5" y="2"/>
                    </a:lnTo>
                    <a:lnTo>
                      <a:pt x="3" y="4"/>
                    </a:lnTo>
                    <a:lnTo>
                      <a:pt x="2" y="8"/>
                    </a:lnTo>
                    <a:lnTo>
                      <a:pt x="0" y="10"/>
                    </a:lnTo>
                    <a:lnTo>
                      <a:pt x="0" y="24"/>
                    </a:lnTo>
                    <a:lnTo>
                      <a:pt x="2" y="29"/>
                    </a:lnTo>
                    <a:lnTo>
                      <a:pt x="3" y="31"/>
                    </a:lnTo>
                    <a:lnTo>
                      <a:pt x="5" y="33"/>
                    </a:lnTo>
                    <a:lnTo>
                      <a:pt x="9" y="35"/>
                    </a:lnTo>
                    <a:lnTo>
                      <a:pt x="11" y="37"/>
                    </a:lnTo>
                    <a:lnTo>
                      <a:pt x="14" y="37"/>
                    </a:lnTo>
                    <a:lnTo>
                      <a:pt x="23" y="37"/>
                    </a:lnTo>
                    <a:lnTo>
                      <a:pt x="28" y="26"/>
                    </a:lnTo>
                    <a:lnTo>
                      <a:pt x="30" y="18"/>
                    </a:lnTo>
                  </a:path>
                </a:pathLst>
              </a:custGeom>
              <a:noFill/>
              <a:ln w="1435">
                <a:solidFill>
                  <a:srgbClr val="7B7D7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5" name="Freeform 41"/>
              <p:cNvSpPr>
                <a:spLocks/>
              </p:cNvSpPr>
              <p:nvPr/>
            </p:nvSpPr>
            <p:spPr bwMode="auto">
              <a:xfrm>
                <a:off x="9123" y="16"/>
                <a:ext cx="30" cy="38"/>
              </a:xfrm>
              <a:custGeom>
                <a:avLst/>
                <a:gdLst/>
                <a:ahLst/>
                <a:cxnLst>
                  <a:cxn ang="0">
                    <a:pos x="30" y="19"/>
                  </a:cxn>
                  <a:cxn ang="0">
                    <a:pos x="28" y="14"/>
                  </a:cxn>
                  <a:cxn ang="0">
                    <a:pos x="28" y="10"/>
                  </a:cxn>
                  <a:cxn ang="0">
                    <a:pos x="27" y="8"/>
                  </a:cxn>
                  <a:cxn ang="0">
                    <a:pos x="25" y="4"/>
                  </a:cxn>
                  <a:cxn ang="0">
                    <a:pos x="23" y="2"/>
                  </a:cxn>
                  <a:cxn ang="0">
                    <a:pos x="20" y="0"/>
                  </a:cxn>
                  <a:cxn ang="0">
                    <a:pos x="9" y="0"/>
                  </a:cxn>
                  <a:cxn ang="0">
                    <a:pos x="6" y="2"/>
                  </a:cxn>
                  <a:cxn ang="0">
                    <a:pos x="4" y="4"/>
                  </a:cxn>
                  <a:cxn ang="0">
                    <a:pos x="2" y="8"/>
                  </a:cxn>
                  <a:cxn ang="0">
                    <a:pos x="0" y="10"/>
                  </a:cxn>
                  <a:cxn ang="0">
                    <a:pos x="0" y="25"/>
                  </a:cxn>
                  <a:cxn ang="0">
                    <a:pos x="2" y="29"/>
                  </a:cxn>
                  <a:cxn ang="0">
                    <a:pos x="4" y="31"/>
                  </a:cxn>
                  <a:cxn ang="0">
                    <a:pos x="6" y="34"/>
                  </a:cxn>
                  <a:cxn ang="0">
                    <a:pos x="9" y="36"/>
                  </a:cxn>
                  <a:cxn ang="0">
                    <a:pos x="11" y="38"/>
                  </a:cxn>
                  <a:cxn ang="0">
                    <a:pos x="14" y="38"/>
                  </a:cxn>
                  <a:cxn ang="0">
                    <a:pos x="24" y="38"/>
                  </a:cxn>
                  <a:cxn ang="0">
                    <a:pos x="28" y="27"/>
                  </a:cxn>
                  <a:cxn ang="0">
                    <a:pos x="30" y="19"/>
                  </a:cxn>
                </a:cxnLst>
                <a:rect l="0" t="0" r="r" b="b"/>
                <a:pathLst>
                  <a:path w="30" h="38">
                    <a:moveTo>
                      <a:pt x="30" y="19"/>
                    </a:moveTo>
                    <a:lnTo>
                      <a:pt x="28" y="14"/>
                    </a:lnTo>
                    <a:lnTo>
                      <a:pt x="28" y="10"/>
                    </a:lnTo>
                    <a:lnTo>
                      <a:pt x="27" y="8"/>
                    </a:lnTo>
                    <a:lnTo>
                      <a:pt x="25" y="4"/>
                    </a:lnTo>
                    <a:lnTo>
                      <a:pt x="23" y="2"/>
                    </a:lnTo>
                    <a:lnTo>
                      <a:pt x="20" y="0"/>
                    </a:lnTo>
                    <a:lnTo>
                      <a:pt x="9" y="0"/>
                    </a:lnTo>
                    <a:lnTo>
                      <a:pt x="6" y="2"/>
                    </a:lnTo>
                    <a:lnTo>
                      <a:pt x="4" y="4"/>
                    </a:lnTo>
                    <a:lnTo>
                      <a:pt x="2" y="8"/>
                    </a:lnTo>
                    <a:lnTo>
                      <a:pt x="0" y="10"/>
                    </a:lnTo>
                    <a:lnTo>
                      <a:pt x="0" y="25"/>
                    </a:lnTo>
                    <a:lnTo>
                      <a:pt x="2" y="29"/>
                    </a:lnTo>
                    <a:lnTo>
                      <a:pt x="4" y="31"/>
                    </a:lnTo>
                    <a:lnTo>
                      <a:pt x="6" y="34"/>
                    </a:lnTo>
                    <a:lnTo>
                      <a:pt x="9" y="36"/>
                    </a:lnTo>
                    <a:lnTo>
                      <a:pt x="11" y="38"/>
                    </a:lnTo>
                    <a:lnTo>
                      <a:pt x="14" y="38"/>
                    </a:lnTo>
                    <a:lnTo>
                      <a:pt x="24" y="38"/>
                    </a:lnTo>
                    <a:lnTo>
                      <a:pt x="28" y="27"/>
                    </a:lnTo>
                    <a:lnTo>
                      <a:pt x="30" y="19"/>
                    </a:lnTo>
                  </a:path>
                </a:pathLst>
              </a:custGeom>
              <a:noFill/>
              <a:ln w="1435">
                <a:solidFill>
                  <a:srgbClr val="7B7D7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6" name="Freeform 42"/>
              <p:cNvSpPr>
                <a:spLocks/>
              </p:cNvSpPr>
              <p:nvPr/>
            </p:nvSpPr>
            <p:spPr bwMode="auto">
              <a:xfrm>
                <a:off x="9123" y="55"/>
                <a:ext cx="28" cy="0"/>
              </a:xfrm>
              <a:custGeom>
                <a:avLst/>
                <a:gdLst/>
                <a:ahLst/>
                <a:cxnLst>
                  <a:cxn ang="0">
                    <a:pos x="0" y="0"/>
                  </a:cxn>
                  <a:cxn ang="0">
                    <a:pos x="29" y="0"/>
                  </a:cxn>
                </a:cxnLst>
                <a:rect l="0" t="0" r="r" b="b"/>
                <a:pathLst>
                  <a:path w="28">
                    <a:moveTo>
                      <a:pt x="0" y="0"/>
                    </a:moveTo>
                    <a:lnTo>
                      <a:pt x="29" y="0"/>
                    </a:lnTo>
                  </a:path>
                </a:pathLst>
              </a:custGeom>
              <a:noFill/>
              <a:ln w="1435">
                <a:solidFill>
                  <a:srgbClr val="7B7D7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7" name="Freeform 43"/>
              <p:cNvSpPr>
                <a:spLocks/>
              </p:cNvSpPr>
              <p:nvPr/>
            </p:nvSpPr>
            <p:spPr bwMode="auto">
              <a:xfrm>
                <a:off x="8651" y="102"/>
                <a:ext cx="0" cy="114"/>
              </a:xfrm>
              <a:custGeom>
                <a:avLst/>
                <a:gdLst/>
                <a:ahLst/>
                <a:cxnLst>
                  <a:cxn ang="0">
                    <a:pos x="0" y="0"/>
                  </a:cxn>
                  <a:cxn ang="0">
                    <a:pos x="0" y="114"/>
                  </a:cxn>
                </a:cxnLst>
                <a:rect l="0" t="0" r="r" b="b"/>
                <a:pathLst>
                  <a:path h="114">
                    <a:moveTo>
                      <a:pt x="0" y="0"/>
                    </a:moveTo>
                    <a:lnTo>
                      <a:pt x="0" y="114"/>
                    </a:lnTo>
                  </a:path>
                </a:pathLst>
              </a:custGeom>
              <a:solidFill>
                <a:srgbClr val="E3E4E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8" name="Freeform 44"/>
              <p:cNvSpPr>
                <a:spLocks/>
              </p:cNvSpPr>
              <p:nvPr/>
            </p:nvSpPr>
            <p:spPr bwMode="auto">
              <a:xfrm>
                <a:off x="8651" y="102"/>
                <a:ext cx="0" cy="114"/>
              </a:xfrm>
              <a:custGeom>
                <a:avLst/>
                <a:gdLst/>
                <a:ahLst/>
                <a:cxnLst>
                  <a:cxn ang="0">
                    <a:pos x="0" y="0"/>
                  </a:cxn>
                  <a:cxn ang="0">
                    <a:pos x="0" y="114"/>
                  </a:cxn>
                </a:cxnLst>
                <a:rect l="0" t="0" r="r" b="b"/>
                <a:pathLst>
                  <a:path h="114">
                    <a:moveTo>
                      <a:pt x="0" y="0"/>
                    </a:moveTo>
                    <a:lnTo>
                      <a:pt x="0" y="1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9" name="Freeform 45"/>
              <p:cNvSpPr>
                <a:spLocks/>
              </p:cNvSpPr>
              <p:nvPr/>
            </p:nvSpPr>
            <p:spPr bwMode="auto">
              <a:xfrm>
                <a:off x="8650" y="378"/>
                <a:ext cx="0" cy="159"/>
              </a:xfrm>
              <a:custGeom>
                <a:avLst/>
                <a:gdLst/>
                <a:ahLst/>
                <a:cxnLst>
                  <a:cxn ang="0">
                    <a:pos x="0" y="0"/>
                  </a:cxn>
                  <a:cxn ang="0">
                    <a:pos x="0" y="159"/>
                  </a:cxn>
                </a:cxnLst>
                <a:rect l="0" t="0" r="r" b="b"/>
                <a:pathLst>
                  <a:path h="159">
                    <a:moveTo>
                      <a:pt x="0" y="0"/>
                    </a:moveTo>
                    <a:lnTo>
                      <a:pt x="0" y="159"/>
                    </a:lnTo>
                  </a:path>
                </a:pathLst>
              </a:custGeom>
              <a:solidFill>
                <a:srgbClr val="E3E4E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70" name="Freeform 46"/>
              <p:cNvSpPr>
                <a:spLocks/>
              </p:cNvSpPr>
              <p:nvPr/>
            </p:nvSpPr>
            <p:spPr bwMode="auto">
              <a:xfrm>
                <a:off x="8650" y="378"/>
                <a:ext cx="0" cy="159"/>
              </a:xfrm>
              <a:custGeom>
                <a:avLst/>
                <a:gdLst/>
                <a:ahLst/>
                <a:cxnLst>
                  <a:cxn ang="0">
                    <a:pos x="0" y="0"/>
                  </a:cxn>
                  <a:cxn ang="0">
                    <a:pos x="0" y="159"/>
                  </a:cxn>
                </a:cxnLst>
                <a:rect l="0" t="0" r="r" b="b"/>
                <a:pathLst>
                  <a:path h="159">
                    <a:moveTo>
                      <a:pt x="0" y="0"/>
                    </a:moveTo>
                    <a:lnTo>
                      <a:pt x="0" y="159"/>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71" name="Freeform 47"/>
              <p:cNvSpPr>
                <a:spLocks/>
              </p:cNvSpPr>
              <p:nvPr/>
            </p:nvSpPr>
            <p:spPr bwMode="auto">
              <a:xfrm>
                <a:off x="9322" y="488"/>
                <a:ext cx="0" cy="50"/>
              </a:xfrm>
              <a:custGeom>
                <a:avLst/>
                <a:gdLst/>
                <a:ahLst/>
                <a:cxnLst>
                  <a:cxn ang="0">
                    <a:pos x="0" y="0"/>
                  </a:cxn>
                  <a:cxn ang="0">
                    <a:pos x="0" y="50"/>
                  </a:cxn>
                </a:cxnLst>
                <a:rect l="0" t="0" r="r" b="b"/>
                <a:pathLst>
                  <a:path h="50">
                    <a:moveTo>
                      <a:pt x="0" y="0"/>
                    </a:moveTo>
                    <a:lnTo>
                      <a:pt x="0" y="50"/>
                    </a:lnTo>
                  </a:path>
                </a:pathLst>
              </a:custGeom>
              <a:solidFill>
                <a:srgbClr val="E3E4E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72" name="Freeform 48"/>
              <p:cNvSpPr>
                <a:spLocks/>
              </p:cNvSpPr>
              <p:nvPr/>
            </p:nvSpPr>
            <p:spPr bwMode="auto">
              <a:xfrm>
                <a:off x="9322" y="488"/>
                <a:ext cx="0" cy="50"/>
              </a:xfrm>
              <a:custGeom>
                <a:avLst/>
                <a:gdLst/>
                <a:ahLst/>
                <a:cxnLst>
                  <a:cxn ang="0">
                    <a:pos x="0" y="0"/>
                  </a:cxn>
                  <a:cxn ang="0">
                    <a:pos x="0" y="50"/>
                  </a:cxn>
                </a:cxnLst>
                <a:rect l="0" t="0" r="r" b="b"/>
                <a:pathLst>
                  <a:path h="50">
                    <a:moveTo>
                      <a:pt x="0" y="0"/>
                    </a:moveTo>
                    <a:lnTo>
                      <a:pt x="0" y="5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073" name="Group 49"/>
            <p:cNvGrpSpPr>
              <a:grpSpLocks/>
            </p:cNvGrpSpPr>
            <p:nvPr/>
          </p:nvGrpSpPr>
          <p:grpSpPr bwMode="auto">
            <a:xfrm>
              <a:off x="1951038" y="4343400"/>
              <a:ext cx="900112" cy="628650"/>
              <a:chOff x="3072" y="-254"/>
              <a:chExt cx="1417" cy="989"/>
            </a:xfrm>
          </p:grpSpPr>
          <p:sp>
            <p:nvSpPr>
              <p:cNvPr id="1074" name="Freeform 50"/>
              <p:cNvSpPr>
                <a:spLocks/>
              </p:cNvSpPr>
              <p:nvPr/>
            </p:nvSpPr>
            <p:spPr bwMode="auto">
              <a:xfrm>
                <a:off x="3082" y="-244"/>
                <a:ext cx="1397" cy="969"/>
              </a:xfrm>
              <a:custGeom>
                <a:avLst/>
                <a:gdLst/>
                <a:ahLst/>
                <a:cxnLst>
                  <a:cxn ang="0">
                    <a:pos x="351" y="56"/>
                  </a:cxn>
                  <a:cxn ang="0">
                    <a:pos x="270" y="56"/>
                  </a:cxn>
                  <a:cxn ang="0">
                    <a:pos x="202" y="77"/>
                  </a:cxn>
                  <a:cxn ang="0">
                    <a:pos x="142" y="108"/>
                  </a:cxn>
                  <a:cxn ang="0">
                    <a:pos x="94" y="154"/>
                  </a:cxn>
                  <a:cxn ang="0">
                    <a:pos x="74" y="206"/>
                  </a:cxn>
                  <a:cxn ang="0">
                    <a:pos x="74" y="257"/>
                  </a:cxn>
                  <a:cxn ang="0">
                    <a:pos x="94" y="309"/>
                  </a:cxn>
                  <a:cxn ang="0">
                    <a:pos x="135" y="355"/>
                  </a:cxn>
                  <a:cxn ang="0">
                    <a:pos x="74" y="391"/>
                  </a:cxn>
                  <a:cxn ang="0">
                    <a:pos x="27" y="443"/>
                  </a:cxn>
                  <a:cxn ang="0">
                    <a:pos x="0" y="499"/>
                  </a:cxn>
                  <a:cxn ang="0">
                    <a:pos x="0" y="556"/>
                  </a:cxn>
                  <a:cxn ang="0">
                    <a:pos x="20" y="613"/>
                  </a:cxn>
                  <a:cxn ang="0">
                    <a:pos x="61" y="664"/>
                  </a:cxn>
                  <a:cxn ang="0">
                    <a:pos x="121" y="705"/>
                  </a:cxn>
                  <a:cxn ang="0">
                    <a:pos x="196" y="731"/>
                  </a:cxn>
                  <a:cxn ang="0">
                    <a:pos x="283" y="742"/>
                  </a:cxn>
                  <a:cxn ang="0">
                    <a:pos x="364" y="736"/>
                  </a:cxn>
                  <a:cxn ang="0">
                    <a:pos x="445" y="711"/>
                  </a:cxn>
                  <a:cxn ang="0">
                    <a:pos x="459" y="783"/>
                  </a:cxn>
                  <a:cxn ang="0">
                    <a:pos x="493" y="845"/>
                  </a:cxn>
                  <a:cxn ang="0">
                    <a:pos x="553" y="901"/>
                  </a:cxn>
                  <a:cxn ang="0">
                    <a:pos x="634" y="937"/>
                  </a:cxn>
                  <a:cxn ang="0">
                    <a:pos x="729" y="963"/>
                  </a:cxn>
                  <a:cxn ang="0">
                    <a:pos x="830" y="968"/>
                  </a:cxn>
                  <a:cxn ang="0">
                    <a:pos x="925" y="958"/>
                  </a:cxn>
                  <a:cxn ang="0">
                    <a:pos x="1012" y="927"/>
                  </a:cxn>
                  <a:cxn ang="0">
                    <a:pos x="1087" y="881"/>
                  </a:cxn>
                  <a:cxn ang="0">
                    <a:pos x="1141" y="824"/>
                  </a:cxn>
                  <a:cxn ang="0">
                    <a:pos x="1174" y="757"/>
                  </a:cxn>
                  <a:cxn ang="0">
                    <a:pos x="1174" y="690"/>
                  </a:cxn>
                  <a:cxn ang="0">
                    <a:pos x="1154" y="623"/>
                  </a:cxn>
                  <a:cxn ang="0">
                    <a:pos x="1107" y="561"/>
                  </a:cxn>
                  <a:cxn ang="0">
                    <a:pos x="1188" y="556"/>
                  </a:cxn>
                  <a:cxn ang="0">
                    <a:pos x="1269" y="530"/>
                  </a:cxn>
                  <a:cxn ang="0">
                    <a:pos x="1330" y="494"/>
                  </a:cxn>
                  <a:cxn ang="0">
                    <a:pos x="1377" y="443"/>
                  </a:cxn>
                  <a:cxn ang="0">
                    <a:pos x="1397" y="386"/>
                  </a:cxn>
                  <a:cxn ang="0">
                    <a:pos x="1397" y="324"/>
                  </a:cxn>
                  <a:cxn ang="0">
                    <a:pos x="1363" y="268"/>
                  </a:cxn>
                  <a:cxn ang="0">
                    <a:pos x="1316" y="221"/>
                  </a:cxn>
                  <a:cxn ang="0">
                    <a:pos x="1249" y="185"/>
                  </a:cxn>
                  <a:cxn ang="0">
                    <a:pos x="1168" y="164"/>
                  </a:cxn>
                  <a:cxn ang="0">
                    <a:pos x="1080" y="164"/>
                  </a:cxn>
                  <a:cxn ang="0">
                    <a:pos x="999" y="180"/>
                  </a:cxn>
                  <a:cxn ang="0">
                    <a:pos x="925" y="211"/>
                  </a:cxn>
                  <a:cxn ang="0">
                    <a:pos x="952" y="159"/>
                  </a:cxn>
                  <a:cxn ang="0">
                    <a:pos x="945" y="108"/>
                  </a:cxn>
                  <a:cxn ang="0">
                    <a:pos x="918" y="61"/>
                  </a:cxn>
                  <a:cxn ang="0">
                    <a:pos x="871" y="25"/>
                  </a:cxn>
                  <a:cxn ang="0">
                    <a:pos x="803" y="5"/>
                  </a:cxn>
                  <a:cxn ang="0">
                    <a:pos x="729" y="0"/>
                  </a:cxn>
                  <a:cxn ang="0">
                    <a:pos x="661" y="10"/>
                  </a:cxn>
                  <a:cxn ang="0">
                    <a:pos x="601" y="41"/>
                  </a:cxn>
                  <a:cxn ang="0">
                    <a:pos x="560" y="82"/>
                  </a:cxn>
                  <a:cxn ang="0">
                    <a:pos x="547" y="134"/>
                  </a:cxn>
                  <a:cxn ang="0">
                    <a:pos x="493" y="92"/>
                  </a:cxn>
                  <a:cxn ang="0">
                    <a:pos x="425" y="67"/>
                  </a:cxn>
                  <a:cxn ang="0">
                    <a:pos x="351" y="56"/>
                  </a:cxn>
                </a:cxnLst>
                <a:rect l="0" t="0" r="r" b="b"/>
                <a:pathLst>
                  <a:path w="1397" h="969">
                    <a:moveTo>
                      <a:pt x="351" y="56"/>
                    </a:moveTo>
                    <a:lnTo>
                      <a:pt x="270" y="56"/>
                    </a:lnTo>
                    <a:lnTo>
                      <a:pt x="202" y="77"/>
                    </a:lnTo>
                    <a:lnTo>
                      <a:pt x="142" y="108"/>
                    </a:lnTo>
                    <a:lnTo>
                      <a:pt x="94" y="154"/>
                    </a:lnTo>
                    <a:lnTo>
                      <a:pt x="74" y="206"/>
                    </a:lnTo>
                    <a:lnTo>
                      <a:pt x="74" y="257"/>
                    </a:lnTo>
                    <a:lnTo>
                      <a:pt x="94" y="309"/>
                    </a:lnTo>
                    <a:lnTo>
                      <a:pt x="135" y="355"/>
                    </a:lnTo>
                    <a:lnTo>
                      <a:pt x="74" y="391"/>
                    </a:lnTo>
                    <a:lnTo>
                      <a:pt x="27" y="443"/>
                    </a:lnTo>
                    <a:lnTo>
                      <a:pt x="0" y="499"/>
                    </a:lnTo>
                    <a:lnTo>
                      <a:pt x="0" y="556"/>
                    </a:lnTo>
                    <a:lnTo>
                      <a:pt x="20" y="613"/>
                    </a:lnTo>
                    <a:lnTo>
                      <a:pt x="61" y="664"/>
                    </a:lnTo>
                    <a:lnTo>
                      <a:pt x="121" y="705"/>
                    </a:lnTo>
                    <a:lnTo>
                      <a:pt x="196" y="731"/>
                    </a:lnTo>
                    <a:lnTo>
                      <a:pt x="283" y="742"/>
                    </a:lnTo>
                    <a:lnTo>
                      <a:pt x="364" y="736"/>
                    </a:lnTo>
                    <a:lnTo>
                      <a:pt x="445" y="711"/>
                    </a:lnTo>
                    <a:lnTo>
                      <a:pt x="459" y="783"/>
                    </a:lnTo>
                    <a:lnTo>
                      <a:pt x="493" y="845"/>
                    </a:lnTo>
                    <a:lnTo>
                      <a:pt x="553" y="901"/>
                    </a:lnTo>
                    <a:lnTo>
                      <a:pt x="634" y="937"/>
                    </a:lnTo>
                    <a:lnTo>
                      <a:pt x="729" y="963"/>
                    </a:lnTo>
                    <a:lnTo>
                      <a:pt x="830" y="968"/>
                    </a:lnTo>
                    <a:lnTo>
                      <a:pt x="925" y="958"/>
                    </a:lnTo>
                    <a:lnTo>
                      <a:pt x="1012" y="927"/>
                    </a:lnTo>
                    <a:lnTo>
                      <a:pt x="1087" y="881"/>
                    </a:lnTo>
                    <a:lnTo>
                      <a:pt x="1141" y="824"/>
                    </a:lnTo>
                    <a:lnTo>
                      <a:pt x="1174" y="757"/>
                    </a:lnTo>
                    <a:lnTo>
                      <a:pt x="1174" y="690"/>
                    </a:lnTo>
                    <a:lnTo>
                      <a:pt x="1154" y="623"/>
                    </a:lnTo>
                    <a:lnTo>
                      <a:pt x="1107" y="561"/>
                    </a:lnTo>
                    <a:lnTo>
                      <a:pt x="1188" y="556"/>
                    </a:lnTo>
                    <a:lnTo>
                      <a:pt x="1269" y="530"/>
                    </a:lnTo>
                    <a:lnTo>
                      <a:pt x="1330" y="494"/>
                    </a:lnTo>
                    <a:lnTo>
                      <a:pt x="1377" y="443"/>
                    </a:lnTo>
                    <a:lnTo>
                      <a:pt x="1397" y="386"/>
                    </a:lnTo>
                    <a:lnTo>
                      <a:pt x="1397" y="324"/>
                    </a:lnTo>
                    <a:lnTo>
                      <a:pt x="1363" y="268"/>
                    </a:lnTo>
                    <a:lnTo>
                      <a:pt x="1316" y="221"/>
                    </a:lnTo>
                    <a:lnTo>
                      <a:pt x="1249" y="185"/>
                    </a:lnTo>
                    <a:lnTo>
                      <a:pt x="1168" y="164"/>
                    </a:lnTo>
                    <a:lnTo>
                      <a:pt x="1080" y="164"/>
                    </a:lnTo>
                    <a:lnTo>
                      <a:pt x="999" y="180"/>
                    </a:lnTo>
                    <a:lnTo>
                      <a:pt x="925" y="211"/>
                    </a:lnTo>
                    <a:lnTo>
                      <a:pt x="952" y="159"/>
                    </a:lnTo>
                    <a:lnTo>
                      <a:pt x="945" y="108"/>
                    </a:lnTo>
                    <a:lnTo>
                      <a:pt x="918" y="61"/>
                    </a:lnTo>
                    <a:lnTo>
                      <a:pt x="871" y="25"/>
                    </a:lnTo>
                    <a:lnTo>
                      <a:pt x="803" y="5"/>
                    </a:lnTo>
                    <a:lnTo>
                      <a:pt x="729" y="0"/>
                    </a:lnTo>
                    <a:lnTo>
                      <a:pt x="661" y="10"/>
                    </a:lnTo>
                    <a:lnTo>
                      <a:pt x="601" y="41"/>
                    </a:lnTo>
                    <a:lnTo>
                      <a:pt x="560" y="82"/>
                    </a:lnTo>
                    <a:lnTo>
                      <a:pt x="547" y="134"/>
                    </a:lnTo>
                    <a:lnTo>
                      <a:pt x="493" y="92"/>
                    </a:lnTo>
                    <a:lnTo>
                      <a:pt x="425" y="67"/>
                    </a:lnTo>
                    <a:lnTo>
                      <a:pt x="351" y="56"/>
                    </a:lnTo>
                    <a:close/>
                  </a:path>
                </a:pathLst>
              </a:custGeom>
              <a:solidFill>
                <a:srgbClr val="E6E7E8"/>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75" name="Freeform 51"/>
              <p:cNvSpPr>
                <a:spLocks/>
              </p:cNvSpPr>
              <p:nvPr/>
            </p:nvSpPr>
            <p:spPr bwMode="auto">
              <a:xfrm>
                <a:off x="3082" y="-244"/>
                <a:ext cx="1397" cy="969"/>
              </a:xfrm>
              <a:custGeom>
                <a:avLst/>
                <a:gdLst/>
                <a:ahLst/>
                <a:cxnLst>
                  <a:cxn ang="0">
                    <a:pos x="547" y="134"/>
                  </a:cxn>
                  <a:cxn ang="0">
                    <a:pos x="493" y="92"/>
                  </a:cxn>
                  <a:cxn ang="0">
                    <a:pos x="425" y="67"/>
                  </a:cxn>
                  <a:cxn ang="0">
                    <a:pos x="351" y="56"/>
                  </a:cxn>
                  <a:cxn ang="0">
                    <a:pos x="270" y="56"/>
                  </a:cxn>
                  <a:cxn ang="0">
                    <a:pos x="202" y="77"/>
                  </a:cxn>
                  <a:cxn ang="0">
                    <a:pos x="142" y="108"/>
                  </a:cxn>
                  <a:cxn ang="0">
                    <a:pos x="94" y="154"/>
                  </a:cxn>
                  <a:cxn ang="0">
                    <a:pos x="74" y="206"/>
                  </a:cxn>
                  <a:cxn ang="0">
                    <a:pos x="74" y="257"/>
                  </a:cxn>
                  <a:cxn ang="0">
                    <a:pos x="94" y="309"/>
                  </a:cxn>
                  <a:cxn ang="0">
                    <a:pos x="135" y="355"/>
                  </a:cxn>
                  <a:cxn ang="0">
                    <a:pos x="74" y="391"/>
                  </a:cxn>
                  <a:cxn ang="0">
                    <a:pos x="27" y="443"/>
                  </a:cxn>
                  <a:cxn ang="0">
                    <a:pos x="0" y="499"/>
                  </a:cxn>
                  <a:cxn ang="0">
                    <a:pos x="0" y="556"/>
                  </a:cxn>
                  <a:cxn ang="0">
                    <a:pos x="20" y="613"/>
                  </a:cxn>
                  <a:cxn ang="0">
                    <a:pos x="61" y="664"/>
                  </a:cxn>
                  <a:cxn ang="0">
                    <a:pos x="121" y="705"/>
                  </a:cxn>
                  <a:cxn ang="0">
                    <a:pos x="196" y="731"/>
                  </a:cxn>
                  <a:cxn ang="0">
                    <a:pos x="283" y="742"/>
                  </a:cxn>
                  <a:cxn ang="0">
                    <a:pos x="364" y="736"/>
                  </a:cxn>
                  <a:cxn ang="0">
                    <a:pos x="445" y="711"/>
                  </a:cxn>
                  <a:cxn ang="0">
                    <a:pos x="459" y="783"/>
                  </a:cxn>
                  <a:cxn ang="0">
                    <a:pos x="493" y="845"/>
                  </a:cxn>
                  <a:cxn ang="0">
                    <a:pos x="553" y="901"/>
                  </a:cxn>
                  <a:cxn ang="0">
                    <a:pos x="634" y="937"/>
                  </a:cxn>
                  <a:cxn ang="0">
                    <a:pos x="729" y="963"/>
                  </a:cxn>
                  <a:cxn ang="0">
                    <a:pos x="830" y="968"/>
                  </a:cxn>
                  <a:cxn ang="0">
                    <a:pos x="925" y="958"/>
                  </a:cxn>
                  <a:cxn ang="0">
                    <a:pos x="1012" y="927"/>
                  </a:cxn>
                  <a:cxn ang="0">
                    <a:pos x="1087" y="881"/>
                  </a:cxn>
                  <a:cxn ang="0">
                    <a:pos x="1141" y="824"/>
                  </a:cxn>
                  <a:cxn ang="0">
                    <a:pos x="1174" y="757"/>
                  </a:cxn>
                  <a:cxn ang="0">
                    <a:pos x="1174" y="690"/>
                  </a:cxn>
                  <a:cxn ang="0">
                    <a:pos x="1154" y="623"/>
                  </a:cxn>
                  <a:cxn ang="0">
                    <a:pos x="1107" y="561"/>
                  </a:cxn>
                  <a:cxn ang="0">
                    <a:pos x="1188" y="556"/>
                  </a:cxn>
                  <a:cxn ang="0">
                    <a:pos x="1269" y="530"/>
                  </a:cxn>
                  <a:cxn ang="0">
                    <a:pos x="1330" y="494"/>
                  </a:cxn>
                  <a:cxn ang="0">
                    <a:pos x="1377" y="443"/>
                  </a:cxn>
                  <a:cxn ang="0">
                    <a:pos x="1397" y="386"/>
                  </a:cxn>
                  <a:cxn ang="0">
                    <a:pos x="1397" y="324"/>
                  </a:cxn>
                  <a:cxn ang="0">
                    <a:pos x="1363" y="268"/>
                  </a:cxn>
                  <a:cxn ang="0">
                    <a:pos x="1316" y="221"/>
                  </a:cxn>
                  <a:cxn ang="0">
                    <a:pos x="1249" y="185"/>
                  </a:cxn>
                  <a:cxn ang="0">
                    <a:pos x="1168" y="164"/>
                  </a:cxn>
                  <a:cxn ang="0">
                    <a:pos x="1080" y="164"/>
                  </a:cxn>
                  <a:cxn ang="0">
                    <a:pos x="999" y="180"/>
                  </a:cxn>
                  <a:cxn ang="0">
                    <a:pos x="925" y="211"/>
                  </a:cxn>
                  <a:cxn ang="0">
                    <a:pos x="952" y="159"/>
                  </a:cxn>
                  <a:cxn ang="0">
                    <a:pos x="945" y="108"/>
                  </a:cxn>
                  <a:cxn ang="0">
                    <a:pos x="918" y="61"/>
                  </a:cxn>
                  <a:cxn ang="0">
                    <a:pos x="871" y="25"/>
                  </a:cxn>
                  <a:cxn ang="0">
                    <a:pos x="803" y="5"/>
                  </a:cxn>
                  <a:cxn ang="0">
                    <a:pos x="729" y="0"/>
                  </a:cxn>
                  <a:cxn ang="0">
                    <a:pos x="661" y="10"/>
                  </a:cxn>
                  <a:cxn ang="0">
                    <a:pos x="601" y="41"/>
                  </a:cxn>
                  <a:cxn ang="0">
                    <a:pos x="560" y="82"/>
                  </a:cxn>
                  <a:cxn ang="0">
                    <a:pos x="547" y="134"/>
                  </a:cxn>
                </a:cxnLst>
                <a:rect l="0" t="0" r="r" b="b"/>
                <a:pathLst>
                  <a:path w="1397" h="969">
                    <a:moveTo>
                      <a:pt x="547" y="134"/>
                    </a:moveTo>
                    <a:lnTo>
                      <a:pt x="493" y="92"/>
                    </a:lnTo>
                    <a:lnTo>
                      <a:pt x="425" y="67"/>
                    </a:lnTo>
                    <a:lnTo>
                      <a:pt x="351" y="56"/>
                    </a:lnTo>
                    <a:lnTo>
                      <a:pt x="270" y="56"/>
                    </a:lnTo>
                    <a:lnTo>
                      <a:pt x="202" y="77"/>
                    </a:lnTo>
                    <a:lnTo>
                      <a:pt x="142" y="108"/>
                    </a:lnTo>
                    <a:lnTo>
                      <a:pt x="94" y="154"/>
                    </a:lnTo>
                    <a:lnTo>
                      <a:pt x="74" y="206"/>
                    </a:lnTo>
                    <a:lnTo>
                      <a:pt x="74" y="257"/>
                    </a:lnTo>
                    <a:lnTo>
                      <a:pt x="94" y="309"/>
                    </a:lnTo>
                    <a:lnTo>
                      <a:pt x="135" y="355"/>
                    </a:lnTo>
                    <a:lnTo>
                      <a:pt x="74" y="391"/>
                    </a:lnTo>
                    <a:lnTo>
                      <a:pt x="27" y="443"/>
                    </a:lnTo>
                    <a:lnTo>
                      <a:pt x="0" y="499"/>
                    </a:lnTo>
                    <a:lnTo>
                      <a:pt x="0" y="556"/>
                    </a:lnTo>
                    <a:lnTo>
                      <a:pt x="20" y="613"/>
                    </a:lnTo>
                    <a:lnTo>
                      <a:pt x="61" y="664"/>
                    </a:lnTo>
                    <a:lnTo>
                      <a:pt x="121" y="705"/>
                    </a:lnTo>
                    <a:lnTo>
                      <a:pt x="196" y="731"/>
                    </a:lnTo>
                    <a:lnTo>
                      <a:pt x="283" y="742"/>
                    </a:lnTo>
                    <a:lnTo>
                      <a:pt x="364" y="736"/>
                    </a:lnTo>
                    <a:lnTo>
                      <a:pt x="445" y="711"/>
                    </a:lnTo>
                    <a:lnTo>
                      <a:pt x="459" y="783"/>
                    </a:lnTo>
                    <a:lnTo>
                      <a:pt x="493" y="845"/>
                    </a:lnTo>
                    <a:lnTo>
                      <a:pt x="553" y="901"/>
                    </a:lnTo>
                    <a:lnTo>
                      <a:pt x="634" y="937"/>
                    </a:lnTo>
                    <a:lnTo>
                      <a:pt x="729" y="963"/>
                    </a:lnTo>
                    <a:lnTo>
                      <a:pt x="830" y="968"/>
                    </a:lnTo>
                    <a:lnTo>
                      <a:pt x="925" y="958"/>
                    </a:lnTo>
                    <a:lnTo>
                      <a:pt x="1012" y="927"/>
                    </a:lnTo>
                    <a:lnTo>
                      <a:pt x="1087" y="881"/>
                    </a:lnTo>
                    <a:lnTo>
                      <a:pt x="1141" y="824"/>
                    </a:lnTo>
                    <a:lnTo>
                      <a:pt x="1174" y="757"/>
                    </a:lnTo>
                    <a:lnTo>
                      <a:pt x="1174" y="690"/>
                    </a:lnTo>
                    <a:lnTo>
                      <a:pt x="1154" y="623"/>
                    </a:lnTo>
                    <a:lnTo>
                      <a:pt x="1107" y="561"/>
                    </a:lnTo>
                    <a:lnTo>
                      <a:pt x="1188" y="556"/>
                    </a:lnTo>
                    <a:lnTo>
                      <a:pt x="1269" y="530"/>
                    </a:lnTo>
                    <a:lnTo>
                      <a:pt x="1330" y="494"/>
                    </a:lnTo>
                    <a:lnTo>
                      <a:pt x="1377" y="443"/>
                    </a:lnTo>
                    <a:lnTo>
                      <a:pt x="1397" y="386"/>
                    </a:lnTo>
                    <a:lnTo>
                      <a:pt x="1397" y="324"/>
                    </a:lnTo>
                    <a:lnTo>
                      <a:pt x="1363" y="268"/>
                    </a:lnTo>
                    <a:lnTo>
                      <a:pt x="1316" y="221"/>
                    </a:lnTo>
                    <a:lnTo>
                      <a:pt x="1249" y="185"/>
                    </a:lnTo>
                    <a:lnTo>
                      <a:pt x="1168" y="164"/>
                    </a:lnTo>
                    <a:lnTo>
                      <a:pt x="1080" y="164"/>
                    </a:lnTo>
                    <a:lnTo>
                      <a:pt x="999" y="180"/>
                    </a:lnTo>
                    <a:lnTo>
                      <a:pt x="925" y="211"/>
                    </a:lnTo>
                    <a:lnTo>
                      <a:pt x="952" y="159"/>
                    </a:lnTo>
                    <a:lnTo>
                      <a:pt x="945" y="108"/>
                    </a:lnTo>
                    <a:lnTo>
                      <a:pt x="918" y="61"/>
                    </a:lnTo>
                    <a:lnTo>
                      <a:pt x="871" y="25"/>
                    </a:lnTo>
                    <a:lnTo>
                      <a:pt x="803" y="5"/>
                    </a:lnTo>
                    <a:lnTo>
                      <a:pt x="729" y="0"/>
                    </a:lnTo>
                    <a:lnTo>
                      <a:pt x="661" y="10"/>
                    </a:lnTo>
                    <a:lnTo>
                      <a:pt x="601" y="41"/>
                    </a:lnTo>
                    <a:lnTo>
                      <a:pt x="560" y="82"/>
                    </a:lnTo>
                    <a:lnTo>
                      <a:pt x="547" y="134"/>
                    </a:lnTo>
                    <a:close/>
                  </a:path>
                </a:pathLst>
              </a:custGeom>
              <a:noFill/>
              <a:ln w="5715">
                <a:solidFill>
                  <a:srgbClr val="97999C"/>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076" name="Group 52"/>
            <p:cNvGrpSpPr>
              <a:grpSpLocks/>
            </p:cNvGrpSpPr>
            <p:nvPr/>
          </p:nvGrpSpPr>
          <p:grpSpPr bwMode="auto">
            <a:xfrm>
              <a:off x="6099175" y="5803900"/>
              <a:ext cx="298450" cy="155575"/>
              <a:chOff x="9605" y="-212"/>
              <a:chExt cx="470" cy="245"/>
            </a:xfrm>
          </p:grpSpPr>
          <p:sp>
            <p:nvSpPr>
              <p:cNvPr id="1077" name="Freeform 53"/>
              <p:cNvSpPr>
                <a:spLocks/>
              </p:cNvSpPr>
              <p:nvPr/>
            </p:nvSpPr>
            <p:spPr bwMode="auto">
              <a:xfrm>
                <a:off x="9615" y="-202"/>
                <a:ext cx="450" cy="225"/>
              </a:xfrm>
              <a:custGeom>
                <a:avLst/>
                <a:gdLst/>
                <a:ahLst/>
                <a:cxnLst>
                  <a:cxn ang="0">
                    <a:pos x="282" y="164"/>
                  </a:cxn>
                  <a:cxn ang="0">
                    <a:pos x="282" y="225"/>
                  </a:cxn>
                  <a:cxn ang="0">
                    <a:pos x="450" y="112"/>
                  </a:cxn>
                  <a:cxn ang="0">
                    <a:pos x="282" y="0"/>
                  </a:cxn>
                  <a:cxn ang="0">
                    <a:pos x="282" y="56"/>
                  </a:cxn>
                  <a:cxn ang="0">
                    <a:pos x="0" y="56"/>
                  </a:cxn>
                  <a:cxn ang="0">
                    <a:pos x="0" y="164"/>
                  </a:cxn>
                  <a:cxn ang="0">
                    <a:pos x="282" y="164"/>
                  </a:cxn>
                </a:cxnLst>
                <a:rect l="0" t="0" r="r" b="b"/>
                <a:pathLst>
                  <a:path w="450" h="225">
                    <a:moveTo>
                      <a:pt x="282" y="164"/>
                    </a:moveTo>
                    <a:lnTo>
                      <a:pt x="282" y="225"/>
                    </a:lnTo>
                    <a:lnTo>
                      <a:pt x="450" y="112"/>
                    </a:lnTo>
                    <a:lnTo>
                      <a:pt x="282" y="0"/>
                    </a:lnTo>
                    <a:lnTo>
                      <a:pt x="282" y="56"/>
                    </a:lnTo>
                    <a:lnTo>
                      <a:pt x="0" y="56"/>
                    </a:lnTo>
                    <a:lnTo>
                      <a:pt x="0" y="164"/>
                    </a:lnTo>
                    <a:lnTo>
                      <a:pt x="282" y="164"/>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78" name="Freeform 54"/>
              <p:cNvSpPr>
                <a:spLocks/>
              </p:cNvSpPr>
              <p:nvPr/>
            </p:nvSpPr>
            <p:spPr bwMode="auto">
              <a:xfrm>
                <a:off x="9615" y="-202"/>
                <a:ext cx="450" cy="225"/>
              </a:xfrm>
              <a:custGeom>
                <a:avLst/>
                <a:gdLst/>
                <a:ahLst/>
                <a:cxnLst>
                  <a:cxn ang="0">
                    <a:pos x="0" y="56"/>
                  </a:cxn>
                  <a:cxn ang="0">
                    <a:pos x="282" y="56"/>
                  </a:cxn>
                  <a:cxn ang="0">
                    <a:pos x="282" y="0"/>
                  </a:cxn>
                  <a:cxn ang="0">
                    <a:pos x="450" y="112"/>
                  </a:cxn>
                  <a:cxn ang="0">
                    <a:pos x="282" y="225"/>
                  </a:cxn>
                  <a:cxn ang="0">
                    <a:pos x="282" y="164"/>
                  </a:cxn>
                  <a:cxn ang="0">
                    <a:pos x="0" y="164"/>
                  </a:cxn>
                  <a:cxn ang="0">
                    <a:pos x="0" y="56"/>
                  </a:cxn>
                </a:cxnLst>
                <a:rect l="0" t="0" r="r" b="b"/>
                <a:pathLst>
                  <a:path w="450" h="225">
                    <a:moveTo>
                      <a:pt x="0" y="56"/>
                    </a:moveTo>
                    <a:lnTo>
                      <a:pt x="282" y="56"/>
                    </a:lnTo>
                    <a:lnTo>
                      <a:pt x="282" y="0"/>
                    </a:lnTo>
                    <a:lnTo>
                      <a:pt x="450" y="112"/>
                    </a:lnTo>
                    <a:lnTo>
                      <a:pt x="282" y="225"/>
                    </a:lnTo>
                    <a:lnTo>
                      <a:pt x="282" y="164"/>
                    </a:lnTo>
                    <a:lnTo>
                      <a:pt x="0" y="164"/>
                    </a:lnTo>
                    <a:lnTo>
                      <a:pt x="0" y="56"/>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079" name="Group 55"/>
            <p:cNvGrpSpPr>
              <a:grpSpLocks/>
            </p:cNvGrpSpPr>
            <p:nvPr/>
          </p:nvGrpSpPr>
          <p:grpSpPr bwMode="auto">
            <a:xfrm>
              <a:off x="5819775" y="5224463"/>
              <a:ext cx="298450" cy="298450"/>
              <a:chOff x="9164" y="533"/>
              <a:chExt cx="470" cy="470"/>
            </a:xfrm>
          </p:grpSpPr>
          <p:sp>
            <p:nvSpPr>
              <p:cNvPr id="1080" name="Freeform 56"/>
              <p:cNvSpPr>
                <a:spLocks/>
              </p:cNvSpPr>
              <p:nvPr/>
            </p:nvSpPr>
            <p:spPr bwMode="auto">
              <a:xfrm>
                <a:off x="9174" y="543"/>
                <a:ext cx="450" cy="450"/>
              </a:xfrm>
              <a:custGeom>
                <a:avLst/>
                <a:gdLst/>
                <a:ahLst/>
                <a:cxnLst>
                  <a:cxn ang="0">
                    <a:pos x="0" y="450"/>
                  </a:cxn>
                  <a:cxn ang="0">
                    <a:pos x="213" y="402"/>
                  </a:cxn>
                  <a:cxn ang="0">
                    <a:pos x="166" y="362"/>
                  </a:cxn>
                  <a:cxn ang="0">
                    <a:pos x="450" y="74"/>
                  </a:cxn>
                  <a:cxn ang="0">
                    <a:pos x="360" y="0"/>
                  </a:cxn>
                  <a:cxn ang="0">
                    <a:pos x="76" y="288"/>
                  </a:cxn>
                  <a:cxn ang="0">
                    <a:pos x="28" y="249"/>
                  </a:cxn>
                  <a:cxn ang="0">
                    <a:pos x="0" y="450"/>
                  </a:cxn>
                </a:cxnLst>
                <a:rect l="0" t="0" r="r" b="b"/>
                <a:pathLst>
                  <a:path w="450" h="450">
                    <a:moveTo>
                      <a:pt x="0" y="450"/>
                    </a:moveTo>
                    <a:lnTo>
                      <a:pt x="213" y="402"/>
                    </a:lnTo>
                    <a:lnTo>
                      <a:pt x="166" y="362"/>
                    </a:lnTo>
                    <a:lnTo>
                      <a:pt x="450" y="74"/>
                    </a:lnTo>
                    <a:lnTo>
                      <a:pt x="360" y="0"/>
                    </a:lnTo>
                    <a:lnTo>
                      <a:pt x="76" y="288"/>
                    </a:lnTo>
                    <a:lnTo>
                      <a:pt x="28" y="249"/>
                    </a:lnTo>
                    <a:lnTo>
                      <a:pt x="0" y="450"/>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81" name="Freeform 57"/>
              <p:cNvSpPr>
                <a:spLocks/>
              </p:cNvSpPr>
              <p:nvPr/>
            </p:nvSpPr>
            <p:spPr bwMode="auto">
              <a:xfrm>
                <a:off x="9174" y="543"/>
                <a:ext cx="450" cy="450"/>
              </a:xfrm>
              <a:custGeom>
                <a:avLst/>
                <a:gdLst/>
                <a:ahLst/>
                <a:cxnLst>
                  <a:cxn ang="0">
                    <a:pos x="360" y="0"/>
                  </a:cxn>
                  <a:cxn ang="0">
                    <a:pos x="76" y="288"/>
                  </a:cxn>
                  <a:cxn ang="0">
                    <a:pos x="28" y="249"/>
                  </a:cxn>
                  <a:cxn ang="0">
                    <a:pos x="0" y="450"/>
                  </a:cxn>
                  <a:cxn ang="0">
                    <a:pos x="213" y="402"/>
                  </a:cxn>
                  <a:cxn ang="0">
                    <a:pos x="166" y="362"/>
                  </a:cxn>
                  <a:cxn ang="0">
                    <a:pos x="450" y="74"/>
                  </a:cxn>
                  <a:cxn ang="0">
                    <a:pos x="360" y="0"/>
                  </a:cxn>
                </a:cxnLst>
                <a:rect l="0" t="0" r="r" b="b"/>
                <a:pathLst>
                  <a:path w="450" h="450">
                    <a:moveTo>
                      <a:pt x="360" y="0"/>
                    </a:moveTo>
                    <a:lnTo>
                      <a:pt x="76" y="288"/>
                    </a:lnTo>
                    <a:lnTo>
                      <a:pt x="28" y="249"/>
                    </a:lnTo>
                    <a:lnTo>
                      <a:pt x="0" y="450"/>
                    </a:lnTo>
                    <a:lnTo>
                      <a:pt x="213" y="402"/>
                    </a:lnTo>
                    <a:lnTo>
                      <a:pt x="166" y="362"/>
                    </a:lnTo>
                    <a:lnTo>
                      <a:pt x="450" y="74"/>
                    </a:lnTo>
                    <a:lnTo>
                      <a:pt x="360" y="0"/>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082" name="Group 58"/>
            <p:cNvGrpSpPr>
              <a:grpSpLocks/>
            </p:cNvGrpSpPr>
            <p:nvPr/>
          </p:nvGrpSpPr>
          <p:grpSpPr bwMode="auto">
            <a:xfrm>
              <a:off x="5422900" y="4090988"/>
              <a:ext cx="298450" cy="298450"/>
              <a:chOff x="8540" y="344"/>
              <a:chExt cx="470" cy="470"/>
            </a:xfrm>
          </p:grpSpPr>
          <p:sp>
            <p:nvSpPr>
              <p:cNvPr id="1083" name="Freeform 59"/>
              <p:cNvSpPr>
                <a:spLocks/>
              </p:cNvSpPr>
              <p:nvPr/>
            </p:nvSpPr>
            <p:spPr bwMode="auto">
              <a:xfrm>
                <a:off x="8550" y="354"/>
                <a:ext cx="450" cy="450"/>
              </a:xfrm>
              <a:custGeom>
                <a:avLst/>
                <a:gdLst/>
                <a:ahLst/>
                <a:cxnLst>
                  <a:cxn ang="0">
                    <a:pos x="293" y="368"/>
                  </a:cxn>
                  <a:cxn ang="0">
                    <a:pos x="249" y="411"/>
                  </a:cxn>
                  <a:cxn ang="0">
                    <a:pos x="450" y="450"/>
                  </a:cxn>
                  <a:cxn ang="0">
                    <a:pos x="411" y="251"/>
                  </a:cxn>
                  <a:cxn ang="0">
                    <a:pos x="371" y="294"/>
                  </a:cxn>
                  <a:cxn ang="0">
                    <a:pos x="74" y="0"/>
                  </a:cxn>
                  <a:cxn ang="0">
                    <a:pos x="0" y="78"/>
                  </a:cxn>
                  <a:cxn ang="0">
                    <a:pos x="293" y="368"/>
                  </a:cxn>
                </a:cxnLst>
                <a:rect l="0" t="0" r="r" b="b"/>
                <a:pathLst>
                  <a:path w="450" h="450">
                    <a:moveTo>
                      <a:pt x="293" y="368"/>
                    </a:moveTo>
                    <a:lnTo>
                      <a:pt x="249" y="411"/>
                    </a:lnTo>
                    <a:lnTo>
                      <a:pt x="450" y="450"/>
                    </a:lnTo>
                    <a:lnTo>
                      <a:pt x="411" y="251"/>
                    </a:lnTo>
                    <a:lnTo>
                      <a:pt x="371" y="294"/>
                    </a:lnTo>
                    <a:lnTo>
                      <a:pt x="74" y="0"/>
                    </a:lnTo>
                    <a:lnTo>
                      <a:pt x="0" y="78"/>
                    </a:lnTo>
                    <a:lnTo>
                      <a:pt x="293" y="368"/>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84" name="Freeform 60"/>
              <p:cNvSpPr>
                <a:spLocks/>
              </p:cNvSpPr>
              <p:nvPr/>
            </p:nvSpPr>
            <p:spPr bwMode="auto">
              <a:xfrm>
                <a:off x="8550" y="354"/>
                <a:ext cx="450" cy="450"/>
              </a:xfrm>
              <a:custGeom>
                <a:avLst/>
                <a:gdLst/>
                <a:ahLst/>
                <a:cxnLst>
                  <a:cxn ang="0">
                    <a:pos x="74" y="0"/>
                  </a:cxn>
                  <a:cxn ang="0">
                    <a:pos x="371" y="294"/>
                  </a:cxn>
                  <a:cxn ang="0">
                    <a:pos x="411" y="251"/>
                  </a:cxn>
                  <a:cxn ang="0">
                    <a:pos x="450" y="450"/>
                  </a:cxn>
                  <a:cxn ang="0">
                    <a:pos x="249" y="411"/>
                  </a:cxn>
                  <a:cxn ang="0">
                    <a:pos x="293" y="368"/>
                  </a:cxn>
                  <a:cxn ang="0">
                    <a:pos x="0" y="78"/>
                  </a:cxn>
                  <a:cxn ang="0">
                    <a:pos x="74" y="0"/>
                  </a:cxn>
                </a:cxnLst>
                <a:rect l="0" t="0" r="r" b="b"/>
                <a:pathLst>
                  <a:path w="450" h="450">
                    <a:moveTo>
                      <a:pt x="74" y="0"/>
                    </a:moveTo>
                    <a:lnTo>
                      <a:pt x="371" y="294"/>
                    </a:lnTo>
                    <a:lnTo>
                      <a:pt x="411" y="251"/>
                    </a:lnTo>
                    <a:lnTo>
                      <a:pt x="450" y="450"/>
                    </a:lnTo>
                    <a:lnTo>
                      <a:pt x="249" y="411"/>
                    </a:lnTo>
                    <a:lnTo>
                      <a:pt x="293" y="368"/>
                    </a:lnTo>
                    <a:lnTo>
                      <a:pt x="0" y="78"/>
                    </a:lnTo>
                    <a:lnTo>
                      <a:pt x="74" y="0"/>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grpSp>
        <p:pic>
          <p:nvPicPr>
            <p:cNvPr id="1085" name="Picture 61"/>
            <p:cNvPicPr>
              <a:picLocks noChangeAspect="1" noChangeArrowheads="1"/>
            </p:cNvPicPr>
            <p:nvPr/>
          </p:nvPicPr>
          <p:blipFill>
            <a:blip r:embed="rId3"/>
            <a:srcRect/>
            <a:stretch>
              <a:fillRect/>
            </a:stretch>
          </p:blipFill>
          <p:spPr bwMode="auto">
            <a:xfrm>
              <a:off x="4508500" y="4510088"/>
              <a:ext cx="760413" cy="520700"/>
            </a:xfrm>
            <a:prstGeom prst="rect">
              <a:avLst/>
            </a:prstGeom>
            <a:noFill/>
          </p:spPr>
        </p:pic>
        <p:grpSp>
          <p:nvGrpSpPr>
            <p:cNvPr id="1086" name="Group 62"/>
            <p:cNvGrpSpPr>
              <a:grpSpLocks/>
            </p:cNvGrpSpPr>
            <p:nvPr/>
          </p:nvGrpSpPr>
          <p:grpSpPr bwMode="auto">
            <a:xfrm>
              <a:off x="6491288" y="5632450"/>
              <a:ext cx="474662" cy="474663"/>
              <a:chOff x="10223" y="-355"/>
              <a:chExt cx="747" cy="747"/>
            </a:xfrm>
          </p:grpSpPr>
          <p:sp>
            <p:nvSpPr>
              <p:cNvPr id="1087" name="Freeform 63"/>
              <p:cNvSpPr>
                <a:spLocks/>
              </p:cNvSpPr>
              <p:nvPr/>
            </p:nvSpPr>
            <p:spPr bwMode="auto">
              <a:xfrm>
                <a:off x="10237" y="-342"/>
                <a:ext cx="720" cy="720"/>
              </a:xfrm>
              <a:custGeom>
                <a:avLst/>
                <a:gdLst/>
                <a:ahLst/>
                <a:cxnLst>
                  <a:cxn ang="0">
                    <a:pos x="719" y="331"/>
                  </a:cxn>
                  <a:cxn ang="0">
                    <a:pos x="709" y="274"/>
                  </a:cxn>
                  <a:cxn ang="0">
                    <a:pos x="691" y="220"/>
                  </a:cxn>
                  <a:cxn ang="0">
                    <a:pos x="666" y="171"/>
                  </a:cxn>
                  <a:cxn ang="0">
                    <a:pos x="633" y="126"/>
                  </a:cxn>
                  <a:cxn ang="0">
                    <a:pos x="594" y="87"/>
                  </a:cxn>
                  <a:cxn ang="0">
                    <a:pos x="549" y="54"/>
                  </a:cxn>
                  <a:cxn ang="0">
                    <a:pos x="500" y="29"/>
                  </a:cxn>
                  <a:cxn ang="0">
                    <a:pos x="446" y="11"/>
                  </a:cxn>
                  <a:cxn ang="0">
                    <a:pos x="389" y="2"/>
                  </a:cxn>
                  <a:cxn ang="0">
                    <a:pos x="330" y="2"/>
                  </a:cxn>
                  <a:cxn ang="0">
                    <a:pos x="273" y="11"/>
                  </a:cxn>
                  <a:cxn ang="0">
                    <a:pos x="220" y="29"/>
                  </a:cxn>
                  <a:cxn ang="0">
                    <a:pos x="170" y="54"/>
                  </a:cxn>
                  <a:cxn ang="0">
                    <a:pos x="125" y="87"/>
                  </a:cxn>
                  <a:cxn ang="0">
                    <a:pos x="86" y="126"/>
                  </a:cxn>
                  <a:cxn ang="0">
                    <a:pos x="54" y="171"/>
                  </a:cxn>
                  <a:cxn ang="0">
                    <a:pos x="28" y="220"/>
                  </a:cxn>
                  <a:cxn ang="0">
                    <a:pos x="10" y="274"/>
                  </a:cxn>
                  <a:cxn ang="0">
                    <a:pos x="1" y="331"/>
                  </a:cxn>
                  <a:cxn ang="0">
                    <a:pos x="1" y="390"/>
                  </a:cxn>
                  <a:cxn ang="0">
                    <a:pos x="10" y="447"/>
                  </a:cxn>
                  <a:cxn ang="0">
                    <a:pos x="28" y="501"/>
                  </a:cxn>
                  <a:cxn ang="0">
                    <a:pos x="54" y="550"/>
                  </a:cxn>
                  <a:cxn ang="0">
                    <a:pos x="86" y="595"/>
                  </a:cxn>
                  <a:cxn ang="0">
                    <a:pos x="125" y="634"/>
                  </a:cxn>
                  <a:cxn ang="0">
                    <a:pos x="170" y="667"/>
                  </a:cxn>
                  <a:cxn ang="0">
                    <a:pos x="220" y="692"/>
                  </a:cxn>
                  <a:cxn ang="0">
                    <a:pos x="273" y="710"/>
                  </a:cxn>
                  <a:cxn ang="0">
                    <a:pos x="330" y="719"/>
                  </a:cxn>
                  <a:cxn ang="0">
                    <a:pos x="389" y="719"/>
                  </a:cxn>
                  <a:cxn ang="0">
                    <a:pos x="446" y="710"/>
                  </a:cxn>
                  <a:cxn ang="0">
                    <a:pos x="500" y="692"/>
                  </a:cxn>
                  <a:cxn ang="0">
                    <a:pos x="549" y="667"/>
                  </a:cxn>
                  <a:cxn ang="0">
                    <a:pos x="594" y="634"/>
                  </a:cxn>
                  <a:cxn ang="0">
                    <a:pos x="633" y="595"/>
                  </a:cxn>
                  <a:cxn ang="0">
                    <a:pos x="666" y="550"/>
                  </a:cxn>
                  <a:cxn ang="0">
                    <a:pos x="691" y="501"/>
                  </a:cxn>
                  <a:cxn ang="0">
                    <a:pos x="709" y="447"/>
                  </a:cxn>
                  <a:cxn ang="0">
                    <a:pos x="719" y="390"/>
                  </a:cxn>
                </a:cxnLst>
                <a:rect l="0" t="0" r="r" b="b"/>
                <a:pathLst>
                  <a:path w="720" h="720">
                    <a:moveTo>
                      <a:pt x="720" y="360"/>
                    </a:moveTo>
                    <a:lnTo>
                      <a:pt x="719" y="331"/>
                    </a:lnTo>
                    <a:lnTo>
                      <a:pt x="715" y="302"/>
                    </a:lnTo>
                    <a:lnTo>
                      <a:pt x="709" y="274"/>
                    </a:lnTo>
                    <a:lnTo>
                      <a:pt x="701" y="247"/>
                    </a:lnTo>
                    <a:lnTo>
                      <a:pt x="691" y="220"/>
                    </a:lnTo>
                    <a:lnTo>
                      <a:pt x="680" y="195"/>
                    </a:lnTo>
                    <a:lnTo>
                      <a:pt x="666" y="171"/>
                    </a:lnTo>
                    <a:lnTo>
                      <a:pt x="650" y="148"/>
                    </a:lnTo>
                    <a:lnTo>
                      <a:pt x="633" y="126"/>
                    </a:lnTo>
                    <a:lnTo>
                      <a:pt x="614" y="106"/>
                    </a:lnTo>
                    <a:lnTo>
                      <a:pt x="594" y="87"/>
                    </a:lnTo>
                    <a:lnTo>
                      <a:pt x="572" y="70"/>
                    </a:lnTo>
                    <a:lnTo>
                      <a:pt x="549" y="54"/>
                    </a:lnTo>
                    <a:lnTo>
                      <a:pt x="525" y="41"/>
                    </a:lnTo>
                    <a:lnTo>
                      <a:pt x="500" y="29"/>
                    </a:lnTo>
                    <a:lnTo>
                      <a:pt x="473" y="19"/>
                    </a:lnTo>
                    <a:lnTo>
                      <a:pt x="446" y="11"/>
                    </a:lnTo>
                    <a:lnTo>
                      <a:pt x="418" y="5"/>
                    </a:lnTo>
                    <a:lnTo>
                      <a:pt x="389" y="2"/>
                    </a:lnTo>
                    <a:lnTo>
                      <a:pt x="360" y="0"/>
                    </a:lnTo>
                    <a:lnTo>
                      <a:pt x="330" y="2"/>
                    </a:lnTo>
                    <a:lnTo>
                      <a:pt x="301" y="5"/>
                    </a:lnTo>
                    <a:lnTo>
                      <a:pt x="273" y="11"/>
                    </a:lnTo>
                    <a:lnTo>
                      <a:pt x="246" y="19"/>
                    </a:lnTo>
                    <a:lnTo>
                      <a:pt x="220" y="29"/>
                    </a:lnTo>
                    <a:lnTo>
                      <a:pt x="194" y="41"/>
                    </a:lnTo>
                    <a:lnTo>
                      <a:pt x="170" y="54"/>
                    </a:lnTo>
                    <a:lnTo>
                      <a:pt x="147" y="70"/>
                    </a:lnTo>
                    <a:lnTo>
                      <a:pt x="125" y="87"/>
                    </a:lnTo>
                    <a:lnTo>
                      <a:pt x="105" y="106"/>
                    </a:lnTo>
                    <a:lnTo>
                      <a:pt x="86" y="126"/>
                    </a:lnTo>
                    <a:lnTo>
                      <a:pt x="69" y="148"/>
                    </a:lnTo>
                    <a:lnTo>
                      <a:pt x="54" y="171"/>
                    </a:lnTo>
                    <a:lnTo>
                      <a:pt x="40" y="195"/>
                    </a:lnTo>
                    <a:lnTo>
                      <a:pt x="28" y="220"/>
                    </a:lnTo>
                    <a:lnTo>
                      <a:pt x="18" y="247"/>
                    </a:lnTo>
                    <a:lnTo>
                      <a:pt x="10" y="274"/>
                    </a:lnTo>
                    <a:lnTo>
                      <a:pt x="4" y="302"/>
                    </a:lnTo>
                    <a:lnTo>
                      <a:pt x="1" y="331"/>
                    </a:lnTo>
                    <a:lnTo>
                      <a:pt x="0" y="360"/>
                    </a:lnTo>
                    <a:lnTo>
                      <a:pt x="1" y="390"/>
                    </a:lnTo>
                    <a:lnTo>
                      <a:pt x="4" y="419"/>
                    </a:lnTo>
                    <a:lnTo>
                      <a:pt x="10" y="447"/>
                    </a:lnTo>
                    <a:lnTo>
                      <a:pt x="18" y="474"/>
                    </a:lnTo>
                    <a:lnTo>
                      <a:pt x="28" y="501"/>
                    </a:lnTo>
                    <a:lnTo>
                      <a:pt x="40" y="526"/>
                    </a:lnTo>
                    <a:lnTo>
                      <a:pt x="54" y="550"/>
                    </a:lnTo>
                    <a:lnTo>
                      <a:pt x="69" y="573"/>
                    </a:lnTo>
                    <a:lnTo>
                      <a:pt x="86" y="595"/>
                    </a:lnTo>
                    <a:lnTo>
                      <a:pt x="105" y="615"/>
                    </a:lnTo>
                    <a:lnTo>
                      <a:pt x="125" y="634"/>
                    </a:lnTo>
                    <a:lnTo>
                      <a:pt x="147" y="651"/>
                    </a:lnTo>
                    <a:lnTo>
                      <a:pt x="170" y="667"/>
                    </a:lnTo>
                    <a:lnTo>
                      <a:pt x="194" y="680"/>
                    </a:lnTo>
                    <a:lnTo>
                      <a:pt x="220" y="692"/>
                    </a:lnTo>
                    <a:lnTo>
                      <a:pt x="246" y="702"/>
                    </a:lnTo>
                    <a:lnTo>
                      <a:pt x="273" y="710"/>
                    </a:lnTo>
                    <a:lnTo>
                      <a:pt x="301" y="716"/>
                    </a:lnTo>
                    <a:lnTo>
                      <a:pt x="330" y="719"/>
                    </a:lnTo>
                    <a:lnTo>
                      <a:pt x="360" y="720"/>
                    </a:lnTo>
                    <a:lnTo>
                      <a:pt x="389" y="719"/>
                    </a:lnTo>
                    <a:lnTo>
                      <a:pt x="418" y="716"/>
                    </a:lnTo>
                    <a:lnTo>
                      <a:pt x="446" y="710"/>
                    </a:lnTo>
                    <a:lnTo>
                      <a:pt x="473" y="702"/>
                    </a:lnTo>
                    <a:lnTo>
                      <a:pt x="500" y="692"/>
                    </a:lnTo>
                    <a:lnTo>
                      <a:pt x="525" y="680"/>
                    </a:lnTo>
                    <a:lnTo>
                      <a:pt x="549" y="667"/>
                    </a:lnTo>
                    <a:lnTo>
                      <a:pt x="572" y="651"/>
                    </a:lnTo>
                    <a:lnTo>
                      <a:pt x="594" y="634"/>
                    </a:lnTo>
                    <a:lnTo>
                      <a:pt x="614" y="615"/>
                    </a:lnTo>
                    <a:lnTo>
                      <a:pt x="633" y="595"/>
                    </a:lnTo>
                    <a:lnTo>
                      <a:pt x="650" y="573"/>
                    </a:lnTo>
                    <a:lnTo>
                      <a:pt x="666" y="550"/>
                    </a:lnTo>
                    <a:lnTo>
                      <a:pt x="680" y="526"/>
                    </a:lnTo>
                    <a:lnTo>
                      <a:pt x="691" y="501"/>
                    </a:lnTo>
                    <a:lnTo>
                      <a:pt x="701" y="474"/>
                    </a:lnTo>
                    <a:lnTo>
                      <a:pt x="709" y="447"/>
                    </a:lnTo>
                    <a:lnTo>
                      <a:pt x="715" y="419"/>
                    </a:lnTo>
                    <a:lnTo>
                      <a:pt x="719" y="390"/>
                    </a:lnTo>
                    <a:lnTo>
                      <a:pt x="720" y="360"/>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88" name="Freeform 64"/>
              <p:cNvSpPr>
                <a:spLocks/>
              </p:cNvSpPr>
              <p:nvPr/>
            </p:nvSpPr>
            <p:spPr bwMode="auto">
              <a:xfrm>
                <a:off x="10237" y="-342"/>
                <a:ext cx="720" cy="720"/>
              </a:xfrm>
              <a:custGeom>
                <a:avLst/>
                <a:gdLst/>
                <a:ahLst/>
                <a:cxnLst>
                  <a:cxn ang="0">
                    <a:pos x="719" y="390"/>
                  </a:cxn>
                  <a:cxn ang="0">
                    <a:pos x="709" y="447"/>
                  </a:cxn>
                  <a:cxn ang="0">
                    <a:pos x="691" y="501"/>
                  </a:cxn>
                  <a:cxn ang="0">
                    <a:pos x="666" y="550"/>
                  </a:cxn>
                  <a:cxn ang="0">
                    <a:pos x="633" y="595"/>
                  </a:cxn>
                  <a:cxn ang="0">
                    <a:pos x="594" y="634"/>
                  </a:cxn>
                  <a:cxn ang="0">
                    <a:pos x="549" y="667"/>
                  </a:cxn>
                  <a:cxn ang="0">
                    <a:pos x="500" y="692"/>
                  </a:cxn>
                  <a:cxn ang="0">
                    <a:pos x="446" y="710"/>
                  </a:cxn>
                  <a:cxn ang="0">
                    <a:pos x="389" y="719"/>
                  </a:cxn>
                  <a:cxn ang="0">
                    <a:pos x="330" y="719"/>
                  </a:cxn>
                  <a:cxn ang="0">
                    <a:pos x="273" y="710"/>
                  </a:cxn>
                  <a:cxn ang="0">
                    <a:pos x="220" y="692"/>
                  </a:cxn>
                  <a:cxn ang="0">
                    <a:pos x="170" y="667"/>
                  </a:cxn>
                  <a:cxn ang="0">
                    <a:pos x="125" y="634"/>
                  </a:cxn>
                  <a:cxn ang="0">
                    <a:pos x="86" y="595"/>
                  </a:cxn>
                  <a:cxn ang="0">
                    <a:pos x="54" y="550"/>
                  </a:cxn>
                  <a:cxn ang="0">
                    <a:pos x="28" y="501"/>
                  </a:cxn>
                  <a:cxn ang="0">
                    <a:pos x="10" y="447"/>
                  </a:cxn>
                  <a:cxn ang="0">
                    <a:pos x="1" y="390"/>
                  </a:cxn>
                  <a:cxn ang="0">
                    <a:pos x="1" y="331"/>
                  </a:cxn>
                  <a:cxn ang="0">
                    <a:pos x="10" y="274"/>
                  </a:cxn>
                  <a:cxn ang="0">
                    <a:pos x="28" y="220"/>
                  </a:cxn>
                  <a:cxn ang="0">
                    <a:pos x="54" y="171"/>
                  </a:cxn>
                  <a:cxn ang="0">
                    <a:pos x="86" y="126"/>
                  </a:cxn>
                  <a:cxn ang="0">
                    <a:pos x="125" y="87"/>
                  </a:cxn>
                  <a:cxn ang="0">
                    <a:pos x="170" y="54"/>
                  </a:cxn>
                  <a:cxn ang="0">
                    <a:pos x="220" y="29"/>
                  </a:cxn>
                  <a:cxn ang="0">
                    <a:pos x="273" y="11"/>
                  </a:cxn>
                  <a:cxn ang="0">
                    <a:pos x="330" y="2"/>
                  </a:cxn>
                  <a:cxn ang="0">
                    <a:pos x="389" y="2"/>
                  </a:cxn>
                  <a:cxn ang="0">
                    <a:pos x="446" y="11"/>
                  </a:cxn>
                  <a:cxn ang="0">
                    <a:pos x="500" y="29"/>
                  </a:cxn>
                  <a:cxn ang="0">
                    <a:pos x="549" y="54"/>
                  </a:cxn>
                  <a:cxn ang="0">
                    <a:pos x="594" y="87"/>
                  </a:cxn>
                  <a:cxn ang="0">
                    <a:pos x="633" y="126"/>
                  </a:cxn>
                  <a:cxn ang="0">
                    <a:pos x="666" y="171"/>
                  </a:cxn>
                  <a:cxn ang="0">
                    <a:pos x="691" y="220"/>
                  </a:cxn>
                  <a:cxn ang="0">
                    <a:pos x="709" y="274"/>
                  </a:cxn>
                  <a:cxn ang="0">
                    <a:pos x="719" y="331"/>
                  </a:cxn>
                </a:cxnLst>
                <a:rect l="0" t="0" r="r" b="b"/>
                <a:pathLst>
                  <a:path w="720" h="720">
                    <a:moveTo>
                      <a:pt x="720" y="360"/>
                    </a:moveTo>
                    <a:lnTo>
                      <a:pt x="719" y="390"/>
                    </a:lnTo>
                    <a:lnTo>
                      <a:pt x="715" y="419"/>
                    </a:lnTo>
                    <a:lnTo>
                      <a:pt x="709" y="447"/>
                    </a:lnTo>
                    <a:lnTo>
                      <a:pt x="701" y="474"/>
                    </a:lnTo>
                    <a:lnTo>
                      <a:pt x="691" y="501"/>
                    </a:lnTo>
                    <a:lnTo>
                      <a:pt x="680" y="526"/>
                    </a:lnTo>
                    <a:lnTo>
                      <a:pt x="666" y="550"/>
                    </a:lnTo>
                    <a:lnTo>
                      <a:pt x="650" y="573"/>
                    </a:lnTo>
                    <a:lnTo>
                      <a:pt x="633" y="595"/>
                    </a:lnTo>
                    <a:lnTo>
                      <a:pt x="614" y="615"/>
                    </a:lnTo>
                    <a:lnTo>
                      <a:pt x="594" y="634"/>
                    </a:lnTo>
                    <a:lnTo>
                      <a:pt x="572" y="651"/>
                    </a:lnTo>
                    <a:lnTo>
                      <a:pt x="549" y="667"/>
                    </a:lnTo>
                    <a:lnTo>
                      <a:pt x="525" y="680"/>
                    </a:lnTo>
                    <a:lnTo>
                      <a:pt x="500" y="692"/>
                    </a:lnTo>
                    <a:lnTo>
                      <a:pt x="473" y="702"/>
                    </a:lnTo>
                    <a:lnTo>
                      <a:pt x="446" y="710"/>
                    </a:lnTo>
                    <a:lnTo>
                      <a:pt x="418" y="716"/>
                    </a:lnTo>
                    <a:lnTo>
                      <a:pt x="389" y="719"/>
                    </a:lnTo>
                    <a:lnTo>
                      <a:pt x="360" y="720"/>
                    </a:lnTo>
                    <a:lnTo>
                      <a:pt x="330" y="719"/>
                    </a:lnTo>
                    <a:lnTo>
                      <a:pt x="301" y="716"/>
                    </a:lnTo>
                    <a:lnTo>
                      <a:pt x="273" y="710"/>
                    </a:lnTo>
                    <a:lnTo>
                      <a:pt x="246" y="702"/>
                    </a:lnTo>
                    <a:lnTo>
                      <a:pt x="220" y="692"/>
                    </a:lnTo>
                    <a:lnTo>
                      <a:pt x="194" y="680"/>
                    </a:lnTo>
                    <a:lnTo>
                      <a:pt x="170" y="667"/>
                    </a:lnTo>
                    <a:lnTo>
                      <a:pt x="147" y="651"/>
                    </a:lnTo>
                    <a:lnTo>
                      <a:pt x="125" y="634"/>
                    </a:lnTo>
                    <a:lnTo>
                      <a:pt x="105" y="615"/>
                    </a:lnTo>
                    <a:lnTo>
                      <a:pt x="86" y="595"/>
                    </a:lnTo>
                    <a:lnTo>
                      <a:pt x="69" y="573"/>
                    </a:lnTo>
                    <a:lnTo>
                      <a:pt x="54" y="550"/>
                    </a:lnTo>
                    <a:lnTo>
                      <a:pt x="40" y="526"/>
                    </a:lnTo>
                    <a:lnTo>
                      <a:pt x="28" y="501"/>
                    </a:lnTo>
                    <a:lnTo>
                      <a:pt x="18" y="474"/>
                    </a:lnTo>
                    <a:lnTo>
                      <a:pt x="10" y="447"/>
                    </a:lnTo>
                    <a:lnTo>
                      <a:pt x="4" y="419"/>
                    </a:lnTo>
                    <a:lnTo>
                      <a:pt x="1" y="390"/>
                    </a:lnTo>
                    <a:lnTo>
                      <a:pt x="0" y="360"/>
                    </a:lnTo>
                    <a:lnTo>
                      <a:pt x="1" y="331"/>
                    </a:lnTo>
                    <a:lnTo>
                      <a:pt x="4" y="302"/>
                    </a:lnTo>
                    <a:lnTo>
                      <a:pt x="10" y="274"/>
                    </a:lnTo>
                    <a:lnTo>
                      <a:pt x="18" y="247"/>
                    </a:lnTo>
                    <a:lnTo>
                      <a:pt x="28" y="220"/>
                    </a:lnTo>
                    <a:lnTo>
                      <a:pt x="40" y="195"/>
                    </a:lnTo>
                    <a:lnTo>
                      <a:pt x="54" y="171"/>
                    </a:lnTo>
                    <a:lnTo>
                      <a:pt x="69" y="148"/>
                    </a:lnTo>
                    <a:lnTo>
                      <a:pt x="86" y="126"/>
                    </a:lnTo>
                    <a:lnTo>
                      <a:pt x="105" y="106"/>
                    </a:lnTo>
                    <a:lnTo>
                      <a:pt x="125" y="87"/>
                    </a:lnTo>
                    <a:lnTo>
                      <a:pt x="147" y="70"/>
                    </a:lnTo>
                    <a:lnTo>
                      <a:pt x="170" y="54"/>
                    </a:lnTo>
                    <a:lnTo>
                      <a:pt x="194" y="41"/>
                    </a:lnTo>
                    <a:lnTo>
                      <a:pt x="220" y="29"/>
                    </a:lnTo>
                    <a:lnTo>
                      <a:pt x="246" y="19"/>
                    </a:lnTo>
                    <a:lnTo>
                      <a:pt x="273" y="11"/>
                    </a:lnTo>
                    <a:lnTo>
                      <a:pt x="301" y="5"/>
                    </a:lnTo>
                    <a:lnTo>
                      <a:pt x="330" y="2"/>
                    </a:lnTo>
                    <a:lnTo>
                      <a:pt x="360" y="0"/>
                    </a:lnTo>
                    <a:lnTo>
                      <a:pt x="389" y="2"/>
                    </a:lnTo>
                    <a:lnTo>
                      <a:pt x="418" y="5"/>
                    </a:lnTo>
                    <a:lnTo>
                      <a:pt x="446" y="11"/>
                    </a:lnTo>
                    <a:lnTo>
                      <a:pt x="473" y="19"/>
                    </a:lnTo>
                    <a:lnTo>
                      <a:pt x="500" y="29"/>
                    </a:lnTo>
                    <a:lnTo>
                      <a:pt x="525" y="41"/>
                    </a:lnTo>
                    <a:lnTo>
                      <a:pt x="549" y="54"/>
                    </a:lnTo>
                    <a:lnTo>
                      <a:pt x="572" y="70"/>
                    </a:lnTo>
                    <a:lnTo>
                      <a:pt x="594" y="87"/>
                    </a:lnTo>
                    <a:lnTo>
                      <a:pt x="614" y="106"/>
                    </a:lnTo>
                    <a:lnTo>
                      <a:pt x="633" y="126"/>
                    </a:lnTo>
                    <a:lnTo>
                      <a:pt x="650" y="148"/>
                    </a:lnTo>
                    <a:lnTo>
                      <a:pt x="666" y="171"/>
                    </a:lnTo>
                    <a:lnTo>
                      <a:pt x="680" y="195"/>
                    </a:lnTo>
                    <a:lnTo>
                      <a:pt x="691" y="220"/>
                    </a:lnTo>
                    <a:lnTo>
                      <a:pt x="701" y="247"/>
                    </a:lnTo>
                    <a:lnTo>
                      <a:pt x="709" y="274"/>
                    </a:lnTo>
                    <a:lnTo>
                      <a:pt x="715" y="302"/>
                    </a:lnTo>
                    <a:lnTo>
                      <a:pt x="719" y="331"/>
                    </a:lnTo>
                    <a:lnTo>
                      <a:pt x="720" y="360"/>
                    </a:lnTo>
                    <a:close/>
                  </a:path>
                </a:pathLst>
              </a:custGeom>
              <a:noFill/>
              <a:ln w="17145">
                <a:solidFill>
                  <a:srgbClr val="BCBEC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89" name="Freeform 65"/>
              <p:cNvSpPr>
                <a:spLocks/>
              </p:cNvSpPr>
              <p:nvPr/>
            </p:nvSpPr>
            <p:spPr bwMode="auto">
              <a:xfrm>
                <a:off x="10277" y="-303"/>
                <a:ext cx="640" cy="640"/>
              </a:xfrm>
              <a:custGeom>
                <a:avLst/>
                <a:gdLst/>
                <a:ahLst/>
                <a:cxnLst>
                  <a:cxn ang="0">
                    <a:pos x="639" y="294"/>
                  </a:cxn>
                  <a:cxn ang="0">
                    <a:pos x="630" y="243"/>
                  </a:cxn>
                  <a:cxn ang="0">
                    <a:pos x="615" y="196"/>
                  </a:cxn>
                  <a:cxn ang="0">
                    <a:pos x="592" y="152"/>
                  </a:cxn>
                  <a:cxn ang="0">
                    <a:pos x="563" y="112"/>
                  </a:cxn>
                  <a:cxn ang="0">
                    <a:pos x="528" y="77"/>
                  </a:cxn>
                  <a:cxn ang="0">
                    <a:pos x="488" y="48"/>
                  </a:cxn>
                  <a:cxn ang="0">
                    <a:pos x="444" y="25"/>
                  </a:cxn>
                  <a:cxn ang="0">
                    <a:pos x="397" y="10"/>
                  </a:cxn>
                  <a:cxn ang="0">
                    <a:pos x="346" y="1"/>
                  </a:cxn>
                  <a:cxn ang="0">
                    <a:pos x="293" y="1"/>
                  </a:cxn>
                  <a:cxn ang="0">
                    <a:pos x="243" y="10"/>
                  </a:cxn>
                  <a:cxn ang="0">
                    <a:pos x="195" y="25"/>
                  </a:cxn>
                  <a:cxn ang="0">
                    <a:pos x="151" y="48"/>
                  </a:cxn>
                  <a:cxn ang="0">
                    <a:pos x="111" y="77"/>
                  </a:cxn>
                  <a:cxn ang="0">
                    <a:pos x="77" y="112"/>
                  </a:cxn>
                  <a:cxn ang="0">
                    <a:pos x="48" y="152"/>
                  </a:cxn>
                  <a:cxn ang="0">
                    <a:pos x="25" y="196"/>
                  </a:cxn>
                  <a:cxn ang="0">
                    <a:pos x="9" y="243"/>
                  </a:cxn>
                  <a:cxn ang="0">
                    <a:pos x="1" y="294"/>
                  </a:cxn>
                  <a:cxn ang="0">
                    <a:pos x="1" y="347"/>
                  </a:cxn>
                  <a:cxn ang="0">
                    <a:pos x="9" y="397"/>
                  </a:cxn>
                  <a:cxn ang="0">
                    <a:pos x="25" y="445"/>
                  </a:cxn>
                  <a:cxn ang="0">
                    <a:pos x="48" y="489"/>
                  </a:cxn>
                  <a:cxn ang="0">
                    <a:pos x="77" y="529"/>
                  </a:cxn>
                  <a:cxn ang="0">
                    <a:pos x="111" y="563"/>
                  </a:cxn>
                  <a:cxn ang="0">
                    <a:pos x="151" y="592"/>
                  </a:cxn>
                  <a:cxn ang="0">
                    <a:pos x="195" y="615"/>
                  </a:cxn>
                  <a:cxn ang="0">
                    <a:pos x="243" y="631"/>
                  </a:cxn>
                  <a:cxn ang="0">
                    <a:pos x="293" y="639"/>
                  </a:cxn>
                  <a:cxn ang="0">
                    <a:pos x="346" y="639"/>
                  </a:cxn>
                  <a:cxn ang="0">
                    <a:pos x="397" y="631"/>
                  </a:cxn>
                  <a:cxn ang="0">
                    <a:pos x="444" y="615"/>
                  </a:cxn>
                  <a:cxn ang="0">
                    <a:pos x="488" y="592"/>
                  </a:cxn>
                  <a:cxn ang="0">
                    <a:pos x="528" y="563"/>
                  </a:cxn>
                  <a:cxn ang="0">
                    <a:pos x="563" y="529"/>
                  </a:cxn>
                  <a:cxn ang="0">
                    <a:pos x="592" y="489"/>
                  </a:cxn>
                  <a:cxn ang="0">
                    <a:pos x="615" y="445"/>
                  </a:cxn>
                  <a:cxn ang="0">
                    <a:pos x="630" y="397"/>
                  </a:cxn>
                  <a:cxn ang="0">
                    <a:pos x="639" y="347"/>
                  </a:cxn>
                </a:cxnLst>
                <a:rect l="0" t="0" r="r" b="b"/>
                <a:pathLst>
                  <a:path w="640" h="640">
                    <a:moveTo>
                      <a:pt x="640" y="320"/>
                    </a:moveTo>
                    <a:lnTo>
                      <a:pt x="639" y="294"/>
                    </a:lnTo>
                    <a:lnTo>
                      <a:pt x="636" y="268"/>
                    </a:lnTo>
                    <a:lnTo>
                      <a:pt x="630" y="243"/>
                    </a:lnTo>
                    <a:lnTo>
                      <a:pt x="623" y="219"/>
                    </a:lnTo>
                    <a:lnTo>
                      <a:pt x="615" y="196"/>
                    </a:lnTo>
                    <a:lnTo>
                      <a:pt x="604" y="173"/>
                    </a:lnTo>
                    <a:lnTo>
                      <a:pt x="592" y="152"/>
                    </a:lnTo>
                    <a:lnTo>
                      <a:pt x="578" y="131"/>
                    </a:lnTo>
                    <a:lnTo>
                      <a:pt x="563" y="112"/>
                    </a:lnTo>
                    <a:lnTo>
                      <a:pt x="546" y="94"/>
                    </a:lnTo>
                    <a:lnTo>
                      <a:pt x="528" y="77"/>
                    </a:lnTo>
                    <a:lnTo>
                      <a:pt x="509" y="62"/>
                    </a:lnTo>
                    <a:lnTo>
                      <a:pt x="488" y="48"/>
                    </a:lnTo>
                    <a:lnTo>
                      <a:pt x="467" y="36"/>
                    </a:lnTo>
                    <a:lnTo>
                      <a:pt x="444" y="25"/>
                    </a:lnTo>
                    <a:lnTo>
                      <a:pt x="421" y="17"/>
                    </a:lnTo>
                    <a:lnTo>
                      <a:pt x="397" y="10"/>
                    </a:lnTo>
                    <a:lnTo>
                      <a:pt x="372" y="4"/>
                    </a:lnTo>
                    <a:lnTo>
                      <a:pt x="346" y="1"/>
                    </a:lnTo>
                    <a:lnTo>
                      <a:pt x="320" y="0"/>
                    </a:lnTo>
                    <a:lnTo>
                      <a:pt x="293" y="1"/>
                    </a:lnTo>
                    <a:lnTo>
                      <a:pt x="268" y="4"/>
                    </a:lnTo>
                    <a:lnTo>
                      <a:pt x="243" y="10"/>
                    </a:lnTo>
                    <a:lnTo>
                      <a:pt x="219" y="17"/>
                    </a:lnTo>
                    <a:lnTo>
                      <a:pt x="195" y="25"/>
                    </a:lnTo>
                    <a:lnTo>
                      <a:pt x="173" y="36"/>
                    </a:lnTo>
                    <a:lnTo>
                      <a:pt x="151" y="48"/>
                    </a:lnTo>
                    <a:lnTo>
                      <a:pt x="131" y="62"/>
                    </a:lnTo>
                    <a:lnTo>
                      <a:pt x="111" y="77"/>
                    </a:lnTo>
                    <a:lnTo>
                      <a:pt x="93" y="94"/>
                    </a:lnTo>
                    <a:lnTo>
                      <a:pt x="77" y="112"/>
                    </a:lnTo>
                    <a:lnTo>
                      <a:pt x="61" y="131"/>
                    </a:lnTo>
                    <a:lnTo>
                      <a:pt x="48" y="152"/>
                    </a:lnTo>
                    <a:lnTo>
                      <a:pt x="35" y="173"/>
                    </a:lnTo>
                    <a:lnTo>
                      <a:pt x="25" y="196"/>
                    </a:lnTo>
                    <a:lnTo>
                      <a:pt x="16" y="219"/>
                    </a:lnTo>
                    <a:lnTo>
                      <a:pt x="9" y="243"/>
                    </a:lnTo>
                    <a:lnTo>
                      <a:pt x="4" y="268"/>
                    </a:lnTo>
                    <a:lnTo>
                      <a:pt x="1" y="294"/>
                    </a:lnTo>
                    <a:lnTo>
                      <a:pt x="0" y="320"/>
                    </a:lnTo>
                    <a:lnTo>
                      <a:pt x="1" y="347"/>
                    </a:lnTo>
                    <a:lnTo>
                      <a:pt x="4" y="372"/>
                    </a:lnTo>
                    <a:lnTo>
                      <a:pt x="9" y="397"/>
                    </a:lnTo>
                    <a:lnTo>
                      <a:pt x="16" y="421"/>
                    </a:lnTo>
                    <a:lnTo>
                      <a:pt x="25" y="445"/>
                    </a:lnTo>
                    <a:lnTo>
                      <a:pt x="35" y="467"/>
                    </a:lnTo>
                    <a:lnTo>
                      <a:pt x="48" y="489"/>
                    </a:lnTo>
                    <a:lnTo>
                      <a:pt x="61" y="509"/>
                    </a:lnTo>
                    <a:lnTo>
                      <a:pt x="77" y="529"/>
                    </a:lnTo>
                    <a:lnTo>
                      <a:pt x="93" y="547"/>
                    </a:lnTo>
                    <a:lnTo>
                      <a:pt x="111" y="563"/>
                    </a:lnTo>
                    <a:lnTo>
                      <a:pt x="131" y="579"/>
                    </a:lnTo>
                    <a:lnTo>
                      <a:pt x="151" y="592"/>
                    </a:lnTo>
                    <a:lnTo>
                      <a:pt x="173" y="605"/>
                    </a:lnTo>
                    <a:lnTo>
                      <a:pt x="195" y="615"/>
                    </a:lnTo>
                    <a:lnTo>
                      <a:pt x="219" y="624"/>
                    </a:lnTo>
                    <a:lnTo>
                      <a:pt x="243" y="631"/>
                    </a:lnTo>
                    <a:lnTo>
                      <a:pt x="268" y="636"/>
                    </a:lnTo>
                    <a:lnTo>
                      <a:pt x="293" y="639"/>
                    </a:lnTo>
                    <a:lnTo>
                      <a:pt x="320" y="640"/>
                    </a:lnTo>
                    <a:lnTo>
                      <a:pt x="346" y="639"/>
                    </a:lnTo>
                    <a:lnTo>
                      <a:pt x="372" y="636"/>
                    </a:lnTo>
                    <a:lnTo>
                      <a:pt x="397" y="631"/>
                    </a:lnTo>
                    <a:lnTo>
                      <a:pt x="421" y="624"/>
                    </a:lnTo>
                    <a:lnTo>
                      <a:pt x="444" y="615"/>
                    </a:lnTo>
                    <a:lnTo>
                      <a:pt x="467" y="605"/>
                    </a:lnTo>
                    <a:lnTo>
                      <a:pt x="488" y="592"/>
                    </a:lnTo>
                    <a:lnTo>
                      <a:pt x="509" y="579"/>
                    </a:lnTo>
                    <a:lnTo>
                      <a:pt x="528" y="563"/>
                    </a:lnTo>
                    <a:lnTo>
                      <a:pt x="546" y="547"/>
                    </a:lnTo>
                    <a:lnTo>
                      <a:pt x="563" y="529"/>
                    </a:lnTo>
                    <a:lnTo>
                      <a:pt x="578" y="509"/>
                    </a:lnTo>
                    <a:lnTo>
                      <a:pt x="592" y="489"/>
                    </a:lnTo>
                    <a:lnTo>
                      <a:pt x="604" y="467"/>
                    </a:lnTo>
                    <a:lnTo>
                      <a:pt x="615" y="445"/>
                    </a:lnTo>
                    <a:lnTo>
                      <a:pt x="623" y="421"/>
                    </a:lnTo>
                    <a:lnTo>
                      <a:pt x="630" y="397"/>
                    </a:lnTo>
                    <a:lnTo>
                      <a:pt x="636" y="372"/>
                    </a:lnTo>
                    <a:lnTo>
                      <a:pt x="639" y="347"/>
                    </a:lnTo>
                    <a:lnTo>
                      <a:pt x="640" y="320"/>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90" name="Freeform 66"/>
              <p:cNvSpPr>
                <a:spLocks/>
              </p:cNvSpPr>
              <p:nvPr/>
            </p:nvSpPr>
            <p:spPr bwMode="auto">
              <a:xfrm>
                <a:off x="10277" y="-303"/>
                <a:ext cx="640" cy="640"/>
              </a:xfrm>
              <a:custGeom>
                <a:avLst/>
                <a:gdLst/>
                <a:ahLst/>
                <a:cxnLst>
                  <a:cxn ang="0">
                    <a:pos x="639" y="347"/>
                  </a:cxn>
                  <a:cxn ang="0">
                    <a:pos x="630" y="397"/>
                  </a:cxn>
                  <a:cxn ang="0">
                    <a:pos x="615" y="445"/>
                  </a:cxn>
                  <a:cxn ang="0">
                    <a:pos x="592" y="489"/>
                  </a:cxn>
                  <a:cxn ang="0">
                    <a:pos x="563" y="529"/>
                  </a:cxn>
                  <a:cxn ang="0">
                    <a:pos x="528" y="563"/>
                  </a:cxn>
                  <a:cxn ang="0">
                    <a:pos x="488" y="592"/>
                  </a:cxn>
                  <a:cxn ang="0">
                    <a:pos x="444" y="615"/>
                  </a:cxn>
                  <a:cxn ang="0">
                    <a:pos x="397" y="631"/>
                  </a:cxn>
                  <a:cxn ang="0">
                    <a:pos x="346" y="639"/>
                  </a:cxn>
                  <a:cxn ang="0">
                    <a:pos x="293" y="639"/>
                  </a:cxn>
                  <a:cxn ang="0">
                    <a:pos x="243" y="631"/>
                  </a:cxn>
                  <a:cxn ang="0">
                    <a:pos x="195" y="615"/>
                  </a:cxn>
                  <a:cxn ang="0">
                    <a:pos x="151" y="592"/>
                  </a:cxn>
                  <a:cxn ang="0">
                    <a:pos x="111" y="563"/>
                  </a:cxn>
                  <a:cxn ang="0">
                    <a:pos x="77" y="529"/>
                  </a:cxn>
                  <a:cxn ang="0">
                    <a:pos x="48" y="489"/>
                  </a:cxn>
                  <a:cxn ang="0">
                    <a:pos x="25" y="445"/>
                  </a:cxn>
                  <a:cxn ang="0">
                    <a:pos x="9" y="397"/>
                  </a:cxn>
                  <a:cxn ang="0">
                    <a:pos x="1" y="347"/>
                  </a:cxn>
                  <a:cxn ang="0">
                    <a:pos x="1" y="294"/>
                  </a:cxn>
                  <a:cxn ang="0">
                    <a:pos x="9" y="243"/>
                  </a:cxn>
                  <a:cxn ang="0">
                    <a:pos x="25" y="196"/>
                  </a:cxn>
                  <a:cxn ang="0">
                    <a:pos x="48" y="152"/>
                  </a:cxn>
                  <a:cxn ang="0">
                    <a:pos x="77" y="112"/>
                  </a:cxn>
                  <a:cxn ang="0">
                    <a:pos x="111" y="77"/>
                  </a:cxn>
                  <a:cxn ang="0">
                    <a:pos x="151" y="48"/>
                  </a:cxn>
                  <a:cxn ang="0">
                    <a:pos x="195" y="25"/>
                  </a:cxn>
                  <a:cxn ang="0">
                    <a:pos x="243" y="10"/>
                  </a:cxn>
                  <a:cxn ang="0">
                    <a:pos x="293" y="1"/>
                  </a:cxn>
                  <a:cxn ang="0">
                    <a:pos x="346" y="1"/>
                  </a:cxn>
                  <a:cxn ang="0">
                    <a:pos x="397" y="10"/>
                  </a:cxn>
                  <a:cxn ang="0">
                    <a:pos x="444" y="25"/>
                  </a:cxn>
                  <a:cxn ang="0">
                    <a:pos x="488" y="48"/>
                  </a:cxn>
                  <a:cxn ang="0">
                    <a:pos x="528" y="77"/>
                  </a:cxn>
                  <a:cxn ang="0">
                    <a:pos x="563" y="112"/>
                  </a:cxn>
                  <a:cxn ang="0">
                    <a:pos x="592" y="152"/>
                  </a:cxn>
                  <a:cxn ang="0">
                    <a:pos x="615" y="196"/>
                  </a:cxn>
                  <a:cxn ang="0">
                    <a:pos x="630" y="243"/>
                  </a:cxn>
                  <a:cxn ang="0">
                    <a:pos x="639" y="294"/>
                  </a:cxn>
                </a:cxnLst>
                <a:rect l="0" t="0" r="r" b="b"/>
                <a:pathLst>
                  <a:path w="640" h="640">
                    <a:moveTo>
                      <a:pt x="640" y="320"/>
                    </a:moveTo>
                    <a:lnTo>
                      <a:pt x="639" y="347"/>
                    </a:lnTo>
                    <a:lnTo>
                      <a:pt x="636" y="372"/>
                    </a:lnTo>
                    <a:lnTo>
                      <a:pt x="630" y="397"/>
                    </a:lnTo>
                    <a:lnTo>
                      <a:pt x="623" y="421"/>
                    </a:lnTo>
                    <a:lnTo>
                      <a:pt x="615" y="445"/>
                    </a:lnTo>
                    <a:lnTo>
                      <a:pt x="604" y="467"/>
                    </a:lnTo>
                    <a:lnTo>
                      <a:pt x="592" y="489"/>
                    </a:lnTo>
                    <a:lnTo>
                      <a:pt x="578" y="509"/>
                    </a:lnTo>
                    <a:lnTo>
                      <a:pt x="563" y="529"/>
                    </a:lnTo>
                    <a:lnTo>
                      <a:pt x="546" y="547"/>
                    </a:lnTo>
                    <a:lnTo>
                      <a:pt x="528" y="563"/>
                    </a:lnTo>
                    <a:lnTo>
                      <a:pt x="509" y="579"/>
                    </a:lnTo>
                    <a:lnTo>
                      <a:pt x="488" y="592"/>
                    </a:lnTo>
                    <a:lnTo>
                      <a:pt x="467" y="605"/>
                    </a:lnTo>
                    <a:lnTo>
                      <a:pt x="444" y="615"/>
                    </a:lnTo>
                    <a:lnTo>
                      <a:pt x="421" y="624"/>
                    </a:lnTo>
                    <a:lnTo>
                      <a:pt x="397" y="631"/>
                    </a:lnTo>
                    <a:lnTo>
                      <a:pt x="372" y="636"/>
                    </a:lnTo>
                    <a:lnTo>
                      <a:pt x="346" y="639"/>
                    </a:lnTo>
                    <a:lnTo>
                      <a:pt x="320" y="640"/>
                    </a:lnTo>
                    <a:lnTo>
                      <a:pt x="293" y="639"/>
                    </a:lnTo>
                    <a:lnTo>
                      <a:pt x="268" y="636"/>
                    </a:lnTo>
                    <a:lnTo>
                      <a:pt x="243" y="631"/>
                    </a:lnTo>
                    <a:lnTo>
                      <a:pt x="219" y="624"/>
                    </a:lnTo>
                    <a:lnTo>
                      <a:pt x="195" y="615"/>
                    </a:lnTo>
                    <a:lnTo>
                      <a:pt x="173" y="605"/>
                    </a:lnTo>
                    <a:lnTo>
                      <a:pt x="151" y="592"/>
                    </a:lnTo>
                    <a:lnTo>
                      <a:pt x="131" y="579"/>
                    </a:lnTo>
                    <a:lnTo>
                      <a:pt x="111" y="563"/>
                    </a:lnTo>
                    <a:lnTo>
                      <a:pt x="93" y="547"/>
                    </a:lnTo>
                    <a:lnTo>
                      <a:pt x="77" y="529"/>
                    </a:lnTo>
                    <a:lnTo>
                      <a:pt x="61" y="509"/>
                    </a:lnTo>
                    <a:lnTo>
                      <a:pt x="48" y="489"/>
                    </a:lnTo>
                    <a:lnTo>
                      <a:pt x="35" y="467"/>
                    </a:lnTo>
                    <a:lnTo>
                      <a:pt x="25" y="445"/>
                    </a:lnTo>
                    <a:lnTo>
                      <a:pt x="16" y="421"/>
                    </a:lnTo>
                    <a:lnTo>
                      <a:pt x="9" y="397"/>
                    </a:lnTo>
                    <a:lnTo>
                      <a:pt x="4" y="372"/>
                    </a:lnTo>
                    <a:lnTo>
                      <a:pt x="1" y="347"/>
                    </a:lnTo>
                    <a:lnTo>
                      <a:pt x="0" y="320"/>
                    </a:lnTo>
                    <a:lnTo>
                      <a:pt x="1" y="294"/>
                    </a:lnTo>
                    <a:lnTo>
                      <a:pt x="4" y="268"/>
                    </a:lnTo>
                    <a:lnTo>
                      <a:pt x="9" y="243"/>
                    </a:lnTo>
                    <a:lnTo>
                      <a:pt x="16" y="219"/>
                    </a:lnTo>
                    <a:lnTo>
                      <a:pt x="25" y="196"/>
                    </a:lnTo>
                    <a:lnTo>
                      <a:pt x="35" y="173"/>
                    </a:lnTo>
                    <a:lnTo>
                      <a:pt x="48" y="152"/>
                    </a:lnTo>
                    <a:lnTo>
                      <a:pt x="61" y="131"/>
                    </a:lnTo>
                    <a:lnTo>
                      <a:pt x="77" y="112"/>
                    </a:lnTo>
                    <a:lnTo>
                      <a:pt x="93" y="94"/>
                    </a:lnTo>
                    <a:lnTo>
                      <a:pt x="111" y="77"/>
                    </a:lnTo>
                    <a:lnTo>
                      <a:pt x="131" y="62"/>
                    </a:lnTo>
                    <a:lnTo>
                      <a:pt x="151" y="48"/>
                    </a:lnTo>
                    <a:lnTo>
                      <a:pt x="173" y="36"/>
                    </a:lnTo>
                    <a:lnTo>
                      <a:pt x="195" y="25"/>
                    </a:lnTo>
                    <a:lnTo>
                      <a:pt x="219" y="17"/>
                    </a:lnTo>
                    <a:lnTo>
                      <a:pt x="243" y="10"/>
                    </a:lnTo>
                    <a:lnTo>
                      <a:pt x="268" y="4"/>
                    </a:lnTo>
                    <a:lnTo>
                      <a:pt x="293" y="1"/>
                    </a:lnTo>
                    <a:lnTo>
                      <a:pt x="320" y="0"/>
                    </a:lnTo>
                    <a:lnTo>
                      <a:pt x="346" y="1"/>
                    </a:lnTo>
                    <a:lnTo>
                      <a:pt x="372" y="4"/>
                    </a:lnTo>
                    <a:lnTo>
                      <a:pt x="397" y="10"/>
                    </a:lnTo>
                    <a:lnTo>
                      <a:pt x="421" y="17"/>
                    </a:lnTo>
                    <a:lnTo>
                      <a:pt x="444" y="25"/>
                    </a:lnTo>
                    <a:lnTo>
                      <a:pt x="467" y="36"/>
                    </a:lnTo>
                    <a:lnTo>
                      <a:pt x="488" y="48"/>
                    </a:lnTo>
                    <a:lnTo>
                      <a:pt x="509" y="62"/>
                    </a:lnTo>
                    <a:lnTo>
                      <a:pt x="528" y="77"/>
                    </a:lnTo>
                    <a:lnTo>
                      <a:pt x="546" y="94"/>
                    </a:lnTo>
                    <a:lnTo>
                      <a:pt x="563" y="112"/>
                    </a:lnTo>
                    <a:lnTo>
                      <a:pt x="578" y="131"/>
                    </a:lnTo>
                    <a:lnTo>
                      <a:pt x="592" y="152"/>
                    </a:lnTo>
                    <a:lnTo>
                      <a:pt x="604" y="173"/>
                    </a:lnTo>
                    <a:lnTo>
                      <a:pt x="615" y="196"/>
                    </a:lnTo>
                    <a:lnTo>
                      <a:pt x="623" y="219"/>
                    </a:lnTo>
                    <a:lnTo>
                      <a:pt x="630" y="243"/>
                    </a:lnTo>
                    <a:lnTo>
                      <a:pt x="636" y="268"/>
                    </a:lnTo>
                    <a:lnTo>
                      <a:pt x="639" y="294"/>
                    </a:lnTo>
                    <a:lnTo>
                      <a:pt x="640" y="320"/>
                    </a:lnTo>
                    <a:close/>
                  </a:path>
                </a:pathLst>
              </a:custGeom>
              <a:noFill/>
              <a:ln w="40005">
                <a:solidFill>
                  <a:srgbClr val="96989A"/>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91" name="Freeform 67"/>
              <p:cNvSpPr>
                <a:spLocks/>
              </p:cNvSpPr>
              <p:nvPr/>
            </p:nvSpPr>
            <p:spPr bwMode="auto">
              <a:xfrm>
                <a:off x="10509" y="-70"/>
                <a:ext cx="176" cy="176"/>
              </a:xfrm>
              <a:custGeom>
                <a:avLst/>
                <a:gdLst/>
                <a:ahLst/>
                <a:cxnLst>
                  <a:cxn ang="0">
                    <a:pos x="176" y="88"/>
                  </a:cxn>
                  <a:cxn ang="0">
                    <a:pos x="171" y="61"/>
                  </a:cxn>
                  <a:cxn ang="0">
                    <a:pos x="162" y="41"/>
                  </a:cxn>
                  <a:cxn ang="0">
                    <a:pos x="148" y="24"/>
                  </a:cxn>
                  <a:cxn ang="0">
                    <a:pos x="131" y="11"/>
                  </a:cxn>
                  <a:cxn ang="0">
                    <a:pos x="110" y="3"/>
                  </a:cxn>
                  <a:cxn ang="0">
                    <a:pos x="88" y="0"/>
                  </a:cxn>
                  <a:cxn ang="0">
                    <a:pos x="82" y="0"/>
                  </a:cxn>
                  <a:cxn ang="0">
                    <a:pos x="60" y="4"/>
                  </a:cxn>
                  <a:cxn ang="0">
                    <a:pos x="40" y="14"/>
                  </a:cxn>
                  <a:cxn ang="0">
                    <a:pos x="24" y="27"/>
                  </a:cxn>
                  <a:cxn ang="0">
                    <a:pos x="11" y="45"/>
                  </a:cxn>
                  <a:cxn ang="0">
                    <a:pos x="3" y="65"/>
                  </a:cxn>
                  <a:cxn ang="0">
                    <a:pos x="0" y="88"/>
                  </a:cxn>
                  <a:cxn ang="0">
                    <a:pos x="0" y="93"/>
                  </a:cxn>
                  <a:cxn ang="0">
                    <a:pos x="4" y="115"/>
                  </a:cxn>
                  <a:cxn ang="0">
                    <a:pos x="13" y="135"/>
                  </a:cxn>
                  <a:cxn ang="0">
                    <a:pos x="27" y="152"/>
                  </a:cxn>
                  <a:cxn ang="0">
                    <a:pos x="45" y="165"/>
                  </a:cxn>
                  <a:cxn ang="0">
                    <a:pos x="65" y="173"/>
                  </a:cxn>
                  <a:cxn ang="0">
                    <a:pos x="88" y="176"/>
                  </a:cxn>
                  <a:cxn ang="0">
                    <a:pos x="93" y="176"/>
                  </a:cxn>
                  <a:cxn ang="0">
                    <a:pos x="115" y="172"/>
                  </a:cxn>
                  <a:cxn ang="0">
                    <a:pos x="135" y="162"/>
                  </a:cxn>
                  <a:cxn ang="0">
                    <a:pos x="152" y="148"/>
                  </a:cxn>
                  <a:cxn ang="0">
                    <a:pos x="164" y="131"/>
                  </a:cxn>
                  <a:cxn ang="0">
                    <a:pos x="173" y="110"/>
                  </a:cxn>
                  <a:cxn ang="0">
                    <a:pos x="176" y="88"/>
                  </a:cxn>
                </a:cxnLst>
                <a:rect l="0" t="0" r="r" b="b"/>
                <a:pathLst>
                  <a:path w="176" h="176">
                    <a:moveTo>
                      <a:pt x="176" y="88"/>
                    </a:moveTo>
                    <a:lnTo>
                      <a:pt x="171" y="61"/>
                    </a:lnTo>
                    <a:lnTo>
                      <a:pt x="162" y="41"/>
                    </a:lnTo>
                    <a:lnTo>
                      <a:pt x="148" y="24"/>
                    </a:lnTo>
                    <a:lnTo>
                      <a:pt x="131" y="11"/>
                    </a:lnTo>
                    <a:lnTo>
                      <a:pt x="110" y="3"/>
                    </a:lnTo>
                    <a:lnTo>
                      <a:pt x="88" y="0"/>
                    </a:lnTo>
                    <a:lnTo>
                      <a:pt x="82" y="0"/>
                    </a:lnTo>
                    <a:lnTo>
                      <a:pt x="60" y="4"/>
                    </a:lnTo>
                    <a:lnTo>
                      <a:pt x="40" y="14"/>
                    </a:lnTo>
                    <a:lnTo>
                      <a:pt x="24" y="27"/>
                    </a:lnTo>
                    <a:lnTo>
                      <a:pt x="11" y="45"/>
                    </a:lnTo>
                    <a:lnTo>
                      <a:pt x="3" y="65"/>
                    </a:lnTo>
                    <a:lnTo>
                      <a:pt x="0" y="88"/>
                    </a:lnTo>
                    <a:lnTo>
                      <a:pt x="0" y="93"/>
                    </a:lnTo>
                    <a:lnTo>
                      <a:pt x="4" y="115"/>
                    </a:lnTo>
                    <a:lnTo>
                      <a:pt x="13" y="135"/>
                    </a:lnTo>
                    <a:lnTo>
                      <a:pt x="27" y="152"/>
                    </a:lnTo>
                    <a:lnTo>
                      <a:pt x="45" y="165"/>
                    </a:lnTo>
                    <a:lnTo>
                      <a:pt x="65" y="173"/>
                    </a:lnTo>
                    <a:lnTo>
                      <a:pt x="88" y="176"/>
                    </a:lnTo>
                    <a:lnTo>
                      <a:pt x="93" y="176"/>
                    </a:lnTo>
                    <a:lnTo>
                      <a:pt x="115" y="172"/>
                    </a:lnTo>
                    <a:lnTo>
                      <a:pt x="135" y="162"/>
                    </a:lnTo>
                    <a:lnTo>
                      <a:pt x="152" y="148"/>
                    </a:lnTo>
                    <a:lnTo>
                      <a:pt x="164" y="131"/>
                    </a:lnTo>
                    <a:lnTo>
                      <a:pt x="173" y="110"/>
                    </a:lnTo>
                    <a:lnTo>
                      <a:pt x="176" y="88"/>
                    </a:lnTo>
                    <a:close/>
                  </a:path>
                </a:pathLst>
              </a:custGeom>
              <a:solidFill>
                <a:srgbClr val="5D5E6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92" name="Freeform 68"/>
              <p:cNvSpPr>
                <a:spLocks/>
              </p:cNvSpPr>
              <p:nvPr/>
            </p:nvSpPr>
            <p:spPr bwMode="auto">
              <a:xfrm>
                <a:off x="10509" y="-70"/>
                <a:ext cx="176" cy="176"/>
              </a:xfrm>
              <a:custGeom>
                <a:avLst/>
                <a:gdLst/>
                <a:ahLst/>
                <a:cxnLst>
                  <a:cxn ang="0">
                    <a:pos x="176" y="88"/>
                  </a:cxn>
                  <a:cxn ang="0">
                    <a:pos x="173" y="110"/>
                  </a:cxn>
                  <a:cxn ang="0">
                    <a:pos x="164" y="131"/>
                  </a:cxn>
                  <a:cxn ang="0">
                    <a:pos x="152" y="148"/>
                  </a:cxn>
                  <a:cxn ang="0">
                    <a:pos x="135" y="162"/>
                  </a:cxn>
                  <a:cxn ang="0">
                    <a:pos x="115" y="172"/>
                  </a:cxn>
                  <a:cxn ang="0">
                    <a:pos x="93" y="176"/>
                  </a:cxn>
                  <a:cxn ang="0">
                    <a:pos x="88" y="176"/>
                  </a:cxn>
                  <a:cxn ang="0">
                    <a:pos x="65" y="173"/>
                  </a:cxn>
                  <a:cxn ang="0">
                    <a:pos x="45" y="165"/>
                  </a:cxn>
                  <a:cxn ang="0">
                    <a:pos x="27" y="152"/>
                  </a:cxn>
                  <a:cxn ang="0">
                    <a:pos x="13" y="135"/>
                  </a:cxn>
                  <a:cxn ang="0">
                    <a:pos x="4" y="115"/>
                  </a:cxn>
                  <a:cxn ang="0">
                    <a:pos x="0" y="93"/>
                  </a:cxn>
                  <a:cxn ang="0">
                    <a:pos x="0" y="88"/>
                  </a:cxn>
                  <a:cxn ang="0">
                    <a:pos x="3" y="65"/>
                  </a:cxn>
                  <a:cxn ang="0">
                    <a:pos x="11" y="45"/>
                  </a:cxn>
                  <a:cxn ang="0">
                    <a:pos x="24" y="27"/>
                  </a:cxn>
                  <a:cxn ang="0">
                    <a:pos x="40" y="14"/>
                  </a:cxn>
                  <a:cxn ang="0">
                    <a:pos x="60" y="4"/>
                  </a:cxn>
                  <a:cxn ang="0">
                    <a:pos x="82" y="0"/>
                  </a:cxn>
                  <a:cxn ang="0">
                    <a:pos x="88" y="0"/>
                  </a:cxn>
                  <a:cxn ang="0">
                    <a:pos x="110" y="3"/>
                  </a:cxn>
                  <a:cxn ang="0">
                    <a:pos x="131" y="11"/>
                  </a:cxn>
                  <a:cxn ang="0">
                    <a:pos x="148" y="24"/>
                  </a:cxn>
                  <a:cxn ang="0">
                    <a:pos x="162" y="41"/>
                  </a:cxn>
                  <a:cxn ang="0">
                    <a:pos x="171" y="61"/>
                  </a:cxn>
                  <a:cxn ang="0">
                    <a:pos x="176" y="83"/>
                  </a:cxn>
                  <a:cxn ang="0">
                    <a:pos x="176" y="88"/>
                  </a:cxn>
                </a:cxnLst>
                <a:rect l="0" t="0" r="r" b="b"/>
                <a:pathLst>
                  <a:path w="176" h="176">
                    <a:moveTo>
                      <a:pt x="176" y="88"/>
                    </a:moveTo>
                    <a:lnTo>
                      <a:pt x="173" y="110"/>
                    </a:lnTo>
                    <a:lnTo>
                      <a:pt x="164" y="131"/>
                    </a:lnTo>
                    <a:lnTo>
                      <a:pt x="152" y="148"/>
                    </a:lnTo>
                    <a:lnTo>
                      <a:pt x="135" y="162"/>
                    </a:lnTo>
                    <a:lnTo>
                      <a:pt x="115" y="172"/>
                    </a:lnTo>
                    <a:lnTo>
                      <a:pt x="93" y="176"/>
                    </a:lnTo>
                    <a:lnTo>
                      <a:pt x="88" y="176"/>
                    </a:lnTo>
                    <a:lnTo>
                      <a:pt x="65" y="173"/>
                    </a:lnTo>
                    <a:lnTo>
                      <a:pt x="45" y="165"/>
                    </a:lnTo>
                    <a:lnTo>
                      <a:pt x="27" y="152"/>
                    </a:lnTo>
                    <a:lnTo>
                      <a:pt x="13" y="135"/>
                    </a:lnTo>
                    <a:lnTo>
                      <a:pt x="4" y="115"/>
                    </a:lnTo>
                    <a:lnTo>
                      <a:pt x="0" y="93"/>
                    </a:lnTo>
                    <a:lnTo>
                      <a:pt x="0" y="88"/>
                    </a:lnTo>
                    <a:lnTo>
                      <a:pt x="3" y="65"/>
                    </a:lnTo>
                    <a:lnTo>
                      <a:pt x="11" y="45"/>
                    </a:lnTo>
                    <a:lnTo>
                      <a:pt x="24" y="27"/>
                    </a:lnTo>
                    <a:lnTo>
                      <a:pt x="40" y="14"/>
                    </a:lnTo>
                    <a:lnTo>
                      <a:pt x="60" y="4"/>
                    </a:lnTo>
                    <a:lnTo>
                      <a:pt x="82" y="0"/>
                    </a:lnTo>
                    <a:lnTo>
                      <a:pt x="88" y="0"/>
                    </a:lnTo>
                    <a:lnTo>
                      <a:pt x="110" y="3"/>
                    </a:lnTo>
                    <a:lnTo>
                      <a:pt x="131" y="11"/>
                    </a:lnTo>
                    <a:lnTo>
                      <a:pt x="148" y="24"/>
                    </a:lnTo>
                    <a:lnTo>
                      <a:pt x="162" y="41"/>
                    </a:lnTo>
                    <a:lnTo>
                      <a:pt x="171" y="61"/>
                    </a:lnTo>
                    <a:lnTo>
                      <a:pt x="176" y="83"/>
                    </a:lnTo>
                    <a:lnTo>
                      <a:pt x="176" y="88"/>
                    </a:lnTo>
                    <a:close/>
                  </a:path>
                </a:pathLst>
              </a:custGeom>
              <a:noFill/>
              <a:ln w="17145">
                <a:solidFill>
                  <a:srgbClr val="96989A"/>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093" name="Group 69"/>
            <p:cNvGrpSpPr>
              <a:grpSpLocks/>
            </p:cNvGrpSpPr>
            <p:nvPr/>
          </p:nvGrpSpPr>
          <p:grpSpPr bwMode="auto">
            <a:xfrm>
              <a:off x="3087688" y="3433763"/>
              <a:ext cx="47625" cy="100012"/>
              <a:chOff x="4862" y="-691"/>
              <a:chExt cx="76" cy="156"/>
            </a:xfrm>
          </p:grpSpPr>
          <p:sp>
            <p:nvSpPr>
              <p:cNvPr id="1094" name="Freeform 70"/>
              <p:cNvSpPr>
                <a:spLocks/>
              </p:cNvSpPr>
              <p:nvPr/>
            </p:nvSpPr>
            <p:spPr bwMode="auto">
              <a:xfrm>
                <a:off x="4898" y="-639"/>
                <a:ext cx="0" cy="64"/>
              </a:xfrm>
              <a:custGeom>
                <a:avLst/>
                <a:gdLst/>
                <a:ahLst/>
                <a:cxnLst>
                  <a:cxn ang="0">
                    <a:pos x="0" y="0"/>
                  </a:cxn>
                  <a:cxn ang="0">
                    <a:pos x="0" y="63"/>
                  </a:cxn>
                </a:cxnLst>
                <a:rect l="0" t="0" r="r" b="b"/>
                <a:pathLst>
                  <a:path h="64">
                    <a:moveTo>
                      <a:pt x="0" y="0"/>
                    </a:moveTo>
                    <a:lnTo>
                      <a:pt x="0" y="63"/>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95" name="Freeform 71"/>
              <p:cNvSpPr>
                <a:spLocks/>
              </p:cNvSpPr>
              <p:nvPr/>
            </p:nvSpPr>
            <p:spPr bwMode="auto">
              <a:xfrm>
                <a:off x="4866" y="-620"/>
                <a:ext cx="67" cy="0"/>
              </a:xfrm>
              <a:custGeom>
                <a:avLst/>
                <a:gdLst/>
                <a:ahLst/>
                <a:cxnLst>
                  <a:cxn ang="0">
                    <a:pos x="0" y="0"/>
                  </a:cxn>
                  <a:cxn ang="0">
                    <a:pos x="67" y="0"/>
                  </a:cxn>
                </a:cxnLst>
                <a:rect l="0" t="0" r="r" b="b"/>
                <a:pathLst>
                  <a:path w="67">
                    <a:moveTo>
                      <a:pt x="0" y="0"/>
                    </a:moveTo>
                    <a:lnTo>
                      <a:pt x="67"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96" name="Freeform 72"/>
              <p:cNvSpPr>
                <a:spLocks/>
              </p:cNvSpPr>
              <p:nvPr/>
            </p:nvSpPr>
            <p:spPr bwMode="auto">
              <a:xfrm>
                <a:off x="4866" y="-575"/>
                <a:ext cx="32" cy="36"/>
              </a:xfrm>
              <a:custGeom>
                <a:avLst/>
                <a:gdLst/>
                <a:ahLst/>
                <a:cxnLst>
                  <a:cxn ang="0">
                    <a:pos x="0" y="36"/>
                  </a:cxn>
                  <a:cxn ang="0">
                    <a:pos x="32" y="0"/>
                  </a:cxn>
                </a:cxnLst>
                <a:rect l="0" t="0" r="r" b="b"/>
                <a:pathLst>
                  <a:path w="32" h="36">
                    <a:moveTo>
                      <a:pt x="0" y="36"/>
                    </a:moveTo>
                    <a:lnTo>
                      <a:pt x="32"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97" name="Freeform 73"/>
              <p:cNvSpPr>
                <a:spLocks/>
              </p:cNvSpPr>
              <p:nvPr/>
            </p:nvSpPr>
            <p:spPr bwMode="auto">
              <a:xfrm>
                <a:off x="4898" y="-575"/>
                <a:ext cx="34" cy="36"/>
              </a:xfrm>
              <a:custGeom>
                <a:avLst/>
                <a:gdLst/>
                <a:ahLst/>
                <a:cxnLst>
                  <a:cxn ang="0">
                    <a:pos x="0" y="0"/>
                  </a:cxn>
                  <a:cxn ang="0">
                    <a:pos x="34" y="36"/>
                  </a:cxn>
                </a:cxnLst>
                <a:rect l="0" t="0" r="r" b="b"/>
                <a:pathLst>
                  <a:path w="34" h="36">
                    <a:moveTo>
                      <a:pt x="0" y="0"/>
                    </a:moveTo>
                    <a:lnTo>
                      <a:pt x="34" y="36"/>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98" name="Freeform 74"/>
              <p:cNvSpPr>
                <a:spLocks/>
              </p:cNvSpPr>
              <p:nvPr/>
            </p:nvSpPr>
            <p:spPr bwMode="auto">
              <a:xfrm>
                <a:off x="4875" y="-681"/>
                <a:ext cx="48" cy="43"/>
              </a:xfrm>
              <a:custGeom>
                <a:avLst/>
                <a:gdLst/>
                <a:ahLst/>
                <a:cxnLst>
                  <a:cxn ang="0">
                    <a:pos x="48" y="22"/>
                  </a:cxn>
                  <a:cxn ang="0">
                    <a:pos x="40" y="6"/>
                  </a:cxn>
                  <a:cxn ang="0">
                    <a:pos x="22" y="0"/>
                  </a:cxn>
                  <a:cxn ang="0">
                    <a:pos x="11" y="3"/>
                  </a:cxn>
                  <a:cxn ang="0">
                    <a:pos x="0" y="18"/>
                  </a:cxn>
                  <a:cxn ang="0">
                    <a:pos x="4" y="35"/>
                  </a:cxn>
                  <a:cxn ang="0">
                    <a:pos x="12" y="41"/>
                  </a:cxn>
                  <a:cxn ang="0">
                    <a:pos x="31" y="43"/>
                  </a:cxn>
                  <a:cxn ang="0">
                    <a:pos x="45" y="32"/>
                  </a:cxn>
                  <a:cxn ang="0">
                    <a:pos x="48" y="22"/>
                  </a:cxn>
                </a:cxnLst>
                <a:rect l="0" t="0" r="r" b="b"/>
                <a:pathLst>
                  <a:path w="48" h="43">
                    <a:moveTo>
                      <a:pt x="48" y="22"/>
                    </a:moveTo>
                    <a:lnTo>
                      <a:pt x="40" y="6"/>
                    </a:lnTo>
                    <a:lnTo>
                      <a:pt x="22" y="0"/>
                    </a:lnTo>
                    <a:lnTo>
                      <a:pt x="11" y="3"/>
                    </a:lnTo>
                    <a:lnTo>
                      <a:pt x="0" y="18"/>
                    </a:lnTo>
                    <a:lnTo>
                      <a:pt x="4" y="35"/>
                    </a:lnTo>
                    <a:lnTo>
                      <a:pt x="12" y="41"/>
                    </a:lnTo>
                    <a:lnTo>
                      <a:pt x="31" y="43"/>
                    </a:lnTo>
                    <a:lnTo>
                      <a:pt x="45" y="32"/>
                    </a:lnTo>
                    <a:lnTo>
                      <a:pt x="48" y="22"/>
                    </a:lnTo>
                    <a:close/>
                  </a:path>
                </a:pathLst>
              </a:custGeom>
              <a:solidFill>
                <a:srgbClr val="BCBEC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99" name="Freeform 75"/>
              <p:cNvSpPr>
                <a:spLocks/>
              </p:cNvSpPr>
              <p:nvPr/>
            </p:nvSpPr>
            <p:spPr bwMode="auto">
              <a:xfrm>
                <a:off x="4875" y="-681"/>
                <a:ext cx="48" cy="43"/>
              </a:xfrm>
              <a:custGeom>
                <a:avLst/>
                <a:gdLst/>
                <a:ahLst/>
                <a:cxnLst>
                  <a:cxn ang="0">
                    <a:pos x="48" y="22"/>
                  </a:cxn>
                  <a:cxn ang="0">
                    <a:pos x="40" y="6"/>
                  </a:cxn>
                  <a:cxn ang="0">
                    <a:pos x="22" y="0"/>
                  </a:cxn>
                  <a:cxn ang="0">
                    <a:pos x="11" y="3"/>
                  </a:cxn>
                  <a:cxn ang="0">
                    <a:pos x="0" y="18"/>
                  </a:cxn>
                  <a:cxn ang="0">
                    <a:pos x="4" y="35"/>
                  </a:cxn>
                  <a:cxn ang="0">
                    <a:pos x="12" y="41"/>
                  </a:cxn>
                  <a:cxn ang="0">
                    <a:pos x="31" y="43"/>
                  </a:cxn>
                  <a:cxn ang="0">
                    <a:pos x="45" y="32"/>
                  </a:cxn>
                  <a:cxn ang="0">
                    <a:pos x="48" y="22"/>
                  </a:cxn>
                </a:cxnLst>
                <a:rect l="0" t="0" r="r" b="b"/>
                <a:pathLst>
                  <a:path w="48" h="43">
                    <a:moveTo>
                      <a:pt x="48" y="22"/>
                    </a:moveTo>
                    <a:lnTo>
                      <a:pt x="40" y="6"/>
                    </a:lnTo>
                    <a:lnTo>
                      <a:pt x="22" y="0"/>
                    </a:lnTo>
                    <a:lnTo>
                      <a:pt x="11" y="3"/>
                    </a:lnTo>
                    <a:lnTo>
                      <a:pt x="0" y="18"/>
                    </a:lnTo>
                    <a:lnTo>
                      <a:pt x="4" y="35"/>
                    </a:lnTo>
                    <a:lnTo>
                      <a:pt x="12" y="41"/>
                    </a:lnTo>
                    <a:lnTo>
                      <a:pt x="31" y="43"/>
                    </a:lnTo>
                    <a:lnTo>
                      <a:pt x="45" y="32"/>
                    </a:lnTo>
                    <a:lnTo>
                      <a:pt x="48" y="22"/>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100" name="Group 76"/>
            <p:cNvGrpSpPr>
              <a:grpSpLocks/>
            </p:cNvGrpSpPr>
            <p:nvPr/>
          </p:nvGrpSpPr>
          <p:grpSpPr bwMode="auto">
            <a:xfrm>
              <a:off x="3154363" y="3440113"/>
              <a:ext cx="566737" cy="300037"/>
              <a:chOff x="4967" y="744"/>
              <a:chExt cx="893" cy="474"/>
            </a:xfrm>
          </p:grpSpPr>
          <p:sp>
            <p:nvSpPr>
              <p:cNvPr id="1101" name="Freeform 77"/>
              <p:cNvSpPr>
                <a:spLocks/>
              </p:cNvSpPr>
              <p:nvPr/>
            </p:nvSpPr>
            <p:spPr bwMode="auto">
              <a:xfrm>
                <a:off x="5292" y="754"/>
                <a:ext cx="312" cy="142"/>
              </a:xfrm>
              <a:custGeom>
                <a:avLst/>
                <a:gdLst/>
                <a:ahLst/>
                <a:cxnLst>
                  <a:cxn ang="0">
                    <a:pos x="313" y="71"/>
                  </a:cxn>
                  <a:cxn ang="0">
                    <a:pos x="310" y="59"/>
                  </a:cxn>
                  <a:cxn ang="0">
                    <a:pos x="304" y="47"/>
                  </a:cxn>
                  <a:cxn ang="0">
                    <a:pos x="294" y="37"/>
                  </a:cxn>
                  <a:cxn ang="0">
                    <a:pos x="280" y="28"/>
                  </a:cxn>
                  <a:cxn ang="0">
                    <a:pos x="264" y="20"/>
                  </a:cxn>
                  <a:cxn ang="0">
                    <a:pos x="245" y="13"/>
                  </a:cxn>
                  <a:cxn ang="0">
                    <a:pos x="225" y="7"/>
                  </a:cxn>
                  <a:cxn ang="0">
                    <a:pos x="202" y="3"/>
                  </a:cxn>
                  <a:cxn ang="0">
                    <a:pos x="178" y="1"/>
                  </a:cxn>
                  <a:cxn ang="0">
                    <a:pos x="154" y="0"/>
                  </a:cxn>
                  <a:cxn ang="0">
                    <a:pos x="129" y="1"/>
                  </a:cxn>
                  <a:cxn ang="0">
                    <a:pos x="104" y="4"/>
                  </a:cxn>
                  <a:cxn ang="0">
                    <a:pos x="80" y="9"/>
                  </a:cxn>
                  <a:cxn ang="0">
                    <a:pos x="55" y="17"/>
                  </a:cxn>
                  <a:cxn ang="0">
                    <a:pos x="35" y="26"/>
                  </a:cxn>
                  <a:cxn ang="0">
                    <a:pos x="20" y="36"/>
                  </a:cxn>
                  <a:cxn ang="0">
                    <a:pos x="9" y="47"/>
                  </a:cxn>
                  <a:cxn ang="0">
                    <a:pos x="3" y="59"/>
                  </a:cxn>
                  <a:cxn ang="0">
                    <a:pos x="0" y="71"/>
                  </a:cxn>
                  <a:cxn ang="0">
                    <a:pos x="2" y="83"/>
                  </a:cxn>
                  <a:cxn ang="0">
                    <a:pos x="9" y="94"/>
                  </a:cxn>
                  <a:cxn ang="0">
                    <a:pos x="19" y="105"/>
                  </a:cxn>
                  <a:cxn ang="0">
                    <a:pos x="34" y="115"/>
                  </a:cxn>
                  <a:cxn ang="0">
                    <a:pos x="53" y="124"/>
                  </a:cxn>
                  <a:cxn ang="0">
                    <a:pos x="76" y="132"/>
                  </a:cxn>
                  <a:cxn ang="0">
                    <a:pos x="103" y="138"/>
                  </a:cxn>
                  <a:cxn ang="0">
                    <a:pos x="128" y="141"/>
                  </a:cxn>
                  <a:cxn ang="0">
                    <a:pos x="152" y="142"/>
                  </a:cxn>
                  <a:cxn ang="0">
                    <a:pos x="177" y="142"/>
                  </a:cxn>
                  <a:cxn ang="0">
                    <a:pos x="201" y="139"/>
                  </a:cxn>
                  <a:cxn ang="0">
                    <a:pos x="223" y="135"/>
                  </a:cxn>
                  <a:cxn ang="0">
                    <a:pos x="244" y="130"/>
                  </a:cxn>
                  <a:cxn ang="0">
                    <a:pos x="263" y="123"/>
                  </a:cxn>
                  <a:cxn ang="0">
                    <a:pos x="280" y="115"/>
                  </a:cxn>
                  <a:cxn ang="0">
                    <a:pos x="293" y="105"/>
                  </a:cxn>
                  <a:cxn ang="0">
                    <a:pos x="303" y="95"/>
                  </a:cxn>
                  <a:cxn ang="0">
                    <a:pos x="310" y="84"/>
                  </a:cxn>
                  <a:cxn ang="0">
                    <a:pos x="313" y="72"/>
                  </a:cxn>
                  <a:cxn ang="0">
                    <a:pos x="313" y="71"/>
                  </a:cxn>
                </a:cxnLst>
                <a:rect l="0" t="0" r="r" b="b"/>
                <a:pathLst>
                  <a:path w="312" h="142">
                    <a:moveTo>
                      <a:pt x="313" y="71"/>
                    </a:moveTo>
                    <a:lnTo>
                      <a:pt x="310" y="59"/>
                    </a:lnTo>
                    <a:lnTo>
                      <a:pt x="304" y="47"/>
                    </a:lnTo>
                    <a:lnTo>
                      <a:pt x="294" y="37"/>
                    </a:lnTo>
                    <a:lnTo>
                      <a:pt x="280" y="28"/>
                    </a:lnTo>
                    <a:lnTo>
                      <a:pt x="264" y="20"/>
                    </a:lnTo>
                    <a:lnTo>
                      <a:pt x="245" y="13"/>
                    </a:lnTo>
                    <a:lnTo>
                      <a:pt x="225" y="7"/>
                    </a:lnTo>
                    <a:lnTo>
                      <a:pt x="202" y="3"/>
                    </a:lnTo>
                    <a:lnTo>
                      <a:pt x="178" y="1"/>
                    </a:lnTo>
                    <a:lnTo>
                      <a:pt x="154" y="0"/>
                    </a:lnTo>
                    <a:lnTo>
                      <a:pt x="129" y="1"/>
                    </a:lnTo>
                    <a:lnTo>
                      <a:pt x="104" y="4"/>
                    </a:lnTo>
                    <a:lnTo>
                      <a:pt x="80" y="9"/>
                    </a:lnTo>
                    <a:lnTo>
                      <a:pt x="55" y="17"/>
                    </a:lnTo>
                    <a:lnTo>
                      <a:pt x="35" y="26"/>
                    </a:lnTo>
                    <a:lnTo>
                      <a:pt x="20" y="36"/>
                    </a:lnTo>
                    <a:lnTo>
                      <a:pt x="9" y="47"/>
                    </a:lnTo>
                    <a:lnTo>
                      <a:pt x="3" y="59"/>
                    </a:lnTo>
                    <a:lnTo>
                      <a:pt x="0" y="71"/>
                    </a:lnTo>
                    <a:lnTo>
                      <a:pt x="2" y="83"/>
                    </a:lnTo>
                    <a:lnTo>
                      <a:pt x="9" y="94"/>
                    </a:lnTo>
                    <a:lnTo>
                      <a:pt x="19" y="105"/>
                    </a:lnTo>
                    <a:lnTo>
                      <a:pt x="34" y="115"/>
                    </a:lnTo>
                    <a:lnTo>
                      <a:pt x="53" y="124"/>
                    </a:lnTo>
                    <a:lnTo>
                      <a:pt x="76" y="132"/>
                    </a:lnTo>
                    <a:lnTo>
                      <a:pt x="103" y="138"/>
                    </a:lnTo>
                    <a:lnTo>
                      <a:pt x="128" y="141"/>
                    </a:lnTo>
                    <a:lnTo>
                      <a:pt x="152" y="142"/>
                    </a:lnTo>
                    <a:lnTo>
                      <a:pt x="177" y="142"/>
                    </a:lnTo>
                    <a:lnTo>
                      <a:pt x="201" y="139"/>
                    </a:lnTo>
                    <a:lnTo>
                      <a:pt x="223" y="135"/>
                    </a:lnTo>
                    <a:lnTo>
                      <a:pt x="244" y="130"/>
                    </a:lnTo>
                    <a:lnTo>
                      <a:pt x="263" y="123"/>
                    </a:lnTo>
                    <a:lnTo>
                      <a:pt x="280" y="115"/>
                    </a:lnTo>
                    <a:lnTo>
                      <a:pt x="293" y="105"/>
                    </a:lnTo>
                    <a:lnTo>
                      <a:pt x="303" y="95"/>
                    </a:lnTo>
                    <a:lnTo>
                      <a:pt x="310" y="84"/>
                    </a:lnTo>
                    <a:lnTo>
                      <a:pt x="313" y="72"/>
                    </a:lnTo>
                    <a:lnTo>
                      <a:pt x="313" y="71"/>
                    </a:lnTo>
                    <a:close/>
                  </a:path>
                </a:pathLst>
              </a:custGeom>
              <a:solidFill>
                <a:srgbClr val="BCBEC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2" name="Freeform 78"/>
              <p:cNvSpPr>
                <a:spLocks/>
              </p:cNvSpPr>
              <p:nvPr/>
            </p:nvSpPr>
            <p:spPr bwMode="auto">
              <a:xfrm>
                <a:off x="5292" y="754"/>
                <a:ext cx="312" cy="142"/>
              </a:xfrm>
              <a:custGeom>
                <a:avLst/>
                <a:gdLst/>
                <a:ahLst/>
                <a:cxnLst>
                  <a:cxn ang="0">
                    <a:pos x="313" y="71"/>
                  </a:cxn>
                  <a:cxn ang="0">
                    <a:pos x="310" y="59"/>
                  </a:cxn>
                  <a:cxn ang="0">
                    <a:pos x="304" y="47"/>
                  </a:cxn>
                  <a:cxn ang="0">
                    <a:pos x="294" y="37"/>
                  </a:cxn>
                  <a:cxn ang="0">
                    <a:pos x="280" y="28"/>
                  </a:cxn>
                  <a:cxn ang="0">
                    <a:pos x="264" y="20"/>
                  </a:cxn>
                  <a:cxn ang="0">
                    <a:pos x="245" y="13"/>
                  </a:cxn>
                  <a:cxn ang="0">
                    <a:pos x="225" y="7"/>
                  </a:cxn>
                  <a:cxn ang="0">
                    <a:pos x="202" y="3"/>
                  </a:cxn>
                  <a:cxn ang="0">
                    <a:pos x="178" y="1"/>
                  </a:cxn>
                  <a:cxn ang="0">
                    <a:pos x="154" y="0"/>
                  </a:cxn>
                  <a:cxn ang="0">
                    <a:pos x="129" y="1"/>
                  </a:cxn>
                  <a:cxn ang="0">
                    <a:pos x="104" y="4"/>
                  </a:cxn>
                  <a:cxn ang="0">
                    <a:pos x="80" y="9"/>
                  </a:cxn>
                  <a:cxn ang="0">
                    <a:pos x="55" y="17"/>
                  </a:cxn>
                  <a:cxn ang="0">
                    <a:pos x="35" y="26"/>
                  </a:cxn>
                  <a:cxn ang="0">
                    <a:pos x="20" y="36"/>
                  </a:cxn>
                  <a:cxn ang="0">
                    <a:pos x="9" y="47"/>
                  </a:cxn>
                  <a:cxn ang="0">
                    <a:pos x="3" y="59"/>
                  </a:cxn>
                  <a:cxn ang="0">
                    <a:pos x="0" y="71"/>
                  </a:cxn>
                  <a:cxn ang="0">
                    <a:pos x="2" y="83"/>
                  </a:cxn>
                  <a:cxn ang="0">
                    <a:pos x="9" y="94"/>
                  </a:cxn>
                  <a:cxn ang="0">
                    <a:pos x="19" y="105"/>
                  </a:cxn>
                  <a:cxn ang="0">
                    <a:pos x="34" y="115"/>
                  </a:cxn>
                  <a:cxn ang="0">
                    <a:pos x="53" y="124"/>
                  </a:cxn>
                  <a:cxn ang="0">
                    <a:pos x="76" y="132"/>
                  </a:cxn>
                  <a:cxn ang="0">
                    <a:pos x="103" y="138"/>
                  </a:cxn>
                  <a:cxn ang="0">
                    <a:pos x="128" y="141"/>
                  </a:cxn>
                  <a:cxn ang="0">
                    <a:pos x="152" y="142"/>
                  </a:cxn>
                  <a:cxn ang="0">
                    <a:pos x="177" y="142"/>
                  </a:cxn>
                  <a:cxn ang="0">
                    <a:pos x="201" y="139"/>
                  </a:cxn>
                  <a:cxn ang="0">
                    <a:pos x="223" y="135"/>
                  </a:cxn>
                  <a:cxn ang="0">
                    <a:pos x="244" y="130"/>
                  </a:cxn>
                  <a:cxn ang="0">
                    <a:pos x="263" y="123"/>
                  </a:cxn>
                  <a:cxn ang="0">
                    <a:pos x="280" y="115"/>
                  </a:cxn>
                  <a:cxn ang="0">
                    <a:pos x="293" y="105"/>
                  </a:cxn>
                  <a:cxn ang="0">
                    <a:pos x="303" y="95"/>
                  </a:cxn>
                  <a:cxn ang="0">
                    <a:pos x="310" y="84"/>
                  </a:cxn>
                  <a:cxn ang="0">
                    <a:pos x="313" y="72"/>
                  </a:cxn>
                  <a:cxn ang="0">
                    <a:pos x="313" y="71"/>
                  </a:cxn>
                </a:cxnLst>
                <a:rect l="0" t="0" r="r" b="b"/>
                <a:pathLst>
                  <a:path w="312" h="142">
                    <a:moveTo>
                      <a:pt x="313" y="71"/>
                    </a:moveTo>
                    <a:lnTo>
                      <a:pt x="310" y="59"/>
                    </a:lnTo>
                    <a:lnTo>
                      <a:pt x="304" y="47"/>
                    </a:lnTo>
                    <a:lnTo>
                      <a:pt x="294" y="37"/>
                    </a:lnTo>
                    <a:lnTo>
                      <a:pt x="280" y="28"/>
                    </a:lnTo>
                    <a:lnTo>
                      <a:pt x="264" y="20"/>
                    </a:lnTo>
                    <a:lnTo>
                      <a:pt x="245" y="13"/>
                    </a:lnTo>
                    <a:lnTo>
                      <a:pt x="225" y="7"/>
                    </a:lnTo>
                    <a:lnTo>
                      <a:pt x="202" y="3"/>
                    </a:lnTo>
                    <a:lnTo>
                      <a:pt x="178" y="1"/>
                    </a:lnTo>
                    <a:lnTo>
                      <a:pt x="154" y="0"/>
                    </a:lnTo>
                    <a:lnTo>
                      <a:pt x="129" y="1"/>
                    </a:lnTo>
                    <a:lnTo>
                      <a:pt x="104" y="4"/>
                    </a:lnTo>
                    <a:lnTo>
                      <a:pt x="80" y="9"/>
                    </a:lnTo>
                    <a:lnTo>
                      <a:pt x="55" y="17"/>
                    </a:lnTo>
                    <a:lnTo>
                      <a:pt x="35" y="26"/>
                    </a:lnTo>
                    <a:lnTo>
                      <a:pt x="20" y="36"/>
                    </a:lnTo>
                    <a:lnTo>
                      <a:pt x="9" y="47"/>
                    </a:lnTo>
                    <a:lnTo>
                      <a:pt x="3" y="59"/>
                    </a:lnTo>
                    <a:lnTo>
                      <a:pt x="0" y="71"/>
                    </a:lnTo>
                    <a:lnTo>
                      <a:pt x="2" y="83"/>
                    </a:lnTo>
                    <a:lnTo>
                      <a:pt x="9" y="94"/>
                    </a:lnTo>
                    <a:lnTo>
                      <a:pt x="19" y="105"/>
                    </a:lnTo>
                    <a:lnTo>
                      <a:pt x="34" y="115"/>
                    </a:lnTo>
                    <a:lnTo>
                      <a:pt x="53" y="124"/>
                    </a:lnTo>
                    <a:lnTo>
                      <a:pt x="76" y="132"/>
                    </a:lnTo>
                    <a:lnTo>
                      <a:pt x="103" y="138"/>
                    </a:lnTo>
                    <a:lnTo>
                      <a:pt x="128" y="141"/>
                    </a:lnTo>
                    <a:lnTo>
                      <a:pt x="152" y="142"/>
                    </a:lnTo>
                    <a:lnTo>
                      <a:pt x="177" y="142"/>
                    </a:lnTo>
                    <a:lnTo>
                      <a:pt x="201" y="139"/>
                    </a:lnTo>
                    <a:lnTo>
                      <a:pt x="223" y="135"/>
                    </a:lnTo>
                    <a:lnTo>
                      <a:pt x="244" y="130"/>
                    </a:lnTo>
                    <a:lnTo>
                      <a:pt x="263" y="123"/>
                    </a:lnTo>
                    <a:lnTo>
                      <a:pt x="280" y="115"/>
                    </a:lnTo>
                    <a:lnTo>
                      <a:pt x="293" y="105"/>
                    </a:lnTo>
                    <a:lnTo>
                      <a:pt x="303" y="95"/>
                    </a:lnTo>
                    <a:lnTo>
                      <a:pt x="310" y="84"/>
                    </a:lnTo>
                    <a:lnTo>
                      <a:pt x="313" y="72"/>
                    </a:lnTo>
                    <a:lnTo>
                      <a:pt x="313" y="71"/>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3" name="Freeform 79"/>
              <p:cNvSpPr>
                <a:spLocks/>
              </p:cNvSpPr>
              <p:nvPr/>
            </p:nvSpPr>
            <p:spPr bwMode="auto">
              <a:xfrm>
                <a:off x="4972" y="825"/>
                <a:ext cx="321" cy="0"/>
              </a:xfrm>
              <a:custGeom>
                <a:avLst/>
                <a:gdLst/>
                <a:ahLst/>
                <a:cxnLst>
                  <a:cxn ang="0">
                    <a:pos x="0" y="0"/>
                  </a:cxn>
                  <a:cxn ang="0">
                    <a:pos x="320" y="0"/>
                  </a:cxn>
                </a:cxnLst>
                <a:rect l="0" t="0" r="r" b="b"/>
                <a:pathLst>
                  <a:path w="321">
                    <a:moveTo>
                      <a:pt x="0" y="0"/>
                    </a:moveTo>
                    <a:lnTo>
                      <a:pt x="320"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4" name="Freeform 80"/>
              <p:cNvSpPr>
                <a:spLocks/>
              </p:cNvSpPr>
              <p:nvPr/>
            </p:nvSpPr>
            <p:spPr bwMode="auto">
              <a:xfrm>
                <a:off x="5047" y="1051"/>
                <a:ext cx="312" cy="142"/>
              </a:xfrm>
              <a:custGeom>
                <a:avLst/>
                <a:gdLst/>
                <a:ahLst/>
                <a:cxnLst>
                  <a:cxn ang="0">
                    <a:pos x="312" y="71"/>
                  </a:cxn>
                  <a:cxn ang="0">
                    <a:pos x="310" y="59"/>
                  </a:cxn>
                  <a:cxn ang="0">
                    <a:pos x="303" y="48"/>
                  </a:cxn>
                  <a:cxn ang="0">
                    <a:pos x="293" y="37"/>
                  </a:cxn>
                  <a:cxn ang="0">
                    <a:pos x="280" y="28"/>
                  </a:cxn>
                  <a:cxn ang="0">
                    <a:pos x="264" y="20"/>
                  </a:cxn>
                  <a:cxn ang="0">
                    <a:pos x="245" y="13"/>
                  </a:cxn>
                  <a:cxn ang="0">
                    <a:pos x="224" y="7"/>
                  </a:cxn>
                  <a:cxn ang="0">
                    <a:pos x="202" y="3"/>
                  </a:cxn>
                  <a:cxn ang="0">
                    <a:pos x="178" y="1"/>
                  </a:cxn>
                  <a:cxn ang="0">
                    <a:pos x="153" y="0"/>
                  </a:cxn>
                  <a:cxn ang="0">
                    <a:pos x="129" y="1"/>
                  </a:cxn>
                  <a:cxn ang="0">
                    <a:pos x="104" y="4"/>
                  </a:cxn>
                  <a:cxn ang="0">
                    <a:pos x="79" y="9"/>
                  </a:cxn>
                  <a:cxn ang="0">
                    <a:pos x="54" y="17"/>
                  </a:cxn>
                  <a:cxn ang="0">
                    <a:pos x="35" y="26"/>
                  </a:cxn>
                  <a:cxn ang="0">
                    <a:pos x="20" y="37"/>
                  </a:cxn>
                  <a:cxn ang="0">
                    <a:pos x="9" y="48"/>
                  </a:cxn>
                  <a:cxn ang="0">
                    <a:pos x="2" y="59"/>
                  </a:cxn>
                  <a:cxn ang="0">
                    <a:pos x="0" y="71"/>
                  </a:cxn>
                  <a:cxn ang="0">
                    <a:pos x="2" y="83"/>
                  </a:cxn>
                  <a:cxn ang="0">
                    <a:pos x="8" y="94"/>
                  </a:cxn>
                  <a:cxn ang="0">
                    <a:pos x="18" y="105"/>
                  </a:cxn>
                  <a:cxn ang="0">
                    <a:pos x="33" y="116"/>
                  </a:cxn>
                  <a:cxn ang="0">
                    <a:pos x="52" y="125"/>
                  </a:cxn>
                  <a:cxn ang="0">
                    <a:pos x="76" y="132"/>
                  </a:cxn>
                  <a:cxn ang="0">
                    <a:pos x="102" y="138"/>
                  </a:cxn>
                  <a:cxn ang="0">
                    <a:pos x="127" y="141"/>
                  </a:cxn>
                  <a:cxn ang="0">
                    <a:pos x="152" y="142"/>
                  </a:cxn>
                  <a:cxn ang="0">
                    <a:pos x="176" y="142"/>
                  </a:cxn>
                  <a:cxn ang="0">
                    <a:pos x="200" y="139"/>
                  </a:cxn>
                  <a:cxn ang="0">
                    <a:pos x="223" y="135"/>
                  </a:cxn>
                  <a:cxn ang="0">
                    <a:pos x="244" y="130"/>
                  </a:cxn>
                  <a:cxn ang="0">
                    <a:pos x="262" y="123"/>
                  </a:cxn>
                  <a:cxn ang="0">
                    <a:pos x="279" y="115"/>
                  </a:cxn>
                  <a:cxn ang="0">
                    <a:pos x="293" y="106"/>
                  </a:cxn>
                  <a:cxn ang="0">
                    <a:pos x="303" y="95"/>
                  </a:cxn>
                  <a:cxn ang="0">
                    <a:pos x="309" y="84"/>
                  </a:cxn>
                  <a:cxn ang="0">
                    <a:pos x="312" y="72"/>
                  </a:cxn>
                  <a:cxn ang="0">
                    <a:pos x="312" y="71"/>
                  </a:cxn>
                </a:cxnLst>
                <a:rect l="0" t="0" r="r" b="b"/>
                <a:pathLst>
                  <a:path w="312" h="142">
                    <a:moveTo>
                      <a:pt x="312" y="71"/>
                    </a:moveTo>
                    <a:lnTo>
                      <a:pt x="310" y="59"/>
                    </a:lnTo>
                    <a:lnTo>
                      <a:pt x="303" y="48"/>
                    </a:lnTo>
                    <a:lnTo>
                      <a:pt x="293" y="37"/>
                    </a:lnTo>
                    <a:lnTo>
                      <a:pt x="280" y="28"/>
                    </a:lnTo>
                    <a:lnTo>
                      <a:pt x="264" y="20"/>
                    </a:lnTo>
                    <a:lnTo>
                      <a:pt x="245" y="13"/>
                    </a:lnTo>
                    <a:lnTo>
                      <a:pt x="224" y="7"/>
                    </a:lnTo>
                    <a:lnTo>
                      <a:pt x="202" y="3"/>
                    </a:lnTo>
                    <a:lnTo>
                      <a:pt x="178" y="1"/>
                    </a:lnTo>
                    <a:lnTo>
                      <a:pt x="153" y="0"/>
                    </a:lnTo>
                    <a:lnTo>
                      <a:pt x="129" y="1"/>
                    </a:lnTo>
                    <a:lnTo>
                      <a:pt x="104" y="4"/>
                    </a:lnTo>
                    <a:lnTo>
                      <a:pt x="79" y="9"/>
                    </a:lnTo>
                    <a:lnTo>
                      <a:pt x="54" y="17"/>
                    </a:lnTo>
                    <a:lnTo>
                      <a:pt x="35" y="26"/>
                    </a:lnTo>
                    <a:lnTo>
                      <a:pt x="20" y="37"/>
                    </a:lnTo>
                    <a:lnTo>
                      <a:pt x="9" y="48"/>
                    </a:lnTo>
                    <a:lnTo>
                      <a:pt x="2" y="59"/>
                    </a:lnTo>
                    <a:lnTo>
                      <a:pt x="0" y="71"/>
                    </a:lnTo>
                    <a:lnTo>
                      <a:pt x="2" y="83"/>
                    </a:lnTo>
                    <a:lnTo>
                      <a:pt x="8" y="94"/>
                    </a:lnTo>
                    <a:lnTo>
                      <a:pt x="18" y="105"/>
                    </a:lnTo>
                    <a:lnTo>
                      <a:pt x="33" y="116"/>
                    </a:lnTo>
                    <a:lnTo>
                      <a:pt x="52" y="125"/>
                    </a:lnTo>
                    <a:lnTo>
                      <a:pt x="76" y="132"/>
                    </a:lnTo>
                    <a:lnTo>
                      <a:pt x="102" y="138"/>
                    </a:lnTo>
                    <a:lnTo>
                      <a:pt x="127" y="141"/>
                    </a:lnTo>
                    <a:lnTo>
                      <a:pt x="152" y="142"/>
                    </a:lnTo>
                    <a:lnTo>
                      <a:pt x="176" y="142"/>
                    </a:lnTo>
                    <a:lnTo>
                      <a:pt x="200" y="139"/>
                    </a:lnTo>
                    <a:lnTo>
                      <a:pt x="223" y="135"/>
                    </a:lnTo>
                    <a:lnTo>
                      <a:pt x="244" y="130"/>
                    </a:lnTo>
                    <a:lnTo>
                      <a:pt x="262" y="123"/>
                    </a:lnTo>
                    <a:lnTo>
                      <a:pt x="279" y="115"/>
                    </a:lnTo>
                    <a:lnTo>
                      <a:pt x="293" y="106"/>
                    </a:lnTo>
                    <a:lnTo>
                      <a:pt x="303" y="95"/>
                    </a:lnTo>
                    <a:lnTo>
                      <a:pt x="309" y="84"/>
                    </a:lnTo>
                    <a:lnTo>
                      <a:pt x="312" y="72"/>
                    </a:lnTo>
                    <a:lnTo>
                      <a:pt x="312" y="71"/>
                    </a:lnTo>
                    <a:close/>
                  </a:path>
                </a:pathLst>
              </a:custGeom>
              <a:solidFill>
                <a:srgbClr val="BCBEC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5" name="Freeform 81"/>
              <p:cNvSpPr>
                <a:spLocks/>
              </p:cNvSpPr>
              <p:nvPr/>
            </p:nvSpPr>
            <p:spPr bwMode="auto">
              <a:xfrm>
                <a:off x="5047" y="1051"/>
                <a:ext cx="312" cy="142"/>
              </a:xfrm>
              <a:custGeom>
                <a:avLst/>
                <a:gdLst/>
                <a:ahLst/>
                <a:cxnLst>
                  <a:cxn ang="0">
                    <a:pos x="312" y="71"/>
                  </a:cxn>
                  <a:cxn ang="0">
                    <a:pos x="310" y="59"/>
                  </a:cxn>
                  <a:cxn ang="0">
                    <a:pos x="303" y="48"/>
                  </a:cxn>
                  <a:cxn ang="0">
                    <a:pos x="293" y="37"/>
                  </a:cxn>
                  <a:cxn ang="0">
                    <a:pos x="280" y="28"/>
                  </a:cxn>
                  <a:cxn ang="0">
                    <a:pos x="264" y="20"/>
                  </a:cxn>
                  <a:cxn ang="0">
                    <a:pos x="245" y="13"/>
                  </a:cxn>
                  <a:cxn ang="0">
                    <a:pos x="224" y="7"/>
                  </a:cxn>
                  <a:cxn ang="0">
                    <a:pos x="202" y="3"/>
                  </a:cxn>
                  <a:cxn ang="0">
                    <a:pos x="178" y="1"/>
                  </a:cxn>
                  <a:cxn ang="0">
                    <a:pos x="153" y="0"/>
                  </a:cxn>
                  <a:cxn ang="0">
                    <a:pos x="129" y="1"/>
                  </a:cxn>
                  <a:cxn ang="0">
                    <a:pos x="104" y="4"/>
                  </a:cxn>
                  <a:cxn ang="0">
                    <a:pos x="79" y="9"/>
                  </a:cxn>
                  <a:cxn ang="0">
                    <a:pos x="54" y="17"/>
                  </a:cxn>
                  <a:cxn ang="0">
                    <a:pos x="35" y="26"/>
                  </a:cxn>
                  <a:cxn ang="0">
                    <a:pos x="20" y="37"/>
                  </a:cxn>
                  <a:cxn ang="0">
                    <a:pos x="9" y="48"/>
                  </a:cxn>
                  <a:cxn ang="0">
                    <a:pos x="2" y="59"/>
                  </a:cxn>
                  <a:cxn ang="0">
                    <a:pos x="0" y="71"/>
                  </a:cxn>
                  <a:cxn ang="0">
                    <a:pos x="2" y="83"/>
                  </a:cxn>
                  <a:cxn ang="0">
                    <a:pos x="8" y="94"/>
                  </a:cxn>
                  <a:cxn ang="0">
                    <a:pos x="18" y="105"/>
                  </a:cxn>
                  <a:cxn ang="0">
                    <a:pos x="33" y="116"/>
                  </a:cxn>
                  <a:cxn ang="0">
                    <a:pos x="52" y="125"/>
                  </a:cxn>
                  <a:cxn ang="0">
                    <a:pos x="76" y="132"/>
                  </a:cxn>
                  <a:cxn ang="0">
                    <a:pos x="102" y="138"/>
                  </a:cxn>
                  <a:cxn ang="0">
                    <a:pos x="127" y="141"/>
                  </a:cxn>
                  <a:cxn ang="0">
                    <a:pos x="152" y="142"/>
                  </a:cxn>
                  <a:cxn ang="0">
                    <a:pos x="176" y="142"/>
                  </a:cxn>
                  <a:cxn ang="0">
                    <a:pos x="200" y="139"/>
                  </a:cxn>
                  <a:cxn ang="0">
                    <a:pos x="223" y="135"/>
                  </a:cxn>
                  <a:cxn ang="0">
                    <a:pos x="244" y="130"/>
                  </a:cxn>
                  <a:cxn ang="0">
                    <a:pos x="262" y="123"/>
                  </a:cxn>
                  <a:cxn ang="0">
                    <a:pos x="279" y="115"/>
                  </a:cxn>
                  <a:cxn ang="0">
                    <a:pos x="293" y="106"/>
                  </a:cxn>
                  <a:cxn ang="0">
                    <a:pos x="303" y="95"/>
                  </a:cxn>
                  <a:cxn ang="0">
                    <a:pos x="309" y="84"/>
                  </a:cxn>
                  <a:cxn ang="0">
                    <a:pos x="312" y="72"/>
                  </a:cxn>
                  <a:cxn ang="0">
                    <a:pos x="312" y="71"/>
                  </a:cxn>
                </a:cxnLst>
                <a:rect l="0" t="0" r="r" b="b"/>
                <a:pathLst>
                  <a:path w="312" h="142">
                    <a:moveTo>
                      <a:pt x="312" y="71"/>
                    </a:moveTo>
                    <a:lnTo>
                      <a:pt x="310" y="59"/>
                    </a:lnTo>
                    <a:lnTo>
                      <a:pt x="303" y="48"/>
                    </a:lnTo>
                    <a:lnTo>
                      <a:pt x="293" y="37"/>
                    </a:lnTo>
                    <a:lnTo>
                      <a:pt x="280" y="28"/>
                    </a:lnTo>
                    <a:lnTo>
                      <a:pt x="264" y="20"/>
                    </a:lnTo>
                    <a:lnTo>
                      <a:pt x="245" y="13"/>
                    </a:lnTo>
                    <a:lnTo>
                      <a:pt x="224" y="7"/>
                    </a:lnTo>
                    <a:lnTo>
                      <a:pt x="202" y="3"/>
                    </a:lnTo>
                    <a:lnTo>
                      <a:pt x="178" y="1"/>
                    </a:lnTo>
                    <a:lnTo>
                      <a:pt x="153" y="0"/>
                    </a:lnTo>
                    <a:lnTo>
                      <a:pt x="129" y="1"/>
                    </a:lnTo>
                    <a:lnTo>
                      <a:pt x="104" y="4"/>
                    </a:lnTo>
                    <a:lnTo>
                      <a:pt x="79" y="9"/>
                    </a:lnTo>
                    <a:lnTo>
                      <a:pt x="54" y="17"/>
                    </a:lnTo>
                    <a:lnTo>
                      <a:pt x="35" y="26"/>
                    </a:lnTo>
                    <a:lnTo>
                      <a:pt x="20" y="37"/>
                    </a:lnTo>
                    <a:lnTo>
                      <a:pt x="9" y="48"/>
                    </a:lnTo>
                    <a:lnTo>
                      <a:pt x="2" y="59"/>
                    </a:lnTo>
                    <a:lnTo>
                      <a:pt x="0" y="71"/>
                    </a:lnTo>
                    <a:lnTo>
                      <a:pt x="2" y="83"/>
                    </a:lnTo>
                    <a:lnTo>
                      <a:pt x="8" y="94"/>
                    </a:lnTo>
                    <a:lnTo>
                      <a:pt x="18" y="105"/>
                    </a:lnTo>
                    <a:lnTo>
                      <a:pt x="33" y="116"/>
                    </a:lnTo>
                    <a:lnTo>
                      <a:pt x="52" y="125"/>
                    </a:lnTo>
                    <a:lnTo>
                      <a:pt x="76" y="132"/>
                    </a:lnTo>
                    <a:lnTo>
                      <a:pt x="102" y="138"/>
                    </a:lnTo>
                    <a:lnTo>
                      <a:pt x="127" y="141"/>
                    </a:lnTo>
                    <a:lnTo>
                      <a:pt x="152" y="142"/>
                    </a:lnTo>
                    <a:lnTo>
                      <a:pt x="176" y="142"/>
                    </a:lnTo>
                    <a:lnTo>
                      <a:pt x="200" y="139"/>
                    </a:lnTo>
                    <a:lnTo>
                      <a:pt x="223" y="135"/>
                    </a:lnTo>
                    <a:lnTo>
                      <a:pt x="244" y="130"/>
                    </a:lnTo>
                    <a:lnTo>
                      <a:pt x="262" y="123"/>
                    </a:lnTo>
                    <a:lnTo>
                      <a:pt x="279" y="115"/>
                    </a:lnTo>
                    <a:lnTo>
                      <a:pt x="293" y="106"/>
                    </a:lnTo>
                    <a:lnTo>
                      <a:pt x="303" y="95"/>
                    </a:lnTo>
                    <a:lnTo>
                      <a:pt x="309" y="84"/>
                    </a:lnTo>
                    <a:lnTo>
                      <a:pt x="312" y="72"/>
                    </a:lnTo>
                    <a:lnTo>
                      <a:pt x="312" y="71"/>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6" name="Freeform 82"/>
              <p:cNvSpPr>
                <a:spLocks/>
              </p:cNvSpPr>
              <p:nvPr/>
            </p:nvSpPr>
            <p:spPr bwMode="auto">
              <a:xfrm>
                <a:off x="5273" y="893"/>
                <a:ext cx="103" cy="165"/>
              </a:xfrm>
              <a:custGeom>
                <a:avLst/>
                <a:gdLst/>
                <a:ahLst/>
                <a:cxnLst>
                  <a:cxn ang="0">
                    <a:pos x="0" y="166"/>
                  </a:cxn>
                  <a:cxn ang="0">
                    <a:pos x="103" y="0"/>
                  </a:cxn>
                </a:cxnLst>
                <a:rect l="0" t="0" r="r" b="b"/>
                <a:pathLst>
                  <a:path w="103" h="165">
                    <a:moveTo>
                      <a:pt x="0" y="166"/>
                    </a:moveTo>
                    <a:lnTo>
                      <a:pt x="103"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7" name="Freeform 83"/>
              <p:cNvSpPr>
                <a:spLocks/>
              </p:cNvSpPr>
              <p:nvPr/>
            </p:nvSpPr>
            <p:spPr bwMode="auto">
              <a:xfrm>
                <a:off x="5378" y="889"/>
                <a:ext cx="1" cy="17"/>
              </a:xfrm>
              <a:custGeom>
                <a:avLst/>
                <a:gdLst/>
                <a:ahLst/>
                <a:cxnLst>
                  <a:cxn ang="0">
                    <a:pos x="0" y="0"/>
                  </a:cxn>
                  <a:cxn ang="0">
                    <a:pos x="0" y="16"/>
                  </a:cxn>
                </a:cxnLst>
                <a:rect l="0" t="0" r="r" b="b"/>
                <a:pathLst>
                  <a:path w="1" h="17">
                    <a:moveTo>
                      <a:pt x="0" y="0"/>
                    </a:moveTo>
                    <a:lnTo>
                      <a:pt x="0" y="16"/>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8" name="Freeform 84"/>
              <p:cNvSpPr>
                <a:spLocks/>
              </p:cNvSpPr>
              <p:nvPr/>
            </p:nvSpPr>
            <p:spPr bwMode="auto">
              <a:xfrm>
                <a:off x="5363" y="889"/>
                <a:ext cx="15" cy="9"/>
              </a:xfrm>
              <a:custGeom>
                <a:avLst/>
                <a:gdLst/>
                <a:ahLst/>
                <a:cxnLst>
                  <a:cxn ang="0">
                    <a:pos x="15" y="0"/>
                  </a:cxn>
                  <a:cxn ang="0">
                    <a:pos x="0" y="9"/>
                  </a:cxn>
                </a:cxnLst>
                <a:rect l="0" t="0" r="r" b="b"/>
                <a:pathLst>
                  <a:path w="15" h="9">
                    <a:moveTo>
                      <a:pt x="15" y="0"/>
                    </a:moveTo>
                    <a:lnTo>
                      <a:pt x="0" y="9"/>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9" name="Freeform 85"/>
              <p:cNvSpPr>
                <a:spLocks/>
              </p:cNvSpPr>
              <p:nvPr/>
            </p:nvSpPr>
            <p:spPr bwMode="auto">
              <a:xfrm>
                <a:off x="5538" y="1066"/>
                <a:ext cx="312" cy="142"/>
              </a:xfrm>
              <a:custGeom>
                <a:avLst/>
                <a:gdLst/>
                <a:ahLst/>
                <a:cxnLst>
                  <a:cxn ang="0">
                    <a:pos x="312" y="71"/>
                  </a:cxn>
                  <a:cxn ang="0">
                    <a:pos x="310" y="59"/>
                  </a:cxn>
                  <a:cxn ang="0">
                    <a:pos x="304" y="48"/>
                  </a:cxn>
                  <a:cxn ang="0">
                    <a:pos x="294" y="37"/>
                  </a:cxn>
                  <a:cxn ang="0">
                    <a:pos x="280" y="28"/>
                  </a:cxn>
                  <a:cxn ang="0">
                    <a:pos x="264" y="20"/>
                  </a:cxn>
                  <a:cxn ang="0">
                    <a:pos x="245" y="13"/>
                  </a:cxn>
                  <a:cxn ang="0">
                    <a:pos x="224" y="8"/>
                  </a:cxn>
                  <a:cxn ang="0">
                    <a:pos x="202" y="3"/>
                  </a:cxn>
                  <a:cxn ang="0">
                    <a:pos x="178" y="1"/>
                  </a:cxn>
                  <a:cxn ang="0">
                    <a:pos x="154" y="0"/>
                  </a:cxn>
                  <a:cxn ang="0">
                    <a:pos x="129" y="1"/>
                  </a:cxn>
                  <a:cxn ang="0">
                    <a:pos x="104" y="5"/>
                  </a:cxn>
                  <a:cxn ang="0">
                    <a:pos x="80" y="10"/>
                  </a:cxn>
                  <a:cxn ang="0">
                    <a:pos x="54" y="18"/>
                  </a:cxn>
                  <a:cxn ang="0">
                    <a:pos x="35" y="27"/>
                  </a:cxn>
                  <a:cxn ang="0">
                    <a:pos x="20" y="37"/>
                  </a:cxn>
                  <a:cxn ang="0">
                    <a:pos x="9" y="48"/>
                  </a:cxn>
                  <a:cxn ang="0">
                    <a:pos x="2" y="59"/>
                  </a:cxn>
                  <a:cxn ang="0">
                    <a:pos x="0" y="71"/>
                  </a:cxn>
                  <a:cxn ang="0">
                    <a:pos x="2" y="83"/>
                  </a:cxn>
                  <a:cxn ang="0">
                    <a:pos x="8" y="94"/>
                  </a:cxn>
                  <a:cxn ang="0">
                    <a:pos x="19" y="105"/>
                  </a:cxn>
                  <a:cxn ang="0">
                    <a:pos x="34" y="116"/>
                  </a:cxn>
                  <a:cxn ang="0">
                    <a:pos x="53" y="125"/>
                  </a:cxn>
                  <a:cxn ang="0">
                    <a:pos x="76" y="132"/>
                  </a:cxn>
                  <a:cxn ang="0">
                    <a:pos x="102" y="138"/>
                  </a:cxn>
                  <a:cxn ang="0">
                    <a:pos x="127" y="141"/>
                  </a:cxn>
                  <a:cxn ang="0">
                    <a:pos x="152" y="142"/>
                  </a:cxn>
                  <a:cxn ang="0">
                    <a:pos x="177" y="142"/>
                  </a:cxn>
                  <a:cxn ang="0">
                    <a:pos x="200" y="139"/>
                  </a:cxn>
                  <a:cxn ang="0">
                    <a:pos x="223" y="136"/>
                  </a:cxn>
                  <a:cxn ang="0">
                    <a:pos x="244" y="130"/>
                  </a:cxn>
                  <a:cxn ang="0">
                    <a:pos x="263" y="123"/>
                  </a:cxn>
                  <a:cxn ang="0">
                    <a:pos x="279" y="115"/>
                  </a:cxn>
                  <a:cxn ang="0">
                    <a:pos x="293" y="106"/>
                  </a:cxn>
                  <a:cxn ang="0">
                    <a:pos x="303" y="95"/>
                  </a:cxn>
                  <a:cxn ang="0">
                    <a:pos x="310" y="84"/>
                  </a:cxn>
                  <a:cxn ang="0">
                    <a:pos x="312" y="72"/>
                  </a:cxn>
                  <a:cxn ang="0">
                    <a:pos x="312" y="71"/>
                  </a:cxn>
                </a:cxnLst>
                <a:rect l="0" t="0" r="r" b="b"/>
                <a:pathLst>
                  <a:path w="312" h="142">
                    <a:moveTo>
                      <a:pt x="312" y="71"/>
                    </a:moveTo>
                    <a:lnTo>
                      <a:pt x="310" y="59"/>
                    </a:lnTo>
                    <a:lnTo>
                      <a:pt x="304" y="48"/>
                    </a:lnTo>
                    <a:lnTo>
                      <a:pt x="294" y="37"/>
                    </a:lnTo>
                    <a:lnTo>
                      <a:pt x="280" y="28"/>
                    </a:lnTo>
                    <a:lnTo>
                      <a:pt x="264" y="20"/>
                    </a:lnTo>
                    <a:lnTo>
                      <a:pt x="245" y="13"/>
                    </a:lnTo>
                    <a:lnTo>
                      <a:pt x="224" y="8"/>
                    </a:lnTo>
                    <a:lnTo>
                      <a:pt x="202" y="3"/>
                    </a:lnTo>
                    <a:lnTo>
                      <a:pt x="178" y="1"/>
                    </a:lnTo>
                    <a:lnTo>
                      <a:pt x="154" y="0"/>
                    </a:lnTo>
                    <a:lnTo>
                      <a:pt x="129" y="1"/>
                    </a:lnTo>
                    <a:lnTo>
                      <a:pt x="104" y="5"/>
                    </a:lnTo>
                    <a:lnTo>
                      <a:pt x="80" y="10"/>
                    </a:lnTo>
                    <a:lnTo>
                      <a:pt x="54" y="18"/>
                    </a:lnTo>
                    <a:lnTo>
                      <a:pt x="35" y="27"/>
                    </a:lnTo>
                    <a:lnTo>
                      <a:pt x="20" y="37"/>
                    </a:lnTo>
                    <a:lnTo>
                      <a:pt x="9" y="48"/>
                    </a:lnTo>
                    <a:lnTo>
                      <a:pt x="2" y="59"/>
                    </a:lnTo>
                    <a:lnTo>
                      <a:pt x="0" y="71"/>
                    </a:lnTo>
                    <a:lnTo>
                      <a:pt x="2" y="83"/>
                    </a:lnTo>
                    <a:lnTo>
                      <a:pt x="8" y="94"/>
                    </a:lnTo>
                    <a:lnTo>
                      <a:pt x="19" y="105"/>
                    </a:lnTo>
                    <a:lnTo>
                      <a:pt x="34" y="116"/>
                    </a:lnTo>
                    <a:lnTo>
                      <a:pt x="53" y="125"/>
                    </a:lnTo>
                    <a:lnTo>
                      <a:pt x="76" y="132"/>
                    </a:lnTo>
                    <a:lnTo>
                      <a:pt x="102" y="138"/>
                    </a:lnTo>
                    <a:lnTo>
                      <a:pt x="127" y="141"/>
                    </a:lnTo>
                    <a:lnTo>
                      <a:pt x="152" y="142"/>
                    </a:lnTo>
                    <a:lnTo>
                      <a:pt x="177" y="142"/>
                    </a:lnTo>
                    <a:lnTo>
                      <a:pt x="200" y="139"/>
                    </a:lnTo>
                    <a:lnTo>
                      <a:pt x="223" y="136"/>
                    </a:lnTo>
                    <a:lnTo>
                      <a:pt x="244" y="130"/>
                    </a:lnTo>
                    <a:lnTo>
                      <a:pt x="263" y="123"/>
                    </a:lnTo>
                    <a:lnTo>
                      <a:pt x="279" y="115"/>
                    </a:lnTo>
                    <a:lnTo>
                      <a:pt x="293" y="106"/>
                    </a:lnTo>
                    <a:lnTo>
                      <a:pt x="303" y="95"/>
                    </a:lnTo>
                    <a:lnTo>
                      <a:pt x="310" y="84"/>
                    </a:lnTo>
                    <a:lnTo>
                      <a:pt x="312" y="72"/>
                    </a:lnTo>
                    <a:lnTo>
                      <a:pt x="312" y="71"/>
                    </a:lnTo>
                    <a:close/>
                  </a:path>
                </a:pathLst>
              </a:custGeom>
              <a:solidFill>
                <a:srgbClr val="BCBEC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0" name="Freeform 86"/>
              <p:cNvSpPr>
                <a:spLocks/>
              </p:cNvSpPr>
              <p:nvPr/>
            </p:nvSpPr>
            <p:spPr bwMode="auto">
              <a:xfrm>
                <a:off x="5538" y="1066"/>
                <a:ext cx="312" cy="142"/>
              </a:xfrm>
              <a:custGeom>
                <a:avLst/>
                <a:gdLst/>
                <a:ahLst/>
                <a:cxnLst>
                  <a:cxn ang="0">
                    <a:pos x="312" y="71"/>
                  </a:cxn>
                  <a:cxn ang="0">
                    <a:pos x="310" y="59"/>
                  </a:cxn>
                  <a:cxn ang="0">
                    <a:pos x="304" y="48"/>
                  </a:cxn>
                  <a:cxn ang="0">
                    <a:pos x="294" y="37"/>
                  </a:cxn>
                  <a:cxn ang="0">
                    <a:pos x="280" y="28"/>
                  </a:cxn>
                  <a:cxn ang="0">
                    <a:pos x="264" y="20"/>
                  </a:cxn>
                  <a:cxn ang="0">
                    <a:pos x="245" y="13"/>
                  </a:cxn>
                  <a:cxn ang="0">
                    <a:pos x="224" y="8"/>
                  </a:cxn>
                  <a:cxn ang="0">
                    <a:pos x="202" y="3"/>
                  </a:cxn>
                  <a:cxn ang="0">
                    <a:pos x="178" y="1"/>
                  </a:cxn>
                  <a:cxn ang="0">
                    <a:pos x="154" y="0"/>
                  </a:cxn>
                  <a:cxn ang="0">
                    <a:pos x="129" y="1"/>
                  </a:cxn>
                  <a:cxn ang="0">
                    <a:pos x="104" y="5"/>
                  </a:cxn>
                  <a:cxn ang="0">
                    <a:pos x="80" y="10"/>
                  </a:cxn>
                  <a:cxn ang="0">
                    <a:pos x="54" y="18"/>
                  </a:cxn>
                  <a:cxn ang="0">
                    <a:pos x="35" y="27"/>
                  </a:cxn>
                  <a:cxn ang="0">
                    <a:pos x="20" y="37"/>
                  </a:cxn>
                  <a:cxn ang="0">
                    <a:pos x="9" y="48"/>
                  </a:cxn>
                  <a:cxn ang="0">
                    <a:pos x="2" y="59"/>
                  </a:cxn>
                  <a:cxn ang="0">
                    <a:pos x="0" y="71"/>
                  </a:cxn>
                  <a:cxn ang="0">
                    <a:pos x="2" y="83"/>
                  </a:cxn>
                  <a:cxn ang="0">
                    <a:pos x="8" y="94"/>
                  </a:cxn>
                  <a:cxn ang="0">
                    <a:pos x="19" y="105"/>
                  </a:cxn>
                  <a:cxn ang="0">
                    <a:pos x="34" y="116"/>
                  </a:cxn>
                  <a:cxn ang="0">
                    <a:pos x="53" y="125"/>
                  </a:cxn>
                  <a:cxn ang="0">
                    <a:pos x="76" y="132"/>
                  </a:cxn>
                  <a:cxn ang="0">
                    <a:pos x="102" y="138"/>
                  </a:cxn>
                  <a:cxn ang="0">
                    <a:pos x="127" y="141"/>
                  </a:cxn>
                  <a:cxn ang="0">
                    <a:pos x="152" y="142"/>
                  </a:cxn>
                  <a:cxn ang="0">
                    <a:pos x="177" y="142"/>
                  </a:cxn>
                  <a:cxn ang="0">
                    <a:pos x="200" y="139"/>
                  </a:cxn>
                  <a:cxn ang="0">
                    <a:pos x="223" y="136"/>
                  </a:cxn>
                  <a:cxn ang="0">
                    <a:pos x="244" y="130"/>
                  </a:cxn>
                  <a:cxn ang="0">
                    <a:pos x="263" y="123"/>
                  </a:cxn>
                  <a:cxn ang="0">
                    <a:pos x="279" y="115"/>
                  </a:cxn>
                  <a:cxn ang="0">
                    <a:pos x="293" y="106"/>
                  </a:cxn>
                  <a:cxn ang="0">
                    <a:pos x="303" y="95"/>
                  </a:cxn>
                  <a:cxn ang="0">
                    <a:pos x="310" y="84"/>
                  </a:cxn>
                  <a:cxn ang="0">
                    <a:pos x="312" y="72"/>
                  </a:cxn>
                  <a:cxn ang="0">
                    <a:pos x="312" y="71"/>
                  </a:cxn>
                </a:cxnLst>
                <a:rect l="0" t="0" r="r" b="b"/>
                <a:pathLst>
                  <a:path w="312" h="142">
                    <a:moveTo>
                      <a:pt x="312" y="71"/>
                    </a:moveTo>
                    <a:lnTo>
                      <a:pt x="310" y="59"/>
                    </a:lnTo>
                    <a:lnTo>
                      <a:pt x="304" y="48"/>
                    </a:lnTo>
                    <a:lnTo>
                      <a:pt x="294" y="37"/>
                    </a:lnTo>
                    <a:lnTo>
                      <a:pt x="280" y="28"/>
                    </a:lnTo>
                    <a:lnTo>
                      <a:pt x="264" y="20"/>
                    </a:lnTo>
                    <a:lnTo>
                      <a:pt x="245" y="13"/>
                    </a:lnTo>
                    <a:lnTo>
                      <a:pt x="224" y="8"/>
                    </a:lnTo>
                    <a:lnTo>
                      <a:pt x="202" y="3"/>
                    </a:lnTo>
                    <a:lnTo>
                      <a:pt x="178" y="1"/>
                    </a:lnTo>
                    <a:lnTo>
                      <a:pt x="154" y="0"/>
                    </a:lnTo>
                    <a:lnTo>
                      <a:pt x="129" y="1"/>
                    </a:lnTo>
                    <a:lnTo>
                      <a:pt x="104" y="5"/>
                    </a:lnTo>
                    <a:lnTo>
                      <a:pt x="80" y="10"/>
                    </a:lnTo>
                    <a:lnTo>
                      <a:pt x="54" y="18"/>
                    </a:lnTo>
                    <a:lnTo>
                      <a:pt x="35" y="27"/>
                    </a:lnTo>
                    <a:lnTo>
                      <a:pt x="20" y="37"/>
                    </a:lnTo>
                    <a:lnTo>
                      <a:pt x="9" y="48"/>
                    </a:lnTo>
                    <a:lnTo>
                      <a:pt x="2" y="59"/>
                    </a:lnTo>
                    <a:lnTo>
                      <a:pt x="0" y="71"/>
                    </a:lnTo>
                    <a:lnTo>
                      <a:pt x="2" y="83"/>
                    </a:lnTo>
                    <a:lnTo>
                      <a:pt x="8" y="94"/>
                    </a:lnTo>
                    <a:lnTo>
                      <a:pt x="19" y="105"/>
                    </a:lnTo>
                    <a:lnTo>
                      <a:pt x="34" y="116"/>
                    </a:lnTo>
                    <a:lnTo>
                      <a:pt x="53" y="125"/>
                    </a:lnTo>
                    <a:lnTo>
                      <a:pt x="76" y="132"/>
                    </a:lnTo>
                    <a:lnTo>
                      <a:pt x="102" y="138"/>
                    </a:lnTo>
                    <a:lnTo>
                      <a:pt x="127" y="141"/>
                    </a:lnTo>
                    <a:lnTo>
                      <a:pt x="152" y="142"/>
                    </a:lnTo>
                    <a:lnTo>
                      <a:pt x="177" y="142"/>
                    </a:lnTo>
                    <a:lnTo>
                      <a:pt x="200" y="139"/>
                    </a:lnTo>
                    <a:lnTo>
                      <a:pt x="223" y="136"/>
                    </a:lnTo>
                    <a:lnTo>
                      <a:pt x="244" y="130"/>
                    </a:lnTo>
                    <a:lnTo>
                      <a:pt x="263" y="123"/>
                    </a:lnTo>
                    <a:lnTo>
                      <a:pt x="279" y="115"/>
                    </a:lnTo>
                    <a:lnTo>
                      <a:pt x="293" y="106"/>
                    </a:lnTo>
                    <a:lnTo>
                      <a:pt x="303" y="95"/>
                    </a:lnTo>
                    <a:lnTo>
                      <a:pt x="310" y="84"/>
                    </a:lnTo>
                    <a:lnTo>
                      <a:pt x="312" y="72"/>
                    </a:lnTo>
                    <a:lnTo>
                      <a:pt x="312" y="71"/>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1" name="Freeform 87"/>
              <p:cNvSpPr>
                <a:spLocks/>
              </p:cNvSpPr>
              <p:nvPr/>
            </p:nvSpPr>
            <p:spPr bwMode="auto">
              <a:xfrm>
                <a:off x="5522" y="893"/>
                <a:ext cx="172" cy="174"/>
              </a:xfrm>
              <a:custGeom>
                <a:avLst/>
                <a:gdLst/>
                <a:ahLst/>
                <a:cxnLst>
                  <a:cxn ang="0">
                    <a:pos x="0" y="0"/>
                  </a:cxn>
                  <a:cxn ang="0">
                    <a:pos x="172" y="173"/>
                  </a:cxn>
                </a:cxnLst>
                <a:rect l="0" t="0" r="r" b="b"/>
                <a:pathLst>
                  <a:path w="172" h="174">
                    <a:moveTo>
                      <a:pt x="0" y="0"/>
                    </a:moveTo>
                    <a:lnTo>
                      <a:pt x="172" y="173"/>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2" name="Freeform 88"/>
              <p:cNvSpPr>
                <a:spLocks/>
              </p:cNvSpPr>
              <p:nvPr/>
            </p:nvSpPr>
            <p:spPr bwMode="auto">
              <a:xfrm>
                <a:off x="5518" y="889"/>
                <a:ext cx="17" cy="6"/>
              </a:xfrm>
              <a:custGeom>
                <a:avLst/>
                <a:gdLst/>
                <a:ahLst/>
                <a:cxnLst>
                  <a:cxn ang="0">
                    <a:pos x="0" y="0"/>
                  </a:cxn>
                  <a:cxn ang="0">
                    <a:pos x="18" y="6"/>
                  </a:cxn>
                </a:cxnLst>
                <a:rect l="0" t="0" r="r" b="b"/>
                <a:pathLst>
                  <a:path w="17" h="6">
                    <a:moveTo>
                      <a:pt x="0" y="0"/>
                    </a:moveTo>
                    <a:lnTo>
                      <a:pt x="18" y="6"/>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3" name="Freeform 89"/>
              <p:cNvSpPr>
                <a:spLocks/>
              </p:cNvSpPr>
              <p:nvPr/>
            </p:nvSpPr>
            <p:spPr bwMode="auto">
              <a:xfrm>
                <a:off x="5518" y="889"/>
                <a:ext cx="5" cy="16"/>
              </a:xfrm>
              <a:custGeom>
                <a:avLst/>
                <a:gdLst/>
                <a:ahLst/>
                <a:cxnLst>
                  <a:cxn ang="0">
                    <a:pos x="0" y="0"/>
                  </a:cxn>
                  <a:cxn ang="0">
                    <a:pos x="5" y="16"/>
                  </a:cxn>
                </a:cxnLst>
                <a:rect l="0" t="0" r="r" b="b"/>
                <a:pathLst>
                  <a:path w="5" h="16">
                    <a:moveTo>
                      <a:pt x="0" y="0"/>
                    </a:moveTo>
                    <a:lnTo>
                      <a:pt x="5" y="16"/>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114" name="Group 90"/>
            <p:cNvGrpSpPr>
              <a:grpSpLocks/>
            </p:cNvGrpSpPr>
            <p:nvPr/>
          </p:nvGrpSpPr>
          <p:grpSpPr bwMode="auto">
            <a:xfrm>
              <a:off x="4611688" y="3465513"/>
              <a:ext cx="255587" cy="344487"/>
              <a:chOff x="7262" y="6"/>
              <a:chExt cx="403" cy="543"/>
            </a:xfrm>
          </p:grpSpPr>
          <p:sp>
            <p:nvSpPr>
              <p:cNvPr id="1115" name="Freeform 91"/>
              <p:cNvSpPr>
                <a:spLocks/>
              </p:cNvSpPr>
              <p:nvPr/>
            </p:nvSpPr>
            <p:spPr bwMode="auto">
              <a:xfrm>
                <a:off x="7313" y="162"/>
                <a:ext cx="0" cy="384"/>
              </a:xfrm>
              <a:custGeom>
                <a:avLst/>
                <a:gdLst/>
                <a:ahLst/>
                <a:cxnLst>
                  <a:cxn ang="0">
                    <a:pos x="0" y="0"/>
                  </a:cxn>
                  <a:cxn ang="0">
                    <a:pos x="0" y="383"/>
                  </a:cxn>
                </a:cxnLst>
                <a:rect l="0" t="0" r="r" b="b"/>
                <a:pathLst>
                  <a:path h="384">
                    <a:moveTo>
                      <a:pt x="0" y="0"/>
                    </a:moveTo>
                    <a:lnTo>
                      <a:pt x="0" y="383"/>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6" name="Freeform 92"/>
              <p:cNvSpPr>
                <a:spLocks/>
              </p:cNvSpPr>
              <p:nvPr/>
            </p:nvSpPr>
            <p:spPr bwMode="auto">
              <a:xfrm>
                <a:off x="7300" y="11"/>
                <a:ext cx="68" cy="63"/>
              </a:xfrm>
              <a:custGeom>
                <a:avLst/>
                <a:gdLst/>
                <a:ahLst/>
                <a:cxnLst>
                  <a:cxn ang="0">
                    <a:pos x="0" y="31"/>
                  </a:cxn>
                  <a:cxn ang="0">
                    <a:pos x="7" y="11"/>
                  </a:cxn>
                  <a:cxn ang="0">
                    <a:pos x="26" y="1"/>
                  </a:cxn>
                  <a:cxn ang="0">
                    <a:pos x="34" y="0"/>
                  </a:cxn>
                  <a:cxn ang="0">
                    <a:pos x="55" y="7"/>
                  </a:cxn>
                  <a:cxn ang="0">
                    <a:pos x="67" y="25"/>
                  </a:cxn>
                  <a:cxn ang="0">
                    <a:pos x="67" y="31"/>
                  </a:cxn>
                  <a:cxn ang="0">
                    <a:pos x="60" y="51"/>
                  </a:cxn>
                  <a:cxn ang="0">
                    <a:pos x="41" y="62"/>
                  </a:cxn>
                  <a:cxn ang="0">
                    <a:pos x="34" y="63"/>
                  </a:cxn>
                  <a:cxn ang="0">
                    <a:pos x="12" y="56"/>
                  </a:cxn>
                  <a:cxn ang="0">
                    <a:pos x="1" y="38"/>
                  </a:cxn>
                  <a:cxn ang="0">
                    <a:pos x="0" y="31"/>
                  </a:cxn>
                </a:cxnLst>
                <a:rect l="0" t="0" r="r" b="b"/>
                <a:pathLst>
                  <a:path w="68" h="63">
                    <a:moveTo>
                      <a:pt x="0" y="31"/>
                    </a:moveTo>
                    <a:lnTo>
                      <a:pt x="7" y="11"/>
                    </a:lnTo>
                    <a:lnTo>
                      <a:pt x="26" y="1"/>
                    </a:lnTo>
                    <a:lnTo>
                      <a:pt x="34" y="0"/>
                    </a:lnTo>
                    <a:lnTo>
                      <a:pt x="55" y="7"/>
                    </a:lnTo>
                    <a:lnTo>
                      <a:pt x="67" y="25"/>
                    </a:lnTo>
                    <a:lnTo>
                      <a:pt x="67" y="31"/>
                    </a:lnTo>
                    <a:lnTo>
                      <a:pt x="60" y="51"/>
                    </a:lnTo>
                    <a:lnTo>
                      <a:pt x="41" y="62"/>
                    </a:lnTo>
                    <a:lnTo>
                      <a:pt x="34" y="63"/>
                    </a:lnTo>
                    <a:lnTo>
                      <a:pt x="12" y="56"/>
                    </a:lnTo>
                    <a:lnTo>
                      <a:pt x="1" y="38"/>
                    </a:lnTo>
                    <a:lnTo>
                      <a:pt x="0" y="31"/>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7" name="Freeform 93"/>
              <p:cNvSpPr>
                <a:spLocks/>
              </p:cNvSpPr>
              <p:nvPr/>
            </p:nvSpPr>
            <p:spPr bwMode="auto">
              <a:xfrm>
                <a:off x="7327" y="61"/>
                <a:ext cx="0" cy="50"/>
              </a:xfrm>
              <a:custGeom>
                <a:avLst/>
                <a:gdLst/>
                <a:ahLst/>
                <a:cxnLst>
                  <a:cxn ang="0">
                    <a:pos x="0" y="0"/>
                  </a:cxn>
                  <a:cxn ang="0">
                    <a:pos x="0" y="51"/>
                  </a:cxn>
                </a:cxnLst>
                <a:rect l="0" t="0" r="r" b="b"/>
                <a:pathLst>
                  <a:path h="50">
                    <a:moveTo>
                      <a:pt x="0" y="0"/>
                    </a:moveTo>
                    <a:lnTo>
                      <a:pt x="0" y="51"/>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8" name="Freeform 94"/>
              <p:cNvSpPr>
                <a:spLocks/>
              </p:cNvSpPr>
              <p:nvPr/>
            </p:nvSpPr>
            <p:spPr bwMode="auto">
              <a:xfrm>
                <a:off x="7286" y="74"/>
                <a:ext cx="81" cy="0"/>
              </a:xfrm>
              <a:custGeom>
                <a:avLst/>
                <a:gdLst/>
                <a:ahLst/>
                <a:cxnLst>
                  <a:cxn ang="0">
                    <a:pos x="0" y="0"/>
                  </a:cxn>
                  <a:cxn ang="0">
                    <a:pos x="81" y="0"/>
                  </a:cxn>
                </a:cxnLst>
                <a:rect l="0" t="0" r="r" b="b"/>
                <a:pathLst>
                  <a:path w="81">
                    <a:moveTo>
                      <a:pt x="0" y="0"/>
                    </a:moveTo>
                    <a:lnTo>
                      <a:pt x="81"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9" name="Freeform 95"/>
              <p:cNvSpPr>
                <a:spLocks/>
              </p:cNvSpPr>
              <p:nvPr/>
            </p:nvSpPr>
            <p:spPr bwMode="auto">
              <a:xfrm>
                <a:off x="7266" y="112"/>
                <a:ext cx="115" cy="50"/>
              </a:xfrm>
              <a:custGeom>
                <a:avLst/>
                <a:gdLst/>
                <a:ahLst/>
                <a:cxnLst>
                  <a:cxn ang="0">
                    <a:pos x="0" y="50"/>
                  </a:cxn>
                  <a:cxn ang="0">
                    <a:pos x="61" y="0"/>
                  </a:cxn>
                  <a:cxn ang="0">
                    <a:pos x="115" y="50"/>
                  </a:cxn>
                </a:cxnLst>
                <a:rect l="0" t="0" r="r" b="b"/>
                <a:pathLst>
                  <a:path w="115" h="50">
                    <a:moveTo>
                      <a:pt x="0" y="50"/>
                    </a:moveTo>
                    <a:lnTo>
                      <a:pt x="61" y="0"/>
                    </a:lnTo>
                    <a:lnTo>
                      <a:pt x="115" y="5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0" name="Freeform 96"/>
              <p:cNvSpPr>
                <a:spLocks/>
              </p:cNvSpPr>
              <p:nvPr/>
            </p:nvSpPr>
            <p:spPr bwMode="auto">
              <a:xfrm>
                <a:off x="7313" y="262"/>
                <a:ext cx="203" cy="0"/>
              </a:xfrm>
              <a:custGeom>
                <a:avLst/>
                <a:gdLst/>
                <a:ahLst/>
                <a:cxnLst>
                  <a:cxn ang="0">
                    <a:pos x="0" y="0"/>
                  </a:cxn>
                  <a:cxn ang="0">
                    <a:pos x="203" y="0"/>
                  </a:cxn>
                </a:cxnLst>
                <a:rect l="0" t="0" r="r" b="b"/>
                <a:pathLst>
                  <a:path w="203">
                    <a:moveTo>
                      <a:pt x="0" y="0"/>
                    </a:moveTo>
                    <a:lnTo>
                      <a:pt x="203"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1" name="Freeform 97"/>
              <p:cNvSpPr>
                <a:spLocks/>
              </p:cNvSpPr>
              <p:nvPr/>
            </p:nvSpPr>
            <p:spPr bwMode="auto">
              <a:xfrm>
                <a:off x="7509" y="237"/>
                <a:ext cx="54" cy="57"/>
              </a:xfrm>
              <a:custGeom>
                <a:avLst/>
                <a:gdLst/>
                <a:ahLst/>
                <a:cxnLst>
                  <a:cxn ang="0">
                    <a:pos x="0" y="57"/>
                  </a:cxn>
                  <a:cxn ang="0">
                    <a:pos x="55" y="25"/>
                  </a:cxn>
                  <a:cxn ang="0">
                    <a:pos x="0" y="0"/>
                  </a:cxn>
                  <a:cxn ang="0">
                    <a:pos x="0" y="57"/>
                  </a:cxn>
                </a:cxnLst>
                <a:rect l="0" t="0" r="r" b="b"/>
                <a:pathLst>
                  <a:path w="54" h="57">
                    <a:moveTo>
                      <a:pt x="0" y="57"/>
                    </a:moveTo>
                    <a:lnTo>
                      <a:pt x="55" y="25"/>
                    </a:lnTo>
                    <a:lnTo>
                      <a:pt x="0" y="0"/>
                    </a:lnTo>
                    <a:lnTo>
                      <a:pt x="0" y="5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2" name="Freeform 98"/>
              <p:cNvSpPr>
                <a:spLocks/>
              </p:cNvSpPr>
              <p:nvPr/>
            </p:nvSpPr>
            <p:spPr bwMode="auto">
              <a:xfrm>
                <a:off x="7509" y="237"/>
                <a:ext cx="54" cy="57"/>
              </a:xfrm>
              <a:custGeom>
                <a:avLst/>
                <a:gdLst/>
                <a:ahLst/>
                <a:cxnLst>
                  <a:cxn ang="0">
                    <a:pos x="0" y="57"/>
                  </a:cxn>
                  <a:cxn ang="0">
                    <a:pos x="55" y="25"/>
                  </a:cxn>
                  <a:cxn ang="0">
                    <a:pos x="0" y="0"/>
                  </a:cxn>
                  <a:cxn ang="0">
                    <a:pos x="0" y="57"/>
                  </a:cxn>
                </a:cxnLst>
                <a:rect l="0" t="0" r="r" b="b"/>
                <a:pathLst>
                  <a:path w="54" h="57">
                    <a:moveTo>
                      <a:pt x="0" y="57"/>
                    </a:moveTo>
                    <a:lnTo>
                      <a:pt x="55" y="25"/>
                    </a:lnTo>
                    <a:lnTo>
                      <a:pt x="0" y="0"/>
                    </a:lnTo>
                    <a:lnTo>
                      <a:pt x="0" y="57"/>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3" name="Freeform 99"/>
              <p:cNvSpPr>
                <a:spLocks/>
              </p:cNvSpPr>
              <p:nvPr/>
            </p:nvSpPr>
            <p:spPr bwMode="auto">
              <a:xfrm>
                <a:off x="7564" y="457"/>
                <a:ext cx="54" cy="57"/>
              </a:xfrm>
              <a:custGeom>
                <a:avLst/>
                <a:gdLst/>
                <a:ahLst/>
                <a:cxnLst>
                  <a:cxn ang="0">
                    <a:pos x="54" y="0"/>
                  </a:cxn>
                  <a:cxn ang="0">
                    <a:pos x="0" y="32"/>
                  </a:cxn>
                  <a:cxn ang="0">
                    <a:pos x="54" y="57"/>
                  </a:cxn>
                  <a:cxn ang="0">
                    <a:pos x="54" y="0"/>
                  </a:cxn>
                </a:cxnLst>
                <a:rect l="0" t="0" r="r" b="b"/>
                <a:pathLst>
                  <a:path w="54" h="57">
                    <a:moveTo>
                      <a:pt x="54" y="0"/>
                    </a:moveTo>
                    <a:lnTo>
                      <a:pt x="0" y="32"/>
                    </a:lnTo>
                    <a:lnTo>
                      <a:pt x="54" y="57"/>
                    </a:lnTo>
                    <a:lnTo>
                      <a:pt x="54" y="0"/>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4" name="Freeform 100"/>
              <p:cNvSpPr>
                <a:spLocks/>
              </p:cNvSpPr>
              <p:nvPr/>
            </p:nvSpPr>
            <p:spPr bwMode="auto">
              <a:xfrm>
                <a:off x="7564" y="457"/>
                <a:ext cx="54" cy="57"/>
              </a:xfrm>
              <a:custGeom>
                <a:avLst/>
                <a:gdLst/>
                <a:ahLst/>
                <a:cxnLst>
                  <a:cxn ang="0">
                    <a:pos x="54" y="0"/>
                  </a:cxn>
                  <a:cxn ang="0">
                    <a:pos x="0" y="32"/>
                  </a:cxn>
                  <a:cxn ang="0">
                    <a:pos x="54" y="57"/>
                  </a:cxn>
                  <a:cxn ang="0">
                    <a:pos x="54" y="0"/>
                  </a:cxn>
                </a:cxnLst>
                <a:rect l="0" t="0" r="r" b="b"/>
                <a:pathLst>
                  <a:path w="54" h="57">
                    <a:moveTo>
                      <a:pt x="54" y="0"/>
                    </a:moveTo>
                    <a:lnTo>
                      <a:pt x="0" y="32"/>
                    </a:lnTo>
                    <a:lnTo>
                      <a:pt x="54" y="57"/>
                    </a:lnTo>
                    <a:lnTo>
                      <a:pt x="54" y="0"/>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5" name="Freeform 101"/>
              <p:cNvSpPr>
                <a:spLocks/>
              </p:cNvSpPr>
              <p:nvPr/>
            </p:nvSpPr>
            <p:spPr bwMode="auto">
              <a:xfrm>
                <a:off x="7313" y="162"/>
                <a:ext cx="0" cy="384"/>
              </a:xfrm>
              <a:custGeom>
                <a:avLst/>
                <a:gdLst/>
                <a:ahLst/>
                <a:cxnLst>
                  <a:cxn ang="0">
                    <a:pos x="0" y="0"/>
                  </a:cxn>
                  <a:cxn ang="0">
                    <a:pos x="0" y="383"/>
                  </a:cxn>
                </a:cxnLst>
                <a:rect l="0" t="0" r="r" b="b"/>
                <a:pathLst>
                  <a:path h="384">
                    <a:moveTo>
                      <a:pt x="0" y="0"/>
                    </a:moveTo>
                    <a:lnTo>
                      <a:pt x="0" y="383"/>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6" name="Freeform 102"/>
              <p:cNvSpPr>
                <a:spLocks/>
              </p:cNvSpPr>
              <p:nvPr/>
            </p:nvSpPr>
            <p:spPr bwMode="auto">
              <a:xfrm>
                <a:off x="7300" y="11"/>
                <a:ext cx="68" cy="63"/>
              </a:xfrm>
              <a:custGeom>
                <a:avLst/>
                <a:gdLst/>
                <a:ahLst/>
                <a:cxnLst>
                  <a:cxn ang="0">
                    <a:pos x="0" y="31"/>
                  </a:cxn>
                  <a:cxn ang="0">
                    <a:pos x="7" y="11"/>
                  </a:cxn>
                  <a:cxn ang="0">
                    <a:pos x="26" y="1"/>
                  </a:cxn>
                  <a:cxn ang="0">
                    <a:pos x="34" y="0"/>
                  </a:cxn>
                  <a:cxn ang="0">
                    <a:pos x="55" y="7"/>
                  </a:cxn>
                  <a:cxn ang="0">
                    <a:pos x="67" y="25"/>
                  </a:cxn>
                  <a:cxn ang="0">
                    <a:pos x="67" y="31"/>
                  </a:cxn>
                  <a:cxn ang="0">
                    <a:pos x="60" y="51"/>
                  </a:cxn>
                  <a:cxn ang="0">
                    <a:pos x="41" y="62"/>
                  </a:cxn>
                  <a:cxn ang="0">
                    <a:pos x="34" y="63"/>
                  </a:cxn>
                  <a:cxn ang="0">
                    <a:pos x="12" y="56"/>
                  </a:cxn>
                  <a:cxn ang="0">
                    <a:pos x="1" y="38"/>
                  </a:cxn>
                  <a:cxn ang="0">
                    <a:pos x="0" y="31"/>
                  </a:cxn>
                </a:cxnLst>
                <a:rect l="0" t="0" r="r" b="b"/>
                <a:pathLst>
                  <a:path w="68" h="63">
                    <a:moveTo>
                      <a:pt x="0" y="31"/>
                    </a:moveTo>
                    <a:lnTo>
                      <a:pt x="7" y="11"/>
                    </a:lnTo>
                    <a:lnTo>
                      <a:pt x="26" y="1"/>
                    </a:lnTo>
                    <a:lnTo>
                      <a:pt x="34" y="0"/>
                    </a:lnTo>
                    <a:lnTo>
                      <a:pt x="55" y="7"/>
                    </a:lnTo>
                    <a:lnTo>
                      <a:pt x="67" y="25"/>
                    </a:lnTo>
                    <a:lnTo>
                      <a:pt x="67" y="31"/>
                    </a:lnTo>
                    <a:lnTo>
                      <a:pt x="60" y="51"/>
                    </a:lnTo>
                    <a:lnTo>
                      <a:pt x="41" y="62"/>
                    </a:lnTo>
                    <a:lnTo>
                      <a:pt x="34" y="63"/>
                    </a:lnTo>
                    <a:lnTo>
                      <a:pt x="12" y="56"/>
                    </a:lnTo>
                    <a:lnTo>
                      <a:pt x="1" y="38"/>
                    </a:lnTo>
                    <a:lnTo>
                      <a:pt x="0" y="31"/>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7" name="Freeform 103"/>
              <p:cNvSpPr>
                <a:spLocks/>
              </p:cNvSpPr>
              <p:nvPr/>
            </p:nvSpPr>
            <p:spPr bwMode="auto">
              <a:xfrm>
                <a:off x="7327" y="61"/>
                <a:ext cx="0" cy="50"/>
              </a:xfrm>
              <a:custGeom>
                <a:avLst/>
                <a:gdLst/>
                <a:ahLst/>
                <a:cxnLst>
                  <a:cxn ang="0">
                    <a:pos x="0" y="0"/>
                  </a:cxn>
                  <a:cxn ang="0">
                    <a:pos x="0" y="51"/>
                  </a:cxn>
                </a:cxnLst>
                <a:rect l="0" t="0" r="r" b="b"/>
                <a:pathLst>
                  <a:path h="50">
                    <a:moveTo>
                      <a:pt x="0" y="0"/>
                    </a:moveTo>
                    <a:lnTo>
                      <a:pt x="0" y="51"/>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8" name="Freeform 104"/>
              <p:cNvSpPr>
                <a:spLocks/>
              </p:cNvSpPr>
              <p:nvPr/>
            </p:nvSpPr>
            <p:spPr bwMode="auto">
              <a:xfrm>
                <a:off x="7286" y="74"/>
                <a:ext cx="81" cy="0"/>
              </a:xfrm>
              <a:custGeom>
                <a:avLst/>
                <a:gdLst/>
                <a:ahLst/>
                <a:cxnLst>
                  <a:cxn ang="0">
                    <a:pos x="0" y="0"/>
                  </a:cxn>
                  <a:cxn ang="0">
                    <a:pos x="81" y="0"/>
                  </a:cxn>
                </a:cxnLst>
                <a:rect l="0" t="0" r="r" b="b"/>
                <a:pathLst>
                  <a:path w="81">
                    <a:moveTo>
                      <a:pt x="0" y="0"/>
                    </a:moveTo>
                    <a:lnTo>
                      <a:pt x="81"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9" name="Freeform 105"/>
              <p:cNvSpPr>
                <a:spLocks/>
              </p:cNvSpPr>
              <p:nvPr/>
            </p:nvSpPr>
            <p:spPr bwMode="auto">
              <a:xfrm>
                <a:off x="7266" y="112"/>
                <a:ext cx="115" cy="50"/>
              </a:xfrm>
              <a:custGeom>
                <a:avLst/>
                <a:gdLst/>
                <a:ahLst/>
                <a:cxnLst>
                  <a:cxn ang="0">
                    <a:pos x="0" y="50"/>
                  </a:cxn>
                  <a:cxn ang="0">
                    <a:pos x="61" y="0"/>
                  </a:cxn>
                  <a:cxn ang="0">
                    <a:pos x="115" y="50"/>
                  </a:cxn>
                </a:cxnLst>
                <a:rect l="0" t="0" r="r" b="b"/>
                <a:pathLst>
                  <a:path w="115" h="50">
                    <a:moveTo>
                      <a:pt x="0" y="50"/>
                    </a:moveTo>
                    <a:lnTo>
                      <a:pt x="61" y="0"/>
                    </a:lnTo>
                    <a:lnTo>
                      <a:pt x="115" y="5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0" name="Freeform 106"/>
              <p:cNvSpPr>
                <a:spLocks/>
              </p:cNvSpPr>
              <p:nvPr/>
            </p:nvSpPr>
            <p:spPr bwMode="auto">
              <a:xfrm>
                <a:off x="7462" y="17"/>
                <a:ext cx="196" cy="126"/>
              </a:xfrm>
              <a:custGeom>
                <a:avLst/>
                <a:gdLst/>
                <a:ahLst/>
                <a:cxnLst>
                  <a:cxn ang="0">
                    <a:pos x="0" y="0"/>
                  </a:cxn>
                  <a:cxn ang="0">
                    <a:pos x="196" y="0"/>
                  </a:cxn>
                  <a:cxn ang="0">
                    <a:pos x="196" y="126"/>
                  </a:cxn>
                  <a:cxn ang="0">
                    <a:pos x="0" y="126"/>
                  </a:cxn>
                  <a:cxn ang="0">
                    <a:pos x="0" y="0"/>
                  </a:cxn>
                </a:cxnLst>
                <a:rect l="0" t="0" r="r" b="b"/>
                <a:pathLst>
                  <a:path w="196" h="126">
                    <a:moveTo>
                      <a:pt x="0" y="0"/>
                    </a:moveTo>
                    <a:lnTo>
                      <a:pt x="196" y="0"/>
                    </a:lnTo>
                    <a:lnTo>
                      <a:pt x="196" y="126"/>
                    </a:lnTo>
                    <a:lnTo>
                      <a:pt x="0" y="126"/>
                    </a:lnTo>
                    <a:lnTo>
                      <a:pt x="0" y="0"/>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1" name="Freeform 107"/>
              <p:cNvSpPr>
                <a:spLocks/>
              </p:cNvSpPr>
              <p:nvPr/>
            </p:nvSpPr>
            <p:spPr bwMode="auto">
              <a:xfrm>
                <a:off x="7476" y="137"/>
                <a:ext cx="149" cy="0"/>
              </a:xfrm>
              <a:custGeom>
                <a:avLst/>
                <a:gdLst/>
                <a:ahLst/>
                <a:cxnLst>
                  <a:cxn ang="0">
                    <a:pos x="0" y="0"/>
                  </a:cxn>
                  <a:cxn ang="0">
                    <a:pos x="148" y="0"/>
                  </a:cxn>
                </a:cxnLst>
                <a:rect l="0" t="0" r="r" b="b"/>
                <a:pathLst>
                  <a:path w="149">
                    <a:moveTo>
                      <a:pt x="0" y="0"/>
                    </a:moveTo>
                    <a:lnTo>
                      <a:pt x="148"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2" name="Freeform 108"/>
              <p:cNvSpPr>
                <a:spLocks/>
              </p:cNvSpPr>
              <p:nvPr/>
            </p:nvSpPr>
            <p:spPr bwMode="auto">
              <a:xfrm>
                <a:off x="7476" y="137"/>
                <a:ext cx="155" cy="0"/>
              </a:xfrm>
              <a:custGeom>
                <a:avLst/>
                <a:gdLst/>
                <a:ahLst/>
                <a:cxnLst>
                  <a:cxn ang="0">
                    <a:pos x="0" y="0"/>
                  </a:cxn>
                  <a:cxn ang="0">
                    <a:pos x="155" y="0"/>
                  </a:cxn>
                </a:cxnLst>
                <a:rect l="0" t="0" r="r" b="b"/>
                <a:pathLst>
                  <a:path w="155">
                    <a:moveTo>
                      <a:pt x="0" y="0"/>
                    </a:moveTo>
                    <a:lnTo>
                      <a:pt x="155" y="0"/>
                    </a:lnTo>
                  </a:path>
                </a:pathLst>
              </a:custGeom>
              <a:noFill/>
              <a:ln w="9246">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3" name="Freeform 109"/>
              <p:cNvSpPr>
                <a:spLocks/>
              </p:cNvSpPr>
              <p:nvPr/>
            </p:nvSpPr>
            <p:spPr bwMode="auto">
              <a:xfrm>
                <a:off x="7471" y="137"/>
                <a:ext cx="164" cy="0"/>
              </a:xfrm>
              <a:custGeom>
                <a:avLst/>
                <a:gdLst/>
                <a:ahLst/>
                <a:cxnLst>
                  <a:cxn ang="0">
                    <a:pos x="0" y="0"/>
                  </a:cxn>
                  <a:cxn ang="0">
                    <a:pos x="165" y="0"/>
                  </a:cxn>
                </a:cxnLst>
                <a:rect l="0" t="0" r="r" b="b"/>
                <a:pathLst>
                  <a:path w="164">
                    <a:moveTo>
                      <a:pt x="0" y="0"/>
                    </a:moveTo>
                    <a:lnTo>
                      <a:pt x="165" y="0"/>
                    </a:lnTo>
                  </a:path>
                </a:pathLst>
              </a:custGeom>
              <a:noFill/>
              <a:ln w="14961">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4" name="Freeform 110"/>
              <p:cNvSpPr>
                <a:spLocks/>
              </p:cNvSpPr>
              <p:nvPr/>
            </p:nvSpPr>
            <p:spPr bwMode="auto">
              <a:xfrm>
                <a:off x="7460" y="15"/>
                <a:ext cx="201" cy="130"/>
              </a:xfrm>
              <a:custGeom>
                <a:avLst/>
                <a:gdLst/>
                <a:ahLst/>
                <a:cxnLst>
                  <a:cxn ang="0">
                    <a:pos x="4" y="2"/>
                  </a:cxn>
                  <a:cxn ang="0">
                    <a:pos x="2" y="4"/>
                  </a:cxn>
                  <a:cxn ang="0">
                    <a:pos x="196" y="4"/>
                  </a:cxn>
                  <a:cxn ang="0">
                    <a:pos x="196" y="2"/>
                  </a:cxn>
                  <a:cxn ang="0">
                    <a:pos x="4" y="2"/>
                  </a:cxn>
                </a:cxnLst>
                <a:rect l="0" t="0" r="r" b="b"/>
                <a:pathLst>
                  <a:path w="201" h="130">
                    <a:moveTo>
                      <a:pt x="4" y="2"/>
                    </a:moveTo>
                    <a:lnTo>
                      <a:pt x="2" y="4"/>
                    </a:lnTo>
                    <a:lnTo>
                      <a:pt x="196" y="4"/>
                    </a:lnTo>
                    <a:lnTo>
                      <a:pt x="196" y="2"/>
                    </a:lnTo>
                    <a:lnTo>
                      <a:pt x="4" y="2"/>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5" name="Freeform 111"/>
              <p:cNvSpPr>
                <a:spLocks/>
              </p:cNvSpPr>
              <p:nvPr/>
            </p:nvSpPr>
            <p:spPr bwMode="auto">
              <a:xfrm>
                <a:off x="7460" y="15"/>
                <a:ext cx="201" cy="130"/>
              </a:xfrm>
              <a:custGeom>
                <a:avLst/>
                <a:gdLst/>
                <a:ahLst/>
                <a:cxnLst>
                  <a:cxn ang="0">
                    <a:pos x="200" y="130"/>
                  </a:cxn>
                  <a:cxn ang="0">
                    <a:pos x="200" y="0"/>
                  </a:cxn>
                  <a:cxn ang="0">
                    <a:pos x="198" y="4"/>
                  </a:cxn>
                  <a:cxn ang="0">
                    <a:pos x="198" y="126"/>
                  </a:cxn>
                  <a:cxn ang="0">
                    <a:pos x="196" y="128"/>
                  </a:cxn>
                  <a:cxn ang="0">
                    <a:pos x="200" y="130"/>
                  </a:cxn>
                </a:cxnLst>
                <a:rect l="0" t="0" r="r" b="b"/>
                <a:pathLst>
                  <a:path w="201" h="130">
                    <a:moveTo>
                      <a:pt x="200" y="130"/>
                    </a:moveTo>
                    <a:lnTo>
                      <a:pt x="200" y="0"/>
                    </a:lnTo>
                    <a:lnTo>
                      <a:pt x="198" y="4"/>
                    </a:lnTo>
                    <a:lnTo>
                      <a:pt x="198" y="126"/>
                    </a:lnTo>
                    <a:lnTo>
                      <a:pt x="196" y="128"/>
                    </a:lnTo>
                    <a:lnTo>
                      <a:pt x="200" y="130"/>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6" name="Freeform 112"/>
              <p:cNvSpPr>
                <a:spLocks/>
              </p:cNvSpPr>
              <p:nvPr/>
            </p:nvSpPr>
            <p:spPr bwMode="auto">
              <a:xfrm>
                <a:off x="7460" y="15"/>
                <a:ext cx="201" cy="130"/>
              </a:xfrm>
              <a:custGeom>
                <a:avLst/>
                <a:gdLst/>
                <a:ahLst/>
                <a:cxnLst>
                  <a:cxn ang="0">
                    <a:pos x="4" y="126"/>
                  </a:cxn>
                  <a:cxn ang="0">
                    <a:pos x="2" y="126"/>
                  </a:cxn>
                  <a:cxn ang="0">
                    <a:pos x="4" y="128"/>
                  </a:cxn>
                  <a:cxn ang="0">
                    <a:pos x="4" y="126"/>
                  </a:cxn>
                </a:cxnLst>
                <a:rect l="0" t="0" r="r" b="b"/>
                <a:pathLst>
                  <a:path w="201" h="130">
                    <a:moveTo>
                      <a:pt x="4" y="126"/>
                    </a:moveTo>
                    <a:lnTo>
                      <a:pt x="2" y="126"/>
                    </a:lnTo>
                    <a:lnTo>
                      <a:pt x="4" y="128"/>
                    </a:lnTo>
                    <a:lnTo>
                      <a:pt x="4" y="126"/>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7" name="Freeform 113"/>
              <p:cNvSpPr>
                <a:spLocks/>
              </p:cNvSpPr>
              <p:nvPr/>
            </p:nvSpPr>
            <p:spPr bwMode="auto">
              <a:xfrm>
                <a:off x="7460" y="15"/>
                <a:ext cx="201" cy="130"/>
              </a:xfrm>
              <a:custGeom>
                <a:avLst/>
                <a:gdLst/>
                <a:ahLst/>
                <a:cxnLst>
                  <a:cxn ang="0">
                    <a:pos x="2" y="130"/>
                  </a:cxn>
                  <a:cxn ang="0">
                    <a:pos x="2" y="4"/>
                  </a:cxn>
                  <a:cxn ang="0">
                    <a:pos x="4" y="2"/>
                  </a:cxn>
                  <a:cxn ang="0">
                    <a:pos x="196" y="2"/>
                  </a:cxn>
                  <a:cxn ang="0">
                    <a:pos x="196" y="126"/>
                  </a:cxn>
                  <a:cxn ang="0">
                    <a:pos x="4" y="126"/>
                  </a:cxn>
                  <a:cxn ang="0">
                    <a:pos x="4" y="128"/>
                  </a:cxn>
                  <a:cxn ang="0">
                    <a:pos x="2" y="126"/>
                  </a:cxn>
                  <a:cxn ang="0">
                    <a:pos x="4" y="126"/>
                  </a:cxn>
                  <a:cxn ang="0">
                    <a:pos x="4" y="4"/>
                  </a:cxn>
                  <a:cxn ang="0">
                    <a:pos x="2" y="4"/>
                  </a:cxn>
                  <a:cxn ang="0">
                    <a:pos x="2" y="130"/>
                  </a:cxn>
                  <a:cxn ang="0">
                    <a:pos x="200" y="130"/>
                  </a:cxn>
                  <a:cxn ang="0">
                    <a:pos x="196" y="128"/>
                  </a:cxn>
                  <a:cxn ang="0">
                    <a:pos x="198" y="126"/>
                  </a:cxn>
                  <a:cxn ang="0">
                    <a:pos x="198" y="4"/>
                  </a:cxn>
                  <a:cxn ang="0">
                    <a:pos x="200" y="0"/>
                  </a:cxn>
                  <a:cxn ang="0">
                    <a:pos x="0" y="0"/>
                  </a:cxn>
                  <a:cxn ang="0">
                    <a:pos x="0" y="130"/>
                  </a:cxn>
                  <a:cxn ang="0">
                    <a:pos x="2" y="130"/>
                  </a:cxn>
                </a:cxnLst>
                <a:rect l="0" t="0" r="r" b="b"/>
                <a:pathLst>
                  <a:path w="201" h="130">
                    <a:moveTo>
                      <a:pt x="2" y="130"/>
                    </a:moveTo>
                    <a:lnTo>
                      <a:pt x="2" y="4"/>
                    </a:lnTo>
                    <a:lnTo>
                      <a:pt x="4" y="2"/>
                    </a:lnTo>
                    <a:lnTo>
                      <a:pt x="196" y="2"/>
                    </a:lnTo>
                    <a:lnTo>
                      <a:pt x="196" y="126"/>
                    </a:lnTo>
                    <a:lnTo>
                      <a:pt x="4" y="126"/>
                    </a:lnTo>
                    <a:lnTo>
                      <a:pt x="4" y="128"/>
                    </a:lnTo>
                    <a:lnTo>
                      <a:pt x="2" y="126"/>
                    </a:lnTo>
                    <a:lnTo>
                      <a:pt x="4" y="126"/>
                    </a:lnTo>
                    <a:lnTo>
                      <a:pt x="4" y="4"/>
                    </a:lnTo>
                    <a:lnTo>
                      <a:pt x="2" y="4"/>
                    </a:lnTo>
                    <a:lnTo>
                      <a:pt x="2" y="130"/>
                    </a:lnTo>
                    <a:lnTo>
                      <a:pt x="200" y="130"/>
                    </a:lnTo>
                    <a:lnTo>
                      <a:pt x="196" y="128"/>
                    </a:lnTo>
                    <a:lnTo>
                      <a:pt x="198" y="126"/>
                    </a:lnTo>
                    <a:lnTo>
                      <a:pt x="198" y="4"/>
                    </a:lnTo>
                    <a:lnTo>
                      <a:pt x="200" y="0"/>
                    </a:lnTo>
                    <a:lnTo>
                      <a:pt x="0" y="0"/>
                    </a:lnTo>
                    <a:lnTo>
                      <a:pt x="0" y="130"/>
                    </a:lnTo>
                    <a:lnTo>
                      <a:pt x="2" y="130"/>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8" name="Freeform 114"/>
              <p:cNvSpPr>
                <a:spLocks/>
              </p:cNvSpPr>
              <p:nvPr/>
            </p:nvSpPr>
            <p:spPr bwMode="auto">
              <a:xfrm>
                <a:off x="7476" y="137"/>
                <a:ext cx="149" cy="0"/>
              </a:xfrm>
              <a:custGeom>
                <a:avLst/>
                <a:gdLst/>
                <a:ahLst/>
                <a:cxnLst>
                  <a:cxn ang="0">
                    <a:pos x="0" y="0"/>
                  </a:cxn>
                  <a:cxn ang="0">
                    <a:pos x="148" y="0"/>
                  </a:cxn>
                </a:cxnLst>
                <a:rect l="0" t="0" r="r" b="b"/>
                <a:pathLst>
                  <a:path w="149">
                    <a:moveTo>
                      <a:pt x="0" y="0"/>
                    </a:moveTo>
                    <a:lnTo>
                      <a:pt x="148" y="0"/>
                    </a:lnTo>
                  </a:path>
                </a:pathLst>
              </a:custGeom>
              <a:noFill/>
              <a:ln w="2680">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9" name="Freeform 115"/>
              <p:cNvSpPr>
                <a:spLocks/>
              </p:cNvSpPr>
              <p:nvPr/>
            </p:nvSpPr>
            <p:spPr bwMode="auto">
              <a:xfrm>
                <a:off x="7476" y="137"/>
                <a:ext cx="155" cy="0"/>
              </a:xfrm>
              <a:custGeom>
                <a:avLst/>
                <a:gdLst/>
                <a:ahLst/>
                <a:cxnLst>
                  <a:cxn ang="0">
                    <a:pos x="0" y="0"/>
                  </a:cxn>
                  <a:cxn ang="0">
                    <a:pos x="155" y="0"/>
                  </a:cxn>
                </a:cxnLst>
                <a:rect l="0" t="0" r="r" b="b"/>
                <a:pathLst>
                  <a:path w="155">
                    <a:moveTo>
                      <a:pt x="0" y="0"/>
                    </a:moveTo>
                    <a:lnTo>
                      <a:pt x="155" y="0"/>
                    </a:lnTo>
                  </a:path>
                </a:pathLst>
              </a:custGeom>
              <a:noFill/>
              <a:ln w="9246">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0" name="Freeform 116"/>
              <p:cNvSpPr>
                <a:spLocks/>
              </p:cNvSpPr>
              <p:nvPr/>
            </p:nvSpPr>
            <p:spPr bwMode="auto">
              <a:xfrm>
                <a:off x="7474" y="129"/>
                <a:ext cx="158" cy="15"/>
              </a:xfrm>
              <a:custGeom>
                <a:avLst/>
                <a:gdLst/>
                <a:ahLst/>
                <a:cxnLst>
                  <a:cxn ang="0">
                    <a:pos x="156" y="3"/>
                  </a:cxn>
                  <a:cxn ang="0">
                    <a:pos x="156" y="13"/>
                  </a:cxn>
                  <a:cxn ang="0">
                    <a:pos x="157" y="13"/>
                  </a:cxn>
                  <a:cxn ang="0">
                    <a:pos x="157" y="3"/>
                  </a:cxn>
                  <a:cxn ang="0">
                    <a:pos x="156" y="3"/>
                  </a:cxn>
                </a:cxnLst>
                <a:rect l="0" t="0" r="r" b="b"/>
                <a:pathLst>
                  <a:path w="158" h="15">
                    <a:moveTo>
                      <a:pt x="156" y="3"/>
                    </a:moveTo>
                    <a:lnTo>
                      <a:pt x="156" y="13"/>
                    </a:lnTo>
                    <a:lnTo>
                      <a:pt x="157" y="13"/>
                    </a:lnTo>
                    <a:lnTo>
                      <a:pt x="157" y="3"/>
                    </a:lnTo>
                    <a:lnTo>
                      <a:pt x="156" y="3"/>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1" name="Freeform 117"/>
              <p:cNvSpPr>
                <a:spLocks/>
              </p:cNvSpPr>
              <p:nvPr/>
            </p:nvSpPr>
            <p:spPr bwMode="auto">
              <a:xfrm>
                <a:off x="7474" y="129"/>
                <a:ext cx="158" cy="15"/>
              </a:xfrm>
              <a:custGeom>
                <a:avLst/>
                <a:gdLst/>
                <a:ahLst/>
                <a:cxnLst>
                  <a:cxn ang="0">
                    <a:pos x="156" y="14"/>
                  </a:cxn>
                  <a:cxn ang="0">
                    <a:pos x="156" y="13"/>
                  </a:cxn>
                  <a:cxn ang="0">
                    <a:pos x="3" y="13"/>
                  </a:cxn>
                  <a:cxn ang="0">
                    <a:pos x="3" y="14"/>
                  </a:cxn>
                  <a:cxn ang="0">
                    <a:pos x="2" y="13"/>
                  </a:cxn>
                  <a:cxn ang="0">
                    <a:pos x="3" y="13"/>
                  </a:cxn>
                  <a:cxn ang="0">
                    <a:pos x="3" y="3"/>
                  </a:cxn>
                  <a:cxn ang="0">
                    <a:pos x="2" y="3"/>
                  </a:cxn>
                  <a:cxn ang="0">
                    <a:pos x="3" y="1"/>
                  </a:cxn>
                  <a:cxn ang="0">
                    <a:pos x="158" y="0"/>
                  </a:cxn>
                  <a:cxn ang="0">
                    <a:pos x="0" y="0"/>
                  </a:cxn>
                  <a:cxn ang="0">
                    <a:pos x="0" y="15"/>
                  </a:cxn>
                  <a:cxn ang="0">
                    <a:pos x="158" y="15"/>
                  </a:cxn>
                  <a:cxn ang="0">
                    <a:pos x="156" y="14"/>
                  </a:cxn>
                </a:cxnLst>
                <a:rect l="0" t="0" r="r" b="b"/>
                <a:pathLst>
                  <a:path w="158" h="15">
                    <a:moveTo>
                      <a:pt x="156" y="14"/>
                    </a:moveTo>
                    <a:lnTo>
                      <a:pt x="156" y="13"/>
                    </a:lnTo>
                    <a:lnTo>
                      <a:pt x="3" y="13"/>
                    </a:lnTo>
                    <a:lnTo>
                      <a:pt x="3" y="14"/>
                    </a:lnTo>
                    <a:lnTo>
                      <a:pt x="2" y="13"/>
                    </a:lnTo>
                    <a:lnTo>
                      <a:pt x="3" y="13"/>
                    </a:lnTo>
                    <a:lnTo>
                      <a:pt x="3" y="3"/>
                    </a:lnTo>
                    <a:lnTo>
                      <a:pt x="2" y="3"/>
                    </a:lnTo>
                    <a:lnTo>
                      <a:pt x="3" y="1"/>
                    </a:lnTo>
                    <a:lnTo>
                      <a:pt x="158" y="0"/>
                    </a:lnTo>
                    <a:lnTo>
                      <a:pt x="0" y="0"/>
                    </a:lnTo>
                    <a:lnTo>
                      <a:pt x="0" y="15"/>
                    </a:lnTo>
                    <a:lnTo>
                      <a:pt x="158" y="15"/>
                    </a:lnTo>
                    <a:lnTo>
                      <a:pt x="156" y="14"/>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2" name="Freeform 118"/>
              <p:cNvSpPr>
                <a:spLocks/>
              </p:cNvSpPr>
              <p:nvPr/>
            </p:nvSpPr>
            <p:spPr bwMode="auto">
              <a:xfrm>
                <a:off x="7474" y="129"/>
                <a:ext cx="158" cy="15"/>
              </a:xfrm>
              <a:custGeom>
                <a:avLst/>
                <a:gdLst/>
                <a:ahLst/>
                <a:cxnLst>
                  <a:cxn ang="0">
                    <a:pos x="3" y="3"/>
                  </a:cxn>
                  <a:cxn ang="0">
                    <a:pos x="156" y="3"/>
                  </a:cxn>
                  <a:cxn ang="0">
                    <a:pos x="156" y="1"/>
                  </a:cxn>
                  <a:cxn ang="0">
                    <a:pos x="157" y="3"/>
                  </a:cxn>
                  <a:cxn ang="0">
                    <a:pos x="157" y="13"/>
                  </a:cxn>
                  <a:cxn ang="0">
                    <a:pos x="156" y="14"/>
                  </a:cxn>
                  <a:cxn ang="0">
                    <a:pos x="158" y="15"/>
                  </a:cxn>
                  <a:cxn ang="0">
                    <a:pos x="158" y="0"/>
                  </a:cxn>
                  <a:cxn ang="0">
                    <a:pos x="3" y="1"/>
                  </a:cxn>
                  <a:cxn ang="0">
                    <a:pos x="3" y="3"/>
                  </a:cxn>
                </a:cxnLst>
                <a:rect l="0" t="0" r="r" b="b"/>
                <a:pathLst>
                  <a:path w="158" h="15">
                    <a:moveTo>
                      <a:pt x="3" y="3"/>
                    </a:moveTo>
                    <a:lnTo>
                      <a:pt x="156" y="3"/>
                    </a:lnTo>
                    <a:lnTo>
                      <a:pt x="156" y="1"/>
                    </a:lnTo>
                    <a:lnTo>
                      <a:pt x="157" y="3"/>
                    </a:lnTo>
                    <a:lnTo>
                      <a:pt x="157" y="13"/>
                    </a:lnTo>
                    <a:lnTo>
                      <a:pt x="156" y="14"/>
                    </a:lnTo>
                    <a:lnTo>
                      <a:pt x="158" y="15"/>
                    </a:lnTo>
                    <a:lnTo>
                      <a:pt x="158" y="0"/>
                    </a:lnTo>
                    <a:lnTo>
                      <a:pt x="3" y="1"/>
                    </a:lnTo>
                    <a:lnTo>
                      <a:pt x="3" y="3"/>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3" name="Freeform 119"/>
              <p:cNvSpPr>
                <a:spLocks/>
              </p:cNvSpPr>
              <p:nvPr/>
            </p:nvSpPr>
            <p:spPr bwMode="auto">
              <a:xfrm>
                <a:off x="7313" y="262"/>
                <a:ext cx="203" cy="0"/>
              </a:xfrm>
              <a:custGeom>
                <a:avLst/>
                <a:gdLst/>
                <a:ahLst/>
                <a:cxnLst>
                  <a:cxn ang="0">
                    <a:pos x="0" y="0"/>
                  </a:cxn>
                  <a:cxn ang="0">
                    <a:pos x="203" y="0"/>
                  </a:cxn>
                </a:cxnLst>
                <a:rect l="0" t="0" r="r" b="b"/>
                <a:pathLst>
                  <a:path w="203">
                    <a:moveTo>
                      <a:pt x="0" y="0"/>
                    </a:moveTo>
                    <a:lnTo>
                      <a:pt x="203" y="0"/>
                    </a:lnTo>
                  </a:path>
                </a:pathLst>
              </a:custGeom>
              <a:noFill/>
              <a:ln w="2667">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4" name="Freeform 120"/>
              <p:cNvSpPr>
                <a:spLocks/>
              </p:cNvSpPr>
              <p:nvPr/>
            </p:nvSpPr>
            <p:spPr bwMode="auto">
              <a:xfrm>
                <a:off x="7509" y="237"/>
                <a:ext cx="54" cy="57"/>
              </a:xfrm>
              <a:custGeom>
                <a:avLst/>
                <a:gdLst/>
                <a:ahLst/>
                <a:cxnLst>
                  <a:cxn ang="0">
                    <a:pos x="0" y="57"/>
                  </a:cxn>
                  <a:cxn ang="0">
                    <a:pos x="55" y="25"/>
                  </a:cxn>
                  <a:cxn ang="0">
                    <a:pos x="0" y="0"/>
                  </a:cxn>
                  <a:cxn ang="0">
                    <a:pos x="0" y="57"/>
                  </a:cxn>
                </a:cxnLst>
                <a:rect l="0" t="0" r="r" b="b"/>
                <a:pathLst>
                  <a:path w="54" h="57">
                    <a:moveTo>
                      <a:pt x="0" y="57"/>
                    </a:moveTo>
                    <a:lnTo>
                      <a:pt x="55" y="25"/>
                    </a:lnTo>
                    <a:lnTo>
                      <a:pt x="0" y="0"/>
                    </a:lnTo>
                    <a:lnTo>
                      <a:pt x="0" y="5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5" name="Freeform 121"/>
              <p:cNvSpPr>
                <a:spLocks/>
              </p:cNvSpPr>
              <p:nvPr/>
            </p:nvSpPr>
            <p:spPr bwMode="auto">
              <a:xfrm>
                <a:off x="7508" y="237"/>
                <a:ext cx="56" cy="58"/>
              </a:xfrm>
              <a:custGeom>
                <a:avLst/>
                <a:gdLst/>
                <a:ahLst/>
                <a:cxnLst>
                  <a:cxn ang="0">
                    <a:pos x="3" y="55"/>
                  </a:cxn>
                  <a:cxn ang="0">
                    <a:pos x="55" y="26"/>
                  </a:cxn>
                  <a:cxn ang="0">
                    <a:pos x="53" y="26"/>
                  </a:cxn>
                  <a:cxn ang="0">
                    <a:pos x="3" y="55"/>
                  </a:cxn>
                </a:cxnLst>
                <a:rect l="0" t="0" r="r" b="b"/>
                <a:pathLst>
                  <a:path w="56" h="58">
                    <a:moveTo>
                      <a:pt x="3" y="55"/>
                    </a:moveTo>
                    <a:lnTo>
                      <a:pt x="55" y="26"/>
                    </a:lnTo>
                    <a:lnTo>
                      <a:pt x="53" y="26"/>
                    </a:lnTo>
                    <a:lnTo>
                      <a:pt x="3" y="55"/>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6" name="Freeform 122"/>
              <p:cNvSpPr>
                <a:spLocks/>
              </p:cNvSpPr>
              <p:nvPr/>
            </p:nvSpPr>
            <p:spPr bwMode="auto">
              <a:xfrm>
                <a:off x="7508" y="237"/>
                <a:ext cx="56" cy="58"/>
              </a:xfrm>
              <a:custGeom>
                <a:avLst/>
                <a:gdLst/>
                <a:ahLst/>
                <a:cxnLst>
                  <a:cxn ang="0">
                    <a:pos x="1" y="1"/>
                  </a:cxn>
                  <a:cxn ang="0">
                    <a:pos x="3" y="0"/>
                  </a:cxn>
                  <a:cxn ang="0">
                    <a:pos x="56" y="24"/>
                  </a:cxn>
                  <a:cxn ang="0">
                    <a:pos x="2" y="-1"/>
                  </a:cxn>
                  <a:cxn ang="0">
                    <a:pos x="0" y="-2"/>
                  </a:cxn>
                  <a:cxn ang="0">
                    <a:pos x="0" y="59"/>
                  </a:cxn>
                  <a:cxn ang="0">
                    <a:pos x="2" y="58"/>
                  </a:cxn>
                  <a:cxn ang="0">
                    <a:pos x="56" y="26"/>
                  </a:cxn>
                  <a:cxn ang="0">
                    <a:pos x="3" y="57"/>
                  </a:cxn>
                  <a:cxn ang="0">
                    <a:pos x="1" y="56"/>
                  </a:cxn>
                  <a:cxn ang="0">
                    <a:pos x="3" y="55"/>
                  </a:cxn>
                  <a:cxn ang="0">
                    <a:pos x="3" y="2"/>
                  </a:cxn>
                  <a:cxn ang="0">
                    <a:pos x="1" y="1"/>
                  </a:cxn>
                </a:cxnLst>
                <a:rect l="0" t="0" r="r" b="b"/>
                <a:pathLst>
                  <a:path w="56" h="58">
                    <a:moveTo>
                      <a:pt x="1" y="1"/>
                    </a:moveTo>
                    <a:lnTo>
                      <a:pt x="3" y="0"/>
                    </a:lnTo>
                    <a:lnTo>
                      <a:pt x="56" y="24"/>
                    </a:lnTo>
                    <a:lnTo>
                      <a:pt x="2" y="-1"/>
                    </a:lnTo>
                    <a:lnTo>
                      <a:pt x="0" y="-2"/>
                    </a:lnTo>
                    <a:lnTo>
                      <a:pt x="0" y="59"/>
                    </a:lnTo>
                    <a:lnTo>
                      <a:pt x="2" y="58"/>
                    </a:lnTo>
                    <a:lnTo>
                      <a:pt x="56" y="26"/>
                    </a:lnTo>
                    <a:lnTo>
                      <a:pt x="3" y="57"/>
                    </a:lnTo>
                    <a:lnTo>
                      <a:pt x="1" y="56"/>
                    </a:lnTo>
                    <a:lnTo>
                      <a:pt x="3" y="55"/>
                    </a:lnTo>
                    <a:lnTo>
                      <a:pt x="3" y="2"/>
                    </a:lnTo>
                    <a:lnTo>
                      <a:pt x="1" y="1"/>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7" name="Freeform 123"/>
              <p:cNvSpPr>
                <a:spLocks/>
              </p:cNvSpPr>
              <p:nvPr/>
            </p:nvSpPr>
            <p:spPr bwMode="auto">
              <a:xfrm>
                <a:off x="7508" y="237"/>
                <a:ext cx="56" cy="58"/>
              </a:xfrm>
              <a:custGeom>
                <a:avLst/>
                <a:gdLst/>
                <a:ahLst/>
                <a:cxnLst>
                  <a:cxn ang="0">
                    <a:pos x="3" y="2"/>
                  </a:cxn>
                  <a:cxn ang="0">
                    <a:pos x="53" y="26"/>
                  </a:cxn>
                  <a:cxn ang="0">
                    <a:pos x="55" y="24"/>
                  </a:cxn>
                  <a:cxn ang="0">
                    <a:pos x="55" y="26"/>
                  </a:cxn>
                  <a:cxn ang="0">
                    <a:pos x="3" y="55"/>
                  </a:cxn>
                  <a:cxn ang="0">
                    <a:pos x="3" y="57"/>
                  </a:cxn>
                  <a:cxn ang="0">
                    <a:pos x="56" y="26"/>
                  </a:cxn>
                  <a:cxn ang="0">
                    <a:pos x="56" y="24"/>
                  </a:cxn>
                  <a:cxn ang="0">
                    <a:pos x="3" y="0"/>
                  </a:cxn>
                  <a:cxn ang="0">
                    <a:pos x="3" y="2"/>
                  </a:cxn>
                </a:cxnLst>
                <a:rect l="0" t="0" r="r" b="b"/>
                <a:pathLst>
                  <a:path w="56" h="58">
                    <a:moveTo>
                      <a:pt x="3" y="2"/>
                    </a:moveTo>
                    <a:lnTo>
                      <a:pt x="53" y="26"/>
                    </a:lnTo>
                    <a:lnTo>
                      <a:pt x="55" y="24"/>
                    </a:lnTo>
                    <a:lnTo>
                      <a:pt x="55" y="26"/>
                    </a:lnTo>
                    <a:lnTo>
                      <a:pt x="3" y="55"/>
                    </a:lnTo>
                    <a:lnTo>
                      <a:pt x="3" y="57"/>
                    </a:lnTo>
                    <a:lnTo>
                      <a:pt x="56" y="26"/>
                    </a:lnTo>
                    <a:lnTo>
                      <a:pt x="56" y="24"/>
                    </a:lnTo>
                    <a:lnTo>
                      <a:pt x="3" y="0"/>
                    </a:lnTo>
                    <a:lnTo>
                      <a:pt x="3" y="2"/>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8" name="Freeform 124"/>
              <p:cNvSpPr>
                <a:spLocks/>
              </p:cNvSpPr>
              <p:nvPr/>
            </p:nvSpPr>
            <p:spPr bwMode="auto">
              <a:xfrm>
                <a:off x="7564" y="457"/>
                <a:ext cx="54" cy="57"/>
              </a:xfrm>
              <a:custGeom>
                <a:avLst/>
                <a:gdLst/>
                <a:ahLst/>
                <a:cxnLst>
                  <a:cxn ang="0">
                    <a:pos x="54" y="0"/>
                  </a:cxn>
                  <a:cxn ang="0">
                    <a:pos x="0" y="32"/>
                  </a:cxn>
                  <a:cxn ang="0">
                    <a:pos x="54" y="57"/>
                  </a:cxn>
                  <a:cxn ang="0">
                    <a:pos x="54" y="0"/>
                  </a:cxn>
                </a:cxnLst>
                <a:rect l="0" t="0" r="r" b="b"/>
                <a:pathLst>
                  <a:path w="54" h="57">
                    <a:moveTo>
                      <a:pt x="54" y="0"/>
                    </a:moveTo>
                    <a:lnTo>
                      <a:pt x="0" y="32"/>
                    </a:lnTo>
                    <a:lnTo>
                      <a:pt x="54" y="57"/>
                    </a:lnTo>
                    <a:lnTo>
                      <a:pt x="54" y="0"/>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9" name="Freeform 125"/>
              <p:cNvSpPr>
                <a:spLocks/>
              </p:cNvSpPr>
              <p:nvPr/>
            </p:nvSpPr>
            <p:spPr bwMode="auto">
              <a:xfrm>
                <a:off x="7563" y="455"/>
                <a:ext cx="56" cy="60"/>
              </a:xfrm>
              <a:custGeom>
                <a:avLst/>
                <a:gdLst/>
                <a:ahLst/>
                <a:cxnLst>
                  <a:cxn ang="0">
                    <a:pos x="53" y="57"/>
                  </a:cxn>
                  <a:cxn ang="0">
                    <a:pos x="3" y="34"/>
                  </a:cxn>
                  <a:cxn ang="0">
                    <a:pos x="1" y="35"/>
                  </a:cxn>
                  <a:cxn ang="0">
                    <a:pos x="54" y="60"/>
                  </a:cxn>
                  <a:cxn ang="0">
                    <a:pos x="56" y="61"/>
                  </a:cxn>
                  <a:cxn ang="0">
                    <a:pos x="56" y="0"/>
                  </a:cxn>
                  <a:cxn ang="0">
                    <a:pos x="54" y="1"/>
                  </a:cxn>
                  <a:cxn ang="0">
                    <a:pos x="55" y="3"/>
                  </a:cxn>
                  <a:cxn ang="0">
                    <a:pos x="55" y="58"/>
                  </a:cxn>
                  <a:cxn ang="0">
                    <a:pos x="53" y="59"/>
                  </a:cxn>
                  <a:cxn ang="0">
                    <a:pos x="53" y="57"/>
                  </a:cxn>
                </a:cxnLst>
                <a:rect l="0" t="0" r="r" b="b"/>
                <a:pathLst>
                  <a:path w="56" h="60">
                    <a:moveTo>
                      <a:pt x="53" y="57"/>
                    </a:moveTo>
                    <a:lnTo>
                      <a:pt x="3" y="34"/>
                    </a:lnTo>
                    <a:lnTo>
                      <a:pt x="1" y="35"/>
                    </a:lnTo>
                    <a:lnTo>
                      <a:pt x="54" y="60"/>
                    </a:lnTo>
                    <a:lnTo>
                      <a:pt x="56" y="61"/>
                    </a:lnTo>
                    <a:lnTo>
                      <a:pt x="56" y="0"/>
                    </a:lnTo>
                    <a:lnTo>
                      <a:pt x="54" y="1"/>
                    </a:lnTo>
                    <a:lnTo>
                      <a:pt x="55" y="3"/>
                    </a:lnTo>
                    <a:lnTo>
                      <a:pt x="55" y="58"/>
                    </a:lnTo>
                    <a:lnTo>
                      <a:pt x="53" y="59"/>
                    </a:lnTo>
                    <a:lnTo>
                      <a:pt x="53" y="57"/>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0" name="Freeform 126"/>
              <p:cNvSpPr>
                <a:spLocks/>
              </p:cNvSpPr>
              <p:nvPr/>
            </p:nvSpPr>
            <p:spPr bwMode="auto">
              <a:xfrm>
                <a:off x="7563" y="455"/>
                <a:ext cx="56" cy="60"/>
              </a:xfrm>
              <a:custGeom>
                <a:avLst/>
                <a:gdLst/>
                <a:ahLst/>
                <a:cxnLst>
                  <a:cxn ang="0">
                    <a:pos x="53" y="4"/>
                  </a:cxn>
                  <a:cxn ang="0">
                    <a:pos x="53" y="57"/>
                  </a:cxn>
                  <a:cxn ang="0">
                    <a:pos x="55" y="58"/>
                  </a:cxn>
                  <a:cxn ang="0">
                    <a:pos x="55" y="3"/>
                  </a:cxn>
                  <a:cxn ang="0">
                    <a:pos x="53" y="4"/>
                  </a:cxn>
                </a:cxnLst>
                <a:rect l="0" t="0" r="r" b="b"/>
                <a:pathLst>
                  <a:path w="56" h="60">
                    <a:moveTo>
                      <a:pt x="53" y="4"/>
                    </a:moveTo>
                    <a:lnTo>
                      <a:pt x="53" y="57"/>
                    </a:lnTo>
                    <a:lnTo>
                      <a:pt x="55" y="58"/>
                    </a:lnTo>
                    <a:lnTo>
                      <a:pt x="55" y="3"/>
                    </a:lnTo>
                    <a:lnTo>
                      <a:pt x="53" y="4"/>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1" name="Freeform 127"/>
              <p:cNvSpPr>
                <a:spLocks/>
              </p:cNvSpPr>
              <p:nvPr/>
            </p:nvSpPr>
            <p:spPr bwMode="auto">
              <a:xfrm>
                <a:off x="7563" y="455"/>
                <a:ext cx="56" cy="60"/>
              </a:xfrm>
              <a:custGeom>
                <a:avLst/>
                <a:gdLst/>
                <a:ahLst/>
                <a:cxnLst>
                  <a:cxn ang="0">
                    <a:pos x="54" y="1"/>
                  </a:cxn>
                  <a:cxn ang="0">
                    <a:pos x="0" y="33"/>
                  </a:cxn>
                  <a:cxn ang="0">
                    <a:pos x="0" y="35"/>
                  </a:cxn>
                  <a:cxn ang="0">
                    <a:pos x="54" y="60"/>
                  </a:cxn>
                  <a:cxn ang="0">
                    <a:pos x="1" y="35"/>
                  </a:cxn>
                  <a:cxn ang="0">
                    <a:pos x="1" y="33"/>
                  </a:cxn>
                  <a:cxn ang="0">
                    <a:pos x="3" y="34"/>
                  </a:cxn>
                  <a:cxn ang="0">
                    <a:pos x="53" y="4"/>
                  </a:cxn>
                  <a:cxn ang="0">
                    <a:pos x="53" y="2"/>
                  </a:cxn>
                  <a:cxn ang="0">
                    <a:pos x="55" y="3"/>
                  </a:cxn>
                  <a:cxn ang="0">
                    <a:pos x="54" y="1"/>
                  </a:cxn>
                </a:cxnLst>
                <a:rect l="0" t="0" r="r" b="b"/>
                <a:pathLst>
                  <a:path w="56" h="60">
                    <a:moveTo>
                      <a:pt x="54" y="1"/>
                    </a:moveTo>
                    <a:lnTo>
                      <a:pt x="0" y="33"/>
                    </a:lnTo>
                    <a:lnTo>
                      <a:pt x="0" y="35"/>
                    </a:lnTo>
                    <a:lnTo>
                      <a:pt x="54" y="60"/>
                    </a:lnTo>
                    <a:lnTo>
                      <a:pt x="1" y="35"/>
                    </a:lnTo>
                    <a:lnTo>
                      <a:pt x="1" y="33"/>
                    </a:lnTo>
                    <a:lnTo>
                      <a:pt x="3" y="34"/>
                    </a:lnTo>
                    <a:lnTo>
                      <a:pt x="53" y="4"/>
                    </a:lnTo>
                    <a:lnTo>
                      <a:pt x="53" y="2"/>
                    </a:lnTo>
                    <a:lnTo>
                      <a:pt x="55" y="3"/>
                    </a:lnTo>
                    <a:lnTo>
                      <a:pt x="54" y="1"/>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152" name="Group 128"/>
            <p:cNvGrpSpPr>
              <a:grpSpLocks/>
            </p:cNvGrpSpPr>
            <p:nvPr/>
          </p:nvGrpSpPr>
          <p:grpSpPr bwMode="auto">
            <a:xfrm>
              <a:off x="4924425" y="3465513"/>
              <a:ext cx="79375" cy="101600"/>
              <a:chOff x="7755" y="6"/>
              <a:chExt cx="124" cy="160"/>
            </a:xfrm>
          </p:grpSpPr>
          <p:sp>
            <p:nvSpPr>
              <p:cNvPr id="1153" name="Freeform 129"/>
              <p:cNvSpPr>
                <a:spLocks/>
              </p:cNvSpPr>
              <p:nvPr/>
            </p:nvSpPr>
            <p:spPr bwMode="auto">
              <a:xfrm>
                <a:off x="7793" y="11"/>
                <a:ext cx="68" cy="63"/>
              </a:xfrm>
              <a:custGeom>
                <a:avLst/>
                <a:gdLst/>
                <a:ahLst/>
                <a:cxnLst>
                  <a:cxn ang="0">
                    <a:pos x="0" y="31"/>
                  </a:cxn>
                  <a:cxn ang="0">
                    <a:pos x="8" y="11"/>
                  </a:cxn>
                  <a:cxn ang="0">
                    <a:pos x="27" y="1"/>
                  </a:cxn>
                  <a:cxn ang="0">
                    <a:pos x="34" y="0"/>
                  </a:cxn>
                  <a:cxn ang="0">
                    <a:pos x="55" y="7"/>
                  </a:cxn>
                  <a:cxn ang="0">
                    <a:pos x="67" y="25"/>
                  </a:cxn>
                  <a:cxn ang="0">
                    <a:pos x="68" y="31"/>
                  </a:cxn>
                  <a:cxn ang="0">
                    <a:pos x="60" y="51"/>
                  </a:cxn>
                  <a:cxn ang="0">
                    <a:pos x="41" y="62"/>
                  </a:cxn>
                  <a:cxn ang="0">
                    <a:pos x="34" y="63"/>
                  </a:cxn>
                  <a:cxn ang="0">
                    <a:pos x="13" y="56"/>
                  </a:cxn>
                  <a:cxn ang="0">
                    <a:pos x="1" y="38"/>
                  </a:cxn>
                  <a:cxn ang="0">
                    <a:pos x="0" y="31"/>
                  </a:cxn>
                </a:cxnLst>
                <a:rect l="0" t="0" r="r" b="b"/>
                <a:pathLst>
                  <a:path w="68" h="63">
                    <a:moveTo>
                      <a:pt x="0" y="31"/>
                    </a:moveTo>
                    <a:lnTo>
                      <a:pt x="8" y="11"/>
                    </a:lnTo>
                    <a:lnTo>
                      <a:pt x="27" y="1"/>
                    </a:lnTo>
                    <a:lnTo>
                      <a:pt x="34" y="0"/>
                    </a:lnTo>
                    <a:lnTo>
                      <a:pt x="55" y="7"/>
                    </a:lnTo>
                    <a:lnTo>
                      <a:pt x="67" y="25"/>
                    </a:lnTo>
                    <a:lnTo>
                      <a:pt x="68" y="31"/>
                    </a:lnTo>
                    <a:lnTo>
                      <a:pt x="60" y="51"/>
                    </a:lnTo>
                    <a:lnTo>
                      <a:pt x="41" y="62"/>
                    </a:lnTo>
                    <a:lnTo>
                      <a:pt x="34" y="63"/>
                    </a:lnTo>
                    <a:lnTo>
                      <a:pt x="13" y="56"/>
                    </a:lnTo>
                    <a:lnTo>
                      <a:pt x="1" y="38"/>
                    </a:lnTo>
                    <a:lnTo>
                      <a:pt x="0" y="31"/>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4" name="Freeform 130"/>
              <p:cNvSpPr>
                <a:spLocks/>
              </p:cNvSpPr>
              <p:nvPr/>
            </p:nvSpPr>
            <p:spPr bwMode="auto">
              <a:xfrm>
                <a:off x="7820" y="61"/>
                <a:ext cx="0" cy="50"/>
              </a:xfrm>
              <a:custGeom>
                <a:avLst/>
                <a:gdLst/>
                <a:ahLst/>
                <a:cxnLst>
                  <a:cxn ang="0">
                    <a:pos x="0" y="0"/>
                  </a:cxn>
                  <a:cxn ang="0">
                    <a:pos x="0" y="51"/>
                  </a:cxn>
                </a:cxnLst>
                <a:rect l="0" t="0" r="r" b="b"/>
                <a:pathLst>
                  <a:path h="50">
                    <a:moveTo>
                      <a:pt x="0" y="0"/>
                    </a:moveTo>
                    <a:lnTo>
                      <a:pt x="0" y="51"/>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5" name="Freeform 131"/>
              <p:cNvSpPr>
                <a:spLocks/>
              </p:cNvSpPr>
              <p:nvPr/>
            </p:nvSpPr>
            <p:spPr bwMode="auto">
              <a:xfrm>
                <a:off x="7780" y="74"/>
                <a:ext cx="81" cy="0"/>
              </a:xfrm>
              <a:custGeom>
                <a:avLst/>
                <a:gdLst/>
                <a:ahLst/>
                <a:cxnLst>
                  <a:cxn ang="0">
                    <a:pos x="0" y="0"/>
                  </a:cxn>
                  <a:cxn ang="0">
                    <a:pos x="81" y="0"/>
                  </a:cxn>
                </a:cxnLst>
                <a:rect l="0" t="0" r="r" b="b"/>
                <a:pathLst>
                  <a:path w="81">
                    <a:moveTo>
                      <a:pt x="0" y="0"/>
                    </a:moveTo>
                    <a:lnTo>
                      <a:pt x="81"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6" name="Freeform 132"/>
              <p:cNvSpPr>
                <a:spLocks/>
              </p:cNvSpPr>
              <p:nvPr/>
            </p:nvSpPr>
            <p:spPr bwMode="auto">
              <a:xfrm>
                <a:off x="7759" y="112"/>
                <a:ext cx="115" cy="50"/>
              </a:xfrm>
              <a:custGeom>
                <a:avLst/>
                <a:gdLst/>
                <a:ahLst/>
                <a:cxnLst>
                  <a:cxn ang="0">
                    <a:pos x="0" y="50"/>
                  </a:cxn>
                  <a:cxn ang="0">
                    <a:pos x="61" y="0"/>
                  </a:cxn>
                  <a:cxn ang="0">
                    <a:pos x="115" y="50"/>
                  </a:cxn>
                </a:cxnLst>
                <a:rect l="0" t="0" r="r" b="b"/>
                <a:pathLst>
                  <a:path w="115" h="50">
                    <a:moveTo>
                      <a:pt x="0" y="50"/>
                    </a:moveTo>
                    <a:lnTo>
                      <a:pt x="61" y="0"/>
                    </a:lnTo>
                    <a:lnTo>
                      <a:pt x="115" y="5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7" name="Freeform 133"/>
              <p:cNvSpPr>
                <a:spLocks/>
              </p:cNvSpPr>
              <p:nvPr/>
            </p:nvSpPr>
            <p:spPr bwMode="auto">
              <a:xfrm>
                <a:off x="7793" y="11"/>
                <a:ext cx="68" cy="63"/>
              </a:xfrm>
              <a:custGeom>
                <a:avLst/>
                <a:gdLst/>
                <a:ahLst/>
                <a:cxnLst>
                  <a:cxn ang="0">
                    <a:pos x="0" y="31"/>
                  </a:cxn>
                  <a:cxn ang="0">
                    <a:pos x="8" y="11"/>
                  </a:cxn>
                  <a:cxn ang="0">
                    <a:pos x="27" y="1"/>
                  </a:cxn>
                  <a:cxn ang="0">
                    <a:pos x="34" y="0"/>
                  </a:cxn>
                  <a:cxn ang="0">
                    <a:pos x="55" y="7"/>
                  </a:cxn>
                  <a:cxn ang="0">
                    <a:pos x="67" y="25"/>
                  </a:cxn>
                  <a:cxn ang="0">
                    <a:pos x="68" y="31"/>
                  </a:cxn>
                  <a:cxn ang="0">
                    <a:pos x="60" y="51"/>
                  </a:cxn>
                  <a:cxn ang="0">
                    <a:pos x="41" y="62"/>
                  </a:cxn>
                  <a:cxn ang="0">
                    <a:pos x="34" y="63"/>
                  </a:cxn>
                  <a:cxn ang="0">
                    <a:pos x="13" y="56"/>
                  </a:cxn>
                  <a:cxn ang="0">
                    <a:pos x="1" y="38"/>
                  </a:cxn>
                  <a:cxn ang="0">
                    <a:pos x="0" y="31"/>
                  </a:cxn>
                </a:cxnLst>
                <a:rect l="0" t="0" r="r" b="b"/>
                <a:pathLst>
                  <a:path w="68" h="63">
                    <a:moveTo>
                      <a:pt x="0" y="31"/>
                    </a:moveTo>
                    <a:lnTo>
                      <a:pt x="8" y="11"/>
                    </a:lnTo>
                    <a:lnTo>
                      <a:pt x="27" y="1"/>
                    </a:lnTo>
                    <a:lnTo>
                      <a:pt x="34" y="0"/>
                    </a:lnTo>
                    <a:lnTo>
                      <a:pt x="55" y="7"/>
                    </a:lnTo>
                    <a:lnTo>
                      <a:pt x="67" y="25"/>
                    </a:lnTo>
                    <a:lnTo>
                      <a:pt x="68" y="31"/>
                    </a:lnTo>
                    <a:lnTo>
                      <a:pt x="60" y="51"/>
                    </a:lnTo>
                    <a:lnTo>
                      <a:pt x="41" y="62"/>
                    </a:lnTo>
                    <a:lnTo>
                      <a:pt x="34" y="63"/>
                    </a:lnTo>
                    <a:lnTo>
                      <a:pt x="13" y="56"/>
                    </a:lnTo>
                    <a:lnTo>
                      <a:pt x="1" y="38"/>
                    </a:lnTo>
                    <a:lnTo>
                      <a:pt x="0" y="31"/>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8" name="Freeform 134"/>
              <p:cNvSpPr>
                <a:spLocks/>
              </p:cNvSpPr>
              <p:nvPr/>
            </p:nvSpPr>
            <p:spPr bwMode="auto">
              <a:xfrm>
                <a:off x="7820" y="61"/>
                <a:ext cx="0" cy="50"/>
              </a:xfrm>
              <a:custGeom>
                <a:avLst/>
                <a:gdLst/>
                <a:ahLst/>
                <a:cxnLst>
                  <a:cxn ang="0">
                    <a:pos x="0" y="0"/>
                  </a:cxn>
                  <a:cxn ang="0">
                    <a:pos x="0" y="51"/>
                  </a:cxn>
                </a:cxnLst>
                <a:rect l="0" t="0" r="r" b="b"/>
                <a:pathLst>
                  <a:path h="50">
                    <a:moveTo>
                      <a:pt x="0" y="0"/>
                    </a:moveTo>
                    <a:lnTo>
                      <a:pt x="0" y="51"/>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9" name="Freeform 135"/>
              <p:cNvSpPr>
                <a:spLocks/>
              </p:cNvSpPr>
              <p:nvPr/>
            </p:nvSpPr>
            <p:spPr bwMode="auto">
              <a:xfrm>
                <a:off x="7780" y="74"/>
                <a:ext cx="81" cy="0"/>
              </a:xfrm>
              <a:custGeom>
                <a:avLst/>
                <a:gdLst/>
                <a:ahLst/>
                <a:cxnLst>
                  <a:cxn ang="0">
                    <a:pos x="0" y="0"/>
                  </a:cxn>
                  <a:cxn ang="0">
                    <a:pos x="81" y="0"/>
                  </a:cxn>
                </a:cxnLst>
                <a:rect l="0" t="0" r="r" b="b"/>
                <a:pathLst>
                  <a:path w="81">
                    <a:moveTo>
                      <a:pt x="0" y="0"/>
                    </a:moveTo>
                    <a:lnTo>
                      <a:pt x="81"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0" name="Freeform 136"/>
              <p:cNvSpPr>
                <a:spLocks/>
              </p:cNvSpPr>
              <p:nvPr/>
            </p:nvSpPr>
            <p:spPr bwMode="auto">
              <a:xfrm>
                <a:off x="7759" y="112"/>
                <a:ext cx="115" cy="50"/>
              </a:xfrm>
              <a:custGeom>
                <a:avLst/>
                <a:gdLst/>
                <a:ahLst/>
                <a:cxnLst>
                  <a:cxn ang="0">
                    <a:pos x="0" y="50"/>
                  </a:cxn>
                  <a:cxn ang="0">
                    <a:pos x="61" y="0"/>
                  </a:cxn>
                  <a:cxn ang="0">
                    <a:pos x="115" y="50"/>
                  </a:cxn>
                </a:cxnLst>
                <a:rect l="0" t="0" r="r" b="b"/>
                <a:pathLst>
                  <a:path w="115" h="50">
                    <a:moveTo>
                      <a:pt x="0" y="50"/>
                    </a:moveTo>
                    <a:lnTo>
                      <a:pt x="61" y="0"/>
                    </a:lnTo>
                    <a:lnTo>
                      <a:pt x="115" y="5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161" name="Group 137"/>
            <p:cNvGrpSpPr>
              <a:grpSpLocks/>
            </p:cNvGrpSpPr>
            <p:nvPr/>
          </p:nvGrpSpPr>
          <p:grpSpPr bwMode="auto">
            <a:xfrm>
              <a:off x="5095875" y="3465513"/>
              <a:ext cx="79375" cy="103187"/>
              <a:chOff x="8024" y="6"/>
              <a:chExt cx="127" cy="162"/>
            </a:xfrm>
          </p:grpSpPr>
          <p:sp>
            <p:nvSpPr>
              <p:cNvPr id="1162" name="Freeform 138"/>
              <p:cNvSpPr>
                <a:spLocks/>
              </p:cNvSpPr>
              <p:nvPr/>
            </p:nvSpPr>
            <p:spPr bwMode="auto">
              <a:xfrm>
                <a:off x="8064" y="11"/>
                <a:ext cx="68" cy="63"/>
              </a:xfrm>
              <a:custGeom>
                <a:avLst/>
                <a:gdLst/>
                <a:ahLst/>
                <a:cxnLst>
                  <a:cxn ang="0">
                    <a:pos x="0" y="31"/>
                  </a:cxn>
                  <a:cxn ang="0">
                    <a:pos x="7" y="11"/>
                  </a:cxn>
                  <a:cxn ang="0">
                    <a:pos x="26" y="1"/>
                  </a:cxn>
                  <a:cxn ang="0">
                    <a:pos x="33" y="0"/>
                  </a:cxn>
                  <a:cxn ang="0">
                    <a:pos x="55" y="7"/>
                  </a:cxn>
                  <a:cxn ang="0">
                    <a:pos x="66" y="25"/>
                  </a:cxn>
                  <a:cxn ang="0">
                    <a:pos x="67" y="31"/>
                  </a:cxn>
                  <a:cxn ang="0">
                    <a:pos x="60" y="51"/>
                  </a:cxn>
                  <a:cxn ang="0">
                    <a:pos x="41" y="62"/>
                  </a:cxn>
                  <a:cxn ang="0">
                    <a:pos x="33" y="63"/>
                  </a:cxn>
                  <a:cxn ang="0">
                    <a:pos x="12" y="56"/>
                  </a:cxn>
                  <a:cxn ang="0">
                    <a:pos x="0" y="38"/>
                  </a:cxn>
                  <a:cxn ang="0">
                    <a:pos x="0" y="31"/>
                  </a:cxn>
                </a:cxnLst>
                <a:rect l="0" t="0" r="r" b="b"/>
                <a:pathLst>
                  <a:path w="68" h="63">
                    <a:moveTo>
                      <a:pt x="0" y="31"/>
                    </a:moveTo>
                    <a:lnTo>
                      <a:pt x="7" y="11"/>
                    </a:lnTo>
                    <a:lnTo>
                      <a:pt x="26" y="1"/>
                    </a:lnTo>
                    <a:lnTo>
                      <a:pt x="33" y="0"/>
                    </a:lnTo>
                    <a:lnTo>
                      <a:pt x="55" y="7"/>
                    </a:lnTo>
                    <a:lnTo>
                      <a:pt x="66" y="25"/>
                    </a:lnTo>
                    <a:lnTo>
                      <a:pt x="67" y="31"/>
                    </a:lnTo>
                    <a:lnTo>
                      <a:pt x="60" y="51"/>
                    </a:lnTo>
                    <a:lnTo>
                      <a:pt x="41" y="62"/>
                    </a:lnTo>
                    <a:lnTo>
                      <a:pt x="33" y="63"/>
                    </a:lnTo>
                    <a:lnTo>
                      <a:pt x="12" y="56"/>
                    </a:lnTo>
                    <a:lnTo>
                      <a:pt x="0" y="38"/>
                    </a:lnTo>
                    <a:lnTo>
                      <a:pt x="0" y="31"/>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3" name="Freeform 139"/>
              <p:cNvSpPr>
                <a:spLocks/>
              </p:cNvSpPr>
              <p:nvPr/>
            </p:nvSpPr>
            <p:spPr bwMode="auto">
              <a:xfrm>
                <a:off x="8091" y="61"/>
                <a:ext cx="0" cy="50"/>
              </a:xfrm>
              <a:custGeom>
                <a:avLst/>
                <a:gdLst/>
                <a:ahLst/>
                <a:cxnLst>
                  <a:cxn ang="0">
                    <a:pos x="0" y="0"/>
                  </a:cxn>
                  <a:cxn ang="0">
                    <a:pos x="0" y="51"/>
                  </a:cxn>
                </a:cxnLst>
                <a:rect l="0" t="0" r="r" b="b"/>
                <a:pathLst>
                  <a:path h="50">
                    <a:moveTo>
                      <a:pt x="0" y="0"/>
                    </a:moveTo>
                    <a:lnTo>
                      <a:pt x="0" y="51"/>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4" name="Freeform 140"/>
              <p:cNvSpPr>
                <a:spLocks/>
              </p:cNvSpPr>
              <p:nvPr/>
            </p:nvSpPr>
            <p:spPr bwMode="auto">
              <a:xfrm>
                <a:off x="8050" y="74"/>
                <a:ext cx="74" cy="0"/>
              </a:xfrm>
              <a:custGeom>
                <a:avLst/>
                <a:gdLst/>
                <a:ahLst/>
                <a:cxnLst>
                  <a:cxn ang="0">
                    <a:pos x="0" y="0"/>
                  </a:cxn>
                  <a:cxn ang="0">
                    <a:pos x="74" y="0"/>
                  </a:cxn>
                </a:cxnLst>
                <a:rect l="0" t="0" r="r" b="b"/>
                <a:pathLst>
                  <a:path w="74">
                    <a:moveTo>
                      <a:pt x="0" y="0"/>
                    </a:moveTo>
                    <a:lnTo>
                      <a:pt x="74"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5" name="Freeform 141"/>
              <p:cNvSpPr>
                <a:spLocks/>
              </p:cNvSpPr>
              <p:nvPr/>
            </p:nvSpPr>
            <p:spPr bwMode="auto">
              <a:xfrm>
                <a:off x="8030" y="112"/>
                <a:ext cx="115" cy="50"/>
              </a:xfrm>
              <a:custGeom>
                <a:avLst/>
                <a:gdLst/>
                <a:ahLst/>
                <a:cxnLst>
                  <a:cxn ang="0">
                    <a:pos x="0" y="50"/>
                  </a:cxn>
                  <a:cxn ang="0">
                    <a:pos x="61" y="0"/>
                  </a:cxn>
                  <a:cxn ang="0">
                    <a:pos x="115" y="50"/>
                  </a:cxn>
                </a:cxnLst>
                <a:rect l="0" t="0" r="r" b="b"/>
                <a:pathLst>
                  <a:path w="115" h="50">
                    <a:moveTo>
                      <a:pt x="0" y="50"/>
                    </a:moveTo>
                    <a:lnTo>
                      <a:pt x="61" y="0"/>
                    </a:lnTo>
                    <a:lnTo>
                      <a:pt x="115" y="5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6" name="Freeform 142"/>
              <p:cNvSpPr>
                <a:spLocks/>
              </p:cNvSpPr>
              <p:nvPr/>
            </p:nvSpPr>
            <p:spPr bwMode="auto">
              <a:xfrm>
                <a:off x="8064" y="11"/>
                <a:ext cx="68" cy="63"/>
              </a:xfrm>
              <a:custGeom>
                <a:avLst/>
                <a:gdLst/>
                <a:ahLst/>
                <a:cxnLst>
                  <a:cxn ang="0">
                    <a:pos x="0" y="31"/>
                  </a:cxn>
                  <a:cxn ang="0">
                    <a:pos x="7" y="11"/>
                  </a:cxn>
                  <a:cxn ang="0">
                    <a:pos x="26" y="1"/>
                  </a:cxn>
                  <a:cxn ang="0">
                    <a:pos x="33" y="0"/>
                  </a:cxn>
                  <a:cxn ang="0">
                    <a:pos x="55" y="7"/>
                  </a:cxn>
                  <a:cxn ang="0">
                    <a:pos x="66" y="25"/>
                  </a:cxn>
                  <a:cxn ang="0">
                    <a:pos x="67" y="31"/>
                  </a:cxn>
                  <a:cxn ang="0">
                    <a:pos x="60" y="51"/>
                  </a:cxn>
                  <a:cxn ang="0">
                    <a:pos x="41" y="62"/>
                  </a:cxn>
                  <a:cxn ang="0">
                    <a:pos x="33" y="63"/>
                  </a:cxn>
                  <a:cxn ang="0">
                    <a:pos x="12" y="56"/>
                  </a:cxn>
                  <a:cxn ang="0">
                    <a:pos x="0" y="38"/>
                  </a:cxn>
                  <a:cxn ang="0">
                    <a:pos x="0" y="31"/>
                  </a:cxn>
                </a:cxnLst>
                <a:rect l="0" t="0" r="r" b="b"/>
                <a:pathLst>
                  <a:path w="68" h="63">
                    <a:moveTo>
                      <a:pt x="0" y="31"/>
                    </a:moveTo>
                    <a:lnTo>
                      <a:pt x="7" y="11"/>
                    </a:lnTo>
                    <a:lnTo>
                      <a:pt x="26" y="1"/>
                    </a:lnTo>
                    <a:lnTo>
                      <a:pt x="33" y="0"/>
                    </a:lnTo>
                    <a:lnTo>
                      <a:pt x="55" y="7"/>
                    </a:lnTo>
                    <a:lnTo>
                      <a:pt x="66" y="25"/>
                    </a:lnTo>
                    <a:lnTo>
                      <a:pt x="67" y="31"/>
                    </a:lnTo>
                    <a:lnTo>
                      <a:pt x="60" y="51"/>
                    </a:lnTo>
                    <a:lnTo>
                      <a:pt x="41" y="62"/>
                    </a:lnTo>
                    <a:lnTo>
                      <a:pt x="33" y="63"/>
                    </a:lnTo>
                    <a:lnTo>
                      <a:pt x="12" y="56"/>
                    </a:lnTo>
                    <a:lnTo>
                      <a:pt x="0" y="38"/>
                    </a:lnTo>
                    <a:lnTo>
                      <a:pt x="0" y="31"/>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7" name="Freeform 143"/>
              <p:cNvSpPr>
                <a:spLocks/>
              </p:cNvSpPr>
              <p:nvPr/>
            </p:nvSpPr>
            <p:spPr bwMode="auto">
              <a:xfrm>
                <a:off x="8091" y="61"/>
                <a:ext cx="0" cy="50"/>
              </a:xfrm>
              <a:custGeom>
                <a:avLst/>
                <a:gdLst/>
                <a:ahLst/>
                <a:cxnLst>
                  <a:cxn ang="0">
                    <a:pos x="0" y="0"/>
                  </a:cxn>
                  <a:cxn ang="0">
                    <a:pos x="0" y="51"/>
                  </a:cxn>
                </a:cxnLst>
                <a:rect l="0" t="0" r="r" b="b"/>
                <a:pathLst>
                  <a:path h="50">
                    <a:moveTo>
                      <a:pt x="0" y="0"/>
                    </a:moveTo>
                    <a:lnTo>
                      <a:pt x="0" y="51"/>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8" name="Freeform 144"/>
              <p:cNvSpPr>
                <a:spLocks/>
              </p:cNvSpPr>
              <p:nvPr/>
            </p:nvSpPr>
            <p:spPr bwMode="auto">
              <a:xfrm>
                <a:off x="8050" y="74"/>
                <a:ext cx="74" cy="0"/>
              </a:xfrm>
              <a:custGeom>
                <a:avLst/>
                <a:gdLst/>
                <a:ahLst/>
                <a:cxnLst>
                  <a:cxn ang="0">
                    <a:pos x="0" y="0"/>
                  </a:cxn>
                  <a:cxn ang="0">
                    <a:pos x="74" y="0"/>
                  </a:cxn>
                </a:cxnLst>
                <a:rect l="0" t="0" r="r" b="b"/>
                <a:pathLst>
                  <a:path w="74">
                    <a:moveTo>
                      <a:pt x="0" y="0"/>
                    </a:moveTo>
                    <a:lnTo>
                      <a:pt x="74"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9" name="Freeform 145"/>
              <p:cNvSpPr>
                <a:spLocks/>
              </p:cNvSpPr>
              <p:nvPr/>
            </p:nvSpPr>
            <p:spPr bwMode="auto">
              <a:xfrm>
                <a:off x="8028" y="110"/>
                <a:ext cx="118" cy="54"/>
              </a:xfrm>
              <a:custGeom>
                <a:avLst/>
                <a:gdLst/>
                <a:ahLst/>
                <a:cxnLst>
                  <a:cxn ang="0">
                    <a:pos x="118" y="50"/>
                  </a:cxn>
                  <a:cxn ang="0">
                    <a:pos x="64" y="0"/>
                  </a:cxn>
                  <a:cxn ang="0">
                    <a:pos x="64" y="3"/>
                  </a:cxn>
                  <a:cxn ang="0">
                    <a:pos x="61" y="3"/>
                  </a:cxn>
                  <a:cxn ang="0">
                    <a:pos x="61" y="0"/>
                  </a:cxn>
                  <a:cxn ang="0">
                    <a:pos x="0" y="50"/>
                  </a:cxn>
                  <a:cxn ang="0">
                    <a:pos x="3" y="54"/>
                  </a:cxn>
                  <a:cxn ang="0">
                    <a:pos x="63" y="5"/>
                  </a:cxn>
                  <a:cxn ang="0">
                    <a:pos x="115" y="53"/>
                  </a:cxn>
                  <a:cxn ang="0">
                    <a:pos x="118" y="50"/>
                  </a:cxn>
                </a:cxnLst>
                <a:rect l="0" t="0" r="r" b="b"/>
                <a:pathLst>
                  <a:path w="118" h="54">
                    <a:moveTo>
                      <a:pt x="118" y="50"/>
                    </a:moveTo>
                    <a:lnTo>
                      <a:pt x="64" y="0"/>
                    </a:lnTo>
                    <a:lnTo>
                      <a:pt x="64" y="3"/>
                    </a:lnTo>
                    <a:lnTo>
                      <a:pt x="61" y="3"/>
                    </a:lnTo>
                    <a:lnTo>
                      <a:pt x="61" y="0"/>
                    </a:lnTo>
                    <a:lnTo>
                      <a:pt x="0" y="50"/>
                    </a:lnTo>
                    <a:lnTo>
                      <a:pt x="3" y="54"/>
                    </a:lnTo>
                    <a:lnTo>
                      <a:pt x="63" y="5"/>
                    </a:lnTo>
                    <a:lnTo>
                      <a:pt x="115" y="53"/>
                    </a:lnTo>
                    <a:lnTo>
                      <a:pt x="118" y="50"/>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70" name="Freeform 146"/>
              <p:cNvSpPr>
                <a:spLocks/>
              </p:cNvSpPr>
              <p:nvPr/>
            </p:nvSpPr>
            <p:spPr bwMode="auto">
              <a:xfrm>
                <a:off x="8028" y="110"/>
                <a:ext cx="118" cy="54"/>
              </a:xfrm>
              <a:custGeom>
                <a:avLst/>
                <a:gdLst/>
                <a:ahLst/>
                <a:cxnLst>
                  <a:cxn ang="0">
                    <a:pos x="61" y="0"/>
                  </a:cxn>
                  <a:cxn ang="0">
                    <a:pos x="61" y="3"/>
                  </a:cxn>
                  <a:cxn ang="0">
                    <a:pos x="64" y="3"/>
                  </a:cxn>
                  <a:cxn ang="0">
                    <a:pos x="64" y="0"/>
                  </a:cxn>
                  <a:cxn ang="0">
                    <a:pos x="61" y="0"/>
                  </a:cxn>
                </a:cxnLst>
                <a:rect l="0" t="0" r="r" b="b"/>
                <a:pathLst>
                  <a:path w="118" h="54">
                    <a:moveTo>
                      <a:pt x="61" y="0"/>
                    </a:moveTo>
                    <a:lnTo>
                      <a:pt x="61" y="3"/>
                    </a:lnTo>
                    <a:lnTo>
                      <a:pt x="64" y="3"/>
                    </a:lnTo>
                    <a:lnTo>
                      <a:pt x="64" y="0"/>
                    </a:lnTo>
                    <a:lnTo>
                      <a:pt x="61" y="0"/>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171" name="Group 147"/>
            <p:cNvGrpSpPr>
              <a:grpSpLocks/>
            </p:cNvGrpSpPr>
            <p:nvPr/>
          </p:nvGrpSpPr>
          <p:grpSpPr bwMode="auto">
            <a:xfrm>
              <a:off x="5086350" y="3673475"/>
              <a:ext cx="41275" cy="42863"/>
              <a:chOff x="8011" y="333"/>
              <a:chExt cx="65" cy="68"/>
            </a:xfrm>
          </p:grpSpPr>
          <p:sp>
            <p:nvSpPr>
              <p:cNvPr id="1172" name="Freeform 148"/>
              <p:cNvSpPr>
                <a:spLocks/>
              </p:cNvSpPr>
              <p:nvPr/>
            </p:nvSpPr>
            <p:spPr bwMode="auto">
              <a:xfrm>
                <a:off x="8016" y="338"/>
                <a:ext cx="54" cy="57"/>
              </a:xfrm>
              <a:custGeom>
                <a:avLst/>
                <a:gdLst/>
                <a:ahLst/>
                <a:cxnLst>
                  <a:cxn ang="0">
                    <a:pos x="0" y="56"/>
                  </a:cxn>
                  <a:cxn ang="0">
                    <a:pos x="54" y="25"/>
                  </a:cxn>
                  <a:cxn ang="0">
                    <a:pos x="0" y="0"/>
                  </a:cxn>
                  <a:cxn ang="0">
                    <a:pos x="0" y="56"/>
                  </a:cxn>
                </a:cxnLst>
                <a:rect l="0" t="0" r="r" b="b"/>
                <a:pathLst>
                  <a:path w="54" h="57">
                    <a:moveTo>
                      <a:pt x="0" y="56"/>
                    </a:moveTo>
                    <a:lnTo>
                      <a:pt x="54" y="25"/>
                    </a:lnTo>
                    <a:lnTo>
                      <a:pt x="0" y="0"/>
                    </a:lnTo>
                    <a:lnTo>
                      <a:pt x="0" y="56"/>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73" name="Freeform 149"/>
              <p:cNvSpPr>
                <a:spLocks/>
              </p:cNvSpPr>
              <p:nvPr/>
            </p:nvSpPr>
            <p:spPr bwMode="auto">
              <a:xfrm>
                <a:off x="8016" y="338"/>
                <a:ext cx="54" cy="57"/>
              </a:xfrm>
              <a:custGeom>
                <a:avLst/>
                <a:gdLst/>
                <a:ahLst/>
                <a:cxnLst>
                  <a:cxn ang="0">
                    <a:pos x="0" y="56"/>
                  </a:cxn>
                  <a:cxn ang="0">
                    <a:pos x="54" y="25"/>
                  </a:cxn>
                  <a:cxn ang="0">
                    <a:pos x="0" y="0"/>
                  </a:cxn>
                  <a:cxn ang="0">
                    <a:pos x="0" y="56"/>
                  </a:cxn>
                </a:cxnLst>
                <a:rect l="0" t="0" r="r" b="b"/>
                <a:pathLst>
                  <a:path w="54" h="57">
                    <a:moveTo>
                      <a:pt x="0" y="56"/>
                    </a:moveTo>
                    <a:lnTo>
                      <a:pt x="54" y="25"/>
                    </a:lnTo>
                    <a:lnTo>
                      <a:pt x="0" y="0"/>
                    </a:lnTo>
                    <a:lnTo>
                      <a:pt x="0" y="56"/>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74" name="Freeform 150"/>
              <p:cNvSpPr>
                <a:spLocks/>
              </p:cNvSpPr>
              <p:nvPr/>
            </p:nvSpPr>
            <p:spPr bwMode="auto">
              <a:xfrm>
                <a:off x="8016" y="338"/>
                <a:ext cx="54" cy="57"/>
              </a:xfrm>
              <a:custGeom>
                <a:avLst/>
                <a:gdLst/>
                <a:ahLst/>
                <a:cxnLst>
                  <a:cxn ang="0">
                    <a:pos x="0" y="56"/>
                  </a:cxn>
                  <a:cxn ang="0">
                    <a:pos x="54" y="25"/>
                  </a:cxn>
                  <a:cxn ang="0">
                    <a:pos x="0" y="0"/>
                  </a:cxn>
                  <a:cxn ang="0">
                    <a:pos x="0" y="56"/>
                  </a:cxn>
                </a:cxnLst>
                <a:rect l="0" t="0" r="r" b="b"/>
                <a:pathLst>
                  <a:path w="54" h="57">
                    <a:moveTo>
                      <a:pt x="0" y="56"/>
                    </a:moveTo>
                    <a:lnTo>
                      <a:pt x="54" y="25"/>
                    </a:lnTo>
                    <a:lnTo>
                      <a:pt x="0" y="0"/>
                    </a:lnTo>
                    <a:lnTo>
                      <a:pt x="0" y="56"/>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75" name="Freeform 151"/>
              <p:cNvSpPr>
                <a:spLocks/>
              </p:cNvSpPr>
              <p:nvPr/>
            </p:nvSpPr>
            <p:spPr bwMode="auto">
              <a:xfrm>
                <a:off x="8015" y="338"/>
                <a:ext cx="56" cy="58"/>
              </a:xfrm>
              <a:custGeom>
                <a:avLst/>
                <a:gdLst/>
                <a:ahLst/>
                <a:cxnLst>
                  <a:cxn ang="0">
                    <a:pos x="3" y="54"/>
                  </a:cxn>
                  <a:cxn ang="0">
                    <a:pos x="55" y="26"/>
                  </a:cxn>
                  <a:cxn ang="0">
                    <a:pos x="53" y="25"/>
                  </a:cxn>
                  <a:cxn ang="0">
                    <a:pos x="3" y="54"/>
                  </a:cxn>
                </a:cxnLst>
                <a:rect l="0" t="0" r="r" b="b"/>
                <a:pathLst>
                  <a:path w="56" h="58">
                    <a:moveTo>
                      <a:pt x="3" y="54"/>
                    </a:moveTo>
                    <a:lnTo>
                      <a:pt x="55" y="26"/>
                    </a:lnTo>
                    <a:lnTo>
                      <a:pt x="53" y="25"/>
                    </a:lnTo>
                    <a:lnTo>
                      <a:pt x="3" y="54"/>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76" name="Freeform 152"/>
              <p:cNvSpPr>
                <a:spLocks/>
              </p:cNvSpPr>
              <p:nvPr/>
            </p:nvSpPr>
            <p:spPr bwMode="auto">
              <a:xfrm>
                <a:off x="8015" y="338"/>
                <a:ext cx="56" cy="58"/>
              </a:xfrm>
              <a:custGeom>
                <a:avLst/>
                <a:gdLst/>
                <a:ahLst/>
                <a:cxnLst>
                  <a:cxn ang="0">
                    <a:pos x="1" y="1"/>
                  </a:cxn>
                  <a:cxn ang="0">
                    <a:pos x="3" y="0"/>
                  </a:cxn>
                  <a:cxn ang="0">
                    <a:pos x="56" y="24"/>
                  </a:cxn>
                  <a:cxn ang="0">
                    <a:pos x="2" y="-1"/>
                  </a:cxn>
                  <a:cxn ang="0">
                    <a:pos x="0" y="-2"/>
                  </a:cxn>
                  <a:cxn ang="0">
                    <a:pos x="0" y="58"/>
                  </a:cxn>
                  <a:cxn ang="0">
                    <a:pos x="2" y="57"/>
                  </a:cxn>
                  <a:cxn ang="0">
                    <a:pos x="56" y="26"/>
                  </a:cxn>
                  <a:cxn ang="0">
                    <a:pos x="3" y="56"/>
                  </a:cxn>
                  <a:cxn ang="0">
                    <a:pos x="1" y="56"/>
                  </a:cxn>
                  <a:cxn ang="0">
                    <a:pos x="3" y="54"/>
                  </a:cxn>
                  <a:cxn ang="0">
                    <a:pos x="3" y="2"/>
                  </a:cxn>
                  <a:cxn ang="0">
                    <a:pos x="1" y="1"/>
                  </a:cxn>
                </a:cxnLst>
                <a:rect l="0" t="0" r="r" b="b"/>
                <a:pathLst>
                  <a:path w="56" h="58">
                    <a:moveTo>
                      <a:pt x="1" y="1"/>
                    </a:moveTo>
                    <a:lnTo>
                      <a:pt x="3" y="0"/>
                    </a:lnTo>
                    <a:lnTo>
                      <a:pt x="56" y="24"/>
                    </a:lnTo>
                    <a:lnTo>
                      <a:pt x="2" y="-1"/>
                    </a:lnTo>
                    <a:lnTo>
                      <a:pt x="0" y="-2"/>
                    </a:lnTo>
                    <a:lnTo>
                      <a:pt x="0" y="58"/>
                    </a:lnTo>
                    <a:lnTo>
                      <a:pt x="2" y="57"/>
                    </a:lnTo>
                    <a:lnTo>
                      <a:pt x="56" y="26"/>
                    </a:lnTo>
                    <a:lnTo>
                      <a:pt x="3" y="56"/>
                    </a:lnTo>
                    <a:lnTo>
                      <a:pt x="1" y="56"/>
                    </a:lnTo>
                    <a:lnTo>
                      <a:pt x="3" y="54"/>
                    </a:lnTo>
                    <a:lnTo>
                      <a:pt x="3" y="2"/>
                    </a:lnTo>
                    <a:lnTo>
                      <a:pt x="1" y="1"/>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77" name="Freeform 153"/>
              <p:cNvSpPr>
                <a:spLocks/>
              </p:cNvSpPr>
              <p:nvPr/>
            </p:nvSpPr>
            <p:spPr bwMode="auto">
              <a:xfrm>
                <a:off x="8015" y="338"/>
                <a:ext cx="56" cy="58"/>
              </a:xfrm>
              <a:custGeom>
                <a:avLst/>
                <a:gdLst/>
                <a:ahLst/>
                <a:cxnLst>
                  <a:cxn ang="0">
                    <a:pos x="3" y="2"/>
                  </a:cxn>
                  <a:cxn ang="0">
                    <a:pos x="53" y="25"/>
                  </a:cxn>
                  <a:cxn ang="0">
                    <a:pos x="55" y="24"/>
                  </a:cxn>
                  <a:cxn ang="0">
                    <a:pos x="55" y="26"/>
                  </a:cxn>
                  <a:cxn ang="0">
                    <a:pos x="3" y="54"/>
                  </a:cxn>
                  <a:cxn ang="0">
                    <a:pos x="3" y="56"/>
                  </a:cxn>
                  <a:cxn ang="0">
                    <a:pos x="56" y="26"/>
                  </a:cxn>
                  <a:cxn ang="0">
                    <a:pos x="56" y="24"/>
                  </a:cxn>
                  <a:cxn ang="0">
                    <a:pos x="3" y="0"/>
                  </a:cxn>
                  <a:cxn ang="0">
                    <a:pos x="3" y="2"/>
                  </a:cxn>
                </a:cxnLst>
                <a:rect l="0" t="0" r="r" b="b"/>
                <a:pathLst>
                  <a:path w="56" h="58">
                    <a:moveTo>
                      <a:pt x="3" y="2"/>
                    </a:moveTo>
                    <a:lnTo>
                      <a:pt x="53" y="25"/>
                    </a:lnTo>
                    <a:lnTo>
                      <a:pt x="55" y="24"/>
                    </a:lnTo>
                    <a:lnTo>
                      <a:pt x="55" y="26"/>
                    </a:lnTo>
                    <a:lnTo>
                      <a:pt x="3" y="54"/>
                    </a:lnTo>
                    <a:lnTo>
                      <a:pt x="3" y="56"/>
                    </a:lnTo>
                    <a:lnTo>
                      <a:pt x="56" y="26"/>
                    </a:lnTo>
                    <a:lnTo>
                      <a:pt x="56" y="24"/>
                    </a:lnTo>
                    <a:lnTo>
                      <a:pt x="3" y="0"/>
                    </a:lnTo>
                    <a:lnTo>
                      <a:pt x="3" y="2"/>
                    </a:lnTo>
                    <a:close/>
                  </a:path>
                </a:pathLst>
              </a:custGeom>
              <a:solidFill>
                <a:srgbClr val="5F606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178" name="Group 154"/>
            <p:cNvGrpSpPr>
              <a:grpSpLocks/>
            </p:cNvGrpSpPr>
            <p:nvPr/>
          </p:nvGrpSpPr>
          <p:grpSpPr bwMode="auto">
            <a:xfrm>
              <a:off x="5915025" y="4354513"/>
              <a:ext cx="661988" cy="506412"/>
              <a:chOff x="9314" y="-352"/>
              <a:chExt cx="1043" cy="798"/>
            </a:xfrm>
          </p:grpSpPr>
          <p:sp>
            <p:nvSpPr>
              <p:cNvPr id="1179" name="Freeform 155"/>
              <p:cNvSpPr>
                <a:spLocks/>
              </p:cNvSpPr>
              <p:nvPr/>
            </p:nvSpPr>
            <p:spPr bwMode="auto">
              <a:xfrm>
                <a:off x="9344" y="-21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0" name="Freeform 156"/>
              <p:cNvSpPr>
                <a:spLocks/>
              </p:cNvSpPr>
              <p:nvPr/>
            </p:nvSpPr>
            <p:spPr bwMode="auto">
              <a:xfrm>
                <a:off x="9344" y="-182"/>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1" name="Freeform 157"/>
              <p:cNvSpPr>
                <a:spLocks/>
              </p:cNvSpPr>
              <p:nvPr/>
            </p:nvSpPr>
            <p:spPr bwMode="auto">
              <a:xfrm>
                <a:off x="9344" y="-153"/>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2" name="Freeform 158"/>
              <p:cNvSpPr>
                <a:spLocks/>
              </p:cNvSpPr>
              <p:nvPr/>
            </p:nvSpPr>
            <p:spPr bwMode="auto">
              <a:xfrm>
                <a:off x="9344" y="-124"/>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3" name="Freeform 159"/>
              <p:cNvSpPr>
                <a:spLocks/>
              </p:cNvSpPr>
              <p:nvPr/>
            </p:nvSpPr>
            <p:spPr bwMode="auto">
              <a:xfrm>
                <a:off x="9344" y="-95"/>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4" name="Freeform 160"/>
              <p:cNvSpPr>
                <a:spLocks/>
              </p:cNvSpPr>
              <p:nvPr/>
            </p:nvSpPr>
            <p:spPr bwMode="auto">
              <a:xfrm>
                <a:off x="9344" y="-66"/>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5" name="Freeform 161"/>
              <p:cNvSpPr>
                <a:spLocks/>
              </p:cNvSpPr>
              <p:nvPr/>
            </p:nvSpPr>
            <p:spPr bwMode="auto">
              <a:xfrm>
                <a:off x="9344" y="-3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6" name="Freeform 162"/>
              <p:cNvSpPr>
                <a:spLocks/>
              </p:cNvSpPr>
              <p:nvPr/>
            </p:nvSpPr>
            <p:spPr bwMode="auto">
              <a:xfrm>
                <a:off x="9344" y="-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7" name="Freeform 163"/>
              <p:cNvSpPr>
                <a:spLocks/>
              </p:cNvSpPr>
              <p:nvPr/>
            </p:nvSpPr>
            <p:spPr bwMode="auto">
              <a:xfrm>
                <a:off x="9344" y="2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8" name="Freeform 164"/>
              <p:cNvSpPr>
                <a:spLocks/>
              </p:cNvSpPr>
              <p:nvPr/>
            </p:nvSpPr>
            <p:spPr bwMode="auto">
              <a:xfrm>
                <a:off x="9344" y="50"/>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9" name="Freeform 165"/>
              <p:cNvSpPr>
                <a:spLocks/>
              </p:cNvSpPr>
              <p:nvPr/>
            </p:nvSpPr>
            <p:spPr bwMode="auto">
              <a:xfrm>
                <a:off x="9344" y="79"/>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0" name="Freeform 166"/>
              <p:cNvSpPr>
                <a:spLocks/>
              </p:cNvSpPr>
              <p:nvPr/>
            </p:nvSpPr>
            <p:spPr bwMode="auto">
              <a:xfrm>
                <a:off x="9344" y="10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1" name="Freeform 167"/>
              <p:cNvSpPr>
                <a:spLocks/>
              </p:cNvSpPr>
              <p:nvPr/>
            </p:nvSpPr>
            <p:spPr bwMode="auto">
              <a:xfrm>
                <a:off x="9344" y="13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2" name="Freeform 168"/>
              <p:cNvSpPr>
                <a:spLocks/>
              </p:cNvSpPr>
              <p:nvPr/>
            </p:nvSpPr>
            <p:spPr bwMode="auto">
              <a:xfrm>
                <a:off x="9344" y="166"/>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3" name="Freeform 169"/>
              <p:cNvSpPr>
                <a:spLocks/>
              </p:cNvSpPr>
              <p:nvPr/>
            </p:nvSpPr>
            <p:spPr bwMode="auto">
              <a:xfrm>
                <a:off x="9344" y="195"/>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4" name="Freeform 170"/>
              <p:cNvSpPr>
                <a:spLocks/>
              </p:cNvSpPr>
              <p:nvPr/>
            </p:nvSpPr>
            <p:spPr bwMode="auto">
              <a:xfrm>
                <a:off x="9344" y="224"/>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5" name="Freeform 171"/>
              <p:cNvSpPr>
                <a:spLocks/>
              </p:cNvSpPr>
              <p:nvPr/>
            </p:nvSpPr>
            <p:spPr bwMode="auto">
              <a:xfrm>
                <a:off x="9344" y="253"/>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6" name="Freeform 172"/>
              <p:cNvSpPr>
                <a:spLocks/>
              </p:cNvSpPr>
              <p:nvPr/>
            </p:nvSpPr>
            <p:spPr bwMode="auto">
              <a:xfrm>
                <a:off x="9344" y="282"/>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7" name="Freeform 173"/>
              <p:cNvSpPr>
                <a:spLocks/>
              </p:cNvSpPr>
              <p:nvPr/>
            </p:nvSpPr>
            <p:spPr bwMode="auto">
              <a:xfrm>
                <a:off x="9344" y="311"/>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8" name="Freeform 174"/>
              <p:cNvSpPr>
                <a:spLocks/>
              </p:cNvSpPr>
              <p:nvPr/>
            </p:nvSpPr>
            <p:spPr bwMode="auto">
              <a:xfrm>
                <a:off x="9344" y="340"/>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9" name="Freeform 175"/>
              <p:cNvSpPr>
                <a:spLocks/>
              </p:cNvSpPr>
              <p:nvPr/>
            </p:nvSpPr>
            <p:spPr bwMode="auto">
              <a:xfrm>
                <a:off x="9344" y="369"/>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0" name="Freeform 176"/>
              <p:cNvSpPr>
                <a:spLocks/>
              </p:cNvSpPr>
              <p:nvPr/>
            </p:nvSpPr>
            <p:spPr bwMode="auto">
              <a:xfrm>
                <a:off x="9344" y="398"/>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1" name="Freeform 177"/>
              <p:cNvSpPr>
                <a:spLocks/>
              </p:cNvSpPr>
              <p:nvPr/>
            </p:nvSpPr>
            <p:spPr bwMode="auto">
              <a:xfrm>
                <a:off x="9344" y="427"/>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2" name="Freeform 178"/>
              <p:cNvSpPr>
                <a:spLocks/>
              </p:cNvSpPr>
              <p:nvPr/>
            </p:nvSpPr>
            <p:spPr bwMode="auto">
              <a:xfrm>
                <a:off x="9342" y="-192"/>
                <a:ext cx="0" cy="601"/>
              </a:xfrm>
              <a:custGeom>
                <a:avLst/>
                <a:gdLst/>
                <a:ahLst/>
                <a:cxnLst>
                  <a:cxn ang="0">
                    <a:pos x="0" y="0"/>
                  </a:cxn>
                  <a:cxn ang="0">
                    <a:pos x="0" y="601"/>
                  </a:cxn>
                </a:cxnLst>
                <a:rect l="0" t="0" r="r" b="b"/>
                <a:pathLst>
                  <a:path h="601">
                    <a:moveTo>
                      <a:pt x="0" y="0"/>
                    </a:moveTo>
                    <a:lnTo>
                      <a:pt x="0" y="601"/>
                    </a:lnTo>
                  </a:path>
                </a:pathLst>
              </a:custGeom>
              <a:noFill/>
              <a:ln w="28969">
                <a:solidFill>
                  <a:srgbClr val="DBDCDD"/>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3" name="Freeform 179"/>
              <p:cNvSpPr>
                <a:spLocks/>
              </p:cNvSpPr>
              <p:nvPr/>
            </p:nvSpPr>
            <p:spPr bwMode="auto">
              <a:xfrm>
                <a:off x="9320" y="-192"/>
                <a:ext cx="44" cy="601"/>
              </a:xfrm>
              <a:custGeom>
                <a:avLst/>
                <a:gdLst/>
                <a:ahLst/>
                <a:cxnLst>
                  <a:cxn ang="0">
                    <a:pos x="0" y="0"/>
                  </a:cxn>
                  <a:cxn ang="0">
                    <a:pos x="44" y="0"/>
                  </a:cxn>
                  <a:cxn ang="0">
                    <a:pos x="44" y="601"/>
                  </a:cxn>
                  <a:cxn ang="0">
                    <a:pos x="0" y="601"/>
                  </a:cxn>
                  <a:cxn ang="0">
                    <a:pos x="0" y="0"/>
                  </a:cxn>
                </a:cxnLst>
                <a:rect l="0" t="0" r="r" b="b"/>
                <a:pathLst>
                  <a:path w="44" h="601">
                    <a:moveTo>
                      <a:pt x="0" y="0"/>
                    </a:moveTo>
                    <a:lnTo>
                      <a:pt x="44" y="0"/>
                    </a:lnTo>
                    <a:lnTo>
                      <a:pt x="44" y="601"/>
                    </a:lnTo>
                    <a:lnTo>
                      <a:pt x="0" y="601"/>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4" name="Freeform 180"/>
              <p:cNvSpPr>
                <a:spLocks/>
              </p:cNvSpPr>
              <p:nvPr/>
            </p:nvSpPr>
            <p:spPr bwMode="auto">
              <a:xfrm>
                <a:off x="9571" y="-21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5" name="Freeform 181"/>
              <p:cNvSpPr>
                <a:spLocks/>
              </p:cNvSpPr>
              <p:nvPr/>
            </p:nvSpPr>
            <p:spPr bwMode="auto">
              <a:xfrm>
                <a:off x="9571" y="-182"/>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6" name="Freeform 182"/>
              <p:cNvSpPr>
                <a:spLocks/>
              </p:cNvSpPr>
              <p:nvPr/>
            </p:nvSpPr>
            <p:spPr bwMode="auto">
              <a:xfrm>
                <a:off x="9571" y="-153"/>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7" name="Freeform 183"/>
              <p:cNvSpPr>
                <a:spLocks/>
              </p:cNvSpPr>
              <p:nvPr/>
            </p:nvSpPr>
            <p:spPr bwMode="auto">
              <a:xfrm>
                <a:off x="9571" y="-124"/>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8" name="Freeform 184"/>
              <p:cNvSpPr>
                <a:spLocks/>
              </p:cNvSpPr>
              <p:nvPr/>
            </p:nvSpPr>
            <p:spPr bwMode="auto">
              <a:xfrm>
                <a:off x="9571" y="-95"/>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9" name="Freeform 185"/>
              <p:cNvSpPr>
                <a:spLocks/>
              </p:cNvSpPr>
              <p:nvPr/>
            </p:nvSpPr>
            <p:spPr bwMode="auto">
              <a:xfrm>
                <a:off x="9571" y="-66"/>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0" name="Freeform 186"/>
              <p:cNvSpPr>
                <a:spLocks/>
              </p:cNvSpPr>
              <p:nvPr/>
            </p:nvSpPr>
            <p:spPr bwMode="auto">
              <a:xfrm>
                <a:off x="9571" y="-3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1" name="Freeform 187"/>
              <p:cNvSpPr>
                <a:spLocks/>
              </p:cNvSpPr>
              <p:nvPr/>
            </p:nvSpPr>
            <p:spPr bwMode="auto">
              <a:xfrm>
                <a:off x="9571" y="-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2" name="Freeform 188"/>
              <p:cNvSpPr>
                <a:spLocks/>
              </p:cNvSpPr>
              <p:nvPr/>
            </p:nvSpPr>
            <p:spPr bwMode="auto">
              <a:xfrm>
                <a:off x="9571" y="2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3" name="Freeform 189"/>
              <p:cNvSpPr>
                <a:spLocks/>
              </p:cNvSpPr>
              <p:nvPr/>
            </p:nvSpPr>
            <p:spPr bwMode="auto">
              <a:xfrm>
                <a:off x="9571" y="50"/>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4" name="Freeform 190"/>
              <p:cNvSpPr>
                <a:spLocks/>
              </p:cNvSpPr>
              <p:nvPr/>
            </p:nvSpPr>
            <p:spPr bwMode="auto">
              <a:xfrm>
                <a:off x="9571" y="79"/>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5" name="Freeform 191"/>
              <p:cNvSpPr>
                <a:spLocks/>
              </p:cNvSpPr>
              <p:nvPr/>
            </p:nvSpPr>
            <p:spPr bwMode="auto">
              <a:xfrm>
                <a:off x="9571" y="10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6" name="Freeform 192"/>
              <p:cNvSpPr>
                <a:spLocks/>
              </p:cNvSpPr>
              <p:nvPr/>
            </p:nvSpPr>
            <p:spPr bwMode="auto">
              <a:xfrm>
                <a:off x="9571" y="13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7" name="Freeform 193"/>
              <p:cNvSpPr>
                <a:spLocks/>
              </p:cNvSpPr>
              <p:nvPr/>
            </p:nvSpPr>
            <p:spPr bwMode="auto">
              <a:xfrm>
                <a:off x="9571" y="166"/>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8" name="Freeform 194"/>
              <p:cNvSpPr>
                <a:spLocks/>
              </p:cNvSpPr>
              <p:nvPr/>
            </p:nvSpPr>
            <p:spPr bwMode="auto">
              <a:xfrm>
                <a:off x="9571" y="195"/>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9" name="Freeform 195"/>
              <p:cNvSpPr>
                <a:spLocks/>
              </p:cNvSpPr>
              <p:nvPr/>
            </p:nvSpPr>
            <p:spPr bwMode="auto">
              <a:xfrm>
                <a:off x="9571" y="224"/>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0" name="Freeform 196"/>
              <p:cNvSpPr>
                <a:spLocks/>
              </p:cNvSpPr>
              <p:nvPr/>
            </p:nvSpPr>
            <p:spPr bwMode="auto">
              <a:xfrm>
                <a:off x="9571" y="253"/>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1" name="Freeform 197"/>
              <p:cNvSpPr>
                <a:spLocks/>
              </p:cNvSpPr>
              <p:nvPr/>
            </p:nvSpPr>
            <p:spPr bwMode="auto">
              <a:xfrm>
                <a:off x="9571" y="282"/>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2" name="Freeform 198"/>
              <p:cNvSpPr>
                <a:spLocks/>
              </p:cNvSpPr>
              <p:nvPr/>
            </p:nvSpPr>
            <p:spPr bwMode="auto">
              <a:xfrm>
                <a:off x="9571" y="311"/>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3" name="Freeform 199"/>
              <p:cNvSpPr>
                <a:spLocks/>
              </p:cNvSpPr>
              <p:nvPr/>
            </p:nvSpPr>
            <p:spPr bwMode="auto">
              <a:xfrm>
                <a:off x="9571" y="340"/>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4" name="Freeform 200"/>
              <p:cNvSpPr>
                <a:spLocks/>
              </p:cNvSpPr>
              <p:nvPr/>
            </p:nvSpPr>
            <p:spPr bwMode="auto">
              <a:xfrm>
                <a:off x="9571" y="369"/>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5" name="Freeform 201"/>
              <p:cNvSpPr>
                <a:spLocks/>
              </p:cNvSpPr>
              <p:nvPr/>
            </p:nvSpPr>
            <p:spPr bwMode="auto">
              <a:xfrm>
                <a:off x="9571" y="398"/>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6" name="Freeform 202"/>
              <p:cNvSpPr>
                <a:spLocks/>
              </p:cNvSpPr>
              <p:nvPr/>
            </p:nvSpPr>
            <p:spPr bwMode="auto">
              <a:xfrm>
                <a:off x="9571" y="427"/>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7" name="Freeform 203"/>
              <p:cNvSpPr>
                <a:spLocks/>
              </p:cNvSpPr>
              <p:nvPr/>
            </p:nvSpPr>
            <p:spPr bwMode="auto">
              <a:xfrm>
                <a:off x="9484" y="-293"/>
                <a:ext cx="172" cy="86"/>
              </a:xfrm>
              <a:custGeom>
                <a:avLst/>
                <a:gdLst/>
                <a:ahLst/>
                <a:cxnLst>
                  <a:cxn ang="0">
                    <a:pos x="0" y="87"/>
                  </a:cxn>
                  <a:cxn ang="0">
                    <a:pos x="172" y="87"/>
                  </a:cxn>
                  <a:cxn ang="0">
                    <a:pos x="172" y="0"/>
                  </a:cxn>
                  <a:cxn ang="0">
                    <a:pos x="0" y="0"/>
                  </a:cxn>
                  <a:cxn ang="0">
                    <a:pos x="0" y="87"/>
                  </a:cxn>
                </a:cxnLst>
                <a:rect l="0" t="0" r="r" b="b"/>
                <a:pathLst>
                  <a:path w="172" h="86">
                    <a:moveTo>
                      <a:pt x="0" y="87"/>
                    </a:moveTo>
                    <a:lnTo>
                      <a:pt x="172" y="87"/>
                    </a:lnTo>
                    <a:lnTo>
                      <a:pt x="172" y="0"/>
                    </a:lnTo>
                    <a:lnTo>
                      <a:pt x="0" y="0"/>
                    </a:lnTo>
                    <a:lnTo>
                      <a:pt x="0" y="87"/>
                    </a:lnTo>
                    <a:close/>
                  </a:path>
                </a:pathLst>
              </a:custGeom>
              <a:solidFill>
                <a:srgbClr val="DBDCD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8" name="Freeform 204"/>
              <p:cNvSpPr>
                <a:spLocks/>
              </p:cNvSpPr>
              <p:nvPr/>
            </p:nvSpPr>
            <p:spPr bwMode="auto">
              <a:xfrm>
                <a:off x="9484" y="-293"/>
                <a:ext cx="172" cy="86"/>
              </a:xfrm>
              <a:custGeom>
                <a:avLst/>
                <a:gdLst/>
                <a:ahLst/>
                <a:cxnLst>
                  <a:cxn ang="0">
                    <a:pos x="0" y="0"/>
                  </a:cxn>
                  <a:cxn ang="0">
                    <a:pos x="172" y="0"/>
                  </a:cxn>
                  <a:cxn ang="0">
                    <a:pos x="172" y="87"/>
                  </a:cxn>
                  <a:cxn ang="0">
                    <a:pos x="0" y="87"/>
                  </a:cxn>
                  <a:cxn ang="0">
                    <a:pos x="0" y="0"/>
                  </a:cxn>
                </a:cxnLst>
                <a:rect l="0" t="0" r="r" b="b"/>
                <a:pathLst>
                  <a:path w="172" h="86">
                    <a:moveTo>
                      <a:pt x="0" y="0"/>
                    </a:moveTo>
                    <a:lnTo>
                      <a:pt x="172" y="0"/>
                    </a:lnTo>
                    <a:lnTo>
                      <a:pt x="172" y="87"/>
                    </a:lnTo>
                    <a:lnTo>
                      <a:pt x="0" y="87"/>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29" name="Freeform 205"/>
              <p:cNvSpPr>
                <a:spLocks/>
              </p:cNvSpPr>
              <p:nvPr/>
            </p:nvSpPr>
            <p:spPr bwMode="auto">
              <a:xfrm>
                <a:off x="9802" y="-21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0" name="Freeform 206"/>
              <p:cNvSpPr>
                <a:spLocks/>
              </p:cNvSpPr>
              <p:nvPr/>
            </p:nvSpPr>
            <p:spPr bwMode="auto">
              <a:xfrm>
                <a:off x="9802" y="-182"/>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1" name="Freeform 207"/>
              <p:cNvSpPr>
                <a:spLocks/>
              </p:cNvSpPr>
              <p:nvPr/>
            </p:nvSpPr>
            <p:spPr bwMode="auto">
              <a:xfrm>
                <a:off x="9802" y="-153"/>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2" name="Freeform 208"/>
              <p:cNvSpPr>
                <a:spLocks/>
              </p:cNvSpPr>
              <p:nvPr/>
            </p:nvSpPr>
            <p:spPr bwMode="auto">
              <a:xfrm>
                <a:off x="9802" y="-124"/>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3" name="Freeform 209"/>
              <p:cNvSpPr>
                <a:spLocks/>
              </p:cNvSpPr>
              <p:nvPr/>
            </p:nvSpPr>
            <p:spPr bwMode="auto">
              <a:xfrm>
                <a:off x="9802" y="-95"/>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4" name="Freeform 210"/>
              <p:cNvSpPr>
                <a:spLocks/>
              </p:cNvSpPr>
              <p:nvPr/>
            </p:nvSpPr>
            <p:spPr bwMode="auto">
              <a:xfrm>
                <a:off x="9802" y="-66"/>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5" name="Freeform 211"/>
              <p:cNvSpPr>
                <a:spLocks/>
              </p:cNvSpPr>
              <p:nvPr/>
            </p:nvSpPr>
            <p:spPr bwMode="auto">
              <a:xfrm>
                <a:off x="9802" y="-3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6" name="Freeform 212"/>
              <p:cNvSpPr>
                <a:spLocks/>
              </p:cNvSpPr>
              <p:nvPr/>
            </p:nvSpPr>
            <p:spPr bwMode="auto">
              <a:xfrm>
                <a:off x="9802" y="-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7" name="Freeform 213"/>
              <p:cNvSpPr>
                <a:spLocks/>
              </p:cNvSpPr>
              <p:nvPr/>
            </p:nvSpPr>
            <p:spPr bwMode="auto">
              <a:xfrm>
                <a:off x="9802" y="2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8" name="Freeform 214"/>
              <p:cNvSpPr>
                <a:spLocks/>
              </p:cNvSpPr>
              <p:nvPr/>
            </p:nvSpPr>
            <p:spPr bwMode="auto">
              <a:xfrm>
                <a:off x="9802" y="50"/>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39" name="Freeform 215"/>
              <p:cNvSpPr>
                <a:spLocks/>
              </p:cNvSpPr>
              <p:nvPr/>
            </p:nvSpPr>
            <p:spPr bwMode="auto">
              <a:xfrm>
                <a:off x="9802" y="79"/>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0" name="Freeform 216"/>
              <p:cNvSpPr>
                <a:spLocks/>
              </p:cNvSpPr>
              <p:nvPr/>
            </p:nvSpPr>
            <p:spPr bwMode="auto">
              <a:xfrm>
                <a:off x="9802" y="10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1" name="Freeform 217"/>
              <p:cNvSpPr>
                <a:spLocks/>
              </p:cNvSpPr>
              <p:nvPr/>
            </p:nvSpPr>
            <p:spPr bwMode="auto">
              <a:xfrm>
                <a:off x="9802" y="13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2" name="Freeform 218"/>
              <p:cNvSpPr>
                <a:spLocks/>
              </p:cNvSpPr>
              <p:nvPr/>
            </p:nvSpPr>
            <p:spPr bwMode="auto">
              <a:xfrm>
                <a:off x="9802" y="166"/>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3" name="Freeform 219"/>
              <p:cNvSpPr>
                <a:spLocks/>
              </p:cNvSpPr>
              <p:nvPr/>
            </p:nvSpPr>
            <p:spPr bwMode="auto">
              <a:xfrm>
                <a:off x="9802" y="195"/>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4" name="Freeform 220"/>
              <p:cNvSpPr>
                <a:spLocks/>
              </p:cNvSpPr>
              <p:nvPr/>
            </p:nvSpPr>
            <p:spPr bwMode="auto">
              <a:xfrm>
                <a:off x="9802" y="224"/>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5" name="Freeform 221"/>
              <p:cNvSpPr>
                <a:spLocks/>
              </p:cNvSpPr>
              <p:nvPr/>
            </p:nvSpPr>
            <p:spPr bwMode="auto">
              <a:xfrm>
                <a:off x="9802" y="253"/>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6" name="Freeform 222"/>
              <p:cNvSpPr>
                <a:spLocks/>
              </p:cNvSpPr>
              <p:nvPr/>
            </p:nvSpPr>
            <p:spPr bwMode="auto">
              <a:xfrm>
                <a:off x="9802" y="282"/>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7" name="Freeform 223"/>
              <p:cNvSpPr>
                <a:spLocks/>
              </p:cNvSpPr>
              <p:nvPr/>
            </p:nvSpPr>
            <p:spPr bwMode="auto">
              <a:xfrm>
                <a:off x="9802" y="311"/>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8" name="Freeform 224"/>
              <p:cNvSpPr>
                <a:spLocks/>
              </p:cNvSpPr>
              <p:nvPr/>
            </p:nvSpPr>
            <p:spPr bwMode="auto">
              <a:xfrm>
                <a:off x="9802" y="340"/>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49" name="Freeform 225"/>
              <p:cNvSpPr>
                <a:spLocks/>
              </p:cNvSpPr>
              <p:nvPr/>
            </p:nvSpPr>
            <p:spPr bwMode="auto">
              <a:xfrm>
                <a:off x="9802" y="369"/>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0" name="Freeform 226"/>
              <p:cNvSpPr>
                <a:spLocks/>
              </p:cNvSpPr>
              <p:nvPr/>
            </p:nvSpPr>
            <p:spPr bwMode="auto">
              <a:xfrm>
                <a:off x="9802" y="398"/>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1" name="Freeform 227"/>
              <p:cNvSpPr>
                <a:spLocks/>
              </p:cNvSpPr>
              <p:nvPr/>
            </p:nvSpPr>
            <p:spPr bwMode="auto">
              <a:xfrm>
                <a:off x="9802" y="427"/>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2" name="Freeform 228"/>
              <p:cNvSpPr>
                <a:spLocks/>
              </p:cNvSpPr>
              <p:nvPr/>
            </p:nvSpPr>
            <p:spPr bwMode="auto">
              <a:xfrm>
                <a:off x="9716" y="-293"/>
                <a:ext cx="172" cy="86"/>
              </a:xfrm>
              <a:custGeom>
                <a:avLst/>
                <a:gdLst/>
                <a:ahLst/>
                <a:cxnLst>
                  <a:cxn ang="0">
                    <a:pos x="0" y="87"/>
                  </a:cxn>
                  <a:cxn ang="0">
                    <a:pos x="172" y="87"/>
                  </a:cxn>
                  <a:cxn ang="0">
                    <a:pos x="172" y="0"/>
                  </a:cxn>
                  <a:cxn ang="0">
                    <a:pos x="0" y="0"/>
                  </a:cxn>
                  <a:cxn ang="0">
                    <a:pos x="0" y="87"/>
                  </a:cxn>
                </a:cxnLst>
                <a:rect l="0" t="0" r="r" b="b"/>
                <a:pathLst>
                  <a:path w="172" h="86">
                    <a:moveTo>
                      <a:pt x="0" y="87"/>
                    </a:moveTo>
                    <a:lnTo>
                      <a:pt x="172" y="87"/>
                    </a:lnTo>
                    <a:lnTo>
                      <a:pt x="172" y="0"/>
                    </a:lnTo>
                    <a:lnTo>
                      <a:pt x="0" y="0"/>
                    </a:lnTo>
                    <a:lnTo>
                      <a:pt x="0" y="87"/>
                    </a:lnTo>
                    <a:close/>
                  </a:path>
                </a:pathLst>
              </a:custGeom>
              <a:solidFill>
                <a:srgbClr val="DBDCD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3" name="Freeform 229"/>
              <p:cNvSpPr>
                <a:spLocks/>
              </p:cNvSpPr>
              <p:nvPr/>
            </p:nvSpPr>
            <p:spPr bwMode="auto">
              <a:xfrm>
                <a:off x="9716" y="-293"/>
                <a:ext cx="172" cy="86"/>
              </a:xfrm>
              <a:custGeom>
                <a:avLst/>
                <a:gdLst/>
                <a:ahLst/>
                <a:cxnLst>
                  <a:cxn ang="0">
                    <a:pos x="0" y="0"/>
                  </a:cxn>
                  <a:cxn ang="0">
                    <a:pos x="172" y="0"/>
                  </a:cxn>
                  <a:cxn ang="0">
                    <a:pos x="172" y="87"/>
                  </a:cxn>
                  <a:cxn ang="0">
                    <a:pos x="0" y="87"/>
                  </a:cxn>
                  <a:cxn ang="0">
                    <a:pos x="0" y="0"/>
                  </a:cxn>
                </a:cxnLst>
                <a:rect l="0" t="0" r="r" b="b"/>
                <a:pathLst>
                  <a:path w="172" h="86">
                    <a:moveTo>
                      <a:pt x="0" y="0"/>
                    </a:moveTo>
                    <a:lnTo>
                      <a:pt x="172" y="0"/>
                    </a:lnTo>
                    <a:lnTo>
                      <a:pt x="172" y="87"/>
                    </a:lnTo>
                    <a:lnTo>
                      <a:pt x="0" y="87"/>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4" name="Freeform 230"/>
              <p:cNvSpPr>
                <a:spLocks/>
              </p:cNvSpPr>
              <p:nvPr/>
            </p:nvSpPr>
            <p:spPr bwMode="auto">
              <a:xfrm>
                <a:off x="10033" y="-21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5" name="Freeform 231"/>
              <p:cNvSpPr>
                <a:spLocks/>
              </p:cNvSpPr>
              <p:nvPr/>
            </p:nvSpPr>
            <p:spPr bwMode="auto">
              <a:xfrm>
                <a:off x="10033" y="-182"/>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6" name="Freeform 232"/>
              <p:cNvSpPr>
                <a:spLocks/>
              </p:cNvSpPr>
              <p:nvPr/>
            </p:nvSpPr>
            <p:spPr bwMode="auto">
              <a:xfrm>
                <a:off x="10033" y="-153"/>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7" name="Freeform 233"/>
              <p:cNvSpPr>
                <a:spLocks/>
              </p:cNvSpPr>
              <p:nvPr/>
            </p:nvSpPr>
            <p:spPr bwMode="auto">
              <a:xfrm>
                <a:off x="10033" y="-124"/>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8" name="Freeform 234"/>
              <p:cNvSpPr>
                <a:spLocks/>
              </p:cNvSpPr>
              <p:nvPr/>
            </p:nvSpPr>
            <p:spPr bwMode="auto">
              <a:xfrm>
                <a:off x="10033" y="-95"/>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59" name="Freeform 235"/>
              <p:cNvSpPr>
                <a:spLocks/>
              </p:cNvSpPr>
              <p:nvPr/>
            </p:nvSpPr>
            <p:spPr bwMode="auto">
              <a:xfrm>
                <a:off x="10033" y="-66"/>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0" name="Freeform 236"/>
              <p:cNvSpPr>
                <a:spLocks/>
              </p:cNvSpPr>
              <p:nvPr/>
            </p:nvSpPr>
            <p:spPr bwMode="auto">
              <a:xfrm>
                <a:off x="10033" y="-3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1" name="Freeform 237"/>
              <p:cNvSpPr>
                <a:spLocks/>
              </p:cNvSpPr>
              <p:nvPr/>
            </p:nvSpPr>
            <p:spPr bwMode="auto">
              <a:xfrm>
                <a:off x="10033" y="-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2" name="Freeform 238"/>
              <p:cNvSpPr>
                <a:spLocks/>
              </p:cNvSpPr>
              <p:nvPr/>
            </p:nvSpPr>
            <p:spPr bwMode="auto">
              <a:xfrm>
                <a:off x="10033" y="2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3" name="Freeform 239"/>
              <p:cNvSpPr>
                <a:spLocks/>
              </p:cNvSpPr>
              <p:nvPr/>
            </p:nvSpPr>
            <p:spPr bwMode="auto">
              <a:xfrm>
                <a:off x="10033" y="50"/>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4" name="Freeform 240"/>
              <p:cNvSpPr>
                <a:spLocks/>
              </p:cNvSpPr>
              <p:nvPr/>
            </p:nvSpPr>
            <p:spPr bwMode="auto">
              <a:xfrm>
                <a:off x="10033" y="79"/>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5" name="Freeform 241"/>
              <p:cNvSpPr>
                <a:spLocks/>
              </p:cNvSpPr>
              <p:nvPr/>
            </p:nvSpPr>
            <p:spPr bwMode="auto">
              <a:xfrm>
                <a:off x="10033" y="10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6" name="Freeform 242"/>
              <p:cNvSpPr>
                <a:spLocks/>
              </p:cNvSpPr>
              <p:nvPr/>
            </p:nvSpPr>
            <p:spPr bwMode="auto">
              <a:xfrm>
                <a:off x="10033" y="13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7" name="Freeform 243"/>
              <p:cNvSpPr>
                <a:spLocks/>
              </p:cNvSpPr>
              <p:nvPr/>
            </p:nvSpPr>
            <p:spPr bwMode="auto">
              <a:xfrm>
                <a:off x="10033" y="166"/>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8" name="Freeform 244"/>
              <p:cNvSpPr>
                <a:spLocks/>
              </p:cNvSpPr>
              <p:nvPr/>
            </p:nvSpPr>
            <p:spPr bwMode="auto">
              <a:xfrm>
                <a:off x="10033" y="195"/>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69" name="Freeform 245"/>
              <p:cNvSpPr>
                <a:spLocks/>
              </p:cNvSpPr>
              <p:nvPr/>
            </p:nvSpPr>
            <p:spPr bwMode="auto">
              <a:xfrm>
                <a:off x="10033" y="224"/>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0" name="Freeform 246"/>
              <p:cNvSpPr>
                <a:spLocks/>
              </p:cNvSpPr>
              <p:nvPr/>
            </p:nvSpPr>
            <p:spPr bwMode="auto">
              <a:xfrm>
                <a:off x="10033" y="253"/>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1" name="Freeform 247"/>
              <p:cNvSpPr>
                <a:spLocks/>
              </p:cNvSpPr>
              <p:nvPr/>
            </p:nvSpPr>
            <p:spPr bwMode="auto">
              <a:xfrm>
                <a:off x="10033" y="282"/>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2" name="Freeform 248"/>
              <p:cNvSpPr>
                <a:spLocks/>
              </p:cNvSpPr>
              <p:nvPr/>
            </p:nvSpPr>
            <p:spPr bwMode="auto">
              <a:xfrm>
                <a:off x="10033" y="311"/>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3" name="Freeform 249"/>
              <p:cNvSpPr>
                <a:spLocks/>
              </p:cNvSpPr>
              <p:nvPr/>
            </p:nvSpPr>
            <p:spPr bwMode="auto">
              <a:xfrm>
                <a:off x="10033" y="340"/>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4" name="Freeform 250"/>
              <p:cNvSpPr>
                <a:spLocks/>
              </p:cNvSpPr>
              <p:nvPr/>
            </p:nvSpPr>
            <p:spPr bwMode="auto">
              <a:xfrm>
                <a:off x="10033" y="369"/>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5" name="Freeform 251"/>
              <p:cNvSpPr>
                <a:spLocks/>
              </p:cNvSpPr>
              <p:nvPr/>
            </p:nvSpPr>
            <p:spPr bwMode="auto">
              <a:xfrm>
                <a:off x="10033" y="398"/>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6" name="Freeform 252"/>
              <p:cNvSpPr>
                <a:spLocks/>
              </p:cNvSpPr>
              <p:nvPr/>
            </p:nvSpPr>
            <p:spPr bwMode="auto">
              <a:xfrm>
                <a:off x="10033" y="427"/>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7" name="Freeform 253"/>
              <p:cNvSpPr>
                <a:spLocks/>
              </p:cNvSpPr>
              <p:nvPr/>
            </p:nvSpPr>
            <p:spPr bwMode="auto">
              <a:xfrm>
                <a:off x="9948" y="-293"/>
                <a:ext cx="172" cy="86"/>
              </a:xfrm>
              <a:custGeom>
                <a:avLst/>
                <a:gdLst/>
                <a:ahLst/>
                <a:cxnLst>
                  <a:cxn ang="0">
                    <a:pos x="0" y="87"/>
                  </a:cxn>
                  <a:cxn ang="0">
                    <a:pos x="172" y="87"/>
                  </a:cxn>
                  <a:cxn ang="0">
                    <a:pos x="172" y="0"/>
                  </a:cxn>
                  <a:cxn ang="0">
                    <a:pos x="0" y="0"/>
                  </a:cxn>
                  <a:cxn ang="0">
                    <a:pos x="0" y="87"/>
                  </a:cxn>
                </a:cxnLst>
                <a:rect l="0" t="0" r="r" b="b"/>
                <a:pathLst>
                  <a:path w="172" h="86">
                    <a:moveTo>
                      <a:pt x="0" y="87"/>
                    </a:moveTo>
                    <a:lnTo>
                      <a:pt x="172" y="87"/>
                    </a:lnTo>
                    <a:lnTo>
                      <a:pt x="172" y="0"/>
                    </a:lnTo>
                    <a:lnTo>
                      <a:pt x="0" y="0"/>
                    </a:lnTo>
                    <a:lnTo>
                      <a:pt x="0" y="87"/>
                    </a:lnTo>
                    <a:close/>
                  </a:path>
                </a:pathLst>
              </a:custGeom>
              <a:solidFill>
                <a:srgbClr val="DBDCD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8" name="Freeform 254"/>
              <p:cNvSpPr>
                <a:spLocks/>
              </p:cNvSpPr>
              <p:nvPr/>
            </p:nvSpPr>
            <p:spPr bwMode="auto">
              <a:xfrm>
                <a:off x="9948" y="-293"/>
                <a:ext cx="172" cy="86"/>
              </a:xfrm>
              <a:custGeom>
                <a:avLst/>
                <a:gdLst/>
                <a:ahLst/>
                <a:cxnLst>
                  <a:cxn ang="0">
                    <a:pos x="0" y="0"/>
                  </a:cxn>
                  <a:cxn ang="0">
                    <a:pos x="172" y="0"/>
                  </a:cxn>
                  <a:cxn ang="0">
                    <a:pos x="172" y="87"/>
                  </a:cxn>
                  <a:cxn ang="0">
                    <a:pos x="0" y="87"/>
                  </a:cxn>
                  <a:cxn ang="0">
                    <a:pos x="0" y="0"/>
                  </a:cxn>
                </a:cxnLst>
                <a:rect l="0" t="0" r="r" b="b"/>
                <a:pathLst>
                  <a:path w="172" h="86">
                    <a:moveTo>
                      <a:pt x="0" y="0"/>
                    </a:moveTo>
                    <a:lnTo>
                      <a:pt x="172" y="0"/>
                    </a:lnTo>
                    <a:lnTo>
                      <a:pt x="172" y="87"/>
                    </a:lnTo>
                    <a:lnTo>
                      <a:pt x="0" y="87"/>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79" name="Freeform 255"/>
              <p:cNvSpPr>
                <a:spLocks/>
              </p:cNvSpPr>
              <p:nvPr/>
            </p:nvSpPr>
            <p:spPr bwMode="auto">
              <a:xfrm>
                <a:off x="9571" y="-140"/>
                <a:ext cx="0" cy="544"/>
              </a:xfrm>
              <a:custGeom>
                <a:avLst/>
                <a:gdLst/>
                <a:ahLst/>
                <a:cxnLst>
                  <a:cxn ang="0">
                    <a:pos x="0" y="0"/>
                  </a:cxn>
                  <a:cxn ang="0">
                    <a:pos x="0" y="544"/>
                  </a:cxn>
                </a:cxnLst>
                <a:rect l="0" t="0" r="r" b="b"/>
                <a:pathLst>
                  <a:path h="544">
                    <a:moveTo>
                      <a:pt x="0" y="0"/>
                    </a:moveTo>
                    <a:lnTo>
                      <a:pt x="0" y="544"/>
                    </a:lnTo>
                  </a:path>
                </a:pathLst>
              </a:custGeom>
              <a:noFill/>
              <a:ln w="28943">
                <a:solidFill>
                  <a:srgbClr val="DBDCDD"/>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0" name="Freeform 256"/>
              <p:cNvSpPr>
                <a:spLocks/>
              </p:cNvSpPr>
              <p:nvPr/>
            </p:nvSpPr>
            <p:spPr bwMode="auto">
              <a:xfrm>
                <a:off x="9550" y="-140"/>
                <a:ext cx="44" cy="544"/>
              </a:xfrm>
              <a:custGeom>
                <a:avLst/>
                <a:gdLst/>
                <a:ahLst/>
                <a:cxnLst>
                  <a:cxn ang="0">
                    <a:pos x="0" y="0"/>
                  </a:cxn>
                  <a:cxn ang="0">
                    <a:pos x="43" y="0"/>
                  </a:cxn>
                  <a:cxn ang="0">
                    <a:pos x="43" y="544"/>
                  </a:cxn>
                  <a:cxn ang="0">
                    <a:pos x="0" y="544"/>
                  </a:cxn>
                  <a:cxn ang="0">
                    <a:pos x="0" y="0"/>
                  </a:cxn>
                </a:cxnLst>
                <a:rect l="0" t="0" r="r" b="b"/>
                <a:pathLst>
                  <a:path w="44" h="544">
                    <a:moveTo>
                      <a:pt x="0" y="0"/>
                    </a:moveTo>
                    <a:lnTo>
                      <a:pt x="43" y="0"/>
                    </a:lnTo>
                    <a:lnTo>
                      <a:pt x="43" y="544"/>
                    </a:lnTo>
                    <a:lnTo>
                      <a:pt x="0" y="544"/>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1" name="Freeform 257"/>
              <p:cNvSpPr>
                <a:spLocks/>
              </p:cNvSpPr>
              <p:nvPr/>
            </p:nvSpPr>
            <p:spPr bwMode="auto">
              <a:xfrm>
                <a:off x="9803" y="-119"/>
                <a:ext cx="0" cy="63"/>
              </a:xfrm>
              <a:custGeom>
                <a:avLst/>
                <a:gdLst/>
                <a:ahLst/>
                <a:cxnLst>
                  <a:cxn ang="0">
                    <a:pos x="0" y="0"/>
                  </a:cxn>
                  <a:cxn ang="0">
                    <a:pos x="0" y="63"/>
                  </a:cxn>
                </a:cxnLst>
                <a:rect l="0" t="0" r="r" b="b"/>
                <a:pathLst>
                  <a:path h="63">
                    <a:moveTo>
                      <a:pt x="0" y="0"/>
                    </a:moveTo>
                    <a:lnTo>
                      <a:pt x="0" y="63"/>
                    </a:lnTo>
                  </a:path>
                </a:pathLst>
              </a:custGeom>
              <a:noFill/>
              <a:ln w="28956">
                <a:solidFill>
                  <a:srgbClr val="DBDCDD"/>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2" name="Freeform 258"/>
              <p:cNvSpPr>
                <a:spLocks/>
              </p:cNvSpPr>
              <p:nvPr/>
            </p:nvSpPr>
            <p:spPr bwMode="auto">
              <a:xfrm>
                <a:off x="9781" y="-119"/>
                <a:ext cx="44" cy="63"/>
              </a:xfrm>
              <a:custGeom>
                <a:avLst/>
                <a:gdLst/>
                <a:ahLst/>
                <a:cxnLst>
                  <a:cxn ang="0">
                    <a:pos x="0" y="0"/>
                  </a:cxn>
                  <a:cxn ang="0">
                    <a:pos x="44" y="0"/>
                  </a:cxn>
                  <a:cxn ang="0">
                    <a:pos x="44" y="63"/>
                  </a:cxn>
                  <a:cxn ang="0">
                    <a:pos x="0" y="63"/>
                  </a:cxn>
                  <a:cxn ang="0">
                    <a:pos x="0" y="0"/>
                  </a:cxn>
                </a:cxnLst>
                <a:rect l="0" t="0" r="r" b="b"/>
                <a:pathLst>
                  <a:path w="44" h="63">
                    <a:moveTo>
                      <a:pt x="0" y="0"/>
                    </a:moveTo>
                    <a:lnTo>
                      <a:pt x="44" y="0"/>
                    </a:lnTo>
                    <a:lnTo>
                      <a:pt x="44" y="63"/>
                    </a:lnTo>
                    <a:lnTo>
                      <a:pt x="0" y="63"/>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3" name="Freeform 259"/>
              <p:cNvSpPr>
                <a:spLocks/>
              </p:cNvSpPr>
              <p:nvPr/>
            </p:nvSpPr>
            <p:spPr bwMode="auto">
              <a:xfrm>
                <a:off x="9365" y="-141"/>
                <a:ext cx="170" cy="1"/>
              </a:xfrm>
              <a:custGeom>
                <a:avLst/>
                <a:gdLst/>
                <a:ahLst/>
                <a:cxnLst>
                  <a:cxn ang="0">
                    <a:pos x="0" y="0"/>
                  </a:cxn>
                  <a:cxn ang="0">
                    <a:pos x="170" y="1"/>
                  </a:cxn>
                </a:cxnLst>
                <a:rect l="0" t="0" r="r" b="b"/>
                <a:pathLst>
                  <a:path w="170" h="1">
                    <a:moveTo>
                      <a:pt x="0" y="0"/>
                    </a:moveTo>
                    <a:lnTo>
                      <a:pt x="170" y="1"/>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4" name="Freeform 260"/>
              <p:cNvSpPr>
                <a:spLocks/>
              </p:cNvSpPr>
              <p:nvPr/>
            </p:nvSpPr>
            <p:spPr bwMode="auto">
              <a:xfrm>
                <a:off x="9531" y="-147"/>
                <a:ext cx="17" cy="14"/>
              </a:xfrm>
              <a:custGeom>
                <a:avLst/>
                <a:gdLst/>
                <a:ahLst/>
                <a:cxnLst>
                  <a:cxn ang="0">
                    <a:pos x="17" y="7"/>
                  </a:cxn>
                  <a:cxn ang="0">
                    <a:pos x="0" y="0"/>
                  </a:cxn>
                  <a:cxn ang="0">
                    <a:pos x="0" y="14"/>
                  </a:cxn>
                  <a:cxn ang="0">
                    <a:pos x="17" y="7"/>
                  </a:cxn>
                </a:cxnLst>
                <a:rect l="0" t="0" r="r" b="b"/>
                <a:pathLst>
                  <a:path w="17" h="14">
                    <a:moveTo>
                      <a:pt x="17" y="7"/>
                    </a:moveTo>
                    <a:lnTo>
                      <a:pt x="0" y="0"/>
                    </a:lnTo>
                    <a:lnTo>
                      <a:pt x="0" y="14"/>
                    </a:lnTo>
                    <a:lnTo>
                      <a:pt x="17" y="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5" name="Freeform 261"/>
              <p:cNvSpPr>
                <a:spLocks/>
              </p:cNvSpPr>
              <p:nvPr/>
            </p:nvSpPr>
            <p:spPr bwMode="auto">
              <a:xfrm>
                <a:off x="9531" y="-147"/>
                <a:ext cx="17" cy="14"/>
              </a:xfrm>
              <a:custGeom>
                <a:avLst/>
                <a:gdLst/>
                <a:ahLst/>
                <a:cxnLst>
                  <a:cxn ang="0">
                    <a:pos x="17" y="7"/>
                  </a:cxn>
                  <a:cxn ang="0">
                    <a:pos x="0" y="14"/>
                  </a:cxn>
                  <a:cxn ang="0">
                    <a:pos x="0" y="0"/>
                  </a:cxn>
                  <a:cxn ang="0">
                    <a:pos x="17" y="7"/>
                  </a:cxn>
                </a:cxnLst>
                <a:rect l="0" t="0" r="r" b="b"/>
                <a:pathLst>
                  <a:path w="17" h="14">
                    <a:moveTo>
                      <a:pt x="17" y="7"/>
                    </a:moveTo>
                    <a:lnTo>
                      <a:pt x="0" y="14"/>
                    </a:lnTo>
                    <a:lnTo>
                      <a:pt x="0" y="0"/>
                    </a:lnTo>
                    <a:lnTo>
                      <a:pt x="17" y="7"/>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6" name="Freeform 262"/>
              <p:cNvSpPr>
                <a:spLocks/>
              </p:cNvSpPr>
              <p:nvPr/>
            </p:nvSpPr>
            <p:spPr bwMode="auto">
              <a:xfrm>
                <a:off x="9595" y="-119"/>
                <a:ext cx="174" cy="0"/>
              </a:xfrm>
              <a:custGeom>
                <a:avLst/>
                <a:gdLst/>
                <a:ahLst/>
                <a:cxnLst>
                  <a:cxn ang="0">
                    <a:pos x="0" y="0"/>
                  </a:cxn>
                  <a:cxn ang="0">
                    <a:pos x="174" y="0"/>
                  </a:cxn>
                </a:cxnLst>
                <a:rect l="0" t="0" r="r" b="b"/>
                <a:pathLst>
                  <a:path w="174">
                    <a:moveTo>
                      <a:pt x="0" y="0"/>
                    </a:moveTo>
                    <a:lnTo>
                      <a:pt x="174"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7" name="Freeform 263"/>
              <p:cNvSpPr>
                <a:spLocks/>
              </p:cNvSpPr>
              <p:nvPr/>
            </p:nvSpPr>
            <p:spPr bwMode="auto">
              <a:xfrm>
                <a:off x="9764" y="-126"/>
                <a:ext cx="17" cy="14"/>
              </a:xfrm>
              <a:custGeom>
                <a:avLst/>
                <a:gdLst/>
                <a:ahLst/>
                <a:cxnLst>
                  <a:cxn ang="0">
                    <a:pos x="17" y="7"/>
                  </a:cxn>
                  <a:cxn ang="0">
                    <a:pos x="0" y="0"/>
                  </a:cxn>
                  <a:cxn ang="0">
                    <a:pos x="0" y="14"/>
                  </a:cxn>
                  <a:cxn ang="0">
                    <a:pos x="17" y="7"/>
                  </a:cxn>
                </a:cxnLst>
                <a:rect l="0" t="0" r="r" b="b"/>
                <a:pathLst>
                  <a:path w="17" h="14">
                    <a:moveTo>
                      <a:pt x="17" y="7"/>
                    </a:moveTo>
                    <a:lnTo>
                      <a:pt x="0" y="0"/>
                    </a:lnTo>
                    <a:lnTo>
                      <a:pt x="0" y="14"/>
                    </a:lnTo>
                    <a:lnTo>
                      <a:pt x="17" y="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8" name="Freeform 264"/>
              <p:cNvSpPr>
                <a:spLocks/>
              </p:cNvSpPr>
              <p:nvPr/>
            </p:nvSpPr>
            <p:spPr bwMode="auto">
              <a:xfrm>
                <a:off x="9764" y="-126"/>
                <a:ext cx="17" cy="14"/>
              </a:xfrm>
              <a:custGeom>
                <a:avLst/>
                <a:gdLst/>
                <a:ahLst/>
                <a:cxnLst>
                  <a:cxn ang="0">
                    <a:pos x="17" y="7"/>
                  </a:cxn>
                  <a:cxn ang="0">
                    <a:pos x="0" y="14"/>
                  </a:cxn>
                  <a:cxn ang="0">
                    <a:pos x="0" y="0"/>
                  </a:cxn>
                  <a:cxn ang="0">
                    <a:pos x="17" y="7"/>
                  </a:cxn>
                </a:cxnLst>
                <a:rect l="0" t="0" r="r" b="b"/>
                <a:pathLst>
                  <a:path w="17" h="14">
                    <a:moveTo>
                      <a:pt x="17" y="7"/>
                    </a:moveTo>
                    <a:lnTo>
                      <a:pt x="0" y="14"/>
                    </a:lnTo>
                    <a:lnTo>
                      <a:pt x="0" y="0"/>
                    </a:lnTo>
                    <a:lnTo>
                      <a:pt x="17" y="7"/>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89" name="Freeform 265"/>
              <p:cNvSpPr>
                <a:spLocks/>
              </p:cNvSpPr>
              <p:nvPr/>
            </p:nvSpPr>
            <p:spPr bwMode="auto">
              <a:xfrm>
                <a:off x="10035" y="-3"/>
                <a:ext cx="0" cy="75"/>
              </a:xfrm>
              <a:custGeom>
                <a:avLst/>
                <a:gdLst/>
                <a:ahLst/>
                <a:cxnLst>
                  <a:cxn ang="0">
                    <a:pos x="0" y="0"/>
                  </a:cxn>
                  <a:cxn ang="0">
                    <a:pos x="0" y="75"/>
                  </a:cxn>
                </a:cxnLst>
                <a:rect l="0" t="0" r="r" b="b"/>
                <a:pathLst>
                  <a:path h="75">
                    <a:moveTo>
                      <a:pt x="0" y="0"/>
                    </a:moveTo>
                    <a:lnTo>
                      <a:pt x="0" y="75"/>
                    </a:lnTo>
                  </a:path>
                </a:pathLst>
              </a:custGeom>
              <a:noFill/>
              <a:ln w="28943">
                <a:solidFill>
                  <a:srgbClr val="DBDCDD"/>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0" name="Freeform 266"/>
              <p:cNvSpPr>
                <a:spLocks/>
              </p:cNvSpPr>
              <p:nvPr/>
            </p:nvSpPr>
            <p:spPr bwMode="auto">
              <a:xfrm>
                <a:off x="10013" y="-3"/>
                <a:ext cx="44" cy="75"/>
              </a:xfrm>
              <a:custGeom>
                <a:avLst/>
                <a:gdLst/>
                <a:ahLst/>
                <a:cxnLst>
                  <a:cxn ang="0">
                    <a:pos x="0" y="0"/>
                  </a:cxn>
                  <a:cxn ang="0">
                    <a:pos x="44" y="0"/>
                  </a:cxn>
                  <a:cxn ang="0">
                    <a:pos x="44" y="75"/>
                  </a:cxn>
                  <a:cxn ang="0">
                    <a:pos x="0" y="75"/>
                  </a:cxn>
                  <a:cxn ang="0">
                    <a:pos x="0" y="0"/>
                  </a:cxn>
                </a:cxnLst>
                <a:rect l="0" t="0" r="r" b="b"/>
                <a:pathLst>
                  <a:path w="44" h="75">
                    <a:moveTo>
                      <a:pt x="0" y="0"/>
                    </a:moveTo>
                    <a:lnTo>
                      <a:pt x="44" y="0"/>
                    </a:lnTo>
                    <a:lnTo>
                      <a:pt x="44" y="75"/>
                    </a:lnTo>
                    <a:lnTo>
                      <a:pt x="0" y="75"/>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1" name="Freeform 267"/>
              <p:cNvSpPr>
                <a:spLocks/>
              </p:cNvSpPr>
              <p:nvPr/>
            </p:nvSpPr>
            <p:spPr bwMode="auto">
              <a:xfrm>
                <a:off x="9597" y="-1"/>
                <a:ext cx="400" cy="0"/>
              </a:xfrm>
              <a:custGeom>
                <a:avLst/>
                <a:gdLst/>
                <a:ahLst/>
                <a:cxnLst>
                  <a:cxn ang="0">
                    <a:pos x="0" y="0"/>
                  </a:cxn>
                  <a:cxn ang="0">
                    <a:pos x="400" y="0"/>
                  </a:cxn>
                </a:cxnLst>
                <a:rect l="0" t="0" r="r" b="b"/>
                <a:pathLst>
                  <a:path w="400">
                    <a:moveTo>
                      <a:pt x="0" y="0"/>
                    </a:moveTo>
                    <a:lnTo>
                      <a:pt x="400"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2" name="Freeform 268"/>
              <p:cNvSpPr>
                <a:spLocks/>
              </p:cNvSpPr>
              <p:nvPr/>
            </p:nvSpPr>
            <p:spPr bwMode="auto">
              <a:xfrm>
                <a:off x="9997" y="-10"/>
                <a:ext cx="17" cy="14"/>
              </a:xfrm>
              <a:custGeom>
                <a:avLst/>
                <a:gdLst/>
                <a:ahLst/>
                <a:cxnLst>
                  <a:cxn ang="0">
                    <a:pos x="17" y="7"/>
                  </a:cxn>
                  <a:cxn ang="0">
                    <a:pos x="0" y="0"/>
                  </a:cxn>
                  <a:cxn ang="0">
                    <a:pos x="0" y="14"/>
                  </a:cxn>
                  <a:cxn ang="0">
                    <a:pos x="17" y="7"/>
                  </a:cxn>
                </a:cxnLst>
                <a:rect l="0" t="0" r="r" b="b"/>
                <a:pathLst>
                  <a:path w="17" h="14">
                    <a:moveTo>
                      <a:pt x="17" y="7"/>
                    </a:moveTo>
                    <a:lnTo>
                      <a:pt x="0" y="0"/>
                    </a:lnTo>
                    <a:lnTo>
                      <a:pt x="0" y="14"/>
                    </a:lnTo>
                    <a:lnTo>
                      <a:pt x="17" y="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3" name="Freeform 269"/>
              <p:cNvSpPr>
                <a:spLocks/>
              </p:cNvSpPr>
              <p:nvPr/>
            </p:nvSpPr>
            <p:spPr bwMode="auto">
              <a:xfrm>
                <a:off x="9997" y="-10"/>
                <a:ext cx="17" cy="14"/>
              </a:xfrm>
              <a:custGeom>
                <a:avLst/>
                <a:gdLst/>
                <a:ahLst/>
                <a:cxnLst>
                  <a:cxn ang="0">
                    <a:pos x="17" y="7"/>
                  </a:cxn>
                  <a:cxn ang="0">
                    <a:pos x="0" y="14"/>
                  </a:cxn>
                  <a:cxn ang="0">
                    <a:pos x="0" y="0"/>
                  </a:cxn>
                  <a:cxn ang="0">
                    <a:pos x="17" y="7"/>
                  </a:cxn>
                </a:cxnLst>
                <a:rect l="0" t="0" r="r" b="b"/>
                <a:pathLst>
                  <a:path w="17" h="14">
                    <a:moveTo>
                      <a:pt x="17" y="7"/>
                    </a:moveTo>
                    <a:lnTo>
                      <a:pt x="0" y="14"/>
                    </a:lnTo>
                    <a:lnTo>
                      <a:pt x="0" y="0"/>
                    </a:lnTo>
                    <a:lnTo>
                      <a:pt x="17" y="7"/>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4" name="Freeform 270"/>
              <p:cNvSpPr>
                <a:spLocks/>
              </p:cNvSpPr>
              <p:nvPr/>
            </p:nvSpPr>
            <p:spPr bwMode="auto">
              <a:xfrm>
                <a:off x="9801" y="313"/>
                <a:ext cx="0" cy="63"/>
              </a:xfrm>
              <a:custGeom>
                <a:avLst/>
                <a:gdLst/>
                <a:ahLst/>
                <a:cxnLst>
                  <a:cxn ang="0">
                    <a:pos x="0" y="0"/>
                  </a:cxn>
                  <a:cxn ang="0">
                    <a:pos x="0" y="63"/>
                  </a:cxn>
                </a:cxnLst>
                <a:rect l="0" t="0" r="r" b="b"/>
                <a:pathLst>
                  <a:path h="63">
                    <a:moveTo>
                      <a:pt x="0" y="0"/>
                    </a:moveTo>
                    <a:lnTo>
                      <a:pt x="0" y="63"/>
                    </a:lnTo>
                  </a:path>
                </a:pathLst>
              </a:custGeom>
              <a:noFill/>
              <a:ln w="28956">
                <a:solidFill>
                  <a:srgbClr val="DBDCDD"/>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5" name="Freeform 271"/>
              <p:cNvSpPr>
                <a:spLocks/>
              </p:cNvSpPr>
              <p:nvPr/>
            </p:nvSpPr>
            <p:spPr bwMode="auto">
              <a:xfrm>
                <a:off x="9779" y="313"/>
                <a:ext cx="44" cy="63"/>
              </a:xfrm>
              <a:custGeom>
                <a:avLst/>
                <a:gdLst/>
                <a:ahLst/>
                <a:cxnLst>
                  <a:cxn ang="0">
                    <a:pos x="0" y="0"/>
                  </a:cxn>
                  <a:cxn ang="0">
                    <a:pos x="44" y="0"/>
                  </a:cxn>
                  <a:cxn ang="0">
                    <a:pos x="44" y="63"/>
                  </a:cxn>
                  <a:cxn ang="0">
                    <a:pos x="0" y="63"/>
                  </a:cxn>
                  <a:cxn ang="0">
                    <a:pos x="0" y="0"/>
                  </a:cxn>
                </a:cxnLst>
                <a:rect l="0" t="0" r="r" b="b"/>
                <a:pathLst>
                  <a:path w="44" h="63">
                    <a:moveTo>
                      <a:pt x="0" y="0"/>
                    </a:moveTo>
                    <a:lnTo>
                      <a:pt x="44" y="0"/>
                    </a:lnTo>
                    <a:lnTo>
                      <a:pt x="44" y="63"/>
                    </a:lnTo>
                    <a:lnTo>
                      <a:pt x="0" y="63"/>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6" name="Freeform 272"/>
              <p:cNvSpPr>
                <a:spLocks/>
              </p:cNvSpPr>
              <p:nvPr/>
            </p:nvSpPr>
            <p:spPr bwMode="auto">
              <a:xfrm>
                <a:off x="10035" y="222"/>
                <a:ext cx="0" cy="75"/>
              </a:xfrm>
              <a:custGeom>
                <a:avLst/>
                <a:gdLst/>
                <a:ahLst/>
                <a:cxnLst>
                  <a:cxn ang="0">
                    <a:pos x="0" y="0"/>
                  </a:cxn>
                  <a:cxn ang="0">
                    <a:pos x="0" y="75"/>
                  </a:cxn>
                </a:cxnLst>
                <a:rect l="0" t="0" r="r" b="b"/>
                <a:pathLst>
                  <a:path h="75">
                    <a:moveTo>
                      <a:pt x="0" y="0"/>
                    </a:moveTo>
                    <a:lnTo>
                      <a:pt x="0" y="75"/>
                    </a:lnTo>
                  </a:path>
                </a:pathLst>
              </a:custGeom>
              <a:noFill/>
              <a:ln w="28943">
                <a:solidFill>
                  <a:srgbClr val="DBDCDD"/>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7" name="Freeform 273"/>
              <p:cNvSpPr>
                <a:spLocks/>
              </p:cNvSpPr>
              <p:nvPr/>
            </p:nvSpPr>
            <p:spPr bwMode="auto">
              <a:xfrm>
                <a:off x="10013" y="222"/>
                <a:ext cx="44" cy="75"/>
              </a:xfrm>
              <a:custGeom>
                <a:avLst/>
                <a:gdLst/>
                <a:ahLst/>
                <a:cxnLst>
                  <a:cxn ang="0">
                    <a:pos x="0" y="0"/>
                  </a:cxn>
                  <a:cxn ang="0">
                    <a:pos x="44" y="0"/>
                  </a:cxn>
                  <a:cxn ang="0">
                    <a:pos x="44" y="75"/>
                  </a:cxn>
                  <a:cxn ang="0">
                    <a:pos x="0" y="75"/>
                  </a:cxn>
                  <a:cxn ang="0">
                    <a:pos x="0" y="0"/>
                  </a:cxn>
                </a:cxnLst>
                <a:rect l="0" t="0" r="r" b="b"/>
                <a:pathLst>
                  <a:path w="44" h="75">
                    <a:moveTo>
                      <a:pt x="0" y="0"/>
                    </a:moveTo>
                    <a:lnTo>
                      <a:pt x="44" y="0"/>
                    </a:lnTo>
                    <a:lnTo>
                      <a:pt x="44" y="75"/>
                    </a:lnTo>
                    <a:lnTo>
                      <a:pt x="0" y="75"/>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8" name="Freeform 274"/>
              <p:cNvSpPr>
                <a:spLocks/>
              </p:cNvSpPr>
              <p:nvPr/>
            </p:nvSpPr>
            <p:spPr bwMode="auto">
              <a:xfrm>
                <a:off x="9595" y="222"/>
                <a:ext cx="403" cy="0"/>
              </a:xfrm>
              <a:custGeom>
                <a:avLst/>
                <a:gdLst/>
                <a:ahLst/>
                <a:cxnLst>
                  <a:cxn ang="0">
                    <a:pos x="0" y="0"/>
                  </a:cxn>
                  <a:cxn ang="0">
                    <a:pos x="403" y="0"/>
                  </a:cxn>
                </a:cxnLst>
                <a:rect l="0" t="0" r="r" b="b"/>
                <a:pathLst>
                  <a:path w="403">
                    <a:moveTo>
                      <a:pt x="0" y="0"/>
                    </a:moveTo>
                    <a:lnTo>
                      <a:pt x="403"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99" name="Freeform 275"/>
              <p:cNvSpPr>
                <a:spLocks/>
              </p:cNvSpPr>
              <p:nvPr/>
            </p:nvSpPr>
            <p:spPr bwMode="auto">
              <a:xfrm>
                <a:off x="9993" y="215"/>
                <a:ext cx="17" cy="14"/>
              </a:xfrm>
              <a:custGeom>
                <a:avLst/>
                <a:gdLst/>
                <a:ahLst/>
                <a:cxnLst>
                  <a:cxn ang="0">
                    <a:pos x="17" y="7"/>
                  </a:cxn>
                  <a:cxn ang="0">
                    <a:pos x="0" y="0"/>
                  </a:cxn>
                  <a:cxn ang="0">
                    <a:pos x="0" y="14"/>
                  </a:cxn>
                  <a:cxn ang="0">
                    <a:pos x="17" y="7"/>
                  </a:cxn>
                </a:cxnLst>
                <a:rect l="0" t="0" r="r" b="b"/>
                <a:pathLst>
                  <a:path w="17" h="14">
                    <a:moveTo>
                      <a:pt x="17" y="7"/>
                    </a:moveTo>
                    <a:lnTo>
                      <a:pt x="0" y="0"/>
                    </a:lnTo>
                    <a:lnTo>
                      <a:pt x="0" y="14"/>
                    </a:lnTo>
                    <a:lnTo>
                      <a:pt x="17" y="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0" name="Freeform 276"/>
              <p:cNvSpPr>
                <a:spLocks/>
              </p:cNvSpPr>
              <p:nvPr/>
            </p:nvSpPr>
            <p:spPr bwMode="auto">
              <a:xfrm>
                <a:off x="9993" y="215"/>
                <a:ext cx="17" cy="14"/>
              </a:xfrm>
              <a:custGeom>
                <a:avLst/>
                <a:gdLst/>
                <a:ahLst/>
                <a:cxnLst>
                  <a:cxn ang="0">
                    <a:pos x="17" y="7"/>
                  </a:cxn>
                  <a:cxn ang="0">
                    <a:pos x="0" y="14"/>
                  </a:cxn>
                  <a:cxn ang="0">
                    <a:pos x="0" y="0"/>
                  </a:cxn>
                  <a:cxn ang="0">
                    <a:pos x="17" y="7"/>
                  </a:cxn>
                </a:cxnLst>
                <a:rect l="0" t="0" r="r" b="b"/>
                <a:pathLst>
                  <a:path w="17" h="14">
                    <a:moveTo>
                      <a:pt x="17" y="7"/>
                    </a:moveTo>
                    <a:lnTo>
                      <a:pt x="0" y="14"/>
                    </a:lnTo>
                    <a:lnTo>
                      <a:pt x="0" y="0"/>
                    </a:lnTo>
                    <a:lnTo>
                      <a:pt x="17" y="7"/>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1" name="Freeform 277"/>
              <p:cNvSpPr>
                <a:spLocks/>
              </p:cNvSpPr>
              <p:nvPr/>
            </p:nvSpPr>
            <p:spPr bwMode="auto">
              <a:xfrm>
                <a:off x="9595" y="315"/>
                <a:ext cx="172" cy="0"/>
              </a:xfrm>
              <a:custGeom>
                <a:avLst/>
                <a:gdLst/>
                <a:ahLst/>
                <a:cxnLst>
                  <a:cxn ang="0">
                    <a:pos x="0" y="0"/>
                  </a:cxn>
                  <a:cxn ang="0">
                    <a:pos x="172" y="1"/>
                  </a:cxn>
                </a:cxnLst>
                <a:rect l="0" t="0" r="r" b="b"/>
                <a:pathLst>
                  <a:path w="172">
                    <a:moveTo>
                      <a:pt x="0" y="0"/>
                    </a:moveTo>
                    <a:lnTo>
                      <a:pt x="172" y="1"/>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2" name="Freeform 278"/>
              <p:cNvSpPr>
                <a:spLocks/>
              </p:cNvSpPr>
              <p:nvPr/>
            </p:nvSpPr>
            <p:spPr bwMode="auto">
              <a:xfrm>
                <a:off x="9762" y="308"/>
                <a:ext cx="17" cy="14"/>
              </a:xfrm>
              <a:custGeom>
                <a:avLst/>
                <a:gdLst/>
                <a:ahLst/>
                <a:cxnLst>
                  <a:cxn ang="0">
                    <a:pos x="17" y="8"/>
                  </a:cxn>
                  <a:cxn ang="0">
                    <a:pos x="0" y="0"/>
                  </a:cxn>
                  <a:cxn ang="0">
                    <a:pos x="0" y="14"/>
                  </a:cxn>
                  <a:cxn ang="0">
                    <a:pos x="17" y="8"/>
                  </a:cxn>
                </a:cxnLst>
                <a:rect l="0" t="0" r="r" b="b"/>
                <a:pathLst>
                  <a:path w="17" h="14">
                    <a:moveTo>
                      <a:pt x="17" y="8"/>
                    </a:moveTo>
                    <a:lnTo>
                      <a:pt x="0" y="0"/>
                    </a:lnTo>
                    <a:lnTo>
                      <a:pt x="0" y="14"/>
                    </a:lnTo>
                    <a:lnTo>
                      <a:pt x="17" y="8"/>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3" name="Freeform 279"/>
              <p:cNvSpPr>
                <a:spLocks/>
              </p:cNvSpPr>
              <p:nvPr/>
            </p:nvSpPr>
            <p:spPr bwMode="auto">
              <a:xfrm>
                <a:off x="9762" y="308"/>
                <a:ext cx="17" cy="14"/>
              </a:xfrm>
              <a:custGeom>
                <a:avLst/>
                <a:gdLst/>
                <a:ahLst/>
                <a:cxnLst>
                  <a:cxn ang="0">
                    <a:pos x="17" y="8"/>
                  </a:cxn>
                  <a:cxn ang="0">
                    <a:pos x="0" y="14"/>
                  </a:cxn>
                  <a:cxn ang="0">
                    <a:pos x="0" y="0"/>
                  </a:cxn>
                  <a:cxn ang="0">
                    <a:pos x="17" y="8"/>
                  </a:cxn>
                </a:cxnLst>
                <a:rect l="0" t="0" r="r" b="b"/>
                <a:pathLst>
                  <a:path w="17" h="14">
                    <a:moveTo>
                      <a:pt x="17" y="8"/>
                    </a:moveTo>
                    <a:lnTo>
                      <a:pt x="0" y="14"/>
                    </a:lnTo>
                    <a:lnTo>
                      <a:pt x="0" y="0"/>
                    </a:lnTo>
                    <a:lnTo>
                      <a:pt x="17" y="8"/>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4" name="Freeform 280"/>
              <p:cNvSpPr>
                <a:spLocks/>
              </p:cNvSpPr>
              <p:nvPr/>
            </p:nvSpPr>
            <p:spPr bwMode="auto">
              <a:xfrm>
                <a:off x="9335" y="-319"/>
                <a:ext cx="0" cy="38"/>
              </a:xfrm>
              <a:custGeom>
                <a:avLst/>
                <a:gdLst/>
                <a:ahLst/>
                <a:cxnLst>
                  <a:cxn ang="0">
                    <a:pos x="0" y="0"/>
                  </a:cxn>
                  <a:cxn ang="0">
                    <a:pos x="0" y="38"/>
                  </a:cxn>
                </a:cxnLst>
                <a:rect l="0" t="0" r="r" b="b"/>
                <a:pathLst>
                  <a:path h="38">
                    <a:moveTo>
                      <a:pt x="0" y="0"/>
                    </a:moveTo>
                    <a:lnTo>
                      <a:pt x="0" y="38"/>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5" name="Freeform 281"/>
              <p:cNvSpPr>
                <a:spLocks/>
              </p:cNvSpPr>
              <p:nvPr/>
            </p:nvSpPr>
            <p:spPr bwMode="auto">
              <a:xfrm>
                <a:off x="9319" y="-308"/>
                <a:ext cx="34" cy="0"/>
              </a:xfrm>
              <a:custGeom>
                <a:avLst/>
                <a:gdLst/>
                <a:ahLst/>
                <a:cxnLst>
                  <a:cxn ang="0">
                    <a:pos x="0" y="0"/>
                  </a:cxn>
                  <a:cxn ang="0">
                    <a:pos x="34" y="0"/>
                  </a:cxn>
                </a:cxnLst>
                <a:rect l="0" t="0" r="r" b="b"/>
                <a:pathLst>
                  <a:path w="34">
                    <a:moveTo>
                      <a:pt x="0" y="0"/>
                    </a:moveTo>
                    <a:lnTo>
                      <a:pt x="34"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6" name="Freeform 282"/>
              <p:cNvSpPr>
                <a:spLocks/>
              </p:cNvSpPr>
              <p:nvPr/>
            </p:nvSpPr>
            <p:spPr bwMode="auto">
              <a:xfrm>
                <a:off x="9319" y="-281"/>
                <a:ext cx="16" cy="22"/>
              </a:xfrm>
              <a:custGeom>
                <a:avLst/>
                <a:gdLst/>
                <a:ahLst/>
                <a:cxnLst>
                  <a:cxn ang="0">
                    <a:pos x="0" y="22"/>
                  </a:cxn>
                  <a:cxn ang="0">
                    <a:pos x="16" y="0"/>
                  </a:cxn>
                </a:cxnLst>
                <a:rect l="0" t="0" r="r" b="b"/>
                <a:pathLst>
                  <a:path w="16" h="22">
                    <a:moveTo>
                      <a:pt x="0" y="22"/>
                    </a:moveTo>
                    <a:lnTo>
                      <a:pt x="16" y="0"/>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7" name="Freeform 283"/>
              <p:cNvSpPr>
                <a:spLocks/>
              </p:cNvSpPr>
              <p:nvPr/>
            </p:nvSpPr>
            <p:spPr bwMode="auto">
              <a:xfrm>
                <a:off x="9335" y="-281"/>
                <a:ext cx="18" cy="22"/>
              </a:xfrm>
              <a:custGeom>
                <a:avLst/>
                <a:gdLst/>
                <a:ahLst/>
                <a:cxnLst>
                  <a:cxn ang="0">
                    <a:pos x="0" y="0"/>
                  </a:cxn>
                  <a:cxn ang="0">
                    <a:pos x="18" y="22"/>
                  </a:cxn>
                </a:cxnLst>
                <a:rect l="0" t="0" r="r" b="b"/>
                <a:pathLst>
                  <a:path w="18" h="22">
                    <a:moveTo>
                      <a:pt x="0" y="0"/>
                    </a:moveTo>
                    <a:lnTo>
                      <a:pt x="18" y="22"/>
                    </a:lnTo>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8" name="Freeform 284"/>
              <p:cNvSpPr>
                <a:spLocks/>
              </p:cNvSpPr>
              <p:nvPr/>
            </p:nvSpPr>
            <p:spPr bwMode="auto">
              <a:xfrm>
                <a:off x="9321" y="-347"/>
                <a:ext cx="27" cy="33"/>
              </a:xfrm>
              <a:custGeom>
                <a:avLst/>
                <a:gdLst/>
                <a:ahLst/>
                <a:cxnLst>
                  <a:cxn ang="0">
                    <a:pos x="27" y="16"/>
                  </a:cxn>
                  <a:cxn ang="0">
                    <a:pos x="27" y="6"/>
                  </a:cxn>
                  <a:cxn ang="0">
                    <a:pos x="16" y="0"/>
                  </a:cxn>
                  <a:cxn ang="0">
                    <a:pos x="8" y="5"/>
                  </a:cxn>
                  <a:cxn ang="0">
                    <a:pos x="0" y="10"/>
                  </a:cxn>
                  <a:cxn ang="0">
                    <a:pos x="0" y="23"/>
                  </a:cxn>
                  <a:cxn ang="0">
                    <a:pos x="8" y="28"/>
                  </a:cxn>
                  <a:cxn ang="0">
                    <a:pos x="16" y="33"/>
                  </a:cxn>
                  <a:cxn ang="0">
                    <a:pos x="27" y="26"/>
                  </a:cxn>
                  <a:cxn ang="0">
                    <a:pos x="27" y="16"/>
                  </a:cxn>
                </a:cxnLst>
                <a:rect l="0" t="0" r="r" b="b"/>
                <a:pathLst>
                  <a:path w="27" h="33">
                    <a:moveTo>
                      <a:pt x="27" y="16"/>
                    </a:moveTo>
                    <a:lnTo>
                      <a:pt x="27" y="6"/>
                    </a:lnTo>
                    <a:lnTo>
                      <a:pt x="16" y="0"/>
                    </a:lnTo>
                    <a:lnTo>
                      <a:pt x="8" y="5"/>
                    </a:lnTo>
                    <a:lnTo>
                      <a:pt x="0" y="10"/>
                    </a:lnTo>
                    <a:lnTo>
                      <a:pt x="0" y="23"/>
                    </a:lnTo>
                    <a:lnTo>
                      <a:pt x="8" y="28"/>
                    </a:lnTo>
                    <a:lnTo>
                      <a:pt x="16" y="33"/>
                    </a:lnTo>
                    <a:lnTo>
                      <a:pt x="27" y="26"/>
                    </a:lnTo>
                    <a:lnTo>
                      <a:pt x="27" y="16"/>
                    </a:lnTo>
                    <a:close/>
                  </a:path>
                </a:pathLst>
              </a:custGeom>
              <a:solidFill>
                <a:srgbClr val="BCBEC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09" name="Freeform 285"/>
              <p:cNvSpPr>
                <a:spLocks/>
              </p:cNvSpPr>
              <p:nvPr/>
            </p:nvSpPr>
            <p:spPr bwMode="auto">
              <a:xfrm>
                <a:off x="9321" y="-347"/>
                <a:ext cx="27" cy="33"/>
              </a:xfrm>
              <a:custGeom>
                <a:avLst/>
                <a:gdLst/>
                <a:ahLst/>
                <a:cxnLst>
                  <a:cxn ang="0">
                    <a:pos x="27" y="16"/>
                  </a:cxn>
                  <a:cxn ang="0">
                    <a:pos x="27" y="6"/>
                  </a:cxn>
                  <a:cxn ang="0">
                    <a:pos x="16" y="0"/>
                  </a:cxn>
                  <a:cxn ang="0">
                    <a:pos x="8" y="5"/>
                  </a:cxn>
                  <a:cxn ang="0">
                    <a:pos x="0" y="10"/>
                  </a:cxn>
                  <a:cxn ang="0">
                    <a:pos x="0" y="23"/>
                  </a:cxn>
                  <a:cxn ang="0">
                    <a:pos x="8" y="28"/>
                  </a:cxn>
                  <a:cxn ang="0">
                    <a:pos x="16" y="33"/>
                  </a:cxn>
                  <a:cxn ang="0">
                    <a:pos x="27" y="26"/>
                  </a:cxn>
                  <a:cxn ang="0">
                    <a:pos x="27" y="16"/>
                  </a:cxn>
                </a:cxnLst>
                <a:rect l="0" t="0" r="r" b="b"/>
                <a:pathLst>
                  <a:path w="27" h="33">
                    <a:moveTo>
                      <a:pt x="27" y="16"/>
                    </a:moveTo>
                    <a:lnTo>
                      <a:pt x="27" y="6"/>
                    </a:lnTo>
                    <a:lnTo>
                      <a:pt x="16" y="0"/>
                    </a:lnTo>
                    <a:lnTo>
                      <a:pt x="8" y="5"/>
                    </a:lnTo>
                    <a:lnTo>
                      <a:pt x="0" y="10"/>
                    </a:lnTo>
                    <a:lnTo>
                      <a:pt x="0" y="23"/>
                    </a:lnTo>
                    <a:lnTo>
                      <a:pt x="8" y="28"/>
                    </a:lnTo>
                    <a:lnTo>
                      <a:pt x="16" y="33"/>
                    </a:lnTo>
                    <a:lnTo>
                      <a:pt x="27" y="26"/>
                    </a:lnTo>
                    <a:lnTo>
                      <a:pt x="27" y="16"/>
                    </a:lnTo>
                    <a:close/>
                  </a:path>
                </a:pathLst>
              </a:custGeom>
              <a:noFill/>
              <a:ln w="5715">
                <a:solidFill>
                  <a:srgbClr val="5F606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0" name="Freeform 286"/>
              <p:cNvSpPr>
                <a:spLocks/>
              </p:cNvSpPr>
              <p:nvPr/>
            </p:nvSpPr>
            <p:spPr bwMode="auto">
              <a:xfrm>
                <a:off x="10266" y="-212"/>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1" name="Freeform 287"/>
              <p:cNvSpPr>
                <a:spLocks/>
              </p:cNvSpPr>
              <p:nvPr/>
            </p:nvSpPr>
            <p:spPr bwMode="auto">
              <a:xfrm>
                <a:off x="10266" y="-183"/>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2" name="Freeform 288"/>
              <p:cNvSpPr>
                <a:spLocks/>
              </p:cNvSpPr>
              <p:nvPr/>
            </p:nvSpPr>
            <p:spPr bwMode="auto">
              <a:xfrm>
                <a:off x="10266" y="-154"/>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3" name="Freeform 289"/>
              <p:cNvSpPr>
                <a:spLocks/>
              </p:cNvSpPr>
              <p:nvPr/>
            </p:nvSpPr>
            <p:spPr bwMode="auto">
              <a:xfrm>
                <a:off x="10266" y="-125"/>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4" name="Freeform 290"/>
              <p:cNvSpPr>
                <a:spLocks/>
              </p:cNvSpPr>
              <p:nvPr/>
            </p:nvSpPr>
            <p:spPr bwMode="auto">
              <a:xfrm>
                <a:off x="10266" y="-96"/>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5" name="Freeform 291"/>
              <p:cNvSpPr>
                <a:spLocks/>
              </p:cNvSpPr>
              <p:nvPr/>
            </p:nvSpPr>
            <p:spPr bwMode="auto">
              <a:xfrm>
                <a:off x="10266" y="-67"/>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6" name="Freeform 292"/>
              <p:cNvSpPr>
                <a:spLocks/>
              </p:cNvSpPr>
              <p:nvPr/>
            </p:nvSpPr>
            <p:spPr bwMode="auto">
              <a:xfrm>
                <a:off x="10266" y="-38"/>
                <a:ext cx="0" cy="14"/>
              </a:xfrm>
              <a:custGeom>
                <a:avLst/>
                <a:gdLst/>
                <a:ahLst/>
                <a:cxnLst>
                  <a:cxn ang="0">
                    <a:pos x="0" y="0"/>
                  </a:cxn>
                  <a:cxn ang="0">
                    <a:pos x="0" y="15"/>
                  </a:cxn>
                </a:cxnLst>
                <a:rect l="0" t="0" r="r" b="b"/>
                <a:pathLst>
                  <a:path h="14">
                    <a:moveTo>
                      <a:pt x="0" y="0"/>
                    </a:moveTo>
                    <a:lnTo>
                      <a:pt x="0" y="15"/>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7" name="Freeform 293"/>
              <p:cNvSpPr>
                <a:spLocks/>
              </p:cNvSpPr>
              <p:nvPr/>
            </p:nvSpPr>
            <p:spPr bwMode="auto">
              <a:xfrm>
                <a:off x="10266" y="-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8" name="Freeform 294"/>
              <p:cNvSpPr>
                <a:spLocks/>
              </p:cNvSpPr>
              <p:nvPr/>
            </p:nvSpPr>
            <p:spPr bwMode="auto">
              <a:xfrm>
                <a:off x="10266" y="2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19" name="Freeform 295"/>
              <p:cNvSpPr>
                <a:spLocks/>
              </p:cNvSpPr>
              <p:nvPr/>
            </p:nvSpPr>
            <p:spPr bwMode="auto">
              <a:xfrm>
                <a:off x="10266" y="50"/>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0" name="Freeform 296"/>
              <p:cNvSpPr>
                <a:spLocks/>
              </p:cNvSpPr>
              <p:nvPr/>
            </p:nvSpPr>
            <p:spPr bwMode="auto">
              <a:xfrm>
                <a:off x="10266" y="79"/>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1" name="Freeform 297"/>
              <p:cNvSpPr>
                <a:spLocks/>
              </p:cNvSpPr>
              <p:nvPr/>
            </p:nvSpPr>
            <p:spPr bwMode="auto">
              <a:xfrm>
                <a:off x="10266" y="10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2" name="Freeform 298"/>
              <p:cNvSpPr>
                <a:spLocks/>
              </p:cNvSpPr>
              <p:nvPr/>
            </p:nvSpPr>
            <p:spPr bwMode="auto">
              <a:xfrm>
                <a:off x="10266" y="13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3" name="Freeform 299"/>
              <p:cNvSpPr>
                <a:spLocks/>
              </p:cNvSpPr>
              <p:nvPr/>
            </p:nvSpPr>
            <p:spPr bwMode="auto">
              <a:xfrm>
                <a:off x="10266" y="166"/>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4" name="Freeform 300"/>
              <p:cNvSpPr>
                <a:spLocks/>
              </p:cNvSpPr>
              <p:nvPr/>
            </p:nvSpPr>
            <p:spPr bwMode="auto">
              <a:xfrm>
                <a:off x="10266" y="195"/>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5" name="Freeform 301"/>
              <p:cNvSpPr>
                <a:spLocks/>
              </p:cNvSpPr>
              <p:nvPr/>
            </p:nvSpPr>
            <p:spPr bwMode="auto">
              <a:xfrm>
                <a:off x="10266" y="224"/>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6" name="Freeform 302"/>
              <p:cNvSpPr>
                <a:spLocks/>
              </p:cNvSpPr>
              <p:nvPr/>
            </p:nvSpPr>
            <p:spPr bwMode="auto">
              <a:xfrm>
                <a:off x="10266" y="253"/>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7" name="Freeform 303"/>
              <p:cNvSpPr>
                <a:spLocks/>
              </p:cNvSpPr>
              <p:nvPr/>
            </p:nvSpPr>
            <p:spPr bwMode="auto">
              <a:xfrm>
                <a:off x="10266" y="282"/>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8" name="Freeform 304"/>
              <p:cNvSpPr>
                <a:spLocks/>
              </p:cNvSpPr>
              <p:nvPr/>
            </p:nvSpPr>
            <p:spPr bwMode="auto">
              <a:xfrm>
                <a:off x="10266" y="311"/>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29" name="Freeform 305"/>
              <p:cNvSpPr>
                <a:spLocks/>
              </p:cNvSpPr>
              <p:nvPr/>
            </p:nvSpPr>
            <p:spPr bwMode="auto">
              <a:xfrm>
                <a:off x="10266" y="340"/>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0" name="Freeform 306"/>
              <p:cNvSpPr>
                <a:spLocks/>
              </p:cNvSpPr>
              <p:nvPr/>
            </p:nvSpPr>
            <p:spPr bwMode="auto">
              <a:xfrm>
                <a:off x="10266" y="369"/>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1" name="Freeform 307"/>
              <p:cNvSpPr>
                <a:spLocks/>
              </p:cNvSpPr>
              <p:nvPr/>
            </p:nvSpPr>
            <p:spPr bwMode="auto">
              <a:xfrm>
                <a:off x="10266" y="398"/>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2" name="Freeform 308"/>
              <p:cNvSpPr>
                <a:spLocks/>
              </p:cNvSpPr>
              <p:nvPr/>
            </p:nvSpPr>
            <p:spPr bwMode="auto">
              <a:xfrm>
                <a:off x="10266" y="427"/>
                <a:ext cx="0" cy="14"/>
              </a:xfrm>
              <a:custGeom>
                <a:avLst/>
                <a:gdLst/>
                <a:ahLst/>
                <a:cxnLst>
                  <a:cxn ang="0">
                    <a:pos x="0" y="0"/>
                  </a:cxn>
                  <a:cxn ang="0">
                    <a:pos x="0" y="14"/>
                  </a:cxn>
                </a:cxnLst>
                <a:rect l="0" t="0" r="r" b="b"/>
                <a:pathLst>
                  <a:path h="14">
                    <a:moveTo>
                      <a:pt x="0" y="0"/>
                    </a:moveTo>
                    <a:lnTo>
                      <a:pt x="0" y="14"/>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3" name="Freeform 309"/>
              <p:cNvSpPr>
                <a:spLocks/>
              </p:cNvSpPr>
              <p:nvPr/>
            </p:nvSpPr>
            <p:spPr bwMode="auto">
              <a:xfrm>
                <a:off x="10181" y="-293"/>
                <a:ext cx="172" cy="86"/>
              </a:xfrm>
              <a:custGeom>
                <a:avLst/>
                <a:gdLst/>
                <a:ahLst/>
                <a:cxnLst>
                  <a:cxn ang="0">
                    <a:pos x="0" y="86"/>
                  </a:cxn>
                  <a:cxn ang="0">
                    <a:pos x="172" y="86"/>
                  </a:cxn>
                  <a:cxn ang="0">
                    <a:pos x="172" y="0"/>
                  </a:cxn>
                  <a:cxn ang="0">
                    <a:pos x="0" y="0"/>
                  </a:cxn>
                  <a:cxn ang="0">
                    <a:pos x="0" y="86"/>
                  </a:cxn>
                </a:cxnLst>
                <a:rect l="0" t="0" r="r" b="b"/>
                <a:pathLst>
                  <a:path w="172" h="86">
                    <a:moveTo>
                      <a:pt x="0" y="86"/>
                    </a:moveTo>
                    <a:lnTo>
                      <a:pt x="172" y="86"/>
                    </a:lnTo>
                    <a:lnTo>
                      <a:pt x="172" y="0"/>
                    </a:lnTo>
                    <a:lnTo>
                      <a:pt x="0" y="0"/>
                    </a:lnTo>
                    <a:lnTo>
                      <a:pt x="0" y="86"/>
                    </a:lnTo>
                    <a:close/>
                  </a:path>
                </a:pathLst>
              </a:custGeom>
              <a:solidFill>
                <a:srgbClr val="DBDCD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4" name="Freeform 310"/>
              <p:cNvSpPr>
                <a:spLocks/>
              </p:cNvSpPr>
              <p:nvPr/>
            </p:nvSpPr>
            <p:spPr bwMode="auto">
              <a:xfrm>
                <a:off x="10181" y="-293"/>
                <a:ext cx="172" cy="86"/>
              </a:xfrm>
              <a:custGeom>
                <a:avLst/>
                <a:gdLst/>
                <a:ahLst/>
                <a:cxnLst>
                  <a:cxn ang="0">
                    <a:pos x="0" y="0"/>
                  </a:cxn>
                  <a:cxn ang="0">
                    <a:pos x="172" y="0"/>
                  </a:cxn>
                  <a:cxn ang="0">
                    <a:pos x="172" y="86"/>
                  </a:cxn>
                  <a:cxn ang="0">
                    <a:pos x="0" y="86"/>
                  </a:cxn>
                  <a:cxn ang="0">
                    <a:pos x="0" y="0"/>
                  </a:cxn>
                </a:cxnLst>
                <a:rect l="0" t="0" r="r" b="b"/>
                <a:pathLst>
                  <a:path w="172" h="86">
                    <a:moveTo>
                      <a:pt x="0" y="0"/>
                    </a:moveTo>
                    <a:lnTo>
                      <a:pt x="172" y="0"/>
                    </a:lnTo>
                    <a:lnTo>
                      <a:pt x="172" y="86"/>
                    </a:lnTo>
                    <a:lnTo>
                      <a:pt x="0" y="86"/>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5" name="Freeform 311"/>
              <p:cNvSpPr>
                <a:spLocks/>
              </p:cNvSpPr>
              <p:nvPr/>
            </p:nvSpPr>
            <p:spPr bwMode="auto">
              <a:xfrm>
                <a:off x="10267" y="120"/>
                <a:ext cx="0" cy="61"/>
              </a:xfrm>
              <a:custGeom>
                <a:avLst/>
                <a:gdLst/>
                <a:ahLst/>
                <a:cxnLst>
                  <a:cxn ang="0">
                    <a:pos x="0" y="0"/>
                  </a:cxn>
                  <a:cxn ang="0">
                    <a:pos x="0" y="61"/>
                  </a:cxn>
                </a:cxnLst>
                <a:rect l="0" t="0" r="r" b="b"/>
                <a:pathLst>
                  <a:path h="61">
                    <a:moveTo>
                      <a:pt x="0" y="0"/>
                    </a:moveTo>
                    <a:lnTo>
                      <a:pt x="0" y="61"/>
                    </a:lnTo>
                  </a:path>
                </a:pathLst>
              </a:custGeom>
              <a:noFill/>
              <a:ln w="28956">
                <a:solidFill>
                  <a:srgbClr val="DBDCDD"/>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6" name="Freeform 312"/>
              <p:cNvSpPr>
                <a:spLocks/>
              </p:cNvSpPr>
              <p:nvPr/>
            </p:nvSpPr>
            <p:spPr bwMode="auto">
              <a:xfrm>
                <a:off x="10245" y="120"/>
                <a:ext cx="44" cy="61"/>
              </a:xfrm>
              <a:custGeom>
                <a:avLst/>
                <a:gdLst/>
                <a:ahLst/>
                <a:cxnLst>
                  <a:cxn ang="0">
                    <a:pos x="0" y="0"/>
                  </a:cxn>
                  <a:cxn ang="0">
                    <a:pos x="44" y="0"/>
                  </a:cxn>
                  <a:cxn ang="0">
                    <a:pos x="44" y="61"/>
                  </a:cxn>
                  <a:cxn ang="0">
                    <a:pos x="0" y="61"/>
                  </a:cxn>
                  <a:cxn ang="0">
                    <a:pos x="0" y="0"/>
                  </a:cxn>
                </a:cxnLst>
                <a:rect l="0" t="0" r="r" b="b"/>
                <a:pathLst>
                  <a:path w="44" h="61">
                    <a:moveTo>
                      <a:pt x="0" y="0"/>
                    </a:moveTo>
                    <a:lnTo>
                      <a:pt x="44" y="0"/>
                    </a:lnTo>
                    <a:lnTo>
                      <a:pt x="44" y="61"/>
                    </a:lnTo>
                    <a:lnTo>
                      <a:pt x="0" y="61"/>
                    </a:lnTo>
                    <a:lnTo>
                      <a:pt x="0" y="0"/>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7" name="Freeform 313"/>
              <p:cNvSpPr>
                <a:spLocks/>
              </p:cNvSpPr>
              <p:nvPr/>
            </p:nvSpPr>
            <p:spPr bwMode="auto">
              <a:xfrm>
                <a:off x="10233" y="113"/>
                <a:ext cx="17" cy="14"/>
              </a:xfrm>
              <a:custGeom>
                <a:avLst/>
                <a:gdLst/>
                <a:ahLst/>
                <a:cxnLst>
                  <a:cxn ang="0">
                    <a:pos x="17" y="7"/>
                  </a:cxn>
                  <a:cxn ang="0">
                    <a:pos x="0" y="0"/>
                  </a:cxn>
                  <a:cxn ang="0">
                    <a:pos x="0" y="14"/>
                  </a:cxn>
                  <a:cxn ang="0">
                    <a:pos x="17" y="7"/>
                  </a:cxn>
                </a:cxnLst>
                <a:rect l="0" t="0" r="r" b="b"/>
                <a:pathLst>
                  <a:path w="17" h="14">
                    <a:moveTo>
                      <a:pt x="17" y="7"/>
                    </a:moveTo>
                    <a:lnTo>
                      <a:pt x="0" y="0"/>
                    </a:lnTo>
                    <a:lnTo>
                      <a:pt x="0" y="14"/>
                    </a:lnTo>
                    <a:lnTo>
                      <a:pt x="17" y="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8" name="Freeform 314"/>
              <p:cNvSpPr>
                <a:spLocks/>
              </p:cNvSpPr>
              <p:nvPr/>
            </p:nvSpPr>
            <p:spPr bwMode="auto">
              <a:xfrm>
                <a:off x="10233" y="113"/>
                <a:ext cx="17" cy="14"/>
              </a:xfrm>
              <a:custGeom>
                <a:avLst/>
                <a:gdLst/>
                <a:ahLst/>
                <a:cxnLst>
                  <a:cxn ang="0">
                    <a:pos x="17" y="7"/>
                  </a:cxn>
                  <a:cxn ang="0">
                    <a:pos x="0" y="14"/>
                  </a:cxn>
                  <a:cxn ang="0">
                    <a:pos x="0" y="0"/>
                  </a:cxn>
                  <a:cxn ang="0">
                    <a:pos x="17" y="7"/>
                  </a:cxn>
                </a:cxnLst>
                <a:rect l="0" t="0" r="r" b="b"/>
                <a:pathLst>
                  <a:path w="17" h="14">
                    <a:moveTo>
                      <a:pt x="17" y="7"/>
                    </a:moveTo>
                    <a:lnTo>
                      <a:pt x="0" y="14"/>
                    </a:lnTo>
                    <a:lnTo>
                      <a:pt x="0" y="0"/>
                    </a:lnTo>
                    <a:lnTo>
                      <a:pt x="17" y="7"/>
                    </a:lnTo>
                    <a:close/>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9" name="Freeform 315"/>
              <p:cNvSpPr>
                <a:spLocks/>
              </p:cNvSpPr>
              <p:nvPr/>
            </p:nvSpPr>
            <p:spPr bwMode="auto">
              <a:xfrm>
                <a:off x="9596" y="122"/>
                <a:ext cx="637" cy="0"/>
              </a:xfrm>
              <a:custGeom>
                <a:avLst/>
                <a:gdLst/>
                <a:ahLst/>
                <a:cxnLst>
                  <a:cxn ang="0">
                    <a:pos x="0" y="0"/>
                  </a:cxn>
                  <a:cxn ang="0">
                    <a:pos x="637" y="0"/>
                  </a:cxn>
                </a:cxnLst>
                <a:rect l="0" t="0" r="r" b="b"/>
                <a:pathLst>
                  <a:path w="637">
                    <a:moveTo>
                      <a:pt x="0" y="0"/>
                    </a:moveTo>
                    <a:lnTo>
                      <a:pt x="637"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340" name="Group 316"/>
            <p:cNvGrpSpPr>
              <a:grpSpLocks/>
            </p:cNvGrpSpPr>
            <p:nvPr/>
          </p:nvGrpSpPr>
          <p:grpSpPr bwMode="auto">
            <a:xfrm>
              <a:off x="3925888" y="4110038"/>
              <a:ext cx="290512" cy="290512"/>
              <a:chOff x="6182" y="373"/>
              <a:chExt cx="459" cy="459"/>
            </a:xfrm>
          </p:grpSpPr>
          <p:sp>
            <p:nvSpPr>
              <p:cNvPr id="1341" name="Freeform 317"/>
              <p:cNvSpPr>
                <a:spLocks/>
              </p:cNvSpPr>
              <p:nvPr/>
            </p:nvSpPr>
            <p:spPr bwMode="auto">
              <a:xfrm>
                <a:off x="6186" y="378"/>
                <a:ext cx="450" cy="450"/>
              </a:xfrm>
              <a:custGeom>
                <a:avLst/>
                <a:gdLst/>
                <a:ahLst/>
                <a:cxnLst>
                  <a:cxn ang="0">
                    <a:pos x="293" y="368"/>
                  </a:cxn>
                  <a:cxn ang="0">
                    <a:pos x="249" y="411"/>
                  </a:cxn>
                  <a:cxn ang="0">
                    <a:pos x="450" y="450"/>
                  </a:cxn>
                  <a:cxn ang="0">
                    <a:pos x="411" y="251"/>
                  </a:cxn>
                  <a:cxn ang="0">
                    <a:pos x="372" y="294"/>
                  </a:cxn>
                  <a:cxn ang="0">
                    <a:pos x="75" y="0"/>
                  </a:cxn>
                  <a:cxn ang="0">
                    <a:pos x="0" y="78"/>
                  </a:cxn>
                  <a:cxn ang="0">
                    <a:pos x="293" y="368"/>
                  </a:cxn>
                </a:cxnLst>
                <a:rect l="0" t="0" r="r" b="b"/>
                <a:pathLst>
                  <a:path w="450" h="450">
                    <a:moveTo>
                      <a:pt x="293" y="368"/>
                    </a:moveTo>
                    <a:lnTo>
                      <a:pt x="249" y="411"/>
                    </a:lnTo>
                    <a:lnTo>
                      <a:pt x="450" y="450"/>
                    </a:lnTo>
                    <a:lnTo>
                      <a:pt x="411" y="251"/>
                    </a:lnTo>
                    <a:lnTo>
                      <a:pt x="372" y="294"/>
                    </a:lnTo>
                    <a:lnTo>
                      <a:pt x="75" y="0"/>
                    </a:lnTo>
                    <a:lnTo>
                      <a:pt x="0" y="78"/>
                    </a:lnTo>
                    <a:lnTo>
                      <a:pt x="293" y="368"/>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42" name="Freeform 318"/>
              <p:cNvSpPr>
                <a:spLocks/>
              </p:cNvSpPr>
              <p:nvPr/>
            </p:nvSpPr>
            <p:spPr bwMode="auto">
              <a:xfrm>
                <a:off x="6186" y="378"/>
                <a:ext cx="450" cy="450"/>
              </a:xfrm>
              <a:custGeom>
                <a:avLst/>
                <a:gdLst/>
                <a:ahLst/>
                <a:cxnLst>
                  <a:cxn ang="0">
                    <a:pos x="75" y="0"/>
                  </a:cxn>
                  <a:cxn ang="0">
                    <a:pos x="372" y="294"/>
                  </a:cxn>
                  <a:cxn ang="0">
                    <a:pos x="411" y="251"/>
                  </a:cxn>
                  <a:cxn ang="0">
                    <a:pos x="450" y="450"/>
                  </a:cxn>
                  <a:cxn ang="0">
                    <a:pos x="249" y="411"/>
                  </a:cxn>
                  <a:cxn ang="0">
                    <a:pos x="293" y="368"/>
                  </a:cxn>
                  <a:cxn ang="0">
                    <a:pos x="0" y="78"/>
                  </a:cxn>
                  <a:cxn ang="0">
                    <a:pos x="75" y="0"/>
                  </a:cxn>
                </a:cxnLst>
                <a:rect l="0" t="0" r="r" b="b"/>
                <a:pathLst>
                  <a:path w="450" h="450">
                    <a:moveTo>
                      <a:pt x="75" y="0"/>
                    </a:moveTo>
                    <a:lnTo>
                      <a:pt x="372" y="294"/>
                    </a:lnTo>
                    <a:lnTo>
                      <a:pt x="411" y="251"/>
                    </a:lnTo>
                    <a:lnTo>
                      <a:pt x="450" y="450"/>
                    </a:lnTo>
                    <a:lnTo>
                      <a:pt x="249" y="411"/>
                    </a:lnTo>
                    <a:lnTo>
                      <a:pt x="293" y="368"/>
                    </a:lnTo>
                    <a:lnTo>
                      <a:pt x="0" y="78"/>
                    </a:lnTo>
                    <a:lnTo>
                      <a:pt x="75" y="0"/>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343" name="Group 319"/>
            <p:cNvGrpSpPr>
              <a:grpSpLocks/>
            </p:cNvGrpSpPr>
            <p:nvPr/>
          </p:nvGrpSpPr>
          <p:grpSpPr bwMode="auto">
            <a:xfrm>
              <a:off x="6303963" y="5227638"/>
              <a:ext cx="290512" cy="292100"/>
              <a:chOff x="9927" y="538"/>
              <a:chExt cx="459" cy="459"/>
            </a:xfrm>
          </p:grpSpPr>
          <p:sp>
            <p:nvSpPr>
              <p:cNvPr id="1344" name="Freeform 320"/>
              <p:cNvSpPr>
                <a:spLocks/>
              </p:cNvSpPr>
              <p:nvPr/>
            </p:nvSpPr>
            <p:spPr bwMode="auto">
              <a:xfrm>
                <a:off x="9932" y="543"/>
                <a:ext cx="450" cy="450"/>
              </a:xfrm>
              <a:custGeom>
                <a:avLst/>
                <a:gdLst/>
                <a:ahLst/>
                <a:cxnLst>
                  <a:cxn ang="0">
                    <a:pos x="293" y="368"/>
                  </a:cxn>
                  <a:cxn ang="0">
                    <a:pos x="249" y="411"/>
                  </a:cxn>
                  <a:cxn ang="0">
                    <a:pos x="450" y="450"/>
                  </a:cxn>
                  <a:cxn ang="0">
                    <a:pos x="411" y="251"/>
                  </a:cxn>
                  <a:cxn ang="0">
                    <a:pos x="371" y="294"/>
                  </a:cxn>
                  <a:cxn ang="0">
                    <a:pos x="74" y="0"/>
                  </a:cxn>
                  <a:cxn ang="0">
                    <a:pos x="0" y="78"/>
                  </a:cxn>
                  <a:cxn ang="0">
                    <a:pos x="293" y="368"/>
                  </a:cxn>
                </a:cxnLst>
                <a:rect l="0" t="0" r="r" b="b"/>
                <a:pathLst>
                  <a:path w="450" h="450">
                    <a:moveTo>
                      <a:pt x="293" y="368"/>
                    </a:moveTo>
                    <a:lnTo>
                      <a:pt x="249" y="411"/>
                    </a:lnTo>
                    <a:lnTo>
                      <a:pt x="450" y="450"/>
                    </a:lnTo>
                    <a:lnTo>
                      <a:pt x="411" y="251"/>
                    </a:lnTo>
                    <a:lnTo>
                      <a:pt x="371" y="294"/>
                    </a:lnTo>
                    <a:lnTo>
                      <a:pt x="74" y="0"/>
                    </a:lnTo>
                    <a:lnTo>
                      <a:pt x="0" y="78"/>
                    </a:lnTo>
                    <a:lnTo>
                      <a:pt x="293" y="368"/>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45" name="Freeform 321"/>
              <p:cNvSpPr>
                <a:spLocks/>
              </p:cNvSpPr>
              <p:nvPr/>
            </p:nvSpPr>
            <p:spPr bwMode="auto">
              <a:xfrm>
                <a:off x="9932" y="543"/>
                <a:ext cx="450" cy="450"/>
              </a:xfrm>
              <a:custGeom>
                <a:avLst/>
                <a:gdLst/>
                <a:ahLst/>
                <a:cxnLst>
                  <a:cxn ang="0">
                    <a:pos x="74" y="0"/>
                  </a:cxn>
                  <a:cxn ang="0">
                    <a:pos x="371" y="294"/>
                  </a:cxn>
                  <a:cxn ang="0">
                    <a:pos x="411" y="251"/>
                  </a:cxn>
                  <a:cxn ang="0">
                    <a:pos x="450" y="450"/>
                  </a:cxn>
                  <a:cxn ang="0">
                    <a:pos x="249" y="411"/>
                  </a:cxn>
                  <a:cxn ang="0">
                    <a:pos x="293" y="368"/>
                  </a:cxn>
                  <a:cxn ang="0">
                    <a:pos x="0" y="78"/>
                  </a:cxn>
                  <a:cxn ang="0">
                    <a:pos x="74" y="0"/>
                  </a:cxn>
                </a:cxnLst>
                <a:rect l="0" t="0" r="r" b="b"/>
                <a:pathLst>
                  <a:path w="450" h="450">
                    <a:moveTo>
                      <a:pt x="74" y="0"/>
                    </a:moveTo>
                    <a:lnTo>
                      <a:pt x="371" y="294"/>
                    </a:lnTo>
                    <a:lnTo>
                      <a:pt x="411" y="251"/>
                    </a:lnTo>
                    <a:lnTo>
                      <a:pt x="450" y="450"/>
                    </a:lnTo>
                    <a:lnTo>
                      <a:pt x="249" y="411"/>
                    </a:lnTo>
                    <a:lnTo>
                      <a:pt x="293" y="368"/>
                    </a:lnTo>
                    <a:lnTo>
                      <a:pt x="0" y="78"/>
                    </a:lnTo>
                    <a:lnTo>
                      <a:pt x="74" y="0"/>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346" name="Group 322"/>
            <p:cNvGrpSpPr>
              <a:grpSpLocks/>
            </p:cNvGrpSpPr>
            <p:nvPr/>
          </p:nvGrpSpPr>
          <p:grpSpPr bwMode="auto">
            <a:xfrm>
              <a:off x="2670175" y="5364163"/>
              <a:ext cx="292100" cy="292100"/>
              <a:chOff x="4206" y="3775"/>
              <a:chExt cx="459" cy="459"/>
            </a:xfrm>
          </p:grpSpPr>
          <p:sp>
            <p:nvSpPr>
              <p:cNvPr id="1347" name="Freeform 323"/>
              <p:cNvSpPr>
                <a:spLocks/>
              </p:cNvSpPr>
              <p:nvPr/>
            </p:nvSpPr>
            <p:spPr bwMode="auto">
              <a:xfrm>
                <a:off x="4210" y="3779"/>
                <a:ext cx="450" cy="450"/>
              </a:xfrm>
              <a:custGeom>
                <a:avLst/>
                <a:gdLst/>
                <a:ahLst/>
                <a:cxnLst>
                  <a:cxn ang="0">
                    <a:pos x="293" y="368"/>
                  </a:cxn>
                  <a:cxn ang="0">
                    <a:pos x="249" y="411"/>
                  </a:cxn>
                  <a:cxn ang="0">
                    <a:pos x="450" y="450"/>
                  </a:cxn>
                  <a:cxn ang="0">
                    <a:pos x="411" y="251"/>
                  </a:cxn>
                  <a:cxn ang="0">
                    <a:pos x="372" y="294"/>
                  </a:cxn>
                  <a:cxn ang="0">
                    <a:pos x="75" y="0"/>
                  </a:cxn>
                  <a:cxn ang="0">
                    <a:pos x="0" y="78"/>
                  </a:cxn>
                  <a:cxn ang="0">
                    <a:pos x="293" y="368"/>
                  </a:cxn>
                </a:cxnLst>
                <a:rect l="0" t="0" r="r" b="b"/>
                <a:pathLst>
                  <a:path w="450" h="450">
                    <a:moveTo>
                      <a:pt x="293" y="368"/>
                    </a:moveTo>
                    <a:lnTo>
                      <a:pt x="249" y="411"/>
                    </a:lnTo>
                    <a:lnTo>
                      <a:pt x="450" y="450"/>
                    </a:lnTo>
                    <a:lnTo>
                      <a:pt x="411" y="251"/>
                    </a:lnTo>
                    <a:lnTo>
                      <a:pt x="372" y="294"/>
                    </a:lnTo>
                    <a:lnTo>
                      <a:pt x="75" y="0"/>
                    </a:lnTo>
                    <a:lnTo>
                      <a:pt x="0" y="78"/>
                    </a:lnTo>
                    <a:lnTo>
                      <a:pt x="293" y="368"/>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48" name="Freeform 324"/>
              <p:cNvSpPr>
                <a:spLocks/>
              </p:cNvSpPr>
              <p:nvPr/>
            </p:nvSpPr>
            <p:spPr bwMode="auto">
              <a:xfrm>
                <a:off x="4210" y="3779"/>
                <a:ext cx="450" cy="450"/>
              </a:xfrm>
              <a:custGeom>
                <a:avLst/>
                <a:gdLst/>
                <a:ahLst/>
                <a:cxnLst>
                  <a:cxn ang="0">
                    <a:pos x="75" y="0"/>
                  </a:cxn>
                  <a:cxn ang="0">
                    <a:pos x="372" y="294"/>
                  </a:cxn>
                  <a:cxn ang="0">
                    <a:pos x="411" y="251"/>
                  </a:cxn>
                  <a:cxn ang="0">
                    <a:pos x="450" y="450"/>
                  </a:cxn>
                  <a:cxn ang="0">
                    <a:pos x="249" y="411"/>
                  </a:cxn>
                  <a:cxn ang="0">
                    <a:pos x="293" y="368"/>
                  </a:cxn>
                  <a:cxn ang="0">
                    <a:pos x="0" y="78"/>
                  </a:cxn>
                  <a:cxn ang="0">
                    <a:pos x="75" y="0"/>
                  </a:cxn>
                </a:cxnLst>
                <a:rect l="0" t="0" r="r" b="b"/>
                <a:pathLst>
                  <a:path w="450" h="450">
                    <a:moveTo>
                      <a:pt x="75" y="0"/>
                    </a:moveTo>
                    <a:lnTo>
                      <a:pt x="372" y="294"/>
                    </a:lnTo>
                    <a:lnTo>
                      <a:pt x="411" y="251"/>
                    </a:lnTo>
                    <a:lnTo>
                      <a:pt x="450" y="450"/>
                    </a:lnTo>
                    <a:lnTo>
                      <a:pt x="249" y="411"/>
                    </a:lnTo>
                    <a:lnTo>
                      <a:pt x="293" y="368"/>
                    </a:lnTo>
                    <a:lnTo>
                      <a:pt x="0" y="78"/>
                    </a:lnTo>
                    <a:lnTo>
                      <a:pt x="75" y="0"/>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349" name="Group 325"/>
            <p:cNvGrpSpPr>
              <a:grpSpLocks/>
            </p:cNvGrpSpPr>
            <p:nvPr/>
          </p:nvGrpSpPr>
          <p:grpSpPr bwMode="auto">
            <a:xfrm>
              <a:off x="5426075" y="4562475"/>
              <a:ext cx="292100" cy="147638"/>
              <a:chOff x="8545" y="84"/>
              <a:chExt cx="459" cy="234"/>
            </a:xfrm>
          </p:grpSpPr>
          <p:sp>
            <p:nvSpPr>
              <p:cNvPr id="1350" name="Freeform 326"/>
              <p:cNvSpPr>
                <a:spLocks/>
              </p:cNvSpPr>
              <p:nvPr/>
            </p:nvSpPr>
            <p:spPr bwMode="auto">
              <a:xfrm>
                <a:off x="8550" y="88"/>
                <a:ext cx="450" cy="225"/>
              </a:xfrm>
              <a:custGeom>
                <a:avLst/>
                <a:gdLst/>
                <a:ahLst/>
                <a:cxnLst>
                  <a:cxn ang="0">
                    <a:pos x="281" y="166"/>
                  </a:cxn>
                  <a:cxn ang="0">
                    <a:pos x="281" y="225"/>
                  </a:cxn>
                  <a:cxn ang="0">
                    <a:pos x="450" y="115"/>
                  </a:cxn>
                  <a:cxn ang="0">
                    <a:pos x="281" y="0"/>
                  </a:cxn>
                  <a:cxn ang="0">
                    <a:pos x="281" y="59"/>
                  </a:cxn>
                  <a:cxn ang="0">
                    <a:pos x="0" y="59"/>
                  </a:cxn>
                  <a:cxn ang="0">
                    <a:pos x="0" y="166"/>
                  </a:cxn>
                  <a:cxn ang="0">
                    <a:pos x="281" y="166"/>
                  </a:cxn>
                </a:cxnLst>
                <a:rect l="0" t="0" r="r" b="b"/>
                <a:pathLst>
                  <a:path w="450" h="225">
                    <a:moveTo>
                      <a:pt x="281" y="166"/>
                    </a:moveTo>
                    <a:lnTo>
                      <a:pt x="281" y="225"/>
                    </a:lnTo>
                    <a:lnTo>
                      <a:pt x="450" y="115"/>
                    </a:lnTo>
                    <a:lnTo>
                      <a:pt x="281" y="0"/>
                    </a:lnTo>
                    <a:lnTo>
                      <a:pt x="281" y="59"/>
                    </a:lnTo>
                    <a:lnTo>
                      <a:pt x="0" y="59"/>
                    </a:lnTo>
                    <a:lnTo>
                      <a:pt x="0" y="166"/>
                    </a:lnTo>
                    <a:lnTo>
                      <a:pt x="281" y="166"/>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51" name="Freeform 327"/>
              <p:cNvSpPr>
                <a:spLocks/>
              </p:cNvSpPr>
              <p:nvPr/>
            </p:nvSpPr>
            <p:spPr bwMode="auto">
              <a:xfrm>
                <a:off x="8550" y="88"/>
                <a:ext cx="450" cy="225"/>
              </a:xfrm>
              <a:custGeom>
                <a:avLst/>
                <a:gdLst/>
                <a:ahLst/>
                <a:cxnLst>
                  <a:cxn ang="0">
                    <a:pos x="0" y="59"/>
                  </a:cxn>
                  <a:cxn ang="0">
                    <a:pos x="281" y="59"/>
                  </a:cxn>
                  <a:cxn ang="0">
                    <a:pos x="281" y="0"/>
                  </a:cxn>
                  <a:cxn ang="0">
                    <a:pos x="450" y="115"/>
                  </a:cxn>
                  <a:cxn ang="0">
                    <a:pos x="281" y="225"/>
                  </a:cxn>
                  <a:cxn ang="0">
                    <a:pos x="281" y="166"/>
                  </a:cxn>
                  <a:cxn ang="0">
                    <a:pos x="0" y="166"/>
                  </a:cxn>
                  <a:cxn ang="0">
                    <a:pos x="0" y="59"/>
                  </a:cxn>
                </a:cxnLst>
                <a:rect l="0" t="0" r="r" b="b"/>
                <a:pathLst>
                  <a:path w="450" h="225">
                    <a:moveTo>
                      <a:pt x="0" y="59"/>
                    </a:moveTo>
                    <a:lnTo>
                      <a:pt x="281" y="59"/>
                    </a:lnTo>
                    <a:lnTo>
                      <a:pt x="281" y="0"/>
                    </a:lnTo>
                    <a:lnTo>
                      <a:pt x="450" y="115"/>
                    </a:lnTo>
                    <a:lnTo>
                      <a:pt x="281" y="225"/>
                    </a:lnTo>
                    <a:lnTo>
                      <a:pt x="281" y="166"/>
                    </a:lnTo>
                    <a:lnTo>
                      <a:pt x="0" y="166"/>
                    </a:lnTo>
                    <a:lnTo>
                      <a:pt x="0" y="59"/>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352" name="Group 328"/>
            <p:cNvGrpSpPr>
              <a:grpSpLocks/>
            </p:cNvGrpSpPr>
            <p:nvPr/>
          </p:nvGrpSpPr>
          <p:grpSpPr bwMode="auto">
            <a:xfrm>
              <a:off x="2670175" y="4078288"/>
              <a:ext cx="292100" cy="290512"/>
              <a:chOff x="4206" y="323"/>
              <a:chExt cx="459" cy="459"/>
            </a:xfrm>
          </p:grpSpPr>
          <p:sp>
            <p:nvSpPr>
              <p:cNvPr id="1353" name="Freeform 329"/>
              <p:cNvSpPr>
                <a:spLocks/>
              </p:cNvSpPr>
              <p:nvPr/>
            </p:nvSpPr>
            <p:spPr bwMode="auto">
              <a:xfrm>
                <a:off x="4210" y="328"/>
                <a:ext cx="450" cy="450"/>
              </a:xfrm>
              <a:custGeom>
                <a:avLst/>
                <a:gdLst/>
                <a:ahLst/>
                <a:cxnLst>
                  <a:cxn ang="0">
                    <a:pos x="0" y="372"/>
                  </a:cxn>
                  <a:cxn ang="0">
                    <a:pos x="75" y="450"/>
                  </a:cxn>
                  <a:cxn ang="0">
                    <a:pos x="372" y="155"/>
                  </a:cxn>
                  <a:cxn ang="0">
                    <a:pos x="411" y="199"/>
                  </a:cxn>
                  <a:cxn ang="0">
                    <a:pos x="450" y="0"/>
                  </a:cxn>
                  <a:cxn ang="0">
                    <a:pos x="249" y="38"/>
                  </a:cxn>
                  <a:cxn ang="0">
                    <a:pos x="293" y="82"/>
                  </a:cxn>
                  <a:cxn ang="0">
                    <a:pos x="0" y="372"/>
                  </a:cxn>
                </a:cxnLst>
                <a:rect l="0" t="0" r="r" b="b"/>
                <a:pathLst>
                  <a:path w="450" h="450">
                    <a:moveTo>
                      <a:pt x="0" y="372"/>
                    </a:moveTo>
                    <a:lnTo>
                      <a:pt x="75" y="450"/>
                    </a:lnTo>
                    <a:lnTo>
                      <a:pt x="372" y="155"/>
                    </a:lnTo>
                    <a:lnTo>
                      <a:pt x="411" y="199"/>
                    </a:lnTo>
                    <a:lnTo>
                      <a:pt x="450" y="0"/>
                    </a:lnTo>
                    <a:lnTo>
                      <a:pt x="249" y="38"/>
                    </a:lnTo>
                    <a:lnTo>
                      <a:pt x="293" y="82"/>
                    </a:lnTo>
                    <a:lnTo>
                      <a:pt x="0" y="372"/>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54" name="Freeform 330"/>
              <p:cNvSpPr>
                <a:spLocks/>
              </p:cNvSpPr>
              <p:nvPr/>
            </p:nvSpPr>
            <p:spPr bwMode="auto">
              <a:xfrm>
                <a:off x="4210" y="328"/>
                <a:ext cx="450" cy="450"/>
              </a:xfrm>
              <a:custGeom>
                <a:avLst/>
                <a:gdLst/>
                <a:ahLst/>
                <a:cxnLst>
                  <a:cxn ang="0">
                    <a:pos x="75" y="450"/>
                  </a:cxn>
                  <a:cxn ang="0">
                    <a:pos x="372" y="155"/>
                  </a:cxn>
                  <a:cxn ang="0">
                    <a:pos x="411" y="199"/>
                  </a:cxn>
                  <a:cxn ang="0">
                    <a:pos x="450" y="0"/>
                  </a:cxn>
                  <a:cxn ang="0">
                    <a:pos x="249" y="38"/>
                  </a:cxn>
                  <a:cxn ang="0">
                    <a:pos x="293" y="82"/>
                  </a:cxn>
                  <a:cxn ang="0">
                    <a:pos x="0" y="372"/>
                  </a:cxn>
                  <a:cxn ang="0">
                    <a:pos x="75" y="450"/>
                  </a:cxn>
                </a:cxnLst>
                <a:rect l="0" t="0" r="r" b="b"/>
                <a:pathLst>
                  <a:path w="450" h="450">
                    <a:moveTo>
                      <a:pt x="75" y="450"/>
                    </a:moveTo>
                    <a:lnTo>
                      <a:pt x="372" y="155"/>
                    </a:lnTo>
                    <a:lnTo>
                      <a:pt x="411" y="199"/>
                    </a:lnTo>
                    <a:lnTo>
                      <a:pt x="450" y="0"/>
                    </a:lnTo>
                    <a:lnTo>
                      <a:pt x="249" y="38"/>
                    </a:lnTo>
                    <a:lnTo>
                      <a:pt x="293" y="82"/>
                    </a:lnTo>
                    <a:lnTo>
                      <a:pt x="0" y="372"/>
                    </a:lnTo>
                    <a:lnTo>
                      <a:pt x="75" y="450"/>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355" name="Group 331"/>
            <p:cNvGrpSpPr>
              <a:grpSpLocks/>
            </p:cNvGrpSpPr>
            <p:nvPr/>
          </p:nvGrpSpPr>
          <p:grpSpPr bwMode="auto">
            <a:xfrm>
              <a:off x="3925888" y="3463925"/>
              <a:ext cx="290512" cy="149225"/>
              <a:chOff x="6182" y="5"/>
              <a:chExt cx="459" cy="234"/>
            </a:xfrm>
          </p:grpSpPr>
          <p:sp>
            <p:nvSpPr>
              <p:cNvPr id="1356" name="Freeform 332"/>
              <p:cNvSpPr>
                <a:spLocks/>
              </p:cNvSpPr>
              <p:nvPr/>
            </p:nvSpPr>
            <p:spPr bwMode="auto">
              <a:xfrm>
                <a:off x="6186" y="10"/>
                <a:ext cx="450" cy="225"/>
              </a:xfrm>
              <a:custGeom>
                <a:avLst/>
                <a:gdLst/>
                <a:ahLst/>
                <a:cxnLst>
                  <a:cxn ang="0">
                    <a:pos x="282" y="165"/>
                  </a:cxn>
                  <a:cxn ang="0">
                    <a:pos x="282" y="225"/>
                  </a:cxn>
                  <a:cxn ang="0">
                    <a:pos x="450" y="114"/>
                  </a:cxn>
                  <a:cxn ang="0">
                    <a:pos x="282" y="0"/>
                  </a:cxn>
                  <a:cxn ang="0">
                    <a:pos x="282" y="59"/>
                  </a:cxn>
                  <a:cxn ang="0">
                    <a:pos x="0" y="59"/>
                  </a:cxn>
                  <a:cxn ang="0">
                    <a:pos x="0" y="165"/>
                  </a:cxn>
                  <a:cxn ang="0">
                    <a:pos x="282" y="165"/>
                  </a:cxn>
                </a:cxnLst>
                <a:rect l="0" t="0" r="r" b="b"/>
                <a:pathLst>
                  <a:path w="450" h="225">
                    <a:moveTo>
                      <a:pt x="282" y="165"/>
                    </a:moveTo>
                    <a:lnTo>
                      <a:pt x="282" y="225"/>
                    </a:lnTo>
                    <a:lnTo>
                      <a:pt x="450" y="114"/>
                    </a:lnTo>
                    <a:lnTo>
                      <a:pt x="282" y="0"/>
                    </a:lnTo>
                    <a:lnTo>
                      <a:pt x="282" y="59"/>
                    </a:lnTo>
                    <a:lnTo>
                      <a:pt x="0" y="59"/>
                    </a:lnTo>
                    <a:lnTo>
                      <a:pt x="0" y="165"/>
                    </a:lnTo>
                    <a:lnTo>
                      <a:pt x="282" y="165"/>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57" name="Freeform 333"/>
              <p:cNvSpPr>
                <a:spLocks/>
              </p:cNvSpPr>
              <p:nvPr/>
            </p:nvSpPr>
            <p:spPr bwMode="auto">
              <a:xfrm>
                <a:off x="6186" y="10"/>
                <a:ext cx="450" cy="225"/>
              </a:xfrm>
              <a:custGeom>
                <a:avLst/>
                <a:gdLst/>
                <a:ahLst/>
                <a:cxnLst>
                  <a:cxn ang="0">
                    <a:pos x="0" y="59"/>
                  </a:cxn>
                  <a:cxn ang="0">
                    <a:pos x="282" y="59"/>
                  </a:cxn>
                  <a:cxn ang="0">
                    <a:pos x="282" y="0"/>
                  </a:cxn>
                  <a:cxn ang="0">
                    <a:pos x="450" y="114"/>
                  </a:cxn>
                  <a:cxn ang="0">
                    <a:pos x="282" y="225"/>
                  </a:cxn>
                  <a:cxn ang="0">
                    <a:pos x="282" y="165"/>
                  </a:cxn>
                  <a:cxn ang="0">
                    <a:pos x="0" y="165"/>
                  </a:cxn>
                  <a:cxn ang="0">
                    <a:pos x="0" y="59"/>
                  </a:cxn>
                </a:cxnLst>
                <a:rect l="0" t="0" r="r" b="b"/>
                <a:pathLst>
                  <a:path w="450" h="225">
                    <a:moveTo>
                      <a:pt x="0" y="59"/>
                    </a:moveTo>
                    <a:lnTo>
                      <a:pt x="282" y="59"/>
                    </a:lnTo>
                    <a:lnTo>
                      <a:pt x="282" y="0"/>
                    </a:lnTo>
                    <a:lnTo>
                      <a:pt x="450" y="114"/>
                    </a:lnTo>
                    <a:lnTo>
                      <a:pt x="282" y="225"/>
                    </a:lnTo>
                    <a:lnTo>
                      <a:pt x="282" y="165"/>
                    </a:lnTo>
                    <a:lnTo>
                      <a:pt x="0" y="165"/>
                    </a:lnTo>
                    <a:lnTo>
                      <a:pt x="0" y="59"/>
                    </a:lnTo>
                    <a:close/>
                  </a:path>
                </a:pathLst>
              </a:custGeom>
              <a:noFill/>
              <a:ln w="5715">
                <a:solidFill>
                  <a:srgbClr val="707274"/>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358" name="Group 334"/>
            <p:cNvGrpSpPr>
              <a:grpSpLocks/>
            </p:cNvGrpSpPr>
            <p:nvPr/>
          </p:nvGrpSpPr>
          <p:grpSpPr bwMode="auto">
            <a:xfrm>
              <a:off x="3162300" y="5616575"/>
              <a:ext cx="501650" cy="454025"/>
              <a:chOff x="4981" y="-287"/>
              <a:chExt cx="789" cy="715"/>
            </a:xfrm>
          </p:grpSpPr>
          <p:sp>
            <p:nvSpPr>
              <p:cNvPr id="1359" name="Freeform 335"/>
              <p:cNvSpPr>
                <a:spLocks/>
              </p:cNvSpPr>
              <p:nvPr/>
            </p:nvSpPr>
            <p:spPr bwMode="auto">
              <a:xfrm>
                <a:off x="4992" y="-276"/>
                <a:ext cx="770" cy="700"/>
              </a:xfrm>
              <a:custGeom>
                <a:avLst/>
                <a:gdLst/>
                <a:ahLst/>
                <a:cxnLst>
                  <a:cxn ang="0">
                    <a:pos x="770" y="675"/>
                  </a:cxn>
                  <a:cxn ang="0">
                    <a:pos x="770" y="11"/>
                  </a:cxn>
                  <a:cxn ang="0">
                    <a:pos x="760" y="0"/>
                  </a:cxn>
                  <a:cxn ang="0">
                    <a:pos x="10" y="0"/>
                  </a:cxn>
                  <a:cxn ang="0">
                    <a:pos x="0" y="11"/>
                  </a:cxn>
                  <a:cxn ang="0">
                    <a:pos x="0" y="689"/>
                  </a:cxn>
                  <a:cxn ang="0">
                    <a:pos x="10" y="700"/>
                  </a:cxn>
                  <a:cxn ang="0">
                    <a:pos x="760" y="700"/>
                  </a:cxn>
                  <a:cxn ang="0">
                    <a:pos x="770" y="689"/>
                  </a:cxn>
                  <a:cxn ang="0">
                    <a:pos x="770" y="675"/>
                  </a:cxn>
                </a:cxnLst>
                <a:rect l="0" t="0" r="r" b="b"/>
                <a:pathLst>
                  <a:path w="770" h="700">
                    <a:moveTo>
                      <a:pt x="770" y="675"/>
                    </a:moveTo>
                    <a:lnTo>
                      <a:pt x="770" y="11"/>
                    </a:lnTo>
                    <a:lnTo>
                      <a:pt x="760" y="0"/>
                    </a:lnTo>
                    <a:lnTo>
                      <a:pt x="10" y="0"/>
                    </a:lnTo>
                    <a:lnTo>
                      <a:pt x="0" y="11"/>
                    </a:lnTo>
                    <a:lnTo>
                      <a:pt x="0" y="689"/>
                    </a:lnTo>
                    <a:lnTo>
                      <a:pt x="10" y="700"/>
                    </a:lnTo>
                    <a:lnTo>
                      <a:pt x="760" y="700"/>
                    </a:lnTo>
                    <a:lnTo>
                      <a:pt x="770" y="689"/>
                    </a:lnTo>
                    <a:lnTo>
                      <a:pt x="770" y="675"/>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0" name="Freeform 336"/>
              <p:cNvSpPr>
                <a:spLocks/>
              </p:cNvSpPr>
              <p:nvPr/>
            </p:nvSpPr>
            <p:spPr bwMode="auto">
              <a:xfrm>
                <a:off x="4992" y="-276"/>
                <a:ext cx="770" cy="700"/>
              </a:xfrm>
              <a:custGeom>
                <a:avLst/>
                <a:gdLst/>
                <a:ahLst/>
                <a:cxnLst>
                  <a:cxn ang="0">
                    <a:pos x="770" y="675"/>
                  </a:cxn>
                  <a:cxn ang="0">
                    <a:pos x="770" y="689"/>
                  </a:cxn>
                  <a:cxn ang="0">
                    <a:pos x="760" y="700"/>
                  </a:cxn>
                  <a:cxn ang="0">
                    <a:pos x="748" y="700"/>
                  </a:cxn>
                  <a:cxn ang="0">
                    <a:pos x="22" y="700"/>
                  </a:cxn>
                  <a:cxn ang="0">
                    <a:pos x="10" y="700"/>
                  </a:cxn>
                  <a:cxn ang="0">
                    <a:pos x="0" y="689"/>
                  </a:cxn>
                  <a:cxn ang="0">
                    <a:pos x="0" y="675"/>
                  </a:cxn>
                  <a:cxn ang="0">
                    <a:pos x="0" y="24"/>
                  </a:cxn>
                  <a:cxn ang="0">
                    <a:pos x="0" y="11"/>
                  </a:cxn>
                  <a:cxn ang="0">
                    <a:pos x="10" y="0"/>
                  </a:cxn>
                  <a:cxn ang="0">
                    <a:pos x="22" y="0"/>
                  </a:cxn>
                  <a:cxn ang="0">
                    <a:pos x="748" y="0"/>
                  </a:cxn>
                  <a:cxn ang="0">
                    <a:pos x="760" y="0"/>
                  </a:cxn>
                  <a:cxn ang="0">
                    <a:pos x="770" y="11"/>
                  </a:cxn>
                  <a:cxn ang="0">
                    <a:pos x="770" y="24"/>
                  </a:cxn>
                  <a:cxn ang="0">
                    <a:pos x="770" y="675"/>
                  </a:cxn>
                </a:cxnLst>
                <a:rect l="0" t="0" r="r" b="b"/>
                <a:pathLst>
                  <a:path w="770" h="700">
                    <a:moveTo>
                      <a:pt x="770" y="675"/>
                    </a:moveTo>
                    <a:lnTo>
                      <a:pt x="770" y="689"/>
                    </a:lnTo>
                    <a:lnTo>
                      <a:pt x="760" y="700"/>
                    </a:lnTo>
                    <a:lnTo>
                      <a:pt x="748" y="700"/>
                    </a:lnTo>
                    <a:lnTo>
                      <a:pt x="22" y="700"/>
                    </a:lnTo>
                    <a:lnTo>
                      <a:pt x="10" y="700"/>
                    </a:lnTo>
                    <a:lnTo>
                      <a:pt x="0" y="689"/>
                    </a:lnTo>
                    <a:lnTo>
                      <a:pt x="0" y="675"/>
                    </a:lnTo>
                    <a:lnTo>
                      <a:pt x="0" y="24"/>
                    </a:lnTo>
                    <a:lnTo>
                      <a:pt x="0" y="11"/>
                    </a:lnTo>
                    <a:lnTo>
                      <a:pt x="10" y="0"/>
                    </a:lnTo>
                    <a:lnTo>
                      <a:pt x="22" y="0"/>
                    </a:lnTo>
                    <a:lnTo>
                      <a:pt x="748" y="0"/>
                    </a:lnTo>
                    <a:lnTo>
                      <a:pt x="760" y="0"/>
                    </a:lnTo>
                    <a:lnTo>
                      <a:pt x="770" y="11"/>
                    </a:lnTo>
                    <a:lnTo>
                      <a:pt x="770" y="24"/>
                    </a:lnTo>
                    <a:lnTo>
                      <a:pt x="770" y="675"/>
                    </a:lnTo>
                    <a:close/>
                  </a:path>
                </a:pathLst>
              </a:custGeom>
              <a:noFill/>
              <a:ln w="5715">
                <a:solidFill>
                  <a:srgbClr val="616264"/>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1" name="Freeform 337"/>
              <p:cNvSpPr>
                <a:spLocks/>
              </p:cNvSpPr>
              <p:nvPr/>
            </p:nvSpPr>
            <p:spPr bwMode="auto">
              <a:xfrm>
                <a:off x="5603" y="-126"/>
                <a:ext cx="150" cy="33"/>
              </a:xfrm>
              <a:custGeom>
                <a:avLst/>
                <a:gdLst/>
                <a:ahLst/>
                <a:cxnLst>
                  <a:cxn ang="0">
                    <a:pos x="0" y="33"/>
                  </a:cxn>
                  <a:cxn ang="0">
                    <a:pos x="150" y="33"/>
                  </a:cxn>
                  <a:cxn ang="0">
                    <a:pos x="150" y="0"/>
                  </a:cxn>
                  <a:cxn ang="0">
                    <a:pos x="0" y="0"/>
                  </a:cxn>
                  <a:cxn ang="0">
                    <a:pos x="0" y="33"/>
                  </a:cxn>
                </a:cxnLst>
                <a:rect l="0" t="0" r="r" b="b"/>
                <a:pathLst>
                  <a:path w="150" h="33">
                    <a:moveTo>
                      <a:pt x="0" y="33"/>
                    </a:moveTo>
                    <a:lnTo>
                      <a:pt x="150" y="33"/>
                    </a:lnTo>
                    <a:lnTo>
                      <a:pt x="150" y="0"/>
                    </a:lnTo>
                    <a:lnTo>
                      <a:pt x="0" y="0"/>
                    </a:lnTo>
                    <a:lnTo>
                      <a:pt x="0" y="33"/>
                    </a:lnTo>
                    <a:close/>
                  </a:path>
                </a:pathLst>
              </a:custGeom>
              <a:solidFill>
                <a:srgbClr val="5D5E5F"/>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2" name="Freeform 338"/>
              <p:cNvSpPr>
                <a:spLocks/>
              </p:cNvSpPr>
              <p:nvPr/>
            </p:nvSpPr>
            <p:spPr bwMode="auto">
              <a:xfrm>
                <a:off x="5603" y="-94"/>
                <a:ext cx="150" cy="221"/>
              </a:xfrm>
              <a:custGeom>
                <a:avLst/>
                <a:gdLst/>
                <a:ahLst/>
                <a:cxnLst>
                  <a:cxn ang="0">
                    <a:pos x="0" y="221"/>
                  </a:cxn>
                  <a:cxn ang="0">
                    <a:pos x="150" y="221"/>
                  </a:cxn>
                  <a:cxn ang="0">
                    <a:pos x="150" y="0"/>
                  </a:cxn>
                  <a:cxn ang="0">
                    <a:pos x="0" y="0"/>
                  </a:cxn>
                  <a:cxn ang="0">
                    <a:pos x="0" y="221"/>
                  </a:cxn>
                </a:cxnLst>
                <a:rect l="0" t="0" r="r" b="b"/>
                <a:pathLst>
                  <a:path w="150" h="221">
                    <a:moveTo>
                      <a:pt x="0" y="221"/>
                    </a:moveTo>
                    <a:lnTo>
                      <a:pt x="150" y="221"/>
                    </a:lnTo>
                    <a:lnTo>
                      <a:pt x="150" y="0"/>
                    </a:lnTo>
                    <a:lnTo>
                      <a:pt x="0" y="0"/>
                    </a:lnTo>
                    <a:lnTo>
                      <a:pt x="0" y="221"/>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3" name="Freeform 339"/>
              <p:cNvSpPr>
                <a:spLocks/>
              </p:cNvSpPr>
              <p:nvPr/>
            </p:nvSpPr>
            <p:spPr bwMode="auto">
              <a:xfrm>
                <a:off x="5603" y="-99"/>
                <a:ext cx="149" cy="7"/>
              </a:xfrm>
              <a:custGeom>
                <a:avLst/>
                <a:gdLst/>
                <a:ahLst/>
                <a:cxnLst>
                  <a:cxn ang="0">
                    <a:pos x="0" y="7"/>
                  </a:cxn>
                  <a:cxn ang="0">
                    <a:pos x="149" y="7"/>
                  </a:cxn>
                  <a:cxn ang="0">
                    <a:pos x="149" y="0"/>
                  </a:cxn>
                  <a:cxn ang="0">
                    <a:pos x="0" y="0"/>
                  </a:cxn>
                  <a:cxn ang="0">
                    <a:pos x="0" y="7"/>
                  </a:cxn>
                </a:cxnLst>
                <a:rect l="0" t="0" r="r" b="b"/>
                <a:pathLst>
                  <a:path w="149" h="7">
                    <a:moveTo>
                      <a:pt x="0" y="7"/>
                    </a:moveTo>
                    <a:lnTo>
                      <a:pt x="149" y="7"/>
                    </a:lnTo>
                    <a:lnTo>
                      <a:pt x="149" y="0"/>
                    </a:lnTo>
                    <a:lnTo>
                      <a:pt x="0" y="0"/>
                    </a:lnTo>
                    <a:lnTo>
                      <a:pt x="0" y="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4" name="Freeform 340"/>
              <p:cNvSpPr>
                <a:spLocks/>
              </p:cNvSpPr>
              <p:nvPr/>
            </p:nvSpPr>
            <p:spPr bwMode="auto">
              <a:xfrm>
                <a:off x="5600" y="-128"/>
                <a:ext cx="155" cy="258"/>
              </a:xfrm>
              <a:custGeom>
                <a:avLst/>
                <a:gdLst/>
                <a:ahLst/>
                <a:cxnLst>
                  <a:cxn ang="0">
                    <a:pos x="0" y="258"/>
                  </a:cxn>
                  <a:cxn ang="0">
                    <a:pos x="156" y="258"/>
                  </a:cxn>
                  <a:cxn ang="0">
                    <a:pos x="156" y="0"/>
                  </a:cxn>
                  <a:cxn ang="0">
                    <a:pos x="0" y="0"/>
                  </a:cxn>
                  <a:cxn ang="0">
                    <a:pos x="0" y="258"/>
                  </a:cxn>
                </a:cxnLst>
                <a:rect l="0" t="0" r="r" b="b"/>
                <a:pathLst>
                  <a:path w="155" h="258">
                    <a:moveTo>
                      <a:pt x="0" y="258"/>
                    </a:moveTo>
                    <a:lnTo>
                      <a:pt x="156" y="258"/>
                    </a:lnTo>
                    <a:lnTo>
                      <a:pt x="156" y="0"/>
                    </a:lnTo>
                    <a:lnTo>
                      <a:pt x="0" y="0"/>
                    </a:lnTo>
                    <a:lnTo>
                      <a:pt x="0" y="258"/>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5" name="Freeform 341"/>
              <p:cNvSpPr>
                <a:spLocks/>
              </p:cNvSpPr>
              <p:nvPr/>
            </p:nvSpPr>
            <p:spPr bwMode="auto">
              <a:xfrm>
                <a:off x="5221" y="58"/>
                <a:ext cx="356" cy="38"/>
              </a:xfrm>
              <a:custGeom>
                <a:avLst/>
                <a:gdLst/>
                <a:ahLst/>
                <a:cxnLst>
                  <a:cxn ang="0">
                    <a:pos x="0" y="37"/>
                  </a:cxn>
                  <a:cxn ang="0">
                    <a:pos x="356" y="37"/>
                  </a:cxn>
                  <a:cxn ang="0">
                    <a:pos x="356" y="0"/>
                  </a:cxn>
                  <a:cxn ang="0">
                    <a:pos x="0" y="0"/>
                  </a:cxn>
                  <a:cxn ang="0">
                    <a:pos x="0" y="37"/>
                  </a:cxn>
                </a:cxnLst>
                <a:rect l="0" t="0" r="r" b="b"/>
                <a:pathLst>
                  <a:path w="356" h="38">
                    <a:moveTo>
                      <a:pt x="0" y="37"/>
                    </a:moveTo>
                    <a:lnTo>
                      <a:pt x="356" y="37"/>
                    </a:lnTo>
                    <a:lnTo>
                      <a:pt x="356" y="0"/>
                    </a:lnTo>
                    <a:lnTo>
                      <a:pt x="0" y="0"/>
                    </a:lnTo>
                    <a:lnTo>
                      <a:pt x="0" y="37"/>
                    </a:lnTo>
                    <a:close/>
                  </a:path>
                </a:pathLst>
              </a:custGeom>
              <a:solidFill>
                <a:srgbClr val="AEB0B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6" name="Freeform 342"/>
              <p:cNvSpPr>
                <a:spLocks/>
              </p:cNvSpPr>
              <p:nvPr/>
            </p:nvSpPr>
            <p:spPr bwMode="auto">
              <a:xfrm>
                <a:off x="5221" y="94"/>
                <a:ext cx="356" cy="125"/>
              </a:xfrm>
              <a:custGeom>
                <a:avLst/>
                <a:gdLst/>
                <a:ahLst/>
                <a:cxnLst>
                  <a:cxn ang="0">
                    <a:pos x="0" y="125"/>
                  </a:cxn>
                  <a:cxn ang="0">
                    <a:pos x="356" y="125"/>
                  </a:cxn>
                  <a:cxn ang="0">
                    <a:pos x="356" y="0"/>
                  </a:cxn>
                  <a:cxn ang="0">
                    <a:pos x="0" y="0"/>
                  </a:cxn>
                  <a:cxn ang="0">
                    <a:pos x="0" y="125"/>
                  </a:cxn>
                </a:cxnLst>
                <a:rect l="0" t="0" r="r" b="b"/>
                <a:pathLst>
                  <a:path w="356" h="125">
                    <a:moveTo>
                      <a:pt x="0" y="125"/>
                    </a:moveTo>
                    <a:lnTo>
                      <a:pt x="356" y="125"/>
                    </a:lnTo>
                    <a:lnTo>
                      <a:pt x="356" y="0"/>
                    </a:lnTo>
                    <a:lnTo>
                      <a:pt x="0" y="0"/>
                    </a:lnTo>
                    <a:lnTo>
                      <a:pt x="0" y="125"/>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7" name="Freeform 343"/>
              <p:cNvSpPr>
                <a:spLocks/>
              </p:cNvSpPr>
              <p:nvPr/>
            </p:nvSpPr>
            <p:spPr bwMode="auto">
              <a:xfrm>
                <a:off x="5221" y="89"/>
                <a:ext cx="355" cy="7"/>
              </a:xfrm>
              <a:custGeom>
                <a:avLst/>
                <a:gdLst/>
                <a:ahLst/>
                <a:cxnLst>
                  <a:cxn ang="0">
                    <a:pos x="0" y="7"/>
                  </a:cxn>
                  <a:cxn ang="0">
                    <a:pos x="355" y="7"/>
                  </a:cxn>
                  <a:cxn ang="0">
                    <a:pos x="355" y="0"/>
                  </a:cxn>
                  <a:cxn ang="0">
                    <a:pos x="0" y="0"/>
                  </a:cxn>
                  <a:cxn ang="0">
                    <a:pos x="0" y="7"/>
                  </a:cxn>
                </a:cxnLst>
                <a:rect l="0" t="0" r="r" b="b"/>
                <a:pathLst>
                  <a:path w="355" h="7">
                    <a:moveTo>
                      <a:pt x="0" y="7"/>
                    </a:moveTo>
                    <a:lnTo>
                      <a:pt x="355" y="7"/>
                    </a:lnTo>
                    <a:lnTo>
                      <a:pt x="355" y="0"/>
                    </a:lnTo>
                    <a:lnTo>
                      <a:pt x="0" y="0"/>
                    </a:lnTo>
                    <a:lnTo>
                      <a:pt x="0" y="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8" name="Freeform 344"/>
              <p:cNvSpPr>
                <a:spLocks/>
              </p:cNvSpPr>
              <p:nvPr/>
            </p:nvSpPr>
            <p:spPr bwMode="auto">
              <a:xfrm>
                <a:off x="5218" y="56"/>
                <a:ext cx="361" cy="167"/>
              </a:xfrm>
              <a:custGeom>
                <a:avLst/>
                <a:gdLst/>
                <a:ahLst/>
                <a:cxnLst>
                  <a:cxn ang="0">
                    <a:pos x="0" y="166"/>
                  </a:cxn>
                  <a:cxn ang="0">
                    <a:pos x="362" y="166"/>
                  </a:cxn>
                  <a:cxn ang="0">
                    <a:pos x="362" y="0"/>
                  </a:cxn>
                  <a:cxn ang="0">
                    <a:pos x="0" y="0"/>
                  </a:cxn>
                  <a:cxn ang="0">
                    <a:pos x="0" y="166"/>
                  </a:cxn>
                </a:cxnLst>
                <a:rect l="0" t="0" r="r" b="b"/>
                <a:pathLst>
                  <a:path w="361" h="167">
                    <a:moveTo>
                      <a:pt x="0" y="166"/>
                    </a:moveTo>
                    <a:lnTo>
                      <a:pt x="362" y="166"/>
                    </a:lnTo>
                    <a:lnTo>
                      <a:pt x="362" y="0"/>
                    </a:lnTo>
                    <a:lnTo>
                      <a:pt x="0" y="0"/>
                    </a:lnTo>
                    <a:lnTo>
                      <a:pt x="0" y="166"/>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69" name="Freeform 345"/>
              <p:cNvSpPr>
                <a:spLocks/>
              </p:cNvSpPr>
              <p:nvPr/>
            </p:nvSpPr>
            <p:spPr bwMode="auto">
              <a:xfrm>
                <a:off x="5221" y="-125"/>
                <a:ext cx="356" cy="38"/>
              </a:xfrm>
              <a:custGeom>
                <a:avLst/>
                <a:gdLst/>
                <a:ahLst/>
                <a:cxnLst>
                  <a:cxn ang="0">
                    <a:pos x="0" y="38"/>
                  </a:cxn>
                  <a:cxn ang="0">
                    <a:pos x="356" y="38"/>
                  </a:cxn>
                  <a:cxn ang="0">
                    <a:pos x="356" y="0"/>
                  </a:cxn>
                  <a:cxn ang="0">
                    <a:pos x="0" y="0"/>
                  </a:cxn>
                  <a:cxn ang="0">
                    <a:pos x="0" y="38"/>
                  </a:cxn>
                </a:cxnLst>
                <a:rect l="0" t="0" r="r" b="b"/>
                <a:pathLst>
                  <a:path w="356" h="38">
                    <a:moveTo>
                      <a:pt x="0" y="38"/>
                    </a:moveTo>
                    <a:lnTo>
                      <a:pt x="356" y="38"/>
                    </a:lnTo>
                    <a:lnTo>
                      <a:pt x="356" y="0"/>
                    </a:lnTo>
                    <a:lnTo>
                      <a:pt x="0" y="0"/>
                    </a:lnTo>
                    <a:lnTo>
                      <a:pt x="0" y="38"/>
                    </a:lnTo>
                    <a:close/>
                  </a:path>
                </a:pathLst>
              </a:custGeom>
              <a:solidFill>
                <a:srgbClr val="AEB0B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0" name="Freeform 346"/>
              <p:cNvSpPr>
                <a:spLocks/>
              </p:cNvSpPr>
              <p:nvPr/>
            </p:nvSpPr>
            <p:spPr bwMode="auto">
              <a:xfrm>
                <a:off x="5221" y="-88"/>
                <a:ext cx="356" cy="125"/>
              </a:xfrm>
              <a:custGeom>
                <a:avLst/>
                <a:gdLst/>
                <a:ahLst/>
                <a:cxnLst>
                  <a:cxn ang="0">
                    <a:pos x="0" y="125"/>
                  </a:cxn>
                  <a:cxn ang="0">
                    <a:pos x="356" y="125"/>
                  </a:cxn>
                  <a:cxn ang="0">
                    <a:pos x="356" y="0"/>
                  </a:cxn>
                  <a:cxn ang="0">
                    <a:pos x="0" y="0"/>
                  </a:cxn>
                  <a:cxn ang="0">
                    <a:pos x="0" y="125"/>
                  </a:cxn>
                </a:cxnLst>
                <a:rect l="0" t="0" r="r" b="b"/>
                <a:pathLst>
                  <a:path w="356" h="125">
                    <a:moveTo>
                      <a:pt x="0" y="125"/>
                    </a:moveTo>
                    <a:lnTo>
                      <a:pt x="356" y="125"/>
                    </a:lnTo>
                    <a:lnTo>
                      <a:pt x="356" y="0"/>
                    </a:lnTo>
                    <a:lnTo>
                      <a:pt x="0" y="0"/>
                    </a:lnTo>
                    <a:lnTo>
                      <a:pt x="0" y="125"/>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1" name="Freeform 347"/>
              <p:cNvSpPr>
                <a:spLocks/>
              </p:cNvSpPr>
              <p:nvPr/>
            </p:nvSpPr>
            <p:spPr bwMode="auto">
              <a:xfrm>
                <a:off x="5221" y="-93"/>
                <a:ext cx="355" cy="7"/>
              </a:xfrm>
              <a:custGeom>
                <a:avLst/>
                <a:gdLst/>
                <a:ahLst/>
                <a:cxnLst>
                  <a:cxn ang="0">
                    <a:pos x="0" y="7"/>
                  </a:cxn>
                  <a:cxn ang="0">
                    <a:pos x="355" y="7"/>
                  </a:cxn>
                  <a:cxn ang="0">
                    <a:pos x="355" y="0"/>
                  </a:cxn>
                  <a:cxn ang="0">
                    <a:pos x="0" y="0"/>
                  </a:cxn>
                  <a:cxn ang="0">
                    <a:pos x="0" y="7"/>
                  </a:cxn>
                </a:cxnLst>
                <a:rect l="0" t="0" r="r" b="b"/>
                <a:pathLst>
                  <a:path w="355" h="7">
                    <a:moveTo>
                      <a:pt x="0" y="7"/>
                    </a:moveTo>
                    <a:lnTo>
                      <a:pt x="355" y="7"/>
                    </a:lnTo>
                    <a:lnTo>
                      <a:pt x="355" y="0"/>
                    </a:lnTo>
                    <a:lnTo>
                      <a:pt x="0" y="0"/>
                    </a:lnTo>
                    <a:lnTo>
                      <a:pt x="0" y="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2" name="Freeform 348"/>
              <p:cNvSpPr>
                <a:spLocks/>
              </p:cNvSpPr>
              <p:nvPr/>
            </p:nvSpPr>
            <p:spPr bwMode="auto">
              <a:xfrm>
                <a:off x="5218" y="-127"/>
                <a:ext cx="361" cy="167"/>
              </a:xfrm>
              <a:custGeom>
                <a:avLst/>
                <a:gdLst/>
                <a:ahLst/>
                <a:cxnLst>
                  <a:cxn ang="0">
                    <a:pos x="0" y="167"/>
                  </a:cxn>
                  <a:cxn ang="0">
                    <a:pos x="362" y="167"/>
                  </a:cxn>
                  <a:cxn ang="0">
                    <a:pos x="362" y="0"/>
                  </a:cxn>
                  <a:cxn ang="0">
                    <a:pos x="0" y="0"/>
                  </a:cxn>
                  <a:cxn ang="0">
                    <a:pos x="0" y="167"/>
                  </a:cxn>
                </a:cxnLst>
                <a:rect l="0" t="0" r="r" b="b"/>
                <a:pathLst>
                  <a:path w="361" h="167">
                    <a:moveTo>
                      <a:pt x="0" y="167"/>
                    </a:moveTo>
                    <a:lnTo>
                      <a:pt x="362" y="167"/>
                    </a:lnTo>
                    <a:lnTo>
                      <a:pt x="362" y="0"/>
                    </a:lnTo>
                    <a:lnTo>
                      <a:pt x="0" y="0"/>
                    </a:lnTo>
                    <a:lnTo>
                      <a:pt x="0" y="167"/>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3" name="Freeform 349"/>
              <p:cNvSpPr>
                <a:spLocks/>
              </p:cNvSpPr>
              <p:nvPr/>
            </p:nvSpPr>
            <p:spPr bwMode="auto">
              <a:xfrm>
                <a:off x="5222" y="243"/>
                <a:ext cx="356" cy="38"/>
              </a:xfrm>
              <a:custGeom>
                <a:avLst/>
                <a:gdLst/>
                <a:ahLst/>
                <a:cxnLst>
                  <a:cxn ang="0">
                    <a:pos x="0" y="38"/>
                  </a:cxn>
                  <a:cxn ang="0">
                    <a:pos x="356" y="38"/>
                  </a:cxn>
                  <a:cxn ang="0">
                    <a:pos x="356" y="0"/>
                  </a:cxn>
                  <a:cxn ang="0">
                    <a:pos x="0" y="0"/>
                  </a:cxn>
                  <a:cxn ang="0">
                    <a:pos x="0" y="38"/>
                  </a:cxn>
                </a:cxnLst>
                <a:rect l="0" t="0" r="r" b="b"/>
                <a:pathLst>
                  <a:path w="356" h="38">
                    <a:moveTo>
                      <a:pt x="0" y="38"/>
                    </a:moveTo>
                    <a:lnTo>
                      <a:pt x="356" y="38"/>
                    </a:lnTo>
                    <a:lnTo>
                      <a:pt x="356" y="0"/>
                    </a:lnTo>
                    <a:lnTo>
                      <a:pt x="0" y="0"/>
                    </a:lnTo>
                    <a:lnTo>
                      <a:pt x="0" y="38"/>
                    </a:lnTo>
                    <a:close/>
                  </a:path>
                </a:pathLst>
              </a:custGeom>
              <a:solidFill>
                <a:srgbClr val="AEB0B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4" name="Freeform 350"/>
              <p:cNvSpPr>
                <a:spLocks/>
              </p:cNvSpPr>
              <p:nvPr/>
            </p:nvSpPr>
            <p:spPr bwMode="auto">
              <a:xfrm>
                <a:off x="5222" y="280"/>
                <a:ext cx="356" cy="125"/>
              </a:xfrm>
              <a:custGeom>
                <a:avLst/>
                <a:gdLst/>
                <a:ahLst/>
                <a:cxnLst>
                  <a:cxn ang="0">
                    <a:pos x="0" y="125"/>
                  </a:cxn>
                  <a:cxn ang="0">
                    <a:pos x="356" y="125"/>
                  </a:cxn>
                  <a:cxn ang="0">
                    <a:pos x="356" y="0"/>
                  </a:cxn>
                  <a:cxn ang="0">
                    <a:pos x="0" y="0"/>
                  </a:cxn>
                  <a:cxn ang="0">
                    <a:pos x="0" y="125"/>
                  </a:cxn>
                </a:cxnLst>
                <a:rect l="0" t="0" r="r" b="b"/>
                <a:pathLst>
                  <a:path w="356" h="125">
                    <a:moveTo>
                      <a:pt x="0" y="125"/>
                    </a:moveTo>
                    <a:lnTo>
                      <a:pt x="356" y="125"/>
                    </a:lnTo>
                    <a:lnTo>
                      <a:pt x="356" y="0"/>
                    </a:lnTo>
                    <a:lnTo>
                      <a:pt x="0" y="0"/>
                    </a:lnTo>
                    <a:lnTo>
                      <a:pt x="0" y="125"/>
                    </a:lnTo>
                    <a:close/>
                  </a:path>
                </a:pathLst>
              </a:custGeom>
              <a:solidFill>
                <a:srgbClr val="FDFDFD"/>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5" name="Freeform 351"/>
              <p:cNvSpPr>
                <a:spLocks/>
              </p:cNvSpPr>
              <p:nvPr/>
            </p:nvSpPr>
            <p:spPr bwMode="auto">
              <a:xfrm>
                <a:off x="5222" y="275"/>
                <a:ext cx="355" cy="7"/>
              </a:xfrm>
              <a:custGeom>
                <a:avLst/>
                <a:gdLst/>
                <a:ahLst/>
                <a:cxnLst>
                  <a:cxn ang="0">
                    <a:pos x="0" y="7"/>
                  </a:cxn>
                  <a:cxn ang="0">
                    <a:pos x="355" y="7"/>
                  </a:cxn>
                  <a:cxn ang="0">
                    <a:pos x="355" y="0"/>
                  </a:cxn>
                  <a:cxn ang="0">
                    <a:pos x="0" y="0"/>
                  </a:cxn>
                  <a:cxn ang="0">
                    <a:pos x="0" y="7"/>
                  </a:cxn>
                </a:cxnLst>
                <a:rect l="0" t="0" r="r" b="b"/>
                <a:pathLst>
                  <a:path w="355" h="7">
                    <a:moveTo>
                      <a:pt x="0" y="7"/>
                    </a:moveTo>
                    <a:lnTo>
                      <a:pt x="355" y="7"/>
                    </a:lnTo>
                    <a:lnTo>
                      <a:pt x="355" y="0"/>
                    </a:lnTo>
                    <a:lnTo>
                      <a:pt x="0" y="0"/>
                    </a:lnTo>
                    <a:lnTo>
                      <a:pt x="0" y="7"/>
                    </a:lnTo>
                    <a:close/>
                  </a:path>
                </a:pathLst>
              </a:custGeom>
              <a:solidFill>
                <a:srgbClr val="363435"/>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6" name="Freeform 352"/>
              <p:cNvSpPr>
                <a:spLocks/>
              </p:cNvSpPr>
              <p:nvPr/>
            </p:nvSpPr>
            <p:spPr bwMode="auto">
              <a:xfrm>
                <a:off x="5219" y="241"/>
                <a:ext cx="361" cy="167"/>
              </a:xfrm>
              <a:custGeom>
                <a:avLst/>
                <a:gdLst/>
                <a:ahLst/>
                <a:cxnLst>
                  <a:cxn ang="0">
                    <a:pos x="0" y="167"/>
                  </a:cxn>
                  <a:cxn ang="0">
                    <a:pos x="362" y="167"/>
                  </a:cxn>
                  <a:cxn ang="0">
                    <a:pos x="362" y="0"/>
                  </a:cxn>
                  <a:cxn ang="0">
                    <a:pos x="0" y="0"/>
                  </a:cxn>
                  <a:cxn ang="0">
                    <a:pos x="0" y="167"/>
                  </a:cxn>
                </a:cxnLst>
                <a:rect l="0" t="0" r="r" b="b"/>
                <a:pathLst>
                  <a:path w="361" h="167">
                    <a:moveTo>
                      <a:pt x="0" y="167"/>
                    </a:moveTo>
                    <a:lnTo>
                      <a:pt x="362" y="167"/>
                    </a:lnTo>
                    <a:lnTo>
                      <a:pt x="362" y="0"/>
                    </a:lnTo>
                    <a:lnTo>
                      <a:pt x="0" y="0"/>
                    </a:lnTo>
                    <a:lnTo>
                      <a:pt x="0" y="167"/>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7" name="Freeform 353"/>
              <p:cNvSpPr>
                <a:spLocks/>
              </p:cNvSpPr>
              <p:nvPr/>
            </p:nvSpPr>
            <p:spPr bwMode="auto">
              <a:xfrm>
                <a:off x="5604" y="160"/>
                <a:ext cx="147" cy="71"/>
              </a:xfrm>
              <a:custGeom>
                <a:avLst/>
                <a:gdLst/>
                <a:ahLst/>
                <a:cxnLst>
                  <a:cxn ang="0">
                    <a:pos x="0" y="71"/>
                  </a:cxn>
                  <a:cxn ang="0">
                    <a:pos x="148" y="71"/>
                  </a:cxn>
                  <a:cxn ang="0">
                    <a:pos x="148" y="0"/>
                  </a:cxn>
                  <a:cxn ang="0">
                    <a:pos x="0" y="0"/>
                  </a:cxn>
                  <a:cxn ang="0">
                    <a:pos x="0" y="71"/>
                  </a:cxn>
                </a:cxnLst>
                <a:rect l="0" t="0" r="r" b="b"/>
                <a:pathLst>
                  <a:path w="147" h="71">
                    <a:moveTo>
                      <a:pt x="0" y="71"/>
                    </a:moveTo>
                    <a:lnTo>
                      <a:pt x="148" y="71"/>
                    </a:lnTo>
                    <a:lnTo>
                      <a:pt x="148" y="0"/>
                    </a:lnTo>
                    <a:lnTo>
                      <a:pt x="0" y="0"/>
                    </a:lnTo>
                    <a:lnTo>
                      <a:pt x="0" y="71"/>
                    </a:lnTo>
                    <a:close/>
                  </a:path>
                </a:pathLst>
              </a:custGeom>
              <a:solidFill>
                <a:srgbClr val="9B9DA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8" name="Freeform 354"/>
              <p:cNvSpPr>
                <a:spLocks/>
              </p:cNvSpPr>
              <p:nvPr/>
            </p:nvSpPr>
            <p:spPr bwMode="auto">
              <a:xfrm>
                <a:off x="5604" y="160"/>
                <a:ext cx="147" cy="71"/>
              </a:xfrm>
              <a:custGeom>
                <a:avLst/>
                <a:gdLst/>
                <a:ahLst/>
                <a:cxnLst>
                  <a:cxn ang="0">
                    <a:pos x="0" y="71"/>
                  </a:cxn>
                  <a:cxn ang="0">
                    <a:pos x="148" y="71"/>
                  </a:cxn>
                  <a:cxn ang="0">
                    <a:pos x="148" y="0"/>
                  </a:cxn>
                  <a:cxn ang="0">
                    <a:pos x="0" y="0"/>
                  </a:cxn>
                  <a:cxn ang="0">
                    <a:pos x="0" y="71"/>
                  </a:cxn>
                </a:cxnLst>
                <a:rect l="0" t="0" r="r" b="b"/>
                <a:pathLst>
                  <a:path w="147" h="71">
                    <a:moveTo>
                      <a:pt x="0" y="71"/>
                    </a:moveTo>
                    <a:lnTo>
                      <a:pt x="148" y="71"/>
                    </a:lnTo>
                    <a:lnTo>
                      <a:pt x="148" y="0"/>
                    </a:lnTo>
                    <a:lnTo>
                      <a:pt x="0" y="0"/>
                    </a:lnTo>
                    <a:lnTo>
                      <a:pt x="0" y="71"/>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79" name="Freeform 355"/>
              <p:cNvSpPr>
                <a:spLocks/>
              </p:cNvSpPr>
              <p:nvPr/>
            </p:nvSpPr>
            <p:spPr bwMode="auto">
              <a:xfrm>
                <a:off x="5604" y="240"/>
                <a:ext cx="147" cy="71"/>
              </a:xfrm>
              <a:custGeom>
                <a:avLst/>
                <a:gdLst/>
                <a:ahLst/>
                <a:cxnLst>
                  <a:cxn ang="0">
                    <a:pos x="0" y="71"/>
                  </a:cxn>
                  <a:cxn ang="0">
                    <a:pos x="148" y="71"/>
                  </a:cxn>
                  <a:cxn ang="0">
                    <a:pos x="148" y="0"/>
                  </a:cxn>
                  <a:cxn ang="0">
                    <a:pos x="0" y="0"/>
                  </a:cxn>
                  <a:cxn ang="0">
                    <a:pos x="0" y="71"/>
                  </a:cxn>
                </a:cxnLst>
                <a:rect l="0" t="0" r="r" b="b"/>
                <a:pathLst>
                  <a:path w="147" h="71">
                    <a:moveTo>
                      <a:pt x="0" y="71"/>
                    </a:moveTo>
                    <a:lnTo>
                      <a:pt x="148" y="71"/>
                    </a:lnTo>
                    <a:lnTo>
                      <a:pt x="148" y="0"/>
                    </a:lnTo>
                    <a:lnTo>
                      <a:pt x="0" y="0"/>
                    </a:lnTo>
                    <a:lnTo>
                      <a:pt x="0" y="71"/>
                    </a:lnTo>
                    <a:close/>
                  </a:path>
                </a:pathLst>
              </a:custGeom>
              <a:solidFill>
                <a:srgbClr val="9B9DA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0" name="Freeform 356"/>
              <p:cNvSpPr>
                <a:spLocks/>
              </p:cNvSpPr>
              <p:nvPr/>
            </p:nvSpPr>
            <p:spPr bwMode="auto">
              <a:xfrm>
                <a:off x="5604" y="240"/>
                <a:ext cx="147" cy="71"/>
              </a:xfrm>
              <a:custGeom>
                <a:avLst/>
                <a:gdLst/>
                <a:ahLst/>
                <a:cxnLst>
                  <a:cxn ang="0">
                    <a:pos x="0" y="71"/>
                  </a:cxn>
                  <a:cxn ang="0">
                    <a:pos x="148" y="71"/>
                  </a:cxn>
                  <a:cxn ang="0">
                    <a:pos x="148" y="0"/>
                  </a:cxn>
                  <a:cxn ang="0">
                    <a:pos x="0" y="0"/>
                  </a:cxn>
                  <a:cxn ang="0">
                    <a:pos x="0" y="71"/>
                  </a:cxn>
                </a:cxnLst>
                <a:rect l="0" t="0" r="r" b="b"/>
                <a:pathLst>
                  <a:path w="147" h="71">
                    <a:moveTo>
                      <a:pt x="0" y="71"/>
                    </a:moveTo>
                    <a:lnTo>
                      <a:pt x="148" y="71"/>
                    </a:lnTo>
                    <a:lnTo>
                      <a:pt x="148" y="0"/>
                    </a:lnTo>
                    <a:lnTo>
                      <a:pt x="0" y="0"/>
                    </a:lnTo>
                    <a:lnTo>
                      <a:pt x="0" y="71"/>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1" name="Freeform 357"/>
              <p:cNvSpPr>
                <a:spLocks/>
              </p:cNvSpPr>
              <p:nvPr/>
            </p:nvSpPr>
            <p:spPr bwMode="auto">
              <a:xfrm>
                <a:off x="4988" y="-282"/>
                <a:ext cx="775" cy="96"/>
              </a:xfrm>
              <a:custGeom>
                <a:avLst/>
                <a:gdLst/>
                <a:ahLst/>
                <a:cxnLst>
                  <a:cxn ang="0">
                    <a:pos x="759" y="96"/>
                  </a:cxn>
                  <a:cxn ang="0">
                    <a:pos x="768" y="96"/>
                  </a:cxn>
                  <a:cxn ang="0">
                    <a:pos x="776" y="87"/>
                  </a:cxn>
                  <a:cxn ang="0">
                    <a:pos x="776" y="8"/>
                  </a:cxn>
                  <a:cxn ang="0">
                    <a:pos x="768" y="0"/>
                  </a:cxn>
                  <a:cxn ang="0">
                    <a:pos x="8" y="0"/>
                  </a:cxn>
                  <a:cxn ang="0">
                    <a:pos x="0" y="8"/>
                  </a:cxn>
                  <a:cxn ang="0">
                    <a:pos x="0" y="87"/>
                  </a:cxn>
                  <a:cxn ang="0">
                    <a:pos x="8" y="96"/>
                  </a:cxn>
                  <a:cxn ang="0">
                    <a:pos x="759" y="96"/>
                  </a:cxn>
                </a:cxnLst>
                <a:rect l="0" t="0" r="r" b="b"/>
                <a:pathLst>
                  <a:path w="775" h="96">
                    <a:moveTo>
                      <a:pt x="759" y="96"/>
                    </a:moveTo>
                    <a:lnTo>
                      <a:pt x="768" y="96"/>
                    </a:lnTo>
                    <a:lnTo>
                      <a:pt x="776" y="87"/>
                    </a:lnTo>
                    <a:lnTo>
                      <a:pt x="776" y="8"/>
                    </a:lnTo>
                    <a:lnTo>
                      <a:pt x="768" y="0"/>
                    </a:lnTo>
                    <a:lnTo>
                      <a:pt x="8" y="0"/>
                    </a:lnTo>
                    <a:lnTo>
                      <a:pt x="0" y="8"/>
                    </a:lnTo>
                    <a:lnTo>
                      <a:pt x="0" y="87"/>
                    </a:lnTo>
                    <a:lnTo>
                      <a:pt x="8" y="96"/>
                    </a:lnTo>
                    <a:lnTo>
                      <a:pt x="759" y="96"/>
                    </a:lnTo>
                    <a:close/>
                  </a:path>
                </a:pathLst>
              </a:custGeom>
              <a:solidFill>
                <a:srgbClr val="AEB0B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2" name="Freeform 358"/>
              <p:cNvSpPr>
                <a:spLocks/>
              </p:cNvSpPr>
              <p:nvPr/>
            </p:nvSpPr>
            <p:spPr bwMode="auto">
              <a:xfrm>
                <a:off x="4988" y="-282"/>
                <a:ext cx="775" cy="96"/>
              </a:xfrm>
              <a:custGeom>
                <a:avLst/>
                <a:gdLst/>
                <a:ahLst/>
                <a:cxnLst>
                  <a:cxn ang="0">
                    <a:pos x="759" y="96"/>
                  </a:cxn>
                  <a:cxn ang="0">
                    <a:pos x="768" y="96"/>
                  </a:cxn>
                  <a:cxn ang="0">
                    <a:pos x="776" y="87"/>
                  </a:cxn>
                  <a:cxn ang="0">
                    <a:pos x="776" y="77"/>
                  </a:cxn>
                  <a:cxn ang="0">
                    <a:pos x="776" y="19"/>
                  </a:cxn>
                  <a:cxn ang="0">
                    <a:pos x="776" y="8"/>
                  </a:cxn>
                  <a:cxn ang="0">
                    <a:pos x="768" y="0"/>
                  </a:cxn>
                  <a:cxn ang="0">
                    <a:pos x="759" y="0"/>
                  </a:cxn>
                  <a:cxn ang="0">
                    <a:pos x="17" y="0"/>
                  </a:cxn>
                  <a:cxn ang="0">
                    <a:pos x="8" y="0"/>
                  </a:cxn>
                  <a:cxn ang="0">
                    <a:pos x="0" y="8"/>
                  </a:cxn>
                  <a:cxn ang="0">
                    <a:pos x="0" y="19"/>
                  </a:cxn>
                  <a:cxn ang="0">
                    <a:pos x="0" y="77"/>
                  </a:cxn>
                  <a:cxn ang="0">
                    <a:pos x="0" y="87"/>
                  </a:cxn>
                  <a:cxn ang="0">
                    <a:pos x="8" y="96"/>
                  </a:cxn>
                  <a:cxn ang="0">
                    <a:pos x="17" y="96"/>
                  </a:cxn>
                  <a:cxn ang="0">
                    <a:pos x="759" y="96"/>
                  </a:cxn>
                </a:cxnLst>
                <a:rect l="0" t="0" r="r" b="b"/>
                <a:pathLst>
                  <a:path w="775" h="96">
                    <a:moveTo>
                      <a:pt x="759" y="96"/>
                    </a:moveTo>
                    <a:lnTo>
                      <a:pt x="768" y="96"/>
                    </a:lnTo>
                    <a:lnTo>
                      <a:pt x="776" y="87"/>
                    </a:lnTo>
                    <a:lnTo>
                      <a:pt x="776" y="77"/>
                    </a:lnTo>
                    <a:lnTo>
                      <a:pt x="776" y="19"/>
                    </a:lnTo>
                    <a:lnTo>
                      <a:pt x="776" y="8"/>
                    </a:lnTo>
                    <a:lnTo>
                      <a:pt x="768" y="0"/>
                    </a:lnTo>
                    <a:lnTo>
                      <a:pt x="759" y="0"/>
                    </a:lnTo>
                    <a:lnTo>
                      <a:pt x="17" y="0"/>
                    </a:lnTo>
                    <a:lnTo>
                      <a:pt x="8" y="0"/>
                    </a:lnTo>
                    <a:lnTo>
                      <a:pt x="0" y="8"/>
                    </a:lnTo>
                    <a:lnTo>
                      <a:pt x="0" y="19"/>
                    </a:lnTo>
                    <a:lnTo>
                      <a:pt x="0" y="77"/>
                    </a:lnTo>
                    <a:lnTo>
                      <a:pt x="0" y="87"/>
                    </a:lnTo>
                    <a:lnTo>
                      <a:pt x="8" y="96"/>
                    </a:lnTo>
                    <a:lnTo>
                      <a:pt x="17" y="96"/>
                    </a:lnTo>
                    <a:lnTo>
                      <a:pt x="759" y="96"/>
                    </a:lnTo>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3" name="Freeform 359"/>
              <p:cNvSpPr>
                <a:spLocks/>
              </p:cNvSpPr>
              <p:nvPr/>
            </p:nvSpPr>
            <p:spPr bwMode="auto">
              <a:xfrm>
                <a:off x="4989" y="-207"/>
                <a:ext cx="212" cy="630"/>
              </a:xfrm>
              <a:custGeom>
                <a:avLst/>
                <a:gdLst/>
                <a:ahLst/>
                <a:cxnLst>
                  <a:cxn ang="0">
                    <a:pos x="0" y="631"/>
                  </a:cxn>
                  <a:cxn ang="0">
                    <a:pos x="212" y="631"/>
                  </a:cxn>
                  <a:cxn ang="0">
                    <a:pos x="212" y="0"/>
                  </a:cxn>
                  <a:cxn ang="0">
                    <a:pos x="0" y="0"/>
                  </a:cxn>
                  <a:cxn ang="0">
                    <a:pos x="0" y="631"/>
                  </a:cxn>
                </a:cxnLst>
                <a:rect l="0" t="0" r="r" b="b"/>
                <a:pathLst>
                  <a:path w="212" h="630">
                    <a:moveTo>
                      <a:pt x="0" y="631"/>
                    </a:moveTo>
                    <a:lnTo>
                      <a:pt x="212" y="631"/>
                    </a:lnTo>
                    <a:lnTo>
                      <a:pt x="212" y="0"/>
                    </a:lnTo>
                    <a:lnTo>
                      <a:pt x="0" y="0"/>
                    </a:lnTo>
                    <a:lnTo>
                      <a:pt x="0" y="631"/>
                    </a:lnTo>
                    <a:close/>
                  </a:path>
                </a:pathLst>
              </a:custGeom>
              <a:solidFill>
                <a:srgbClr val="AEB0B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4" name="Freeform 360"/>
              <p:cNvSpPr>
                <a:spLocks/>
              </p:cNvSpPr>
              <p:nvPr/>
            </p:nvSpPr>
            <p:spPr bwMode="auto">
              <a:xfrm>
                <a:off x="4989" y="-207"/>
                <a:ext cx="212" cy="630"/>
              </a:xfrm>
              <a:custGeom>
                <a:avLst/>
                <a:gdLst/>
                <a:ahLst/>
                <a:cxnLst>
                  <a:cxn ang="0">
                    <a:pos x="0" y="631"/>
                  </a:cxn>
                  <a:cxn ang="0">
                    <a:pos x="212" y="631"/>
                  </a:cxn>
                  <a:cxn ang="0">
                    <a:pos x="212" y="0"/>
                  </a:cxn>
                  <a:cxn ang="0">
                    <a:pos x="0" y="0"/>
                  </a:cxn>
                  <a:cxn ang="0">
                    <a:pos x="0" y="631"/>
                  </a:cxn>
                </a:cxnLst>
                <a:rect l="0" t="0" r="r" b="b"/>
                <a:pathLst>
                  <a:path w="212" h="630">
                    <a:moveTo>
                      <a:pt x="0" y="631"/>
                    </a:moveTo>
                    <a:lnTo>
                      <a:pt x="212" y="631"/>
                    </a:lnTo>
                    <a:lnTo>
                      <a:pt x="212" y="0"/>
                    </a:lnTo>
                    <a:lnTo>
                      <a:pt x="0" y="0"/>
                    </a:lnTo>
                    <a:lnTo>
                      <a:pt x="0" y="631"/>
                    </a:lnTo>
                    <a:close/>
                  </a:path>
                </a:pathLst>
              </a:custGeom>
              <a:noFill/>
              <a:ln w="5715">
                <a:solidFill>
                  <a:srgbClr val="72737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5" name="Freeform 361"/>
              <p:cNvSpPr>
                <a:spLocks/>
              </p:cNvSpPr>
              <p:nvPr/>
            </p:nvSpPr>
            <p:spPr bwMode="auto">
              <a:xfrm>
                <a:off x="4991" y="-208"/>
                <a:ext cx="212" cy="20"/>
              </a:xfrm>
              <a:custGeom>
                <a:avLst/>
                <a:gdLst/>
                <a:ahLst/>
                <a:cxnLst>
                  <a:cxn ang="0">
                    <a:pos x="0" y="20"/>
                  </a:cxn>
                  <a:cxn ang="0">
                    <a:pos x="212" y="20"/>
                  </a:cxn>
                  <a:cxn ang="0">
                    <a:pos x="212" y="0"/>
                  </a:cxn>
                  <a:cxn ang="0">
                    <a:pos x="0" y="0"/>
                  </a:cxn>
                  <a:cxn ang="0">
                    <a:pos x="0" y="20"/>
                  </a:cxn>
                </a:cxnLst>
                <a:rect l="0" t="0" r="r" b="b"/>
                <a:pathLst>
                  <a:path w="212" h="20">
                    <a:moveTo>
                      <a:pt x="0" y="20"/>
                    </a:moveTo>
                    <a:lnTo>
                      <a:pt x="212" y="20"/>
                    </a:lnTo>
                    <a:lnTo>
                      <a:pt x="212" y="0"/>
                    </a:lnTo>
                    <a:lnTo>
                      <a:pt x="0" y="0"/>
                    </a:lnTo>
                    <a:lnTo>
                      <a:pt x="0" y="20"/>
                    </a:lnTo>
                    <a:close/>
                  </a:path>
                </a:pathLst>
              </a:custGeom>
              <a:solidFill>
                <a:srgbClr val="AEB0B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6" name="Freeform 362"/>
              <p:cNvSpPr>
                <a:spLocks/>
              </p:cNvSpPr>
              <p:nvPr/>
            </p:nvSpPr>
            <p:spPr bwMode="auto">
              <a:xfrm>
                <a:off x="5004" y="-38"/>
                <a:ext cx="181" cy="50"/>
              </a:xfrm>
              <a:custGeom>
                <a:avLst/>
                <a:gdLst/>
                <a:ahLst/>
                <a:cxnLst>
                  <a:cxn ang="0">
                    <a:pos x="0" y="51"/>
                  </a:cxn>
                  <a:cxn ang="0">
                    <a:pos x="181" y="51"/>
                  </a:cxn>
                  <a:cxn ang="0">
                    <a:pos x="181" y="0"/>
                  </a:cxn>
                  <a:cxn ang="0">
                    <a:pos x="0" y="0"/>
                  </a:cxn>
                  <a:cxn ang="0">
                    <a:pos x="0" y="51"/>
                  </a:cxn>
                </a:cxnLst>
                <a:rect l="0" t="0" r="r" b="b"/>
                <a:pathLst>
                  <a:path w="181" h="50">
                    <a:moveTo>
                      <a:pt x="0" y="51"/>
                    </a:moveTo>
                    <a:lnTo>
                      <a:pt x="181" y="51"/>
                    </a:lnTo>
                    <a:lnTo>
                      <a:pt x="181" y="0"/>
                    </a:lnTo>
                    <a:lnTo>
                      <a:pt x="0" y="0"/>
                    </a:lnTo>
                    <a:lnTo>
                      <a:pt x="0" y="51"/>
                    </a:lnTo>
                    <a:close/>
                  </a:path>
                </a:pathLst>
              </a:custGeom>
              <a:solidFill>
                <a:srgbClr val="9B9DA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7" name="Freeform 363"/>
              <p:cNvSpPr>
                <a:spLocks/>
              </p:cNvSpPr>
              <p:nvPr/>
            </p:nvSpPr>
            <p:spPr bwMode="auto">
              <a:xfrm>
                <a:off x="5004" y="-38"/>
                <a:ext cx="181" cy="50"/>
              </a:xfrm>
              <a:custGeom>
                <a:avLst/>
                <a:gdLst/>
                <a:ahLst/>
                <a:cxnLst>
                  <a:cxn ang="0">
                    <a:pos x="0" y="51"/>
                  </a:cxn>
                  <a:cxn ang="0">
                    <a:pos x="181" y="51"/>
                  </a:cxn>
                  <a:cxn ang="0">
                    <a:pos x="181" y="0"/>
                  </a:cxn>
                  <a:cxn ang="0">
                    <a:pos x="0" y="0"/>
                  </a:cxn>
                  <a:cxn ang="0">
                    <a:pos x="0" y="51"/>
                  </a:cxn>
                </a:cxnLst>
                <a:rect l="0" t="0" r="r" b="b"/>
                <a:pathLst>
                  <a:path w="181" h="50">
                    <a:moveTo>
                      <a:pt x="0" y="51"/>
                    </a:moveTo>
                    <a:lnTo>
                      <a:pt x="181" y="51"/>
                    </a:lnTo>
                    <a:lnTo>
                      <a:pt x="181" y="0"/>
                    </a:lnTo>
                    <a:lnTo>
                      <a:pt x="0" y="0"/>
                    </a:lnTo>
                    <a:lnTo>
                      <a:pt x="0" y="51"/>
                    </a:lnTo>
                    <a:close/>
                  </a:path>
                </a:pathLst>
              </a:custGeom>
              <a:noFill/>
              <a:ln w="12865">
                <a:solidFill>
                  <a:srgbClr val="767779"/>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8" name="Freeform 364"/>
              <p:cNvSpPr>
                <a:spLocks/>
              </p:cNvSpPr>
              <p:nvPr/>
            </p:nvSpPr>
            <p:spPr bwMode="auto">
              <a:xfrm>
                <a:off x="5014" y="-27"/>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89" name="Freeform 365"/>
              <p:cNvSpPr>
                <a:spLocks/>
              </p:cNvSpPr>
              <p:nvPr/>
            </p:nvSpPr>
            <p:spPr bwMode="auto">
              <a:xfrm>
                <a:off x="5014" y="-27"/>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0" name="Freeform 366"/>
              <p:cNvSpPr>
                <a:spLocks/>
              </p:cNvSpPr>
              <p:nvPr/>
            </p:nvSpPr>
            <p:spPr bwMode="auto">
              <a:xfrm>
                <a:off x="5004" y="19"/>
                <a:ext cx="181" cy="50"/>
              </a:xfrm>
              <a:custGeom>
                <a:avLst/>
                <a:gdLst/>
                <a:ahLst/>
                <a:cxnLst>
                  <a:cxn ang="0">
                    <a:pos x="0" y="51"/>
                  </a:cxn>
                  <a:cxn ang="0">
                    <a:pos x="181" y="51"/>
                  </a:cxn>
                  <a:cxn ang="0">
                    <a:pos x="181" y="0"/>
                  </a:cxn>
                  <a:cxn ang="0">
                    <a:pos x="0" y="0"/>
                  </a:cxn>
                  <a:cxn ang="0">
                    <a:pos x="0" y="51"/>
                  </a:cxn>
                </a:cxnLst>
                <a:rect l="0" t="0" r="r" b="b"/>
                <a:pathLst>
                  <a:path w="181" h="50">
                    <a:moveTo>
                      <a:pt x="0" y="51"/>
                    </a:moveTo>
                    <a:lnTo>
                      <a:pt x="181" y="51"/>
                    </a:lnTo>
                    <a:lnTo>
                      <a:pt x="181" y="0"/>
                    </a:lnTo>
                    <a:lnTo>
                      <a:pt x="0" y="0"/>
                    </a:lnTo>
                    <a:lnTo>
                      <a:pt x="0" y="51"/>
                    </a:lnTo>
                    <a:close/>
                  </a:path>
                </a:pathLst>
              </a:custGeom>
              <a:solidFill>
                <a:srgbClr val="9B9DA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1" name="Freeform 367"/>
              <p:cNvSpPr>
                <a:spLocks/>
              </p:cNvSpPr>
              <p:nvPr/>
            </p:nvSpPr>
            <p:spPr bwMode="auto">
              <a:xfrm>
                <a:off x="5004" y="19"/>
                <a:ext cx="181" cy="50"/>
              </a:xfrm>
              <a:custGeom>
                <a:avLst/>
                <a:gdLst/>
                <a:ahLst/>
                <a:cxnLst>
                  <a:cxn ang="0">
                    <a:pos x="0" y="51"/>
                  </a:cxn>
                  <a:cxn ang="0">
                    <a:pos x="181" y="51"/>
                  </a:cxn>
                  <a:cxn ang="0">
                    <a:pos x="181" y="0"/>
                  </a:cxn>
                  <a:cxn ang="0">
                    <a:pos x="0" y="0"/>
                  </a:cxn>
                  <a:cxn ang="0">
                    <a:pos x="0" y="51"/>
                  </a:cxn>
                </a:cxnLst>
                <a:rect l="0" t="0" r="r" b="b"/>
                <a:pathLst>
                  <a:path w="181" h="50">
                    <a:moveTo>
                      <a:pt x="0" y="51"/>
                    </a:moveTo>
                    <a:lnTo>
                      <a:pt x="181" y="51"/>
                    </a:lnTo>
                    <a:lnTo>
                      <a:pt x="181" y="0"/>
                    </a:lnTo>
                    <a:lnTo>
                      <a:pt x="0" y="0"/>
                    </a:lnTo>
                    <a:lnTo>
                      <a:pt x="0" y="51"/>
                    </a:lnTo>
                    <a:close/>
                  </a:path>
                </a:pathLst>
              </a:custGeom>
              <a:noFill/>
              <a:ln w="12865">
                <a:solidFill>
                  <a:srgbClr val="767779"/>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2" name="Freeform 368"/>
              <p:cNvSpPr>
                <a:spLocks/>
              </p:cNvSpPr>
              <p:nvPr/>
            </p:nvSpPr>
            <p:spPr bwMode="auto">
              <a:xfrm>
                <a:off x="5014" y="30"/>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3" name="Freeform 369"/>
              <p:cNvSpPr>
                <a:spLocks/>
              </p:cNvSpPr>
              <p:nvPr/>
            </p:nvSpPr>
            <p:spPr bwMode="auto">
              <a:xfrm>
                <a:off x="5014" y="30"/>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4" name="Freeform 370"/>
              <p:cNvSpPr>
                <a:spLocks/>
              </p:cNvSpPr>
              <p:nvPr/>
            </p:nvSpPr>
            <p:spPr bwMode="auto">
              <a:xfrm>
                <a:off x="5004" y="76"/>
                <a:ext cx="181" cy="50"/>
              </a:xfrm>
              <a:custGeom>
                <a:avLst/>
                <a:gdLst/>
                <a:ahLst/>
                <a:cxnLst>
                  <a:cxn ang="0">
                    <a:pos x="0" y="51"/>
                  </a:cxn>
                  <a:cxn ang="0">
                    <a:pos x="181" y="51"/>
                  </a:cxn>
                  <a:cxn ang="0">
                    <a:pos x="181" y="0"/>
                  </a:cxn>
                  <a:cxn ang="0">
                    <a:pos x="0" y="0"/>
                  </a:cxn>
                  <a:cxn ang="0">
                    <a:pos x="0" y="51"/>
                  </a:cxn>
                </a:cxnLst>
                <a:rect l="0" t="0" r="r" b="b"/>
                <a:pathLst>
                  <a:path w="181" h="50">
                    <a:moveTo>
                      <a:pt x="0" y="51"/>
                    </a:moveTo>
                    <a:lnTo>
                      <a:pt x="181" y="51"/>
                    </a:lnTo>
                    <a:lnTo>
                      <a:pt x="181" y="0"/>
                    </a:lnTo>
                    <a:lnTo>
                      <a:pt x="0" y="0"/>
                    </a:lnTo>
                    <a:lnTo>
                      <a:pt x="0" y="51"/>
                    </a:lnTo>
                    <a:close/>
                  </a:path>
                </a:pathLst>
              </a:custGeom>
              <a:solidFill>
                <a:srgbClr val="9B9DA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5" name="Freeform 371"/>
              <p:cNvSpPr>
                <a:spLocks/>
              </p:cNvSpPr>
              <p:nvPr/>
            </p:nvSpPr>
            <p:spPr bwMode="auto">
              <a:xfrm>
                <a:off x="5004" y="76"/>
                <a:ext cx="181" cy="50"/>
              </a:xfrm>
              <a:custGeom>
                <a:avLst/>
                <a:gdLst/>
                <a:ahLst/>
                <a:cxnLst>
                  <a:cxn ang="0">
                    <a:pos x="0" y="51"/>
                  </a:cxn>
                  <a:cxn ang="0">
                    <a:pos x="181" y="51"/>
                  </a:cxn>
                  <a:cxn ang="0">
                    <a:pos x="181" y="0"/>
                  </a:cxn>
                  <a:cxn ang="0">
                    <a:pos x="0" y="0"/>
                  </a:cxn>
                  <a:cxn ang="0">
                    <a:pos x="0" y="51"/>
                  </a:cxn>
                </a:cxnLst>
                <a:rect l="0" t="0" r="r" b="b"/>
                <a:pathLst>
                  <a:path w="181" h="50">
                    <a:moveTo>
                      <a:pt x="0" y="51"/>
                    </a:moveTo>
                    <a:lnTo>
                      <a:pt x="181" y="51"/>
                    </a:lnTo>
                    <a:lnTo>
                      <a:pt x="181" y="0"/>
                    </a:lnTo>
                    <a:lnTo>
                      <a:pt x="0" y="0"/>
                    </a:lnTo>
                    <a:lnTo>
                      <a:pt x="0" y="51"/>
                    </a:lnTo>
                    <a:close/>
                  </a:path>
                </a:pathLst>
              </a:custGeom>
              <a:noFill/>
              <a:ln w="12865">
                <a:solidFill>
                  <a:srgbClr val="767779"/>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6" name="Freeform 372"/>
              <p:cNvSpPr>
                <a:spLocks/>
              </p:cNvSpPr>
              <p:nvPr/>
            </p:nvSpPr>
            <p:spPr bwMode="auto">
              <a:xfrm>
                <a:off x="5014" y="87"/>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7" name="Freeform 373"/>
              <p:cNvSpPr>
                <a:spLocks/>
              </p:cNvSpPr>
              <p:nvPr/>
            </p:nvSpPr>
            <p:spPr bwMode="auto">
              <a:xfrm>
                <a:off x="5014" y="87"/>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8" name="Freeform 374"/>
              <p:cNvSpPr>
                <a:spLocks/>
              </p:cNvSpPr>
              <p:nvPr/>
            </p:nvSpPr>
            <p:spPr bwMode="auto">
              <a:xfrm>
                <a:off x="5004" y="134"/>
                <a:ext cx="181" cy="50"/>
              </a:xfrm>
              <a:custGeom>
                <a:avLst/>
                <a:gdLst/>
                <a:ahLst/>
                <a:cxnLst>
                  <a:cxn ang="0">
                    <a:pos x="0" y="50"/>
                  </a:cxn>
                  <a:cxn ang="0">
                    <a:pos x="181" y="50"/>
                  </a:cxn>
                  <a:cxn ang="0">
                    <a:pos x="181" y="0"/>
                  </a:cxn>
                  <a:cxn ang="0">
                    <a:pos x="0" y="0"/>
                  </a:cxn>
                  <a:cxn ang="0">
                    <a:pos x="0" y="50"/>
                  </a:cxn>
                </a:cxnLst>
                <a:rect l="0" t="0" r="r" b="b"/>
                <a:pathLst>
                  <a:path w="181" h="50">
                    <a:moveTo>
                      <a:pt x="0" y="50"/>
                    </a:moveTo>
                    <a:lnTo>
                      <a:pt x="181" y="50"/>
                    </a:lnTo>
                    <a:lnTo>
                      <a:pt x="181" y="0"/>
                    </a:lnTo>
                    <a:lnTo>
                      <a:pt x="0" y="0"/>
                    </a:lnTo>
                    <a:lnTo>
                      <a:pt x="0" y="50"/>
                    </a:lnTo>
                    <a:close/>
                  </a:path>
                </a:pathLst>
              </a:custGeom>
              <a:solidFill>
                <a:srgbClr val="9B9DA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99" name="Freeform 375"/>
              <p:cNvSpPr>
                <a:spLocks/>
              </p:cNvSpPr>
              <p:nvPr/>
            </p:nvSpPr>
            <p:spPr bwMode="auto">
              <a:xfrm>
                <a:off x="5004" y="134"/>
                <a:ext cx="181" cy="50"/>
              </a:xfrm>
              <a:custGeom>
                <a:avLst/>
                <a:gdLst/>
                <a:ahLst/>
                <a:cxnLst>
                  <a:cxn ang="0">
                    <a:pos x="0" y="50"/>
                  </a:cxn>
                  <a:cxn ang="0">
                    <a:pos x="181" y="50"/>
                  </a:cxn>
                  <a:cxn ang="0">
                    <a:pos x="181" y="0"/>
                  </a:cxn>
                  <a:cxn ang="0">
                    <a:pos x="0" y="0"/>
                  </a:cxn>
                  <a:cxn ang="0">
                    <a:pos x="0" y="50"/>
                  </a:cxn>
                </a:cxnLst>
                <a:rect l="0" t="0" r="r" b="b"/>
                <a:pathLst>
                  <a:path w="181" h="50">
                    <a:moveTo>
                      <a:pt x="0" y="50"/>
                    </a:moveTo>
                    <a:lnTo>
                      <a:pt x="181" y="50"/>
                    </a:lnTo>
                    <a:lnTo>
                      <a:pt x="181" y="0"/>
                    </a:lnTo>
                    <a:lnTo>
                      <a:pt x="0" y="0"/>
                    </a:lnTo>
                    <a:lnTo>
                      <a:pt x="0" y="50"/>
                    </a:lnTo>
                    <a:close/>
                  </a:path>
                </a:pathLst>
              </a:custGeom>
              <a:noFill/>
              <a:ln w="12865">
                <a:solidFill>
                  <a:srgbClr val="767779"/>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0" name="Freeform 376"/>
              <p:cNvSpPr>
                <a:spLocks/>
              </p:cNvSpPr>
              <p:nvPr/>
            </p:nvSpPr>
            <p:spPr bwMode="auto">
              <a:xfrm>
                <a:off x="5014" y="144"/>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1" name="Freeform 377"/>
              <p:cNvSpPr>
                <a:spLocks/>
              </p:cNvSpPr>
              <p:nvPr/>
            </p:nvSpPr>
            <p:spPr bwMode="auto">
              <a:xfrm>
                <a:off x="5014" y="144"/>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2" name="Freeform 378"/>
              <p:cNvSpPr>
                <a:spLocks/>
              </p:cNvSpPr>
              <p:nvPr/>
            </p:nvSpPr>
            <p:spPr bwMode="auto">
              <a:xfrm>
                <a:off x="5004" y="191"/>
                <a:ext cx="181" cy="50"/>
              </a:xfrm>
              <a:custGeom>
                <a:avLst/>
                <a:gdLst/>
                <a:ahLst/>
                <a:cxnLst>
                  <a:cxn ang="0">
                    <a:pos x="0" y="50"/>
                  </a:cxn>
                  <a:cxn ang="0">
                    <a:pos x="181" y="50"/>
                  </a:cxn>
                  <a:cxn ang="0">
                    <a:pos x="181" y="0"/>
                  </a:cxn>
                  <a:cxn ang="0">
                    <a:pos x="0" y="0"/>
                  </a:cxn>
                  <a:cxn ang="0">
                    <a:pos x="0" y="50"/>
                  </a:cxn>
                </a:cxnLst>
                <a:rect l="0" t="0" r="r" b="b"/>
                <a:pathLst>
                  <a:path w="181" h="50">
                    <a:moveTo>
                      <a:pt x="0" y="50"/>
                    </a:moveTo>
                    <a:lnTo>
                      <a:pt x="181" y="50"/>
                    </a:lnTo>
                    <a:lnTo>
                      <a:pt x="181" y="0"/>
                    </a:lnTo>
                    <a:lnTo>
                      <a:pt x="0" y="0"/>
                    </a:lnTo>
                    <a:lnTo>
                      <a:pt x="0" y="50"/>
                    </a:lnTo>
                    <a:close/>
                  </a:path>
                </a:pathLst>
              </a:custGeom>
              <a:solidFill>
                <a:srgbClr val="9B9DA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3" name="Freeform 379"/>
              <p:cNvSpPr>
                <a:spLocks/>
              </p:cNvSpPr>
              <p:nvPr/>
            </p:nvSpPr>
            <p:spPr bwMode="auto">
              <a:xfrm>
                <a:off x="5004" y="191"/>
                <a:ext cx="181" cy="50"/>
              </a:xfrm>
              <a:custGeom>
                <a:avLst/>
                <a:gdLst/>
                <a:ahLst/>
                <a:cxnLst>
                  <a:cxn ang="0">
                    <a:pos x="0" y="50"/>
                  </a:cxn>
                  <a:cxn ang="0">
                    <a:pos x="181" y="50"/>
                  </a:cxn>
                  <a:cxn ang="0">
                    <a:pos x="181" y="0"/>
                  </a:cxn>
                  <a:cxn ang="0">
                    <a:pos x="0" y="0"/>
                  </a:cxn>
                  <a:cxn ang="0">
                    <a:pos x="0" y="50"/>
                  </a:cxn>
                </a:cxnLst>
                <a:rect l="0" t="0" r="r" b="b"/>
                <a:pathLst>
                  <a:path w="181" h="50">
                    <a:moveTo>
                      <a:pt x="0" y="50"/>
                    </a:moveTo>
                    <a:lnTo>
                      <a:pt x="181" y="50"/>
                    </a:lnTo>
                    <a:lnTo>
                      <a:pt x="181" y="0"/>
                    </a:lnTo>
                    <a:lnTo>
                      <a:pt x="0" y="0"/>
                    </a:lnTo>
                    <a:lnTo>
                      <a:pt x="0" y="50"/>
                    </a:lnTo>
                    <a:close/>
                  </a:path>
                </a:pathLst>
              </a:custGeom>
              <a:noFill/>
              <a:ln w="12865">
                <a:solidFill>
                  <a:srgbClr val="767779"/>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4" name="Freeform 380"/>
              <p:cNvSpPr>
                <a:spLocks/>
              </p:cNvSpPr>
              <p:nvPr/>
            </p:nvSpPr>
            <p:spPr bwMode="auto">
              <a:xfrm>
                <a:off x="5014" y="201"/>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5" name="Freeform 381"/>
              <p:cNvSpPr>
                <a:spLocks/>
              </p:cNvSpPr>
              <p:nvPr/>
            </p:nvSpPr>
            <p:spPr bwMode="auto">
              <a:xfrm>
                <a:off x="5014" y="201"/>
                <a:ext cx="17" cy="28"/>
              </a:xfrm>
              <a:custGeom>
                <a:avLst/>
                <a:gdLst/>
                <a:ahLst/>
                <a:cxnLst>
                  <a:cxn ang="0">
                    <a:pos x="0" y="0"/>
                  </a:cxn>
                  <a:cxn ang="0">
                    <a:pos x="0" y="28"/>
                  </a:cxn>
                  <a:cxn ang="0">
                    <a:pos x="17" y="15"/>
                  </a:cxn>
                  <a:cxn ang="0">
                    <a:pos x="0" y="0"/>
                  </a:cxn>
                </a:cxnLst>
                <a:rect l="0" t="0" r="r" b="b"/>
                <a:pathLst>
                  <a:path w="17" h="28">
                    <a:moveTo>
                      <a:pt x="0" y="0"/>
                    </a:moveTo>
                    <a:lnTo>
                      <a:pt x="0" y="28"/>
                    </a:lnTo>
                    <a:lnTo>
                      <a:pt x="17" y="15"/>
                    </a:lnTo>
                    <a:lnTo>
                      <a:pt x="0" y="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pic>
            <p:nvPicPr>
              <p:cNvPr id="1406" name="Picture 382"/>
              <p:cNvPicPr>
                <a:picLocks noChangeAspect="1" noChangeArrowheads="1"/>
              </p:cNvPicPr>
              <p:nvPr/>
            </p:nvPicPr>
            <p:blipFill>
              <a:blip r:embed="rId4"/>
              <a:srcRect/>
              <a:stretch>
                <a:fillRect/>
              </a:stretch>
            </p:blipFill>
            <p:spPr bwMode="auto">
              <a:xfrm>
                <a:off x="5004" y="-85"/>
                <a:ext cx="118" cy="31"/>
              </a:xfrm>
              <a:prstGeom prst="rect">
                <a:avLst/>
              </a:prstGeom>
              <a:noFill/>
            </p:spPr>
          </p:pic>
          <p:sp>
            <p:nvSpPr>
              <p:cNvPr id="1407" name="Freeform 383"/>
              <p:cNvSpPr>
                <a:spLocks/>
              </p:cNvSpPr>
              <p:nvPr/>
            </p:nvSpPr>
            <p:spPr bwMode="auto">
              <a:xfrm>
                <a:off x="5049" y="-266"/>
                <a:ext cx="130" cy="85"/>
              </a:xfrm>
              <a:custGeom>
                <a:avLst/>
                <a:gdLst/>
                <a:ahLst/>
                <a:cxnLst>
                  <a:cxn ang="0">
                    <a:pos x="130" y="43"/>
                  </a:cxn>
                  <a:cxn ang="0">
                    <a:pos x="126" y="27"/>
                  </a:cxn>
                  <a:cxn ang="0">
                    <a:pos x="114" y="15"/>
                  </a:cxn>
                  <a:cxn ang="0">
                    <a:pos x="98" y="6"/>
                  </a:cxn>
                  <a:cxn ang="0">
                    <a:pos x="77" y="1"/>
                  </a:cxn>
                  <a:cxn ang="0">
                    <a:pos x="55" y="0"/>
                  </a:cxn>
                  <a:cxn ang="0">
                    <a:pos x="33" y="6"/>
                  </a:cxn>
                  <a:cxn ang="0">
                    <a:pos x="32" y="6"/>
                  </a:cxn>
                  <a:cxn ang="0">
                    <a:pos x="13" y="16"/>
                  </a:cxn>
                  <a:cxn ang="0">
                    <a:pos x="2" y="30"/>
                  </a:cxn>
                  <a:cxn ang="0">
                    <a:pos x="0" y="45"/>
                  </a:cxn>
                  <a:cxn ang="0">
                    <a:pos x="5" y="60"/>
                  </a:cxn>
                  <a:cxn ang="0">
                    <a:pos x="18" y="73"/>
                  </a:cxn>
                  <a:cxn ang="0">
                    <a:pos x="32" y="80"/>
                  </a:cxn>
                  <a:cxn ang="0">
                    <a:pos x="54" y="85"/>
                  </a:cxn>
                  <a:cxn ang="0">
                    <a:pos x="77" y="85"/>
                  </a:cxn>
                  <a:cxn ang="0">
                    <a:pos x="97" y="80"/>
                  </a:cxn>
                  <a:cxn ang="0">
                    <a:pos x="114" y="71"/>
                  </a:cxn>
                  <a:cxn ang="0">
                    <a:pos x="126" y="58"/>
                  </a:cxn>
                  <a:cxn ang="0">
                    <a:pos x="130" y="43"/>
                  </a:cxn>
                  <a:cxn ang="0">
                    <a:pos x="130" y="43"/>
                  </a:cxn>
                </a:cxnLst>
                <a:rect l="0" t="0" r="r" b="b"/>
                <a:pathLst>
                  <a:path w="130" h="85">
                    <a:moveTo>
                      <a:pt x="130" y="43"/>
                    </a:moveTo>
                    <a:lnTo>
                      <a:pt x="126" y="27"/>
                    </a:lnTo>
                    <a:lnTo>
                      <a:pt x="114" y="15"/>
                    </a:lnTo>
                    <a:lnTo>
                      <a:pt x="98" y="6"/>
                    </a:lnTo>
                    <a:lnTo>
                      <a:pt x="77" y="1"/>
                    </a:lnTo>
                    <a:lnTo>
                      <a:pt x="55" y="0"/>
                    </a:lnTo>
                    <a:lnTo>
                      <a:pt x="33" y="6"/>
                    </a:lnTo>
                    <a:lnTo>
                      <a:pt x="32" y="6"/>
                    </a:lnTo>
                    <a:lnTo>
                      <a:pt x="13" y="16"/>
                    </a:lnTo>
                    <a:lnTo>
                      <a:pt x="2" y="30"/>
                    </a:lnTo>
                    <a:lnTo>
                      <a:pt x="0" y="45"/>
                    </a:lnTo>
                    <a:lnTo>
                      <a:pt x="5" y="60"/>
                    </a:lnTo>
                    <a:lnTo>
                      <a:pt x="18" y="73"/>
                    </a:lnTo>
                    <a:lnTo>
                      <a:pt x="32" y="80"/>
                    </a:lnTo>
                    <a:lnTo>
                      <a:pt x="54" y="85"/>
                    </a:lnTo>
                    <a:lnTo>
                      <a:pt x="77" y="85"/>
                    </a:lnTo>
                    <a:lnTo>
                      <a:pt x="97" y="80"/>
                    </a:lnTo>
                    <a:lnTo>
                      <a:pt x="114" y="71"/>
                    </a:lnTo>
                    <a:lnTo>
                      <a:pt x="126" y="58"/>
                    </a:lnTo>
                    <a:lnTo>
                      <a:pt x="130" y="43"/>
                    </a:lnTo>
                    <a:close/>
                  </a:path>
                </a:pathLst>
              </a:custGeom>
              <a:solidFill>
                <a:srgbClr val="D1D2D4"/>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8" name="Freeform 384"/>
              <p:cNvSpPr>
                <a:spLocks/>
              </p:cNvSpPr>
              <p:nvPr/>
            </p:nvSpPr>
            <p:spPr bwMode="auto">
              <a:xfrm>
                <a:off x="5049" y="-266"/>
                <a:ext cx="130" cy="85"/>
              </a:xfrm>
              <a:custGeom>
                <a:avLst/>
                <a:gdLst/>
                <a:ahLst/>
                <a:cxnLst>
                  <a:cxn ang="0">
                    <a:pos x="130" y="43"/>
                  </a:cxn>
                  <a:cxn ang="0">
                    <a:pos x="126" y="27"/>
                  </a:cxn>
                  <a:cxn ang="0">
                    <a:pos x="114" y="15"/>
                  </a:cxn>
                  <a:cxn ang="0">
                    <a:pos x="98" y="6"/>
                  </a:cxn>
                  <a:cxn ang="0">
                    <a:pos x="77" y="1"/>
                  </a:cxn>
                  <a:cxn ang="0">
                    <a:pos x="55" y="0"/>
                  </a:cxn>
                  <a:cxn ang="0">
                    <a:pos x="33" y="6"/>
                  </a:cxn>
                  <a:cxn ang="0">
                    <a:pos x="32" y="6"/>
                  </a:cxn>
                  <a:cxn ang="0">
                    <a:pos x="13" y="16"/>
                  </a:cxn>
                  <a:cxn ang="0">
                    <a:pos x="2" y="30"/>
                  </a:cxn>
                  <a:cxn ang="0">
                    <a:pos x="0" y="45"/>
                  </a:cxn>
                  <a:cxn ang="0">
                    <a:pos x="5" y="60"/>
                  </a:cxn>
                  <a:cxn ang="0">
                    <a:pos x="18" y="73"/>
                  </a:cxn>
                  <a:cxn ang="0">
                    <a:pos x="32" y="80"/>
                  </a:cxn>
                  <a:cxn ang="0">
                    <a:pos x="54" y="85"/>
                  </a:cxn>
                  <a:cxn ang="0">
                    <a:pos x="77" y="85"/>
                  </a:cxn>
                  <a:cxn ang="0">
                    <a:pos x="97" y="80"/>
                  </a:cxn>
                  <a:cxn ang="0">
                    <a:pos x="114" y="71"/>
                  </a:cxn>
                  <a:cxn ang="0">
                    <a:pos x="126" y="58"/>
                  </a:cxn>
                  <a:cxn ang="0">
                    <a:pos x="130" y="43"/>
                  </a:cxn>
                  <a:cxn ang="0">
                    <a:pos x="130" y="43"/>
                  </a:cxn>
                </a:cxnLst>
                <a:rect l="0" t="0" r="r" b="b"/>
                <a:pathLst>
                  <a:path w="130" h="85">
                    <a:moveTo>
                      <a:pt x="130" y="43"/>
                    </a:moveTo>
                    <a:lnTo>
                      <a:pt x="126" y="27"/>
                    </a:lnTo>
                    <a:lnTo>
                      <a:pt x="114" y="15"/>
                    </a:lnTo>
                    <a:lnTo>
                      <a:pt x="98" y="6"/>
                    </a:lnTo>
                    <a:lnTo>
                      <a:pt x="77" y="1"/>
                    </a:lnTo>
                    <a:lnTo>
                      <a:pt x="55" y="0"/>
                    </a:lnTo>
                    <a:lnTo>
                      <a:pt x="33" y="6"/>
                    </a:lnTo>
                    <a:lnTo>
                      <a:pt x="32" y="6"/>
                    </a:lnTo>
                    <a:lnTo>
                      <a:pt x="13" y="16"/>
                    </a:lnTo>
                    <a:lnTo>
                      <a:pt x="2" y="30"/>
                    </a:lnTo>
                    <a:lnTo>
                      <a:pt x="0" y="45"/>
                    </a:lnTo>
                    <a:lnTo>
                      <a:pt x="5" y="60"/>
                    </a:lnTo>
                    <a:lnTo>
                      <a:pt x="18" y="73"/>
                    </a:lnTo>
                    <a:lnTo>
                      <a:pt x="32" y="80"/>
                    </a:lnTo>
                    <a:lnTo>
                      <a:pt x="54" y="85"/>
                    </a:lnTo>
                    <a:lnTo>
                      <a:pt x="77" y="85"/>
                    </a:lnTo>
                    <a:lnTo>
                      <a:pt x="97" y="80"/>
                    </a:lnTo>
                    <a:lnTo>
                      <a:pt x="114" y="71"/>
                    </a:lnTo>
                    <a:lnTo>
                      <a:pt x="126" y="58"/>
                    </a:lnTo>
                    <a:lnTo>
                      <a:pt x="130" y="43"/>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9" name="Freeform 385"/>
              <p:cNvSpPr>
                <a:spLocks/>
              </p:cNvSpPr>
              <p:nvPr/>
            </p:nvSpPr>
            <p:spPr bwMode="auto">
              <a:xfrm>
                <a:off x="5293" y="-222"/>
                <a:ext cx="0" cy="28"/>
              </a:xfrm>
              <a:custGeom>
                <a:avLst/>
                <a:gdLst/>
                <a:ahLst/>
                <a:cxnLst>
                  <a:cxn ang="0">
                    <a:pos x="0" y="0"/>
                  </a:cxn>
                  <a:cxn ang="0">
                    <a:pos x="0" y="29"/>
                  </a:cxn>
                </a:cxnLst>
                <a:rect l="0" t="0" r="r" b="b"/>
                <a:pathLst>
                  <a:path h="28">
                    <a:moveTo>
                      <a:pt x="0" y="0"/>
                    </a:moveTo>
                    <a:lnTo>
                      <a:pt x="0" y="29"/>
                    </a:lnTo>
                  </a:path>
                </a:pathLst>
              </a:custGeom>
              <a:noFill/>
              <a:ln w="4293">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0" name="Freeform 386"/>
              <p:cNvSpPr>
                <a:spLocks/>
              </p:cNvSpPr>
              <p:nvPr/>
            </p:nvSpPr>
            <p:spPr bwMode="auto">
              <a:xfrm>
                <a:off x="5403" y="-222"/>
                <a:ext cx="0" cy="28"/>
              </a:xfrm>
              <a:custGeom>
                <a:avLst/>
                <a:gdLst/>
                <a:ahLst/>
                <a:cxnLst>
                  <a:cxn ang="0">
                    <a:pos x="0" y="0"/>
                  </a:cxn>
                  <a:cxn ang="0">
                    <a:pos x="0" y="29"/>
                  </a:cxn>
                </a:cxnLst>
                <a:rect l="0" t="0" r="r" b="b"/>
                <a:pathLst>
                  <a:path h="28">
                    <a:moveTo>
                      <a:pt x="0" y="0"/>
                    </a:moveTo>
                    <a:lnTo>
                      <a:pt x="0" y="29"/>
                    </a:lnTo>
                  </a:path>
                </a:pathLst>
              </a:custGeom>
              <a:noFill/>
              <a:ln w="4293">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1" name="Freeform 387"/>
              <p:cNvSpPr>
                <a:spLocks/>
              </p:cNvSpPr>
              <p:nvPr/>
            </p:nvSpPr>
            <p:spPr bwMode="auto">
              <a:xfrm>
                <a:off x="5513" y="-222"/>
                <a:ext cx="0" cy="28"/>
              </a:xfrm>
              <a:custGeom>
                <a:avLst/>
                <a:gdLst/>
                <a:ahLst/>
                <a:cxnLst>
                  <a:cxn ang="0">
                    <a:pos x="0" y="0"/>
                  </a:cxn>
                  <a:cxn ang="0">
                    <a:pos x="0" y="29"/>
                  </a:cxn>
                </a:cxnLst>
                <a:rect l="0" t="0" r="r" b="b"/>
                <a:pathLst>
                  <a:path h="28">
                    <a:moveTo>
                      <a:pt x="0" y="0"/>
                    </a:moveTo>
                    <a:lnTo>
                      <a:pt x="0" y="29"/>
                    </a:lnTo>
                  </a:path>
                </a:pathLst>
              </a:custGeom>
              <a:noFill/>
              <a:ln w="4293">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2" name="Freeform 388"/>
              <p:cNvSpPr>
                <a:spLocks/>
              </p:cNvSpPr>
              <p:nvPr/>
            </p:nvSpPr>
            <p:spPr bwMode="auto">
              <a:xfrm>
                <a:off x="5622" y="-222"/>
                <a:ext cx="0" cy="28"/>
              </a:xfrm>
              <a:custGeom>
                <a:avLst/>
                <a:gdLst/>
                <a:ahLst/>
                <a:cxnLst>
                  <a:cxn ang="0">
                    <a:pos x="0" y="0"/>
                  </a:cxn>
                  <a:cxn ang="0">
                    <a:pos x="0" y="29"/>
                  </a:cxn>
                </a:cxnLst>
                <a:rect l="0" t="0" r="r" b="b"/>
                <a:pathLst>
                  <a:path h="28">
                    <a:moveTo>
                      <a:pt x="0" y="0"/>
                    </a:moveTo>
                    <a:lnTo>
                      <a:pt x="0" y="29"/>
                    </a:lnTo>
                  </a:path>
                </a:pathLst>
              </a:custGeom>
              <a:noFill/>
              <a:ln w="4293">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3" name="Freeform 389"/>
              <p:cNvSpPr>
                <a:spLocks/>
              </p:cNvSpPr>
              <p:nvPr/>
            </p:nvSpPr>
            <p:spPr bwMode="auto">
              <a:xfrm>
                <a:off x="5031" y="-223"/>
                <a:ext cx="54" cy="61"/>
              </a:xfrm>
              <a:custGeom>
                <a:avLst/>
                <a:gdLst/>
                <a:ahLst/>
                <a:cxnLst>
                  <a:cxn ang="0">
                    <a:pos x="54" y="30"/>
                  </a:cxn>
                  <a:cxn ang="0">
                    <a:pos x="48" y="11"/>
                  </a:cxn>
                  <a:cxn ang="0">
                    <a:pos x="35" y="0"/>
                  </a:cxn>
                  <a:cxn ang="0">
                    <a:pos x="18" y="0"/>
                  </a:cxn>
                  <a:cxn ang="0">
                    <a:pos x="13" y="3"/>
                  </a:cxn>
                  <a:cxn ang="0">
                    <a:pos x="1" y="18"/>
                  </a:cxn>
                  <a:cxn ang="0">
                    <a:pos x="0" y="37"/>
                  </a:cxn>
                  <a:cxn ang="0">
                    <a:pos x="9" y="53"/>
                  </a:cxn>
                  <a:cxn ang="0">
                    <a:pos x="13" y="57"/>
                  </a:cxn>
                  <a:cxn ang="0">
                    <a:pos x="30" y="61"/>
                  </a:cxn>
                  <a:cxn ang="0">
                    <a:pos x="45" y="52"/>
                  </a:cxn>
                  <a:cxn ang="0">
                    <a:pos x="54" y="35"/>
                  </a:cxn>
                  <a:cxn ang="0">
                    <a:pos x="54" y="30"/>
                  </a:cxn>
                </a:cxnLst>
                <a:rect l="0" t="0" r="r" b="b"/>
                <a:pathLst>
                  <a:path w="54" h="61">
                    <a:moveTo>
                      <a:pt x="54" y="30"/>
                    </a:moveTo>
                    <a:lnTo>
                      <a:pt x="48" y="11"/>
                    </a:lnTo>
                    <a:lnTo>
                      <a:pt x="35" y="0"/>
                    </a:lnTo>
                    <a:lnTo>
                      <a:pt x="18" y="0"/>
                    </a:lnTo>
                    <a:lnTo>
                      <a:pt x="13" y="3"/>
                    </a:lnTo>
                    <a:lnTo>
                      <a:pt x="1" y="18"/>
                    </a:lnTo>
                    <a:lnTo>
                      <a:pt x="0" y="37"/>
                    </a:lnTo>
                    <a:lnTo>
                      <a:pt x="9" y="53"/>
                    </a:lnTo>
                    <a:lnTo>
                      <a:pt x="13" y="57"/>
                    </a:lnTo>
                    <a:lnTo>
                      <a:pt x="30" y="61"/>
                    </a:lnTo>
                    <a:lnTo>
                      <a:pt x="45" y="52"/>
                    </a:lnTo>
                    <a:lnTo>
                      <a:pt x="54" y="35"/>
                    </a:lnTo>
                    <a:lnTo>
                      <a:pt x="54" y="30"/>
                    </a:lnTo>
                    <a:close/>
                  </a:path>
                </a:pathLst>
              </a:custGeom>
              <a:solidFill>
                <a:srgbClr val="646567"/>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4" name="Freeform 390"/>
              <p:cNvSpPr>
                <a:spLocks/>
              </p:cNvSpPr>
              <p:nvPr/>
            </p:nvSpPr>
            <p:spPr bwMode="auto">
              <a:xfrm>
                <a:off x="5031" y="-223"/>
                <a:ext cx="54" cy="61"/>
              </a:xfrm>
              <a:custGeom>
                <a:avLst/>
                <a:gdLst/>
                <a:ahLst/>
                <a:cxnLst>
                  <a:cxn ang="0">
                    <a:pos x="54" y="30"/>
                  </a:cxn>
                  <a:cxn ang="0">
                    <a:pos x="48" y="11"/>
                  </a:cxn>
                  <a:cxn ang="0">
                    <a:pos x="35" y="0"/>
                  </a:cxn>
                  <a:cxn ang="0">
                    <a:pos x="18" y="0"/>
                  </a:cxn>
                  <a:cxn ang="0">
                    <a:pos x="13" y="3"/>
                  </a:cxn>
                  <a:cxn ang="0">
                    <a:pos x="1" y="18"/>
                  </a:cxn>
                  <a:cxn ang="0">
                    <a:pos x="0" y="37"/>
                  </a:cxn>
                  <a:cxn ang="0">
                    <a:pos x="9" y="53"/>
                  </a:cxn>
                  <a:cxn ang="0">
                    <a:pos x="13" y="57"/>
                  </a:cxn>
                  <a:cxn ang="0">
                    <a:pos x="30" y="61"/>
                  </a:cxn>
                  <a:cxn ang="0">
                    <a:pos x="45" y="52"/>
                  </a:cxn>
                  <a:cxn ang="0">
                    <a:pos x="54" y="35"/>
                  </a:cxn>
                  <a:cxn ang="0">
                    <a:pos x="54" y="30"/>
                  </a:cxn>
                </a:cxnLst>
                <a:rect l="0" t="0" r="r" b="b"/>
                <a:pathLst>
                  <a:path w="54" h="61">
                    <a:moveTo>
                      <a:pt x="54" y="30"/>
                    </a:moveTo>
                    <a:lnTo>
                      <a:pt x="48" y="11"/>
                    </a:lnTo>
                    <a:lnTo>
                      <a:pt x="35" y="0"/>
                    </a:lnTo>
                    <a:lnTo>
                      <a:pt x="18" y="0"/>
                    </a:lnTo>
                    <a:lnTo>
                      <a:pt x="13" y="3"/>
                    </a:lnTo>
                    <a:lnTo>
                      <a:pt x="1" y="18"/>
                    </a:lnTo>
                    <a:lnTo>
                      <a:pt x="0" y="37"/>
                    </a:lnTo>
                    <a:lnTo>
                      <a:pt x="9" y="53"/>
                    </a:lnTo>
                    <a:lnTo>
                      <a:pt x="13" y="57"/>
                    </a:lnTo>
                    <a:lnTo>
                      <a:pt x="30" y="61"/>
                    </a:lnTo>
                    <a:lnTo>
                      <a:pt x="45" y="52"/>
                    </a:lnTo>
                    <a:lnTo>
                      <a:pt x="54" y="35"/>
                    </a:lnTo>
                    <a:lnTo>
                      <a:pt x="54" y="30"/>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5" name="Freeform 391"/>
              <p:cNvSpPr>
                <a:spLocks/>
              </p:cNvSpPr>
              <p:nvPr/>
            </p:nvSpPr>
            <p:spPr bwMode="auto">
              <a:xfrm>
                <a:off x="5016" y="-236"/>
                <a:ext cx="18" cy="24"/>
              </a:xfrm>
              <a:custGeom>
                <a:avLst/>
                <a:gdLst/>
                <a:ahLst/>
                <a:cxnLst>
                  <a:cxn ang="0">
                    <a:pos x="18" y="12"/>
                  </a:cxn>
                  <a:cxn ang="0">
                    <a:pos x="18" y="5"/>
                  </a:cxn>
                  <a:cxn ang="0">
                    <a:pos x="11" y="0"/>
                  </a:cxn>
                  <a:cxn ang="0">
                    <a:pos x="5" y="4"/>
                  </a:cxn>
                  <a:cxn ang="0">
                    <a:pos x="0" y="8"/>
                  </a:cxn>
                  <a:cxn ang="0">
                    <a:pos x="0" y="17"/>
                  </a:cxn>
                  <a:cxn ang="0">
                    <a:pos x="5" y="21"/>
                  </a:cxn>
                  <a:cxn ang="0">
                    <a:pos x="11" y="24"/>
                  </a:cxn>
                  <a:cxn ang="0">
                    <a:pos x="18" y="20"/>
                  </a:cxn>
                  <a:cxn ang="0">
                    <a:pos x="18" y="12"/>
                  </a:cxn>
                </a:cxnLst>
                <a:rect l="0" t="0" r="r" b="b"/>
                <a:pathLst>
                  <a:path w="18" h="24">
                    <a:moveTo>
                      <a:pt x="18" y="12"/>
                    </a:moveTo>
                    <a:lnTo>
                      <a:pt x="18" y="5"/>
                    </a:lnTo>
                    <a:lnTo>
                      <a:pt x="11" y="0"/>
                    </a:lnTo>
                    <a:lnTo>
                      <a:pt x="5" y="4"/>
                    </a:lnTo>
                    <a:lnTo>
                      <a:pt x="0" y="8"/>
                    </a:lnTo>
                    <a:lnTo>
                      <a:pt x="0" y="17"/>
                    </a:lnTo>
                    <a:lnTo>
                      <a:pt x="5" y="21"/>
                    </a:lnTo>
                    <a:lnTo>
                      <a:pt x="11" y="24"/>
                    </a:lnTo>
                    <a:lnTo>
                      <a:pt x="18" y="20"/>
                    </a:lnTo>
                    <a:lnTo>
                      <a:pt x="18" y="12"/>
                    </a:lnTo>
                    <a:close/>
                  </a:path>
                </a:pathLst>
              </a:custGeom>
              <a:solidFill>
                <a:srgbClr val="F2F2F3"/>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6" name="Freeform 392"/>
              <p:cNvSpPr>
                <a:spLocks/>
              </p:cNvSpPr>
              <p:nvPr/>
            </p:nvSpPr>
            <p:spPr bwMode="auto">
              <a:xfrm>
                <a:off x="5016" y="-236"/>
                <a:ext cx="18" cy="24"/>
              </a:xfrm>
              <a:custGeom>
                <a:avLst/>
                <a:gdLst/>
                <a:ahLst/>
                <a:cxnLst>
                  <a:cxn ang="0">
                    <a:pos x="18" y="12"/>
                  </a:cxn>
                  <a:cxn ang="0">
                    <a:pos x="18" y="5"/>
                  </a:cxn>
                  <a:cxn ang="0">
                    <a:pos x="11" y="0"/>
                  </a:cxn>
                  <a:cxn ang="0">
                    <a:pos x="5" y="4"/>
                  </a:cxn>
                  <a:cxn ang="0">
                    <a:pos x="0" y="8"/>
                  </a:cxn>
                  <a:cxn ang="0">
                    <a:pos x="0" y="17"/>
                  </a:cxn>
                  <a:cxn ang="0">
                    <a:pos x="5" y="21"/>
                  </a:cxn>
                  <a:cxn ang="0">
                    <a:pos x="11" y="24"/>
                  </a:cxn>
                  <a:cxn ang="0">
                    <a:pos x="18" y="20"/>
                  </a:cxn>
                  <a:cxn ang="0">
                    <a:pos x="18" y="12"/>
                  </a:cxn>
                </a:cxnLst>
                <a:rect l="0" t="0" r="r" b="b"/>
                <a:pathLst>
                  <a:path w="18" h="24">
                    <a:moveTo>
                      <a:pt x="18" y="12"/>
                    </a:moveTo>
                    <a:lnTo>
                      <a:pt x="18" y="5"/>
                    </a:lnTo>
                    <a:lnTo>
                      <a:pt x="11" y="0"/>
                    </a:lnTo>
                    <a:lnTo>
                      <a:pt x="5" y="4"/>
                    </a:lnTo>
                    <a:lnTo>
                      <a:pt x="0" y="8"/>
                    </a:lnTo>
                    <a:lnTo>
                      <a:pt x="0" y="17"/>
                    </a:lnTo>
                    <a:lnTo>
                      <a:pt x="5" y="21"/>
                    </a:lnTo>
                    <a:lnTo>
                      <a:pt x="11" y="24"/>
                    </a:lnTo>
                    <a:lnTo>
                      <a:pt x="18" y="20"/>
                    </a:lnTo>
                    <a:lnTo>
                      <a:pt x="18" y="12"/>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7" name="Freeform 393"/>
              <p:cNvSpPr>
                <a:spLocks/>
              </p:cNvSpPr>
              <p:nvPr/>
            </p:nvSpPr>
            <p:spPr bwMode="auto">
              <a:xfrm>
                <a:off x="5127" y="-94"/>
                <a:ext cx="35" cy="46"/>
              </a:xfrm>
              <a:custGeom>
                <a:avLst/>
                <a:gdLst/>
                <a:ahLst/>
                <a:cxnLst>
                  <a:cxn ang="0">
                    <a:pos x="35" y="23"/>
                  </a:cxn>
                  <a:cxn ang="0">
                    <a:pos x="35" y="9"/>
                  </a:cxn>
                  <a:cxn ang="0">
                    <a:pos x="21" y="0"/>
                  </a:cxn>
                  <a:cxn ang="0">
                    <a:pos x="11" y="7"/>
                  </a:cxn>
                  <a:cxn ang="0">
                    <a:pos x="0" y="14"/>
                  </a:cxn>
                  <a:cxn ang="0">
                    <a:pos x="0" y="32"/>
                  </a:cxn>
                  <a:cxn ang="0">
                    <a:pos x="11" y="39"/>
                  </a:cxn>
                  <a:cxn ang="0">
                    <a:pos x="21" y="46"/>
                  </a:cxn>
                  <a:cxn ang="0">
                    <a:pos x="35" y="37"/>
                  </a:cxn>
                  <a:cxn ang="0">
                    <a:pos x="35" y="23"/>
                  </a:cxn>
                </a:cxnLst>
                <a:rect l="0" t="0" r="r" b="b"/>
                <a:pathLst>
                  <a:path w="35" h="46">
                    <a:moveTo>
                      <a:pt x="35" y="23"/>
                    </a:moveTo>
                    <a:lnTo>
                      <a:pt x="35" y="9"/>
                    </a:lnTo>
                    <a:lnTo>
                      <a:pt x="21" y="0"/>
                    </a:lnTo>
                    <a:lnTo>
                      <a:pt x="11" y="7"/>
                    </a:lnTo>
                    <a:lnTo>
                      <a:pt x="0" y="14"/>
                    </a:lnTo>
                    <a:lnTo>
                      <a:pt x="0" y="32"/>
                    </a:lnTo>
                    <a:lnTo>
                      <a:pt x="11" y="39"/>
                    </a:lnTo>
                    <a:lnTo>
                      <a:pt x="21" y="46"/>
                    </a:lnTo>
                    <a:lnTo>
                      <a:pt x="35" y="37"/>
                    </a:lnTo>
                    <a:lnTo>
                      <a:pt x="35" y="23"/>
                    </a:lnTo>
                    <a:close/>
                  </a:path>
                </a:pathLst>
              </a:custGeom>
              <a:solidFill>
                <a:srgbClr val="C4C6C8"/>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8" name="Freeform 394"/>
              <p:cNvSpPr>
                <a:spLocks/>
              </p:cNvSpPr>
              <p:nvPr/>
            </p:nvSpPr>
            <p:spPr bwMode="auto">
              <a:xfrm>
                <a:off x="5127" y="-94"/>
                <a:ext cx="35" cy="46"/>
              </a:xfrm>
              <a:custGeom>
                <a:avLst/>
                <a:gdLst/>
                <a:ahLst/>
                <a:cxnLst>
                  <a:cxn ang="0">
                    <a:pos x="35" y="23"/>
                  </a:cxn>
                  <a:cxn ang="0">
                    <a:pos x="35" y="9"/>
                  </a:cxn>
                  <a:cxn ang="0">
                    <a:pos x="21" y="0"/>
                  </a:cxn>
                  <a:cxn ang="0">
                    <a:pos x="11" y="7"/>
                  </a:cxn>
                  <a:cxn ang="0">
                    <a:pos x="0" y="14"/>
                  </a:cxn>
                  <a:cxn ang="0">
                    <a:pos x="0" y="32"/>
                  </a:cxn>
                  <a:cxn ang="0">
                    <a:pos x="11" y="39"/>
                  </a:cxn>
                  <a:cxn ang="0">
                    <a:pos x="21" y="46"/>
                  </a:cxn>
                  <a:cxn ang="0">
                    <a:pos x="35" y="37"/>
                  </a:cxn>
                  <a:cxn ang="0">
                    <a:pos x="35" y="23"/>
                  </a:cxn>
                </a:cxnLst>
                <a:rect l="0" t="0" r="r" b="b"/>
                <a:pathLst>
                  <a:path w="35" h="46">
                    <a:moveTo>
                      <a:pt x="35" y="23"/>
                    </a:moveTo>
                    <a:lnTo>
                      <a:pt x="35" y="9"/>
                    </a:lnTo>
                    <a:lnTo>
                      <a:pt x="21" y="0"/>
                    </a:lnTo>
                    <a:lnTo>
                      <a:pt x="11" y="7"/>
                    </a:lnTo>
                    <a:lnTo>
                      <a:pt x="0" y="14"/>
                    </a:lnTo>
                    <a:lnTo>
                      <a:pt x="0" y="32"/>
                    </a:lnTo>
                    <a:lnTo>
                      <a:pt x="11" y="39"/>
                    </a:lnTo>
                    <a:lnTo>
                      <a:pt x="21" y="46"/>
                    </a:lnTo>
                    <a:lnTo>
                      <a:pt x="35" y="37"/>
                    </a:lnTo>
                    <a:lnTo>
                      <a:pt x="35" y="23"/>
                    </a:lnTo>
                  </a:path>
                </a:pathLst>
              </a:custGeom>
              <a:noFill/>
              <a:ln w="5715">
                <a:solidFill>
                  <a:srgbClr val="363435"/>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sp>
        <p:nvSpPr>
          <p:cNvPr id="398" name="ZoneTexte 397"/>
          <p:cNvSpPr txBox="1"/>
          <p:nvPr/>
        </p:nvSpPr>
        <p:spPr>
          <a:xfrm>
            <a:off x="642910" y="3500438"/>
            <a:ext cx="928694" cy="461665"/>
          </a:xfrm>
          <a:prstGeom prst="rect">
            <a:avLst/>
          </a:prstGeom>
          <a:noFill/>
        </p:spPr>
        <p:txBody>
          <a:bodyPr wrap="square" rtlCol="0">
            <a:spAutoFit/>
          </a:bodyPr>
          <a:lstStyle/>
          <a:p>
            <a:r>
              <a:rPr lang="fr-FR" sz="1200" dirty="0" smtClean="0"/>
              <a:t>Besoins utilisateurs</a:t>
            </a:r>
            <a:endParaRPr lang="fr-FR" sz="1200" dirty="0"/>
          </a:p>
        </p:txBody>
      </p:sp>
      <p:sp>
        <p:nvSpPr>
          <p:cNvPr id="400" name="ZoneTexte 399"/>
          <p:cNvSpPr txBox="1"/>
          <p:nvPr/>
        </p:nvSpPr>
        <p:spPr>
          <a:xfrm>
            <a:off x="2214546" y="2285992"/>
            <a:ext cx="1428760" cy="276999"/>
          </a:xfrm>
          <a:prstGeom prst="rect">
            <a:avLst/>
          </a:prstGeom>
          <a:noFill/>
        </p:spPr>
        <p:txBody>
          <a:bodyPr wrap="square" rtlCol="0">
            <a:spAutoFit/>
          </a:bodyPr>
          <a:lstStyle/>
          <a:p>
            <a:r>
              <a:rPr lang="fr-FR" sz="1200" dirty="0" smtClean="0"/>
              <a:t>Cas d’utilisation</a:t>
            </a:r>
            <a:endParaRPr lang="fr-FR" sz="1200" dirty="0"/>
          </a:p>
        </p:txBody>
      </p:sp>
      <p:cxnSp>
        <p:nvCxnSpPr>
          <p:cNvPr id="408" name="Connecteur droit 407"/>
          <p:cNvCxnSpPr/>
          <p:nvPr/>
        </p:nvCxnSpPr>
        <p:spPr>
          <a:xfrm rot="5400000">
            <a:off x="5016981" y="2143116"/>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1" name="Connecteur droit 410"/>
          <p:cNvCxnSpPr/>
          <p:nvPr/>
        </p:nvCxnSpPr>
        <p:spPr>
          <a:xfrm rot="5400000">
            <a:off x="5287174" y="2142322"/>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2" name="Connecteur droit 411"/>
          <p:cNvCxnSpPr/>
          <p:nvPr/>
        </p:nvCxnSpPr>
        <p:spPr>
          <a:xfrm rot="5400000">
            <a:off x="5572926" y="2142322"/>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4" name="Connecteur droit 413"/>
          <p:cNvCxnSpPr/>
          <p:nvPr/>
        </p:nvCxnSpPr>
        <p:spPr>
          <a:xfrm flipV="1">
            <a:off x="5231687" y="2247605"/>
            <a:ext cx="554759" cy="13257"/>
          </a:xfrm>
          <a:prstGeom prst="line">
            <a:avLst/>
          </a:prstGeom>
        </p:spPr>
        <p:style>
          <a:lnRef idx="1">
            <a:schemeClr val="accent1"/>
          </a:lnRef>
          <a:fillRef idx="0">
            <a:schemeClr val="accent1"/>
          </a:fillRef>
          <a:effectRef idx="0">
            <a:schemeClr val="accent1"/>
          </a:effectRef>
          <a:fontRef idx="minor">
            <a:schemeClr val="tx1"/>
          </a:fontRef>
        </p:style>
      </p:cxnSp>
      <p:cxnSp>
        <p:nvCxnSpPr>
          <p:cNvPr id="416" name="Connecteur droit 415"/>
          <p:cNvCxnSpPr/>
          <p:nvPr/>
        </p:nvCxnSpPr>
        <p:spPr>
          <a:xfrm flipV="1">
            <a:off x="5214942" y="2130299"/>
            <a:ext cx="506107" cy="34851"/>
          </a:xfrm>
          <a:prstGeom prst="line">
            <a:avLst/>
          </a:prstGeom>
        </p:spPr>
        <p:style>
          <a:lnRef idx="1">
            <a:schemeClr val="accent1"/>
          </a:lnRef>
          <a:fillRef idx="0">
            <a:schemeClr val="accent1"/>
          </a:fillRef>
          <a:effectRef idx="0">
            <a:schemeClr val="accent1"/>
          </a:effectRef>
          <a:fontRef idx="minor">
            <a:schemeClr val="tx1"/>
          </a:fontRef>
        </p:style>
      </p:cxnSp>
      <p:sp>
        <p:nvSpPr>
          <p:cNvPr id="417" name="ZoneTexte 416"/>
          <p:cNvSpPr txBox="1"/>
          <p:nvPr/>
        </p:nvSpPr>
        <p:spPr>
          <a:xfrm>
            <a:off x="2285984" y="6215082"/>
            <a:ext cx="1285884" cy="276999"/>
          </a:xfrm>
          <a:prstGeom prst="rect">
            <a:avLst/>
          </a:prstGeom>
          <a:noFill/>
        </p:spPr>
        <p:txBody>
          <a:bodyPr wrap="square" rtlCol="0">
            <a:spAutoFit/>
          </a:bodyPr>
          <a:lstStyle/>
          <a:p>
            <a:r>
              <a:rPr lang="fr-FR" sz="1200" dirty="0" smtClean="0"/>
              <a:t>Maquette</a:t>
            </a:r>
            <a:endParaRPr lang="fr-FR" sz="1200" dirty="0"/>
          </a:p>
        </p:txBody>
      </p:sp>
      <p:sp>
        <p:nvSpPr>
          <p:cNvPr id="418" name="ZoneTexte 417"/>
          <p:cNvSpPr txBox="1"/>
          <p:nvPr/>
        </p:nvSpPr>
        <p:spPr>
          <a:xfrm>
            <a:off x="4286248" y="2500306"/>
            <a:ext cx="1857388" cy="461665"/>
          </a:xfrm>
          <a:prstGeom prst="rect">
            <a:avLst/>
          </a:prstGeom>
          <a:noFill/>
        </p:spPr>
        <p:txBody>
          <a:bodyPr wrap="square" rtlCol="0">
            <a:spAutoFit/>
          </a:bodyPr>
          <a:lstStyle/>
          <a:p>
            <a:pPr algn="ctr"/>
            <a:r>
              <a:rPr lang="fr-FR" sz="1200" dirty="0" smtClean="0"/>
              <a:t>Diagrammes de séquence système</a:t>
            </a:r>
            <a:endParaRPr lang="fr-FR" sz="1200" dirty="0"/>
          </a:p>
        </p:txBody>
      </p:sp>
      <p:sp>
        <p:nvSpPr>
          <p:cNvPr id="419" name="ZoneTexte 418"/>
          <p:cNvSpPr txBox="1"/>
          <p:nvPr/>
        </p:nvSpPr>
        <p:spPr>
          <a:xfrm>
            <a:off x="3857620" y="6215082"/>
            <a:ext cx="2214578" cy="276999"/>
          </a:xfrm>
          <a:prstGeom prst="rect">
            <a:avLst/>
          </a:prstGeom>
          <a:noFill/>
        </p:spPr>
        <p:txBody>
          <a:bodyPr wrap="square" rtlCol="0">
            <a:spAutoFit/>
          </a:bodyPr>
          <a:lstStyle/>
          <a:p>
            <a:r>
              <a:rPr lang="fr-FR" sz="1200" dirty="0" smtClean="0"/>
              <a:t>Diagrammes de navigation</a:t>
            </a:r>
            <a:endParaRPr lang="fr-FR" sz="1200" dirty="0"/>
          </a:p>
        </p:txBody>
      </p:sp>
      <p:sp>
        <p:nvSpPr>
          <p:cNvPr id="421" name="ZoneTexte 420"/>
          <p:cNvSpPr txBox="1"/>
          <p:nvPr/>
        </p:nvSpPr>
        <p:spPr>
          <a:xfrm>
            <a:off x="5929322" y="6072206"/>
            <a:ext cx="1857388" cy="461665"/>
          </a:xfrm>
          <a:prstGeom prst="rect">
            <a:avLst/>
          </a:prstGeom>
          <a:noFill/>
        </p:spPr>
        <p:txBody>
          <a:bodyPr wrap="square" rtlCol="0">
            <a:spAutoFit/>
          </a:bodyPr>
          <a:lstStyle/>
          <a:p>
            <a:pPr algn="ctr"/>
            <a:r>
              <a:rPr lang="fr-FR" sz="1200" dirty="0" smtClean="0"/>
              <a:t>Diagrammes de classes de conception</a:t>
            </a:r>
            <a:endParaRPr lang="fr-FR" sz="1200" dirty="0"/>
          </a:p>
        </p:txBody>
      </p:sp>
      <p:sp>
        <p:nvSpPr>
          <p:cNvPr id="422" name="ZoneTexte 421"/>
          <p:cNvSpPr txBox="1"/>
          <p:nvPr/>
        </p:nvSpPr>
        <p:spPr>
          <a:xfrm>
            <a:off x="8072462" y="6215082"/>
            <a:ext cx="928694" cy="276999"/>
          </a:xfrm>
          <a:prstGeom prst="rect">
            <a:avLst/>
          </a:prstGeom>
          <a:noFill/>
        </p:spPr>
        <p:txBody>
          <a:bodyPr wrap="square" rtlCol="0">
            <a:spAutoFit/>
          </a:bodyPr>
          <a:lstStyle/>
          <a:p>
            <a:pPr algn="ctr"/>
            <a:r>
              <a:rPr lang="fr-FR" sz="1200" dirty="0" smtClean="0"/>
              <a:t>Code</a:t>
            </a:r>
            <a:endParaRPr lang="fr-FR" sz="1200" dirty="0"/>
          </a:p>
        </p:txBody>
      </p:sp>
      <p:sp>
        <p:nvSpPr>
          <p:cNvPr id="423" name="ZoneTexte 422"/>
          <p:cNvSpPr txBox="1"/>
          <p:nvPr/>
        </p:nvSpPr>
        <p:spPr>
          <a:xfrm>
            <a:off x="3500430" y="4500570"/>
            <a:ext cx="2357454" cy="461665"/>
          </a:xfrm>
          <a:prstGeom prst="rect">
            <a:avLst/>
          </a:prstGeom>
          <a:noFill/>
        </p:spPr>
        <p:txBody>
          <a:bodyPr wrap="square" rtlCol="0">
            <a:spAutoFit/>
          </a:bodyPr>
          <a:lstStyle/>
          <a:p>
            <a:pPr algn="ctr"/>
            <a:r>
              <a:rPr lang="fr-FR" sz="1200" dirty="0" smtClean="0"/>
              <a:t>Diagrammes de classes participantes</a:t>
            </a:r>
            <a:endParaRPr lang="fr-FR" sz="1200" dirty="0"/>
          </a:p>
        </p:txBody>
      </p:sp>
      <p:sp>
        <p:nvSpPr>
          <p:cNvPr id="424" name="ZoneTexte 423"/>
          <p:cNvSpPr txBox="1"/>
          <p:nvPr/>
        </p:nvSpPr>
        <p:spPr>
          <a:xfrm>
            <a:off x="6715140" y="4214818"/>
            <a:ext cx="2000264" cy="276999"/>
          </a:xfrm>
          <a:prstGeom prst="rect">
            <a:avLst/>
          </a:prstGeom>
          <a:noFill/>
        </p:spPr>
        <p:txBody>
          <a:bodyPr wrap="square" rtlCol="0">
            <a:spAutoFit/>
          </a:bodyPr>
          <a:lstStyle/>
          <a:p>
            <a:pPr algn="ctr"/>
            <a:r>
              <a:rPr lang="fr-FR" sz="1200" dirty="0" smtClean="0"/>
              <a:t>Diagrammes d’interaction</a:t>
            </a:r>
            <a:endParaRPr lang="fr-FR" sz="12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La démarche de modélisation d’une application web (2)</a:t>
            </a:r>
            <a:endParaRPr lang="fr-FR" dirty="0"/>
          </a:p>
        </p:txBody>
      </p:sp>
      <p:sp>
        <p:nvSpPr>
          <p:cNvPr id="3" name="Espace réservé du contenu 2"/>
          <p:cNvSpPr>
            <a:spLocks noGrp="1"/>
          </p:cNvSpPr>
          <p:nvPr>
            <p:ph idx="1"/>
          </p:nvPr>
        </p:nvSpPr>
        <p:spPr/>
        <p:txBody>
          <a:bodyPr>
            <a:normAutofit fontScale="85000" lnSpcReduction="20000"/>
          </a:bodyPr>
          <a:lstStyle/>
          <a:p>
            <a:pPr algn="just"/>
            <a:r>
              <a:rPr lang="en-US" b="1" dirty="0" smtClean="0"/>
              <a:t>Les </a:t>
            </a:r>
            <a:r>
              <a:rPr lang="en-US" b="1" dirty="0" err="1" smtClean="0"/>
              <a:t>besoins</a:t>
            </a:r>
            <a:r>
              <a:rPr lang="en-US" b="1" dirty="0" smtClean="0"/>
              <a:t> </a:t>
            </a:r>
            <a:r>
              <a:rPr lang="en-US" b="1" dirty="0" err="1" smtClean="0"/>
              <a:t>donnent</a:t>
            </a:r>
            <a:r>
              <a:rPr lang="en-US" b="1" dirty="0" smtClean="0"/>
              <a:t> lieu aux </a:t>
            </a:r>
            <a:r>
              <a:rPr lang="en-US" b="1" dirty="0" err="1" smtClean="0"/>
              <a:t>cas</a:t>
            </a:r>
            <a:r>
              <a:rPr lang="en-US" b="1" dirty="0" smtClean="0"/>
              <a:t> </a:t>
            </a:r>
            <a:r>
              <a:rPr lang="en-US" b="1" dirty="0" err="1" smtClean="0"/>
              <a:t>d’utilisation</a:t>
            </a:r>
            <a:r>
              <a:rPr lang="en-US" b="1" dirty="0" smtClean="0"/>
              <a:t> et à </a:t>
            </a:r>
            <a:r>
              <a:rPr lang="en-US" b="1" dirty="0" err="1" smtClean="0"/>
              <a:t>une</a:t>
            </a:r>
            <a:r>
              <a:rPr lang="en-US" b="1" dirty="0" smtClean="0"/>
              <a:t> </a:t>
            </a:r>
            <a:r>
              <a:rPr lang="en-US" b="1" dirty="0" err="1" smtClean="0"/>
              <a:t>maquette</a:t>
            </a:r>
            <a:endParaRPr lang="en-US" b="1" dirty="0" smtClean="0"/>
          </a:p>
          <a:p>
            <a:pPr algn="just"/>
            <a:r>
              <a:rPr lang="en-US" b="1" dirty="0" err="1" smtClean="0"/>
              <a:t>Une</a:t>
            </a:r>
            <a:r>
              <a:rPr lang="en-US" b="1" dirty="0" smtClean="0"/>
              <a:t> </a:t>
            </a:r>
            <a:r>
              <a:rPr lang="en-US" b="1" dirty="0" err="1" smtClean="0"/>
              <a:t>maquette</a:t>
            </a:r>
            <a:r>
              <a:rPr lang="en-US" b="1" dirty="0" smtClean="0"/>
              <a:t> </a:t>
            </a:r>
            <a:r>
              <a:rPr lang="en-US" b="1" dirty="0" err="1" smtClean="0"/>
              <a:t>est</a:t>
            </a:r>
            <a:r>
              <a:rPr lang="en-US" b="1" dirty="0" smtClean="0"/>
              <a:t> un </a:t>
            </a:r>
            <a:r>
              <a:rPr lang="en-US" b="1" dirty="0" err="1" smtClean="0"/>
              <a:t>produit</a:t>
            </a:r>
            <a:r>
              <a:rPr lang="en-US" b="1" dirty="0" smtClean="0"/>
              <a:t> </a:t>
            </a:r>
            <a:r>
              <a:rPr lang="en-US" b="1" dirty="0" err="1" smtClean="0"/>
              <a:t>jetable</a:t>
            </a:r>
            <a:r>
              <a:rPr lang="en-US" b="1" dirty="0" smtClean="0"/>
              <a:t> </a:t>
            </a:r>
            <a:r>
              <a:rPr lang="en-US" b="1" dirty="0" err="1" smtClean="0"/>
              <a:t>donnant</a:t>
            </a:r>
            <a:r>
              <a:rPr lang="en-US" b="1" dirty="0" smtClean="0"/>
              <a:t> aux </a:t>
            </a:r>
            <a:r>
              <a:rPr lang="en-US" b="1" dirty="0" err="1" smtClean="0"/>
              <a:t>utilisateurs</a:t>
            </a:r>
            <a:r>
              <a:rPr lang="en-US" b="1" dirty="0" smtClean="0"/>
              <a:t> </a:t>
            </a:r>
            <a:r>
              <a:rPr lang="en-US" b="1" dirty="0" err="1" smtClean="0"/>
              <a:t>une</a:t>
            </a:r>
            <a:r>
              <a:rPr lang="en-US" b="1" dirty="0" smtClean="0"/>
              <a:t> </a:t>
            </a:r>
            <a:r>
              <a:rPr lang="en-US" b="1" dirty="0" err="1" smtClean="0"/>
              <a:t>vue</a:t>
            </a:r>
            <a:r>
              <a:rPr lang="en-US" b="1" dirty="0" smtClean="0"/>
              <a:t> </a:t>
            </a:r>
            <a:r>
              <a:rPr lang="en-US" b="1" dirty="0" err="1" smtClean="0"/>
              <a:t>concrète</a:t>
            </a:r>
            <a:r>
              <a:rPr lang="en-US" b="1" dirty="0" smtClean="0"/>
              <a:t> </a:t>
            </a:r>
            <a:r>
              <a:rPr lang="en-US" b="1" dirty="0" err="1" smtClean="0"/>
              <a:t>mais</a:t>
            </a:r>
            <a:r>
              <a:rPr lang="en-US" b="1" dirty="0" smtClean="0"/>
              <a:t> non </a:t>
            </a:r>
            <a:r>
              <a:rPr lang="en-US" b="1" dirty="0" err="1" smtClean="0"/>
              <a:t>définitive</a:t>
            </a:r>
            <a:r>
              <a:rPr lang="en-US" b="1" dirty="0" smtClean="0"/>
              <a:t> de la future interface de </a:t>
            </a:r>
            <a:r>
              <a:rPr lang="en-US" b="1" dirty="0" err="1" smtClean="0"/>
              <a:t>l’application</a:t>
            </a:r>
            <a:r>
              <a:rPr lang="en-US" b="1" dirty="0" smtClean="0"/>
              <a:t>. </a:t>
            </a:r>
            <a:r>
              <a:rPr lang="en-US" b="1" dirty="0" err="1" smtClean="0"/>
              <a:t>Cela</a:t>
            </a:r>
            <a:r>
              <a:rPr lang="en-US" b="1" dirty="0" smtClean="0"/>
              <a:t> </a:t>
            </a:r>
            <a:r>
              <a:rPr lang="en-US" b="1" dirty="0" err="1" smtClean="0"/>
              <a:t>peut</a:t>
            </a:r>
            <a:r>
              <a:rPr lang="en-US" b="1" dirty="0" smtClean="0"/>
              <a:t> </a:t>
            </a:r>
            <a:r>
              <a:rPr lang="en-US" b="1" dirty="0" err="1" smtClean="0"/>
              <a:t>consister</a:t>
            </a:r>
            <a:r>
              <a:rPr lang="en-US" b="1" dirty="0" smtClean="0"/>
              <a:t> en un ensemble de </a:t>
            </a:r>
            <a:r>
              <a:rPr lang="en-US" b="1" dirty="0" err="1" smtClean="0"/>
              <a:t>dessins</a:t>
            </a:r>
            <a:r>
              <a:rPr lang="en-US" b="1" dirty="0" smtClean="0"/>
              <a:t> </a:t>
            </a:r>
            <a:r>
              <a:rPr lang="en-US" b="1" dirty="0" err="1" smtClean="0"/>
              <a:t>réalisés</a:t>
            </a:r>
            <a:r>
              <a:rPr lang="en-US" b="1" dirty="0" smtClean="0"/>
              <a:t> avec des </a:t>
            </a:r>
            <a:r>
              <a:rPr lang="en-US" b="1" dirty="0" err="1" smtClean="0"/>
              <a:t>outils</a:t>
            </a:r>
            <a:r>
              <a:rPr lang="en-US" b="1" dirty="0" smtClean="0"/>
              <a:t> </a:t>
            </a:r>
            <a:r>
              <a:rPr lang="en-US" b="1" dirty="0" err="1" smtClean="0"/>
              <a:t>spécialisés</a:t>
            </a:r>
            <a:r>
              <a:rPr lang="en-US" b="1" dirty="0" smtClean="0"/>
              <a:t> </a:t>
            </a:r>
            <a:r>
              <a:rPr lang="en-US" b="1" dirty="0" err="1" smtClean="0"/>
              <a:t>tels</a:t>
            </a:r>
            <a:r>
              <a:rPr lang="en-US" b="1" dirty="0" smtClean="0"/>
              <a:t> </a:t>
            </a:r>
            <a:r>
              <a:rPr lang="en-US" b="1" dirty="0" err="1" smtClean="0"/>
              <a:t>que</a:t>
            </a:r>
            <a:r>
              <a:rPr lang="en-US" b="1" dirty="0" smtClean="0"/>
              <a:t> Dreamweaver, Adobe Illustrator </a:t>
            </a:r>
            <a:r>
              <a:rPr lang="en-US" b="1" dirty="0" err="1" smtClean="0"/>
              <a:t>ou</a:t>
            </a:r>
            <a:r>
              <a:rPr lang="en-US" b="1" dirty="0" smtClean="0"/>
              <a:t> plus </a:t>
            </a:r>
            <a:r>
              <a:rPr lang="en-US" b="1" dirty="0" err="1" smtClean="0"/>
              <a:t>simplement</a:t>
            </a:r>
            <a:r>
              <a:rPr lang="en-US" b="1" dirty="0" smtClean="0"/>
              <a:t> avec </a:t>
            </a:r>
            <a:r>
              <a:rPr lang="en-US" b="1" dirty="0" err="1" smtClean="0"/>
              <a:t>Powerpoint</a:t>
            </a:r>
            <a:r>
              <a:rPr lang="en-US" b="1" dirty="0" smtClean="0"/>
              <a:t> </a:t>
            </a:r>
            <a:r>
              <a:rPr lang="en-US" b="1" dirty="0" err="1" smtClean="0"/>
              <a:t>ou</a:t>
            </a:r>
            <a:r>
              <a:rPr lang="en-US" b="1" dirty="0" smtClean="0"/>
              <a:t> </a:t>
            </a:r>
            <a:r>
              <a:rPr lang="en-US" b="1" dirty="0" err="1" smtClean="0"/>
              <a:t>même</a:t>
            </a:r>
            <a:r>
              <a:rPr lang="en-US" b="1" dirty="0" smtClean="0"/>
              <a:t> Word. </a:t>
            </a:r>
          </a:p>
          <a:p>
            <a:pPr algn="just"/>
            <a:r>
              <a:rPr lang="en-US" b="1" dirty="0" smtClean="0"/>
              <a:t>La </a:t>
            </a:r>
            <a:r>
              <a:rPr lang="en-US" b="1" dirty="0" err="1" smtClean="0"/>
              <a:t>maquette</a:t>
            </a:r>
            <a:r>
              <a:rPr lang="en-US" b="1" dirty="0" smtClean="0"/>
              <a:t> </a:t>
            </a:r>
            <a:r>
              <a:rPr lang="en-US" b="1" dirty="0" err="1" smtClean="0"/>
              <a:t>intégrera</a:t>
            </a:r>
            <a:r>
              <a:rPr lang="en-US" b="1" dirty="0" smtClean="0"/>
              <a:t> des </a:t>
            </a:r>
            <a:r>
              <a:rPr lang="en-US" b="1" dirty="0" err="1" smtClean="0"/>
              <a:t>fonctionnalités</a:t>
            </a:r>
            <a:r>
              <a:rPr lang="en-US" b="1" dirty="0" smtClean="0"/>
              <a:t> de navigation pour </a:t>
            </a:r>
            <a:r>
              <a:rPr lang="en-US" b="1" dirty="0" err="1" smtClean="0"/>
              <a:t>que</a:t>
            </a:r>
            <a:r>
              <a:rPr lang="en-US" b="1" dirty="0" smtClean="0"/>
              <a:t> </a:t>
            </a:r>
            <a:r>
              <a:rPr lang="en-US" b="1" dirty="0" err="1" smtClean="0"/>
              <a:t>l’utilisateur</a:t>
            </a:r>
            <a:r>
              <a:rPr lang="en-US" b="1" dirty="0" smtClean="0"/>
              <a:t> </a:t>
            </a:r>
            <a:r>
              <a:rPr lang="en-US" b="1" dirty="0" err="1" smtClean="0"/>
              <a:t>puisse</a:t>
            </a:r>
            <a:r>
              <a:rPr lang="en-US" b="1" dirty="0" smtClean="0"/>
              <a:t> tester </a:t>
            </a:r>
            <a:r>
              <a:rPr lang="en-US" b="1" dirty="0" err="1" smtClean="0"/>
              <a:t>l’enchaînement</a:t>
            </a:r>
            <a:r>
              <a:rPr lang="en-US" b="1" dirty="0" smtClean="0"/>
              <a:t>  des </a:t>
            </a:r>
            <a:r>
              <a:rPr lang="en-US" b="1" dirty="0" err="1" smtClean="0"/>
              <a:t>écrans</a:t>
            </a:r>
            <a:r>
              <a:rPr lang="en-US" b="1" dirty="0" smtClean="0"/>
              <a:t>, </a:t>
            </a:r>
            <a:r>
              <a:rPr lang="en-US" b="1" dirty="0" err="1" smtClean="0"/>
              <a:t>même</a:t>
            </a:r>
            <a:r>
              <a:rPr lang="en-US" b="1" dirty="0" smtClean="0"/>
              <a:t> </a:t>
            </a:r>
            <a:r>
              <a:rPr lang="en-US" b="1" dirty="0" err="1" smtClean="0"/>
              <a:t>si</a:t>
            </a:r>
            <a:r>
              <a:rPr lang="en-US" b="1" dirty="0" smtClean="0"/>
              <a:t> les </a:t>
            </a:r>
            <a:r>
              <a:rPr lang="en-US" b="1" dirty="0" err="1" smtClean="0"/>
              <a:t>fonctionnalités</a:t>
            </a:r>
            <a:r>
              <a:rPr lang="en-US" b="1" dirty="0" smtClean="0"/>
              <a:t> </a:t>
            </a:r>
            <a:r>
              <a:rPr lang="en-US" b="1" dirty="0" err="1" smtClean="0"/>
              <a:t>restent</a:t>
            </a:r>
            <a:r>
              <a:rPr lang="en-US" b="1" dirty="0" smtClean="0"/>
              <a:t> </a:t>
            </a:r>
            <a:r>
              <a:rPr lang="en-US" b="1" dirty="0" err="1" smtClean="0"/>
              <a:t>fictives</a:t>
            </a:r>
            <a:r>
              <a:rPr lang="en-US" b="1" dirty="0" smtClean="0"/>
              <a:t>.</a:t>
            </a:r>
            <a:endParaRPr lang="fr-FR" b="1" dirty="0" smtClean="0"/>
          </a:p>
          <a:p>
            <a:endParaRPr lang="fr-F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La démarche de modélisation d’une application web (3)</a:t>
            </a:r>
            <a:endParaRPr lang="fr-FR" dirty="0"/>
          </a:p>
        </p:txBody>
      </p:sp>
      <p:sp>
        <p:nvSpPr>
          <p:cNvPr id="3" name="Espace réservé du contenu 2"/>
          <p:cNvSpPr>
            <a:spLocks noGrp="1"/>
          </p:cNvSpPr>
          <p:nvPr>
            <p:ph idx="1"/>
          </p:nvPr>
        </p:nvSpPr>
        <p:spPr/>
        <p:txBody>
          <a:bodyPr>
            <a:normAutofit fontScale="92500" lnSpcReduction="20000"/>
          </a:bodyPr>
          <a:lstStyle/>
          <a:p>
            <a:pPr algn="just"/>
            <a:r>
              <a:rPr lang="en-US" b="1" dirty="0" smtClean="0"/>
              <a:t>Les </a:t>
            </a:r>
            <a:r>
              <a:rPr lang="en-US" b="1" dirty="0" err="1" smtClean="0"/>
              <a:t>diagrammes</a:t>
            </a:r>
            <a:r>
              <a:rPr lang="en-US" b="1" dirty="0" smtClean="0"/>
              <a:t> de classes de conception </a:t>
            </a:r>
            <a:r>
              <a:rPr lang="en-US" b="1" dirty="0" err="1" smtClean="0"/>
              <a:t>représentent</a:t>
            </a:r>
            <a:r>
              <a:rPr lang="en-US" b="1" dirty="0" smtClean="0"/>
              <a:t> </a:t>
            </a:r>
            <a:r>
              <a:rPr lang="en-US" b="1" dirty="0" err="1" smtClean="0"/>
              <a:t>bien</a:t>
            </a:r>
            <a:r>
              <a:rPr lang="en-US" b="1" dirty="0" smtClean="0"/>
              <a:t> la structure </a:t>
            </a:r>
            <a:r>
              <a:rPr lang="en-US" b="1" dirty="0" err="1" smtClean="0"/>
              <a:t>statique</a:t>
            </a:r>
            <a:r>
              <a:rPr lang="en-US" b="1" dirty="0" smtClean="0"/>
              <a:t> du code, par le </a:t>
            </a:r>
            <a:r>
              <a:rPr lang="en-US" b="1" dirty="0" err="1" smtClean="0"/>
              <a:t>biais</a:t>
            </a:r>
            <a:r>
              <a:rPr lang="en-US" b="1" dirty="0" smtClean="0"/>
              <a:t> des </a:t>
            </a:r>
            <a:r>
              <a:rPr lang="en-US" b="1" dirty="0" err="1" smtClean="0"/>
              <a:t>attributs</a:t>
            </a:r>
            <a:r>
              <a:rPr lang="en-US" b="1" dirty="0" smtClean="0"/>
              <a:t> et des relations entre classes.</a:t>
            </a:r>
          </a:p>
          <a:p>
            <a:pPr algn="just"/>
            <a:r>
              <a:rPr lang="en-US" b="1" dirty="0" smtClean="0"/>
              <a:t>Les </a:t>
            </a:r>
            <a:r>
              <a:rPr lang="en-US" b="1" dirty="0" err="1" smtClean="0"/>
              <a:t>diagrammes</a:t>
            </a:r>
            <a:r>
              <a:rPr lang="en-US" b="1" dirty="0" smtClean="0"/>
              <a:t>  </a:t>
            </a:r>
            <a:r>
              <a:rPr lang="en-US" b="1" dirty="0" err="1" smtClean="0"/>
              <a:t>d’interaction</a:t>
            </a:r>
            <a:r>
              <a:rPr lang="en-US" b="1" dirty="0" smtClean="0"/>
              <a:t> nous </a:t>
            </a:r>
            <a:r>
              <a:rPr lang="en-US" b="1" dirty="0" err="1" smtClean="0"/>
              <a:t>aident</a:t>
            </a:r>
            <a:r>
              <a:rPr lang="en-US" b="1" dirty="0" smtClean="0"/>
              <a:t> à </a:t>
            </a:r>
            <a:r>
              <a:rPr lang="en-US" b="1" dirty="0" err="1" smtClean="0"/>
              <a:t>attribuer</a:t>
            </a:r>
            <a:r>
              <a:rPr lang="en-US" b="1" dirty="0" smtClean="0"/>
              <a:t> les </a:t>
            </a:r>
            <a:r>
              <a:rPr lang="en-US" b="1" dirty="0" err="1" smtClean="0"/>
              <a:t>responsabilités</a:t>
            </a:r>
            <a:r>
              <a:rPr lang="en-US" b="1" dirty="0" smtClean="0"/>
              <a:t> aux classes.</a:t>
            </a:r>
            <a:endParaRPr lang="fr-FR" b="1" dirty="0" smtClean="0"/>
          </a:p>
          <a:p>
            <a:pPr algn="just"/>
            <a:r>
              <a:rPr lang="en-US" b="1" dirty="0" err="1" smtClean="0"/>
              <a:t>Chaque</a:t>
            </a:r>
            <a:r>
              <a:rPr lang="en-US" b="1" dirty="0" smtClean="0"/>
              <a:t> </a:t>
            </a:r>
            <a:r>
              <a:rPr lang="en-US" b="1" dirty="0" err="1" smtClean="0"/>
              <a:t>cas</a:t>
            </a:r>
            <a:r>
              <a:rPr lang="en-US" b="1" dirty="0" smtClean="0"/>
              <a:t> </a:t>
            </a:r>
            <a:r>
              <a:rPr lang="en-US" b="1" dirty="0" err="1" smtClean="0"/>
              <a:t>d’utilisation</a:t>
            </a:r>
            <a:r>
              <a:rPr lang="en-US" b="1" dirty="0" smtClean="0"/>
              <a:t> </a:t>
            </a:r>
            <a:r>
              <a:rPr lang="en-US" b="1" dirty="0" err="1" smtClean="0"/>
              <a:t>est</a:t>
            </a:r>
            <a:r>
              <a:rPr lang="en-US" b="1" dirty="0" smtClean="0"/>
              <a:t> </a:t>
            </a:r>
            <a:r>
              <a:rPr lang="en-US" b="1" dirty="0" err="1" smtClean="0"/>
              <a:t>décrit</a:t>
            </a:r>
            <a:r>
              <a:rPr lang="en-US" b="1" dirty="0" smtClean="0"/>
              <a:t> </a:t>
            </a:r>
            <a:r>
              <a:rPr lang="en-US" b="1" dirty="0" err="1" smtClean="0"/>
              <a:t>textuellement</a:t>
            </a:r>
            <a:r>
              <a:rPr lang="en-US" b="1" dirty="0" smtClean="0"/>
              <a:t> de </a:t>
            </a:r>
            <a:r>
              <a:rPr lang="en-US" b="1" dirty="0" err="1" smtClean="0"/>
              <a:t>façon</a:t>
            </a:r>
            <a:r>
              <a:rPr lang="en-US" b="1" dirty="0" smtClean="0"/>
              <a:t> </a:t>
            </a:r>
            <a:r>
              <a:rPr lang="en-US" b="1" dirty="0" err="1" smtClean="0"/>
              <a:t>détaillée</a:t>
            </a:r>
            <a:r>
              <a:rPr lang="en-US" b="1" dirty="0" smtClean="0"/>
              <a:t>, </a:t>
            </a:r>
            <a:r>
              <a:rPr lang="en-US" b="1" dirty="0" err="1" smtClean="0"/>
              <a:t>mais</a:t>
            </a:r>
            <a:r>
              <a:rPr lang="en-US" b="1" dirty="0" smtClean="0"/>
              <a:t> </a:t>
            </a:r>
            <a:r>
              <a:rPr lang="en-US" b="1" dirty="0" err="1" smtClean="0"/>
              <a:t>donne</a:t>
            </a:r>
            <a:r>
              <a:rPr lang="en-US" b="1" dirty="0" smtClean="0"/>
              <a:t> </a:t>
            </a:r>
            <a:r>
              <a:rPr lang="en-US" b="1" dirty="0" err="1" smtClean="0"/>
              <a:t>également</a:t>
            </a:r>
            <a:r>
              <a:rPr lang="en-US" b="1" dirty="0" smtClean="0"/>
              <a:t> lieu à un </a:t>
            </a:r>
            <a:r>
              <a:rPr lang="en-US" b="1" dirty="0" err="1" smtClean="0"/>
              <a:t>diagramme</a:t>
            </a:r>
            <a:r>
              <a:rPr lang="en-US" b="1" dirty="0" smtClean="0"/>
              <a:t> de </a:t>
            </a:r>
            <a:r>
              <a:rPr lang="en-US" b="1" dirty="0" err="1" smtClean="0"/>
              <a:t>séquence</a:t>
            </a:r>
            <a:r>
              <a:rPr lang="en-US" b="1" dirty="0" smtClean="0"/>
              <a:t> simple </a:t>
            </a:r>
            <a:r>
              <a:rPr lang="en-US" b="1" dirty="0" err="1" smtClean="0"/>
              <a:t>représentant</a:t>
            </a:r>
            <a:r>
              <a:rPr lang="en-US" b="1" dirty="0" smtClean="0"/>
              <a:t> </a:t>
            </a:r>
            <a:r>
              <a:rPr lang="en-US" b="1" dirty="0" err="1" smtClean="0"/>
              <a:t>graphiquement</a:t>
            </a:r>
            <a:r>
              <a:rPr lang="en-US" b="1" dirty="0" smtClean="0"/>
              <a:t> la </a:t>
            </a:r>
            <a:r>
              <a:rPr lang="en-US" b="1" dirty="0" err="1" smtClean="0"/>
              <a:t>chronologie</a:t>
            </a:r>
            <a:r>
              <a:rPr lang="en-US" b="1" dirty="0" smtClean="0"/>
              <a:t> des interactions entre les </a:t>
            </a:r>
            <a:r>
              <a:rPr lang="en-US" b="1" dirty="0" err="1" smtClean="0"/>
              <a:t>acteurs</a:t>
            </a:r>
            <a:r>
              <a:rPr lang="en-US" b="1" dirty="0" smtClean="0"/>
              <a:t> et le </a:t>
            </a:r>
            <a:r>
              <a:rPr lang="en-US" b="1" dirty="0" err="1" smtClean="0"/>
              <a:t>système</a:t>
            </a:r>
            <a:endParaRPr lang="en-US" b="1" dirty="0" smtClean="0"/>
          </a:p>
          <a:p>
            <a:endParaRPr lang="fr-F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La démarche de modélisation d’une application web (4)</a:t>
            </a:r>
            <a:endParaRPr lang="fr-FR" dirty="0"/>
          </a:p>
        </p:txBody>
      </p:sp>
      <p:sp>
        <p:nvSpPr>
          <p:cNvPr id="3" name="Espace réservé du contenu 2"/>
          <p:cNvSpPr>
            <a:spLocks noGrp="1"/>
          </p:cNvSpPr>
          <p:nvPr>
            <p:ph idx="1"/>
          </p:nvPr>
        </p:nvSpPr>
        <p:spPr/>
        <p:txBody>
          <a:bodyPr>
            <a:normAutofit fontScale="85000" lnSpcReduction="10000"/>
          </a:bodyPr>
          <a:lstStyle/>
          <a:p>
            <a:pPr algn="just"/>
            <a:r>
              <a:rPr lang="en-US" b="1" dirty="0" smtClean="0"/>
              <a:t>les </a:t>
            </a:r>
            <a:r>
              <a:rPr lang="en-US" b="1" dirty="0" err="1" smtClean="0"/>
              <a:t>diagrammes</a:t>
            </a:r>
            <a:r>
              <a:rPr lang="en-US" b="1" dirty="0" smtClean="0"/>
              <a:t> de classes </a:t>
            </a:r>
            <a:r>
              <a:rPr lang="en-US" b="1" dirty="0" err="1" smtClean="0"/>
              <a:t>participantes</a:t>
            </a:r>
            <a:r>
              <a:rPr lang="en-US" b="1" dirty="0" smtClean="0"/>
              <a:t> </a:t>
            </a:r>
            <a:r>
              <a:rPr lang="en-US" b="1" dirty="0" err="1" smtClean="0"/>
              <a:t>décrivent</a:t>
            </a:r>
            <a:r>
              <a:rPr lang="en-US" b="1" dirty="0" smtClean="0"/>
              <a:t>, </a:t>
            </a:r>
            <a:r>
              <a:rPr lang="en-US" b="1" dirty="0" err="1" smtClean="0"/>
              <a:t>cas</a:t>
            </a:r>
            <a:r>
              <a:rPr lang="en-US" b="1" dirty="0" smtClean="0"/>
              <a:t> </a:t>
            </a:r>
            <a:r>
              <a:rPr lang="en-US" b="1" dirty="0" err="1" smtClean="0"/>
              <a:t>d’utilisation</a:t>
            </a:r>
            <a:r>
              <a:rPr lang="en-US" b="1" dirty="0" smtClean="0"/>
              <a:t>  par  </a:t>
            </a:r>
            <a:r>
              <a:rPr lang="en-US" b="1" dirty="0" err="1" smtClean="0"/>
              <a:t>cas</a:t>
            </a:r>
            <a:r>
              <a:rPr lang="en-US" b="1" dirty="0" smtClean="0"/>
              <a:t> </a:t>
            </a:r>
            <a:r>
              <a:rPr lang="en-US" b="1" dirty="0" err="1" smtClean="0"/>
              <a:t>d’utilisation</a:t>
            </a:r>
            <a:r>
              <a:rPr lang="en-US" b="1" dirty="0" smtClean="0"/>
              <a:t>,  les </a:t>
            </a:r>
            <a:r>
              <a:rPr lang="en-US" b="1" dirty="0" err="1" smtClean="0"/>
              <a:t>trois</a:t>
            </a:r>
            <a:r>
              <a:rPr lang="en-US" b="1" dirty="0" smtClean="0"/>
              <a:t>  </a:t>
            </a:r>
            <a:r>
              <a:rPr lang="en-US" b="1" dirty="0" err="1" smtClean="0"/>
              <a:t>principales</a:t>
            </a:r>
            <a:r>
              <a:rPr lang="en-US" b="1" dirty="0" smtClean="0"/>
              <a:t> classes </a:t>
            </a:r>
            <a:r>
              <a:rPr lang="en-US" b="1" dirty="0" err="1" smtClean="0"/>
              <a:t>d’analyse</a:t>
            </a:r>
            <a:r>
              <a:rPr lang="en-US" b="1" dirty="0" smtClean="0"/>
              <a:t>  et </a:t>
            </a:r>
            <a:r>
              <a:rPr lang="en-US" b="1" dirty="0" err="1" smtClean="0"/>
              <a:t>leurs</a:t>
            </a:r>
            <a:r>
              <a:rPr lang="en-US" b="1" dirty="0" smtClean="0"/>
              <a:t> relations : les dialogues, les </a:t>
            </a:r>
            <a:r>
              <a:rPr lang="en-US" b="1" dirty="0" err="1" smtClean="0"/>
              <a:t>contrôles</a:t>
            </a:r>
            <a:r>
              <a:rPr lang="en-US" b="1" dirty="0" smtClean="0"/>
              <a:t> et les </a:t>
            </a:r>
            <a:r>
              <a:rPr lang="en-US" b="1" dirty="0" err="1" smtClean="0"/>
              <a:t>entités</a:t>
            </a:r>
            <a:r>
              <a:rPr lang="en-US" b="1" dirty="0" smtClean="0"/>
              <a:t>.</a:t>
            </a:r>
          </a:p>
          <a:p>
            <a:pPr algn="just"/>
            <a:r>
              <a:rPr lang="en-US" b="1" dirty="0" smtClean="0"/>
              <a:t>Les classes qui </a:t>
            </a:r>
            <a:r>
              <a:rPr lang="en-US" b="1" dirty="0" err="1" smtClean="0"/>
              <a:t>permettent</a:t>
            </a:r>
            <a:r>
              <a:rPr lang="en-US" b="1" dirty="0" smtClean="0"/>
              <a:t> les interactions entre le site web et </a:t>
            </a:r>
            <a:r>
              <a:rPr lang="en-US" b="1" dirty="0" err="1" smtClean="0"/>
              <a:t>ses</a:t>
            </a:r>
            <a:r>
              <a:rPr lang="en-US" b="1" dirty="0" smtClean="0"/>
              <a:t> </a:t>
            </a:r>
            <a:r>
              <a:rPr lang="en-US" b="1" dirty="0" err="1" smtClean="0"/>
              <a:t>utilisateurs</a:t>
            </a:r>
            <a:r>
              <a:rPr lang="en-US" b="1" dirty="0" smtClean="0"/>
              <a:t> </a:t>
            </a:r>
            <a:r>
              <a:rPr lang="en-US" b="1" dirty="0" err="1" smtClean="0"/>
              <a:t>sont</a:t>
            </a:r>
            <a:r>
              <a:rPr lang="en-US" b="1" dirty="0" smtClean="0"/>
              <a:t> </a:t>
            </a:r>
            <a:r>
              <a:rPr lang="en-US" b="1" dirty="0" err="1" smtClean="0"/>
              <a:t>quali</a:t>
            </a:r>
            <a:r>
              <a:rPr lang="en-US" b="1" dirty="0" smtClean="0"/>
              <a:t>- </a:t>
            </a:r>
            <a:r>
              <a:rPr lang="en-US" b="1" dirty="0" err="1" smtClean="0"/>
              <a:t>fiées</a:t>
            </a:r>
            <a:r>
              <a:rPr lang="en-US" b="1" dirty="0" smtClean="0"/>
              <a:t> de « dialogues ». </a:t>
            </a:r>
            <a:r>
              <a:rPr lang="en-US" b="1" dirty="0" err="1" smtClean="0"/>
              <a:t>C’est</a:t>
            </a:r>
            <a:r>
              <a:rPr lang="en-US" b="1" dirty="0" smtClean="0"/>
              <a:t> </a:t>
            </a:r>
            <a:r>
              <a:rPr lang="en-US" b="1" dirty="0" err="1" smtClean="0"/>
              <a:t>typiquement</a:t>
            </a:r>
            <a:r>
              <a:rPr lang="en-US" b="1" dirty="0" smtClean="0"/>
              <a:t> les </a:t>
            </a:r>
            <a:r>
              <a:rPr lang="en-US" b="1" dirty="0" err="1" smtClean="0"/>
              <a:t>écrans</a:t>
            </a:r>
            <a:r>
              <a:rPr lang="en-US" b="1" dirty="0" smtClean="0"/>
              <a:t> </a:t>
            </a:r>
            <a:r>
              <a:rPr lang="en-US" b="1" dirty="0" err="1" smtClean="0"/>
              <a:t>proposés</a:t>
            </a:r>
            <a:r>
              <a:rPr lang="en-US" b="1" dirty="0" smtClean="0"/>
              <a:t> à </a:t>
            </a:r>
            <a:r>
              <a:rPr lang="en-US" b="1" dirty="0" err="1" smtClean="0"/>
              <a:t>l’utilisateur</a:t>
            </a:r>
            <a:r>
              <a:rPr lang="en-US" b="1" dirty="0" smtClean="0"/>
              <a:t> : les </a:t>
            </a:r>
            <a:r>
              <a:rPr lang="en-US" b="1" dirty="0" err="1" smtClean="0"/>
              <a:t>formu</a:t>
            </a:r>
            <a:r>
              <a:rPr lang="en-US" b="1" dirty="0" smtClean="0"/>
              <a:t>- </a:t>
            </a:r>
            <a:r>
              <a:rPr lang="en-US" b="1" dirty="0" err="1" smtClean="0"/>
              <a:t>laires</a:t>
            </a:r>
            <a:r>
              <a:rPr lang="en-US" b="1" dirty="0" smtClean="0"/>
              <a:t> de </a:t>
            </a:r>
            <a:r>
              <a:rPr lang="en-US" b="1" dirty="0" err="1" smtClean="0"/>
              <a:t>saisie</a:t>
            </a:r>
            <a:r>
              <a:rPr lang="en-US" b="1" dirty="0" smtClean="0"/>
              <a:t>, les </a:t>
            </a:r>
            <a:r>
              <a:rPr lang="en-US" b="1" dirty="0" err="1" smtClean="0"/>
              <a:t>résultats</a:t>
            </a:r>
            <a:r>
              <a:rPr lang="en-US" b="1" dirty="0" smtClean="0"/>
              <a:t> de </a:t>
            </a:r>
            <a:r>
              <a:rPr lang="en-US" b="1" dirty="0" err="1" smtClean="0"/>
              <a:t>recherche</a:t>
            </a:r>
            <a:r>
              <a:rPr lang="en-US" b="1" dirty="0" smtClean="0"/>
              <a:t>, etc. </a:t>
            </a:r>
            <a:r>
              <a:rPr lang="en-US" b="1" dirty="0" err="1" smtClean="0"/>
              <a:t>Elles</a:t>
            </a:r>
            <a:r>
              <a:rPr lang="en-US" b="1" dirty="0" smtClean="0"/>
              <a:t> </a:t>
            </a:r>
            <a:r>
              <a:rPr lang="en-US" b="1" dirty="0" err="1" smtClean="0"/>
              <a:t>proviennent</a:t>
            </a:r>
            <a:r>
              <a:rPr lang="en-US" b="1" dirty="0" smtClean="0"/>
              <a:t>  </a:t>
            </a:r>
            <a:r>
              <a:rPr lang="en-US" b="1" dirty="0" err="1" smtClean="0"/>
              <a:t>directement</a:t>
            </a:r>
            <a:r>
              <a:rPr lang="en-US" b="1" dirty="0" smtClean="0"/>
              <a:t>  de </a:t>
            </a:r>
            <a:r>
              <a:rPr lang="en-US" b="1" dirty="0" err="1" smtClean="0"/>
              <a:t>l’analyse</a:t>
            </a:r>
            <a:r>
              <a:rPr lang="en-US" b="1" dirty="0" smtClean="0"/>
              <a:t> de la </a:t>
            </a:r>
            <a:r>
              <a:rPr lang="en-US" b="1" dirty="0" err="1" smtClean="0"/>
              <a:t>maquette</a:t>
            </a:r>
            <a:r>
              <a:rPr lang="en-US" b="1" dirty="0" smtClean="0"/>
              <a:t>.</a:t>
            </a:r>
            <a:endParaRPr lang="fr-FR" b="1" dirty="0" smtClean="0"/>
          </a:p>
          <a:p>
            <a:pPr algn="just"/>
            <a:endParaRPr lang="fr-F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Introduction (2)</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b="1" dirty="0"/>
              <a:t>Les outils de modélisation facilitent ce processus; lorsqu'un changement est apporté au modèle, l'effet d'entraînement de ce changement est indiqué</a:t>
            </a:r>
            <a:r>
              <a:rPr lang="fr-FR" b="1" dirty="0" smtClean="0"/>
              <a:t>.</a:t>
            </a:r>
          </a:p>
          <a:p>
            <a:pPr algn="just"/>
            <a:r>
              <a:rPr lang="fr-FR" b="1" dirty="0"/>
              <a:t>L'utilisation d'outils de modélisation donne aux développeurs une vue de haut niveau de ce qui pourrait représenter des milliers de lignes de code.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La démarche de modélisation d’une application web (5)</a:t>
            </a:r>
            <a:endParaRPr lang="fr-FR" dirty="0"/>
          </a:p>
        </p:txBody>
      </p:sp>
      <p:sp>
        <p:nvSpPr>
          <p:cNvPr id="3" name="Espace réservé du contenu 2"/>
          <p:cNvSpPr>
            <a:spLocks noGrp="1"/>
          </p:cNvSpPr>
          <p:nvPr>
            <p:ph idx="1"/>
          </p:nvPr>
        </p:nvSpPr>
        <p:spPr/>
        <p:txBody>
          <a:bodyPr>
            <a:normAutofit fontScale="92500" lnSpcReduction="20000"/>
          </a:bodyPr>
          <a:lstStyle/>
          <a:p>
            <a:pPr algn="just"/>
            <a:r>
              <a:rPr lang="en-US" b="1" dirty="0" smtClean="0"/>
              <a:t>Les classes qui </a:t>
            </a:r>
            <a:r>
              <a:rPr lang="en-US" b="1" dirty="0" err="1" smtClean="0"/>
              <a:t>contiennent</a:t>
            </a:r>
            <a:r>
              <a:rPr lang="en-US" b="1" dirty="0" smtClean="0"/>
              <a:t> la </a:t>
            </a:r>
            <a:r>
              <a:rPr lang="en-US" b="1" dirty="0" err="1" smtClean="0"/>
              <a:t>cinématique</a:t>
            </a:r>
            <a:r>
              <a:rPr lang="en-US" b="1" dirty="0" smtClean="0"/>
              <a:t> de </a:t>
            </a:r>
            <a:r>
              <a:rPr lang="en-US" b="1" dirty="0" err="1" smtClean="0"/>
              <a:t>l’application</a:t>
            </a:r>
            <a:r>
              <a:rPr lang="en-US" b="1" dirty="0" smtClean="0"/>
              <a:t> </a:t>
            </a:r>
            <a:r>
              <a:rPr lang="en-US" b="1" dirty="0" err="1" smtClean="0"/>
              <a:t>seront</a:t>
            </a:r>
            <a:r>
              <a:rPr lang="en-US" b="1" dirty="0" smtClean="0"/>
              <a:t> </a:t>
            </a:r>
            <a:r>
              <a:rPr lang="en-US" b="1" dirty="0" err="1" smtClean="0"/>
              <a:t>appelées</a:t>
            </a:r>
            <a:r>
              <a:rPr lang="en-US" b="1" dirty="0" smtClean="0"/>
              <a:t> « </a:t>
            </a:r>
            <a:r>
              <a:rPr lang="en-US" b="1" dirty="0" err="1" smtClean="0"/>
              <a:t>contrôles</a:t>
            </a:r>
            <a:r>
              <a:rPr lang="en-US" b="1" dirty="0" smtClean="0"/>
              <a:t> ». </a:t>
            </a:r>
            <a:r>
              <a:rPr lang="en-US" b="1" dirty="0" err="1" smtClean="0"/>
              <a:t>Elles</a:t>
            </a:r>
            <a:r>
              <a:rPr lang="fr-FR" b="1" dirty="0" smtClean="0"/>
              <a:t> </a:t>
            </a:r>
            <a:r>
              <a:rPr lang="en-US" b="1" dirty="0" smtClean="0"/>
              <a:t>font la transition entre les dialogues et les classes métier, en </a:t>
            </a:r>
            <a:r>
              <a:rPr lang="en-US" b="1" dirty="0" err="1" smtClean="0"/>
              <a:t>permettant</a:t>
            </a:r>
            <a:r>
              <a:rPr lang="en-US" b="1" dirty="0" smtClean="0"/>
              <a:t> aux </a:t>
            </a:r>
            <a:r>
              <a:rPr lang="en-US" b="1" dirty="0" err="1" smtClean="0"/>
              <a:t>écrans</a:t>
            </a:r>
            <a:r>
              <a:rPr lang="en-US" b="1" dirty="0" smtClean="0"/>
              <a:t> de </a:t>
            </a:r>
            <a:r>
              <a:rPr lang="en-US" b="1" dirty="0" err="1" smtClean="0"/>
              <a:t>manipuler</a:t>
            </a:r>
            <a:r>
              <a:rPr lang="en-US" b="1" dirty="0" smtClean="0"/>
              <a:t> des </a:t>
            </a:r>
            <a:r>
              <a:rPr lang="en-US" b="1" dirty="0" err="1" smtClean="0"/>
              <a:t>informations</a:t>
            </a:r>
            <a:r>
              <a:rPr lang="en-US" b="1" dirty="0" smtClean="0"/>
              <a:t> </a:t>
            </a:r>
            <a:r>
              <a:rPr lang="en-US" b="1" dirty="0" err="1" smtClean="0"/>
              <a:t>détenues</a:t>
            </a:r>
            <a:r>
              <a:rPr lang="en-US" b="1" dirty="0" smtClean="0"/>
              <a:t> par un </a:t>
            </a:r>
            <a:r>
              <a:rPr lang="en-US" b="1" dirty="0" err="1" smtClean="0"/>
              <a:t>ou</a:t>
            </a:r>
            <a:r>
              <a:rPr lang="en-US" b="1" dirty="0" smtClean="0"/>
              <a:t> </a:t>
            </a:r>
            <a:r>
              <a:rPr lang="en-US" b="1" dirty="0" err="1" smtClean="0"/>
              <a:t>plusieurs</a:t>
            </a:r>
            <a:r>
              <a:rPr lang="en-US" b="1" dirty="0" smtClean="0"/>
              <a:t> objet(s) métier.</a:t>
            </a:r>
            <a:endParaRPr lang="fr-FR" b="1" dirty="0" smtClean="0"/>
          </a:p>
          <a:p>
            <a:pPr algn="just"/>
            <a:r>
              <a:rPr lang="en-US" b="1" dirty="0" smtClean="0"/>
              <a:t>Les classes qui </a:t>
            </a:r>
            <a:r>
              <a:rPr lang="en-US" b="1" dirty="0" err="1" smtClean="0"/>
              <a:t>représentent</a:t>
            </a:r>
            <a:r>
              <a:rPr lang="en-US" b="1" dirty="0" smtClean="0"/>
              <a:t> les </a:t>
            </a:r>
            <a:r>
              <a:rPr lang="en-US" b="1" dirty="0" err="1" smtClean="0"/>
              <a:t>règles</a:t>
            </a:r>
            <a:r>
              <a:rPr lang="en-US" b="1" dirty="0" smtClean="0"/>
              <a:t> métier </a:t>
            </a:r>
            <a:r>
              <a:rPr lang="en-US" b="1" dirty="0" err="1" smtClean="0"/>
              <a:t>sont</a:t>
            </a:r>
            <a:r>
              <a:rPr lang="en-US" b="1" dirty="0" smtClean="0"/>
              <a:t> </a:t>
            </a:r>
            <a:r>
              <a:rPr lang="en-US" b="1" dirty="0" err="1" smtClean="0"/>
              <a:t>qualifiées</a:t>
            </a:r>
            <a:r>
              <a:rPr lang="en-US" b="1" dirty="0" smtClean="0"/>
              <a:t> d’« </a:t>
            </a:r>
            <a:r>
              <a:rPr lang="en-US" b="1" dirty="0" err="1" smtClean="0"/>
              <a:t>entités</a:t>
            </a:r>
            <a:r>
              <a:rPr lang="en-US" b="1" dirty="0" smtClean="0"/>
              <a:t> ». </a:t>
            </a:r>
            <a:r>
              <a:rPr lang="en-US" b="1" dirty="0" err="1" smtClean="0"/>
              <a:t>Elles</a:t>
            </a:r>
            <a:r>
              <a:rPr lang="en-US" b="1" dirty="0" smtClean="0"/>
              <a:t> </a:t>
            </a:r>
            <a:r>
              <a:rPr lang="en-US" b="1" dirty="0" err="1" smtClean="0"/>
              <a:t>proviennent</a:t>
            </a:r>
            <a:endParaRPr lang="fr-FR" b="1" dirty="0" smtClean="0"/>
          </a:p>
          <a:p>
            <a:pPr algn="just"/>
            <a:r>
              <a:rPr lang="en-US" b="1" dirty="0" err="1" smtClean="0"/>
              <a:t>directement</a:t>
            </a:r>
            <a:r>
              <a:rPr lang="en-US" b="1" dirty="0" smtClean="0"/>
              <a:t> du </a:t>
            </a:r>
            <a:r>
              <a:rPr lang="en-US" b="1" dirty="0" err="1" smtClean="0"/>
              <a:t>modèle</a:t>
            </a:r>
            <a:r>
              <a:rPr lang="en-US" b="1" dirty="0" smtClean="0"/>
              <a:t> du </a:t>
            </a:r>
            <a:r>
              <a:rPr lang="en-US" b="1" dirty="0" err="1" smtClean="0"/>
              <a:t>domaine</a:t>
            </a:r>
            <a:r>
              <a:rPr lang="en-US" b="1" dirty="0" smtClean="0"/>
              <a:t>, </a:t>
            </a:r>
            <a:r>
              <a:rPr lang="en-US" b="1" dirty="0" err="1" smtClean="0"/>
              <a:t>mais</a:t>
            </a:r>
            <a:r>
              <a:rPr lang="en-US" b="1" dirty="0" smtClean="0"/>
              <a:t> </a:t>
            </a:r>
            <a:r>
              <a:rPr lang="en-US" b="1" dirty="0" err="1" smtClean="0"/>
              <a:t>sont</a:t>
            </a:r>
            <a:r>
              <a:rPr lang="en-US" b="1" dirty="0" smtClean="0"/>
              <a:t> </a:t>
            </a:r>
            <a:r>
              <a:rPr lang="en-US" b="1" dirty="0" err="1" smtClean="0"/>
              <a:t>confirmées</a:t>
            </a:r>
            <a:r>
              <a:rPr lang="en-US" b="1" dirty="0" smtClean="0"/>
              <a:t> et </a:t>
            </a:r>
            <a:r>
              <a:rPr lang="en-US" b="1" dirty="0" err="1" smtClean="0"/>
              <a:t>complétées</a:t>
            </a:r>
            <a:r>
              <a:rPr lang="en-US" b="1" dirty="0" smtClean="0"/>
              <a:t> </a:t>
            </a:r>
            <a:r>
              <a:rPr lang="en-US" b="1" dirty="0" err="1" smtClean="0"/>
              <a:t>cas</a:t>
            </a:r>
            <a:r>
              <a:rPr lang="en-US" b="1" dirty="0" smtClean="0"/>
              <a:t> </a:t>
            </a:r>
            <a:r>
              <a:rPr lang="en-US" b="1" dirty="0" err="1" smtClean="0"/>
              <a:t>d’utilisation</a:t>
            </a:r>
            <a:r>
              <a:rPr lang="en-US" b="1" dirty="0" smtClean="0"/>
              <a:t> par </a:t>
            </a:r>
            <a:r>
              <a:rPr lang="en-US" b="1" dirty="0" err="1" smtClean="0"/>
              <a:t>cas</a:t>
            </a:r>
            <a:r>
              <a:rPr lang="en-US" b="1" dirty="0" smtClean="0"/>
              <a:t> </a:t>
            </a:r>
            <a:r>
              <a:rPr lang="en-US" b="1" dirty="0" err="1" smtClean="0"/>
              <a:t>d’utilisation</a:t>
            </a:r>
            <a:r>
              <a:rPr lang="en-US" b="1" dirty="0" smtClean="0"/>
              <a:t>.</a:t>
            </a:r>
            <a:endParaRPr lang="fr-FR" b="1" dirty="0" smtClean="0"/>
          </a:p>
          <a:p>
            <a:endParaRPr lang="fr-F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Conclusion</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b="1" dirty="0" smtClean="0"/>
              <a:t>Ce chapitre cite les différentes étapes à suivre pour la modélisation d’une application web</a:t>
            </a:r>
          </a:p>
          <a:p>
            <a:pPr algn="just"/>
            <a:r>
              <a:rPr lang="fr-FR" b="1" dirty="0" smtClean="0"/>
              <a:t>C’est étapes seront détaillées durant les séances du </a:t>
            </a:r>
            <a:r>
              <a:rPr lang="fr-FR" b="1" dirty="0" err="1" smtClean="0"/>
              <a:t>TDs</a:t>
            </a:r>
            <a:r>
              <a:rPr lang="fr-FR" b="1" dirty="0" smtClean="0"/>
              <a:t> </a:t>
            </a:r>
            <a:endParaRPr lang="fr-FR" b="1" dirty="0"/>
          </a:p>
        </p:txBody>
      </p:sp>
    </p:spTree>
    <p:extLst>
      <p:ext uri="{BB962C8B-B14F-4D97-AF65-F5344CB8AC3E}">
        <p14:creationId xmlns:p14="http://schemas.microsoft.com/office/powerpoint/2010/main" val="1676191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Concevoir une application</a:t>
            </a:r>
            <a:endParaRPr lang="fr-FR" b="1" dirty="0">
              <a:solidFill>
                <a:srgbClr val="FF0000"/>
              </a:solidFill>
            </a:endParaRPr>
          </a:p>
        </p:txBody>
      </p:sp>
      <p:sp>
        <p:nvSpPr>
          <p:cNvPr id="3" name="Espace réservé du contenu 2"/>
          <p:cNvSpPr>
            <a:spLocks noGrp="1"/>
          </p:cNvSpPr>
          <p:nvPr>
            <p:ph idx="1"/>
          </p:nvPr>
        </p:nvSpPr>
        <p:spPr>
          <a:xfrm>
            <a:off x="285720" y="1600200"/>
            <a:ext cx="8358246" cy="4972072"/>
          </a:xfrm>
        </p:spPr>
        <p:txBody>
          <a:bodyPr>
            <a:normAutofit fontScale="92500" lnSpcReduction="20000"/>
          </a:bodyPr>
          <a:lstStyle/>
          <a:p>
            <a:pPr algn="just"/>
            <a:r>
              <a:rPr lang="fr-FR" b="1" dirty="0" smtClean="0"/>
              <a:t>Un </a:t>
            </a:r>
            <a:r>
              <a:rPr lang="fr-FR" b="1" dirty="0"/>
              <a:t>obstacle majeur à une ingénierie réussie est </a:t>
            </a:r>
            <a:r>
              <a:rPr lang="fr-FR" b="1" dirty="0" smtClean="0"/>
              <a:t>l’incapacité d’ </a:t>
            </a:r>
            <a:r>
              <a:rPr lang="fr-FR" b="1" dirty="0"/>
              <a:t>analyser et </a:t>
            </a:r>
            <a:r>
              <a:rPr lang="fr-FR" b="1" dirty="0" smtClean="0"/>
              <a:t>de </a:t>
            </a:r>
            <a:r>
              <a:rPr lang="fr-FR" b="1" dirty="0"/>
              <a:t>communiquer les nombreuses activités d'interaction qui composent </a:t>
            </a:r>
            <a:r>
              <a:rPr lang="fr-FR" b="1" dirty="0" smtClean="0"/>
              <a:t>le </a:t>
            </a:r>
            <a:r>
              <a:rPr lang="fr-FR" b="1" dirty="0"/>
              <a:t>processus métier. </a:t>
            </a:r>
            <a:endParaRPr lang="fr-FR" b="1" dirty="0" smtClean="0"/>
          </a:p>
          <a:p>
            <a:pPr algn="just"/>
            <a:r>
              <a:rPr lang="fr-FR" b="1" dirty="0"/>
              <a:t>Les langues conversationnelles </a:t>
            </a:r>
            <a:r>
              <a:rPr lang="fr-FR" b="1" dirty="0" smtClean="0"/>
              <a:t>s'avèrent </a:t>
            </a:r>
            <a:r>
              <a:rPr lang="fr-FR" b="1" dirty="0"/>
              <a:t>trop ambiguës pour être </a:t>
            </a:r>
            <a:r>
              <a:rPr lang="fr-FR" b="1" dirty="0" smtClean="0"/>
              <a:t>efficaces</a:t>
            </a:r>
          </a:p>
          <a:p>
            <a:pPr algn="just"/>
            <a:endParaRPr lang="fr-FR" b="1" dirty="0" smtClean="0"/>
          </a:p>
          <a:p>
            <a:pPr algn="just"/>
            <a:r>
              <a:rPr lang="fr-FR" b="1" dirty="0"/>
              <a:t>Ce qui est nécessaire est plutôt une technique qui structure le langage conversationnel pour éliminer l'ambiguïté, facilitant la communication et la compréhension </a:t>
            </a:r>
            <a:r>
              <a:rPr lang="fr-FR" b="1" dirty="0" smtClean="0"/>
              <a:t>efficaces</a:t>
            </a:r>
            <a:r>
              <a:rPr lang="fr-FR" b="1" dirty="0"/>
              <a:t/>
            </a:r>
            <a:br>
              <a:rPr lang="fr-FR" b="1" dirty="0"/>
            </a:br>
            <a:endParaRPr lang="fr-F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FF0000"/>
                </a:solidFill>
              </a:rPr>
              <a:t>Pourquoi créer un modèle</a:t>
            </a:r>
            <a:r>
              <a:rPr lang="fr-FR" b="1" dirty="0" smtClean="0">
                <a:solidFill>
                  <a:srgbClr val="FF0000"/>
                </a:solidFill>
              </a:rPr>
              <a:t>? (1)</a:t>
            </a:r>
            <a:endParaRPr lang="fr-FR" dirty="0">
              <a:solidFill>
                <a:srgbClr val="FF0000"/>
              </a:solidFill>
            </a:endParaRPr>
          </a:p>
        </p:txBody>
      </p:sp>
      <p:sp>
        <p:nvSpPr>
          <p:cNvPr id="3" name="Espace réservé du contenu 2"/>
          <p:cNvSpPr>
            <a:spLocks noGrp="1"/>
          </p:cNvSpPr>
          <p:nvPr>
            <p:ph idx="1"/>
          </p:nvPr>
        </p:nvSpPr>
        <p:spPr/>
        <p:txBody>
          <a:bodyPr>
            <a:normAutofit lnSpcReduction="10000"/>
          </a:bodyPr>
          <a:lstStyle/>
          <a:p>
            <a:pPr algn="just"/>
            <a:r>
              <a:rPr lang="fr-FR" b="1" dirty="0"/>
              <a:t>La modélisation est une technique efficace pour la compréhension et la communication qui a été utilisée pendant des siècles</a:t>
            </a:r>
            <a:r>
              <a:rPr lang="fr-FR" b="1" dirty="0" smtClean="0"/>
              <a:t>.</a:t>
            </a:r>
          </a:p>
          <a:p>
            <a:pPr algn="just"/>
            <a:r>
              <a:rPr lang="fr-FR" b="1" dirty="0"/>
              <a:t>Dans un modèle de processus, les détails superflus sont éliminés, réduisant ainsi la complexité apparente du </a:t>
            </a:r>
            <a:r>
              <a:rPr lang="fr-FR" b="1" dirty="0" smtClean="0"/>
              <a:t>système étudié</a:t>
            </a:r>
          </a:p>
          <a:p>
            <a:pPr algn="just"/>
            <a:r>
              <a:rPr lang="fr-FR" b="1" dirty="0"/>
              <a:t>Le détail restant est structuré pour éliminer toute ambiguïté tout en mettant en évidence des informations importantes.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FF0000"/>
                </a:solidFill>
              </a:rPr>
              <a:t>Pourquoi créer un modèle</a:t>
            </a:r>
            <a:r>
              <a:rPr lang="fr-FR" b="1" dirty="0" smtClean="0">
                <a:solidFill>
                  <a:srgbClr val="FF0000"/>
                </a:solidFill>
              </a:rPr>
              <a:t>? (2)</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algn="just"/>
            <a:r>
              <a:rPr lang="fr-FR" b="1" dirty="0"/>
              <a:t>Les graphiques (images, lignes, flèches, normes graphiques) sont utilisés pour fournir une grande partie de la structure, de sorte que la plupart des gens considèrent les modèles de processus comme des représentations picturales</a:t>
            </a:r>
            <a:r>
              <a:rPr lang="fr-FR" b="1" dirty="0" smtClean="0"/>
              <a:t>.</a:t>
            </a:r>
          </a:p>
          <a:p>
            <a:pPr algn="just"/>
            <a:r>
              <a:rPr lang="fr-FR" b="1" dirty="0" smtClean="0"/>
              <a:t>La </a:t>
            </a:r>
            <a:r>
              <a:rPr lang="fr-FR" b="1" dirty="0"/>
              <a:t>modélisation du processus métier cible est une première étape nécessaire dans le développement d'une </a:t>
            </a:r>
            <a:r>
              <a:rPr lang="fr-FR" b="1" dirty="0" smtClean="0"/>
              <a:t>application</a:t>
            </a:r>
            <a:r>
              <a:rPr lang="fr-FR" b="1" dirty="0"/>
              <a:t> </a:t>
            </a:r>
            <a:endParaRPr lang="fr-FR" b="1" dirty="0" smtClean="0"/>
          </a:p>
          <a:p>
            <a:pPr algn="just"/>
            <a:r>
              <a:rPr lang="fr-FR" b="1" dirty="0" smtClean="0"/>
              <a:t>Le modèle </a:t>
            </a:r>
            <a:r>
              <a:rPr lang="fr-FR" b="1" dirty="0"/>
              <a:t>devient une carte routière qui établira la destination finale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274638"/>
            <a:ext cx="8715436" cy="1143000"/>
          </a:xfrm>
        </p:spPr>
        <p:txBody>
          <a:bodyPr>
            <a:normAutofit fontScale="90000"/>
          </a:bodyPr>
          <a:lstStyle/>
          <a:p>
            <a:r>
              <a:rPr lang="fr-FR" dirty="0"/>
              <a:t> </a:t>
            </a:r>
            <a:br>
              <a:rPr lang="fr-FR" dirty="0"/>
            </a:br>
            <a:r>
              <a:rPr lang="fr-FR" b="1" dirty="0">
                <a:solidFill>
                  <a:srgbClr val="FF0000"/>
                </a:solidFill>
              </a:rPr>
              <a:t>Modélisation d'une application </a:t>
            </a:r>
            <a:r>
              <a:rPr lang="fr-FR" b="1" dirty="0" smtClean="0">
                <a:solidFill>
                  <a:srgbClr val="FF0000"/>
                </a:solidFill>
              </a:rPr>
              <a:t>Web (1)</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pPr algn="just"/>
            <a:r>
              <a:rPr lang="fr-FR" b="1" dirty="0"/>
              <a:t>Les applications Web deviennent de plus en plus complexes et essentielles à la </a:t>
            </a:r>
            <a:r>
              <a:rPr lang="fr-FR" b="1" dirty="0" smtClean="0"/>
              <a:t>mission.</a:t>
            </a:r>
          </a:p>
          <a:p>
            <a:pPr algn="just"/>
            <a:r>
              <a:rPr lang="fr-FR" b="1" dirty="0"/>
              <a:t>La modélisation peut aider à gérer cette complexité croissante</a:t>
            </a:r>
            <a:r>
              <a:rPr lang="fr-FR" b="1" dirty="0" smtClean="0"/>
              <a:t>.</a:t>
            </a:r>
          </a:p>
          <a:p>
            <a:pPr algn="just"/>
            <a:r>
              <a:rPr lang="fr-FR" b="1" dirty="0"/>
              <a:t>La norme actuelle pour la modélisation de systèmes à forte composante logicielle est le langage UML (</a:t>
            </a:r>
            <a:r>
              <a:rPr lang="fr-FR" b="1" dirty="0" err="1"/>
              <a:t>Unified</a:t>
            </a:r>
            <a:r>
              <a:rPr lang="fr-FR" b="1" dirty="0"/>
              <a:t> </a:t>
            </a:r>
            <a:r>
              <a:rPr lang="fr-FR" b="1" dirty="0" err="1"/>
              <a:t>Modeling</a:t>
            </a:r>
            <a:r>
              <a:rPr lang="fr-FR" b="1" dirty="0"/>
              <a:t> </a:t>
            </a:r>
            <a:r>
              <a:rPr lang="fr-FR" b="1" dirty="0" err="1"/>
              <a:t>Language</a:t>
            </a:r>
            <a:r>
              <a:rPr lang="fr-FR" b="1" dirty="0" smtClean="0"/>
              <a:t>).</a:t>
            </a:r>
            <a:endParaRPr lang="fr-FR" b="1"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1158</TotalTime>
  <Words>2923</Words>
  <Application>Microsoft Office PowerPoint</Application>
  <PresentationFormat>On-screen Show (4:3)</PresentationFormat>
  <Paragraphs>194</Paragraphs>
  <Slides>51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51</vt:i4>
      </vt:variant>
    </vt:vector>
  </HeadingPairs>
  <TitlesOfParts>
    <vt:vector size="54" baseType="lpstr">
      <vt:lpstr>Arial</vt:lpstr>
      <vt:lpstr>Calibri</vt:lpstr>
      <vt:lpstr>Thème Office</vt:lpstr>
      <vt:lpstr>Modélisation des applications Web</vt:lpstr>
      <vt:lpstr>PowerPoint Presentation</vt:lpstr>
      <vt:lpstr>La construction d’une application web( partie 01)</vt:lpstr>
      <vt:lpstr>Introduction (1)</vt:lpstr>
      <vt:lpstr>Introduction (2)</vt:lpstr>
      <vt:lpstr>Concevoir une application</vt:lpstr>
      <vt:lpstr>Pourquoi créer un modèle? (1)</vt:lpstr>
      <vt:lpstr>Pourquoi créer un modèle? (2)</vt:lpstr>
      <vt:lpstr>  Modélisation d'une application Web (1) </vt:lpstr>
      <vt:lpstr>  Modélisation d'une application Web (2) </vt:lpstr>
      <vt:lpstr>Le langage de modélisation unifié (1)</vt:lpstr>
      <vt:lpstr>Le langage de modélisation unifié (2)</vt:lpstr>
      <vt:lpstr>Le langage de modélisation unifié (3)</vt:lpstr>
      <vt:lpstr>Le langage de modélisation unifié (4)</vt:lpstr>
      <vt:lpstr>Le langage de modélisation unifié (5)</vt:lpstr>
      <vt:lpstr>Les buts de l'UML (1)</vt:lpstr>
      <vt:lpstr>Les buts de l'UML(2)</vt:lpstr>
      <vt:lpstr>Les principes de l’UML (1)</vt:lpstr>
      <vt:lpstr>Les principes de l’UML (2)</vt:lpstr>
      <vt:lpstr>Les principes de l’UML (3)</vt:lpstr>
      <vt:lpstr>Les principes de l’UML (4)</vt:lpstr>
      <vt:lpstr>Les principes de l’UML (5)</vt:lpstr>
      <vt:lpstr>Conventions e terminologie (1)</vt:lpstr>
      <vt:lpstr>Conventions e terminologie (2)</vt:lpstr>
      <vt:lpstr>Les bases de l’UML2</vt:lpstr>
      <vt:lpstr>Les diagrammes d’UML (1)</vt:lpstr>
      <vt:lpstr>Les diagrammes d’UML (2)</vt:lpstr>
      <vt:lpstr>Les diagrammes d’UML (3)</vt:lpstr>
      <vt:lpstr>Les diagrammes d’UML (4)</vt:lpstr>
      <vt:lpstr>Les diagrammes d’UML (5)</vt:lpstr>
      <vt:lpstr>Les diagrammes d’UML (6)</vt:lpstr>
      <vt:lpstr>Les diagrammes d’UML (7)</vt:lpstr>
      <vt:lpstr>Les diagrammes d’UML (8)</vt:lpstr>
      <vt:lpstr>Les diagrammes d’UML (9)</vt:lpstr>
      <vt:lpstr>Les diagrammes d’UML (10)</vt:lpstr>
      <vt:lpstr>Les diagrammes d’UML (10)</vt:lpstr>
      <vt:lpstr>Les diagrammes UML utilisés pour la modélisation d’une application web</vt:lpstr>
      <vt:lpstr>Un processus simplifié pour les applications Web</vt:lpstr>
      <vt:lpstr>Le processus unifié UP (1)</vt:lpstr>
      <vt:lpstr>Le processus unifié UP (2) (Les principes)</vt:lpstr>
      <vt:lpstr>Le processus unifié UP (2) (Les phases)</vt:lpstr>
      <vt:lpstr>Le processus unifié UP (3) (Les phases)</vt:lpstr>
      <vt:lpstr>Le processus unifié UP (4) (Les phases)</vt:lpstr>
      <vt:lpstr>Les principes de la méthode Agile(1)</vt:lpstr>
      <vt:lpstr>Les principes de la méthode Agile(2)</vt:lpstr>
      <vt:lpstr>La démarche de modélisation d’une application web (1)</vt:lpstr>
      <vt:lpstr>La démarche de modélisation d’une application web (2)</vt:lpstr>
      <vt:lpstr>La démarche de modélisation d’une application web (3)</vt:lpstr>
      <vt:lpstr>La démarche de modélisation d’une application web (4)</vt:lpstr>
      <vt:lpstr>La démarche de modélisation d’une application web (5)</vt:lpstr>
      <vt:lpstr>Conclusion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Modélisation des applications Web</dc:title>
  <dc:creator>Pc</dc:creator>
  <cp:lastModifiedBy>Pc</cp:lastModifiedBy>
  <cp:revision>54</cp:revision>
  <dcterms:created xsi:type="dcterms:W3CDTF">2017-11-04T19:41:11Z</dcterms:created>
  <dcterms:modified xsi:type="dcterms:W3CDTF">2021-11-07T23:14:10Z</dcterms:modified>
</cp:coreProperties>
</file>