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91" r:id="rId3"/>
    <p:sldId id="257" r:id="rId4"/>
    <p:sldId id="292" r:id="rId5"/>
    <p:sldId id="293" r:id="rId6"/>
    <p:sldId id="294" r:id="rId7"/>
    <p:sldId id="295" r:id="rId8"/>
    <p:sldId id="296" r:id="rId9"/>
    <p:sldId id="297" r:id="rId10"/>
    <p:sldId id="279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68" r:id="rId21"/>
    <p:sldId id="289" r:id="rId22"/>
    <p:sldId id="269" r:id="rId23"/>
    <p:sldId id="270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290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16/10/2016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74DC-ABE7-4CD0-87D1-A4077B8CAB42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9946-2EF5-4913-B8FA-2FBF56E2807E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66B-0573-4B7A-81EB-4D009C0CE89E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ED8B-D395-46C3-8C79-6A6F811EF4B3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A89-4F67-4A6C-8F34-0BA427A200A1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91E6-FB9A-4AFD-99FB-090CB9541926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4D0-C7EF-44F4-9209-B8573ED0BF31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F9A2-852A-4DE3-95AC-DEC382CE25CA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5ABC-489C-48B2-A947-0F23FCC57F5E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D3E6-2659-4971-A087-82470C98A309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DA3A-A307-420A-B464-890F20A63E1D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78C4E1-7F8D-43BD-979F-B5160CABDC04}" type="datetime1">
              <a:rPr lang="fr-FR" smtClean="0"/>
              <a:pPr/>
              <a:t>16/10/2016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u="sng" dirty="0" smtClean="0"/>
              <a:t>Synthèse d’image</a:t>
            </a:r>
            <a:endParaRPr lang="fr-FR" sz="5400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fr-FR" sz="3600" dirty="0" smtClean="0"/>
          </a:p>
          <a:p>
            <a:pPr>
              <a:spcBef>
                <a:spcPct val="0"/>
              </a:spcBef>
            </a:pPr>
            <a:r>
              <a:rPr lang="fr-FR" sz="3600" b="1" cap="all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Chapitre 01: </a:t>
            </a:r>
          </a:p>
          <a:p>
            <a:pPr>
              <a:spcBef>
                <a:spcPct val="0"/>
              </a:spcBef>
            </a:pPr>
            <a:r>
              <a:rPr lang="fr-FR" sz="3600" b="1" cap="all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lang="fr-FR" sz="3600" b="1" cap="all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Etapes de la  synthèse d’images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14282" y="1527048"/>
            <a:ext cx="8643998" cy="211626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La synthèse d'image 3D se décompose essentiellement en deux étapes :</a:t>
            </a:r>
          </a:p>
          <a:p>
            <a:pPr lvl="1"/>
            <a:r>
              <a:rPr lang="fr-FR" b="1" dirty="0" smtClean="0"/>
              <a:t>Modélisation  : </a:t>
            </a:r>
            <a:r>
              <a:rPr lang="fr-FR" dirty="0" smtClean="0"/>
              <a:t>Modéliser ce que l'on veut visualiser ou représenter.  </a:t>
            </a:r>
          </a:p>
          <a:p>
            <a:pPr lvl="1"/>
            <a:r>
              <a:rPr lang="fr-FR" b="1" dirty="0" smtClean="0"/>
              <a:t>Rendu :  </a:t>
            </a:r>
            <a:r>
              <a:rPr lang="fr-FR" dirty="0" smtClean="0"/>
              <a:t>Effectuer la visualisation de ce que l'on a modélisé.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10" name="Picture 4" descr="s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14818"/>
            <a:ext cx="3357586" cy="2057574"/>
          </a:xfrm>
          <a:prstGeom prst="rect">
            <a:avLst/>
          </a:prstGeom>
          <a:noFill/>
        </p:spPr>
      </p:pic>
      <p:pic>
        <p:nvPicPr>
          <p:cNvPr id="12" name="Picture 5" descr="s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14818"/>
            <a:ext cx="3357586" cy="2085537"/>
          </a:xfrm>
          <a:prstGeom prst="rect">
            <a:avLst/>
          </a:prstGeom>
          <a:noFill/>
        </p:spPr>
      </p:pic>
      <p:pic>
        <p:nvPicPr>
          <p:cNvPr id="11" name="Picture 4" descr="s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214818"/>
            <a:ext cx="345541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Modélisation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000" b="1" dirty="0" smtClean="0"/>
              <a:t>Modélisation </a:t>
            </a:r>
            <a:r>
              <a:rPr lang="fr-FR" dirty="0" smtClean="0"/>
              <a:t>  consiste à créer et organisés un ensemble d’objets géométriques avec des caractéristiques graphiques  pour composer une scène à afficher . </a:t>
            </a:r>
          </a:p>
          <a:p>
            <a:r>
              <a:rPr lang="fr-FR" dirty="0" smtClean="0"/>
              <a:t>Un objet est :</a:t>
            </a:r>
          </a:p>
          <a:p>
            <a:pPr lvl="1"/>
            <a:r>
              <a:rPr lang="fr-FR" dirty="0" smtClean="0"/>
              <a:t>Soit un ensemble de polygones (polyèdre). Série de points généralement sur un seul plan (appelé facette dans ce cas). Pleins ou non (mode </a:t>
            </a:r>
            <a:r>
              <a:rPr lang="fr-FR" dirty="0" err="1" smtClean="0"/>
              <a:t>ﬁl</a:t>
            </a:r>
            <a:r>
              <a:rPr lang="fr-FR" dirty="0" smtClean="0"/>
              <a:t>-de-fer).</a:t>
            </a:r>
          </a:p>
          <a:p>
            <a:pPr lvl="1"/>
            <a:r>
              <a:rPr lang="fr-FR" dirty="0" smtClean="0"/>
              <a:t>Soit des surfaces ou courbes calculées par une méthode particulière ( ex : </a:t>
            </a:r>
            <a:r>
              <a:rPr lang="fr-FR" dirty="0" err="1" smtClean="0"/>
              <a:t>Beziers</a:t>
            </a:r>
            <a:r>
              <a:rPr lang="fr-FR" dirty="0" smtClean="0"/>
              <a:t>, </a:t>
            </a:r>
            <a:r>
              <a:rPr lang="fr-FR" dirty="0" err="1" smtClean="0"/>
              <a:t>splines</a:t>
            </a:r>
            <a:r>
              <a:rPr lang="fr-FR" dirty="0" smtClean="0"/>
              <a:t>, fractales).</a:t>
            </a:r>
          </a:p>
          <a:p>
            <a:pPr lvl="1"/>
            <a:r>
              <a:rPr lang="fr-FR" dirty="0" smtClean="0"/>
              <a:t>Soit un assemblage hiérarchique d’objets canoniques qui ont un volume  (ex : sphère, cube, cône, ...). Ces objets sont projetés/mis à échelle selon les besoins.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Modélisation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Picture 4" descr="s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429552" cy="4552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modèle est généralement complété par  :</a:t>
            </a:r>
          </a:p>
          <a:p>
            <a:pPr lvl="1"/>
            <a:r>
              <a:rPr lang="fr-FR" b="1" dirty="0" smtClean="0"/>
              <a:t>La position de la caméra</a:t>
            </a:r>
            <a:r>
              <a:rPr lang="fr-FR" dirty="0" smtClean="0"/>
              <a:t>, son orientation, le cadrage, le champs de vision,</a:t>
            </a:r>
          </a:p>
          <a:p>
            <a:pPr lvl="1"/>
            <a:r>
              <a:rPr lang="fr-FR" b="1" dirty="0" smtClean="0"/>
              <a:t>La description de différents phénomènes </a:t>
            </a:r>
            <a:r>
              <a:rPr lang="fr-FR" dirty="0" smtClean="0"/>
              <a:t>tels que l’éclairage, l’ombrage, le brouillard, la transparence, le lissage…</a:t>
            </a:r>
          </a:p>
          <a:p>
            <a:pPr lvl="1"/>
            <a:r>
              <a:rPr lang="fr-FR" b="1" dirty="0" smtClean="0"/>
              <a:t>Définition de la nature des matériaux  </a:t>
            </a:r>
            <a:r>
              <a:rPr lang="fr-FR" dirty="0" smtClean="0"/>
              <a:t>constituant les objets de la scène : </a:t>
            </a:r>
            <a:r>
              <a:rPr lang="fr-FR" dirty="0" err="1" smtClean="0"/>
              <a:t>texturage</a:t>
            </a:r>
            <a:r>
              <a:rPr lang="fr-FR" dirty="0" smtClean="0"/>
              <a:t> (procédés de remplissage de polygones).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Picture 5" descr="s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714908" cy="2928627"/>
          </a:xfrm>
          <a:prstGeom prst="rect">
            <a:avLst/>
          </a:prstGeom>
          <a:noFill/>
        </p:spPr>
      </p:pic>
      <p:pic>
        <p:nvPicPr>
          <p:cNvPr id="6" name="Picture 4" descr="s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4572032" cy="2741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rendu</a:t>
            </a:r>
            <a:endParaRPr lang="fr-F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rendu</a:t>
            </a:r>
            <a:r>
              <a:rPr lang="fr-FR" dirty="0" smtClean="0"/>
              <a:t> est un processus calculant l'image 2D (équivalent d'une photographie) d'une scène  </a:t>
            </a:r>
            <a:r>
              <a:rPr lang="fr-FR" dirty="0" err="1" smtClean="0"/>
              <a:t>modilisée</a:t>
            </a:r>
            <a:r>
              <a:rPr lang="fr-FR" dirty="0" smtClean="0"/>
              <a:t> en  3D comportant à la fois :</a:t>
            </a:r>
          </a:p>
          <a:p>
            <a:pPr lvl="1"/>
            <a:r>
              <a:rPr lang="fr-FR" dirty="0" smtClean="0"/>
              <a:t>des objets </a:t>
            </a:r>
          </a:p>
          <a:p>
            <a:pPr lvl="1"/>
            <a:r>
              <a:rPr lang="fr-FR" dirty="0" smtClean="0"/>
              <a:t>des sources de lumière </a:t>
            </a:r>
          </a:p>
          <a:p>
            <a:pPr lvl="1"/>
            <a:r>
              <a:rPr lang="fr-FR" dirty="0" smtClean="0"/>
              <a:t>Et un point de vue précis.</a:t>
            </a:r>
          </a:p>
          <a:p>
            <a:r>
              <a:rPr lang="fr-FR" dirty="0" smtClean="0"/>
              <a:t>Le rendu consiste à calculer l’interaction de la lumière (</a:t>
            </a:r>
            <a:r>
              <a:rPr lang="en-US" sz="2800" dirty="0" smtClean="0"/>
              <a:t>reflection, refraction, diffusion, absorption</a:t>
            </a:r>
            <a:r>
              <a:rPr lang="fr-FR" dirty="0" smtClean="0"/>
              <a:t>) avec les objets composants la scène.</a:t>
            </a:r>
          </a:p>
          <a:p>
            <a:r>
              <a:rPr lang="fr-FR" dirty="0" smtClean="0"/>
              <a:t>Techniques de rendu : </a:t>
            </a:r>
          </a:p>
          <a:p>
            <a:pPr lvl="1"/>
            <a:r>
              <a:rPr lang="en-US" sz="2000" dirty="0" smtClean="0"/>
              <a:t>Ray tracing (ne </a:t>
            </a:r>
            <a:r>
              <a:rPr lang="en-US" sz="2000" dirty="0" err="1" smtClean="0"/>
              <a:t>manipule</a:t>
            </a:r>
            <a:r>
              <a:rPr lang="en-US" sz="2000" dirty="0" smtClean="0"/>
              <a:t> pas </a:t>
            </a:r>
            <a:r>
              <a:rPr lang="en-US" sz="2000" dirty="0" err="1" smtClean="0"/>
              <a:t>bien</a:t>
            </a:r>
            <a:r>
              <a:rPr lang="en-US" sz="2000" dirty="0" smtClean="0"/>
              <a:t>  la diffusion)</a:t>
            </a:r>
          </a:p>
          <a:p>
            <a:pPr lvl="1"/>
            <a:r>
              <a:rPr lang="en-US" sz="2000" dirty="0" err="1" smtClean="0"/>
              <a:t>Radiosity</a:t>
            </a:r>
            <a:r>
              <a:rPr lang="en-US" sz="2000" dirty="0" smtClean="0"/>
              <a:t> (ne </a:t>
            </a:r>
            <a:r>
              <a:rPr lang="en-US" sz="2000" dirty="0" err="1" smtClean="0"/>
              <a:t>manipule</a:t>
            </a:r>
            <a:r>
              <a:rPr lang="en-US" sz="2000" dirty="0" smtClean="0"/>
              <a:t> pas </a:t>
            </a:r>
            <a:r>
              <a:rPr lang="en-US" sz="2000" dirty="0" err="1" smtClean="0"/>
              <a:t>bien</a:t>
            </a:r>
            <a:r>
              <a:rPr lang="en-US" sz="2000" dirty="0" smtClean="0"/>
              <a:t>  la reflection, </a:t>
            </a:r>
            <a:r>
              <a:rPr lang="en-US" sz="2000" dirty="0" err="1" smtClean="0"/>
              <a:t>très</a:t>
            </a:r>
            <a:r>
              <a:rPr lang="en-US" sz="2000" dirty="0" smtClean="0"/>
              <a:t> </a:t>
            </a:r>
            <a:r>
              <a:rPr lang="en-US" sz="2000" dirty="0" err="1" smtClean="0"/>
              <a:t>lourd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Photon mapping (</a:t>
            </a:r>
            <a:r>
              <a:rPr lang="en-US" sz="2000" dirty="0" err="1" smtClean="0"/>
              <a:t>donne</a:t>
            </a:r>
            <a:r>
              <a:rPr lang="en-US" sz="2000" dirty="0" smtClean="0"/>
              <a:t> de </a:t>
            </a:r>
            <a:r>
              <a:rPr lang="en-US" sz="2000" dirty="0" err="1" smtClean="0"/>
              <a:t>très</a:t>
            </a:r>
            <a:r>
              <a:rPr lang="en-US" sz="2000" dirty="0" smtClean="0"/>
              <a:t> </a:t>
            </a:r>
            <a:r>
              <a:rPr lang="en-US" sz="2000" dirty="0" err="1" smtClean="0"/>
              <a:t>bons</a:t>
            </a:r>
            <a:r>
              <a:rPr lang="en-US" sz="2000" dirty="0" smtClean="0"/>
              <a:t>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 rendu</a:t>
            </a:r>
            <a:endParaRPr lang="fr-FR" dirty="0"/>
          </a:p>
        </p:txBody>
      </p:sp>
      <p:pic>
        <p:nvPicPr>
          <p:cNvPr id="5" name="Picture 2" descr="C:\Documents and Settings\Administrateur\Bureau\Cours Infographie\3D Galerie\SUMMER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73929" y="1785926"/>
            <a:ext cx="2868885" cy="4071966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6" name="Picture 3" descr="C:\Documents and Settings\Administrateur\Bureau\Cours Infographie\3D Galerie\LIGH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386" y="1785926"/>
            <a:ext cx="783070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Rendu par la technique «  ray </a:t>
            </a:r>
            <a:r>
              <a:rPr lang="fr-FR" sz="3000" dirty="0" err="1" smtClean="0"/>
              <a:t>tracing</a:t>
            </a:r>
            <a:r>
              <a:rPr lang="fr-FR" sz="3000" dirty="0" smtClean="0"/>
              <a:t> »</a:t>
            </a:r>
            <a:endParaRPr lang="fr-FR" sz="3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70658" name="Picture 2" descr="http://www.hothardware.com/newsimages/item7483/big_nvidia_rt_dem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7715304" cy="433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Rendu par la technique « </a:t>
            </a:r>
            <a:r>
              <a:rPr lang="fr-FR" sz="3000" dirty="0" err="1" smtClean="0"/>
              <a:t>Radiosity</a:t>
            </a:r>
            <a:r>
              <a:rPr lang="fr-FR" sz="3000" dirty="0" smtClean="0"/>
              <a:t> »</a:t>
            </a:r>
            <a:endParaRPr lang="fr-FR" sz="3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74754" name="Picture 2" descr="http://forums.3dtotal.com/attachment.php?attachmentid=115312&amp;stc=1&amp;d=12107509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358114" cy="4966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Rendu par la technique « Photon </a:t>
            </a:r>
            <a:r>
              <a:rPr lang="fr-FR" sz="2800" dirty="0" err="1" smtClean="0"/>
              <a:t>mapping</a:t>
            </a:r>
            <a:r>
              <a:rPr lang="fr-FR" sz="2800" dirty="0" smtClean="0"/>
              <a:t> »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830382"/>
          </a:xfrm>
        </p:spPr>
        <p:txBody>
          <a:bodyPr/>
          <a:lstStyle/>
          <a:p>
            <a:r>
              <a:rPr lang="fr-FR" dirty="0" smtClean="0"/>
              <a:t>Photon </a:t>
            </a:r>
            <a:r>
              <a:rPr lang="fr-FR" dirty="0" err="1" smtClean="0"/>
              <a:t>mapping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5" name="Picture 4" descr="BrazilExample4_PaulSherstobitoff"/>
          <p:cNvPicPr>
            <a:picLocks noChangeAspect="1" noChangeArrowheads="1"/>
          </p:cNvPicPr>
          <p:nvPr/>
        </p:nvPicPr>
        <p:blipFill>
          <a:blip r:embed="rId3"/>
          <a:srcRect t="9471" b="5295"/>
          <a:stretch>
            <a:fillRect/>
          </a:stretch>
        </p:blipFill>
        <p:spPr bwMode="auto">
          <a:xfrm>
            <a:off x="285720" y="2143116"/>
            <a:ext cx="4454168" cy="2897697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" y="5072074"/>
            <a:ext cx="4786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refraction, reflection</a:t>
            </a:r>
            <a:br>
              <a:rPr lang="en-US" sz="1200" dirty="0"/>
            </a:br>
            <a:r>
              <a:rPr lang="en-US" sz="1200" dirty="0"/>
              <a:t>index of refraction varies with light wavelength creating rainbow effects.</a:t>
            </a:r>
          </a:p>
          <a:p>
            <a:pPr algn="ctr"/>
            <a:r>
              <a:rPr lang="en-US" sz="1200" dirty="0"/>
              <a:t>+ 30 minutes render time per frame.</a:t>
            </a:r>
          </a:p>
        </p:txBody>
      </p:sp>
      <p:pic>
        <p:nvPicPr>
          <p:cNvPr id="13314" name="Picture 2" descr="http://graphics.cs.kuleuven.be/renderpark/kno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11558"/>
            <a:ext cx="4214842" cy="3028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Qu'est-ce que la synthèse d'images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3456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 La </a:t>
            </a:r>
            <a:r>
              <a:rPr lang="fr-FR" b="1" dirty="0" smtClean="0"/>
              <a:t>synthèse d'image 3D</a:t>
            </a:r>
            <a:r>
              <a:rPr lang="fr-FR" dirty="0" smtClean="0"/>
              <a:t> souvent abrégée </a:t>
            </a:r>
            <a:r>
              <a:rPr lang="fr-FR" b="1" dirty="0" smtClean="0"/>
              <a:t>3D</a:t>
            </a:r>
            <a:r>
              <a:rPr lang="fr-FR" dirty="0" smtClean="0"/>
              <a:t> (3D pour Trois Dimensions : </a:t>
            </a:r>
            <a:r>
              <a:rPr lang="fr-FR" dirty="0" err="1" smtClean="0"/>
              <a:t>x,y,z</a:t>
            </a:r>
            <a:r>
              <a:rPr lang="fr-FR" dirty="0" smtClean="0"/>
              <a:t>, les trois axes qui constituent le repère orthonormé de la géométrie dans l'espace) est un ensemble de techniques  qui permet la représentation d'objets en perspective sur un moniteur d'ordinateur.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grpSp>
        <p:nvGrpSpPr>
          <p:cNvPr id="8" name="Groupe 7"/>
          <p:cNvGrpSpPr/>
          <p:nvPr/>
        </p:nvGrpSpPr>
        <p:grpSpPr>
          <a:xfrm>
            <a:off x="569876" y="3929066"/>
            <a:ext cx="7574024" cy="2080910"/>
            <a:chOff x="569876" y="3929066"/>
            <a:chExt cx="7574024" cy="2080910"/>
          </a:xfrm>
        </p:grpSpPr>
        <p:pic>
          <p:nvPicPr>
            <p:cNvPr id="5" name="Picture 4" descr="IMR%20peti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9876" y="3938274"/>
              <a:ext cx="6921105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3DS%20statu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3929066"/>
              <a:ext cx="2928958" cy="207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Ce qui nous intéresse !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01752" y="1527048"/>
            <a:ext cx="8627966" cy="475947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Les deux étapes : </a:t>
            </a:r>
            <a:r>
              <a:rPr lang="fr-FR" b="1" dirty="0" smtClean="0"/>
              <a:t>modélisation </a:t>
            </a:r>
            <a:r>
              <a:rPr lang="fr-FR" dirty="0" smtClean="0"/>
              <a:t>et</a:t>
            </a:r>
            <a:r>
              <a:rPr lang="fr-FR" b="1" dirty="0" smtClean="0"/>
              <a:t> rendu </a:t>
            </a:r>
            <a:r>
              <a:rPr lang="fr-FR" dirty="0" smtClean="0"/>
              <a:t>sont des étapes à suivre par un </a:t>
            </a:r>
            <a:r>
              <a:rPr lang="fr-FR" b="1" dirty="0" smtClean="0"/>
              <a:t>utilisateur final </a:t>
            </a:r>
            <a:r>
              <a:rPr lang="fr-FR" dirty="0" smtClean="0"/>
              <a:t>d’un outil graphique 3D pour produire des images synthétiques.</a:t>
            </a:r>
          </a:p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C000"/>
                </a:solidFill>
              </a:rPr>
              <a:t>Pour nous </a:t>
            </a:r>
            <a:r>
              <a:rPr lang="fr-FR" dirty="0" smtClean="0"/>
              <a:t>: ce qui nous intéresse c’est comment sont réalisées ces étapes en termes :</a:t>
            </a:r>
          </a:p>
          <a:p>
            <a:pPr lvl="1"/>
            <a:r>
              <a:rPr lang="fr-FR" dirty="0" smtClean="0"/>
              <a:t>de bases mathématiques ( géométriques);</a:t>
            </a:r>
          </a:p>
          <a:p>
            <a:pPr lvl="1"/>
            <a:r>
              <a:rPr lang="fr-FR" dirty="0" smtClean="0"/>
              <a:t>et d’algorithmes fondamentaux;</a:t>
            </a:r>
          </a:p>
          <a:p>
            <a:pPr>
              <a:buNone/>
            </a:pPr>
            <a:r>
              <a:rPr lang="fr-FR" dirty="0" smtClean="0"/>
              <a:t>Pour réaliser les deux étapes : modélisation et rendu .</a:t>
            </a:r>
          </a:p>
          <a:p>
            <a:r>
              <a:rPr lang="fr-FR" dirty="0" smtClean="0"/>
              <a:t>Pour ce là on vas suivre le </a:t>
            </a:r>
            <a:r>
              <a:rPr lang="fr-FR" b="1" dirty="0" smtClean="0"/>
              <a:t>pipeline graphique </a:t>
            </a:r>
            <a:r>
              <a:rPr lang="fr-FR" dirty="0" smtClean="0"/>
              <a:t>de la synthèse d’images :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pipeline graphique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61606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synthèse d’images suit le modèle de base suivant :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0047" y="2000240"/>
            <a:ext cx="683097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Modèle de  la synthèse d’images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Scène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objets, modèles, surfaces, textures, …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Eclairage</a:t>
            </a:r>
            <a:r>
              <a:rPr lang="fr-FR" dirty="0" smtClean="0"/>
              <a:t> : sources de lumière et modèle d'éclairage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Observateur</a:t>
            </a:r>
            <a:r>
              <a:rPr lang="fr-FR" dirty="0" smtClean="0"/>
              <a:t> : position, direction d'observation, Mouvement.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Ecran / Image </a:t>
            </a:r>
            <a:r>
              <a:rPr lang="fr-FR" dirty="0" smtClean="0"/>
              <a:t>: capture de la scène observée, projection 3D/2D.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Modèle de  la synthèse d’images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9136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Effets spéciaux pour le cinéma</a:t>
            </a:r>
          </a:p>
          <a:p>
            <a:r>
              <a:rPr lang="fr-FR" dirty="0" smtClean="0"/>
              <a:t> Dessins animés</a:t>
            </a:r>
          </a:p>
          <a:p>
            <a:r>
              <a:rPr lang="fr-FR" dirty="0" smtClean="0"/>
              <a:t> Jeux vidéo</a:t>
            </a:r>
          </a:p>
          <a:p>
            <a:r>
              <a:rPr lang="fr-FR" dirty="0" smtClean="0"/>
              <a:t> CAO</a:t>
            </a:r>
          </a:p>
          <a:p>
            <a:r>
              <a:rPr lang="fr-FR" dirty="0" smtClean="0"/>
              <a:t> Simulateurs</a:t>
            </a:r>
          </a:p>
          <a:p>
            <a:r>
              <a:rPr lang="fr-FR" dirty="0" smtClean="0"/>
              <a:t> Réalité virtuelle</a:t>
            </a:r>
          </a:p>
          <a:p>
            <a:r>
              <a:rPr lang="fr-FR" dirty="0" smtClean="0"/>
              <a:t> Visualisation, imagerie médicale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Synthèse d’images pour les films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358114" cy="43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Synthèse d’images pour les jeux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9" y="2053857"/>
            <a:ext cx="6919935" cy="45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Conception Assistée par Ordinateur (CAO)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2134886"/>
            <a:ext cx="5619767" cy="42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955" y="2071678"/>
            <a:ext cx="619731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Imagerie médicale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000240"/>
            <a:ext cx="5214974" cy="46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Qu'est-ce que la synthèse d'images ?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C’est la :</a:t>
            </a:r>
          </a:p>
          <a:p>
            <a:pPr lvl="1" algn="just"/>
            <a:r>
              <a:rPr lang="fr-FR" dirty="0" smtClean="0"/>
              <a:t>Production d'images réalistes 2D ou 3D</a:t>
            </a:r>
          </a:p>
          <a:p>
            <a:pPr lvl="1" algn="just"/>
            <a:r>
              <a:rPr lang="fr-FR" dirty="0" smtClean="0"/>
              <a:t>Simulation d'une réalité physique ou abstraite</a:t>
            </a:r>
          </a:p>
          <a:p>
            <a:pPr lvl="1" algn="just"/>
            <a:r>
              <a:rPr lang="fr-FR" dirty="0" smtClean="0"/>
              <a:t>Possibilité de modéliser un environnement 3D et de naviguer  dans cet environnement en se déplaçant</a:t>
            </a:r>
          </a:p>
          <a:p>
            <a:pPr lvl="1" algn="just"/>
            <a:r>
              <a:rPr lang="fr-FR" dirty="0" smtClean="0"/>
              <a:t> Possibilité de modéliser un phénomène et de visualiser son animation.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Visualisation scientifique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5" y="2060104"/>
            <a:ext cx="7053285" cy="436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Simulations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38992"/>
            <a:ext cx="7581921" cy="439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synthèse d’images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95"/>
            <a:ext cx="7682616" cy="42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3600" b="1" dirty="0" smtClean="0">
                <a:solidFill>
                  <a:schemeClr val="accent1"/>
                </a:solidFill>
              </a:rPr>
              <a:t>FIN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DU CHAPITRE </a:t>
            </a:r>
          </a:p>
          <a:p>
            <a:pPr algn="ctr">
              <a:buNone/>
            </a:pP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Scène 3D réaliste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1026" name="Picture 2" descr="C:\Documents and Settings\Administrateur\Bureau\cours la 3D\Alexroomc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810396" cy="5107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Repère</a:t>
            </a:r>
            <a:r>
              <a:rPr lang="en-US" dirty="0" smtClean="0"/>
              <a:t>  et </a:t>
            </a:r>
            <a:r>
              <a:rPr lang="en-US" dirty="0" err="1" smtClean="0"/>
              <a:t>système</a:t>
            </a:r>
            <a:r>
              <a:rPr lang="en-US" dirty="0" smtClean="0"/>
              <a:t> de coordination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361688" y="1990560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0182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La synthèse d'image 3D fait appel à un espace vectoriel. Cet espace est décomposé en 3 dimensions sur les axes cartésiens, nommés habituellement </a:t>
            </a:r>
            <a:r>
              <a:rPr lang="fr-FR" i="1" dirty="0" smtClean="0"/>
              <a:t>X</a:t>
            </a:r>
            <a:r>
              <a:rPr lang="fr-FR" dirty="0" smtClean="0"/>
              <a:t>, </a:t>
            </a:r>
            <a:r>
              <a:rPr lang="fr-FR" i="1" dirty="0" smtClean="0"/>
              <a:t>Y</a:t>
            </a:r>
            <a:r>
              <a:rPr lang="fr-FR" dirty="0" smtClean="0"/>
              <a:t> et </a:t>
            </a:r>
            <a:r>
              <a:rPr lang="fr-FR" i="1" dirty="0" smtClean="0"/>
              <a:t>Z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1676400" y="2945388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676400" y="5231388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457200" y="5231388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2325" y="3056513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7200" y="5383788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+Z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352800" y="5383788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+X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5867400" y="2849948"/>
            <a:ext cx="0" cy="23957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5867424" y="5179005"/>
            <a:ext cx="2705104" cy="552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5867400" y="4078864"/>
            <a:ext cx="2047875" cy="1166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013325" y="3051751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ourier New" pitchFamily="49" charset="0"/>
              </a:rPr>
              <a:t>+Y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315200" y="3702626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+Z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072462" y="5321882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ourier New" pitchFamily="49" charset="0"/>
              </a:rPr>
              <a:t>+X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371600" y="5917188"/>
            <a:ext cx="24481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Profondeur</a:t>
            </a:r>
            <a:r>
              <a:rPr lang="en-US" dirty="0" smtClean="0"/>
              <a:t> Z à </a:t>
            </a:r>
            <a:r>
              <a:rPr lang="en-US" dirty="0" err="1" smtClean="0"/>
              <a:t>droite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943600" y="5917188"/>
            <a:ext cx="25539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Profondeur</a:t>
            </a:r>
            <a:r>
              <a:rPr lang="en-US" dirty="0" smtClean="0"/>
              <a:t> Z à gauche </a:t>
            </a:r>
            <a:endParaRPr lang="en-US" dirty="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071670" y="4178874"/>
            <a:ext cx="957258" cy="900106"/>
          </a:xfrm>
          <a:prstGeom prst="rect">
            <a:avLst/>
          </a:prstGeom>
          <a:solidFill>
            <a:schemeClr val="bg2"/>
          </a:solidFill>
          <a:ln w="12700">
            <a:miter lim="800000"/>
            <a:headEnd/>
            <a:tailEnd/>
          </a:ln>
          <a:effectLst/>
          <a:scene3d>
            <a:camera prst="legacyPerspectiveTopRight">
              <a:rot lat="0" lon="300000" rev="0"/>
            </a:camera>
            <a:lightRig rig="legacyNormal4" dir="b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000760" y="3929066"/>
            <a:ext cx="957258" cy="900106"/>
          </a:xfrm>
          <a:prstGeom prst="rect">
            <a:avLst/>
          </a:prstGeom>
          <a:solidFill>
            <a:schemeClr val="bg2"/>
          </a:solidFill>
          <a:ln w="12700">
            <a:miter lim="800000"/>
            <a:headEnd/>
            <a:tailEnd/>
          </a:ln>
          <a:effectLst/>
          <a:scene3d>
            <a:camera prst="legacyPerspectiveTopRight">
              <a:rot lat="0" lon="300000" rev="0"/>
            </a:camera>
            <a:lightRig rig="legacyNormal4" dir="b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511810" y="5143512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" pitchFamily="49" charset="0"/>
              </a:rPr>
              <a:t>0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85852" y="4929198"/>
            <a:ext cx="35719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" pitchFamily="49" charset="0"/>
              </a:rPr>
              <a:t>0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 </a:t>
            </a:r>
            <a:r>
              <a:rPr lang="en-US" dirty="0" err="1" smtClean="0"/>
              <a:t>graphiques</a:t>
            </a:r>
            <a:r>
              <a:rPr lang="en-US" dirty="0" smtClean="0"/>
              <a:t>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1500174"/>
            <a:ext cx="8334404" cy="42910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/>
              <a:t>Points, </a:t>
            </a:r>
            <a:r>
              <a:rPr lang="en-US" sz="2800" dirty="0" err="1" smtClean="0"/>
              <a:t>Lignes</a:t>
            </a:r>
            <a:r>
              <a:rPr lang="en-US" sz="2800" dirty="0" smtClean="0"/>
              <a:t>, </a:t>
            </a:r>
            <a:r>
              <a:rPr lang="en-US" sz="2800" dirty="0" err="1" smtClean="0"/>
              <a:t>Polygones</a:t>
            </a:r>
            <a:r>
              <a:rPr lang="en-US" sz="2800" dirty="0" smtClean="0"/>
              <a:t> et Objects en 3D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Points: x, y, z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points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Polygone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sommets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coleur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/texture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933836" y="344331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933836" y="572931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714636" y="5729310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79761" y="3554435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14636" y="5881710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+Z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10236" y="5881710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+X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14836" y="405291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7441680">
            <a:off x="3476636" y="4814911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476636" y="4433910"/>
            <a:ext cx="2057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 </a:t>
            </a:r>
            <a:r>
              <a:rPr lang="en-US" dirty="0" err="1" smtClean="0"/>
              <a:t>graphiques</a:t>
            </a:r>
            <a:r>
              <a:rPr lang="en-US" dirty="0" smtClean="0"/>
              <a:t>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5720" y="1357298"/>
            <a:ext cx="5715040" cy="42910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800" b="1" dirty="0" smtClean="0"/>
              <a:t>Les objets </a:t>
            </a:r>
            <a:r>
              <a:rPr lang="fr-FR" sz="2800" dirty="0" smtClean="0"/>
              <a:t>: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Construits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un </a:t>
            </a:r>
            <a:r>
              <a:rPr lang="en-US" sz="2700" dirty="0" smtClean="0"/>
              <a:t>ensemble de </a:t>
            </a:r>
            <a:r>
              <a:rPr lang="en-US" sz="2700" dirty="0" err="1" smtClean="0"/>
              <a:t>polygones</a:t>
            </a:r>
            <a:r>
              <a:rPr lang="en-US" sz="2700" dirty="0" smtClean="0"/>
              <a:t> :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</a:t>
            </a: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n-US" sz="2200" dirty="0" err="1" smtClean="0">
                <a:solidFill>
                  <a:schemeClr val="tx2"/>
                </a:solidFill>
              </a:rPr>
              <a:t>Lignes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L’objet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ensemble de  points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système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coordination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803807" y="2714620"/>
            <a:ext cx="4268787" cy="3352800"/>
            <a:chOff x="2544" y="2160"/>
            <a:chExt cx="2689" cy="2112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3312" y="2256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312" y="3696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2544" y="3696"/>
              <a:ext cx="76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504" y="2160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>
                  <a:latin typeface="Courier New" pitchFamily="49" charset="0"/>
                </a:rPr>
                <a:t>+Y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544" y="3792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latin typeface="Courier New" pitchFamily="49" charset="0"/>
                </a:rPr>
                <a:t>+Z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560" y="3792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latin typeface="Courier New" pitchFamily="49" charset="0"/>
                </a:rPr>
                <a:t>+X</a:t>
              </a: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3024" y="2736"/>
              <a:ext cx="624" cy="432"/>
            </a:xfrm>
            <a:prstGeom prst="hexagon">
              <a:avLst>
                <a:gd name="adj" fmla="val 36111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3024" y="3456"/>
              <a:ext cx="624" cy="432"/>
            </a:xfrm>
            <a:prstGeom prst="hexagon">
              <a:avLst>
                <a:gd name="adj" fmla="val 36111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68" y="3168"/>
              <a:ext cx="336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 rot="5329616" flipV="1">
              <a:off x="3096" y="3334"/>
              <a:ext cx="957" cy="143"/>
            </a:xfrm>
            <a:prstGeom prst="parallelogram">
              <a:avLst>
                <a:gd name="adj" fmla="val 16730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 rot="16270384" flipH="1" flipV="1">
              <a:off x="2617" y="3335"/>
              <a:ext cx="957" cy="143"/>
            </a:xfrm>
            <a:prstGeom prst="parallelogram">
              <a:avLst>
                <a:gd name="adj" fmla="val 16730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3360" y="2928"/>
              <a:ext cx="110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H="1">
              <a:off x="3600" y="3072"/>
              <a:ext cx="86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>
              <a:off x="3360" y="3072"/>
              <a:ext cx="110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3072" y="3072"/>
              <a:ext cx="13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464" y="2928"/>
              <a:ext cx="76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err="1" smtClean="0"/>
                <a:t>Polygones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391739" y="2950837"/>
            <a:ext cx="494461" cy="471814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1500174"/>
            <a:ext cx="8405842" cy="42910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projection  d’un objet 3D 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plan  2D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 de la surface visible de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objet.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3143240" y="2379658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03943" y="2357430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113457" y="3803473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267199" y="2532058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79939" y="2316784"/>
            <a:ext cx="1160611" cy="1105866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557228" y="2319775"/>
            <a:ext cx="4614972" cy="10330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1495126" y="2319775"/>
            <a:ext cx="5439074" cy="10330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582069" y="2558166"/>
            <a:ext cx="4285331" cy="794634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513756" y="2637629"/>
            <a:ext cx="5191844" cy="715171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1519967" y="3349537"/>
            <a:ext cx="5109433" cy="794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643306" y="4740603"/>
            <a:ext cx="2714644" cy="45719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68490" y="3832396"/>
            <a:ext cx="15746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Plan de </a:t>
            </a:r>
            <a:r>
              <a:rPr lang="en-US" sz="1800" dirty="0" err="1" smtClean="0"/>
              <a:t>vue</a:t>
            </a:r>
            <a:endParaRPr lang="en-US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976667" y="3724010"/>
            <a:ext cx="1071333" cy="2383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07981" y="3641896"/>
            <a:ext cx="2550167" cy="382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Projection </a:t>
            </a:r>
            <a:r>
              <a:rPr lang="en-US" sz="1800" dirty="0" smtClean="0"/>
              <a:t>Perspective</a:t>
            </a:r>
            <a:endParaRPr lang="en-US" dirty="0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3544139" y="4781223"/>
            <a:ext cx="494461" cy="471815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3214678" y="4284658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75381" y="4286256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189657" y="5708473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343399" y="4437058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1970457" y="4098483"/>
            <a:ext cx="1153743" cy="3973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auto">
          <a:xfrm>
            <a:off x="5906339" y="4781223"/>
            <a:ext cx="494461" cy="471815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5155581" y="5699296"/>
            <a:ext cx="33788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Projection p</a:t>
            </a:r>
            <a:r>
              <a:rPr lang="fr-FR" dirty="0" err="1" smtClean="0"/>
              <a:t>arallèle</a:t>
            </a:r>
            <a:endParaRPr lang="en-US" dirty="0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H="1">
            <a:off x="3643306" y="5214950"/>
            <a:ext cx="2714644" cy="45719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3937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Ils existent 3 transformations de base pour la manipulation des objets graphiques dans une scène :</a:t>
            </a:r>
          </a:p>
          <a:p>
            <a:pPr lvl="1"/>
            <a:r>
              <a:rPr lang="fr-FR" sz="2800" dirty="0" smtClean="0"/>
              <a:t>Translation</a:t>
            </a:r>
          </a:p>
          <a:p>
            <a:pPr lvl="1"/>
            <a:r>
              <a:rPr lang="fr-FR" sz="2800" dirty="0" smtClean="0"/>
              <a:t>Rotation</a:t>
            </a:r>
          </a:p>
          <a:p>
            <a:pPr lvl="1"/>
            <a:r>
              <a:rPr lang="fr-FR" sz="2800" dirty="0" smtClean="0"/>
              <a:t>Changement d’échelle (homothétie).</a:t>
            </a:r>
            <a:endParaRPr lang="fr-F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86322"/>
            <a:ext cx="3571900" cy="167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538</TotalTime>
  <Words>748</Words>
  <PresentationFormat>Affichage à l'écran (4:3)</PresentationFormat>
  <Paragraphs>196</Paragraphs>
  <Slides>33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Apex</vt:lpstr>
      <vt:lpstr>Synthèse d’image</vt:lpstr>
      <vt:lpstr>Qu'est-ce que la synthèse d'images ?</vt:lpstr>
      <vt:lpstr>Qu'est-ce que la synthèse d'images ?</vt:lpstr>
      <vt:lpstr>Scène 3D réaliste</vt:lpstr>
      <vt:lpstr>Repère  et système de coordination</vt:lpstr>
      <vt:lpstr>Elements  graphiques 3D</vt:lpstr>
      <vt:lpstr>Elements  graphiques 3D</vt:lpstr>
      <vt:lpstr>Projections</vt:lpstr>
      <vt:lpstr>Transformations de base</vt:lpstr>
      <vt:lpstr>Etapes de la  synthèse d’images</vt:lpstr>
      <vt:lpstr>Modélisation</vt:lpstr>
      <vt:lpstr>Modélisation</vt:lpstr>
      <vt:lpstr>Modélisation</vt:lpstr>
      <vt:lpstr>Modélisation</vt:lpstr>
      <vt:lpstr>Le rendu</vt:lpstr>
      <vt:lpstr>Exemple de  rendu</vt:lpstr>
      <vt:lpstr>Rendu par la technique «  ray tracing »</vt:lpstr>
      <vt:lpstr>Rendu par la technique « Radiosity »</vt:lpstr>
      <vt:lpstr>Rendu par la technique « Photon mapping »</vt:lpstr>
      <vt:lpstr>Ce qui nous intéresse !</vt:lpstr>
      <vt:lpstr>Le pipeline graphique</vt:lpstr>
      <vt:lpstr>Modèle de  la synthèse d’images</vt:lpstr>
      <vt:lpstr>Modèle de  la synthèse d’images</vt:lpstr>
      <vt:lpstr>Pourquoi la synthèse d’images ?</vt:lpstr>
      <vt:lpstr>Pourquoi la synthèse d’images ?</vt:lpstr>
      <vt:lpstr>Pourquoi la synthèse d’images ?</vt:lpstr>
      <vt:lpstr>Pourquoi la synthèse d’images ?</vt:lpstr>
      <vt:lpstr>Pourquoi la synthèse d’images ?</vt:lpstr>
      <vt:lpstr>Pourquoi la synthèse d’images ?</vt:lpstr>
      <vt:lpstr>Pourquoi la synthèse d’images ?</vt:lpstr>
      <vt:lpstr>Pourquoi la synthèse d’images ?</vt:lpstr>
      <vt:lpstr>Pourquoi la synthèse d’images ?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Sami</cp:lastModifiedBy>
  <cp:revision>201</cp:revision>
  <dcterms:modified xsi:type="dcterms:W3CDTF">2016-10-16T13:17:29Z</dcterms:modified>
</cp:coreProperties>
</file>