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7" r:id="rId2"/>
    <p:sldId id="298" r:id="rId3"/>
    <p:sldId id="299" r:id="rId4"/>
    <p:sldId id="300" r:id="rId5"/>
    <p:sldId id="301" r:id="rId6"/>
    <p:sldId id="302" r:id="rId7"/>
    <p:sldId id="389" r:id="rId8"/>
    <p:sldId id="305" r:id="rId9"/>
    <p:sldId id="321" r:id="rId10"/>
    <p:sldId id="306" r:id="rId11"/>
    <p:sldId id="322" r:id="rId12"/>
    <p:sldId id="324" r:id="rId13"/>
    <p:sldId id="325" r:id="rId14"/>
    <p:sldId id="323" r:id="rId15"/>
    <p:sldId id="326" r:id="rId16"/>
    <p:sldId id="318" r:id="rId17"/>
    <p:sldId id="327" r:id="rId18"/>
    <p:sldId id="328" r:id="rId19"/>
    <p:sldId id="391" r:id="rId20"/>
    <p:sldId id="390" r:id="rId21"/>
    <p:sldId id="330" r:id="rId22"/>
    <p:sldId id="332" r:id="rId23"/>
    <p:sldId id="337" r:id="rId24"/>
    <p:sldId id="338" r:id="rId25"/>
    <p:sldId id="392" r:id="rId26"/>
    <p:sldId id="339" r:id="rId27"/>
    <p:sldId id="340" r:id="rId28"/>
    <p:sldId id="376" r:id="rId29"/>
    <p:sldId id="341" r:id="rId30"/>
    <p:sldId id="342" r:id="rId31"/>
    <p:sldId id="343" r:id="rId32"/>
    <p:sldId id="377" r:id="rId33"/>
    <p:sldId id="344" r:id="rId34"/>
    <p:sldId id="345" r:id="rId35"/>
    <p:sldId id="346" r:id="rId36"/>
    <p:sldId id="347" r:id="rId37"/>
    <p:sldId id="350" r:id="rId38"/>
    <p:sldId id="353" r:id="rId39"/>
    <p:sldId id="348" r:id="rId40"/>
    <p:sldId id="349" r:id="rId41"/>
    <p:sldId id="351" r:id="rId42"/>
    <p:sldId id="357" r:id="rId43"/>
    <p:sldId id="358" r:id="rId44"/>
    <p:sldId id="359" r:id="rId45"/>
    <p:sldId id="367" r:id="rId46"/>
    <p:sldId id="365" r:id="rId47"/>
    <p:sldId id="360" r:id="rId48"/>
    <p:sldId id="361" r:id="rId49"/>
    <p:sldId id="362" r:id="rId50"/>
    <p:sldId id="354" r:id="rId51"/>
    <p:sldId id="355"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24" autoAdjust="0"/>
  </p:normalViewPr>
  <p:slideViewPr>
    <p:cSldViewPr>
      <p:cViewPr>
        <p:scale>
          <a:sx n="73" d="100"/>
          <a:sy n="73" d="100"/>
        </p:scale>
        <p:origin x="-1314" y="-30"/>
      </p:cViewPr>
      <p:guideLst>
        <p:guide orient="horz" pos="2160"/>
        <p:guide pos="2880"/>
      </p:guideLst>
    </p:cSldViewPr>
  </p:slideViewPr>
  <p:outlineViewPr>
    <p:cViewPr>
      <p:scale>
        <a:sx n="33" d="100"/>
        <a:sy n="33" d="100"/>
      </p:scale>
      <p:origin x="0" y="342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B8D844-265A-40A6-8E49-00711E6B7DDD}" type="datetimeFigureOut">
              <a:rPr lang="fr-FR" smtClean="0"/>
              <a:pPr/>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CACC86-CB29-485A-A841-C33916F5AB9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B8D844-265A-40A6-8E49-00711E6B7DDD}" type="datetimeFigureOut">
              <a:rPr lang="fr-FR" smtClean="0"/>
              <a:pPr/>
              <a:t>07/11/2022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ACC86-CB29-485A-A841-C33916F5AB9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Chapitre 2:</a:t>
            </a:r>
            <a:endParaRPr lang="fr-FR" dirty="0"/>
          </a:p>
        </p:txBody>
      </p:sp>
      <p:sp>
        <p:nvSpPr>
          <p:cNvPr id="3" name="Espace réservé du contenu 2"/>
          <p:cNvSpPr>
            <a:spLocks noGrp="1"/>
          </p:cNvSpPr>
          <p:nvPr>
            <p:ph idx="1"/>
          </p:nvPr>
        </p:nvSpPr>
        <p:spPr/>
        <p:txBody>
          <a:bodyPr/>
          <a:lstStyle/>
          <a:p>
            <a:pPr algn="ctr">
              <a:buNone/>
            </a:pPr>
            <a:endParaRPr lang="fr-FR" dirty="0" smtClean="0"/>
          </a:p>
          <a:p>
            <a:pPr algn="ctr">
              <a:buNone/>
            </a:pPr>
            <a:endParaRPr lang="fr-FR" dirty="0" smtClean="0"/>
          </a:p>
          <a:p>
            <a:pPr algn="ctr">
              <a:buNone/>
            </a:pPr>
            <a:r>
              <a:rPr lang="fr-FR" sz="7200" b="1" dirty="0" smtClean="0"/>
              <a:t>Le langage XML</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00042"/>
          </a:xfrm>
        </p:spPr>
        <p:txBody>
          <a:bodyPr>
            <a:normAutofit fontScale="90000"/>
          </a:bodyPr>
          <a:lstStyle/>
          <a:p>
            <a:r>
              <a:rPr lang="fr-FR" b="1" dirty="0" smtClean="0"/>
              <a:t/>
            </a:r>
            <a:br>
              <a:rPr lang="fr-FR" b="1" dirty="0" smtClean="0"/>
            </a:br>
            <a:r>
              <a:rPr lang="fr-FR" b="1" dirty="0" smtClean="0"/>
              <a:t/>
            </a:r>
            <a:br>
              <a:rPr lang="fr-FR" b="1" dirty="0" smtClean="0"/>
            </a:br>
            <a:r>
              <a:rPr lang="fr-FR" b="1" dirty="0" smtClean="0"/>
              <a:t> Composition globale d'un document</a:t>
            </a:r>
            <a:r>
              <a:rPr lang="fr-FR" dirty="0" smtClean="0"/>
              <a:t> </a:t>
            </a:r>
            <a:br>
              <a:rPr lang="fr-FR" dirty="0" smtClean="0"/>
            </a:br>
            <a:endParaRPr lang="fr-FR" dirty="0"/>
          </a:p>
        </p:txBody>
      </p:sp>
      <p:pic>
        <p:nvPicPr>
          <p:cNvPr id="2051" name="Picture 3"/>
          <p:cNvPicPr>
            <a:picLocks noGrp="1" noChangeAspect="1" noChangeArrowheads="1"/>
          </p:cNvPicPr>
          <p:nvPr>
            <p:ph idx="1"/>
          </p:nvPr>
        </p:nvPicPr>
        <p:blipFill>
          <a:blip r:embed="rId2"/>
          <a:srcRect/>
          <a:stretch>
            <a:fillRect/>
          </a:stretch>
        </p:blipFill>
        <p:spPr bwMode="auto">
          <a:xfrm>
            <a:off x="785786" y="1071546"/>
            <a:ext cx="6981825" cy="1000132"/>
          </a:xfrm>
          <a:prstGeom prst="rect">
            <a:avLst/>
          </a:prstGeom>
          <a:noFill/>
          <a:ln w="9525">
            <a:noFill/>
            <a:miter lim="800000"/>
            <a:headEnd/>
            <a:tailEnd/>
          </a:ln>
          <a:effectLst/>
        </p:spPr>
      </p:pic>
      <p:sp>
        <p:nvSpPr>
          <p:cNvPr id="7" name="Rectangle 6"/>
          <p:cNvSpPr/>
          <p:nvPr/>
        </p:nvSpPr>
        <p:spPr>
          <a:xfrm>
            <a:off x="214282" y="2357430"/>
            <a:ext cx="8929718" cy="3539430"/>
          </a:xfrm>
          <a:prstGeom prst="rect">
            <a:avLst/>
          </a:prstGeom>
        </p:spPr>
        <p:txBody>
          <a:bodyPr wrap="square">
            <a:spAutoFit/>
          </a:bodyPr>
          <a:lstStyle/>
          <a:p>
            <a:pPr algn="just"/>
            <a:r>
              <a:rPr lang="fr-FR" sz="2800" b="1" dirty="0" smtClean="0"/>
              <a:t>Prologue</a:t>
            </a:r>
            <a:r>
              <a:rPr lang="fr-FR" b="1" dirty="0" smtClean="0"/>
              <a:t/>
            </a:r>
            <a:br>
              <a:rPr lang="fr-FR" b="1" dirty="0" smtClean="0"/>
            </a:br>
            <a:r>
              <a:rPr lang="fr-FR" sz="2800" dirty="0" smtClean="0"/>
              <a:t>Le prologue contient deux déclarations facultatives mais fortement conseillées ainsi que des commentaires.  La première déclaration est l'entête XML qui</a:t>
            </a:r>
            <a:br>
              <a:rPr lang="fr-FR" sz="2800" dirty="0" smtClean="0"/>
            </a:br>
            <a:r>
              <a:rPr lang="fr-FR" sz="2800" dirty="0" smtClean="0"/>
              <a:t>précise entre autre la version de XML et le codage du fichier. La seconde déclaration est la déclaration du type du document (DTD) qui définit la structure du document. </a:t>
            </a:r>
            <a:br>
              <a:rPr lang="fr-FR" sz="2800" dirty="0" smtClean="0"/>
            </a:br>
            <a:endParaRPr lang="fr-F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500034" y="357166"/>
            <a:ext cx="8229600" cy="1328733"/>
          </a:xfrm>
        </p:spPr>
        <p:txBody>
          <a:bodyPr>
            <a:normAutofit fontScale="40000" lnSpcReduction="20000"/>
          </a:bodyPr>
          <a:lstStyle/>
          <a:p>
            <a:r>
              <a:rPr lang="fr-FR" sz="5900" b="1" dirty="0" smtClean="0"/>
              <a:t>Entête </a:t>
            </a:r>
            <a:r>
              <a:rPr lang="fr-FR" sz="5900" b="1" dirty="0" err="1" smtClean="0"/>
              <a:t>XMl</a:t>
            </a:r>
            <a:endParaRPr lang="fr-FR" sz="5900" b="1" dirty="0" smtClean="0"/>
          </a:p>
          <a:p>
            <a:pPr>
              <a:buNone/>
            </a:pPr>
            <a:r>
              <a:rPr lang="fr-FR" sz="5900" dirty="0" smtClean="0"/>
              <a:t> L'entête XML a la forme générale suivante.</a:t>
            </a:r>
          </a:p>
          <a:p>
            <a:pPr>
              <a:buNone/>
            </a:pPr>
            <a:endParaRPr lang="fr-FR" dirty="0" smtClean="0"/>
          </a:p>
          <a:p>
            <a:pPr>
              <a:buNone/>
            </a:pPr>
            <a:r>
              <a:rPr lang="fr-FR" dirty="0" smtClean="0"/>
              <a:t> </a:t>
            </a:r>
            <a:br>
              <a:rPr lang="fr-FR" dirty="0" smtClean="0"/>
            </a:br>
            <a:endParaRPr lang="fr-FR" dirty="0"/>
          </a:p>
        </p:txBody>
      </p:sp>
      <p:pic>
        <p:nvPicPr>
          <p:cNvPr id="3076" name="Picture 4"/>
          <p:cNvPicPr>
            <a:picLocks noChangeAspect="1" noChangeArrowheads="1"/>
          </p:cNvPicPr>
          <p:nvPr/>
        </p:nvPicPr>
        <p:blipFill>
          <a:blip r:embed="rId2"/>
          <a:srcRect/>
          <a:stretch>
            <a:fillRect/>
          </a:stretch>
        </p:blipFill>
        <p:spPr bwMode="auto">
          <a:xfrm>
            <a:off x="285720" y="1142984"/>
            <a:ext cx="8358245" cy="1233494"/>
          </a:xfrm>
          <a:prstGeom prst="rect">
            <a:avLst/>
          </a:prstGeom>
          <a:noFill/>
          <a:ln w="9525">
            <a:noFill/>
            <a:miter lim="800000"/>
            <a:headEnd/>
            <a:tailEnd/>
          </a:ln>
          <a:effectLst/>
        </p:spPr>
      </p:pic>
      <p:sp>
        <p:nvSpPr>
          <p:cNvPr id="7" name="Rectangle 6"/>
          <p:cNvSpPr/>
          <p:nvPr/>
        </p:nvSpPr>
        <p:spPr>
          <a:xfrm>
            <a:off x="0" y="2428868"/>
            <a:ext cx="9144000" cy="3354765"/>
          </a:xfrm>
          <a:prstGeom prst="rect">
            <a:avLst/>
          </a:prstGeom>
        </p:spPr>
        <p:txBody>
          <a:bodyPr wrap="square">
            <a:spAutoFit/>
          </a:bodyPr>
          <a:lstStyle/>
          <a:p>
            <a:pPr algn="just">
              <a:buFont typeface="Arial" pitchFamily="34" charset="0"/>
              <a:buChar char="•"/>
            </a:pPr>
            <a:r>
              <a:rPr lang="fr-FR" sz="2400" dirty="0" smtClean="0"/>
              <a:t>L'attribut version précise la version d'XML utilisée. Les valeurs possibles actuellement sont 1.0 ou 1.1. </a:t>
            </a:r>
          </a:p>
          <a:p>
            <a:pPr algn="just">
              <a:buFont typeface="Arial" pitchFamily="34" charset="0"/>
              <a:buChar char="•"/>
            </a:pPr>
            <a:r>
              <a:rPr lang="fr-FR" sz="2400" dirty="0" smtClean="0"/>
              <a:t>L'attribut </a:t>
            </a:r>
            <a:r>
              <a:rPr lang="fr-FR" sz="2400" dirty="0" err="1" smtClean="0"/>
              <a:t>encoding</a:t>
            </a:r>
            <a:r>
              <a:rPr lang="fr-FR" sz="2400" dirty="0" smtClean="0"/>
              <a:t> précise le codage des caractères utilisé dans le fichier. Les principales valeurs possibles sont US-ASCII, ISO-8859-1, UTF-8, et UTF-16. Ces noms de codage peuvent aussi être écrits en minuscule comme iso-8859-1 ou </a:t>
            </a:r>
            <a:r>
              <a:rPr lang="fr-FR" sz="2400" dirty="0" err="1" smtClean="0"/>
              <a:t>utf</a:t>
            </a:r>
            <a:r>
              <a:rPr lang="fr-FR" sz="2400" dirty="0" smtClean="0"/>
              <a:t>-8. </a:t>
            </a:r>
          </a:p>
          <a:p>
            <a:pPr algn="just">
              <a:buFont typeface="Arial" pitchFamily="34" charset="0"/>
              <a:buChar char="•"/>
            </a:pPr>
            <a:r>
              <a:rPr lang="fr-FR" sz="2400" dirty="0" smtClean="0"/>
              <a:t>L'attribut </a:t>
            </a:r>
            <a:r>
              <a:rPr lang="fr-FR" sz="2400" dirty="0" err="1" smtClean="0"/>
              <a:t>standalone</a:t>
            </a:r>
            <a:r>
              <a:rPr lang="fr-FR" sz="2400" dirty="0" smtClean="0"/>
              <a:t> précise si le fichier est autonome, c'est-à- dire s'il existe des déclarations externes qui affectent le document </a:t>
            </a:r>
            <a:r>
              <a:rPr lang="fr-FR" sz="2000" dirty="0" smtClean="0"/>
              <a:t/>
            </a:r>
            <a:br>
              <a:rPr lang="fr-FR" sz="2000" dirty="0" smtClean="0"/>
            </a:br>
            <a:endParaRPr lang="fr-F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Corps du document</a:t>
            </a:r>
            <a:r>
              <a:rPr lang="fr-FR" dirty="0" smtClean="0"/>
              <a:t> </a:t>
            </a:r>
            <a:br>
              <a:rPr lang="fr-FR" dirty="0" smtClean="0"/>
            </a:br>
            <a:endParaRPr lang="fr-FR" dirty="0"/>
          </a:p>
        </p:txBody>
      </p:sp>
      <p:sp>
        <p:nvSpPr>
          <p:cNvPr id="3" name="Espace réservé du contenu 2"/>
          <p:cNvSpPr>
            <a:spLocks noGrp="1"/>
          </p:cNvSpPr>
          <p:nvPr>
            <p:ph idx="1"/>
          </p:nvPr>
        </p:nvSpPr>
        <p:spPr>
          <a:xfrm>
            <a:off x="0" y="928671"/>
            <a:ext cx="9144000" cy="3143272"/>
          </a:xfrm>
        </p:spPr>
        <p:txBody>
          <a:bodyPr>
            <a:normAutofit fontScale="92500" lnSpcReduction="20000"/>
          </a:bodyPr>
          <a:lstStyle/>
          <a:p>
            <a:r>
              <a:rPr lang="fr-FR" dirty="0" smtClean="0"/>
              <a:t>Le corps du document est constitué de son contenu qui est organisé de façon hiérarchique à la manière d'un système de fichiers.</a:t>
            </a:r>
          </a:p>
          <a:p>
            <a:r>
              <a:rPr lang="fr-FR" dirty="0" smtClean="0"/>
              <a:t>Le corps du document est constitué de son contenu qui est organisé de façon hiérarchique à la manière d'un système de fichiers. Il contient un ensemble d’éléments </a:t>
            </a:r>
            <a:br>
              <a:rPr lang="fr-FR" dirty="0" smtClean="0"/>
            </a:br>
            <a:r>
              <a:rPr lang="fr-FR" dirty="0" smtClean="0"/>
              <a:t> </a:t>
            </a:r>
            <a:br>
              <a:rPr lang="fr-FR" dirty="0" smtClean="0"/>
            </a:br>
            <a:endParaRPr lang="fr-FR" dirty="0"/>
          </a:p>
        </p:txBody>
      </p:sp>
      <p:pic>
        <p:nvPicPr>
          <p:cNvPr id="4099" name="Picture 3"/>
          <p:cNvPicPr>
            <a:picLocks noChangeAspect="1" noChangeArrowheads="1"/>
          </p:cNvPicPr>
          <p:nvPr/>
        </p:nvPicPr>
        <p:blipFill>
          <a:blip r:embed="rId2"/>
          <a:srcRect/>
          <a:stretch>
            <a:fillRect/>
          </a:stretch>
        </p:blipFill>
        <p:spPr bwMode="auto">
          <a:xfrm>
            <a:off x="500034" y="4303401"/>
            <a:ext cx="8358246" cy="15544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14282" y="1600200"/>
            <a:ext cx="8472518" cy="4525963"/>
          </a:xfrm>
        </p:spPr>
        <p:txBody>
          <a:bodyPr>
            <a:normAutofit fontScale="77500" lnSpcReduction="20000"/>
          </a:bodyPr>
          <a:lstStyle/>
          <a:p>
            <a:pPr algn="just"/>
            <a:r>
              <a:rPr lang="fr-FR" dirty="0" smtClean="0"/>
              <a:t>il y a un élément appelé </a:t>
            </a:r>
            <a:r>
              <a:rPr lang="fr-FR" i="1" dirty="0" smtClean="0"/>
              <a:t>élément racine </a:t>
            </a:r>
            <a:r>
              <a:rPr lang="fr-FR" dirty="0" smtClean="0"/>
              <a:t>qui contient l'intégralité du document. </a:t>
            </a:r>
          </a:p>
          <a:p>
            <a:pPr algn="just">
              <a:buNone/>
            </a:pPr>
            <a:endParaRPr lang="fr-FR" dirty="0" smtClean="0"/>
          </a:p>
          <a:p>
            <a:pPr algn="just"/>
            <a:r>
              <a:rPr lang="fr-FR" dirty="0" smtClean="0"/>
              <a:t>Un </a:t>
            </a:r>
            <a:r>
              <a:rPr lang="fr-FR" i="1" dirty="0" smtClean="0"/>
              <a:t>élément </a:t>
            </a:r>
            <a:r>
              <a:rPr lang="fr-FR" dirty="0" smtClean="0"/>
              <a:t>est formé d'une balise ouvrante, d'un contenu et de la balise fermante correspondante. </a:t>
            </a:r>
          </a:p>
          <a:p>
            <a:pPr algn="just"/>
            <a:endParaRPr lang="fr-FR" dirty="0" smtClean="0"/>
          </a:p>
          <a:p>
            <a:pPr algn="just"/>
            <a:r>
              <a:rPr lang="fr-FR" dirty="0" smtClean="0"/>
              <a:t>À toute balise ouvrante correspond une balise fermante et inversement. L'imbrication des balises doit, en</a:t>
            </a:r>
            <a:br>
              <a:rPr lang="fr-FR" dirty="0" smtClean="0"/>
            </a:br>
            <a:r>
              <a:rPr lang="fr-FR" dirty="0" smtClean="0"/>
              <a:t>outre, être correcte. Si deux éléments tag1 et tag2 ont un contenu commun, alors l'un doit être inclus dans</a:t>
            </a:r>
            <a:br>
              <a:rPr lang="fr-FR" dirty="0" smtClean="0"/>
            </a:br>
            <a:r>
              <a:rPr lang="fr-FR" dirty="0" smtClean="0"/>
              <a:t>l'autre. </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5697559"/>
          </a:xfrm>
        </p:spPr>
        <p:txBody>
          <a:bodyPr>
            <a:normAutofit fontScale="92500" lnSpcReduction="20000"/>
          </a:bodyPr>
          <a:lstStyle/>
          <a:p>
            <a:r>
              <a:rPr lang="fr-FR" b="1" dirty="0" smtClean="0"/>
              <a:t>2.7.3. Attributs</a:t>
            </a:r>
            <a:br>
              <a:rPr lang="fr-FR" b="1" dirty="0" smtClean="0"/>
            </a:br>
            <a:r>
              <a:rPr lang="fr-FR" dirty="0" smtClean="0"/>
              <a:t>Les balises ouvrantes peuvent contenir des </a:t>
            </a:r>
            <a:r>
              <a:rPr lang="fr-FR" i="1" dirty="0" smtClean="0"/>
              <a:t>attributs </a:t>
            </a:r>
            <a:r>
              <a:rPr lang="fr-FR" dirty="0" smtClean="0"/>
              <a:t>associés à des valeurs. L'association de la valeur à l'attribut prend la forme </a:t>
            </a:r>
            <a:r>
              <a:rPr lang="fr-FR" i="1" dirty="0" err="1" smtClean="0"/>
              <a:t>attribute</a:t>
            </a:r>
            <a:r>
              <a:rPr lang="fr-FR" dirty="0" smtClean="0"/>
              <a:t>='</a:t>
            </a:r>
            <a:r>
              <a:rPr lang="fr-FR" i="1" dirty="0" smtClean="0"/>
              <a:t>value</a:t>
            </a:r>
            <a:r>
              <a:rPr lang="fr-FR" dirty="0" smtClean="0"/>
              <a:t>'. </a:t>
            </a:r>
          </a:p>
          <a:p>
            <a:endParaRPr lang="fr-FR" dirty="0" smtClean="0"/>
          </a:p>
          <a:p>
            <a:r>
              <a:rPr lang="fr-FR" dirty="0" smtClean="0"/>
              <a:t>Chaque balise ouvrante peut contenir zéro, une ou plusieurs associations de valeurs à des attributs comme dans les exemples génériques suivants:</a:t>
            </a:r>
            <a:br>
              <a:rPr lang="fr-FR" dirty="0" smtClean="0"/>
            </a:br>
            <a:endParaRPr lang="fr-FR" dirty="0" smtClean="0"/>
          </a:p>
          <a:p>
            <a:r>
              <a:rPr lang="fr-FR" dirty="0" smtClean="0"/>
              <a:t>&lt;tag </a:t>
            </a:r>
            <a:r>
              <a:rPr lang="fr-FR" i="1" dirty="0" err="1" smtClean="0"/>
              <a:t>attribute</a:t>
            </a:r>
            <a:r>
              <a:rPr lang="fr-FR" dirty="0" smtClean="0"/>
              <a:t>="</a:t>
            </a:r>
            <a:r>
              <a:rPr lang="fr-FR" i="1" dirty="0" smtClean="0"/>
              <a:t>value</a:t>
            </a:r>
            <a:r>
              <a:rPr lang="fr-FR" dirty="0" smtClean="0"/>
              <a:t>"&gt; ... &lt;/tag&gt;</a:t>
            </a:r>
            <a:br>
              <a:rPr lang="fr-FR" dirty="0" smtClean="0"/>
            </a:br>
            <a:r>
              <a:rPr lang="fr-FR" dirty="0" smtClean="0"/>
              <a:t>&lt;tag </a:t>
            </a:r>
            <a:r>
              <a:rPr lang="fr-FR" i="1" dirty="0" smtClean="0"/>
              <a:t>attribute1</a:t>
            </a:r>
            <a:r>
              <a:rPr lang="fr-FR" dirty="0" smtClean="0"/>
              <a:t>="</a:t>
            </a:r>
            <a:r>
              <a:rPr lang="fr-FR" i="1" dirty="0" smtClean="0"/>
              <a:t>value1</a:t>
            </a:r>
            <a:r>
              <a:rPr lang="fr-FR" dirty="0" smtClean="0"/>
              <a:t>" </a:t>
            </a:r>
            <a:r>
              <a:rPr lang="fr-FR" i="1" dirty="0" smtClean="0"/>
              <a:t>attribute2</a:t>
            </a:r>
            <a:r>
              <a:rPr lang="fr-FR" dirty="0" smtClean="0"/>
              <a:t>="</a:t>
            </a:r>
            <a:r>
              <a:rPr lang="fr-FR" i="1" dirty="0" smtClean="0"/>
              <a:t>value2</a:t>
            </a:r>
            <a:r>
              <a:rPr lang="fr-FR" dirty="0" smtClean="0"/>
              <a:t>"&gt; ... &lt;/tag&gt; </a:t>
            </a:r>
            <a:br>
              <a:rPr lang="fr-FR" dirty="0" smtClean="0"/>
            </a:b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Problème ?????</a:t>
            </a:r>
            <a:br>
              <a:rPr lang="fr-FR" dirty="0" smtClean="0"/>
            </a:br>
            <a:endParaRPr lang="fr-FR" dirty="0"/>
          </a:p>
        </p:txBody>
      </p:sp>
      <p:sp>
        <p:nvSpPr>
          <p:cNvPr id="3" name="Espace réservé du contenu 2"/>
          <p:cNvSpPr>
            <a:spLocks noGrp="1"/>
          </p:cNvSpPr>
          <p:nvPr>
            <p:ph idx="1"/>
          </p:nvPr>
        </p:nvSpPr>
        <p:spPr/>
        <p:txBody>
          <a:bodyPr/>
          <a:lstStyle/>
          <a:p>
            <a:endParaRPr lang="fr-FR" dirty="0"/>
          </a:p>
        </p:txBody>
      </p:sp>
      <p:sp>
        <p:nvSpPr>
          <p:cNvPr id="4" name="Ellipse 3"/>
          <p:cNvSpPr/>
          <p:nvPr/>
        </p:nvSpPr>
        <p:spPr>
          <a:xfrm>
            <a:off x="6429388" y="2786058"/>
            <a:ext cx="2286016"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Application 1</a:t>
            </a:r>
            <a:endParaRPr lang="fr-FR" dirty="0"/>
          </a:p>
        </p:txBody>
      </p:sp>
      <p:sp>
        <p:nvSpPr>
          <p:cNvPr id="5" name="Ellipse 4"/>
          <p:cNvSpPr/>
          <p:nvPr/>
        </p:nvSpPr>
        <p:spPr>
          <a:xfrm>
            <a:off x="285720" y="2857496"/>
            <a:ext cx="2214578"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Application 2</a:t>
            </a:r>
            <a:endParaRPr lang="fr-FR" dirty="0"/>
          </a:p>
        </p:txBody>
      </p:sp>
      <p:sp>
        <p:nvSpPr>
          <p:cNvPr id="6" name="Double flèche horizontale 5"/>
          <p:cNvSpPr/>
          <p:nvPr/>
        </p:nvSpPr>
        <p:spPr>
          <a:xfrm>
            <a:off x="2571736" y="3357562"/>
            <a:ext cx="38576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3357554" y="2714620"/>
            <a:ext cx="2071702" cy="7858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XML</a:t>
            </a:r>
            <a:endParaRPr lang="fr-FR" dirty="0"/>
          </a:p>
        </p:txBody>
      </p:sp>
      <p:sp>
        <p:nvSpPr>
          <p:cNvPr id="8" name="Rectangle à coins arrondis 7"/>
          <p:cNvSpPr/>
          <p:nvPr/>
        </p:nvSpPr>
        <p:spPr>
          <a:xfrm>
            <a:off x="500034" y="4786322"/>
            <a:ext cx="814393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Avant de rédiger les fichiers XML il faut spécifier tout d’abord La forme des fichiers et l’ordre des attributs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DTD</a:t>
            </a:r>
            <a:endParaRPr lang="fr-FR" dirty="0"/>
          </a:p>
        </p:txBody>
      </p:sp>
      <p:sp>
        <p:nvSpPr>
          <p:cNvPr id="3" name="Espace réservé du contenu 2"/>
          <p:cNvSpPr>
            <a:spLocks noGrp="1"/>
          </p:cNvSpPr>
          <p:nvPr>
            <p:ph idx="1"/>
          </p:nvPr>
        </p:nvSpPr>
        <p:spPr/>
        <p:txBody>
          <a:bodyPr>
            <a:normAutofit fontScale="62500" lnSpcReduction="20000"/>
          </a:bodyPr>
          <a:lstStyle/>
          <a:p>
            <a:pPr algn="just"/>
            <a:r>
              <a:rPr lang="fr-FR" dirty="0" smtClean="0"/>
              <a:t>Le rôle d'une DTD (</a:t>
            </a:r>
            <a:r>
              <a:rPr lang="fr-FR" i="1" dirty="0" smtClean="0"/>
              <a:t>Document Type </a:t>
            </a:r>
            <a:r>
              <a:rPr lang="fr-FR" i="1" dirty="0" err="1" smtClean="0"/>
              <a:t>Definition</a:t>
            </a:r>
            <a:r>
              <a:rPr lang="fr-FR" dirty="0" smtClean="0"/>
              <a:t>) est de définir précisément la structure d'un document. </a:t>
            </a:r>
          </a:p>
          <a:p>
            <a:pPr algn="just"/>
            <a:r>
              <a:rPr lang="fr-FR" dirty="0" smtClean="0"/>
              <a:t>Il s'agit d'un certain nombre de contraintes que doit respecter un document pour être </a:t>
            </a:r>
            <a:r>
              <a:rPr lang="fr-FR" i="1" dirty="0" smtClean="0"/>
              <a:t>valide</a:t>
            </a:r>
            <a:r>
              <a:rPr lang="fr-FR" dirty="0" smtClean="0"/>
              <a:t>.</a:t>
            </a:r>
          </a:p>
          <a:p>
            <a:pPr algn="just"/>
            <a:endParaRPr lang="fr-FR" dirty="0" smtClean="0"/>
          </a:p>
          <a:p>
            <a:pPr algn="just"/>
            <a:r>
              <a:rPr lang="fr-FR" dirty="0" smtClean="0"/>
              <a:t> Ces contraintes spécifient quels sont</a:t>
            </a:r>
            <a:br>
              <a:rPr lang="fr-FR" dirty="0" smtClean="0"/>
            </a:br>
            <a:r>
              <a:rPr lang="fr-FR" dirty="0" smtClean="0"/>
              <a:t>les éléments qui peuvent apparaître dans le contenu d'un élément, l'ordre éventuel de ces éléments et la présence de texte brut.</a:t>
            </a:r>
          </a:p>
          <a:p>
            <a:pPr algn="just"/>
            <a:endParaRPr lang="fr-FR" dirty="0" smtClean="0"/>
          </a:p>
          <a:p>
            <a:pPr algn="just"/>
            <a:r>
              <a:rPr lang="fr-FR" dirty="0" smtClean="0"/>
              <a:t> Elles définissent aussi, pour chaque élément, les attributs autorisés et les attributs obligatoires.</a:t>
            </a:r>
          </a:p>
          <a:p>
            <a:pPr algn="just">
              <a:buNone/>
            </a:pPr>
            <a:endParaRPr lang="fr-FR" dirty="0" smtClean="0"/>
          </a:p>
          <a:p>
            <a:r>
              <a:rPr lang="fr-FR" dirty="0" smtClean="0"/>
              <a:t>La DTD facilite la vérification de la validité d’un document XML par un programme. </a:t>
            </a:r>
            <a:br>
              <a:rPr lang="fr-FR" dirty="0" smtClean="0"/>
            </a:b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 de DTD</a:t>
            </a:r>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a:off x="357158" y="1428736"/>
            <a:ext cx="8572560" cy="485778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p:cNvPicPr>
            <a:picLocks noGrp="1" noChangeAspect="1" noChangeArrowheads="1"/>
          </p:cNvPicPr>
          <p:nvPr>
            <p:ph idx="1"/>
          </p:nvPr>
        </p:nvPicPr>
        <p:blipFill>
          <a:blip r:embed="rId2"/>
          <a:srcRect/>
          <a:stretch>
            <a:fillRect/>
          </a:stretch>
        </p:blipFill>
        <p:spPr bwMode="auto">
          <a:xfrm>
            <a:off x="214282" y="1428736"/>
            <a:ext cx="8929718" cy="5214974"/>
          </a:xfrm>
          <a:prstGeom prst="rect">
            <a:avLst/>
          </a:prstGeom>
          <a:noFill/>
          <a:ln w="9525">
            <a:noFill/>
            <a:miter lim="800000"/>
            <a:headEnd/>
            <a:tailEnd/>
          </a:ln>
          <a:effectLst/>
        </p:spPr>
      </p:pic>
      <p:sp>
        <p:nvSpPr>
          <p:cNvPr id="4" name="Rectangle à coins arrondis 3"/>
          <p:cNvSpPr/>
          <p:nvPr/>
        </p:nvSpPr>
        <p:spPr>
          <a:xfrm>
            <a:off x="3143240" y="2571744"/>
            <a:ext cx="1357322" cy="42862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CDATA</a:t>
            </a:r>
            <a:endParaRPr lang="fr-FR" sz="2000" b="1"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184576"/>
          </a:xfrm>
        </p:spPr>
        <p:txBody>
          <a:bodyPr>
            <a:normAutofit fontScale="40000" lnSpcReduction="20000"/>
          </a:bodyPr>
          <a:lstStyle/>
          <a:p>
            <a:r>
              <a:rPr lang="fr-FR" dirty="0"/>
              <a:t>&lt; ?</a:t>
            </a:r>
            <a:r>
              <a:rPr lang="fr-FR" dirty="0" err="1"/>
              <a:t>xml</a:t>
            </a:r>
            <a:r>
              <a:rPr lang="fr-FR" dirty="0"/>
              <a:t> version = ''1.0'' ? </a:t>
            </a:r>
            <a:r>
              <a:rPr lang="fr-FR" dirty="0" err="1"/>
              <a:t>Standalone</a:t>
            </a:r>
            <a:r>
              <a:rPr lang="fr-FR" dirty="0"/>
              <a:t>=« </a:t>
            </a:r>
            <a:r>
              <a:rPr lang="fr-FR" dirty="0" err="1" smtClean="0"/>
              <a:t>yes</a:t>
            </a:r>
            <a:r>
              <a:rPr lang="fr-FR" dirty="0"/>
              <a:t> » &gt;</a:t>
            </a:r>
          </a:p>
          <a:p>
            <a:endParaRPr lang="fr-FR" b="1" dirty="0" smtClean="0"/>
          </a:p>
          <a:p>
            <a:r>
              <a:rPr lang="fr-FR" b="1" dirty="0" smtClean="0"/>
              <a:t>&lt;</a:t>
            </a:r>
            <a:r>
              <a:rPr lang="fr-FR" b="1" dirty="0"/>
              <a:t> !DOCTYPE catalogue </a:t>
            </a:r>
            <a:endParaRPr lang="fr-FR" b="1" dirty="0" smtClean="0"/>
          </a:p>
          <a:p>
            <a:r>
              <a:rPr lang="fr-FR" b="1" dirty="0" smtClean="0"/>
              <a:t>[</a:t>
            </a:r>
            <a:endParaRPr lang="fr-FR" dirty="0"/>
          </a:p>
          <a:p>
            <a:r>
              <a:rPr lang="fr-FR" b="1" dirty="0" smtClean="0">
                <a:solidFill>
                  <a:srgbClr val="FF0000"/>
                </a:solidFill>
              </a:rPr>
              <a:t>      &lt;</a:t>
            </a:r>
            <a:r>
              <a:rPr lang="fr-FR" b="1" dirty="0">
                <a:solidFill>
                  <a:srgbClr val="FF0000"/>
                </a:solidFill>
              </a:rPr>
              <a:t> ! ELEMENT catalogue  (stage)*&gt;</a:t>
            </a:r>
          </a:p>
          <a:p>
            <a:r>
              <a:rPr lang="fr-FR" b="1" dirty="0">
                <a:solidFill>
                  <a:srgbClr val="FF0000"/>
                </a:solidFill>
              </a:rPr>
              <a:t>      &lt; ! ELEMENT stage (intitule, </a:t>
            </a:r>
            <a:r>
              <a:rPr lang="fr-FR" b="1" dirty="0" err="1">
                <a:solidFill>
                  <a:srgbClr val="FF0000"/>
                </a:solidFill>
              </a:rPr>
              <a:t>prerequis</a:t>
            </a:r>
            <a:r>
              <a:rPr lang="fr-FR" b="1" dirty="0">
                <a:solidFill>
                  <a:srgbClr val="FF0000"/>
                </a:solidFill>
              </a:rPr>
              <a:t>)&gt;</a:t>
            </a:r>
          </a:p>
          <a:p>
            <a:r>
              <a:rPr lang="fr-FR" b="1" dirty="0">
                <a:solidFill>
                  <a:srgbClr val="FF0000"/>
                </a:solidFill>
              </a:rPr>
              <a:t>      &lt; ! ELEMENT intitule (#PCDATA)&gt;</a:t>
            </a:r>
          </a:p>
          <a:p>
            <a:r>
              <a:rPr lang="fr-FR" b="1" dirty="0">
                <a:solidFill>
                  <a:srgbClr val="FF0000"/>
                </a:solidFill>
              </a:rPr>
              <a:t>      &lt; !ELEMENT </a:t>
            </a:r>
            <a:r>
              <a:rPr lang="fr-FR" b="1" dirty="0" err="1">
                <a:solidFill>
                  <a:srgbClr val="FF0000"/>
                </a:solidFill>
              </a:rPr>
              <a:t>prerequis</a:t>
            </a:r>
            <a:r>
              <a:rPr lang="fr-FR" b="1" dirty="0">
                <a:solidFill>
                  <a:srgbClr val="FF0000"/>
                </a:solidFill>
              </a:rPr>
              <a:t> (#PCDATA) | </a:t>
            </a:r>
            <a:r>
              <a:rPr lang="fr-FR" b="1" dirty="0" err="1">
                <a:solidFill>
                  <a:srgbClr val="FF0000"/>
                </a:solidFill>
              </a:rPr>
              <a:t>xref</a:t>
            </a:r>
            <a:r>
              <a:rPr lang="fr-FR" b="1" dirty="0">
                <a:solidFill>
                  <a:srgbClr val="FF0000"/>
                </a:solidFill>
              </a:rPr>
              <a:t> )*&gt;</a:t>
            </a:r>
          </a:p>
          <a:p>
            <a:r>
              <a:rPr lang="fr-FR" b="1" dirty="0">
                <a:solidFill>
                  <a:srgbClr val="FF0000"/>
                </a:solidFill>
              </a:rPr>
              <a:t>      &lt; !- - déclaration de </a:t>
            </a:r>
            <a:r>
              <a:rPr lang="fr-FR" b="1" dirty="0" err="1">
                <a:solidFill>
                  <a:srgbClr val="FF0000"/>
                </a:solidFill>
              </a:rPr>
              <a:t>xref</a:t>
            </a:r>
            <a:r>
              <a:rPr lang="fr-FR" b="1" dirty="0">
                <a:solidFill>
                  <a:srgbClr val="FF0000"/>
                </a:solidFill>
              </a:rPr>
              <a:t> comme élément vide - -&gt;</a:t>
            </a:r>
          </a:p>
          <a:p>
            <a:r>
              <a:rPr lang="fr-FR" b="1" dirty="0">
                <a:solidFill>
                  <a:srgbClr val="FF0000"/>
                </a:solidFill>
              </a:rPr>
              <a:t>      &lt; ! ELEMENT </a:t>
            </a:r>
            <a:r>
              <a:rPr lang="fr-FR" b="1" dirty="0" err="1">
                <a:solidFill>
                  <a:srgbClr val="FF0000"/>
                </a:solidFill>
              </a:rPr>
              <a:t>xref</a:t>
            </a:r>
            <a:r>
              <a:rPr lang="fr-FR" b="1" dirty="0">
                <a:solidFill>
                  <a:srgbClr val="FF0000"/>
                </a:solidFill>
              </a:rPr>
              <a:t> EMPTY&gt;</a:t>
            </a:r>
          </a:p>
          <a:p>
            <a:r>
              <a:rPr lang="fr-FR" b="1" dirty="0">
                <a:solidFill>
                  <a:srgbClr val="FF0000"/>
                </a:solidFill>
              </a:rPr>
              <a:t>      &lt; !- - déclaration de l’attribut ID --&gt;</a:t>
            </a:r>
          </a:p>
          <a:p>
            <a:r>
              <a:rPr lang="fr-FR" b="1" dirty="0">
                <a:solidFill>
                  <a:srgbClr val="FF0000"/>
                </a:solidFill>
              </a:rPr>
              <a:t>      &lt; ! ATTLIST stage id </a:t>
            </a:r>
            <a:r>
              <a:rPr lang="fr-FR" b="1" dirty="0" err="1">
                <a:solidFill>
                  <a:srgbClr val="FF0000"/>
                </a:solidFill>
              </a:rPr>
              <a:t>ID</a:t>
            </a:r>
            <a:r>
              <a:rPr lang="fr-FR" b="1" dirty="0">
                <a:solidFill>
                  <a:srgbClr val="FF0000"/>
                </a:solidFill>
              </a:rPr>
              <a:t>  #REQUIRED &gt;</a:t>
            </a:r>
          </a:p>
          <a:p>
            <a:r>
              <a:rPr lang="fr-FR" b="1" dirty="0">
                <a:solidFill>
                  <a:srgbClr val="FF0000"/>
                </a:solidFill>
              </a:rPr>
              <a:t>      &lt; ! – déclaration de l’attribut </a:t>
            </a:r>
            <a:r>
              <a:rPr lang="fr-FR" b="1" dirty="0" err="1">
                <a:solidFill>
                  <a:srgbClr val="FF0000"/>
                </a:solidFill>
              </a:rPr>
              <a:t>xref</a:t>
            </a:r>
            <a:r>
              <a:rPr lang="fr-FR" b="1" dirty="0">
                <a:solidFill>
                  <a:srgbClr val="FF0000"/>
                </a:solidFill>
              </a:rPr>
              <a:t> de type IDREF - -&gt;</a:t>
            </a:r>
          </a:p>
          <a:p>
            <a:r>
              <a:rPr lang="fr-FR" b="1" dirty="0">
                <a:solidFill>
                  <a:srgbClr val="FF0000"/>
                </a:solidFill>
              </a:rPr>
              <a:t>      &lt; ! ATTLIST </a:t>
            </a:r>
            <a:r>
              <a:rPr lang="fr-FR" b="1" dirty="0" err="1">
                <a:solidFill>
                  <a:srgbClr val="FF0000"/>
                </a:solidFill>
              </a:rPr>
              <a:t>xref</a:t>
            </a:r>
            <a:r>
              <a:rPr lang="fr-FR" b="1" dirty="0">
                <a:solidFill>
                  <a:srgbClr val="FF0000"/>
                </a:solidFill>
              </a:rPr>
              <a:t> </a:t>
            </a:r>
            <a:r>
              <a:rPr lang="fr-FR" b="1" dirty="0" err="1">
                <a:solidFill>
                  <a:srgbClr val="FF0000"/>
                </a:solidFill>
              </a:rPr>
              <a:t>xref</a:t>
            </a:r>
            <a:r>
              <a:rPr lang="fr-FR" b="1" dirty="0">
                <a:solidFill>
                  <a:srgbClr val="FF0000"/>
                </a:solidFill>
              </a:rPr>
              <a:t> IDREF  #REQUIRED &gt;</a:t>
            </a:r>
          </a:p>
          <a:p>
            <a:r>
              <a:rPr lang="fr-FR" b="1" dirty="0"/>
              <a:t>] &gt;</a:t>
            </a:r>
            <a:endParaRPr lang="fr-FR" dirty="0"/>
          </a:p>
          <a:p>
            <a:r>
              <a:rPr lang="fr-FR" dirty="0"/>
              <a:t>&lt;catalogue&gt;</a:t>
            </a:r>
          </a:p>
          <a:p>
            <a:r>
              <a:rPr lang="fr-FR" dirty="0"/>
              <a:t>&lt;stage id = ''</a:t>
            </a:r>
            <a:r>
              <a:rPr lang="fr-FR" dirty="0" err="1"/>
              <a:t>XMLPres</a:t>
            </a:r>
            <a:r>
              <a:rPr lang="fr-FR" dirty="0"/>
              <a:t>''&gt;</a:t>
            </a:r>
          </a:p>
          <a:p>
            <a:r>
              <a:rPr lang="fr-FR" dirty="0"/>
              <a:t>                  &lt;intitule&gt;XML et les bases de données&lt;/intitule&gt;</a:t>
            </a:r>
          </a:p>
          <a:p>
            <a:r>
              <a:rPr lang="fr-FR" dirty="0"/>
              <a:t>                  &lt;</a:t>
            </a:r>
            <a:r>
              <a:rPr lang="fr-FR" dirty="0" err="1"/>
              <a:t>prerequis</a:t>
            </a:r>
            <a:r>
              <a:rPr lang="fr-FR" dirty="0"/>
              <a:t>&gt;connaître les langages SQL et HTML&lt;/</a:t>
            </a:r>
            <a:r>
              <a:rPr lang="fr-FR" dirty="0" err="1"/>
              <a:t>prerequis</a:t>
            </a:r>
            <a:r>
              <a:rPr lang="fr-FR" dirty="0"/>
              <a:t>&gt;</a:t>
            </a:r>
          </a:p>
          <a:p>
            <a:r>
              <a:rPr lang="fr-FR" dirty="0"/>
              <a:t>            &lt;/stage&gt;</a:t>
            </a:r>
          </a:p>
          <a:p>
            <a:r>
              <a:rPr lang="fr-FR" dirty="0"/>
              <a:t>            &lt;stage id = ''XML </a:t>
            </a:r>
            <a:r>
              <a:rPr lang="fr-FR" dirty="0" err="1"/>
              <a:t>Prog</a:t>
            </a:r>
            <a:r>
              <a:rPr lang="fr-FR" dirty="0"/>
              <a:t>''&gt;</a:t>
            </a:r>
          </a:p>
          <a:p>
            <a:r>
              <a:rPr lang="fr-FR" dirty="0"/>
              <a:t>                  &lt;intitule&gt;XML programmation&lt;/intitule&gt;</a:t>
            </a:r>
          </a:p>
          <a:p>
            <a:r>
              <a:rPr lang="fr-FR" dirty="0"/>
              <a:t>                  &lt;</a:t>
            </a:r>
            <a:r>
              <a:rPr lang="fr-FR" dirty="0" err="1"/>
              <a:t>prerequis</a:t>
            </a:r>
            <a:r>
              <a:rPr lang="fr-FR" dirty="0"/>
              <a:t>&gt;avoir suivi le stage de XML et les bases de données&lt;/</a:t>
            </a:r>
            <a:r>
              <a:rPr lang="fr-FR" dirty="0" err="1"/>
              <a:t>prerequis</a:t>
            </a:r>
            <a:r>
              <a:rPr lang="fr-FR" dirty="0"/>
              <a:t>&gt;</a:t>
            </a:r>
          </a:p>
          <a:p>
            <a:r>
              <a:rPr lang="fr-FR" dirty="0"/>
              <a:t>&lt;/stage&gt;</a:t>
            </a:r>
          </a:p>
          <a:p>
            <a:r>
              <a:rPr lang="fr-FR" dirty="0"/>
              <a:t>&lt;/catalogue&gt;</a:t>
            </a:r>
          </a:p>
          <a:p>
            <a:endParaRPr lang="fr-FR" dirty="0"/>
          </a:p>
        </p:txBody>
      </p:sp>
      <p:sp>
        <p:nvSpPr>
          <p:cNvPr id="4" name="Titre 3"/>
          <p:cNvSpPr>
            <a:spLocks noGrp="1"/>
          </p:cNvSpPr>
          <p:nvPr>
            <p:ph type="title"/>
          </p:nvPr>
        </p:nvSpPr>
        <p:spPr/>
        <p:txBody>
          <a:bodyPr/>
          <a:lstStyle/>
          <a:p>
            <a:r>
              <a:rPr lang="fr-FR" dirty="0" smtClean="0"/>
              <a:t>Déclaration interne</a:t>
            </a:r>
            <a:endParaRPr lang="fr-FR" dirty="0"/>
          </a:p>
        </p:txBody>
      </p:sp>
    </p:spTree>
    <p:extLst>
      <p:ext uri="{BB962C8B-B14F-4D97-AF65-F5344CB8AC3E}">
        <p14:creationId xmlns:p14="http://schemas.microsoft.com/office/powerpoint/2010/main" val="248952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a:t>
            </a:r>
            <a:br>
              <a:rPr lang="fr-FR" dirty="0" smtClean="0"/>
            </a:br>
            <a:endParaRPr lang="fr-FR" dirty="0"/>
          </a:p>
        </p:txBody>
      </p:sp>
      <p:sp>
        <p:nvSpPr>
          <p:cNvPr id="3" name="Espace réservé du contenu 2"/>
          <p:cNvSpPr>
            <a:spLocks noGrp="1"/>
          </p:cNvSpPr>
          <p:nvPr>
            <p:ph idx="1"/>
          </p:nvPr>
        </p:nvSpPr>
        <p:spPr/>
        <p:txBody>
          <a:bodyPr/>
          <a:lstStyle/>
          <a:p>
            <a:r>
              <a:rPr lang="fr-FR" dirty="0" smtClean="0"/>
              <a:t>L'</a:t>
            </a:r>
            <a:r>
              <a:rPr lang="fr-FR" b="1" i="1" dirty="0" smtClean="0"/>
              <a:t>Extensible </a:t>
            </a:r>
            <a:r>
              <a:rPr lang="fr-FR" b="1" i="1" dirty="0" err="1" smtClean="0"/>
              <a:t>Markup</a:t>
            </a:r>
            <a:r>
              <a:rPr lang="fr-FR" b="1" i="1" dirty="0" smtClean="0"/>
              <a:t> </a:t>
            </a:r>
            <a:r>
              <a:rPr lang="fr-FR" b="1" i="1" dirty="0" err="1" smtClean="0"/>
              <a:t>Language</a:t>
            </a:r>
            <a:endParaRPr lang="fr-FR" b="1" i="1" dirty="0" smtClean="0"/>
          </a:p>
          <a:p>
            <a:r>
              <a:rPr lang="fr-FR" dirty="0" smtClean="0"/>
              <a:t>langage de balisage extensible</a:t>
            </a:r>
          </a:p>
          <a:p>
            <a:r>
              <a:rPr lang="fr-FR" dirty="0" smtClean="0"/>
              <a:t>Un  </a:t>
            </a:r>
            <a:r>
              <a:rPr lang="fr-FR" b="1" dirty="0" smtClean="0"/>
              <a:t>langages de description</a:t>
            </a:r>
            <a:r>
              <a:rPr lang="fr-FR" dirty="0" smtClean="0"/>
              <a:t>.</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Déclaration externe </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a:t>&lt; ?</a:t>
            </a:r>
            <a:r>
              <a:rPr lang="fr-FR" dirty="0" err="1"/>
              <a:t>xml</a:t>
            </a:r>
            <a:r>
              <a:rPr lang="fr-FR" dirty="0"/>
              <a:t> version = ''1.0'' </a:t>
            </a:r>
            <a:r>
              <a:rPr lang="fr-FR" dirty="0" smtClean="0"/>
              <a:t>? </a:t>
            </a:r>
            <a:r>
              <a:rPr lang="fr-FR" dirty="0" err="1" smtClean="0"/>
              <a:t>Standalone</a:t>
            </a:r>
            <a:r>
              <a:rPr lang="fr-FR" dirty="0" smtClean="0"/>
              <a:t>=« No » &gt;</a:t>
            </a:r>
            <a:endParaRPr lang="fr-FR" dirty="0"/>
          </a:p>
          <a:p>
            <a:r>
              <a:rPr lang="fr-FR" dirty="0"/>
              <a:t>      &lt; ?</a:t>
            </a:r>
            <a:r>
              <a:rPr lang="fr-FR" dirty="0" err="1"/>
              <a:t>xml</a:t>
            </a:r>
            <a:r>
              <a:rPr lang="fr-FR" dirty="0"/>
              <a:t> : </a:t>
            </a:r>
            <a:r>
              <a:rPr lang="fr-FR" dirty="0" err="1"/>
              <a:t>stylesheet</a:t>
            </a:r>
            <a:r>
              <a:rPr lang="fr-FR" dirty="0"/>
              <a:t>  </a:t>
            </a:r>
            <a:r>
              <a:rPr lang="fr-FR" dirty="0" err="1"/>
              <a:t>href</a:t>
            </a:r>
            <a:r>
              <a:rPr lang="fr-FR" dirty="0"/>
              <a:t> = ''DTDexterne.xsl''  type = ''texte/</a:t>
            </a:r>
            <a:r>
              <a:rPr lang="fr-FR" dirty="0" err="1"/>
              <a:t>xsl</a:t>
            </a:r>
            <a:r>
              <a:rPr lang="fr-FR" dirty="0"/>
              <a:t>'' ?&gt;</a:t>
            </a:r>
          </a:p>
          <a:p>
            <a:r>
              <a:rPr lang="fr-FR" dirty="0"/>
              <a:t> </a:t>
            </a:r>
          </a:p>
          <a:p>
            <a:r>
              <a:rPr lang="fr-FR" dirty="0"/>
              <a:t>     </a:t>
            </a:r>
            <a:r>
              <a:rPr lang="fr-FR" b="1" dirty="0">
                <a:solidFill>
                  <a:schemeClr val="tx2">
                    <a:lumMod val="60000"/>
                    <a:lumOff val="40000"/>
                  </a:schemeClr>
                </a:solidFill>
              </a:rPr>
              <a:t> &lt; !DOCTYPE catalogue  SYSTEM  ''DTDexterne.dtd''&gt;</a:t>
            </a:r>
          </a:p>
          <a:p>
            <a:r>
              <a:rPr lang="fr-FR" dirty="0"/>
              <a:t>      &lt;catalogue&gt;</a:t>
            </a:r>
          </a:p>
          <a:p>
            <a:r>
              <a:rPr lang="fr-FR" dirty="0"/>
              <a:t>            &lt;stage id = ''</a:t>
            </a:r>
            <a:r>
              <a:rPr lang="fr-FR" dirty="0" err="1"/>
              <a:t>XMLPres</a:t>
            </a:r>
            <a:r>
              <a:rPr lang="fr-FR" dirty="0"/>
              <a:t>''&gt;</a:t>
            </a:r>
          </a:p>
          <a:p>
            <a:r>
              <a:rPr lang="fr-FR" dirty="0"/>
              <a:t>                  &lt;intitule&gt;XML et les bases de données&lt;/intitule&gt;</a:t>
            </a:r>
          </a:p>
          <a:p>
            <a:r>
              <a:rPr lang="fr-FR" dirty="0"/>
              <a:t>                  &lt;</a:t>
            </a:r>
            <a:r>
              <a:rPr lang="fr-FR" dirty="0" err="1"/>
              <a:t>prerequis</a:t>
            </a:r>
            <a:r>
              <a:rPr lang="fr-FR" dirty="0"/>
              <a:t>&gt;connaître les langages SQL et HTML&lt;/</a:t>
            </a:r>
            <a:r>
              <a:rPr lang="fr-FR" dirty="0" err="1"/>
              <a:t>prerequis</a:t>
            </a:r>
            <a:r>
              <a:rPr lang="fr-FR" dirty="0"/>
              <a:t>&gt;</a:t>
            </a:r>
          </a:p>
          <a:p>
            <a:r>
              <a:rPr lang="fr-FR" dirty="0"/>
              <a:t>            &lt;/stage&gt;</a:t>
            </a:r>
          </a:p>
          <a:p>
            <a:r>
              <a:rPr lang="fr-FR" dirty="0"/>
              <a:t>            &lt;stage id = ''XML </a:t>
            </a:r>
            <a:r>
              <a:rPr lang="fr-FR" dirty="0" err="1"/>
              <a:t>Prog</a:t>
            </a:r>
            <a:r>
              <a:rPr lang="fr-FR" dirty="0"/>
              <a:t>''&gt;</a:t>
            </a:r>
          </a:p>
          <a:p>
            <a:r>
              <a:rPr lang="fr-FR" dirty="0"/>
              <a:t>                  &lt;intitule&gt;XML programmation&lt;/intitule&gt;</a:t>
            </a:r>
          </a:p>
          <a:p>
            <a:r>
              <a:rPr lang="fr-FR" dirty="0"/>
              <a:t>                  &lt;</a:t>
            </a:r>
            <a:r>
              <a:rPr lang="fr-FR" dirty="0" err="1"/>
              <a:t>prerequis</a:t>
            </a:r>
            <a:r>
              <a:rPr lang="fr-FR" dirty="0"/>
              <a:t>&gt;avoir suivi le stage de XML et les bases de </a:t>
            </a:r>
            <a:r>
              <a:rPr lang="fr-FR" dirty="0" smtClean="0"/>
              <a:t>   </a:t>
            </a:r>
          </a:p>
          <a:p>
            <a:r>
              <a:rPr lang="fr-FR" dirty="0"/>
              <a:t> </a:t>
            </a:r>
            <a:r>
              <a:rPr lang="fr-FR" dirty="0" smtClean="0"/>
              <a:t>                   données</a:t>
            </a:r>
            <a:r>
              <a:rPr lang="fr-FR" dirty="0"/>
              <a:t>&lt;/</a:t>
            </a:r>
            <a:r>
              <a:rPr lang="fr-FR" dirty="0" err="1"/>
              <a:t>prerequis</a:t>
            </a:r>
            <a:r>
              <a:rPr lang="fr-FR" dirty="0"/>
              <a:t>&gt;</a:t>
            </a:r>
          </a:p>
          <a:p>
            <a:r>
              <a:rPr lang="fr-FR" dirty="0"/>
              <a:t>             &lt;/stage&gt;</a:t>
            </a:r>
          </a:p>
          <a:p>
            <a:r>
              <a:rPr lang="fr-FR" dirty="0"/>
              <a:t>      &lt;/catalogue&gt;</a:t>
            </a:r>
          </a:p>
          <a:p>
            <a:endParaRPr lang="fr-FR" dirty="0"/>
          </a:p>
        </p:txBody>
      </p:sp>
    </p:spTree>
    <p:extLst>
      <p:ext uri="{BB962C8B-B14F-4D97-AF65-F5344CB8AC3E}">
        <p14:creationId xmlns:p14="http://schemas.microsoft.com/office/powerpoint/2010/main" val="1730322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opération dans d’une DTD</a:t>
            </a:r>
            <a:endParaRPr lang="fr-FR" dirty="0"/>
          </a:p>
        </p:txBody>
      </p:sp>
      <p:pic>
        <p:nvPicPr>
          <p:cNvPr id="3074" name="Picture 2"/>
          <p:cNvPicPr>
            <a:picLocks noGrp="1" noChangeAspect="1" noChangeArrowheads="1"/>
          </p:cNvPicPr>
          <p:nvPr>
            <p:ph idx="1"/>
          </p:nvPr>
        </p:nvPicPr>
        <p:blipFill>
          <a:blip r:embed="rId2"/>
          <a:srcRect/>
          <a:stretch>
            <a:fillRect/>
          </a:stretch>
        </p:blipFill>
        <p:spPr bwMode="auto">
          <a:xfrm>
            <a:off x="642911" y="1714488"/>
            <a:ext cx="7400952" cy="407196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attributs</a:t>
            </a:r>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a:off x="500034" y="1268760"/>
            <a:ext cx="7929618" cy="684831"/>
          </a:xfrm>
          <a:prstGeom prst="rect">
            <a:avLst/>
          </a:prstGeom>
          <a:noFill/>
          <a:ln w="9525">
            <a:noFill/>
            <a:miter lim="800000"/>
            <a:headEnd/>
            <a:tailEnd/>
          </a:ln>
          <a:effectLst/>
        </p:spPr>
      </p:pic>
      <p:sp>
        <p:nvSpPr>
          <p:cNvPr id="5" name="Rectangle 4"/>
          <p:cNvSpPr/>
          <p:nvPr/>
        </p:nvSpPr>
        <p:spPr>
          <a:xfrm>
            <a:off x="571472" y="1859340"/>
            <a:ext cx="8215370" cy="3970318"/>
          </a:xfrm>
          <a:prstGeom prst="rect">
            <a:avLst/>
          </a:prstGeom>
        </p:spPr>
        <p:txBody>
          <a:bodyPr wrap="square">
            <a:spAutoFit/>
          </a:bodyPr>
          <a:lstStyle/>
          <a:p>
            <a:pPr>
              <a:buFont typeface="Arial" pitchFamily="34" charset="0"/>
              <a:buChar char="•"/>
            </a:pPr>
            <a:r>
              <a:rPr lang="fr-FR" sz="2800" dirty="0" smtClean="0"/>
              <a:t>Pour qu'un document soit valide, tout attribut présent dans la balise ouvrante d'un élément doit être déclaré.  </a:t>
            </a:r>
          </a:p>
          <a:p>
            <a:pPr>
              <a:buFont typeface="Arial" pitchFamily="34" charset="0"/>
              <a:buChar char="•"/>
            </a:pPr>
            <a:r>
              <a:rPr lang="fr-FR" sz="2800" dirty="0" smtClean="0"/>
              <a:t>La déclaration d'attribut prend la forme générale précédente:</a:t>
            </a:r>
          </a:p>
          <a:p>
            <a:pPr>
              <a:buFont typeface="Arial" pitchFamily="34" charset="0"/>
              <a:buChar char="•"/>
            </a:pPr>
            <a:r>
              <a:rPr lang="fr-FR" sz="2800" dirty="0" smtClean="0"/>
              <a:t> </a:t>
            </a:r>
            <a:r>
              <a:rPr lang="fr-FR" sz="2800" i="1" u="sng" dirty="0" smtClean="0">
                <a:solidFill>
                  <a:schemeClr val="accent6">
                    <a:lumMod val="75000"/>
                  </a:schemeClr>
                </a:solidFill>
              </a:rPr>
              <a:t>attribut</a:t>
            </a:r>
            <a:r>
              <a:rPr lang="fr-FR" sz="2800" i="1" dirty="0" smtClean="0"/>
              <a:t> </a:t>
            </a:r>
            <a:r>
              <a:rPr lang="fr-FR" sz="2800" dirty="0" smtClean="0"/>
              <a:t>est le nom de l'attribut et  </a:t>
            </a:r>
            <a:r>
              <a:rPr lang="fr-FR" sz="2800" i="1" u="sng" dirty="0" err="1" smtClean="0">
                <a:solidFill>
                  <a:schemeClr val="accent6">
                    <a:lumMod val="75000"/>
                  </a:schemeClr>
                </a:solidFill>
              </a:rPr>
              <a:t>element</a:t>
            </a:r>
            <a:r>
              <a:rPr lang="fr-FR" sz="2800" i="1" dirty="0" smtClean="0"/>
              <a:t> </a:t>
            </a:r>
            <a:r>
              <a:rPr lang="fr-FR" sz="2800" dirty="0" smtClean="0"/>
              <a:t>le nom de l'élément auquel il appartient. Cette déclaration comprend également le type</a:t>
            </a:r>
            <a:r>
              <a:rPr lang="fr-FR" sz="2800" u="sng" dirty="0" smtClean="0">
                <a:solidFill>
                  <a:schemeClr val="accent6">
                    <a:lumMod val="75000"/>
                  </a:schemeClr>
                </a:solidFill>
              </a:rPr>
              <a:t> </a:t>
            </a:r>
            <a:r>
              <a:rPr lang="fr-FR" sz="2800" i="1" u="sng" dirty="0" err="1" smtClean="0">
                <a:solidFill>
                  <a:schemeClr val="accent6">
                    <a:lumMod val="75000"/>
                  </a:schemeClr>
                </a:solidFill>
              </a:rPr>
              <a:t>type</a:t>
            </a:r>
            <a:r>
              <a:rPr lang="fr-FR" sz="2800" i="1" u="sng" dirty="0" smtClean="0">
                <a:solidFill>
                  <a:schemeClr val="accent6">
                    <a:lumMod val="75000"/>
                  </a:schemeClr>
                </a:solidFill>
              </a:rPr>
              <a:t> </a:t>
            </a:r>
            <a:r>
              <a:rPr lang="fr-FR" sz="2800" dirty="0" smtClean="0"/>
              <a:t>et la valeur par défaut </a:t>
            </a:r>
            <a:r>
              <a:rPr lang="fr-FR" sz="2800" i="1" u="sng" dirty="0" smtClean="0">
                <a:solidFill>
                  <a:schemeClr val="accent6">
                    <a:lumMod val="75000"/>
                  </a:schemeClr>
                </a:solidFill>
              </a:rPr>
              <a:t>default</a:t>
            </a:r>
            <a:r>
              <a:rPr lang="fr-FR" sz="2800" i="1" dirty="0" smtClean="0"/>
              <a:t> </a:t>
            </a:r>
            <a:r>
              <a:rPr lang="fr-FR" sz="2800" dirty="0" smtClean="0"/>
              <a:t>de l'attribut. </a:t>
            </a:r>
            <a:br>
              <a:rPr lang="fr-FR" sz="2800" dirty="0" smtClean="0"/>
            </a:br>
            <a:endParaRPr lang="fr-FR"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Pour le type d’un attributs nous nous limitons à un seul type CDATA ou bien nous proposons une liste de choix:</a:t>
            </a:r>
          </a:p>
          <a:p>
            <a:r>
              <a:rPr lang="fr-FR" b="1" u="sng" dirty="0" smtClean="0"/>
              <a:t>Exemple1:</a:t>
            </a:r>
          </a:p>
          <a:p>
            <a:pPr>
              <a:buNone/>
            </a:pPr>
            <a:r>
              <a:rPr lang="en-US" dirty="0" smtClean="0"/>
              <a:t>&lt;!ATTLIST étudiant sex    (F|M)  …………………….&gt;</a:t>
            </a:r>
          </a:p>
          <a:p>
            <a:r>
              <a:rPr lang="fr-FR" b="1" u="sng" dirty="0" smtClean="0"/>
              <a:t>Exemple2:</a:t>
            </a:r>
          </a:p>
          <a:p>
            <a:r>
              <a:rPr lang="en-US" dirty="0" smtClean="0"/>
              <a:t>&lt;!ATTLIST étudiant  sex  CDATA   …………………. &gt; </a:t>
            </a:r>
            <a:br>
              <a:rPr lang="en-US" dirty="0" smtClean="0"/>
            </a:b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85794"/>
            <a:ext cx="9144000" cy="5214974"/>
          </a:xfrm>
        </p:spPr>
        <p:txBody>
          <a:bodyPr>
            <a:normAutofit fontScale="77500" lnSpcReduction="20000"/>
          </a:bodyPr>
          <a:lstStyle/>
          <a:p>
            <a:endParaRPr lang="fr-FR" dirty="0" smtClean="0"/>
          </a:p>
          <a:p>
            <a:r>
              <a:rPr lang="fr-FR" dirty="0" smtClean="0"/>
              <a:t>Chaque déclaration d'attribut précise une valeur par défaut pour celui-ci. Cette valeur par défaut peut prendre une</a:t>
            </a:r>
            <a:br>
              <a:rPr lang="fr-FR" dirty="0" smtClean="0"/>
            </a:br>
            <a:r>
              <a:rPr lang="fr-FR" dirty="0" smtClean="0"/>
              <a:t>des 4  formes suivantes:</a:t>
            </a:r>
          </a:p>
          <a:p>
            <a:r>
              <a:rPr lang="fr-FR" b="1" u="sng" dirty="0" smtClean="0"/>
              <a:t>#IMPLIED</a:t>
            </a:r>
            <a:r>
              <a:rPr lang="fr-FR" dirty="0" smtClean="0"/>
              <a:t/>
            </a:r>
            <a:br>
              <a:rPr lang="fr-FR" dirty="0" smtClean="0"/>
            </a:br>
            <a:r>
              <a:rPr lang="fr-FR" dirty="0" smtClean="0"/>
              <a:t>L'attribut est </a:t>
            </a:r>
            <a:r>
              <a:rPr lang="fr-FR" i="1" dirty="0" smtClean="0"/>
              <a:t>optionnel.</a:t>
            </a:r>
            <a:endParaRPr lang="fr-FR" dirty="0" smtClean="0"/>
          </a:p>
          <a:p>
            <a:r>
              <a:rPr lang="fr-FR" b="1" dirty="0" smtClean="0"/>
              <a:t>#REQUIRED</a:t>
            </a:r>
            <a:r>
              <a:rPr lang="fr-FR" dirty="0" smtClean="0"/>
              <a:t/>
            </a:r>
            <a:br>
              <a:rPr lang="fr-FR" dirty="0" smtClean="0"/>
            </a:br>
            <a:r>
              <a:rPr lang="fr-FR" dirty="0" smtClean="0"/>
              <a:t>L'attribut est </a:t>
            </a:r>
            <a:r>
              <a:rPr lang="fr-FR" i="1" dirty="0" smtClean="0"/>
              <a:t>obligatoire.</a:t>
            </a:r>
          </a:p>
          <a:p>
            <a:r>
              <a:rPr lang="en-US" b="1" u="sng" dirty="0" smtClean="0"/>
              <a:t>#FIXED "</a:t>
            </a:r>
            <a:r>
              <a:rPr lang="en-US" b="1" i="1" u="sng" dirty="0" smtClean="0"/>
              <a:t>value</a:t>
            </a:r>
            <a:r>
              <a:rPr lang="en-US" b="1" u="sng" dirty="0" smtClean="0"/>
              <a:t>" </a:t>
            </a:r>
            <a:r>
              <a:rPr lang="en-US" b="1" u="sng" dirty="0" err="1" smtClean="0"/>
              <a:t>ou</a:t>
            </a:r>
            <a:r>
              <a:rPr lang="en-US" b="1" u="sng" dirty="0" smtClean="0"/>
              <a:t> #FIXED '</a:t>
            </a:r>
            <a:r>
              <a:rPr lang="en-US" b="1" i="1" u="sng" dirty="0" smtClean="0"/>
              <a:t>value</a:t>
            </a:r>
            <a:r>
              <a:rPr lang="en-US" b="1" u="sng" dirty="0" smtClean="0"/>
              <a:t>' </a:t>
            </a:r>
          </a:p>
          <a:p>
            <a:pPr>
              <a:buNone/>
            </a:pPr>
            <a:r>
              <a:rPr lang="fr-FR" dirty="0" smtClean="0"/>
              <a:t>La valeur de l'attribut est fixée à la valeur </a:t>
            </a:r>
            <a:r>
              <a:rPr lang="fr-FR" i="1" dirty="0" smtClean="0"/>
              <a:t>value </a:t>
            </a:r>
            <a:r>
              <a:rPr lang="fr-FR" dirty="0" smtClean="0"/>
              <a:t>donnée. Si l'attribut est absent, sa valeur</a:t>
            </a:r>
            <a:br>
              <a:rPr lang="fr-FR" dirty="0" smtClean="0"/>
            </a:br>
            <a:r>
              <a:rPr lang="fr-FR" dirty="0" smtClean="0"/>
              <a:t>est implicitement </a:t>
            </a:r>
            <a:r>
              <a:rPr lang="fr-FR" i="1" dirty="0" smtClean="0"/>
              <a:t>value</a:t>
            </a:r>
            <a:r>
              <a:rPr lang="fr-FR" dirty="0" smtClean="0"/>
              <a:t>. Si l'attribut est présent, sa valeur doit être </a:t>
            </a:r>
            <a:r>
              <a:rPr lang="fr-FR" i="1" dirty="0" smtClean="0"/>
              <a:t>value </a:t>
            </a:r>
            <a:r>
              <a:rPr lang="fr-FR" dirty="0" smtClean="0"/>
              <a:t>pour que le document soit valide. </a:t>
            </a:r>
            <a:br>
              <a:rPr lang="fr-FR" dirty="0" smtClean="0"/>
            </a:br>
            <a:r>
              <a:rPr lang="en-US" b="1" u="sng" dirty="0" smtClean="0"/>
              <a:t/>
            </a:r>
            <a:br>
              <a:rPr lang="en-US" b="1" u="sng" dirty="0" smtClean="0"/>
            </a:br>
            <a:endParaRPr lang="fr-FR" b="1" i="1" u="sng" dirty="0" smtClean="0"/>
          </a:p>
          <a:p>
            <a:endParaRPr lang="fr-FR" i="1" dirty="0" smtClean="0"/>
          </a:p>
          <a:p>
            <a:endParaRPr lang="fr-FR" dirty="0"/>
          </a:p>
        </p:txBody>
      </p:sp>
      <p:pic>
        <p:nvPicPr>
          <p:cNvPr id="4" name="Picture 2"/>
          <p:cNvPicPr>
            <a:picLocks noGrp="1" noChangeAspect="1" noChangeArrowheads="1"/>
          </p:cNvPicPr>
          <p:nvPr>
            <p:ph idx="1"/>
          </p:nvPr>
        </p:nvPicPr>
        <p:blipFill>
          <a:blip r:embed="rId2"/>
          <a:srcRect/>
          <a:stretch>
            <a:fillRect/>
          </a:stretch>
        </p:blipFill>
        <p:spPr bwMode="auto">
          <a:xfrm>
            <a:off x="642910" y="285728"/>
            <a:ext cx="7929618" cy="684831"/>
          </a:xfrm>
          <a:prstGeom prst="rect">
            <a:avLst/>
          </a:prstGeom>
          <a:noFill/>
          <a:ln w="9525">
            <a:noFill/>
            <a:miter lim="800000"/>
            <a:headEnd/>
            <a:tailEnd/>
          </a:ln>
          <a:effectLst/>
        </p:spPr>
      </p:pic>
      <p:sp>
        <p:nvSpPr>
          <p:cNvPr id="5" name="Ellipse 4"/>
          <p:cNvSpPr/>
          <p:nvPr/>
        </p:nvSpPr>
        <p:spPr>
          <a:xfrm>
            <a:off x="6715140" y="357166"/>
            <a:ext cx="1571636"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exemple</a:t>
            </a:r>
            <a:endParaRPr lang="fr-FR" dirty="0"/>
          </a:p>
        </p:txBody>
      </p:sp>
      <p:sp>
        <p:nvSpPr>
          <p:cNvPr id="3" name="Espace réservé du contenu 2"/>
          <p:cNvSpPr>
            <a:spLocks noGrp="1"/>
          </p:cNvSpPr>
          <p:nvPr>
            <p:ph idx="1"/>
          </p:nvPr>
        </p:nvSpPr>
        <p:spPr/>
        <p:txBody>
          <a:bodyPr/>
          <a:lstStyle/>
          <a:p>
            <a:r>
              <a:rPr lang="fr-FR" dirty="0" smtClean="0"/>
              <a:t>&lt;book </a:t>
            </a:r>
            <a:r>
              <a:rPr lang="fr-FR" dirty="0" err="1" smtClean="0"/>
              <a:t>key</a:t>
            </a:r>
            <a:r>
              <a:rPr lang="fr-FR" dirty="0" smtClean="0"/>
              <a:t>=‘’251’’ </a:t>
            </a:r>
            <a:r>
              <a:rPr lang="fr-FR" dirty="0" err="1" smtClean="0"/>
              <a:t>lang</a:t>
            </a:r>
            <a:r>
              <a:rPr lang="fr-FR" dirty="0" smtClean="0"/>
              <a:t>=‘’</a:t>
            </a:r>
            <a:r>
              <a:rPr lang="fr-FR" dirty="0" err="1" smtClean="0"/>
              <a:t>fr</a:t>
            </a:r>
            <a:r>
              <a:rPr lang="fr-FR" dirty="0" smtClean="0"/>
              <a:t> &gt;</a:t>
            </a:r>
            <a:endParaRPr lang="fr-FR" dirty="0"/>
          </a:p>
        </p:txBody>
      </p:sp>
      <p:pic>
        <p:nvPicPr>
          <p:cNvPr id="4" name="Picture 2"/>
          <p:cNvPicPr>
            <a:picLocks noChangeAspect="1" noChangeArrowheads="1"/>
          </p:cNvPicPr>
          <p:nvPr/>
        </p:nvPicPr>
        <p:blipFill>
          <a:blip r:embed="rId2"/>
          <a:srcRect/>
          <a:stretch>
            <a:fillRect/>
          </a:stretch>
        </p:blipFill>
        <p:spPr bwMode="auto">
          <a:xfrm>
            <a:off x="492042" y="2403263"/>
            <a:ext cx="7929618" cy="684831"/>
          </a:xfrm>
          <a:prstGeom prst="rect">
            <a:avLst/>
          </a:prstGeom>
          <a:noFill/>
          <a:ln w="9525">
            <a:noFill/>
            <a:miter lim="800000"/>
            <a:headEnd/>
            <a:tailEnd/>
          </a:ln>
          <a:effectLst/>
        </p:spPr>
      </p:pic>
      <p:sp>
        <p:nvSpPr>
          <p:cNvPr id="5" name="Rectangle à coins arrondis 4"/>
          <p:cNvSpPr/>
          <p:nvPr/>
        </p:nvSpPr>
        <p:spPr>
          <a:xfrm>
            <a:off x="492042" y="3088094"/>
            <a:ext cx="8040398" cy="170905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smtClean="0"/>
          </a:p>
          <a:p>
            <a:pPr algn="ctr"/>
            <a:r>
              <a:rPr lang="fr-FR" dirty="0" smtClean="0"/>
              <a:t>&lt; ATTLIST      book            </a:t>
            </a:r>
            <a:r>
              <a:rPr lang="fr-FR" dirty="0" err="1" smtClean="0"/>
              <a:t>key</a:t>
            </a:r>
            <a:r>
              <a:rPr lang="fr-FR" dirty="0" smtClean="0"/>
              <a:t>                </a:t>
            </a:r>
            <a:r>
              <a:rPr lang="fr-FR" dirty="0" err="1" smtClean="0"/>
              <a:t>cdata</a:t>
            </a:r>
            <a:r>
              <a:rPr lang="fr-FR" dirty="0" smtClean="0"/>
              <a:t>                         # </a:t>
            </a:r>
            <a:r>
              <a:rPr lang="fr-FR" dirty="0"/>
              <a:t>IMPLIED </a:t>
            </a:r>
            <a:r>
              <a:rPr lang="fr-FR" dirty="0" smtClean="0"/>
              <a:t>&gt;</a:t>
            </a:r>
          </a:p>
          <a:p>
            <a:pPr algn="ctr"/>
            <a:r>
              <a:rPr lang="fr-FR" dirty="0"/>
              <a:t>&lt; ATTLIST      book           </a:t>
            </a:r>
            <a:r>
              <a:rPr lang="fr-FR" dirty="0" err="1" smtClean="0"/>
              <a:t>key</a:t>
            </a:r>
            <a:r>
              <a:rPr lang="fr-FR" dirty="0" smtClean="0"/>
              <a:t>                </a:t>
            </a:r>
            <a:r>
              <a:rPr lang="fr-FR" dirty="0" err="1" smtClean="0"/>
              <a:t>cdata</a:t>
            </a:r>
            <a:r>
              <a:rPr lang="fr-FR" dirty="0" smtClean="0"/>
              <a:t>                      </a:t>
            </a:r>
            <a:r>
              <a:rPr lang="fr-FR" dirty="0"/>
              <a:t>#</a:t>
            </a:r>
            <a:r>
              <a:rPr lang="fr-FR" dirty="0" smtClean="0"/>
              <a:t>REQUIRED&gt;</a:t>
            </a:r>
          </a:p>
          <a:p>
            <a:pPr algn="ctr"/>
            <a:r>
              <a:rPr lang="fr-FR" dirty="0"/>
              <a:t>&lt; ATTLIST      book           </a:t>
            </a:r>
            <a:r>
              <a:rPr lang="fr-FR" dirty="0" err="1"/>
              <a:t>key</a:t>
            </a:r>
            <a:r>
              <a:rPr lang="fr-FR" dirty="0"/>
              <a:t>                </a:t>
            </a:r>
            <a:r>
              <a:rPr lang="fr-FR" dirty="0" err="1"/>
              <a:t>cdata</a:t>
            </a:r>
            <a:r>
              <a:rPr lang="fr-FR" dirty="0"/>
              <a:t> </a:t>
            </a:r>
            <a:r>
              <a:rPr lang="fr-FR" dirty="0" smtClean="0"/>
              <a:t>                     # </a:t>
            </a:r>
            <a:r>
              <a:rPr lang="en-US" u="sng" dirty="0" smtClean="0"/>
              <a:t>FIXED “</a:t>
            </a:r>
            <a:r>
              <a:rPr lang="en-US" i="1" u="sng" dirty="0" err="1" smtClean="0"/>
              <a:t>fr</a:t>
            </a:r>
            <a:r>
              <a:rPr lang="en-US" u="sng" dirty="0" smtClean="0"/>
              <a:t>" </a:t>
            </a:r>
            <a:r>
              <a:rPr lang="fr-FR" dirty="0" smtClean="0"/>
              <a:t>&gt;</a:t>
            </a:r>
            <a:endParaRPr lang="fr-FR" dirty="0"/>
          </a:p>
          <a:p>
            <a:pPr algn="ctr"/>
            <a:r>
              <a:rPr lang="fr-FR" dirty="0" smtClean="0"/>
              <a:t> </a:t>
            </a:r>
            <a:endParaRPr lang="fr-FR" dirty="0"/>
          </a:p>
        </p:txBody>
      </p:sp>
    </p:spTree>
    <p:extLst>
      <p:ext uri="{BB962C8B-B14F-4D97-AF65-F5344CB8AC3E}">
        <p14:creationId xmlns:p14="http://schemas.microsoft.com/office/powerpoint/2010/main" val="81649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dirty="0" smtClean="0"/>
              <a:t>Les limites des </a:t>
            </a:r>
            <a:r>
              <a:rPr lang="fr-FR" dirty="0" err="1" smtClean="0"/>
              <a:t>DTDs</a:t>
            </a:r>
            <a:endParaRPr lang="fr-FR" dirty="0"/>
          </a:p>
        </p:txBody>
      </p:sp>
      <p:sp>
        <p:nvSpPr>
          <p:cNvPr id="3" name="Espace réservé du contenu 2"/>
          <p:cNvSpPr>
            <a:spLocks noGrp="1"/>
          </p:cNvSpPr>
          <p:nvPr>
            <p:ph idx="1"/>
          </p:nvPr>
        </p:nvSpPr>
        <p:spPr>
          <a:xfrm>
            <a:off x="428596" y="1000108"/>
            <a:ext cx="8229600" cy="5429288"/>
          </a:xfrm>
        </p:spPr>
        <p:txBody>
          <a:bodyPr>
            <a:normAutofit fontScale="92500" lnSpcReduction="10000"/>
          </a:bodyPr>
          <a:lstStyle/>
          <a:p>
            <a:r>
              <a:rPr lang="fr-FR" dirty="0" smtClean="0"/>
              <a:t>les DTD ont quelques défauts;</a:t>
            </a:r>
          </a:p>
          <a:p>
            <a:pPr>
              <a:buNone/>
            </a:pPr>
            <a:r>
              <a:rPr lang="fr-FR" b="1" i="1" u="sng" dirty="0" smtClean="0">
                <a:solidFill>
                  <a:srgbClr val="FF0000"/>
                </a:solidFill>
              </a:rPr>
              <a:t>Un nouveau format</a:t>
            </a:r>
          </a:p>
          <a:p>
            <a:pPr algn="just"/>
            <a:r>
              <a:rPr lang="fr-FR" dirty="0" smtClean="0"/>
              <a:t>Tout d'abord, les DTD ne sont pas au format XML. Nous avons dû apprendre un nouveau langage avec sa propre syntaxe et ses propres règles.</a:t>
            </a:r>
          </a:p>
          <a:p>
            <a:pPr algn="just"/>
            <a:r>
              <a:rPr lang="fr-FR" dirty="0" smtClean="0"/>
              <a:t>La principale conséquence est que, pour exploiter une DTD, nous allons être obligé d'utiliser un outil différent de celui qui exploite un fichier XML. </a:t>
            </a:r>
          </a:p>
          <a:p>
            <a:pPr algn="just"/>
            <a:r>
              <a:rPr lang="fr-FR" dirty="0" smtClean="0"/>
              <a:t>mais vos futurs programmes, logiciels ou applications mobiles devront forcément exploiter la DTD et le fichier XML différemment, à l'aide, par exemple, d'une API différente.</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limites des </a:t>
            </a:r>
            <a:r>
              <a:rPr lang="fr-FR" dirty="0" err="1" smtClean="0"/>
              <a:t>DTDs</a:t>
            </a:r>
            <a:endParaRPr lang="fr-FR" dirty="0"/>
          </a:p>
        </p:txBody>
      </p:sp>
      <p:sp>
        <p:nvSpPr>
          <p:cNvPr id="3" name="Espace réservé du contenu 2"/>
          <p:cNvSpPr>
            <a:spLocks noGrp="1"/>
          </p:cNvSpPr>
          <p:nvPr>
            <p:ph idx="1"/>
          </p:nvPr>
        </p:nvSpPr>
        <p:spPr/>
        <p:txBody>
          <a:bodyPr>
            <a:normAutofit/>
          </a:bodyPr>
          <a:lstStyle/>
          <a:p>
            <a:r>
              <a:rPr lang="fr-FR" b="1" u="sng" dirty="0" smtClean="0">
                <a:solidFill>
                  <a:srgbClr val="FF0000"/>
                </a:solidFill>
              </a:rPr>
              <a:t>Le typage de donnée</a:t>
            </a:r>
            <a:r>
              <a:rPr lang="fr-FR" b="1" dirty="0" smtClean="0">
                <a:solidFill>
                  <a:srgbClr val="FF0000"/>
                </a:solidFill>
              </a:rPr>
              <a:t>s</a:t>
            </a:r>
          </a:p>
          <a:p>
            <a:pPr algn="just"/>
            <a:r>
              <a:rPr lang="fr-FR" dirty="0" smtClean="0"/>
              <a:t>Le second défaut que l'on retiendra dans ce cours est que les DTD ne permettent pas de typer des données.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8229600" cy="5688632"/>
          </a:xfrm>
        </p:spPr>
        <p:txBody>
          <a:bodyPr/>
          <a:lstStyle/>
          <a:p>
            <a:r>
              <a:rPr lang="fr-FR" dirty="0"/>
              <a:t>Comme vous avez pu le voir, on se contente d'indiquer qu'une balise contient des données, mais impossible de préciser si l'on souhaite que ça soit un nombre entier, un nombre décimal, une date, une chaîne de caractères, etc</a:t>
            </a:r>
            <a:r>
              <a:rPr lang="fr-FR" dirty="0" smtClean="0"/>
              <a:t>.</a:t>
            </a:r>
          </a:p>
          <a:p>
            <a:endParaRPr lang="fr-FR" dirty="0"/>
          </a:p>
          <a:p>
            <a:endParaRPr lang="fr-FR" dirty="0" smtClean="0"/>
          </a:p>
          <a:p>
            <a:endParaRPr lang="fr-FR" dirty="0"/>
          </a:p>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717032"/>
            <a:ext cx="8208912" cy="2448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773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t>Les schémas XML</a:t>
            </a:r>
            <a:endParaRPr lang="fr-FR" b="1" i="1" u="sng" dirty="0"/>
          </a:p>
        </p:txBody>
      </p:sp>
      <p:sp>
        <p:nvSpPr>
          <p:cNvPr id="3" name="Espace réservé du contenu 2"/>
          <p:cNvSpPr>
            <a:spLocks noGrp="1"/>
          </p:cNvSpPr>
          <p:nvPr>
            <p:ph idx="1"/>
          </p:nvPr>
        </p:nvSpPr>
        <p:spPr>
          <a:xfrm>
            <a:off x="0" y="1600200"/>
            <a:ext cx="8686800" cy="4525963"/>
          </a:xfrm>
        </p:spPr>
        <p:txBody>
          <a:bodyPr>
            <a:normAutofit lnSpcReduction="10000"/>
          </a:bodyPr>
          <a:lstStyle/>
          <a:p>
            <a:pPr algn="just"/>
            <a:r>
              <a:rPr lang="fr-FR" dirty="0" smtClean="0"/>
              <a:t>Les </a:t>
            </a:r>
            <a:r>
              <a:rPr lang="fr-FR" i="1" dirty="0" smtClean="0"/>
              <a:t>schémas XML </a:t>
            </a:r>
            <a:r>
              <a:rPr lang="fr-FR" dirty="0" smtClean="0"/>
              <a:t>permettent, comme les DTD de définir des modèles de documents. Il est ensuite</a:t>
            </a:r>
            <a:br>
              <a:rPr lang="fr-FR" dirty="0" smtClean="0"/>
            </a:br>
            <a:r>
              <a:rPr lang="fr-FR" dirty="0" smtClean="0"/>
              <a:t>possible de vérifier qu'un document donné est valide pour un schéma, c'est-à-dire respecte les contraintes données par le schéma. </a:t>
            </a:r>
          </a:p>
          <a:p>
            <a:pPr algn="just"/>
            <a:endParaRPr lang="fr-FR" dirty="0" smtClean="0"/>
          </a:p>
          <a:p>
            <a:pPr algn="just"/>
            <a:r>
              <a:rPr lang="fr-FR" dirty="0" smtClean="0"/>
              <a:t>Les schémas ont été introduits pour combler certaines limites des DTD. </a:t>
            </a:r>
            <a:br>
              <a:rPr lang="fr-FR" dirty="0" smtClean="0"/>
            </a:b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smtClean="0"/>
              <a:t>Les </a:t>
            </a:r>
            <a:r>
              <a:rPr lang="fr-FR" b="1" dirty="0" smtClean="0"/>
              <a:t>langages de programmation</a:t>
            </a:r>
            <a:r>
              <a:rPr lang="fr-FR" dirty="0" smtClean="0"/>
              <a:t>.</a:t>
            </a:r>
          </a:p>
          <a:p>
            <a:r>
              <a:rPr lang="fr-FR" dirty="0" smtClean="0"/>
              <a:t>Les</a:t>
            </a:r>
            <a:r>
              <a:rPr lang="fr-FR" b="1" dirty="0" smtClean="0"/>
              <a:t> langages de requête</a:t>
            </a:r>
            <a:r>
              <a:rPr lang="fr-FR" dirty="0" smtClean="0"/>
              <a:t>.</a:t>
            </a:r>
          </a:p>
          <a:p>
            <a:r>
              <a:rPr lang="fr-FR" dirty="0" smtClean="0"/>
              <a:t>Les </a:t>
            </a:r>
            <a:r>
              <a:rPr lang="fr-FR" b="1" dirty="0" smtClean="0"/>
              <a:t>langages de description</a:t>
            </a:r>
            <a:r>
              <a:rPr lang="fr-FR" dirty="0" smtClean="0"/>
              <a:t>.</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t>Les schémas XML</a:t>
            </a:r>
            <a:endParaRPr lang="fr-FR" dirty="0"/>
          </a:p>
        </p:txBody>
      </p:sp>
      <p:sp>
        <p:nvSpPr>
          <p:cNvPr id="3" name="Espace réservé du contenu 2"/>
          <p:cNvSpPr>
            <a:spLocks noGrp="1"/>
          </p:cNvSpPr>
          <p:nvPr>
            <p:ph idx="1"/>
          </p:nvPr>
        </p:nvSpPr>
        <p:spPr/>
        <p:txBody>
          <a:bodyPr/>
          <a:lstStyle/>
          <a:p>
            <a:r>
              <a:rPr lang="fr-FR" dirty="0" smtClean="0"/>
              <a:t>La première différence entre les schémas et les DTD est d'ordre syntaxique.</a:t>
            </a:r>
          </a:p>
          <a:p>
            <a:r>
              <a:rPr lang="fr-FR" dirty="0" smtClean="0"/>
              <a:t>la syntaxe des schémas est une syntaxe purement XML </a:t>
            </a:r>
            <a:br>
              <a:rPr lang="fr-FR" dirty="0" smtClean="0"/>
            </a:b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t>Les schémas XML</a:t>
            </a:r>
            <a:endParaRPr lang="fr-FR" dirty="0"/>
          </a:p>
        </p:txBody>
      </p:sp>
      <p:sp>
        <p:nvSpPr>
          <p:cNvPr id="3" name="Espace réservé du contenu 2"/>
          <p:cNvSpPr>
            <a:spLocks noGrp="1"/>
          </p:cNvSpPr>
          <p:nvPr>
            <p:ph idx="1"/>
          </p:nvPr>
        </p:nvSpPr>
        <p:spPr>
          <a:xfrm>
            <a:off x="0" y="1600200"/>
            <a:ext cx="9144000" cy="4525963"/>
          </a:xfrm>
        </p:spPr>
        <p:txBody>
          <a:bodyPr>
            <a:normAutofit/>
          </a:bodyPr>
          <a:lstStyle/>
          <a:p>
            <a:pPr algn="just"/>
            <a:r>
              <a:rPr lang="fr-FR" dirty="0" smtClean="0"/>
              <a:t>les schémas possèdent une multitude de types prédéfinis pour les contenus textuels. Ces types couvrent les chaînes de caractères, les nombres comme les entiers et les flottants ainsi que les heures et les dates. </a:t>
            </a:r>
            <a:br>
              <a:rPr lang="fr-FR" dirty="0" smtClean="0"/>
            </a:b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2"/>
          <p:cNvPicPr>
            <a:picLocks noGrp="1" noChangeAspect="1" noChangeArrowheads="1"/>
          </p:cNvPicPr>
          <p:nvPr>
            <p:ph idx="1"/>
          </p:nvPr>
        </p:nvPicPr>
        <p:blipFill>
          <a:blip r:embed="rId2"/>
          <a:srcRect/>
          <a:stretch>
            <a:fillRect/>
          </a:stretch>
        </p:blipFill>
        <p:spPr bwMode="auto">
          <a:xfrm>
            <a:off x="457200" y="1196752"/>
            <a:ext cx="8229600" cy="5184576"/>
          </a:xfrm>
          <a:prstGeom prst="rect">
            <a:avLst/>
          </a:prstGeom>
          <a:noFill/>
          <a:ln w="9525">
            <a:noFill/>
            <a:miter lim="800000"/>
            <a:headEnd/>
            <a:tailEnd/>
          </a:ln>
          <a:effectLst/>
        </p:spPr>
      </p:pic>
    </p:spTree>
    <p:extLst>
      <p:ext uri="{BB962C8B-B14F-4D97-AF65-F5344CB8AC3E}">
        <p14:creationId xmlns:p14="http://schemas.microsoft.com/office/powerpoint/2010/main" val="32458199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a:off x="285720" y="0"/>
            <a:ext cx="8858280" cy="68469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globale d’un schéma XML</a:t>
            </a:r>
            <a:endParaRPr lang="fr-FR" dirty="0"/>
          </a:p>
        </p:txBody>
      </p:sp>
      <p:sp>
        <p:nvSpPr>
          <p:cNvPr id="3" name="Espace réservé du contenu 2"/>
          <p:cNvSpPr>
            <a:spLocks noGrp="1"/>
          </p:cNvSpPr>
          <p:nvPr>
            <p:ph idx="1"/>
          </p:nvPr>
        </p:nvSpPr>
        <p:spPr/>
        <p:txBody>
          <a:bodyPr/>
          <a:lstStyle/>
          <a:p>
            <a:r>
              <a:rPr lang="fr-FR" dirty="0" smtClean="0"/>
              <a:t>Un schéma XML est un document </a:t>
            </a:r>
            <a:r>
              <a:rPr lang="fr-FR" dirty="0" err="1" smtClean="0"/>
              <a:t>xml</a:t>
            </a:r>
            <a:r>
              <a:rPr lang="fr-FR" dirty="0" smtClean="0"/>
              <a:t> ordinaire alors automatiquement il a la structure d’un fichier XML:</a:t>
            </a:r>
          </a:p>
          <a:p>
            <a:r>
              <a:rPr lang="fr-FR" sz="5400" b="1" dirty="0" smtClean="0">
                <a:solidFill>
                  <a:srgbClr val="FF0000"/>
                </a:solidFill>
                <a:effectLst>
                  <a:outerShdw blurRad="38100" dist="38100" dir="2700000" algn="tl">
                    <a:srgbClr val="000000">
                      <a:alpha val="43137"/>
                    </a:srgbClr>
                  </a:outerShdw>
                </a:effectLst>
              </a:rPr>
              <a:t>Prologue</a:t>
            </a:r>
          </a:p>
          <a:p>
            <a:r>
              <a:rPr lang="fr-FR" sz="5400" b="1" dirty="0" smtClean="0">
                <a:solidFill>
                  <a:srgbClr val="FF0000"/>
                </a:solidFill>
                <a:effectLst>
                  <a:outerShdw blurRad="38100" dist="38100" dir="2700000" algn="tl">
                    <a:srgbClr val="000000">
                      <a:alpha val="43137"/>
                    </a:srgbClr>
                  </a:outerShdw>
                </a:effectLst>
              </a:rPr>
              <a:t>corps</a:t>
            </a:r>
            <a:endParaRPr lang="fr-FR" sz="54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1"/>
            <a:ext cx="8229600" cy="1400172"/>
          </a:xfrm>
        </p:spPr>
        <p:txBody>
          <a:bodyPr/>
          <a:lstStyle/>
          <a:p>
            <a:r>
              <a:rPr lang="fr-FR" dirty="0" smtClean="0"/>
              <a:t>Alors le schéma XML commence par la ligne suivante:</a:t>
            </a:r>
          </a:p>
          <a:p>
            <a:endParaRPr lang="fr-FR" dirty="0"/>
          </a:p>
        </p:txBody>
      </p:sp>
      <p:pic>
        <p:nvPicPr>
          <p:cNvPr id="1027" name="Picture 3"/>
          <p:cNvPicPr>
            <a:picLocks noChangeAspect="1" noChangeArrowheads="1"/>
          </p:cNvPicPr>
          <p:nvPr/>
        </p:nvPicPr>
        <p:blipFill>
          <a:blip r:embed="rId2"/>
          <a:srcRect/>
          <a:stretch>
            <a:fillRect/>
          </a:stretch>
        </p:blipFill>
        <p:spPr bwMode="auto">
          <a:xfrm>
            <a:off x="285720" y="3252788"/>
            <a:ext cx="8858280" cy="9620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600201"/>
            <a:ext cx="8229600" cy="1185858"/>
          </a:xfrm>
        </p:spPr>
        <p:txBody>
          <a:bodyPr>
            <a:normAutofit fontScale="85000" lnSpcReduction="10000"/>
          </a:bodyPr>
          <a:lstStyle/>
          <a:p>
            <a:r>
              <a:rPr lang="fr-FR" dirty="0" smtClean="0"/>
              <a:t>Le corps : comme un fichier XML a une balise racine: </a:t>
            </a:r>
          </a:p>
          <a:p>
            <a:r>
              <a:rPr lang="fr-FR" dirty="0" smtClean="0"/>
              <a:t>mais le nom de cette balise est imposé</a:t>
            </a:r>
          </a:p>
          <a:p>
            <a:endParaRPr lang="fr-FR" dirty="0"/>
          </a:p>
        </p:txBody>
      </p:sp>
      <p:pic>
        <p:nvPicPr>
          <p:cNvPr id="2052" name="Picture 4"/>
          <p:cNvPicPr>
            <a:picLocks noChangeAspect="1" noChangeArrowheads="1"/>
          </p:cNvPicPr>
          <p:nvPr/>
        </p:nvPicPr>
        <p:blipFill>
          <a:blip r:embed="rId2"/>
          <a:srcRect/>
          <a:stretch>
            <a:fillRect/>
          </a:stretch>
        </p:blipFill>
        <p:spPr bwMode="auto">
          <a:xfrm>
            <a:off x="1071538" y="3286124"/>
            <a:ext cx="6858048" cy="222664"/>
          </a:xfrm>
          <a:prstGeom prst="rect">
            <a:avLst/>
          </a:prstGeom>
          <a:noFill/>
          <a:ln w="9525">
            <a:noFill/>
            <a:miter lim="800000"/>
            <a:headEnd/>
            <a:tailEnd/>
          </a:ln>
          <a:effectLst/>
        </p:spPr>
      </p:pic>
      <p:pic>
        <p:nvPicPr>
          <p:cNvPr id="2053" name="Picture 5"/>
          <p:cNvPicPr>
            <a:picLocks noChangeAspect="1" noChangeArrowheads="1"/>
          </p:cNvPicPr>
          <p:nvPr/>
        </p:nvPicPr>
        <p:blipFill>
          <a:blip r:embed="rId3"/>
          <a:srcRect/>
          <a:stretch>
            <a:fillRect/>
          </a:stretch>
        </p:blipFill>
        <p:spPr bwMode="auto">
          <a:xfrm>
            <a:off x="1142976" y="5000636"/>
            <a:ext cx="1466850" cy="276225"/>
          </a:xfrm>
          <a:prstGeom prst="rect">
            <a:avLst/>
          </a:prstGeom>
          <a:noFill/>
          <a:ln w="9525">
            <a:noFill/>
            <a:miter lim="800000"/>
            <a:headEnd/>
            <a:tailEnd/>
          </a:ln>
          <a:effectLst/>
        </p:spPr>
      </p:pic>
      <p:sp>
        <p:nvSpPr>
          <p:cNvPr id="8" name="ZoneTexte 7"/>
          <p:cNvSpPr txBox="1"/>
          <p:nvPr/>
        </p:nvSpPr>
        <p:spPr>
          <a:xfrm>
            <a:off x="1214414" y="3571876"/>
            <a:ext cx="6500858" cy="1477328"/>
          </a:xfrm>
          <a:prstGeom prst="rect">
            <a:avLst/>
          </a:prstGeom>
          <a:noFill/>
        </p:spPr>
        <p:txBody>
          <a:bodyPr wrap="square" rtlCol="0">
            <a:spAutoFit/>
          </a:bodyPr>
          <a:lstStyle/>
          <a:p>
            <a:r>
              <a:rPr lang="fr-FR" dirty="0" smtClean="0"/>
              <a:t>……………………………………………………………………………………………………………………………………………………………………………………………………………………………………………………………………………………………………………………………………………………………………………………………………………………………………………………………………………………………………………………………………………………</a:t>
            </a:r>
            <a:endParaRPr lang="fr-FR" dirty="0"/>
          </a:p>
        </p:txBody>
      </p:sp>
      <p:sp>
        <p:nvSpPr>
          <p:cNvPr id="4" name="Rectangle à coins arrondis 3"/>
          <p:cNvSpPr/>
          <p:nvPr/>
        </p:nvSpPr>
        <p:spPr>
          <a:xfrm>
            <a:off x="2609826" y="3286124"/>
            <a:ext cx="5319760" cy="22266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543444"/>
          </a:xfrm>
        </p:spPr>
        <p:txBody>
          <a:bodyPr/>
          <a:lstStyle/>
          <a:p>
            <a:pPr>
              <a:buNone/>
            </a:pPr>
            <a:r>
              <a:rPr lang="fr-FR" b="1" u="sng" dirty="0" smtClean="0">
                <a:solidFill>
                  <a:srgbClr val="FF0000"/>
                </a:solidFill>
              </a:rPr>
              <a:t>Déclaration d’un élément simple :</a:t>
            </a:r>
          </a:p>
          <a:p>
            <a:pPr>
              <a:buNone/>
            </a:pPr>
            <a:r>
              <a:rPr lang="fr-FR" dirty="0" smtClean="0"/>
              <a:t>Un éléments simple est un élément qui ne contient que du texte:</a:t>
            </a:r>
          </a:p>
          <a:p>
            <a:pPr>
              <a:buNone/>
            </a:pPr>
            <a:r>
              <a:rPr lang="fr-FR" dirty="0" smtClean="0"/>
              <a:t>Exemple:</a:t>
            </a:r>
          </a:p>
          <a:p>
            <a:pPr>
              <a:buNone/>
            </a:pPr>
            <a:r>
              <a:rPr lang="fr-FR" dirty="0" smtClean="0"/>
              <a:t>&lt;prénom&gt;</a:t>
            </a:r>
            <a:r>
              <a:rPr lang="fr-FR" dirty="0" err="1" smtClean="0"/>
              <a:t>ahmed</a:t>
            </a:r>
            <a:r>
              <a:rPr lang="fr-FR" dirty="0" smtClean="0"/>
              <a:t>&lt;/prénom&gt;</a:t>
            </a:r>
          </a:p>
          <a:p>
            <a:pPr>
              <a:buNone/>
            </a:pPr>
            <a:endParaRPr lang="fr-FR" dirty="0" smtClean="0"/>
          </a:p>
          <a:p>
            <a:pPr>
              <a:buNone/>
            </a:pPr>
            <a:r>
              <a:rPr lang="fr-FR" dirty="0" smtClean="0"/>
              <a:t>&lt;</a:t>
            </a:r>
            <a:r>
              <a:rPr lang="fr-FR" dirty="0" err="1" smtClean="0"/>
              <a:t>xsd:element</a:t>
            </a:r>
            <a:r>
              <a:rPr lang="fr-FR" dirty="0" smtClean="0"/>
              <a:t> </a:t>
            </a:r>
            <a:r>
              <a:rPr lang="fr-FR" dirty="0" err="1" smtClean="0"/>
              <a:t>name</a:t>
            </a:r>
            <a:r>
              <a:rPr lang="fr-FR" dirty="0" smtClean="0"/>
              <a:t>=‘’prénom’’ type=’’string’’/&gt;</a:t>
            </a:r>
          </a:p>
        </p:txBody>
      </p:sp>
      <p:pic>
        <p:nvPicPr>
          <p:cNvPr id="3075" name="Picture 3"/>
          <p:cNvPicPr>
            <a:picLocks noChangeAspect="1" noChangeArrowheads="1"/>
          </p:cNvPicPr>
          <p:nvPr/>
        </p:nvPicPr>
        <p:blipFill>
          <a:blip r:embed="rId2"/>
          <a:srcRect/>
          <a:stretch>
            <a:fillRect/>
          </a:stretch>
        </p:blipFill>
        <p:spPr bwMode="auto">
          <a:xfrm>
            <a:off x="714348" y="4572008"/>
            <a:ext cx="4572000" cy="342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0" y="1600200"/>
            <a:ext cx="10429916" cy="4900634"/>
          </a:xfrm>
        </p:spPr>
        <p:txBody>
          <a:bodyPr>
            <a:normAutofit/>
          </a:bodyPr>
          <a:lstStyle/>
          <a:p>
            <a:r>
              <a:rPr lang="fr-FR" b="1" u="sng" dirty="0" smtClean="0">
                <a:solidFill>
                  <a:srgbClr val="FF0000"/>
                </a:solidFill>
              </a:rPr>
              <a:t>Déclaration des attributs:</a:t>
            </a:r>
          </a:p>
          <a:p>
            <a:pPr>
              <a:buNone/>
            </a:pPr>
            <a:r>
              <a:rPr lang="en-US" sz="2000" dirty="0" smtClean="0"/>
              <a:t>&lt;</a:t>
            </a:r>
            <a:r>
              <a:rPr lang="en-US" sz="2000" dirty="0" err="1" smtClean="0"/>
              <a:t>xsd</a:t>
            </a:r>
            <a:r>
              <a:rPr lang="en-US" sz="2000" dirty="0" smtClean="0"/>
              <a:t>: attribute  </a:t>
            </a:r>
            <a:r>
              <a:rPr lang="en-US" sz="2000" b="1" dirty="0" smtClean="0">
                <a:solidFill>
                  <a:srgbClr val="FF0000"/>
                </a:solidFill>
              </a:rPr>
              <a:t>name</a:t>
            </a:r>
            <a:r>
              <a:rPr lang="en-US" sz="2000" dirty="0" smtClean="0"/>
              <a:t>=“……." </a:t>
            </a:r>
            <a:r>
              <a:rPr lang="en-US" sz="2000" b="1" dirty="0" smtClean="0">
                <a:solidFill>
                  <a:srgbClr val="FF0000"/>
                </a:solidFill>
              </a:rPr>
              <a:t>type</a:t>
            </a:r>
            <a:r>
              <a:rPr lang="en-US" sz="2000" dirty="0" smtClean="0"/>
              <a:t>="</a:t>
            </a:r>
            <a:r>
              <a:rPr lang="en-US" sz="2000" dirty="0" err="1" smtClean="0"/>
              <a:t>xsd</a:t>
            </a:r>
            <a:r>
              <a:rPr lang="en-US" sz="2000" dirty="0" smtClean="0"/>
              <a:t>: …….." </a:t>
            </a:r>
            <a:r>
              <a:rPr lang="en-US" sz="2000" b="1" dirty="0" smtClean="0">
                <a:solidFill>
                  <a:srgbClr val="FF0000"/>
                </a:solidFill>
              </a:rPr>
              <a:t>use</a:t>
            </a:r>
            <a:r>
              <a:rPr lang="en-US" sz="2000" dirty="0" smtClean="0"/>
              <a:t>=“……….." /&gt;</a:t>
            </a:r>
          </a:p>
          <a:p>
            <a:pPr>
              <a:buNone/>
            </a:pPr>
            <a:r>
              <a:rPr lang="en-US" sz="2000" dirty="0" smtClean="0"/>
              <a:t>USE: </a:t>
            </a:r>
            <a:r>
              <a:rPr lang="en-US" sz="2000" dirty="0" err="1" smtClean="0"/>
              <a:t>elle</a:t>
            </a:r>
            <a:r>
              <a:rPr lang="en-US" sz="2000" dirty="0" smtClean="0"/>
              <a:t> </a:t>
            </a:r>
            <a:r>
              <a:rPr lang="en-US" sz="2000" dirty="0" err="1" smtClean="0"/>
              <a:t>prend</a:t>
            </a:r>
            <a:r>
              <a:rPr lang="en-US" sz="2000" dirty="0" smtClean="0"/>
              <a:t> les </a:t>
            </a:r>
            <a:r>
              <a:rPr lang="en-US" sz="2000" dirty="0" err="1" smtClean="0"/>
              <a:t>valeurs</a:t>
            </a:r>
            <a:r>
              <a:rPr lang="en-US" sz="2000" dirty="0" smtClean="0"/>
              <a:t> </a:t>
            </a:r>
            <a:r>
              <a:rPr lang="en-US" sz="2000" dirty="0" err="1" smtClean="0"/>
              <a:t>suivantes</a:t>
            </a:r>
            <a:r>
              <a:rPr lang="en-US" sz="2000" dirty="0" smtClean="0"/>
              <a:t>:</a:t>
            </a:r>
          </a:p>
          <a:p>
            <a:r>
              <a:rPr lang="fr-FR" sz="2000" dirty="0" err="1" smtClean="0"/>
              <a:t>Required</a:t>
            </a:r>
            <a:r>
              <a:rPr lang="fr-FR" sz="2000" dirty="0" smtClean="0"/>
              <a:t>;</a:t>
            </a:r>
          </a:p>
          <a:p>
            <a:r>
              <a:rPr lang="fr-FR" sz="2000" dirty="0" err="1" smtClean="0"/>
              <a:t>Optional</a:t>
            </a:r>
            <a:r>
              <a:rPr lang="fr-FR" sz="2000" dirty="0" smtClean="0"/>
              <a:t>;</a:t>
            </a:r>
          </a:p>
          <a:p>
            <a:endParaRPr lang="en-US" sz="2000" dirty="0" smtClean="0"/>
          </a:p>
          <a:p>
            <a:pPr>
              <a:buNone/>
            </a:pPr>
            <a:endParaRPr lang="en-US" sz="2000" b="1" u="sng" dirty="0" smtClean="0">
              <a:solidFill>
                <a:srgbClr val="FF0000"/>
              </a:solidFill>
            </a:endParaRPr>
          </a:p>
          <a:p>
            <a:pPr>
              <a:buNone/>
            </a:pPr>
            <a:endParaRPr lang="en-US" sz="2000" b="1" u="sng" dirty="0" smtClean="0">
              <a:solidFill>
                <a:srgbClr val="FF0000"/>
              </a:solidFill>
            </a:endParaRPr>
          </a:p>
          <a:p>
            <a:pPr>
              <a:buNone/>
            </a:pPr>
            <a:endParaRPr lang="fr-FR" sz="2000" b="1" u="sng" dirty="0">
              <a:solidFill>
                <a:srgbClr val="FF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u="sng" dirty="0" smtClean="0">
                <a:solidFill>
                  <a:srgbClr val="FF0000"/>
                </a:solidFill>
              </a:rPr>
              <a:t>Déclaration d’un élément complexe :</a:t>
            </a:r>
          </a:p>
          <a:p>
            <a:r>
              <a:rPr lang="fr-FR" dirty="0" smtClean="0"/>
              <a:t>Élément qui contient d’autre balises simples;</a:t>
            </a:r>
            <a:endParaRPr lang="fr-FR" b="1" u="sng" dirty="0" smtClean="0">
              <a:solidFill>
                <a:srgbClr val="FF0000"/>
              </a:solidFill>
            </a:endParaRPr>
          </a:p>
          <a:p>
            <a:r>
              <a:rPr lang="fr-FR" dirty="0" smtClean="0"/>
              <a:t>Élément qui contient un attribut ou plus;</a:t>
            </a:r>
          </a:p>
          <a:p>
            <a:r>
              <a:rPr lang="fr-FR" dirty="0" smtClean="0"/>
              <a:t>Un éléments qui contient des balise et des attributs;</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a:t>
            </a:r>
            <a:r>
              <a:rPr lang="fr-FR" b="1" dirty="0" smtClean="0"/>
              <a:t>langages de programmation</a:t>
            </a:r>
            <a:r>
              <a:rPr lang="fr-FR" dirty="0" smtClean="0"/>
              <a:t> permettent de créer des programmes, des applications mobiles, des sites Internet, des systèmes d'exploitation, etc. Certains langages de programmation sont extrêmement populaires. En mai 2012, les 10 langages de programmation les plus populaires étaient le C, le Java, le C++</a:t>
            </a:r>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14346" y="1600200"/>
            <a:ext cx="9358346" cy="4525963"/>
          </a:xfrm>
        </p:spPr>
        <p:txBody>
          <a:bodyPr>
            <a:normAutofit fontScale="70000" lnSpcReduction="20000"/>
          </a:bodyPr>
          <a:lstStyle/>
          <a:p>
            <a:r>
              <a:rPr lang="fr-FR" dirty="0" smtClean="0"/>
              <a:t>Un élément qui contient un attribut ou plus:</a:t>
            </a:r>
          </a:p>
          <a:p>
            <a:pPr lvl="1"/>
            <a:r>
              <a:rPr lang="fr-FR" dirty="0" smtClean="0"/>
              <a:t>exemple:</a:t>
            </a:r>
          </a:p>
          <a:p>
            <a:r>
              <a:rPr lang="fr-FR" dirty="0" smtClean="0"/>
              <a:t>&lt;prix  unité= ‘’DA’’&gt; 30000&lt;prix&gt;</a:t>
            </a:r>
          </a:p>
          <a:p>
            <a:endParaRPr lang="fr-FR" dirty="0" smtClean="0"/>
          </a:p>
          <a:p>
            <a:endParaRPr lang="fr-FR" dirty="0" smtClean="0"/>
          </a:p>
          <a:p>
            <a:r>
              <a:rPr lang="fr-FR" dirty="0" smtClean="0"/>
              <a:t>&lt;</a:t>
            </a:r>
            <a:r>
              <a:rPr lang="fr-FR" dirty="0" err="1" smtClean="0">
                <a:solidFill>
                  <a:srgbClr val="FF0000"/>
                </a:solidFill>
              </a:rPr>
              <a:t>xsd</a:t>
            </a:r>
            <a:r>
              <a:rPr lang="fr-FR" dirty="0" smtClean="0">
                <a:solidFill>
                  <a:srgbClr val="FF0000"/>
                </a:solidFill>
              </a:rPr>
              <a:t>: </a:t>
            </a:r>
            <a:r>
              <a:rPr lang="fr-FR" dirty="0" err="1" smtClean="0">
                <a:solidFill>
                  <a:srgbClr val="FF0000"/>
                </a:solidFill>
              </a:rPr>
              <a:t>element</a:t>
            </a:r>
            <a:r>
              <a:rPr lang="fr-FR" dirty="0" smtClean="0"/>
              <a:t>   </a:t>
            </a:r>
            <a:r>
              <a:rPr lang="fr-FR" dirty="0" err="1" smtClean="0"/>
              <a:t>name</a:t>
            </a:r>
            <a:r>
              <a:rPr lang="fr-FR" dirty="0" smtClean="0"/>
              <a:t>=‘’prix ‘’&gt;</a:t>
            </a:r>
          </a:p>
          <a:p>
            <a:r>
              <a:rPr lang="fr-FR" dirty="0" smtClean="0"/>
              <a:t>  </a:t>
            </a:r>
            <a:r>
              <a:rPr lang="fr-FR" dirty="0"/>
              <a:t>&lt;complexe type &gt;</a:t>
            </a:r>
            <a:endParaRPr lang="fr-FR" dirty="0" smtClean="0"/>
          </a:p>
          <a:p>
            <a:r>
              <a:rPr lang="fr-FR" dirty="0" smtClean="0"/>
              <a:t>     &lt;</a:t>
            </a:r>
            <a:r>
              <a:rPr lang="fr-FR" dirty="0" err="1" smtClean="0"/>
              <a:t>xsd</a:t>
            </a:r>
            <a:r>
              <a:rPr lang="fr-FR" dirty="0" smtClean="0"/>
              <a:t>: attribut </a:t>
            </a:r>
            <a:r>
              <a:rPr lang="fr-FR" dirty="0" err="1" smtClean="0">
                <a:solidFill>
                  <a:srgbClr val="00B050"/>
                </a:solidFill>
              </a:rPr>
              <a:t>name</a:t>
            </a:r>
            <a:r>
              <a:rPr lang="fr-FR" dirty="0" smtClean="0"/>
              <a:t>=‘’unité’’ </a:t>
            </a:r>
            <a:r>
              <a:rPr lang="fr-FR" dirty="0" smtClean="0">
                <a:solidFill>
                  <a:srgbClr val="00B050"/>
                </a:solidFill>
              </a:rPr>
              <a:t>type</a:t>
            </a:r>
            <a:r>
              <a:rPr lang="fr-FR" dirty="0" smtClean="0"/>
              <a:t>=‘</a:t>
            </a:r>
            <a:r>
              <a:rPr lang="fr-FR" dirty="0" err="1" smtClean="0"/>
              <a:t>xsd:string</a:t>
            </a:r>
            <a:r>
              <a:rPr lang="fr-FR" dirty="0" smtClean="0"/>
              <a:t> ‘’/ &gt;</a:t>
            </a:r>
          </a:p>
          <a:p>
            <a:r>
              <a:rPr lang="fr-FR" dirty="0" smtClean="0"/>
              <a:t>&lt;/complexe type </a:t>
            </a:r>
            <a:r>
              <a:rPr lang="fr-FR" dirty="0"/>
              <a:t>&gt;</a:t>
            </a:r>
            <a:endParaRPr lang="fr-FR" dirty="0" smtClean="0"/>
          </a:p>
          <a:p>
            <a:r>
              <a:rPr lang="fr-FR" dirty="0" smtClean="0"/>
              <a:t>&lt;/</a:t>
            </a:r>
            <a:r>
              <a:rPr lang="fr-FR" dirty="0" err="1" smtClean="0">
                <a:solidFill>
                  <a:srgbClr val="FF0000"/>
                </a:solidFill>
              </a:rPr>
              <a:t>xsd</a:t>
            </a:r>
            <a:r>
              <a:rPr lang="fr-FR" dirty="0" smtClean="0">
                <a:solidFill>
                  <a:srgbClr val="FF0000"/>
                </a:solidFill>
              </a:rPr>
              <a:t>: </a:t>
            </a:r>
            <a:r>
              <a:rPr lang="fr-FR" dirty="0" err="1" smtClean="0">
                <a:solidFill>
                  <a:srgbClr val="FF0000"/>
                </a:solidFill>
              </a:rPr>
              <a:t>element</a:t>
            </a:r>
            <a:r>
              <a:rPr lang="fr-FR" dirty="0" smtClean="0">
                <a:solidFill>
                  <a:srgbClr val="FF0000"/>
                </a:solidFill>
              </a:rPr>
              <a:t>&gt;</a:t>
            </a:r>
            <a:endParaRPr lang="fr-FR" dirty="0" smtClean="0"/>
          </a:p>
          <a:p>
            <a:endParaRPr lang="fr-FR" dirty="0" smtClean="0"/>
          </a:p>
          <a:p>
            <a:r>
              <a:rPr lang="fr-FR" dirty="0" smtClean="0"/>
              <a:t>  </a:t>
            </a:r>
            <a:endParaRPr lang="fr-FR" dirty="0"/>
          </a:p>
        </p:txBody>
      </p:sp>
      <p:sp>
        <p:nvSpPr>
          <p:cNvPr id="4" name="Flèche vers le bas 3"/>
          <p:cNvSpPr/>
          <p:nvPr/>
        </p:nvSpPr>
        <p:spPr>
          <a:xfrm>
            <a:off x="1979712" y="2564904"/>
            <a:ext cx="285752" cy="714380"/>
          </a:xfrm>
          <a:prstGeom prst="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0" y="1600200"/>
            <a:ext cx="9144000" cy="4525963"/>
          </a:xfrm>
        </p:spPr>
        <p:txBody>
          <a:bodyPr/>
          <a:lstStyle/>
          <a:p>
            <a:r>
              <a:rPr lang="fr-FR" dirty="0" smtClean="0"/>
              <a:t>Un élément qui ne contient que des balises simples:</a:t>
            </a:r>
          </a:p>
          <a:p>
            <a:r>
              <a:rPr lang="fr-FR" dirty="0" smtClean="0"/>
              <a:t>&lt;personne&gt;</a:t>
            </a:r>
          </a:p>
          <a:p>
            <a:r>
              <a:rPr lang="fr-FR" dirty="0" smtClean="0"/>
              <a:t>   &lt;nom&gt;</a:t>
            </a:r>
            <a:r>
              <a:rPr lang="fr-FR" dirty="0" err="1" smtClean="0"/>
              <a:t>ahmed</a:t>
            </a:r>
            <a:r>
              <a:rPr lang="fr-FR" dirty="0" smtClean="0"/>
              <a:t>&lt;/nom&gt;</a:t>
            </a:r>
          </a:p>
          <a:p>
            <a:r>
              <a:rPr lang="fr-FR" dirty="0" smtClean="0"/>
              <a:t>   &lt;</a:t>
            </a:r>
            <a:r>
              <a:rPr lang="fr-FR" dirty="0" err="1" smtClean="0"/>
              <a:t>prenom</a:t>
            </a:r>
            <a:r>
              <a:rPr lang="fr-FR" dirty="0" smtClean="0"/>
              <a:t>&gt; </a:t>
            </a:r>
            <a:r>
              <a:rPr lang="fr-FR" dirty="0" err="1" smtClean="0"/>
              <a:t>ali</a:t>
            </a:r>
            <a:r>
              <a:rPr lang="fr-FR" dirty="0" smtClean="0"/>
              <a:t>&lt;/</a:t>
            </a:r>
            <a:r>
              <a:rPr lang="fr-FR" dirty="0" err="1" smtClean="0"/>
              <a:t>prenom</a:t>
            </a:r>
            <a:r>
              <a:rPr lang="fr-FR" dirty="0" smtClean="0"/>
              <a:t>&gt;</a:t>
            </a:r>
          </a:p>
          <a:p>
            <a:r>
              <a:rPr lang="fr-FR" dirty="0" smtClean="0"/>
              <a:t>&lt;/personne&gt;</a:t>
            </a:r>
          </a:p>
        </p:txBody>
      </p:sp>
      <p:sp>
        <p:nvSpPr>
          <p:cNvPr id="4" name="Flèche vers le bas 3"/>
          <p:cNvSpPr/>
          <p:nvPr/>
        </p:nvSpPr>
        <p:spPr>
          <a:xfrm>
            <a:off x="4000496" y="4572008"/>
            <a:ext cx="357190" cy="20002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1600" dirty="0" smtClean="0"/>
              <a:t>la balise séquence dans cette exemple indique l’ordre d’apparition des deux attributs nom et prénom </a:t>
            </a:r>
            <a:br>
              <a:rPr lang="fr-FR" sz="1600" dirty="0" smtClean="0"/>
            </a:br>
            <a:r>
              <a:rPr lang="fr-FR" sz="1600" dirty="0" smtClean="0"/>
              <a:t>exemple si on veux construire un fichier XML a partir de ce schéma on ne peut pas mettre prénom avant de le nom car le schéma a déjà précisé l’ordre</a:t>
            </a:r>
            <a:endParaRPr lang="fr-FR" sz="1600" dirty="0"/>
          </a:p>
        </p:txBody>
      </p:sp>
      <p:sp>
        <p:nvSpPr>
          <p:cNvPr id="3" name="Espace réservé du contenu 2"/>
          <p:cNvSpPr>
            <a:spLocks noGrp="1"/>
          </p:cNvSpPr>
          <p:nvPr>
            <p:ph idx="1"/>
          </p:nvPr>
        </p:nvSpPr>
        <p:spPr>
          <a:xfrm>
            <a:off x="0" y="1600200"/>
            <a:ext cx="9144000" cy="4525963"/>
          </a:xfrm>
        </p:spPr>
        <p:txBody>
          <a:bodyPr>
            <a:normAutofit/>
          </a:bodyPr>
          <a:lstStyle/>
          <a:p>
            <a:r>
              <a:rPr lang="fr-FR" sz="2800" dirty="0" smtClean="0"/>
              <a:t>&lt;</a:t>
            </a:r>
            <a:r>
              <a:rPr lang="fr-FR" sz="2800" dirty="0" err="1" smtClean="0"/>
              <a:t>xsd:</a:t>
            </a:r>
            <a:r>
              <a:rPr lang="fr-FR" sz="2800" dirty="0" err="1" smtClean="0">
                <a:solidFill>
                  <a:srgbClr val="FF0000"/>
                </a:solidFill>
              </a:rPr>
              <a:t>element</a:t>
            </a:r>
            <a:r>
              <a:rPr lang="fr-FR" sz="2800" dirty="0" smtClean="0"/>
              <a:t> </a:t>
            </a:r>
            <a:r>
              <a:rPr lang="fr-FR" sz="2800" dirty="0" err="1" smtClean="0"/>
              <a:t>name</a:t>
            </a:r>
            <a:r>
              <a:rPr lang="fr-FR" sz="2800" dirty="0" smtClean="0"/>
              <a:t>=‘’ personne ‘’&gt; </a:t>
            </a:r>
          </a:p>
          <a:p>
            <a:r>
              <a:rPr lang="fr-FR" sz="2800" dirty="0" smtClean="0"/>
              <a:t>      &lt;</a:t>
            </a:r>
            <a:r>
              <a:rPr lang="fr-FR" sz="2800" dirty="0" err="1" smtClean="0"/>
              <a:t>xsd:complexType</a:t>
            </a:r>
            <a:r>
              <a:rPr lang="fr-FR" sz="2800" dirty="0" smtClean="0"/>
              <a:t>&gt; </a:t>
            </a:r>
          </a:p>
          <a:p>
            <a:r>
              <a:rPr lang="fr-FR" sz="2800" dirty="0" smtClean="0"/>
              <a:t>           &lt;</a:t>
            </a:r>
            <a:r>
              <a:rPr lang="fr-FR" sz="2800" dirty="0" err="1" smtClean="0"/>
              <a:t>xsd:sequence</a:t>
            </a:r>
            <a:r>
              <a:rPr lang="fr-FR" sz="2800" dirty="0" smtClean="0"/>
              <a:t>&gt; </a:t>
            </a:r>
          </a:p>
          <a:p>
            <a:r>
              <a:rPr lang="fr-FR" sz="2800" dirty="0" smtClean="0"/>
              <a:t>             &lt;</a:t>
            </a:r>
            <a:r>
              <a:rPr lang="fr-FR" sz="2800" dirty="0" err="1" smtClean="0"/>
              <a:t>xsd:element</a:t>
            </a:r>
            <a:r>
              <a:rPr lang="fr-FR" sz="2800" dirty="0" smtClean="0"/>
              <a:t> </a:t>
            </a:r>
            <a:r>
              <a:rPr lang="fr-FR" sz="2800" dirty="0" err="1" smtClean="0">
                <a:solidFill>
                  <a:srgbClr val="00B050"/>
                </a:solidFill>
              </a:rPr>
              <a:t>name</a:t>
            </a:r>
            <a:r>
              <a:rPr lang="fr-FR" sz="2800" dirty="0" smtClean="0"/>
              <a:t>="nom" </a:t>
            </a:r>
            <a:r>
              <a:rPr lang="fr-FR" sz="2800" dirty="0" smtClean="0">
                <a:solidFill>
                  <a:srgbClr val="00B050"/>
                </a:solidFill>
              </a:rPr>
              <a:t>type</a:t>
            </a:r>
            <a:r>
              <a:rPr lang="fr-FR" sz="2800" dirty="0" smtClean="0"/>
              <a:t>="</a:t>
            </a:r>
            <a:r>
              <a:rPr lang="fr-FR" sz="2800" dirty="0" err="1" smtClean="0"/>
              <a:t>xsd:string</a:t>
            </a:r>
            <a:r>
              <a:rPr lang="fr-FR" sz="2800" dirty="0" smtClean="0"/>
              <a:t>" /&gt;    </a:t>
            </a:r>
          </a:p>
          <a:p>
            <a:r>
              <a:rPr lang="fr-FR" sz="2800" dirty="0" smtClean="0"/>
              <a:t>             &lt;</a:t>
            </a:r>
            <a:r>
              <a:rPr lang="fr-FR" sz="2800" dirty="0" err="1" smtClean="0"/>
              <a:t>xsd:element</a:t>
            </a:r>
            <a:r>
              <a:rPr lang="fr-FR" sz="2800" dirty="0" smtClean="0"/>
              <a:t> </a:t>
            </a:r>
            <a:r>
              <a:rPr lang="fr-FR" sz="2800" dirty="0" err="1" smtClean="0">
                <a:solidFill>
                  <a:srgbClr val="00B050"/>
                </a:solidFill>
              </a:rPr>
              <a:t>name</a:t>
            </a:r>
            <a:r>
              <a:rPr lang="fr-FR" sz="2800" dirty="0" smtClean="0"/>
              <a:t>="prénom" </a:t>
            </a:r>
            <a:r>
              <a:rPr lang="fr-FR" sz="2800" dirty="0" smtClean="0">
                <a:solidFill>
                  <a:srgbClr val="00B050"/>
                </a:solidFill>
              </a:rPr>
              <a:t>type</a:t>
            </a:r>
            <a:r>
              <a:rPr lang="fr-FR" sz="2800" dirty="0" smtClean="0"/>
              <a:t>="</a:t>
            </a:r>
            <a:r>
              <a:rPr lang="fr-FR" sz="2800" dirty="0" err="1" smtClean="0"/>
              <a:t>xsd:string</a:t>
            </a:r>
            <a:r>
              <a:rPr lang="fr-FR" sz="2800" dirty="0" smtClean="0"/>
              <a:t>" /&gt; </a:t>
            </a:r>
          </a:p>
          <a:p>
            <a:r>
              <a:rPr lang="fr-FR" sz="2800" dirty="0" smtClean="0"/>
              <a:t>             &lt;/</a:t>
            </a:r>
            <a:r>
              <a:rPr lang="fr-FR" sz="2800" dirty="0" err="1" smtClean="0"/>
              <a:t>xsd:sequence</a:t>
            </a:r>
            <a:r>
              <a:rPr lang="fr-FR" sz="2800" dirty="0" smtClean="0"/>
              <a:t>&gt; </a:t>
            </a:r>
          </a:p>
          <a:p>
            <a:r>
              <a:rPr lang="fr-FR" sz="2800" dirty="0" smtClean="0"/>
              <a:t>      &lt;/</a:t>
            </a:r>
            <a:r>
              <a:rPr lang="fr-FR" sz="2800" dirty="0" err="1" smtClean="0"/>
              <a:t>xsd:complexType</a:t>
            </a:r>
            <a:r>
              <a:rPr lang="fr-FR" sz="2800" dirty="0" smtClean="0"/>
              <a:t>&gt;</a:t>
            </a:r>
          </a:p>
          <a:p>
            <a:r>
              <a:rPr lang="fr-FR" sz="2800" dirty="0" smtClean="0">
                <a:solidFill>
                  <a:srgbClr val="FF0000"/>
                </a:solidFill>
              </a:rPr>
              <a:t>&lt;/</a:t>
            </a:r>
            <a:r>
              <a:rPr lang="fr-FR" sz="2800" dirty="0" err="1" smtClean="0">
                <a:solidFill>
                  <a:srgbClr val="FF0000"/>
                </a:solidFill>
              </a:rPr>
              <a:t>xsd:element</a:t>
            </a:r>
            <a:r>
              <a:rPr lang="fr-FR" sz="2800" dirty="0" smtClean="0">
                <a:solidFill>
                  <a:srgbClr val="FF0000"/>
                </a:solidFill>
              </a:rPr>
              <a:t>&gt;</a:t>
            </a:r>
            <a:endParaRPr lang="fr-FR" sz="2800" dirty="0">
              <a:solidFill>
                <a:srgbClr val="FF00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686964" cy="1143000"/>
          </a:xfrm>
        </p:spPr>
        <p:txBody>
          <a:bodyPr>
            <a:normAutofit/>
          </a:bodyPr>
          <a:lstStyle/>
          <a:p>
            <a:r>
              <a:rPr lang="fr-FR" sz="2000" dirty="0" smtClean="0"/>
              <a:t>La balise </a:t>
            </a:r>
            <a:r>
              <a:rPr lang="fr-FR" sz="2000" dirty="0" err="1" smtClean="0"/>
              <a:t>choice</a:t>
            </a:r>
            <a:r>
              <a:rPr lang="fr-FR" sz="2000" dirty="0" smtClean="0"/>
              <a:t> dans cet exemple joue le rôle de l’ opération « ou », « I »</a:t>
            </a:r>
            <a:br>
              <a:rPr lang="fr-FR" sz="2000" dirty="0" smtClean="0"/>
            </a:br>
            <a:r>
              <a:rPr lang="fr-FR" sz="2000" dirty="0" smtClean="0"/>
              <a:t>dans la DTD</a:t>
            </a:r>
            <a:endParaRPr lang="fr-FR" sz="2000" dirty="0"/>
          </a:p>
        </p:txBody>
      </p:sp>
      <p:sp>
        <p:nvSpPr>
          <p:cNvPr id="3" name="Espace réservé du contenu 2"/>
          <p:cNvSpPr>
            <a:spLocks noGrp="1"/>
          </p:cNvSpPr>
          <p:nvPr>
            <p:ph idx="1"/>
          </p:nvPr>
        </p:nvSpPr>
        <p:spPr>
          <a:xfrm>
            <a:off x="0" y="1600200"/>
            <a:ext cx="8686800" cy="4525963"/>
          </a:xfrm>
        </p:spPr>
        <p:txBody>
          <a:bodyPr>
            <a:normAutofit/>
          </a:bodyPr>
          <a:lstStyle/>
          <a:p>
            <a:r>
              <a:rPr lang="fr-FR" sz="2600" dirty="0" smtClean="0">
                <a:solidFill>
                  <a:srgbClr val="FF0000"/>
                </a:solidFill>
              </a:rPr>
              <a:t>&lt;</a:t>
            </a:r>
            <a:r>
              <a:rPr lang="fr-FR" sz="2600" dirty="0" err="1" smtClean="0">
                <a:solidFill>
                  <a:srgbClr val="FF0000"/>
                </a:solidFill>
              </a:rPr>
              <a:t>xsd:element</a:t>
            </a:r>
            <a:r>
              <a:rPr lang="fr-FR" sz="2600" dirty="0" smtClean="0">
                <a:solidFill>
                  <a:srgbClr val="FF0000"/>
                </a:solidFill>
              </a:rPr>
              <a:t> </a:t>
            </a:r>
            <a:r>
              <a:rPr lang="fr-FR" sz="2600" dirty="0" err="1" smtClean="0"/>
              <a:t>name</a:t>
            </a:r>
            <a:r>
              <a:rPr lang="fr-FR" sz="2600" dirty="0" smtClean="0"/>
              <a:t>=‘’ personne ‘’&gt; </a:t>
            </a:r>
          </a:p>
          <a:p>
            <a:r>
              <a:rPr lang="fr-FR" sz="2600" dirty="0" smtClean="0"/>
              <a:t>      &lt;</a:t>
            </a:r>
            <a:r>
              <a:rPr lang="fr-FR" sz="2600" dirty="0" err="1" smtClean="0"/>
              <a:t>xsd:complexType</a:t>
            </a:r>
            <a:r>
              <a:rPr lang="fr-FR" sz="2600" dirty="0" smtClean="0"/>
              <a:t>&gt; </a:t>
            </a:r>
          </a:p>
          <a:p>
            <a:r>
              <a:rPr lang="fr-FR" sz="2600" dirty="0" smtClean="0"/>
              <a:t>           &lt;</a:t>
            </a:r>
            <a:r>
              <a:rPr lang="fr-FR" sz="2600" dirty="0" err="1" smtClean="0"/>
              <a:t>xsd:</a:t>
            </a:r>
            <a:r>
              <a:rPr lang="fr-FR" sz="2800" dirty="0" err="1" smtClean="0"/>
              <a:t>choice</a:t>
            </a:r>
            <a:r>
              <a:rPr lang="fr-FR" sz="2600" dirty="0" smtClean="0"/>
              <a:t>&gt; </a:t>
            </a:r>
          </a:p>
          <a:p>
            <a:r>
              <a:rPr lang="fr-FR" sz="2600" dirty="0" smtClean="0"/>
              <a:t>             &lt;</a:t>
            </a:r>
            <a:r>
              <a:rPr lang="fr-FR" sz="2600" dirty="0" err="1" smtClean="0"/>
              <a:t>xsd:element</a:t>
            </a:r>
            <a:r>
              <a:rPr lang="fr-FR" sz="2600" dirty="0" smtClean="0"/>
              <a:t> </a:t>
            </a:r>
            <a:r>
              <a:rPr lang="fr-FR" sz="2600" dirty="0" err="1" smtClean="0">
                <a:solidFill>
                  <a:srgbClr val="00B050"/>
                </a:solidFill>
              </a:rPr>
              <a:t>name</a:t>
            </a:r>
            <a:r>
              <a:rPr lang="fr-FR" sz="2600" dirty="0" smtClean="0"/>
              <a:t>="nom" </a:t>
            </a:r>
            <a:r>
              <a:rPr lang="fr-FR" sz="2600" dirty="0" smtClean="0">
                <a:solidFill>
                  <a:srgbClr val="00B050"/>
                </a:solidFill>
              </a:rPr>
              <a:t>type</a:t>
            </a:r>
            <a:r>
              <a:rPr lang="fr-FR" sz="2600" dirty="0" smtClean="0"/>
              <a:t>="</a:t>
            </a:r>
            <a:r>
              <a:rPr lang="fr-FR" sz="2600" dirty="0" err="1" smtClean="0"/>
              <a:t>xsd:string</a:t>
            </a:r>
            <a:r>
              <a:rPr lang="fr-FR" sz="2600" dirty="0" smtClean="0"/>
              <a:t>" /&gt;    </a:t>
            </a:r>
          </a:p>
          <a:p>
            <a:r>
              <a:rPr lang="fr-FR" sz="2600" dirty="0" smtClean="0"/>
              <a:t>             &lt;</a:t>
            </a:r>
            <a:r>
              <a:rPr lang="fr-FR" sz="2600" dirty="0" err="1" smtClean="0"/>
              <a:t>xsd:element</a:t>
            </a:r>
            <a:r>
              <a:rPr lang="fr-FR" sz="2600" dirty="0" smtClean="0"/>
              <a:t> </a:t>
            </a:r>
            <a:r>
              <a:rPr lang="fr-FR" sz="2600" dirty="0" err="1" smtClean="0">
                <a:solidFill>
                  <a:srgbClr val="00B050"/>
                </a:solidFill>
              </a:rPr>
              <a:t>name</a:t>
            </a:r>
            <a:r>
              <a:rPr lang="fr-FR" sz="2600" dirty="0" smtClean="0"/>
              <a:t>="prénom" </a:t>
            </a:r>
            <a:r>
              <a:rPr lang="fr-FR" sz="2600" dirty="0" smtClean="0">
                <a:solidFill>
                  <a:srgbClr val="00B050"/>
                </a:solidFill>
              </a:rPr>
              <a:t>type</a:t>
            </a:r>
            <a:r>
              <a:rPr lang="fr-FR" sz="2600" dirty="0" smtClean="0"/>
              <a:t>="</a:t>
            </a:r>
            <a:r>
              <a:rPr lang="fr-FR" sz="2600" dirty="0" err="1" smtClean="0"/>
              <a:t>xsd:string</a:t>
            </a:r>
            <a:r>
              <a:rPr lang="fr-FR" sz="2600" dirty="0" smtClean="0"/>
              <a:t>" /&gt; </a:t>
            </a:r>
          </a:p>
          <a:p>
            <a:r>
              <a:rPr lang="fr-FR" sz="2600" dirty="0" smtClean="0"/>
              <a:t>             &lt;/</a:t>
            </a:r>
            <a:r>
              <a:rPr lang="fr-FR" sz="2600" dirty="0" err="1" smtClean="0"/>
              <a:t>xsd:choice</a:t>
            </a:r>
            <a:r>
              <a:rPr lang="fr-FR" sz="2600" dirty="0" smtClean="0"/>
              <a:t>&gt; </a:t>
            </a:r>
          </a:p>
          <a:p>
            <a:r>
              <a:rPr lang="fr-FR" sz="2600" dirty="0" smtClean="0"/>
              <a:t>      &lt;/</a:t>
            </a:r>
            <a:r>
              <a:rPr lang="fr-FR" sz="2600" dirty="0" err="1" smtClean="0"/>
              <a:t>xsd:complexType</a:t>
            </a:r>
            <a:r>
              <a:rPr lang="fr-FR" sz="2600" dirty="0" smtClean="0"/>
              <a:t>&gt;</a:t>
            </a:r>
          </a:p>
          <a:p>
            <a:r>
              <a:rPr lang="fr-FR" dirty="0" smtClean="0">
                <a:solidFill>
                  <a:srgbClr val="FF0000"/>
                </a:solidFill>
              </a:rPr>
              <a:t>&lt;/</a:t>
            </a:r>
            <a:r>
              <a:rPr lang="fr-FR" dirty="0" err="1" smtClean="0">
                <a:solidFill>
                  <a:srgbClr val="FF0000"/>
                </a:solidFill>
              </a:rPr>
              <a:t>xsd:element</a:t>
            </a:r>
            <a:r>
              <a:rPr lang="fr-FR" dirty="0" smtClean="0">
                <a:solidFill>
                  <a:srgbClr val="FF0000"/>
                </a:solidFill>
              </a:rPr>
              <a:t>&gt;</a:t>
            </a:r>
          </a:p>
          <a:p>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829676" cy="4929222"/>
          </a:xfrm>
        </p:spPr>
        <p:txBody>
          <a:bodyPr>
            <a:normAutofit fontScale="85000" lnSpcReduction="20000"/>
          </a:bodyPr>
          <a:lstStyle/>
          <a:p>
            <a:r>
              <a:rPr lang="fr-FR" dirty="0" smtClean="0"/>
              <a:t> la balise all indique que les éléments enfants (nom et </a:t>
            </a:r>
            <a:r>
              <a:rPr lang="fr-FR" dirty="0" err="1" smtClean="0"/>
              <a:t>prenom</a:t>
            </a:r>
            <a:r>
              <a:rPr lang="fr-FR" dirty="0" smtClean="0"/>
              <a:t>) doivent apparaître une fois, mais dans n'importe quel ordre:</a:t>
            </a:r>
          </a:p>
          <a:p>
            <a:endParaRPr lang="fr-FR" dirty="0" smtClean="0"/>
          </a:p>
          <a:p>
            <a:r>
              <a:rPr lang="fr-FR" dirty="0" smtClean="0">
                <a:solidFill>
                  <a:srgbClr val="FF0000"/>
                </a:solidFill>
              </a:rPr>
              <a:t>&lt;</a:t>
            </a:r>
            <a:r>
              <a:rPr lang="fr-FR" dirty="0" err="1" smtClean="0">
                <a:solidFill>
                  <a:srgbClr val="FF0000"/>
                </a:solidFill>
              </a:rPr>
              <a:t>xsd:element</a:t>
            </a:r>
            <a:r>
              <a:rPr lang="fr-FR" dirty="0" smtClean="0"/>
              <a:t> </a:t>
            </a:r>
            <a:r>
              <a:rPr lang="fr-FR" dirty="0" err="1" smtClean="0"/>
              <a:t>name</a:t>
            </a:r>
            <a:r>
              <a:rPr lang="fr-FR" dirty="0" smtClean="0"/>
              <a:t>=‘’ personne ‘’&gt; </a:t>
            </a:r>
          </a:p>
          <a:p>
            <a:r>
              <a:rPr lang="fr-FR" dirty="0" smtClean="0"/>
              <a:t>      &lt;</a:t>
            </a:r>
            <a:r>
              <a:rPr lang="fr-FR" dirty="0" err="1" smtClean="0"/>
              <a:t>xsd:complexType</a:t>
            </a:r>
            <a:r>
              <a:rPr lang="fr-FR" dirty="0" smtClean="0"/>
              <a:t>&gt; </a:t>
            </a:r>
          </a:p>
          <a:p>
            <a:r>
              <a:rPr lang="fr-FR" dirty="0" smtClean="0"/>
              <a:t>           &lt;</a:t>
            </a:r>
            <a:r>
              <a:rPr lang="fr-FR" dirty="0" err="1" smtClean="0"/>
              <a:t>xsd:all</a:t>
            </a:r>
            <a:r>
              <a:rPr lang="fr-FR" dirty="0" smtClean="0"/>
              <a:t>&gt; </a:t>
            </a:r>
          </a:p>
          <a:p>
            <a:r>
              <a:rPr lang="fr-FR" dirty="0" smtClean="0"/>
              <a:t>             &lt;</a:t>
            </a:r>
            <a:r>
              <a:rPr lang="fr-FR" dirty="0" err="1" smtClean="0"/>
              <a:t>xsd:element</a:t>
            </a:r>
            <a:r>
              <a:rPr lang="fr-FR" dirty="0" smtClean="0"/>
              <a:t> </a:t>
            </a:r>
            <a:r>
              <a:rPr lang="fr-FR" dirty="0" err="1" smtClean="0">
                <a:solidFill>
                  <a:srgbClr val="00B050"/>
                </a:solidFill>
              </a:rPr>
              <a:t>name</a:t>
            </a:r>
            <a:r>
              <a:rPr lang="fr-FR" dirty="0" smtClean="0"/>
              <a:t>="nom" </a:t>
            </a:r>
            <a:r>
              <a:rPr lang="fr-FR" dirty="0" smtClean="0">
                <a:solidFill>
                  <a:srgbClr val="00B050"/>
                </a:solidFill>
              </a:rPr>
              <a:t>type</a:t>
            </a:r>
            <a:r>
              <a:rPr lang="fr-FR" dirty="0" smtClean="0"/>
              <a:t>="</a:t>
            </a:r>
            <a:r>
              <a:rPr lang="fr-FR" dirty="0" err="1" smtClean="0"/>
              <a:t>xsd:string</a:t>
            </a:r>
            <a:r>
              <a:rPr lang="fr-FR" dirty="0" smtClean="0"/>
              <a:t>" /&gt;    </a:t>
            </a:r>
          </a:p>
          <a:p>
            <a:r>
              <a:rPr lang="fr-FR" dirty="0" smtClean="0"/>
              <a:t>             &lt;</a:t>
            </a:r>
            <a:r>
              <a:rPr lang="fr-FR" dirty="0" err="1" smtClean="0"/>
              <a:t>xsd:element</a:t>
            </a:r>
            <a:r>
              <a:rPr lang="fr-FR" dirty="0" smtClean="0"/>
              <a:t> </a:t>
            </a:r>
            <a:r>
              <a:rPr lang="fr-FR" dirty="0" err="1" smtClean="0">
                <a:solidFill>
                  <a:srgbClr val="00B050"/>
                </a:solidFill>
              </a:rPr>
              <a:t>name</a:t>
            </a:r>
            <a:r>
              <a:rPr lang="fr-FR" dirty="0" smtClean="0"/>
              <a:t>="prénom" </a:t>
            </a:r>
            <a:r>
              <a:rPr lang="fr-FR" dirty="0" smtClean="0">
                <a:solidFill>
                  <a:srgbClr val="00B050"/>
                </a:solidFill>
              </a:rPr>
              <a:t>type</a:t>
            </a:r>
            <a:r>
              <a:rPr lang="fr-FR" dirty="0" smtClean="0"/>
              <a:t>="</a:t>
            </a:r>
            <a:r>
              <a:rPr lang="fr-FR" dirty="0" err="1" smtClean="0"/>
              <a:t>xsd:string</a:t>
            </a:r>
            <a:r>
              <a:rPr lang="fr-FR" dirty="0" smtClean="0"/>
              <a:t>" /&gt; </a:t>
            </a:r>
          </a:p>
          <a:p>
            <a:r>
              <a:rPr lang="fr-FR" dirty="0" smtClean="0"/>
              <a:t>             &lt;/</a:t>
            </a:r>
            <a:r>
              <a:rPr lang="fr-FR" dirty="0" err="1" smtClean="0"/>
              <a:t>xsd:all</a:t>
            </a:r>
            <a:r>
              <a:rPr lang="fr-FR" dirty="0" smtClean="0"/>
              <a:t>&gt; </a:t>
            </a:r>
          </a:p>
          <a:p>
            <a:r>
              <a:rPr lang="fr-FR" dirty="0" smtClean="0"/>
              <a:t>      &lt;/</a:t>
            </a:r>
            <a:r>
              <a:rPr lang="fr-FR" dirty="0" err="1" smtClean="0"/>
              <a:t>xsd:complexType</a:t>
            </a:r>
            <a:r>
              <a:rPr lang="fr-FR" dirty="0" smtClean="0"/>
              <a:t>&gt;</a:t>
            </a:r>
          </a:p>
          <a:p>
            <a:r>
              <a:rPr lang="fr-FR" dirty="0" smtClean="0">
                <a:solidFill>
                  <a:srgbClr val="FF0000"/>
                </a:solidFill>
              </a:rPr>
              <a:t>&lt;/</a:t>
            </a:r>
            <a:r>
              <a:rPr lang="fr-FR" dirty="0" err="1" smtClean="0">
                <a:solidFill>
                  <a:srgbClr val="FF0000"/>
                </a:solidFill>
              </a:rPr>
              <a:t>xsd:element</a:t>
            </a:r>
            <a:r>
              <a:rPr lang="fr-FR" dirty="0" smtClean="0">
                <a:solidFill>
                  <a:srgbClr val="FF0000"/>
                </a:solidFill>
              </a:rPr>
              <a:t>&gt;</a:t>
            </a:r>
          </a:p>
          <a:p>
            <a:endParaRPr lang="fr-FR" dirty="0" smtClean="0"/>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Élément qui contient des balises et des attributs</a:t>
            </a:r>
            <a:endParaRPr lang="fr-FR" dirty="0"/>
          </a:p>
        </p:txBody>
      </p:sp>
      <p:sp>
        <p:nvSpPr>
          <p:cNvPr id="3" name="Espace réservé du contenu 2"/>
          <p:cNvSpPr>
            <a:spLocks noGrp="1"/>
          </p:cNvSpPr>
          <p:nvPr>
            <p:ph idx="1"/>
          </p:nvPr>
        </p:nvSpPr>
        <p:spPr/>
        <p:txBody>
          <a:bodyPr/>
          <a:lstStyle/>
          <a:p>
            <a:r>
              <a:rPr lang="fr-FR" dirty="0" smtClean="0"/>
              <a:t>&lt;personne </a:t>
            </a:r>
            <a:r>
              <a:rPr lang="fr-FR" dirty="0" err="1" smtClean="0"/>
              <a:t>age</a:t>
            </a:r>
            <a:r>
              <a:rPr lang="fr-FR" dirty="0" smtClean="0"/>
              <a:t>=‘’44’’ situation =‘’marié’’&gt;</a:t>
            </a:r>
          </a:p>
          <a:p>
            <a:r>
              <a:rPr lang="fr-FR" dirty="0" smtClean="0"/>
              <a:t>  &lt;nom&gt; </a:t>
            </a:r>
            <a:r>
              <a:rPr lang="fr-FR" dirty="0" err="1" smtClean="0"/>
              <a:t>ahmed</a:t>
            </a:r>
            <a:r>
              <a:rPr lang="fr-FR" dirty="0" smtClean="0"/>
              <a:t>&lt;/nom&gt;</a:t>
            </a:r>
          </a:p>
          <a:p>
            <a:r>
              <a:rPr lang="fr-FR" dirty="0" smtClean="0"/>
              <a:t>&lt;</a:t>
            </a:r>
            <a:r>
              <a:rPr lang="fr-FR" dirty="0" err="1" smtClean="0"/>
              <a:t>prenom</a:t>
            </a:r>
            <a:r>
              <a:rPr lang="fr-FR" dirty="0" smtClean="0"/>
              <a:t>&gt;</a:t>
            </a:r>
            <a:r>
              <a:rPr lang="fr-FR" dirty="0" err="1" smtClean="0"/>
              <a:t>ali</a:t>
            </a:r>
            <a:r>
              <a:rPr lang="fr-FR" dirty="0" smtClean="0"/>
              <a:t>&lt;/</a:t>
            </a:r>
            <a:r>
              <a:rPr lang="fr-FR" dirty="0" err="1" smtClean="0"/>
              <a:t>prenom</a:t>
            </a:r>
            <a:r>
              <a:rPr lang="fr-FR" dirty="0" smtClean="0"/>
              <a:t>&gt;</a:t>
            </a:r>
          </a:p>
          <a:p>
            <a:r>
              <a:rPr lang="fr-FR" dirty="0" smtClean="0"/>
              <a:t>&lt;/personne&gt;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a:t>
            </a:r>
            <a:endParaRPr lang="fr-FR" dirty="0"/>
          </a:p>
        </p:txBody>
      </p:sp>
      <p:sp>
        <p:nvSpPr>
          <p:cNvPr id="3" name="Espace réservé du contenu 2"/>
          <p:cNvSpPr>
            <a:spLocks noGrp="1"/>
          </p:cNvSpPr>
          <p:nvPr>
            <p:ph idx="1"/>
          </p:nvPr>
        </p:nvSpPr>
        <p:spPr>
          <a:xfrm>
            <a:off x="0" y="1600200"/>
            <a:ext cx="9144000" cy="4525963"/>
          </a:xfrm>
        </p:spPr>
        <p:txBody>
          <a:bodyPr>
            <a:normAutofit lnSpcReduction="10000"/>
          </a:bodyPr>
          <a:lstStyle/>
          <a:p>
            <a:r>
              <a:rPr lang="fr-FR" sz="2600" dirty="0" smtClean="0">
                <a:solidFill>
                  <a:srgbClr val="FF0000"/>
                </a:solidFill>
              </a:rPr>
              <a:t>&lt;</a:t>
            </a:r>
            <a:r>
              <a:rPr lang="fr-FR" sz="2600" dirty="0" err="1" smtClean="0">
                <a:solidFill>
                  <a:srgbClr val="FF0000"/>
                </a:solidFill>
              </a:rPr>
              <a:t>xsd:element</a:t>
            </a:r>
            <a:r>
              <a:rPr lang="fr-FR" sz="2600" dirty="0" smtClean="0">
                <a:solidFill>
                  <a:srgbClr val="FF0000"/>
                </a:solidFill>
              </a:rPr>
              <a:t> </a:t>
            </a:r>
            <a:r>
              <a:rPr lang="fr-FR" sz="2600" dirty="0" err="1" smtClean="0"/>
              <a:t>name</a:t>
            </a:r>
            <a:r>
              <a:rPr lang="fr-FR" sz="2600" dirty="0" smtClean="0"/>
              <a:t>=‘’ personne ‘’&gt; </a:t>
            </a:r>
          </a:p>
          <a:p>
            <a:r>
              <a:rPr lang="fr-FR" sz="2600" dirty="0" smtClean="0"/>
              <a:t>      &lt;</a:t>
            </a:r>
            <a:r>
              <a:rPr lang="fr-FR" sz="2600" dirty="0" err="1" smtClean="0"/>
              <a:t>xsd:complexType</a:t>
            </a:r>
            <a:r>
              <a:rPr lang="fr-FR" sz="2600" dirty="0" smtClean="0"/>
              <a:t>&gt; </a:t>
            </a:r>
          </a:p>
          <a:p>
            <a:r>
              <a:rPr lang="fr-FR" sz="2600" dirty="0" smtClean="0"/>
              <a:t>           &lt;</a:t>
            </a:r>
            <a:r>
              <a:rPr lang="fr-FR" sz="2600" dirty="0" err="1" smtClean="0"/>
              <a:t>xsd:sequence</a:t>
            </a:r>
            <a:r>
              <a:rPr lang="fr-FR" sz="2600" dirty="0" smtClean="0"/>
              <a:t>&gt; </a:t>
            </a:r>
          </a:p>
          <a:p>
            <a:r>
              <a:rPr lang="fr-FR" sz="2600" dirty="0" smtClean="0"/>
              <a:t>                 &lt;</a:t>
            </a:r>
            <a:r>
              <a:rPr lang="fr-FR" sz="2600" dirty="0" err="1" smtClean="0"/>
              <a:t>xsd:element</a:t>
            </a:r>
            <a:r>
              <a:rPr lang="fr-FR" sz="2600" dirty="0" smtClean="0"/>
              <a:t> </a:t>
            </a:r>
            <a:r>
              <a:rPr lang="fr-FR" sz="2600" dirty="0" err="1" smtClean="0">
                <a:solidFill>
                  <a:srgbClr val="00B050"/>
                </a:solidFill>
              </a:rPr>
              <a:t>name</a:t>
            </a:r>
            <a:r>
              <a:rPr lang="fr-FR" sz="2600" dirty="0" smtClean="0"/>
              <a:t>="nom" </a:t>
            </a:r>
            <a:r>
              <a:rPr lang="fr-FR" sz="2600" dirty="0" smtClean="0">
                <a:solidFill>
                  <a:srgbClr val="00B050"/>
                </a:solidFill>
              </a:rPr>
              <a:t>type</a:t>
            </a:r>
            <a:r>
              <a:rPr lang="fr-FR" sz="2600" dirty="0" smtClean="0"/>
              <a:t>="</a:t>
            </a:r>
            <a:r>
              <a:rPr lang="fr-FR" sz="2600" dirty="0" err="1" smtClean="0"/>
              <a:t>xsd:string</a:t>
            </a:r>
            <a:r>
              <a:rPr lang="fr-FR" sz="2600" dirty="0" smtClean="0"/>
              <a:t>" /&gt;    </a:t>
            </a:r>
          </a:p>
          <a:p>
            <a:r>
              <a:rPr lang="fr-FR" sz="2600" dirty="0" smtClean="0"/>
              <a:t>                 &lt;</a:t>
            </a:r>
            <a:r>
              <a:rPr lang="fr-FR" sz="2600" dirty="0" err="1" smtClean="0"/>
              <a:t>xsd:element</a:t>
            </a:r>
            <a:r>
              <a:rPr lang="fr-FR" sz="2600" dirty="0" smtClean="0"/>
              <a:t> </a:t>
            </a:r>
            <a:r>
              <a:rPr lang="fr-FR" sz="2600" dirty="0" err="1" smtClean="0">
                <a:solidFill>
                  <a:srgbClr val="00B050"/>
                </a:solidFill>
              </a:rPr>
              <a:t>name</a:t>
            </a:r>
            <a:r>
              <a:rPr lang="fr-FR" sz="2600" dirty="0" smtClean="0"/>
              <a:t>="prénom" </a:t>
            </a:r>
            <a:r>
              <a:rPr lang="fr-FR" sz="2600" dirty="0" smtClean="0">
                <a:solidFill>
                  <a:srgbClr val="00B050"/>
                </a:solidFill>
              </a:rPr>
              <a:t>type</a:t>
            </a:r>
            <a:r>
              <a:rPr lang="fr-FR" sz="2600" dirty="0" smtClean="0"/>
              <a:t>="</a:t>
            </a:r>
            <a:r>
              <a:rPr lang="fr-FR" sz="2600" dirty="0" err="1" smtClean="0"/>
              <a:t>xsd:string</a:t>
            </a:r>
            <a:r>
              <a:rPr lang="fr-FR" sz="2600" dirty="0" smtClean="0"/>
              <a:t>" /&gt; </a:t>
            </a:r>
          </a:p>
          <a:p>
            <a:r>
              <a:rPr lang="fr-FR" sz="2600" dirty="0" smtClean="0"/>
              <a:t>             &lt;/</a:t>
            </a:r>
            <a:r>
              <a:rPr lang="fr-FR" sz="2600" dirty="0" err="1" smtClean="0"/>
              <a:t>xsd:sequence</a:t>
            </a:r>
            <a:r>
              <a:rPr lang="fr-FR" sz="2600" dirty="0" smtClean="0"/>
              <a:t>&gt; </a:t>
            </a:r>
          </a:p>
          <a:p>
            <a:r>
              <a:rPr lang="fr-FR" sz="2800" dirty="0" smtClean="0"/>
              <a:t>            &lt;</a:t>
            </a:r>
            <a:r>
              <a:rPr lang="fr-FR" sz="2800" dirty="0" err="1" smtClean="0"/>
              <a:t>xsd</a:t>
            </a:r>
            <a:r>
              <a:rPr lang="fr-FR" sz="2800" dirty="0" smtClean="0"/>
              <a:t>: attribut </a:t>
            </a:r>
            <a:r>
              <a:rPr lang="fr-FR" sz="2800" dirty="0" err="1" smtClean="0">
                <a:solidFill>
                  <a:srgbClr val="00B050"/>
                </a:solidFill>
              </a:rPr>
              <a:t>name</a:t>
            </a:r>
            <a:r>
              <a:rPr lang="fr-FR" sz="2800" dirty="0" smtClean="0"/>
              <a:t>=‘’</a:t>
            </a:r>
            <a:r>
              <a:rPr lang="fr-FR" sz="2800" dirty="0" err="1" smtClean="0"/>
              <a:t>age</a:t>
            </a:r>
            <a:r>
              <a:rPr lang="fr-FR" sz="2800" dirty="0" smtClean="0"/>
              <a:t>’’ </a:t>
            </a:r>
            <a:r>
              <a:rPr lang="fr-FR" sz="2800" dirty="0" smtClean="0">
                <a:solidFill>
                  <a:srgbClr val="00B050"/>
                </a:solidFill>
              </a:rPr>
              <a:t>type</a:t>
            </a:r>
            <a:r>
              <a:rPr lang="fr-FR" sz="2800" dirty="0" smtClean="0"/>
              <a:t>=‘</a:t>
            </a:r>
            <a:r>
              <a:rPr lang="fr-FR" sz="2800" dirty="0" err="1" smtClean="0"/>
              <a:t>xsd:int</a:t>
            </a:r>
            <a:r>
              <a:rPr lang="fr-FR" sz="2800" dirty="0" smtClean="0"/>
              <a:t> ‘’/ &gt;</a:t>
            </a:r>
          </a:p>
          <a:p>
            <a:r>
              <a:rPr lang="fr-FR" sz="2600" dirty="0" smtClean="0"/>
              <a:t>              &lt;</a:t>
            </a:r>
            <a:r>
              <a:rPr lang="fr-FR" sz="2600" dirty="0" err="1" smtClean="0"/>
              <a:t>xsd:attribut</a:t>
            </a:r>
            <a:r>
              <a:rPr lang="fr-FR" sz="2600" dirty="0" smtClean="0"/>
              <a:t> </a:t>
            </a:r>
            <a:r>
              <a:rPr lang="fr-FR" sz="2600" dirty="0" err="1" smtClean="0">
                <a:solidFill>
                  <a:srgbClr val="00B050"/>
                </a:solidFill>
              </a:rPr>
              <a:t>name</a:t>
            </a:r>
            <a:r>
              <a:rPr lang="fr-FR" sz="2600" dirty="0" smtClean="0"/>
              <a:t>=‘’situation’’ </a:t>
            </a:r>
            <a:r>
              <a:rPr lang="fr-FR" sz="2600" dirty="0" smtClean="0">
                <a:solidFill>
                  <a:srgbClr val="00B050"/>
                </a:solidFill>
              </a:rPr>
              <a:t>type</a:t>
            </a:r>
            <a:r>
              <a:rPr lang="fr-FR" sz="2600" dirty="0" smtClean="0"/>
              <a:t>=‘</a:t>
            </a:r>
            <a:r>
              <a:rPr lang="fr-FR" sz="2600" dirty="0" err="1" smtClean="0"/>
              <a:t>xsd:int</a:t>
            </a:r>
            <a:r>
              <a:rPr lang="fr-FR" sz="2600" dirty="0" smtClean="0"/>
              <a:t>’’/&gt;</a:t>
            </a:r>
          </a:p>
          <a:p>
            <a:r>
              <a:rPr lang="fr-FR" sz="2600" dirty="0" smtClean="0"/>
              <a:t>      &lt;/</a:t>
            </a:r>
            <a:r>
              <a:rPr lang="fr-FR" sz="2600" dirty="0" err="1" smtClean="0"/>
              <a:t>xsd:complexType</a:t>
            </a:r>
            <a:r>
              <a:rPr lang="fr-FR" sz="2600" dirty="0" smtClean="0"/>
              <a:t>&gt;</a:t>
            </a:r>
          </a:p>
          <a:p>
            <a:r>
              <a:rPr lang="fr-FR" sz="2400" dirty="0" smtClean="0">
                <a:solidFill>
                  <a:srgbClr val="FF0000"/>
                </a:solidFill>
              </a:rPr>
              <a:t>&lt;/</a:t>
            </a:r>
            <a:r>
              <a:rPr lang="fr-FR" sz="2400" dirty="0" err="1" smtClean="0">
                <a:solidFill>
                  <a:srgbClr val="FF0000"/>
                </a:solidFill>
              </a:rPr>
              <a:t>xsd:element</a:t>
            </a:r>
            <a:r>
              <a:rPr lang="fr-FR" sz="2400" dirty="0" smtClean="0">
                <a:solidFill>
                  <a:srgbClr val="FF0000"/>
                </a:solidFill>
              </a:rPr>
              <a:t>&gt;</a:t>
            </a:r>
          </a:p>
          <a:p>
            <a:endParaRPr lang="fr-FR" sz="2600" dirty="0" smtClean="0"/>
          </a:p>
          <a:p>
            <a:endParaRPr lang="fr-FR" sz="2600" dirty="0" smtClean="0"/>
          </a:p>
          <a:p>
            <a:endParaRPr lang="fr-FR" sz="2600" dirty="0" smtClean="0"/>
          </a:p>
          <a:p>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Occurrence sur les balises</a:t>
            </a:r>
            <a:endParaRPr lang="fr-FR" dirty="0"/>
          </a:p>
        </p:txBody>
      </p:sp>
      <p:sp>
        <p:nvSpPr>
          <p:cNvPr id="3" name="Espace réservé du contenu 2"/>
          <p:cNvSpPr>
            <a:spLocks noGrp="1"/>
          </p:cNvSpPr>
          <p:nvPr>
            <p:ph idx="1"/>
          </p:nvPr>
        </p:nvSpPr>
        <p:spPr/>
        <p:txBody>
          <a:bodyPr>
            <a:normAutofit fontScale="70000" lnSpcReduction="20000"/>
          </a:bodyPr>
          <a:lstStyle/>
          <a:p>
            <a:pPr algn="just"/>
            <a:r>
              <a:rPr lang="fr-FR" dirty="0" smtClean="0"/>
              <a:t>Les attributs </a:t>
            </a:r>
            <a:r>
              <a:rPr lang="fr-FR" b="1" dirty="0" err="1" smtClean="0">
                <a:solidFill>
                  <a:srgbClr val="FF0000"/>
                </a:solidFill>
                <a:effectLst>
                  <a:outerShdw blurRad="38100" dist="38100" dir="2700000" algn="tl">
                    <a:srgbClr val="000000">
                      <a:alpha val="43137"/>
                    </a:srgbClr>
                  </a:outerShdw>
                </a:effectLst>
              </a:rPr>
              <a:t>minOccurs</a:t>
            </a:r>
            <a:r>
              <a:rPr lang="fr-FR" dirty="0" smtClean="0">
                <a:solidFill>
                  <a:srgbClr val="FF0000"/>
                </a:solidFill>
              </a:rPr>
              <a:t> </a:t>
            </a:r>
            <a:r>
              <a:rPr lang="fr-FR" dirty="0" smtClean="0"/>
              <a:t>et </a:t>
            </a:r>
            <a:r>
              <a:rPr lang="fr-FR" b="1" u="sng" dirty="0" err="1" smtClean="0">
                <a:solidFill>
                  <a:srgbClr val="FF0000"/>
                </a:solidFill>
                <a:effectLst>
                  <a:outerShdw blurRad="38100" dist="38100" dir="2700000" algn="tl">
                    <a:srgbClr val="000000">
                      <a:alpha val="43137"/>
                    </a:srgbClr>
                  </a:outerShdw>
                </a:effectLst>
              </a:rPr>
              <a:t>maxOccurs</a:t>
            </a:r>
            <a:r>
              <a:rPr lang="fr-FR" dirty="0" smtClean="0">
                <a:effectLst>
                  <a:outerShdw blurRad="38100" dist="38100" dir="2700000" algn="tl">
                    <a:srgbClr val="000000">
                      <a:alpha val="43137"/>
                    </a:srgbClr>
                  </a:outerShdw>
                </a:effectLst>
              </a:rPr>
              <a:t> </a:t>
            </a:r>
            <a:r>
              <a:rPr lang="fr-FR" dirty="0" smtClean="0"/>
              <a:t>permettent de préciser le nombre minimal ou maximal d'occurrences</a:t>
            </a:r>
            <a:br>
              <a:rPr lang="fr-FR" dirty="0" smtClean="0"/>
            </a:br>
            <a:r>
              <a:rPr lang="fr-FR" dirty="0" smtClean="0"/>
              <a:t>d'un élément ou d'un groupe. Ils sont l'équivalent des opérateurs ?, * et + des DTD. Ils peuvent apparaître comme attribut des éléments </a:t>
            </a:r>
            <a:r>
              <a:rPr lang="fr-FR" dirty="0" err="1" smtClean="0"/>
              <a:t>xsd:element</a:t>
            </a:r>
            <a:r>
              <a:rPr lang="fr-FR" dirty="0" smtClean="0"/>
              <a:t>, </a:t>
            </a:r>
            <a:r>
              <a:rPr lang="fr-FR" dirty="0" err="1" smtClean="0"/>
              <a:t>xsd:sequence</a:t>
            </a:r>
            <a:r>
              <a:rPr lang="fr-FR" dirty="0" smtClean="0"/>
              <a:t>, </a:t>
            </a:r>
            <a:r>
              <a:rPr lang="fr-FR" dirty="0" err="1" smtClean="0"/>
              <a:t>xsd:choice</a:t>
            </a:r>
            <a:r>
              <a:rPr lang="fr-FR" dirty="0" smtClean="0"/>
              <a:t> et </a:t>
            </a:r>
            <a:r>
              <a:rPr lang="fr-FR" dirty="0" err="1" smtClean="0"/>
              <a:t>xsd:all.</a:t>
            </a:r>
            <a:r>
              <a:rPr lang="fr-FR" dirty="0" smtClean="0"/>
              <a:t> </a:t>
            </a:r>
          </a:p>
          <a:p>
            <a:pPr algn="just"/>
            <a:endParaRPr lang="fr-FR" dirty="0" smtClean="0"/>
          </a:p>
          <a:p>
            <a:r>
              <a:rPr lang="fr-FR" dirty="0" smtClean="0"/>
              <a:t>L'attribut </a:t>
            </a:r>
            <a:r>
              <a:rPr lang="fr-FR" dirty="0" err="1" smtClean="0"/>
              <a:t>minOccurs</a:t>
            </a:r>
            <a:r>
              <a:rPr lang="fr-FR" dirty="0" smtClean="0"/>
              <a:t/>
            </a:r>
            <a:br>
              <a:rPr lang="fr-FR" dirty="0" smtClean="0"/>
            </a:br>
            <a:r>
              <a:rPr lang="fr-FR" dirty="0" smtClean="0"/>
              <a:t>prend un entier comme valeur.</a:t>
            </a:r>
          </a:p>
          <a:p>
            <a:endParaRPr lang="fr-FR" dirty="0" smtClean="0"/>
          </a:p>
          <a:p>
            <a:r>
              <a:rPr lang="fr-FR" dirty="0" smtClean="0"/>
              <a:t> L'attribut </a:t>
            </a:r>
            <a:r>
              <a:rPr lang="fr-FR" dirty="0" err="1" smtClean="0"/>
              <a:t>maxOccurs</a:t>
            </a:r>
            <a:r>
              <a:rPr lang="fr-FR" dirty="0" smtClean="0"/>
              <a:t> prend un entier ou la chaîne </a:t>
            </a:r>
            <a:r>
              <a:rPr lang="fr-FR" dirty="0" err="1" smtClean="0"/>
              <a:t>unbounded</a:t>
            </a:r>
            <a:r>
              <a:rPr lang="fr-FR" dirty="0" smtClean="0"/>
              <a:t>  comme valeur pour indiquer qu'il n'y a pas de nombre maximal. La valeur par défaut de ces deux attributs est la valeur 1 </a:t>
            </a:r>
            <a:br>
              <a:rPr lang="fr-FR" dirty="0" smtClean="0"/>
            </a:br>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exemple:1</a:t>
            </a:r>
            <a:endParaRPr lang="fr-FR" dirty="0"/>
          </a:p>
        </p:txBody>
      </p:sp>
      <p:sp>
        <p:nvSpPr>
          <p:cNvPr id="3" name="Espace réservé du contenu 2"/>
          <p:cNvSpPr>
            <a:spLocks noGrp="1"/>
          </p:cNvSpPr>
          <p:nvPr>
            <p:ph idx="1"/>
          </p:nvPr>
        </p:nvSpPr>
        <p:spPr>
          <a:xfrm>
            <a:off x="0" y="1600200"/>
            <a:ext cx="9144000" cy="4525963"/>
          </a:xfrm>
        </p:spPr>
        <p:txBody>
          <a:bodyPr>
            <a:normAutofit fontScale="77500" lnSpcReduction="20000"/>
          </a:bodyPr>
          <a:lstStyle/>
          <a:p>
            <a:pPr>
              <a:buNone/>
            </a:pPr>
            <a:r>
              <a:rPr lang="fr-FR" dirty="0" smtClean="0"/>
              <a:t>   &lt;!ELEMENT </a:t>
            </a:r>
            <a:r>
              <a:rPr lang="fr-FR" dirty="0" err="1" smtClean="0"/>
              <a:t>elem</a:t>
            </a:r>
            <a:r>
              <a:rPr lang="fr-FR" dirty="0" smtClean="0"/>
              <a:t> (elem1, elem2?, elem3*)&gt;</a:t>
            </a:r>
            <a:br>
              <a:rPr lang="fr-FR" dirty="0" smtClean="0"/>
            </a:br>
            <a:endParaRPr lang="fr-FR" dirty="0" smtClean="0"/>
          </a:p>
          <a:p>
            <a:pPr>
              <a:buNone/>
            </a:pPr>
            <a:r>
              <a:rPr lang="fr-FR" dirty="0" smtClean="0"/>
              <a:t>   &lt;</a:t>
            </a:r>
            <a:r>
              <a:rPr lang="fr-FR" dirty="0" err="1" smtClean="0"/>
              <a:t>xsd:element</a:t>
            </a:r>
            <a:r>
              <a:rPr lang="fr-FR" dirty="0" smtClean="0"/>
              <a:t> </a:t>
            </a:r>
            <a:r>
              <a:rPr lang="fr-FR" dirty="0" err="1" smtClean="0"/>
              <a:t>name</a:t>
            </a:r>
            <a:r>
              <a:rPr lang="fr-FR" dirty="0" smtClean="0"/>
              <a:t>="</a:t>
            </a:r>
            <a:r>
              <a:rPr lang="fr-FR" dirty="0" err="1" smtClean="0"/>
              <a:t>elem</a:t>
            </a:r>
            <a:r>
              <a:rPr lang="fr-FR" dirty="0" smtClean="0"/>
              <a:t>"&gt;</a:t>
            </a:r>
            <a:br>
              <a:rPr lang="fr-FR" dirty="0" smtClean="0"/>
            </a:br>
            <a:r>
              <a:rPr lang="fr-FR" dirty="0" smtClean="0"/>
              <a:t>     &lt;</a:t>
            </a:r>
            <a:r>
              <a:rPr lang="fr-FR" dirty="0" err="1" smtClean="0"/>
              <a:t>xsd:complexType</a:t>
            </a:r>
            <a:r>
              <a:rPr lang="fr-FR" dirty="0" smtClean="0"/>
              <a:t>&gt;</a:t>
            </a:r>
            <a:br>
              <a:rPr lang="fr-FR" dirty="0" smtClean="0"/>
            </a:br>
            <a:r>
              <a:rPr lang="fr-FR" dirty="0" smtClean="0"/>
              <a:t>           &lt;</a:t>
            </a:r>
            <a:r>
              <a:rPr lang="fr-FR" dirty="0" err="1" smtClean="0"/>
              <a:t>xsd:sequence</a:t>
            </a:r>
            <a:r>
              <a:rPr lang="fr-FR" dirty="0" smtClean="0"/>
              <a:t>&gt;</a:t>
            </a:r>
            <a:br>
              <a:rPr lang="fr-FR" dirty="0" smtClean="0"/>
            </a:br>
            <a:r>
              <a:rPr lang="fr-FR" dirty="0" smtClean="0"/>
              <a:t>                &lt;</a:t>
            </a:r>
            <a:r>
              <a:rPr lang="fr-FR" dirty="0" err="1" smtClean="0"/>
              <a:t>xsd:element</a:t>
            </a:r>
            <a:r>
              <a:rPr lang="fr-FR" dirty="0" smtClean="0"/>
              <a:t> </a:t>
            </a:r>
            <a:r>
              <a:rPr lang="fr-FR" dirty="0" err="1" smtClean="0"/>
              <a:t>name</a:t>
            </a:r>
            <a:r>
              <a:rPr lang="fr-FR" dirty="0" smtClean="0"/>
              <a:t>="elem1"/&gt;</a:t>
            </a:r>
            <a:br>
              <a:rPr lang="fr-FR" dirty="0" smtClean="0"/>
            </a:br>
            <a:r>
              <a:rPr lang="fr-FR" dirty="0" smtClean="0"/>
              <a:t>                &lt;</a:t>
            </a:r>
            <a:r>
              <a:rPr lang="fr-FR" dirty="0" err="1" smtClean="0"/>
              <a:t>xsd:element</a:t>
            </a:r>
            <a:r>
              <a:rPr lang="fr-FR" dirty="0" smtClean="0"/>
              <a:t> </a:t>
            </a:r>
            <a:r>
              <a:rPr lang="fr-FR" dirty="0" err="1" smtClean="0"/>
              <a:t>name</a:t>
            </a:r>
            <a:r>
              <a:rPr lang="fr-FR" dirty="0" smtClean="0"/>
              <a:t>="elem2" </a:t>
            </a:r>
            <a:r>
              <a:rPr lang="fr-FR" b="1" dirty="0" err="1" smtClean="0"/>
              <a:t>minOccurs</a:t>
            </a:r>
            <a:r>
              <a:rPr lang="fr-FR" b="1" dirty="0" smtClean="0"/>
              <a:t>="0"</a:t>
            </a:r>
            <a:r>
              <a:rPr lang="fr-FR" dirty="0" smtClean="0"/>
              <a:t>/&gt;</a:t>
            </a:r>
            <a:br>
              <a:rPr lang="fr-FR" dirty="0" smtClean="0"/>
            </a:br>
            <a:r>
              <a:rPr lang="fr-FR" dirty="0" smtClean="0"/>
              <a:t>                 &lt;</a:t>
            </a:r>
            <a:r>
              <a:rPr lang="fr-FR" dirty="0" err="1" smtClean="0"/>
              <a:t>xsd:element</a:t>
            </a:r>
            <a:r>
              <a:rPr lang="fr-FR" dirty="0" smtClean="0"/>
              <a:t> </a:t>
            </a:r>
            <a:r>
              <a:rPr lang="fr-FR" dirty="0" err="1" smtClean="0"/>
              <a:t>name</a:t>
            </a:r>
            <a:r>
              <a:rPr lang="fr-FR" dirty="0" smtClean="0"/>
              <a:t>="elem3" </a:t>
            </a:r>
            <a:r>
              <a:rPr lang="fr-FR" b="1" dirty="0" err="1" smtClean="0"/>
              <a:t>minOccurs</a:t>
            </a:r>
            <a:r>
              <a:rPr lang="fr-FR" b="1" dirty="0" smtClean="0"/>
              <a:t>="0"              </a:t>
            </a:r>
          </a:p>
          <a:p>
            <a:pPr>
              <a:buNone/>
            </a:pPr>
            <a:r>
              <a:rPr lang="fr-FR" b="1" dirty="0" smtClean="0"/>
              <a:t>                                         </a:t>
            </a:r>
            <a:r>
              <a:rPr lang="fr-FR" b="1" dirty="0" err="1" smtClean="0"/>
              <a:t>maxOccurs</a:t>
            </a:r>
            <a:r>
              <a:rPr lang="fr-FR" b="1" dirty="0" smtClean="0"/>
              <a:t>="</a:t>
            </a:r>
            <a:r>
              <a:rPr lang="fr-FR" b="1" dirty="0" err="1" smtClean="0"/>
              <a:t>unbounded</a:t>
            </a:r>
            <a:r>
              <a:rPr lang="fr-FR" b="1" dirty="0" smtClean="0"/>
              <a:t>"</a:t>
            </a:r>
            <a:r>
              <a:rPr lang="fr-FR" dirty="0" smtClean="0"/>
              <a:t>/&gt;</a:t>
            </a:r>
            <a:br>
              <a:rPr lang="fr-FR" dirty="0" smtClean="0"/>
            </a:br>
            <a:r>
              <a:rPr lang="fr-FR" dirty="0" smtClean="0"/>
              <a:t>         &lt;/</a:t>
            </a:r>
            <a:r>
              <a:rPr lang="fr-FR" dirty="0" err="1" smtClean="0"/>
              <a:t>xsd:sequence</a:t>
            </a:r>
            <a:r>
              <a:rPr lang="fr-FR" dirty="0" smtClean="0"/>
              <a:t>&gt;</a:t>
            </a:r>
            <a:br>
              <a:rPr lang="fr-FR" dirty="0" smtClean="0"/>
            </a:br>
            <a:r>
              <a:rPr lang="fr-FR" dirty="0" smtClean="0"/>
              <a:t>   &lt;/</a:t>
            </a:r>
            <a:r>
              <a:rPr lang="fr-FR" dirty="0" err="1" smtClean="0"/>
              <a:t>xsd:complexType</a:t>
            </a:r>
            <a:r>
              <a:rPr lang="fr-FR" dirty="0" smtClean="0"/>
              <a:t>&gt;</a:t>
            </a:r>
          </a:p>
          <a:p>
            <a:pPr>
              <a:buNone/>
            </a:pPr>
            <a:r>
              <a:rPr lang="fr-FR" dirty="0" smtClean="0"/>
              <a:t>&lt;/</a:t>
            </a:r>
            <a:r>
              <a:rPr lang="fr-FR" dirty="0" err="1" smtClean="0"/>
              <a:t>xsd:element</a:t>
            </a:r>
            <a:r>
              <a:rPr lang="fr-FR" dirty="0" smtClean="0"/>
              <a:t>&gt; </a:t>
            </a:r>
            <a:br>
              <a:rPr lang="fr-FR" dirty="0" smtClean="0"/>
            </a:br>
            <a:endParaRPr lang="fr-F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exemple2</a:t>
            </a:r>
            <a:endParaRPr lang="fr-FR" dirty="0"/>
          </a:p>
        </p:txBody>
      </p:sp>
      <p:sp>
        <p:nvSpPr>
          <p:cNvPr id="3" name="Espace réservé du contenu 2"/>
          <p:cNvSpPr>
            <a:spLocks noGrp="1"/>
          </p:cNvSpPr>
          <p:nvPr>
            <p:ph idx="1"/>
          </p:nvPr>
        </p:nvSpPr>
        <p:spPr>
          <a:xfrm>
            <a:off x="0" y="1600200"/>
            <a:ext cx="9144000" cy="4525963"/>
          </a:xfrm>
        </p:spPr>
        <p:txBody>
          <a:bodyPr>
            <a:normAutofit fontScale="70000" lnSpcReduction="20000"/>
          </a:bodyPr>
          <a:lstStyle/>
          <a:p>
            <a:pPr>
              <a:buNone/>
            </a:pPr>
            <a:r>
              <a:rPr lang="fr-FR" dirty="0" smtClean="0"/>
              <a:t>&lt;!ELEMENT </a:t>
            </a:r>
            <a:r>
              <a:rPr lang="fr-FR" dirty="0" err="1" smtClean="0"/>
              <a:t>elem</a:t>
            </a:r>
            <a:r>
              <a:rPr lang="fr-FR" dirty="0" smtClean="0"/>
              <a:t> (elem1, (elem2 | elem3)?, elem4)&gt;</a:t>
            </a:r>
            <a:br>
              <a:rPr lang="fr-FR" dirty="0" smtClean="0"/>
            </a:br>
            <a:endParaRPr lang="fr-FR" dirty="0" smtClean="0"/>
          </a:p>
          <a:p>
            <a:pPr>
              <a:buNone/>
            </a:pPr>
            <a:r>
              <a:rPr lang="fr-FR" dirty="0" smtClean="0"/>
              <a:t>   &lt;</a:t>
            </a:r>
            <a:r>
              <a:rPr lang="fr-FR" dirty="0" err="1" smtClean="0"/>
              <a:t>xsd:element</a:t>
            </a:r>
            <a:r>
              <a:rPr lang="fr-FR" dirty="0" smtClean="0"/>
              <a:t> </a:t>
            </a:r>
            <a:r>
              <a:rPr lang="fr-FR" dirty="0" err="1" smtClean="0"/>
              <a:t>name</a:t>
            </a:r>
            <a:r>
              <a:rPr lang="fr-FR" dirty="0" smtClean="0"/>
              <a:t>="</a:t>
            </a:r>
            <a:r>
              <a:rPr lang="fr-FR" dirty="0" err="1" smtClean="0"/>
              <a:t>elem</a:t>
            </a:r>
            <a:r>
              <a:rPr lang="fr-FR" dirty="0" smtClean="0"/>
              <a:t>"&gt;</a:t>
            </a:r>
            <a:br>
              <a:rPr lang="fr-FR" dirty="0" smtClean="0"/>
            </a:br>
            <a:r>
              <a:rPr lang="fr-FR" dirty="0" smtClean="0"/>
              <a:t>  &lt;</a:t>
            </a:r>
            <a:r>
              <a:rPr lang="fr-FR" dirty="0" err="1" smtClean="0"/>
              <a:t>xsd:complexType</a:t>
            </a:r>
            <a:r>
              <a:rPr lang="fr-FR" dirty="0" smtClean="0"/>
              <a:t>&gt;</a:t>
            </a:r>
            <a:br>
              <a:rPr lang="fr-FR" dirty="0" smtClean="0"/>
            </a:br>
            <a:r>
              <a:rPr lang="fr-FR" dirty="0" smtClean="0"/>
              <a:t>       &lt;</a:t>
            </a:r>
            <a:r>
              <a:rPr lang="fr-FR" dirty="0" err="1" smtClean="0"/>
              <a:t>xsd:sequence</a:t>
            </a:r>
            <a:r>
              <a:rPr lang="fr-FR" dirty="0" smtClean="0"/>
              <a:t>&gt; </a:t>
            </a:r>
          </a:p>
          <a:p>
            <a:pPr>
              <a:buNone/>
            </a:pPr>
            <a:r>
              <a:rPr lang="fr-FR" dirty="0" smtClean="0"/>
              <a:t>              &lt;</a:t>
            </a:r>
            <a:r>
              <a:rPr lang="fr-FR" dirty="0" err="1" smtClean="0"/>
              <a:t>xsd:element</a:t>
            </a:r>
            <a:r>
              <a:rPr lang="fr-FR" dirty="0" smtClean="0"/>
              <a:t> </a:t>
            </a:r>
            <a:r>
              <a:rPr lang="fr-FR" dirty="0" err="1" smtClean="0"/>
              <a:t>ref</a:t>
            </a:r>
            <a:r>
              <a:rPr lang="fr-FR" dirty="0" smtClean="0"/>
              <a:t>="elem1"/&gt;</a:t>
            </a:r>
            <a:br>
              <a:rPr lang="fr-FR" dirty="0" smtClean="0"/>
            </a:br>
            <a:r>
              <a:rPr lang="fr-FR" dirty="0" smtClean="0"/>
              <a:t>         &lt;</a:t>
            </a:r>
            <a:r>
              <a:rPr lang="fr-FR" dirty="0" err="1" smtClean="0"/>
              <a:t>xsd:choice</a:t>
            </a:r>
            <a:r>
              <a:rPr lang="fr-FR" dirty="0" smtClean="0"/>
              <a:t> </a:t>
            </a:r>
            <a:r>
              <a:rPr lang="fr-FR" b="1" dirty="0" err="1" smtClean="0"/>
              <a:t>minOccurs</a:t>
            </a:r>
            <a:r>
              <a:rPr lang="fr-FR" b="1" dirty="0" smtClean="0"/>
              <a:t>="0"</a:t>
            </a:r>
            <a:r>
              <a:rPr lang="fr-FR" dirty="0" smtClean="0"/>
              <a:t>&gt;</a:t>
            </a:r>
            <a:br>
              <a:rPr lang="fr-FR" dirty="0" smtClean="0"/>
            </a:br>
            <a:r>
              <a:rPr lang="fr-FR" dirty="0" smtClean="0"/>
              <a:t>                &lt;</a:t>
            </a:r>
            <a:r>
              <a:rPr lang="fr-FR" dirty="0" err="1" smtClean="0"/>
              <a:t>xsd:element</a:t>
            </a:r>
            <a:r>
              <a:rPr lang="fr-FR" dirty="0" smtClean="0"/>
              <a:t> </a:t>
            </a:r>
            <a:r>
              <a:rPr lang="fr-FR" dirty="0" err="1" smtClean="0"/>
              <a:t>ref</a:t>
            </a:r>
            <a:r>
              <a:rPr lang="fr-FR" dirty="0" smtClean="0"/>
              <a:t>="elem2"/&gt;</a:t>
            </a:r>
            <a:br>
              <a:rPr lang="fr-FR" dirty="0" smtClean="0"/>
            </a:br>
            <a:r>
              <a:rPr lang="fr-FR" dirty="0" smtClean="0"/>
              <a:t>                &lt;</a:t>
            </a:r>
            <a:r>
              <a:rPr lang="fr-FR" dirty="0" err="1" smtClean="0"/>
              <a:t>xsd:element</a:t>
            </a:r>
            <a:r>
              <a:rPr lang="fr-FR" dirty="0" smtClean="0"/>
              <a:t> </a:t>
            </a:r>
            <a:r>
              <a:rPr lang="fr-FR" dirty="0" err="1" smtClean="0"/>
              <a:t>ref</a:t>
            </a:r>
            <a:r>
              <a:rPr lang="fr-FR" dirty="0" smtClean="0"/>
              <a:t>="elem3"/&gt;</a:t>
            </a:r>
            <a:br>
              <a:rPr lang="fr-FR" dirty="0" smtClean="0"/>
            </a:br>
            <a:r>
              <a:rPr lang="fr-FR" dirty="0" smtClean="0"/>
              <a:t>         &lt;/</a:t>
            </a:r>
            <a:r>
              <a:rPr lang="fr-FR" dirty="0" err="1" smtClean="0"/>
              <a:t>xsd:choice</a:t>
            </a:r>
            <a:r>
              <a:rPr lang="fr-FR" dirty="0" smtClean="0"/>
              <a:t>&gt;</a:t>
            </a:r>
            <a:br>
              <a:rPr lang="fr-FR" dirty="0" smtClean="0"/>
            </a:br>
            <a:r>
              <a:rPr lang="fr-FR" dirty="0" smtClean="0"/>
              <a:t>       &lt;</a:t>
            </a:r>
            <a:r>
              <a:rPr lang="fr-FR" dirty="0" err="1" smtClean="0"/>
              <a:t>xsd:element</a:t>
            </a:r>
            <a:r>
              <a:rPr lang="fr-FR" dirty="0" smtClean="0"/>
              <a:t> </a:t>
            </a:r>
            <a:r>
              <a:rPr lang="fr-FR" dirty="0" err="1" smtClean="0"/>
              <a:t>ref</a:t>
            </a:r>
            <a:r>
              <a:rPr lang="fr-FR" dirty="0" smtClean="0"/>
              <a:t>="elem4"/&gt;</a:t>
            </a:r>
            <a:br>
              <a:rPr lang="fr-FR" dirty="0" smtClean="0"/>
            </a:br>
            <a:r>
              <a:rPr lang="fr-FR" dirty="0" smtClean="0"/>
              <a:t>&lt;/</a:t>
            </a:r>
            <a:r>
              <a:rPr lang="fr-FR" dirty="0" err="1" smtClean="0"/>
              <a:t>xsd:sequence</a:t>
            </a:r>
            <a:r>
              <a:rPr lang="fr-FR" dirty="0" smtClean="0"/>
              <a:t>&gt;</a:t>
            </a:r>
            <a:br>
              <a:rPr lang="fr-FR" dirty="0" smtClean="0"/>
            </a:br>
            <a:r>
              <a:rPr lang="fr-FR" dirty="0" smtClean="0"/>
              <a:t>&lt;/</a:t>
            </a:r>
            <a:r>
              <a:rPr lang="fr-FR" dirty="0" err="1" smtClean="0"/>
              <a:t>xsd:complexType</a:t>
            </a:r>
            <a:r>
              <a:rPr lang="fr-FR" dirty="0" smtClean="0"/>
              <a:t>&gt;</a:t>
            </a:r>
            <a:br>
              <a:rPr lang="fr-FR" dirty="0" smtClean="0"/>
            </a:br>
            <a:r>
              <a:rPr lang="fr-FR" dirty="0" smtClean="0"/>
              <a:t>&lt;/</a:t>
            </a:r>
            <a:r>
              <a:rPr lang="fr-FR" dirty="0" err="1" smtClean="0"/>
              <a:t>xsd:element</a:t>
            </a:r>
            <a:r>
              <a:rPr lang="fr-FR" dirty="0" smtClean="0"/>
              <a:t>&gt; </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a:t>
            </a:r>
            <a:r>
              <a:rPr lang="fr-FR" b="1" dirty="0" smtClean="0"/>
              <a:t>langages de requêtes</a:t>
            </a:r>
            <a:r>
              <a:rPr lang="fr-FR" dirty="0" smtClean="0"/>
              <a:t> permettent quant à eux d'interroger des structures qui contiennent des données. Parmi les langages de requête les plus connus, on peut par exemple citer le SQL pour les bases de données relationnelles, le SPARQL pour les graphes RDF et les ontologies</a:t>
            </a:r>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différents types utilisés dans les schéma XML</a:t>
            </a:r>
            <a:endParaRPr lang="fr-FR" dirty="0"/>
          </a:p>
        </p:txBody>
      </p:sp>
      <p:sp>
        <p:nvSpPr>
          <p:cNvPr id="5" name="Espace réservé du contenu 4"/>
          <p:cNvSpPr>
            <a:spLocks noGrp="1"/>
          </p:cNvSpPr>
          <p:nvPr>
            <p:ph idx="1"/>
          </p:nvPr>
        </p:nvSpPr>
        <p:spPr>
          <a:xfrm>
            <a:off x="214282" y="1600200"/>
            <a:ext cx="8472518" cy="4525963"/>
          </a:xfrm>
        </p:spPr>
        <p:txBody>
          <a:bodyPr/>
          <a:lstStyle/>
          <a:p>
            <a:r>
              <a:rPr lang="fr-FR" dirty="0" smtClean="0"/>
              <a:t>Les schémas XML propose une liste exhaustive de type de variables afin de présenter tout type de variable et de format d’échange: contrairement au DTD une application peut recevoir une chaine de caractère ou moment ou elle attendre un entier ce qui génère des erreurs de traitement surtout dans les calculs </a:t>
            </a:r>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pic>
        <p:nvPicPr>
          <p:cNvPr id="4" name="Picture 2"/>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a:t>
            </a:r>
            <a:r>
              <a:rPr lang="fr-FR" b="1" dirty="0" smtClean="0"/>
              <a:t>langages de description</a:t>
            </a:r>
            <a:r>
              <a:rPr lang="fr-FR" dirty="0" smtClean="0"/>
              <a:t> permettent de décrire et structurer un ensemble de données selon un jeu de règles et des contraintes définies html SGML </a:t>
            </a:r>
            <a:r>
              <a:rPr lang="fr-FR" dirty="0" err="1" smtClean="0"/>
              <a:t>xml</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r>
              <a:rPr lang="fr-FR" dirty="0" smtClean="0"/>
              <a:t>Utilisation de XML</a:t>
            </a:r>
            <a:endParaRPr lang="fr-FR" dirty="0"/>
          </a:p>
        </p:txBody>
      </p:sp>
    </p:spTree>
    <p:extLst>
      <p:ext uri="{BB962C8B-B14F-4D97-AF65-F5344CB8AC3E}">
        <p14:creationId xmlns:p14="http://schemas.microsoft.com/office/powerpoint/2010/main" val="744447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Syntaxe de XML </a:t>
            </a:r>
            <a:br>
              <a:rPr lang="fr-FR" b="1" dirty="0" smtClean="0"/>
            </a:br>
            <a:endParaRPr lang="fr-FR" b="1" dirty="0"/>
          </a:p>
        </p:txBody>
      </p:sp>
      <p:sp>
        <p:nvSpPr>
          <p:cNvPr id="3" name="Espace réservé du contenu 2"/>
          <p:cNvSpPr>
            <a:spLocks noGrp="1"/>
          </p:cNvSpPr>
          <p:nvPr>
            <p:ph idx="1"/>
          </p:nvPr>
        </p:nvSpPr>
        <p:spPr/>
        <p:txBody>
          <a:bodyPr>
            <a:normAutofit fontScale="77500" lnSpcReduction="20000"/>
          </a:bodyPr>
          <a:lstStyle/>
          <a:p>
            <a:pPr algn="just"/>
            <a:r>
              <a:rPr lang="fr-FR" dirty="0" smtClean="0"/>
              <a:t>La syntaxe de XML est relativement simple. Elle est constituée de quelques règles pour l'écriture d'une entête et des balises pour structurer les données.</a:t>
            </a:r>
          </a:p>
          <a:p>
            <a:pPr algn="just"/>
            <a:endParaRPr lang="fr-FR" dirty="0" smtClean="0"/>
          </a:p>
          <a:p>
            <a:pPr algn="just"/>
            <a:r>
              <a:rPr lang="fr-FR" dirty="0" smtClean="0"/>
              <a:t> Ces règles sont très similaires à celles du langage HTML utilisé pour les pages WEB mais elles sont, en même temps, plus générales et plus strictes. </a:t>
            </a:r>
          </a:p>
          <a:p>
            <a:pPr algn="just"/>
            <a:endParaRPr lang="fr-FR" dirty="0" smtClean="0"/>
          </a:p>
          <a:p>
            <a:pPr algn="just"/>
            <a:r>
              <a:rPr lang="fr-FR" dirty="0" smtClean="0"/>
              <a:t>Elles sont plus générales car les noms</a:t>
            </a:r>
            <a:br>
              <a:rPr lang="fr-FR" dirty="0" smtClean="0"/>
            </a:br>
            <a:r>
              <a:rPr lang="fr-FR" dirty="0" smtClean="0"/>
              <a:t>des balises sont libres. Elles sont aussi plus strictes car elles imposent qu'à toute balise ouvrante corresponde une</a:t>
            </a:r>
            <a:br>
              <a:rPr lang="fr-FR" dirty="0" smtClean="0"/>
            </a:br>
            <a:r>
              <a:rPr lang="fr-FR" dirty="0" smtClean="0"/>
              <a:t>balise fermante. </a:t>
            </a:r>
            <a:br>
              <a:rPr lang="fr-FR" dirty="0" smtClean="0"/>
            </a:b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1026" name="Picture 2"/>
          <p:cNvPicPr>
            <a:picLocks noGrp="1" noChangeAspect="1" noChangeArrowheads="1"/>
          </p:cNvPicPr>
          <p:nvPr>
            <p:ph idx="1"/>
          </p:nvPr>
        </p:nvPicPr>
        <p:blipFill>
          <a:blip r:embed="rId2"/>
          <a:srcRect/>
          <a:stretch>
            <a:fillRect/>
          </a:stretch>
        </p:blipFill>
        <p:spPr bwMode="auto">
          <a:xfrm>
            <a:off x="357158" y="285728"/>
            <a:ext cx="8572559" cy="6357982"/>
          </a:xfrm>
          <a:prstGeom prst="rect">
            <a:avLst/>
          </a:prstGeom>
          <a:noFill/>
          <a:ln w="9525">
            <a:noFill/>
            <a:miter lim="800000"/>
            <a:headEnd/>
            <a:tailEnd/>
          </a:ln>
          <a:effectLst/>
        </p:spPr>
      </p:pic>
      <p:sp>
        <p:nvSpPr>
          <p:cNvPr id="5" name="Rectangle à coins arrondis 4"/>
          <p:cNvSpPr/>
          <p:nvPr/>
        </p:nvSpPr>
        <p:spPr>
          <a:xfrm>
            <a:off x="357158" y="285728"/>
            <a:ext cx="7000924" cy="500066"/>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 name="Rectangle à coins arrondis 5"/>
          <p:cNvSpPr/>
          <p:nvPr/>
        </p:nvSpPr>
        <p:spPr>
          <a:xfrm>
            <a:off x="642910" y="642918"/>
            <a:ext cx="8215370" cy="3571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Rectangle à coins arrondis 6"/>
          <p:cNvSpPr/>
          <p:nvPr/>
        </p:nvSpPr>
        <p:spPr>
          <a:xfrm>
            <a:off x="642910" y="1071546"/>
            <a:ext cx="7000924" cy="285752"/>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8" name="Rectangle à coins arrondis 7"/>
          <p:cNvSpPr/>
          <p:nvPr/>
        </p:nvSpPr>
        <p:spPr>
          <a:xfrm>
            <a:off x="285720" y="1357298"/>
            <a:ext cx="8143932" cy="5286412"/>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9" name="Rectangle à coins arrondis 8"/>
          <p:cNvSpPr/>
          <p:nvPr/>
        </p:nvSpPr>
        <p:spPr>
          <a:xfrm>
            <a:off x="0" y="0"/>
            <a:ext cx="9144000" cy="150017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5"/>
                                        </p:tgtEl>
                                        <p:attrNameLst>
                                          <p:attrName>ppt_x</p:attrName>
                                        </p:attrNameLst>
                                      </p:cBhvr>
                                      <p:tavLst>
                                        <p:tav tm="0">
                                          <p:val>
                                            <p:strVal val="ppt_x"/>
                                          </p:val>
                                        </p:tav>
                                        <p:tav tm="100000">
                                          <p:val>
                                            <p:strVal val="ppt_x"/>
                                          </p:val>
                                        </p:tav>
                                      </p:tavLst>
                                    </p:anim>
                                    <p:anim calcmode="lin" valueType="num">
                                      <p:cBhvr additive="base">
                                        <p:cTn id="13" dur="500"/>
                                        <p:tgtEl>
                                          <p:spTgt spid="5"/>
                                        </p:tgtEl>
                                        <p:attrNameLst>
                                          <p:attrName>ppt_y</p:attrName>
                                        </p:attrNameLst>
                                      </p:cBhvr>
                                      <p:tavLst>
                                        <p:tav tm="0">
                                          <p:val>
                                            <p:strVal val="ppt_y"/>
                                          </p:val>
                                        </p:tav>
                                        <p:tav tm="100000">
                                          <p:val>
                                            <p:strVal val="1+ppt_h/2"/>
                                          </p:val>
                                        </p:tav>
                                      </p:tavLst>
                                    </p:anim>
                                    <p:set>
                                      <p:cBhvr>
                                        <p:cTn id="14" dur="1" fill="hold">
                                          <p:stCondLst>
                                            <p:cond delay="499"/>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6"/>
                                        </p:tgtEl>
                                        <p:attrNameLst>
                                          <p:attrName>ppt_x</p:attrName>
                                        </p:attrNameLst>
                                      </p:cBhvr>
                                      <p:tavLst>
                                        <p:tav tm="0">
                                          <p:val>
                                            <p:strVal val="ppt_x"/>
                                          </p:val>
                                        </p:tav>
                                        <p:tav tm="100000">
                                          <p:val>
                                            <p:strVal val="ppt_x"/>
                                          </p:val>
                                        </p:tav>
                                      </p:tavLst>
                                    </p:anim>
                                    <p:anim calcmode="lin" valueType="num">
                                      <p:cBhvr additive="base">
                                        <p:cTn id="25" dur="500"/>
                                        <p:tgtEl>
                                          <p:spTgt spid="6"/>
                                        </p:tgtEl>
                                        <p:attrNameLst>
                                          <p:attrName>ppt_y</p:attrName>
                                        </p:attrNameLst>
                                      </p:cBhvr>
                                      <p:tavLst>
                                        <p:tav tm="0">
                                          <p:val>
                                            <p:strVal val="ppt_y"/>
                                          </p:val>
                                        </p:tav>
                                        <p:tav tm="100000">
                                          <p:val>
                                            <p:strVal val="1+ppt_h/2"/>
                                          </p:val>
                                        </p:tav>
                                      </p:tavLst>
                                    </p:anim>
                                    <p:set>
                                      <p:cBhvr>
                                        <p:cTn id="26" dur="1" fill="hold">
                                          <p:stCondLst>
                                            <p:cond delay="4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1" nodeType="clickEffect">
                                  <p:stCondLst>
                                    <p:cond delay="0"/>
                                  </p:stCondLst>
                                  <p:childTnLst>
                                    <p:anim calcmode="lin" valueType="num">
                                      <p:cBhvr additive="base">
                                        <p:cTn id="36" dur="500"/>
                                        <p:tgtEl>
                                          <p:spTgt spid="7"/>
                                        </p:tgtEl>
                                        <p:attrNameLst>
                                          <p:attrName>ppt_x</p:attrName>
                                        </p:attrNameLst>
                                      </p:cBhvr>
                                      <p:tavLst>
                                        <p:tav tm="0">
                                          <p:val>
                                            <p:strVal val="ppt_x"/>
                                          </p:val>
                                        </p:tav>
                                        <p:tav tm="100000">
                                          <p:val>
                                            <p:strVal val="ppt_x"/>
                                          </p:val>
                                        </p:tav>
                                      </p:tavLst>
                                    </p:anim>
                                    <p:anim calcmode="lin" valueType="num">
                                      <p:cBhvr additive="base">
                                        <p:cTn id="37" dur="500"/>
                                        <p:tgtEl>
                                          <p:spTgt spid="7"/>
                                        </p:tgtEl>
                                        <p:attrNameLst>
                                          <p:attrName>ppt_y</p:attrName>
                                        </p:attrNameLst>
                                      </p:cBhvr>
                                      <p:tavLst>
                                        <p:tav tm="0">
                                          <p:val>
                                            <p:strVal val="ppt_y"/>
                                          </p:val>
                                        </p:tav>
                                        <p:tav tm="100000">
                                          <p:val>
                                            <p:strVal val="1+ppt_h/2"/>
                                          </p:val>
                                        </p:tav>
                                      </p:tavLst>
                                    </p:anim>
                                    <p:set>
                                      <p:cBhvr>
                                        <p:cTn id="38" dur="1" fill="hold">
                                          <p:stCondLst>
                                            <p:cond delay="499"/>
                                          </p:stCondLst>
                                        </p:cTn>
                                        <p:tgtEl>
                                          <p:spTgt spid="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8"/>
                                        </p:tgtEl>
                                        <p:attrNameLst>
                                          <p:attrName>ppt_x</p:attrName>
                                        </p:attrNameLst>
                                      </p:cBhvr>
                                      <p:tavLst>
                                        <p:tav tm="0">
                                          <p:val>
                                            <p:strVal val="ppt_x"/>
                                          </p:val>
                                        </p:tav>
                                        <p:tav tm="100000">
                                          <p:val>
                                            <p:strVal val="ppt_x"/>
                                          </p:val>
                                        </p:tav>
                                      </p:tavLst>
                                    </p:anim>
                                    <p:anim calcmode="lin" valueType="num">
                                      <p:cBhvr additive="base">
                                        <p:cTn id="49" dur="500"/>
                                        <p:tgtEl>
                                          <p:spTgt spid="8"/>
                                        </p:tgtEl>
                                        <p:attrNameLst>
                                          <p:attrName>ppt_y</p:attrName>
                                        </p:attrNameLst>
                                      </p:cBhvr>
                                      <p:tavLst>
                                        <p:tav tm="0">
                                          <p:val>
                                            <p:strVal val="ppt_y"/>
                                          </p:val>
                                        </p:tav>
                                        <p:tav tm="100000">
                                          <p:val>
                                            <p:strVal val="1+ppt_h/2"/>
                                          </p:val>
                                        </p:tav>
                                      </p:tavLst>
                                    </p:anim>
                                    <p:set>
                                      <p:cBhvr>
                                        <p:cTn id="50" dur="1" fill="hold">
                                          <p:stCondLst>
                                            <p:cond delay="499"/>
                                          </p:stCondLst>
                                        </p:cTn>
                                        <p:tgtEl>
                                          <p:spTgt spid="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2"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8" grpId="2" animBg="1"/>
      <p:bldP spid="9"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5169</TotalTime>
  <Words>1365</Words>
  <Application>Microsoft Office PowerPoint</Application>
  <PresentationFormat>Affichage à l'écran (4:3)</PresentationFormat>
  <Paragraphs>250</Paragraphs>
  <Slides>51</Slides>
  <Notes>0</Notes>
  <HiddenSlides>0</HiddenSlides>
  <MMClips>0</MMClips>
  <ScaleCrop>false</ScaleCrop>
  <HeadingPairs>
    <vt:vector size="4" baseType="variant">
      <vt:variant>
        <vt:lpstr>Thème</vt:lpstr>
      </vt:variant>
      <vt:variant>
        <vt:i4>1</vt:i4>
      </vt:variant>
      <vt:variant>
        <vt:lpstr>Titres des diapositives</vt:lpstr>
      </vt:variant>
      <vt:variant>
        <vt:i4>51</vt:i4>
      </vt:variant>
    </vt:vector>
  </HeadingPairs>
  <TitlesOfParts>
    <vt:vector size="52" baseType="lpstr">
      <vt:lpstr>Thème Office</vt:lpstr>
      <vt:lpstr>Chapitre 2:</vt:lpstr>
      <vt:lpstr>Définition </vt:lpstr>
      <vt:lpstr>Présentation PowerPoint</vt:lpstr>
      <vt:lpstr>Présentation PowerPoint</vt:lpstr>
      <vt:lpstr>Présentation PowerPoint</vt:lpstr>
      <vt:lpstr>Présentation PowerPoint</vt:lpstr>
      <vt:lpstr>Présentation PowerPoint</vt:lpstr>
      <vt:lpstr> Syntaxe de XML  </vt:lpstr>
      <vt:lpstr>Présentation PowerPoint</vt:lpstr>
      <vt:lpstr>   Composition globale d'un document  </vt:lpstr>
      <vt:lpstr>Présentation PowerPoint</vt:lpstr>
      <vt:lpstr>Corps du document  </vt:lpstr>
      <vt:lpstr>Présentation PowerPoint</vt:lpstr>
      <vt:lpstr>Présentation PowerPoint</vt:lpstr>
      <vt:lpstr>Problème ????? </vt:lpstr>
      <vt:lpstr>DTD</vt:lpstr>
      <vt:lpstr>Exemple de DTD</vt:lpstr>
      <vt:lpstr>Présentation PowerPoint</vt:lpstr>
      <vt:lpstr>Déclaration interne</vt:lpstr>
      <vt:lpstr>Déclaration externe </vt:lpstr>
      <vt:lpstr> opération dans d’une DTD</vt:lpstr>
      <vt:lpstr>Les attributs</vt:lpstr>
      <vt:lpstr>Présentation PowerPoint</vt:lpstr>
      <vt:lpstr>Présentation PowerPoint</vt:lpstr>
      <vt:lpstr>exemple</vt:lpstr>
      <vt:lpstr>Les limites des DTDs</vt:lpstr>
      <vt:lpstr>Les limites des DTDs</vt:lpstr>
      <vt:lpstr>Présentation PowerPoint</vt:lpstr>
      <vt:lpstr>Les schémas XML</vt:lpstr>
      <vt:lpstr>Les schémas XML</vt:lpstr>
      <vt:lpstr>Les schémas XML</vt:lpstr>
      <vt:lpstr>Présentation PowerPoint</vt:lpstr>
      <vt:lpstr>Présentation PowerPoint</vt:lpstr>
      <vt:lpstr>Structure globale d’un schéma XML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balise séquence dans cette exemple indique l’ordre d’apparition des deux attributs nom et prénom  exemple si on veux construire un fichier XML a partir de ce schéma on ne peut pas mettre prénom avant de le nom car le schéma a déjà précisé l’ordre</vt:lpstr>
      <vt:lpstr>La balise choice dans cet exemple joue le rôle de l’ opération « ou », « I » dans la DTD</vt:lpstr>
      <vt:lpstr>Présentation PowerPoint</vt:lpstr>
      <vt:lpstr>Élément qui contient des balises et des attributs</vt:lpstr>
      <vt:lpstr>exemple:</vt:lpstr>
      <vt:lpstr>Occurrence sur les balises</vt:lpstr>
      <vt:lpstr>exemple:1</vt:lpstr>
      <vt:lpstr>exemple2</vt:lpstr>
      <vt:lpstr>Les différents types utilisés dans les schéma XML</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services web</dc:title>
  <dc:creator>sts</dc:creator>
  <cp:lastModifiedBy>EL FADJR</cp:lastModifiedBy>
  <cp:revision>365</cp:revision>
  <dcterms:created xsi:type="dcterms:W3CDTF">2018-09-15T08:09:57Z</dcterms:created>
  <dcterms:modified xsi:type="dcterms:W3CDTF">2022-11-07T11:35:32Z</dcterms:modified>
</cp:coreProperties>
</file>