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78" r:id="rId3"/>
    <p:sldId id="379" r:id="rId4"/>
    <p:sldId id="380" r:id="rId5"/>
    <p:sldId id="381" r:id="rId6"/>
    <p:sldId id="382" r:id="rId7"/>
    <p:sldId id="383" r:id="rId8"/>
    <p:sldId id="400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1" r:id="rId26"/>
    <p:sldId id="314" r:id="rId27"/>
    <p:sldId id="377" r:id="rId28"/>
    <p:sldId id="366" r:id="rId29"/>
    <p:sldId id="367" r:id="rId30"/>
    <p:sldId id="369" r:id="rId31"/>
    <p:sldId id="370" r:id="rId32"/>
    <p:sldId id="371" r:id="rId33"/>
    <p:sldId id="372" r:id="rId34"/>
    <p:sldId id="373" r:id="rId35"/>
    <p:sldId id="376" r:id="rId36"/>
    <p:sldId id="335" r:id="rId37"/>
    <p:sldId id="344" r:id="rId38"/>
    <p:sldId id="345" r:id="rId39"/>
    <p:sldId id="346" r:id="rId40"/>
    <p:sldId id="375" r:id="rId41"/>
    <p:sldId id="338" r:id="rId42"/>
    <p:sldId id="339" r:id="rId43"/>
    <p:sldId id="340" r:id="rId44"/>
    <p:sldId id="341" r:id="rId45"/>
    <p:sldId id="347" r:id="rId46"/>
    <p:sldId id="349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3CEC7-26EF-45EA-A47C-6D2AF645374C}" type="datetimeFigureOut">
              <a:rPr lang="fr-FR" smtClean="0"/>
              <a:pPr/>
              <a:t>02/12/2018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7F7E0-21AA-4646-BD12-193B0FD6D5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27</a:t>
            </a:fld>
            <a:endParaRPr 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28</a:t>
            </a:fld>
            <a:endParaRPr lang="fr-F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29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74DC-ABE7-4CD0-87D1-A4077B8CAB42}" type="datetime1">
              <a:rPr lang="fr-FR" smtClean="0"/>
              <a:pPr/>
              <a:t>02/12/2018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9946-2EF5-4913-B8FA-2FBF56E2807E}" type="datetime1">
              <a:rPr lang="fr-FR" smtClean="0"/>
              <a:pPr/>
              <a:t>02/12/2018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866B-0573-4B7A-81EB-4D009C0CE89E}" type="datetime1">
              <a:rPr lang="fr-FR" smtClean="0"/>
              <a:pPr/>
              <a:t>02/12/2018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ED8B-D395-46C3-8C79-6A6F811EF4B3}" type="datetime1">
              <a:rPr lang="fr-FR" smtClean="0"/>
              <a:pPr/>
              <a:t>02/12/2018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A89-4F67-4A6C-8F34-0BA427A200A1}" type="datetime1">
              <a:rPr lang="fr-FR" smtClean="0"/>
              <a:pPr/>
              <a:t>02/12/2018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60391E6-FB9A-4AFD-99FB-090CB9541926}" type="datetime1">
              <a:rPr lang="fr-FR" smtClean="0"/>
              <a:pPr/>
              <a:t>02/12/2018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4D0-C7EF-44F4-9209-B8573ED0BF31}" type="datetime1">
              <a:rPr lang="fr-FR" smtClean="0"/>
              <a:pPr/>
              <a:t>02/12/2018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BE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F9A2-852A-4DE3-95AC-DEC382CE25CA}" type="datetime1">
              <a:rPr lang="fr-FR" smtClean="0"/>
              <a:pPr/>
              <a:t>02/12/2018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5ABC-489C-48B2-A947-0F23FCC57F5E}" type="datetime1">
              <a:rPr lang="fr-FR" smtClean="0"/>
              <a:pPr/>
              <a:t>02/12/2018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D3E6-2659-4971-A087-82470C98A309}" type="datetime1">
              <a:rPr lang="fr-FR" smtClean="0"/>
              <a:pPr/>
              <a:t>02/12/2018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5F3DA3A-A307-420A-B464-890F20A63E1D}" type="datetime1">
              <a:rPr lang="fr-FR" smtClean="0"/>
              <a:pPr/>
              <a:t>02/12/2018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D78C4E1-7F8D-43BD-979F-B5160CABDC04}" type="datetime1">
              <a:rPr lang="fr-FR" smtClean="0"/>
              <a:pPr/>
              <a:t>02/12/2018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158" y="2819400"/>
            <a:ext cx="8572560" cy="346712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tx1"/>
                </a:solidFill>
              </a:rPr>
              <a:t>Chapitre </a:t>
            </a:r>
            <a:r>
              <a:rPr lang="fr-FR" sz="5000" dirty="0" smtClean="0">
                <a:solidFill>
                  <a:schemeClr val="tx1"/>
                </a:solidFill>
              </a:rPr>
              <a:t>03</a:t>
            </a:r>
            <a:r>
              <a:rPr lang="fr-FR" sz="36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fr-FR" sz="4000" cap="none" dirty="0" smtClean="0"/>
              <a:t>Cours03: </a:t>
            </a:r>
          </a:p>
          <a:p>
            <a:r>
              <a:rPr lang="fr-FR" sz="3200" cap="small" dirty="0" smtClean="0">
                <a:solidFill>
                  <a:srgbClr val="ED7013"/>
                </a:solidFill>
              </a:rPr>
              <a:t>Les transformations de projection </a:t>
            </a:r>
            <a:r>
              <a:rPr lang="fr-FR" sz="2800" i="1" cap="small" dirty="0" smtClean="0">
                <a:solidFill>
                  <a:srgbClr val="ED7013"/>
                </a:solidFill>
              </a:rPr>
              <a:t>modèle géométrique de la caméra</a:t>
            </a:r>
            <a:endParaRPr lang="fr-FR" sz="4000" i="1" cap="none" dirty="0">
              <a:solidFill>
                <a:srgbClr val="ED7013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Synthèse d’image</a:t>
            </a:r>
            <a:endParaRPr lang="fr-FR" sz="5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Projections parallèle et perspective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6286512" cy="4929222"/>
          </a:xfrm>
        </p:spPr>
        <p:txBody>
          <a:bodyPr>
            <a:normAutofit/>
          </a:bodyPr>
          <a:lstStyle/>
          <a:p>
            <a:r>
              <a:rPr lang="fr-FR" dirty="0" smtClean="0"/>
              <a:t>Deux grandes familles de projection: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Projections parallèles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Pas de rétrécissement des objets dans le lointain </a:t>
            </a:r>
          </a:p>
          <a:p>
            <a:pPr lvl="1"/>
            <a:r>
              <a:rPr lang="fr-FR" dirty="0" smtClean="0"/>
              <a:t>Plusieurs types de projections parallèles : orthographique, oblique, …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Projection perspective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Les objets lointains sont plus petits </a:t>
            </a:r>
          </a:p>
          <a:p>
            <a:pPr lvl="1"/>
            <a:r>
              <a:rPr lang="fr-FR" dirty="0" smtClean="0"/>
              <a:t>Plusieurs types :  avec un, deux ou trois points de fuite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214554"/>
            <a:ext cx="2657504" cy="15256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86256"/>
            <a:ext cx="2643206" cy="15716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Projections parallèle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285860"/>
            <a:ext cx="8503920" cy="642942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Projections parallèle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554" y="1785926"/>
            <a:ext cx="654815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Projections parallèle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285860"/>
            <a:ext cx="8503920" cy="3143272"/>
          </a:xfrm>
        </p:spPr>
        <p:txBody>
          <a:bodyPr>
            <a:normAutofit fontScale="92500"/>
          </a:bodyPr>
          <a:lstStyle/>
          <a:p>
            <a:r>
              <a:rPr lang="fr-FR" sz="3100" dirty="0" smtClean="0"/>
              <a:t>Deux principaux types de projections parallèles:</a:t>
            </a:r>
          </a:p>
          <a:p>
            <a:pPr lvl="1"/>
            <a:r>
              <a:rPr lang="fr-FR" sz="2800" dirty="0" smtClean="0">
                <a:solidFill>
                  <a:srgbClr val="FF0000"/>
                </a:solidFill>
              </a:rPr>
              <a:t>Projection orthographique (orthogonales) </a:t>
            </a:r>
            <a:r>
              <a:rPr lang="fr-FR" sz="2800" dirty="0" smtClean="0"/>
              <a:t>si le plan de projection est perpendiculaire à la direction de projection et à un des axes.</a:t>
            </a:r>
          </a:p>
          <a:p>
            <a:pPr lvl="1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Les projections orthogonales </a:t>
            </a:r>
            <a:r>
              <a:rPr lang="fr-FR" sz="2800" dirty="0" smtClean="0"/>
              <a:t>sont bien connus en dessin technique, On les utilise pour obtenir les différentes vues classiques (face, gauche,…)</a:t>
            </a:r>
          </a:p>
        </p:txBody>
      </p:sp>
      <p:grpSp>
        <p:nvGrpSpPr>
          <p:cNvPr id="5" name="Groupe 8"/>
          <p:cNvGrpSpPr/>
          <p:nvPr/>
        </p:nvGrpSpPr>
        <p:grpSpPr>
          <a:xfrm>
            <a:off x="1857356" y="4429132"/>
            <a:ext cx="5100652" cy="1857388"/>
            <a:chOff x="1685926" y="3414723"/>
            <a:chExt cx="5886470" cy="294323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5926" y="3414723"/>
              <a:ext cx="5886470" cy="2943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1714480" y="3500438"/>
              <a:ext cx="1857388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Projections parallèle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54489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Projection oblique </a:t>
            </a:r>
            <a:r>
              <a:rPr lang="fr-FR" sz="2400" dirty="0" smtClean="0"/>
              <a:t>Dans ce cas, le plan de projection est perpendiculaire à un des axes mais non à la direction de projection.</a:t>
            </a:r>
          </a:p>
          <a:p>
            <a:pPr>
              <a:lnSpc>
                <a:spcPct val="90000"/>
              </a:lnSpc>
            </a:pPr>
            <a:r>
              <a:rPr lang="fr-FR" sz="2400" dirty="0" smtClean="0"/>
              <a:t>Les deux projections obliques les plus connues sont:</a:t>
            </a:r>
          </a:p>
          <a:p>
            <a:pPr lvl="1"/>
            <a:r>
              <a:rPr lang="fr-FR" sz="1900" dirty="0" smtClean="0"/>
              <a:t> </a:t>
            </a:r>
            <a:r>
              <a:rPr lang="fr-FR" sz="1900" dirty="0" smtClean="0">
                <a:solidFill>
                  <a:srgbClr val="FF0000"/>
                </a:solidFill>
              </a:rPr>
              <a:t>projection cavalière </a:t>
            </a:r>
            <a:r>
              <a:rPr lang="fr-FR" sz="1900" dirty="0" smtClean="0">
                <a:solidFill>
                  <a:schemeClr val="bg2">
                    <a:lumMod val="50000"/>
                  </a:schemeClr>
                </a:solidFill>
              </a:rPr>
              <a:t>(45°)</a:t>
            </a:r>
          </a:p>
          <a:p>
            <a:pPr lvl="1"/>
            <a:r>
              <a:rPr lang="fr-FR" sz="1900" b="1" dirty="0" smtClean="0"/>
              <a:t> </a:t>
            </a:r>
            <a:r>
              <a:rPr lang="fr-FR" sz="1900" dirty="0" smtClean="0">
                <a:solidFill>
                  <a:srgbClr val="FF0000"/>
                </a:solidFill>
              </a:rPr>
              <a:t>projection cabinet </a:t>
            </a:r>
            <a:r>
              <a:rPr lang="fr-FR" sz="1900" dirty="0" smtClean="0"/>
              <a:t>: les distances fuyantes sont divisées par 2.</a:t>
            </a:r>
          </a:p>
          <a:p>
            <a:pPr lvl="1"/>
            <a:endParaRPr lang="fr-FR" sz="2800" dirty="0" smtClean="0"/>
          </a:p>
          <a:p>
            <a:endParaRPr lang="fr-F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4071942"/>
            <a:ext cx="4876817" cy="219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Projections perspective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285860"/>
            <a:ext cx="8503920" cy="642942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Projections perspective: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34306"/>
            <a:ext cx="7000924" cy="445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Projections perspective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285860"/>
            <a:ext cx="8503920" cy="1571636"/>
          </a:xfrm>
        </p:spPr>
        <p:txBody>
          <a:bodyPr>
            <a:normAutofit/>
          </a:bodyPr>
          <a:lstStyle/>
          <a:p>
            <a:r>
              <a:rPr lang="fr-FR" dirty="0" smtClean="0"/>
              <a:t>En projection perspective, tous les points sont  projetés sur l’image en  suivant une droite passant par le centre de projection.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94" y="2643182"/>
            <a:ext cx="7062806" cy="374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Projections perspective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571472" y="1571612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100000"/>
              </a:spcAft>
              <a:buFont typeface="Wingdings" pitchFamily="2" charset="2"/>
              <a:buNone/>
            </a:pPr>
            <a:r>
              <a:rPr lang="fr-FR" sz="2400" dirty="0" smtClean="0"/>
              <a:t>Ceci crée un effet visuel semblable à celui perçu par le système de vision humain (effet réaliste)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84632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Projections perspective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fr-FR" sz="2800" dirty="0" smtClean="0"/>
              <a:t>La taille des objets projetés est inversement proportionnelle à la distance séparant l’objet du centre de projection (plus l’objet s’éloigne, plus il « apparaît » petit.</a:t>
            </a:r>
          </a:p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fr-FR" sz="2800" dirty="0" smtClean="0"/>
              <a:t>Les distances et les angles changent lors de la projection (phénomène de distorsion), sauf pour les faces de l’objet parallèles au plan de projection</a:t>
            </a:r>
          </a:p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fr-FR" sz="2800" dirty="0" smtClean="0"/>
              <a:t>Le parallélisme n’est donc pas conservé en général sauf pour des droites parallèles entre elles et incluses dans un plan parallèle au plan de projection.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Projections perspective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11639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ct val="100000"/>
              </a:spcAft>
            </a:pPr>
            <a:r>
              <a:rPr lang="fr-FR" b="1" dirty="0" smtClean="0">
                <a:solidFill>
                  <a:srgbClr val="FF0000"/>
                </a:solidFill>
              </a:rPr>
              <a:t>Un point de fuite </a:t>
            </a:r>
            <a:r>
              <a:rPr lang="fr-FR" dirty="0" smtClean="0"/>
              <a:t>: </a:t>
            </a:r>
          </a:p>
          <a:p>
            <a:pPr lvl="1">
              <a:spcAft>
                <a:spcPct val="100000"/>
              </a:spcAft>
            </a:pPr>
            <a:r>
              <a:rPr lang="fr-FR" dirty="0" smtClean="0"/>
              <a:t>Un objet de taille constante apparaîtra de plus en plus petit.</a:t>
            </a:r>
          </a:p>
          <a:p>
            <a:pPr lvl="1">
              <a:spcAft>
                <a:spcPct val="100000"/>
              </a:spcAft>
            </a:pPr>
            <a:r>
              <a:rPr lang="fr-FR" dirty="0" smtClean="0"/>
              <a:t>Les lignes ne sont plus parallèles en projection perspective.</a:t>
            </a:r>
          </a:p>
          <a:p>
            <a:pPr lvl="1">
              <a:spcAft>
                <a:spcPct val="100000"/>
              </a:spcAft>
            </a:pPr>
            <a:r>
              <a:rPr lang="fr-FR" dirty="0" smtClean="0"/>
              <a:t>Les lignes parallèles de la réalité finissent par se rejoindre sur l'image  en un point de fuite.</a:t>
            </a:r>
          </a:p>
          <a:p>
            <a:endParaRPr lang="fr-F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4539674"/>
            <a:ext cx="2214578" cy="177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572008"/>
            <a:ext cx="41719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Projections perspective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544762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Deux points de fuites</a:t>
            </a:r>
            <a:r>
              <a:rPr lang="fr-FR" b="1" dirty="0" smtClean="0"/>
              <a:t>, </a:t>
            </a:r>
            <a:r>
              <a:rPr lang="fr-FR" dirty="0" smtClean="0"/>
              <a:t>quatre arêtes  parallèles au plan de projection.</a:t>
            </a:r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63055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643314"/>
            <a:ext cx="37052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4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fr-FR" sz="4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4000" dirty="0" smtClean="0">
                <a:solidFill>
                  <a:srgbClr val="FF0000"/>
                </a:solidFill>
              </a:rPr>
              <a:t>Le Modèle de la caméra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Projections perspective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18757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Trois points de fuites</a:t>
            </a:r>
            <a:r>
              <a:rPr lang="fr-FR" b="1" dirty="0" smtClean="0"/>
              <a:t>, </a:t>
            </a:r>
            <a:r>
              <a:rPr lang="fr-FR" dirty="0" smtClean="0"/>
              <a:t>aucune arête n'est parallèle au plan de projection .</a:t>
            </a:r>
          </a:p>
          <a:p>
            <a:endParaRPr lang="fr-F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8240" y="2569110"/>
            <a:ext cx="4235462" cy="364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3300"/>
                </a:solidFill>
              </a:rPr>
              <a:t>Comparaison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451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 b="1" dirty="0" smtClean="0"/>
              <a:t>Projection parallèle: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Le centre de projection est à l'infini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Les lignes parallèles en 3D demeurent parallèles après la projection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Les angles entre les lignes peuvent changer.</a:t>
            </a:r>
          </a:p>
          <a:p>
            <a:pPr>
              <a:lnSpc>
                <a:spcPct val="90000"/>
              </a:lnSpc>
            </a:pPr>
            <a:r>
              <a:rPr lang="fr-FR" sz="3200" dirty="0" smtClean="0"/>
              <a:t> </a:t>
            </a:r>
            <a:r>
              <a:rPr lang="fr-FR" sz="2800" b="1" dirty="0" smtClean="0"/>
              <a:t>Projection perspective:</a:t>
            </a:r>
            <a:endParaRPr lang="fr-FR" sz="3200" b="1" dirty="0" smtClean="0"/>
          </a:p>
          <a:p>
            <a:pPr lvl="1">
              <a:lnSpc>
                <a:spcPct val="90000"/>
              </a:lnSpc>
            </a:pPr>
            <a:r>
              <a:rPr lang="fr-FR" sz="2400" dirty="0" smtClean="0"/>
              <a:t>Le centre de projection est à une distance finie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Taille d’un objet augmente lorsque la distance au centre de projection diminue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Lignes parallèles en 3D ne sont plus parallèles après la projection.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3300"/>
                </a:solidFill>
              </a:rPr>
              <a:t>Comparaison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884238"/>
            <a:ext cx="8503920" cy="333071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La projection parallèle</a:t>
            </a:r>
            <a:r>
              <a:rPr lang="fr-FR" sz="2800" dirty="0" smtClean="0"/>
              <a:t>  est plus simple à calculer (On initialise toutes les coordonnées Z à 0).</a:t>
            </a:r>
          </a:p>
          <a:p>
            <a:pPr>
              <a:buFont typeface="Wingdings" pitchFamily="2" charset="2"/>
              <a:buNone/>
            </a:pPr>
            <a:endParaRPr lang="fr-FR" sz="2800" dirty="0" smtClean="0"/>
          </a:p>
          <a:p>
            <a:r>
              <a:rPr lang="fr-FR" sz="2800" b="1" dirty="0" smtClean="0"/>
              <a:t>La projection perspective</a:t>
            </a:r>
            <a:r>
              <a:rPr lang="fr-FR" sz="2800" dirty="0" smtClean="0"/>
              <a:t> donne un meilleur rendu visuel (Plus réaliste).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Les matrices de projections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1604981"/>
            <a:ext cx="83058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Les matrices de projections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74913" y="3000375"/>
          <a:ext cx="4035425" cy="1885950"/>
        </p:xfrm>
        <a:graphic>
          <a:graphicData uri="http://schemas.openxmlformats.org/presentationml/2006/ole">
            <p:oleObj spid="_x0000_s54274" name="Equation" r:id="rId4" imgW="1955520" imgH="914400" progId="Equation.3">
              <p:embed/>
            </p:oleObj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285720" y="1571612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Projection Oblique </a:t>
            </a:r>
            <a:endParaRPr kumimoji="0" lang="fr-FR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85720" y="1857364"/>
            <a:ext cx="8503920" cy="13573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Formation de l’image </a:t>
            </a:r>
          </a:p>
          <a:p>
            <a:pPr algn="ctr"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à partir d’une scène 3D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1" descr="D:\Doc Enseignement\Travail 2013\Synthese d'image 2013\img cours transf project\figure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956194"/>
            <a:ext cx="7143799" cy="1401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3"/>
                </a:solidFill>
              </a:rPr>
              <a:t>Introduction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71612"/>
            <a:ext cx="8503920" cy="4572032"/>
          </a:xfrm>
        </p:spPr>
        <p:txBody>
          <a:bodyPr>
            <a:normAutofit/>
          </a:bodyPr>
          <a:lstStyle/>
          <a:p>
            <a:r>
              <a:rPr lang="fr-FR" dirty="0" smtClean="0"/>
              <a:t>On a placer les objets aux endroits voulus dans la scène.</a:t>
            </a:r>
          </a:p>
          <a:p>
            <a:r>
              <a:rPr lang="fr-FR" dirty="0" smtClean="0"/>
              <a:t>Maintenant, on veux projeter ces objets dans l’image 2D.  C’est-à-dire passer des coordonnées du monde en 3D  vers les coordonnées de l’écran en 2D</a:t>
            </a:r>
          </a:p>
          <a:p>
            <a:r>
              <a:rPr lang="fr-FR" dirty="0" smtClean="0"/>
              <a:t>La projection est la représentation d’un objet 3D sur un plan ,tout en conservant l'illusion du 3D (de la profondeur).</a:t>
            </a:r>
            <a:endParaRPr lang="fr-FR" dirty="0"/>
          </a:p>
        </p:txBody>
      </p:sp>
      <p:pic>
        <p:nvPicPr>
          <p:cNvPr id="36865" name="Picture 1" descr="D:\Doc Enseignement\Travail 2013\Synthese d'image 2013\img cours transf project\figure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69" y="5143512"/>
            <a:ext cx="5825653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/>
                </a:solidFill>
              </a:rPr>
              <a:t>Transformations 3D vers 2D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791368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Les étapes</a:t>
            </a:r>
            <a:endParaRPr lang="fr-FR" sz="40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770182" cy="4572000"/>
          </a:xfrm>
        </p:spPr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1-</a:t>
            </a:r>
            <a:r>
              <a:rPr lang="fr-FR" dirty="0" smtClean="0"/>
              <a:t> Changement de repère monde</a:t>
            </a:r>
            <a:r>
              <a:rPr lang="fr-FR" dirty="0" smtClean="0">
                <a:sym typeface="Wingdings" pitchFamily="2" charset="2"/>
              </a:rPr>
              <a:t> repère caméra 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2-</a:t>
            </a:r>
            <a:r>
              <a:rPr lang="fr-FR" dirty="0" smtClean="0"/>
              <a:t> Projection repère caméra</a:t>
            </a:r>
            <a:r>
              <a:rPr lang="fr-FR" dirty="0" smtClean="0">
                <a:sym typeface="Wingdings" pitchFamily="2" charset="2"/>
              </a:rPr>
              <a:t> repère plan image.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3-</a:t>
            </a:r>
            <a:r>
              <a:rPr lang="fr-FR" dirty="0" smtClean="0"/>
              <a:t> passage repère plan image</a:t>
            </a:r>
            <a:r>
              <a:rPr lang="fr-FR" dirty="0" smtClean="0">
                <a:sym typeface="Wingdings" pitchFamily="2" charset="2"/>
              </a:rPr>
              <a:t> repère image</a:t>
            </a:r>
          </a:p>
          <a:p>
            <a:endParaRPr lang="fr-FR" dirty="0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602362"/>
            <a:ext cx="4643470" cy="470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4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fr-FR" sz="4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4800" dirty="0" smtClean="0">
                <a:solidFill>
                  <a:srgbClr val="FF0000"/>
                </a:solidFill>
              </a:rPr>
              <a:t>Changement de repère globale </a:t>
            </a:r>
            <a:r>
              <a:rPr lang="fr-FR" sz="4800" dirty="0" smtClean="0"/>
              <a:t>vers</a:t>
            </a:r>
            <a:r>
              <a:rPr lang="fr-FR" sz="4800" dirty="0" smtClean="0">
                <a:solidFill>
                  <a:srgbClr val="FF0000"/>
                </a:solidFill>
              </a:rPr>
              <a:t> repère caméra</a:t>
            </a:r>
            <a:endParaRPr lang="fr-F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modèle de la caméra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7572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Changement de repère monde – repère caméra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 dirty="0"/>
          </a:p>
        </p:txBody>
      </p:sp>
      <p:pic>
        <p:nvPicPr>
          <p:cNvPr id="115714" name="Picture 2" descr="C:\Documents and Settings\Administrateur\Bureau\Untitled-2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41000"/>
            <a:ext cx="4643470" cy="2670914"/>
          </a:xfrm>
          <a:prstGeom prst="rect">
            <a:avLst/>
          </a:prstGeom>
          <a:noFill/>
        </p:spPr>
      </p:pic>
      <p:sp>
        <p:nvSpPr>
          <p:cNvPr id="7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503920" cy="3357586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fr-FR" sz="3200" dirty="0" smtClean="0">
                <a:solidFill>
                  <a:srgbClr val="000000"/>
                </a:solidFill>
              </a:rPr>
              <a:t>Comme on a vu dans le cours précédent: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fr-FR" sz="2800" dirty="0" smtClean="0">
                <a:solidFill>
                  <a:srgbClr val="000000"/>
                </a:solidFill>
              </a:rPr>
              <a:t> Le repère monde </a:t>
            </a:r>
            <a:r>
              <a:rPr lang="fr-FR" sz="2800" b="1" dirty="0" err="1" smtClean="0">
                <a:solidFill>
                  <a:srgbClr val="000000"/>
                </a:solidFill>
              </a:rPr>
              <a:t>O</a:t>
            </a:r>
            <a:r>
              <a:rPr lang="fr-FR" sz="2000" dirty="0" err="1" smtClean="0">
                <a:solidFill>
                  <a:srgbClr val="000000"/>
                </a:solidFill>
              </a:rPr>
              <a:t>xyz</a:t>
            </a:r>
            <a:endParaRPr lang="fr-FR" sz="2800" dirty="0" smtClean="0">
              <a:solidFill>
                <a:srgbClr val="000000"/>
              </a:solidFill>
            </a:endParaRP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fr-FR" sz="2800" dirty="0" smtClean="0">
                <a:solidFill>
                  <a:srgbClr val="000000"/>
                </a:solidFill>
              </a:rPr>
              <a:t> Le repère de la caméra </a:t>
            </a:r>
            <a:r>
              <a:rPr lang="fr-FR" sz="2800" b="1" dirty="0" err="1" smtClean="0">
                <a:solidFill>
                  <a:srgbClr val="000000"/>
                </a:solidFill>
              </a:rPr>
              <a:t>O</a:t>
            </a:r>
            <a:r>
              <a:rPr lang="fr-FR" sz="2800" dirty="0" err="1" smtClean="0">
                <a:solidFill>
                  <a:srgbClr val="000000"/>
                </a:solidFill>
              </a:rPr>
              <a:t>’</a:t>
            </a:r>
            <a:r>
              <a:rPr lang="fr-FR" sz="2000" dirty="0" err="1" smtClean="0">
                <a:solidFill>
                  <a:srgbClr val="000000"/>
                </a:solidFill>
              </a:rPr>
              <a:t>x’y’z</a:t>
            </a:r>
            <a:r>
              <a:rPr lang="fr-FR" sz="2000" dirty="0" smtClean="0">
                <a:solidFill>
                  <a:srgbClr val="000000"/>
                </a:solidFill>
              </a:rPr>
              <a:t>’</a:t>
            </a:r>
            <a:endParaRPr lang="fr-FR" sz="2800" dirty="0" smtClean="0">
              <a:solidFill>
                <a:srgbClr val="000000"/>
              </a:solidFill>
            </a:endParaRP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fr-FR" sz="2800" dirty="0" smtClean="0">
                <a:solidFill>
                  <a:srgbClr val="000000"/>
                </a:solidFill>
              </a:rPr>
              <a:t> R est la matrice </a:t>
            </a:r>
            <a:r>
              <a:rPr lang="fr-FR" sz="2800" dirty="0" smtClean="0">
                <a:solidFill>
                  <a:srgbClr val="000000"/>
                </a:solidFill>
              </a:rPr>
              <a:t>de </a:t>
            </a:r>
            <a:r>
              <a:rPr lang="fr-FR" sz="2800" dirty="0" smtClean="0">
                <a:solidFill>
                  <a:srgbClr val="000000"/>
                </a:solidFill>
              </a:rPr>
              <a:t>rotation et  t le vecteur de translation de </a:t>
            </a:r>
            <a:r>
              <a:rPr lang="fr-FR" sz="2800" b="1" dirty="0" err="1" smtClean="0">
                <a:solidFill>
                  <a:srgbClr val="000000"/>
                </a:solidFill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</a:rPr>
              <a:t>xyz</a:t>
            </a:r>
            <a:r>
              <a:rPr lang="fr-FR" sz="2800" dirty="0" smtClean="0">
                <a:solidFill>
                  <a:srgbClr val="000000"/>
                </a:solidFill>
              </a:rPr>
              <a:t> vers </a:t>
            </a:r>
            <a:r>
              <a:rPr lang="fr-FR" sz="2800" b="1" dirty="0" err="1" smtClean="0">
                <a:solidFill>
                  <a:srgbClr val="000000"/>
                </a:solidFill>
              </a:rPr>
              <a:t>O</a:t>
            </a:r>
            <a:r>
              <a:rPr lang="fr-FR" sz="3600" dirty="0" err="1" smtClean="0">
                <a:solidFill>
                  <a:srgbClr val="000000"/>
                </a:solidFill>
              </a:rPr>
              <a:t>’</a:t>
            </a:r>
            <a:r>
              <a:rPr lang="fr-FR" sz="2800" dirty="0" err="1" smtClean="0">
                <a:solidFill>
                  <a:srgbClr val="000000"/>
                </a:solidFill>
              </a:rPr>
              <a:t>x’y’z</a:t>
            </a:r>
            <a:r>
              <a:rPr lang="fr-FR" sz="2800" dirty="0" smtClean="0">
                <a:solidFill>
                  <a:srgbClr val="000000"/>
                </a:solidFill>
              </a:rPr>
              <a:t>’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Passage repère monde – repère caméra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r>
              <a:rPr lang="fr-FR" dirty="0" smtClean="0"/>
              <a:t>Soit un point P dans le repère monde </a:t>
            </a:r>
            <a:r>
              <a:rPr lang="fr-FR" dirty="0" err="1" smtClean="0"/>
              <a:t>Oxyz</a:t>
            </a:r>
            <a:r>
              <a:rPr lang="fr-FR" dirty="0" smtClean="0"/>
              <a:t> et P’ sont image dans le repère de la caméra </a:t>
            </a:r>
            <a:r>
              <a:rPr lang="en-GB" sz="2800" b="1" dirty="0" err="1" smtClean="0">
                <a:solidFill>
                  <a:srgbClr val="000000"/>
                </a:solidFill>
              </a:rPr>
              <a:t>O</a:t>
            </a:r>
            <a:r>
              <a:rPr lang="en-GB" sz="2800" dirty="0" err="1" smtClean="0">
                <a:solidFill>
                  <a:srgbClr val="000000"/>
                </a:solidFill>
              </a:rPr>
              <a:t>’</a:t>
            </a:r>
            <a:r>
              <a:rPr lang="en-GB" sz="2000" dirty="0" err="1" smtClean="0">
                <a:solidFill>
                  <a:srgbClr val="000000"/>
                </a:solidFill>
              </a:rPr>
              <a:t>x’y’z</a:t>
            </a:r>
            <a:r>
              <a:rPr lang="en-GB" sz="2000" dirty="0" smtClean="0">
                <a:solidFill>
                  <a:srgbClr val="000000"/>
                </a:solidFill>
              </a:rPr>
              <a:t>’</a:t>
            </a:r>
            <a:r>
              <a:rPr lang="fr-FR" sz="2000" dirty="0" smtClean="0"/>
              <a:t>  :</a:t>
            </a:r>
            <a:endParaRPr lang="fr-FR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643182"/>
            <a:ext cx="6858048" cy="366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Projection d’un point</a:t>
            </a:r>
          </a:p>
          <a:p>
            <a:pPr algn="ctr"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 en repère Caméra </a:t>
            </a:r>
            <a:r>
              <a:rPr lang="fr-FR" sz="3200" b="1" dirty="0" smtClean="0"/>
              <a:t>vers</a:t>
            </a:r>
            <a:r>
              <a:rPr lang="fr-FR" sz="3200" b="1" dirty="0" smtClean="0">
                <a:solidFill>
                  <a:srgbClr val="FF0000"/>
                </a:solidFill>
              </a:rPr>
              <a:t> plan image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487510"/>
          </a:xfrm>
        </p:spPr>
        <p:txBody>
          <a:bodyPr>
            <a:noAutofit/>
          </a:bodyPr>
          <a:lstStyle/>
          <a:p>
            <a:r>
              <a:rPr lang="fr-FR" sz="2600" b="1" dirty="0" smtClean="0"/>
              <a:t>Transformation plan image </a:t>
            </a:r>
            <a:r>
              <a:rPr lang="fr-FR" sz="2600" b="1" dirty="0" smtClean="0">
                <a:solidFill>
                  <a:schemeClr val="tx1"/>
                </a:solidFill>
              </a:rPr>
              <a:t>vers</a:t>
            </a:r>
            <a:r>
              <a:rPr lang="fr-FR" sz="2600" b="1" dirty="0" smtClean="0"/>
              <a:t> repère image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1514495"/>
            <a:ext cx="80581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8" y="1547832"/>
            <a:ext cx="81248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487510"/>
          </a:xfrm>
        </p:spPr>
        <p:txBody>
          <a:bodyPr>
            <a:noAutofit/>
          </a:bodyPr>
          <a:lstStyle/>
          <a:p>
            <a:r>
              <a:rPr lang="fr-FR" sz="2600" b="1" dirty="0" smtClean="0"/>
              <a:t>Transformation plan image </a:t>
            </a:r>
            <a:r>
              <a:rPr lang="fr-FR" sz="2600" b="1" dirty="0" smtClean="0">
                <a:solidFill>
                  <a:schemeClr val="tx1"/>
                </a:solidFill>
              </a:rPr>
              <a:t>vers</a:t>
            </a:r>
            <a:r>
              <a:rPr lang="fr-FR" sz="2600" b="1" dirty="0" smtClean="0"/>
              <a:t> repère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487510"/>
          </a:xfrm>
        </p:spPr>
        <p:txBody>
          <a:bodyPr>
            <a:noAutofit/>
          </a:bodyPr>
          <a:lstStyle/>
          <a:p>
            <a:r>
              <a:rPr lang="fr-FR" sz="2600" b="1" dirty="0" smtClean="0"/>
              <a:t>Transformation plan image </a:t>
            </a:r>
            <a:r>
              <a:rPr lang="fr-FR" sz="2600" b="1" dirty="0" smtClean="0">
                <a:solidFill>
                  <a:schemeClr val="tx1"/>
                </a:solidFill>
              </a:rPr>
              <a:t>vers</a:t>
            </a:r>
            <a:r>
              <a:rPr lang="fr-FR" sz="2600" b="1" dirty="0" smtClean="0"/>
              <a:t> repère image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r>
              <a:rPr lang="fr-FR" dirty="0" smtClean="0"/>
              <a:t>Un point 3D  (X,Y,Z) est projeté sur le plan image en point 2D (</a:t>
            </a:r>
            <a:r>
              <a:rPr lang="fr-FR" dirty="0" err="1" smtClean="0"/>
              <a:t>x</a:t>
            </a:r>
            <a:r>
              <a:rPr lang="fr-FR" sz="1800" dirty="0" err="1" smtClean="0"/>
              <a:t>cam</a:t>
            </a:r>
            <a:r>
              <a:rPr lang="fr-FR" dirty="0" smtClean="0"/>
              <a:t>, </a:t>
            </a:r>
            <a:r>
              <a:rPr lang="fr-FR" dirty="0" err="1" smtClean="0"/>
              <a:t>y</a:t>
            </a:r>
            <a:r>
              <a:rPr lang="fr-FR" sz="2000" dirty="0" err="1" smtClean="0"/>
              <a:t>cam</a:t>
            </a:r>
            <a:r>
              <a:rPr lang="fr-FR" dirty="0" smtClean="0"/>
              <a:t>) :</a:t>
            </a:r>
            <a:endParaRPr lang="fr-FR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428868"/>
            <a:ext cx="5214942" cy="38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1822" y="3281384"/>
            <a:ext cx="3636392" cy="300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487510"/>
          </a:xfrm>
        </p:spPr>
        <p:txBody>
          <a:bodyPr>
            <a:noAutofit/>
          </a:bodyPr>
          <a:lstStyle/>
          <a:p>
            <a:r>
              <a:rPr lang="fr-FR" sz="2600" b="1" dirty="0" smtClean="0"/>
              <a:t>Transformation plan image </a:t>
            </a:r>
            <a:r>
              <a:rPr lang="fr-FR" sz="2600" b="1" dirty="0" smtClean="0">
                <a:solidFill>
                  <a:schemeClr val="tx1"/>
                </a:solidFill>
              </a:rPr>
              <a:t>vers</a:t>
            </a:r>
            <a:r>
              <a:rPr lang="fr-FR" sz="2600" b="1" dirty="0" smtClean="0"/>
              <a:t> repère image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r>
              <a:rPr lang="fr-FR" dirty="0" smtClean="0"/>
              <a:t>Relation entre les points (</a:t>
            </a:r>
            <a:r>
              <a:rPr lang="fr-FR" dirty="0" err="1" smtClean="0"/>
              <a:t>x</a:t>
            </a:r>
            <a:r>
              <a:rPr lang="fr-FR" sz="1800" dirty="0" err="1" smtClean="0"/>
              <a:t>cam</a:t>
            </a:r>
            <a:r>
              <a:rPr lang="fr-FR" dirty="0" smtClean="0"/>
              <a:t>, </a:t>
            </a:r>
            <a:r>
              <a:rPr lang="fr-FR" dirty="0" err="1" smtClean="0"/>
              <a:t>y</a:t>
            </a:r>
            <a:r>
              <a:rPr lang="fr-FR" sz="2000" dirty="0" err="1" smtClean="0"/>
              <a:t>cam</a:t>
            </a:r>
            <a:r>
              <a:rPr lang="fr-FR" dirty="0" smtClean="0"/>
              <a:t>) du plan image et les points (pixels) de l’image (</a:t>
            </a:r>
            <a:r>
              <a:rPr lang="fr-FR" dirty="0" err="1" smtClean="0"/>
              <a:t>x,y</a:t>
            </a:r>
            <a:r>
              <a:rPr lang="fr-FR" dirty="0" smtClean="0"/>
              <a:t>) :</a:t>
            </a:r>
            <a:endParaRPr lang="fr-FR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80867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357290" y="4929198"/>
            <a:ext cx="2714644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Fonctionne uniquement si les pixels sont carrés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487510"/>
          </a:xfrm>
        </p:spPr>
        <p:txBody>
          <a:bodyPr>
            <a:noAutofit/>
          </a:bodyPr>
          <a:lstStyle/>
          <a:p>
            <a:r>
              <a:rPr lang="fr-FR" sz="2600" b="1" dirty="0" smtClean="0"/>
              <a:t>Transformation plan image </a:t>
            </a:r>
            <a:r>
              <a:rPr lang="fr-FR" sz="2600" b="1" dirty="0" smtClean="0">
                <a:solidFill>
                  <a:schemeClr val="tx1"/>
                </a:solidFill>
              </a:rPr>
              <a:t>vers</a:t>
            </a:r>
            <a:r>
              <a:rPr lang="fr-FR" sz="2600" b="1" dirty="0" smtClean="0"/>
              <a:t> repère image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78581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487510"/>
          </a:xfrm>
        </p:spPr>
        <p:txBody>
          <a:bodyPr>
            <a:noAutofit/>
          </a:bodyPr>
          <a:lstStyle/>
          <a:p>
            <a:r>
              <a:rPr lang="fr-FR" sz="2600" b="1" dirty="0" smtClean="0"/>
              <a:t>Transformation plan image </a:t>
            </a:r>
            <a:r>
              <a:rPr lang="fr-FR" sz="2600" b="1" dirty="0" smtClean="0">
                <a:solidFill>
                  <a:schemeClr val="tx1"/>
                </a:solidFill>
              </a:rPr>
              <a:t>vers</a:t>
            </a:r>
            <a:r>
              <a:rPr lang="fr-FR" sz="2600" b="1" dirty="0" smtClean="0"/>
              <a:t> repère image</a:t>
            </a:r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01886"/>
          </a:xfrm>
        </p:spPr>
        <p:txBody>
          <a:bodyPr/>
          <a:lstStyle/>
          <a:p>
            <a:r>
              <a:rPr lang="fr-FR" dirty="0" smtClean="0"/>
              <a:t>En utilisant les coordonnées homogènes:</a:t>
            </a:r>
            <a:endParaRPr lang="fr-FR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78" y="2500306"/>
            <a:ext cx="79819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487510"/>
          </a:xfrm>
        </p:spPr>
        <p:txBody>
          <a:bodyPr>
            <a:noAutofit/>
          </a:bodyPr>
          <a:lstStyle/>
          <a:p>
            <a:r>
              <a:rPr lang="fr-FR" sz="2600" b="1" dirty="0" smtClean="0"/>
              <a:t>Transformation plan image </a:t>
            </a:r>
            <a:r>
              <a:rPr lang="fr-FR" sz="2600" b="1" dirty="0" smtClean="0">
                <a:solidFill>
                  <a:schemeClr val="tx1"/>
                </a:solidFill>
              </a:rPr>
              <a:t>vers</a:t>
            </a:r>
            <a:r>
              <a:rPr lang="fr-FR" sz="2600" b="1" dirty="0" smtClean="0"/>
              <a:t> repère image</a:t>
            </a:r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58942" y="4027378"/>
            <a:ext cx="8485090" cy="2044828"/>
          </a:xfrm>
        </p:spPr>
        <p:txBody>
          <a:bodyPr/>
          <a:lstStyle/>
          <a:p>
            <a:r>
              <a:rPr lang="fr-FR" b="1" dirty="0" smtClean="0"/>
              <a:t>K</a:t>
            </a:r>
            <a:r>
              <a:rPr lang="fr-FR" dirty="0" smtClean="0"/>
              <a:t> est la matrice de calibrage de la caméra.</a:t>
            </a:r>
          </a:p>
          <a:p>
            <a:r>
              <a:rPr lang="fr-FR" dirty="0" smtClean="0"/>
              <a:t>Les 4 paramètres internes de la caméra :</a:t>
            </a:r>
          </a:p>
          <a:p>
            <a:pPr lvl="1"/>
            <a:r>
              <a:rPr lang="fr-FR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fr-FR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fr-FR" dirty="0" err="1" smtClean="0">
                <a:latin typeface="Times New Roman"/>
                <a:cs typeface="Times New Roman"/>
              </a:rPr>
              <a:t>et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el-G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 </a:t>
            </a:r>
            <a:r>
              <a:rPr lang="fr-FR" sz="2400" dirty="0" smtClean="0">
                <a:latin typeface="Times New Roman"/>
                <a:cs typeface="Times New Roman"/>
              </a:rPr>
              <a:t>changement  d’échelle selon x et y.</a:t>
            </a:r>
          </a:p>
          <a:p>
            <a:pPr lvl="1"/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(x</a:t>
            </a:r>
            <a:r>
              <a:rPr lang="fr-F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,y</a:t>
            </a:r>
            <a:r>
              <a:rPr lang="fr-F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lang="fr-FR" sz="2400" dirty="0" smtClean="0">
                <a:latin typeface="Times New Roman"/>
                <a:cs typeface="Times New Roman"/>
              </a:rPr>
              <a:t>la location du points centre du plan image </a:t>
            </a:r>
          </a:p>
          <a:p>
            <a:pPr lvl="1"/>
            <a:endParaRPr lang="fr-FR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500989" cy="244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00166" y="2214554"/>
            <a:ext cx="85725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K=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modèle de la caméra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" y="1581169"/>
            <a:ext cx="7981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En résumé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Passage point 3D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 Point image (Pixel)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259010"/>
          </a:xfrm>
        </p:spPr>
        <p:txBody>
          <a:bodyPr/>
          <a:lstStyle/>
          <a:p>
            <a:r>
              <a:rPr lang="fr-FR" dirty="0" smtClean="0"/>
              <a:t>Nous somme prêts à décrire comment un point 3D se projette dans une image 2D: </a:t>
            </a:r>
            <a:endParaRPr lang="fr-FR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00306"/>
            <a:ext cx="7572428" cy="36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Passage point 3D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 Point image (Pixel)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41" y="1590694"/>
            <a:ext cx="80105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Passage point 3D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 Point image (Pixel)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1628794"/>
            <a:ext cx="80391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48" y="5000636"/>
            <a:ext cx="3357586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 coordonnées homogène , on peut ignorer le facteur </a:t>
            </a:r>
            <a:r>
              <a:rPr lang="fr-FR" i="1" dirty="0" smtClean="0">
                <a:solidFill>
                  <a:schemeClr val="tx1"/>
                </a:solidFill>
              </a:rPr>
              <a:t>1/f</a:t>
            </a:r>
            <a:endParaRPr lang="fr-FR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Passage point 3D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 Point image (Pixel)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44</a:t>
            </a:fld>
            <a:endParaRPr lang="fr-B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66" y="1500174"/>
            <a:ext cx="80391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71670" y="3214686"/>
            <a:ext cx="4929222" cy="1643074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000496" y="4929198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P</a:t>
            </a:r>
            <a:r>
              <a:rPr lang="fr-FR" sz="2000" b="1" baseline="-25000" dirty="0" smtClean="0"/>
              <a:t>3x4</a:t>
            </a:r>
            <a:endParaRPr lang="fr-FR" sz="2800" b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000232" y="2285992"/>
            <a:ext cx="1928826" cy="571504"/>
          </a:xfrm>
          <a:prstGeom prst="wedgeRectCallout">
            <a:avLst>
              <a:gd name="adj1" fmla="val 4322"/>
              <a:gd name="adj2" fmla="val 144132"/>
            </a:avLst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Matrice de calibrage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1934" y="2285992"/>
            <a:ext cx="1928826" cy="571504"/>
          </a:xfrm>
          <a:prstGeom prst="wedgeRectCallout">
            <a:avLst>
              <a:gd name="adj1" fmla="val -12126"/>
              <a:gd name="adj2" fmla="val 118010"/>
            </a:avLst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Matrice de projection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2198" y="2143116"/>
            <a:ext cx="1928826" cy="785818"/>
          </a:xfrm>
          <a:prstGeom prst="wedgeRectCallout">
            <a:avLst>
              <a:gd name="adj1" fmla="val -31475"/>
              <a:gd name="adj2" fmla="val 115041"/>
            </a:avLst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Matrice de changement de repère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Passage point 3D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 Point image (Pixel)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45</a:t>
            </a:fld>
            <a:endParaRPr lang="fr-BE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77057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46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4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fr-FR" sz="4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4800" b="1" dirty="0" smtClean="0">
                <a:solidFill>
                  <a:srgbClr val="FF0000"/>
                </a:solidFill>
              </a:rPr>
              <a:t>Fin Cours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modèle de la caméra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1604982"/>
            <a:ext cx="79438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modèle de la caméra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1614507"/>
            <a:ext cx="79438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modèle de la caméra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66" y="1576407"/>
            <a:ext cx="81153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4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fr-FR" sz="4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4000" dirty="0" smtClean="0">
                <a:solidFill>
                  <a:srgbClr val="FF0000"/>
                </a:solidFill>
              </a:rPr>
              <a:t>Les projections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projections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715436" cy="42862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Deux grandes familles de projection:</a:t>
            </a:r>
          </a:p>
        </p:txBody>
      </p:sp>
      <p:grpSp>
        <p:nvGrpSpPr>
          <p:cNvPr id="26" name="Groupe 27"/>
          <p:cNvGrpSpPr/>
          <p:nvPr/>
        </p:nvGrpSpPr>
        <p:grpSpPr>
          <a:xfrm>
            <a:off x="928662" y="2205038"/>
            <a:ext cx="7416800" cy="3744912"/>
            <a:chOff x="1187450" y="2205038"/>
            <a:chExt cx="7416800" cy="37449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51275" y="2205038"/>
              <a:ext cx="1296988" cy="5762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dirty="0"/>
                <a:t>projection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940425" y="3213100"/>
              <a:ext cx="1295400" cy="36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dirty="0"/>
                <a:t>parallèle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588125" y="5157788"/>
              <a:ext cx="863600" cy="43021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dirty="0"/>
                <a:t>cabinet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740650" y="5157788"/>
              <a:ext cx="863600" cy="3587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dirty="0"/>
                <a:t>cavalier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643438" y="4221163"/>
              <a:ext cx="1512887" cy="28733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dirty="0" smtClean="0"/>
                <a:t>orthogonale</a:t>
              </a:r>
              <a:endParaRPr lang="fr-FR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643438" y="5157788"/>
              <a:ext cx="1584325" cy="3587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dirty="0"/>
                <a:t>axonométrique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124075" y="3213100"/>
              <a:ext cx="1655763" cy="36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dirty="0"/>
                <a:t>perspective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87450" y="3860800"/>
              <a:ext cx="2590800" cy="431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dirty="0"/>
                <a:t>1 point de fuit principal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187450" y="4652963"/>
              <a:ext cx="2663825" cy="3587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dirty="0"/>
                <a:t>2 points de fuit principal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187450" y="5589588"/>
              <a:ext cx="2663825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dirty="0"/>
                <a:t>3 points de fuit principal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572000" y="2781300"/>
              <a:ext cx="1728788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3203575" y="2781300"/>
              <a:ext cx="1296988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987675" y="357346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916238" y="4292600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843213" y="5013325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6877050" y="4221163"/>
              <a:ext cx="1366838" cy="28733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dirty="0"/>
                <a:t>oblique</a:t>
              </a: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>
              <a:off x="5364163" y="3573463"/>
              <a:ext cx="1152525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6516688" y="3573463"/>
              <a:ext cx="935037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5292725" y="4508500"/>
              <a:ext cx="0" cy="649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7164388" y="4508500"/>
              <a:ext cx="287337" cy="649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7451725" y="4508500"/>
              <a:ext cx="576263" cy="649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2158</TotalTime>
  <Words>1082</Words>
  <PresentationFormat>Affichage à l'écran (4:3)</PresentationFormat>
  <Paragraphs>234</Paragraphs>
  <Slides>46</Slides>
  <Notes>46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8" baseType="lpstr">
      <vt:lpstr>Civil</vt:lpstr>
      <vt:lpstr>Equation</vt:lpstr>
      <vt:lpstr>Synthèse d’image</vt:lpstr>
      <vt:lpstr>Diapositive 2</vt:lpstr>
      <vt:lpstr>Le modèle de la caméra</vt:lpstr>
      <vt:lpstr>Le modèle de la caméra</vt:lpstr>
      <vt:lpstr>Le modèle de la caméra</vt:lpstr>
      <vt:lpstr>Le modèle de la caméra</vt:lpstr>
      <vt:lpstr>Le modèle de la caméra</vt:lpstr>
      <vt:lpstr>Diapositive 8</vt:lpstr>
      <vt:lpstr>Les projections</vt:lpstr>
      <vt:lpstr>Projections parallèle et perspective</vt:lpstr>
      <vt:lpstr>Projections parallèle</vt:lpstr>
      <vt:lpstr>Projections parallèle</vt:lpstr>
      <vt:lpstr>Projections parallèle</vt:lpstr>
      <vt:lpstr>Projections perspective</vt:lpstr>
      <vt:lpstr>Projections perspective</vt:lpstr>
      <vt:lpstr>Projections perspective</vt:lpstr>
      <vt:lpstr>Projections perspective</vt:lpstr>
      <vt:lpstr>Projections perspective</vt:lpstr>
      <vt:lpstr>Projections perspective</vt:lpstr>
      <vt:lpstr>Projections perspective</vt:lpstr>
      <vt:lpstr>Comparaison</vt:lpstr>
      <vt:lpstr>Comparaison</vt:lpstr>
      <vt:lpstr>Exemple : Les matrices de projections</vt:lpstr>
      <vt:lpstr>Exemple : Les matrices de projections</vt:lpstr>
      <vt:lpstr>Diapositive 25</vt:lpstr>
      <vt:lpstr>Introduction</vt:lpstr>
      <vt:lpstr>Transformations 3D vers 2D</vt:lpstr>
      <vt:lpstr>Les étapes</vt:lpstr>
      <vt:lpstr>Diapositive 29</vt:lpstr>
      <vt:lpstr>Changement de repère monde – repère caméra</vt:lpstr>
      <vt:lpstr>Passage repère monde – repère caméra</vt:lpstr>
      <vt:lpstr>Diapositive 32</vt:lpstr>
      <vt:lpstr>Transformation plan image vers repère image</vt:lpstr>
      <vt:lpstr>Transformation plan image vers repère image</vt:lpstr>
      <vt:lpstr>Transformation plan image vers repère image</vt:lpstr>
      <vt:lpstr>Transformation plan image vers repère image</vt:lpstr>
      <vt:lpstr>Transformation plan image vers repère image</vt:lpstr>
      <vt:lpstr>Transformation plan image vers repère image</vt:lpstr>
      <vt:lpstr>Transformation plan image vers repère image</vt:lpstr>
      <vt:lpstr>Diapositive 40</vt:lpstr>
      <vt:lpstr>Passage point 3D Point image (Pixel)</vt:lpstr>
      <vt:lpstr>Passage point 3D Point image (Pixel)</vt:lpstr>
      <vt:lpstr>Passage point 3D Point image (Pixel)</vt:lpstr>
      <vt:lpstr>Passage point 3D Point image (Pixel)</vt:lpstr>
      <vt:lpstr>Passage point 3D Point image (Pixel)</vt:lpstr>
      <vt:lpstr>Diapositive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Infographie</dc:title>
  <cp:lastModifiedBy>pc</cp:lastModifiedBy>
  <cp:revision>419</cp:revision>
  <dcterms:modified xsi:type="dcterms:W3CDTF">2018-12-02T14:17:50Z</dcterms:modified>
</cp:coreProperties>
</file>