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433" r:id="rId2"/>
    <p:sldId id="434" r:id="rId3"/>
    <p:sldId id="435" r:id="rId4"/>
    <p:sldId id="438" r:id="rId5"/>
    <p:sldId id="436" r:id="rId6"/>
    <p:sldId id="440" r:id="rId7"/>
    <p:sldId id="437" r:id="rId8"/>
    <p:sldId id="439" r:id="rId9"/>
    <p:sldId id="441" r:id="rId10"/>
    <p:sldId id="442" r:id="rId11"/>
    <p:sldId id="443" r:id="rId12"/>
    <p:sldId id="450" r:id="rId13"/>
    <p:sldId id="445" r:id="rId14"/>
    <p:sldId id="449" r:id="rId15"/>
    <p:sldId id="448" r:id="rId16"/>
    <p:sldId id="447" r:id="rId17"/>
    <p:sldId id="446" r:id="rId18"/>
    <p:sldId id="457" r:id="rId19"/>
    <p:sldId id="452" r:id="rId20"/>
    <p:sldId id="453" r:id="rId21"/>
    <p:sldId id="454" r:id="rId22"/>
    <p:sldId id="455" r:id="rId23"/>
    <p:sldId id="458" r:id="rId24"/>
    <p:sldId id="459" r:id="rId25"/>
    <p:sldId id="383" r:id="rId2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092" userDrawn="1">
          <p15:clr>
            <a:srgbClr val="A4A3A4"/>
          </p15:clr>
        </p15:guide>
        <p15:guide id="2" pos="377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rah" initials="S"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990033"/>
    <a:srgbClr val="CC0066"/>
    <a:srgbClr val="CC0000"/>
    <a:srgbClr val="0000CC"/>
    <a:srgbClr val="339933"/>
    <a:srgbClr val="009900"/>
    <a:srgbClr val="33CC33"/>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Style léger 1 - Accentuation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68D230F3-CF80-4859-8CE7-A43EE81993B5}" styleName="Style léger 1 - Accentuation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1FECB4D8-DB02-4DC6-A0A2-4F2EBAE1DC90}" styleName="Style moyen 1 - Accentuation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721" autoAdjust="0"/>
    <p:restoredTop sz="78269" autoAdjust="0"/>
  </p:normalViewPr>
  <p:slideViewPr>
    <p:cSldViewPr snapToGrid="0" showGuides="1">
      <p:cViewPr varScale="1">
        <p:scale>
          <a:sx n="68" d="100"/>
          <a:sy n="68" d="100"/>
        </p:scale>
        <p:origin x="-1109" y="-77"/>
      </p:cViewPr>
      <p:guideLst>
        <p:guide orient="horz" pos="2092"/>
        <p:guide pos="377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3A0632-E480-48B5-B931-A36A1A6C60DC}" type="datetimeFigureOut">
              <a:rPr lang="fr-FR" smtClean="0"/>
              <a:t>04/03/2023</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79DEAE-846F-4343-A1E3-56725A21F705}" type="slidenum">
              <a:rPr lang="fr-FR" smtClean="0"/>
              <a:t>‹N°›</a:t>
            </a:fld>
            <a:endParaRPr lang="fr-FR"/>
          </a:p>
        </p:txBody>
      </p:sp>
    </p:spTree>
    <p:extLst>
      <p:ext uri="{BB962C8B-B14F-4D97-AF65-F5344CB8AC3E}">
        <p14:creationId xmlns:p14="http://schemas.microsoft.com/office/powerpoint/2010/main" val="6665448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F79DEAE-846F-4343-A1E3-56725A21F705}" type="slidenum">
              <a:rPr lang="fr-FR" smtClean="0"/>
              <a:t>1</a:t>
            </a:fld>
            <a:endParaRPr lang="fr-FR"/>
          </a:p>
        </p:txBody>
      </p:sp>
    </p:spTree>
    <p:extLst>
      <p:ext uri="{BB962C8B-B14F-4D97-AF65-F5344CB8AC3E}">
        <p14:creationId xmlns:p14="http://schemas.microsoft.com/office/powerpoint/2010/main" val="29235827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Se soldent :</a:t>
            </a:r>
            <a:r>
              <a:rPr lang="ar-DZ" dirty="0" smtClean="0"/>
              <a:t>تنتهي </a:t>
            </a:r>
            <a:endParaRPr lang="fr-FR" dirty="0"/>
          </a:p>
        </p:txBody>
      </p:sp>
      <p:sp>
        <p:nvSpPr>
          <p:cNvPr id="4" name="Espace réservé du numéro de diapositive 3"/>
          <p:cNvSpPr>
            <a:spLocks noGrp="1"/>
          </p:cNvSpPr>
          <p:nvPr>
            <p:ph type="sldNum" sz="quarter" idx="10"/>
          </p:nvPr>
        </p:nvSpPr>
        <p:spPr/>
        <p:txBody>
          <a:bodyPr/>
          <a:lstStyle/>
          <a:p>
            <a:fld id="{5F79DEAE-846F-4343-A1E3-56725A21F705}" type="slidenum">
              <a:rPr lang="fr-FR" smtClean="0"/>
              <a:t>2</a:t>
            </a:fld>
            <a:endParaRPr lang="fr-FR"/>
          </a:p>
        </p:txBody>
      </p:sp>
    </p:spTree>
    <p:extLst>
      <p:ext uri="{BB962C8B-B14F-4D97-AF65-F5344CB8AC3E}">
        <p14:creationId xmlns:p14="http://schemas.microsoft.com/office/powerpoint/2010/main" val="11406670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dirty="0" smtClean="0">
                <a:latin typeface="Verdana" panose="020B0604030504040204" pitchFamily="34" charset="0"/>
                <a:ea typeface="Verdana" panose="020B0604030504040204" pitchFamily="34" charset="0"/>
                <a:cs typeface="Verdana" panose="020B0604030504040204" pitchFamily="34" charset="0"/>
              </a:rPr>
              <a:t>Inlassablement: </a:t>
            </a:r>
            <a:r>
              <a:rPr lang="ar-DZ" sz="1200" dirty="0" smtClean="0">
                <a:latin typeface="Verdana" panose="020B0604030504040204" pitchFamily="34" charset="0"/>
                <a:ea typeface="Verdana" panose="020B0604030504040204" pitchFamily="34" charset="0"/>
                <a:cs typeface="Verdana" panose="020B0604030504040204" pitchFamily="34" charset="0"/>
              </a:rPr>
              <a:t>بدون كلل </a:t>
            </a:r>
            <a:endParaRPr lang="fr-FR" dirty="0"/>
          </a:p>
        </p:txBody>
      </p:sp>
      <p:sp>
        <p:nvSpPr>
          <p:cNvPr id="4" name="Espace réservé du numéro de diapositive 3"/>
          <p:cNvSpPr>
            <a:spLocks noGrp="1"/>
          </p:cNvSpPr>
          <p:nvPr>
            <p:ph type="sldNum" sz="quarter" idx="10"/>
          </p:nvPr>
        </p:nvSpPr>
        <p:spPr/>
        <p:txBody>
          <a:bodyPr/>
          <a:lstStyle/>
          <a:p>
            <a:fld id="{5F79DEAE-846F-4343-A1E3-56725A21F705}" type="slidenum">
              <a:rPr lang="fr-FR" smtClean="0"/>
              <a:t>3</a:t>
            </a:fld>
            <a:endParaRPr lang="fr-FR"/>
          </a:p>
        </p:txBody>
      </p:sp>
    </p:spTree>
    <p:extLst>
      <p:ext uri="{BB962C8B-B14F-4D97-AF65-F5344CB8AC3E}">
        <p14:creationId xmlns:p14="http://schemas.microsoft.com/office/powerpoint/2010/main" val="28422631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u="sng" dirty="0" smtClean="0">
                <a:solidFill>
                  <a:srgbClr val="00B050"/>
                </a:solidFill>
                <a:latin typeface="Verdana" panose="020B0604030504040204" pitchFamily="34" charset="0"/>
                <a:ea typeface="Verdana" panose="020B0604030504040204" pitchFamily="34" charset="0"/>
                <a:cs typeface="Arial" panose="020B0604020202020204" pitchFamily="34" charset="0"/>
              </a:rPr>
              <a:t>innovation</a:t>
            </a:r>
            <a:r>
              <a:rPr lang="fr-FR" sz="1200" dirty="0" smtClean="0">
                <a:latin typeface="Verdana" panose="020B0604030504040204" pitchFamily="34" charset="0"/>
                <a:ea typeface="Verdana" panose="020B0604030504040204" pitchFamily="34" charset="0"/>
                <a:cs typeface="Arial" panose="020B0604020202020204" pitchFamily="34" charset="0"/>
              </a:rPr>
              <a:t> :</a:t>
            </a:r>
            <a:r>
              <a:rPr lang="ar-DZ" sz="1200" dirty="0" smtClean="0">
                <a:latin typeface="Verdana" panose="020B0604030504040204" pitchFamily="34" charset="0"/>
                <a:ea typeface="Verdana" panose="020B0604030504040204" pitchFamily="34" charset="0"/>
                <a:cs typeface="Arial" panose="020B0604020202020204" pitchFamily="34" charset="0"/>
              </a:rPr>
              <a:t>ابتكار</a:t>
            </a:r>
            <a:endParaRPr lang="fr-FR" dirty="0"/>
          </a:p>
        </p:txBody>
      </p:sp>
      <p:sp>
        <p:nvSpPr>
          <p:cNvPr id="4" name="Espace réservé du numéro de diapositive 3"/>
          <p:cNvSpPr>
            <a:spLocks noGrp="1"/>
          </p:cNvSpPr>
          <p:nvPr>
            <p:ph type="sldNum" sz="quarter" idx="10"/>
          </p:nvPr>
        </p:nvSpPr>
        <p:spPr/>
        <p:txBody>
          <a:bodyPr/>
          <a:lstStyle/>
          <a:p>
            <a:fld id="{5F79DEAE-846F-4343-A1E3-56725A21F705}" type="slidenum">
              <a:rPr lang="fr-FR" smtClean="0"/>
              <a:t>4</a:t>
            </a:fld>
            <a:endParaRPr lang="fr-FR"/>
          </a:p>
        </p:txBody>
      </p:sp>
    </p:spTree>
    <p:extLst>
      <p:ext uri="{BB962C8B-B14F-4D97-AF65-F5344CB8AC3E}">
        <p14:creationId xmlns:p14="http://schemas.microsoft.com/office/powerpoint/2010/main" val="23524244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F79DEAE-846F-4343-A1E3-56725A21F705}" type="slidenum">
              <a:rPr lang="fr-FR" smtClean="0"/>
              <a:t>5</a:t>
            </a:fld>
            <a:endParaRPr lang="fr-FR"/>
          </a:p>
        </p:txBody>
      </p:sp>
    </p:spTree>
    <p:extLst>
      <p:ext uri="{BB962C8B-B14F-4D97-AF65-F5344CB8AC3E}">
        <p14:creationId xmlns:p14="http://schemas.microsoft.com/office/powerpoint/2010/main" val="18666291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F79DEAE-846F-4343-A1E3-56725A21F705}" type="slidenum">
              <a:rPr lang="fr-FR" smtClean="0"/>
              <a:t>15</a:t>
            </a:fld>
            <a:endParaRPr lang="fr-FR"/>
          </a:p>
        </p:txBody>
      </p:sp>
    </p:spTree>
    <p:extLst>
      <p:ext uri="{BB962C8B-B14F-4D97-AF65-F5344CB8AC3E}">
        <p14:creationId xmlns:p14="http://schemas.microsoft.com/office/powerpoint/2010/main" val="16595640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04/03/2023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02108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04/03/2023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20394706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04/03/2023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186734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04/03/2023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251277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fr-FR"/>
              <a:t>Modifiez le style du titre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E0594867-E5C2-4EAD-9613-D3D464AAAC64}" type="datetimeFigureOut">
              <a:rPr lang="fr-FR" smtClean="0"/>
              <a:t>04/03/2023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719986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0594867-E5C2-4EAD-9613-D3D464AAAC64}" type="datetimeFigureOut">
              <a:rPr lang="fr-FR" smtClean="0"/>
              <a:t>04/03/2023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166685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839789"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172201"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E0594867-E5C2-4EAD-9613-D3D464AAAC64}" type="datetimeFigureOut">
              <a:rPr lang="fr-FR" smtClean="0"/>
              <a:t>04/03/2023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27791309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E0594867-E5C2-4EAD-9613-D3D464AAAC64}" type="datetimeFigureOut">
              <a:rPr lang="fr-FR" smtClean="0"/>
              <a:t>04/03/2023</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027902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594867-E5C2-4EAD-9613-D3D464AAAC64}" type="datetimeFigureOut">
              <a:rPr lang="fr-FR" smtClean="0"/>
              <a:t>04/03/2023</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670265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E0594867-E5C2-4EAD-9613-D3D464AAAC64}" type="datetimeFigureOut">
              <a:rPr lang="fr-FR" smtClean="0"/>
              <a:t>04/03/2023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2398248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E0594867-E5C2-4EAD-9613-D3D464AAAC64}" type="datetimeFigureOut">
              <a:rPr lang="fr-FR" smtClean="0"/>
              <a:t>04/03/2023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79776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594867-E5C2-4EAD-9613-D3D464AAAC64}" type="datetimeFigureOut">
              <a:rPr lang="fr-FR" smtClean="0"/>
              <a:t>04/03/2023</a:t>
            </a:fld>
            <a:endParaRPr lang="fr-F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7087AC-F73A-4C62-8BA6-A2A10B68B1EA}" type="slidenum">
              <a:rPr lang="fr-FR" smtClean="0"/>
              <a:t>‹N°›</a:t>
            </a:fld>
            <a:endParaRPr lang="fr-FR"/>
          </a:p>
        </p:txBody>
      </p:sp>
    </p:spTree>
    <p:extLst>
      <p:ext uri="{BB962C8B-B14F-4D97-AF65-F5344CB8AC3E}">
        <p14:creationId xmlns:p14="http://schemas.microsoft.com/office/powerpoint/2010/main" val="39587709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mailto:sarah.sahnoune@gmail.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4087CE2D-0C53-4592-9BCE-738FB8ED7DBA}"/>
              </a:ext>
            </a:extLst>
          </p:cNvPr>
          <p:cNvSpPr/>
          <p:nvPr/>
        </p:nvSpPr>
        <p:spPr>
          <a:xfrm>
            <a:off x="419686" y="1841706"/>
            <a:ext cx="11352628" cy="3000821"/>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5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 </a:t>
            </a:r>
          </a:p>
          <a:p>
            <a:pPr algn="ctr">
              <a:defRPr sz="1800" b="0" i="0" u="none" strike="noStrike" kern="0" cap="none" spc="0" baseline="0">
                <a:solidFill>
                  <a:srgbClr val="000000"/>
                </a:solidFill>
                <a:uFillTx/>
              </a:defRPr>
            </a:pPr>
            <a:r>
              <a:rPr lang="fr-FR" sz="5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ENTREPRENARITAT ET LEADERSHIP</a:t>
            </a:r>
            <a:endParaRPr lang="fr-FR" altLang="fr-FR" sz="5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5303288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3" name="Tableau 2">
            <a:extLst>
              <a:ext uri="{FF2B5EF4-FFF2-40B4-BE49-F238E27FC236}">
                <a16:creationId xmlns="" xmlns:a16="http://schemas.microsoft.com/office/drawing/2014/main" id="{890A5A9C-B26B-4F9B-9E48-FFC45BAA4807}"/>
              </a:ext>
            </a:extLst>
          </p:cNvPr>
          <p:cNvGraphicFramePr>
            <a:graphicFrameLocks noGrp="1"/>
          </p:cNvGraphicFramePr>
          <p:nvPr>
            <p:extLst>
              <p:ext uri="{D42A27DB-BD31-4B8C-83A1-F6EECF244321}">
                <p14:modId xmlns:p14="http://schemas.microsoft.com/office/powerpoint/2010/main" val="3485141208"/>
              </p:ext>
            </p:extLst>
          </p:nvPr>
        </p:nvGraphicFramePr>
        <p:xfrm>
          <a:off x="119270" y="848339"/>
          <a:ext cx="11913703" cy="4902708"/>
        </p:xfrm>
        <a:graphic>
          <a:graphicData uri="http://schemas.openxmlformats.org/drawingml/2006/table">
            <a:tbl>
              <a:tblPr firstRow="1" firstCol="1" bandRow="1">
                <a:tableStyleId>{F5AB1C69-6EDB-4FF4-983F-18BD219EF322}</a:tableStyleId>
              </a:tblPr>
              <a:tblGrid>
                <a:gridCol w="3521397">
                  <a:extLst>
                    <a:ext uri="{9D8B030D-6E8A-4147-A177-3AD203B41FA5}">
                      <a16:colId xmlns="" xmlns:a16="http://schemas.microsoft.com/office/drawing/2014/main" val="3058047848"/>
                    </a:ext>
                  </a:extLst>
                </a:gridCol>
                <a:gridCol w="8392306">
                  <a:extLst>
                    <a:ext uri="{9D8B030D-6E8A-4147-A177-3AD203B41FA5}">
                      <a16:colId xmlns="" xmlns:a16="http://schemas.microsoft.com/office/drawing/2014/main" val="633457340"/>
                    </a:ext>
                  </a:extLst>
                </a:gridCol>
              </a:tblGrid>
              <a:tr h="105862">
                <a:tc>
                  <a:txBody>
                    <a:bodyPr/>
                    <a:lstStyle/>
                    <a:p>
                      <a:pPr algn="ctr">
                        <a:lnSpc>
                          <a:spcPct val="115000"/>
                        </a:lnSpc>
                        <a:spcBef>
                          <a:spcPts val="300"/>
                        </a:spcBef>
                        <a:spcAft>
                          <a:spcPts val="0"/>
                        </a:spcAft>
                      </a:pPr>
                      <a:r>
                        <a:rPr lang="fr-FR" sz="2400">
                          <a:effectLst/>
                          <a:latin typeface="Verdana" panose="020B0604030504040204" pitchFamily="34" charset="0"/>
                          <a:ea typeface="Verdana" panose="020B0604030504040204" pitchFamily="34" charset="0"/>
                        </a:rPr>
                        <a:t>Éléments de la compétence</a:t>
                      </a:r>
                      <a:endParaRPr lang="fr-FR" sz="2400">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lgn="ctr">
                        <a:lnSpc>
                          <a:spcPct val="115000"/>
                        </a:lnSpc>
                        <a:spcBef>
                          <a:spcPts val="300"/>
                        </a:spcBef>
                        <a:spcAft>
                          <a:spcPts val="0"/>
                        </a:spcAft>
                      </a:pPr>
                      <a:r>
                        <a:rPr lang="fr-FR" sz="2400" dirty="0">
                          <a:effectLst/>
                          <a:latin typeface="Verdana" panose="020B0604030504040204" pitchFamily="34" charset="0"/>
                          <a:ea typeface="Verdana" panose="020B0604030504040204" pitchFamily="34" charset="0"/>
                        </a:rPr>
                        <a:t>Critères de performance</a:t>
                      </a:r>
                      <a:endParaRPr lang="fr-FR" sz="2400" dirty="0">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extLst>
                  <a:ext uri="{0D108BD9-81ED-4DB2-BD59-A6C34878D82A}">
                    <a16:rowId xmlns="" xmlns:a16="http://schemas.microsoft.com/office/drawing/2014/main" val="3672673671"/>
                  </a:ext>
                </a:extLst>
              </a:tr>
              <a:tr h="0">
                <a:tc>
                  <a:txBody>
                    <a:bodyPr/>
                    <a:lstStyle/>
                    <a:p>
                      <a:pPr marL="457200" algn="just">
                        <a:lnSpc>
                          <a:spcPct val="115000"/>
                        </a:lnSpc>
                        <a:spcBef>
                          <a:spcPts val="300"/>
                        </a:spcBef>
                        <a:spcAft>
                          <a:spcPts val="0"/>
                        </a:spcAft>
                      </a:pPr>
                      <a:r>
                        <a:rPr lang="fr-FR" sz="2400" dirty="0">
                          <a:effectLst/>
                          <a:latin typeface="Verdana" panose="020B0604030504040204" pitchFamily="34" charset="0"/>
                          <a:ea typeface="Verdana" panose="020B0604030504040204" pitchFamily="34" charset="0"/>
                        </a:rPr>
                        <a:t> </a:t>
                      </a:r>
                    </a:p>
                    <a:p>
                      <a:pPr marL="457200" algn="just">
                        <a:lnSpc>
                          <a:spcPct val="115000"/>
                        </a:lnSpc>
                        <a:spcAft>
                          <a:spcPts val="0"/>
                        </a:spcAft>
                      </a:pPr>
                      <a:r>
                        <a:rPr lang="fr-FR" sz="2400" dirty="0">
                          <a:effectLst/>
                          <a:latin typeface="Verdana" panose="020B0604030504040204" pitchFamily="34" charset="0"/>
                          <a:ea typeface="Verdana" panose="020B0604030504040204" pitchFamily="34" charset="0"/>
                        </a:rPr>
                        <a:t> </a:t>
                      </a:r>
                    </a:p>
                    <a:p>
                      <a:pPr marL="457200" algn="just">
                        <a:lnSpc>
                          <a:spcPct val="115000"/>
                        </a:lnSpc>
                        <a:spcAft>
                          <a:spcPts val="0"/>
                        </a:spcAft>
                      </a:pPr>
                      <a:r>
                        <a:rPr lang="fr-FR" sz="2400" dirty="0">
                          <a:effectLst/>
                          <a:latin typeface="Verdana" panose="020B0604030504040204" pitchFamily="34" charset="0"/>
                          <a:ea typeface="Verdana" panose="020B0604030504040204" pitchFamily="34" charset="0"/>
                        </a:rPr>
                        <a:t> </a:t>
                      </a:r>
                    </a:p>
                    <a:p>
                      <a:pPr algn="just">
                        <a:lnSpc>
                          <a:spcPct val="115000"/>
                        </a:lnSpc>
                        <a:spcBef>
                          <a:spcPts val="300"/>
                        </a:spcBef>
                        <a:spcAft>
                          <a:spcPts val="0"/>
                        </a:spcAft>
                      </a:pPr>
                      <a:r>
                        <a:rPr lang="fr-FR" sz="2400" dirty="0">
                          <a:effectLst/>
                          <a:latin typeface="Verdana" panose="020B0604030504040204" pitchFamily="34" charset="0"/>
                          <a:ea typeface="Verdana" panose="020B0604030504040204" pitchFamily="34" charset="0"/>
                        </a:rPr>
                        <a:t> </a:t>
                      </a:r>
                    </a:p>
                    <a:p>
                      <a:pPr marL="342900" lvl="0" indent="-342900" algn="just">
                        <a:lnSpc>
                          <a:spcPct val="115000"/>
                        </a:lnSpc>
                        <a:spcBef>
                          <a:spcPts val="300"/>
                        </a:spcBef>
                        <a:spcAft>
                          <a:spcPts val="0"/>
                        </a:spcAft>
                        <a:buFont typeface="+mj-lt"/>
                        <a:buAutoNum type="arabicPeriod"/>
                      </a:pPr>
                      <a:r>
                        <a:rPr lang="fr-FR" sz="2400" dirty="0">
                          <a:solidFill>
                            <a:schemeClr val="accent4"/>
                          </a:solidFill>
                          <a:effectLst/>
                          <a:latin typeface="Verdana" panose="020B0604030504040204" pitchFamily="34" charset="0"/>
                          <a:ea typeface="Verdana" panose="020B0604030504040204" pitchFamily="34" charset="0"/>
                        </a:rPr>
                        <a:t>Définir le projet</a:t>
                      </a:r>
                      <a:endParaRPr lang="fr-FR" sz="2400" dirty="0">
                        <a:solidFill>
                          <a:schemeClr val="accent4"/>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marL="457200" lvl="1" indent="0" algn="just" rtl="0">
                        <a:spcAft>
                          <a:spcPts val="0"/>
                        </a:spcAft>
                        <a:buFont typeface="+mj-lt"/>
                        <a:buNone/>
                      </a:pPr>
                      <a:r>
                        <a:rPr lang="fr-FR" sz="2400" dirty="0">
                          <a:effectLst/>
                          <a:latin typeface="Verdana" panose="020B0604030504040204" pitchFamily="34" charset="0"/>
                          <a:ea typeface="Verdana" panose="020B0604030504040204" pitchFamily="34" charset="0"/>
                        </a:rPr>
                        <a:t>1.1 Démonstration de la démarche pour trouver l’idée de projet. </a:t>
                      </a:r>
                    </a:p>
                    <a:p>
                      <a:pPr marL="457200" lvl="1" indent="0" algn="just" rtl="0">
                        <a:spcAft>
                          <a:spcPts val="0"/>
                        </a:spcAft>
                        <a:buFont typeface="+mj-lt"/>
                        <a:buNone/>
                      </a:pPr>
                      <a:r>
                        <a:rPr lang="fr-FR" sz="2400" dirty="0">
                          <a:effectLst/>
                          <a:latin typeface="Verdana" panose="020B0604030504040204" pitchFamily="34" charset="0"/>
                          <a:ea typeface="Verdana" panose="020B0604030504040204" pitchFamily="34" charset="0"/>
                        </a:rPr>
                        <a:t>1.2 Description claire du projet. </a:t>
                      </a:r>
                    </a:p>
                    <a:p>
                      <a:pPr marL="457200" algn="just">
                        <a:spcAft>
                          <a:spcPts val="0"/>
                        </a:spcAft>
                      </a:pPr>
                      <a:r>
                        <a:rPr lang="fr-FR" sz="2400" dirty="0">
                          <a:effectLst/>
                          <a:latin typeface="Verdana" panose="020B0604030504040204" pitchFamily="34" charset="0"/>
                          <a:ea typeface="Verdana" panose="020B0604030504040204" pitchFamily="34" charset="0"/>
                        </a:rPr>
                        <a:t> </a:t>
                      </a:r>
                    </a:p>
                    <a:p>
                      <a:pPr marL="742950" lvl="1" indent="-285750" algn="just">
                        <a:spcAft>
                          <a:spcPts val="0"/>
                        </a:spcAft>
                        <a:buFont typeface="+mj-lt"/>
                        <a:buAutoNum type="arabicPeriod"/>
                      </a:pPr>
                      <a:r>
                        <a:rPr lang="fr-FR" sz="2400" dirty="0">
                          <a:effectLst/>
                          <a:latin typeface="Verdana" panose="020B0604030504040204" pitchFamily="34" charset="0"/>
                          <a:ea typeface="Verdana" panose="020B0604030504040204" pitchFamily="34" charset="0"/>
                        </a:rPr>
                        <a:t>3 Choix réaliste des moyens pour concrétiser le projet. </a:t>
                      </a:r>
                    </a:p>
                    <a:p>
                      <a:pPr marL="457200" algn="just">
                        <a:spcAft>
                          <a:spcPts val="0"/>
                        </a:spcAft>
                      </a:pPr>
                      <a:r>
                        <a:rPr lang="fr-FR" sz="2400" dirty="0">
                          <a:effectLst/>
                          <a:latin typeface="Verdana" panose="020B0604030504040204" pitchFamily="34" charset="0"/>
                          <a:ea typeface="Verdana" panose="020B0604030504040204" pitchFamily="34" charset="0"/>
                        </a:rPr>
                        <a:t> </a:t>
                      </a:r>
                    </a:p>
                    <a:p>
                      <a:pPr marL="742950" lvl="1" indent="-285750" algn="just">
                        <a:spcAft>
                          <a:spcPts val="0"/>
                        </a:spcAft>
                        <a:buFont typeface="+mj-lt"/>
                        <a:buAutoNum type="arabicPeriod"/>
                      </a:pPr>
                      <a:r>
                        <a:rPr lang="fr-FR" sz="2400" dirty="0">
                          <a:effectLst/>
                          <a:latin typeface="Verdana" panose="020B0604030504040204" pitchFamily="34" charset="0"/>
                          <a:ea typeface="Verdana" panose="020B0604030504040204" pitchFamily="34" charset="0"/>
                        </a:rPr>
                        <a:t>4 Démonstration de la réponse à un besoin. </a:t>
                      </a:r>
                    </a:p>
                    <a:p>
                      <a:pPr marL="457200" algn="just">
                        <a:spcAft>
                          <a:spcPts val="0"/>
                        </a:spcAft>
                      </a:pPr>
                      <a:r>
                        <a:rPr lang="fr-FR" sz="2400" dirty="0">
                          <a:effectLst/>
                          <a:latin typeface="Verdana" panose="020B0604030504040204" pitchFamily="34" charset="0"/>
                          <a:ea typeface="Verdana" panose="020B0604030504040204" pitchFamily="34" charset="0"/>
                        </a:rPr>
                        <a:t> </a:t>
                      </a:r>
                    </a:p>
                    <a:p>
                      <a:pPr marL="742950" lvl="1" indent="-285750" algn="just">
                        <a:spcAft>
                          <a:spcPts val="0"/>
                        </a:spcAft>
                        <a:buFont typeface="+mj-lt"/>
                        <a:buAutoNum type="arabicPeriod"/>
                      </a:pPr>
                      <a:r>
                        <a:rPr lang="fr-FR" sz="2400" dirty="0">
                          <a:effectLst/>
                          <a:latin typeface="Verdana" panose="020B0604030504040204" pitchFamily="34" charset="0"/>
                          <a:ea typeface="Verdana" panose="020B0604030504040204" pitchFamily="34" charset="0"/>
                        </a:rPr>
                        <a:t>5 Démonstration du caractère innovateur. </a:t>
                      </a:r>
                    </a:p>
                    <a:p>
                      <a:pPr algn="just">
                        <a:spcBef>
                          <a:spcPts val="300"/>
                        </a:spcBef>
                        <a:spcAft>
                          <a:spcPts val="0"/>
                        </a:spcAft>
                      </a:pPr>
                      <a:r>
                        <a:rPr lang="fr-FR" sz="2400" dirty="0">
                          <a:effectLst/>
                          <a:latin typeface="Verdana" panose="020B0604030504040204" pitchFamily="34" charset="0"/>
                          <a:ea typeface="Verdana" panose="020B0604030504040204" pitchFamily="34" charset="0"/>
                        </a:rPr>
                        <a:t> </a:t>
                      </a:r>
                      <a:endParaRPr lang="fr-FR" sz="2400" dirty="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extLst>
                  <a:ext uri="{0D108BD9-81ED-4DB2-BD59-A6C34878D82A}">
                    <a16:rowId xmlns="" xmlns:a16="http://schemas.microsoft.com/office/drawing/2014/main" val="4172741128"/>
                  </a:ext>
                </a:extLst>
              </a:tr>
            </a:tbl>
          </a:graphicData>
        </a:graphic>
      </p:graphicFrame>
    </p:spTree>
    <p:extLst>
      <p:ext uri="{BB962C8B-B14F-4D97-AF65-F5344CB8AC3E}">
        <p14:creationId xmlns:p14="http://schemas.microsoft.com/office/powerpoint/2010/main" val="1379127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3" name="Tableau 2">
            <a:extLst>
              <a:ext uri="{FF2B5EF4-FFF2-40B4-BE49-F238E27FC236}">
                <a16:creationId xmlns="" xmlns:a16="http://schemas.microsoft.com/office/drawing/2014/main" id="{5EF5909B-3258-45E0-A366-5E23A9D5ABCF}"/>
              </a:ext>
            </a:extLst>
          </p:cNvPr>
          <p:cNvGraphicFramePr>
            <a:graphicFrameLocks noGrp="1"/>
          </p:cNvGraphicFramePr>
          <p:nvPr>
            <p:extLst>
              <p:ext uri="{D42A27DB-BD31-4B8C-83A1-F6EECF244321}">
                <p14:modId xmlns:p14="http://schemas.microsoft.com/office/powerpoint/2010/main" val="3572871507"/>
              </p:ext>
            </p:extLst>
          </p:nvPr>
        </p:nvGraphicFramePr>
        <p:xfrm>
          <a:off x="119270" y="931333"/>
          <a:ext cx="11913704" cy="5852160"/>
        </p:xfrm>
        <a:graphic>
          <a:graphicData uri="http://schemas.openxmlformats.org/drawingml/2006/table">
            <a:tbl>
              <a:tblPr firstRow="1" firstCol="1" bandRow="1">
                <a:tableStyleId>{F5AB1C69-6EDB-4FF4-983F-18BD219EF322}</a:tableStyleId>
              </a:tblPr>
              <a:tblGrid>
                <a:gridCol w="3961663">
                  <a:extLst>
                    <a:ext uri="{9D8B030D-6E8A-4147-A177-3AD203B41FA5}">
                      <a16:colId xmlns="" xmlns:a16="http://schemas.microsoft.com/office/drawing/2014/main" val="1554550709"/>
                    </a:ext>
                  </a:extLst>
                </a:gridCol>
                <a:gridCol w="7952041">
                  <a:extLst>
                    <a:ext uri="{9D8B030D-6E8A-4147-A177-3AD203B41FA5}">
                      <a16:colId xmlns="" xmlns:a16="http://schemas.microsoft.com/office/drawing/2014/main" val="1101113916"/>
                    </a:ext>
                  </a:extLst>
                </a:gridCol>
              </a:tblGrid>
              <a:tr h="0">
                <a:tc>
                  <a:txBody>
                    <a:bodyPr/>
                    <a:lstStyle/>
                    <a:p>
                      <a:pPr marL="457200">
                        <a:spcBef>
                          <a:spcPts val="300"/>
                        </a:spcBef>
                        <a:spcAft>
                          <a:spcPts val="0"/>
                        </a:spcAft>
                      </a:pPr>
                      <a:r>
                        <a:rPr lang="fr-FR" sz="2400" b="0" dirty="0">
                          <a:effectLst/>
                          <a:latin typeface="Verdana" panose="020B0604030504040204" pitchFamily="34" charset="0"/>
                          <a:ea typeface="Verdana" panose="020B0604030504040204" pitchFamily="34" charset="0"/>
                        </a:rPr>
                        <a:t> </a:t>
                      </a:r>
                    </a:p>
                    <a:p>
                      <a:pPr marL="457200">
                        <a:spcAft>
                          <a:spcPts val="0"/>
                        </a:spcAft>
                      </a:pPr>
                      <a:r>
                        <a:rPr lang="fr-FR" sz="2400" b="0" dirty="0">
                          <a:effectLst/>
                          <a:latin typeface="Verdana" panose="020B0604030504040204" pitchFamily="34" charset="0"/>
                          <a:ea typeface="Verdana" panose="020B0604030504040204" pitchFamily="34" charset="0"/>
                        </a:rPr>
                        <a:t> </a:t>
                      </a:r>
                    </a:p>
                    <a:p>
                      <a:pPr marL="228600">
                        <a:spcBef>
                          <a:spcPts val="300"/>
                        </a:spcBef>
                        <a:spcAft>
                          <a:spcPts val="0"/>
                        </a:spcAft>
                      </a:pPr>
                      <a:r>
                        <a:rPr lang="fr-FR" sz="2400" b="0" dirty="0">
                          <a:effectLst/>
                          <a:latin typeface="Verdana" panose="020B0604030504040204" pitchFamily="34" charset="0"/>
                          <a:ea typeface="Verdana" panose="020B0604030504040204" pitchFamily="34" charset="0"/>
                        </a:rPr>
                        <a:t> </a:t>
                      </a:r>
                    </a:p>
                    <a:p>
                      <a:pPr>
                        <a:spcBef>
                          <a:spcPts val="300"/>
                        </a:spcBef>
                        <a:spcAft>
                          <a:spcPts val="0"/>
                        </a:spcAft>
                      </a:pPr>
                      <a:r>
                        <a:rPr lang="fr-FR" sz="2400" b="0" dirty="0">
                          <a:effectLst/>
                          <a:latin typeface="Verdana" panose="020B0604030504040204" pitchFamily="34" charset="0"/>
                          <a:ea typeface="Verdana" panose="020B0604030504040204" pitchFamily="34" charset="0"/>
                        </a:rPr>
                        <a:t> </a:t>
                      </a:r>
                    </a:p>
                    <a:p>
                      <a:pPr>
                        <a:spcBef>
                          <a:spcPts val="300"/>
                        </a:spcBef>
                        <a:spcAft>
                          <a:spcPts val="0"/>
                        </a:spcAft>
                      </a:pPr>
                      <a:r>
                        <a:rPr lang="fr-FR" sz="2400" b="0" dirty="0">
                          <a:effectLst/>
                          <a:latin typeface="Verdana" panose="020B0604030504040204" pitchFamily="34" charset="0"/>
                          <a:ea typeface="Verdana" panose="020B0604030504040204" pitchFamily="34" charset="0"/>
                        </a:rPr>
                        <a:t> </a:t>
                      </a:r>
                    </a:p>
                    <a:p>
                      <a:pPr algn="just">
                        <a:spcBef>
                          <a:spcPts val="300"/>
                        </a:spcBef>
                        <a:spcAft>
                          <a:spcPts val="0"/>
                        </a:spcAft>
                      </a:pPr>
                      <a:r>
                        <a:rPr lang="fr-FR" sz="2400" b="0" dirty="0">
                          <a:solidFill>
                            <a:schemeClr val="accent4"/>
                          </a:solidFill>
                          <a:effectLst/>
                          <a:latin typeface="Verdana" panose="020B0604030504040204" pitchFamily="34" charset="0"/>
                          <a:ea typeface="Verdana" panose="020B0604030504040204" pitchFamily="34" charset="0"/>
                        </a:rPr>
                        <a:t> 2. Évaluer son potentiel à réaliser le projet</a:t>
                      </a:r>
                    </a:p>
                    <a:p>
                      <a:pPr marL="457200" algn="just">
                        <a:lnSpc>
                          <a:spcPct val="115000"/>
                        </a:lnSpc>
                        <a:spcAft>
                          <a:spcPts val="0"/>
                        </a:spcAft>
                      </a:pPr>
                      <a:endParaRPr lang="fr-FR" sz="2400" b="0" dirty="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marL="457200" lvl="1" indent="0" algn="just" rtl="0">
                        <a:spcAft>
                          <a:spcPts val="0"/>
                        </a:spcAft>
                        <a:buFont typeface="+mj-lt"/>
                        <a:buNone/>
                      </a:pPr>
                      <a:r>
                        <a:rPr lang="fr-FR" sz="2400" b="0" dirty="0">
                          <a:effectLst/>
                          <a:latin typeface="Verdana" panose="020B0604030504040204" pitchFamily="34" charset="0"/>
                          <a:ea typeface="Verdana" panose="020B0604030504040204" pitchFamily="34" charset="0"/>
                        </a:rPr>
                        <a:t>2.1. Reconnaissance juste de ses motivations et objectifs personnels.</a:t>
                      </a:r>
                    </a:p>
                    <a:p>
                      <a:pPr marL="457200" lvl="1" indent="0" algn="just" rtl="0">
                        <a:spcAft>
                          <a:spcPts val="0"/>
                        </a:spcAft>
                        <a:buFont typeface="+mj-lt"/>
                        <a:buNone/>
                      </a:pPr>
                      <a:endParaRPr lang="fr-FR" sz="2400" b="0" dirty="0">
                        <a:effectLst/>
                        <a:latin typeface="Verdana" panose="020B0604030504040204" pitchFamily="34" charset="0"/>
                        <a:ea typeface="Verdana" panose="020B0604030504040204" pitchFamily="34" charset="0"/>
                      </a:endParaRPr>
                    </a:p>
                    <a:p>
                      <a:pPr marL="457200" lvl="1" indent="0" algn="just" rtl="0">
                        <a:spcAft>
                          <a:spcPts val="0"/>
                        </a:spcAft>
                        <a:buFont typeface="+mj-lt"/>
                        <a:buNone/>
                      </a:pPr>
                      <a:r>
                        <a:rPr lang="fr-FR" sz="2400" b="0" dirty="0">
                          <a:effectLst/>
                          <a:latin typeface="Verdana" panose="020B0604030504040204" pitchFamily="34" charset="0"/>
                          <a:ea typeface="Verdana" panose="020B0604030504040204" pitchFamily="34" charset="0"/>
                        </a:rPr>
                        <a:t>2.2 Repérage de ses compétences particulières acquises durant la formation et les expériences personnelles à mettre à profit dans la réalisation du projet.</a:t>
                      </a:r>
                    </a:p>
                    <a:p>
                      <a:pPr marL="457200" lvl="1" indent="0" algn="just" rtl="0">
                        <a:spcAft>
                          <a:spcPts val="0"/>
                        </a:spcAft>
                        <a:buFont typeface="+mj-lt"/>
                        <a:buNone/>
                      </a:pPr>
                      <a:endParaRPr lang="fr-FR" sz="2400" b="0" dirty="0">
                        <a:effectLst/>
                        <a:latin typeface="Verdana" panose="020B0604030504040204" pitchFamily="34" charset="0"/>
                        <a:ea typeface="Verdana" panose="020B0604030504040204" pitchFamily="34" charset="0"/>
                      </a:endParaRPr>
                    </a:p>
                    <a:p>
                      <a:pPr marL="457200" lvl="1" indent="0" algn="just" rtl="0">
                        <a:spcAft>
                          <a:spcPts val="0"/>
                        </a:spcAft>
                        <a:buFont typeface="+mj-lt"/>
                        <a:buNone/>
                      </a:pPr>
                      <a:r>
                        <a:rPr lang="fr-FR" sz="2400" b="0" dirty="0">
                          <a:effectLst/>
                          <a:latin typeface="Verdana" panose="020B0604030504040204" pitchFamily="34" charset="0"/>
                          <a:ea typeface="Verdana" panose="020B0604030504040204" pitchFamily="34" charset="0"/>
                        </a:rPr>
                        <a:t>2.3 Description juste de son profil entrepreneurial. </a:t>
                      </a:r>
                    </a:p>
                    <a:p>
                      <a:pPr marL="457200" lvl="1" indent="0" algn="just" rtl="0">
                        <a:spcAft>
                          <a:spcPts val="0"/>
                        </a:spcAft>
                        <a:buFont typeface="+mj-lt"/>
                        <a:buNone/>
                      </a:pPr>
                      <a:endParaRPr lang="fr-FR" sz="2400" b="0" dirty="0">
                        <a:effectLst/>
                        <a:latin typeface="Verdana" panose="020B0604030504040204" pitchFamily="34" charset="0"/>
                        <a:ea typeface="Verdana" panose="020B0604030504040204" pitchFamily="34" charset="0"/>
                      </a:endParaRPr>
                    </a:p>
                    <a:p>
                      <a:pPr marL="457200" lvl="1" indent="0" algn="just" rtl="0">
                        <a:spcAft>
                          <a:spcPts val="0"/>
                        </a:spcAft>
                        <a:buFont typeface="+mj-lt"/>
                        <a:buNone/>
                      </a:pPr>
                      <a:r>
                        <a:rPr lang="fr-FR" sz="2400" b="0" dirty="0">
                          <a:effectLst/>
                          <a:latin typeface="Verdana" panose="020B0604030504040204" pitchFamily="34" charset="0"/>
                          <a:ea typeface="Verdana" panose="020B0604030504040204" pitchFamily="34" charset="0"/>
                        </a:rPr>
                        <a:t>2.4 Évaluer son potentiel à réaliser le projet. </a:t>
                      </a:r>
                    </a:p>
                    <a:p>
                      <a:pPr marL="457200" lvl="1" indent="0" algn="just" rtl="0">
                        <a:spcAft>
                          <a:spcPts val="0"/>
                        </a:spcAft>
                        <a:buFont typeface="+mj-lt"/>
                        <a:buNone/>
                      </a:pPr>
                      <a:endParaRPr lang="fr-FR" sz="2400" b="0" dirty="0">
                        <a:effectLst/>
                        <a:latin typeface="Verdana" panose="020B0604030504040204" pitchFamily="34" charset="0"/>
                        <a:ea typeface="Verdana" panose="020B0604030504040204" pitchFamily="34" charset="0"/>
                      </a:endParaRPr>
                    </a:p>
                    <a:p>
                      <a:pPr marL="457200" lvl="1" indent="0" algn="just" rtl="0">
                        <a:spcAft>
                          <a:spcPts val="0"/>
                        </a:spcAft>
                        <a:buFont typeface="+mj-lt"/>
                        <a:buNone/>
                      </a:pPr>
                      <a:r>
                        <a:rPr lang="fr-FR" sz="2400" b="0" dirty="0">
                          <a:effectLst/>
                          <a:latin typeface="Verdana" panose="020B0604030504040204" pitchFamily="34" charset="0"/>
                          <a:ea typeface="Verdana" panose="020B0604030504040204" pitchFamily="34" charset="0"/>
                        </a:rPr>
                        <a:t>2.5 Repérage des contacts pertinents de son réseau</a:t>
                      </a:r>
                    </a:p>
                    <a:p>
                      <a:pPr marL="457200" lvl="1" indent="0" algn="just" rtl="0">
                        <a:spcAft>
                          <a:spcPts val="0"/>
                        </a:spcAft>
                        <a:buFont typeface="+mj-lt"/>
                        <a:buNone/>
                      </a:pPr>
                      <a:endParaRPr lang="fr-FR" sz="2400" b="0" dirty="0">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extLst>
                  <a:ext uri="{0D108BD9-81ED-4DB2-BD59-A6C34878D82A}">
                    <a16:rowId xmlns="" xmlns:a16="http://schemas.microsoft.com/office/drawing/2014/main" val="771013926"/>
                  </a:ext>
                </a:extLst>
              </a:tr>
            </a:tbl>
          </a:graphicData>
        </a:graphic>
      </p:graphicFrame>
    </p:spTree>
    <p:extLst>
      <p:ext uri="{BB962C8B-B14F-4D97-AF65-F5344CB8AC3E}">
        <p14:creationId xmlns:p14="http://schemas.microsoft.com/office/powerpoint/2010/main" val="180308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3" name="Tableau 2">
            <a:extLst>
              <a:ext uri="{FF2B5EF4-FFF2-40B4-BE49-F238E27FC236}">
                <a16:creationId xmlns="" xmlns:a16="http://schemas.microsoft.com/office/drawing/2014/main" id="{F2F107BB-9BB4-4D34-8CF4-B07953322869}"/>
              </a:ext>
            </a:extLst>
          </p:cNvPr>
          <p:cNvGraphicFramePr>
            <a:graphicFrameLocks noGrp="1"/>
          </p:cNvGraphicFramePr>
          <p:nvPr>
            <p:extLst>
              <p:ext uri="{D42A27DB-BD31-4B8C-83A1-F6EECF244321}">
                <p14:modId xmlns:p14="http://schemas.microsoft.com/office/powerpoint/2010/main" val="3058341428"/>
              </p:ext>
            </p:extLst>
          </p:nvPr>
        </p:nvGraphicFramePr>
        <p:xfrm>
          <a:off x="159026" y="731032"/>
          <a:ext cx="11913704" cy="6097524"/>
        </p:xfrm>
        <a:graphic>
          <a:graphicData uri="http://schemas.openxmlformats.org/drawingml/2006/table">
            <a:tbl>
              <a:tblPr firstRow="1" firstCol="1" bandRow="1">
                <a:tableStyleId>{F5AB1C69-6EDB-4FF4-983F-18BD219EF322}</a:tableStyleId>
              </a:tblPr>
              <a:tblGrid>
                <a:gridCol w="3385930">
                  <a:extLst>
                    <a:ext uri="{9D8B030D-6E8A-4147-A177-3AD203B41FA5}">
                      <a16:colId xmlns="" xmlns:a16="http://schemas.microsoft.com/office/drawing/2014/main" val="2911082168"/>
                    </a:ext>
                  </a:extLst>
                </a:gridCol>
                <a:gridCol w="8527774">
                  <a:extLst>
                    <a:ext uri="{9D8B030D-6E8A-4147-A177-3AD203B41FA5}">
                      <a16:colId xmlns="" xmlns:a16="http://schemas.microsoft.com/office/drawing/2014/main" val="2852865579"/>
                    </a:ext>
                  </a:extLst>
                </a:gridCol>
              </a:tblGrid>
              <a:tr h="0">
                <a:tc>
                  <a:txBody>
                    <a:bodyPr/>
                    <a:lstStyle/>
                    <a:p>
                      <a:pPr marL="457200" algn="ctr">
                        <a:lnSpc>
                          <a:spcPct val="115000"/>
                        </a:lnSpc>
                        <a:spcBef>
                          <a:spcPts val="300"/>
                        </a:spcBef>
                        <a:spcAft>
                          <a:spcPts val="0"/>
                        </a:spcAft>
                      </a:pPr>
                      <a:r>
                        <a:rPr lang="fr-FR" sz="2400">
                          <a:effectLst/>
                          <a:latin typeface="Verdana" panose="020B0604030504040204" pitchFamily="34" charset="0"/>
                          <a:ea typeface="Verdana" panose="020B0604030504040204" pitchFamily="34" charset="0"/>
                        </a:rPr>
                        <a:t>Objectifs</a:t>
                      </a:r>
                      <a:endParaRPr lang="fr-FR" sz="2400">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marL="495300" algn="ctr">
                        <a:spcAft>
                          <a:spcPts val="0"/>
                        </a:spcAft>
                      </a:pPr>
                      <a:r>
                        <a:rPr lang="fr-FR" sz="2400" dirty="0">
                          <a:effectLst/>
                          <a:latin typeface="Verdana" panose="020B0604030504040204" pitchFamily="34" charset="0"/>
                          <a:ea typeface="Verdana" panose="020B0604030504040204" pitchFamily="34" charset="0"/>
                        </a:rPr>
                        <a:t>Standards</a:t>
                      </a:r>
                      <a:endParaRPr lang="fr-FR" sz="2400" dirty="0">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extLst>
                  <a:ext uri="{0D108BD9-81ED-4DB2-BD59-A6C34878D82A}">
                    <a16:rowId xmlns="" xmlns:a16="http://schemas.microsoft.com/office/drawing/2014/main" val="3359261240"/>
                  </a:ext>
                </a:extLst>
              </a:tr>
              <a:tr h="0">
                <a:tc>
                  <a:txBody>
                    <a:bodyPr/>
                    <a:lstStyle/>
                    <a:p>
                      <a:pPr marL="457200" algn="just">
                        <a:lnSpc>
                          <a:spcPct val="115000"/>
                        </a:lnSpc>
                        <a:spcBef>
                          <a:spcPts val="300"/>
                        </a:spcBef>
                        <a:spcAft>
                          <a:spcPts val="0"/>
                        </a:spcAft>
                      </a:pPr>
                      <a:r>
                        <a:rPr lang="fr-FR" sz="2400" dirty="0">
                          <a:effectLst/>
                          <a:latin typeface="Verdana" panose="020B0604030504040204" pitchFamily="34" charset="0"/>
                          <a:ea typeface="Verdana" panose="020B0604030504040204" pitchFamily="34" charset="0"/>
                        </a:rPr>
                        <a:t> </a:t>
                      </a:r>
                    </a:p>
                    <a:p>
                      <a:pPr marL="457200" algn="just">
                        <a:lnSpc>
                          <a:spcPct val="115000"/>
                        </a:lnSpc>
                        <a:spcAft>
                          <a:spcPts val="0"/>
                        </a:spcAft>
                      </a:pPr>
                      <a:r>
                        <a:rPr lang="fr-FR" sz="2400" dirty="0">
                          <a:effectLst/>
                          <a:latin typeface="Verdana" panose="020B0604030504040204" pitchFamily="34" charset="0"/>
                          <a:ea typeface="Verdana" panose="020B0604030504040204" pitchFamily="34" charset="0"/>
                        </a:rPr>
                        <a:t> </a:t>
                      </a:r>
                    </a:p>
                    <a:p>
                      <a:pPr marL="457200" algn="just">
                        <a:lnSpc>
                          <a:spcPct val="115000"/>
                        </a:lnSpc>
                        <a:spcAft>
                          <a:spcPts val="0"/>
                        </a:spcAft>
                      </a:pPr>
                      <a:r>
                        <a:rPr lang="fr-FR" sz="2400" dirty="0">
                          <a:effectLst/>
                          <a:latin typeface="Verdana" panose="020B0604030504040204" pitchFamily="34" charset="0"/>
                          <a:ea typeface="Verdana" panose="020B0604030504040204" pitchFamily="34" charset="0"/>
                        </a:rPr>
                        <a:t> </a:t>
                      </a:r>
                    </a:p>
                    <a:p>
                      <a:pPr marL="457200" algn="just">
                        <a:lnSpc>
                          <a:spcPct val="115000"/>
                        </a:lnSpc>
                        <a:spcAft>
                          <a:spcPts val="0"/>
                        </a:spcAft>
                      </a:pPr>
                      <a:r>
                        <a:rPr lang="fr-FR" sz="2400" dirty="0">
                          <a:effectLst/>
                          <a:latin typeface="Verdana" panose="020B0604030504040204" pitchFamily="34" charset="0"/>
                          <a:ea typeface="Verdana" panose="020B0604030504040204" pitchFamily="34" charset="0"/>
                        </a:rPr>
                        <a:t> </a:t>
                      </a:r>
                    </a:p>
                    <a:p>
                      <a:pPr marL="457200" algn="just">
                        <a:lnSpc>
                          <a:spcPct val="115000"/>
                        </a:lnSpc>
                        <a:spcAft>
                          <a:spcPts val="0"/>
                        </a:spcAft>
                      </a:pPr>
                      <a:r>
                        <a:rPr lang="fr-FR" sz="2400" dirty="0">
                          <a:solidFill>
                            <a:schemeClr val="accent4"/>
                          </a:solidFill>
                          <a:effectLst/>
                          <a:latin typeface="Verdana" panose="020B0604030504040204" pitchFamily="34" charset="0"/>
                          <a:ea typeface="Verdana" panose="020B0604030504040204" pitchFamily="34" charset="0"/>
                        </a:rPr>
                        <a:t> </a:t>
                      </a:r>
                    </a:p>
                    <a:p>
                      <a:pPr marL="0" lvl="0" indent="0" algn="just">
                        <a:lnSpc>
                          <a:spcPct val="115000"/>
                        </a:lnSpc>
                        <a:spcAft>
                          <a:spcPts val="0"/>
                        </a:spcAft>
                        <a:buFont typeface="+mj-lt"/>
                        <a:buNone/>
                      </a:pPr>
                      <a:r>
                        <a:rPr lang="fr-FR" sz="2400" dirty="0">
                          <a:solidFill>
                            <a:schemeClr val="accent4"/>
                          </a:solidFill>
                          <a:effectLst/>
                          <a:latin typeface="Verdana" panose="020B0604030504040204" pitchFamily="34" charset="0"/>
                          <a:ea typeface="Verdana" panose="020B0604030504040204" pitchFamily="34" charset="0"/>
                        </a:rPr>
                        <a:t>3. Définir le contexte du projet</a:t>
                      </a:r>
                    </a:p>
                    <a:p>
                      <a:pPr marL="685800" algn="just">
                        <a:lnSpc>
                          <a:spcPct val="115000"/>
                        </a:lnSpc>
                        <a:spcAft>
                          <a:spcPts val="0"/>
                        </a:spcAft>
                      </a:pPr>
                      <a:r>
                        <a:rPr lang="fr-FR" sz="2400" dirty="0">
                          <a:effectLst/>
                          <a:latin typeface="Verdana" panose="020B0604030504040204" pitchFamily="34" charset="0"/>
                          <a:ea typeface="Verdana" panose="020B0604030504040204" pitchFamily="34" charset="0"/>
                        </a:rPr>
                        <a:t> </a:t>
                      </a:r>
                    </a:p>
                    <a:p>
                      <a:pPr marL="457200" algn="just">
                        <a:lnSpc>
                          <a:spcPct val="115000"/>
                        </a:lnSpc>
                        <a:spcAft>
                          <a:spcPts val="0"/>
                        </a:spcAft>
                      </a:pPr>
                      <a:r>
                        <a:rPr lang="fr-FR" sz="2400" dirty="0">
                          <a:effectLst/>
                          <a:latin typeface="Verdana" panose="020B0604030504040204" pitchFamily="34" charset="0"/>
                          <a:ea typeface="Verdana" panose="020B0604030504040204" pitchFamily="34" charset="0"/>
                        </a:rPr>
                        <a:t> </a:t>
                      </a:r>
                      <a:endParaRPr lang="fr-FR" sz="2400" dirty="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marL="457200" lvl="1" indent="0" algn="just" rtl="0">
                        <a:spcAft>
                          <a:spcPts val="0"/>
                        </a:spcAft>
                        <a:buFont typeface="+mj-lt"/>
                        <a:buNone/>
                      </a:pPr>
                      <a:r>
                        <a:rPr lang="fr-FR" sz="2400" dirty="0">
                          <a:effectLst/>
                          <a:latin typeface="Verdana" panose="020B0604030504040204" pitchFamily="34" charset="0"/>
                          <a:ea typeface="Verdana" panose="020B0604030504040204" pitchFamily="34" charset="0"/>
                        </a:rPr>
                        <a:t>3.1 Description claire du secteur d’activité visé et des principales tendances dans ce secteur en lien avec le projet. </a:t>
                      </a:r>
                    </a:p>
                    <a:p>
                      <a:pPr marL="457200" lvl="1" indent="0" algn="just" rtl="0">
                        <a:spcAft>
                          <a:spcPts val="0"/>
                        </a:spcAft>
                        <a:buFont typeface="+mj-lt"/>
                        <a:buNone/>
                      </a:pPr>
                      <a:endParaRPr lang="fr-FR" sz="2400" dirty="0">
                        <a:effectLst/>
                        <a:latin typeface="Verdana" panose="020B0604030504040204" pitchFamily="34" charset="0"/>
                        <a:ea typeface="Verdana" panose="020B0604030504040204" pitchFamily="34" charset="0"/>
                      </a:endParaRPr>
                    </a:p>
                    <a:p>
                      <a:pPr marL="457200" lvl="1" indent="0" algn="just">
                        <a:spcAft>
                          <a:spcPts val="0"/>
                        </a:spcAft>
                        <a:buFont typeface="+mj-lt"/>
                        <a:buNone/>
                      </a:pPr>
                      <a:r>
                        <a:rPr lang="fr-FR" sz="2400" dirty="0">
                          <a:effectLst/>
                          <a:latin typeface="Verdana" panose="020B0604030504040204" pitchFamily="34" charset="0"/>
                          <a:ea typeface="Verdana" panose="020B0604030504040204" pitchFamily="34" charset="0"/>
                        </a:rPr>
                        <a:t>3.2 Choix approprié de la localisation du projet. </a:t>
                      </a:r>
                    </a:p>
                    <a:p>
                      <a:pPr marL="457200" lvl="1" indent="0" algn="just">
                        <a:spcAft>
                          <a:spcPts val="0"/>
                        </a:spcAft>
                        <a:buFont typeface="+mj-lt"/>
                        <a:buNone/>
                      </a:pPr>
                      <a:endParaRPr lang="fr-FR" sz="2400" dirty="0">
                        <a:effectLst/>
                        <a:latin typeface="Verdana" panose="020B0604030504040204" pitchFamily="34" charset="0"/>
                        <a:ea typeface="Verdana" panose="020B0604030504040204" pitchFamily="34" charset="0"/>
                      </a:endParaRPr>
                    </a:p>
                    <a:p>
                      <a:pPr marL="457200" lvl="1" indent="0" algn="just">
                        <a:spcBef>
                          <a:spcPts val="300"/>
                        </a:spcBef>
                        <a:spcAft>
                          <a:spcPts val="0"/>
                        </a:spcAft>
                        <a:buFont typeface="+mj-lt"/>
                        <a:buNone/>
                      </a:pPr>
                      <a:r>
                        <a:rPr lang="fr-FR" sz="2400" dirty="0">
                          <a:effectLst/>
                          <a:latin typeface="Verdana" panose="020B0604030504040204" pitchFamily="34" charset="0"/>
                          <a:ea typeface="Verdana" panose="020B0604030504040204" pitchFamily="34" charset="0"/>
                        </a:rPr>
                        <a:t>3.4 Description claire du marché et de la clientèle visée. </a:t>
                      </a:r>
                    </a:p>
                    <a:p>
                      <a:pPr marL="457200" lvl="1" indent="0" algn="just">
                        <a:spcBef>
                          <a:spcPts val="300"/>
                        </a:spcBef>
                        <a:spcAft>
                          <a:spcPts val="0"/>
                        </a:spcAft>
                        <a:buFont typeface="+mj-lt"/>
                        <a:buNone/>
                      </a:pPr>
                      <a:endParaRPr lang="fr-FR" sz="2400" dirty="0">
                        <a:effectLst/>
                        <a:latin typeface="Verdana" panose="020B0604030504040204" pitchFamily="34" charset="0"/>
                        <a:ea typeface="Verdana" panose="020B0604030504040204" pitchFamily="34" charset="0"/>
                      </a:endParaRPr>
                    </a:p>
                    <a:p>
                      <a:pPr marL="457200" lvl="1" indent="0" algn="just">
                        <a:spcAft>
                          <a:spcPts val="0"/>
                        </a:spcAft>
                        <a:buFont typeface="+mj-lt"/>
                        <a:buNone/>
                      </a:pPr>
                      <a:r>
                        <a:rPr lang="fr-FR" sz="2400" dirty="0">
                          <a:effectLst/>
                          <a:latin typeface="Verdana" panose="020B0604030504040204" pitchFamily="34" charset="0"/>
                          <a:ea typeface="Verdana" panose="020B0604030504040204" pitchFamily="34" charset="0"/>
                        </a:rPr>
                        <a:t>3.5 Prévision réaliste de la demande. </a:t>
                      </a:r>
                    </a:p>
                    <a:p>
                      <a:pPr marL="457200" lvl="1" indent="0" algn="just">
                        <a:spcAft>
                          <a:spcPts val="0"/>
                        </a:spcAft>
                        <a:buFont typeface="+mj-lt"/>
                        <a:buNone/>
                      </a:pPr>
                      <a:endParaRPr lang="fr-FR" sz="2400" dirty="0">
                        <a:effectLst/>
                        <a:latin typeface="Verdana" panose="020B0604030504040204" pitchFamily="34" charset="0"/>
                        <a:ea typeface="Verdana" panose="020B0604030504040204" pitchFamily="34" charset="0"/>
                      </a:endParaRPr>
                    </a:p>
                    <a:p>
                      <a:pPr marL="457200" lvl="1" indent="0" algn="just">
                        <a:spcBef>
                          <a:spcPts val="300"/>
                        </a:spcBef>
                        <a:spcAft>
                          <a:spcPts val="0"/>
                        </a:spcAft>
                        <a:buFont typeface="+mj-lt"/>
                        <a:buNone/>
                      </a:pPr>
                      <a:r>
                        <a:rPr lang="fr-FR" sz="2400" dirty="0">
                          <a:effectLst/>
                          <a:latin typeface="Verdana" panose="020B0604030504040204" pitchFamily="34" charset="0"/>
                          <a:ea typeface="Verdana" panose="020B0604030504040204" pitchFamily="34" charset="0"/>
                        </a:rPr>
                        <a:t>3.6 Vérification appropriée des exigences légales propres au projet.</a:t>
                      </a:r>
                    </a:p>
                    <a:p>
                      <a:pPr marL="457200" lvl="1" indent="0" algn="just">
                        <a:spcBef>
                          <a:spcPts val="300"/>
                        </a:spcBef>
                        <a:spcAft>
                          <a:spcPts val="0"/>
                        </a:spcAft>
                        <a:buFont typeface="+mj-lt"/>
                        <a:buNone/>
                      </a:pPr>
                      <a:r>
                        <a:rPr lang="fr-FR" sz="2400" dirty="0">
                          <a:effectLst/>
                          <a:latin typeface="Verdana" panose="020B0604030504040204" pitchFamily="34" charset="0"/>
                          <a:ea typeface="Verdana" panose="020B0604030504040204" pitchFamily="34" charset="0"/>
                        </a:rPr>
                        <a:t> </a:t>
                      </a:r>
                    </a:p>
                    <a:p>
                      <a:pPr marL="457200" lvl="1" indent="0" algn="just">
                        <a:spcBef>
                          <a:spcPts val="300"/>
                        </a:spcBef>
                        <a:spcAft>
                          <a:spcPts val="0"/>
                        </a:spcAft>
                        <a:buFont typeface="+mj-lt"/>
                        <a:buNone/>
                      </a:pPr>
                      <a:r>
                        <a:rPr lang="fr-FR" sz="2400" dirty="0">
                          <a:effectLst/>
                          <a:latin typeface="Verdana" panose="020B0604030504040204" pitchFamily="34" charset="0"/>
                          <a:ea typeface="Verdana" panose="020B0604030504040204" pitchFamily="34" charset="0"/>
                        </a:rPr>
                        <a:t>3.7 Évaluation juste des revenus possibles. </a:t>
                      </a:r>
                    </a:p>
                  </a:txBody>
                  <a:tcPr marL="68580" marR="68580" marT="0" marB="0"/>
                </a:tc>
                <a:extLst>
                  <a:ext uri="{0D108BD9-81ED-4DB2-BD59-A6C34878D82A}">
                    <a16:rowId xmlns="" xmlns:a16="http://schemas.microsoft.com/office/drawing/2014/main" val="1121504501"/>
                  </a:ext>
                </a:extLst>
              </a:tr>
            </a:tbl>
          </a:graphicData>
        </a:graphic>
      </p:graphicFrame>
    </p:spTree>
    <p:extLst>
      <p:ext uri="{BB962C8B-B14F-4D97-AF65-F5344CB8AC3E}">
        <p14:creationId xmlns:p14="http://schemas.microsoft.com/office/powerpoint/2010/main" val="2832926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3" name="Tableau 2">
            <a:extLst>
              <a:ext uri="{FF2B5EF4-FFF2-40B4-BE49-F238E27FC236}">
                <a16:creationId xmlns="" xmlns:a16="http://schemas.microsoft.com/office/drawing/2014/main" id="{EBAEACA4-FE13-4A0D-8569-96F4417AD7D6}"/>
              </a:ext>
            </a:extLst>
          </p:cNvPr>
          <p:cNvGraphicFramePr>
            <a:graphicFrameLocks noGrp="1"/>
          </p:cNvGraphicFramePr>
          <p:nvPr>
            <p:extLst>
              <p:ext uri="{D42A27DB-BD31-4B8C-83A1-F6EECF244321}">
                <p14:modId xmlns:p14="http://schemas.microsoft.com/office/powerpoint/2010/main" val="2111670822"/>
              </p:ext>
            </p:extLst>
          </p:nvPr>
        </p:nvGraphicFramePr>
        <p:xfrm>
          <a:off x="159026" y="889000"/>
          <a:ext cx="11873948" cy="5059680"/>
        </p:xfrm>
        <a:graphic>
          <a:graphicData uri="http://schemas.openxmlformats.org/drawingml/2006/table">
            <a:tbl>
              <a:tblPr firstRow="1" firstCol="1" bandRow="1">
                <a:tableStyleId>{F5AB1C69-6EDB-4FF4-983F-18BD219EF322}</a:tableStyleId>
              </a:tblPr>
              <a:tblGrid>
                <a:gridCol w="3650974">
                  <a:extLst>
                    <a:ext uri="{9D8B030D-6E8A-4147-A177-3AD203B41FA5}">
                      <a16:colId xmlns="" xmlns:a16="http://schemas.microsoft.com/office/drawing/2014/main" val="997252208"/>
                    </a:ext>
                  </a:extLst>
                </a:gridCol>
                <a:gridCol w="8222974">
                  <a:extLst>
                    <a:ext uri="{9D8B030D-6E8A-4147-A177-3AD203B41FA5}">
                      <a16:colId xmlns="" xmlns:a16="http://schemas.microsoft.com/office/drawing/2014/main" val="4195912872"/>
                    </a:ext>
                  </a:extLst>
                </a:gridCol>
              </a:tblGrid>
              <a:tr h="4846721">
                <a:tc>
                  <a:txBody>
                    <a:bodyPr/>
                    <a:lstStyle/>
                    <a:p>
                      <a:pPr>
                        <a:spcBef>
                          <a:spcPts val="300"/>
                        </a:spcBef>
                        <a:spcAft>
                          <a:spcPts val="0"/>
                        </a:spcAft>
                      </a:pPr>
                      <a:r>
                        <a:rPr lang="fr-FR" sz="2400" dirty="0">
                          <a:effectLst/>
                          <a:latin typeface="Verdana" panose="020B0604030504040204" pitchFamily="34" charset="0"/>
                          <a:ea typeface="Verdana" panose="020B0604030504040204" pitchFamily="34" charset="0"/>
                        </a:rPr>
                        <a:t> </a:t>
                      </a:r>
                    </a:p>
                    <a:p>
                      <a:pPr>
                        <a:spcBef>
                          <a:spcPts val="300"/>
                        </a:spcBef>
                        <a:spcAft>
                          <a:spcPts val="0"/>
                        </a:spcAft>
                      </a:pPr>
                      <a:r>
                        <a:rPr lang="fr-FR" sz="2400" dirty="0">
                          <a:effectLst/>
                          <a:latin typeface="Verdana" panose="020B0604030504040204" pitchFamily="34" charset="0"/>
                          <a:ea typeface="Verdana" panose="020B0604030504040204" pitchFamily="34" charset="0"/>
                        </a:rPr>
                        <a:t> </a:t>
                      </a:r>
                    </a:p>
                    <a:p>
                      <a:pPr>
                        <a:spcBef>
                          <a:spcPts val="300"/>
                        </a:spcBef>
                        <a:spcAft>
                          <a:spcPts val="0"/>
                        </a:spcAft>
                      </a:pPr>
                      <a:endParaRPr lang="fr-FR" sz="2400" dirty="0">
                        <a:effectLst/>
                        <a:latin typeface="Verdana" panose="020B0604030504040204" pitchFamily="34" charset="0"/>
                        <a:ea typeface="Verdana" panose="020B0604030504040204" pitchFamily="34" charset="0"/>
                      </a:endParaRPr>
                    </a:p>
                    <a:p>
                      <a:pPr>
                        <a:spcBef>
                          <a:spcPts val="300"/>
                        </a:spcBef>
                        <a:spcAft>
                          <a:spcPts val="0"/>
                        </a:spcAft>
                      </a:pPr>
                      <a:endParaRPr lang="fr-FR" sz="2400" dirty="0">
                        <a:effectLst/>
                        <a:latin typeface="Verdana" panose="020B0604030504040204" pitchFamily="34" charset="0"/>
                        <a:ea typeface="Verdana" panose="020B0604030504040204" pitchFamily="34" charset="0"/>
                      </a:endParaRPr>
                    </a:p>
                    <a:p>
                      <a:pPr marL="0" lvl="0" indent="0" algn="just">
                        <a:spcBef>
                          <a:spcPts val="300"/>
                        </a:spcBef>
                        <a:spcAft>
                          <a:spcPts val="0"/>
                        </a:spcAft>
                        <a:buFont typeface="+mj-lt"/>
                        <a:buNone/>
                      </a:pPr>
                      <a:r>
                        <a:rPr lang="fr-FR" sz="2400" dirty="0">
                          <a:solidFill>
                            <a:schemeClr val="accent4"/>
                          </a:solidFill>
                          <a:effectLst/>
                          <a:latin typeface="Verdana" panose="020B0604030504040204" pitchFamily="34" charset="0"/>
                          <a:ea typeface="Verdana" panose="020B0604030504040204" pitchFamily="34" charset="0"/>
                        </a:rPr>
                        <a:t>4. Établir les caractéristiques de son offre </a:t>
                      </a:r>
                    </a:p>
                    <a:p>
                      <a:pPr>
                        <a:spcBef>
                          <a:spcPts val="300"/>
                        </a:spcBef>
                        <a:spcAft>
                          <a:spcPts val="0"/>
                        </a:spcAft>
                      </a:pPr>
                      <a:r>
                        <a:rPr lang="fr-FR" sz="2400" dirty="0">
                          <a:solidFill>
                            <a:schemeClr val="accent4"/>
                          </a:solidFill>
                          <a:effectLst/>
                          <a:latin typeface="Verdana" panose="020B0604030504040204" pitchFamily="34" charset="0"/>
                          <a:ea typeface="Verdana" panose="020B0604030504040204" pitchFamily="34" charset="0"/>
                        </a:rPr>
                        <a:t> </a:t>
                      </a:r>
                    </a:p>
                    <a:p>
                      <a:pPr>
                        <a:spcBef>
                          <a:spcPts val="300"/>
                        </a:spcBef>
                        <a:spcAft>
                          <a:spcPts val="0"/>
                        </a:spcAft>
                      </a:pPr>
                      <a:r>
                        <a:rPr lang="fr-FR" sz="2400" dirty="0">
                          <a:effectLst/>
                          <a:latin typeface="Verdana" panose="020B0604030504040204" pitchFamily="34" charset="0"/>
                          <a:ea typeface="Verdana" panose="020B0604030504040204" pitchFamily="34" charset="0"/>
                        </a:rPr>
                        <a:t> </a:t>
                      </a:r>
                    </a:p>
                    <a:p>
                      <a:pPr algn="just">
                        <a:lnSpc>
                          <a:spcPct val="150000"/>
                        </a:lnSpc>
                        <a:spcBef>
                          <a:spcPts val="300"/>
                        </a:spcBef>
                        <a:spcAft>
                          <a:spcPts val="0"/>
                        </a:spcAft>
                      </a:pPr>
                      <a:r>
                        <a:rPr lang="fr-FR" sz="2400" dirty="0">
                          <a:effectLst/>
                          <a:latin typeface="Verdana" panose="020B0604030504040204" pitchFamily="34" charset="0"/>
                          <a:ea typeface="Verdana" panose="020B0604030504040204" pitchFamily="34" charset="0"/>
                        </a:rPr>
                        <a:t> </a:t>
                      </a:r>
                      <a:endParaRPr lang="fr-FR" sz="2400" dirty="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marL="457200" lvl="1" indent="0" algn="just" rtl="0">
                        <a:spcBef>
                          <a:spcPts val="300"/>
                        </a:spcBef>
                        <a:spcAft>
                          <a:spcPts val="0"/>
                        </a:spcAft>
                        <a:buFont typeface="+mj-lt"/>
                        <a:buNone/>
                      </a:pPr>
                      <a:r>
                        <a:rPr lang="fr-FR" sz="2400" b="0" dirty="0">
                          <a:solidFill>
                            <a:schemeClr val="tx1"/>
                          </a:solidFill>
                          <a:effectLst/>
                          <a:latin typeface="Verdana" panose="020B0604030504040204" pitchFamily="34" charset="0"/>
                          <a:ea typeface="Verdana" panose="020B0604030504040204" pitchFamily="34" charset="0"/>
                        </a:rPr>
                        <a:t>4.1. Application des techniques de cueillette d’information sur les attentes de la clientèle visée.</a:t>
                      </a:r>
                    </a:p>
                    <a:p>
                      <a:pPr marL="457200" lvl="1" indent="0" algn="just" rtl="0">
                        <a:spcBef>
                          <a:spcPts val="300"/>
                        </a:spcBef>
                        <a:spcAft>
                          <a:spcPts val="0"/>
                        </a:spcAft>
                        <a:buFont typeface="+mj-lt"/>
                        <a:buNone/>
                      </a:pPr>
                      <a:endParaRPr lang="fr-FR" sz="2400" b="0" dirty="0">
                        <a:solidFill>
                          <a:schemeClr val="tx1"/>
                        </a:solidFill>
                        <a:effectLst/>
                        <a:latin typeface="Verdana" panose="020B0604030504040204" pitchFamily="34" charset="0"/>
                        <a:ea typeface="Verdana" panose="020B0604030504040204" pitchFamily="34" charset="0"/>
                      </a:endParaRPr>
                    </a:p>
                    <a:p>
                      <a:pPr marL="457200" lvl="1" indent="0" algn="just" rtl="0">
                        <a:spcBef>
                          <a:spcPts val="300"/>
                        </a:spcBef>
                        <a:spcAft>
                          <a:spcPts val="0"/>
                        </a:spcAft>
                        <a:buFont typeface="+mj-lt"/>
                        <a:buNone/>
                      </a:pPr>
                      <a:r>
                        <a:rPr lang="fr-FR" sz="2400" b="0" dirty="0">
                          <a:solidFill>
                            <a:schemeClr val="tx1"/>
                          </a:solidFill>
                          <a:effectLst/>
                          <a:latin typeface="Verdana" panose="020B0604030504040204" pitchFamily="34" charset="0"/>
                          <a:ea typeface="Verdana" panose="020B0604030504040204" pitchFamily="34" charset="0"/>
                        </a:rPr>
                        <a:t>4.2 Description claire des caractéristiques du produit, du service ou de l’évènement.</a:t>
                      </a:r>
                    </a:p>
                    <a:p>
                      <a:pPr marL="457200" lvl="1" indent="0" algn="just" rtl="0">
                        <a:spcBef>
                          <a:spcPts val="300"/>
                        </a:spcBef>
                        <a:spcAft>
                          <a:spcPts val="0"/>
                        </a:spcAft>
                        <a:buFont typeface="+mj-lt"/>
                        <a:buNone/>
                      </a:pPr>
                      <a:endParaRPr lang="fr-FR" sz="2400" b="0" dirty="0">
                        <a:solidFill>
                          <a:schemeClr val="tx1"/>
                        </a:solidFill>
                        <a:effectLst/>
                        <a:latin typeface="Verdana" panose="020B0604030504040204" pitchFamily="34" charset="0"/>
                        <a:ea typeface="Verdana" panose="020B0604030504040204" pitchFamily="34" charset="0"/>
                      </a:endParaRPr>
                    </a:p>
                    <a:p>
                      <a:pPr marL="457200" lvl="1" indent="0" algn="just">
                        <a:spcBef>
                          <a:spcPts val="300"/>
                        </a:spcBef>
                        <a:spcAft>
                          <a:spcPts val="0"/>
                        </a:spcAft>
                        <a:buFont typeface="+mj-lt"/>
                        <a:buNone/>
                      </a:pPr>
                      <a:r>
                        <a:rPr lang="fr-FR" sz="2400" b="0" dirty="0">
                          <a:solidFill>
                            <a:schemeClr val="tx1"/>
                          </a:solidFill>
                          <a:effectLst/>
                          <a:latin typeface="Verdana" panose="020B0604030504040204" pitchFamily="34" charset="0"/>
                          <a:ea typeface="Verdana" panose="020B0604030504040204" pitchFamily="34" charset="0"/>
                        </a:rPr>
                        <a:t>4.3. Détermination juste du prix de vente. </a:t>
                      </a:r>
                    </a:p>
                    <a:p>
                      <a:pPr marL="457200" lvl="1" indent="0" algn="just">
                        <a:spcBef>
                          <a:spcPts val="300"/>
                        </a:spcBef>
                        <a:spcAft>
                          <a:spcPts val="0"/>
                        </a:spcAft>
                        <a:buFont typeface="+mj-lt"/>
                        <a:buNone/>
                      </a:pPr>
                      <a:endParaRPr lang="fr-FR" sz="2400" b="0" dirty="0">
                        <a:solidFill>
                          <a:schemeClr val="tx1"/>
                        </a:solidFill>
                        <a:effectLst/>
                        <a:latin typeface="Verdana" panose="020B0604030504040204" pitchFamily="34" charset="0"/>
                        <a:ea typeface="Verdana" panose="020B0604030504040204" pitchFamily="34" charset="0"/>
                      </a:endParaRPr>
                    </a:p>
                    <a:p>
                      <a:pPr marL="457200" lvl="1" indent="0" algn="just">
                        <a:spcBef>
                          <a:spcPts val="300"/>
                        </a:spcBef>
                        <a:spcAft>
                          <a:spcPts val="0"/>
                        </a:spcAft>
                        <a:buFont typeface="+mj-lt"/>
                        <a:buNone/>
                      </a:pPr>
                      <a:r>
                        <a:rPr lang="fr-FR" sz="2400" b="0" dirty="0">
                          <a:solidFill>
                            <a:schemeClr val="tx1"/>
                          </a:solidFill>
                          <a:effectLst/>
                          <a:latin typeface="Verdana" panose="020B0604030504040204" pitchFamily="34" charset="0"/>
                          <a:ea typeface="Verdana" panose="020B0604030504040204" pitchFamily="34" charset="0"/>
                        </a:rPr>
                        <a:t>4.4. Estimation sommaire du seuil de rentabilité. </a:t>
                      </a:r>
                    </a:p>
                    <a:p>
                      <a:pPr marL="457200" lvl="1" indent="0" algn="just">
                        <a:spcBef>
                          <a:spcPts val="300"/>
                        </a:spcBef>
                        <a:spcAft>
                          <a:spcPts val="0"/>
                        </a:spcAft>
                        <a:buFont typeface="+mj-lt"/>
                        <a:buNone/>
                      </a:pPr>
                      <a:endParaRPr lang="fr-FR" sz="2400" b="0" dirty="0">
                        <a:solidFill>
                          <a:schemeClr val="tx1"/>
                        </a:solidFill>
                        <a:effectLst/>
                        <a:latin typeface="Verdana" panose="020B0604030504040204" pitchFamily="34" charset="0"/>
                        <a:ea typeface="Verdana" panose="020B0604030504040204" pitchFamily="34" charset="0"/>
                      </a:endParaRPr>
                    </a:p>
                    <a:p>
                      <a:pPr marL="457200" lvl="1" indent="0" algn="just">
                        <a:spcBef>
                          <a:spcPts val="300"/>
                        </a:spcBef>
                        <a:spcAft>
                          <a:spcPts val="0"/>
                        </a:spcAft>
                        <a:buFont typeface="+mj-lt"/>
                        <a:buNone/>
                      </a:pPr>
                      <a:r>
                        <a:rPr lang="fr-FR" sz="2400" b="0" dirty="0">
                          <a:solidFill>
                            <a:schemeClr val="tx1"/>
                          </a:solidFill>
                          <a:effectLst/>
                          <a:latin typeface="Verdana" panose="020B0604030504040204" pitchFamily="34" charset="0"/>
                          <a:ea typeface="Verdana" panose="020B0604030504040204" pitchFamily="34" charset="0"/>
                        </a:rPr>
                        <a:t>4.5. Détermination juste de la distribution de l’offre à la clientèle.</a:t>
                      </a:r>
                      <a:endParaRPr lang="fr-FR" sz="2400" b="0" dirty="0">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extLst>
                  <a:ext uri="{0D108BD9-81ED-4DB2-BD59-A6C34878D82A}">
                    <a16:rowId xmlns="" xmlns:a16="http://schemas.microsoft.com/office/drawing/2014/main" val="1511152539"/>
                  </a:ext>
                </a:extLst>
              </a:tr>
            </a:tbl>
          </a:graphicData>
        </a:graphic>
      </p:graphicFrame>
    </p:spTree>
    <p:extLst>
      <p:ext uri="{BB962C8B-B14F-4D97-AF65-F5344CB8AC3E}">
        <p14:creationId xmlns:p14="http://schemas.microsoft.com/office/powerpoint/2010/main" val="84213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3" name="Tableau 2">
            <a:extLst>
              <a:ext uri="{FF2B5EF4-FFF2-40B4-BE49-F238E27FC236}">
                <a16:creationId xmlns="" xmlns:a16="http://schemas.microsoft.com/office/drawing/2014/main" id="{637EFAC5-7426-4E77-8715-7A08C5515C61}"/>
              </a:ext>
            </a:extLst>
          </p:cNvPr>
          <p:cNvGraphicFramePr>
            <a:graphicFrameLocks noGrp="1"/>
          </p:cNvGraphicFramePr>
          <p:nvPr>
            <p:extLst>
              <p:ext uri="{D42A27DB-BD31-4B8C-83A1-F6EECF244321}">
                <p14:modId xmlns:p14="http://schemas.microsoft.com/office/powerpoint/2010/main" val="3930448899"/>
              </p:ext>
            </p:extLst>
          </p:nvPr>
        </p:nvGraphicFramePr>
        <p:xfrm>
          <a:off x="119270" y="1294397"/>
          <a:ext cx="11913704" cy="3558540"/>
        </p:xfrm>
        <a:graphic>
          <a:graphicData uri="http://schemas.openxmlformats.org/drawingml/2006/table">
            <a:tbl>
              <a:tblPr firstRow="1" firstCol="1" bandRow="1">
                <a:tableStyleId>{F5AB1C69-6EDB-4FF4-983F-18BD219EF322}</a:tableStyleId>
              </a:tblPr>
              <a:tblGrid>
                <a:gridCol w="3182730">
                  <a:extLst>
                    <a:ext uri="{9D8B030D-6E8A-4147-A177-3AD203B41FA5}">
                      <a16:colId xmlns="" xmlns:a16="http://schemas.microsoft.com/office/drawing/2014/main" val="435474414"/>
                    </a:ext>
                  </a:extLst>
                </a:gridCol>
                <a:gridCol w="8730974">
                  <a:extLst>
                    <a:ext uri="{9D8B030D-6E8A-4147-A177-3AD203B41FA5}">
                      <a16:colId xmlns="" xmlns:a16="http://schemas.microsoft.com/office/drawing/2014/main" val="4288037842"/>
                    </a:ext>
                  </a:extLst>
                </a:gridCol>
              </a:tblGrid>
              <a:tr h="0">
                <a:tc>
                  <a:txBody>
                    <a:bodyPr/>
                    <a:lstStyle/>
                    <a:p>
                      <a:pPr marL="0" lvl="0" indent="0" rtl="0">
                        <a:spcBef>
                          <a:spcPts val="300"/>
                        </a:spcBef>
                        <a:spcAft>
                          <a:spcPts val="0"/>
                        </a:spcAft>
                        <a:buFont typeface="+mj-lt"/>
                        <a:buNone/>
                      </a:pPr>
                      <a:r>
                        <a:rPr lang="fr-FR" sz="2400" dirty="0">
                          <a:effectLst/>
                        </a:rPr>
                        <a:t> </a:t>
                      </a:r>
                    </a:p>
                    <a:p>
                      <a:pPr marL="0" lvl="0" indent="0" rtl="0">
                        <a:spcBef>
                          <a:spcPts val="300"/>
                        </a:spcBef>
                        <a:spcAft>
                          <a:spcPts val="0"/>
                        </a:spcAft>
                        <a:buFont typeface="+mj-lt"/>
                        <a:buNone/>
                      </a:pPr>
                      <a:endParaRPr lang="fr-FR" sz="2400" dirty="0">
                        <a:effectLst/>
                      </a:endParaRPr>
                    </a:p>
                    <a:p>
                      <a:pPr marL="0" lvl="0" indent="0" algn="just" rtl="0">
                        <a:spcBef>
                          <a:spcPts val="300"/>
                        </a:spcBef>
                        <a:spcAft>
                          <a:spcPts val="0"/>
                        </a:spcAft>
                        <a:buFont typeface="+mj-lt"/>
                        <a:buNone/>
                      </a:pPr>
                      <a:endParaRPr lang="fr-FR" sz="2400" dirty="0">
                        <a:solidFill>
                          <a:srgbClr val="FFC000"/>
                        </a:solidFill>
                        <a:effectLst/>
                      </a:endParaRPr>
                    </a:p>
                    <a:p>
                      <a:pPr marL="0" lvl="0" indent="0" algn="just" rtl="0">
                        <a:spcBef>
                          <a:spcPts val="300"/>
                        </a:spcBef>
                        <a:spcAft>
                          <a:spcPts val="0"/>
                        </a:spcAft>
                        <a:buFont typeface="+mj-lt"/>
                        <a:buNone/>
                      </a:pPr>
                      <a:r>
                        <a:rPr lang="fr-FR" sz="2400" dirty="0">
                          <a:solidFill>
                            <a:srgbClr val="FFC000"/>
                          </a:solidFill>
                          <a:effectLst/>
                        </a:rPr>
                        <a:t>5. Déterminer le plan de communication</a:t>
                      </a:r>
                    </a:p>
                    <a:p>
                      <a:pPr>
                        <a:spcBef>
                          <a:spcPts val="300"/>
                        </a:spcBef>
                        <a:spcAft>
                          <a:spcPts val="0"/>
                        </a:spcAft>
                      </a:pPr>
                      <a:r>
                        <a:rPr lang="fr-FR" sz="2400" dirty="0">
                          <a:effectLst/>
                        </a:rPr>
                        <a:t> </a:t>
                      </a:r>
                      <a:endParaRPr lang="fr-FR" sz="2400" dirty="0">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marL="457200" lvl="1" indent="0" algn="just" rtl="0">
                        <a:spcBef>
                          <a:spcPts val="300"/>
                        </a:spcBef>
                        <a:spcAft>
                          <a:spcPts val="0"/>
                        </a:spcAft>
                        <a:buFont typeface="+mj-lt"/>
                        <a:buNone/>
                      </a:pPr>
                      <a:r>
                        <a:rPr lang="fr-FR" sz="2400" b="0" dirty="0">
                          <a:solidFill>
                            <a:schemeClr val="tx1"/>
                          </a:solidFill>
                          <a:effectLst/>
                        </a:rPr>
                        <a:t>5.1 Prise en compte des caractéristiques de l’offre. </a:t>
                      </a:r>
                    </a:p>
                    <a:p>
                      <a:pPr marL="457200" lvl="1" indent="0" algn="just" rtl="0">
                        <a:spcBef>
                          <a:spcPts val="300"/>
                        </a:spcBef>
                        <a:spcAft>
                          <a:spcPts val="0"/>
                        </a:spcAft>
                        <a:buFont typeface="+mj-lt"/>
                        <a:buNone/>
                      </a:pPr>
                      <a:endParaRPr lang="fr-FR" sz="2400" b="0" dirty="0">
                        <a:solidFill>
                          <a:schemeClr val="tx1"/>
                        </a:solidFill>
                        <a:effectLst/>
                      </a:endParaRPr>
                    </a:p>
                    <a:p>
                      <a:pPr marL="457200" lvl="1" indent="0" algn="just" rtl="0">
                        <a:spcBef>
                          <a:spcPts val="300"/>
                        </a:spcBef>
                        <a:spcAft>
                          <a:spcPts val="0"/>
                        </a:spcAft>
                        <a:buFont typeface="+mj-lt"/>
                        <a:buNone/>
                      </a:pPr>
                      <a:r>
                        <a:rPr lang="fr-FR" sz="2400" b="0" dirty="0">
                          <a:solidFill>
                            <a:schemeClr val="tx1"/>
                          </a:solidFill>
                          <a:effectLst/>
                        </a:rPr>
                        <a:t>5.2 Prise en compte des caractéristiques de la clientèle. </a:t>
                      </a:r>
                    </a:p>
                    <a:p>
                      <a:pPr marL="457200" lvl="1" indent="0" algn="just" rtl="0">
                        <a:spcBef>
                          <a:spcPts val="300"/>
                        </a:spcBef>
                        <a:spcAft>
                          <a:spcPts val="0"/>
                        </a:spcAft>
                        <a:buFont typeface="+mj-lt"/>
                        <a:buNone/>
                      </a:pPr>
                      <a:endParaRPr lang="fr-FR" sz="2400" b="0" dirty="0">
                        <a:solidFill>
                          <a:schemeClr val="tx1"/>
                        </a:solidFill>
                        <a:effectLst/>
                      </a:endParaRPr>
                    </a:p>
                    <a:p>
                      <a:pPr marL="457200" lvl="1" indent="0" algn="just" rtl="0">
                        <a:spcBef>
                          <a:spcPts val="300"/>
                        </a:spcBef>
                        <a:spcAft>
                          <a:spcPts val="0"/>
                        </a:spcAft>
                        <a:buFont typeface="+mj-lt"/>
                        <a:buNone/>
                      </a:pPr>
                      <a:r>
                        <a:rPr lang="fr-FR" sz="2400" b="0" dirty="0">
                          <a:solidFill>
                            <a:schemeClr val="tx1"/>
                          </a:solidFill>
                          <a:effectLst/>
                        </a:rPr>
                        <a:t>5.3 Déterminer le plan de communication. </a:t>
                      </a:r>
                    </a:p>
                    <a:p>
                      <a:pPr marL="457200" lvl="1" indent="0" algn="just" rtl="0">
                        <a:spcBef>
                          <a:spcPts val="300"/>
                        </a:spcBef>
                        <a:spcAft>
                          <a:spcPts val="0"/>
                        </a:spcAft>
                        <a:buFont typeface="+mj-lt"/>
                        <a:buNone/>
                      </a:pPr>
                      <a:endParaRPr lang="fr-FR" sz="2400" b="0" dirty="0">
                        <a:solidFill>
                          <a:schemeClr val="tx1"/>
                        </a:solidFill>
                        <a:effectLst/>
                      </a:endParaRPr>
                    </a:p>
                    <a:p>
                      <a:pPr marL="457200" lvl="1" indent="0" algn="just" rtl="0">
                        <a:spcBef>
                          <a:spcPts val="300"/>
                        </a:spcBef>
                        <a:spcAft>
                          <a:spcPts val="0"/>
                        </a:spcAft>
                        <a:buFont typeface="+mj-lt"/>
                        <a:buNone/>
                      </a:pPr>
                      <a:r>
                        <a:rPr lang="fr-FR" sz="2400" b="0" dirty="0">
                          <a:solidFill>
                            <a:schemeClr val="tx1"/>
                          </a:solidFill>
                          <a:effectLst/>
                        </a:rPr>
                        <a:t>5.4 Choix des moyens appropriés pour la publicité et la promotion. </a:t>
                      </a:r>
                    </a:p>
                    <a:p>
                      <a:pPr algn="just">
                        <a:spcBef>
                          <a:spcPts val="300"/>
                        </a:spcBef>
                        <a:spcAft>
                          <a:spcPts val="0"/>
                        </a:spcAft>
                      </a:pPr>
                      <a:r>
                        <a:rPr lang="fr-FR" sz="2400" dirty="0">
                          <a:effectLst/>
                        </a:rPr>
                        <a:t> </a:t>
                      </a:r>
                      <a:endParaRPr lang="fr-FR" sz="2400" dirty="0">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extLst>
                  <a:ext uri="{0D108BD9-81ED-4DB2-BD59-A6C34878D82A}">
                    <a16:rowId xmlns="" xmlns:a16="http://schemas.microsoft.com/office/drawing/2014/main" val="971469583"/>
                  </a:ext>
                </a:extLst>
              </a:tr>
            </a:tbl>
          </a:graphicData>
        </a:graphic>
      </p:graphicFrame>
    </p:spTree>
    <p:extLst>
      <p:ext uri="{BB962C8B-B14F-4D97-AF65-F5344CB8AC3E}">
        <p14:creationId xmlns:p14="http://schemas.microsoft.com/office/powerpoint/2010/main" val="3455735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3" name="Tableau 2">
            <a:extLst>
              <a:ext uri="{FF2B5EF4-FFF2-40B4-BE49-F238E27FC236}">
                <a16:creationId xmlns="" xmlns:a16="http://schemas.microsoft.com/office/drawing/2014/main" id="{5B6CEB74-7EC3-4957-B1AA-53AEA0CF31A4}"/>
              </a:ext>
            </a:extLst>
          </p:cNvPr>
          <p:cNvGraphicFramePr>
            <a:graphicFrameLocks noGrp="1"/>
          </p:cNvGraphicFramePr>
          <p:nvPr>
            <p:extLst>
              <p:ext uri="{D42A27DB-BD31-4B8C-83A1-F6EECF244321}">
                <p14:modId xmlns:p14="http://schemas.microsoft.com/office/powerpoint/2010/main" val="2257818815"/>
              </p:ext>
            </p:extLst>
          </p:nvPr>
        </p:nvGraphicFramePr>
        <p:xfrm>
          <a:off x="119270" y="878840"/>
          <a:ext cx="11873948" cy="5928360"/>
        </p:xfrm>
        <a:graphic>
          <a:graphicData uri="http://schemas.openxmlformats.org/drawingml/2006/table">
            <a:tbl>
              <a:tblPr firstRow="1" firstCol="1" bandRow="1">
                <a:tableStyleId>{F5AB1C69-6EDB-4FF4-983F-18BD219EF322}</a:tableStyleId>
              </a:tblPr>
              <a:tblGrid>
                <a:gridCol w="3436730">
                  <a:extLst>
                    <a:ext uri="{9D8B030D-6E8A-4147-A177-3AD203B41FA5}">
                      <a16:colId xmlns="" xmlns:a16="http://schemas.microsoft.com/office/drawing/2014/main" val="1339988833"/>
                    </a:ext>
                  </a:extLst>
                </a:gridCol>
                <a:gridCol w="8437218">
                  <a:extLst>
                    <a:ext uri="{9D8B030D-6E8A-4147-A177-3AD203B41FA5}">
                      <a16:colId xmlns="" xmlns:a16="http://schemas.microsoft.com/office/drawing/2014/main" val="1833063418"/>
                    </a:ext>
                  </a:extLst>
                </a:gridCol>
              </a:tblGrid>
              <a:tr h="0">
                <a:tc>
                  <a:txBody>
                    <a:bodyPr/>
                    <a:lstStyle/>
                    <a:p>
                      <a:pPr marL="498475" algn="just">
                        <a:spcBef>
                          <a:spcPts val="300"/>
                        </a:spcBef>
                        <a:spcAft>
                          <a:spcPts val="0"/>
                        </a:spcAft>
                      </a:pPr>
                      <a:r>
                        <a:rPr lang="fr-FR" sz="2400" dirty="0">
                          <a:effectLst/>
                          <a:latin typeface="Verdana" panose="020B0604030504040204" pitchFamily="34" charset="0"/>
                          <a:ea typeface="Verdana" panose="020B0604030504040204" pitchFamily="34" charset="0"/>
                        </a:rPr>
                        <a:t> </a:t>
                      </a:r>
                    </a:p>
                    <a:p>
                      <a:pPr algn="just">
                        <a:spcBef>
                          <a:spcPts val="300"/>
                        </a:spcBef>
                        <a:spcAft>
                          <a:spcPts val="0"/>
                        </a:spcAft>
                      </a:pPr>
                      <a:r>
                        <a:rPr lang="fr-FR" sz="2400" dirty="0">
                          <a:effectLst/>
                          <a:latin typeface="Verdana" panose="020B0604030504040204" pitchFamily="34" charset="0"/>
                          <a:ea typeface="Verdana" panose="020B0604030504040204" pitchFamily="34" charset="0"/>
                        </a:rPr>
                        <a:t> </a:t>
                      </a:r>
                    </a:p>
                    <a:p>
                      <a:pPr algn="just">
                        <a:spcBef>
                          <a:spcPts val="300"/>
                        </a:spcBef>
                        <a:spcAft>
                          <a:spcPts val="0"/>
                        </a:spcAft>
                      </a:pPr>
                      <a:r>
                        <a:rPr lang="fr-FR" sz="2400" dirty="0">
                          <a:effectLst/>
                          <a:latin typeface="Verdana" panose="020B0604030504040204" pitchFamily="34" charset="0"/>
                          <a:ea typeface="Verdana" panose="020B0604030504040204" pitchFamily="34" charset="0"/>
                        </a:rPr>
                        <a:t> </a:t>
                      </a:r>
                    </a:p>
                    <a:p>
                      <a:pPr algn="just">
                        <a:spcBef>
                          <a:spcPts val="300"/>
                        </a:spcBef>
                        <a:spcAft>
                          <a:spcPts val="0"/>
                        </a:spcAft>
                      </a:pPr>
                      <a:r>
                        <a:rPr lang="fr-FR" sz="2400" dirty="0">
                          <a:effectLst/>
                          <a:latin typeface="Verdana" panose="020B0604030504040204" pitchFamily="34" charset="0"/>
                          <a:ea typeface="Verdana" panose="020B0604030504040204" pitchFamily="34" charset="0"/>
                        </a:rPr>
                        <a:t> </a:t>
                      </a:r>
                    </a:p>
                    <a:p>
                      <a:pPr algn="just">
                        <a:spcBef>
                          <a:spcPts val="300"/>
                        </a:spcBef>
                        <a:spcAft>
                          <a:spcPts val="0"/>
                        </a:spcAft>
                      </a:pPr>
                      <a:r>
                        <a:rPr lang="fr-FR" sz="2400" dirty="0">
                          <a:effectLst/>
                          <a:latin typeface="Verdana" panose="020B0604030504040204" pitchFamily="34" charset="0"/>
                          <a:ea typeface="Verdana" panose="020B0604030504040204" pitchFamily="34" charset="0"/>
                        </a:rPr>
                        <a:t> </a:t>
                      </a:r>
                    </a:p>
                    <a:p>
                      <a:pPr marL="0" lvl="0" indent="0" algn="just">
                        <a:spcBef>
                          <a:spcPts val="300"/>
                        </a:spcBef>
                        <a:spcAft>
                          <a:spcPts val="0"/>
                        </a:spcAft>
                        <a:buFont typeface="+mj-lt"/>
                        <a:buNone/>
                      </a:pPr>
                      <a:r>
                        <a:rPr lang="fr-FR" sz="2400" dirty="0">
                          <a:solidFill>
                            <a:schemeClr val="accent4"/>
                          </a:solidFill>
                          <a:effectLst/>
                          <a:latin typeface="Verdana" panose="020B0604030504040204" pitchFamily="34" charset="0"/>
                          <a:ea typeface="Verdana" panose="020B0604030504040204" pitchFamily="34" charset="0"/>
                        </a:rPr>
                        <a:t>6. Planifier la mise en œuvre du projet</a:t>
                      </a:r>
                      <a:endParaRPr lang="fr-FR" sz="2400" dirty="0">
                        <a:solidFill>
                          <a:schemeClr val="accent4"/>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marL="457200" lvl="1" indent="0" algn="just" rtl="0">
                        <a:spcAft>
                          <a:spcPts val="0"/>
                        </a:spcAft>
                        <a:buFont typeface="+mj-lt"/>
                        <a:buNone/>
                      </a:pPr>
                      <a:r>
                        <a:rPr lang="fr-FR" sz="2400" b="0" dirty="0">
                          <a:solidFill>
                            <a:schemeClr val="tx1"/>
                          </a:solidFill>
                          <a:effectLst/>
                          <a:latin typeface="Verdana" panose="020B0604030504040204" pitchFamily="34" charset="0"/>
                          <a:ea typeface="Verdana" panose="020B0604030504040204" pitchFamily="34" charset="0"/>
                        </a:rPr>
                        <a:t>6.1 Estimation juste de l’aménagement des locaux et des besoins en équipement et en matières premières. </a:t>
                      </a:r>
                    </a:p>
                    <a:p>
                      <a:pPr marL="457200" lvl="1" indent="0" algn="just">
                        <a:spcAft>
                          <a:spcPts val="0"/>
                        </a:spcAft>
                        <a:buFont typeface="+mj-lt"/>
                        <a:buNone/>
                      </a:pPr>
                      <a:endParaRPr lang="fr-FR" sz="2400" b="0" dirty="0">
                        <a:solidFill>
                          <a:schemeClr val="tx1"/>
                        </a:solidFill>
                        <a:effectLst/>
                        <a:latin typeface="Verdana" panose="020B0604030504040204" pitchFamily="34" charset="0"/>
                        <a:ea typeface="Verdana" panose="020B0604030504040204" pitchFamily="34" charset="0"/>
                      </a:endParaRPr>
                    </a:p>
                    <a:p>
                      <a:pPr marL="457200" lvl="1" indent="0" algn="just">
                        <a:spcAft>
                          <a:spcPts val="0"/>
                        </a:spcAft>
                        <a:buFont typeface="+mj-lt"/>
                        <a:buNone/>
                      </a:pPr>
                      <a:r>
                        <a:rPr lang="fr-FR" sz="2400" b="0" dirty="0">
                          <a:solidFill>
                            <a:schemeClr val="tx1"/>
                          </a:solidFill>
                          <a:effectLst/>
                          <a:latin typeface="Verdana" panose="020B0604030504040204" pitchFamily="34" charset="0"/>
                          <a:ea typeface="Verdana" panose="020B0604030504040204" pitchFamily="34" charset="0"/>
                        </a:rPr>
                        <a:t>6.2 Repérage juste des sources d’approvisionnement possibles.</a:t>
                      </a:r>
                    </a:p>
                    <a:p>
                      <a:pPr marL="457200" lvl="1" indent="0" algn="just">
                        <a:spcAft>
                          <a:spcPts val="0"/>
                        </a:spcAft>
                        <a:buFont typeface="+mj-lt"/>
                        <a:buNone/>
                      </a:pPr>
                      <a:endParaRPr lang="fr-FR" sz="2400" b="0" dirty="0">
                        <a:solidFill>
                          <a:schemeClr val="tx1"/>
                        </a:solidFill>
                        <a:effectLst/>
                        <a:latin typeface="Verdana" panose="020B0604030504040204" pitchFamily="34" charset="0"/>
                        <a:ea typeface="Verdana" panose="020B0604030504040204" pitchFamily="34" charset="0"/>
                      </a:endParaRPr>
                    </a:p>
                    <a:p>
                      <a:pPr marL="457200" lvl="1" indent="0" algn="just">
                        <a:spcAft>
                          <a:spcPts val="0"/>
                        </a:spcAft>
                        <a:buFont typeface="+mj-lt"/>
                        <a:buNone/>
                      </a:pPr>
                      <a:r>
                        <a:rPr lang="fr-FR" sz="2400" b="0" dirty="0">
                          <a:solidFill>
                            <a:schemeClr val="tx1"/>
                          </a:solidFill>
                          <a:effectLst/>
                          <a:latin typeface="Verdana" panose="020B0604030504040204" pitchFamily="34" charset="0"/>
                          <a:ea typeface="Verdana" panose="020B0604030504040204" pitchFamily="34" charset="0"/>
                        </a:rPr>
                        <a:t>6.3 Établissement des étapes du processus de production d’un bien ou de prestation d’un service.</a:t>
                      </a:r>
                    </a:p>
                    <a:p>
                      <a:pPr marL="457200" lvl="1" indent="0" algn="just">
                        <a:spcAft>
                          <a:spcPts val="0"/>
                        </a:spcAft>
                        <a:buFont typeface="+mj-lt"/>
                        <a:buNone/>
                      </a:pPr>
                      <a:endParaRPr lang="fr-FR" sz="2400" b="0" dirty="0">
                        <a:solidFill>
                          <a:schemeClr val="tx1"/>
                        </a:solidFill>
                        <a:effectLst/>
                        <a:latin typeface="Verdana" panose="020B0604030504040204" pitchFamily="34" charset="0"/>
                        <a:ea typeface="Verdana" panose="020B0604030504040204" pitchFamily="34" charset="0"/>
                      </a:endParaRPr>
                    </a:p>
                    <a:p>
                      <a:pPr marL="457200" lvl="1" indent="0" algn="just">
                        <a:spcAft>
                          <a:spcPts val="0"/>
                        </a:spcAft>
                        <a:buFont typeface="+mj-lt"/>
                        <a:buNone/>
                      </a:pPr>
                      <a:r>
                        <a:rPr lang="fr-FR" sz="2400" b="0" dirty="0">
                          <a:solidFill>
                            <a:schemeClr val="tx1"/>
                          </a:solidFill>
                          <a:effectLst/>
                          <a:latin typeface="Verdana" panose="020B0604030504040204" pitchFamily="34" charset="0"/>
                          <a:ea typeface="Verdana" panose="020B0604030504040204" pitchFamily="34" charset="0"/>
                        </a:rPr>
                        <a:t>6.4 Détermination juste des besoins en main-d’œuvre. </a:t>
                      </a:r>
                    </a:p>
                    <a:p>
                      <a:pPr algn="just">
                        <a:spcBef>
                          <a:spcPts val="300"/>
                        </a:spcBef>
                        <a:spcAft>
                          <a:spcPts val="0"/>
                        </a:spcAft>
                      </a:pPr>
                      <a:r>
                        <a:rPr lang="fr-FR" sz="2400" b="0" dirty="0">
                          <a:solidFill>
                            <a:schemeClr val="tx1"/>
                          </a:solidFill>
                          <a:effectLst/>
                          <a:latin typeface="Verdana" panose="020B0604030504040204" pitchFamily="34" charset="0"/>
                          <a:ea typeface="Verdana" panose="020B0604030504040204" pitchFamily="34" charset="0"/>
                        </a:rPr>
                        <a:t> </a:t>
                      </a:r>
                    </a:p>
                    <a:p>
                      <a:pPr marL="457200" lvl="1" indent="0" algn="just">
                        <a:spcBef>
                          <a:spcPts val="300"/>
                        </a:spcBef>
                        <a:spcAft>
                          <a:spcPts val="0"/>
                        </a:spcAft>
                        <a:buFont typeface="+mj-lt"/>
                        <a:buNone/>
                      </a:pPr>
                      <a:r>
                        <a:rPr lang="fr-FR" sz="2400" b="0" dirty="0">
                          <a:solidFill>
                            <a:schemeClr val="tx1"/>
                          </a:solidFill>
                          <a:effectLst/>
                          <a:latin typeface="Verdana" panose="020B0604030504040204" pitchFamily="34" charset="0"/>
                          <a:ea typeface="Verdana" panose="020B0604030504040204" pitchFamily="34" charset="0"/>
                        </a:rPr>
                        <a:t>6.5 Description claire des rôles de chaque poste de travail. </a:t>
                      </a:r>
                    </a:p>
                  </a:txBody>
                  <a:tcPr marL="68580" marR="68580" marT="0" marB="0"/>
                </a:tc>
                <a:extLst>
                  <a:ext uri="{0D108BD9-81ED-4DB2-BD59-A6C34878D82A}">
                    <a16:rowId xmlns="" xmlns:a16="http://schemas.microsoft.com/office/drawing/2014/main" val="3902917871"/>
                  </a:ext>
                </a:extLst>
              </a:tr>
            </a:tbl>
          </a:graphicData>
        </a:graphic>
      </p:graphicFrame>
    </p:spTree>
    <p:extLst>
      <p:ext uri="{BB962C8B-B14F-4D97-AF65-F5344CB8AC3E}">
        <p14:creationId xmlns:p14="http://schemas.microsoft.com/office/powerpoint/2010/main" val="722894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3" name="Tableau 2">
            <a:extLst>
              <a:ext uri="{FF2B5EF4-FFF2-40B4-BE49-F238E27FC236}">
                <a16:creationId xmlns="" xmlns:a16="http://schemas.microsoft.com/office/drawing/2014/main" id="{A2A4B1D6-E0A3-42CF-BE31-BC2F22454D45}"/>
              </a:ext>
            </a:extLst>
          </p:cNvPr>
          <p:cNvGraphicFramePr>
            <a:graphicFrameLocks noGrp="1"/>
          </p:cNvGraphicFramePr>
          <p:nvPr>
            <p:extLst>
              <p:ext uri="{D42A27DB-BD31-4B8C-83A1-F6EECF244321}">
                <p14:modId xmlns:p14="http://schemas.microsoft.com/office/powerpoint/2010/main" val="1967873910"/>
              </p:ext>
            </p:extLst>
          </p:nvPr>
        </p:nvGraphicFramePr>
        <p:xfrm>
          <a:off x="119270" y="1009650"/>
          <a:ext cx="11913703" cy="4290060"/>
        </p:xfrm>
        <a:graphic>
          <a:graphicData uri="http://schemas.openxmlformats.org/drawingml/2006/table">
            <a:tbl>
              <a:tblPr firstRow="1" firstCol="1" bandRow="1">
                <a:tableStyleId>{F5AB1C69-6EDB-4FF4-983F-18BD219EF322}</a:tableStyleId>
              </a:tblPr>
              <a:tblGrid>
                <a:gridCol w="3250463">
                  <a:extLst>
                    <a:ext uri="{9D8B030D-6E8A-4147-A177-3AD203B41FA5}">
                      <a16:colId xmlns="" xmlns:a16="http://schemas.microsoft.com/office/drawing/2014/main" val="3567702204"/>
                    </a:ext>
                  </a:extLst>
                </a:gridCol>
                <a:gridCol w="8663240">
                  <a:extLst>
                    <a:ext uri="{9D8B030D-6E8A-4147-A177-3AD203B41FA5}">
                      <a16:colId xmlns="" xmlns:a16="http://schemas.microsoft.com/office/drawing/2014/main" val="3140405476"/>
                    </a:ext>
                  </a:extLst>
                </a:gridCol>
              </a:tblGrid>
              <a:tr h="0">
                <a:tc>
                  <a:txBody>
                    <a:bodyPr/>
                    <a:lstStyle/>
                    <a:p>
                      <a:pPr marL="498475">
                        <a:spcBef>
                          <a:spcPts val="300"/>
                        </a:spcBef>
                        <a:spcAft>
                          <a:spcPts val="0"/>
                        </a:spcAft>
                      </a:pPr>
                      <a:r>
                        <a:rPr lang="fr-FR" sz="2400" dirty="0">
                          <a:effectLst/>
                          <a:latin typeface="Verdana" panose="020B0604030504040204" pitchFamily="34" charset="0"/>
                          <a:ea typeface="Verdana" panose="020B0604030504040204" pitchFamily="34" charset="0"/>
                        </a:rPr>
                        <a:t> </a:t>
                      </a:r>
                    </a:p>
                    <a:p>
                      <a:pPr marL="498475">
                        <a:spcAft>
                          <a:spcPts val="0"/>
                        </a:spcAft>
                      </a:pPr>
                      <a:r>
                        <a:rPr lang="fr-FR" sz="2400" dirty="0">
                          <a:effectLst/>
                          <a:latin typeface="Verdana" panose="020B0604030504040204" pitchFamily="34" charset="0"/>
                          <a:ea typeface="Verdana" panose="020B0604030504040204" pitchFamily="34" charset="0"/>
                        </a:rPr>
                        <a:t> </a:t>
                      </a:r>
                    </a:p>
                    <a:p>
                      <a:pPr marL="498475">
                        <a:spcAft>
                          <a:spcPts val="0"/>
                        </a:spcAft>
                      </a:pPr>
                      <a:endParaRPr lang="fr-FR" sz="2400" dirty="0">
                        <a:effectLst/>
                        <a:latin typeface="Verdana" panose="020B0604030504040204" pitchFamily="34" charset="0"/>
                        <a:ea typeface="Verdana" panose="020B0604030504040204" pitchFamily="34" charset="0"/>
                      </a:endParaRPr>
                    </a:p>
                    <a:p>
                      <a:pPr marL="498475">
                        <a:spcAft>
                          <a:spcPts val="0"/>
                        </a:spcAft>
                      </a:pPr>
                      <a:endParaRPr lang="fr-FR" sz="2400" dirty="0">
                        <a:effectLst/>
                        <a:latin typeface="Verdana" panose="020B0604030504040204" pitchFamily="34" charset="0"/>
                        <a:ea typeface="Verdana" panose="020B0604030504040204" pitchFamily="34" charset="0"/>
                      </a:endParaRPr>
                    </a:p>
                    <a:p>
                      <a:pPr marL="498475">
                        <a:spcAft>
                          <a:spcPts val="0"/>
                        </a:spcAft>
                      </a:pPr>
                      <a:endParaRPr lang="fr-FR" sz="2400" dirty="0">
                        <a:solidFill>
                          <a:srgbClr val="FFC000"/>
                        </a:solidFill>
                        <a:effectLst/>
                        <a:latin typeface="Verdana" panose="020B0604030504040204" pitchFamily="34" charset="0"/>
                        <a:ea typeface="Verdana" panose="020B0604030504040204" pitchFamily="34" charset="0"/>
                      </a:endParaRPr>
                    </a:p>
                    <a:p>
                      <a:pPr marL="0" lvl="0" indent="0">
                        <a:spcAft>
                          <a:spcPts val="0"/>
                        </a:spcAft>
                        <a:buFont typeface="+mj-lt"/>
                        <a:buNone/>
                      </a:pPr>
                      <a:r>
                        <a:rPr lang="fr-FR" sz="2400" dirty="0">
                          <a:solidFill>
                            <a:srgbClr val="FFC000"/>
                          </a:solidFill>
                          <a:effectLst/>
                          <a:latin typeface="Verdana" panose="020B0604030504040204" pitchFamily="34" charset="0"/>
                          <a:ea typeface="Verdana" panose="020B0604030504040204" pitchFamily="34" charset="0"/>
                        </a:rPr>
                        <a:t>7. Établir le plan financier</a:t>
                      </a:r>
                      <a:endParaRPr lang="fr-FR" sz="2400" dirty="0">
                        <a:solidFill>
                          <a:srgbClr val="FFC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marL="457200" lvl="1" indent="0" algn="just" rtl="0">
                        <a:spcAft>
                          <a:spcPts val="0"/>
                        </a:spcAft>
                        <a:buFont typeface="+mj-lt"/>
                        <a:buNone/>
                      </a:pPr>
                      <a:r>
                        <a:rPr lang="fr-FR" sz="2400" b="0" dirty="0">
                          <a:solidFill>
                            <a:schemeClr val="tx1"/>
                          </a:solidFill>
                          <a:effectLst/>
                          <a:latin typeface="Verdana" panose="020B0604030504040204" pitchFamily="34" charset="0"/>
                          <a:ea typeface="Verdana" panose="020B0604030504040204" pitchFamily="34" charset="0"/>
                        </a:rPr>
                        <a:t>7.1 Prise en compte du plan de mise en œuvre.</a:t>
                      </a:r>
                    </a:p>
                    <a:p>
                      <a:pPr algn="just">
                        <a:spcBef>
                          <a:spcPts val="300"/>
                        </a:spcBef>
                        <a:spcAft>
                          <a:spcPts val="0"/>
                        </a:spcAft>
                      </a:pPr>
                      <a:r>
                        <a:rPr lang="fr-FR" sz="2400" b="0" dirty="0">
                          <a:solidFill>
                            <a:schemeClr val="tx1"/>
                          </a:solidFill>
                          <a:effectLst/>
                          <a:latin typeface="Verdana" panose="020B0604030504040204" pitchFamily="34" charset="0"/>
                          <a:ea typeface="Verdana" panose="020B0604030504040204" pitchFamily="34" charset="0"/>
                        </a:rPr>
                        <a:t> </a:t>
                      </a:r>
                    </a:p>
                    <a:p>
                      <a:pPr marL="457200" lvl="1" indent="0" algn="just">
                        <a:spcBef>
                          <a:spcPts val="300"/>
                        </a:spcBef>
                        <a:spcAft>
                          <a:spcPts val="0"/>
                        </a:spcAft>
                        <a:buFont typeface="+mj-lt"/>
                        <a:buNone/>
                      </a:pPr>
                      <a:r>
                        <a:rPr lang="fr-FR" sz="2400" b="0" dirty="0">
                          <a:solidFill>
                            <a:schemeClr val="tx1"/>
                          </a:solidFill>
                          <a:effectLst/>
                          <a:latin typeface="Verdana" panose="020B0604030504040204" pitchFamily="34" charset="0"/>
                          <a:ea typeface="Verdana" panose="020B0604030504040204" pitchFamily="34" charset="0"/>
                        </a:rPr>
                        <a:t>7.2 Evaluation juste des besoins en fonds de démarrage.</a:t>
                      </a:r>
                    </a:p>
                    <a:p>
                      <a:pPr algn="just">
                        <a:spcBef>
                          <a:spcPts val="300"/>
                        </a:spcBef>
                        <a:spcAft>
                          <a:spcPts val="0"/>
                        </a:spcAft>
                      </a:pPr>
                      <a:r>
                        <a:rPr lang="fr-FR" sz="2400" b="0" dirty="0">
                          <a:solidFill>
                            <a:schemeClr val="tx1"/>
                          </a:solidFill>
                          <a:effectLst/>
                          <a:latin typeface="Verdana" panose="020B0604030504040204" pitchFamily="34" charset="0"/>
                          <a:ea typeface="Verdana" panose="020B0604030504040204" pitchFamily="34" charset="0"/>
                        </a:rPr>
                        <a:t> </a:t>
                      </a:r>
                    </a:p>
                    <a:p>
                      <a:pPr marL="457200" lvl="1" indent="0" algn="just">
                        <a:spcBef>
                          <a:spcPts val="300"/>
                        </a:spcBef>
                        <a:spcAft>
                          <a:spcPts val="0"/>
                        </a:spcAft>
                        <a:buFont typeface="+mj-lt"/>
                        <a:buNone/>
                      </a:pPr>
                      <a:r>
                        <a:rPr lang="fr-FR" sz="2400" b="0" dirty="0">
                          <a:solidFill>
                            <a:schemeClr val="tx1"/>
                          </a:solidFill>
                          <a:effectLst/>
                          <a:latin typeface="Verdana" panose="020B0604030504040204" pitchFamily="34" charset="0"/>
                          <a:ea typeface="Verdana" panose="020B0604030504040204" pitchFamily="34" charset="0"/>
                        </a:rPr>
                        <a:t>7.3 Repérage de sources de fonds appropriées. </a:t>
                      </a:r>
                    </a:p>
                    <a:p>
                      <a:pPr algn="just">
                        <a:spcBef>
                          <a:spcPts val="300"/>
                        </a:spcBef>
                        <a:spcAft>
                          <a:spcPts val="0"/>
                        </a:spcAft>
                      </a:pPr>
                      <a:r>
                        <a:rPr lang="fr-FR" sz="2400" b="0" dirty="0">
                          <a:solidFill>
                            <a:schemeClr val="tx1"/>
                          </a:solidFill>
                          <a:effectLst/>
                          <a:latin typeface="Verdana" panose="020B0604030504040204" pitchFamily="34" charset="0"/>
                          <a:ea typeface="Verdana" panose="020B0604030504040204" pitchFamily="34" charset="0"/>
                        </a:rPr>
                        <a:t> </a:t>
                      </a:r>
                    </a:p>
                    <a:p>
                      <a:pPr marL="457200" lvl="1" indent="0" algn="just">
                        <a:spcBef>
                          <a:spcPts val="300"/>
                        </a:spcBef>
                        <a:spcAft>
                          <a:spcPts val="0"/>
                        </a:spcAft>
                        <a:buFont typeface="+mj-lt"/>
                        <a:buNone/>
                      </a:pPr>
                      <a:r>
                        <a:rPr lang="fr-FR" sz="2400" b="0" dirty="0">
                          <a:solidFill>
                            <a:schemeClr val="tx1"/>
                          </a:solidFill>
                          <a:effectLst/>
                          <a:latin typeface="Verdana" panose="020B0604030504040204" pitchFamily="34" charset="0"/>
                          <a:ea typeface="Verdana" panose="020B0604030504040204" pitchFamily="34" charset="0"/>
                        </a:rPr>
                        <a:t>7.4 Établir le plan financier. </a:t>
                      </a:r>
                    </a:p>
                    <a:p>
                      <a:pPr marL="276225" algn="just">
                        <a:spcAft>
                          <a:spcPts val="0"/>
                        </a:spcAft>
                      </a:pPr>
                      <a:r>
                        <a:rPr lang="fr-FR" sz="2400" b="0" dirty="0">
                          <a:solidFill>
                            <a:schemeClr val="tx1"/>
                          </a:solidFill>
                          <a:effectLst/>
                          <a:latin typeface="Verdana" panose="020B0604030504040204" pitchFamily="34" charset="0"/>
                          <a:ea typeface="Verdana" panose="020B0604030504040204" pitchFamily="34" charset="0"/>
                        </a:rPr>
                        <a:t> </a:t>
                      </a:r>
                    </a:p>
                    <a:p>
                      <a:pPr marL="457200" lvl="1" indent="0" algn="just">
                        <a:spcAft>
                          <a:spcPts val="0"/>
                        </a:spcAft>
                        <a:buFont typeface="+mj-lt"/>
                        <a:buNone/>
                      </a:pPr>
                      <a:r>
                        <a:rPr lang="fr-FR" sz="2400" b="0" dirty="0">
                          <a:solidFill>
                            <a:schemeClr val="tx1"/>
                          </a:solidFill>
                          <a:effectLst/>
                          <a:latin typeface="Verdana" panose="020B0604030504040204" pitchFamily="34" charset="0"/>
                          <a:ea typeface="Verdana" panose="020B0604030504040204" pitchFamily="34" charset="0"/>
                        </a:rPr>
                        <a:t>7.5 Élaboration d’un état des résultats prévisionnels</a:t>
                      </a:r>
                    </a:p>
                    <a:p>
                      <a:pPr algn="just">
                        <a:spcBef>
                          <a:spcPts val="300"/>
                        </a:spcBef>
                        <a:spcAft>
                          <a:spcPts val="0"/>
                        </a:spcAft>
                      </a:pPr>
                      <a:r>
                        <a:rPr lang="fr-FR" sz="2400" dirty="0">
                          <a:effectLst/>
                          <a:latin typeface="Verdana" panose="020B0604030504040204" pitchFamily="34" charset="0"/>
                          <a:ea typeface="Verdana" panose="020B0604030504040204" pitchFamily="34" charset="0"/>
                        </a:rPr>
                        <a:t> </a:t>
                      </a:r>
                      <a:endParaRPr lang="fr-FR" sz="2400" dirty="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extLst>
                  <a:ext uri="{0D108BD9-81ED-4DB2-BD59-A6C34878D82A}">
                    <a16:rowId xmlns="" xmlns:a16="http://schemas.microsoft.com/office/drawing/2014/main" val="3994525104"/>
                  </a:ext>
                </a:extLst>
              </a:tr>
            </a:tbl>
          </a:graphicData>
        </a:graphic>
      </p:graphicFrame>
    </p:spTree>
    <p:extLst>
      <p:ext uri="{BB962C8B-B14F-4D97-AF65-F5344CB8AC3E}">
        <p14:creationId xmlns:p14="http://schemas.microsoft.com/office/powerpoint/2010/main" val="681952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3" name="Text Box 5">
            <a:extLst>
              <a:ext uri="{FF2B5EF4-FFF2-40B4-BE49-F238E27FC236}">
                <a16:creationId xmlns="" xmlns:a16="http://schemas.microsoft.com/office/drawing/2014/main" id="{2E985B34-237C-4A91-83CA-5DF8E64D35AC}"/>
              </a:ext>
            </a:extLst>
          </p:cNvPr>
          <p:cNvSpPr txBox="1">
            <a:spLocks noChangeArrowheads="1"/>
          </p:cNvSpPr>
          <p:nvPr/>
        </p:nvSpPr>
        <p:spPr bwMode="auto">
          <a:xfrm>
            <a:off x="159026" y="731032"/>
            <a:ext cx="3471333" cy="632443"/>
          </a:xfrm>
          <a:prstGeom prst="rect">
            <a:avLst/>
          </a:prstGeom>
          <a:noFill/>
          <a:ln w="0">
            <a:noFill/>
            <a:prstDash val="solid"/>
          </a:ln>
        </p:spPr>
        <p:txBody>
          <a:bodyPr wrap="none" lIns="90004" tIns="44997" rIns="90004" bIns="44997" anchor="ctr" anchorCtr="1" compatLnSpc="0"/>
          <a:lstStyle/>
          <a:p>
            <a:r>
              <a:rPr lang="fr-FR" sz="2400" b="1" dirty="0">
                <a:solidFill>
                  <a:srgbClr val="C00000"/>
                </a:solidFill>
                <a:latin typeface="Verdana" panose="020B0604030504040204" pitchFamily="34" charset="0"/>
                <a:ea typeface="Verdana" panose="020B0604030504040204" pitchFamily="34" charset="0"/>
                <a:cs typeface="Verdana" panose="020B0604030504040204" pitchFamily="34" charset="0"/>
              </a:rPr>
              <a:t>5.2. Leadership  </a:t>
            </a:r>
          </a:p>
        </p:txBody>
      </p:sp>
      <p:sp>
        <p:nvSpPr>
          <p:cNvPr id="2" name="Rectangle 1">
            <a:extLst>
              <a:ext uri="{FF2B5EF4-FFF2-40B4-BE49-F238E27FC236}">
                <a16:creationId xmlns="" xmlns:a16="http://schemas.microsoft.com/office/drawing/2014/main" id="{E5D8F4B2-7BB7-44E0-B9AC-98298DDAD7B8}"/>
              </a:ext>
            </a:extLst>
          </p:cNvPr>
          <p:cNvSpPr/>
          <p:nvPr/>
        </p:nvSpPr>
        <p:spPr>
          <a:xfrm>
            <a:off x="159026" y="1363475"/>
            <a:ext cx="11873948" cy="3236848"/>
          </a:xfrm>
          <a:prstGeom prst="rect">
            <a:avLst/>
          </a:prstGeom>
        </p:spPr>
        <p:txBody>
          <a:bodyPr wrap="square">
            <a:spAutoFit/>
          </a:bodyPr>
          <a:lstStyle/>
          <a:p>
            <a:pPr algn="just">
              <a:lnSpc>
                <a:spcPct val="150000"/>
              </a:lnSpc>
            </a:pPr>
            <a:r>
              <a:rPr lang="fr-FR" sz="2400" dirty="0">
                <a:latin typeface="Verdana" panose="020B0604030504040204" pitchFamily="34" charset="0"/>
                <a:ea typeface="Verdana" panose="020B0604030504040204" pitchFamily="34" charset="0"/>
                <a:cs typeface="Verdana" panose="020B0604030504040204" pitchFamily="34" charset="0"/>
              </a:rPr>
              <a:t>	</a:t>
            </a:r>
            <a:r>
              <a:rPr lang="fr-FR" sz="2800" dirty="0">
                <a:latin typeface="Verdana" panose="020B0604030504040204" pitchFamily="34" charset="0"/>
                <a:ea typeface="Verdana" panose="020B0604030504040204" pitchFamily="34" charset="0"/>
                <a:cs typeface="Verdana" panose="020B0604030504040204" pitchFamily="34" charset="0"/>
              </a:rPr>
              <a:t>Le </a:t>
            </a:r>
            <a:r>
              <a:rPr lang="fr-FR" sz="2800" dirty="0">
                <a:solidFill>
                  <a:srgbClr val="00B050"/>
                </a:solidFill>
                <a:latin typeface="Verdana" panose="020B0604030504040204" pitchFamily="34" charset="0"/>
                <a:ea typeface="Verdana" panose="020B0604030504040204" pitchFamily="34" charset="0"/>
                <a:cs typeface="Verdana" panose="020B0604030504040204" pitchFamily="34" charset="0"/>
              </a:rPr>
              <a:t>leadership</a:t>
            </a:r>
            <a:r>
              <a:rPr lang="fr-FR" sz="2800" dirty="0">
                <a:latin typeface="Verdana" panose="020B0604030504040204" pitchFamily="34" charset="0"/>
                <a:ea typeface="Verdana" panose="020B0604030504040204" pitchFamily="34" charset="0"/>
                <a:cs typeface="Verdana" panose="020B0604030504040204" pitchFamily="34" charset="0"/>
              </a:rPr>
              <a:t>, un terme emprunté à l'anglais, définit la capacité d'un individu à mener ou conduire d'autres individus ou organisations dans le but d'atteindre certains objectifs. On dira alors qu'un leader est quelqu'un qui est capable de guider, d'influencer et d'inspirer</a:t>
            </a:r>
            <a:endParaRPr lang="fr-FR" sz="2400" dirty="0">
              <a:latin typeface="Verdana" panose="020B0604030504040204" pitchFamily="34" charset="0"/>
              <a:ea typeface="Verdana" panose="020B0604030504040204" pitchFamily="34" charset="0"/>
              <a:cs typeface="Verdana" panose="020B0604030504040204" pitchFamily="34" charset="0"/>
            </a:endParaRPr>
          </a:p>
        </p:txBody>
      </p:sp>
      <p:pic>
        <p:nvPicPr>
          <p:cNvPr id="6" name="Image 5">
            <a:extLst>
              <a:ext uri="{FF2B5EF4-FFF2-40B4-BE49-F238E27FC236}">
                <a16:creationId xmlns="" xmlns:a16="http://schemas.microsoft.com/office/drawing/2014/main" id="{44B613DB-E172-4952-A93F-B1356376DAF1}"/>
              </a:ext>
            </a:extLst>
          </p:cNvPr>
          <p:cNvPicPr>
            <a:picLocks noChangeAspect="1"/>
          </p:cNvPicPr>
          <p:nvPr/>
        </p:nvPicPr>
        <p:blipFill rotWithShape="1">
          <a:blip r:embed="rId2">
            <a:extLst>
              <a:ext uri="{28A0092B-C50C-407E-A947-70E740481C1C}">
                <a14:useLocalDpi xmlns:a14="http://schemas.microsoft.com/office/drawing/2010/main" val="0"/>
              </a:ext>
            </a:extLst>
          </a:blip>
          <a:srcRect l="22546" t="66965" r="28497" b="1742"/>
          <a:stretch/>
        </p:blipFill>
        <p:spPr>
          <a:xfrm>
            <a:off x="4680225" y="4371577"/>
            <a:ext cx="4679922" cy="2245895"/>
          </a:xfrm>
          <a:prstGeom prst="rect">
            <a:avLst/>
          </a:prstGeom>
          <a:ln>
            <a:solidFill>
              <a:schemeClr val="tx1"/>
            </a:solidFill>
          </a:ln>
        </p:spPr>
      </p:pic>
    </p:spTree>
    <p:extLst>
      <p:ext uri="{BB962C8B-B14F-4D97-AF65-F5344CB8AC3E}">
        <p14:creationId xmlns:p14="http://schemas.microsoft.com/office/powerpoint/2010/main" val="812102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5">
            <a:extLst>
              <a:ext uri="{FF2B5EF4-FFF2-40B4-BE49-F238E27FC236}">
                <a16:creationId xmlns="" xmlns:a16="http://schemas.microsoft.com/office/drawing/2014/main" id="{BE8FB03A-A431-4596-86FA-FD55D963AC29}"/>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2" name="Rectangle 1">
            <a:extLst>
              <a:ext uri="{FF2B5EF4-FFF2-40B4-BE49-F238E27FC236}">
                <a16:creationId xmlns="" xmlns:a16="http://schemas.microsoft.com/office/drawing/2014/main" id="{C6656C91-2B68-4885-8BE3-8570094CBC59}"/>
              </a:ext>
            </a:extLst>
          </p:cNvPr>
          <p:cNvSpPr/>
          <p:nvPr/>
        </p:nvSpPr>
        <p:spPr>
          <a:xfrm>
            <a:off x="31198" y="911292"/>
            <a:ext cx="11913704" cy="2233625"/>
          </a:xfrm>
          <a:prstGeom prst="rect">
            <a:avLst/>
          </a:prstGeom>
        </p:spPr>
        <p:txBody>
          <a:bodyPr wrap="square">
            <a:spAutoFit/>
          </a:bodyPr>
          <a:lstStyle/>
          <a:p>
            <a:pPr indent="449580" algn="just">
              <a:lnSpc>
                <a:spcPct val="150000"/>
              </a:lnSpc>
              <a:spcBef>
                <a:spcPts val="300"/>
              </a:spcBef>
              <a:spcAft>
                <a:spcPts val="0"/>
              </a:spcAft>
            </a:pPr>
            <a:r>
              <a:rPr lang="fr-FR" sz="2400" dirty="0">
                <a:latin typeface="Verdana" panose="020B0604030504040204" pitchFamily="34" charset="0"/>
                <a:ea typeface="Verdana" panose="020B0604030504040204" pitchFamily="34" charset="0"/>
                <a:cs typeface="Verdana" panose="020B0604030504040204" pitchFamily="34" charset="0"/>
              </a:rPr>
              <a:t>Le leadership d’un individu au sein d’un groupe ou d’une collectivité, étymologiquement chefferie, est la relation de confiance qui s’établit entre cet individu et la majorité des membres de ce groupe dans la poursuite d’un objectif partagé. </a:t>
            </a:r>
            <a:endParaRPr lang="fr-FR" sz="20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2423655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5">
            <a:extLst>
              <a:ext uri="{FF2B5EF4-FFF2-40B4-BE49-F238E27FC236}">
                <a16:creationId xmlns="" xmlns:a16="http://schemas.microsoft.com/office/drawing/2014/main" id="{BE8FB03A-A431-4596-86FA-FD55D963AC29}"/>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5" name="Rectangle 4">
            <a:extLst>
              <a:ext uri="{FF2B5EF4-FFF2-40B4-BE49-F238E27FC236}">
                <a16:creationId xmlns="" xmlns:a16="http://schemas.microsoft.com/office/drawing/2014/main" id="{74DE063A-FE49-447B-8474-F37ED6080F69}"/>
              </a:ext>
            </a:extLst>
          </p:cNvPr>
          <p:cNvSpPr/>
          <p:nvPr/>
        </p:nvSpPr>
        <p:spPr>
          <a:xfrm>
            <a:off x="119270" y="1077006"/>
            <a:ext cx="11913704" cy="4488088"/>
          </a:xfrm>
          <a:prstGeom prst="rect">
            <a:avLst/>
          </a:prstGeom>
        </p:spPr>
        <p:txBody>
          <a:bodyPr wrap="square">
            <a:spAutoFit/>
          </a:bodyPr>
          <a:lstStyle/>
          <a:p>
            <a:pPr indent="449580" algn="just">
              <a:lnSpc>
                <a:spcPct val="150000"/>
              </a:lnSpc>
              <a:spcBef>
                <a:spcPts val="300"/>
              </a:spcBef>
              <a:spcAft>
                <a:spcPts val="0"/>
              </a:spcAft>
            </a:pPr>
            <a:r>
              <a:rPr lang="fr-FR" sz="2400" dirty="0">
                <a:latin typeface="Verdana" panose="020B0604030504040204" pitchFamily="34" charset="0"/>
                <a:ea typeface="Verdana" panose="020B0604030504040204" pitchFamily="34" charset="0"/>
                <a:cs typeface="Verdana" panose="020B0604030504040204" pitchFamily="34" charset="0"/>
              </a:rPr>
              <a:t>	Cette relation peut être temporaire (et parfois éphémère) et même synallagmatique (le leader doit autant avoir confiance dans le groupe que la majorité du groupe a confiance en lui). </a:t>
            </a:r>
          </a:p>
          <a:p>
            <a:pPr indent="449580" algn="just">
              <a:lnSpc>
                <a:spcPct val="150000"/>
              </a:lnSpc>
              <a:spcBef>
                <a:spcPts val="300"/>
              </a:spcBef>
              <a:spcAft>
                <a:spcPts val="0"/>
              </a:spcAft>
            </a:pPr>
            <a:r>
              <a:rPr lang="fr-FR" sz="2400" dirty="0">
                <a:latin typeface="Verdana" panose="020B0604030504040204" pitchFamily="34" charset="0"/>
                <a:ea typeface="Verdana" panose="020B0604030504040204" pitchFamily="34" charset="0"/>
                <a:cs typeface="Verdana" panose="020B0604030504040204" pitchFamily="34" charset="0"/>
              </a:rPr>
              <a:t>	Manifestation : capacité à fédérer et à mobiliser les énergies autour d’une activité collective. Elle se traduit par une élection formelle ou informelle explicite ou implicite au cours de laquelle la majorité du groupe reconnait un des leurs comme Leader légitime et lui délègue son pouvoir de décision par leur liberté de décision</a:t>
            </a:r>
          </a:p>
        </p:txBody>
      </p:sp>
    </p:spTree>
    <p:extLst>
      <p:ext uri="{BB962C8B-B14F-4D97-AF65-F5344CB8AC3E}">
        <p14:creationId xmlns:p14="http://schemas.microsoft.com/office/powerpoint/2010/main" val="15824428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5">
            <a:extLst>
              <a:ext uri="{FF2B5EF4-FFF2-40B4-BE49-F238E27FC236}">
                <a16:creationId xmlns="" xmlns:a16="http://schemas.microsoft.com/office/drawing/2014/main" id="{CDBDACEA-3995-45E5-A80B-F3259243AC9C}"/>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5" name="Text Box 5">
            <a:extLst>
              <a:ext uri="{FF2B5EF4-FFF2-40B4-BE49-F238E27FC236}">
                <a16:creationId xmlns="" xmlns:a16="http://schemas.microsoft.com/office/drawing/2014/main" id="{8FA65BFE-2BD3-4EB3-8F58-20247D74DB32}"/>
              </a:ext>
            </a:extLst>
          </p:cNvPr>
          <p:cNvSpPr txBox="1">
            <a:spLocks noChangeArrowheads="1"/>
          </p:cNvSpPr>
          <p:nvPr/>
        </p:nvSpPr>
        <p:spPr bwMode="auto">
          <a:xfrm>
            <a:off x="119270" y="731033"/>
            <a:ext cx="3555263" cy="632444"/>
          </a:xfrm>
          <a:prstGeom prst="rect">
            <a:avLst/>
          </a:prstGeom>
          <a:noFill/>
          <a:ln w="0">
            <a:noFill/>
            <a:prstDash val="solid"/>
          </a:ln>
        </p:spPr>
        <p:txBody>
          <a:bodyPr wrap="none" lIns="90004" tIns="44997" rIns="90004" bIns="44997" anchor="ctr" anchorCtr="1" compatLnSpc="0"/>
          <a:lstStyle/>
          <a:p>
            <a:r>
              <a:rPr lang="fr-FR" sz="2400" b="1" dirty="0">
                <a:solidFill>
                  <a:srgbClr val="C00000"/>
                </a:solidFill>
                <a:latin typeface="Verdana" panose="020B0604030504040204" pitchFamily="34" charset="0"/>
                <a:ea typeface="Verdana" panose="020B0604030504040204" pitchFamily="34" charset="0"/>
                <a:cs typeface="Verdana" panose="020B0604030504040204" pitchFamily="34" charset="0"/>
              </a:rPr>
              <a:t>5.1. Entreprenariat </a:t>
            </a:r>
          </a:p>
        </p:txBody>
      </p:sp>
      <p:sp>
        <p:nvSpPr>
          <p:cNvPr id="6" name="Rectangle 5">
            <a:extLst>
              <a:ext uri="{FF2B5EF4-FFF2-40B4-BE49-F238E27FC236}">
                <a16:creationId xmlns="" xmlns:a16="http://schemas.microsoft.com/office/drawing/2014/main" id="{56E076F6-D15F-4C67-8711-DC36FC66E827}"/>
              </a:ext>
            </a:extLst>
          </p:cNvPr>
          <p:cNvSpPr/>
          <p:nvPr/>
        </p:nvSpPr>
        <p:spPr>
          <a:xfrm>
            <a:off x="31198" y="1363477"/>
            <a:ext cx="11913704" cy="3934090"/>
          </a:xfrm>
          <a:prstGeom prst="rect">
            <a:avLst/>
          </a:prstGeom>
        </p:spPr>
        <p:txBody>
          <a:bodyPr wrap="square">
            <a:spAutoFit/>
          </a:bodyPr>
          <a:lstStyle/>
          <a:p>
            <a:pPr indent="449580" algn="just">
              <a:lnSpc>
                <a:spcPct val="150000"/>
              </a:lnSpc>
              <a:spcBef>
                <a:spcPts val="300"/>
              </a:spcBef>
              <a:spcAft>
                <a:spcPts val="0"/>
              </a:spcAft>
            </a:pPr>
            <a:r>
              <a:rPr lang="fr-FR" sz="2400" dirty="0">
                <a:latin typeface="Verdana" panose="020B0604030504040204" pitchFamily="34" charset="0"/>
                <a:ea typeface="Verdana" panose="020B0604030504040204" pitchFamily="34" charset="0"/>
                <a:cs typeface="Verdana" panose="020B0604030504040204" pitchFamily="34" charset="0"/>
              </a:rPr>
              <a:t>	L’Entrepreneuriat (ou, selon une orthographe un peu moins courante, entreprenariat) est notamment l’action de créer de la richesse et/ou de l'emploi par la création ou la reprise d'une entreprise. </a:t>
            </a:r>
          </a:p>
          <a:p>
            <a:pPr indent="449580" algn="just">
              <a:lnSpc>
                <a:spcPct val="150000"/>
              </a:lnSpc>
              <a:spcBef>
                <a:spcPts val="300"/>
              </a:spcBef>
              <a:spcAft>
                <a:spcPts val="0"/>
              </a:spcAft>
            </a:pPr>
            <a:r>
              <a:rPr lang="fr-FR" sz="2400" dirty="0">
                <a:latin typeface="Verdana" panose="020B0604030504040204" pitchFamily="34" charset="0"/>
                <a:ea typeface="Verdana" panose="020B0604030504040204" pitchFamily="34" charset="0"/>
                <a:cs typeface="Verdana" panose="020B0604030504040204" pitchFamily="34" charset="0"/>
              </a:rPr>
              <a:t>	L’entrepreneuriat est une activité difficile et bon nombre de créations d'entreprises se soldent par un échec. Les formes d’entrepreneuriat sont variées selon le type d’organisation qui est mis en place. L’entrepreneuriat peut être une activité qui crée de nombreux emplois</a:t>
            </a:r>
            <a:r>
              <a:rPr lang="fr-FR" sz="2400" dirty="0">
                <a:latin typeface="Verdana" panose="020B0604030504040204" pitchFamily="34" charset="0"/>
                <a:ea typeface="Verdana" panose="020B0604030504040204" pitchFamily="34" charset="0"/>
                <a:cs typeface="Arial" panose="020B0604020202020204" pitchFamily="34" charset="0"/>
              </a:rPr>
              <a:t>.</a:t>
            </a:r>
            <a:endParaRPr lang="fr-FR" dirty="0">
              <a:latin typeface="Verdana" panose="020B0604030504040204" pitchFamily="34" charset="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1943080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5">
            <a:extLst>
              <a:ext uri="{FF2B5EF4-FFF2-40B4-BE49-F238E27FC236}">
                <a16:creationId xmlns="" xmlns:a16="http://schemas.microsoft.com/office/drawing/2014/main" id="{BE8FB03A-A431-4596-86FA-FD55D963AC29}"/>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3" name="Rectangle 2">
            <a:extLst>
              <a:ext uri="{FF2B5EF4-FFF2-40B4-BE49-F238E27FC236}">
                <a16:creationId xmlns="" xmlns:a16="http://schemas.microsoft.com/office/drawing/2014/main" id="{BB1247CB-D4D5-46BE-93C6-4C338375420A}"/>
              </a:ext>
            </a:extLst>
          </p:cNvPr>
          <p:cNvSpPr/>
          <p:nvPr/>
        </p:nvSpPr>
        <p:spPr>
          <a:xfrm>
            <a:off x="119270" y="731032"/>
            <a:ext cx="4297971" cy="461665"/>
          </a:xfrm>
          <a:prstGeom prst="rect">
            <a:avLst/>
          </a:prstGeom>
        </p:spPr>
        <p:txBody>
          <a:bodyPr wrap="none">
            <a:spAutoFit/>
          </a:bodyPr>
          <a:lstStyle/>
          <a:p>
            <a:r>
              <a:rPr lang="fr-FR" sz="2400" b="1" dirty="0">
                <a:solidFill>
                  <a:srgbClr val="0000FF"/>
                </a:solidFill>
                <a:latin typeface="Verdana" panose="020B0604030504040204" pitchFamily="34" charset="0"/>
                <a:ea typeface="Verdana" panose="020B0604030504040204" pitchFamily="34" charset="0"/>
                <a:cs typeface="Verdana" panose="020B0604030504040204" pitchFamily="34" charset="0"/>
              </a:rPr>
              <a:t>Leader et gestionnaire </a:t>
            </a:r>
          </a:p>
        </p:txBody>
      </p:sp>
      <p:sp>
        <p:nvSpPr>
          <p:cNvPr id="2" name="Rectangle 1">
            <a:extLst>
              <a:ext uri="{FF2B5EF4-FFF2-40B4-BE49-F238E27FC236}">
                <a16:creationId xmlns="" xmlns:a16="http://schemas.microsoft.com/office/drawing/2014/main" id="{4F8997FA-FE63-4AA3-B2BA-975DCBF9B59A}"/>
              </a:ext>
            </a:extLst>
          </p:cNvPr>
          <p:cNvSpPr/>
          <p:nvPr/>
        </p:nvSpPr>
        <p:spPr>
          <a:xfrm>
            <a:off x="119270" y="1302054"/>
            <a:ext cx="11913704" cy="2826095"/>
          </a:xfrm>
          <a:prstGeom prst="rect">
            <a:avLst/>
          </a:prstGeom>
        </p:spPr>
        <p:txBody>
          <a:bodyPr wrap="square">
            <a:spAutoFit/>
          </a:bodyPr>
          <a:lstStyle/>
          <a:p>
            <a:pPr indent="449580" algn="just">
              <a:lnSpc>
                <a:spcPct val="150000"/>
              </a:lnSpc>
              <a:spcBef>
                <a:spcPts val="300"/>
              </a:spcBef>
              <a:spcAft>
                <a:spcPts val="0"/>
              </a:spcAft>
            </a:pPr>
            <a:r>
              <a:rPr lang="fr-FR" sz="2400" dirty="0">
                <a:latin typeface="Verdana" panose="020B0604030504040204" pitchFamily="34" charset="0"/>
                <a:ea typeface="Verdana" panose="020B0604030504040204" pitchFamily="34" charset="0"/>
                <a:cs typeface="Verdana" panose="020B0604030504040204" pitchFamily="34" charset="0"/>
              </a:rPr>
              <a:t>	Un leader </a:t>
            </a:r>
            <a:r>
              <a:rPr lang="fr-FR" sz="2400" dirty="0">
                <a:solidFill>
                  <a:srgbClr val="00B050"/>
                </a:solidFill>
                <a:latin typeface="Verdana" panose="020B0604030504040204" pitchFamily="34" charset="0"/>
                <a:ea typeface="Verdana" panose="020B0604030504040204" pitchFamily="34" charset="0"/>
                <a:cs typeface="Verdana" panose="020B0604030504040204" pitchFamily="34" charset="0"/>
              </a:rPr>
              <a:t>se distingue </a:t>
            </a:r>
            <a:r>
              <a:rPr lang="fr-FR" sz="2400" dirty="0">
                <a:latin typeface="Verdana" panose="020B0604030504040204" pitchFamily="34" charset="0"/>
                <a:ea typeface="Verdana" panose="020B0604030504040204" pitchFamily="34" charset="0"/>
                <a:cs typeface="Verdana" panose="020B0604030504040204" pitchFamily="34" charset="0"/>
              </a:rPr>
              <a:t>d'un gestionnaire ou d'un décideur, lequel a des capacités pour l'administration, sans pour autant « mener » le groupe, l'organisation ou le pays à un autre stade de son développement. </a:t>
            </a:r>
          </a:p>
          <a:p>
            <a:pPr indent="449580" algn="just">
              <a:lnSpc>
                <a:spcPct val="150000"/>
              </a:lnSpc>
              <a:spcBef>
                <a:spcPts val="300"/>
              </a:spcBef>
              <a:spcAft>
                <a:spcPts val="0"/>
              </a:spcAft>
            </a:pPr>
            <a:r>
              <a:rPr lang="fr-FR" sz="2400" dirty="0">
                <a:latin typeface="Verdana" panose="020B0604030504040204" pitchFamily="34" charset="0"/>
                <a:ea typeface="Verdana" panose="020B0604030504040204" pitchFamily="34" charset="0"/>
                <a:cs typeface="Verdana" panose="020B0604030504040204" pitchFamily="34" charset="0"/>
              </a:rPr>
              <a:t>	Un bon gestionnaire peut être un leader, mais les deux qualités ne sont pas automatiquement liées</a:t>
            </a:r>
          </a:p>
        </p:txBody>
      </p:sp>
      <p:pic>
        <p:nvPicPr>
          <p:cNvPr id="5" name="Image 4">
            <a:extLst>
              <a:ext uri="{FF2B5EF4-FFF2-40B4-BE49-F238E27FC236}">
                <a16:creationId xmlns="" xmlns:a16="http://schemas.microsoft.com/office/drawing/2014/main" id="{B2F441F5-742B-4E71-B2F1-A54D7AD77EE9}"/>
              </a:ext>
            </a:extLst>
          </p:cNvPr>
          <p:cNvPicPr>
            <a:picLocks noChangeAspect="1"/>
          </p:cNvPicPr>
          <p:nvPr/>
        </p:nvPicPr>
        <p:blipFill rotWithShape="1">
          <a:blip r:embed="rId2">
            <a:extLst>
              <a:ext uri="{28A0092B-C50C-407E-A947-70E740481C1C}">
                <a14:useLocalDpi xmlns:a14="http://schemas.microsoft.com/office/drawing/2010/main" val="0"/>
              </a:ext>
            </a:extLst>
          </a:blip>
          <a:srcRect l="36273" t="74701" r="17003" b="6312"/>
          <a:stretch/>
        </p:blipFill>
        <p:spPr>
          <a:xfrm>
            <a:off x="2938271" y="4266083"/>
            <a:ext cx="6099557" cy="1860885"/>
          </a:xfrm>
          <a:prstGeom prst="rect">
            <a:avLst/>
          </a:prstGeom>
        </p:spPr>
      </p:pic>
    </p:spTree>
    <p:extLst>
      <p:ext uri="{BB962C8B-B14F-4D97-AF65-F5344CB8AC3E}">
        <p14:creationId xmlns:p14="http://schemas.microsoft.com/office/powerpoint/2010/main" val="1798248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5">
            <a:extLst>
              <a:ext uri="{FF2B5EF4-FFF2-40B4-BE49-F238E27FC236}">
                <a16:creationId xmlns="" xmlns:a16="http://schemas.microsoft.com/office/drawing/2014/main" id="{BE8FB03A-A431-4596-86FA-FD55D963AC29}"/>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3" name="Rectangle 2">
            <a:extLst>
              <a:ext uri="{FF2B5EF4-FFF2-40B4-BE49-F238E27FC236}">
                <a16:creationId xmlns="" xmlns:a16="http://schemas.microsoft.com/office/drawing/2014/main" id="{BD72F7FE-5B76-4C8B-947A-712AB9622391}"/>
              </a:ext>
            </a:extLst>
          </p:cNvPr>
          <p:cNvSpPr/>
          <p:nvPr/>
        </p:nvSpPr>
        <p:spPr>
          <a:xfrm>
            <a:off x="153348" y="741188"/>
            <a:ext cx="5942652" cy="461665"/>
          </a:xfrm>
          <a:prstGeom prst="rect">
            <a:avLst/>
          </a:prstGeom>
        </p:spPr>
        <p:txBody>
          <a:bodyPr wrap="none">
            <a:spAutoFit/>
          </a:bodyPr>
          <a:lstStyle/>
          <a:p>
            <a:r>
              <a:rPr lang="fr-FR" sz="2400" b="1" dirty="0">
                <a:solidFill>
                  <a:srgbClr val="0000FF"/>
                </a:solidFill>
                <a:latin typeface="Verdana" panose="020B0604030504040204" pitchFamily="34" charset="0"/>
                <a:ea typeface="Verdana" panose="020B0604030504040204" pitchFamily="34" charset="0"/>
                <a:cs typeface="Verdana" panose="020B0604030504040204" pitchFamily="34" charset="0"/>
              </a:rPr>
              <a:t>Compétence / qualités du leader </a:t>
            </a:r>
          </a:p>
        </p:txBody>
      </p:sp>
      <p:sp>
        <p:nvSpPr>
          <p:cNvPr id="2" name="Rectangle 1">
            <a:extLst>
              <a:ext uri="{FF2B5EF4-FFF2-40B4-BE49-F238E27FC236}">
                <a16:creationId xmlns="" xmlns:a16="http://schemas.microsoft.com/office/drawing/2014/main" id="{66BDDE32-B08F-425D-BEFE-6F627DEF0A20}"/>
              </a:ext>
            </a:extLst>
          </p:cNvPr>
          <p:cNvSpPr/>
          <p:nvPr/>
        </p:nvSpPr>
        <p:spPr>
          <a:xfrm>
            <a:off x="31198" y="1213009"/>
            <a:ext cx="11913703" cy="3341620"/>
          </a:xfrm>
          <a:prstGeom prst="rect">
            <a:avLst/>
          </a:prstGeom>
        </p:spPr>
        <p:txBody>
          <a:bodyPr wrap="square">
            <a:spAutoFit/>
          </a:bodyPr>
          <a:lstStyle/>
          <a:p>
            <a:pPr algn="just">
              <a:lnSpc>
                <a:spcPct val="150000"/>
              </a:lnSpc>
            </a:pPr>
            <a:r>
              <a:rPr lang="fr-FR" sz="2400" dirty="0">
                <a:latin typeface="Verdana" panose="020B0604030504040204" pitchFamily="34" charset="0"/>
                <a:ea typeface="Verdana" panose="020B0604030504040204" pitchFamily="34" charset="0"/>
                <a:cs typeface="Verdana" panose="020B0604030504040204" pitchFamily="34" charset="0"/>
              </a:rPr>
              <a:t>	Autant les champs couverts par le </a:t>
            </a:r>
            <a:r>
              <a:rPr lang="fr-FR" sz="2400" dirty="0">
                <a:solidFill>
                  <a:srgbClr val="00B050"/>
                </a:solidFill>
                <a:latin typeface="Verdana" panose="020B0604030504040204" pitchFamily="34" charset="0"/>
                <a:ea typeface="Verdana" panose="020B0604030504040204" pitchFamily="34" charset="0"/>
                <a:cs typeface="Verdana" panose="020B0604030504040204" pitchFamily="34" charset="0"/>
              </a:rPr>
              <a:t>leadership</a:t>
            </a:r>
            <a:r>
              <a:rPr lang="fr-FR" sz="2400" dirty="0">
                <a:latin typeface="Verdana" panose="020B0604030504040204" pitchFamily="34" charset="0"/>
                <a:ea typeface="Verdana" panose="020B0604030504040204" pitchFamily="34" charset="0"/>
                <a:cs typeface="Verdana" panose="020B0604030504040204" pitchFamily="34" charset="0"/>
              </a:rPr>
              <a:t> ont évolué, autant les qualités qui le définissent se sont multipliées. </a:t>
            </a:r>
          </a:p>
          <a:p>
            <a:pPr algn="just">
              <a:lnSpc>
                <a:spcPct val="150000"/>
              </a:lnSpc>
            </a:pPr>
            <a:r>
              <a:rPr lang="fr-FR" sz="2400" dirty="0">
                <a:latin typeface="Verdana" panose="020B0604030504040204" pitchFamily="34" charset="0"/>
                <a:ea typeface="Verdana" panose="020B0604030504040204" pitchFamily="34" charset="0"/>
                <a:cs typeface="Verdana" panose="020B0604030504040204" pitchFamily="34" charset="0"/>
              </a:rPr>
              <a:t>	Si le </a:t>
            </a:r>
            <a:r>
              <a:rPr lang="fr-FR" sz="2400" dirty="0">
                <a:solidFill>
                  <a:srgbClr val="00B050"/>
                </a:solidFill>
                <a:latin typeface="Verdana" panose="020B0604030504040204" pitchFamily="34" charset="0"/>
                <a:ea typeface="Verdana" panose="020B0604030504040204" pitchFamily="34" charset="0"/>
                <a:cs typeface="Verdana" panose="020B0604030504040204" pitchFamily="34" charset="0"/>
              </a:rPr>
              <a:t>leadership</a:t>
            </a:r>
            <a:r>
              <a:rPr lang="fr-FR" sz="2400" dirty="0">
                <a:latin typeface="Verdana" panose="020B0604030504040204" pitchFamily="34" charset="0"/>
                <a:ea typeface="Verdana" panose="020B0604030504040204" pitchFamily="34" charset="0"/>
                <a:cs typeface="Verdana" panose="020B0604030504040204" pitchFamily="34" charset="0"/>
              </a:rPr>
              <a:t> dans le passé était associé intimement à la personnalité du leader et particulièrement à son </a:t>
            </a:r>
            <a:r>
              <a:rPr lang="fr-FR" sz="2400" dirty="0">
                <a:solidFill>
                  <a:srgbClr val="00B050"/>
                </a:solidFill>
                <a:latin typeface="Verdana" panose="020B0604030504040204" pitchFamily="34" charset="0"/>
                <a:ea typeface="Verdana" panose="020B0604030504040204" pitchFamily="34" charset="0"/>
                <a:cs typeface="Verdana" panose="020B0604030504040204" pitchFamily="34" charset="0"/>
              </a:rPr>
              <a:t>charisme</a:t>
            </a:r>
            <a:r>
              <a:rPr lang="fr-FR" sz="2400" dirty="0">
                <a:latin typeface="Verdana" panose="020B0604030504040204" pitchFamily="34" charset="0"/>
                <a:ea typeface="Verdana" panose="020B0604030504040204" pitchFamily="34" charset="0"/>
                <a:cs typeface="Verdana" panose="020B0604030504040204" pitchFamily="34" charset="0"/>
              </a:rPr>
              <a:t>, beaucoup d'études récentes suggèrent une capacité apprise, fruit de l'expérience et liée à des contextes spécifiques</a:t>
            </a:r>
            <a:endParaRPr lang="fr-FR" sz="24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363224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5">
            <a:extLst>
              <a:ext uri="{FF2B5EF4-FFF2-40B4-BE49-F238E27FC236}">
                <a16:creationId xmlns="" xmlns:a16="http://schemas.microsoft.com/office/drawing/2014/main" id="{BE8FB03A-A431-4596-86FA-FD55D963AC29}"/>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2" name="Rectangle 1">
            <a:extLst>
              <a:ext uri="{FF2B5EF4-FFF2-40B4-BE49-F238E27FC236}">
                <a16:creationId xmlns="" xmlns:a16="http://schemas.microsoft.com/office/drawing/2014/main" id="{6661C357-63FE-4888-B5BF-F0C55C8D1E31}"/>
              </a:ext>
            </a:extLst>
          </p:cNvPr>
          <p:cNvSpPr/>
          <p:nvPr/>
        </p:nvSpPr>
        <p:spPr>
          <a:xfrm>
            <a:off x="159026" y="731032"/>
            <a:ext cx="11785875" cy="4501873"/>
          </a:xfrm>
          <a:prstGeom prst="rect">
            <a:avLst/>
          </a:prstGeom>
        </p:spPr>
        <p:txBody>
          <a:bodyPr wrap="square">
            <a:spAutoFit/>
          </a:bodyPr>
          <a:lstStyle/>
          <a:p>
            <a:pPr indent="449580" algn="just">
              <a:lnSpc>
                <a:spcPct val="150000"/>
              </a:lnSpc>
              <a:spcBef>
                <a:spcPts val="300"/>
              </a:spcBef>
              <a:spcAft>
                <a:spcPts val="0"/>
              </a:spcAft>
            </a:pPr>
            <a:r>
              <a:rPr lang="fr-FR" sz="2400" dirty="0">
                <a:latin typeface="Verdana" panose="020B0604030504040204" pitchFamily="34" charset="0"/>
                <a:ea typeface="Verdana" panose="020B0604030504040204" pitchFamily="34" charset="0"/>
                <a:cs typeface="Verdana" panose="020B0604030504040204" pitchFamily="34" charset="0"/>
              </a:rPr>
              <a:t>Parmi les compétences (ou qualités) que l'on retrouve chez les leaders, on peut citer : </a:t>
            </a:r>
          </a:p>
          <a:p>
            <a:pPr marL="1257300" lvl="2" indent="-342900" algn="just">
              <a:lnSpc>
                <a:spcPct val="150000"/>
              </a:lnSpc>
              <a:spcBef>
                <a:spcPts val="300"/>
              </a:spcBef>
              <a:buFont typeface="Symbol" panose="05050102010706020507" pitchFamily="18" charset="2"/>
              <a:buChar char=""/>
            </a:pPr>
            <a:r>
              <a:rPr lang="fr-FR" sz="2400" dirty="0">
                <a:solidFill>
                  <a:srgbClr val="00B050"/>
                </a:solidFill>
                <a:latin typeface="Verdana" panose="020B0604030504040204" pitchFamily="34" charset="0"/>
                <a:ea typeface="Verdana" panose="020B0604030504040204" pitchFamily="34" charset="0"/>
                <a:cs typeface="Verdana" panose="020B0604030504040204" pitchFamily="34" charset="0"/>
              </a:rPr>
              <a:t>La vision</a:t>
            </a:r>
          </a:p>
          <a:p>
            <a:pPr marL="1257300" lvl="2" indent="-342900" algn="just">
              <a:lnSpc>
                <a:spcPct val="150000"/>
              </a:lnSpc>
              <a:buFont typeface="Symbol" panose="05050102010706020507" pitchFamily="18" charset="2"/>
              <a:buChar char=""/>
            </a:pPr>
            <a:r>
              <a:rPr lang="fr-FR" sz="2400" dirty="0">
                <a:solidFill>
                  <a:srgbClr val="00B050"/>
                </a:solidFill>
                <a:latin typeface="Verdana" panose="020B0604030504040204" pitchFamily="34" charset="0"/>
                <a:ea typeface="Verdana" panose="020B0604030504040204" pitchFamily="34" charset="0"/>
                <a:cs typeface="Verdana" panose="020B0604030504040204" pitchFamily="34" charset="0"/>
              </a:rPr>
              <a:t>La stratégie</a:t>
            </a:r>
          </a:p>
          <a:p>
            <a:pPr marL="1257300" lvl="2" indent="-342900" algn="just">
              <a:lnSpc>
                <a:spcPct val="150000"/>
              </a:lnSpc>
              <a:buFont typeface="Symbol" panose="05050102010706020507" pitchFamily="18" charset="2"/>
              <a:buChar char=""/>
            </a:pPr>
            <a:r>
              <a:rPr lang="fr-FR" sz="2400" dirty="0">
                <a:solidFill>
                  <a:srgbClr val="00B050"/>
                </a:solidFill>
                <a:latin typeface="Verdana" panose="020B0604030504040204" pitchFamily="34" charset="0"/>
                <a:ea typeface="Verdana" panose="020B0604030504040204" pitchFamily="34" charset="0"/>
                <a:cs typeface="Verdana" panose="020B0604030504040204" pitchFamily="34" charset="0"/>
              </a:rPr>
              <a:t>La persuasion</a:t>
            </a:r>
          </a:p>
          <a:p>
            <a:pPr marL="1257300" lvl="2" indent="-342900" algn="just">
              <a:lnSpc>
                <a:spcPct val="150000"/>
              </a:lnSpc>
              <a:buFont typeface="Symbol" panose="05050102010706020507" pitchFamily="18" charset="2"/>
              <a:buChar char=""/>
            </a:pPr>
            <a:r>
              <a:rPr lang="fr-FR" sz="2400" dirty="0">
                <a:solidFill>
                  <a:srgbClr val="00B050"/>
                </a:solidFill>
                <a:latin typeface="Verdana" panose="020B0604030504040204" pitchFamily="34" charset="0"/>
                <a:ea typeface="Verdana" panose="020B0604030504040204" pitchFamily="34" charset="0"/>
                <a:cs typeface="Verdana" panose="020B0604030504040204" pitchFamily="34" charset="0"/>
              </a:rPr>
              <a:t>La communication</a:t>
            </a:r>
          </a:p>
          <a:p>
            <a:pPr marL="1257300" lvl="2" indent="-342900" algn="just">
              <a:lnSpc>
                <a:spcPct val="150000"/>
              </a:lnSpc>
              <a:buFont typeface="Symbol" panose="05050102010706020507" pitchFamily="18" charset="2"/>
              <a:buChar char=""/>
            </a:pPr>
            <a:r>
              <a:rPr lang="fr-FR" sz="2400" dirty="0">
                <a:solidFill>
                  <a:srgbClr val="00B050"/>
                </a:solidFill>
                <a:latin typeface="Verdana" panose="020B0604030504040204" pitchFamily="34" charset="0"/>
                <a:ea typeface="Verdana" panose="020B0604030504040204" pitchFamily="34" charset="0"/>
                <a:cs typeface="Verdana" panose="020B0604030504040204" pitchFamily="34" charset="0"/>
              </a:rPr>
              <a:t>La confiance </a:t>
            </a:r>
          </a:p>
          <a:p>
            <a:pPr marL="1257300" lvl="2" indent="-342900" algn="just">
              <a:lnSpc>
                <a:spcPct val="150000"/>
              </a:lnSpc>
              <a:buFont typeface="Symbol" panose="05050102010706020507" pitchFamily="18" charset="2"/>
              <a:buChar char=""/>
            </a:pPr>
            <a:r>
              <a:rPr lang="fr-FR" sz="2400" dirty="0">
                <a:solidFill>
                  <a:srgbClr val="00B050"/>
                </a:solidFill>
                <a:latin typeface="Verdana" panose="020B0604030504040204" pitchFamily="34" charset="0"/>
                <a:ea typeface="Verdana" panose="020B0604030504040204" pitchFamily="34" charset="0"/>
                <a:cs typeface="Verdana" panose="020B0604030504040204" pitchFamily="34" charset="0"/>
              </a:rPr>
              <a:t>L’éthique</a:t>
            </a:r>
            <a:endParaRPr lang="fr-FR" sz="2400" dirty="0"/>
          </a:p>
        </p:txBody>
      </p:sp>
    </p:spTree>
    <p:extLst>
      <p:ext uri="{BB962C8B-B14F-4D97-AF65-F5344CB8AC3E}">
        <p14:creationId xmlns:p14="http://schemas.microsoft.com/office/powerpoint/2010/main" val="14912287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1737" y="457201"/>
            <a:ext cx="10448691" cy="4893647"/>
          </a:xfrm>
          <a:prstGeom prst="rect">
            <a:avLst/>
          </a:prstGeom>
        </p:spPr>
        <p:txBody>
          <a:bodyPr wrap="square">
            <a:spAutoFit/>
          </a:bodyPr>
          <a:lstStyle/>
          <a:p>
            <a:r>
              <a:rPr lang="fr-FR" sz="2400" dirty="0">
                <a:solidFill>
                  <a:srgbClr val="FF0000"/>
                </a:solidFill>
                <a:latin typeface="Verdana" panose="020B0604030504040204" pitchFamily="34" charset="0"/>
                <a:ea typeface="Verdana" panose="020B0604030504040204" pitchFamily="34" charset="0"/>
                <a:cs typeface="Verdana" panose="020B0604030504040204" pitchFamily="34" charset="0"/>
              </a:rPr>
              <a:t>Principales caractéristiques entrepreneuriales:</a:t>
            </a:r>
          </a:p>
          <a:p>
            <a:pPr marL="285750" indent="-285750" algn="just">
              <a:lnSpc>
                <a:spcPct val="150000"/>
              </a:lnSpc>
              <a:buFont typeface="Arial" panose="020B0604020202020204" pitchFamily="34" charset="0"/>
              <a:buChar char="•"/>
            </a:pPr>
            <a:r>
              <a:rPr lang="fr-FR" dirty="0"/>
              <a:t> </a:t>
            </a:r>
            <a:r>
              <a:rPr lang="fr-FR" sz="2400" dirty="0">
                <a:latin typeface="Verdana" panose="020B0604030504040204" pitchFamily="34" charset="0"/>
                <a:ea typeface="Verdana" panose="020B0604030504040204" pitchFamily="34" charset="0"/>
                <a:cs typeface="Verdana" panose="020B0604030504040204" pitchFamily="34" charset="0"/>
              </a:rPr>
              <a:t>Désir d’accomplissement</a:t>
            </a:r>
          </a:p>
          <a:p>
            <a:pPr marL="342900" indent="-342900" algn="just">
              <a:lnSpc>
                <a:spcPct val="150000"/>
              </a:lnSpc>
              <a:buFont typeface="Arial" panose="020B0604020202020204" pitchFamily="34" charset="0"/>
              <a:buChar char="•"/>
            </a:pPr>
            <a:r>
              <a:rPr lang="fr-FR" sz="2400" dirty="0">
                <a:latin typeface="Verdana" panose="020B0604030504040204" pitchFamily="34" charset="0"/>
                <a:ea typeface="Verdana" panose="020B0604030504040204" pitchFamily="34" charset="0"/>
                <a:cs typeface="Verdana" panose="020B0604030504040204" pitchFamily="34" charset="0"/>
              </a:rPr>
              <a:t>Recherche du pouvoir</a:t>
            </a:r>
          </a:p>
          <a:p>
            <a:pPr marL="342900" indent="-342900" algn="just">
              <a:lnSpc>
                <a:spcPct val="150000"/>
              </a:lnSpc>
              <a:buFont typeface="Arial" panose="020B0604020202020204" pitchFamily="34" charset="0"/>
              <a:buChar char="•"/>
            </a:pPr>
            <a:r>
              <a:rPr lang="fr-FR" sz="2400" dirty="0">
                <a:latin typeface="Verdana" panose="020B0604030504040204" pitchFamily="34" charset="0"/>
                <a:ea typeface="Verdana" panose="020B0604030504040204" pitchFamily="34" charset="0"/>
                <a:cs typeface="Verdana" panose="020B0604030504040204" pitchFamily="34" charset="0"/>
              </a:rPr>
              <a:t> L’autonomie</a:t>
            </a:r>
          </a:p>
          <a:p>
            <a:pPr marL="342900" indent="-342900" algn="just">
              <a:lnSpc>
                <a:spcPct val="150000"/>
              </a:lnSpc>
              <a:buFont typeface="Arial" panose="020B0604020202020204" pitchFamily="34" charset="0"/>
              <a:buChar char="•"/>
            </a:pPr>
            <a:r>
              <a:rPr lang="fr-FR" sz="2400" dirty="0">
                <a:latin typeface="Verdana" panose="020B0604030504040204" pitchFamily="34" charset="0"/>
                <a:ea typeface="Verdana" panose="020B0604030504040204" pitchFamily="34" charset="0"/>
                <a:cs typeface="Verdana" panose="020B0604030504040204" pitchFamily="34" charset="0"/>
              </a:rPr>
              <a:t>La confiance en soi</a:t>
            </a:r>
          </a:p>
          <a:p>
            <a:pPr marL="342900" indent="-342900" algn="just">
              <a:lnSpc>
                <a:spcPct val="150000"/>
              </a:lnSpc>
              <a:buFont typeface="Arial" panose="020B0604020202020204" pitchFamily="34" charset="0"/>
              <a:buChar char="•"/>
            </a:pPr>
            <a:r>
              <a:rPr lang="fr-FR" sz="2400" dirty="0">
                <a:latin typeface="Verdana" panose="020B0604030504040204" pitchFamily="34" charset="0"/>
                <a:ea typeface="Verdana" panose="020B0604030504040204" pitchFamily="34" charset="0"/>
                <a:cs typeface="Verdana" panose="020B0604030504040204" pitchFamily="34" charset="0"/>
              </a:rPr>
              <a:t>Haut niveau d’énergie et de dynamisme</a:t>
            </a:r>
          </a:p>
          <a:p>
            <a:pPr marL="342900" indent="-342900" algn="just">
              <a:lnSpc>
                <a:spcPct val="150000"/>
              </a:lnSpc>
              <a:buFont typeface="Arial" panose="020B0604020202020204" pitchFamily="34" charset="0"/>
              <a:buChar char="•"/>
            </a:pPr>
            <a:r>
              <a:rPr lang="fr-FR" sz="2400" dirty="0">
                <a:latin typeface="Verdana" panose="020B0604030504040204" pitchFamily="34" charset="0"/>
                <a:ea typeface="Verdana" panose="020B0604030504040204" pitchFamily="34" charset="0"/>
                <a:cs typeface="Verdana" panose="020B0604030504040204" pitchFamily="34" charset="0"/>
              </a:rPr>
              <a:t>Persévérance malgré les obstacles</a:t>
            </a:r>
          </a:p>
          <a:p>
            <a:pPr marL="342900" indent="-342900" algn="just">
              <a:lnSpc>
                <a:spcPct val="150000"/>
              </a:lnSpc>
              <a:buFont typeface="Arial" panose="020B0604020202020204" pitchFamily="34" charset="0"/>
              <a:buChar char="•"/>
            </a:pPr>
            <a:r>
              <a:rPr lang="fr-FR" sz="2400" dirty="0">
                <a:latin typeface="Verdana" panose="020B0604030504040204" pitchFamily="34" charset="0"/>
                <a:ea typeface="Verdana" panose="020B0604030504040204" pitchFamily="34" charset="0"/>
                <a:cs typeface="Verdana" panose="020B0604030504040204" pitchFamily="34" charset="0"/>
              </a:rPr>
              <a:t>Tolérance au stress</a:t>
            </a:r>
          </a:p>
          <a:p>
            <a:pPr marL="342900" indent="-342900" algn="just">
              <a:lnSpc>
                <a:spcPct val="150000"/>
              </a:lnSpc>
              <a:buFont typeface="Arial" panose="020B0604020202020204" pitchFamily="34" charset="0"/>
              <a:buChar char="•"/>
            </a:pPr>
            <a:r>
              <a:rPr lang="fr-FR" sz="2400" dirty="0">
                <a:latin typeface="Verdana" panose="020B0604030504040204" pitchFamily="34" charset="0"/>
                <a:ea typeface="Verdana" panose="020B0604030504040204" pitchFamily="34" charset="0"/>
                <a:cs typeface="Verdana" panose="020B0604030504040204" pitchFamily="34" charset="0"/>
              </a:rPr>
              <a:t> Capable de faire face à la </a:t>
            </a:r>
            <a:r>
              <a:rPr lang="fr-FR" sz="2400" dirty="0" smtClean="0">
                <a:latin typeface="Verdana" panose="020B0604030504040204" pitchFamily="34" charset="0"/>
                <a:ea typeface="Verdana" panose="020B0604030504040204" pitchFamily="34" charset="0"/>
                <a:cs typeface="Verdana" panose="020B0604030504040204" pitchFamily="34" charset="0"/>
              </a:rPr>
              <a:t>concurrence</a:t>
            </a:r>
            <a:endParaRPr lang="fr-FR" sz="24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8550175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72790" y="366198"/>
            <a:ext cx="10991386" cy="1338828"/>
          </a:xfrm>
          <a:prstGeom prst="rect">
            <a:avLst/>
          </a:prstGeom>
        </p:spPr>
        <p:txBody>
          <a:bodyPr wrap="square">
            <a:spAutoFit/>
          </a:bodyPr>
          <a:lstStyle/>
          <a:p>
            <a:pPr marL="342900" indent="-342900" algn="just">
              <a:lnSpc>
                <a:spcPct val="150000"/>
              </a:lnSpc>
              <a:buFont typeface="Arial" panose="020B0604020202020204" pitchFamily="34" charset="0"/>
              <a:buChar char="•"/>
            </a:pPr>
            <a:r>
              <a:rPr lang="fr-FR" dirty="0">
                <a:latin typeface="Verdana" panose="020B0604030504040204" pitchFamily="34" charset="0"/>
                <a:ea typeface="Verdana" panose="020B0604030504040204" pitchFamily="34" charset="0"/>
                <a:cs typeface="Verdana" panose="020B0604030504040204" pitchFamily="34" charset="0"/>
              </a:rPr>
              <a:t>Personne orientée vers l’action</a:t>
            </a:r>
          </a:p>
          <a:p>
            <a:pPr marL="342900" indent="-342900" algn="just">
              <a:lnSpc>
                <a:spcPct val="150000"/>
              </a:lnSpc>
              <a:buFont typeface="Arial" panose="020B0604020202020204" pitchFamily="34" charset="0"/>
              <a:buChar char="•"/>
            </a:pPr>
            <a:r>
              <a:rPr lang="fr-FR" dirty="0">
                <a:latin typeface="Verdana" panose="020B0604030504040204" pitchFamily="34" charset="0"/>
                <a:ea typeface="Verdana" panose="020B0604030504040204" pitchFamily="34" charset="0"/>
                <a:cs typeface="Verdana" panose="020B0604030504040204" pitchFamily="34" charset="0"/>
              </a:rPr>
              <a:t> Innovateur</a:t>
            </a:r>
          </a:p>
          <a:p>
            <a:pPr marL="342900" indent="-342900" algn="just">
              <a:lnSpc>
                <a:spcPct val="150000"/>
              </a:lnSpc>
              <a:buFont typeface="Arial" panose="020B0604020202020204" pitchFamily="34" charset="0"/>
              <a:buChar char="•"/>
            </a:pPr>
            <a:r>
              <a:rPr lang="fr-FR" dirty="0">
                <a:latin typeface="Verdana" panose="020B0604030504040204" pitchFamily="34" charset="0"/>
                <a:ea typeface="Verdana" panose="020B0604030504040204" pitchFamily="34" charset="0"/>
                <a:cs typeface="Verdana" panose="020B0604030504040204" pitchFamily="34" charset="0"/>
              </a:rPr>
              <a:t> Capacité de concevoir des projets, de conceptualiser et de se projeter dans l’avenir</a:t>
            </a:r>
            <a:endParaRPr lang="fr-FR" dirty="0"/>
          </a:p>
        </p:txBody>
      </p:sp>
    </p:spTree>
    <p:extLst>
      <p:ext uri="{BB962C8B-B14F-4D97-AF65-F5344CB8AC3E}">
        <p14:creationId xmlns:p14="http://schemas.microsoft.com/office/powerpoint/2010/main" val="7759818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 xmlns:a16="http://schemas.microsoft.com/office/drawing/2014/main" id="{78DA4C2A-4577-4B36-9A2E-7EDFED190EA7}"/>
              </a:ext>
            </a:extLst>
          </p:cNvPr>
          <p:cNvSpPr/>
          <p:nvPr/>
        </p:nvSpPr>
        <p:spPr>
          <a:xfrm>
            <a:off x="1426437" y="3669506"/>
            <a:ext cx="9542356" cy="1600438"/>
          </a:xfrm>
          <a:prstGeom prst="rect">
            <a:avLst/>
          </a:prstGeom>
        </p:spPr>
        <p:txBody>
          <a:bodyPr wrap="none">
            <a:spAutoFit/>
          </a:bodyPr>
          <a:lstStyle/>
          <a:p>
            <a:pPr algn="ctr"/>
            <a:r>
              <a:rPr lang="fr-FR" sz="2000" b="1" dirty="0">
                <a:solidFill>
                  <a:schemeClr val="bg1"/>
                </a:solidFill>
                <a:latin typeface="Verdana" panose="020B0604030504040204" pitchFamily="34" charset="0"/>
                <a:ea typeface="Verdana" panose="020B0604030504040204" pitchFamily="34" charset="0"/>
                <a:cs typeface="Verdana" panose="020B0604030504040204" pitchFamily="34" charset="0"/>
              </a:rPr>
              <a:t>S.SAHNOUNE MAA, </a:t>
            </a:r>
          </a:p>
          <a:p>
            <a:pPr algn="ctr"/>
            <a:r>
              <a:rPr lang="fr-FR" sz="2000" dirty="0">
                <a:solidFill>
                  <a:schemeClr val="bg1"/>
                </a:solidFill>
                <a:latin typeface="Verdana" panose="020B0604030504040204" pitchFamily="34" charset="0"/>
                <a:ea typeface="Verdana" panose="020B0604030504040204" pitchFamily="34" charset="0"/>
                <a:cs typeface="Verdana" panose="020B0604030504040204" pitchFamily="34" charset="0"/>
              </a:rPr>
              <a:t>Institut Sciences et Technologies, Départements Sciences et Techniques </a:t>
            </a:r>
          </a:p>
          <a:p>
            <a:pPr algn="ctr"/>
            <a:r>
              <a:rPr lang="fr-FR" sz="2000" dirty="0">
                <a:solidFill>
                  <a:schemeClr val="bg1"/>
                </a:solidFill>
                <a:latin typeface="Verdana" panose="020B0604030504040204" pitchFamily="34" charset="0"/>
                <a:ea typeface="Verdana" panose="020B0604030504040204" pitchFamily="34" charset="0"/>
                <a:cs typeface="Verdana" panose="020B0604030504040204" pitchFamily="34" charset="0"/>
              </a:rPr>
              <a:t>Centre Universitaire </a:t>
            </a:r>
            <a:r>
              <a:rPr lang="fr-FR" sz="2000" dirty="0" err="1">
                <a:solidFill>
                  <a:schemeClr val="bg1"/>
                </a:solidFill>
                <a:latin typeface="Verdana" panose="020B0604030504040204" pitchFamily="34" charset="0"/>
                <a:ea typeface="Verdana" panose="020B0604030504040204" pitchFamily="34" charset="0"/>
                <a:cs typeface="Verdana" panose="020B0604030504040204" pitchFamily="34" charset="0"/>
              </a:rPr>
              <a:t>Abedlhafid</a:t>
            </a:r>
            <a:r>
              <a:rPr lang="fr-FR" sz="200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000" dirty="0" err="1">
                <a:solidFill>
                  <a:schemeClr val="bg1"/>
                </a:solidFill>
                <a:latin typeface="Verdana" panose="020B0604030504040204" pitchFamily="34" charset="0"/>
                <a:ea typeface="Verdana" panose="020B0604030504040204" pitchFamily="34" charset="0"/>
                <a:cs typeface="Verdana" panose="020B0604030504040204" pitchFamily="34" charset="0"/>
              </a:rPr>
              <a:t>Boussouf</a:t>
            </a:r>
            <a:r>
              <a:rPr lang="fr-FR" sz="2000" dirty="0">
                <a:solidFill>
                  <a:schemeClr val="bg1"/>
                </a:solidFill>
                <a:latin typeface="Verdana" panose="020B0604030504040204" pitchFamily="34" charset="0"/>
                <a:ea typeface="Verdana" panose="020B0604030504040204" pitchFamily="34" charset="0"/>
                <a:cs typeface="Verdana" panose="020B0604030504040204" pitchFamily="34" charset="0"/>
              </a:rPr>
              <a:t> Mila</a:t>
            </a:r>
          </a:p>
          <a:p>
            <a:pPr algn="ctr"/>
            <a:r>
              <a:rPr lang="en-US" dirty="0">
                <a:solidFill>
                  <a:schemeClr val="accent5"/>
                </a:solidFill>
                <a:latin typeface="Verdana" panose="020B0604030504040204" pitchFamily="34" charset="0"/>
                <a:ea typeface="Verdana" panose="020B0604030504040204" pitchFamily="34" charset="0"/>
                <a:cs typeface="Verdana" panose="020B0604030504040204" pitchFamily="34" charset="0"/>
                <a:hlinkClick r:id="rId2">
                  <a:extLst>
                    <a:ext uri="{A12FA001-AC4F-418D-AE19-62706E023703}">
                      <ahyp:hlinkClr xmlns="" xmlns:ahyp="http://schemas.microsoft.com/office/drawing/2018/hyperlinkcolor" val="tx"/>
                    </a:ext>
                  </a:extLst>
                </a:hlinkClick>
              </a:rPr>
              <a:t>(</a:t>
            </a:r>
            <a:r>
              <a:rPr lang="en-US" sz="2000" dirty="0">
                <a:solidFill>
                  <a:schemeClr val="accent5"/>
                </a:solidFill>
                <a:latin typeface="Verdana" panose="020B0604030504040204" pitchFamily="34" charset="0"/>
                <a:ea typeface="Verdana" panose="020B0604030504040204" pitchFamily="34" charset="0"/>
                <a:cs typeface="Verdana" panose="020B0604030504040204" pitchFamily="34" charset="0"/>
                <a:hlinkClick r:id="rId2">
                  <a:extLst>
                    <a:ext uri="{A12FA001-AC4F-418D-AE19-62706E023703}">
                      <ahyp:hlinkClr xmlns="" xmlns:ahyp="http://schemas.microsoft.com/office/drawing/2018/hyperlinkcolor" val="tx"/>
                    </a:ext>
                  </a:extLst>
                </a:hlinkClick>
              </a:rPr>
              <a:t>sarah.sahnoune@gmail.com</a:t>
            </a:r>
            <a:r>
              <a:rPr lang="en-US" dirty="0">
                <a:solidFill>
                  <a:schemeClr val="accent5"/>
                </a:solidFill>
                <a:latin typeface="Verdana" panose="020B0604030504040204" pitchFamily="34" charset="0"/>
                <a:ea typeface="Verdana" panose="020B0604030504040204" pitchFamily="34" charset="0"/>
                <a:cs typeface="Verdana" panose="020B0604030504040204" pitchFamily="34" charset="0"/>
              </a:rPr>
              <a:t>) </a:t>
            </a:r>
            <a:endParaRPr lang="fr-FR" b="1" dirty="0">
              <a:solidFill>
                <a:schemeClr val="accent5"/>
              </a:solidFill>
              <a:latin typeface="Verdana" panose="020B0604030504040204" pitchFamily="34" charset="0"/>
              <a:ea typeface="Verdana" panose="020B0604030504040204" pitchFamily="34" charset="0"/>
              <a:cs typeface="Verdana" panose="020B0604030504040204" pitchFamily="34" charset="0"/>
            </a:endParaRPr>
          </a:p>
          <a:p>
            <a:pPr algn="ctr"/>
            <a:r>
              <a:rPr lang="fr-FR" dirty="0">
                <a:latin typeface="Verdana" panose="020B0604030504040204" pitchFamily="34" charset="0"/>
                <a:ea typeface="Verdana" panose="020B0604030504040204" pitchFamily="34" charset="0"/>
                <a:cs typeface="Verdana" panose="020B0604030504040204" pitchFamily="34" charset="0"/>
              </a:rPr>
              <a:t> </a:t>
            </a:r>
          </a:p>
        </p:txBody>
      </p:sp>
      <p:sp>
        <p:nvSpPr>
          <p:cNvPr id="5" name="Title 1">
            <a:extLst>
              <a:ext uri="{FF2B5EF4-FFF2-40B4-BE49-F238E27FC236}">
                <a16:creationId xmlns="" xmlns:a16="http://schemas.microsoft.com/office/drawing/2014/main" id="{87AEF58E-5C9A-4016-804E-EF0E1C18C728}"/>
              </a:ext>
            </a:extLst>
          </p:cNvPr>
          <p:cNvSpPr txBox="1">
            <a:spLocks/>
          </p:cNvSpPr>
          <p:nvPr/>
        </p:nvSpPr>
        <p:spPr>
          <a:xfrm>
            <a:off x="827314" y="1570972"/>
            <a:ext cx="11364686" cy="2297045"/>
          </a:xfrm>
          <a:prstGeom prst="rect">
            <a:avLst/>
          </a:prstGeom>
        </p:spPr>
        <p:txBody>
          <a:bodyPr vert="horz" lIns="91440" tIns="45720" rIns="91440" bIns="45720" rtlCol="0" anchor="t">
            <a:normAutofit fontScale="92500" lnSpcReduction="1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3200" b="1" dirty="0">
              <a:solidFill>
                <a:schemeClr val="bg1"/>
              </a:solidFill>
            </a:endParaRPr>
          </a:p>
          <a:p>
            <a:endParaRPr lang="en-US" sz="3200" b="1" dirty="0">
              <a:solidFill>
                <a:schemeClr val="bg1"/>
              </a:solidFill>
            </a:endParaRPr>
          </a:p>
          <a:p>
            <a:endParaRPr lang="en-US" sz="3200" b="1" dirty="0">
              <a:solidFill>
                <a:schemeClr val="bg1"/>
              </a:solidFill>
            </a:endParaRPr>
          </a:p>
          <a:p>
            <a:r>
              <a:rPr lang="en-US" sz="6400" b="1" dirty="0">
                <a:solidFill>
                  <a:schemeClr val="bg1"/>
                </a:solidFill>
                <a:latin typeface="Verdana" panose="020B0604030504040204" pitchFamily="34" charset="0"/>
                <a:ea typeface="Verdana" panose="020B0604030504040204" pitchFamily="34" charset="0"/>
                <a:cs typeface="Arial" panose="020B0604020202020204" pitchFamily="34" charset="0"/>
              </a:rPr>
              <a:t>Merci </a:t>
            </a:r>
            <a:r>
              <a:rPr lang="en-US" sz="6400" b="1" dirty="0">
                <a:solidFill>
                  <a:schemeClr val="bg1"/>
                </a:solidFill>
                <a:latin typeface="Verdana" panose="020B0604030504040204" pitchFamily="34" charset="0"/>
                <a:ea typeface="Verdana" panose="020B0604030504040204" pitchFamily="34" charset="0"/>
                <a:cs typeface="Arial" panose="020B0604020202020204" pitchFamily="34" charset="0"/>
                <a:sym typeface="Wingdings" panose="05000000000000000000" pitchFamily="2" charset="2"/>
              </a:rPr>
              <a:t></a:t>
            </a:r>
          </a:p>
          <a:p>
            <a:endParaRPr lang="en-US" sz="6400" b="1" dirty="0">
              <a:solidFill>
                <a:schemeClr val="accent2"/>
              </a:solidFill>
              <a:latin typeface="Arial" panose="020B0604020202020204" pitchFamily="34" charset="0"/>
              <a:cs typeface="Arial" panose="020B0604020202020204" pitchFamily="34" charset="0"/>
            </a:endParaRPr>
          </a:p>
        </p:txBody>
      </p:sp>
      <p:cxnSp>
        <p:nvCxnSpPr>
          <p:cNvPr id="6" name="Connecteur droit 5">
            <a:extLst>
              <a:ext uri="{FF2B5EF4-FFF2-40B4-BE49-F238E27FC236}">
                <a16:creationId xmlns="" xmlns:a16="http://schemas.microsoft.com/office/drawing/2014/main" id="{4B0D6503-054C-46EA-86BF-B46F1BE3B8E9}"/>
              </a:ext>
            </a:extLst>
          </p:cNvPr>
          <p:cNvCxnSpPr>
            <a:cxnSpLocks/>
          </p:cNvCxnSpPr>
          <p:nvPr/>
        </p:nvCxnSpPr>
        <p:spPr>
          <a:xfrm>
            <a:off x="942535" y="3669898"/>
            <a:ext cx="10745442"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9089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6" name="Rectangle 5">
            <a:extLst>
              <a:ext uri="{FF2B5EF4-FFF2-40B4-BE49-F238E27FC236}">
                <a16:creationId xmlns="" xmlns:a16="http://schemas.microsoft.com/office/drawing/2014/main" id="{7E902772-1D1F-491B-A092-D5EC0B30F739}"/>
              </a:ext>
            </a:extLst>
          </p:cNvPr>
          <p:cNvSpPr/>
          <p:nvPr/>
        </p:nvSpPr>
        <p:spPr>
          <a:xfrm>
            <a:off x="119269" y="2413338"/>
            <a:ext cx="11913703" cy="585417"/>
          </a:xfrm>
          <a:prstGeom prst="rect">
            <a:avLst/>
          </a:prstGeom>
        </p:spPr>
        <p:txBody>
          <a:bodyPr wrap="square">
            <a:spAutoFit/>
          </a:bodyPr>
          <a:lstStyle/>
          <a:p>
            <a:pPr algn="just">
              <a:lnSpc>
                <a:spcPct val="150000"/>
              </a:lnSpc>
            </a:pPr>
            <a:r>
              <a:rPr lang="fr-FR" sz="2400" dirty="0">
                <a:latin typeface="Verdana" panose="020B0604030504040204" pitchFamily="34" charset="0"/>
                <a:ea typeface="Verdana" panose="020B0604030504040204" pitchFamily="34" charset="0"/>
                <a:cs typeface="Verdana" panose="020B0604030504040204" pitchFamily="34" charset="0"/>
              </a:rPr>
              <a:t>			</a:t>
            </a:r>
            <a:endParaRPr lang="fr-FR" sz="2400" dirty="0"/>
          </a:p>
        </p:txBody>
      </p:sp>
      <p:sp>
        <p:nvSpPr>
          <p:cNvPr id="7" name="Rectangle 6">
            <a:extLst>
              <a:ext uri="{FF2B5EF4-FFF2-40B4-BE49-F238E27FC236}">
                <a16:creationId xmlns="" xmlns:a16="http://schemas.microsoft.com/office/drawing/2014/main" id="{48413F35-244D-40BA-AFF5-CA73C8334D00}"/>
              </a:ext>
            </a:extLst>
          </p:cNvPr>
          <p:cNvSpPr/>
          <p:nvPr/>
        </p:nvSpPr>
        <p:spPr>
          <a:xfrm>
            <a:off x="119269" y="731032"/>
            <a:ext cx="11873944" cy="2801408"/>
          </a:xfrm>
          <a:prstGeom prst="rect">
            <a:avLst/>
          </a:prstGeom>
        </p:spPr>
        <p:txBody>
          <a:bodyPr wrap="square">
            <a:spAutoFit/>
          </a:bodyPr>
          <a:lstStyle/>
          <a:p>
            <a:pPr algn="just">
              <a:lnSpc>
                <a:spcPct val="150000"/>
              </a:lnSpc>
            </a:pPr>
            <a:r>
              <a:rPr lang="fr-FR" sz="2400" dirty="0">
                <a:latin typeface="Verdana" panose="020B0604030504040204" pitchFamily="34" charset="0"/>
                <a:ea typeface="Verdana" panose="020B0604030504040204" pitchFamily="34" charset="0"/>
                <a:cs typeface="Verdana" panose="020B0604030504040204" pitchFamily="34" charset="0"/>
              </a:rPr>
              <a:t>	Une autre définition de l’entrepreneuriat décrit le processus de découverte, d’évaluation et d’exploitation d’occasions. Ainsi un entrepreneur peut être défini comme « quelqu’un qui agit non en fonction des ressources qu’il contrôle actuellement, mais qui poursuit inlassablement une occasion</a:t>
            </a:r>
            <a:endParaRPr lang="fr-FR" sz="2400" dirty="0"/>
          </a:p>
        </p:txBody>
      </p:sp>
    </p:spTree>
    <p:extLst>
      <p:ext uri="{BB962C8B-B14F-4D97-AF65-F5344CB8AC3E}">
        <p14:creationId xmlns:p14="http://schemas.microsoft.com/office/powerpoint/2010/main" val="28970897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2" name="Rectangle 1">
            <a:extLst>
              <a:ext uri="{FF2B5EF4-FFF2-40B4-BE49-F238E27FC236}">
                <a16:creationId xmlns="" xmlns:a16="http://schemas.microsoft.com/office/drawing/2014/main" id="{4611B818-A59B-43D3-BC7B-10F8C343724B}"/>
              </a:ext>
            </a:extLst>
          </p:cNvPr>
          <p:cNvSpPr/>
          <p:nvPr/>
        </p:nvSpPr>
        <p:spPr>
          <a:xfrm>
            <a:off x="119270" y="1260422"/>
            <a:ext cx="11913704" cy="1125629"/>
          </a:xfrm>
          <a:prstGeom prst="rect">
            <a:avLst/>
          </a:prstGeom>
        </p:spPr>
        <p:txBody>
          <a:bodyPr wrap="square">
            <a:spAutoFit/>
          </a:bodyPr>
          <a:lstStyle/>
          <a:p>
            <a:pPr indent="449580" algn="just">
              <a:lnSpc>
                <a:spcPct val="150000"/>
              </a:lnSpc>
              <a:spcBef>
                <a:spcPts val="300"/>
              </a:spcBef>
              <a:spcAft>
                <a:spcPts val="0"/>
              </a:spcAft>
            </a:pPr>
            <a:r>
              <a:rPr lang="fr-FR" sz="2400" dirty="0">
                <a:latin typeface="Verdana" panose="020B0604030504040204" pitchFamily="34" charset="0"/>
                <a:ea typeface="Verdana" panose="020B0604030504040204" pitchFamily="34" charset="0"/>
                <a:cs typeface="Arial" panose="020B0604020202020204" pitchFamily="34" charset="0"/>
              </a:rPr>
              <a:t>	Un entrepreneur est une personne qui veut et qui est capable de transformer une idée ou une invention en une </a:t>
            </a:r>
            <a:r>
              <a:rPr lang="fr-FR" sz="2400" u="sng" dirty="0">
                <a:solidFill>
                  <a:srgbClr val="00B050"/>
                </a:solidFill>
                <a:latin typeface="Verdana" panose="020B0604030504040204" pitchFamily="34" charset="0"/>
                <a:ea typeface="Verdana" panose="020B0604030504040204" pitchFamily="34" charset="0"/>
                <a:cs typeface="Arial" panose="020B0604020202020204" pitchFamily="34" charset="0"/>
              </a:rPr>
              <a:t>innovation</a:t>
            </a:r>
            <a:r>
              <a:rPr lang="fr-FR" sz="2400" dirty="0">
                <a:latin typeface="Verdana" panose="020B0604030504040204" pitchFamily="34" charset="0"/>
                <a:ea typeface="Verdana" panose="020B0604030504040204" pitchFamily="34" charset="0"/>
                <a:cs typeface="Arial" panose="020B0604020202020204" pitchFamily="34" charset="0"/>
              </a:rPr>
              <a:t> réussie.</a:t>
            </a:r>
            <a:endParaRPr lang="fr-FR" sz="2000" dirty="0">
              <a:latin typeface="Verdana" panose="020B0604030504040204" pitchFamily="34" charset="0"/>
              <a:ea typeface="Verdana" panose="020B0604030504040204" pitchFamily="34" charset="0"/>
              <a:cs typeface="Arial" panose="020B0604020202020204" pitchFamily="34" charset="0"/>
            </a:endParaRPr>
          </a:p>
        </p:txBody>
      </p:sp>
      <p:sp>
        <p:nvSpPr>
          <p:cNvPr id="4" name="Text Box 5">
            <a:extLst>
              <a:ext uri="{FF2B5EF4-FFF2-40B4-BE49-F238E27FC236}">
                <a16:creationId xmlns="" xmlns:a16="http://schemas.microsoft.com/office/drawing/2014/main" id="{EAA78EFD-E929-4CF1-8DFB-0A9415AFBB5A}"/>
              </a:ext>
            </a:extLst>
          </p:cNvPr>
          <p:cNvSpPr txBox="1">
            <a:spLocks noChangeArrowheads="1"/>
          </p:cNvSpPr>
          <p:nvPr/>
        </p:nvSpPr>
        <p:spPr bwMode="auto">
          <a:xfrm>
            <a:off x="119271" y="731032"/>
            <a:ext cx="6096000" cy="529390"/>
          </a:xfrm>
          <a:prstGeom prst="rect">
            <a:avLst/>
          </a:prstGeom>
          <a:noFill/>
          <a:ln w="0">
            <a:noFill/>
            <a:prstDash val="solid"/>
          </a:ln>
        </p:spPr>
        <p:txBody>
          <a:bodyPr wrap="none" lIns="90004" tIns="44997" rIns="90004" bIns="44997" anchor="ctr" anchorCtr="1" compatLnSpc="0"/>
          <a:lstStyle/>
          <a:p>
            <a:r>
              <a:rPr lang="fr-FR" sz="2400" b="1" dirty="0">
                <a:solidFill>
                  <a:srgbClr val="0000FF"/>
                </a:solidFill>
                <a:latin typeface="Verdana" panose="020B0604030504040204" pitchFamily="34" charset="0"/>
                <a:ea typeface="Verdana" panose="020B0604030504040204" pitchFamily="34" charset="0"/>
                <a:cs typeface="Verdana" panose="020B0604030504040204" pitchFamily="34" charset="0"/>
              </a:rPr>
              <a:t>Capacité de transformation d’idée</a:t>
            </a:r>
          </a:p>
        </p:txBody>
      </p:sp>
      <p:sp>
        <p:nvSpPr>
          <p:cNvPr id="6" name="Rectangle 5">
            <a:extLst>
              <a:ext uri="{FF2B5EF4-FFF2-40B4-BE49-F238E27FC236}">
                <a16:creationId xmlns="" xmlns:a16="http://schemas.microsoft.com/office/drawing/2014/main" id="{01884EE9-B821-471C-AB61-B68F9835B3CD}"/>
              </a:ext>
            </a:extLst>
          </p:cNvPr>
          <p:cNvSpPr/>
          <p:nvPr/>
        </p:nvSpPr>
        <p:spPr>
          <a:xfrm>
            <a:off x="159026" y="2386051"/>
            <a:ext cx="4506431" cy="461665"/>
          </a:xfrm>
          <a:prstGeom prst="rect">
            <a:avLst/>
          </a:prstGeom>
        </p:spPr>
        <p:txBody>
          <a:bodyPr wrap="square">
            <a:spAutoFit/>
          </a:bodyPr>
          <a:lstStyle/>
          <a:p>
            <a:r>
              <a:rPr lang="fr-FR" sz="2400" b="1" dirty="0">
                <a:solidFill>
                  <a:srgbClr val="0000FF"/>
                </a:solidFill>
                <a:latin typeface="Verdana" panose="020B0604030504040204" pitchFamily="34" charset="0"/>
                <a:ea typeface="Verdana" panose="020B0604030504040204" pitchFamily="34" charset="0"/>
                <a:cs typeface="Verdana" panose="020B0604030504040204" pitchFamily="34" charset="0"/>
              </a:rPr>
              <a:t>La prise de risque </a:t>
            </a:r>
          </a:p>
        </p:txBody>
      </p:sp>
      <p:sp>
        <p:nvSpPr>
          <p:cNvPr id="3" name="Rectangle 2">
            <a:extLst>
              <a:ext uri="{FF2B5EF4-FFF2-40B4-BE49-F238E27FC236}">
                <a16:creationId xmlns="" xmlns:a16="http://schemas.microsoft.com/office/drawing/2014/main" id="{E8C02B2C-BBA9-48A4-9F2A-B408295C58B6}"/>
              </a:ext>
            </a:extLst>
          </p:cNvPr>
          <p:cNvSpPr/>
          <p:nvPr/>
        </p:nvSpPr>
        <p:spPr>
          <a:xfrm>
            <a:off x="119270" y="2915441"/>
            <a:ext cx="11913703" cy="2272097"/>
          </a:xfrm>
          <a:prstGeom prst="rect">
            <a:avLst/>
          </a:prstGeom>
        </p:spPr>
        <p:txBody>
          <a:bodyPr wrap="square">
            <a:spAutoFit/>
          </a:bodyPr>
          <a:lstStyle/>
          <a:p>
            <a:pPr indent="449580" algn="just">
              <a:lnSpc>
                <a:spcPct val="150000"/>
              </a:lnSpc>
              <a:spcBef>
                <a:spcPts val="300"/>
              </a:spcBef>
              <a:spcAft>
                <a:spcPts val="0"/>
              </a:spcAft>
            </a:pPr>
            <a:r>
              <a:rPr lang="fr-FR" sz="2400" dirty="0">
                <a:latin typeface="Verdana" panose="020B0604030504040204" pitchFamily="34" charset="0"/>
                <a:ea typeface="Verdana" panose="020B0604030504040204" pitchFamily="34" charset="0"/>
                <a:cs typeface="Verdana" panose="020B0604030504040204" pitchFamily="34" charset="0"/>
              </a:rPr>
              <a:t>L’entrepreneuriat consiste à prendre des </a:t>
            </a:r>
            <a:r>
              <a:rPr lang="fr-FR" sz="2400" u="sng" dirty="0">
                <a:solidFill>
                  <a:srgbClr val="00B050"/>
                </a:solidFill>
                <a:latin typeface="Verdana" panose="020B0604030504040204" pitchFamily="34" charset="0"/>
                <a:ea typeface="Verdana" panose="020B0604030504040204" pitchFamily="34" charset="0"/>
                <a:cs typeface="Verdana" panose="020B0604030504040204" pitchFamily="34" charset="0"/>
              </a:rPr>
              <a:t>risques.</a:t>
            </a:r>
          </a:p>
          <a:p>
            <a:pPr indent="449580" algn="just">
              <a:lnSpc>
                <a:spcPct val="150000"/>
              </a:lnSpc>
              <a:spcBef>
                <a:spcPts val="300"/>
              </a:spcBef>
              <a:spcAft>
                <a:spcPts val="0"/>
              </a:spcAft>
            </a:pPr>
            <a:r>
              <a:rPr lang="fr-FR" sz="2400" dirty="0">
                <a:latin typeface="Verdana" panose="020B0604030504040204" pitchFamily="34" charset="0"/>
                <a:ea typeface="Verdana" panose="020B0604030504040204" pitchFamily="34" charset="0"/>
                <a:cs typeface="Verdana" panose="020B0604030504040204" pitchFamily="34" charset="0"/>
              </a:rPr>
              <a:t>L’entrepreneur est une personne qui est prête à mettre en jeu sa carrière et sa sécurité financière pour mettre en œuvre une idée, à mettre son temps et son capital dans une entreprise risquée</a:t>
            </a:r>
            <a:r>
              <a:rPr lang="fr-FR" b="1" dirty="0">
                <a:latin typeface="Verdana" panose="020B0604030504040204" pitchFamily="34" charset="0"/>
                <a:ea typeface="Verdana" panose="020B0604030504040204" pitchFamily="34" charset="0"/>
                <a:cs typeface="Verdana" panose="020B0604030504040204" pitchFamily="34" charset="0"/>
              </a:rPr>
              <a:t>. </a:t>
            </a:r>
          </a:p>
        </p:txBody>
      </p:sp>
    </p:spTree>
    <p:extLst>
      <p:ext uri="{BB962C8B-B14F-4D97-AF65-F5344CB8AC3E}">
        <p14:creationId xmlns:p14="http://schemas.microsoft.com/office/powerpoint/2010/main" val="1825659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3" name="Rectangle 2">
            <a:extLst>
              <a:ext uri="{FF2B5EF4-FFF2-40B4-BE49-F238E27FC236}">
                <a16:creationId xmlns="" xmlns:a16="http://schemas.microsoft.com/office/drawing/2014/main" id="{3E659624-192D-4A89-B8C3-C566EE0CE98E}"/>
              </a:ext>
            </a:extLst>
          </p:cNvPr>
          <p:cNvSpPr/>
          <p:nvPr/>
        </p:nvSpPr>
        <p:spPr>
          <a:xfrm>
            <a:off x="159026" y="731032"/>
            <a:ext cx="6585457" cy="461665"/>
          </a:xfrm>
          <a:prstGeom prst="rect">
            <a:avLst/>
          </a:prstGeom>
        </p:spPr>
        <p:txBody>
          <a:bodyPr wrap="none">
            <a:spAutoFit/>
          </a:bodyPr>
          <a:lstStyle/>
          <a:p>
            <a:r>
              <a:rPr lang="fr-FR" sz="2400" b="1" dirty="0">
                <a:solidFill>
                  <a:srgbClr val="0000FF"/>
                </a:solidFill>
                <a:latin typeface="Verdana" panose="020B0604030504040204" pitchFamily="34" charset="0"/>
                <a:ea typeface="Verdana" panose="020B0604030504040204" pitchFamily="34" charset="0"/>
                <a:cs typeface="Verdana" panose="020B0604030504040204" pitchFamily="34" charset="0"/>
              </a:rPr>
              <a:t>Caractéristiques de l’entrepreneuriat</a:t>
            </a:r>
          </a:p>
        </p:txBody>
      </p:sp>
      <p:sp>
        <p:nvSpPr>
          <p:cNvPr id="2" name="Rectangle 1">
            <a:extLst>
              <a:ext uri="{FF2B5EF4-FFF2-40B4-BE49-F238E27FC236}">
                <a16:creationId xmlns="" xmlns:a16="http://schemas.microsoft.com/office/drawing/2014/main" id="{EA812C6F-D273-4F26-90B7-806885297D7A}"/>
              </a:ext>
            </a:extLst>
          </p:cNvPr>
          <p:cNvSpPr/>
          <p:nvPr/>
        </p:nvSpPr>
        <p:spPr>
          <a:xfrm>
            <a:off x="119270" y="1192697"/>
            <a:ext cx="11913704" cy="5557612"/>
          </a:xfrm>
          <a:prstGeom prst="rect">
            <a:avLst/>
          </a:prstGeom>
        </p:spPr>
        <p:txBody>
          <a:bodyPr wrap="square">
            <a:spAutoFit/>
          </a:bodyPr>
          <a:lstStyle/>
          <a:p>
            <a:pPr marL="342900" lvl="0" indent="-342900" algn="just">
              <a:lnSpc>
                <a:spcPct val="150000"/>
              </a:lnSpc>
              <a:spcBef>
                <a:spcPts val="300"/>
              </a:spcBef>
              <a:buFont typeface="Symbol" panose="05050102010706020507" pitchFamily="18" charset="2"/>
              <a:buChar char=""/>
            </a:pPr>
            <a:r>
              <a:rPr lang="fr-FR" sz="2400" dirty="0">
                <a:latin typeface="Verdana" panose="020B0604030504040204" pitchFamily="34" charset="0"/>
                <a:ea typeface="Verdana" panose="020B0604030504040204" pitchFamily="34" charset="0"/>
                <a:cs typeface="Verdana" panose="020B0604030504040204" pitchFamily="34" charset="0"/>
              </a:rPr>
              <a:t>Il y a un </a:t>
            </a:r>
            <a:r>
              <a:rPr lang="fr-FR" sz="2400" b="1" dirty="0">
                <a:solidFill>
                  <a:srgbClr val="00B050"/>
                </a:solidFill>
                <a:latin typeface="Verdana" panose="020B0604030504040204" pitchFamily="34" charset="0"/>
                <a:ea typeface="Verdana" panose="020B0604030504040204" pitchFamily="34" charset="0"/>
                <a:cs typeface="Verdana" panose="020B0604030504040204" pitchFamily="34" charset="0"/>
              </a:rPr>
              <a:t>leader</a:t>
            </a:r>
            <a:r>
              <a:rPr lang="fr-FR" sz="2400" dirty="0">
                <a:latin typeface="Verdana" panose="020B0604030504040204" pitchFamily="34" charset="0"/>
                <a:ea typeface="Verdana" panose="020B0604030504040204" pitchFamily="34" charset="0"/>
                <a:cs typeface="Verdana" panose="020B0604030504040204" pitchFamily="34" charset="0"/>
              </a:rPr>
              <a:t>, l’entrepreneur, qui est la force motrice à l’origine des faits économiques. </a:t>
            </a:r>
          </a:p>
          <a:p>
            <a:pPr marL="342900" lvl="0" indent="-342900" algn="just">
              <a:lnSpc>
                <a:spcPct val="150000"/>
              </a:lnSpc>
              <a:spcAft>
                <a:spcPts val="0"/>
              </a:spcAft>
              <a:buFont typeface="Symbol" panose="05050102010706020507" pitchFamily="18" charset="2"/>
              <a:buChar char=""/>
            </a:pPr>
            <a:r>
              <a:rPr lang="fr-FR" sz="2400" dirty="0">
                <a:latin typeface="Verdana" panose="020B0604030504040204" pitchFamily="34" charset="0"/>
                <a:ea typeface="Verdana" panose="020B0604030504040204" pitchFamily="34" charset="0"/>
                <a:cs typeface="Verdana" panose="020B0604030504040204" pitchFamily="34" charset="0"/>
              </a:rPr>
              <a:t>Dans l’esprit de cet entrepreneur il y a une vision de l’avenir qui est préférable à celle de l’état présent. </a:t>
            </a:r>
          </a:p>
          <a:p>
            <a:pPr marL="342900" lvl="0" indent="-342900" algn="just">
              <a:lnSpc>
                <a:spcPct val="150000"/>
              </a:lnSpc>
              <a:spcAft>
                <a:spcPts val="0"/>
              </a:spcAft>
              <a:buFont typeface="Symbol" panose="05050102010706020507" pitchFamily="18" charset="2"/>
              <a:buChar char=""/>
            </a:pPr>
            <a:r>
              <a:rPr lang="fr-FR" sz="2400" dirty="0">
                <a:latin typeface="Verdana" panose="020B0604030504040204" pitchFamily="34" charset="0"/>
                <a:ea typeface="Verdana" panose="020B0604030504040204" pitchFamily="34" charset="0"/>
                <a:cs typeface="Verdana" panose="020B0604030504040204" pitchFamily="34" charset="0"/>
              </a:rPr>
              <a:t>Tout au long d’un processus partiellement conscientisé d’intuitions et de perspicacité qui trouvent leurs racines dans l’expérience, l’entrepreneur développe une vision ainsi qu’une stratégie afin de la mettre en pratique.</a:t>
            </a:r>
          </a:p>
          <a:p>
            <a:pPr marL="342900" indent="-342900" algn="just">
              <a:lnSpc>
                <a:spcPct val="150000"/>
              </a:lnSpc>
              <a:buFont typeface="Symbol" panose="05050102010706020507" pitchFamily="18" charset="2"/>
              <a:buChar char=""/>
            </a:pPr>
            <a:r>
              <a:rPr lang="fr-FR" sz="2400" dirty="0">
                <a:latin typeface="Verdana" panose="020B0604030504040204" pitchFamily="34" charset="0"/>
                <a:ea typeface="Verdana" panose="020B0604030504040204" pitchFamily="34" charset="0"/>
                <a:cs typeface="Verdana" panose="020B0604030504040204" pitchFamily="34" charset="0"/>
              </a:rPr>
              <a:t>Cette vision est mise en œuvre rapidement et avec enthousiasme par l’entrepreneur. Le travail réalisé peut procurer le sentiment de vivre pleinement ou la satisfaction de rendre service à la société.</a:t>
            </a:r>
          </a:p>
        </p:txBody>
      </p:sp>
    </p:spTree>
    <p:extLst>
      <p:ext uri="{BB962C8B-B14F-4D97-AF65-F5344CB8AC3E}">
        <p14:creationId xmlns:p14="http://schemas.microsoft.com/office/powerpoint/2010/main" val="1575464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3" name="Rectangle 2">
            <a:extLst>
              <a:ext uri="{FF2B5EF4-FFF2-40B4-BE49-F238E27FC236}">
                <a16:creationId xmlns="" xmlns:a16="http://schemas.microsoft.com/office/drawing/2014/main" id="{4F18E023-4E86-4B31-87E8-B67770317EC7}"/>
              </a:ext>
            </a:extLst>
          </p:cNvPr>
          <p:cNvSpPr/>
          <p:nvPr/>
        </p:nvSpPr>
        <p:spPr>
          <a:xfrm>
            <a:off x="159026" y="731032"/>
            <a:ext cx="3607078" cy="461665"/>
          </a:xfrm>
          <a:prstGeom prst="rect">
            <a:avLst/>
          </a:prstGeom>
        </p:spPr>
        <p:txBody>
          <a:bodyPr wrap="none">
            <a:spAutoFit/>
          </a:bodyPr>
          <a:lstStyle/>
          <a:p>
            <a:r>
              <a:rPr lang="fr-FR" sz="2400" b="1" dirty="0">
                <a:solidFill>
                  <a:srgbClr val="0000FF"/>
                </a:solidFill>
                <a:latin typeface="Verdana" panose="020B0604030504040204" pitchFamily="34" charset="0"/>
                <a:ea typeface="Verdana" panose="020B0604030504040204" pitchFamily="34" charset="0"/>
                <a:cs typeface="Verdana" panose="020B0604030504040204" pitchFamily="34" charset="0"/>
              </a:rPr>
              <a:t>Champ sémantique </a:t>
            </a:r>
          </a:p>
        </p:txBody>
      </p:sp>
      <p:sp>
        <p:nvSpPr>
          <p:cNvPr id="4" name="Rectangle 3">
            <a:extLst>
              <a:ext uri="{FF2B5EF4-FFF2-40B4-BE49-F238E27FC236}">
                <a16:creationId xmlns="" xmlns:a16="http://schemas.microsoft.com/office/drawing/2014/main" id="{8BA01596-AE66-4331-966C-8E55829364B6}"/>
              </a:ext>
            </a:extLst>
          </p:cNvPr>
          <p:cNvSpPr>
            <a:spLocks noChangeArrowheads="1"/>
          </p:cNvSpPr>
          <p:nvPr/>
        </p:nvSpPr>
        <p:spPr bwMode="auto">
          <a:xfrm>
            <a:off x="2223387" y="1059121"/>
            <a:ext cx="3168315" cy="473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50000"/>
              </a:lnSpc>
              <a:spcBef>
                <a:spcPct val="0"/>
              </a:spcBef>
              <a:spcAft>
                <a:spcPct val="0"/>
              </a:spcAft>
              <a:buClrTx/>
              <a:buSzTx/>
              <a:buFontTx/>
              <a:buNone/>
              <a:tabLst/>
            </a:pPr>
            <a:r>
              <a:rPr kumimoji="0" lang="fr-FR" altLang="fr-FR" sz="2400"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Aptitude</a:t>
            </a:r>
          </a:p>
          <a:p>
            <a:pPr marL="0" marR="0" lvl="0" indent="0" algn="just" defTabSz="914400" rtl="0" eaLnBrk="0" fontAlgn="base" latinLnBrk="0" hangingPunct="0">
              <a:lnSpc>
                <a:spcPct val="150000"/>
              </a:lnSpc>
              <a:spcBef>
                <a:spcPct val="0"/>
              </a:spcBef>
              <a:spcAft>
                <a:spcPct val="0"/>
              </a:spcAft>
              <a:buClrTx/>
              <a:buSzTx/>
              <a:buFontTx/>
              <a:buNone/>
              <a:tabLst/>
            </a:pPr>
            <a:r>
              <a:rPr lang="fr-FR" altLang="fr-FR" sz="2400" dirty="0">
                <a:latin typeface="Verdana" panose="020B0604030504040204" pitchFamily="34" charset="0"/>
                <a:ea typeface="Verdana" panose="020B0604030504040204" pitchFamily="34" charset="0"/>
                <a:cs typeface="Verdana" panose="020B0604030504040204" pitchFamily="34" charset="0"/>
              </a:rPr>
              <a:t>Créer</a:t>
            </a: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altLang="fr-FR" sz="2400"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Innover</a:t>
            </a:r>
          </a:p>
          <a:p>
            <a:pPr marL="0" marR="0" lvl="0" indent="0" algn="just" defTabSz="914400" rtl="0" eaLnBrk="0" fontAlgn="base" latinLnBrk="0" hangingPunct="0">
              <a:lnSpc>
                <a:spcPct val="150000"/>
              </a:lnSpc>
              <a:spcBef>
                <a:spcPct val="0"/>
              </a:spcBef>
              <a:spcAft>
                <a:spcPct val="0"/>
              </a:spcAft>
              <a:buClrTx/>
              <a:buSzTx/>
              <a:buFontTx/>
              <a:buNone/>
              <a:tabLst/>
            </a:pPr>
            <a:r>
              <a:rPr lang="fr-FR" altLang="fr-FR" sz="2400" dirty="0">
                <a:latin typeface="Verdana" panose="020B0604030504040204" pitchFamily="34" charset="0"/>
                <a:ea typeface="Verdana" panose="020B0604030504040204" pitchFamily="34" charset="0"/>
                <a:cs typeface="Verdana" panose="020B0604030504040204" pitchFamily="34" charset="0"/>
              </a:rPr>
              <a:t>Gérer</a:t>
            </a: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altLang="fr-FR" sz="2400"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Confiance en soi</a:t>
            </a:r>
          </a:p>
          <a:p>
            <a:pPr marL="0" marR="0" lvl="0" indent="0" algn="just" defTabSz="914400" rtl="0" eaLnBrk="0" fontAlgn="base" latinLnBrk="0" hangingPunct="0">
              <a:lnSpc>
                <a:spcPct val="150000"/>
              </a:lnSpc>
              <a:spcBef>
                <a:spcPct val="0"/>
              </a:spcBef>
              <a:spcAft>
                <a:spcPct val="0"/>
              </a:spcAft>
              <a:buClrTx/>
              <a:buSzTx/>
              <a:buFontTx/>
              <a:buNone/>
              <a:tabLst/>
            </a:pPr>
            <a:r>
              <a:rPr lang="fr-FR" altLang="fr-FR" sz="2400" dirty="0">
                <a:latin typeface="Verdana" panose="020B0604030504040204" pitchFamily="34" charset="0"/>
                <a:ea typeface="Verdana" panose="020B0604030504040204" pitchFamily="34" charset="0"/>
                <a:cs typeface="Verdana" panose="020B0604030504040204" pitchFamily="34" charset="0"/>
              </a:rPr>
              <a:t>Estime en soi</a:t>
            </a:r>
          </a:p>
          <a:p>
            <a:pPr marL="0" marR="0" lvl="0" indent="0" algn="just" defTabSz="914400" rtl="0" eaLnBrk="0" fontAlgn="base" latinLnBrk="0" hangingPunct="0">
              <a:lnSpc>
                <a:spcPct val="150000"/>
              </a:lnSpc>
              <a:spcBef>
                <a:spcPct val="0"/>
              </a:spcBef>
              <a:spcAft>
                <a:spcPct val="0"/>
              </a:spcAft>
              <a:buClrTx/>
              <a:buSzTx/>
              <a:buFontTx/>
              <a:buNone/>
              <a:tabLst/>
            </a:pPr>
            <a:r>
              <a:rPr lang="fr-FR" altLang="fr-FR" sz="2400" dirty="0">
                <a:latin typeface="Verdana" panose="020B0604030504040204" pitchFamily="34" charset="0"/>
                <a:ea typeface="Verdana" panose="020B0604030504040204" pitchFamily="34" charset="0"/>
                <a:cs typeface="Verdana" panose="020B0604030504040204" pitchFamily="34" charset="0"/>
              </a:rPr>
              <a:t>Leadership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2000" b="1"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kumimoji="0" lang="fr-FR" altLang="fr-FR" sz="1200" b="0" i="0" u="none" strike="noStrike" cap="none" normalizeH="0" baseline="0" dirty="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6" name="Flèche : courbe vers le haut 5">
            <a:extLst>
              <a:ext uri="{FF2B5EF4-FFF2-40B4-BE49-F238E27FC236}">
                <a16:creationId xmlns="" xmlns:a16="http://schemas.microsoft.com/office/drawing/2014/main" id="{5C808907-96FD-4EC5-AC25-553AA612C8E1}"/>
              </a:ext>
            </a:extLst>
          </p:cNvPr>
          <p:cNvSpPr/>
          <p:nvPr/>
        </p:nvSpPr>
        <p:spPr>
          <a:xfrm rot="20940376">
            <a:off x="3531305" y="4617469"/>
            <a:ext cx="5374726" cy="1890699"/>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7" name="Rectangle 6">
            <a:extLst>
              <a:ext uri="{FF2B5EF4-FFF2-40B4-BE49-F238E27FC236}">
                <a16:creationId xmlns="" xmlns:a16="http://schemas.microsoft.com/office/drawing/2014/main" id="{E1E15ABD-6B04-4268-A89B-E62B6D8E2888}"/>
              </a:ext>
            </a:extLst>
          </p:cNvPr>
          <p:cNvSpPr/>
          <p:nvPr/>
        </p:nvSpPr>
        <p:spPr>
          <a:xfrm>
            <a:off x="6546283" y="3052011"/>
            <a:ext cx="3801979" cy="946485"/>
          </a:xfrm>
          <a:prstGeom prst="rect">
            <a:avLst/>
          </a:prstGeom>
          <a:solidFill>
            <a:schemeClr val="bg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srgbClr val="C00000"/>
                </a:solidFill>
                <a:latin typeface="Verdana" panose="020B0604030504040204" pitchFamily="34" charset="0"/>
                <a:ea typeface="Verdana" panose="020B0604030504040204" pitchFamily="34" charset="0"/>
                <a:cs typeface="Verdana" panose="020B0604030504040204" pitchFamily="34" charset="0"/>
              </a:rPr>
              <a:t>Culture entrepreneuriales </a:t>
            </a:r>
          </a:p>
        </p:txBody>
      </p:sp>
    </p:spTree>
    <p:extLst>
      <p:ext uri="{BB962C8B-B14F-4D97-AF65-F5344CB8AC3E}">
        <p14:creationId xmlns:p14="http://schemas.microsoft.com/office/powerpoint/2010/main" val="3503054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p:cTn id="21" dur="1000" fill="hold"/>
                                        <p:tgtEl>
                                          <p:spTgt spid="6"/>
                                        </p:tgtEl>
                                        <p:attrNameLst>
                                          <p:attrName>ppt_w</p:attrName>
                                        </p:attrNameLst>
                                      </p:cBhvr>
                                      <p:tavLst>
                                        <p:tav tm="0">
                                          <p:val>
                                            <p:strVal val="#ppt_w*0.70"/>
                                          </p:val>
                                        </p:tav>
                                        <p:tav tm="100000">
                                          <p:val>
                                            <p:strVal val="#ppt_w"/>
                                          </p:val>
                                        </p:tav>
                                      </p:tavLst>
                                    </p:anim>
                                    <p:anim calcmode="lin" valueType="num">
                                      <p:cBhvr>
                                        <p:cTn id="22" dur="1000" fill="hold"/>
                                        <p:tgtEl>
                                          <p:spTgt spid="6"/>
                                        </p:tgtEl>
                                        <p:attrNameLst>
                                          <p:attrName>ppt_h</p:attrName>
                                        </p:attrNameLst>
                                      </p:cBhvr>
                                      <p:tavLst>
                                        <p:tav tm="0">
                                          <p:val>
                                            <p:strVal val="#ppt_h"/>
                                          </p:val>
                                        </p:tav>
                                        <p:tav tm="100000">
                                          <p:val>
                                            <p:strVal val="#ppt_h"/>
                                          </p:val>
                                        </p:tav>
                                      </p:tavLst>
                                    </p:anim>
                                    <p:animEffect transition="in" filter="fade">
                                      <p:cBhvr>
                                        <p:cTn id="23" dur="1000"/>
                                        <p:tgtEl>
                                          <p:spTgt spid="6"/>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p:cTn id="28" dur="500" fill="hold"/>
                                        <p:tgtEl>
                                          <p:spTgt spid="7"/>
                                        </p:tgtEl>
                                        <p:attrNameLst>
                                          <p:attrName>ppt_w</p:attrName>
                                        </p:attrNameLst>
                                      </p:cBhvr>
                                      <p:tavLst>
                                        <p:tav tm="0">
                                          <p:val>
                                            <p:fltVal val="0"/>
                                          </p:val>
                                        </p:tav>
                                        <p:tav tm="100000">
                                          <p:val>
                                            <p:strVal val="#ppt_w"/>
                                          </p:val>
                                        </p:tav>
                                      </p:tavLst>
                                    </p:anim>
                                    <p:anim calcmode="lin" valueType="num">
                                      <p:cBhvr>
                                        <p:cTn id="29" dur="500" fill="hold"/>
                                        <p:tgtEl>
                                          <p:spTgt spid="7"/>
                                        </p:tgtEl>
                                        <p:attrNameLst>
                                          <p:attrName>ppt_h</p:attrName>
                                        </p:attrNameLst>
                                      </p:cBhvr>
                                      <p:tavLst>
                                        <p:tav tm="0">
                                          <p:val>
                                            <p:fltVal val="0"/>
                                          </p:val>
                                        </p:tav>
                                        <p:tav tm="100000">
                                          <p:val>
                                            <p:strVal val="#ppt_h"/>
                                          </p:val>
                                        </p:tav>
                                      </p:tavLst>
                                    </p:anim>
                                    <p:animEffect transition="in" filter="fade">
                                      <p:cBhvr>
                                        <p:cTn id="3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3" name="Rectangle 2">
            <a:extLst>
              <a:ext uri="{FF2B5EF4-FFF2-40B4-BE49-F238E27FC236}">
                <a16:creationId xmlns="" xmlns:a16="http://schemas.microsoft.com/office/drawing/2014/main" id="{60278ED0-01F2-4162-8AD2-433E7A6B08E4}"/>
              </a:ext>
            </a:extLst>
          </p:cNvPr>
          <p:cNvSpPr/>
          <p:nvPr/>
        </p:nvSpPr>
        <p:spPr>
          <a:xfrm>
            <a:off x="119270" y="731032"/>
            <a:ext cx="4467890" cy="461665"/>
          </a:xfrm>
          <a:prstGeom prst="rect">
            <a:avLst/>
          </a:prstGeom>
        </p:spPr>
        <p:txBody>
          <a:bodyPr wrap="none">
            <a:spAutoFit/>
          </a:bodyPr>
          <a:lstStyle/>
          <a:p>
            <a:r>
              <a:rPr lang="fr-FR" sz="2400" b="1" dirty="0">
                <a:solidFill>
                  <a:srgbClr val="0000FF"/>
                </a:solidFill>
                <a:latin typeface="Verdana" panose="020B0604030504040204" pitchFamily="34" charset="0"/>
                <a:ea typeface="Verdana" panose="020B0604030504040204" pitchFamily="34" charset="0"/>
                <a:cs typeface="Verdana" panose="020B0604030504040204" pitchFamily="34" charset="0"/>
              </a:rPr>
              <a:t>Culture entrepreneuriale</a:t>
            </a:r>
          </a:p>
        </p:txBody>
      </p:sp>
      <p:sp>
        <p:nvSpPr>
          <p:cNvPr id="2" name="Rectangle 1">
            <a:extLst>
              <a:ext uri="{FF2B5EF4-FFF2-40B4-BE49-F238E27FC236}">
                <a16:creationId xmlns="" xmlns:a16="http://schemas.microsoft.com/office/drawing/2014/main" id="{2EE470BC-AE31-442F-A811-4C1E374C88B8}"/>
              </a:ext>
            </a:extLst>
          </p:cNvPr>
          <p:cNvSpPr/>
          <p:nvPr/>
        </p:nvSpPr>
        <p:spPr>
          <a:xfrm>
            <a:off x="119269" y="1192697"/>
            <a:ext cx="11913703" cy="1125629"/>
          </a:xfrm>
          <a:prstGeom prst="rect">
            <a:avLst/>
          </a:prstGeom>
        </p:spPr>
        <p:txBody>
          <a:bodyPr wrap="square">
            <a:spAutoFit/>
          </a:bodyPr>
          <a:lstStyle/>
          <a:p>
            <a:pPr indent="449580" algn="just">
              <a:lnSpc>
                <a:spcPct val="150000"/>
              </a:lnSpc>
              <a:spcBef>
                <a:spcPts val="300"/>
              </a:spcBef>
              <a:spcAft>
                <a:spcPts val="0"/>
              </a:spcAft>
            </a:pPr>
            <a:r>
              <a:rPr lang="fr-FR" sz="2400" dirty="0">
                <a:latin typeface="Verdana" panose="020B0604030504040204" pitchFamily="34" charset="0"/>
                <a:ea typeface="Verdana" panose="020B0604030504040204" pitchFamily="34" charset="0"/>
                <a:cs typeface="Verdana" panose="020B0604030504040204" pitchFamily="34" charset="0"/>
              </a:rPr>
              <a:t>Ensemble des valeurs qui poussent ou orientent plus ou moins les gens vers la création d’entreprise. </a:t>
            </a:r>
          </a:p>
        </p:txBody>
      </p:sp>
      <p:sp>
        <p:nvSpPr>
          <p:cNvPr id="4" name="Rectangle 3">
            <a:extLst>
              <a:ext uri="{FF2B5EF4-FFF2-40B4-BE49-F238E27FC236}">
                <a16:creationId xmlns="" xmlns:a16="http://schemas.microsoft.com/office/drawing/2014/main" id="{297F1B9E-7C04-44C5-A63F-3235CEA7543E}"/>
              </a:ext>
            </a:extLst>
          </p:cNvPr>
          <p:cNvSpPr/>
          <p:nvPr/>
        </p:nvSpPr>
        <p:spPr>
          <a:xfrm>
            <a:off x="1904554" y="2813832"/>
            <a:ext cx="4970379" cy="2349041"/>
          </a:xfrm>
          <a:prstGeom prst="rect">
            <a:avLst/>
          </a:prstGeom>
        </p:spPr>
        <p:txBody>
          <a:bodyPr wrap="square">
            <a:spAutoFit/>
          </a:bodyPr>
          <a:lstStyle/>
          <a:p>
            <a:pPr marL="285750" indent="-285750" algn="just">
              <a:lnSpc>
                <a:spcPct val="150000"/>
              </a:lnSpc>
              <a:spcBef>
                <a:spcPts val="300"/>
              </a:spcBef>
              <a:spcAft>
                <a:spcPts val="0"/>
              </a:spcAft>
              <a:buFont typeface="Arial" panose="020B0604020202020204" pitchFamily="34" charset="0"/>
              <a:buChar char="•"/>
            </a:pPr>
            <a:r>
              <a:rPr lang="fr-FR" sz="2400" dirty="0">
                <a:solidFill>
                  <a:srgbClr val="C00000"/>
                </a:solidFill>
                <a:latin typeface="Verdana" panose="020B0604030504040204" pitchFamily="34" charset="0"/>
                <a:ea typeface="Verdana" panose="020B0604030504040204" pitchFamily="34" charset="0"/>
                <a:cs typeface="Verdana" panose="020B0604030504040204" pitchFamily="34" charset="0"/>
              </a:rPr>
              <a:t>…</a:t>
            </a:r>
          </a:p>
          <a:p>
            <a:pPr marL="285750" indent="-285750" algn="just">
              <a:lnSpc>
                <a:spcPct val="150000"/>
              </a:lnSpc>
              <a:spcBef>
                <a:spcPts val="300"/>
              </a:spcBef>
              <a:spcAft>
                <a:spcPts val="0"/>
              </a:spcAft>
              <a:buFont typeface="Arial" panose="020B0604020202020204" pitchFamily="34" charset="0"/>
              <a:buChar char="•"/>
            </a:pPr>
            <a:r>
              <a:rPr lang="fr-FR" sz="2400" b="1" dirty="0">
                <a:solidFill>
                  <a:srgbClr val="C00000"/>
                </a:solidFill>
                <a:latin typeface="Verdana" panose="020B0604030504040204" pitchFamily="34" charset="0"/>
                <a:ea typeface="Verdana" panose="020B0604030504040204" pitchFamily="34" charset="0"/>
                <a:cs typeface="Verdana" panose="020B0604030504040204" pitchFamily="34" charset="0"/>
              </a:rPr>
              <a:t>Esprit d’équipe</a:t>
            </a:r>
          </a:p>
          <a:p>
            <a:pPr marL="285750" indent="-285750" algn="just">
              <a:lnSpc>
                <a:spcPct val="150000"/>
              </a:lnSpc>
              <a:spcBef>
                <a:spcPts val="300"/>
              </a:spcBef>
              <a:spcAft>
                <a:spcPts val="0"/>
              </a:spcAft>
              <a:buFont typeface="Arial" panose="020B0604020202020204" pitchFamily="34" charset="0"/>
              <a:buChar char="•"/>
            </a:pPr>
            <a:r>
              <a:rPr lang="fr-FR" sz="2400" b="1" dirty="0">
                <a:solidFill>
                  <a:srgbClr val="C00000"/>
                </a:solidFill>
                <a:latin typeface="Verdana" panose="020B0604030504040204" pitchFamily="34" charset="0"/>
                <a:ea typeface="Verdana" panose="020B0604030504040204" pitchFamily="34" charset="0"/>
                <a:cs typeface="Verdana" panose="020B0604030504040204" pitchFamily="34" charset="0"/>
              </a:rPr>
              <a:t>coopération </a:t>
            </a:r>
          </a:p>
          <a:p>
            <a:pPr marL="285750" indent="-285750" algn="just">
              <a:lnSpc>
                <a:spcPct val="150000"/>
              </a:lnSpc>
              <a:spcBef>
                <a:spcPts val="300"/>
              </a:spcBef>
              <a:spcAft>
                <a:spcPts val="0"/>
              </a:spcAft>
              <a:buFont typeface="Arial" panose="020B0604020202020204" pitchFamily="34" charset="0"/>
              <a:buChar char="•"/>
            </a:pPr>
            <a:r>
              <a:rPr lang="fr-FR" sz="2400" b="1" dirty="0">
                <a:solidFill>
                  <a:srgbClr val="C00000"/>
                </a:solidFill>
                <a:latin typeface="Verdana" panose="020B0604030504040204" pitchFamily="34" charset="0"/>
                <a:ea typeface="Verdana" panose="020B0604030504040204" pitchFamily="34" charset="0"/>
                <a:cs typeface="Verdana" panose="020B0604030504040204" pitchFamily="34" charset="0"/>
              </a:rPr>
              <a:t>…</a:t>
            </a:r>
            <a:endParaRPr lang="fr-FR" sz="2400" dirty="0">
              <a:solidFill>
                <a:srgbClr val="C00000"/>
              </a:solidFill>
              <a:latin typeface="Verdana" panose="020B0604030504040204" pitchFamily="34" charset="0"/>
              <a:ea typeface="Verdana" panose="020B0604030504040204" pitchFamily="34" charset="0"/>
              <a:cs typeface="Verdana" panose="020B0604030504040204" pitchFamily="34" charset="0"/>
            </a:endParaRPr>
          </a:p>
        </p:txBody>
      </p:sp>
      <p:pic>
        <p:nvPicPr>
          <p:cNvPr id="6" name="Image 5">
            <a:extLst>
              <a:ext uri="{FF2B5EF4-FFF2-40B4-BE49-F238E27FC236}">
                <a16:creationId xmlns="" xmlns:a16="http://schemas.microsoft.com/office/drawing/2014/main" id="{9AC9F762-90AB-440E-AB22-0AC649F1BEF2}"/>
              </a:ext>
            </a:extLst>
          </p:cNvPr>
          <p:cNvPicPr>
            <a:picLocks noChangeAspect="1"/>
          </p:cNvPicPr>
          <p:nvPr/>
        </p:nvPicPr>
        <p:blipFill rotWithShape="1">
          <a:blip r:embed="rId2">
            <a:extLst>
              <a:ext uri="{28A0092B-C50C-407E-A947-70E740481C1C}">
                <a14:useLocalDpi xmlns:a14="http://schemas.microsoft.com/office/drawing/2010/main" val="0"/>
              </a:ext>
            </a:extLst>
          </a:blip>
          <a:srcRect l="52112" t="40243"/>
          <a:stretch/>
        </p:blipFill>
        <p:spPr>
          <a:xfrm>
            <a:off x="7170821" y="2813832"/>
            <a:ext cx="3407443" cy="2726405"/>
          </a:xfrm>
          <a:prstGeom prst="rect">
            <a:avLst/>
          </a:prstGeom>
          <a:ln>
            <a:solidFill>
              <a:schemeClr val="tx1"/>
            </a:solidFill>
          </a:ln>
        </p:spPr>
      </p:pic>
    </p:spTree>
    <p:extLst>
      <p:ext uri="{BB962C8B-B14F-4D97-AF65-F5344CB8AC3E}">
        <p14:creationId xmlns:p14="http://schemas.microsoft.com/office/powerpoint/2010/main" val="2058550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3" name="Rectangle 2">
            <a:extLst>
              <a:ext uri="{FF2B5EF4-FFF2-40B4-BE49-F238E27FC236}">
                <a16:creationId xmlns="" xmlns:a16="http://schemas.microsoft.com/office/drawing/2014/main" id="{71C5620F-21D7-4F49-872E-D3DBF40868C7}"/>
              </a:ext>
            </a:extLst>
          </p:cNvPr>
          <p:cNvSpPr/>
          <p:nvPr/>
        </p:nvSpPr>
        <p:spPr>
          <a:xfrm>
            <a:off x="159026" y="731032"/>
            <a:ext cx="4112023" cy="461665"/>
          </a:xfrm>
          <a:prstGeom prst="rect">
            <a:avLst/>
          </a:prstGeom>
        </p:spPr>
        <p:txBody>
          <a:bodyPr wrap="none">
            <a:spAutoFit/>
          </a:bodyPr>
          <a:lstStyle/>
          <a:p>
            <a:r>
              <a:rPr lang="fr-FR" sz="2400" b="1" dirty="0">
                <a:solidFill>
                  <a:srgbClr val="0000FF"/>
                </a:solidFill>
                <a:latin typeface="Verdana" panose="020B0604030504040204" pitchFamily="34" charset="0"/>
                <a:ea typeface="Verdana" panose="020B0604030504040204" pitchFamily="34" charset="0"/>
                <a:cs typeface="Verdana" panose="020B0604030504040204" pitchFamily="34" charset="0"/>
              </a:rPr>
              <a:t>Étape création-gestion</a:t>
            </a:r>
          </a:p>
        </p:txBody>
      </p:sp>
      <p:sp>
        <p:nvSpPr>
          <p:cNvPr id="4" name="Rectangle 3">
            <a:extLst>
              <a:ext uri="{FF2B5EF4-FFF2-40B4-BE49-F238E27FC236}">
                <a16:creationId xmlns="" xmlns:a16="http://schemas.microsoft.com/office/drawing/2014/main" id="{77A8A7D9-ABB4-4126-8D8F-E095772BD969}"/>
              </a:ext>
            </a:extLst>
          </p:cNvPr>
          <p:cNvSpPr/>
          <p:nvPr/>
        </p:nvSpPr>
        <p:spPr>
          <a:xfrm>
            <a:off x="2343919" y="1233924"/>
            <a:ext cx="2277979" cy="866274"/>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tx1"/>
                </a:solidFill>
                <a:latin typeface="Verdana" panose="020B0604030504040204" pitchFamily="34" charset="0"/>
                <a:ea typeface="Verdana" panose="020B0604030504040204" pitchFamily="34" charset="0"/>
                <a:cs typeface="Verdana" panose="020B0604030504040204" pitchFamily="34" charset="0"/>
              </a:rPr>
              <a:t>idée</a:t>
            </a:r>
          </a:p>
        </p:txBody>
      </p:sp>
      <p:sp>
        <p:nvSpPr>
          <p:cNvPr id="6" name="Rectangle 5">
            <a:extLst>
              <a:ext uri="{FF2B5EF4-FFF2-40B4-BE49-F238E27FC236}">
                <a16:creationId xmlns="" xmlns:a16="http://schemas.microsoft.com/office/drawing/2014/main" id="{C0E86D01-1C7D-4670-B194-53C0D0EA9802}"/>
              </a:ext>
            </a:extLst>
          </p:cNvPr>
          <p:cNvSpPr/>
          <p:nvPr/>
        </p:nvSpPr>
        <p:spPr>
          <a:xfrm>
            <a:off x="3495899" y="2562726"/>
            <a:ext cx="3174461" cy="86627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tx1"/>
                </a:solidFill>
                <a:latin typeface="Verdana" panose="020B0604030504040204" pitchFamily="34" charset="0"/>
                <a:ea typeface="Verdana" panose="020B0604030504040204" pitchFamily="34" charset="0"/>
                <a:cs typeface="Verdana" panose="020B0604030504040204" pitchFamily="34" charset="0"/>
              </a:rPr>
              <a:t>opportunité</a:t>
            </a:r>
          </a:p>
        </p:txBody>
      </p:sp>
      <p:sp>
        <p:nvSpPr>
          <p:cNvPr id="7" name="Rectangle 6">
            <a:extLst>
              <a:ext uri="{FF2B5EF4-FFF2-40B4-BE49-F238E27FC236}">
                <a16:creationId xmlns="" xmlns:a16="http://schemas.microsoft.com/office/drawing/2014/main" id="{7A203411-4A05-40F5-AEB4-9D24DEE1173F}"/>
              </a:ext>
            </a:extLst>
          </p:cNvPr>
          <p:cNvSpPr/>
          <p:nvPr/>
        </p:nvSpPr>
        <p:spPr>
          <a:xfrm>
            <a:off x="4621899" y="3884003"/>
            <a:ext cx="3918738" cy="866274"/>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chemeClr val="tx1"/>
                </a:solidFill>
                <a:latin typeface="Verdana" panose="020B0604030504040204" pitchFamily="34" charset="0"/>
                <a:ea typeface="Verdana" panose="020B0604030504040204" pitchFamily="34" charset="0"/>
                <a:cs typeface="Verdana" panose="020B0604030504040204" pitchFamily="34" charset="0"/>
              </a:rPr>
              <a:t>Rédaction du projet </a:t>
            </a:r>
          </a:p>
        </p:txBody>
      </p:sp>
      <p:sp>
        <p:nvSpPr>
          <p:cNvPr id="8" name="Rectangle 7">
            <a:extLst>
              <a:ext uri="{FF2B5EF4-FFF2-40B4-BE49-F238E27FC236}">
                <a16:creationId xmlns="" xmlns:a16="http://schemas.microsoft.com/office/drawing/2014/main" id="{B08D0184-BDBE-468E-ACC4-EAAA7EAEEC6E}"/>
              </a:ext>
            </a:extLst>
          </p:cNvPr>
          <p:cNvSpPr/>
          <p:nvPr/>
        </p:nvSpPr>
        <p:spPr>
          <a:xfrm>
            <a:off x="7157005" y="5324455"/>
            <a:ext cx="2767264" cy="1098501"/>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chemeClr val="accent2"/>
                </a:solidFill>
                <a:latin typeface="Verdana" panose="020B0604030504040204" pitchFamily="34" charset="0"/>
                <a:ea typeface="Verdana" panose="020B0604030504040204" pitchFamily="34" charset="0"/>
                <a:cs typeface="Verdana" panose="020B0604030504040204" pitchFamily="34" charset="0"/>
              </a:rPr>
              <a:t>Recherche de partenaires </a:t>
            </a:r>
          </a:p>
        </p:txBody>
      </p:sp>
      <p:sp>
        <p:nvSpPr>
          <p:cNvPr id="9" name="Flèche : courbe vers le bas 8">
            <a:extLst>
              <a:ext uri="{FF2B5EF4-FFF2-40B4-BE49-F238E27FC236}">
                <a16:creationId xmlns="" xmlns:a16="http://schemas.microsoft.com/office/drawing/2014/main" id="{6E620A42-27E8-497A-BC13-B035D8D953DD}"/>
              </a:ext>
            </a:extLst>
          </p:cNvPr>
          <p:cNvSpPr/>
          <p:nvPr/>
        </p:nvSpPr>
        <p:spPr>
          <a:xfrm rot="2055670">
            <a:off x="4668886" y="1239507"/>
            <a:ext cx="1938444" cy="764404"/>
          </a:xfrm>
          <a:prstGeom prst="curved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solidFill>
                <a:schemeClr val="tx1"/>
              </a:solidFill>
            </a:endParaRPr>
          </a:p>
        </p:txBody>
      </p:sp>
      <p:sp>
        <p:nvSpPr>
          <p:cNvPr id="10" name="Flèche : courbe vers le bas 9">
            <a:extLst>
              <a:ext uri="{FF2B5EF4-FFF2-40B4-BE49-F238E27FC236}">
                <a16:creationId xmlns="" xmlns:a16="http://schemas.microsoft.com/office/drawing/2014/main" id="{5BC772CC-A4DF-48DA-8CD8-7F4660416666}"/>
              </a:ext>
            </a:extLst>
          </p:cNvPr>
          <p:cNvSpPr/>
          <p:nvPr/>
        </p:nvSpPr>
        <p:spPr>
          <a:xfrm rot="2055670">
            <a:off x="6853705" y="2829488"/>
            <a:ext cx="1938444" cy="764404"/>
          </a:xfrm>
          <a:prstGeom prst="curved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solidFill>
                <a:schemeClr val="tx1"/>
              </a:solidFill>
            </a:endParaRPr>
          </a:p>
        </p:txBody>
      </p:sp>
      <p:sp>
        <p:nvSpPr>
          <p:cNvPr id="11" name="Flèche : courbe vers le haut 10">
            <a:extLst>
              <a:ext uri="{FF2B5EF4-FFF2-40B4-BE49-F238E27FC236}">
                <a16:creationId xmlns="" xmlns:a16="http://schemas.microsoft.com/office/drawing/2014/main" id="{F8B5F549-4C0A-4F95-9664-2F61A5D739B4}"/>
              </a:ext>
            </a:extLst>
          </p:cNvPr>
          <p:cNvSpPr/>
          <p:nvPr/>
        </p:nvSpPr>
        <p:spPr>
          <a:xfrm rot="2212402">
            <a:off x="5041245" y="5319591"/>
            <a:ext cx="2277979" cy="1007385"/>
          </a:xfrm>
          <a:prstGeom prst="curvedUp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solidFill>
                <a:schemeClr val="tx1"/>
              </a:solidFill>
            </a:endParaRPr>
          </a:p>
        </p:txBody>
      </p:sp>
    </p:spTree>
    <p:extLst>
      <p:ext uri="{BB962C8B-B14F-4D97-AF65-F5344CB8AC3E}">
        <p14:creationId xmlns:p14="http://schemas.microsoft.com/office/powerpoint/2010/main" val="1724782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55" presetClass="entr" presetSubtype="0"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 calcmode="lin" valueType="num">
                                      <p:cBhvr>
                                        <p:cTn id="18" dur="1000" fill="hold"/>
                                        <p:tgtEl>
                                          <p:spTgt spid="9"/>
                                        </p:tgtEl>
                                        <p:attrNameLst>
                                          <p:attrName>ppt_w</p:attrName>
                                        </p:attrNameLst>
                                      </p:cBhvr>
                                      <p:tavLst>
                                        <p:tav tm="0">
                                          <p:val>
                                            <p:strVal val="#ppt_w*0.70"/>
                                          </p:val>
                                        </p:tav>
                                        <p:tav tm="100000">
                                          <p:val>
                                            <p:strVal val="#ppt_w"/>
                                          </p:val>
                                        </p:tav>
                                      </p:tavLst>
                                    </p:anim>
                                    <p:anim calcmode="lin" valueType="num">
                                      <p:cBhvr>
                                        <p:cTn id="19" dur="1000" fill="hold"/>
                                        <p:tgtEl>
                                          <p:spTgt spid="9"/>
                                        </p:tgtEl>
                                        <p:attrNameLst>
                                          <p:attrName>ppt_h</p:attrName>
                                        </p:attrNameLst>
                                      </p:cBhvr>
                                      <p:tavLst>
                                        <p:tav tm="0">
                                          <p:val>
                                            <p:strVal val="#ppt_h"/>
                                          </p:val>
                                        </p:tav>
                                        <p:tav tm="100000">
                                          <p:val>
                                            <p:strVal val="#ppt_h"/>
                                          </p:val>
                                        </p:tav>
                                      </p:tavLst>
                                    </p:anim>
                                    <p:animEffect transition="in" filter="fade">
                                      <p:cBhvr>
                                        <p:cTn id="20" dur="1000"/>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55" presetClass="entr" presetSubtype="0"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anim calcmode="lin" valueType="num">
                                      <p:cBhvr>
                                        <p:cTn id="29" dur="1000" fill="hold"/>
                                        <p:tgtEl>
                                          <p:spTgt spid="10"/>
                                        </p:tgtEl>
                                        <p:attrNameLst>
                                          <p:attrName>ppt_w</p:attrName>
                                        </p:attrNameLst>
                                      </p:cBhvr>
                                      <p:tavLst>
                                        <p:tav tm="0">
                                          <p:val>
                                            <p:strVal val="#ppt_w*0.70"/>
                                          </p:val>
                                        </p:tav>
                                        <p:tav tm="100000">
                                          <p:val>
                                            <p:strVal val="#ppt_w"/>
                                          </p:val>
                                        </p:tav>
                                      </p:tavLst>
                                    </p:anim>
                                    <p:anim calcmode="lin" valueType="num">
                                      <p:cBhvr>
                                        <p:cTn id="30" dur="1000" fill="hold"/>
                                        <p:tgtEl>
                                          <p:spTgt spid="10"/>
                                        </p:tgtEl>
                                        <p:attrNameLst>
                                          <p:attrName>ppt_h</p:attrName>
                                        </p:attrNameLst>
                                      </p:cBhvr>
                                      <p:tavLst>
                                        <p:tav tm="0">
                                          <p:val>
                                            <p:strVal val="#ppt_h"/>
                                          </p:val>
                                        </p:tav>
                                        <p:tav tm="100000">
                                          <p:val>
                                            <p:strVal val="#ppt_h"/>
                                          </p:val>
                                        </p:tav>
                                      </p:tavLst>
                                    </p:anim>
                                    <p:animEffect transition="in" filter="fade">
                                      <p:cBhvr>
                                        <p:cTn id="31" dur="1000"/>
                                        <p:tgtEl>
                                          <p:spTgt spid="10"/>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7"/>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55" presetClass="entr" presetSubtype="0" fill="hold" grpId="0" nodeType="clickEffect">
                                  <p:stCondLst>
                                    <p:cond delay="0"/>
                                  </p:stCondLst>
                                  <p:childTnLst>
                                    <p:set>
                                      <p:cBhvr>
                                        <p:cTn id="39" dur="1" fill="hold">
                                          <p:stCondLst>
                                            <p:cond delay="0"/>
                                          </p:stCondLst>
                                        </p:cTn>
                                        <p:tgtEl>
                                          <p:spTgt spid="11"/>
                                        </p:tgtEl>
                                        <p:attrNameLst>
                                          <p:attrName>style.visibility</p:attrName>
                                        </p:attrNameLst>
                                      </p:cBhvr>
                                      <p:to>
                                        <p:strVal val="visible"/>
                                      </p:to>
                                    </p:set>
                                    <p:anim calcmode="lin" valueType="num">
                                      <p:cBhvr>
                                        <p:cTn id="40" dur="1000" fill="hold"/>
                                        <p:tgtEl>
                                          <p:spTgt spid="11"/>
                                        </p:tgtEl>
                                        <p:attrNameLst>
                                          <p:attrName>ppt_w</p:attrName>
                                        </p:attrNameLst>
                                      </p:cBhvr>
                                      <p:tavLst>
                                        <p:tav tm="0">
                                          <p:val>
                                            <p:strVal val="#ppt_w*0.70"/>
                                          </p:val>
                                        </p:tav>
                                        <p:tav tm="100000">
                                          <p:val>
                                            <p:strVal val="#ppt_w"/>
                                          </p:val>
                                        </p:tav>
                                      </p:tavLst>
                                    </p:anim>
                                    <p:anim calcmode="lin" valueType="num">
                                      <p:cBhvr>
                                        <p:cTn id="41" dur="1000" fill="hold"/>
                                        <p:tgtEl>
                                          <p:spTgt spid="11"/>
                                        </p:tgtEl>
                                        <p:attrNameLst>
                                          <p:attrName>ppt_h</p:attrName>
                                        </p:attrNameLst>
                                      </p:cBhvr>
                                      <p:tavLst>
                                        <p:tav tm="0">
                                          <p:val>
                                            <p:strVal val="#ppt_h"/>
                                          </p:val>
                                        </p:tav>
                                        <p:tav tm="100000">
                                          <p:val>
                                            <p:strVal val="#ppt_h"/>
                                          </p:val>
                                        </p:tav>
                                      </p:tavLst>
                                    </p:anim>
                                    <p:animEffect transition="in" filter="fade">
                                      <p:cBhvr>
                                        <p:cTn id="42" dur="10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6" grpId="0" animBg="1"/>
      <p:bldP spid="7" grpId="0" animBg="1"/>
      <p:bldP spid="8" grpId="0" animBg="1"/>
      <p:bldP spid="9" grpId="0" animBg="1"/>
      <p:bldP spid="10" grpId="0" animBg="1"/>
      <p:bldP spid="1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5">
            <a:extLst>
              <a:ext uri="{FF2B5EF4-FFF2-40B4-BE49-F238E27FC236}">
                <a16:creationId xmlns="" xmlns:a16="http://schemas.microsoft.com/office/drawing/2014/main" id="{1C08D029-6EFE-4B54-8891-AA59FE4EBE77}"/>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05:</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ENTREPRENARITAT ET LEADERSHIP</a:t>
            </a:r>
            <a:endParaRPr lang="fr-FR" alt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3" name="Tableau 2">
            <a:extLst>
              <a:ext uri="{FF2B5EF4-FFF2-40B4-BE49-F238E27FC236}">
                <a16:creationId xmlns="" xmlns:a16="http://schemas.microsoft.com/office/drawing/2014/main" id="{100DC8CA-B431-4E22-87B6-3BE22392E02F}"/>
              </a:ext>
            </a:extLst>
          </p:cNvPr>
          <p:cNvGraphicFramePr>
            <a:graphicFrameLocks noGrp="1"/>
          </p:cNvGraphicFramePr>
          <p:nvPr>
            <p:extLst>
              <p:ext uri="{D42A27DB-BD31-4B8C-83A1-F6EECF244321}">
                <p14:modId xmlns:p14="http://schemas.microsoft.com/office/powerpoint/2010/main" val="399072804"/>
              </p:ext>
            </p:extLst>
          </p:nvPr>
        </p:nvGraphicFramePr>
        <p:xfrm>
          <a:off x="119270" y="1015109"/>
          <a:ext cx="11913704" cy="5791200"/>
        </p:xfrm>
        <a:graphic>
          <a:graphicData uri="http://schemas.openxmlformats.org/drawingml/2006/table">
            <a:tbl>
              <a:tblPr firstRow="1" firstCol="1" bandRow="1">
                <a:tableStyleId>{F5AB1C69-6EDB-4FF4-983F-18BD219EF322}</a:tableStyleId>
              </a:tblPr>
              <a:tblGrid>
                <a:gridCol w="3809263">
                  <a:extLst>
                    <a:ext uri="{9D8B030D-6E8A-4147-A177-3AD203B41FA5}">
                      <a16:colId xmlns="" xmlns:a16="http://schemas.microsoft.com/office/drawing/2014/main" val="89286785"/>
                    </a:ext>
                  </a:extLst>
                </a:gridCol>
                <a:gridCol w="8104441">
                  <a:extLst>
                    <a:ext uri="{9D8B030D-6E8A-4147-A177-3AD203B41FA5}">
                      <a16:colId xmlns="" xmlns:a16="http://schemas.microsoft.com/office/drawing/2014/main" val="4239349517"/>
                    </a:ext>
                  </a:extLst>
                </a:gridCol>
              </a:tblGrid>
              <a:tr h="347360">
                <a:tc>
                  <a:txBody>
                    <a:bodyPr/>
                    <a:lstStyle/>
                    <a:p>
                      <a:pPr algn="ctr">
                        <a:spcBef>
                          <a:spcPts val="300"/>
                        </a:spcBef>
                        <a:spcAft>
                          <a:spcPts val="0"/>
                        </a:spcAft>
                      </a:pPr>
                      <a:r>
                        <a:rPr lang="fr-FR" sz="2400" dirty="0">
                          <a:effectLst/>
                          <a:latin typeface="Verdana" panose="020B0604030504040204" pitchFamily="34" charset="0"/>
                          <a:ea typeface="Verdana" panose="020B0604030504040204" pitchFamily="34" charset="0"/>
                        </a:rPr>
                        <a:t>Énoncé de la compétence</a:t>
                      </a:r>
                      <a:endParaRPr lang="fr-FR" sz="2400" dirty="0">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lgn="ctr">
                        <a:spcBef>
                          <a:spcPts val="300"/>
                        </a:spcBef>
                        <a:spcAft>
                          <a:spcPts val="0"/>
                        </a:spcAft>
                      </a:pPr>
                      <a:r>
                        <a:rPr lang="fr-FR" sz="2400" dirty="0">
                          <a:effectLst/>
                          <a:latin typeface="Verdana" panose="020B0604030504040204" pitchFamily="34" charset="0"/>
                          <a:ea typeface="Verdana" panose="020B0604030504040204" pitchFamily="34" charset="0"/>
                        </a:rPr>
                        <a:t>Contexte de la réalisation</a:t>
                      </a:r>
                      <a:endParaRPr lang="fr-FR" sz="2400" dirty="0">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extLst>
                  <a:ext uri="{0D108BD9-81ED-4DB2-BD59-A6C34878D82A}">
                    <a16:rowId xmlns="" xmlns:a16="http://schemas.microsoft.com/office/drawing/2014/main" val="706620994"/>
                  </a:ext>
                </a:extLst>
              </a:tr>
              <a:tr h="4399892">
                <a:tc>
                  <a:txBody>
                    <a:bodyPr/>
                    <a:lstStyle/>
                    <a:p>
                      <a:pPr algn="just">
                        <a:spcBef>
                          <a:spcPts val="300"/>
                        </a:spcBef>
                        <a:spcAft>
                          <a:spcPts val="0"/>
                        </a:spcAft>
                      </a:pPr>
                      <a:r>
                        <a:rPr lang="fr-FR" sz="2400" dirty="0">
                          <a:effectLst/>
                          <a:latin typeface="Verdana" panose="020B0604030504040204" pitchFamily="34" charset="0"/>
                          <a:ea typeface="Verdana" panose="020B0604030504040204" pitchFamily="34" charset="0"/>
                        </a:rPr>
                        <a:t> </a:t>
                      </a:r>
                    </a:p>
                    <a:p>
                      <a:pPr algn="just">
                        <a:spcBef>
                          <a:spcPts val="300"/>
                        </a:spcBef>
                        <a:spcAft>
                          <a:spcPts val="0"/>
                        </a:spcAft>
                      </a:pPr>
                      <a:r>
                        <a:rPr lang="fr-FR" sz="2400" dirty="0">
                          <a:effectLst/>
                          <a:latin typeface="Verdana" panose="020B0604030504040204" pitchFamily="34" charset="0"/>
                          <a:ea typeface="Verdana" panose="020B0604030504040204" pitchFamily="34" charset="0"/>
                        </a:rPr>
                        <a:t> </a:t>
                      </a:r>
                    </a:p>
                    <a:p>
                      <a:pPr algn="just">
                        <a:spcBef>
                          <a:spcPts val="300"/>
                        </a:spcBef>
                        <a:spcAft>
                          <a:spcPts val="0"/>
                        </a:spcAft>
                      </a:pPr>
                      <a:r>
                        <a:rPr lang="fr-FR" sz="2400" dirty="0">
                          <a:effectLst/>
                          <a:latin typeface="Verdana" panose="020B0604030504040204" pitchFamily="34" charset="0"/>
                          <a:ea typeface="Verdana" panose="020B0604030504040204" pitchFamily="34" charset="0"/>
                        </a:rPr>
                        <a:t> </a:t>
                      </a:r>
                      <a:endParaRPr lang="fr-FR" sz="2400" dirty="0">
                        <a:solidFill>
                          <a:schemeClr val="accent4"/>
                        </a:solidFill>
                        <a:effectLst/>
                        <a:latin typeface="Verdana" panose="020B0604030504040204" pitchFamily="34" charset="0"/>
                        <a:ea typeface="Verdana" panose="020B0604030504040204" pitchFamily="34" charset="0"/>
                      </a:endParaRPr>
                    </a:p>
                    <a:p>
                      <a:pPr algn="just">
                        <a:spcBef>
                          <a:spcPts val="300"/>
                        </a:spcBef>
                        <a:spcAft>
                          <a:spcPts val="0"/>
                        </a:spcAft>
                      </a:pPr>
                      <a:r>
                        <a:rPr lang="fr-FR" sz="2400" dirty="0">
                          <a:solidFill>
                            <a:schemeClr val="accent4"/>
                          </a:solidFill>
                          <a:effectLst/>
                          <a:latin typeface="Verdana" panose="020B0604030504040204" pitchFamily="34" charset="0"/>
                          <a:ea typeface="Verdana" panose="020B0604030504040204" pitchFamily="34" charset="0"/>
                        </a:rPr>
                        <a:t> </a:t>
                      </a:r>
                    </a:p>
                    <a:p>
                      <a:pPr algn="just">
                        <a:spcBef>
                          <a:spcPts val="300"/>
                        </a:spcBef>
                        <a:spcAft>
                          <a:spcPts val="0"/>
                        </a:spcAft>
                      </a:pPr>
                      <a:r>
                        <a:rPr lang="fr-FR" sz="2400" dirty="0">
                          <a:solidFill>
                            <a:schemeClr val="accent4"/>
                          </a:solidFill>
                          <a:effectLst/>
                          <a:latin typeface="Verdana" panose="020B0604030504040204" pitchFamily="34" charset="0"/>
                          <a:ea typeface="Verdana" panose="020B0604030504040204" pitchFamily="34" charset="0"/>
                        </a:rPr>
                        <a:t>Développer un projet entrepreneurial</a:t>
                      </a:r>
                      <a:endParaRPr lang="fr-FR" sz="2400" dirty="0">
                        <a:solidFill>
                          <a:schemeClr val="accent4"/>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tc>
                  <a:txBody>
                    <a:bodyPr/>
                    <a:lstStyle/>
                    <a:p>
                      <a:pPr algn="just">
                        <a:spcBef>
                          <a:spcPts val="300"/>
                        </a:spcBef>
                        <a:spcAft>
                          <a:spcPts val="0"/>
                        </a:spcAft>
                      </a:pPr>
                      <a:r>
                        <a:rPr lang="fr-FR" sz="2400" dirty="0">
                          <a:effectLst/>
                          <a:latin typeface="Verdana" panose="020B0604030504040204" pitchFamily="34" charset="0"/>
                          <a:ea typeface="Verdana" panose="020B0604030504040204" pitchFamily="34" charset="0"/>
                        </a:rPr>
                        <a:t> </a:t>
                      </a:r>
                    </a:p>
                    <a:p>
                      <a:pPr algn="just">
                        <a:spcBef>
                          <a:spcPts val="300"/>
                        </a:spcBef>
                        <a:spcAft>
                          <a:spcPts val="0"/>
                        </a:spcAft>
                      </a:pPr>
                      <a:r>
                        <a:rPr lang="fr-FR" sz="2400" dirty="0">
                          <a:effectLst/>
                          <a:latin typeface="Verdana" panose="020B0604030504040204" pitchFamily="34" charset="0"/>
                          <a:ea typeface="Verdana" panose="020B0604030504040204" pitchFamily="34" charset="0"/>
                        </a:rPr>
                        <a:t>Individuellement et en équipe. </a:t>
                      </a:r>
                    </a:p>
                    <a:p>
                      <a:pPr algn="just">
                        <a:spcBef>
                          <a:spcPts val="300"/>
                        </a:spcBef>
                        <a:spcAft>
                          <a:spcPts val="0"/>
                        </a:spcAft>
                      </a:pPr>
                      <a:r>
                        <a:rPr lang="fr-FR" sz="2400" dirty="0">
                          <a:effectLst/>
                          <a:latin typeface="Verdana" panose="020B0604030504040204" pitchFamily="34" charset="0"/>
                          <a:ea typeface="Verdana" panose="020B0604030504040204" pitchFamily="34" charset="0"/>
                        </a:rPr>
                        <a:t> </a:t>
                      </a:r>
                    </a:p>
                    <a:p>
                      <a:pPr algn="just">
                        <a:spcBef>
                          <a:spcPts val="300"/>
                        </a:spcBef>
                        <a:spcAft>
                          <a:spcPts val="0"/>
                        </a:spcAft>
                      </a:pPr>
                      <a:r>
                        <a:rPr lang="fr-FR" sz="2400" dirty="0">
                          <a:effectLst/>
                          <a:latin typeface="Verdana" panose="020B0604030504040204" pitchFamily="34" charset="0"/>
                          <a:ea typeface="Verdana" panose="020B0604030504040204" pitchFamily="34" charset="0"/>
                        </a:rPr>
                        <a:t>À partir de données recueillies sur ses caractéristiques personnelles et sur l’environnement. </a:t>
                      </a:r>
                    </a:p>
                    <a:p>
                      <a:pPr algn="just">
                        <a:spcBef>
                          <a:spcPts val="300"/>
                        </a:spcBef>
                        <a:spcAft>
                          <a:spcPts val="0"/>
                        </a:spcAft>
                      </a:pPr>
                      <a:r>
                        <a:rPr lang="fr-FR" sz="2400" dirty="0">
                          <a:effectLst/>
                          <a:latin typeface="Verdana" panose="020B0604030504040204" pitchFamily="34" charset="0"/>
                          <a:ea typeface="Verdana" panose="020B0604030504040204" pitchFamily="34" charset="0"/>
                        </a:rPr>
                        <a:t> </a:t>
                      </a:r>
                    </a:p>
                    <a:p>
                      <a:pPr algn="just">
                        <a:spcBef>
                          <a:spcPts val="300"/>
                        </a:spcBef>
                        <a:spcAft>
                          <a:spcPts val="0"/>
                        </a:spcAft>
                      </a:pPr>
                      <a:r>
                        <a:rPr lang="fr-FR" sz="2400" dirty="0">
                          <a:effectLst/>
                          <a:latin typeface="Verdana" panose="020B0604030504040204" pitchFamily="34" charset="0"/>
                          <a:ea typeface="Verdana" panose="020B0604030504040204" pitchFamily="34" charset="0"/>
                        </a:rPr>
                        <a:t>Avec l’aide de ressources externes disponibles pour l’aide et le soutien de l’entrepreneuriat.</a:t>
                      </a:r>
                    </a:p>
                    <a:p>
                      <a:pPr algn="just">
                        <a:spcBef>
                          <a:spcPts val="300"/>
                        </a:spcBef>
                        <a:spcAft>
                          <a:spcPts val="0"/>
                        </a:spcAft>
                      </a:pPr>
                      <a:r>
                        <a:rPr lang="fr-FR" sz="2400" dirty="0">
                          <a:effectLst/>
                          <a:latin typeface="Verdana" panose="020B0604030504040204" pitchFamily="34" charset="0"/>
                          <a:ea typeface="Verdana" panose="020B0604030504040204" pitchFamily="34" charset="0"/>
                        </a:rPr>
                        <a:t> </a:t>
                      </a:r>
                    </a:p>
                    <a:p>
                      <a:pPr algn="just">
                        <a:spcBef>
                          <a:spcPts val="300"/>
                        </a:spcBef>
                        <a:spcAft>
                          <a:spcPts val="0"/>
                        </a:spcAft>
                      </a:pPr>
                      <a:r>
                        <a:rPr lang="fr-FR" sz="2400" dirty="0">
                          <a:effectLst/>
                          <a:latin typeface="Verdana" panose="020B0604030504040204" pitchFamily="34" charset="0"/>
                          <a:ea typeface="Verdana" panose="020B0604030504040204" pitchFamily="34" charset="0"/>
                        </a:rPr>
                        <a:t>À l’aide d’un système informatisé et de logiciels appropriés. </a:t>
                      </a:r>
                    </a:p>
                    <a:p>
                      <a:pPr>
                        <a:spcBef>
                          <a:spcPts val="300"/>
                        </a:spcBef>
                        <a:spcAft>
                          <a:spcPts val="0"/>
                        </a:spcAft>
                      </a:pPr>
                      <a:r>
                        <a:rPr lang="fr-FR" sz="2400" dirty="0">
                          <a:effectLst/>
                          <a:latin typeface="Verdana" panose="020B0604030504040204" pitchFamily="34" charset="0"/>
                          <a:ea typeface="Verdana" panose="020B0604030504040204" pitchFamily="34" charset="0"/>
                        </a:rPr>
                        <a:t> </a:t>
                      </a:r>
                      <a:endParaRPr lang="fr-FR" sz="2400" dirty="0">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tc>
                <a:extLst>
                  <a:ext uri="{0D108BD9-81ED-4DB2-BD59-A6C34878D82A}">
                    <a16:rowId xmlns="" xmlns:a16="http://schemas.microsoft.com/office/drawing/2014/main" val="1531438836"/>
                  </a:ext>
                </a:extLst>
              </a:tr>
            </a:tbl>
          </a:graphicData>
        </a:graphic>
      </p:graphicFrame>
    </p:spTree>
    <p:extLst>
      <p:ext uri="{BB962C8B-B14F-4D97-AF65-F5344CB8AC3E}">
        <p14:creationId xmlns:p14="http://schemas.microsoft.com/office/powerpoint/2010/main" val="3254137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1586</TotalTime>
  <Words>798</Words>
  <Application>Microsoft Office PowerPoint</Application>
  <PresentationFormat>Personnalisé</PresentationFormat>
  <Paragraphs>237</Paragraphs>
  <Slides>25</Slides>
  <Notes>6</Notes>
  <HiddenSlides>0</HiddenSlides>
  <MMClips>0</MMClips>
  <ScaleCrop>false</ScaleCrop>
  <HeadingPairs>
    <vt:vector size="4" baseType="variant">
      <vt:variant>
        <vt:lpstr>Thème</vt:lpstr>
      </vt:variant>
      <vt:variant>
        <vt:i4>1</vt:i4>
      </vt:variant>
      <vt:variant>
        <vt:lpstr>Titres des diapositives</vt:lpstr>
      </vt:variant>
      <vt:variant>
        <vt:i4>25</vt:i4>
      </vt:variant>
    </vt:vector>
  </HeadingPairs>
  <TitlesOfParts>
    <vt:vector size="26" baseType="lpstr">
      <vt:lpstr>1_Thème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Sarah</dc:creator>
  <cp:lastModifiedBy>asus</cp:lastModifiedBy>
  <cp:revision>132</cp:revision>
  <dcterms:created xsi:type="dcterms:W3CDTF">2018-10-25T16:10:57Z</dcterms:created>
  <dcterms:modified xsi:type="dcterms:W3CDTF">2023-03-04T07:08:04Z</dcterms:modified>
</cp:coreProperties>
</file>