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>
  <p:sldMasterIdLst>
    <p:sldMasterId id="2147483690" r:id="rId1"/>
    <p:sldMasterId id="2147483702" r:id="rId2"/>
    <p:sldMasterId id="2147483716" r:id="rId3"/>
  </p:sldMasterIdLst>
  <p:notesMasterIdLst>
    <p:notesMasterId r:id="rId11"/>
  </p:notesMasterIdLst>
  <p:handoutMasterIdLst>
    <p:handoutMasterId r:id="rId12"/>
  </p:handoutMasterIdLst>
  <p:sldIdLst>
    <p:sldId id="438" r:id="rId4"/>
    <p:sldId id="505" r:id="rId5"/>
    <p:sldId id="504" r:id="rId6"/>
    <p:sldId id="503" r:id="rId7"/>
    <p:sldId id="502" r:id="rId8"/>
    <p:sldId id="501" r:id="rId9"/>
    <p:sldId id="500" r:id="rId10"/>
  </p:sldIdLst>
  <p:sldSz cx="10287000" cy="6858000" type="35mm"/>
  <p:notesSz cx="6794500" cy="9931400"/>
  <p:defaultTextStyle>
    <a:defPPr>
      <a:defRPr lang="fr-FR"/>
    </a:defPPr>
    <a:lvl1pPr algn="l" defTabSz="93503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66725" indent="-9525" algn="l" defTabSz="93503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35038" indent="-20638" algn="l" defTabSz="93503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401763" indent="-30163" algn="l" defTabSz="93503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70075" indent="-41275" algn="l" defTabSz="93503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BF5"/>
    <a:srgbClr val="D8E2F2"/>
    <a:srgbClr val="F2F3F8"/>
    <a:srgbClr val="F5F7F9"/>
    <a:srgbClr val="FAFB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BAC065-B18C-4A44-A913-1166395AA2E8}" v="227" dt="2022-02-08T14:49:47.949"/>
    <p1510:client id="{10563688-3757-4611-A37F-66FA7EB564B1}" v="74" dt="2022-12-20T06:49:44.637"/>
    <p1510:client id="{1795F297-DFA6-4D3C-A119-697AC1325378}" v="197" dt="2022-01-12T13:14:33.470"/>
    <p1510:client id="{1903FDBF-04E4-41F6-8135-FDAF48444F8D}" v="2" dt="2022-01-11T14:57:41.992"/>
    <p1510:client id="{1CCA4545-39B1-4699-9E53-7120A7511277}" v="12" dt="2022-02-02T16:13:40.270"/>
    <p1510:client id="{1EFCD523-10C3-44AA-B68E-F06857B5CF06}" v="109" dt="2022-02-06T18:45:08.178"/>
    <p1510:client id="{26D5CE13-B799-427A-B6CC-9A760DE30F3E}" v="72" dt="2022-02-12T10:57:33.778"/>
    <p1510:client id="{2BF15E4E-0144-470D-9B7E-5EB53E513A37}" v="596" dt="2022-02-08T11:16:53.246"/>
    <p1510:client id="{36656C7B-4C30-439E-969B-1D6BD2F3CC16}" v="46" dt="2022-01-13T16:22:28.836"/>
    <p1510:client id="{383DFD2C-3067-41C3-82E2-243CE43EA5E7}" v="121" dt="2022-03-11T10:37:05.521"/>
    <p1510:client id="{3B051610-784B-400A-A1B7-C678FB996EB1}" v="1552" dt="2022-02-06T14:44:43.943"/>
    <p1510:client id="{3C4E8B8D-53DC-4EB6-9635-82182A36BCF9}" v="13" dt="2022-03-08T14:38:49.088"/>
    <p1510:client id="{44205C90-035E-41A1-9246-36B35ECF0EB0}" v="465" dt="2022-01-08T11:26:36.632"/>
    <p1510:client id="{46D0C867-00B3-4FD7-ABAE-5173A910D685}" v="264" dt="2022-01-04T17:17:41.133"/>
    <p1510:client id="{49072380-8699-45EF-BB71-6828E45AEB9E}" v="2728" dt="2022-01-07T11:45:39.478"/>
    <p1510:client id="{68C58F1C-E4A2-447F-9AAF-F2C9A6E46E43}" v="10" dt="2022-03-08T10:16:24.469"/>
    <p1510:client id="{69E69C77-148C-4206-9CAC-7A0369CA43A7}" v="136" dt="2022-01-11T10:23:13.843"/>
    <p1510:client id="{6CDFFBFB-13FA-4F5B-9A65-297F8C6B86B4}" v="172" dt="2022-03-07T10:58:55.882"/>
    <p1510:client id="{714108F1-1AFA-4507-B1E0-9248EA0D2607}" v="27" dt="2022-03-02T15:39:49.210"/>
    <p1510:client id="{7C8CBFE2-521F-44F5-A8C0-6B4812CAD558}" v="172" dt="2022-03-17T18:34:44.040"/>
    <p1510:client id="{7E40D691-5963-4785-B4B1-96A48E8384DC}" v="90" dt="2022-01-09T14:09:17.527"/>
    <p1510:client id="{80EFEC15-1379-4E4C-942D-D6C923961F97}" v="15" dt="2022-02-13T16:21:15.089"/>
    <p1510:client id="{888F7E99-1FB1-45F8-88A5-82DD6531B626}" v="94" dt="2022-01-09T17:32:04.240"/>
    <p1510:client id="{8E0ADBFF-DB58-4D7D-855B-7F055E903F4A}" v="85" dt="2022-02-08T17:46:03.983"/>
    <p1510:client id="{956F82ED-2E4E-4E99-AA7C-A5114CDA3F7E}" v="118" dt="2022-01-04T19:56:52.576"/>
    <p1510:client id="{97F14EEC-574B-4B4D-A195-487DA84D5EEF}" v="49" dt="2022-01-06T17:30:25.074"/>
    <p1510:client id="{A4EE6AA9-0731-4D13-8380-98803BB83F80}" v="109" dt="2022-01-07T19:16:39.783"/>
    <p1510:client id="{B302AF1B-D43F-4B03-9EE1-6BC88AC9811B}" v="1774" dt="2022-02-05T14:48:03.180"/>
    <p1510:client id="{B9DFB5E1-DA86-4F64-9928-19827A1A574F}" v="100" dt="2022-02-06T17:19:23.418"/>
    <p1510:client id="{C13F4CC5-A263-412B-91C9-67C0DA5B8DBC}" v="39" dt="2022-01-07T17:40:03.804"/>
    <p1510:client id="{C2728CCF-1C5D-41CE-A232-7F8DD7EEDCAC}" v="4" dt="2022-04-20T11:27:19.103"/>
    <p1510:client id="{C84C2CD4-C7C0-4407-BF89-98B78796AF86}" v="1599" dt="2022-01-06T11:13:40.421"/>
    <p1510:client id="{C8F22B10-6E40-45B7-AC5B-DF3729B0EC0C}" v="7" dt="2022-02-08T19:42:50.187"/>
    <p1510:client id="{CC307DF7-B802-481C-9EF1-9AFC24E1EB50}" v="112" dt="2022-02-09T15:09:07.387"/>
    <p1510:client id="{CC476CD0-1595-4A3F-A36B-F3349EF0872A}" v="100" dt="2022-01-11T11:50:17.542"/>
    <p1510:client id="{CD25CD39-FD0B-4DE7-AED4-26C98D09AFEA}" v="8" dt="2022-01-09T18:10:59.962"/>
    <p1510:client id="{D3116132-DEB2-48B4-B8CB-64668C93C6EE}" v="224" dt="2022-01-04T17:48:01.145"/>
    <p1510:client id="{D7306056-3B66-460B-8E91-BC1EF22ACF01}" v="843" dt="2022-01-05T10:55:55.214"/>
    <p1510:client id="{DAA2FD3E-1F96-458E-80BF-7BDAC992C790}" v="255" dt="2022-01-09T11:38:45.813"/>
    <p1510:client id="{DE98031E-177B-4EEF-9365-759D9CA0D40A}" v="120" dt="2022-01-09T16:21:29.986"/>
    <p1510:client id="{E20CA399-C5C2-42CC-8E16-F88E0FA207E6}" v="152" dt="2021-02-08T15:56:05.326"/>
    <p1510:client id="{ECF9C8FF-2266-43A3-A0A2-91519D633087}" v="294" dt="2021-02-09T15:10:57.887"/>
    <p1510:client id="{FFDC21ED-0EF4-47B5-B513-260411CF478E}" v="54" dt="2022-01-07T17:32:45.8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24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8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51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517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650C86F-65FD-4CFC-9EAB-F48AB4AB0F82}" type="datetimeFigureOut">
              <a:rPr lang="fr-FR"/>
              <a:pPr>
                <a:defRPr/>
              </a:pPr>
              <a:t>19/12/2022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51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3517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532C3A6-98CD-4551-A144-7A321A63CCF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161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51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517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5ED06DA-121C-47C7-8F8D-E77B83488E4B}" type="datetimeFigureOut">
              <a:rPr lang="fr-FR"/>
              <a:pPr>
                <a:defRPr/>
              </a:pPr>
              <a:t>19/12/2022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04838" y="744538"/>
            <a:ext cx="558482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51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3517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9B4934-56D8-4B30-B6EB-FBEEB4B5F8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59101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50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66725" algn="l" defTabSz="9350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35038" algn="l" defTabSz="9350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01763" algn="l" defTabSz="9350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70075" algn="l" defTabSz="9350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337933" algn="l" defTabSz="93517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05520" algn="l" defTabSz="93517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73107" algn="l" defTabSz="93517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740694" algn="l" defTabSz="93517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B4934-56D8-4B30-B6EB-FBEEB4B5F84F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94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A814-B988-435A-BF21-96511274243D}" type="datetime1">
              <a:rPr lang="en-GB" smtClean="0"/>
              <a:t>19/12/2022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852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15F6-97C6-4C34-AD23-9647E5B77D3A}" type="datetime1">
              <a:rPr lang="en-GB" smtClean="0"/>
              <a:t>19/12/2022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42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45BE-A4C2-4C83-A869-A6B918B099BE}" type="datetime1">
              <a:rPr lang="en-GB" smtClean="0"/>
              <a:t>19/12/2022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84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57175" y="228600"/>
            <a:ext cx="9782937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38123" y="5353963"/>
            <a:ext cx="981379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00200"/>
            <a:ext cx="874395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556001"/>
            <a:ext cx="72009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744D0-2BDF-4541-B3E8-2E35BE022580}" type="datetime1">
              <a:rPr lang="en-GB" smtClean="0"/>
              <a:t>19/12/2022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6312" y="2708920"/>
            <a:ext cx="8334375" cy="3450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9551" y="6275174"/>
            <a:ext cx="868609" cy="365125"/>
          </a:xfrm>
        </p:spPr>
        <p:txBody>
          <a:bodyPr/>
          <a:lstStyle/>
          <a:p>
            <a:fld id="{C745A749-2057-4F79-9ABC-9C7EC68C0617}" type="datetime1">
              <a:rPr lang="en-GB" smtClean="0"/>
              <a:t>19/12/2022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78116" y="6214813"/>
            <a:ext cx="1307054" cy="365125"/>
          </a:xfrm>
        </p:spPr>
        <p:txBody>
          <a:bodyPr/>
          <a:lstStyle/>
          <a:p>
            <a:fld id="{1521D24B-81E2-429D-B0AF-BB1F94E31E2E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57175" y="228600"/>
            <a:ext cx="9782937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803368" y="4203592"/>
            <a:ext cx="3235983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946736" y="4075290"/>
            <a:ext cx="6237579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182319" y="4087562"/>
            <a:ext cx="6151478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310675" y="4074175"/>
            <a:ext cx="37215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38123" y="4058555"/>
            <a:ext cx="981379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286" y="2463560"/>
            <a:ext cx="874395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8286" y="1437449"/>
            <a:ext cx="7219951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0BEB2-E440-4252-8959-9D66C8FB3D93}" type="datetime1">
              <a:rPr lang="en-GB" smtClean="0"/>
              <a:t>19/12/2022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B7AD-1DFC-4193-B6E8-38DACC393872}" type="datetime1">
              <a:rPr lang="en-GB" smtClean="0"/>
              <a:t>19/12/2022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61237" y="2679192"/>
            <a:ext cx="429996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225796" y="2679192"/>
            <a:ext cx="429996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238" y="2678114"/>
            <a:ext cx="429996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1999" y="3429001"/>
            <a:ext cx="429756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9225" y="2678113"/>
            <a:ext cx="429996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3" y="3429001"/>
            <a:ext cx="429996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0F54-27E9-483D-8D7C-1FB63710F60A}" type="datetime1">
              <a:rPr lang="en-GB" smtClean="0"/>
              <a:t>19/12/2022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A0BC-D9F8-4C15-ABFB-C3491DEB1BAA}" type="datetime1">
              <a:rPr lang="en-GB" smtClean="0"/>
              <a:t>19/12/2022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57175" y="228600"/>
            <a:ext cx="9782937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38123" y="714191"/>
            <a:ext cx="981379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57175" y="228600"/>
            <a:ext cx="9782937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BA15-A6A0-4492-AD4F-AC9ECD39D948}" type="datetime1">
              <a:rPr lang="en-GB" smtClean="0"/>
              <a:t>19/12/2022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8700" y="3581401"/>
            <a:ext cx="37719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38123" y="714191"/>
            <a:ext cx="981379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028700" y="2286000"/>
            <a:ext cx="37719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3457" y="1828800"/>
            <a:ext cx="439208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DDE4-1B82-45F1-BC79-38EC4B213DA3}" type="datetime1">
              <a:rPr lang="en-GB" smtClean="0"/>
              <a:t>19/12/2022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24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57175" y="228600"/>
            <a:ext cx="9782937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38123" y="5353963"/>
            <a:ext cx="981379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3425" y="338667"/>
            <a:ext cx="4289226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76875" y="2785533"/>
            <a:ext cx="4295775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CA815-8544-4DDC-84C1-CC4D1FE052B9}" type="datetime1">
              <a:rPr lang="en-GB" smtClean="0"/>
              <a:t>19/12/2022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2975" y="1371600"/>
            <a:ext cx="401193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848-C2C7-46C6-B981-E9001616A00B}" type="datetime1">
              <a:rPr lang="en-GB" smtClean="0"/>
              <a:t>19/12/2022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57175" y="228600"/>
            <a:ext cx="9782937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97F1-74BB-4FFA-923C-5CAAF4C6B38B}" type="datetime1">
              <a:rPr lang="en-GB" smtClean="0"/>
              <a:t>19/12/2022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38123" y="714191"/>
            <a:ext cx="981379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1447801"/>
            <a:ext cx="2314575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1447800"/>
            <a:ext cx="6772275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701"/>
          <a:stretch>
            <a:fillRect/>
          </a:stretch>
        </p:blipFill>
        <p:spPr bwMode="auto">
          <a:xfrm>
            <a:off x="539750" y="468313"/>
            <a:ext cx="7200900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6309320"/>
            <a:ext cx="1539875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9004" y="1628800"/>
            <a:ext cx="9258300" cy="4525963"/>
          </a:xfrm>
        </p:spPr>
        <p:txBody>
          <a:bodyPr/>
          <a:lstStyle>
            <a:lvl1pPr>
              <a:defRPr sz="1800" b="1" cap="none" baseline="0">
                <a:solidFill>
                  <a:schemeClr val="tx2">
                    <a:lumMod val="50000"/>
                  </a:schemeClr>
                </a:solidFill>
              </a:defRPr>
            </a:lvl1pPr>
            <a:lvl2pPr marL="759828" indent="-292242">
              <a:buFont typeface="Arial" panose="020B0604020202020204" pitchFamily="34" charset="0"/>
              <a:buChar char="•"/>
              <a:defRPr sz="1600" b="0" i="0" cap="none" baseline="0">
                <a:solidFill>
                  <a:schemeClr val="tx2">
                    <a:lumMod val="50000"/>
                  </a:schemeClr>
                </a:solidFill>
              </a:defRPr>
            </a:lvl2pPr>
            <a:lvl3pPr marL="1168967" indent="-233794">
              <a:buFont typeface="Wingdings" panose="05000000000000000000" pitchFamily="2" charset="2"/>
              <a:buChar char="ü"/>
              <a:defRPr sz="1400" b="1" i="0" cap="none" baseline="0">
                <a:solidFill>
                  <a:schemeClr val="tx2">
                    <a:lumMod val="50000"/>
                  </a:schemeClr>
                </a:solidFill>
              </a:defRPr>
            </a:lvl3pPr>
            <a:lvl4pPr marL="1636553" indent="-233794">
              <a:buFont typeface="Wingdings" panose="05000000000000000000" pitchFamily="2" charset="2"/>
              <a:buChar char="§"/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572589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/>
          <p:cNvPicPr>
            <a:picLocks noChangeAspect="1"/>
          </p:cNvPicPr>
          <p:nvPr userDrawn="1"/>
        </p:nvPicPr>
        <p:blipFill>
          <a:blip r:embed="rId2">
            <a:lum brigh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6" t="3690" r="1401" b="22913"/>
          <a:stretch>
            <a:fillRect/>
          </a:stretch>
        </p:blipFill>
        <p:spPr bwMode="auto">
          <a:xfrm>
            <a:off x="0" y="0"/>
            <a:ext cx="10287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260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0112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003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59378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69421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0180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90C6A-6377-4F8C-8933-DCB2F733C047}" type="datetime1">
              <a:rPr lang="en-GB" smtClean="0"/>
              <a:t>19/12/2022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156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99216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174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0387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84817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71525" y="3398839"/>
            <a:ext cx="8829675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371602"/>
            <a:ext cx="8829675" cy="192722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1525" y="3505200"/>
            <a:ext cx="72009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14350" y="19051"/>
            <a:ext cx="3257550" cy="3286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 defTabSz="914400" eaLnBrk="1" hangingPunct="1">
              <a:defRPr/>
            </a:pPr>
            <a:fld id="{FDBF9F06-95AD-41CA-899D-6CA5AFA01D84}" type="datetime1">
              <a:rPr lang="en-GB" smtClean="0">
                <a:solidFill>
                  <a:prstClr val="black"/>
                </a:solidFill>
              </a:rPr>
              <a:t>19/12/2022</a:t>
            </a:fld>
            <a:endParaRPr lang="x-none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57625" y="19051"/>
            <a:ext cx="4629150" cy="3286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 defTabSz="914400" eaLnBrk="1" hangingPunct="1">
              <a:defRPr/>
            </a:pPr>
            <a:endParaRPr lang="x-none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72500" y="19051"/>
            <a:ext cx="1200150" cy="3286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1" hangingPunct="1"/>
            <a:fld id="{98EC1EBE-ED99-4E3C-BB34-05420B9BB4F1}" type="slidenum">
              <a:rPr lang="fr-FR" altLang="fr-FR">
                <a:solidFill>
                  <a:prstClr val="black"/>
                </a:solidFill>
                <a:cs typeface="Arial" panose="020B0604020202020204" pitchFamily="34" charset="0"/>
              </a:rPr>
              <a:pPr defTabSz="914400" eaLnBrk="1" hangingPunct="1"/>
              <a:t>‹N°›</a:t>
            </a:fld>
            <a:endParaRPr lang="fr-FR" altLang="fr-FR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376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7231" y="365129"/>
            <a:ext cx="8872538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07231" y="1825625"/>
            <a:ext cx="8872538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07231" y="6356351"/>
            <a:ext cx="2314575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 defTabSz="914400" eaLnBrk="1" hangingPunct="1">
              <a:defRPr/>
            </a:pPr>
            <a:fld id="{121EAE61-E07B-4EBB-BA4E-C47C4ADBA43E}" type="datetime1">
              <a:rPr lang="en-GB" smtClean="0">
                <a:solidFill>
                  <a:prstClr val="black"/>
                </a:solidFill>
              </a:rPr>
              <a:t>19/12/2022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7569" y="6356351"/>
            <a:ext cx="3471863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 defTabSz="914400" eaLnBrk="1" hangingPunct="1"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878468" y="6473826"/>
            <a:ext cx="40853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002060"/>
                </a:solidFill>
              </a:defRPr>
            </a:lvl1pPr>
          </a:lstStyle>
          <a:p>
            <a:pPr defTabSz="914400" eaLnBrk="1" hangingPunct="1"/>
            <a:fld id="{EE9F473D-B147-4598-8C11-9641A8F34F70}" type="slidenum">
              <a:rPr lang="fr-FR" altLang="fr-FR">
                <a:cs typeface="Arial" panose="020B0604020202020204" pitchFamily="34" charset="0"/>
              </a:rPr>
              <a:pPr defTabSz="914400" eaLnBrk="1" hangingPunct="1"/>
              <a:t>‹N°›</a:t>
            </a:fld>
            <a:endParaRPr lang="fr-FR" altLang="fr-F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698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459AD-332D-45F5-B69E-0C76C8E98D23}" type="datetime1">
              <a:rPr lang="en-GB" smtClean="0"/>
              <a:t>19/12/2022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96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8AB7-0906-4436-BF6E-63F35AC9663F}" type="datetime1">
              <a:rPr lang="en-GB" smtClean="0"/>
              <a:t>19/12/2022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975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1659-9AB3-42B0-B317-9187EA227541}" type="datetime1">
              <a:rPr lang="en-GB" smtClean="0"/>
              <a:t>19/12/2022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039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8DCE-E40E-43D1-931E-E2ED5787AC78}" type="datetime1">
              <a:rPr lang="en-GB" smtClean="0"/>
              <a:t>19/12/2022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69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6490-2FB0-4888-BAD9-7438EBDC892D}" type="datetime1">
              <a:rPr lang="en-GB" smtClean="0"/>
              <a:t>19/12/2022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677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9C9E-5D39-49B6-B892-CB40EAFBA16C}" type="datetime1">
              <a:rPr lang="en-GB" smtClean="0"/>
              <a:t>19/12/2022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87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0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0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FDB91-CBF7-4D07-A6A6-81E824D52211}" type="datetime1">
              <a:rPr lang="en-GB" smtClean="0"/>
              <a:t>19/12/2022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0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0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773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57175" y="228600"/>
            <a:ext cx="9782937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38123" y="1679429"/>
            <a:ext cx="981379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338328"/>
            <a:ext cx="92583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09131" y="6250165"/>
            <a:ext cx="42600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sr-Latn-RS"/>
              <a:t>VNS Conference 2016, Malaga October 3-4th  </a:t>
            </a:r>
            <a:fld id="{C46B6C87-4835-426D-889D-0C966059D316}" type="datetime1">
              <a:rPr lang="en-GB" smtClean="0"/>
              <a:t>19/12/2022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844" y="6250165"/>
            <a:ext cx="42600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89974" y="6250164"/>
            <a:ext cx="13070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076" y="2675467"/>
            <a:ext cx="8334375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3"/>
          <p:cNvPicPr>
            <a:picLocks noChangeAspect="1"/>
          </p:cNvPicPr>
          <p:nvPr userDrawn="1"/>
        </p:nvPicPr>
        <p:blipFill>
          <a:blip r:embed="rId14">
            <a:lum brigh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6" t="3690" r="1401" b="22913"/>
          <a:stretch>
            <a:fillRect/>
          </a:stretch>
        </p:blipFill>
        <p:spPr bwMode="auto">
          <a:xfrm>
            <a:off x="0" y="0"/>
            <a:ext cx="10287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505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56822"/>
            <a:ext cx="8743950" cy="1780108"/>
          </a:xfrm>
        </p:spPr>
        <p:txBody>
          <a:bodyPr>
            <a:normAutofit/>
          </a:bodyPr>
          <a:lstStyle/>
          <a:p>
            <a:r>
              <a:rPr lang="fr-FR" sz="4000" dirty="0">
                <a:latin typeface="Times New Roman"/>
                <a:cs typeface="Times New Roman"/>
              </a:rPr>
              <a:t>Chapitre 6 :</a:t>
            </a:r>
            <a:br>
              <a:rPr lang="fr-FR" sz="4000" dirty="0">
                <a:latin typeface="Times New Roman"/>
                <a:cs typeface="Times New Roman"/>
              </a:rPr>
            </a:br>
            <a:r>
              <a:rPr lang="fr-FR" sz="4000" dirty="0">
                <a:latin typeface="Times New Roman"/>
                <a:cs typeface="Times New Roman"/>
              </a:rPr>
              <a:t> Classes de problèmes</a:t>
            </a:r>
          </a:p>
        </p:txBody>
      </p:sp>
    </p:spTree>
    <p:extLst>
      <p:ext uri="{BB962C8B-B14F-4D97-AF65-F5344CB8AC3E}">
        <p14:creationId xmlns:p14="http://schemas.microsoft.com/office/powerpoint/2010/main" val="386125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06927" y="2735569"/>
            <a:ext cx="9666904" cy="287794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- 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Un problème de décision</a:t>
            </a:r>
            <a:r>
              <a:rPr lang="fr-FR" sz="2200">
                <a:latin typeface="Times New Roman"/>
                <a:ea typeface="+mn-lt"/>
                <a:cs typeface="Times New Roman"/>
              </a:rPr>
              <a:t> : est un problème (sous forme de question) qui a une réponse par oui ou par non. </a:t>
            </a:r>
            <a:endParaRPr lang="fr-FR">
              <a:latin typeface="Candara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   Exemple : Soient</a:t>
            </a:r>
            <a:r>
              <a:rPr lang="fr-FR" sz="2200">
                <a:ea typeface="+mn-lt"/>
                <a:cs typeface="+mn-lt"/>
              </a:rPr>
              <a:t> </a:t>
            </a:r>
            <a:r>
              <a:rPr lang="fr-FR" sz="2200">
                <a:latin typeface="Times New Roman"/>
                <a:ea typeface="+mn-lt"/>
                <a:cs typeface="Times New Roman"/>
              </a:rPr>
              <a:t>a et b deux entiers, existe-t-il un diviseur commun entre a et b ?</a:t>
            </a:r>
            <a:endParaRPr lang="fr-FR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- 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La classe P (</a:t>
            </a:r>
            <a:r>
              <a:rPr lang="fr-FR" sz="2200">
                <a:latin typeface="Times New Roman"/>
                <a:ea typeface="+mn-lt"/>
                <a:cs typeface="Times New Roman"/>
              </a:rPr>
              <a:t>Polynomiale) : Un problème de décision A appartient</a:t>
            </a:r>
            <a:r>
              <a:rPr lang="fr-FR" sz="2200">
                <a:ea typeface="+mn-lt"/>
                <a:cs typeface="+mn-lt"/>
              </a:rPr>
              <a:t> </a:t>
            </a:r>
            <a:r>
              <a:rPr lang="fr-FR" sz="2200">
                <a:latin typeface="Times New Roman"/>
                <a:ea typeface="+mn-lt"/>
                <a:cs typeface="Times New Roman"/>
              </a:rPr>
              <a:t>à la classe P s'il existe un algorithme en temps polynomial qui peut résoudre A (c'est à dire un algorithme avec une complexité O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(</a:t>
            </a:r>
            <a:r>
              <a:rPr lang="fr-FR" sz="2200" b="1" err="1">
                <a:latin typeface="Times New Roman"/>
                <a:ea typeface="+mn-lt"/>
                <a:cs typeface="Times New Roman"/>
              </a:rPr>
              <a:t>n</a:t>
            </a:r>
            <a:r>
              <a:rPr lang="fr-FR" sz="2200" b="1" baseline="30000" err="1">
                <a:latin typeface="Times New Roman"/>
                <a:ea typeface="+mn-lt"/>
                <a:cs typeface="Times New Roman"/>
              </a:rPr>
              <a:t>k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)</a:t>
            </a:r>
            <a:r>
              <a:rPr lang="fr-FR" sz="2200">
                <a:latin typeface="Times New Roman"/>
                <a:ea typeface="+mn-lt"/>
                <a:cs typeface="Times New Roman"/>
              </a:rPr>
              <a:t> où </a:t>
            </a:r>
            <a:r>
              <a:rPr lang="fr-FR" sz="2200" b="1" i="1">
                <a:latin typeface="Times New Roman"/>
                <a:ea typeface="+mn-lt"/>
                <a:cs typeface="Times New Roman"/>
              </a:rPr>
              <a:t>k</a:t>
            </a:r>
            <a:r>
              <a:rPr lang="fr-FR" sz="2200">
                <a:latin typeface="Times New Roman"/>
                <a:ea typeface="+mn-lt"/>
                <a:cs typeface="Times New Roman"/>
              </a:rPr>
              <a:t> est indépendant de la taille des données en entrée). </a:t>
            </a:r>
            <a:endParaRPr lang="fr-FR" sz="2200">
              <a:latin typeface="Candara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   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La classe P</a:t>
            </a:r>
            <a:r>
              <a:rPr lang="fr-FR" sz="2200">
                <a:latin typeface="Times New Roman"/>
                <a:ea typeface="+mn-lt"/>
                <a:cs typeface="Times New Roman"/>
              </a:rPr>
              <a:t> est la classe des problèmes </a:t>
            </a:r>
            <a:r>
              <a:rPr lang="fr-FR" sz="2200" b="1" i="1">
                <a:latin typeface="Times New Roman"/>
                <a:ea typeface="+mn-lt"/>
                <a:cs typeface="Times New Roman"/>
              </a:rPr>
              <a:t>"faciles"</a:t>
            </a:r>
            <a:r>
              <a:rPr lang="fr-FR" sz="2200">
                <a:latin typeface="Times New Roman"/>
                <a:ea typeface="+mn-lt"/>
                <a:cs typeface="Times New Roman"/>
              </a:rPr>
              <a:t>.</a:t>
            </a:r>
            <a:endParaRPr lang="fr-FR" sz="2200">
              <a:latin typeface="Candara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  Exemple : soit un graphe orienté G, et deux sommets s et t. Est-ce qu'il y a un chemin reliant le sommet s au sommet t dans G ?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 sz="2200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  <a:r>
              <a:rPr lang="fr-FR">
                <a:latin typeface="Consolas"/>
                <a:ea typeface="+mn-lt"/>
                <a:cs typeface="Times New Roman"/>
              </a:rPr>
              <a:t>
</a:t>
            </a:r>
            <a:endParaRPr lang="fr-FR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</a:t>
            </a:r>
            <a:endParaRPr lang="fr-FR" sz="3600" dirty="0" err="1"/>
          </a:p>
        </p:txBody>
      </p:sp>
    </p:spTree>
    <p:extLst>
      <p:ext uri="{BB962C8B-B14F-4D97-AF65-F5344CB8AC3E}">
        <p14:creationId xmlns:p14="http://schemas.microsoft.com/office/powerpoint/2010/main" val="1944150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06927" y="2592761"/>
            <a:ext cx="9666904" cy="328753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-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La classe NP 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(Non-déterministe Polynomiale) : un problème de décision A est dans la classe NP, s'il existe un algorithme polynomial qui peut vérifier la validité</a:t>
            </a:r>
            <a:r>
              <a:rPr lang="fr-FR" sz="2200" dirty="0">
                <a:solidFill>
                  <a:srgbClr val="FF0000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d'une solution à ce problème (A). 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  Exemple : Soit un ensemble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S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 de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n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 entiers, existe-t-il un sous-ensemble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S'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 dont 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 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Σ S' = (Σ S)/2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 ? =&gt; On peut vérifier une solution à ce problème avec un algorithme en O(n).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- Remarque : il est claire que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P ⊂ NP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-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La réduction de </a:t>
            </a:r>
            <a:r>
              <a:rPr lang="fr-FR" sz="2200" b="1" dirty="0" err="1">
                <a:latin typeface="Times New Roman"/>
                <a:ea typeface="+mn-lt"/>
                <a:cs typeface="Times New Roman"/>
              </a:rPr>
              <a:t>turing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 : On dit qu'un problème B se réduit à problème A si:</a:t>
            </a:r>
            <a:endParaRPr lang="fr-FR" sz="2200" dirty="0">
              <a:ea typeface="+mn-lt"/>
              <a:cs typeface="+mn-lt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 Il existe un solveur SL2 du problème B qui peut appeler le solveur SL1 du problème A et la complexité de SL2 sans compter la complexité de SL1 est polynomiale. 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dirty="0">
                <a:latin typeface="Times New Roman"/>
                <a:ea typeface="+mn-lt"/>
                <a:cs typeface="Times New Roman"/>
              </a:rPr>
              <a:t> </a:t>
            </a:r>
            <a:r>
              <a:rPr lang="fr-FR" dirty="0">
                <a:latin typeface="Consolas"/>
                <a:ea typeface="+mn-lt"/>
                <a:cs typeface="Times New Roman"/>
              </a:rPr>
              <a:t>
</a:t>
            </a:r>
            <a:endParaRPr lang="fr-FR" dirty="0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</a:t>
            </a:r>
            <a:endParaRPr lang="fr-FR" sz="3600" dirty="0" err="1"/>
          </a:p>
        </p:txBody>
      </p:sp>
    </p:spTree>
    <p:extLst>
      <p:ext uri="{BB962C8B-B14F-4D97-AF65-F5344CB8AC3E}">
        <p14:creationId xmlns:p14="http://schemas.microsoft.com/office/powerpoint/2010/main" val="186475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39175" y="2791133"/>
            <a:ext cx="9402409" cy="281521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 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  <a:r>
              <a:rPr lang="fr-FR">
                <a:latin typeface="Consolas"/>
                <a:ea typeface="+mn-lt"/>
                <a:cs typeface="Times New Roman"/>
              </a:rPr>
              <a:t>
</a:t>
            </a:r>
            <a:endParaRPr lang="fr-FR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 </a:t>
            </a:r>
            <a:endParaRPr lang="fr-FR" sz="3600" dirty="0" err="1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FDA7B08D-C628-47B7-82E0-B2792A563979}"/>
              </a:ext>
            </a:extLst>
          </p:cNvPr>
          <p:cNvSpPr/>
          <p:nvPr/>
        </p:nvSpPr>
        <p:spPr>
          <a:xfrm>
            <a:off x="3807795" y="3198510"/>
            <a:ext cx="2191536" cy="52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>
                <a:latin typeface="Times"/>
                <a:cs typeface="Times"/>
              </a:rPr>
              <a:t>SL1 : solveur de A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61C2DB8-F18A-463C-8EDC-499B0028EF8F}"/>
              </a:ext>
            </a:extLst>
          </p:cNvPr>
          <p:cNvSpPr/>
          <p:nvPr/>
        </p:nvSpPr>
        <p:spPr>
          <a:xfrm>
            <a:off x="3807795" y="4350956"/>
            <a:ext cx="2191536" cy="481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>
                <a:latin typeface="Times"/>
                <a:cs typeface="Times"/>
              </a:rPr>
              <a:t>SL2 solveur de B</a:t>
            </a:r>
          </a:p>
        </p:txBody>
      </p:sp>
      <p:sp>
        <p:nvSpPr>
          <p:cNvPr id="7" name="Flèche : courbe vers la gauche 6">
            <a:extLst>
              <a:ext uri="{FF2B5EF4-FFF2-40B4-BE49-F238E27FC236}">
                <a16:creationId xmlns:a16="http://schemas.microsoft.com/office/drawing/2014/main" id="{E8117067-C5D7-409C-96CA-D08A44F030D0}"/>
              </a:ext>
            </a:extLst>
          </p:cNvPr>
          <p:cNvSpPr/>
          <p:nvPr/>
        </p:nvSpPr>
        <p:spPr>
          <a:xfrm>
            <a:off x="6035275" y="3558914"/>
            <a:ext cx="207818" cy="9257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Flèche : courbe vers la gauche 8">
            <a:extLst>
              <a:ext uri="{FF2B5EF4-FFF2-40B4-BE49-F238E27FC236}">
                <a16:creationId xmlns:a16="http://schemas.microsoft.com/office/drawing/2014/main" id="{3D455026-145D-42C3-AB6D-7E58B249BD47}"/>
              </a:ext>
            </a:extLst>
          </p:cNvPr>
          <p:cNvSpPr/>
          <p:nvPr/>
        </p:nvSpPr>
        <p:spPr>
          <a:xfrm rot="10800000">
            <a:off x="3588688" y="3615592"/>
            <a:ext cx="217264" cy="86905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Flèche : droite 9">
            <a:extLst>
              <a:ext uri="{FF2B5EF4-FFF2-40B4-BE49-F238E27FC236}">
                <a16:creationId xmlns:a16="http://schemas.microsoft.com/office/drawing/2014/main" id="{8BC5DC93-D238-405B-AA43-39EC38FAC4DE}"/>
              </a:ext>
            </a:extLst>
          </p:cNvPr>
          <p:cNvSpPr/>
          <p:nvPr/>
        </p:nvSpPr>
        <p:spPr>
          <a:xfrm>
            <a:off x="6035813" y="4530418"/>
            <a:ext cx="982413" cy="1322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40518DA0-9195-4389-9107-C85E7D9ABE47}"/>
              </a:ext>
            </a:extLst>
          </p:cNvPr>
          <p:cNvSpPr/>
          <p:nvPr/>
        </p:nvSpPr>
        <p:spPr>
          <a:xfrm>
            <a:off x="6035813" y="3406310"/>
            <a:ext cx="982413" cy="1322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A6829348-E8A0-400E-9A58-B6E4583F5F6F}"/>
              </a:ext>
            </a:extLst>
          </p:cNvPr>
          <p:cNvSpPr/>
          <p:nvPr/>
        </p:nvSpPr>
        <p:spPr>
          <a:xfrm>
            <a:off x="2824077" y="3406310"/>
            <a:ext cx="982413" cy="1322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AF8106D6-6110-43A2-945E-684B1CA8BD2B}"/>
              </a:ext>
            </a:extLst>
          </p:cNvPr>
          <p:cNvSpPr/>
          <p:nvPr/>
        </p:nvSpPr>
        <p:spPr>
          <a:xfrm>
            <a:off x="2767400" y="4558756"/>
            <a:ext cx="982413" cy="1322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064023B-066F-47E3-ACE6-6C8AC3B051FE}"/>
              </a:ext>
            </a:extLst>
          </p:cNvPr>
          <p:cNvSpPr txBox="1"/>
          <p:nvPr/>
        </p:nvSpPr>
        <p:spPr>
          <a:xfrm>
            <a:off x="2330161" y="4431959"/>
            <a:ext cx="485540" cy="3787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latin typeface="Times"/>
                <a:cs typeface="Calibri"/>
              </a:rPr>
              <a:t>E2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0EDEE63-FB17-4E43-B9F3-1928B63B2752}"/>
              </a:ext>
            </a:extLst>
          </p:cNvPr>
          <p:cNvSpPr txBox="1"/>
          <p:nvPr/>
        </p:nvSpPr>
        <p:spPr>
          <a:xfrm>
            <a:off x="2386839" y="3279512"/>
            <a:ext cx="485540" cy="3787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Times"/>
                <a:cs typeface="Calibri"/>
              </a:rPr>
              <a:t>E1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83BBC28-5FE6-4BF5-961F-C32ECCD57320}"/>
              </a:ext>
            </a:extLst>
          </p:cNvPr>
          <p:cNvSpPr txBox="1"/>
          <p:nvPr/>
        </p:nvSpPr>
        <p:spPr>
          <a:xfrm>
            <a:off x="7053301" y="4403619"/>
            <a:ext cx="48554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Times"/>
                <a:cs typeface="Calibri"/>
              </a:rPr>
              <a:t>S2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6B5A9238-E4DC-47B0-8DE5-049D2B89D251}"/>
              </a:ext>
            </a:extLst>
          </p:cNvPr>
          <p:cNvSpPr txBox="1"/>
          <p:nvPr/>
        </p:nvSpPr>
        <p:spPr>
          <a:xfrm>
            <a:off x="7053301" y="3270065"/>
            <a:ext cx="485540" cy="3787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Times"/>
                <a:cs typeface="Calibri"/>
              </a:rPr>
              <a:t>S1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C02E29D-95DE-44F8-B468-75B926A7C117}"/>
              </a:ext>
            </a:extLst>
          </p:cNvPr>
          <p:cNvSpPr txBox="1"/>
          <p:nvPr/>
        </p:nvSpPr>
        <p:spPr>
          <a:xfrm>
            <a:off x="1338301" y="4431958"/>
            <a:ext cx="485540" cy="3787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b="1">
                <a:latin typeface="Times"/>
                <a:cs typeface="Calibri"/>
              </a:rPr>
              <a:t>B :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BD1B399-7624-40F2-A45C-20A66A8A3939}"/>
              </a:ext>
            </a:extLst>
          </p:cNvPr>
          <p:cNvSpPr txBox="1"/>
          <p:nvPr/>
        </p:nvSpPr>
        <p:spPr>
          <a:xfrm>
            <a:off x="1281624" y="3279512"/>
            <a:ext cx="58000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b="1">
                <a:latin typeface="Times"/>
                <a:cs typeface="Calibri"/>
              </a:rPr>
              <a:t>A :</a:t>
            </a:r>
            <a:endParaRPr lang="fr-FR" b="1">
              <a:latin typeface="Time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318E60C-35B6-483C-9DF5-AD96CA10ED6D}"/>
              </a:ext>
            </a:extLst>
          </p:cNvPr>
          <p:cNvSpPr txBox="1"/>
          <p:nvPr/>
        </p:nvSpPr>
        <p:spPr>
          <a:xfrm>
            <a:off x="3497958" y="4929069"/>
            <a:ext cx="3791735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latin typeface="Times"/>
                <a:cs typeface="Calibri"/>
              </a:rPr>
              <a:t>B se réduit à A si la complexité de SL2sans compter la complexité de SL1 est polynomiale.</a:t>
            </a:r>
            <a:endParaRPr lang="fr-FR" dirty="0" err="1">
              <a:latin typeface="Times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7091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39175" y="2536084"/>
            <a:ext cx="9461740" cy="205951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- 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La classe NP-complète</a:t>
            </a:r>
            <a:r>
              <a:rPr lang="fr-FR" sz="2200">
                <a:latin typeface="Times New Roman"/>
                <a:ea typeface="+mn-lt"/>
                <a:cs typeface="Times New Roman"/>
              </a:rPr>
              <a:t> : </a:t>
            </a:r>
            <a:endParaRPr lang="fr-FR" sz="220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- Un problème de décision A est dans la classe NP-complète, si: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1) Le problème A appartient à la classe NP.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2) On peut réduire n'importe quel problème dans la classe NP à A.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Ou bien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1) Le problème A appartient à la classe NP.</a:t>
            </a:r>
            <a:endParaRPr lang="fr-FR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2) Il existe un problème NP-complet B tel que B est réductible à A.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 sz="2200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 -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Remarque</a:t>
            </a:r>
            <a:r>
              <a:rPr lang="fr-FR" sz="2200">
                <a:latin typeface="Times New Roman"/>
                <a:ea typeface="+mn-lt"/>
                <a:cs typeface="Times New Roman"/>
              </a:rPr>
              <a:t>: la complexité d'un problème qui appartient à la classe NP-complète est au moins exponentielle.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  <a:r>
              <a:rPr lang="fr-FR">
                <a:latin typeface="Consolas"/>
                <a:ea typeface="+mn-lt"/>
                <a:cs typeface="Times New Roman"/>
              </a:rPr>
              <a:t>
</a:t>
            </a:r>
            <a:endParaRPr lang="fr-FR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</a:t>
            </a:r>
            <a:endParaRPr lang="fr-FR" sz="3600" dirty="0" err="1"/>
          </a:p>
        </p:txBody>
      </p:sp>
    </p:spTree>
    <p:extLst>
      <p:ext uri="{BB962C8B-B14F-4D97-AF65-F5344CB8AC3E}">
        <p14:creationId xmlns:p14="http://schemas.microsoft.com/office/powerpoint/2010/main" val="3311913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73051" y="2876150"/>
            <a:ext cx="9402409" cy="190837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- </a:t>
            </a:r>
            <a:r>
              <a:rPr lang="fr-FR" b="1">
                <a:latin typeface="Times New Roman"/>
                <a:ea typeface="+mn-lt"/>
                <a:cs typeface="Times New Roman"/>
              </a:rPr>
              <a:t>La classe NP-difficile</a:t>
            </a:r>
            <a:r>
              <a:rPr lang="fr-FR">
                <a:latin typeface="Times New Roman"/>
                <a:ea typeface="+mn-lt"/>
                <a:cs typeface="Times New Roman"/>
              </a:rPr>
              <a:t> : </a:t>
            </a:r>
            <a:endParaRPr lang="fr-FR">
              <a:latin typeface="Candara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- Un problème A appartient</a:t>
            </a:r>
            <a:r>
              <a:rPr lang="fr-FR">
                <a:latin typeface="Candara"/>
                <a:ea typeface="+mn-lt"/>
                <a:cs typeface="Times New Roman"/>
              </a:rPr>
              <a:t> </a:t>
            </a:r>
            <a:r>
              <a:rPr lang="fr-FR">
                <a:latin typeface="Times New Roman"/>
                <a:ea typeface="+mn-lt"/>
                <a:cs typeface="Times New Roman"/>
              </a:rPr>
              <a:t>à la classe NP-</a:t>
            </a:r>
            <a:r>
              <a:rPr lang="fr-FR" b="1">
                <a:latin typeface="Times New Roman"/>
                <a:ea typeface="+mn-lt"/>
                <a:cs typeface="Times New Roman"/>
              </a:rPr>
              <a:t>difficile</a:t>
            </a:r>
            <a:r>
              <a:rPr lang="fr-FR">
                <a:latin typeface="Times New Roman"/>
                <a:ea typeface="+mn-lt"/>
                <a:cs typeface="Times New Roman"/>
              </a:rPr>
              <a:t> s'il existe un problème NP-complet B tel que B est réductible à A.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- </a:t>
            </a:r>
            <a:r>
              <a:rPr lang="fr-FR" b="1">
                <a:latin typeface="Times New Roman"/>
                <a:ea typeface="+mn-lt"/>
                <a:cs typeface="Times New Roman"/>
              </a:rPr>
              <a:t>Remarque</a:t>
            </a:r>
            <a:r>
              <a:rPr lang="fr-FR">
                <a:latin typeface="Times New Roman"/>
                <a:ea typeface="+mn-lt"/>
                <a:cs typeface="Times New Roman"/>
              </a:rPr>
              <a:t>: La classe NP-difficile ne se limite pas aux seuls problèmes de décision et elle contient aussi d'autres genres de problèmes.</a:t>
            </a:r>
          </a:p>
          <a:p>
            <a:pPr marL="0" indent="0" algn="ctr">
              <a:lnSpc>
                <a:spcPct val="80000"/>
              </a:lnSpc>
              <a:buNone/>
            </a:pPr>
            <a:endParaRPr lang="fr-FR" sz="3200" b="1" i="1">
              <a:latin typeface="Times New Roman"/>
              <a:cs typeface="Times New Roman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fr-FR" sz="3600" i="1">
                <a:latin typeface="Times New Roman"/>
                <a:ea typeface="+mn-lt"/>
                <a:cs typeface="Times New Roman"/>
              </a:rPr>
              <a:t> </a:t>
            </a: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  <a:r>
              <a:rPr lang="fr-FR">
                <a:latin typeface="Consolas"/>
                <a:ea typeface="+mn-lt"/>
                <a:cs typeface="Times New Roman"/>
              </a:rPr>
              <a:t>
</a:t>
            </a:r>
            <a:endParaRPr lang="fr-FR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</a:t>
            </a:r>
            <a:endParaRPr lang="fr-FR" sz="3600" dirty="0" err="1"/>
          </a:p>
        </p:txBody>
      </p:sp>
    </p:spTree>
    <p:extLst>
      <p:ext uri="{BB962C8B-B14F-4D97-AF65-F5344CB8AC3E}">
        <p14:creationId xmlns:p14="http://schemas.microsoft.com/office/powerpoint/2010/main" val="1848182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73051" y="2876150"/>
            <a:ext cx="9402409" cy="205951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fr-FR" sz="3200" b="1" i="1">
                <a:latin typeface="Times New Roman"/>
                <a:ea typeface="+mn-lt"/>
                <a:cs typeface="Times New Roman"/>
              </a:rPr>
              <a:t>- Les problèmes d'optimisation combinatoire sont des problèmes NP-difficiles</a:t>
            </a:r>
            <a:endParaRPr lang="fr-FR" sz="3200"/>
          </a:p>
          <a:p>
            <a:pPr marL="0" indent="0" algn="ctr">
              <a:lnSpc>
                <a:spcPct val="80000"/>
              </a:lnSpc>
              <a:buNone/>
            </a:pPr>
            <a:r>
              <a:rPr lang="fr-FR" sz="3600" i="1">
                <a:latin typeface="Times New Roman"/>
                <a:ea typeface="+mn-lt"/>
                <a:cs typeface="Times New Roman"/>
              </a:rPr>
              <a:t> </a:t>
            </a: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  <a:r>
              <a:rPr lang="fr-FR">
                <a:latin typeface="Consolas"/>
                <a:ea typeface="+mn-lt"/>
                <a:cs typeface="Times New Roman"/>
              </a:rPr>
              <a:t>
</a:t>
            </a:r>
            <a:endParaRPr lang="fr-FR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</a:t>
            </a:r>
            <a:endParaRPr lang="fr-FR" sz="3600" dirty="0" err="1"/>
          </a:p>
        </p:txBody>
      </p:sp>
    </p:spTree>
    <p:extLst>
      <p:ext uri="{BB962C8B-B14F-4D97-AF65-F5344CB8AC3E}">
        <p14:creationId xmlns:p14="http://schemas.microsoft.com/office/powerpoint/2010/main" val="244365797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vefor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Présentation3</Template>
  <Application>Microsoft Office PowerPoint</Application>
  <PresentationFormat>Diapositives 35 mm</PresentationFormat>
  <Slides>7</Slides>
  <Notes>1</Notes>
  <HiddenSlides>0</HiddenSlide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Custom Design</vt:lpstr>
      <vt:lpstr>Waveform</vt:lpstr>
      <vt:lpstr>1_Thème Office</vt:lpstr>
      <vt:lpstr>Chapitre 6 :  Classes de problèmes</vt:lpstr>
      <vt:lpstr>Classes de problèmes</vt:lpstr>
      <vt:lpstr>Classes de problèmes</vt:lpstr>
      <vt:lpstr>Classes de problèmes </vt:lpstr>
      <vt:lpstr>Classes de problèmes</vt:lpstr>
      <vt:lpstr>Classes de problèmes</vt:lpstr>
      <vt:lpstr>Classes de problèmes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Railenium</dc:creator>
  <cp:revision>132</cp:revision>
  <cp:lastPrinted>2015-01-08T08:43:42Z</cp:lastPrinted>
  <dcterms:created xsi:type="dcterms:W3CDTF">2014-12-29T13:27:38Z</dcterms:created>
  <dcterms:modified xsi:type="dcterms:W3CDTF">2022-12-20T06:49:57Z</dcterms:modified>
</cp:coreProperties>
</file>